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08" r:id="rId18"/>
    <p:sldId id="272" r:id="rId19"/>
    <p:sldId id="273" r:id="rId20"/>
    <p:sldId id="274" r:id="rId21"/>
    <p:sldId id="275" r:id="rId22"/>
    <p:sldId id="276" r:id="rId23"/>
    <p:sldId id="277" r:id="rId24"/>
    <p:sldId id="278" r:id="rId25"/>
    <p:sldId id="279" r:id="rId26"/>
    <p:sldId id="281" r:id="rId27"/>
    <p:sldId id="309" r:id="rId28"/>
    <p:sldId id="310" r:id="rId29"/>
    <p:sldId id="282" r:id="rId30"/>
    <p:sldId id="283" r:id="rId31"/>
    <p:sldId id="285" r:id="rId32"/>
    <p:sldId id="286" r:id="rId33"/>
    <p:sldId id="287" r:id="rId34"/>
    <p:sldId id="288" r:id="rId35"/>
    <p:sldId id="289" r:id="rId36"/>
    <p:sldId id="290" r:id="rId37"/>
    <p:sldId id="291" r:id="rId38"/>
    <p:sldId id="292" r:id="rId39"/>
    <p:sldId id="293" r:id="rId40"/>
    <p:sldId id="294" r:id="rId41"/>
    <p:sldId id="295" r:id="rId42"/>
    <p:sldId id="311" r:id="rId43"/>
    <p:sldId id="297" r:id="rId44"/>
    <p:sldId id="298" r:id="rId45"/>
    <p:sldId id="299" r:id="rId46"/>
    <p:sldId id="300" r:id="rId47"/>
    <p:sldId id="301" r:id="rId48"/>
    <p:sldId id="302" r:id="rId49"/>
    <p:sldId id="303" r:id="rId50"/>
    <p:sldId id="304" r:id="rId51"/>
    <p:sldId id="312" r:id="rId52"/>
    <p:sldId id="306" r:id="rId53"/>
    <p:sldId id="313" r:id="rId54"/>
    <p:sldId id="314" r:id="rId55"/>
    <p:sldId id="315" r:id="rId56"/>
    <p:sldId id="316" r:id="rId57"/>
    <p:sldId id="317" r:id="rId58"/>
    <p:sldId id="318" r:id="rId59"/>
    <p:sldId id="319" r:id="rId60"/>
    <p:sldId id="320" r:id="rId61"/>
    <p:sldId id="307" r:id="rId62"/>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09" autoAdjust="0"/>
  </p:normalViewPr>
  <p:slideViewPr>
    <p:cSldViewPr>
      <p:cViewPr varScale="1">
        <p:scale>
          <a:sx n="40" d="100"/>
          <a:sy n="40" d="100"/>
        </p:scale>
        <p:origin x="894"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8073B5"/>
          </a:solidFill>
        </p:spPr>
        <p:txBody>
          <a:bodyPr wrap="square" lIns="0" tIns="0" rIns="0" bIns="0" rtlCol="0"/>
          <a:lstStyle/>
          <a:p>
            <a:endParaRPr/>
          </a:p>
        </p:txBody>
      </p:sp>
      <p:pic>
        <p:nvPicPr>
          <p:cNvPr id="17" name="bg object 17"/>
          <p:cNvPicPr/>
          <p:nvPr/>
        </p:nvPicPr>
        <p:blipFill>
          <a:blip r:embed="rId2"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sp>
        <p:nvSpPr>
          <p:cNvPr id="2" name="Holder 2"/>
          <p:cNvSpPr>
            <a:spLocks noGrp="1"/>
          </p:cNvSpPr>
          <p:nvPr>
            <p:ph type="ctrTitle"/>
          </p:nvPr>
        </p:nvSpPr>
        <p:spPr>
          <a:xfrm>
            <a:off x="9131313" y="950279"/>
            <a:ext cx="7906384" cy="1774189"/>
          </a:xfrm>
          <a:prstGeom prst="rect">
            <a:avLst/>
          </a:prstGeom>
        </p:spPr>
        <p:txBody>
          <a:bodyPr wrap="square" lIns="0" tIns="0" rIns="0" bIns="0">
            <a:spAutoFit/>
          </a:bodyPr>
          <a:lstStyle>
            <a:lvl1pPr>
              <a:defRPr sz="5600" b="1" i="0">
                <a:solidFill>
                  <a:srgbClr val="FFF8E7"/>
                </a:solidFill>
                <a:latin typeface="Arial"/>
                <a:cs typeface="Aria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3750" b="0" i="0">
                <a:solidFill>
                  <a:schemeClr val="tx1"/>
                </a:solidFill>
                <a:latin typeface="Arimo"/>
                <a:cs typeface="Arim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00" b="1" i="0">
                <a:solidFill>
                  <a:srgbClr val="FFF8E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750" b="0" i="0">
                <a:solidFill>
                  <a:schemeClr val="tx1"/>
                </a:solidFill>
                <a:latin typeface="Arimo"/>
                <a:cs typeface="Arim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00" b="1" i="0">
                <a:solidFill>
                  <a:srgbClr val="FFF8E7"/>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8073B5"/>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600" b="1" i="0">
                <a:solidFill>
                  <a:srgbClr val="FFF8E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2EB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15994" y="950301"/>
            <a:ext cx="15813405" cy="878839"/>
          </a:xfrm>
          <a:prstGeom prst="rect">
            <a:avLst/>
          </a:prstGeom>
        </p:spPr>
        <p:txBody>
          <a:bodyPr wrap="square" lIns="0" tIns="0" rIns="0" bIns="0">
            <a:spAutoFit/>
          </a:bodyPr>
          <a:lstStyle>
            <a:lvl1pPr>
              <a:defRPr sz="5600" b="1" i="0">
                <a:solidFill>
                  <a:srgbClr val="FFF8E7"/>
                </a:solidFill>
                <a:latin typeface="Arial"/>
                <a:cs typeface="Arial"/>
              </a:defRPr>
            </a:lvl1pPr>
          </a:lstStyle>
          <a:p>
            <a:endParaRPr/>
          </a:p>
        </p:txBody>
      </p:sp>
      <p:sp>
        <p:nvSpPr>
          <p:cNvPr id="3" name="Holder 3"/>
          <p:cNvSpPr>
            <a:spLocks noGrp="1"/>
          </p:cNvSpPr>
          <p:nvPr>
            <p:ph type="body" idx="1"/>
          </p:nvPr>
        </p:nvSpPr>
        <p:spPr>
          <a:xfrm>
            <a:off x="1016000" y="3973995"/>
            <a:ext cx="8070215" cy="5359400"/>
          </a:xfrm>
          <a:prstGeom prst="rect">
            <a:avLst/>
          </a:prstGeom>
        </p:spPr>
        <p:txBody>
          <a:bodyPr wrap="square" lIns="0" tIns="0" rIns="0" bIns="0">
            <a:spAutoFit/>
          </a:bodyPr>
          <a:lstStyle>
            <a:lvl1pPr>
              <a:defRPr sz="3750" b="0" i="0">
                <a:solidFill>
                  <a:schemeClr val="tx1"/>
                </a:solidFill>
                <a:latin typeface="Arimo"/>
                <a:cs typeface="Arimo"/>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5/13/2024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29.pn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6.xml"/><Relationship Id="rId3" Type="http://schemas.openxmlformats.org/officeDocument/2006/relationships/image" Target="../media/image4.jpg"/><Relationship Id="rId7" Type="http://schemas.openxmlformats.org/officeDocument/2006/relationships/slide" Target="slide57.xml"/><Relationship Id="rId12" Type="http://schemas.openxmlformats.org/officeDocument/2006/relationships/slide" Target="slide18.xml"/><Relationship Id="rId2" Type="http://schemas.openxmlformats.org/officeDocument/2006/relationships/image" Target="../media/image3.png"/><Relationship Id="rId16" Type="http://schemas.openxmlformats.org/officeDocument/2006/relationships/slide" Target="slide43.xml"/><Relationship Id="rId1" Type="http://schemas.openxmlformats.org/officeDocument/2006/relationships/slideLayout" Target="../slideLayouts/slideLayout2.xml"/><Relationship Id="rId6" Type="http://schemas.openxmlformats.org/officeDocument/2006/relationships/slide" Target="slide55.xml"/><Relationship Id="rId11" Type="http://schemas.openxmlformats.org/officeDocument/2006/relationships/slide" Target="slide51.xml"/><Relationship Id="rId5" Type="http://schemas.openxmlformats.org/officeDocument/2006/relationships/slide" Target="slide53.xml"/><Relationship Id="rId15" Type="http://schemas.openxmlformats.org/officeDocument/2006/relationships/slide" Target="slide37.xml"/><Relationship Id="rId10" Type="http://schemas.openxmlformats.org/officeDocument/2006/relationships/slide" Target="slide42.xml"/><Relationship Id="rId4" Type="http://schemas.openxmlformats.org/officeDocument/2006/relationships/image" Target="../media/image1.png"/><Relationship Id="rId9" Type="http://schemas.openxmlformats.org/officeDocument/2006/relationships/slide" Target="slide27.xml"/><Relationship Id="rId14" Type="http://schemas.openxmlformats.org/officeDocument/2006/relationships/slide" Target="slide3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29.pn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29.pn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9.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52.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3.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29.png"/><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jpg"/><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59.png"/><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29.png"/><Relationship Id="rId4" Type="http://schemas.openxmlformats.org/officeDocument/2006/relationships/image" Target="../media/image28.jpeg"/></Relationships>
</file>

<file path=ppt/slides/_rels/slide52.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69.png"/><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png"/><Relationship Id="rId7" Type="http://schemas.openxmlformats.org/officeDocument/2006/relationships/image" Target="../media/image72.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28.jpeg"/></Relationships>
</file>

<file path=ppt/slides/_rels/slide5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png"/><Relationship Id="rId7" Type="http://schemas.openxmlformats.org/officeDocument/2006/relationships/image" Target="../media/image72.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28.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29.png"/><Relationship Id="rId4" Type="http://schemas.openxmlformats.org/officeDocument/2006/relationships/image" Target="../media/image28.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29.png"/><Relationship Id="rId4" Type="http://schemas.openxmlformats.org/officeDocument/2006/relationships/image" Target="../media/image28.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slide" Target="slide2.xml"/><Relationship Id="rId4" Type="http://schemas.openxmlformats.org/officeDocument/2006/relationships/image" Target="../media/image28.jpe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slide" Target="slide2.xml"/><Relationship Id="rId4" Type="http://schemas.openxmlformats.org/officeDocument/2006/relationships/image" Target="../media/image28.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slide" Target="slide2.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slide" Target="slide2.xml"/><Relationship Id="rId4" Type="http://schemas.openxmlformats.org/officeDocument/2006/relationships/image" Target="../media/image28.jpeg"/></Relationships>
</file>

<file path=ppt/slides/_rels/slide6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3D2E0"/>
          </a:solidFill>
        </p:spPr>
        <p:txBody>
          <a:bodyPr wrap="square" lIns="0" tIns="0" rIns="0" bIns="0" rtlCol="0"/>
          <a:lstStyle/>
          <a:p>
            <a:endParaRPr/>
          </a:p>
        </p:txBody>
      </p:sp>
      <p:grpSp>
        <p:nvGrpSpPr>
          <p:cNvPr id="3" name="object 3"/>
          <p:cNvGrpSpPr/>
          <p:nvPr/>
        </p:nvGrpSpPr>
        <p:grpSpPr>
          <a:xfrm>
            <a:off x="0" y="0"/>
            <a:ext cx="17256760" cy="10220325"/>
            <a:chOff x="0" y="0"/>
            <a:chExt cx="17256760" cy="10220325"/>
          </a:xfrm>
        </p:grpSpPr>
        <p:sp>
          <p:nvSpPr>
            <p:cNvPr id="4" name="object 4"/>
            <p:cNvSpPr/>
            <p:nvPr/>
          </p:nvSpPr>
          <p:spPr>
            <a:xfrm>
              <a:off x="6683959" y="1028699"/>
              <a:ext cx="10572750" cy="8229600"/>
            </a:xfrm>
            <a:custGeom>
              <a:avLst/>
              <a:gdLst/>
              <a:ahLst/>
              <a:cxnLst/>
              <a:rect l="l" t="t" r="r" b="b"/>
              <a:pathLst>
                <a:path w="10572750" h="8229600">
                  <a:moveTo>
                    <a:pt x="10572750" y="8229600"/>
                  </a:moveTo>
                  <a:lnTo>
                    <a:pt x="0" y="8229600"/>
                  </a:lnTo>
                  <a:lnTo>
                    <a:pt x="0" y="0"/>
                  </a:lnTo>
                  <a:lnTo>
                    <a:pt x="10572750" y="0"/>
                  </a:lnTo>
                  <a:lnTo>
                    <a:pt x="10572750" y="8229600"/>
                  </a:lnTo>
                  <a:close/>
                </a:path>
              </a:pathLst>
            </a:custGeom>
            <a:solidFill>
              <a:srgbClr val="62469C"/>
            </a:solidFill>
          </p:spPr>
          <p:txBody>
            <a:bodyPr wrap="square" lIns="0" tIns="0" rIns="0" bIns="0" rtlCol="0"/>
            <a:lstStyle/>
            <a:p>
              <a:endParaRPr/>
            </a:p>
          </p:txBody>
        </p:sp>
        <p:sp>
          <p:nvSpPr>
            <p:cNvPr id="5" name="object 5"/>
            <p:cNvSpPr/>
            <p:nvPr/>
          </p:nvSpPr>
          <p:spPr>
            <a:xfrm>
              <a:off x="7724820" y="6293022"/>
              <a:ext cx="8496300" cy="114300"/>
            </a:xfrm>
            <a:custGeom>
              <a:avLst/>
              <a:gdLst/>
              <a:ahLst/>
              <a:cxnLst/>
              <a:rect l="l" t="t" r="r" b="b"/>
              <a:pathLst>
                <a:path w="8496300" h="114300">
                  <a:moveTo>
                    <a:pt x="8496300" y="114300"/>
                  </a:moveTo>
                  <a:lnTo>
                    <a:pt x="0" y="114300"/>
                  </a:lnTo>
                  <a:lnTo>
                    <a:pt x="0" y="0"/>
                  </a:lnTo>
                  <a:lnTo>
                    <a:pt x="8496300" y="0"/>
                  </a:lnTo>
                  <a:lnTo>
                    <a:pt x="8496300" y="114300"/>
                  </a:lnTo>
                  <a:close/>
                </a:path>
              </a:pathLst>
            </a:custGeom>
            <a:solidFill>
              <a:srgbClr val="D3D2E0"/>
            </a:solidFill>
          </p:spPr>
          <p:txBody>
            <a:bodyPr wrap="square" lIns="0" tIns="0" rIns="0" bIns="0" rtlCol="0"/>
            <a:lstStyle/>
            <a:p>
              <a:endParaRPr/>
            </a:p>
          </p:txBody>
        </p:sp>
        <p:pic>
          <p:nvPicPr>
            <p:cNvPr id="6" name="object 6"/>
            <p:cNvPicPr/>
            <p:nvPr/>
          </p:nvPicPr>
          <p:blipFill>
            <a:blip r:embed="rId2" cstate="print">
              <a:extLst>
                <a:ext uri="{28A0092B-C50C-407E-A947-70E740481C1C}">
                  <a14:useLocalDpi xmlns:a14="http://schemas.microsoft.com/office/drawing/2010/main" val="0"/>
                </a:ext>
              </a:extLst>
            </a:blip>
            <a:stretch>
              <a:fillRect/>
            </a:stretch>
          </p:blipFill>
          <p:spPr>
            <a:xfrm>
              <a:off x="0" y="0"/>
              <a:ext cx="10487009" cy="10220309"/>
            </a:xfrm>
            <a:prstGeom prst="rect">
              <a:avLst/>
            </a:prstGeom>
          </p:spPr>
        </p:pic>
      </p:grpSp>
      <p:sp>
        <p:nvSpPr>
          <p:cNvPr id="7" name="object 7"/>
          <p:cNvSpPr txBox="1">
            <a:spLocks noGrp="1"/>
          </p:cNvSpPr>
          <p:nvPr>
            <p:ph type="title"/>
          </p:nvPr>
        </p:nvSpPr>
        <p:spPr>
          <a:xfrm>
            <a:off x="11780573" y="1443258"/>
            <a:ext cx="4979670" cy="2071370"/>
          </a:xfrm>
          <a:prstGeom prst="rect">
            <a:avLst/>
          </a:prstGeom>
        </p:spPr>
        <p:txBody>
          <a:bodyPr vert="horz" wrap="square" lIns="0" tIns="95885" rIns="0" bIns="0" rtlCol="0">
            <a:spAutoFit/>
          </a:bodyPr>
          <a:lstStyle/>
          <a:p>
            <a:pPr marL="474345" marR="467359" indent="635" algn="ctr">
              <a:lnSpc>
                <a:spcPts val="5180"/>
              </a:lnSpc>
              <a:spcBef>
                <a:spcPts val="755"/>
              </a:spcBef>
            </a:pPr>
            <a:r>
              <a:rPr sz="4800" spc="415" dirty="0">
                <a:latin typeface="Trebuchet MS"/>
                <a:cs typeface="Trebuchet MS"/>
              </a:rPr>
              <a:t>BSBTEC202 </a:t>
            </a:r>
            <a:r>
              <a:rPr sz="4800" spc="370" dirty="0">
                <a:latin typeface="Trebuchet MS"/>
                <a:cs typeface="Trebuchet MS"/>
              </a:rPr>
              <a:t>USE</a:t>
            </a:r>
            <a:r>
              <a:rPr sz="4800" spc="420" dirty="0">
                <a:latin typeface="Trebuchet MS"/>
                <a:cs typeface="Trebuchet MS"/>
              </a:rPr>
              <a:t> </a:t>
            </a:r>
            <a:r>
              <a:rPr sz="4800" spc="355" dirty="0">
                <a:latin typeface="Trebuchet MS"/>
                <a:cs typeface="Trebuchet MS"/>
              </a:rPr>
              <a:t>DIGITAL</a:t>
            </a:r>
            <a:endParaRPr sz="4800" dirty="0">
              <a:latin typeface="Trebuchet MS"/>
              <a:cs typeface="Trebuchet MS"/>
            </a:endParaRPr>
          </a:p>
          <a:p>
            <a:pPr algn="ctr">
              <a:lnSpc>
                <a:spcPts val="5095"/>
              </a:lnSpc>
            </a:pPr>
            <a:r>
              <a:rPr sz="4800" spc="375" dirty="0">
                <a:latin typeface="Trebuchet MS"/>
                <a:cs typeface="Trebuchet MS"/>
              </a:rPr>
              <a:t>TECHNOLOGIES</a:t>
            </a:r>
            <a:endParaRPr sz="4800" dirty="0">
              <a:latin typeface="Trebuchet MS"/>
              <a:cs typeface="Trebuchet MS"/>
            </a:endParaRPr>
          </a:p>
        </p:txBody>
      </p:sp>
      <p:sp>
        <p:nvSpPr>
          <p:cNvPr id="8" name="object 8"/>
          <p:cNvSpPr txBox="1"/>
          <p:nvPr/>
        </p:nvSpPr>
        <p:spPr>
          <a:xfrm>
            <a:off x="11814959" y="3414935"/>
            <a:ext cx="4910455" cy="2728595"/>
          </a:xfrm>
          <a:prstGeom prst="rect">
            <a:avLst/>
          </a:prstGeom>
        </p:spPr>
        <p:txBody>
          <a:bodyPr vert="horz" wrap="square" lIns="0" tIns="12700" rIns="0" bIns="0" rtlCol="0">
            <a:spAutoFit/>
          </a:bodyPr>
          <a:lstStyle/>
          <a:p>
            <a:pPr algn="ctr">
              <a:lnSpc>
                <a:spcPts val="5470"/>
              </a:lnSpc>
              <a:spcBef>
                <a:spcPts val="100"/>
              </a:spcBef>
            </a:pPr>
            <a:r>
              <a:rPr sz="4800" b="1" spc="150" dirty="0">
                <a:solidFill>
                  <a:srgbClr val="FFF8E7"/>
                </a:solidFill>
                <a:latin typeface="Trebuchet MS"/>
                <a:cs typeface="Trebuchet MS"/>
              </a:rPr>
              <a:t>TO</a:t>
            </a:r>
            <a:endParaRPr sz="4800">
              <a:latin typeface="Trebuchet MS"/>
              <a:cs typeface="Trebuchet MS"/>
            </a:endParaRPr>
          </a:p>
          <a:p>
            <a:pPr marL="12700" marR="5080" algn="ctr">
              <a:lnSpc>
                <a:spcPts val="5180"/>
              </a:lnSpc>
              <a:spcBef>
                <a:spcPts val="360"/>
              </a:spcBef>
            </a:pPr>
            <a:r>
              <a:rPr sz="4800" b="1" spc="480" dirty="0">
                <a:solidFill>
                  <a:srgbClr val="FFF8E7"/>
                </a:solidFill>
                <a:latin typeface="Trebuchet MS"/>
                <a:cs typeface="Trebuchet MS"/>
              </a:rPr>
              <a:t>COMMUNICATE </a:t>
            </a:r>
            <a:r>
              <a:rPr sz="4800" b="1" spc="310" dirty="0">
                <a:solidFill>
                  <a:srgbClr val="FFF8E7"/>
                </a:solidFill>
                <a:latin typeface="Trebuchet MS"/>
                <a:cs typeface="Trebuchet MS"/>
              </a:rPr>
              <a:t>IN</a:t>
            </a:r>
            <a:r>
              <a:rPr sz="4800" b="1" spc="415" dirty="0">
                <a:solidFill>
                  <a:srgbClr val="FFF8E7"/>
                </a:solidFill>
                <a:latin typeface="Trebuchet MS"/>
                <a:cs typeface="Trebuchet MS"/>
              </a:rPr>
              <a:t> </a:t>
            </a:r>
            <a:r>
              <a:rPr sz="4800" b="1" spc="240" dirty="0">
                <a:solidFill>
                  <a:srgbClr val="FFF8E7"/>
                </a:solidFill>
                <a:latin typeface="Trebuchet MS"/>
                <a:cs typeface="Trebuchet MS"/>
              </a:rPr>
              <a:t>A</a:t>
            </a:r>
            <a:r>
              <a:rPr sz="4800" b="1" spc="420" dirty="0">
                <a:solidFill>
                  <a:srgbClr val="FFF8E7"/>
                </a:solidFill>
                <a:latin typeface="Trebuchet MS"/>
                <a:cs typeface="Trebuchet MS"/>
              </a:rPr>
              <a:t> </a:t>
            </a:r>
            <a:r>
              <a:rPr sz="4800" b="1" spc="260" dirty="0">
                <a:solidFill>
                  <a:srgbClr val="FFF8E7"/>
                </a:solidFill>
                <a:latin typeface="Trebuchet MS"/>
                <a:cs typeface="Trebuchet MS"/>
              </a:rPr>
              <a:t>WORK</a:t>
            </a:r>
            <a:endParaRPr sz="4800">
              <a:latin typeface="Trebuchet MS"/>
              <a:cs typeface="Trebuchet MS"/>
            </a:endParaRPr>
          </a:p>
          <a:p>
            <a:pPr algn="ctr">
              <a:lnSpc>
                <a:spcPts val="5095"/>
              </a:lnSpc>
            </a:pPr>
            <a:r>
              <a:rPr sz="4800" b="1" spc="430" dirty="0">
                <a:solidFill>
                  <a:srgbClr val="FFF8E7"/>
                </a:solidFill>
                <a:latin typeface="Trebuchet MS"/>
                <a:cs typeface="Trebuchet MS"/>
              </a:rPr>
              <a:t>ENVIRONMENT</a:t>
            </a:r>
            <a:endParaRPr sz="4800">
              <a:latin typeface="Trebuchet MS"/>
              <a:cs typeface="Trebuchet MS"/>
            </a:endParaRPr>
          </a:p>
        </p:txBody>
      </p:sp>
      <p:sp>
        <p:nvSpPr>
          <p:cNvPr id="9" name="object 9"/>
          <p:cNvSpPr txBox="1"/>
          <p:nvPr/>
        </p:nvSpPr>
        <p:spPr>
          <a:xfrm>
            <a:off x="12770060" y="6939407"/>
            <a:ext cx="2211070" cy="345440"/>
          </a:xfrm>
          <a:prstGeom prst="rect">
            <a:avLst/>
          </a:prstGeom>
        </p:spPr>
        <p:txBody>
          <a:bodyPr vert="horz" wrap="square" lIns="0" tIns="12700" rIns="0" bIns="0" rtlCol="0">
            <a:spAutoFit/>
          </a:bodyPr>
          <a:lstStyle/>
          <a:p>
            <a:pPr marL="12700">
              <a:lnSpc>
                <a:spcPct val="100000"/>
              </a:lnSpc>
              <a:spcBef>
                <a:spcPts val="100"/>
              </a:spcBef>
            </a:pPr>
            <a:r>
              <a:rPr sz="2100" spc="195" dirty="0">
                <a:solidFill>
                  <a:srgbClr val="FFF8E7"/>
                </a:solidFill>
                <a:latin typeface="Roboto"/>
                <a:cs typeface="Roboto"/>
              </a:rPr>
              <a:t>PRESENTED</a:t>
            </a:r>
            <a:r>
              <a:rPr sz="2100" spc="505" dirty="0">
                <a:solidFill>
                  <a:srgbClr val="FFF8E7"/>
                </a:solidFill>
                <a:latin typeface="Roboto"/>
                <a:cs typeface="Roboto"/>
              </a:rPr>
              <a:t> </a:t>
            </a:r>
            <a:r>
              <a:rPr sz="2100" spc="75" dirty="0">
                <a:solidFill>
                  <a:srgbClr val="FFF8E7"/>
                </a:solidFill>
                <a:latin typeface="Roboto"/>
                <a:cs typeface="Roboto"/>
              </a:rPr>
              <a:t>BY</a:t>
            </a:r>
            <a:endParaRPr sz="2100">
              <a:latin typeface="Roboto"/>
              <a:cs typeface="Roboto"/>
            </a:endParaRPr>
          </a:p>
        </p:txBody>
      </p:sp>
      <p:pic>
        <p:nvPicPr>
          <p:cNvPr id="10" name="object 10"/>
          <p:cNvPicPr/>
          <p:nvPr/>
        </p:nvPicPr>
        <p:blipFill>
          <a:blip r:embed="rId3" cstate="email">
            <a:extLst>
              <a:ext uri="{28A0092B-C50C-407E-A947-70E740481C1C}">
                <a14:useLocalDpi xmlns:a14="http://schemas.microsoft.com/office/drawing/2010/main" val="0"/>
              </a:ext>
            </a:extLst>
          </a:blip>
          <a:stretch>
            <a:fillRect/>
          </a:stretch>
        </p:blipFill>
        <p:spPr>
          <a:xfrm>
            <a:off x="13370295" y="8017580"/>
            <a:ext cx="1009649" cy="9620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3D2E0"/>
          </a:solidFill>
        </p:spPr>
        <p:txBody>
          <a:bodyPr wrap="square" lIns="0" tIns="0" rIns="0" bIns="0" rtlCol="0"/>
          <a:lstStyle/>
          <a:p>
            <a:endParaRPr/>
          </a:p>
        </p:txBody>
      </p:sp>
      <p:grpSp>
        <p:nvGrpSpPr>
          <p:cNvPr id="3" name="object 3"/>
          <p:cNvGrpSpPr/>
          <p:nvPr/>
        </p:nvGrpSpPr>
        <p:grpSpPr>
          <a:xfrm>
            <a:off x="7442179" y="5"/>
            <a:ext cx="10846435" cy="10287000"/>
            <a:chOff x="7442179" y="5"/>
            <a:chExt cx="10846435" cy="10287000"/>
          </a:xfrm>
        </p:grpSpPr>
        <p:pic>
          <p:nvPicPr>
            <p:cNvPr id="4" name="object 4"/>
            <p:cNvPicPr/>
            <p:nvPr/>
          </p:nvPicPr>
          <p:blipFill>
            <a:blip r:embed="rId2" cstate="email">
              <a:extLst>
                <a:ext uri="{28A0092B-C50C-407E-A947-70E740481C1C}">
                  <a14:useLocalDpi xmlns:a14="http://schemas.microsoft.com/office/drawing/2010/main" val="0"/>
                </a:ext>
              </a:extLst>
            </a:blip>
            <a:stretch>
              <a:fillRect/>
            </a:stretch>
          </p:blipFill>
          <p:spPr>
            <a:xfrm>
              <a:off x="17011406" y="9258315"/>
              <a:ext cx="1009649" cy="962009"/>
            </a:xfrm>
            <a:prstGeom prst="rect">
              <a:avLst/>
            </a:prstGeom>
          </p:spPr>
        </p:pic>
        <p:pic>
          <p:nvPicPr>
            <p:cNvPr id="5" name="object 5"/>
            <p:cNvPicPr/>
            <p:nvPr/>
          </p:nvPicPr>
          <p:blipFill>
            <a:blip r:embed="rId3" cstate="print">
              <a:extLst>
                <a:ext uri="{28A0092B-C50C-407E-A947-70E740481C1C}">
                  <a14:useLocalDpi xmlns:a14="http://schemas.microsoft.com/office/drawing/2010/main" val="0"/>
                </a:ext>
              </a:extLst>
            </a:blip>
            <a:stretch>
              <a:fillRect/>
            </a:stretch>
          </p:blipFill>
          <p:spPr>
            <a:xfrm>
              <a:off x="7442179" y="5"/>
              <a:ext cx="10845820" cy="10286993"/>
            </a:xfrm>
            <a:prstGeom prst="rect">
              <a:avLst/>
            </a:prstGeom>
          </p:spPr>
        </p:pic>
        <p:pic>
          <p:nvPicPr>
            <p:cNvPr id="6" name="object 6"/>
            <p:cNvPicPr/>
            <p:nvPr/>
          </p:nvPicPr>
          <p:blipFill>
            <a:blip r:embed="rId4" cstate="email">
              <a:extLst>
                <a:ext uri="{28A0092B-C50C-407E-A947-70E740481C1C}">
                  <a14:useLocalDpi xmlns:a14="http://schemas.microsoft.com/office/drawing/2010/main" val="0"/>
                </a:ext>
              </a:extLst>
            </a:blip>
            <a:stretch>
              <a:fillRect/>
            </a:stretch>
          </p:blipFill>
          <p:spPr>
            <a:xfrm>
              <a:off x="17119975" y="9258299"/>
              <a:ext cx="1009649" cy="942974"/>
            </a:xfrm>
            <a:prstGeom prst="rect">
              <a:avLst/>
            </a:prstGeom>
          </p:spPr>
        </p:pic>
      </p:grpSp>
      <p:sp>
        <p:nvSpPr>
          <p:cNvPr id="7" name="object 7"/>
          <p:cNvSpPr txBox="1">
            <a:spLocks noGrp="1"/>
          </p:cNvSpPr>
          <p:nvPr>
            <p:ph type="title"/>
          </p:nvPr>
        </p:nvSpPr>
        <p:spPr>
          <a:xfrm>
            <a:off x="1016000" y="856035"/>
            <a:ext cx="5948045" cy="1774189"/>
          </a:xfrm>
          <a:prstGeom prst="rect">
            <a:avLst/>
          </a:prstGeom>
        </p:spPr>
        <p:txBody>
          <a:bodyPr vert="horz" wrap="square" lIns="0" tIns="0" rIns="0" bIns="0" rtlCol="0">
            <a:spAutoFit/>
          </a:bodyPr>
          <a:lstStyle/>
          <a:p>
            <a:pPr marL="12700" marR="5080">
              <a:lnSpc>
                <a:spcPts val="7050"/>
              </a:lnSpc>
            </a:pPr>
            <a:r>
              <a:rPr dirty="0">
                <a:solidFill>
                  <a:srgbClr val="000000"/>
                </a:solidFill>
                <a:latin typeface="Trebuchet MS"/>
                <a:cs typeface="Trebuchet MS"/>
              </a:rPr>
              <a:t>Benefits</a:t>
            </a:r>
            <a:r>
              <a:rPr spc="-165" dirty="0">
                <a:solidFill>
                  <a:srgbClr val="000000"/>
                </a:solidFill>
                <a:latin typeface="Trebuchet MS"/>
                <a:cs typeface="Trebuchet MS"/>
              </a:rPr>
              <a:t> </a:t>
            </a:r>
            <a:r>
              <a:rPr dirty="0">
                <a:solidFill>
                  <a:srgbClr val="000000"/>
                </a:solidFill>
                <a:latin typeface="Trebuchet MS"/>
                <a:cs typeface="Trebuchet MS"/>
              </a:rPr>
              <a:t>of</a:t>
            </a:r>
            <a:r>
              <a:rPr spc="-150" dirty="0">
                <a:solidFill>
                  <a:srgbClr val="000000"/>
                </a:solidFill>
                <a:latin typeface="Trebuchet MS"/>
                <a:cs typeface="Trebuchet MS"/>
              </a:rPr>
              <a:t> </a:t>
            </a:r>
            <a:r>
              <a:rPr spc="-10" dirty="0">
                <a:solidFill>
                  <a:srgbClr val="000000"/>
                </a:solidFill>
                <a:latin typeface="Trebuchet MS"/>
                <a:cs typeface="Trebuchet MS"/>
              </a:rPr>
              <a:t>Digital Communication</a:t>
            </a:r>
          </a:p>
        </p:txBody>
      </p:sp>
      <p:pic>
        <p:nvPicPr>
          <p:cNvPr id="8" name="object 8"/>
          <p:cNvPicPr/>
          <p:nvPr/>
        </p:nvPicPr>
        <p:blipFill>
          <a:blip r:embed="rId5" cstate="email">
            <a:extLst>
              <a:ext uri="{28A0092B-C50C-407E-A947-70E740481C1C}">
                <a14:useLocalDpi xmlns:a14="http://schemas.microsoft.com/office/drawing/2010/main" val="0"/>
              </a:ext>
            </a:extLst>
          </a:blip>
          <a:stretch>
            <a:fillRect/>
          </a:stretch>
        </p:blipFill>
        <p:spPr>
          <a:xfrm>
            <a:off x="1476376" y="4417690"/>
            <a:ext cx="142875" cy="142875"/>
          </a:xfrm>
          <a:prstGeom prst="rect">
            <a:avLst/>
          </a:prstGeom>
        </p:spPr>
      </p:pic>
      <p:pic>
        <p:nvPicPr>
          <p:cNvPr id="9" name="object 9"/>
          <p:cNvPicPr/>
          <p:nvPr/>
        </p:nvPicPr>
        <p:blipFill>
          <a:blip r:embed="rId5" cstate="email">
            <a:extLst>
              <a:ext uri="{28A0092B-C50C-407E-A947-70E740481C1C}">
                <a14:useLocalDpi xmlns:a14="http://schemas.microsoft.com/office/drawing/2010/main" val="0"/>
              </a:ext>
            </a:extLst>
          </a:blip>
          <a:stretch>
            <a:fillRect/>
          </a:stretch>
        </p:blipFill>
        <p:spPr>
          <a:xfrm>
            <a:off x="1476376" y="5732141"/>
            <a:ext cx="142875" cy="142875"/>
          </a:xfrm>
          <a:prstGeom prst="rect">
            <a:avLst/>
          </a:prstGeom>
        </p:spPr>
      </p:pic>
      <p:pic>
        <p:nvPicPr>
          <p:cNvPr id="10" name="object 10"/>
          <p:cNvPicPr/>
          <p:nvPr/>
        </p:nvPicPr>
        <p:blipFill>
          <a:blip r:embed="rId6" cstate="email">
            <a:extLst>
              <a:ext uri="{28A0092B-C50C-407E-A947-70E740481C1C}">
                <a14:useLocalDpi xmlns:a14="http://schemas.microsoft.com/office/drawing/2010/main" val="0"/>
              </a:ext>
            </a:extLst>
          </a:blip>
          <a:stretch>
            <a:fillRect/>
          </a:stretch>
        </p:blipFill>
        <p:spPr>
          <a:xfrm>
            <a:off x="1476376" y="7046604"/>
            <a:ext cx="142875" cy="142875"/>
          </a:xfrm>
          <a:prstGeom prst="rect">
            <a:avLst/>
          </a:prstGeom>
        </p:spPr>
      </p:pic>
      <p:sp>
        <p:nvSpPr>
          <p:cNvPr id="11" name="object 11"/>
          <p:cNvSpPr txBox="1"/>
          <p:nvPr/>
        </p:nvSpPr>
        <p:spPr>
          <a:xfrm>
            <a:off x="1814755" y="4060812"/>
            <a:ext cx="5118735" cy="3969385"/>
          </a:xfrm>
          <a:prstGeom prst="rect">
            <a:avLst/>
          </a:prstGeom>
        </p:spPr>
        <p:txBody>
          <a:bodyPr vert="horz" wrap="square" lIns="0" tIns="12065" rIns="0" bIns="0" rtlCol="0">
            <a:spAutoFit/>
          </a:bodyPr>
          <a:lstStyle/>
          <a:p>
            <a:pPr marL="12700" marR="866140">
              <a:lnSpc>
                <a:spcPct val="116599"/>
              </a:lnSpc>
              <a:spcBef>
                <a:spcPts val="95"/>
              </a:spcBef>
              <a:tabLst>
                <a:tab pos="2206625" algn="l"/>
              </a:tabLst>
            </a:pPr>
            <a:r>
              <a:rPr sz="3700" spc="-10" dirty="0">
                <a:latin typeface="Arimo"/>
                <a:cs typeface="Arimo"/>
              </a:rPr>
              <a:t>Increased</a:t>
            </a:r>
            <a:r>
              <a:rPr sz="3700" dirty="0">
                <a:latin typeface="Arimo"/>
                <a:cs typeface="Arimo"/>
              </a:rPr>
              <a:t>	</a:t>
            </a:r>
            <a:r>
              <a:rPr sz="3700" spc="-10" dirty="0">
                <a:latin typeface="Arimo"/>
                <a:cs typeface="Arimo"/>
              </a:rPr>
              <a:t>employee productivity.</a:t>
            </a:r>
            <a:endParaRPr sz="3700">
              <a:latin typeface="Arimo"/>
              <a:cs typeface="Arimo"/>
            </a:endParaRPr>
          </a:p>
          <a:p>
            <a:pPr marL="12700" marR="187325">
              <a:lnSpc>
                <a:spcPts val="5180"/>
              </a:lnSpc>
              <a:spcBef>
                <a:spcPts val="295"/>
              </a:spcBef>
              <a:tabLst>
                <a:tab pos="1082675" algn="l"/>
                <a:tab pos="1997075" algn="l"/>
                <a:tab pos="3329304" algn="l"/>
                <a:tab pos="4530725" algn="l"/>
              </a:tabLst>
            </a:pPr>
            <a:r>
              <a:rPr sz="3700" spc="-25" dirty="0">
                <a:latin typeface="Arimo"/>
                <a:cs typeface="Arimo"/>
              </a:rPr>
              <a:t>New</a:t>
            </a:r>
            <a:r>
              <a:rPr sz="3700" dirty="0">
                <a:latin typeface="Arimo"/>
                <a:cs typeface="Arimo"/>
              </a:rPr>
              <a:t>	</a:t>
            </a:r>
            <a:r>
              <a:rPr sz="3700" spc="-25" dirty="0">
                <a:latin typeface="Arimo"/>
                <a:cs typeface="Arimo"/>
              </a:rPr>
              <a:t>and</a:t>
            </a:r>
            <a:r>
              <a:rPr sz="3700" dirty="0">
                <a:latin typeface="Arimo"/>
                <a:cs typeface="Arimo"/>
              </a:rPr>
              <a:t>	</a:t>
            </a:r>
            <a:r>
              <a:rPr sz="3700" spc="-10" dirty="0">
                <a:latin typeface="Arimo"/>
                <a:cs typeface="Arimo"/>
              </a:rPr>
              <a:t>better</a:t>
            </a:r>
            <a:r>
              <a:rPr sz="3700" dirty="0">
                <a:latin typeface="Arimo"/>
                <a:cs typeface="Arimo"/>
              </a:rPr>
              <a:t>	</a:t>
            </a:r>
            <a:r>
              <a:rPr sz="3700" spc="-20" dirty="0">
                <a:latin typeface="Arimo"/>
                <a:cs typeface="Arimo"/>
              </a:rPr>
              <a:t>ways</a:t>
            </a:r>
            <a:r>
              <a:rPr sz="3700" dirty="0">
                <a:latin typeface="Arimo"/>
                <a:cs typeface="Arimo"/>
              </a:rPr>
              <a:t>	</a:t>
            </a:r>
            <a:r>
              <a:rPr sz="3700" spc="-25" dirty="0">
                <a:latin typeface="Arimo"/>
                <a:cs typeface="Arimo"/>
              </a:rPr>
              <a:t>of </a:t>
            </a:r>
            <a:r>
              <a:rPr sz="3700" spc="-10" dirty="0">
                <a:latin typeface="Arimo"/>
                <a:cs typeface="Arimo"/>
              </a:rPr>
              <a:t>working.</a:t>
            </a:r>
            <a:endParaRPr sz="3700">
              <a:latin typeface="Arimo"/>
              <a:cs typeface="Arimo"/>
            </a:endParaRPr>
          </a:p>
          <a:p>
            <a:pPr marL="12700">
              <a:lnSpc>
                <a:spcPct val="100000"/>
              </a:lnSpc>
              <a:spcBef>
                <a:spcPts val="430"/>
              </a:spcBef>
              <a:tabLst>
                <a:tab pos="717550" algn="l"/>
                <a:tab pos="2885440" algn="l"/>
                <a:tab pos="3903979" algn="l"/>
              </a:tabLst>
            </a:pPr>
            <a:r>
              <a:rPr sz="3700" spc="-25" dirty="0">
                <a:latin typeface="Arimo"/>
                <a:cs typeface="Arimo"/>
              </a:rPr>
              <a:t>An</a:t>
            </a:r>
            <a:r>
              <a:rPr sz="3700" dirty="0">
                <a:latin typeface="Arimo"/>
                <a:cs typeface="Arimo"/>
              </a:rPr>
              <a:t>	</a:t>
            </a:r>
            <a:r>
              <a:rPr sz="3700" spc="-10" dirty="0">
                <a:latin typeface="Arimo"/>
                <a:cs typeface="Arimo"/>
              </a:rPr>
              <a:t>increased</a:t>
            </a:r>
            <a:r>
              <a:rPr sz="3700" dirty="0">
                <a:latin typeface="Arimo"/>
                <a:cs typeface="Arimo"/>
              </a:rPr>
              <a:t>	</a:t>
            </a:r>
            <a:r>
              <a:rPr sz="3700" spc="-20" dirty="0">
                <a:latin typeface="Arimo"/>
                <a:cs typeface="Arimo"/>
              </a:rPr>
              <a:t>tech</a:t>
            </a:r>
            <a:r>
              <a:rPr sz="3700" dirty="0">
                <a:latin typeface="Arimo"/>
                <a:cs typeface="Arimo"/>
              </a:rPr>
              <a:t>	</a:t>
            </a:r>
            <a:r>
              <a:rPr sz="3700" spc="-10" dirty="0">
                <a:latin typeface="Arimo"/>
                <a:cs typeface="Arimo"/>
              </a:rPr>
              <a:t>savvy</a:t>
            </a:r>
            <a:endParaRPr sz="3700">
              <a:latin typeface="Arimo"/>
              <a:cs typeface="Arimo"/>
            </a:endParaRPr>
          </a:p>
          <a:p>
            <a:pPr marL="12700">
              <a:lnSpc>
                <a:spcPct val="100000"/>
              </a:lnSpc>
              <a:spcBef>
                <a:spcPts val="735"/>
              </a:spcBef>
            </a:pPr>
            <a:r>
              <a:rPr sz="3700" spc="-10" dirty="0">
                <a:latin typeface="Arimo"/>
                <a:cs typeface="Arimo"/>
              </a:rPr>
              <a:t>workplace.</a:t>
            </a:r>
            <a:endParaRPr sz="3700">
              <a:latin typeface="Arimo"/>
              <a:cs typeface="Arim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2EBFF"/>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7" name="Picture 6">
            <a:extLst>
              <a:ext uri="{FF2B5EF4-FFF2-40B4-BE49-F238E27FC236}">
                <a16:creationId xmlns:a16="http://schemas.microsoft.com/office/drawing/2014/main" id="{12854B86-EC7A-D91D-0F92-7F4D6A466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4" y="0"/>
            <a:ext cx="14841039" cy="10220308"/>
          </a:xfrm>
          <a:prstGeom prst="rect">
            <a:avLst/>
          </a:prstGeom>
        </p:spPr>
      </p:pic>
      <p:sp>
        <p:nvSpPr>
          <p:cNvPr id="5" name="object 5"/>
          <p:cNvSpPr txBox="1"/>
          <p:nvPr/>
        </p:nvSpPr>
        <p:spPr>
          <a:xfrm>
            <a:off x="12329056" y="778462"/>
            <a:ext cx="5577205" cy="2669540"/>
          </a:xfrm>
          <a:prstGeom prst="rect">
            <a:avLst/>
          </a:prstGeom>
        </p:spPr>
        <p:txBody>
          <a:bodyPr vert="horz" wrap="square" lIns="0" tIns="0" rIns="0" bIns="0" rtlCol="0">
            <a:spAutoFit/>
          </a:bodyPr>
          <a:lstStyle/>
          <a:p>
            <a:pPr marL="12700" marR="5080">
              <a:lnSpc>
                <a:spcPts val="7050"/>
              </a:lnSpc>
            </a:pPr>
            <a:r>
              <a:rPr sz="5600" b="1" spc="-10" dirty="0">
                <a:solidFill>
                  <a:srgbClr val="62469C"/>
                </a:solidFill>
                <a:latin typeface="Trebuchet MS"/>
                <a:cs typeface="Trebuchet MS"/>
              </a:rPr>
              <a:t>Digital Communication </a:t>
            </a:r>
            <a:r>
              <a:rPr sz="5600" b="1" spc="50" dirty="0">
                <a:solidFill>
                  <a:srgbClr val="62469C"/>
                </a:solidFill>
                <a:latin typeface="Trebuchet MS"/>
                <a:cs typeface="Trebuchet MS"/>
              </a:rPr>
              <a:t>Allows</a:t>
            </a:r>
            <a:r>
              <a:rPr sz="5600" b="1" spc="-200" dirty="0">
                <a:solidFill>
                  <a:srgbClr val="62469C"/>
                </a:solidFill>
                <a:latin typeface="Trebuchet MS"/>
                <a:cs typeface="Trebuchet MS"/>
              </a:rPr>
              <a:t> </a:t>
            </a:r>
            <a:r>
              <a:rPr sz="5600" b="1" dirty="0">
                <a:solidFill>
                  <a:srgbClr val="62469C"/>
                </a:solidFill>
                <a:latin typeface="Trebuchet MS"/>
                <a:cs typeface="Trebuchet MS"/>
              </a:rPr>
              <a:t>You</a:t>
            </a:r>
            <a:r>
              <a:rPr sz="5600" b="1" spc="-195" dirty="0">
                <a:solidFill>
                  <a:srgbClr val="62469C"/>
                </a:solidFill>
                <a:latin typeface="Trebuchet MS"/>
                <a:cs typeface="Trebuchet MS"/>
              </a:rPr>
              <a:t> </a:t>
            </a:r>
            <a:r>
              <a:rPr sz="5600" b="1" spc="60" dirty="0">
                <a:solidFill>
                  <a:srgbClr val="62469C"/>
                </a:solidFill>
                <a:latin typeface="Trebuchet MS"/>
                <a:cs typeface="Trebuchet MS"/>
              </a:rPr>
              <a:t>To</a:t>
            </a:r>
            <a:r>
              <a:rPr sz="5600" b="1" spc="-200" dirty="0">
                <a:solidFill>
                  <a:srgbClr val="62469C"/>
                </a:solidFill>
                <a:latin typeface="Trebuchet MS"/>
                <a:cs typeface="Trebuchet MS"/>
              </a:rPr>
              <a:t> </a:t>
            </a:r>
            <a:r>
              <a:rPr sz="5600" b="1" spc="-350" dirty="0">
                <a:solidFill>
                  <a:srgbClr val="62469C"/>
                </a:solidFill>
                <a:latin typeface="Trebuchet MS"/>
                <a:cs typeface="Trebuchet MS"/>
              </a:rPr>
              <a:t>...</a:t>
            </a:r>
            <a:endParaRPr sz="5600" dirty="0">
              <a:latin typeface="Trebuchet MS"/>
              <a:cs typeface="Trebuchet MS"/>
            </a:endParaRPr>
          </a:p>
        </p:txBody>
      </p:sp>
      <p:sp>
        <p:nvSpPr>
          <p:cNvPr id="6" name="object 6"/>
          <p:cNvSpPr txBox="1"/>
          <p:nvPr/>
        </p:nvSpPr>
        <p:spPr>
          <a:xfrm>
            <a:off x="11372545" y="4610100"/>
            <a:ext cx="6529705" cy="1997075"/>
          </a:xfrm>
          <a:prstGeom prst="rect">
            <a:avLst/>
          </a:prstGeom>
        </p:spPr>
        <p:txBody>
          <a:bodyPr vert="horz" wrap="square" lIns="0" tIns="12065" rIns="0" bIns="0" rtlCol="0">
            <a:spAutoFit/>
          </a:bodyPr>
          <a:lstStyle/>
          <a:p>
            <a:pPr marL="12700" marR="5080" algn="just">
              <a:lnSpc>
                <a:spcPct val="116599"/>
              </a:lnSpc>
              <a:spcBef>
                <a:spcPts val="95"/>
              </a:spcBef>
            </a:pPr>
            <a:r>
              <a:rPr sz="3700" dirty="0">
                <a:solidFill>
                  <a:srgbClr val="62469C"/>
                </a:solidFill>
                <a:latin typeface="Arimo"/>
                <a:cs typeface="Arimo"/>
              </a:rPr>
              <a:t>write</a:t>
            </a:r>
            <a:r>
              <a:rPr sz="3700" spc="-105" dirty="0">
                <a:solidFill>
                  <a:srgbClr val="62469C"/>
                </a:solidFill>
                <a:latin typeface="Arimo"/>
                <a:cs typeface="Arimo"/>
              </a:rPr>
              <a:t> </a:t>
            </a:r>
            <a:r>
              <a:rPr sz="3700" dirty="0">
                <a:solidFill>
                  <a:srgbClr val="62469C"/>
                </a:solidFill>
                <a:latin typeface="Arimo"/>
                <a:cs typeface="Arimo"/>
              </a:rPr>
              <a:t>a</a:t>
            </a:r>
            <a:r>
              <a:rPr sz="3700" spc="-100" dirty="0">
                <a:solidFill>
                  <a:srgbClr val="62469C"/>
                </a:solidFill>
                <a:latin typeface="Arimo"/>
                <a:cs typeface="Arimo"/>
              </a:rPr>
              <a:t> </a:t>
            </a:r>
            <a:r>
              <a:rPr sz="3700" dirty="0">
                <a:solidFill>
                  <a:srgbClr val="62469C"/>
                </a:solidFill>
                <a:latin typeface="Arimo"/>
                <a:cs typeface="Arimo"/>
              </a:rPr>
              <a:t>proposal</a:t>
            </a:r>
            <a:r>
              <a:rPr sz="3700" spc="-100" dirty="0">
                <a:solidFill>
                  <a:srgbClr val="62469C"/>
                </a:solidFill>
                <a:latin typeface="Arimo"/>
                <a:cs typeface="Arimo"/>
              </a:rPr>
              <a:t> </a:t>
            </a:r>
            <a:r>
              <a:rPr sz="3700" dirty="0">
                <a:solidFill>
                  <a:srgbClr val="62469C"/>
                </a:solidFill>
                <a:latin typeface="Arimo"/>
                <a:cs typeface="Arimo"/>
              </a:rPr>
              <a:t>document</a:t>
            </a:r>
            <a:r>
              <a:rPr sz="3700" spc="-100" dirty="0">
                <a:solidFill>
                  <a:srgbClr val="62469C"/>
                </a:solidFill>
                <a:latin typeface="Arimo"/>
                <a:cs typeface="Arimo"/>
              </a:rPr>
              <a:t> </a:t>
            </a:r>
            <a:r>
              <a:rPr sz="3700" spc="-25" dirty="0">
                <a:solidFill>
                  <a:srgbClr val="62469C"/>
                </a:solidFill>
                <a:latin typeface="Arimo"/>
                <a:cs typeface="Arimo"/>
              </a:rPr>
              <a:t>and </a:t>
            </a:r>
            <a:r>
              <a:rPr sz="3700" dirty="0">
                <a:solidFill>
                  <a:srgbClr val="62469C"/>
                </a:solidFill>
                <a:latin typeface="Arimo"/>
                <a:cs typeface="Arimo"/>
              </a:rPr>
              <a:t>attach</a:t>
            </a:r>
            <a:r>
              <a:rPr sz="3700" spc="-60" dirty="0">
                <a:solidFill>
                  <a:srgbClr val="62469C"/>
                </a:solidFill>
                <a:latin typeface="Arimo"/>
                <a:cs typeface="Arimo"/>
              </a:rPr>
              <a:t> </a:t>
            </a:r>
            <a:r>
              <a:rPr sz="3700" dirty="0">
                <a:solidFill>
                  <a:srgbClr val="62469C"/>
                </a:solidFill>
                <a:latin typeface="Arimo"/>
                <a:cs typeface="Arimo"/>
              </a:rPr>
              <a:t>it</a:t>
            </a:r>
            <a:r>
              <a:rPr sz="3700" spc="-60" dirty="0">
                <a:solidFill>
                  <a:srgbClr val="62469C"/>
                </a:solidFill>
                <a:latin typeface="Arimo"/>
                <a:cs typeface="Arimo"/>
              </a:rPr>
              <a:t> </a:t>
            </a:r>
            <a:r>
              <a:rPr sz="3700" dirty="0">
                <a:solidFill>
                  <a:srgbClr val="62469C"/>
                </a:solidFill>
                <a:latin typeface="Arimo"/>
                <a:cs typeface="Arimo"/>
              </a:rPr>
              <a:t>to</a:t>
            </a:r>
            <a:r>
              <a:rPr sz="3700" spc="-55" dirty="0">
                <a:solidFill>
                  <a:srgbClr val="62469C"/>
                </a:solidFill>
                <a:latin typeface="Arimo"/>
                <a:cs typeface="Arimo"/>
              </a:rPr>
              <a:t> </a:t>
            </a:r>
            <a:r>
              <a:rPr sz="3700" dirty="0">
                <a:solidFill>
                  <a:srgbClr val="62469C"/>
                </a:solidFill>
                <a:latin typeface="Arimo"/>
                <a:cs typeface="Arimo"/>
              </a:rPr>
              <a:t>an</a:t>
            </a:r>
            <a:r>
              <a:rPr sz="3700" spc="-60" dirty="0">
                <a:solidFill>
                  <a:srgbClr val="62469C"/>
                </a:solidFill>
                <a:latin typeface="Arimo"/>
                <a:cs typeface="Arimo"/>
              </a:rPr>
              <a:t> </a:t>
            </a:r>
            <a:r>
              <a:rPr sz="3700" dirty="0">
                <a:solidFill>
                  <a:srgbClr val="62469C"/>
                </a:solidFill>
                <a:latin typeface="Arimo"/>
                <a:cs typeface="Arimo"/>
              </a:rPr>
              <a:t>email</a:t>
            </a:r>
            <a:r>
              <a:rPr sz="3700" spc="-55" dirty="0">
                <a:solidFill>
                  <a:srgbClr val="62469C"/>
                </a:solidFill>
                <a:latin typeface="Arimo"/>
                <a:cs typeface="Arimo"/>
              </a:rPr>
              <a:t> </a:t>
            </a:r>
            <a:r>
              <a:rPr sz="3700" dirty="0">
                <a:solidFill>
                  <a:srgbClr val="62469C"/>
                </a:solidFill>
                <a:latin typeface="Arimo"/>
                <a:cs typeface="Arimo"/>
              </a:rPr>
              <a:t>and</a:t>
            </a:r>
            <a:r>
              <a:rPr sz="3700" spc="-60" dirty="0">
                <a:solidFill>
                  <a:srgbClr val="62469C"/>
                </a:solidFill>
                <a:latin typeface="Arimo"/>
                <a:cs typeface="Arimo"/>
              </a:rPr>
              <a:t> </a:t>
            </a:r>
            <a:r>
              <a:rPr sz="3700" dirty="0">
                <a:solidFill>
                  <a:srgbClr val="62469C"/>
                </a:solidFill>
                <a:latin typeface="Arimo"/>
                <a:cs typeface="Arimo"/>
              </a:rPr>
              <a:t>send</a:t>
            </a:r>
            <a:r>
              <a:rPr sz="3700" spc="-55" dirty="0">
                <a:solidFill>
                  <a:srgbClr val="62469C"/>
                </a:solidFill>
                <a:latin typeface="Arimo"/>
                <a:cs typeface="Arimo"/>
              </a:rPr>
              <a:t> </a:t>
            </a:r>
            <a:r>
              <a:rPr sz="3700" spc="-25" dirty="0">
                <a:solidFill>
                  <a:srgbClr val="62469C"/>
                </a:solidFill>
                <a:latin typeface="Arimo"/>
                <a:cs typeface="Arimo"/>
              </a:rPr>
              <a:t>it </a:t>
            </a:r>
            <a:r>
              <a:rPr sz="3700" dirty="0">
                <a:solidFill>
                  <a:srgbClr val="62469C"/>
                </a:solidFill>
                <a:latin typeface="Arimo"/>
                <a:cs typeface="Arimo"/>
              </a:rPr>
              <a:t>around</a:t>
            </a:r>
            <a:r>
              <a:rPr sz="3700" spc="-90" dirty="0">
                <a:solidFill>
                  <a:srgbClr val="62469C"/>
                </a:solidFill>
                <a:latin typeface="Arimo"/>
                <a:cs typeface="Arimo"/>
              </a:rPr>
              <a:t> </a:t>
            </a:r>
            <a:r>
              <a:rPr sz="3700" dirty="0">
                <a:solidFill>
                  <a:srgbClr val="62469C"/>
                </a:solidFill>
                <a:latin typeface="Arimo"/>
                <a:cs typeface="Arimo"/>
              </a:rPr>
              <a:t>the</a:t>
            </a:r>
            <a:r>
              <a:rPr sz="3700" spc="-85" dirty="0">
                <a:solidFill>
                  <a:srgbClr val="62469C"/>
                </a:solidFill>
                <a:latin typeface="Arimo"/>
                <a:cs typeface="Arimo"/>
              </a:rPr>
              <a:t> </a:t>
            </a:r>
            <a:r>
              <a:rPr sz="3700" dirty="0">
                <a:solidFill>
                  <a:srgbClr val="62469C"/>
                </a:solidFill>
                <a:latin typeface="Arimo"/>
                <a:cs typeface="Arimo"/>
              </a:rPr>
              <a:t>world</a:t>
            </a:r>
            <a:r>
              <a:rPr sz="3700" spc="-85" dirty="0">
                <a:solidFill>
                  <a:srgbClr val="62469C"/>
                </a:solidFill>
                <a:latin typeface="Arimo"/>
                <a:cs typeface="Arimo"/>
              </a:rPr>
              <a:t> </a:t>
            </a:r>
            <a:r>
              <a:rPr sz="3700" spc="-10" dirty="0">
                <a:solidFill>
                  <a:srgbClr val="62469C"/>
                </a:solidFill>
                <a:latin typeface="Arimo"/>
                <a:cs typeface="Arimo"/>
              </a:rPr>
              <a:t>instantly.</a:t>
            </a:r>
            <a:endParaRPr sz="3700" dirty="0">
              <a:latin typeface="Arimo"/>
              <a:cs typeface="Arim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3D2E0"/>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8" name="Picture 7">
            <a:extLst>
              <a:ext uri="{FF2B5EF4-FFF2-40B4-BE49-F238E27FC236}">
                <a16:creationId xmlns:a16="http://schemas.microsoft.com/office/drawing/2014/main" id="{BE5592F5-F092-0D59-1E99-995830243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67830" cy="10220308"/>
          </a:xfrm>
          <a:prstGeom prst="rect">
            <a:avLst/>
          </a:prstGeom>
        </p:spPr>
      </p:pic>
      <p:sp>
        <p:nvSpPr>
          <p:cNvPr id="5" name="object 5"/>
          <p:cNvSpPr txBox="1">
            <a:spLocks noGrp="1"/>
          </p:cNvSpPr>
          <p:nvPr>
            <p:ph type="title"/>
          </p:nvPr>
        </p:nvSpPr>
        <p:spPr>
          <a:xfrm>
            <a:off x="12196913" y="624839"/>
            <a:ext cx="5185410" cy="2669540"/>
          </a:xfrm>
          <a:prstGeom prst="rect">
            <a:avLst/>
          </a:prstGeom>
        </p:spPr>
        <p:txBody>
          <a:bodyPr vert="horz" wrap="square" lIns="0" tIns="0" rIns="0" bIns="0" rtlCol="0">
            <a:spAutoFit/>
          </a:bodyPr>
          <a:lstStyle/>
          <a:p>
            <a:pPr marL="12700" marR="5080">
              <a:lnSpc>
                <a:spcPts val="7050"/>
              </a:lnSpc>
            </a:pPr>
            <a:r>
              <a:rPr spc="-10" dirty="0">
                <a:solidFill>
                  <a:srgbClr val="000000"/>
                </a:solidFill>
                <a:latin typeface="Trebuchet MS"/>
                <a:cs typeface="Trebuchet MS"/>
              </a:rPr>
              <a:t>Digital </a:t>
            </a:r>
            <a:r>
              <a:rPr spc="-20" dirty="0">
                <a:solidFill>
                  <a:srgbClr val="000000"/>
                </a:solidFill>
                <a:latin typeface="Trebuchet MS"/>
                <a:cs typeface="Trebuchet MS"/>
              </a:rPr>
              <a:t>Communication </a:t>
            </a:r>
            <a:r>
              <a:rPr spc="-10" dirty="0">
                <a:solidFill>
                  <a:srgbClr val="000000"/>
                </a:solidFill>
                <a:latin typeface="Trebuchet MS"/>
                <a:cs typeface="Trebuchet MS"/>
              </a:rPr>
              <a:t>Applications</a:t>
            </a:r>
          </a:p>
        </p:txBody>
      </p:sp>
      <p:sp>
        <p:nvSpPr>
          <p:cNvPr id="6" name="object 6"/>
          <p:cNvSpPr txBox="1"/>
          <p:nvPr/>
        </p:nvSpPr>
        <p:spPr>
          <a:xfrm>
            <a:off x="11407608" y="3996688"/>
            <a:ext cx="6764020" cy="4532630"/>
          </a:xfrm>
          <a:prstGeom prst="rect">
            <a:avLst/>
          </a:prstGeom>
        </p:spPr>
        <p:txBody>
          <a:bodyPr vert="horz" wrap="square" lIns="0" tIns="12700" rIns="0" bIns="0" rtlCol="0">
            <a:spAutoFit/>
          </a:bodyPr>
          <a:lstStyle/>
          <a:p>
            <a:pPr marL="12700">
              <a:lnSpc>
                <a:spcPct val="100000"/>
              </a:lnSpc>
              <a:spcBef>
                <a:spcPts val="100"/>
              </a:spcBef>
              <a:tabLst>
                <a:tab pos="508634" algn="l"/>
                <a:tab pos="2048510" algn="l"/>
                <a:tab pos="2440305" algn="l"/>
                <a:tab pos="3798570" algn="l"/>
              </a:tabLst>
            </a:pPr>
            <a:r>
              <a:rPr sz="3700" spc="-25" dirty="0">
                <a:latin typeface="Arimo"/>
                <a:cs typeface="Arimo"/>
              </a:rPr>
              <a:t>Is</a:t>
            </a:r>
            <a:r>
              <a:rPr sz="3700" dirty="0">
                <a:latin typeface="Arimo"/>
                <a:cs typeface="Arimo"/>
              </a:rPr>
              <a:t>	</a:t>
            </a:r>
            <a:r>
              <a:rPr sz="3700" spc="-10" dirty="0">
                <a:latin typeface="Arimo"/>
                <a:cs typeface="Arimo"/>
              </a:rPr>
              <a:t>TikTok</a:t>
            </a:r>
            <a:r>
              <a:rPr sz="3700" dirty="0">
                <a:latin typeface="Arimo"/>
                <a:cs typeface="Arimo"/>
              </a:rPr>
              <a:t>	</a:t>
            </a:r>
            <a:r>
              <a:rPr sz="3700" spc="-50" dirty="0">
                <a:latin typeface="Arimo"/>
                <a:cs typeface="Arimo"/>
              </a:rPr>
              <a:t>a</a:t>
            </a:r>
            <a:r>
              <a:rPr sz="3700" dirty="0">
                <a:latin typeface="Arimo"/>
                <a:cs typeface="Arimo"/>
              </a:rPr>
              <a:t>	</a:t>
            </a:r>
            <a:r>
              <a:rPr sz="3700" spc="-10" dirty="0">
                <a:latin typeface="Arimo"/>
                <a:cs typeface="Arimo"/>
              </a:rPr>
              <a:t>digital</a:t>
            </a:r>
            <a:r>
              <a:rPr sz="3700" dirty="0">
                <a:latin typeface="Arimo"/>
                <a:cs typeface="Arimo"/>
              </a:rPr>
              <a:t>	</a:t>
            </a:r>
            <a:r>
              <a:rPr sz="3700" spc="-10" dirty="0">
                <a:latin typeface="Arimo"/>
                <a:cs typeface="Arimo"/>
              </a:rPr>
              <a:t>application?</a:t>
            </a:r>
            <a:endParaRPr sz="3700" dirty="0">
              <a:latin typeface="Arimo"/>
              <a:cs typeface="Arimo"/>
            </a:endParaRPr>
          </a:p>
          <a:p>
            <a:pPr>
              <a:lnSpc>
                <a:spcPct val="100000"/>
              </a:lnSpc>
              <a:spcBef>
                <a:spcPts val="915"/>
              </a:spcBef>
            </a:pPr>
            <a:endParaRPr sz="3700" dirty="0">
              <a:latin typeface="Arimo"/>
              <a:cs typeface="Arimo"/>
            </a:endParaRPr>
          </a:p>
          <a:p>
            <a:pPr marL="12700" marR="5080">
              <a:lnSpc>
                <a:spcPct val="116599"/>
              </a:lnSpc>
              <a:tabLst>
                <a:tab pos="665480" algn="l"/>
                <a:tab pos="1239520" algn="l"/>
                <a:tab pos="1710055" algn="l"/>
                <a:tab pos="2440940" algn="l"/>
                <a:tab pos="2598420" algn="l"/>
                <a:tab pos="3120390" algn="l"/>
                <a:tab pos="3799204" algn="l"/>
                <a:tab pos="4243070" algn="l"/>
                <a:tab pos="4791710" algn="l"/>
                <a:tab pos="5313680" algn="l"/>
              </a:tabLst>
            </a:pPr>
            <a:r>
              <a:rPr sz="3700" spc="-20" dirty="0">
                <a:latin typeface="Arimo"/>
                <a:cs typeface="Arimo"/>
              </a:rPr>
              <a:t>What</a:t>
            </a:r>
            <a:r>
              <a:rPr sz="3700" dirty="0">
                <a:latin typeface="Arimo"/>
                <a:cs typeface="Arimo"/>
              </a:rPr>
              <a:t>	</a:t>
            </a:r>
            <a:r>
              <a:rPr sz="3700" spc="-10" dirty="0">
                <a:latin typeface="Arimo"/>
                <a:cs typeface="Arimo"/>
              </a:rPr>
              <a:t>other</a:t>
            </a:r>
            <a:r>
              <a:rPr sz="3700" dirty="0">
                <a:latin typeface="Arimo"/>
                <a:cs typeface="Arimo"/>
              </a:rPr>
              <a:t>	</a:t>
            </a:r>
            <a:r>
              <a:rPr sz="3700" spc="-10" dirty="0">
                <a:latin typeface="Arimo"/>
                <a:cs typeface="Arimo"/>
              </a:rPr>
              <a:t>digital</a:t>
            </a:r>
            <a:r>
              <a:rPr sz="3700" dirty="0">
                <a:latin typeface="Arimo"/>
                <a:cs typeface="Arimo"/>
              </a:rPr>
              <a:t>	</a:t>
            </a:r>
            <a:r>
              <a:rPr sz="3700" spc="-10" dirty="0">
                <a:latin typeface="Arimo"/>
                <a:cs typeface="Arimo"/>
              </a:rPr>
              <a:t>applications </a:t>
            </a:r>
            <a:r>
              <a:rPr sz="3700" spc="-25" dirty="0">
                <a:latin typeface="Arimo"/>
                <a:cs typeface="Arimo"/>
              </a:rPr>
              <a:t>do</a:t>
            </a:r>
            <a:r>
              <a:rPr sz="3700" dirty="0">
                <a:latin typeface="Arimo"/>
                <a:cs typeface="Arimo"/>
              </a:rPr>
              <a:t>	</a:t>
            </a:r>
            <a:r>
              <a:rPr sz="3700" spc="-20" dirty="0">
                <a:latin typeface="Arimo"/>
                <a:cs typeface="Arimo"/>
              </a:rPr>
              <a:t>your</a:t>
            </a:r>
            <a:r>
              <a:rPr sz="3700" dirty="0">
                <a:latin typeface="Arimo"/>
                <a:cs typeface="Arimo"/>
              </a:rPr>
              <a:t>	</a:t>
            </a:r>
            <a:r>
              <a:rPr sz="3700" spc="-25" dirty="0">
                <a:latin typeface="Arimo"/>
                <a:cs typeface="Arimo"/>
              </a:rPr>
              <a:t>use</a:t>
            </a:r>
            <a:r>
              <a:rPr sz="3700" dirty="0">
                <a:latin typeface="Arimo"/>
                <a:cs typeface="Arimo"/>
              </a:rPr>
              <a:t>	</a:t>
            </a:r>
            <a:r>
              <a:rPr sz="3700" spc="-25" dirty="0">
                <a:latin typeface="Arimo"/>
                <a:cs typeface="Arimo"/>
              </a:rPr>
              <a:t>at</a:t>
            </a:r>
            <a:r>
              <a:rPr sz="3700" dirty="0">
                <a:latin typeface="Arimo"/>
                <a:cs typeface="Arimo"/>
              </a:rPr>
              <a:t>	</a:t>
            </a:r>
            <a:r>
              <a:rPr sz="3700" spc="-20" dirty="0">
                <a:latin typeface="Arimo"/>
                <a:cs typeface="Arimo"/>
              </a:rPr>
              <a:t>work</a:t>
            </a:r>
            <a:r>
              <a:rPr sz="3700" dirty="0">
                <a:latin typeface="Arimo"/>
                <a:cs typeface="Arimo"/>
              </a:rPr>
              <a:t>	</a:t>
            </a:r>
            <a:r>
              <a:rPr sz="3700" spc="-25" dirty="0">
                <a:latin typeface="Arimo"/>
                <a:cs typeface="Arimo"/>
              </a:rPr>
              <a:t>or</a:t>
            </a:r>
            <a:r>
              <a:rPr sz="3700" dirty="0">
                <a:latin typeface="Arimo"/>
                <a:cs typeface="Arimo"/>
              </a:rPr>
              <a:t>	</a:t>
            </a:r>
            <a:r>
              <a:rPr sz="3700" spc="-25" dirty="0">
                <a:latin typeface="Arimo"/>
                <a:cs typeface="Arimo"/>
              </a:rPr>
              <a:t>at</a:t>
            </a:r>
            <a:r>
              <a:rPr sz="3700" dirty="0">
                <a:latin typeface="Arimo"/>
                <a:cs typeface="Arimo"/>
              </a:rPr>
              <a:t>	</a:t>
            </a:r>
            <a:r>
              <a:rPr sz="3700" spc="-20" dirty="0">
                <a:latin typeface="Arimo"/>
                <a:cs typeface="Arimo"/>
              </a:rPr>
              <a:t>home?</a:t>
            </a:r>
            <a:endParaRPr sz="3700" dirty="0">
              <a:latin typeface="Arimo"/>
              <a:cs typeface="Arimo"/>
            </a:endParaRPr>
          </a:p>
          <a:p>
            <a:pPr>
              <a:lnSpc>
                <a:spcPct val="100000"/>
              </a:lnSpc>
              <a:spcBef>
                <a:spcPts val="919"/>
              </a:spcBef>
            </a:pPr>
            <a:endParaRPr sz="3700" dirty="0">
              <a:latin typeface="Arimo"/>
              <a:cs typeface="Arimo"/>
            </a:endParaRPr>
          </a:p>
          <a:p>
            <a:pPr marL="12700" marR="1415415">
              <a:lnSpc>
                <a:spcPct val="116599"/>
              </a:lnSpc>
              <a:tabLst>
                <a:tab pos="1526540" algn="l"/>
                <a:tab pos="2179955" algn="l"/>
                <a:tab pos="2624455" algn="l"/>
                <a:tab pos="3903979" algn="l"/>
              </a:tabLst>
            </a:pPr>
            <a:r>
              <a:rPr sz="3700" spc="-10" dirty="0">
                <a:latin typeface="Arimo"/>
                <a:cs typeface="Arimo"/>
              </a:rPr>
              <a:t>Where</a:t>
            </a:r>
            <a:r>
              <a:rPr sz="3700" dirty="0">
                <a:latin typeface="Arimo"/>
                <a:cs typeface="Arimo"/>
              </a:rPr>
              <a:t>	</a:t>
            </a:r>
            <a:r>
              <a:rPr sz="3700" spc="-25" dirty="0">
                <a:latin typeface="Arimo"/>
                <a:cs typeface="Arimo"/>
              </a:rPr>
              <a:t>do</a:t>
            </a:r>
            <a:r>
              <a:rPr sz="3700" dirty="0">
                <a:latin typeface="Arimo"/>
                <a:cs typeface="Arimo"/>
              </a:rPr>
              <a:t>	</a:t>
            </a:r>
            <a:r>
              <a:rPr sz="3700" spc="-10" dirty="0">
                <a:latin typeface="Arimo"/>
                <a:cs typeface="Arimo"/>
              </a:rPr>
              <a:t>communication applications</a:t>
            </a:r>
            <a:r>
              <a:rPr sz="3700" dirty="0">
                <a:latin typeface="Arimo"/>
                <a:cs typeface="Arimo"/>
              </a:rPr>
              <a:t>	</a:t>
            </a:r>
            <a:r>
              <a:rPr sz="3700" spc="-20" dirty="0">
                <a:latin typeface="Arimo"/>
                <a:cs typeface="Arimo"/>
              </a:rPr>
              <a:t>come</a:t>
            </a:r>
            <a:r>
              <a:rPr sz="3700" dirty="0">
                <a:latin typeface="Arimo"/>
                <a:cs typeface="Arimo"/>
              </a:rPr>
              <a:t>	</a:t>
            </a:r>
            <a:r>
              <a:rPr sz="3700" spc="-10" dirty="0">
                <a:latin typeface="Arimo"/>
                <a:cs typeface="Arimo"/>
              </a:rPr>
              <a:t>from?</a:t>
            </a:r>
            <a:endParaRPr sz="3700" dirty="0">
              <a:latin typeface="Arimo"/>
              <a:cs typeface="Arim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62469C"/>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4" name="object 4"/>
          <p:cNvPicPr/>
          <p:nvPr/>
        </p:nvPicPr>
        <p:blipFill>
          <a:blip r:embed="rId3" cstate="print">
            <a:extLst>
              <a:ext uri="{28A0092B-C50C-407E-A947-70E740481C1C}">
                <a14:useLocalDpi xmlns:a14="http://schemas.microsoft.com/office/drawing/2010/main" val="0"/>
              </a:ext>
            </a:extLst>
          </a:blip>
          <a:stretch>
            <a:fillRect/>
          </a:stretch>
        </p:blipFill>
        <p:spPr>
          <a:xfrm>
            <a:off x="1028700" y="2478322"/>
            <a:ext cx="2600324" cy="1857365"/>
          </a:xfrm>
          <a:prstGeom prst="rect">
            <a:avLst/>
          </a:prstGeom>
        </p:spPr>
      </p:pic>
      <p:pic>
        <p:nvPicPr>
          <p:cNvPr id="5" name="object 5"/>
          <p:cNvPicPr/>
          <p:nvPr/>
        </p:nvPicPr>
        <p:blipFill>
          <a:blip r:embed="rId4" cstate="print">
            <a:extLst>
              <a:ext uri="{28A0092B-C50C-407E-A947-70E740481C1C}">
                <a14:useLocalDpi xmlns:a14="http://schemas.microsoft.com/office/drawing/2010/main" val="0"/>
              </a:ext>
            </a:extLst>
          </a:blip>
          <a:stretch>
            <a:fillRect/>
          </a:stretch>
        </p:blipFill>
        <p:spPr>
          <a:xfrm>
            <a:off x="986878" y="4441514"/>
            <a:ext cx="2600324" cy="1857359"/>
          </a:xfrm>
          <a:prstGeom prst="rect">
            <a:avLst/>
          </a:prstGeom>
        </p:spPr>
      </p:pic>
      <p:pic>
        <p:nvPicPr>
          <p:cNvPr id="6" name="object 6"/>
          <p:cNvPicPr/>
          <p:nvPr/>
        </p:nvPicPr>
        <p:blipFill>
          <a:blip r:embed="rId5" cstate="email">
            <a:extLst>
              <a:ext uri="{28A0092B-C50C-407E-A947-70E740481C1C}">
                <a14:useLocalDpi xmlns:a14="http://schemas.microsoft.com/office/drawing/2010/main" val="0"/>
              </a:ext>
            </a:extLst>
          </a:blip>
          <a:stretch>
            <a:fillRect/>
          </a:stretch>
        </p:blipFill>
        <p:spPr>
          <a:xfrm>
            <a:off x="4612888" y="2716147"/>
            <a:ext cx="142875" cy="142875"/>
          </a:xfrm>
          <a:prstGeom prst="rect">
            <a:avLst/>
          </a:prstGeom>
        </p:spPr>
      </p:pic>
      <p:pic>
        <p:nvPicPr>
          <p:cNvPr id="7" name="object 7"/>
          <p:cNvPicPr/>
          <p:nvPr/>
        </p:nvPicPr>
        <p:blipFill>
          <a:blip r:embed="rId5" cstate="email">
            <a:extLst>
              <a:ext uri="{28A0092B-C50C-407E-A947-70E740481C1C}">
                <a14:useLocalDpi xmlns:a14="http://schemas.microsoft.com/office/drawing/2010/main" val="0"/>
              </a:ext>
            </a:extLst>
          </a:blip>
          <a:stretch>
            <a:fillRect/>
          </a:stretch>
        </p:blipFill>
        <p:spPr>
          <a:xfrm>
            <a:off x="4612877" y="3382914"/>
            <a:ext cx="142874" cy="142874"/>
          </a:xfrm>
          <a:prstGeom prst="rect">
            <a:avLst/>
          </a:prstGeom>
        </p:spPr>
      </p:pic>
      <p:pic>
        <p:nvPicPr>
          <p:cNvPr id="8" name="object 8"/>
          <p:cNvPicPr/>
          <p:nvPr/>
        </p:nvPicPr>
        <p:blipFill>
          <a:blip r:embed="rId5" cstate="email">
            <a:extLst>
              <a:ext uri="{28A0092B-C50C-407E-A947-70E740481C1C}">
                <a14:useLocalDpi xmlns:a14="http://schemas.microsoft.com/office/drawing/2010/main" val="0"/>
              </a:ext>
            </a:extLst>
          </a:blip>
          <a:stretch>
            <a:fillRect/>
          </a:stretch>
        </p:blipFill>
        <p:spPr>
          <a:xfrm>
            <a:off x="4612877" y="4716411"/>
            <a:ext cx="142874" cy="142874"/>
          </a:xfrm>
          <a:prstGeom prst="rect">
            <a:avLst/>
          </a:prstGeom>
        </p:spPr>
      </p:pic>
      <p:pic>
        <p:nvPicPr>
          <p:cNvPr id="9" name="object 9"/>
          <p:cNvPicPr/>
          <p:nvPr/>
        </p:nvPicPr>
        <p:blipFill>
          <a:blip r:embed="rId6" cstate="email">
            <a:extLst>
              <a:ext uri="{28A0092B-C50C-407E-A947-70E740481C1C}">
                <a14:useLocalDpi xmlns:a14="http://schemas.microsoft.com/office/drawing/2010/main" val="0"/>
              </a:ext>
            </a:extLst>
          </a:blip>
          <a:stretch>
            <a:fillRect/>
          </a:stretch>
        </p:blipFill>
        <p:spPr>
          <a:xfrm>
            <a:off x="4612877" y="6716656"/>
            <a:ext cx="142874" cy="142874"/>
          </a:xfrm>
          <a:prstGeom prst="rect">
            <a:avLst/>
          </a:prstGeom>
        </p:spPr>
      </p:pic>
      <p:pic>
        <p:nvPicPr>
          <p:cNvPr id="10" name="object 10"/>
          <p:cNvPicPr/>
          <p:nvPr/>
        </p:nvPicPr>
        <p:blipFill>
          <a:blip r:embed="rId6" cstate="email">
            <a:extLst>
              <a:ext uri="{28A0092B-C50C-407E-A947-70E740481C1C}">
                <a14:useLocalDpi xmlns:a14="http://schemas.microsoft.com/office/drawing/2010/main" val="0"/>
              </a:ext>
            </a:extLst>
          </a:blip>
          <a:stretch>
            <a:fillRect/>
          </a:stretch>
        </p:blipFill>
        <p:spPr>
          <a:xfrm>
            <a:off x="4612877" y="7383405"/>
            <a:ext cx="142874" cy="142874"/>
          </a:xfrm>
          <a:prstGeom prst="rect">
            <a:avLst/>
          </a:prstGeom>
        </p:spPr>
      </p:pic>
      <p:pic>
        <p:nvPicPr>
          <p:cNvPr id="11" name="object 11"/>
          <p:cNvPicPr/>
          <p:nvPr/>
        </p:nvPicPr>
        <p:blipFill>
          <a:blip r:embed="rId6" cstate="email">
            <a:extLst>
              <a:ext uri="{28A0092B-C50C-407E-A947-70E740481C1C}">
                <a14:useLocalDpi xmlns:a14="http://schemas.microsoft.com/office/drawing/2010/main" val="0"/>
              </a:ext>
            </a:extLst>
          </a:blip>
          <a:stretch>
            <a:fillRect/>
          </a:stretch>
        </p:blipFill>
        <p:spPr>
          <a:xfrm>
            <a:off x="4612877" y="8716901"/>
            <a:ext cx="142874" cy="142874"/>
          </a:xfrm>
          <a:prstGeom prst="rect">
            <a:avLst/>
          </a:prstGeom>
        </p:spPr>
      </p:pic>
      <p:sp>
        <p:nvSpPr>
          <p:cNvPr id="12" name="object 12"/>
          <p:cNvSpPr txBox="1"/>
          <p:nvPr/>
        </p:nvSpPr>
        <p:spPr>
          <a:xfrm>
            <a:off x="4948131" y="2342107"/>
            <a:ext cx="11851005" cy="7359650"/>
          </a:xfrm>
          <a:prstGeom prst="rect">
            <a:avLst/>
          </a:prstGeom>
        </p:spPr>
        <p:txBody>
          <a:bodyPr vert="horz" wrap="square" lIns="0" tIns="107314" rIns="0" bIns="0" rtlCol="0">
            <a:spAutoFit/>
          </a:bodyPr>
          <a:lstStyle/>
          <a:p>
            <a:pPr marL="12700">
              <a:lnSpc>
                <a:spcPct val="100000"/>
              </a:lnSpc>
              <a:spcBef>
                <a:spcPts val="844"/>
              </a:spcBef>
            </a:pPr>
            <a:r>
              <a:rPr sz="3750" dirty="0">
                <a:solidFill>
                  <a:srgbClr val="FFF8E7"/>
                </a:solidFill>
                <a:latin typeface="Arimo"/>
                <a:cs typeface="Arimo"/>
              </a:rPr>
              <a:t>Television-</a:t>
            </a:r>
            <a:r>
              <a:rPr sz="3750" spc="5" dirty="0">
                <a:solidFill>
                  <a:srgbClr val="FFF8E7"/>
                </a:solidFill>
                <a:latin typeface="Arimo"/>
                <a:cs typeface="Arimo"/>
              </a:rPr>
              <a:t> </a:t>
            </a:r>
            <a:r>
              <a:rPr sz="3750" dirty="0">
                <a:solidFill>
                  <a:srgbClr val="FFF8E7"/>
                </a:solidFill>
                <a:latin typeface="Arimo"/>
                <a:cs typeface="Arimo"/>
              </a:rPr>
              <a:t>high-definition</a:t>
            </a:r>
            <a:r>
              <a:rPr sz="3750" spc="5" dirty="0">
                <a:solidFill>
                  <a:srgbClr val="FFF8E7"/>
                </a:solidFill>
                <a:latin typeface="Arimo"/>
                <a:cs typeface="Arimo"/>
              </a:rPr>
              <a:t> </a:t>
            </a:r>
            <a:r>
              <a:rPr sz="3750" dirty="0">
                <a:solidFill>
                  <a:srgbClr val="FFF8E7"/>
                </a:solidFill>
                <a:latin typeface="Arimo"/>
                <a:cs typeface="Arimo"/>
              </a:rPr>
              <a:t>digital</a:t>
            </a:r>
            <a:r>
              <a:rPr sz="3750" spc="5" dirty="0">
                <a:solidFill>
                  <a:srgbClr val="FFF8E7"/>
                </a:solidFill>
                <a:latin typeface="Arimo"/>
                <a:cs typeface="Arimo"/>
              </a:rPr>
              <a:t> </a:t>
            </a:r>
            <a:r>
              <a:rPr sz="3750" spc="-10" dirty="0">
                <a:solidFill>
                  <a:srgbClr val="FFF8E7"/>
                </a:solidFill>
                <a:latin typeface="Arimo"/>
                <a:cs typeface="Arimo"/>
              </a:rPr>
              <a:t>resolution.</a:t>
            </a:r>
            <a:endParaRPr sz="3750">
              <a:latin typeface="Arimo"/>
              <a:cs typeface="Arimo"/>
            </a:endParaRPr>
          </a:p>
          <a:p>
            <a:pPr marL="12700" marR="537210">
              <a:lnSpc>
                <a:spcPts val="5250"/>
              </a:lnSpc>
              <a:spcBef>
                <a:spcPts val="300"/>
              </a:spcBef>
            </a:pPr>
            <a:r>
              <a:rPr sz="3750" dirty="0">
                <a:solidFill>
                  <a:srgbClr val="FFF8E7"/>
                </a:solidFill>
                <a:latin typeface="Arimo"/>
                <a:cs typeface="Arimo"/>
              </a:rPr>
              <a:t>Websites</a:t>
            </a:r>
            <a:r>
              <a:rPr sz="3750" spc="5" dirty="0">
                <a:solidFill>
                  <a:srgbClr val="FFF8E7"/>
                </a:solidFill>
                <a:latin typeface="Arimo"/>
                <a:cs typeface="Arimo"/>
              </a:rPr>
              <a:t> </a:t>
            </a:r>
            <a:r>
              <a:rPr sz="3750" dirty="0">
                <a:solidFill>
                  <a:srgbClr val="FFF8E7"/>
                </a:solidFill>
                <a:latin typeface="Arimo"/>
                <a:cs typeface="Arimo"/>
              </a:rPr>
              <a:t>and</a:t>
            </a:r>
            <a:r>
              <a:rPr sz="3750" spc="5" dirty="0">
                <a:solidFill>
                  <a:srgbClr val="FFF8E7"/>
                </a:solidFill>
                <a:latin typeface="Arimo"/>
                <a:cs typeface="Arimo"/>
              </a:rPr>
              <a:t> </a:t>
            </a:r>
            <a:r>
              <a:rPr sz="3750" dirty="0">
                <a:solidFill>
                  <a:srgbClr val="FFF8E7"/>
                </a:solidFill>
                <a:latin typeface="Arimo"/>
                <a:cs typeface="Arimo"/>
              </a:rPr>
              <a:t>Apps-</a:t>
            </a:r>
            <a:r>
              <a:rPr sz="3750" spc="5" dirty="0">
                <a:solidFill>
                  <a:srgbClr val="FFF8E7"/>
                </a:solidFill>
                <a:latin typeface="Arimo"/>
                <a:cs typeface="Arimo"/>
              </a:rPr>
              <a:t> </a:t>
            </a:r>
            <a:r>
              <a:rPr sz="3750" dirty="0">
                <a:solidFill>
                  <a:srgbClr val="FFF8E7"/>
                </a:solidFill>
                <a:latin typeface="Arimo"/>
                <a:cs typeface="Arimo"/>
              </a:rPr>
              <a:t>communicate</a:t>
            </a:r>
            <a:r>
              <a:rPr sz="3750" spc="5" dirty="0">
                <a:solidFill>
                  <a:srgbClr val="FFF8E7"/>
                </a:solidFill>
                <a:latin typeface="Arimo"/>
                <a:cs typeface="Arimo"/>
              </a:rPr>
              <a:t> </a:t>
            </a:r>
            <a:r>
              <a:rPr sz="3750" dirty="0">
                <a:solidFill>
                  <a:srgbClr val="FFF8E7"/>
                </a:solidFill>
                <a:latin typeface="Arimo"/>
                <a:cs typeface="Arimo"/>
              </a:rPr>
              <a:t>art,</a:t>
            </a:r>
            <a:r>
              <a:rPr sz="3750" spc="5" dirty="0">
                <a:solidFill>
                  <a:srgbClr val="FFF8E7"/>
                </a:solidFill>
                <a:latin typeface="Arimo"/>
                <a:cs typeface="Arimo"/>
              </a:rPr>
              <a:t> </a:t>
            </a:r>
            <a:r>
              <a:rPr sz="3750" spc="-10" dirty="0">
                <a:solidFill>
                  <a:srgbClr val="FFF8E7"/>
                </a:solidFill>
                <a:latin typeface="Arimo"/>
                <a:cs typeface="Arimo"/>
              </a:rPr>
              <a:t>entertainment, </a:t>
            </a:r>
            <a:r>
              <a:rPr sz="3750" dirty="0">
                <a:solidFill>
                  <a:srgbClr val="FFF8E7"/>
                </a:solidFill>
                <a:latin typeface="Arimo"/>
                <a:cs typeface="Arimo"/>
              </a:rPr>
              <a:t>and</a:t>
            </a:r>
            <a:r>
              <a:rPr sz="3750" spc="-5" dirty="0">
                <a:solidFill>
                  <a:srgbClr val="FFF8E7"/>
                </a:solidFill>
                <a:latin typeface="Arimo"/>
                <a:cs typeface="Arimo"/>
              </a:rPr>
              <a:t> </a:t>
            </a:r>
            <a:r>
              <a:rPr sz="3750" dirty="0">
                <a:solidFill>
                  <a:srgbClr val="FFF8E7"/>
                </a:solidFill>
                <a:latin typeface="Arimo"/>
                <a:cs typeface="Arimo"/>
              </a:rPr>
              <a:t>promotional</a:t>
            </a:r>
            <a:r>
              <a:rPr sz="3750" spc="5" dirty="0">
                <a:solidFill>
                  <a:srgbClr val="FFF8E7"/>
                </a:solidFill>
                <a:latin typeface="Arimo"/>
                <a:cs typeface="Arimo"/>
              </a:rPr>
              <a:t> </a:t>
            </a:r>
            <a:r>
              <a:rPr sz="3750" spc="-10" dirty="0">
                <a:solidFill>
                  <a:srgbClr val="FFF8E7"/>
                </a:solidFill>
                <a:latin typeface="Arimo"/>
                <a:cs typeface="Arimo"/>
              </a:rPr>
              <a:t>content.</a:t>
            </a:r>
            <a:endParaRPr sz="3750">
              <a:latin typeface="Arimo"/>
              <a:cs typeface="Arimo"/>
            </a:endParaRPr>
          </a:p>
          <a:p>
            <a:pPr marL="12700" marR="270510">
              <a:lnSpc>
                <a:spcPts val="5250"/>
              </a:lnSpc>
            </a:pPr>
            <a:r>
              <a:rPr sz="3750" dirty="0">
                <a:solidFill>
                  <a:srgbClr val="FFF8E7"/>
                </a:solidFill>
                <a:latin typeface="Arimo"/>
                <a:cs typeface="Arimo"/>
              </a:rPr>
              <a:t>Social</a:t>
            </a:r>
            <a:r>
              <a:rPr sz="3750" spc="5" dirty="0">
                <a:solidFill>
                  <a:srgbClr val="FFF8E7"/>
                </a:solidFill>
                <a:latin typeface="Arimo"/>
                <a:cs typeface="Arimo"/>
              </a:rPr>
              <a:t> </a:t>
            </a:r>
            <a:r>
              <a:rPr sz="3750" dirty="0">
                <a:solidFill>
                  <a:srgbClr val="FFF8E7"/>
                </a:solidFill>
                <a:latin typeface="Arimo"/>
                <a:cs typeface="Arimo"/>
              </a:rPr>
              <a:t>media</a:t>
            </a:r>
            <a:r>
              <a:rPr sz="3750" spc="5" dirty="0">
                <a:solidFill>
                  <a:srgbClr val="FFF8E7"/>
                </a:solidFill>
                <a:latin typeface="Arimo"/>
                <a:cs typeface="Arimo"/>
              </a:rPr>
              <a:t> </a:t>
            </a:r>
            <a:r>
              <a:rPr sz="3750" dirty="0">
                <a:solidFill>
                  <a:srgbClr val="FFF8E7"/>
                </a:solidFill>
                <a:latin typeface="Arimo"/>
                <a:cs typeface="Arimo"/>
              </a:rPr>
              <a:t>platforms-</a:t>
            </a:r>
            <a:r>
              <a:rPr sz="3750" spc="5" dirty="0">
                <a:solidFill>
                  <a:srgbClr val="FFF8E7"/>
                </a:solidFill>
                <a:latin typeface="Arimo"/>
                <a:cs typeface="Arimo"/>
              </a:rPr>
              <a:t> </a:t>
            </a:r>
            <a:r>
              <a:rPr sz="3750" dirty="0">
                <a:solidFill>
                  <a:srgbClr val="FFF8E7"/>
                </a:solidFill>
                <a:latin typeface="Arimo"/>
                <a:cs typeface="Arimo"/>
              </a:rPr>
              <a:t>allows</a:t>
            </a:r>
            <a:r>
              <a:rPr sz="3750" spc="5" dirty="0">
                <a:solidFill>
                  <a:srgbClr val="FFF8E7"/>
                </a:solidFill>
                <a:latin typeface="Arimo"/>
                <a:cs typeface="Arimo"/>
              </a:rPr>
              <a:t> </a:t>
            </a:r>
            <a:r>
              <a:rPr sz="3750" dirty="0">
                <a:solidFill>
                  <a:srgbClr val="FFF8E7"/>
                </a:solidFill>
                <a:latin typeface="Arimo"/>
                <a:cs typeface="Arimo"/>
              </a:rPr>
              <a:t>any</a:t>
            </a:r>
            <a:r>
              <a:rPr sz="3750" spc="5" dirty="0">
                <a:solidFill>
                  <a:srgbClr val="FFF8E7"/>
                </a:solidFill>
                <a:latin typeface="Arimo"/>
                <a:cs typeface="Arimo"/>
              </a:rPr>
              <a:t> </a:t>
            </a:r>
            <a:r>
              <a:rPr sz="3750" dirty="0">
                <a:solidFill>
                  <a:srgbClr val="FFF8E7"/>
                </a:solidFill>
                <a:latin typeface="Arimo"/>
                <a:cs typeface="Arimo"/>
              </a:rPr>
              <a:t>user</a:t>
            </a:r>
            <a:r>
              <a:rPr sz="3750" spc="5" dirty="0">
                <a:solidFill>
                  <a:srgbClr val="FFF8E7"/>
                </a:solidFill>
                <a:latin typeface="Arimo"/>
                <a:cs typeface="Arimo"/>
              </a:rPr>
              <a:t> </a:t>
            </a:r>
            <a:r>
              <a:rPr sz="3750" dirty="0">
                <a:solidFill>
                  <a:srgbClr val="FFF8E7"/>
                </a:solidFill>
                <a:latin typeface="Arimo"/>
                <a:cs typeface="Arimo"/>
              </a:rPr>
              <a:t>to</a:t>
            </a:r>
            <a:r>
              <a:rPr sz="3750" spc="5" dirty="0">
                <a:solidFill>
                  <a:srgbClr val="FFF8E7"/>
                </a:solidFill>
                <a:latin typeface="Arimo"/>
                <a:cs typeface="Arimo"/>
              </a:rPr>
              <a:t> </a:t>
            </a:r>
            <a:r>
              <a:rPr sz="3750" dirty="0">
                <a:solidFill>
                  <a:srgbClr val="FFF8E7"/>
                </a:solidFill>
                <a:latin typeface="Arimo"/>
                <a:cs typeface="Arimo"/>
              </a:rPr>
              <a:t>publish</a:t>
            </a:r>
            <a:r>
              <a:rPr sz="3750" spc="5" dirty="0">
                <a:solidFill>
                  <a:srgbClr val="FFF8E7"/>
                </a:solidFill>
                <a:latin typeface="Arimo"/>
                <a:cs typeface="Arimo"/>
              </a:rPr>
              <a:t> </a:t>
            </a:r>
            <a:r>
              <a:rPr sz="3750" spc="-25" dirty="0">
                <a:solidFill>
                  <a:srgbClr val="FFF8E7"/>
                </a:solidFill>
                <a:latin typeface="Arimo"/>
                <a:cs typeface="Arimo"/>
              </a:rPr>
              <a:t>and </a:t>
            </a:r>
            <a:r>
              <a:rPr sz="3750" dirty="0">
                <a:solidFill>
                  <a:srgbClr val="FFF8E7"/>
                </a:solidFill>
                <a:latin typeface="Arimo"/>
                <a:cs typeface="Arimo"/>
              </a:rPr>
              <a:t>push</a:t>
            </a:r>
            <a:r>
              <a:rPr sz="3750" spc="5" dirty="0">
                <a:solidFill>
                  <a:srgbClr val="FFF8E7"/>
                </a:solidFill>
                <a:latin typeface="Arimo"/>
                <a:cs typeface="Arimo"/>
              </a:rPr>
              <a:t> </a:t>
            </a:r>
            <a:r>
              <a:rPr sz="3750" dirty="0">
                <a:solidFill>
                  <a:srgbClr val="FFF8E7"/>
                </a:solidFill>
                <a:latin typeface="Arimo"/>
                <a:cs typeface="Arimo"/>
              </a:rPr>
              <a:t>out</a:t>
            </a:r>
            <a:r>
              <a:rPr sz="3750" spc="5" dirty="0">
                <a:solidFill>
                  <a:srgbClr val="FFF8E7"/>
                </a:solidFill>
                <a:latin typeface="Arimo"/>
                <a:cs typeface="Arimo"/>
              </a:rPr>
              <a:t> </a:t>
            </a:r>
            <a:r>
              <a:rPr sz="3750" dirty="0">
                <a:solidFill>
                  <a:srgbClr val="FFF8E7"/>
                </a:solidFill>
                <a:latin typeface="Arimo"/>
                <a:cs typeface="Arimo"/>
              </a:rPr>
              <a:t>content</a:t>
            </a:r>
            <a:r>
              <a:rPr sz="3750" spc="5" dirty="0">
                <a:solidFill>
                  <a:srgbClr val="FFF8E7"/>
                </a:solidFill>
                <a:latin typeface="Arimo"/>
                <a:cs typeface="Arimo"/>
              </a:rPr>
              <a:t> </a:t>
            </a:r>
            <a:r>
              <a:rPr sz="3750" dirty="0">
                <a:solidFill>
                  <a:srgbClr val="FFF8E7"/>
                </a:solidFill>
                <a:latin typeface="Arimo"/>
                <a:cs typeface="Arimo"/>
              </a:rPr>
              <a:t>to</a:t>
            </a:r>
            <a:r>
              <a:rPr sz="3750" spc="5" dirty="0">
                <a:solidFill>
                  <a:srgbClr val="FFF8E7"/>
                </a:solidFill>
                <a:latin typeface="Arimo"/>
                <a:cs typeface="Arimo"/>
              </a:rPr>
              <a:t> </a:t>
            </a:r>
            <a:r>
              <a:rPr sz="3750" dirty="0">
                <a:solidFill>
                  <a:srgbClr val="FFF8E7"/>
                </a:solidFill>
                <a:latin typeface="Arimo"/>
                <a:cs typeface="Arimo"/>
              </a:rPr>
              <a:t>the</a:t>
            </a:r>
            <a:r>
              <a:rPr sz="3750" spc="5" dirty="0">
                <a:solidFill>
                  <a:srgbClr val="FFF8E7"/>
                </a:solidFill>
                <a:latin typeface="Arimo"/>
                <a:cs typeface="Arimo"/>
              </a:rPr>
              <a:t> </a:t>
            </a:r>
            <a:r>
              <a:rPr sz="3750" dirty="0">
                <a:solidFill>
                  <a:srgbClr val="FFF8E7"/>
                </a:solidFill>
                <a:latin typeface="Arimo"/>
                <a:cs typeface="Arimo"/>
              </a:rPr>
              <a:t>world</a:t>
            </a:r>
            <a:r>
              <a:rPr sz="3750" spc="5" dirty="0">
                <a:solidFill>
                  <a:srgbClr val="FFF8E7"/>
                </a:solidFill>
                <a:latin typeface="Arimo"/>
                <a:cs typeface="Arimo"/>
              </a:rPr>
              <a:t> </a:t>
            </a:r>
            <a:r>
              <a:rPr sz="3750" dirty="0">
                <a:solidFill>
                  <a:srgbClr val="FFF8E7"/>
                </a:solidFill>
                <a:latin typeface="Arimo"/>
                <a:cs typeface="Arimo"/>
              </a:rPr>
              <a:t>and</a:t>
            </a:r>
            <a:r>
              <a:rPr sz="3750" spc="5" dirty="0">
                <a:solidFill>
                  <a:srgbClr val="FFF8E7"/>
                </a:solidFill>
                <a:latin typeface="Arimo"/>
                <a:cs typeface="Arimo"/>
              </a:rPr>
              <a:t> </a:t>
            </a:r>
            <a:r>
              <a:rPr sz="3750" dirty="0">
                <a:solidFill>
                  <a:srgbClr val="FFF8E7"/>
                </a:solidFill>
                <a:latin typeface="Arimo"/>
                <a:cs typeface="Arimo"/>
              </a:rPr>
              <a:t>selected</a:t>
            </a:r>
            <a:r>
              <a:rPr sz="3750" spc="5" dirty="0">
                <a:solidFill>
                  <a:srgbClr val="FFF8E7"/>
                </a:solidFill>
                <a:latin typeface="Arimo"/>
                <a:cs typeface="Arimo"/>
              </a:rPr>
              <a:t> </a:t>
            </a:r>
            <a:r>
              <a:rPr sz="3750" spc="-10" dirty="0">
                <a:solidFill>
                  <a:srgbClr val="FFF8E7"/>
                </a:solidFill>
                <a:latin typeface="Arimo"/>
                <a:cs typeface="Arimo"/>
              </a:rPr>
              <a:t>social groups.</a:t>
            </a:r>
            <a:endParaRPr sz="3750">
              <a:latin typeface="Arimo"/>
              <a:cs typeface="Arimo"/>
            </a:endParaRPr>
          </a:p>
          <a:p>
            <a:pPr marL="12700" marR="5080" algn="just">
              <a:lnSpc>
                <a:spcPts val="5250"/>
              </a:lnSpc>
            </a:pPr>
            <a:r>
              <a:rPr sz="3750" dirty="0">
                <a:solidFill>
                  <a:srgbClr val="FFF8E7"/>
                </a:solidFill>
                <a:latin typeface="Arimo"/>
                <a:cs typeface="Arimo"/>
              </a:rPr>
              <a:t>Email-</a:t>
            </a:r>
            <a:r>
              <a:rPr sz="3750" spc="5" dirty="0">
                <a:solidFill>
                  <a:srgbClr val="FFF8E7"/>
                </a:solidFill>
                <a:latin typeface="Arimo"/>
                <a:cs typeface="Arimo"/>
              </a:rPr>
              <a:t> </a:t>
            </a:r>
            <a:r>
              <a:rPr sz="3750" dirty="0">
                <a:solidFill>
                  <a:srgbClr val="FFF8E7"/>
                </a:solidFill>
                <a:latin typeface="Arimo"/>
                <a:cs typeface="Arimo"/>
              </a:rPr>
              <a:t>still</a:t>
            </a:r>
            <a:r>
              <a:rPr sz="3750" spc="5" dirty="0">
                <a:solidFill>
                  <a:srgbClr val="FFF8E7"/>
                </a:solidFill>
                <a:latin typeface="Arimo"/>
                <a:cs typeface="Arimo"/>
              </a:rPr>
              <a:t> </a:t>
            </a:r>
            <a:r>
              <a:rPr sz="3750" dirty="0">
                <a:solidFill>
                  <a:srgbClr val="FFF8E7"/>
                </a:solidFill>
                <a:latin typeface="Arimo"/>
                <a:cs typeface="Arimo"/>
              </a:rPr>
              <a:t>a</a:t>
            </a:r>
            <a:r>
              <a:rPr sz="3750" spc="5" dirty="0">
                <a:solidFill>
                  <a:srgbClr val="FFF8E7"/>
                </a:solidFill>
                <a:latin typeface="Arimo"/>
                <a:cs typeface="Arimo"/>
              </a:rPr>
              <a:t> </a:t>
            </a:r>
            <a:r>
              <a:rPr sz="3750" dirty="0">
                <a:solidFill>
                  <a:srgbClr val="FFF8E7"/>
                </a:solidFill>
                <a:latin typeface="Arimo"/>
                <a:cs typeface="Arimo"/>
              </a:rPr>
              <a:t>dominant</a:t>
            </a:r>
            <a:r>
              <a:rPr sz="3750" spc="5" dirty="0">
                <a:solidFill>
                  <a:srgbClr val="FFF8E7"/>
                </a:solidFill>
                <a:latin typeface="Arimo"/>
                <a:cs typeface="Arimo"/>
              </a:rPr>
              <a:t> </a:t>
            </a:r>
            <a:r>
              <a:rPr sz="3750" dirty="0">
                <a:solidFill>
                  <a:srgbClr val="FFF8E7"/>
                </a:solidFill>
                <a:latin typeface="Arimo"/>
                <a:cs typeface="Arimo"/>
              </a:rPr>
              <a:t>digital</a:t>
            </a:r>
            <a:r>
              <a:rPr sz="3750" spc="5" dirty="0">
                <a:solidFill>
                  <a:srgbClr val="FFF8E7"/>
                </a:solidFill>
                <a:latin typeface="Arimo"/>
                <a:cs typeface="Arimo"/>
              </a:rPr>
              <a:t> </a:t>
            </a:r>
            <a:r>
              <a:rPr sz="3750" dirty="0">
                <a:solidFill>
                  <a:srgbClr val="FFF8E7"/>
                </a:solidFill>
                <a:latin typeface="Arimo"/>
                <a:cs typeface="Arimo"/>
              </a:rPr>
              <a:t>method</a:t>
            </a:r>
            <a:r>
              <a:rPr sz="3750" spc="5" dirty="0">
                <a:solidFill>
                  <a:srgbClr val="FFF8E7"/>
                </a:solidFill>
                <a:latin typeface="Arimo"/>
                <a:cs typeface="Arimo"/>
              </a:rPr>
              <a:t> </a:t>
            </a:r>
            <a:r>
              <a:rPr sz="3750" dirty="0">
                <a:solidFill>
                  <a:srgbClr val="FFF8E7"/>
                </a:solidFill>
                <a:latin typeface="Arimo"/>
                <a:cs typeface="Arimo"/>
              </a:rPr>
              <a:t>of</a:t>
            </a:r>
            <a:r>
              <a:rPr sz="3750" spc="5" dirty="0">
                <a:solidFill>
                  <a:srgbClr val="FFF8E7"/>
                </a:solidFill>
                <a:latin typeface="Arimo"/>
                <a:cs typeface="Arimo"/>
              </a:rPr>
              <a:t> </a:t>
            </a:r>
            <a:r>
              <a:rPr sz="3750" spc="-10" dirty="0">
                <a:solidFill>
                  <a:srgbClr val="FFF8E7"/>
                </a:solidFill>
                <a:latin typeface="Arimo"/>
                <a:cs typeface="Arimo"/>
              </a:rPr>
              <a:t>communicating. </a:t>
            </a:r>
            <a:r>
              <a:rPr sz="3750" dirty="0">
                <a:solidFill>
                  <a:srgbClr val="FFF8E7"/>
                </a:solidFill>
                <a:latin typeface="Arimo"/>
                <a:cs typeface="Arimo"/>
              </a:rPr>
              <a:t>Messaging-</a:t>
            </a:r>
            <a:r>
              <a:rPr sz="3750" spc="5" dirty="0">
                <a:solidFill>
                  <a:srgbClr val="FFF8E7"/>
                </a:solidFill>
                <a:latin typeface="Arimo"/>
                <a:cs typeface="Arimo"/>
              </a:rPr>
              <a:t> </a:t>
            </a:r>
            <a:r>
              <a:rPr sz="3750" dirty="0">
                <a:solidFill>
                  <a:srgbClr val="FFF8E7"/>
                </a:solidFill>
                <a:latin typeface="Arimo"/>
                <a:cs typeface="Arimo"/>
              </a:rPr>
              <a:t>is</a:t>
            </a:r>
            <a:r>
              <a:rPr sz="3750" spc="5" dirty="0">
                <a:solidFill>
                  <a:srgbClr val="FFF8E7"/>
                </a:solidFill>
                <a:latin typeface="Arimo"/>
                <a:cs typeface="Arimo"/>
              </a:rPr>
              <a:t> </a:t>
            </a:r>
            <a:r>
              <a:rPr sz="3750" dirty="0">
                <a:solidFill>
                  <a:srgbClr val="FFF8E7"/>
                </a:solidFill>
                <a:latin typeface="Arimo"/>
                <a:cs typeface="Arimo"/>
              </a:rPr>
              <a:t>a</a:t>
            </a:r>
            <a:r>
              <a:rPr sz="3750" spc="5" dirty="0">
                <a:solidFill>
                  <a:srgbClr val="FFF8E7"/>
                </a:solidFill>
                <a:latin typeface="Arimo"/>
                <a:cs typeface="Arimo"/>
              </a:rPr>
              <a:t> </a:t>
            </a:r>
            <a:r>
              <a:rPr sz="3750" dirty="0">
                <a:solidFill>
                  <a:srgbClr val="FFF8E7"/>
                </a:solidFill>
                <a:latin typeface="Arimo"/>
                <a:cs typeface="Arimo"/>
              </a:rPr>
              <a:t>message</a:t>
            </a:r>
            <a:r>
              <a:rPr sz="3750" spc="5" dirty="0">
                <a:solidFill>
                  <a:srgbClr val="FFF8E7"/>
                </a:solidFill>
                <a:latin typeface="Arimo"/>
                <a:cs typeface="Arimo"/>
              </a:rPr>
              <a:t> </a:t>
            </a:r>
            <a:r>
              <a:rPr sz="3750" dirty="0">
                <a:solidFill>
                  <a:srgbClr val="FFF8E7"/>
                </a:solidFill>
                <a:latin typeface="Arimo"/>
                <a:cs typeface="Arimo"/>
              </a:rPr>
              <a:t>apps</a:t>
            </a:r>
            <a:r>
              <a:rPr sz="3750" spc="5" dirty="0">
                <a:solidFill>
                  <a:srgbClr val="FFF8E7"/>
                </a:solidFill>
                <a:latin typeface="Arimo"/>
                <a:cs typeface="Arimo"/>
              </a:rPr>
              <a:t> </a:t>
            </a:r>
            <a:r>
              <a:rPr sz="3750" dirty="0">
                <a:solidFill>
                  <a:srgbClr val="FFF8E7"/>
                </a:solidFill>
                <a:latin typeface="Arimo"/>
                <a:cs typeface="Arimo"/>
              </a:rPr>
              <a:t>on</a:t>
            </a:r>
            <a:r>
              <a:rPr sz="3750" spc="5" dirty="0">
                <a:solidFill>
                  <a:srgbClr val="FFF8E7"/>
                </a:solidFill>
                <a:latin typeface="Arimo"/>
                <a:cs typeface="Arimo"/>
              </a:rPr>
              <a:t> </a:t>
            </a:r>
            <a:r>
              <a:rPr sz="3750" dirty="0">
                <a:solidFill>
                  <a:srgbClr val="FFF8E7"/>
                </a:solidFill>
                <a:latin typeface="Arimo"/>
                <a:cs typeface="Arimo"/>
              </a:rPr>
              <a:t>iPhone,</a:t>
            </a:r>
            <a:r>
              <a:rPr sz="3750" spc="5" dirty="0">
                <a:solidFill>
                  <a:srgbClr val="FFF8E7"/>
                </a:solidFill>
                <a:latin typeface="Arimo"/>
                <a:cs typeface="Arimo"/>
              </a:rPr>
              <a:t> </a:t>
            </a:r>
            <a:r>
              <a:rPr sz="3750" dirty="0">
                <a:solidFill>
                  <a:srgbClr val="FFF8E7"/>
                </a:solidFill>
                <a:latin typeface="Arimo"/>
                <a:cs typeface="Arimo"/>
              </a:rPr>
              <a:t>laptops,</a:t>
            </a:r>
            <a:r>
              <a:rPr sz="3750" spc="5" dirty="0">
                <a:solidFill>
                  <a:srgbClr val="FFF8E7"/>
                </a:solidFill>
                <a:latin typeface="Arimo"/>
                <a:cs typeface="Arimo"/>
              </a:rPr>
              <a:t> </a:t>
            </a:r>
            <a:r>
              <a:rPr sz="3750" spc="-25" dirty="0">
                <a:solidFill>
                  <a:srgbClr val="FFF8E7"/>
                </a:solidFill>
                <a:latin typeface="Arimo"/>
                <a:cs typeface="Arimo"/>
              </a:rPr>
              <a:t>and </a:t>
            </a:r>
            <a:r>
              <a:rPr sz="3750" dirty="0">
                <a:solidFill>
                  <a:srgbClr val="FFF8E7"/>
                </a:solidFill>
                <a:latin typeface="Arimo"/>
                <a:cs typeface="Arimo"/>
              </a:rPr>
              <a:t>other</a:t>
            </a:r>
            <a:r>
              <a:rPr sz="3750" spc="-5" dirty="0">
                <a:solidFill>
                  <a:srgbClr val="FFF8E7"/>
                </a:solidFill>
                <a:latin typeface="Arimo"/>
                <a:cs typeface="Arimo"/>
              </a:rPr>
              <a:t> </a:t>
            </a:r>
            <a:r>
              <a:rPr sz="3750" dirty="0">
                <a:solidFill>
                  <a:srgbClr val="FFF8E7"/>
                </a:solidFill>
                <a:latin typeface="Arimo"/>
                <a:cs typeface="Arimo"/>
              </a:rPr>
              <a:t>digital</a:t>
            </a:r>
            <a:r>
              <a:rPr sz="3750" spc="5" dirty="0">
                <a:solidFill>
                  <a:srgbClr val="FFF8E7"/>
                </a:solidFill>
                <a:latin typeface="Arimo"/>
                <a:cs typeface="Arimo"/>
              </a:rPr>
              <a:t> </a:t>
            </a:r>
            <a:r>
              <a:rPr sz="3750" spc="-10" dirty="0">
                <a:solidFill>
                  <a:srgbClr val="FFF8E7"/>
                </a:solidFill>
                <a:latin typeface="Arimo"/>
                <a:cs typeface="Arimo"/>
              </a:rPr>
              <a:t>devices.</a:t>
            </a:r>
            <a:endParaRPr sz="3750">
              <a:latin typeface="Arimo"/>
              <a:cs typeface="Arimo"/>
            </a:endParaRPr>
          </a:p>
          <a:p>
            <a:pPr marL="12700" marR="668655" algn="just">
              <a:lnSpc>
                <a:spcPts val="5250"/>
              </a:lnSpc>
            </a:pPr>
            <a:r>
              <a:rPr sz="3750" dirty="0">
                <a:solidFill>
                  <a:srgbClr val="FFF8E7"/>
                </a:solidFill>
                <a:latin typeface="Arimo"/>
                <a:cs typeface="Arimo"/>
              </a:rPr>
              <a:t>iPhone-</a:t>
            </a:r>
            <a:r>
              <a:rPr sz="3750" spc="5" dirty="0">
                <a:solidFill>
                  <a:srgbClr val="FFF8E7"/>
                </a:solidFill>
                <a:latin typeface="Arimo"/>
                <a:cs typeface="Arimo"/>
              </a:rPr>
              <a:t> </a:t>
            </a:r>
            <a:r>
              <a:rPr sz="3750" dirty="0">
                <a:solidFill>
                  <a:srgbClr val="FFF8E7"/>
                </a:solidFill>
                <a:latin typeface="Arimo"/>
                <a:cs typeface="Arimo"/>
              </a:rPr>
              <a:t>and</a:t>
            </a:r>
            <a:r>
              <a:rPr sz="3750" spc="5" dirty="0">
                <a:solidFill>
                  <a:srgbClr val="FFF8E7"/>
                </a:solidFill>
                <a:latin typeface="Arimo"/>
                <a:cs typeface="Arimo"/>
              </a:rPr>
              <a:t> </a:t>
            </a:r>
            <a:r>
              <a:rPr sz="3750" dirty="0">
                <a:solidFill>
                  <a:srgbClr val="FFF8E7"/>
                </a:solidFill>
                <a:latin typeface="Arimo"/>
                <a:cs typeface="Arimo"/>
              </a:rPr>
              <a:t>home</a:t>
            </a:r>
            <a:r>
              <a:rPr sz="3750" spc="5" dirty="0">
                <a:solidFill>
                  <a:srgbClr val="FFF8E7"/>
                </a:solidFill>
                <a:latin typeface="Arimo"/>
                <a:cs typeface="Arimo"/>
              </a:rPr>
              <a:t> </a:t>
            </a:r>
            <a:r>
              <a:rPr sz="3750" dirty="0">
                <a:solidFill>
                  <a:srgbClr val="FFF8E7"/>
                </a:solidFill>
                <a:latin typeface="Arimo"/>
                <a:cs typeface="Arimo"/>
              </a:rPr>
              <a:t>lines</a:t>
            </a:r>
            <a:r>
              <a:rPr sz="3750" spc="5" dirty="0">
                <a:solidFill>
                  <a:srgbClr val="FFF8E7"/>
                </a:solidFill>
                <a:latin typeface="Arimo"/>
                <a:cs typeface="Arimo"/>
              </a:rPr>
              <a:t> </a:t>
            </a:r>
            <a:r>
              <a:rPr sz="3750" dirty="0">
                <a:solidFill>
                  <a:srgbClr val="FFF8E7"/>
                </a:solidFill>
                <a:latin typeface="Arimo"/>
                <a:cs typeface="Arimo"/>
              </a:rPr>
              <a:t>use</a:t>
            </a:r>
            <a:r>
              <a:rPr sz="3750" spc="5" dirty="0">
                <a:solidFill>
                  <a:srgbClr val="FFF8E7"/>
                </a:solidFill>
                <a:latin typeface="Arimo"/>
                <a:cs typeface="Arimo"/>
              </a:rPr>
              <a:t> </a:t>
            </a:r>
            <a:r>
              <a:rPr sz="3750" dirty="0">
                <a:solidFill>
                  <a:srgbClr val="FFF8E7"/>
                </a:solidFill>
                <a:latin typeface="Arimo"/>
                <a:cs typeface="Arimo"/>
              </a:rPr>
              <a:t>digital</a:t>
            </a:r>
            <a:r>
              <a:rPr sz="3750" spc="5" dirty="0">
                <a:solidFill>
                  <a:srgbClr val="FFF8E7"/>
                </a:solidFill>
                <a:latin typeface="Arimo"/>
                <a:cs typeface="Arimo"/>
              </a:rPr>
              <a:t> </a:t>
            </a:r>
            <a:r>
              <a:rPr sz="3750" dirty="0">
                <a:solidFill>
                  <a:srgbClr val="FFF8E7"/>
                </a:solidFill>
                <a:latin typeface="Arimo"/>
                <a:cs typeface="Arimo"/>
              </a:rPr>
              <a:t>technology</a:t>
            </a:r>
            <a:r>
              <a:rPr sz="3750" spc="5" dirty="0">
                <a:solidFill>
                  <a:srgbClr val="FFF8E7"/>
                </a:solidFill>
                <a:latin typeface="Arimo"/>
                <a:cs typeface="Arimo"/>
              </a:rPr>
              <a:t> </a:t>
            </a:r>
            <a:r>
              <a:rPr sz="3750" spc="-10" dirty="0">
                <a:solidFill>
                  <a:srgbClr val="FFF8E7"/>
                </a:solidFill>
                <a:latin typeface="Arimo"/>
                <a:cs typeface="Arimo"/>
              </a:rPr>
              <a:t>called </a:t>
            </a:r>
            <a:r>
              <a:rPr sz="3750" dirty="0">
                <a:solidFill>
                  <a:srgbClr val="FFF8E7"/>
                </a:solidFill>
                <a:latin typeface="Arimo"/>
                <a:cs typeface="Arimo"/>
              </a:rPr>
              <a:t>voice-over-Ip</a:t>
            </a:r>
            <a:r>
              <a:rPr sz="3750" spc="5" dirty="0">
                <a:solidFill>
                  <a:srgbClr val="FFF8E7"/>
                </a:solidFill>
                <a:latin typeface="Arimo"/>
                <a:cs typeface="Arimo"/>
              </a:rPr>
              <a:t> </a:t>
            </a:r>
            <a:r>
              <a:rPr sz="3750" dirty="0">
                <a:solidFill>
                  <a:srgbClr val="FFF8E7"/>
                </a:solidFill>
                <a:latin typeface="Arimo"/>
                <a:cs typeface="Arimo"/>
              </a:rPr>
              <a:t>reducing</a:t>
            </a:r>
            <a:r>
              <a:rPr sz="3750" spc="5" dirty="0">
                <a:solidFill>
                  <a:srgbClr val="FFF8E7"/>
                </a:solidFill>
                <a:latin typeface="Arimo"/>
                <a:cs typeface="Arimo"/>
              </a:rPr>
              <a:t> </a:t>
            </a:r>
            <a:r>
              <a:rPr sz="3750" dirty="0">
                <a:solidFill>
                  <a:srgbClr val="FFF8E7"/>
                </a:solidFill>
                <a:latin typeface="Arimo"/>
                <a:cs typeface="Arimo"/>
              </a:rPr>
              <a:t>costs</a:t>
            </a:r>
            <a:r>
              <a:rPr sz="3750" spc="5" dirty="0">
                <a:solidFill>
                  <a:srgbClr val="FFF8E7"/>
                </a:solidFill>
                <a:latin typeface="Arimo"/>
                <a:cs typeface="Arimo"/>
              </a:rPr>
              <a:t> </a:t>
            </a:r>
            <a:r>
              <a:rPr sz="3750" dirty="0">
                <a:solidFill>
                  <a:srgbClr val="FFF8E7"/>
                </a:solidFill>
                <a:latin typeface="Arimo"/>
                <a:cs typeface="Arimo"/>
              </a:rPr>
              <a:t>and</a:t>
            </a:r>
            <a:r>
              <a:rPr sz="3750" spc="5" dirty="0">
                <a:solidFill>
                  <a:srgbClr val="FFF8E7"/>
                </a:solidFill>
                <a:latin typeface="Arimo"/>
                <a:cs typeface="Arimo"/>
              </a:rPr>
              <a:t> </a:t>
            </a:r>
            <a:r>
              <a:rPr sz="3750" dirty="0">
                <a:solidFill>
                  <a:srgbClr val="FFF8E7"/>
                </a:solidFill>
                <a:latin typeface="Arimo"/>
                <a:cs typeface="Arimo"/>
              </a:rPr>
              <a:t>increasing</a:t>
            </a:r>
            <a:r>
              <a:rPr sz="3750" spc="5" dirty="0">
                <a:solidFill>
                  <a:srgbClr val="FFF8E7"/>
                </a:solidFill>
                <a:latin typeface="Arimo"/>
                <a:cs typeface="Arimo"/>
              </a:rPr>
              <a:t> </a:t>
            </a:r>
            <a:r>
              <a:rPr sz="3750" spc="-10" dirty="0">
                <a:solidFill>
                  <a:srgbClr val="FFF8E7"/>
                </a:solidFill>
                <a:latin typeface="Arimo"/>
                <a:cs typeface="Arimo"/>
              </a:rPr>
              <a:t>usage.</a:t>
            </a:r>
            <a:endParaRPr sz="3750">
              <a:latin typeface="Arimo"/>
              <a:cs typeface="Arimo"/>
            </a:endParaRPr>
          </a:p>
        </p:txBody>
      </p:sp>
      <p:pic>
        <p:nvPicPr>
          <p:cNvPr id="13" name="object 13"/>
          <p:cNvPicPr/>
          <p:nvPr/>
        </p:nvPicPr>
        <p:blipFill>
          <a:blip r:embed="rId7" cstate="print">
            <a:extLst>
              <a:ext uri="{28A0092B-C50C-407E-A947-70E740481C1C}">
                <a14:useLocalDpi xmlns:a14="http://schemas.microsoft.com/office/drawing/2010/main" val="0"/>
              </a:ext>
            </a:extLst>
          </a:blip>
          <a:stretch>
            <a:fillRect/>
          </a:stretch>
        </p:blipFill>
        <p:spPr>
          <a:xfrm>
            <a:off x="945053" y="6424512"/>
            <a:ext cx="2686049" cy="1781159"/>
          </a:xfrm>
          <a:prstGeom prst="rect">
            <a:avLst/>
          </a:prstGeom>
        </p:spPr>
      </p:pic>
      <p:pic>
        <p:nvPicPr>
          <p:cNvPr id="14" name="object 14"/>
          <p:cNvPicPr/>
          <p:nvPr/>
        </p:nvPicPr>
        <p:blipFill>
          <a:blip r:embed="rId8" cstate="print">
            <a:extLst>
              <a:ext uri="{28A0092B-C50C-407E-A947-70E740481C1C}">
                <a14:useLocalDpi xmlns:a14="http://schemas.microsoft.com/office/drawing/2010/main" val="0"/>
              </a:ext>
            </a:extLst>
          </a:blip>
          <a:stretch>
            <a:fillRect/>
          </a:stretch>
        </p:blipFill>
        <p:spPr>
          <a:xfrm>
            <a:off x="945053" y="8367155"/>
            <a:ext cx="2686049" cy="1781174"/>
          </a:xfrm>
          <a:prstGeom prst="rect">
            <a:avLst/>
          </a:prstGeom>
        </p:spPr>
      </p:pic>
      <p:sp>
        <p:nvSpPr>
          <p:cNvPr id="15" name="object 1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solidFill>
                  <a:srgbClr val="FFFFFF"/>
                </a:solidFill>
                <a:latin typeface="Trebuchet MS"/>
                <a:cs typeface="Trebuchet MS"/>
              </a:rPr>
              <a:t>Common</a:t>
            </a:r>
            <a:r>
              <a:rPr spc="-65" dirty="0">
                <a:solidFill>
                  <a:srgbClr val="FFFFFF"/>
                </a:solidFill>
                <a:latin typeface="Trebuchet MS"/>
                <a:cs typeface="Trebuchet MS"/>
              </a:rPr>
              <a:t> </a:t>
            </a:r>
            <a:r>
              <a:rPr dirty="0">
                <a:solidFill>
                  <a:srgbClr val="FFFFFF"/>
                </a:solidFill>
                <a:latin typeface="Trebuchet MS"/>
                <a:cs typeface="Trebuchet MS"/>
              </a:rPr>
              <a:t>Digital</a:t>
            </a:r>
            <a:r>
              <a:rPr spc="-55" dirty="0">
                <a:solidFill>
                  <a:srgbClr val="FFFFFF"/>
                </a:solidFill>
                <a:latin typeface="Trebuchet MS"/>
                <a:cs typeface="Trebuchet MS"/>
              </a:rPr>
              <a:t> </a:t>
            </a:r>
            <a:r>
              <a:rPr spc="-10" dirty="0">
                <a:solidFill>
                  <a:srgbClr val="FFFFFF"/>
                </a:solidFill>
                <a:latin typeface="Trebuchet MS"/>
                <a:cs typeface="Trebuchet MS"/>
              </a:rPr>
              <a:t>Communication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grpSp>
        <p:nvGrpSpPr>
          <p:cNvPr id="4" name="object 4"/>
          <p:cNvGrpSpPr/>
          <p:nvPr/>
        </p:nvGrpSpPr>
        <p:grpSpPr>
          <a:xfrm>
            <a:off x="274838" y="227731"/>
            <a:ext cx="12344400" cy="9857740"/>
            <a:chOff x="274838" y="227731"/>
            <a:chExt cx="12344400" cy="9857740"/>
          </a:xfrm>
        </p:grpSpPr>
        <p:pic>
          <p:nvPicPr>
            <p:cNvPr id="5" name="object 5"/>
            <p:cNvPicPr/>
            <p:nvPr/>
          </p:nvPicPr>
          <p:blipFill>
            <a:blip r:embed="rId3" cstate="print">
              <a:extLst>
                <a:ext uri="{28A0092B-C50C-407E-A947-70E740481C1C}">
                  <a14:useLocalDpi xmlns:a14="http://schemas.microsoft.com/office/drawing/2010/main" val="0"/>
                </a:ext>
              </a:extLst>
            </a:blip>
            <a:stretch>
              <a:fillRect/>
            </a:stretch>
          </p:blipFill>
          <p:spPr>
            <a:xfrm>
              <a:off x="274838" y="227731"/>
              <a:ext cx="12344399" cy="9029684"/>
            </a:xfrm>
            <a:prstGeom prst="rect">
              <a:avLst/>
            </a:prstGeom>
          </p:spPr>
        </p:pic>
        <p:pic>
          <p:nvPicPr>
            <p:cNvPr id="6" name="object 6"/>
            <p:cNvPicPr/>
            <p:nvPr/>
          </p:nvPicPr>
          <p:blipFill>
            <a:blip r:embed="rId4" cstate="print">
              <a:extLst>
                <a:ext uri="{28A0092B-C50C-407E-A947-70E740481C1C}">
                  <a14:useLocalDpi xmlns:a14="http://schemas.microsoft.com/office/drawing/2010/main" val="0"/>
                </a:ext>
              </a:extLst>
            </a:blip>
            <a:stretch>
              <a:fillRect/>
            </a:stretch>
          </p:blipFill>
          <p:spPr>
            <a:xfrm>
              <a:off x="274839" y="8999006"/>
              <a:ext cx="12344398" cy="1085849"/>
            </a:xfrm>
            <a:prstGeom prst="rect">
              <a:avLst/>
            </a:prstGeom>
          </p:spPr>
        </p:pic>
      </p:grpSp>
      <p:sp>
        <p:nvSpPr>
          <p:cNvPr id="7" name="object 7"/>
          <p:cNvSpPr txBox="1"/>
          <p:nvPr/>
        </p:nvSpPr>
        <p:spPr>
          <a:xfrm>
            <a:off x="12952105" y="2697337"/>
            <a:ext cx="4860925" cy="4752975"/>
          </a:xfrm>
          <a:prstGeom prst="rect">
            <a:avLst/>
          </a:prstGeom>
        </p:spPr>
        <p:txBody>
          <a:bodyPr vert="horz" wrap="square" lIns="0" tIns="0" rIns="0" bIns="0" rtlCol="0">
            <a:spAutoFit/>
          </a:bodyPr>
          <a:lstStyle/>
          <a:p>
            <a:pPr marL="12700" marR="5080">
              <a:lnSpc>
                <a:spcPts val="7520"/>
              </a:lnSpc>
            </a:pPr>
            <a:r>
              <a:rPr sz="5950" b="1" spc="-75" dirty="0">
                <a:latin typeface="Trebuchet MS"/>
                <a:cs typeface="Trebuchet MS"/>
              </a:rPr>
              <a:t>What</a:t>
            </a:r>
            <a:r>
              <a:rPr sz="5950" b="1" spc="-285" dirty="0">
                <a:latin typeface="Trebuchet MS"/>
                <a:cs typeface="Trebuchet MS"/>
              </a:rPr>
              <a:t> </a:t>
            </a:r>
            <a:r>
              <a:rPr sz="5950" b="1" spc="204" dirty="0">
                <a:latin typeface="Trebuchet MS"/>
                <a:cs typeface="Trebuchet MS"/>
              </a:rPr>
              <a:t>is</a:t>
            </a:r>
            <a:r>
              <a:rPr sz="5950" b="1" spc="-285" dirty="0">
                <a:latin typeface="Trebuchet MS"/>
                <a:cs typeface="Trebuchet MS"/>
              </a:rPr>
              <a:t> </a:t>
            </a:r>
            <a:r>
              <a:rPr sz="5950" b="1" spc="-25" dirty="0">
                <a:latin typeface="Trebuchet MS"/>
                <a:cs typeface="Trebuchet MS"/>
              </a:rPr>
              <a:t>the </a:t>
            </a:r>
            <a:r>
              <a:rPr sz="5950" b="1" spc="120" dirty="0">
                <a:latin typeface="Trebuchet MS"/>
                <a:cs typeface="Trebuchet MS"/>
              </a:rPr>
              <a:t>Best</a:t>
            </a:r>
            <a:r>
              <a:rPr sz="5950" b="1" spc="-254" dirty="0">
                <a:latin typeface="Trebuchet MS"/>
                <a:cs typeface="Trebuchet MS"/>
              </a:rPr>
              <a:t> </a:t>
            </a:r>
            <a:r>
              <a:rPr sz="5950" b="1" dirty="0">
                <a:latin typeface="Trebuchet MS"/>
                <a:cs typeface="Trebuchet MS"/>
              </a:rPr>
              <a:t>Way</a:t>
            </a:r>
            <a:r>
              <a:rPr sz="5950" b="1" spc="-245" dirty="0">
                <a:latin typeface="Trebuchet MS"/>
                <a:cs typeface="Trebuchet MS"/>
              </a:rPr>
              <a:t> </a:t>
            </a:r>
            <a:r>
              <a:rPr sz="5950" b="1" spc="-25" dirty="0">
                <a:latin typeface="Trebuchet MS"/>
                <a:cs typeface="Trebuchet MS"/>
              </a:rPr>
              <a:t>to </a:t>
            </a:r>
            <a:r>
              <a:rPr sz="5950" b="1" spc="-10" dirty="0">
                <a:latin typeface="Trebuchet MS"/>
                <a:cs typeface="Trebuchet MS"/>
              </a:rPr>
              <a:t>Communicate </a:t>
            </a:r>
            <a:r>
              <a:rPr sz="5950" b="1" dirty="0">
                <a:latin typeface="Trebuchet MS"/>
                <a:cs typeface="Trebuchet MS"/>
              </a:rPr>
              <a:t>a</a:t>
            </a:r>
            <a:r>
              <a:rPr sz="5950" b="1" spc="-235" dirty="0">
                <a:latin typeface="Trebuchet MS"/>
                <a:cs typeface="Trebuchet MS"/>
              </a:rPr>
              <a:t> </a:t>
            </a:r>
            <a:r>
              <a:rPr sz="5950" b="1" spc="-10" dirty="0">
                <a:latin typeface="Trebuchet MS"/>
                <a:cs typeface="Trebuchet MS"/>
              </a:rPr>
              <a:t>Workplace </a:t>
            </a:r>
            <a:r>
              <a:rPr sz="5950" b="1" spc="315" dirty="0">
                <a:latin typeface="Trebuchet MS"/>
                <a:cs typeface="Trebuchet MS"/>
              </a:rPr>
              <a:t>Message?</a:t>
            </a:r>
            <a:endParaRPr sz="5950">
              <a:latin typeface="Trebuchet MS"/>
              <a:cs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3D2E0"/>
          </a:solidFill>
        </p:spPr>
        <p:txBody>
          <a:bodyPr wrap="square" lIns="0" tIns="0" rIns="0" bIns="0" rtlCol="0"/>
          <a:lstStyle/>
          <a:p>
            <a:endParaRPr/>
          </a:p>
        </p:txBody>
      </p:sp>
      <p:grpSp>
        <p:nvGrpSpPr>
          <p:cNvPr id="3" name="object 3"/>
          <p:cNvGrpSpPr/>
          <p:nvPr/>
        </p:nvGrpSpPr>
        <p:grpSpPr>
          <a:xfrm>
            <a:off x="10065623" y="0"/>
            <a:ext cx="8222615" cy="10287000"/>
            <a:chOff x="10065623" y="0"/>
            <a:chExt cx="8222615" cy="10287000"/>
          </a:xfrm>
        </p:grpSpPr>
        <p:pic>
          <p:nvPicPr>
            <p:cNvPr id="4" name="object 4"/>
            <p:cNvPicPr/>
            <p:nvPr/>
          </p:nvPicPr>
          <p:blipFill>
            <a:blip r:embed="rId2" cstate="email">
              <a:extLst>
                <a:ext uri="{28A0092B-C50C-407E-A947-70E740481C1C}">
                  <a14:useLocalDpi xmlns:a14="http://schemas.microsoft.com/office/drawing/2010/main" val="0"/>
                </a:ext>
              </a:extLst>
            </a:blip>
            <a:stretch>
              <a:fillRect/>
            </a:stretch>
          </p:blipFill>
          <p:spPr>
            <a:xfrm>
              <a:off x="17011405" y="9258299"/>
              <a:ext cx="1009649" cy="962009"/>
            </a:xfrm>
            <a:prstGeom prst="rect">
              <a:avLst/>
            </a:prstGeom>
          </p:spPr>
        </p:pic>
        <p:pic>
          <p:nvPicPr>
            <p:cNvPr id="5" name="object 5"/>
            <p:cNvPicPr/>
            <p:nvPr/>
          </p:nvPicPr>
          <p:blipFill>
            <a:blip r:embed="rId3" cstate="print">
              <a:extLst>
                <a:ext uri="{28A0092B-C50C-407E-A947-70E740481C1C}">
                  <a14:useLocalDpi xmlns:a14="http://schemas.microsoft.com/office/drawing/2010/main" val="0"/>
                </a:ext>
              </a:extLst>
            </a:blip>
            <a:stretch>
              <a:fillRect/>
            </a:stretch>
          </p:blipFill>
          <p:spPr>
            <a:xfrm>
              <a:off x="10065623" y="0"/>
              <a:ext cx="8222376" cy="10286999"/>
            </a:xfrm>
            <a:prstGeom prst="rect">
              <a:avLst/>
            </a:prstGeom>
          </p:spPr>
        </p:pic>
        <p:pic>
          <p:nvPicPr>
            <p:cNvPr id="6" name="object 6"/>
            <p:cNvPicPr/>
            <p:nvPr/>
          </p:nvPicPr>
          <p:blipFill>
            <a:blip r:embed="rId2" cstate="email">
              <a:extLst>
                <a:ext uri="{28A0092B-C50C-407E-A947-70E740481C1C}">
                  <a14:useLocalDpi xmlns:a14="http://schemas.microsoft.com/office/drawing/2010/main" val="0"/>
                </a:ext>
              </a:extLst>
            </a:blip>
            <a:stretch>
              <a:fillRect/>
            </a:stretch>
          </p:blipFill>
          <p:spPr>
            <a:xfrm>
              <a:off x="16997812" y="9258299"/>
              <a:ext cx="1009649" cy="962009"/>
            </a:xfrm>
            <a:prstGeom prst="rect">
              <a:avLst/>
            </a:prstGeom>
          </p:spPr>
        </p:pic>
      </p:grpSp>
      <p:sp>
        <p:nvSpPr>
          <p:cNvPr id="7" name="object 7"/>
          <p:cNvSpPr txBox="1"/>
          <p:nvPr/>
        </p:nvSpPr>
        <p:spPr>
          <a:xfrm>
            <a:off x="1016000" y="3535719"/>
            <a:ext cx="8822055" cy="6026150"/>
          </a:xfrm>
          <a:prstGeom prst="rect">
            <a:avLst/>
          </a:prstGeom>
        </p:spPr>
        <p:txBody>
          <a:bodyPr vert="horz" wrap="square" lIns="0" tIns="12065" rIns="0" bIns="0" rtlCol="0">
            <a:spAutoFit/>
          </a:bodyPr>
          <a:lstStyle/>
          <a:p>
            <a:pPr marL="12700" marR="723900">
              <a:lnSpc>
                <a:spcPct val="116700"/>
              </a:lnSpc>
              <a:spcBef>
                <a:spcPts val="95"/>
              </a:spcBef>
            </a:pPr>
            <a:r>
              <a:rPr sz="3750" dirty="0">
                <a:latin typeface="Arimo"/>
                <a:cs typeface="Arimo"/>
              </a:rPr>
              <a:t>When in your uniform either in work </a:t>
            </a:r>
            <a:r>
              <a:rPr sz="3750" spc="-25" dirty="0">
                <a:latin typeface="Arimo"/>
                <a:cs typeface="Arimo"/>
              </a:rPr>
              <a:t>or </a:t>
            </a:r>
            <a:r>
              <a:rPr sz="3750" dirty="0">
                <a:latin typeface="Arimo"/>
                <a:cs typeface="Arimo"/>
              </a:rPr>
              <a:t>after school, you are responsible </a:t>
            </a:r>
            <a:r>
              <a:rPr sz="3750" spc="-25" dirty="0">
                <a:latin typeface="Arimo"/>
                <a:cs typeface="Arimo"/>
              </a:rPr>
              <a:t>for</a:t>
            </a:r>
            <a:endParaRPr sz="3750">
              <a:latin typeface="Arimo"/>
              <a:cs typeface="Arimo"/>
            </a:endParaRPr>
          </a:p>
          <a:p>
            <a:pPr marL="12700" marR="111760">
              <a:lnSpc>
                <a:spcPts val="5250"/>
              </a:lnSpc>
              <a:spcBef>
                <a:spcPts val="300"/>
              </a:spcBef>
            </a:pPr>
            <a:r>
              <a:rPr sz="3750" dirty="0">
                <a:latin typeface="Arimo"/>
                <a:cs typeface="Arimo"/>
              </a:rPr>
              <a:t>portraying a certain standard that </a:t>
            </a:r>
            <a:r>
              <a:rPr sz="3750" spc="-10" dirty="0">
                <a:latin typeface="Arimo"/>
                <a:cs typeface="Arimo"/>
              </a:rPr>
              <a:t>reflects </a:t>
            </a:r>
            <a:r>
              <a:rPr sz="3750" dirty="0">
                <a:latin typeface="Arimo"/>
                <a:cs typeface="Arimo"/>
              </a:rPr>
              <a:t>school or organisational </a:t>
            </a:r>
            <a:r>
              <a:rPr sz="3750" spc="-10" dirty="0">
                <a:latin typeface="Arimo"/>
                <a:cs typeface="Arimo"/>
              </a:rPr>
              <a:t>standards.</a:t>
            </a:r>
            <a:endParaRPr sz="3750">
              <a:latin typeface="Arimo"/>
              <a:cs typeface="Arimo"/>
            </a:endParaRPr>
          </a:p>
          <a:p>
            <a:pPr>
              <a:lnSpc>
                <a:spcPct val="100000"/>
              </a:lnSpc>
              <a:spcBef>
                <a:spcPts val="635"/>
              </a:spcBef>
            </a:pPr>
            <a:endParaRPr sz="3750">
              <a:latin typeface="Arimo"/>
              <a:cs typeface="Arimo"/>
            </a:endParaRPr>
          </a:p>
          <a:p>
            <a:pPr marL="12700" marR="5080">
              <a:lnSpc>
                <a:spcPct val="116700"/>
              </a:lnSpc>
            </a:pPr>
            <a:r>
              <a:rPr sz="3750" dirty="0">
                <a:latin typeface="Arimo"/>
                <a:cs typeface="Arimo"/>
              </a:rPr>
              <a:t>When using digital communications, </a:t>
            </a:r>
            <a:r>
              <a:rPr sz="3750" spc="-25" dirty="0">
                <a:latin typeface="Arimo"/>
                <a:cs typeface="Arimo"/>
              </a:rPr>
              <a:t>you </a:t>
            </a:r>
            <a:r>
              <a:rPr sz="3750" dirty="0">
                <a:latin typeface="Arimo"/>
                <a:cs typeface="Arimo"/>
              </a:rPr>
              <a:t>are still representing your organisation </a:t>
            </a:r>
            <a:r>
              <a:rPr sz="3750" spc="-25" dirty="0">
                <a:latin typeface="Arimo"/>
                <a:cs typeface="Arimo"/>
              </a:rPr>
              <a:t>by </a:t>
            </a:r>
            <a:r>
              <a:rPr sz="3750" dirty="0">
                <a:latin typeface="Arimo"/>
                <a:cs typeface="Arimo"/>
              </a:rPr>
              <a:t>handling corporate social media </a:t>
            </a:r>
            <a:r>
              <a:rPr sz="3750" spc="-10" dirty="0">
                <a:latin typeface="Arimo"/>
                <a:cs typeface="Arimo"/>
              </a:rPr>
              <a:t>accounts </a:t>
            </a:r>
            <a:r>
              <a:rPr sz="3750" dirty="0">
                <a:latin typeface="Arimo"/>
                <a:cs typeface="Arimo"/>
              </a:rPr>
              <a:t>or speaking on your employer’s </a:t>
            </a:r>
            <a:r>
              <a:rPr sz="3750" spc="-10" dirty="0">
                <a:latin typeface="Arimo"/>
                <a:cs typeface="Arimo"/>
              </a:rPr>
              <a:t>behalf.</a:t>
            </a:r>
            <a:endParaRPr sz="3750">
              <a:latin typeface="Arimo"/>
              <a:cs typeface="Arimo"/>
            </a:endParaRPr>
          </a:p>
        </p:txBody>
      </p:sp>
      <p:sp>
        <p:nvSpPr>
          <p:cNvPr id="8" name="object 8"/>
          <p:cNvSpPr txBox="1">
            <a:spLocks noGrp="1"/>
          </p:cNvSpPr>
          <p:nvPr>
            <p:ph type="title"/>
          </p:nvPr>
        </p:nvSpPr>
        <p:spPr>
          <a:xfrm>
            <a:off x="1016000" y="950270"/>
            <a:ext cx="8931275" cy="2669540"/>
          </a:xfrm>
          <a:prstGeom prst="rect">
            <a:avLst/>
          </a:prstGeom>
        </p:spPr>
        <p:txBody>
          <a:bodyPr vert="horz" wrap="square" lIns="0" tIns="0" rIns="0" bIns="0" rtlCol="0">
            <a:spAutoFit/>
          </a:bodyPr>
          <a:lstStyle/>
          <a:p>
            <a:pPr marL="12700" marR="5080">
              <a:lnSpc>
                <a:spcPts val="7050"/>
              </a:lnSpc>
            </a:pPr>
            <a:r>
              <a:rPr spc="95" dirty="0">
                <a:solidFill>
                  <a:srgbClr val="000000"/>
                </a:solidFill>
                <a:latin typeface="Trebuchet MS"/>
                <a:cs typeface="Trebuchet MS"/>
              </a:rPr>
              <a:t>Use</a:t>
            </a:r>
            <a:r>
              <a:rPr spc="-165" dirty="0">
                <a:solidFill>
                  <a:srgbClr val="000000"/>
                </a:solidFill>
                <a:latin typeface="Trebuchet MS"/>
                <a:cs typeface="Trebuchet MS"/>
              </a:rPr>
              <a:t> </a:t>
            </a:r>
            <a:r>
              <a:rPr dirty="0">
                <a:solidFill>
                  <a:srgbClr val="000000"/>
                </a:solidFill>
                <a:latin typeface="Trebuchet MS"/>
                <a:cs typeface="Trebuchet MS"/>
              </a:rPr>
              <a:t>Digital</a:t>
            </a:r>
            <a:r>
              <a:rPr spc="-165" dirty="0">
                <a:solidFill>
                  <a:srgbClr val="000000"/>
                </a:solidFill>
                <a:latin typeface="Trebuchet MS"/>
                <a:cs typeface="Trebuchet MS"/>
              </a:rPr>
              <a:t> </a:t>
            </a:r>
            <a:r>
              <a:rPr spc="-10" dirty="0">
                <a:solidFill>
                  <a:srgbClr val="000000"/>
                </a:solidFill>
                <a:latin typeface="Trebuchet MS"/>
                <a:cs typeface="Trebuchet MS"/>
              </a:rPr>
              <a:t>Communication </a:t>
            </a:r>
            <a:r>
              <a:rPr dirty="0">
                <a:solidFill>
                  <a:srgbClr val="000000"/>
                </a:solidFill>
                <a:latin typeface="Trebuchet MS"/>
                <a:cs typeface="Trebuchet MS"/>
              </a:rPr>
              <a:t>That</a:t>
            </a:r>
            <a:r>
              <a:rPr spc="-165" dirty="0">
                <a:solidFill>
                  <a:srgbClr val="000000"/>
                </a:solidFill>
                <a:latin typeface="Trebuchet MS"/>
                <a:cs typeface="Trebuchet MS"/>
              </a:rPr>
              <a:t> </a:t>
            </a:r>
            <a:r>
              <a:rPr dirty="0">
                <a:solidFill>
                  <a:srgbClr val="000000"/>
                </a:solidFill>
                <a:latin typeface="Trebuchet MS"/>
                <a:cs typeface="Trebuchet MS"/>
              </a:rPr>
              <a:t>Represents</a:t>
            </a:r>
            <a:r>
              <a:rPr spc="-165" dirty="0">
                <a:solidFill>
                  <a:srgbClr val="000000"/>
                </a:solidFill>
                <a:latin typeface="Trebuchet MS"/>
                <a:cs typeface="Trebuchet MS"/>
              </a:rPr>
              <a:t> </a:t>
            </a:r>
            <a:r>
              <a:rPr spc="-20" dirty="0">
                <a:solidFill>
                  <a:srgbClr val="000000"/>
                </a:solidFill>
                <a:latin typeface="Trebuchet MS"/>
                <a:cs typeface="Trebuchet MS"/>
              </a:rPr>
              <a:t>Your </a:t>
            </a:r>
            <a:r>
              <a:rPr spc="-10" dirty="0">
                <a:solidFill>
                  <a:srgbClr val="000000"/>
                </a:solidFill>
                <a:latin typeface="Trebuchet MS"/>
                <a:cs typeface="Trebuchet MS"/>
              </a:rPr>
              <a:t>Organisation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3" name="object 3"/>
          <p:cNvPicPr/>
          <p:nvPr/>
        </p:nvPicPr>
        <p:blipFill>
          <a:blip r:embed="rId4" cstate="email">
            <a:extLst>
              <a:ext uri="{28A0092B-C50C-407E-A947-70E740481C1C}">
                <a14:useLocalDpi xmlns:a14="http://schemas.microsoft.com/office/drawing/2010/main" val="0"/>
              </a:ext>
            </a:extLst>
          </a:blip>
          <a:stretch>
            <a:fillRect/>
          </a:stretch>
        </p:blipFill>
        <p:spPr>
          <a:xfrm>
            <a:off x="22860" y="15240"/>
            <a:ext cx="1268761" cy="1470143"/>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AU" sz="4400" dirty="0"/>
              <a:t>Learning Checkpoint 1</a:t>
            </a:r>
          </a:p>
        </p:txBody>
      </p:sp>
      <p:sp>
        <p:nvSpPr>
          <p:cNvPr id="6" name="TextBox 5">
            <a:extLst>
              <a:ext uri="{FF2B5EF4-FFF2-40B4-BE49-F238E27FC236}">
                <a16:creationId xmlns:a16="http://schemas.microsoft.com/office/drawing/2014/main" id="{09C6EB8E-25F0-D989-F57D-8F3F249EF90F}"/>
              </a:ext>
            </a:extLst>
          </p:cNvPr>
          <p:cNvSpPr txBox="1"/>
          <p:nvPr/>
        </p:nvSpPr>
        <p:spPr>
          <a:xfrm>
            <a:off x="38100" y="1417319"/>
            <a:ext cx="18234660" cy="8710077"/>
          </a:xfrm>
          <a:prstGeom prst="rect">
            <a:avLst/>
          </a:prstGeom>
          <a:noFill/>
        </p:spPr>
        <p:txBody>
          <a:bodyPr wrap="square" rtlCol="0">
            <a:spAutoFit/>
          </a:bodyPr>
          <a:lstStyle/>
          <a:p>
            <a:r>
              <a:rPr lang="en-US" sz="2800" dirty="0">
                <a:solidFill>
                  <a:srgbClr val="0070C0"/>
                </a:solidFill>
              </a:rPr>
              <a:t>1. What is the purpose of digital communication?</a:t>
            </a:r>
          </a:p>
          <a:p>
            <a:r>
              <a:rPr lang="en-US" sz="2800" dirty="0">
                <a:solidFill>
                  <a:schemeClr val="tx1"/>
                </a:solidFill>
              </a:rPr>
              <a:t>• Provides an opportunity for instantaneous sharing of information and ideas</a:t>
            </a:r>
          </a:p>
          <a:p>
            <a:r>
              <a:rPr lang="en-US" sz="2800" dirty="0">
                <a:solidFill>
                  <a:schemeClr val="tx1"/>
                </a:solidFill>
              </a:rPr>
              <a:t>• Creates an agile way of bringing teams and people together</a:t>
            </a:r>
          </a:p>
          <a:p>
            <a:r>
              <a:rPr lang="en-US" sz="2800" dirty="0">
                <a:solidFill>
                  <a:schemeClr val="tx1"/>
                </a:solidFill>
              </a:rPr>
              <a:t>• Provides a transparent and open communication platform</a:t>
            </a:r>
          </a:p>
          <a:p>
            <a:r>
              <a:rPr lang="en-US" sz="2800" dirty="0">
                <a:solidFill>
                  <a:schemeClr val="tx1"/>
                </a:solidFill>
              </a:rPr>
              <a:t>• Allows teams and individuals to embrace collaboration</a:t>
            </a:r>
          </a:p>
          <a:p>
            <a:r>
              <a:rPr lang="en-US" sz="2800" dirty="0">
                <a:solidFill>
                  <a:schemeClr val="tx1"/>
                </a:solidFill>
              </a:rPr>
              <a:t>• Ensure consistency across information shared</a:t>
            </a:r>
          </a:p>
          <a:p>
            <a:r>
              <a:rPr lang="en-US" sz="2800" dirty="0">
                <a:solidFill>
                  <a:schemeClr val="tx1"/>
                </a:solidFill>
              </a:rPr>
              <a:t>• Allows for immediate constructive feedback</a:t>
            </a:r>
          </a:p>
          <a:p>
            <a:r>
              <a:rPr lang="en-US" sz="2800" dirty="0">
                <a:solidFill>
                  <a:schemeClr val="tx1"/>
                </a:solidFill>
              </a:rPr>
              <a:t>• Keeps employees and stakeholders in the loop</a:t>
            </a:r>
          </a:p>
          <a:p>
            <a:r>
              <a:rPr lang="en-US" sz="2800" dirty="0">
                <a:solidFill>
                  <a:srgbClr val="0070C0"/>
                </a:solidFill>
              </a:rPr>
              <a:t>2. What are five reason that make digital communication essential?</a:t>
            </a:r>
          </a:p>
          <a:p>
            <a:r>
              <a:rPr lang="en-US" sz="2800" dirty="0">
                <a:solidFill>
                  <a:schemeClr val="tx1"/>
                </a:solidFill>
              </a:rPr>
              <a:t>It provides a seamless customer, employee, and stakeholder communication experience and more often than not leads to a real time communication effectively.</a:t>
            </a:r>
          </a:p>
          <a:p>
            <a:r>
              <a:rPr lang="en-US" sz="2800" dirty="0">
                <a:solidFill>
                  <a:schemeClr val="tx1"/>
                </a:solidFill>
              </a:rPr>
              <a:t>It builds better customer, employee and stakeholder engagement. Digital communication builds better employee engagement. It encourages and transforms people into storytellers for the </a:t>
            </a:r>
            <a:r>
              <a:rPr lang="en-US" sz="2800" dirty="0" err="1">
                <a:solidFill>
                  <a:schemeClr val="tx1"/>
                </a:solidFill>
              </a:rPr>
              <a:t>organisations</a:t>
            </a:r>
            <a:r>
              <a:rPr lang="en-US" sz="2800" dirty="0">
                <a:solidFill>
                  <a:schemeClr val="tx1"/>
                </a:solidFill>
              </a:rPr>
              <a:t> brand.</a:t>
            </a:r>
          </a:p>
          <a:p>
            <a:r>
              <a:rPr lang="en-US" sz="2800" dirty="0">
                <a:solidFill>
                  <a:schemeClr val="tx1"/>
                </a:solidFill>
              </a:rPr>
              <a:t>Digital communications can also be </a:t>
            </a:r>
            <a:r>
              <a:rPr lang="en-US" sz="2800" dirty="0" err="1">
                <a:solidFill>
                  <a:schemeClr val="tx1"/>
                </a:solidFill>
              </a:rPr>
              <a:t>customised</a:t>
            </a:r>
            <a:r>
              <a:rPr lang="en-US" sz="2800" dirty="0">
                <a:solidFill>
                  <a:schemeClr val="tx1"/>
                </a:solidFill>
              </a:rPr>
              <a:t> content which can be repurposed into different formats such as infographics, animations, and online blogs</a:t>
            </a:r>
          </a:p>
          <a:p>
            <a:r>
              <a:rPr lang="en-US" sz="2800" dirty="0">
                <a:solidFill>
                  <a:schemeClr val="tx1"/>
                </a:solidFill>
              </a:rPr>
              <a:t>Digital communication amplifies your content and enables it to reach huge numbers of people across the world and can be shared instantly on social media</a:t>
            </a:r>
          </a:p>
          <a:p>
            <a:r>
              <a:rPr lang="en-US" sz="2800" dirty="0">
                <a:solidFill>
                  <a:schemeClr val="tx1"/>
                </a:solidFill>
              </a:rPr>
              <a:t>Digital communication provides measurable results. Algorithms calculate page views, website visits, the even the number of views a video has received. It can also tell an </a:t>
            </a:r>
            <a:r>
              <a:rPr lang="en-US" sz="2800" dirty="0" err="1">
                <a:solidFill>
                  <a:schemeClr val="tx1"/>
                </a:solidFill>
              </a:rPr>
              <a:t>organisation</a:t>
            </a:r>
            <a:r>
              <a:rPr lang="en-US" sz="2800" dirty="0">
                <a:solidFill>
                  <a:schemeClr val="tx1"/>
                </a:solidFill>
              </a:rPr>
              <a:t> how many times a document or reports has been viewed or downloaded.</a:t>
            </a:r>
          </a:p>
        </p:txBody>
      </p:sp>
      <p:pic>
        <p:nvPicPr>
          <p:cNvPr id="7" name="Picture 6">
            <a:extLst>
              <a:ext uri="{FF2B5EF4-FFF2-40B4-BE49-F238E27FC236}">
                <a16:creationId xmlns:a16="http://schemas.microsoft.com/office/drawing/2014/main" id="{8909D60D-964F-609C-7BE6-5EBDEF22B9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 y="1943100"/>
            <a:ext cx="18074640" cy="2971800"/>
          </a:xfrm>
          <a:prstGeom prst="rect">
            <a:avLst/>
          </a:prstGeom>
        </p:spPr>
      </p:pic>
      <p:pic>
        <p:nvPicPr>
          <p:cNvPr id="8" name="Picture 7">
            <a:extLst>
              <a:ext uri="{FF2B5EF4-FFF2-40B4-BE49-F238E27FC236}">
                <a16:creationId xmlns:a16="http://schemas.microsoft.com/office/drawing/2014/main" id="{C2938F7B-4EF0-FC54-5D7E-5C443FD766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 y="5326381"/>
            <a:ext cx="18074640" cy="4625250"/>
          </a:xfrm>
          <a:prstGeom prst="rect">
            <a:avLst/>
          </a:prstGeom>
        </p:spPr>
      </p:pic>
      <p:pic>
        <p:nvPicPr>
          <p:cNvPr id="9" name="object 8">
            <a:hlinkClick r:id="rId6" action="ppaction://hlinksldjump"/>
            <a:extLst>
              <a:ext uri="{FF2B5EF4-FFF2-40B4-BE49-F238E27FC236}">
                <a16:creationId xmlns:a16="http://schemas.microsoft.com/office/drawing/2014/main" id="{5E02DEEF-DD7C-A3ED-0BF8-07EE3982EE8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17085625" y="9192401"/>
            <a:ext cx="1009649" cy="9620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3" name="object 3"/>
          <p:cNvPicPr/>
          <p:nvPr/>
        </p:nvPicPr>
        <p:blipFill>
          <a:blip r:embed="rId4" cstate="email">
            <a:extLst>
              <a:ext uri="{28A0092B-C50C-407E-A947-70E740481C1C}">
                <a14:useLocalDpi xmlns:a14="http://schemas.microsoft.com/office/drawing/2010/main" val="0"/>
              </a:ext>
            </a:extLst>
          </a:blip>
          <a:stretch>
            <a:fillRect/>
          </a:stretch>
        </p:blipFill>
        <p:spPr>
          <a:xfrm>
            <a:off x="22860" y="15240"/>
            <a:ext cx="1268761" cy="1470143"/>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AU" sz="4400" dirty="0"/>
              <a:t>Learning Checkpoint 1</a:t>
            </a:r>
          </a:p>
        </p:txBody>
      </p:sp>
      <p:sp>
        <p:nvSpPr>
          <p:cNvPr id="6" name="TextBox 5">
            <a:extLst>
              <a:ext uri="{FF2B5EF4-FFF2-40B4-BE49-F238E27FC236}">
                <a16:creationId xmlns:a16="http://schemas.microsoft.com/office/drawing/2014/main" id="{09C6EB8E-25F0-D989-F57D-8F3F249EF90F}"/>
              </a:ext>
            </a:extLst>
          </p:cNvPr>
          <p:cNvSpPr txBox="1"/>
          <p:nvPr/>
        </p:nvSpPr>
        <p:spPr>
          <a:xfrm>
            <a:off x="38100" y="1417319"/>
            <a:ext cx="18234660" cy="8279190"/>
          </a:xfrm>
          <a:prstGeom prst="rect">
            <a:avLst/>
          </a:prstGeom>
          <a:noFill/>
        </p:spPr>
        <p:txBody>
          <a:bodyPr wrap="square" rtlCol="0">
            <a:spAutoFit/>
          </a:bodyPr>
          <a:lstStyle/>
          <a:p>
            <a:r>
              <a:rPr lang="en-US" sz="2800" dirty="0">
                <a:solidFill>
                  <a:srgbClr val="0070C0"/>
                </a:solidFill>
              </a:rPr>
              <a:t>3. There are factors that can influence digital communications, to help you understand these better what could be four questions that you could ask yourself?</a:t>
            </a:r>
          </a:p>
          <a:p>
            <a:r>
              <a:rPr lang="en-US" sz="2800" dirty="0">
                <a:solidFill>
                  <a:schemeClr val="tx1"/>
                </a:solidFill>
              </a:rPr>
              <a:t>• Is it for internal use or external (co-workers, or customers)</a:t>
            </a:r>
          </a:p>
          <a:p>
            <a:r>
              <a:rPr lang="en-US" sz="2800" dirty="0">
                <a:solidFill>
                  <a:schemeClr val="tx1"/>
                </a:solidFill>
              </a:rPr>
              <a:t>• Is it for a single specific person, a larger group, or the public?</a:t>
            </a:r>
          </a:p>
          <a:p>
            <a:r>
              <a:rPr lang="en-US" sz="2800" dirty="0">
                <a:solidFill>
                  <a:schemeClr val="tx1"/>
                </a:solidFill>
              </a:rPr>
              <a:t>• What is the best way to communicate the message – text, images, audio, video?</a:t>
            </a:r>
          </a:p>
          <a:p>
            <a:r>
              <a:rPr lang="en-US" sz="2800" dirty="0">
                <a:solidFill>
                  <a:schemeClr val="tx1"/>
                </a:solidFill>
              </a:rPr>
              <a:t>• Who is </a:t>
            </a:r>
            <a:r>
              <a:rPr lang="en-US" sz="2800" dirty="0" err="1">
                <a:solidFill>
                  <a:schemeClr val="tx1"/>
                </a:solidFill>
              </a:rPr>
              <a:t>authorising</a:t>
            </a:r>
            <a:r>
              <a:rPr lang="en-US" sz="2800" dirty="0">
                <a:solidFill>
                  <a:schemeClr val="tx1"/>
                </a:solidFill>
              </a:rPr>
              <a:t> this communication – i.e., is a branded message, or you communicating individually?</a:t>
            </a:r>
          </a:p>
          <a:p>
            <a:r>
              <a:rPr lang="en-US" sz="2800" dirty="0">
                <a:solidFill>
                  <a:schemeClr val="tx1"/>
                </a:solidFill>
              </a:rPr>
              <a:t>• What is the message?</a:t>
            </a:r>
          </a:p>
          <a:p>
            <a:r>
              <a:rPr lang="en-US" sz="2800" dirty="0">
                <a:solidFill>
                  <a:schemeClr val="tx1"/>
                </a:solidFill>
              </a:rPr>
              <a:t>• Is there any chance the message could be misinterpreted?</a:t>
            </a:r>
          </a:p>
          <a:p>
            <a:r>
              <a:rPr lang="en-US" sz="2800" dirty="0">
                <a:solidFill>
                  <a:schemeClr val="tx1"/>
                </a:solidFill>
              </a:rPr>
              <a:t>• Is there an alternative medium that might be more appropriate?</a:t>
            </a:r>
          </a:p>
          <a:p>
            <a:r>
              <a:rPr lang="en-US" sz="2800" dirty="0">
                <a:solidFill>
                  <a:srgbClr val="0070C0"/>
                </a:solidFill>
              </a:rPr>
              <a:t>4. List the three greatest benefits of digital communication in the workplace.</a:t>
            </a:r>
          </a:p>
          <a:p>
            <a:r>
              <a:rPr lang="en-US" sz="2800" dirty="0">
                <a:solidFill>
                  <a:schemeClr val="tx1"/>
                </a:solidFill>
              </a:rPr>
              <a:t>• Increased employee productive</a:t>
            </a:r>
          </a:p>
          <a:p>
            <a:r>
              <a:rPr lang="en-US" sz="2800" dirty="0">
                <a:solidFill>
                  <a:schemeClr val="tx1"/>
                </a:solidFill>
              </a:rPr>
              <a:t>• Discovering new and better ways of working</a:t>
            </a:r>
          </a:p>
          <a:p>
            <a:r>
              <a:rPr lang="en-US" sz="2800" dirty="0">
                <a:solidFill>
                  <a:schemeClr val="tx1"/>
                </a:solidFill>
              </a:rPr>
              <a:t>• A more tech-savvy workforce</a:t>
            </a:r>
          </a:p>
          <a:p>
            <a:r>
              <a:rPr lang="en-US" sz="2800" dirty="0">
                <a:solidFill>
                  <a:srgbClr val="0070C0"/>
                </a:solidFill>
              </a:rPr>
              <a:t>5. Digital communication allows you to …</a:t>
            </a:r>
          </a:p>
          <a:p>
            <a:r>
              <a:rPr lang="en-US" sz="2800" dirty="0">
                <a:solidFill>
                  <a:schemeClr val="tx1"/>
                </a:solidFill>
              </a:rPr>
              <a:t>• Write a proposal document and attach it to an email and send it around the world instantly</a:t>
            </a:r>
          </a:p>
          <a:p>
            <a:r>
              <a:rPr lang="en-US" sz="2800" dirty="0">
                <a:solidFill>
                  <a:schemeClr val="tx1"/>
                </a:solidFill>
              </a:rPr>
              <a:t>• Shoot a photograph of your new product and upload it to social media for your clients to see</a:t>
            </a:r>
          </a:p>
          <a:p>
            <a:r>
              <a:rPr lang="en-US" sz="2800" dirty="0">
                <a:solidFill>
                  <a:schemeClr val="tx1"/>
                </a:solidFill>
              </a:rPr>
              <a:t>• Share your thoughts on a subject matter via a post on Facebook or Twitter</a:t>
            </a:r>
          </a:p>
          <a:p>
            <a:r>
              <a:rPr lang="en-US" sz="2800" dirty="0">
                <a:solidFill>
                  <a:schemeClr val="tx1"/>
                </a:solidFill>
              </a:rPr>
              <a:t>• Record a video or audio and post it to social media for feedback from your peers</a:t>
            </a:r>
          </a:p>
          <a:p>
            <a:r>
              <a:rPr lang="en-US" sz="2800" dirty="0">
                <a:solidFill>
                  <a:schemeClr val="tx1"/>
                </a:solidFill>
              </a:rPr>
              <a:t>• Talk to somebody via video chat or conference.</a:t>
            </a:r>
          </a:p>
        </p:txBody>
      </p:sp>
      <p:pic>
        <p:nvPicPr>
          <p:cNvPr id="7" name="Picture 6">
            <a:extLst>
              <a:ext uri="{FF2B5EF4-FFF2-40B4-BE49-F238E27FC236}">
                <a16:creationId xmlns:a16="http://schemas.microsoft.com/office/drawing/2014/main" id="{003A5595-BE2F-C56B-E859-614D7E6429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 y="2324100"/>
            <a:ext cx="18074640" cy="2962246"/>
          </a:xfrm>
          <a:prstGeom prst="rect">
            <a:avLst/>
          </a:prstGeom>
        </p:spPr>
      </p:pic>
      <p:pic>
        <p:nvPicPr>
          <p:cNvPr id="8" name="Picture 7">
            <a:extLst>
              <a:ext uri="{FF2B5EF4-FFF2-40B4-BE49-F238E27FC236}">
                <a16:creationId xmlns:a16="http://schemas.microsoft.com/office/drawing/2014/main" id="{C410F593-D860-6D74-BB0B-FCAFDC0DEE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 y="5753100"/>
            <a:ext cx="18074640" cy="1219200"/>
          </a:xfrm>
          <a:prstGeom prst="rect">
            <a:avLst/>
          </a:prstGeom>
        </p:spPr>
      </p:pic>
      <p:pic>
        <p:nvPicPr>
          <p:cNvPr id="9" name="Picture 8">
            <a:extLst>
              <a:ext uri="{FF2B5EF4-FFF2-40B4-BE49-F238E27FC236}">
                <a16:creationId xmlns:a16="http://schemas.microsoft.com/office/drawing/2014/main" id="{A72402C8-AE97-43F2-A628-88D1925DFC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 y="7505699"/>
            <a:ext cx="18074640" cy="2048363"/>
          </a:xfrm>
          <a:prstGeom prst="rect">
            <a:avLst/>
          </a:prstGeom>
        </p:spPr>
      </p:pic>
      <p:pic>
        <p:nvPicPr>
          <p:cNvPr id="10" name="object 8">
            <a:hlinkClick r:id="rId6" action="ppaction://hlinksldjump"/>
            <a:extLst>
              <a:ext uri="{FF2B5EF4-FFF2-40B4-BE49-F238E27FC236}">
                <a16:creationId xmlns:a16="http://schemas.microsoft.com/office/drawing/2014/main" id="{73C65BE2-2446-8D04-CACC-9964D5A3AAEB}"/>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17085625" y="9192401"/>
            <a:ext cx="1009649" cy="962009"/>
          </a:xfrm>
          <a:prstGeom prst="rect">
            <a:avLst/>
          </a:prstGeom>
        </p:spPr>
      </p:pic>
    </p:spTree>
    <p:extLst>
      <p:ext uri="{BB962C8B-B14F-4D97-AF65-F5344CB8AC3E}">
        <p14:creationId xmlns:p14="http://schemas.microsoft.com/office/powerpoint/2010/main" val="322249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8DA17D-AFBB-F2B5-2C64-169D749AC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val="0"/>
              </a:ext>
            </a:extLst>
          </a:blip>
          <a:stretch>
            <a:fillRect/>
          </a:stretch>
        </p:blipFill>
        <p:spPr>
          <a:xfrm>
            <a:off x="17011406" y="9258314"/>
            <a:ext cx="1009649" cy="962009"/>
          </a:xfrm>
          <a:prstGeom prst="rect">
            <a:avLst/>
          </a:prstGeom>
        </p:spPr>
      </p:pic>
      <p:grpSp>
        <p:nvGrpSpPr>
          <p:cNvPr id="3" name="object 3"/>
          <p:cNvGrpSpPr/>
          <p:nvPr/>
        </p:nvGrpSpPr>
        <p:grpSpPr>
          <a:xfrm>
            <a:off x="30480" y="0"/>
            <a:ext cx="1385042" cy="1012912"/>
            <a:chOff x="5549158" y="1463588"/>
            <a:chExt cx="7191375" cy="7362825"/>
          </a:xfrm>
        </p:grpSpPr>
        <p:pic>
          <p:nvPicPr>
            <p:cNvPr id="4" name="object 4"/>
            <p:cNvPicPr/>
            <p:nvPr/>
          </p:nvPicPr>
          <p:blipFill>
            <a:blip r:embed="rId4" cstate="email">
              <a:extLst>
                <a:ext uri="{28A0092B-C50C-407E-A947-70E740481C1C}">
                  <a14:useLocalDpi xmlns:a14="http://schemas.microsoft.com/office/drawing/2010/main" val="0"/>
                </a:ext>
              </a:extLst>
            </a:blip>
            <a:stretch>
              <a:fillRect/>
            </a:stretch>
          </p:blipFill>
          <p:spPr>
            <a:xfrm>
              <a:off x="6503639" y="1463588"/>
              <a:ext cx="5276849" cy="7362785"/>
            </a:xfrm>
            <a:prstGeom prst="rect">
              <a:avLst/>
            </a:prstGeom>
          </p:spPr>
        </p:pic>
        <p:pic>
          <p:nvPicPr>
            <p:cNvPr id="5" name="object 5"/>
            <p:cNvPicPr/>
            <p:nvPr/>
          </p:nvPicPr>
          <p:blipFill>
            <a:blip r:embed="rId5" cstate="email">
              <a:extLst>
                <a:ext uri="{28A0092B-C50C-407E-A947-70E740481C1C}">
                  <a14:useLocalDpi xmlns:a14="http://schemas.microsoft.com/office/drawing/2010/main" val="0"/>
                </a:ext>
              </a:extLst>
            </a:blip>
            <a:stretch>
              <a:fillRect/>
            </a:stretch>
          </p:blipFill>
          <p:spPr>
            <a:xfrm>
              <a:off x="5549158" y="1463588"/>
              <a:ext cx="7191359" cy="7362785"/>
            </a:xfrm>
            <a:prstGeom prst="rect">
              <a:avLst/>
            </a:prstGeom>
          </p:spPr>
        </p:pic>
      </p:grpSp>
      <p:sp>
        <p:nvSpPr>
          <p:cNvPr id="7" name="TextBox 6">
            <a:extLst>
              <a:ext uri="{FF2B5EF4-FFF2-40B4-BE49-F238E27FC236}">
                <a16:creationId xmlns:a16="http://schemas.microsoft.com/office/drawing/2014/main" id="{0A3C9ECF-8966-3B7B-B8D3-FD1B2AE8B3FC}"/>
              </a:ext>
            </a:extLst>
          </p:cNvPr>
          <p:cNvSpPr txBox="1"/>
          <p:nvPr/>
        </p:nvSpPr>
        <p:spPr>
          <a:xfrm>
            <a:off x="1828800" y="281565"/>
            <a:ext cx="12420600" cy="769441"/>
          </a:xfrm>
          <a:prstGeom prst="rect">
            <a:avLst/>
          </a:prstGeom>
          <a:noFill/>
        </p:spPr>
        <p:txBody>
          <a:bodyPr wrap="square" rtlCol="0">
            <a:spAutoFit/>
          </a:bodyPr>
          <a:lstStyle/>
          <a:p>
            <a:r>
              <a:rPr lang="en-AU" sz="4400" dirty="0"/>
              <a:t>Digital communication applications</a:t>
            </a:r>
          </a:p>
        </p:txBody>
      </p:sp>
      <p:sp>
        <p:nvSpPr>
          <p:cNvPr id="8" name="TextBox 7">
            <a:extLst>
              <a:ext uri="{FF2B5EF4-FFF2-40B4-BE49-F238E27FC236}">
                <a16:creationId xmlns:a16="http://schemas.microsoft.com/office/drawing/2014/main" id="{CA33DAE3-6DF1-E7BC-77FA-035246C73D3D}"/>
              </a:ext>
            </a:extLst>
          </p:cNvPr>
          <p:cNvSpPr txBox="1"/>
          <p:nvPr/>
        </p:nvSpPr>
        <p:spPr>
          <a:xfrm>
            <a:off x="38100" y="1417319"/>
            <a:ext cx="18234660" cy="1384995"/>
          </a:xfrm>
          <a:prstGeom prst="rect">
            <a:avLst/>
          </a:prstGeom>
          <a:noFill/>
        </p:spPr>
        <p:txBody>
          <a:bodyPr wrap="square" rtlCol="0">
            <a:spAutoFit/>
          </a:bodyPr>
          <a:lstStyle/>
          <a:p>
            <a:r>
              <a:rPr lang="en-US" sz="2800" dirty="0">
                <a:solidFill>
                  <a:srgbClr val="0070C0"/>
                </a:solidFill>
              </a:rPr>
              <a:t>As a class, discuss what digital communication applications you know of that can be used on your phone or your computer. Talk about how you use them in your personal life, and then discuss how you think they could be</a:t>
            </a:r>
          </a:p>
          <a:p>
            <a:r>
              <a:rPr lang="en-US" sz="2800" dirty="0">
                <a:solidFill>
                  <a:srgbClr val="0070C0"/>
                </a:solidFill>
              </a:rPr>
              <a:t>beneficial tools for use in a workplace environment.</a:t>
            </a:r>
            <a:endParaRPr lang="en-US" sz="2800" dirty="0">
              <a:solidFill>
                <a:schemeClr val="tx1"/>
              </a:solidFill>
            </a:endParaRPr>
          </a:p>
        </p:txBody>
      </p:sp>
      <p:pic>
        <p:nvPicPr>
          <p:cNvPr id="9" name="object 8">
            <a:hlinkClick r:id="rId6" action="ppaction://hlinksldjump"/>
            <a:extLst>
              <a:ext uri="{FF2B5EF4-FFF2-40B4-BE49-F238E27FC236}">
                <a16:creationId xmlns:a16="http://schemas.microsoft.com/office/drawing/2014/main" id="{75DB3A91-E7EE-5073-6B6A-F93CEC9FC0E0}"/>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17085625" y="9192401"/>
            <a:ext cx="1009649" cy="96200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grpSp>
        <p:nvGrpSpPr>
          <p:cNvPr id="3" name="object 3"/>
          <p:cNvGrpSpPr/>
          <p:nvPr/>
        </p:nvGrpSpPr>
        <p:grpSpPr>
          <a:xfrm>
            <a:off x="6604467" y="11"/>
            <a:ext cx="11684000" cy="10287000"/>
            <a:chOff x="6604467" y="11"/>
            <a:chExt cx="11684000" cy="10287000"/>
          </a:xfrm>
        </p:grpSpPr>
        <p:pic>
          <p:nvPicPr>
            <p:cNvPr id="4" name="object 4"/>
            <p:cNvPicPr/>
            <p:nvPr/>
          </p:nvPicPr>
          <p:blipFill>
            <a:blip r:embed="rId2" cstate="email">
              <a:extLst>
                <a:ext uri="{28A0092B-C50C-407E-A947-70E740481C1C}">
                  <a14:useLocalDpi xmlns:a14="http://schemas.microsoft.com/office/drawing/2010/main" val="0"/>
                </a:ext>
              </a:extLst>
            </a:blip>
            <a:stretch>
              <a:fillRect/>
            </a:stretch>
          </p:blipFill>
          <p:spPr>
            <a:xfrm>
              <a:off x="17011406" y="9258315"/>
              <a:ext cx="1009649" cy="962009"/>
            </a:xfrm>
            <a:prstGeom prst="rect">
              <a:avLst/>
            </a:prstGeom>
          </p:spPr>
        </p:pic>
        <p:pic>
          <p:nvPicPr>
            <p:cNvPr id="5" name="object 5"/>
            <p:cNvPicPr/>
            <p:nvPr/>
          </p:nvPicPr>
          <p:blipFill>
            <a:blip r:embed="rId3" cstate="print">
              <a:extLst>
                <a:ext uri="{28A0092B-C50C-407E-A947-70E740481C1C}">
                  <a14:useLocalDpi xmlns:a14="http://schemas.microsoft.com/office/drawing/2010/main" val="0"/>
                </a:ext>
              </a:extLst>
            </a:blip>
            <a:stretch>
              <a:fillRect/>
            </a:stretch>
          </p:blipFill>
          <p:spPr>
            <a:xfrm>
              <a:off x="6604467" y="11"/>
              <a:ext cx="11683532" cy="10286987"/>
            </a:xfrm>
            <a:prstGeom prst="rect">
              <a:avLst/>
            </a:prstGeom>
          </p:spPr>
        </p:pic>
        <p:pic>
          <p:nvPicPr>
            <p:cNvPr id="6" name="object 6"/>
            <p:cNvPicPr/>
            <p:nvPr/>
          </p:nvPicPr>
          <p:blipFill>
            <a:blip r:embed="rId2" cstate="email">
              <a:extLst>
                <a:ext uri="{28A0092B-C50C-407E-A947-70E740481C1C}">
                  <a14:useLocalDpi xmlns:a14="http://schemas.microsoft.com/office/drawing/2010/main" val="0"/>
                </a:ext>
              </a:extLst>
            </a:blip>
            <a:stretch>
              <a:fillRect/>
            </a:stretch>
          </p:blipFill>
          <p:spPr>
            <a:xfrm>
              <a:off x="17011406" y="9258315"/>
              <a:ext cx="1009649" cy="962009"/>
            </a:xfrm>
            <a:prstGeom prst="rect">
              <a:avLst/>
            </a:prstGeom>
          </p:spPr>
        </p:pic>
      </p:grpSp>
      <p:sp>
        <p:nvSpPr>
          <p:cNvPr id="7" name="object 7"/>
          <p:cNvSpPr txBox="1"/>
          <p:nvPr/>
        </p:nvSpPr>
        <p:spPr>
          <a:xfrm>
            <a:off x="1016000" y="3295720"/>
            <a:ext cx="5185410" cy="3564890"/>
          </a:xfrm>
          <a:prstGeom prst="rect">
            <a:avLst/>
          </a:prstGeom>
        </p:spPr>
        <p:txBody>
          <a:bodyPr vert="horz" wrap="square" lIns="0" tIns="0" rIns="0" bIns="0" rtlCol="0">
            <a:spAutoFit/>
          </a:bodyPr>
          <a:lstStyle/>
          <a:p>
            <a:pPr marL="12700" marR="5080">
              <a:lnSpc>
                <a:spcPts val="7050"/>
              </a:lnSpc>
            </a:pPr>
            <a:r>
              <a:rPr sz="5600" b="1" spc="-75" dirty="0">
                <a:latin typeface="Trebuchet MS"/>
                <a:cs typeface="Trebuchet MS"/>
              </a:rPr>
              <a:t>What</a:t>
            </a:r>
            <a:r>
              <a:rPr sz="5600" b="1" spc="-265" dirty="0">
                <a:latin typeface="Trebuchet MS"/>
                <a:cs typeface="Trebuchet MS"/>
              </a:rPr>
              <a:t> </a:t>
            </a:r>
            <a:r>
              <a:rPr sz="5600" b="1" spc="180" dirty="0">
                <a:latin typeface="Trebuchet MS"/>
                <a:cs typeface="Trebuchet MS"/>
              </a:rPr>
              <a:t>is</a:t>
            </a:r>
            <a:r>
              <a:rPr sz="5600" b="1" spc="-265" dirty="0">
                <a:latin typeface="Trebuchet MS"/>
                <a:cs typeface="Trebuchet MS"/>
              </a:rPr>
              <a:t> </a:t>
            </a:r>
            <a:r>
              <a:rPr sz="5600" b="1" spc="-25" dirty="0">
                <a:latin typeface="Trebuchet MS"/>
                <a:cs typeface="Trebuchet MS"/>
              </a:rPr>
              <a:t>an </a:t>
            </a:r>
            <a:r>
              <a:rPr sz="5600" b="1" spc="-10" dirty="0">
                <a:latin typeface="Trebuchet MS"/>
                <a:cs typeface="Trebuchet MS"/>
              </a:rPr>
              <a:t>Appropriate </a:t>
            </a:r>
            <a:r>
              <a:rPr sz="5600" b="1" spc="-20" dirty="0">
                <a:latin typeface="Trebuchet MS"/>
                <a:cs typeface="Trebuchet MS"/>
              </a:rPr>
              <a:t>Communication </a:t>
            </a:r>
            <a:r>
              <a:rPr sz="5600" b="1" spc="-10" dirty="0">
                <a:latin typeface="Trebuchet MS"/>
                <a:cs typeface="Trebuchet MS"/>
              </a:rPr>
              <a:t>Application?</a:t>
            </a:r>
            <a:endParaRPr sz="5600">
              <a:latin typeface="Trebuchet MS"/>
              <a:cs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125075" cy="10287000"/>
          </a:xfrm>
          <a:custGeom>
            <a:avLst/>
            <a:gdLst/>
            <a:ahLst/>
            <a:cxnLst/>
            <a:rect l="l" t="t" r="r" b="b"/>
            <a:pathLst>
              <a:path w="10125075" h="10287000">
                <a:moveTo>
                  <a:pt x="0" y="0"/>
                </a:moveTo>
                <a:lnTo>
                  <a:pt x="10125075" y="0"/>
                </a:lnTo>
                <a:lnTo>
                  <a:pt x="10125075" y="10286999"/>
                </a:lnTo>
                <a:lnTo>
                  <a:pt x="0" y="10286999"/>
                </a:lnTo>
                <a:lnTo>
                  <a:pt x="0" y="0"/>
                </a:lnTo>
                <a:close/>
              </a:path>
            </a:pathLst>
          </a:custGeom>
          <a:solidFill>
            <a:srgbClr val="FFF8E7"/>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val="0"/>
              </a:ext>
            </a:extLst>
          </a:blip>
          <a:stretch>
            <a:fillRect/>
          </a:stretch>
        </p:blipFill>
        <p:spPr>
          <a:xfrm>
            <a:off x="16830811" y="9380981"/>
            <a:ext cx="761999" cy="723899"/>
          </a:xfrm>
          <a:prstGeom prst="rect">
            <a:avLst/>
          </a:prstGeom>
        </p:spPr>
      </p:pic>
      <p:sp>
        <p:nvSpPr>
          <p:cNvPr id="4" name="object 4"/>
          <p:cNvSpPr/>
          <p:nvPr/>
        </p:nvSpPr>
        <p:spPr>
          <a:xfrm>
            <a:off x="1028700" y="2035481"/>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FFFFFF"/>
          </a:solidFill>
        </p:spPr>
        <p:txBody>
          <a:bodyPr wrap="square" lIns="0" tIns="0" rIns="0" bIns="0" rtlCol="0"/>
          <a:lstStyle/>
          <a:p>
            <a:endParaRPr/>
          </a:p>
        </p:txBody>
      </p:sp>
      <p:grpSp>
        <p:nvGrpSpPr>
          <p:cNvPr id="5" name="object 5"/>
          <p:cNvGrpSpPr/>
          <p:nvPr/>
        </p:nvGrpSpPr>
        <p:grpSpPr>
          <a:xfrm>
            <a:off x="10126949" y="0"/>
            <a:ext cx="8161655" cy="10287000"/>
            <a:chOff x="10126949" y="0"/>
            <a:chExt cx="8161655" cy="10287000"/>
          </a:xfrm>
        </p:grpSpPr>
        <p:pic>
          <p:nvPicPr>
            <p:cNvPr id="6" name="object 6"/>
            <p:cNvPicPr/>
            <p:nvPr/>
          </p:nvPicPr>
          <p:blipFill>
            <a:blip r:embed="rId3" cstate="print">
              <a:extLst>
                <a:ext uri="{28A0092B-C50C-407E-A947-70E740481C1C}">
                  <a14:useLocalDpi xmlns:a14="http://schemas.microsoft.com/office/drawing/2010/main" val="0"/>
                </a:ext>
              </a:extLst>
            </a:blip>
            <a:stretch>
              <a:fillRect/>
            </a:stretch>
          </p:blipFill>
          <p:spPr>
            <a:xfrm>
              <a:off x="10126949" y="0"/>
              <a:ext cx="8161050" cy="10286999"/>
            </a:xfrm>
            <a:prstGeom prst="rect">
              <a:avLst/>
            </a:prstGeom>
          </p:spPr>
        </p:pic>
        <p:pic>
          <p:nvPicPr>
            <p:cNvPr id="7" name="object 7"/>
            <p:cNvPicPr/>
            <p:nvPr/>
          </p:nvPicPr>
          <p:blipFill>
            <a:blip r:embed="rId4" cstate="email">
              <a:extLst>
                <a:ext uri="{28A0092B-C50C-407E-A947-70E740481C1C}">
                  <a14:useLocalDpi xmlns:a14="http://schemas.microsoft.com/office/drawing/2010/main" val="0"/>
                </a:ext>
              </a:extLst>
            </a:blip>
            <a:stretch>
              <a:fillRect/>
            </a:stretch>
          </p:blipFill>
          <p:spPr>
            <a:xfrm>
              <a:off x="17085625" y="9192401"/>
              <a:ext cx="1009649" cy="962009"/>
            </a:xfrm>
            <a:prstGeom prst="rect">
              <a:avLst/>
            </a:prstGeom>
          </p:spPr>
        </p:pic>
      </p:grpSp>
      <p:sp>
        <p:nvSpPr>
          <p:cNvPr id="8" name="object 8"/>
          <p:cNvSpPr txBox="1">
            <a:spLocks noGrp="1"/>
          </p:cNvSpPr>
          <p:nvPr>
            <p:ph type="title"/>
          </p:nvPr>
        </p:nvSpPr>
        <p:spPr>
          <a:xfrm>
            <a:off x="1028700" y="220220"/>
            <a:ext cx="15813405" cy="878839"/>
          </a:xfrm>
          <a:prstGeom prst="rect">
            <a:avLst/>
          </a:prstGeom>
        </p:spPr>
        <p:txBody>
          <a:bodyPr vert="horz" wrap="square" lIns="0" tIns="12700" rIns="0" bIns="0" rtlCol="0">
            <a:spAutoFit/>
          </a:bodyPr>
          <a:lstStyle/>
          <a:p>
            <a:pPr marL="12700">
              <a:lnSpc>
                <a:spcPct val="100000"/>
              </a:lnSpc>
              <a:spcBef>
                <a:spcPts val="100"/>
              </a:spcBef>
            </a:pPr>
            <a:r>
              <a:rPr spc="430" dirty="0">
                <a:solidFill>
                  <a:srgbClr val="000000"/>
                </a:solidFill>
                <a:latin typeface="Trebuchet MS"/>
                <a:cs typeface="Trebuchet MS"/>
              </a:rPr>
              <a:t>ASSESSMENTS</a:t>
            </a:r>
          </a:p>
        </p:txBody>
      </p:sp>
      <p:sp>
        <p:nvSpPr>
          <p:cNvPr id="12" name="object 12"/>
          <p:cNvSpPr txBox="1"/>
          <p:nvPr/>
        </p:nvSpPr>
        <p:spPr>
          <a:xfrm>
            <a:off x="228600" y="1099059"/>
            <a:ext cx="10125075" cy="3105978"/>
          </a:xfrm>
          <a:prstGeom prst="rect">
            <a:avLst/>
          </a:prstGeom>
        </p:spPr>
        <p:txBody>
          <a:bodyPr vert="horz" wrap="square" lIns="0" tIns="12700" rIns="0" bIns="0" rtlCol="0">
            <a:spAutoFit/>
          </a:bodyPr>
          <a:lstStyle/>
          <a:p>
            <a:pPr marL="12700" marR="596900">
              <a:lnSpc>
                <a:spcPct val="138500"/>
              </a:lnSpc>
              <a:spcBef>
                <a:spcPts val="100"/>
              </a:spcBef>
            </a:pPr>
            <a:r>
              <a:rPr sz="3700" spc="-105" dirty="0">
                <a:latin typeface="Arimo"/>
                <a:cs typeface="Arimo"/>
              </a:rPr>
              <a:t>For</a:t>
            </a:r>
            <a:r>
              <a:rPr sz="3700" spc="-235" dirty="0">
                <a:latin typeface="Arimo"/>
                <a:cs typeface="Arimo"/>
              </a:rPr>
              <a:t> </a:t>
            </a:r>
            <a:r>
              <a:rPr sz="3700" spc="-105" dirty="0">
                <a:latin typeface="Arimo"/>
                <a:cs typeface="Arimo"/>
              </a:rPr>
              <a:t>this</a:t>
            </a:r>
            <a:r>
              <a:rPr sz="3700" spc="-229" dirty="0">
                <a:latin typeface="Arimo"/>
                <a:cs typeface="Arimo"/>
              </a:rPr>
              <a:t> </a:t>
            </a:r>
            <a:r>
              <a:rPr sz="3700" spc="-110" dirty="0">
                <a:latin typeface="Arimo"/>
                <a:cs typeface="Arimo"/>
              </a:rPr>
              <a:t>unit</a:t>
            </a:r>
            <a:r>
              <a:rPr sz="3700" spc="-235" dirty="0">
                <a:latin typeface="Arimo"/>
                <a:cs typeface="Arimo"/>
              </a:rPr>
              <a:t> </a:t>
            </a:r>
            <a:r>
              <a:rPr sz="3700" spc="-100" dirty="0">
                <a:latin typeface="Arimo"/>
                <a:cs typeface="Arimo"/>
              </a:rPr>
              <a:t>you</a:t>
            </a:r>
            <a:r>
              <a:rPr sz="3700" spc="-229" dirty="0">
                <a:latin typeface="Arimo"/>
                <a:cs typeface="Arimo"/>
              </a:rPr>
              <a:t> </a:t>
            </a:r>
            <a:r>
              <a:rPr sz="3700" spc="-110" dirty="0">
                <a:latin typeface="Arimo"/>
                <a:cs typeface="Arimo"/>
              </a:rPr>
              <a:t>will</a:t>
            </a:r>
            <a:r>
              <a:rPr sz="3700" spc="-229" dirty="0">
                <a:latin typeface="Arimo"/>
                <a:cs typeface="Arimo"/>
              </a:rPr>
              <a:t> </a:t>
            </a:r>
            <a:r>
              <a:rPr sz="3700" spc="-85" dirty="0">
                <a:latin typeface="Arimo"/>
                <a:cs typeface="Arimo"/>
              </a:rPr>
              <a:t>be</a:t>
            </a:r>
            <a:r>
              <a:rPr sz="3700" spc="-235" dirty="0">
                <a:latin typeface="Arimo"/>
                <a:cs typeface="Arimo"/>
              </a:rPr>
              <a:t> </a:t>
            </a:r>
            <a:r>
              <a:rPr sz="3700" spc="-125" dirty="0">
                <a:latin typeface="Arimo"/>
                <a:cs typeface="Arimo"/>
              </a:rPr>
              <a:t>assessed</a:t>
            </a:r>
            <a:r>
              <a:rPr sz="3700" spc="-229" dirty="0">
                <a:latin typeface="Arimo"/>
                <a:cs typeface="Arimo"/>
              </a:rPr>
              <a:t> </a:t>
            </a:r>
            <a:r>
              <a:rPr sz="3700" spc="-85" dirty="0">
                <a:latin typeface="Arimo"/>
                <a:cs typeface="Arimo"/>
              </a:rPr>
              <a:t>on</a:t>
            </a:r>
            <a:r>
              <a:rPr sz="3700" spc="-229" dirty="0">
                <a:latin typeface="Arimo"/>
                <a:cs typeface="Arimo"/>
              </a:rPr>
              <a:t> </a:t>
            </a:r>
            <a:r>
              <a:rPr sz="3700" spc="-25" dirty="0">
                <a:latin typeface="Arimo"/>
                <a:cs typeface="Arimo"/>
              </a:rPr>
              <a:t>the </a:t>
            </a:r>
            <a:r>
              <a:rPr sz="3700" spc="-20" dirty="0">
                <a:latin typeface="Arimo"/>
                <a:cs typeface="Arimo"/>
              </a:rPr>
              <a:t>following:</a:t>
            </a:r>
            <a:endParaRPr sz="3700" dirty="0">
              <a:latin typeface="Arimo"/>
              <a:cs typeface="Arimo"/>
            </a:endParaRPr>
          </a:p>
          <a:p>
            <a:pPr marL="622935" marR="610235">
              <a:lnSpc>
                <a:spcPct val="138500"/>
              </a:lnSpc>
            </a:pPr>
            <a:r>
              <a:rPr sz="3700" spc="-130" dirty="0">
                <a:latin typeface="Arimo"/>
                <a:cs typeface="Arimo"/>
                <a:hlinkClick r:id="rId5" action="ppaction://hlinksldjump"/>
              </a:rPr>
              <a:t>Assessment</a:t>
            </a:r>
            <a:r>
              <a:rPr sz="3700" spc="-215" dirty="0">
                <a:latin typeface="Arimo"/>
                <a:cs typeface="Arimo"/>
                <a:hlinkClick r:id="rId5" action="ppaction://hlinksldjump"/>
              </a:rPr>
              <a:t> </a:t>
            </a:r>
            <a:r>
              <a:rPr sz="3700" spc="-110" dirty="0">
                <a:latin typeface="Arimo"/>
                <a:cs typeface="Arimo"/>
                <a:hlinkClick r:id="rId5" action="ppaction://hlinksldjump"/>
              </a:rPr>
              <a:t>Task</a:t>
            </a:r>
            <a:r>
              <a:rPr sz="3700" spc="-204" dirty="0">
                <a:latin typeface="Arimo"/>
                <a:cs typeface="Arimo"/>
                <a:hlinkClick r:id="rId5" action="ppaction://hlinksldjump"/>
              </a:rPr>
              <a:t> </a:t>
            </a:r>
            <a:r>
              <a:rPr sz="3700" spc="-80" dirty="0">
                <a:latin typeface="Arimo"/>
                <a:cs typeface="Arimo"/>
                <a:hlinkClick r:id="rId5" action="ppaction://hlinksldjump"/>
              </a:rPr>
              <a:t>1-</a:t>
            </a:r>
            <a:r>
              <a:rPr sz="3700" spc="-204" dirty="0">
                <a:latin typeface="Arimo"/>
                <a:cs typeface="Arimo"/>
                <a:hlinkClick r:id="rId5" action="ppaction://hlinksldjump"/>
              </a:rPr>
              <a:t> </a:t>
            </a:r>
            <a:r>
              <a:rPr sz="3700" spc="-130" dirty="0">
                <a:latin typeface="Arimo"/>
                <a:cs typeface="Arimo"/>
                <a:hlinkClick r:id="rId5" action="ppaction://hlinksldjump"/>
              </a:rPr>
              <a:t>Multiple</a:t>
            </a:r>
            <a:r>
              <a:rPr sz="3700" spc="-210" dirty="0">
                <a:latin typeface="Arimo"/>
                <a:cs typeface="Arimo"/>
                <a:hlinkClick r:id="rId5" action="ppaction://hlinksldjump"/>
              </a:rPr>
              <a:t> </a:t>
            </a:r>
            <a:r>
              <a:rPr sz="3700" spc="-65" dirty="0">
                <a:latin typeface="Arimo"/>
                <a:cs typeface="Arimo"/>
                <a:hlinkClick r:id="rId5" action="ppaction://hlinksldjump"/>
              </a:rPr>
              <a:t>Choice </a:t>
            </a:r>
            <a:r>
              <a:rPr sz="3700" spc="-25" dirty="0">
                <a:latin typeface="Arimo"/>
                <a:cs typeface="Arimo"/>
                <a:hlinkClick r:id="rId5" action="ppaction://hlinksldjump"/>
              </a:rPr>
              <a:t>Questions.</a:t>
            </a:r>
            <a:endParaRPr sz="3700" dirty="0">
              <a:latin typeface="Arimo"/>
              <a:cs typeface="Arimo"/>
            </a:endParaRPr>
          </a:p>
          <a:p>
            <a:pPr marL="622935" marR="5080">
              <a:lnSpc>
                <a:spcPct val="138500"/>
              </a:lnSpc>
            </a:pPr>
            <a:r>
              <a:rPr sz="3700" spc="-130" dirty="0">
                <a:latin typeface="Arimo"/>
                <a:cs typeface="Arimo"/>
                <a:hlinkClick r:id="rId6" action="ppaction://hlinksldjump"/>
              </a:rPr>
              <a:t>Assessment</a:t>
            </a:r>
            <a:r>
              <a:rPr sz="3700" spc="-220" dirty="0">
                <a:latin typeface="Arimo"/>
                <a:cs typeface="Arimo"/>
                <a:hlinkClick r:id="rId6" action="ppaction://hlinksldjump"/>
              </a:rPr>
              <a:t> </a:t>
            </a:r>
            <a:r>
              <a:rPr sz="3700" spc="-110" dirty="0">
                <a:latin typeface="Arimo"/>
                <a:cs typeface="Arimo"/>
                <a:hlinkClick r:id="rId6" action="ppaction://hlinksldjump"/>
              </a:rPr>
              <a:t>Task</a:t>
            </a:r>
            <a:r>
              <a:rPr sz="3700" spc="-210" dirty="0">
                <a:latin typeface="Arimo"/>
                <a:cs typeface="Arimo"/>
                <a:hlinkClick r:id="rId6" action="ppaction://hlinksldjump"/>
              </a:rPr>
              <a:t> </a:t>
            </a:r>
            <a:r>
              <a:rPr sz="3700" spc="-80" dirty="0">
                <a:latin typeface="Arimo"/>
                <a:cs typeface="Arimo"/>
                <a:hlinkClick r:id="rId6" action="ppaction://hlinksldjump"/>
              </a:rPr>
              <a:t>2-</a:t>
            </a:r>
            <a:r>
              <a:rPr sz="3700" spc="-210" dirty="0">
                <a:latin typeface="Arimo"/>
                <a:cs typeface="Arimo"/>
                <a:hlinkClick r:id="rId6" action="ppaction://hlinksldjump"/>
              </a:rPr>
              <a:t> </a:t>
            </a:r>
            <a:r>
              <a:rPr sz="3700" spc="-120" dirty="0">
                <a:latin typeface="Arimo"/>
                <a:cs typeface="Arimo"/>
                <a:hlinkClick r:id="rId6" action="ppaction://hlinksldjump"/>
              </a:rPr>
              <a:t>Written</a:t>
            </a:r>
            <a:r>
              <a:rPr sz="3700" spc="-215" dirty="0">
                <a:latin typeface="Arimo"/>
                <a:cs typeface="Arimo"/>
                <a:hlinkClick r:id="rId6" action="ppaction://hlinksldjump"/>
              </a:rPr>
              <a:t> </a:t>
            </a:r>
            <a:r>
              <a:rPr sz="3700" spc="-95" dirty="0">
                <a:latin typeface="Arimo"/>
                <a:cs typeface="Arimo"/>
                <a:hlinkClick r:id="rId6" action="ppaction://hlinksldjump"/>
              </a:rPr>
              <a:t>Questions. </a:t>
            </a:r>
            <a:r>
              <a:rPr sz="3700" spc="-130" dirty="0">
                <a:latin typeface="Arimo"/>
                <a:cs typeface="Arimo"/>
                <a:hlinkClick r:id="rId6" action="ppaction://hlinksldjump"/>
              </a:rPr>
              <a:t>Assessment</a:t>
            </a:r>
            <a:r>
              <a:rPr sz="3700" spc="-215" dirty="0">
                <a:latin typeface="Arimo"/>
                <a:cs typeface="Arimo"/>
                <a:hlinkClick r:id="rId6" action="ppaction://hlinksldjump"/>
              </a:rPr>
              <a:t> </a:t>
            </a:r>
            <a:r>
              <a:rPr lang="en-AU" sz="3700" spc="-130" dirty="0">
                <a:latin typeface="Arimo"/>
                <a:cs typeface="Arimo"/>
                <a:hlinkClick r:id="rId7" action="ppaction://hlinksldjump"/>
              </a:rPr>
              <a:t>Assessment </a:t>
            </a:r>
            <a:r>
              <a:rPr sz="3700" spc="-110" dirty="0">
                <a:latin typeface="Arimo"/>
                <a:cs typeface="Arimo"/>
                <a:hlinkClick r:id="rId7" action="ppaction://hlinksldjump"/>
              </a:rPr>
              <a:t>Task</a:t>
            </a:r>
            <a:r>
              <a:rPr sz="3700" spc="-210" dirty="0">
                <a:latin typeface="Arimo"/>
                <a:cs typeface="Arimo"/>
                <a:hlinkClick r:id="rId7" action="ppaction://hlinksldjump"/>
              </a:rPr>
              <a:t> </a:t>
            </a:r>
            <a:r>
              <a:rPr sz="3700" spc="-80" dirty="0">
                <a:latin typeface="Arimo"/>
                <a:cs typeface="Arimo"/>
                <a:hlinkClick r:id="rId7" action="ppaction://hlinksldjump"/>
              </a:rPr>
              <a:t>3-</a:t>
            </a:r>
            <a:r>
              <a:rPr sz="3700" spc="-210" dirty="0">
                <a:latin typeface="Arimo"/>
                <a:cs typeface="Arimo"/>
                <a:hlinkClick r:id="rId7" action="ppaction://hlinksldjump"/>
              </a:rPr>
              <a:t> </a:t>
            </a:r>
            <a:r>
              <a:rPr sz="3700" spc="-50" dirty="0">
                <a:latin typeface="Arimo"/>
                <a:cs typeface="Arimo"/>
                <a:hlinkClick r:id="rId7" action="ppaction://hlinksldjump"/>
              </a:rPr>
              <a:t>Demonstration/ </a:t>
            </a:r>
            <a:r>
              <a:rPr sz="3700" spc="-45" dirty="0">
                <a:latin typeface="Arimo"/>
                <a:cs typeface="Arimo"/>
                <a:hlinkClick r:id="rId7" action="ppaction://hlinksldjump"/>
              </a:rPr>
              <a:t>observation.</a:t>
            </a:r>
            <a:endParaRPr sz="3700" dirty="0">
              <a:latin typeface="Arimo"/>
              <a:cs typeface="Arimo"/>
            </a:endParaRPr>
          </a:p>
        </p:txBody>
      </p:sp>
      <p:sp>
        <p:nvSpPr>
          <p:cNvPr id="9" name="TextBox 8">
            <a:extLst>
              <a:ext uri="{FF2B5EF4-FFF2-40B4-BE49-F238E27FC236}">
                <a16:creationId xmlns:a16="http://schemas.microsoft.com/office/drawing/2014/main" id="{775F0E18-ACE0-3FA1-2E25-559EA67240F6}"/>
              </a:ext>
            </a:extLst>
          </p:cNvPr>
          <p:cNvSpPr txBox="1"/>
          <p:nvPr/>
        </p:nvSpPr>
        <p:spPr>
          <a:xfrm>
            <a:off x="3381649" y="5120639"/>
            <a:ext cx="3265962" cy="5016758"/>
          </a:xfrm>
          <a:prstGeom prst="rect">
            <a:avLst/>
          </a:prstGeom>
          <a:noFill/>
        </p:spPr>
        <p:txBody>
          <a:bodyPr wrap="square" rtlCol="0">
            <a:spAutoFit/>
          </a:bodyPr>
          <a:lstStyle/>
          <a:p>
            <a:pPr algn="ctr"/>
            <a:r>
              <a:rPr lang="en-US" sz="3200" dirty="0">
                <a:hlinkClick r:id="rId8" action="ppaction://hlinksldjump"/>
              </a:rPr>
              <a:t>Checkpoint 1</a:t>
            </a:r>
            <a:endParaRPr lang="en-US" sz="3200" dirty="0"/>
          </a:p>
          <a:p>
            <a:pPr algn="ctr"/>
            <a:r>
              <a:rPr lang="en-US" sz="3200" dirty="0">
                <a:hlinkClick r:id="rId9" action="ppaction://hlinksldjump"/>
              </a:rPr>
              <a:t>Checkpoint 2</a:t>
            </a:r>
            <a:endParaRPr lang="en-US" sz="3200" dirty="0"/>
          </a:p>
          <a:p>
            <a:pPr algn="ctr"/>
            <a:r>
              <a:rPr lang="en-US" sz="3200" dirty="0">
                <a:hlinkClick r:id="rId10" action="ppaction://hlinksldjump"/>
              </a:rPr>
              <a:t>Checkpoint 3</a:t>
            </a:r>
            <a:endParaRPr lang="en-US" sz="3200" dirty="0"/>
          </a:p>
          <a:p>
            <a:pPr algn="ctr"/>
            <a:r>
              <a:rPr lang="en-US" sz="3200" dirty="0">
                <a:hlinkClick r:id="rId11" action="ppaction://hlinksldjump"/>
              </a:rPr>
              <a:t>Checkpoint 4</a:t>
            </a:r>
            <a:endParaRPr lang="en-US" sz="3200" dirty="0"/>
          </a:p>
          <a:p>
            <a:pPr algn="ctr"/>
            <a:endParaRPr lang="en-US" sz="3200" dirty="0"/>
          </a:p>
          <a:p>
            <a:pPr algn="ctr"/>
            <a:r>
              <a:rPr lang="en-US" sz="3200" dirty="0">
                <a:hlinkClick r:id="rId12" action="ppaction://hlinksldjump"/>
              </a:rPr>
              <a:t>Activity 1</a:t>
            </a:r>
            <a:endParaRPr lang="en-US" sz="3200" dirty="0"/>
          </a:p>
          <a:p>
            <a:pPr algn="ctr"/>
            <a:r>
              <a:rPr lang="en-US" sz="3200" dirty="0">
                <a:hlinkClick r:id="rId13" action="ppaction://hlinksldjump"/>
              </a:rPr>
              <a:t>Activity 2</a:t>
            </a:r>
            <a:endParaRPr lang="en-US" sz="3200" dirty="0"/>
          </a:p>
          <a:p>
            <a:pPr algn="ctr"/>
            <a:r>
              <a:rPr lang="en-US" sz="3200" dirty="0">
                <a:hlinkClick r:id="rId14" action="ppaction://hlinksldjump"/>
              </a:rPr>
              <a:t>Activity 3</a:t>
            </a:r>
            <a:endParaRPr lang="en-US" sz="3200" dirty="0"/>
          </a:p>
          <a:p>
            <a:pPr algn="ctr"/>
            <a:r>
              <a:rPr lang="en-US" sz="3200" dirty="0">
                <a:hlinkClick r:id="rId15" action="ppaction://hlinksldjump"/>
              </a:rPr>
              <a:t>Activity 4</a:t>
            </a:r>
            <a:endParaRPr lang="en-US" sz="3200" dirty="0"/>
          </a:p>
          <a:p>
            <a:pPr algn="ctr"/>
            <a:r>
              <a:rPr lang="en-US" sz="3200" dirty="0">
                <a:hlinkClick r:id="rId16" action="ppaction://hlinksldjump"/>
              </a:rPr>
              <a:t>Activity 5</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62469C"/>
          </a:solidFill>
        </p:spPr>
        <p:txBody>
          <a:bodyPr wrap="square" lIns="0" tIns="0" rIns="0" bIns="0" rtlCol="0"/>
          <a:lstStyle/>
          <a:p>
            <a:endParaRPr/>
          </a:p>
        </p:txBody>
      </p:sp>
      <p:pic>
        <p:nvPicPr>
          <p:cNvPr id="3" name="object 3"/>
          <p:cNvPicPr/>
          <p:nvPr/>
        </p:nvPicPr>
        <p:blipFill>
          <a:blip r:embed="rId2" cstate="print">
            <a:extLst>
              <a:ext uri="{28A0092B-C50C-407E-A947-70E740481C1C}">
                <a14:useLocalDpi xmlns:a14="http://schemas.microsoft.com/office/drawing/2010/main" val="0"/>
              </a:ext>
            </a:extLst>
          </a:blip>
          <a:stretch>
            <a:fillRect/>
          </a:stretch>
        </p:blipFill>
        <p:spPr>
          <a:xfrm>
            <a:off x="9836200" y="1709074"/>
            <a:ext cx="7162799" cy="6867482"/>
          </a:xfrm>
          <a:prstGeom prst="rect">
            <a:avLst/>
          </a:prstGeom>
        </p:spPr>
      </p:pic>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0" dirty="0">
                <a:latin typeface="Trebuchet MS"/>
                <a:cs typeface="Trebuchet MS"/>
              </a:rPr>
              <a:t>Social</a:t>
            </a:r>
            <a:r>
              <a:rPr spc="-180" dirty="0">
                <a:latin typeface="Trebuchet MS"/>
                <a:cs typeface="Trebuchet MS"/>
              </a:rPr>
              <a:t> </a:t>
            </a:r>
            <a:r>
              <a:rPr spc="90" dirty="0">
                <a:latin typeface="Trebuchet MS"/>
                <a:cs typeface="Trebuchet MS"/>
              </a:rPr>
              <a:t>Media</a:t>
            </a:r>
            <a:r>
              <a:rPr spc="-175" dirty="0">
                <a:latin typeface="Trebuchet MS"/>
                <a:cs typeface="Trebuchet MS"/>
              </a:rPr>
              <a:t> </a:t>
            </a:r>
            <a:r>
              <a:rPr spc="120" dirty="0">
                <a:latin typeface="Trebuchet MS"/>
                <a:cs typeface="Trebuchet MS"/>
              </a:rPr>
              <a:t>Apps</a:t>
            </a:r>
          </a:p>
        </p:txBody>
      </p:sp>
      <p:pic>
        <p:nvPicPr>
          <p:cNvPr id="5" name="object 5"/>
          <p:cNvPicPr/>
          <p:nvPr/>
        </p:nvPicPr>
        <p:blipFill>
          <a:blip r:embed="rId3" cstate="email">
            <a:extLst>
              <a:ext uri="{28A0092B-C50C-407E-A947-70E740481C1C}">
                <a14:useLocalDpi xmlns:a14="http://schemas.microsoft.com/office/drawing/2010/main" val="0"/>
              </a:ext>
            </a:extLst>
          </a:blip>
          <a:stretch>
            <a:fillRect/>
          </a:stretch>
        </p:blipFill>
        <p:spPr>
          <a:xfrm>
            <a:off x="16997812" y="9258314"/>
            <a:ext cx="1023243" cy="962009"/>
          </a:xfrm>
          <a:prstGeom prst="rect">
            <a:avLst/>
          </a:prstGeom>
        </p:spPr>
      </p:pic>
      <p:sp>
        <p:nvSpPr>
          <p:cNvPr id="6" name="object 6"/>
          <p:cNvSpPr txBox="1"/>
          <p:nvPr/>
        </p:nvSpPr>
        <p:spPr>
          <a:xfrm>
            <a:off x="1016000" y="2367717"/>
            <a:ext cx="5107940" cy="4025900"/>
          </a:xfrm>
          <a:prstGeom prst="rect">
            <a:avLst/>
          </a:prstGeom>
        </p:spPr>
        <p:txBody>
          <a:bodyPr vert="horz" wrap="square" lIns="0" tIns="12065" rIns="0" bIns="0" rtlCol="0">
            <a:spAutoFit/>
          </a:bodyPr>
          <a:lstStyle/>
          <a:p>
            <a:pPr marL="12700" marR="5080">
              <a:lnSpc>
                <a:spcPct val="116700"/>
              </a:lnSpc>
              <a:spcBef>
                <a:spcPts val="95"/>
              </a:spcBef>
            </a:pPr>
            <a:r>
              <a:rPr sz="3750" dirty="0">
                <a:solidFill>
                  <a:srgbClr val="FFF8E7"/>
                </a:solidFill>
                <a:latin typeface="Arimo"/>
                <a:cs typeface="Arimo"/>
              </a:rPr>
              <a:t>What</a:t>
            </a:r>
            <a:r>
              <a:rPr sz="3750" spc="5" dirty="0">
                <a:solidFill>
                  <a:srgbClr val="FFF8E7"/>
                </a:solidFill>
                <a:latin typeface="Arimo"/>
                <a:cs typeface="Arimo"/>
              </a:rPr>
              <a:t> </a:t>
            </a:r>
            <a:r>
              <a:rPr sz="3750" dirty="0">
                <a:solidFill>
                  <a:srgbClr val="FFF8E7"/>
                </a:solidFill>
                <a:latin typeface="Arimo"/>
                <a:cs typeface="Arimo"/>
              </a:rPr>
              <a:t>social</a:t>
            </a:r>
            <a:r>
              <a:rPr sz="3750" spc="5" dirty="0">
                <a:solidFill>
                  <a:srgbClr val="FFF8E7"/>
                </a:solidFill>
                <a:latin typeface="Arimo"/>
                <a:cs typeface="Arimo"/>
              </a:rPr>
              <a:t> </a:t>
            </a:r>
            <a:r>
              <a:rPr sz="3750" dirty="0">
                <a:solidFill>
                  <a:srgbClr val="FFF8E7"/>
                </a:solidFill>
                <a:latin typeface="Arimo"/>
                <a:cs typeface="Arimo"/>
              </a:rPr>
              <a:t>media</a:t>
            </a:r>
            <a:r>
              <a:rPr sz="3750" spc="5" dirty="0">
                <a:solidFill>
                  <a:srgbClr val="FFF8E7"/>
                </a:solidFill>
                <a:latin typeface="Arimo"/>
                <a:cs typeface="Arimo"/>
              </a:rPr>
              <a:t> </a:t>
            </a:r>
            <a:r>
              <a:rPr sz="3750" spc="-20" dirty="0">
                <a:solidFill>
                  <a:srgbClr val="FFF8E7"/>
                </a:solidFill>
                <a:latin typeface="Arimo"/>
                <a:cs typeface="Arimo"/>
              </a:rPr>
              <a:t>apps </a:t>
            </a:r>
            <a:r>
              <a:rPr sz="3750" dirty="0">
                <a:solidFill>
                  <a:srgbClr val="FFF8E7"/>
                </a:solidFill>
                <a:latin typeface="Arimo"/>
                <a:cs typeface="Arimo"/>
              </a:rPr>
              <a:t>do</a:t>
            </a:r>
            <a:r>
              <a:rPr sz="3750" spc="5" dirty="0">
                <a:solidFill>
                  <a:srgbClr val="FFF8E7"/>
                </a:solidFill>
                <a:latin typeface="Arimo"/>
                <a:cs typeface="Arimo"/>
              </a:rPr>
              <a:t> </a:t>
            </a:r>
            <a:r>
              <a:rPr sz="3750" dirty="0">
                <a:solidFill>
                  <a:srgbClr val="FFF8E7"/>
                </a:solidFill>
                <a:latin typeface="Arimo"/>
                <a:cs typeface="Arimo"/>
              </a:rPr>
              <a:t>you</a:t>
            </a:r>
            <a:r>
              <a:rPr sz="3750" spc="5" dirty="0">
                <a:solidFill>
                  <a:srgbClr val="FFF8E7"/>
                </a:solidFill>
                <a:latin typeface="Arimo"/>
                <a:cs typeface="Arimo"/>
              </a:rPr>
              <a:t> </a:t>
            </a:r>
            <a:r>
              <a:rPr sz="3750" dirty="0">
                <a:solidFill>
                  <a:srgbClr val="FFF8E7"/>
                </a:solidFill>
                <a:latin typeface="Arimo"/>
                <a:cs typeface="Arimo"/>
              </a:rPr>
              <a:t>use</a:t>
            </a:r>
            <a:r>
              <a:rPr sz="3750" spc="5" dirty="0">
                <a:solidFill>
                  <a:srgbClr val="FFF8E7"/>
                </a:solidFill>
                <a:latin typeface="Arimo"/>
                <a:cs typeface="Arimo"/>
              </a:rPr>
              <a:t> </a:t>
            </a:r>
            <a:r>
              <a:rPr sz="3750" dirty="0">
                <a:solidFill>
                  <a:srgbClr val="FFF8E7"/>
                </a:solidFill>
                <a:latin typeface="Arimo"/>
                <a:cs typeface="Arimo"/>
              </a:rPr>
              <a:t>and</a:t>
            </a:r>
            <a:r>
              <a:rPr sz="3750" spc="5" dirty="0">
                <a:solidFill>
                  <a:srgbClr val="FFF8E7"/>
                </a:solidFill>
                <a:latin typeface="Arimo"/>
                <a:cs typeface="Arimo"/>
              </a:rPr>
              <a:t> </a:t>
            </a:r>
            <a:r>
              <a:rPr sz="3750" spc="-20" dirty="0">
                <a:solidFill>
                  <a:srgbClr val="FFF8E7"/>
                </a:solidFill>
                <a:latin typeface="Arimo"/>
                <a:cs typeface="Arimo"/>
              </a:rPr>
              <a:t>why?</a:t>
            </a:r>
            <a:endParaRPr sz="3750">
              <a:latin typeface="Arimo"/>
              <a:cs typeface="Arimo"/>
            </a:endParaRPr>
          </a:p>
          <a:p>
            <a:pPr>
              <a:lnSpc>
                <a:spcPct val="100000"/>
              </a:lnSpc>
              <a:spcBef>
                <a:spcPts val="935"/>
              </a:spcBef>
            </a:pPr>
            <a:endParaRPr sz="3750">
              <a:latin typeface="Arimo"/>
              <a:cs typeface="Arimo"/>
            </a:endParaRPr>
          </a:p>
          <a:p>
            <a:pPr marL="12700" marR="962660">
              <a:lnSpc>
                <a:spcPct val="116700"/>
              </a:lnSpc>
            </a:pPr>
            <a:r>
              <a:rPr sz="3750" dirty="0">
                <a:solidFill>
                  <a:srgbClr val="FFF8E7"/>
                </a:solidFill>
                <a:latin typeface="Arimo"/>
                <a:cs typeface="Arimo"/>
              </a:rPr>
              <a:t>What</a:t>
            </a:r>
            <a:r>
              <a:rPr sz="3750" spc="-5" dirty="0">
                <a:solidFill>
                  <a:srgbClr val="FFF8E7"/>
                </a:solidFill>
                <a:latin typeface="Arimo"/>
                <a:cs typeface="Arimo"/>
              </a:rPr>
              <a:t> </a:t>
            </a:r>
            <a:r>
              <a:rPr sz="3750" dirty="0">
                <a:solidFill>
                  <a:srgbClr val="FFF8E7"/>
                </a:solidFill>
                <a:latin typeface="Arimo"/>
                <a:cs typeface="Arimo"/>
              </a:rPr>
              <a:t>is</a:t>
            </a:r>
            <a:r>
              <a:rPr sz="3750" spc="5" dirty="0">
                <a:solidFill>
                  <a:srgbClr val="FFF8E7"/>
                </a:solidFill>
                <a:latin typeface="Arimo"/>
                <a:cs typeface="Arimo"/>
              </a:rPr>
              <a:t> </a:t>
            </a:r>
            <a:r>
              <a:rPr sz="3750" dirty="0">
                <a:solidFill>
                  <a:srgbClr val="FFF8E7"/>
                </a:solidFill>
                <a:latin typeface="Arimo"/>
                <a:cs typeface="Arimo"/>
              </a:rPr>
              <a:t>the</a:t>
            </a:r>
            <a:r>
              <a:rPr sz="3750" spc="5" dirty="0">
                <a:solidFill>
                  <a:srgbClr val="FFF8E7"/>
                </a:solidFill>
                <a:latin typeface="Arimo"/>
                <a:cs typeface="Arimo"/>
              </a:rPr>
              <a:t> </a:t>
            </a:r>
            <a:r>
              <a:rPr sz="3750" spc="-10" dirty="0">
                <a:solidFill>
                  <a:srgbClr val="FFF8E7"/>
                </a:solidFill>
                <a:latin typeface="Arimo"/>
                <a:cs typeface="Arimo"/>
              </a:rPr>
              <a:t>general </a:t>
            </a:r>
            <a:r>
              <a:rPr sz="3750" dirty="0">
                <a:solidFill>
                  <a:srgbClr val="FFF8E7"/>
                </a:solidFill>
                <a:latin typeface="Arimo"/>
                <a:cs typeface="Arimo"/>
              </a:rPr>
              <a:t>purpose</a:t>
            </a:r>
            <a:r>
              <a:rPr sz="3750" spc="5" dirty="0">
                <a:solidFill>
                  <a:srgbClr val="FFF8E7"/>
                </a:solidFill>
                <a:latin typeface="Arimo"/>
                <a:cs typeface="Arimo"/>
              </a:rPr>
              <a:t> </a:t>
            </a:r>
            <a:r>
              <a:rPr sz="3750" dirty="0">
                <a:solidFill>
                  <a:srgbClr val="FFF8E7"/>
                </a:solidFill>
                <a:latin typeface="Arimo"/>
                <a:cs typeface="Arimo"/>
              </a:rPr>
              <a:t>for</a:t>
            </a:r>
            <a:r>
              <a:rPr sz="3750" spc="5" dirty="0">
                <a:solidFill>
                  <a:srgbClr val="FFF8E7"/>
                </a:solidFill>
                <a:latin typeface="Arimo"/>
                <a:cs typeface="Arimo"/>
              </a:rPr>
              <a:t> </a:t>
            </a:r>
            <a:r>
              <a:rPr sz="3750" spc="-25" dirty="0">
                <a:solidFill>
                  <a:srgbClr val="FFF8E7"/>
                </a:solidFill>
                <a:latin typeface="Arimo"/>
                <a:cs typeface="Arimo"/>
              </a:rPr>
              <a:t>the </a:t>
            </a:r>
            <a:r>
              <a:rPr sz="3750" spc="-10" dirty="0">
                <a:solidFill>
                  <a:srgbClr val="FFF8E7"/>
                </a:solidFill>
                <a:latin typeface="Arimo"/>
                <a:cs typeface="Arimo"/>
              </a:rPr>
              <a:t>communication?</a:t>
            </a:r>
            <a:endParaRPr sz="3750">
              <a:latin typeface="Arimo"/>
              <a:cs typeface="Arim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8073B5"/>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val="0"/>
              </a:ext>
            </a:extLst>
          </a:blip>
          <a:stretch>
            <a:fillRect/>
          </a:stretch>
        </p:blipFill>
        <p:spPr>
          <a:xfrm>
            <a:off x="17011406" y="9258314"/>
            <a:ext cx="1009649" cy="962009"/>
          </a:xfrm>
          <a:prstGeom prst="rect">
            <a:avLst/>
          </a:prstGeom>
        </p:spPr>
      </p:pic>
      <p:pic>
        <p:nvPicPr>
          <p:cNvPr id="4" name="object 4"/>
          <p:cNvPicPr/>
          <p:nvPr/>
        </p:nvPicPr>
        <p:blipFill>
          <a:blip r:embed="rId3" cstate="print">
            <a:extLst>
              <a:ext uri="{28A0092B-C50C-407E-A947-70E740481C1C}">
                <a14:useLocalDpi xmlns:a14="http://schemas.microsoft.com/office/drawing/2010/main" val="0"/>
              </a:ext>
            </a:extLst>
          </a:blip>
          <a:stretch>
            <a:fillRect/>
          </a:stretch>
        </p:blipFill>
        <p:spPr>
          <a:xfrm>
            <a:off x="0" y="30"/>
            <a:ext cx="10286999" cy="10220291"/>
          </a:xfrm>
          <a:prstGeom prst="rect">
            <a:avLst/>
          </a:prstGeom>
        </p:spPr>
      </p:pic>
      <p:sp>
        <p:nvSpPr>
          <p:cNvPr id="5" name="object 5"/>
          <p:cNvSpPr txBox="1"/>
          <p:nvPr/>
        </p:nvSpPr>
        <p:spPr>
          <a:xfrm>
            <a:off x="11104850" y="2142831"/>
            <a:ext cx="6259195" cy="6026150"/>
          </a:xfrm>
          <a:prstGeom prst="rect">
            <a:avLst/>
          </a:prstGeom>
        </p:spPr>
        <p:txBody>
          <a:bodyPr vert="horz" wrap="square" lIns="0" tIns="11430" rIns="0" bIns="0" rtlCol="0">
            <a:spAutoFit/>
          </a:bodyPr>
          <a:lstStyle/>
          <a:p>
            <a:pPr marL="12700" marR="5080">
              <a:lnSpc>
                <a:spcPct val="116700"/>
              </a:lnSpc>
              <a:spcBef>
                <a:spcPts val="90"/>
              </a:spcBef>
            </a:pPr>
            <a:r>
              <a:rPr sz="3750" dirty="0">
                <a:latin typeface="Arimo"/>
                <a:cs typeface="Arimo"/>
              </a:rPr>
              <a:t>Before</a:t>
            </a:r>
            <a:r>
              <a:rPr sz="3750" spc="5" dirty="0">
                <a:latin typeface="Arimo"/>
                <a:cs typeface="Arimo"/>
              </a:rPr>
              <a:t> </a:t>
            </a:r>
            <a:r>
              <a:rPr sz="3750" dirty="0">
                <a:latin typeface="Arimo"/>
                <a:cs typeface="Arimo"/>
              </a:rPr>
              <a:t>you</a:t>
            </a:r>
            <a:r>
              <a:rPr sz="3750" spc="5" dirty="0">
                <a:latin typeface="Arimo"/>
                <a:cs typeface="Arimo"/>
              </a:rPr>
              <a:t> </a:t>
            </a:r>
            <a:r>
              <a:rPr sz="3750" dirty="0">
                <a:latin typeface="Arimo"/>
                <a:cs typeface="Arimo"/>
              </a:rPr>
              <a:t>even</a:t>
            </a:r>
            <a:r>
              <a:rPr sz="3750" spc="5" dirty="0">
                <a:latin typeface="Arimo"/>
                <a:cs typeface="Arimo"/>
              </a:rPr>
              <a:t> </a:t>
            </a:r>
            <a:r>
              <a:rPr sz="3750" spc="-10" dirty="0">
                <a:latin typeface="Arimo"/>
                <a:cs typeface="Arimo"/>
              </a:rPr>
              <a:t>consider </a:t>
            </a:r>
            <a:r>
              <a:rPr sz="3750" dirty="0">
                <a:latin typeface="Arimo"/>
                <a:cs typeface="Arimo"/>
              </a:rPr>
              <a:t>sending</a:t>
            </a:r>
            <a:r>
              <a:rPr sz="3750" spc="5" dirty="0">
                <a:latin typeface="Arimo"/>
                <a:cs typeface="Arimo"/>
              </a:rPr>
              <a:t> </a:t>
            </a:r>
            <a:r>
              <a:rPr sz="3750" dirty="0">
                <a:latin typeface="Arimo"/>
                <a:cs typeface="Arimo"/>
              </a:rPr>
              <a:t>or</a:t>
            </a:r>
            <a:r>
              <a:rPr sz="3750" spc="5" dirty="0">
                <a:latin typeface="Arimo"/>
                <a:cs typeface="Arimo"/>
              </a:rPr>
              <a:t> </a:t>
            </a:r>
            <a:r>
              <a:rPr sz="3750" dirty="0">
                <a:latin typeface="Arimo"/>
                <a:cs typeface="Arimo"/>
              </a:rPr>
              <a:t>receiving</a:t>
            </a:r>
            <a:r>
              <a:rPr sz="3750" spc="5" dirty="0">
                <a:latin typeface="Arimo"/>
                <a:cs typeface="Arimo"/>
              </a:rPr>
              <a:t> </a:t>
            </a:r>
            <a:r>
              <a:rPr sz="3750" spc="-10" dirty="0">
                <a:latin typeface="Arimo"/>
                <a:cs typeface="Arimo"/>
              </a:rPr>
              <a:t>digital </a:t>
            </a:r>
            <a:r>
              <a:rPr sz="3750" dirty="0">
                <a:latin typeface="Arimo"/>
                <a:cs typeface="Arimo"/>
              </a:rPr>
              <a:t>communication,</a:t>
            </a:r>
            <a:r>
              <a:rPr sz="3750" spc="5" dirty="0">
                <a:latin typeface="Arimo"/>
                <a:cs typeface="Arimo"/>
              </a:rPr>
              <a:t> </a:t>
            </a:r>
            <a:r>
              <a:rPr sz="3750" dirty="0">
                <a:latin typeface="Arimo"/>
                <a:cs typeface="Arimo"/>
              </a:rPr>
              <a:t>you</a:t>
            </a:r>
            <a:r>
              <a:rPr sz="3750" spc="5" dirty="0">
                <a:latin typeface="Arimo"/>
                <a:cs typeface="Arimo"/>
              </a:rPr>
              <a:t> </a:t>
            </a:r>
            <a:r>
              <a:rPr sz="3750" dirty="0">
                <a:latin typeface="Arimo"/>
                <a:cs typeface="Arimo"/>
              </a:rPr>
              <a:t>need</a:t>
            </a:r>
            <a:r>
              <a:rPr sz="3750" spc="5" dirty="0">
                <a:latin typeface="Arimo"/>
                <a:cs typeface="Arimo"/>
              </a:rPr>
              <a:t> </a:t>
            </a:r>
            <a:r>
              <a:rPr sz="3750" spc="-25" dirty="0">
                <a:latin typeface="Arimo"/>
                <a:cs typeface="Arimo"/>
              </a:rPr>
              <a:t>to </a:t>
            </a:r>
            <a:r>
              <a:rPr sz="3750" dirty="0">
                <a:latin typeface="Arimo"/>
                <a:cs typeface="Arimo"/>
              </a:rPr>
              <a:t>understand</a:t>
            </a:r>
            <a:r>
              <a:rPr sz="3750" spc="5" dirty="0">
                <a:latin typeface="Arimo"/>
                <a:cs typeface="Arimo"/>
              </a:rPr>
              <a:t> </a:t>
            </a:r>
            <a:r>
              <a:rPr sz="3750" dirty="0">
                <a:latin typeface="Arimo"/>
                <a:cs typeface="Arimo"/>
              </a:rPr>
              <a:t>the</a:t>
            </a:r>
            <a:r>
              <a:rPr sz="3750" spc="5" dirty="0">
                <a:latin typeface="Arimo"/>
                <a:cs typeface="Arimo"/>
              </a:rPr>
              <a:t> </a:t>
            </a:r>
            <a:r>
              <a:rPr sz="3750" dirty="0">
                <a:latin typeface="Arimo"/>
                <a:cs typeface="Arimo"/>
              </a:rPr>
              <a:t>importance</a:t>
            </a:r>
            <a:r>
              <a:rPr sz="3750" spc="5" dirty="0">
                <a:latin typeface="Arimo"/>
                <a:cs typeface="Arimo"/>
              </a:rPr>
              <a:t> </a:t>
            </a:r>
            <a:r>
              <a:rPr sz="3750" spc="-25" dirty="0">
                <a:latin typeface="Arimo"/>
                <a:cs typeface="Arimo"/>
              </a:rPr>
              <a:t>of </a:t>
            </a:r>
            <a:r>
              <a:rPr sz="3750" dirty="0">
                <a:latin typeface="Arimo"/>
                <a:cs typeface="Arimo"/>
              </a:rPr>
              <a:t>professionally</a:t>
            </a:r>
            <a:r>
              <a:rPr sz="3750" spc="-5" dirty="0">
                <a:latin typeface="Arimo"/>
                <a:cs typeface="Arimo"/>
              </a:rPr>
              <a:t> </a:t>
            </a:r>
            <a:r>
              <a:rPr sz="3750" spc="-10" dirty="0">
                <a:latin typeface="Arimo"/>
                <a:cs typeface="Arimo"/>
              </a:rPr>
              <a:t>presenting </a:t>
            </a:r>
            <a:r>
              <a:rPr sz="3750" dirty="0">
                <a:latin typeface="Arimo"/>
                <a:cs typeface="Arimo"/>
              </a:rPr>
              <a:t>yourself</a:t>
            </a:r>
            <a:r>
              <a:rPr sz="3750" spc="-5" dirty="0">
                <a:latin typeface="Arimo"/>
                <a:cs typeface="Arimo"/>
              </a:rPr>
              <a:t> </a:t>
            </a:r>
            <a:r>
              <a:rPr sz="3750" dirty="0">
                <a:latin typeface="Arimo"/>
                <a:cs typeface="Arimo"/>
              </a:rPr>
              <a:t>and</a:t>
            </a:r>
            <a:r>
              <a:rPr sz="3750" spc="5" dirty="0">
                <a:latin typeface="Arimo"/>
                <a:cs typeface="Arimo"/>
              </a:rPr>
              <a:t> </a:t>
            </a:r>
            <a:r>
              <a:rPr sz="3750" dirty="0">
                <a:latin typeface="Arimo"/>
                <a:cs typeface="Arimo"/>
              </a:rPr>
              <a:t>your</a:t>
            </a:r>
            <a:r>
              <a:rPr sz="3750" spc="5" dirty="0">
                <a:latin typeface="Arimo"/>
                <a:cs typeface="Arimo"/>
              </a:rPr>
              <a:t> </a:t>
            </a:r>
            <a:r>
              <a:rPr sz="3750" spc="-10" dirty="0">
                <a:latin typeface="Arimo"/>
                <a:cs typeface="Arimo"/>
              </a:rPr>
              <a:t>workplace, </a:t>
            </a:r>
            <a:r>
              <a:rPr sz="3750" dirty="0">
                <a:latin typeface="Arimo"/>
                <a:cs typeface="Arimo"/>
              </a:rPr>
              <a:t>just</a:t>
            </a:r>
            <a:r>
              <a:rPr sz="3750" spc="5" dirty="0">
                <a:latin typeface="Arimo"/>
                <a:cs typeface="Arimo"/>
              </a:rPr>
              <a:t> </a:t>
            </a:r>
            <a:r>
              <a:rPr sz="3750" dirty="0">
                <a:latin typeface="Arimo"/>
                <a:cs typeface="Arimo"/>
              </a:rPr>
              <a:t>as</a:t>
            </a:r>
            <a:r>
              <a:rPr sz="3750" spc="5" dirty="0">
                <a:latin typeface="Arimo"/>
                <a:cs typeface="Arimo"/>
              </a:rPr>
              <a:t> </a:t>
            </a:r>
            <a:r>
              <a:rPr sz="3750" dirty="0">
                <a:latin typeface="Arimo"/>
                <a:cs typeface="Arimo"/>
              </a:rPr>
              <a:t>you</a:t>
            </a:r>
            <a:r>
              <a:rPr sz="3750" spc="5" dirty="0">
                <a:latin typeface="Arimo"/>
                <a:cs typeface="Arimo"/>
              </a:rPr>
              <a:t> </a:t>
            </a:r>
            <a:r>
              <a:rPr sz="3750" spc="-10" dirty="0">
                <a:latin typeface="Arimo"/>
                <a:cs typeface="Arimo"/>
              </a:rPr>
              <a:t>would </a:t>
            </a:r>
            <a:r>
              <a:rPr sz="3750" dirty="0">
                <a:latin typeface="Arimo"/>
                <a:cs typeface="Arimo"/>
              </a:rPr>
              <a:t>professionally</a:t>
            </a:r>
            <a:r>
              <a:rPr sz="3750" spc="5" dirty="0">
                <a:latin typeface="Arimo"/>
                <a:cs typeface="Arimo"/>
              </a:rPr>
              <a:t> </a:t>
            </a:r>
            <a:r>
              <a:rPr sz="3750" dirty="0">
                <a:latin typeface="Arimo"/>
                <a:cs typeface="Arimo"/>
              </a:rPr>
              <a:t>present</a:t>
            </a:r>
            <a:r>
              <a:rPr sz="3750" spc="5" dirty="0">
                <a:latin typeface="Arimo"/>
                <a:cs typeface="Arimo"/>
              </a:rPr>
              <a:t> </a:t>
            </a:r>
            <a:r>
              <a:rPr sz="3750" spc="-20" dirty="0">
                <a:latin typeface="Arimo"/>
                <a:cs typeface="Arimo"/>
              </a:rPr>
              <a:t>your </a:t>
            </a:r>
            <a:r>
              <a:rPr sz="3750" dirty="0">
                <a:latin typeface="Arimo"/>
                <a:cs typeface="Arimo"/>
              </a:rPr>
              <a:t>sporting</a:t>
            </a:r>
            <a:r>
              <a:rPr sz="3750" spc="5" dirty="0">
                <a:latin typeface="Arimo"/>
                <a:cs typeface="Arimo"/>
              </a:rPr>
              <a:t> </a:t>
            </a:r>
            <a:r>
              <a:rPr sz="3750" dirty="0">
                <a:latin typeface="Arimo"/>
                <a:cs typeface="Arimo"/>
              </a:rPr>
              <a:t>team</a:t>
            </a:r>
            <a:r>
              <a:rPr sz="3750" spc="5" dirty="0">
                <a:latin typeface="Arimo"/>
                <a:cs typeface="Arimo"/>
              </a:rPr>
              <a:t> </a:t>
            </a:r>
            <a:r>
              <a:rPr sz="3750" dirty="0">
                <a:latin typeface="Arimo"/>
                <a:cs typeface="Arimo"/>
              </a:rPr>
              <a:t>or</a:t>
            </a:r>
            <a:r>
              <a:rPr sz="3750" spc="5" dirty="0">
                <a:latin typeface="Arimo"/>
                <a:cs typeface="Arimo"/>
              </a:rPr>
              <a:t> </a:t>
            </a:r>
            <a:r>
              <a:rPr sz="3750" spc="-10" dirty="0">
                <a:latin typeface="Arimo"/>
                <a:cs typeface="Arimo"/>
              </a:rPr>
              <a:t>school.</a:t>
            </a:r>
            <a:endParaRPr sz="3750">
              <a:latin typeface="Arimo"/>
              <a:cs typeface="Arimo"/>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065">
              <a:lnSpc>
                <a:spcPct val="100000"/>
              </a:lnSpc>
              <a:spcBef>
                <a:spcPts val="100"/>
              </a:spcBef>
            </a:pPr>
            <a:r>
              <a:rPr spc="220" dirty="0">
                <a:solidFill>
                  <a:srgbClr val="000000"/>
                </a:solidFill>
                <a:latin typeface="Trebuchet MS"/>
                <a:cs typeface="Trebuchet MS"/>
              </a:rPr>
              <a:t>SEND</a:t>
            </a:r>
            <a:r>
              <a:rPr spc="-185" dirty="0">
                <a:solidFill>
                  <a:srgbClr val="000000"/>
                </a:solidFill>
                <a:latin typeface="Trebuchet MS"/>
                <a:cs typeface="Trebuchet MS"/>
              </a:rPr>
              <a:t> </a:t>
            </a:r>
            <a:r>
              <a:rPr spc="160" dirty="0">
                <a:solidFill>
                  <a:srgbClr val="000000"/>
                </a:solidFill>
                <a:latin typeface="Trebuchet MS"/>
                <a:cs typeface="Trebuchet MS"/>
              </a:rPr>
              <a:t>AND</a:t>
            </a:r>
            <a:r>
              <a:rPr spc="-180" dirty="0">
                <a:solidFill>
                  <a:srgbClr val="000000"/>
                </a:solidFill>
                <a:latin typeface="Trebuchet MS"/>
                <a:cs typeface="Trebuchet MS"/>
              </a:rPr>
              <a:t> </a:t>
            </a:r>
            <a:r>
              <a:rPr spc="135" dirty="0">
                <a:solidFill>
                  <a:srgbClr val="000000"/>
                </a:solidFill>
                <a:latin typeface="Trebuchet MS"/>
                <a:cs typeface="Trebuchet MS"/>
              </a:rPr>
              <a:t>RECIEVE</a:t>
            </a:r>
            <a:r>
              <a:rPr spc="-185" dirty="0">
                <a:solidFill>
                  <a:srgbClr val="000000"/>
                </a:solidFill>
                <a:latin typeface="Trebuchet MS"/>
                <a:cs typeface="Trebuchet MS"/>
              </a:rPr>
              <a:t> </a:t>
            </a:r>
            <a:r>
              <a:rPr spc="125" dirty="0">
                <a:solidFill>
                  <a:srgbClr val="000000"/>
                </a:solidFill>
                <a:latin typeface="Trebuchet MS"/>
                <a:cs typeface="Trebuchet MS"/>
              </a:rPr>
              <a:t>DIGITAL</a:t>
            </a:r>
            <a:r>
              <a:rPr spc="-175" dirty="0">
                <a:solidFill>
                  <a:srgbClr val="000000"/>
                </a:solidFill>
                <a:latin typeface="Trebuchet MS"/>
                <a:cs typeface="Trebuchet MS"/>
              </a:rPr>
              <a:t> </a:t>
            </a:r>
            <a:r>
              <a:rPr spc="235" dirty="0">
                <a:solidFill>
                  <a:srgbClr val="000000"/>
                </a:solidFill>
                <a:latin typeface="Trebuchet MS"/>
                <a:cs typeface="Trebuchet MS"/>
              </a:rPr>
              <a:t>COMMUNICATION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2EBFF"/>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4" name="object 4"/>
          <p:cNvPicPr/>
          <p:nvPr/>
        </p:nvPicPr>
        <p:blipFill>
          <a:blip r:embed="rId3" cstate="email">
            <a:extLst>
              <a:ext uri="{28A0092B-C50C-407E-A947-70E740481C1C}">
                <a14:useLocalDpi xmlns:a14="http://schemas.microsoft.com/office/drawing/2010/main" val="0"/>
              </a:ext>
            </a:extLst>
          </a:blip>
          <a:stretch>
            <a:fillRect/>
          </a:stretch>
        </p:blipFill>
        <p:spPr>
          <a:xfrm>
            <a:off x="1495425" y="5131894"/>
            <a:ext cx="142875" cy="142875"/>
          </a:xfrm>
          <a:prstGeom prst="rect">
            <a:avLst/>
          </a:prstGeom>
        </p:spPr>
      </p:pic>
      <p:pic>
        <p:nvPicPr>
          <p:cNvPr id="5" name="object 5"/>
          <p:cNvPicPr/>
          <p:nvPr/>
        </p:nvPicPr>
        <p:blipFill>
          <a:blip r:embed="rId3" cstate="email">
            <a:extLst>
              <a:ext uri="{28A0092B-C50C-407E-A947-70E740481C1C}">
                <a14:useLocalDpi xmlns:a14="http://schemas.microsoft.com/office/drawing/2010/main" val="0"/>
              </a:ext>
            </a:extLst>
          </a:blip>
          <a:stretch>
            <a:fillRect/>
          </a:stretch>
        </p:blipFill>
        <p:spPr>
          <a:xfrm>
            <a:off x="1495421" y="5798656"/>
            <a:ext cx="142874" cy="142874"/>
          </a:xfrm>
          <a:prstGeom prst="rect">
            <a:avLst/>
          </a:prstGeom>
        </p:spPr>
      </p:pic>
      <p:sp>
        <p:nvSpPr>
          <p:cNvPr id="6" name="object 6"/>
          <p:cNvSpPr txBox="1"/>
          <p:nvPr/>
        </p:nvSpPr>
        <p:spPr>
          <a:xfrm>
            <a:off x="1015994" y="2090855"/>
            <a:ext cx="9002395" cy="4692650"/>
          </a:xfrm>
          <a:prstGeom prst="rect">
            <a:avLst/>
          </a:prstGeom>
        </p:spPr>
        <p:txBody>
          <a:bodyPr vert="horz" wrap="square" lIns="0" tIns="11430" rIns="0" bIns="0" rtlCol="0">
            <a:spAutoFit/>
          </a:bodyPr>
          <a:lstStyle/>
          <a:p>
            <a:pPr marL="12700" marR="5080" algn="just">
              <a:lnSpc>
                <a:spcPct val="116700"/>
              </a:lnSpc>
              <a:spcBef>
                <a:spcPts val="90"/>
              </a:spcBef>
            </a:pPr>
            <a:r>
              <a:rPr sz="3750" dirty="0">
                <a:latin typeface="Arimo"/>
                <a:cs typeface="Arimo"/>
              </a:rPr>
              <a:t>In</a:t>
            </a:r>
            <a:r>
              <a:rPr sz="3750" spc="5" dirty="0">
                <a:latin typeface="Arimo"/>
                <a:cs typeface="Arimo"/>
              </a:rPr>
              <a:t> </a:t>
            </a:r>
            <a:r>
              <a:rPr sz="3750" dirty="0">
                <a:latin typeface="Arimo"/>
                <a:cs typeface="Arimo"/>
              </a:rPr>
              <a:t>this</a:t>
            </a:r>
            <a:r>
              <a:rPr sz="3750" spc="5" dirty="0">
                <a:latin typeface="Arimo"/>
                <a:cs typeface="Arimo"/>
              </a:rPr>
              <a:t> </a:t>
            </a:r>
            <a:r>
              <a:rPr sz="3750" dirty="0">
                <a:latin typeface="Arimo"/>
                <a:cs typeface="Arimo"/>
              </a:rPr>
              <a:t>section</a:t>
            </a:r>
            <a:r>
              <a:rPr sz="3750" spc="5" dirty="0">
                <a:latin typeface="Arimo"/>
                <a:cs typeface="Arimo"/>
              </a:rPr>
              <a:t> </a:t>
            </a:r>
            <a:r>
              <a:rPr sz="3750" dirty="0">
                <a:latin typeface="Arimo"/>
                <a:cs typeface="Arimo"/>
              </a:rPr>
              <a:t>of</a:t>
            </a:r>
            <a:r>
              <a:rPr sz="3750" spc="5" dirty="0">
                <a:latin typeface="Arimo"/>
                <a:cs typeface="Arimo"/>
              </a:rPr>
              <a:t> </a:t>
            </a:r>
            <a:r>
              <a:rPr sz="3750" dirty="0">
                <a:latin typeface="Arimo"/>
                <a:cs typeface="Arimo"/>
              </a:rPr>
              <a:t>learning</a:t>
            </a:r>
            <a:r>
              <a:rPr sz="3750" spc="5" dirty="0">
                <a:latin typeface="Arimo"/>
                <a:cs typeface="Arimo"/>
              </a:rPr>
              <a:t> </a:t>
            </a:r>
            <a:r>
              <a:rPr sz="3750" dirty="0">
                <a:latin typeface="Arimo"/>
                <a:cs typeface="Arimo"/>
              </a:rPr>
              <a:t>you</a:t>
            </a:r>
            <a:r>
              <a:rPr sz="3750" spc="5" dirty="0">
                <a:latin typeface="Arimo"/>
                <a:cs typeface="Arimo"/>
              </a:rPr>
              <a:t> </a:t>
            </a:r>
            <a:r>
              <a:rPr sz="3750" dirty="0">
                <a:latin typeface="Arimo"/>
                <a:cs typeface="Arimo"/>
              </a:rPr>
              <a:t>are</a:t>
            </a:r>
            <a:r>
              <a:rPr sz="3750" spc="5" dirty="0">
                <a:latin typeface="Arimo"/>
                <a:cs typeface="Arimo"/>
              </a:rPr>
              <a:t> </a:t>
            </a:r>
            <a:r>
              <a:rPr sz="3750" dirty="0">
                <a:latin typeface="Arimo"/>
                <a:cs typeface="Arimo"/>
              </a:rPr>
              <a:t>going</a:t>
            </a:r>
            <a:r>
              <a:rPr sz="3750" spc="5" dirty="0">
                <a:latin typeface="Arimo"/>
                <a:cs typeface="Arimo"/>
              </a:rPr>
              <a:t> </a:t>
            </a:r>
            <a:r>
              <a:rPr sz="3750" spc="-25" dirty="0">
                <a:latin typeface="Arimo"/>
                <a:cs typeface="Arimo"/>
              </a:rPr>
              <a:t>to </a:t>
            </a:r>
            <a:r>
              <a:rPr sz="3750" dirty="0">
                <a:latin typeface="Arimo"/>
                <a:cs typeface="Arimo"/>
              </a:rPr>
              <a:t>explore</a:t>
            </a:r>
            <a:r>
              <a:rPr sz="3750" spc="-5" dirty="0">
                <a:latin typeface="Arimo"/>
                <a:cs typeface="Arimo"/>
              </a:rPr>
              <a:t> </a:t>
            </a:r>
            <a:r>
              <a:rPr sz="3750" dirty="0">
                <a:latin typeface="Arimo"/>
                <a:cs typeface="Arimo"/>
              </a:rPr>
              <a:t>what</a:t>
            </a:r>
            <a:r>
              <a:rPr sz="3750" spc="5" dirty="0">
                <a:latin typeface="Arimo"/>
                <a:cs typeface="Arimo"/>
              </a:rPr>
              <a:t> </a:t>
            </a:r>
            <a:r>
              <a:rPr sz="3750" dirty="0">
                <a:latin typeface="Arimo"/>
                <a:cs typeface="Arimo"/>
              </a:rPr>
              <a:t>it</a:t>
            </a:r>
            <a:r>
              <a:rPr sz="3750" spc="5" dirty="0">
                <a:latin typeface="Arimo"/>
                <a:cs typeface="Arimo"/>
              </a:rPr>
              <a:t> </a:t>
            </a:r>
            <a:r>
              <a:rPr sz="3750" dirty="0">
                <a:latin typeface="Arimo"/>
                <a:cs typeface="Arimo"/>
              </a:rPr>
              <a:t>means</a:t>
            </a:r>
            <a:r>
              <a:rPr sz="3750" spc="5" dirty="0">
                <a:latin typeface="Arimo"/>
                <a:cs typeface="Arimo"/>
              </a:rPr>
              <a:t> </a:t>
            </a:r>
            <a:r>
              <a:rPr sz="3750" dirty="0">
                <a:latin typeface="Arimo"/>
                <a:cs typeface="Arimo"/>
              </a:rPr>
              <a:t>to</a:t>
            </a:r>
            <a:r>
              <a:rPr sz="3750" spc="5" dirty="0">
                <a:latin typeface="Arimo"/>
                <a:cs typeface="Arimo"/>
              </a:rPr>
              <a:t> </a:t>
            </a:r>
            <a:r>
              <a:rPr sz="3750" dirty="0">
                <a:latin typeface="Arimo"/>
                <a:cs typeface="Arimo"/>
              </a:rPr>
              <a:t>send</a:t>
            </a:r>
            <a:r>
              <a:rPr sz="3750" spc="5" dirty="0">
                <a:latin typeface="Arimo"/>
                <a:cs typeface="Arimo"/>
              </a:rPr>
              <a:t> </a:t>
            </a:r>
            <a:r>
              <a:rPr sz="3750" dirty="0">
                <a:latin typeface="Arimo"/>
                <a:cs typeface="Arimo"/>
              </a:rPr>
              <a:t>and</a:t>
            </a:r>
            <a:r>
              <a:rPr sz="3750" spc="5" dirty="0">
                <a:latin typeface="Arimo"/>
                <a:cs typeface="Arimo"/>
              </a:rPr>
              <a:t> </a:t>
            </a:r>
            <a:r>
              <a:rPr sz="3750" spc="-10" dirty="0">
                <a:latin typeface="Arimo"/>
                <a:cs typeface="Arimo"/>
              </a:rPr>
              <a:t>receive </a:t>
            </a:r>
            <a:r>
              <a:rPr sz="3750" dirty="0">
                <a:latin typeface="Arimo"/>
                <a:cs typeface="Arimo"/>
              </a:rPr>
              <a:t>digital</a:t>
            </a:r>
            <a:r>
              <a:rPr sz="3750" spc="5" dirty="0">
                <a:latin typeface="Arimo"/>
                <a:cs typeface="Arimo"/>
              </a:rPr>
              <a:t> </a:t>
            </a:r>
            <a:r>
              <a:rPr sz="3750" spc="-10" dirty="0">
                <a:latin typeface="Arimo"/>
                <a:cs typeface="Arimo"/>
              </a:rPr>
              <a:t>communication.</a:t>
            </a:r>
            <a:endParaRPr sz="3750">
              <a:latin typeface="Arimo"/>
              <a:cs typeface="Arimo"/>
            </a:endParaRPr>
          </a:p>
          <a:p>
            <a:pPr>
              <a:lnSpc>
                <a:spcPct val="100000"/>
              </a:lnSpc>
              <a:spcBef>
                <a:spcPts val="940"/>
              </a:spcBef>
            </a:pPr>
            <a:endParaRPr sz="3750">
              <a:latin typeface="Arimo"/>
              <a:cs typeface="Arimo"/>
            </a:endParaRPr>
          </a:p>
          <a:p>
            <a:pPr marL="826769" marR="175895">
              <a:lnSpc>
                <a:spcPct val="116700"/>
              </a:lnSpc>
            </a:pPr>
            <a:r>
              <a:rPr sz="3750" dirty="0">
                <a:latin typeface="Arimo"/>
                <a:cs typeface="Arimo"/>
              </a:rPr>
              <a:t>Creating</a:t>
            </a:r>
            <a:r>
              <a:rPr sz="3750" spc="5" dirty="0">
                <a:latin typeface="Arimo"/>
                <a:cs typeface="Arimo"/>
              </a:rPr>
              <a:t> </a:t>
            </a:r>
            <a:r>
              <a:rPr sz="3750" dirty="0">
                <a:latin typeface="Arimo"/>
                <a:cs typeface="Arimo"/>
              </a:rPr>
              <a:t>digital</a:t>
            </a:r>
            <a:r>
              <a:rPr sz="3750" spc="5" dirty="0">
                <a:latin typeface="Arimo"/>
                <a:cs typeface="Arimo"/>
              </a:rPr>
              <a:t> </a:t>
            </a:r>
            <a:r>
              <a:rPr sz="3750" spc="-10" dirty="0">
                <a:latin typeface="Arimo"/>
                <a:cs typeface="Arimo"/>
              </a:rPr>
              <a:t>communication. </a:t>
            </a:r>
            <a:r>
              <a:rPr sz="3750" dirty="0">
                <a:latin typeface="Arimo"/>
                <a:cs typeface="Arimo"/>
              </a:rPr>
              <a:t>Identify</a:t>
            </a:r>
            <a:r>
              <a:rPr sz="3750" spc="5" dirty="0">
                <a:latin typeface="Arimo"/>
                <a:cs typeface="Arimo"/>
              </a:rPr>
              <a:t> </a:t>
            </a:r>
            <a:r>
              <a:rPr sz="3750" dirty="0">
                <a:latin typeface="Arimo"/>
                <a:cs typeface="Arimo"/>
              </a:rPr>
              <a:t>digital</a:t>
            </a:r>
            <a:r>
              <a:rPr sz="3750" spc="5" dirty="0">
                <a:latin typeface="Arimo"/>
                <a:cs typeface="Arimo"/>
              </a:rPr>
              <a:t> </a:t>
            </a:r>
            <a:r>
              <a:rPr sz="3750" dirty="0">
                <a:latin typeface="Arimo"/>
                <a:cs typeface="Arimo"/>
              </a:rPr>
              <a:t>communication</a:t>
            </a:r>
            <a:r>
              <a:rPr sz="3750" spc="5" dirty="0">
                <a:latin typeface="Arimo"/>
                <a:cs typeface="Arimo"/>
              </a:rPr>
              <a:t> </a:t>
            </a:r>
            <a:r>
              <a:rPr sz="3750" spc="-10" dirty="0">
                <a:latin typeface="Arimo"/>
                <a:cs typeface="Arimo"/>
              </a:rPr>
              <a:t>content </a:t>
            </a:r>
            <a:r>
              <a:rPr sz="3750" dirty="0">
                <a:latin typeface="Arimo"/>
                <a:cs typeface="Arimo"/>
              </a:rPr>
              <a:t>and</a:t>
            </a:r>
            <a:r>
              <a:rPr sz="3750" spc="5" dirty="0">
                <a:latin typeface="Arimo"/>
                <a:cs typeface="Arimo"/>
              </a:rPr>
              <a:t> </a:t>
            </a:r>
            <a:r>
              <a:rPr sz="3750" spc="-10" dirty="0">
                <a:latin typeface="Arimo"/>
                <a:cs typeface="Arimo"/>
              </a:rPr>
              <a:t>respond.</a:t>
            </a:r>
            <a:endParaRPr sz="3750">
              <a:latin typeface="Arimo"/>
              <a:cs typeface="Arimo"/>
            </a:endParaRPr>
          </a:p>
        </p:txBody>
      </p:sp>
      <p:pic>
        <p:nvPicPr>
          <p:cNvPr id="7" name="object 7"/>
          <p:cNvPicPr/>
          <p:nvPr/>
        </p:nvPicPr>
        <p:blipFill>
          <a:blip r:embed="rId4" cstate="email">
            <a:extLst>
              <a:ext uri="{28A0092B-C50C-407E-A947-70E740481C1C}">
                <a14:useLocalDpi xmlns:a14="http://schemas.microsoft.com/office/drawing/2010/main" val="0"/>
              </a:ext>
            </a:extLst>
          </a:blip>
          <a:stretch>
            <a:fillRect/>
          </a:stretch>
        </p:blipFill>
        <p:spPr>
          <a:xfrm>
            <a:off x="10121158" y="1881377"/>
            <a:ext cx="7896209" cy="8229599"/>
          </a:xfrm>
          <a:prstGeom prst="rect">
            <a:avLst/>
          </a:prstGeom>
        </p:spPr>
      </p:pic>
      <p:sp>
        <p:nvSpPr>
          <p:cNvPr id="8" name="object 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20" dirty="0">
                <a:solidFill>
                  <a:srgbClr val="000000"/>
                </a:solidFill>
                <a:latin typeface="Trebuchet MS"/>
                <a:cs typeface="Trebuchet MS"/>
              </a:rPr>
              <a:t>SEND</a:t>
            </a:r>
            <a:r>
              <a:rPr spc="-185" dirty="0">
                <a:solidFill>
                  <a:srgbClr val="000000"/>
                </a:solidFill>
                <a:latin typeface="Trebuchet MS"/>
                <a:cs typeface="Trebuchet MS"/>
              </a:rPr>
              <a:t> </a:t>
            </a:r>
            <a:r>
              <a:rPr spc="160" dirty="0">
                <a:solidFill>
                  <a:srgbClr val="000000"/>
                </a:solidFill>
                <a:latin typeface="Trebuchet MS"/>
                <a:cs typeface="Trebuchet MS"/>
              </a:rPr>
              <a:t>AND</a:t>
            </a:r>
            <a:r>
              <a:rPr spc="-180" dirty="0">
                <a:solidFill>
                  <a:srgbClr val="000000"/>
                </a:solidFill>
                <a:latin typeface="Trebuchet MS"/>
                <a:cs typeface="Trebuchet MS"/>
              </a:rPr>
              <a:t> </a:t>
            </a:r>
            <a:r>
              <a:rPr spc="135" dirty="0">
                <a:solidFill>
                  <a:srgbClr val="000000"/>
                </a:solidFill>
                <a:latin typeface="Trebuchet MS"/>
                <a:cs typeface="Trebuchet MS"/>
              </a:rPr>
              <a:t>RECIEVE</a:t>
            </a:r>
            <a:r>
              <a:rPr spc="-185" dirty="0">
                <a:solidFill>
                  <a:srgbClr val="000000"/>
                </a:solidFill>
                <a:latin typeface="Trebuchet MS"/>
                <a:cs typeface="Trebuchet MS"/>
              </a:rPr>
              <a:t> </a:t>
            </a:r>
            <a:r>
              <a:rPr spc="125" dirty="0">
                <a:solidFill>
                  <a:srgbClr val="000000"/>
                </a:solidFill>
                <a:latin typeface="Trebuchet MS"/>
                <a:cs typeface="Trebuchet MS"/>
              </a:rPr>
              <a:t>DIGITAL</a:t>
            </a:r>
            <a:r>
              <a:rPr spc="-175" dirty="0">
                <a:solidFill>
                  <a:srgbClr val="000000"/>
                </a:solidFill>
                <a:latin typeface="Trebuchet MS"/>
                <a:cs typeface="Trebuchet MS"/>
              </a:rPr>
              <a:t> </a:t>
            </a:r>
            <a:r>
              <a:rPr spc="235" dirty="0">
                <a:solidFill>
                  <a:srgbClr val="000000"/>
                </a:solidFill>
                <a:latin typeface="Trebuchet MS"/>
                <a:cs typeface="Trebuchet MS"/>
              </a:rPr>
              <a:t>COMMUNICATION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62469C"/>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val="0"/>
              </a:ext>
            </a:extLst>
          </a:blip>
          <a:stretch>
            <a:fillRect/>
          </a:stretch>
        </p:blipFill>
        <p:spPr>
          <a:xfrm>
            <a:off x="17011406" y="9258314"/>
            <a:ext cx="1009649" cy="962009"/>
          </a:xfrm>
          <a:prstGeom prst="rect">
            <a:avLst/>
          </a:prstGeom>
        </p:spPr>
      </p:pic>
      <p:pic>
        <p:nvPicPr>
          <p:cNvPr id="6" name="Picture 5">
            <a:extLst>
              <a:ext uri="{FF2B5EF4-FFF2-40B4-BE49-F238E27FC236}">
                <a16:creationId xmlns:a16="http://schemas.microsoft.com/office/drawing/2014/main" id="{6E37269E-3B21-68F7-F1D4-3A3E63363EAD}"/>
              </a:ext>
            </a:extLst>
          </p:cNvPr>
          <p:cNvPicPr>
            <a:picLocks noChangeAspect="1"/>
          </p:cNvPicPr>
          <p:nvPr/>
        </p:nvPicPr>
        <p:blipFill>
          <a:blip r:embed="rId3"/>
          <a:stretch>
            <a:fillRect/>
          </a:stretch>
        </p:blipFill>
        <p:spPr>
          <a:xfrm>
            <a:off x="0" y="628650"/>
            <a:ext cx="13568436" cy="9029700"/>
          </a:xfrm>
          <a:prstGeom prst="rect">
            <a:avLst/>
          </a:prstGeom>
        </p:spPr>
      </p:pic>
      <p:sp>
        <p:nvSpPr>
          <p:cNvPr id="5" name="object 5"/>
          <p:cNvSpPr txBox="1"/>
          <p:nvPr/>
        </p:nvSpPr>
        <p:spPr>
          <a:xfrm>
            <a:off x="13318078" y="2282832"/>
            <a:ext cx="4686935" cy="4692650"/>
          </a:xfrm>
          <a:prstGeom prst="rect">
            <a:avLst/>
          </a:prstGeom>
        </p:spPr>
        <p:txBody>
          <a:bodyPr vert="horz" wrap="square" lIns="0" tIns="11430" rIns="0" bIns="0" rtlCol="0">
            <a:spAutoFit/>
          </a:bodyPr>
          <a:lstStyle/>
          <a:p>
            <a:pPr marL="12700" marR="5080">
              <a:lnSpc>
                <a:spcPct val="116700"/>
              </a:lnSpc>
              <a:spcBef>
                <a:spcPts val="90"/>
              </a:spcBef>
            </a:pPr>
            <a:r>
              <a:rPr sz="3750" dirty="0">
                <a:solidFill>
                  <a:srgbClr val="FFF8E7"/>
                </a:solidFill>
                <a:latin typeface="Arimo"/>
                <a:cs typeface="Arimo"/>
              </a:rPr>
              <a:t>When</a:t>
            </a:r>
            <a:r>
              <a:rPr sz="3750" spc="5" dirty="0">
                <a:solidFill>
                  <a:srgbClr val="FFF8E7"/>
                </a:solidFill>
                <a:latin typeface="Arimo"/>
                <a:cs typeface="Arimo"/>
              </a:rPr>
              <a:t> </a:t>
            </a:r>
            <a:r>
              <a:rPr sz="3750" dirty="0">
                <a:solidFill>
                  <a:srgbClr val="FFF8E7"/>
                </a:solidFill>
                <a:latin typeface="Arimo"/>
                <a:cs typeface="Arimo"/>
              </a:rPr>
              <a:t>you</a:t>
            </a:r>
            <a:r>
              <a:rPr sz="3750" spc="5" dirty="0">
                <a:solidFill>
                  <a:srgbClr val="FFF8E7"/>
                </a:solidFill>
                <a:latin typeface="Arimo"/>
                <a:cs typeface="Arimo"/>
              </a:rPr>
              <a:t> </a:t>
            </a:r>
            <a:r>
              <a:rPr sz="3750" dirty="0">
                <a:solidFill>
                  <a:srgbClr val="FFF8E7"/>
                </a:solidFill>
                <a:latin typeface="Arimo"/>
                <a:cs typeface="Arimo"/>
              </a:rPr>
              <a:t>create</a:t>
            </a:r>
            <a:r>
              <a:rPr sz="3750" spc="5" dirty="0">
                <a:solidFill>
                  <a:srgbClr val="FFF8E7"/>
                </a:solidFill>
                <a:latin typeface="Arimo"/>
                <a:cs typeface="Arimo"/>
              </a:rPr>
              <a:t> </a:t>
            </a:r>
            <a:r>
              <a:rPr sz="3750" spc="-25" dirty="0">
                <a:solidFill>
                  <a:srgbClr val="FFF8E7"/>
                </a:solidFill>
                <a:latin typeface="Arimo"/>
                <a:cs typeface="Arimo"/>
              </a:rPr>
              <a:t>an </a:t>
            </a:r>
            <a:r>
              <a:rPr sz="3750" dirty="0">
                <a:solidFill>
                  <a:srgbClr val="FFF8E7"/>
                </a:solidFill>
                <a:latin typeface="Arimo"/>
                <a:cs typeface="Arimo"/>
              </a:rPr>
              <a:t>email,</a:t>
            </a:r>
            <a:r>
              <a:rPr sz="3750" spc="5" dirty="0">
                <a:solidFill>
                  <a:srgbClr val="FFF8E7"/>
                </a:solidFill>
                <a:latin typeface="Arimo"/>
                <a:cs typeface="Arimo"/>
              </a:rPr>
              <a:t> </a:t>
            </a:r>
            <a:r>
              <a:rPr sz="3750" dirty="0">
                <a:solidFill>
                  <a:srgbClr val="FFF8E7"/>
                </a:solidFill>
                <a:latin typeface="Arimo"/>
                <a:cs typeface="Arimo"/>
              </a:rPr>
              <a:t>it</a:t>
            </a:r>
            <a:r>
              <a:rPr sz="3750" spc="5" dirty="0">
                <a:solidFill>
                  <a:srgbClr val="FFF8E7"/>
                </a:solidFill>
                <a:latin typeface="Arimo"/>
                <a:cs typeface="Arimo"/>
              </a:rPr>
              <a:t> </a:t>
            </a:r>
            <a:r>
              <a:rPr sz="3750" dirty="0">
                <a:solidFill>
                  <a:srgbClr val="FFF8E7"/>
                </a:solidFill>
                <a:latin typeface="Arimo"/>
                <a:cs typeface="Arimo"/>
              </a:rPr>
              <a:t>is</a:t>
            </a:r>
            <a:r>
              <a:rPr sz="3750" spc="5" dirty="0">
                <a:solidFill>
                  <a:srgbClr val="FFF8E7"/>
                </a:solidFill>
                <a:latin typeface="Arimo"/>
                <a:cs typeface="Arimo"/>
              </a:rPr>
              <a:t> </a:t>
            </a:r>
            <a:r>
              <a:rPr sz="3750" dirty="0">
                <a:solidFill>
                  <a:srgbClr val="FFF8E7"/>
                </a:solidFill>
                <a:latin typeface="Arimo"/>
                <a:cs typeface="Arimo"/>
              </a:rPr>
              <a:t>known</a:t>
            </a:r>
            <a:r>
              <a:rPr sz="3750" spc="5" dirty="0">
                <a:solidFill>
                  <a:srgbClr val="FFF8E7"/>
                </a:solidFill>
                <a:latin typeface="Arimo"/>
                <a:cs typeface="Arimo"/>
              </a:rPr>
              <a:t> </a:t>
            </a:r>
            <a:r>
              <a:rPr sz="3750" spc="-25" dirty="0">
                <a:solidFill>
                  <a:srgbClr val="FFF8E7"/>
                </a:solidFill>
                <a:latin typeface="Arimo"/>
                <a:cs typeface="Arimo"/>
              </a:rPr>
              <a:t>as </a:t>
            </a:r>
            <a:r>
              <a:rPr sz="3750" dirty="0">
                <a:solidFill>
                  <a:srgbClr val="FFF8E7"/>
                </a:solidFill>
                <a:latin typeface="Arimo"/>
                <a:cs typeface="Arimo"/>
              </a:rPr>
              <a:t>composing.</a:t>
            </a:r>
            <a:r>
              <a:rPr sz="3750" spc="5" dirty="0">
                <a:solidFill>
                  <a:srgbClr val="FFF8E7"/>
                </a:solidFill>
                <a:latin typeface="Arimo"/>
                <a:cs typeface="Arimo"/>
              </a:rPr>
              <a:t> </a:t>
            </a:r>
            <a:r>
              <a:rPr sz="3750" dirty="0">
                <a:solidFill>
                  <a:srgbClr val="FFF8E7"/>
                </a:solidFill>
                <a:latin typeface="Arimo"/>
                <a:cs typeface="Arimo"/>
              </a:rPr>
              <a:t>There</a:t>
            </a:r>
            <a:r>
              <a:rPr sz="3750" spc="5" dirty="0">
                <a:solidFill>
                  <a:srgbClr val="FFF8E7"/>
                </a:solidFill>
                <a:latin typeface="Arimo"/>
                <a:cs typeface="Arimo"/>
              </a:rPr>
              <a:t> </a:t>
            </a:r>
            <a:r>
              <a:rPr sz="3750" spc="-25" dirty="0">
                <a:solidFill>
                  <a:srgbClr val="FFF8E7"/>
                </a:solidFill>
                <a:latin typeface="Arimo"/>
                <a:cs typeface="Arimo"/>
              </a:rPr>
              <a:t>are </a:t>
            </a:r>
            <a:r>
              <a:rPr sz="3750" dirty="0">
                <a:solidFill>
                  <a:srgbClr val="FFF8E7"/>
                </a:solidFill>
                <a:latin typeface="Arimo"/>
                <a:cs typeface="Arimo"/>
              </a:rPr>
              <a:t>several</a:t>
            </a:r>
            <a:r>
              <a:rPr sz="3750" spc="5" dirty="0">
                <a:solidFill>
                  <a:srgbClr val="FFF8E7"/>
                </a:solidFill>
                <a:latin typeface="Arimo"/>
                <a:cs typeface="Arimo"/>
              </a:rPr>
              <a:t> </a:t>
            </a:r>
            <a:r>
              <a:rPr sz="3750" dirty="0">
                <a:solidFill>
                  <a:srgbClr val="FFF8E7"/>
                </a:solidFill>
                <a:latin typeface="Arimo"/>
                <a:cs typeface="Arimo"/>
              </a:rPr>
              <a:t>pieces</a:t>
            </a:r>
            <a:r>
              <a:rPr sz="3750" spc="5" dirty="0">
                <a:solidFill>
                  <a:srgbClr val="FFF8E7"/>
                </a:solidFill>
                <a:latin typeface="Arimo"/>
                <a:cs typeface="Arimo"/>
              </a:rPr>
              <a:t> </a:t>
            </a:r>
            <a:r>
              <a:rPr sz="3750" spc="-25" dirty="0">
                <a:solidFill>
                  <a:srgbClr val="FFF8E7"/>
                </a:solidFill>
                <a:latin typeface="Arimo"/>
                <a:cs typeface="Arimo"/>
              </a:rPr>
              <a:t>of </a:t>
            </a:r>
            <a:r>
              <a:rPr sz="3750" dirty="0">
                <a:solidFill>
                  <a:srgbClr val="FFF8E7"/>
                </a:solidFill>
                <a:latin typeface="Arimo"/>
                <a:cs typeface="Arimo"/>
              </a:rPr>
              <a:t>information</a:t>
            </a:r>
            <a:r>
              <a:rPr sz="3750" spc="5" dirty="0">
                <a:solidFill>
                  <a:srgbClr val="FFF8E7"/>
                </a:solidFill>
                <a:latin typeface="Arimo"/>
                <a:cs typeface="Arimo"/>
              </a:rPr>
              <a:t> </a:t>
            </a:r>
            <a:r>
              <a:rPr sz="3750" dirty="0">
                <a:solidFill>
                  <a:srgbClr val="FFF8E7"/>
                </a:solidFill>
                <a:latin typeface="Arimo"/>
                <a:cs typeface="Arimo"/>
              </a:rPr>
              <a:t>you</a:t>
            </a:r>
            <a:r>
              <a:rPr sz="3750" spc="5" dirty="0">
                <a:solidFill>
                  <a:srgbClr val="FFF8E7"/>
                </a:solidFill>
                <a:latin typeface="Arimo"/>
                <a:cs typeface="Arimo"/>
              </a:rPr>
              <a:t> </a:t>
            </a:r>
            <a:r>
              <a:rPr sz="3750" spc="-20" dirty="0">
                <a:solidFill>
                  <a:srgbClr val="FFF8E7"/>
                </a:solidFill>
                <a:latin typeface="Arimo"/>
                <a:cs typeface="Arimo"/>
              </a:rPr>
              <a:t>will </a:t>
            </a:r>
            <a:r>
              <a:rPr sz="3750" dirty="0">
                <a:solidFill>
                  <a:srgbClr val="FFF8E7"/>
                </a:solidFill>
                <a:latin typeface="Arimo"/>
                <a:cs typeface="Arimo"/>
              </a:rPr>
              <a:t>require</a:t>
            </a:r>
            <a:r>
              <a:rPr sz="3750" spc="5" dirty="0">
                <a:solidFill>
                  <a:srgbClr val="FFF8E7"/>
                </a:solidFill>
                <a:latin typeface="Arimo"/>
                <a:cs typeface="Arimo"/>
              </a:rPr>
              <a:t> </a:t>
            </a:r>
            <a:r>
              <a:rPr sz="3750" spc="-20" dirty="0">
                <a:solidFill>
                  <a:srgbClr val="FFF8E7"/>
                </a:solidFill>
                <a:latin typeface="Arimo"/>
                <a:cs typeface="Arimo"/>
              </a:rPr>
              <a:t>when </a:t>
            </a:r>
            <a:r>
              <a:rPr sz="3750" dirty="0">
                <a:solidFill>
                  <a:srgbClr val="FFF8E7"/>
                </a:solidFill>
                <a:latin typeface="Arimo"/>
                <a:cs typeface="Arimo"/>
              </a:rPr>
              <a:t>composing</a:t>
            </a:r>
            <a:r>
              <a:rPr sz="3750" spc="5" dirty="0">
                <a:solidFill>
                  <a:srgbClr val="FFF8E7"/>
                </a:solidFill>
                <a:latin typeface="Arimo"/>
                <a:cs typeface="Arimo"/>
              </a:rPr>
              <a:t> </a:t>
            </a:r>
            <a:r>
              <a:rPr sz="3750" dirty="0">
                <a:solidFill>
                  <a:srgbClr val="FFF8E7"/>
                </a:solidFill>
                <a:latin typeface="Arimo"/>
                <a:cs typeface="Arimo"/>
              </a:rPr>
              <a:t>an</a:t>
            </a:r>
            <a:r>
              <a:rPr sz="3750" spc="5" dirty="0">
                <a:solidFill>
                  <a:srgbClr val="FFF8E7"/>
                </a:solidFill>
                <a:latin typeface="Arimo"/>
                <a:cs typeface="Arimo"/>
              </a:rPr>
              <a:t> </a:t>
            </a:r>
            <a:r>
              <a:rPr sz="3750" spc="-10" dirty="0">
                <a:solidFill>
                  <a:srgbClr val="FFF8E7"/>
                </a:solidFill>
                <a:latin typeface="Arimo"/>
                <a:cs typeface="Arimo"/>
              </a:rPr>
              <a:t>email.</a:t>
            </a:r>
            <a:endParaRPr sz="3750" dirty="0">
              <a:latin typeface="Arimo"/>
              <a:cs typeface="Arim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6000" y="2592692"/>
            <a:ext cx="6871334" cy="1358900"/>
          </a:xfrm>
          <a:prstGeom prst="rect">
            <a:avLst/>
          </a:prstGeom>
        </p:spPr>
        <p:txBody>
          <a:bodyPr vert="horz" wrap="square" lIns="0" tIns="11430" rIns="0" bIns="0" rtlCol="0">
            <a:spAutoFit/>
          </a:bodyPr>
          <a:lstStyle/>
          <a:p>
            <a:pPr marL="12700" marR="5080">
              <a:lnSpc>
                <a:spcPct val="116700"/>
              </a:lnSpc>
              <a:spcBef>
                <a:spcPts val="90"/>
              </a:spcBef>
            </a:pPr>
            <a:r>
              <a:rPr sz="3750" dirty="0">
                <a:latin typeface="Arimo"/>
                <a:cs typeface="Arimo"/>
              </a:rPr>
              <a:t>When</a:t>
            </a:r>
            <a:r>
              <a:rPr sz="3750" spc="5" dirty="0">
                <a:latin typeface="Arimo"/>
                <a:cs typeface="Arimo"/>
              </a:rPr>
              <a:t> </a:t>
            </a:r>
            <a:r>
              <a:rPr sz="3750" dirty="0">
                <a:latin typeface="Arimo"/>
                <a:cs typeface="Arimo"/>
              </a:rPr>
              <a:t>would</a:t>
            </a:r>
            <a:r>
              <a:rPr sz="3750" spc="5" dirty="0">
                <a:latin typeface="Arimo"/>
                <a:cs typeface="Arimo"/>
              </a:rPr>
              <a:t> </a:t>
            </a:r>
            <a:r>
              <a:rPr sz="3750" dirty="0">
                <a:latin typeface="Arimo"/>
                <a:cs typeface="Arimo"/>
              </a:rPr>
              <a:t>you</a:t>
            </a:r>
            <a:r>
              <a:rPr sz="3750" spc="5" dirty="0">
                <a:latin typeface="Arimo"/>
                <a:cs typeface="Arimo"/>
              </a:rPr>
              <a:t> </a:t>
            </a:r>
            <a:r>
              <a:rPr sz="3750" dirty="0">
                <a:latin typeface="Arimo"/>
                <a:cs typeface="Arimo"/>
              </a:rPr>
              <a:t>use</a:t>
            </a:r>
            <a:r>
              <a:rPr sz="3750" spc="5" dirty="0">
                <a:latin typeface="Arimo"/>
                <a:cs typeface="Arimo"/>
              </a:rPr>
              <a:t> </a:t>
            </a:r>
            <a:r>
              <a:rPr sz="3750" dirty="0">
                <a:latin typeface="Arimo"/>
                <a:cs typeface="Arimo"/>
              </a:rPr>
              <a:t>formal</a:t>
            </a:r>
            <a:r>
              <a:rPr sz="3750" spc="5" dirty="0">
                <a:latin typeface="Arimo"/>
                <a:cs typeface="Arimo"/>
              </a:rPr>
              <a:t> </a:t>
            </a:r>
            <a:r>
              <a:rPr sz="3750" spc="-25" dirty="0">
                <a:latin typeface="Arimo"/>
                <a:cs typeface="Arimo"/>
              </a:rPr>
              <a:t>and </a:t>
            </a:r>
            <a:r>
              <a:rPr sz="3750" dirty="0">
                <a:latin typeface="Arimo"/>
                <a:cs typeface="Arimo"/>
              </a:rPr>
              <a:t>relaxed</a:t>
            </a:r>
            <a:r>
              <a:rPr sz="3750" spc="5" dirty="0">
                <a:latin typeface="Arimo"/>
                <a:cs typeface="Arimo"/>
              </a:rPr>
              <a:t> </a:t>
            </a:r>
            <a:r>
              <a:rPr sz="3750" dirty="0">
                <a:latin typeface="Arimo"/>
                <a:cs typeface="Arimo"/>
              </a:rPr>
              <a:t>communication</a:t>
            </a:r>
            <a:r>
              <a:rPr sz="3750" spc="5" dirty="0">
                <a:latin typeface="Arimo"/>
                <a:cs typeface="Arimo"/>
              </a:rPr>
              <a:t> </a:t>
            </a:r>
            <a:r>
              <a:rPr sz="3750" spc="-10" dirty="0">
                <a:latin typeface="Arimo"/>
                <a:cs typeface="Arimo"/>
              </a:rPr>
              <a:t>tones?</a:t>
            </a:r>
            <a:endParaRPr sz="3750">
              <a:latin typeface="Arimo"/>
              <a:cs typeface="Arimo"/>
            </a:endParaRPr>
          </a:p>
        </p:txBody>
      </p:sp>
      <p:sp>
        <p:nvSpPr>
          <p:cNvPr id="3" name="object 3"/>
          <p:cNvSpPr txBox="1"/>
          <p:nvPr/>
        </p:nvSpPr>
        <p:spPr>
          <a:xfrm>
            <a:off x="1016000" y="4684650"/>
            <a:ext cx="1250315" cy="600710"/>
          </a:xfrm>
          <a:prstGeom prst="rect">
            <a:avLst/>
          </a:prstGeom>
        </p:spPr>
        <p:txBody>
          <a:bodyPr vert="horz" wrap="square" lIns="0" tIns="15240" rIns="0" bIns="0" rtlCol="0">
            <a:spAutoFit/>
          </a:bodyPr>
          <a:lstStyle/>
          <a:p>
            <a:pPr marL="12700">
              <a:lnSpc>
                <a:spcPct val="100000"/>
              </a:lnSpc>
              <a:spcBef>
                <a:spcPts val="120"/>
              </a:spcBef>
            </a:pPr>
            <a:r>
              <a:rPr sz="3750" spc="-20" dirty="0">
                <a:latin typeface="Arimo"/>
                <a:cs typeface="Arimo"/>
              </a:rPr>
              <a:t>Why?</a:t>
            </a:r>
            <a:endParaRPr sz="3750">
              <a:latin typeface="Arimo"/>
              <a:cs typeface="Arimo"/>
            </a:endParaRPr>
          </a:p>
        </p:txBody>
      </p:sp>
      <p:pic>
        <p:nvPicPr>
          <p:cNvPr id="4" name="object 4"/>
          <p:cNvPicPr/>
          <p:nvPr/>
        </p:nvPicPr>
        <p:blipFill>
          <a:blip r:embed="rId2" cstate="print">
            <a:extLst>
              <a:ext uri="{28A0092B-C50C-407E-A947-70E740481C1C}">
                <a14:useLocalDpi xmlns:a14="http://schemas.microsoft.com/office/drawing/2010/main" val="0"/>
              </a:ext>
            </a:extLst>
          </a:blip>
          <a:stretch>
            <a:fillRect/>
          </a:stretch>
        </p:blipFill>
        <p:spPr>
          <a:xfrm>
            <a:off x="9144000" y="2728932"/>
            <a:ext cx="8943959" cy="601026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9" name="Picture 8">
            <a:extLst>
              <a:ext uri="{FF2B5EF4-FFF2-40B4-BE49-F238E27FC236}">
                <a16:creationId xmlns:a16="http://schemas.microsoft.com/office/drawing/2014/main" id="{095A8926-F6A8-24CA-B9BB-70D41CA00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9" y="15240"/>
            <a:ext cx="13781809" cy="10205068"/>
          </a:xfrm>
          <a:prstGeom prst="rect">
            <a:avLst/>
          </a:prstGeom>
        </p:spPr>
      </p:pic>
      <p:pic>
        <p:nvPicPr>
          <p:cNvPr id="6" name="object 6"/>
          <p:cNvPicPr/>
          <p:nvPr/>
        </p:nvPicPr>
        <p:blipFill>
          <a:blip r:embed="rId4" cstate="print">
            <a:extLst>
              <a:ext uri="{28A0092B-C50C-407E-A947-70E740481C1C}">
                <a14:useLocalDpi xmlns:a14="http://schemas.microsoft.com/office/drawing/2010/main" val="0"/>
              </a:ext>
            </a:extLst>
          </a:blip>
          <a:stretch>
            <a:fillRect/>
          </a:stretch>
        </p:blipFill>
        <p:spPr>
          <a:xfrm>
            <a:off x="11430000" y="5495909"/>
            <a:ext cx="3669914" cy="4724399"/>
          </a:xfrm>
          <a:prstGeom prst="rect">
            <a:avLst/>
          </a:prstGeom>
        </p:spPr>
      </p:pic>
      <p:sp>
        <p:nvSpPr>
          <p:cNvPr id="7" name="object 7"/>
          <p:cNvSpPr txBox="1">
            <a:spLocks noGrp="1"/>
          </p:cNvSpPr>
          <p:nvPr>
            <p:ph type="title"/>
          </p:nvPr>
        </p:nvSpPr>
        <p:spPr>
          <a:xfrm>
            <a:off x="10718799" y="753126"/>
            <a:ext cx="7590790" cy="4060825"/>
          </a:xfrm>
          <a:prstGeom prst="rect">
            <a:avLst/>
          </a:prstGeom>
        </p:spPr>
        <p:txBody>
          <a:bodyPr vert="horz" wrap="square" lIns="0" tIns="7620" rIns="0" bIns="0" rtlCol="0">
            <a:spAutoFit/>
          </a:bodyPr>
          <a:lstStyle/>
          <a:p>
            <a:pPr marL="12700" marR="878205">
              <a:lnSpc>
                <a:spcPts val="7050"/>
              </a:lnSpc>
              <a:spcBef>
                <a:spcPts val="60"/>
              </a:spcBef>
            </a:pPr>
            <a:r>
              <a:rPr spc="-45" dirty="0">
                <a:solidFill>
                  <a:srgbClr val="62469C"/>
                </a:solidFill>
                <a:latin typeface="Trebuchet MS"/>
                <a:cs typeface="Trebuchet MS"/>
              </a:rPr>
              <a:t>General</a:t>
            </a:r>
            <a:r>
              <a:rPr spc="-285" dirty="0">
                <a:solidFill>
                  <a:srgbClr val="62469C"/>
                </a:solidFill>
                <a:latin typeface="Trebuchet MS"/>
                <a:cs typeface="Trebuchet MS"/>
              </a:rPr>
              <a:t> </a:t>
            </a:r>
            <a:r>
              <a:rPr spc="135" dirty="0">
                <a:solidFill>
                  <a:srgbClr val="62469C"/>
                </a:solidFill>
                <a:latin typeface="Trebuchet MS"/>
                <a:cs typeface="Trebuchet MS"/>
              </a:rPr>
              <a:t>Things</a:t>
            </a:r>
            <a:r>
              <a:rPr spc="-280" dirty="0">
                <a:solidFill>
                  <a:srgbClr val="62469C"/>
                </a:solidFill>
                <a:latin typeface="Trebuchet MS"/>
                <a:cs typeface="Trebuchet MS"/>
              </a:rPr>
              <a:t> </a:t>
            </a:r>
            <a:r>
              <a:rPr spc="-25" dirty="0">
                <a:solidFill>
                  <a:srgbClr val="62469C"/>
                </a:solidFill>
                <a:latin typeface="Trebuchet MS"/>
                <a:cs typeface="Trebuchet MS"/>
              </a:rPr>
              <a:t>That </a:t>
            </a:r>
            <a:r>
              <a:rPr dirty="0">
                <a:solidFill>
                  <a:srgbClr val="62469C"/>
                </a:solidFill>
                <a:latin typeface="Trebuchet MS"/>
                <a:cs typeface="Trebuchet MS"/>
              </a:rPr>
              <a:t>You</a:t>
            </a:r>
            <a:r>
              <a:rPr spc="-295" dirty="0">
                <a:solidFill>
                  <a:srgbClr val="62469C"/>
                </a:solidFill>
                <a:latin typeface="Trebuchet MS"/>
                <a:cs typeface="Trebuchet MS"/>
              </a:rPr>
              <a:t> </a:t>
            </a:r>
            <a:r>
              <a:rPr dirty="0">
                <a:solidFill>
                  <a:srgbClr val="62469C"/>
                </a:solidFill>
                <a:latin typeface="Trebuchet MS"/>
                <a:cs typeface="Trebuchet MS"/>
              </a:rPr>
              <a:t>Need</a:t>
            </a:r>
            <a:r>
              <a:rPr spc="-300" dirty="0">
                <a:solidFill>
                  <a:srgbClr val="62469C"/>
                </a:solidFill>
                <a:latin typeface="Trebuchet MS"/>
                <a:cs typeface="Trebuchet MS"/>
              </a:rPr>
              <a:t> </a:t>
            </a:r>
            <a:r>
              <a:rPr spc="-90" dirty="0">
                <a:solidFill>
                  <a:srgbClr val="62469C"/>
                </a:solidFill>
                <a:latin typeface="Trebuchet MS"/>
                <a:cs typeface="Trebuchet MS"/>
              </a:rPr>
              <a:t>to</a:t>
            </a:r>
            <a:r>
              <a:rPr spc="-300" dirty="0">
                <a:solidFill>
                  <a:srgbClr val="62469C"/>
                </a:solidFill>
                <a:latin typeface="Trebuchet MS"/>
                <a:cs typeface="Trebuchet MS"/>
              </a:rPr>
              <a:t> </a:t>
            </a:r>
            <a:r>
              <a:rPr spc="-20" dirty="0">
                <a:solidFill>
                  <a:srgbClr val="62469C"/>
                </a:solidFill>
                <a:latin typeface="Trebuchet MS"/>
                <a:cs typeface="Trebuchet MS"/>
              </a:rPr>
              <a:t>Know </a:t>
            </a:r>
            <a:r>
              <a:rPr dirty="0">
                <a:solidFill>
                  <a:srgbClr val="62469C"/>
                </a:solidFill>
                <a:latin typeface="Trebuchet MS"/>
                <a:cs typeface="Trebuchet MS"/>
              </a:rPr>
              <a:t>About</a:t>
            </a:r>
            <a:r>
              <a:rPr spc="-405" dirty="0">
                <a:solidFill>
                  <a:srgbClr val="62469C"/>
                </a:solidFill>
                <a:latin typeface="Trebuchet MS"/>
                <a:cs typeface="Trebuchet MS"/>
              </a:rPr>
              <a:t> </a:t>
            </a:r>
            <a:r>
              <a:rPr spc="50" dirty="0">
                <a:solidFill>
                  <a:srgbClr val="62469C"/>
                </a:solidFill>
                <a:latin typeface="Trebuchet MS"/>
                <a:cs typeface="Trebuchet MS"/>
              </a:rPr>
              <a:t>Emails</a:t>
            </a:r>
          </a:p>
          <a:p>
            <a:pPr marL="12700" marR="5080">
              <a:lnSpc>
                <a:spcPct val="116700"/>
              </a:lnSpc>
              <a:spcBef>
                <a:spcPts val="155"/>
              </a:spcBef>
            </a:pPr>
            <a:r>
              <a:rPr sz="3750" b="0" dirty="0">
                <a:solidFill>
                  <a:srgbClr val="62469C"/>
                </a:solidFill>
                <a:latin typeface="Arimo"/>
                <a:cs typeface="Arimo"/>
              </a:rPr>
              <a:t>Think</a:t>
            </a:r>
            <a:r>
              <a:rPr sz="3750" b="0" spc="5" dirty="0">
                <a:solidFill>
                  <a:srgbClr val="62469C"/>
                </a:solidFill>
                <a:latin typeface="Arimo"/>
                <a:cs typeface="Arimo"/>
              </a:rPr>
              <a:t> </a:t>
            </a:r>
            <a:r>
              <a:rPr sz="3750" b="0" dirty="0">
                <a:solidFill>
                  <a:srgbClr val="62469C"/>
                </a:solidFill>
                <a:latin typeface="Arimo"/>
                <a:cs typeface="Arimo"/>
              </a:rPr>
              <a:t>about</a:t>
            </a:r>
            <a:r>
              <a:rPr sz="3750" b="0" spc="5" dirty="0">
                <a:solidFill>
                  <a:srgbClr val="62469C"/>
                </a:solidFill>
                <a:latin typeface="Arimo"/>
                <a:cs typeface="Arimo"/>
              </a:rPr>
              <a:t> </a:t>
            </a:r>
            <a:r>
              <a:rPr sz="3750" b="0" dirty="0">
                <a:solidFill>
                  <a:srgbClr val="62469C"/>
                </a:solidFill>
                <a:latin typeface="Arimo"/>
                <a:cs typeface="Arimo"/>
              </a:rPr>
              <a:t>whether</a:t>
            </a:r>
            <a:r>
              <a:rPr sz="3750" b="0" spc="5" dirty="0">
                <a:solidFill>
                  <a:srgbClr val="62469C"/>
                </a:solidFill>
                <a:latin typeface="Arimo"/>
                <a:cs typeface="Arimo"/>
              </a:rPr>
              <a:t> </a:t>
            </a:r>
            <a:r>
              <a:rPr sz="3750" b="0" dirty="0">
                <a:solidFill>
                  <a:srgbClr val="62469C"/>
                </a:solidFill>
                <a:latin typeface="Arimo"/>
                <a:cs typeface="Arimo"/>
              </a:rPr>
              <a:t>an</a:t>
            </a:r>
            <a:r>
              <a:rPr sz="3750" b="0" spc="5" dirty="0">
                <a:solidFill>
                  <a:srgbClr val="62469C"/>
                </a:solidFill>
                <a:latin typeface="Arimo"/>
                <a:cs typeface="Arimo"/>
              </a:rPr>
              <a:t> </a:t>
            </a:r>
            <a:r>
              <a:rPr sz="3750" b="0" dirty="0">
                <a:solidFill>
                  <a:srgbClr val="62469C"/>
                </a:solidFill>
                <a:latin typeface="Arimo"/>
                <a:cs typeface="Arimo"/>
              </a:rPr>
              <a:t>email</a:t>
            </a:r>
            <a:r>
              <a:rPr sz="3750" b="0" spc="5" dirty="0">
                <a:solidFill>
                  <a:srgbClr val="62469C"/>
                </a:solidFill>
                <a:latin typeface="Arimo"/>
                <a:cs typeface="Arimo"/>
              </a:rPr>
              <a:t> </a:t>
            </a:r>
            <a:r>
              <a:rPr sz="3750" b="0" dirty="0">
                <a:solidFill>
                  <a:srgbClr val="62469C"/>
                </a:solidFill>
                <a:latin typeface="Arimo"/>
                <a:cs typeface="Arimo"/>
              </a:rPr>
              <a:t>is</a:t>
            </a:r>
            <a:r>
              <a:rPr sz="3750" b="0" spc="5" dirty="0">
                <a:solidFill>
                  <a:srgbClr val="62469C"/>
                </a:solidFill>
                <a:latin typeface="Arimo"/>
                <a:cs typeface="Arimo"/>
              </a:rPr>
              <a:t> </a:t>
            </a:r>
            <a:r>
              <a:rPr sz="3750" b="0" spc="-25" dirty="0">
                <a:solidFill>
                  <a:srgbClr val="62469C"/>
                </a:solidFill>
                <a:latin typeface="Arimo"/>
                <a:cs typeface="Arimo"/>
              </a:rPr>
              <a:t>the </a:t>
            </a:r>
            <a:r>
              <a:rPr sz="3750" b="0" dirty="0">
                <a:solidFill>
                  <a:srgbClr val="62469C"/>
                </a:solidFill>
                <a:latin typeface="Arimo"/>
                <a:cs typeface="Arimo"/>
              </a:rPr>
              <a:t>best</a:t>
            </a:r>
            <a:r>
              <a:rPr sz="3750" b="0" spc="5" dirty="0">
                <a:solidFill>
                  <a:srgbClr val="62469C"/>
                </a:solidFill>
                <a:latin typeface="Arimo"/>
                <a:cs typeface="Arimo"/>
              </a:rPr>
              <a:t> </a:t>
            </a:r>
            <a:r>
              <a:rPr sz="3750" b="0" dirty="0">
                <a:solidFill>
                  <a:srgbClr val="62469C"/>
                </a:solidFill>
                <a:latin typeface="Arimo"/>
                <a:cs typeface="Arimo"/>
              </a:rPr>
              <a:t>form</a:t>
            </a:r>
            <a:r>
              <a:rPr sz="3750" b="0" spc="5" dirty="0">
                <a:solidFill>
                  <a:srgbClr val="62469C"/>
                </a:solidFill>
                <a:latin typeface="Arimo"/>
                <a:cs typeface="Arimo"/>
              </a:rPr>
              <a:t> </a:t>
            </a:r>
            <a:r>
              <a:rPr sz="3750" b="0" dirty="0">
                <a:solidFill>
                  <a:srgbClr val="62469C"/>
                </a:solidFill>
                <a:latin typeface="Arimo"/>
                <a:cs typeface="Arimo"/>
              </a:rPr>
              <a:t>of</a:t>
            </a:r>
            <a:r>
              <a:rPr sz="3750" b="0" spc="5" dirty="0">
                <a:solidFill>
                  <a:srgbClr val="62469C"/>
                </a:solidFill>
                <a:latin typeface="Arimo"/>
                <a:cs typeface="Arimo"/>
              </a:rPr>
              <a:t> </a:t>
            </a:r>
            <a:r>
              <a:rPr sz="3750" b="0" spc="-10" dirty="0">
                <a:solidFill>
                  <a:srgbClr val="62469C"/>
                </a:solidFill>
                <a:latin typeface="Arimo"/>
                <a:cs typeface="Arimo"/>
              </a:rPr>
              <a:t>contact.</a:t>
            </a:r>
            <a:endParaRPr sz="3750" dirty="0">
              <a:latin typeface="Arimo"/>
              <a:cs typeface="Arim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96006C-4E7D-FD46-65FB-A740B57D4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grpSp>
        <p:nvGrpSpPr>
          <p:cNvPr id="3" name="object 3"/>
          <p:cNvGrpSpPr/>
          <p:nvPr/>
        </p:nvGrpSpPr>
        <p:grpSpPr>
          <a:xfrm>
            <a:off x="38100" y="22860"/>
            <a:ext cx="1366937" cy="1165312"/>
            <a:chOff x="5643463" y="1463588"/>
            <a:chExt cx="7000875" cy="7362825"/>
          </a:xfrm>
        </p:grpSpPr>
        <p:pic>
          <p:nvPicPr>
            <p:cNvPr id="4" name="object 4"/>
            <p:cNvPicPr/>
            <p:nvPr/>
          </p:nvPicPr>
          <p:blipFill>
            <a:blip r:embed="rId4" cstate="email">
              <a:extLst>
                <a:ext uri="{28A0092B-C50C-407E-A947-70E740481C1C}">
                  <a14:useLocalDpi xmlns:a14="http://schemas.microsoft.com/office/drawing/2010/main" val="0"/>
                </a:ext>
              </a:extLst>
            </a:blip>
            <a:stretch>
              <a:fillRect/>
            </a:stretch>
          </p:blipFill>
          <p:spPr>
            <a:xfrm>
              <a:off x="6503639" y="1463588"/>
              <a:ext cx="5276849" cy="7362785"/>
            </a:xfrm>
            <a:prstGeom prst="rect">
              <a:avLst/>
            </a:prstGeom>
          </p:spPr>
        </p:pic>
        <p:pic>
          <p:nvPicPr>
            <p:cNvPr id="5" name="object 5"/>
            <p:cNvPicPr/>
            <p:nvPr/>
          </p:nvPicPr>
          <p:blipFill>
            <a:blip r:embed="rId5" cstate="email">
              <a:extLst>
                <a:ext uri="{28A0092B-C50C-407E-A947-70E740481C1C}">
                  <a14:useLocalDpi xmlns:a14="http://schemas.microsoft.com/office/drawing/2010/main" val="0"/>
                </a:ext>
              </a:extLst>
            </a:blip>
            <a:stretch>
              <a:fillRect/>
            </a:stretch>
          </p:blipFill>
          <p:spPr>
            <a:xfrm>
              <a:off x="5643463" y="1463588"/>
              <a:ext cx="7000859" cy="7362785"/>
            </a:xfrm>
            <a:prstGeom prst="rect">
              <a:avLst/>
            </a:prstGeom>
          </p:spPr>
        </p:pic>
      </p:grpSp>
      <p:sp>
        <p:nvSpPr>
          <p:cNvPr id="7" name="TextBox 6">
            <a:extLst>
              <a:ext uri="{FF2B5EF4-FFF2-40B4-BE49-F238E27FC236}">
                <a16:creationId xmlns:a16="http://schemas.microsoft.com/office/drawing/2014/main" id="{6A23B915-3211-AD76-B639-0A22B05FA4DE}"/>
              </a:ext>
            </a:extLst>
          </p:cNvPr>
          <p:cNvSpPr txBox="1"/>
          <p:nvPr/>
        </p:nvSpPr>
        <p:spPr>
          <a:xfrm>
            <a:off x="1905000" y="335369"/>
            <a:ext cx="12420600" cy="769441"/>
          </a:xfrm>
          <a:prstGeom prst="rect">
            <a:avLst/>
          </a:prstGeom>
          <a:noFill/>
        </p:spPr>
        <p:txBody>
          <a:bodyPr wrap="square" rtlCol="0">
            <a:spAutoFit/>
          </a:bodyPr>
          <a:lstStyle/>
          <a:p>
            <a:r>
              <a:rPr lang="en-US" sz="4400" dirty="0"/>
              <a:t>Research Common Attachment File Types</a:t>
            </a:r>
            <a:endParaRPr lang="en-AU" sz="4400" dirty="0"/>
          </a:p>
        </p:txBody>
      </p:sp>
      <p:sp>
        <p:nvSpPr>
          <p:cNvPr id="8" name="TextBox 7">
            <a:extLst>
              <a:ext uri="{FF2B5EF4-FFF2-40B4-BE49-F238E27FC236}">
                <a16:creationId xmlns:a16="http://schemas.microsoft.com/office/drawing/2014/main" id="{8742ECCE-0C64-2BAF-F1A9-89A44ACDD4AB}"/>
              </a:ext>
            </a:extLst>
          </p:cNvPr>
          <p:cNvSpPr txBox="1"/>
          <p:nvPr/>
        </p:nvSpPr>
        <p:spPr>
          <a:xfrm>
            <a:off x="38100" y="1417319"/>
            <a:ext cx="18234660" cy="1384995"/>
          </a:xfrm>
          <a:prstGeom prst="rect">
            <a:avLst/>
          </a:prstGeom>
          <a:noFill/>
        </p:spPr>
        <p:txBody>
          <a:bodyPr wrap="square" rtlCol="0">
            <a:spAutoFit/>
          </a:bodyPr>
          <a:lstStyle/>
          <a:p>
            <a:r>
              <a:rPr lang="en-US" sz="2800" dirty="0">
                <a:solidFill>
                  <a:srgbClr val="0070C0"/>
                </a:solidFill>
              </a:rPr>
              <a:t>In this activity you are required to work in teams of three/ four and conduct some research to familiarise yourself with a range of common attachment file types. Indicate in the space provided what the file type stands for, its purpose and whether it is safe or not. The file type has been completed as a guide.</a:t>
            </a:r>
          </a:p>
        </p:txBody>
      </p:sp>
      <p:graphicFrame>
        <p:nvGraphicFramePr>
          <p:cNvPr id="9" name="Table 8">
            <a:extLst>
              <a:ext uri="{FF2B5EF4-FFF2-40B4-BE49-F238E27FC236}">
                <a16:creationId xmlns:a16="http://schemas.microsoft.com/office/drawing/2014/main" id="{1A19C1AA-7A21-4BA4-87DE-08E6357538D0}"/>
              </a:ext>
            </a:extLst>
          </p:cNvPr>
          <p:cNvGraphicFramePr>
            <a:graphicFrameLocks noGrp="1"/>
          </p:cNvGraphicFramePr>
          <p:nvPr>
            <p:extLst>
              <p:ext uri="{D42A27DB-BD31-4B8C-83A1-F6EECF244321}">
                <p14:modId xmlns:p14="http://schemas.microsoft.com/office/powerpoint/2010/main" val="2324966966"/>
              </p:ext>
            </p:extLst>
          </p:nvPr>
        </p:nvGraphicFramePr>
        <p:xfrm>
          <a:off x="60960" y="2794693"/>
          <a:ext cx="18188940" cy="7156932"/>
        </p:xfrm>
        <a:graphic>
          <a:graphicData uri="http://schemas.openxmlformats.org/drawingml/2006/table">
            <a:tbl>
              <a:tblPr firstRow="1" bandRow="1">
                <a:tableStyleId>{5C22544A-7EE6-4342-B048-85BDC9FD1C3A}</a:tableStyleId>
              </a:tblPr>
              <a:tblGrid>
                <a:gridCol w="4547235">
                  <a:extLst>
                    <a:ext uri="{9D8B030D-6E8A-4147-A177-3AD203B41FA5}">
                      <a16:colId xmlns:a16="http://schemas.microsoft.com/office/drawing/2014/main" val="3634453174"/>
                    </a:ext>
                  </a:extLst>
                </a:gridCol>
                <a:gridCol w="4547235">
                  <a:extLst>
                    <a:ext uri="{9D8B030D-6E8A-4147-A177-3AD203B41FA5}">
                      <a16:colId xmlns:a16="http://schemas.microsoft.com/office/drawing/2014/main" val="945027466"/>
                    </a:ext>
                  </a:extLst>
                </a:gridCol>
                <a:gridCol w="4547235">
                  <a:extLst>
                    <a:ext uri="{9D8B030D-6E8A-4147-A177-3AD203B41FA5}">
                      <a16:colId xmlns:a16="http://schemas.microsoft.com/office/drawing/2014/main" val="4096493470"/>
                    </a:ext>
                  </a:extLst>
                </a:gridCol>
                <a:gridCol w="4547235">
                  <a:extLst>
                    <a:ext uri="{9D8B030D-6E8A-4147-A177-3AD203B41FA5}">
                      <a16:colId xmlns:a16="http://schemas.microsoft.com/office/drawing/2014/main" val="2166421573"/>
                    </a:ext>
                  </a:extLst>
                </a:gridCol>
              </a:tblGrid>
              <a:tr h="596411">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AU" sz="2400" dirty="0">
                          <a:solidFill>
                            <a:srgbClr val="0070C0"/>
                          </a:solidFill>
                        </a:rPr>
                        <a:t>File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AU" sz="2400" dirty="0">
                          <a:solidFill>
                            <a:srgbClr val="0070C0"/>
                          </a:solidFill>
                        </a:rPr>
                        <a:t>Stands For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AU" sz="2400" dirty="0">
                          <a:solidFill>
                            <a:srgbClr val="0070C0"/>
                          </a:solidFill>
                        </a:rPr>
                        <a:t>Description / 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AU" sz="2400" dirty="0">
                          <a:solidFill>
                            <a:srgbClr val="0070C0"/>
                          </a:solidFill>
                        </a:rPr>
                        <a:t>Safe / Unsafe?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6063115"/>
                  </a:ext>
                </a:extLst>
              </a:tr>
              <a:tr h="596411">
                <a:tc>
                  <a:txBody>
                    <a:bodyPr/>
                    <a:lstStyle/>
                    <a:p>
                      <a:r>
                        <a:rPr lang="en-AU" sz="2400" dirty="0">
                          <a:solidFill>
                            <a:srgbClr val="0070C0"/>
                          </a:solidFill>
                        </a:rPr>
                        <a:t>BAT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Batch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Run commands automatically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7058565"/>
                  </a:ext>
                </a:extLst>
              </a:tr>
              <a:tr h="596411">
                <a:tc>
                  <a:txBody>
                    <a:bodyPr/>
                    <a:lstStyle/>
                    <a:p>
                      <a:r>
                        <a:rPr lang="en-AU" sz="2400" dirty="0">
                          <a:solidFill>
                            <a:srgbClr val="0070C0"/>
                          </a:solidFill>
                        </a:rPr>
                        <a:t>BMP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Bitmap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Uncompressed image 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7864285"/>
                  </a:ext>
                </a:extLst>
              </a:tr>
              <a:tr h="596411">
                <a:tc>
                  <a:txBody>
                    <a:bodyPr/>
                    <a:lstStyle/>
                    <a:p>
                      <a:r>
                        <a:rPr lang="en-AU" sz="2400" dirty="0">
                          <a:solidFill>
                            <a:srgbClr val="0070C0"/>
                          </a:solidFill>
                        </a:rPr>
                        <a:t>DOCX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Word document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Text based document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7638932"/>
                  </a:ext>
                </a:extLst>
              </a:tr>
              <a:tr h="596411">
                <a:tc>
                  <a:txBody>
                    <a:bodyPr/>
                    <a:lstStyle/>
                    <a:p>
                      <a:r>
                        <a:rPr lang="en-AU" sz="2400" dirty="0">
                          <a:solidFill>
                            <a:srgbClr val="0070C0"/>
                          </a:solidFill>
                        </a:rPr>
                        <a:t>EXE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Executable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An 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9513334"/>
                  </a:ext>
                </a:extLst>
              </a:tr>
              <a:tr h="596411">
                <a:tc>
                  <a:txBody>
                    <a:bodyPr/>
                    <a:lstStyle/>
                    <a:p>
                      <a:r>
                        <a:rPr lang="en-AU" sz="2400" dirty="0">
                          <a:solidFill>
                            <a:srgbClr val="0070C0"/>
                          </a:solidFill>
                        </a:rPr>
                        <a:t>GIF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Graphic Interchange format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Image format, for logos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6092587"/>
                  </a:ext>
                </a:extLst>
              </a:tr>
              <a:tr h="596411">
                <a:tc>
                  <a:txBody>
                    <a:bodyPr/>
                    <a:lstStyle/>
                    <a:p>
                      <a:r>
                        <a:rPr lang="en-AU" sz="2400" dirty="0">
                          <a:solidFill>
                            <a:srgbClr val="0070C0"/>
                          </a:solidFill>
                        </a:rPr>
                        <a:t>JPG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Joint Photo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Compressed image 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01633"/>
                  </a:ext>
                </a:extLst>
              </a:tr>
              <a:tr h="596411">
                <a:tc>
                  <a:txBody>
                    <a:bodyPr/>
                    <a:lstStyle/>
                    <a:p>
                      <a:r>
                        <a:rPr lang="en-AU" sz="2400" dirty="0">
                          <a:solidFill>
                            <a:srgbClr val="0070C0"/>
                          </a:solidFill>
                        </a:rPr>
                        <a:t>PDF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Portable Document Format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Sending text-based documents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5816595"/>
                  </a:ext>
                </a:extLst>
              </a:tr>
              <a:tr h="596411">
                <a:tc>
                  <a:txBody>
                    <a:bodyPr/>
                    <a:lstStyle/>
                    <a:p>
                      <a:r>
                        <a:rPr lang="en-AU" sz="2400" dirty="0">
                          <a:solidFill>
                            <a:srgbClr val="0070C0"/>
                          </a:solidFill>
                        </a:rPr>
                        <a:t>PNG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Portable Network 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Compressed image 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0091583"/>
                  </a:ext>
                </a:extLst>
              </a:tr>
              <a:tr h="596411">
                <a:tc>
                  <a:txBody>
                    <a:bodyPr/>
                    <a:lstStyle/>
                    <a:p>
                      <a:r>
                        <a:rPr lang="en-AU" sz="2400" dirty="0">
                          <a:solidFill>
                            <a:srgbClr val="0070C0"/>
                          </a:solidFill>
                        </a:rPr>
                        <a:t>PPTX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PowerPoint 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Slideshow presentation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336696"/>
                  </a:ext>
                </a:extLst>
              </a:tr>
              <a:tr h="596411">
                <a:tc>
                  <a:txBody>
                    <a:bodyPr/>
                    <a:lstStyle/>
                    <a:p>
                      <a:r>
                        <a:rPr lang="en-AU" sz="2400" dirty="0">
                          <a:solidFill>
                            <a:srgbClr val="0070C0"/>
                          </a:solidFill>
                        </a:rPr>
                        <a:t>XLSX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Excel 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Spreadsheet 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1164570"/>
                  </a:ext>
                </a:extLst>
              </a:tr>
              <a:tr h="596411">
                <a:tc>
                  <a:txBody>
                    <a:bodyPr/>
                    <a:lstStyle/>
                    <a:p>
                      <a:r>
                        <a:rPr lang="en-AU" sz="2400" dirty="0">
                          <a:solidFill>
                            <a:srgbClr val="0070C0"/>
                          </a:solidFill>
                        </a:rPr>
                        <a:t>ZIP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Compressed Zip 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400" dirty="0">
                          <a:solidFill>
                            <a:schemeClr val="tx1"/>
                          </a:solidFill>
                        </a:rPr>
                        <a:t>Container to compress other files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AU" sz="2400" dirty="0">
                          <a:solidFill>
                            <a:schemeClr val="tx1"/>
                          </a:solidFill>
                        </a:rPr>
                        <a:t>Yes/No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804568"/>
                  </a:ext>
                </a:extLst>
              </a:tr>
            </a:tbl>
          </a:graphicData>
        </a:graphic>
      </p:graphicFrame>
      <p:pic>
        <p:nvPicPr>
          <p:cNvPr id="10" name="Picture 9">
            <a:extLst>
              <a:ext uri="{FF2B5EF4-FFF2-40B4-BE49-F238E27FC236}">
                <a16:creationId xmlns:a16="http://schemas.microsoft.com/office/drawing/2014/main" id="{1D5D5326-E0BD-1536-5AFF-CB9B2AE4C0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3467100"/>
            <a:ext cx="13488495" cy="6332125"/>
          </a:xfrm>
          <a:prstGeom prst="rect">
            <a:avLst/>
          </a:prstGeom>
        </p:spPr>
      </p:pic>
      <p:pic>
        <p:nvPicPr>
          <p:cNvPr id="11" name="object 8">
            <a:hlinkClick r:id="rId7" action="ppaction://hlinksldjump"/>
            <a:extLst>
              <a:ext uri="{FF2B5EF4-FFF2-40B4-BE49-F238E27FC236}">
                <a16:creationId xmlns:a16="http://schemas.microsoft.com/office/drawing/2014/main" id="{3A290130-CB69-2212-980E-01B5C6A3E0E4}"/>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17085625" y="9192401"/>
            <a:ext cx="1009649" cy="9620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3" name="object 3"/>
          <p:cNvPicPr/>
          <p:nvPr/>
        </p:nvPicPr>
        <p:blipFill>
          <a:blip r:embed="rId4" cstate="email">
            <a:extLst>
              <a:ext uri="{28A0092B-C50C-407E-A947-70E740481C1C}">
                <a14:useLocalDpi xmlns:a14="http://schemas.microsoft.com/office/drawing/2010/main" val="0"/>
              </a:ext>
            </a:extLst>
          </a:blip>
          <a:stretch>
            <a:fillRect/>
          </a:stretch>
        </p:blipFill>
        <p:spPr>
          <a:xfrm>
            <a:off x="22860" y="15240"/>
            <a:ext cx="1268761" cy="1470143"/>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AU" sz="4400" dirty="0"/>
              <a:t>Learning Checkpoint 2</a:t>
            </a:r>
          </a:p>
        </p:txBody>
      </p:sp>
      <p:sp>
        <p:nvSpPr>
          <p:cNvPr id="6" name="TextBox 5">
            <a:extLst>
              <a:ext uri="{FF2B5EF4-FFF2-40B4-BE49-F238E27FC236}">
                <a16:creationId xmlns:a16="http://schemas.microsoft.com/office/drawing/2014/main" id="{09C6EB8E-25F0-D989-F57D-8F3F249EF90F}"/>
              </a:ext>
            </a:extLst>
          </p:cNvPr>
          <p:cNvSpPr txBox="1"/>
          <p:nvPr/>
        </p:nvSpPr>
        <p:spPr>
          <a:xfrm>
            <a:off x="38100" y="1417319"/>
            <a:ext cx="18234660" cy="7848302"/>
          </a:xfrm>
          <a:prstGeom prst="rect">
            <a:avLst/>
          </a:prstGeom>
          <a:noFill/>
        </p:spPr>
        <p:txBody>
          <a:bodyPr wrap="square" rtlCol="0">
            <a:spAutoFit/>
          </a:bodyPr>
          <a:lstStyle/>
          <a:p>
            <a:r>
              <a:rPr lang="en-US" sz="2800" dirty="0">
                <a:solidFill>
                  <a:srgbClr val="0070C0"/>
                </a:solidFill>
              </a:rPr>
              <a:t>1. List three digital communication applications used in a professional environment</a:t>
            </a:r>
          </a:p>
          <a:p>
            <a:r>
              <a:rPr lang="en-US" sz="2800" dirty="0">
                <a:solidFill>
                  <a:schemeClr val="tx1"/>
                </a:solidFill>
              </a:rPr>
              <a:t>• </a:t>
            </a:r>
            <a:r>
              <a:rPr lang="en-US" sz="2800" dirty="0" err="1">
                <a:solidFill>
                  <a:schemeClr val="tx1"/>
                </a:solidFill>
              </a:rPr>
              <a:t>Connecteam</a:t>
            </a:r>
            <a:endParaRPr lang="en-US" sz="2800" dirty="0">
              <a:solidFill>
                <a:schemeClr val="tx1"/>
              </a:solidFill>
            </a:endParaRPr>
          </a:p>
          <a:p>
            <a:r>
              <a:rPr lang="en-US" sz="2800" dirty="0">
                <a:solidFill>
                  <a:schemeClr val="tx1"/>
                </a:solidFill>
              </a:rPr>
              <a:t>• Slack</a:t>
            </a:r>
          </a:p>
          <a:p>
            <a:r>
              <a:rPr lang="en-US" sz="2800" dirty="0">
                <a:solidFill>
                  <a:schemeClr val="tx1"/>
                </a:solidFill>
              </a:rPr>
              <a:t>• Microsoft Teams</a:t>
            </a:r>
          </a:p>
          <a:p>
            <a:r>
              <a:rPr lang="en-US" sz="2800" dirty="0">
                <a:solidFill>
                  <a:schemeClr val="tx1"/>
                </a:solidFill>
              </a:rPr>
              <a:t>• Troop Messenger</a:t>
            </a:r>
          </a:p>
          <a:p>
            <a:r>
              <a:rPr lang="en-US" sz="2800" dirty="0">
                <a:solidFill>
                  <a:schemeClr val="tx1"/>
                </a:solidFill>
              </a:rPr>
              <a:t>• Chanty</a:t>
            </a:r>
          </a:p>
          <a:p>
            <a:r>
              <a:rPr lang="en-US" sz="2800" dirty="0">
                <a:solidFill>
                  <a:schemeClr val="tx1"/>
                </a:solidFill>
              </a:rPr>
              <a:t>• </a:t>
            </a:r>
            <a:r>
              <a:rPr lang="en-US" sz="2800" dirty="0" err="1">
                <a:solidFill>
                  <a:schemeClr val="tx1"/>
                </a:solidFill>
              </a:rPr>
              <a:t>Rocket.Chat</a:t>
            </a:r>
            <a:endParaRPr lang="en-US" sz="2800" dirty="0">
              <a:solidFill>
                <a:schemeClr val="tx1"/>
              </a:solidFill>
            </a:endParaRPr>
          </a:p>
          <a:p>
            <a:r>
              <a:rPr lang="en-US" sz="2800" dirty="0">
                <a:solidFill>
                  <a:schemeClr val="tx1"/>
                </a:solidFill>
              </a:rPr>
              <a:t>• Hangouts</a:t>
            </a:r>
          </a:p>
          <a:p>
            <a:r>
              <a:rPr lang="en-US" sz="2800" dirty="0">
                <a:solidFill>
                  <a:schemeClr val="tx1"/>
                </a:solidFill>
              </a:rPr>
              <a:t>• Facebook Workplace</a:t>
            </a:r>
          </a:p>
          <a:p>
            <a:r>
              <a:rPr lang="en-US" sz="2800" dirty="0">
                <a:solidFill>
                  <a:schemeClr val="tx1"/>
                </a:solidFill>
              </a:rPr>
              <a:t>• </a:t>
            </a:r>
            <a:r>
              <a:rPr lang="en-US" sz="2800" dirty="0" err="1">
                <a:solidFill>
                  <a:schemeClr val="tx1"/>
                </a:solidFill>
              </a:rPr>
              <a:t>Flowdock</a:t>
            </a:r>
            <a:endParaRPr lang="en-US" sz="2800" dirty="0">
              <a:solidFill>
                <a:schemeClr val="tx1"/>
              </a:solidFill>
            </a:endParaRPr>
          </a:p>
          <a:p>
            <a:r>
              <a:rPr lang="en-US" sz="2800" dirty="0">
                <a:solidFill>
                  <a:schemeClr val="tx1"/>
                </a:solidFill>
              </a:rPr>
              <a:t>• Flock</a:t>
            </a:r>
          </a:p>
          <a:p>
            <a:r>
              <a:rPr lang="en-US" sz="2800" dirty="0">
                <a:solidFill>
                  <a:schemeClr val="tx1"/>
                </a:solidFill>
              </a:rPr>
              <a:t>• </a:t>
            </a:r>
            <a:r>
              <a:rPr lang="en-US" sz="2800" dirty="0" err="1">
                <a:solidFill>
                  <a:schemeClr val="tx1"/>
                </a:solidFill>
              </a:rPr>
              <a:t>ProofHub</a:t>
            </a:r>
            <a:endParaRPr lang="en-US" sz="2800" dirty="0">
              <a:solidFill>
                <a:schemeClr val="tx1"/>
              </a:solidFill>
            </a:endParaRPr>
          </a:p>
          <a:p>
            <a:r>
              <a:rPr lang="en-US" sz="2800" dirty="0">
                <a:solidFill>
                  <a:schemeClr val="tx1"/>
                </a:solidFill>
              </a:rPr>
              <a:t>• Convo</a:t>
            </a:r>
          </a:p>
          <a:p>
            <a:r>
              <a:rPr lang="en-US" sz="2800" dirty="0">
                <a:solidFill>
                  <a:srgbClr val="0070C0"/>
                </a:solidFill>
              </a:rPr>
              <a:t>2. If were wanted to show a relaxed tone in an email, what could you do?</a:t>
            </a:r>
          </a:p>
          <a:p>
            <a:r>
              <a:rPr lang="en-US" sz="2800" dirty="0">
                <a:solidFill>
                  <a:schemeClr val="tx1"/>
                </a:solidFill>
              </a:rPr>
              <a:t>● use greetings such as ‘Hi.’</a:t>
            </a:r>
          </a:p>
          <a:p>
            <a:r>
              <a:rPr lang="en-US" sz="2800" dirty="0">
                <a:solidFill>
                  <a:schemeClr val="tx1"/>
                </a:solidFill>
              </a:rPr>
              <a:t>● address people by their first names</a:t>
            </a:r>
          </a:p>
          <a:p>
            <a:r>
              <a:rPr lang="en-US" sz="2800" dirty="0">
                <a:solidFill>
                  <a:schemeClr val="tx1"/>
                </a:solidFill>
              </a:rPr>
              <a:t>● use positive expressions such as ‘Hope you are well’ or ‘Have a great day.’</a:t>
            </a:r>
          </a:p>
          <a:p>
            <a:r>
              <a:rPr lang="en-US" sz="2800" dirty="0">
                <a:solidFill>
                  <a:schemeClr val="tx1"/>
                </a:solidFill>
              </a:rPr>
              <a:t>● employ more familiar signoffs such as ‘Thanks’ or ‘Cheers’.</a:t>
            </a:r>
          </a:p>
        </p:txBody>
      </p:sp>
      <p:pic>
        <p:nvPicPr>
          <p:cNvPr id="8" name="Picture 7">
            <a:extLst>
              <a:ext uri="{FF2B5EF4-FFF2-40B4-BE49-F238E27FC236}">
                <a16:creationId xmlns:a16="http://schemas.microsoft.com/office/drawing/2014/main" id="{C2938F7B-4EF0-FC54-5D7E-5C443FD766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255" y="1943100"/>
            <a:ext cx="18074640" cy="5029200"/>
          </a:xfrm>
          <a:prstGeom prst="rect">
            <a:avLst/>
          </a:prstGeom>
        </p:spPr>
      </p:pic>
      <p:pic>
        <p:nvPicPr>
          <p:cNvPr id="9" name="Picture 8">
            <a:extLst>
              <a:ext uri="{FF2B5EF4-FFF2-40B4-BE49-F238E27FC236}">
                <a16:creationId xmlns:a16="http://schemas.microsoft.com/office/drawing/2014/main" id="{CE700450-9601-FB3F-EC90-EB732016CF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50" y="7498081"/>
            <a:ext cx="18074640" cy="2256462"/>
          </a:xfrm>
          <a:prstGeom prst="rect">
            <a:avLst/>
          </a:prstGeom>
        </p:spPr>
      </p:pic>
      <p:pic>
        <p:nvPicPr>
          <p:cNvPr id="7" name="object 8">
            <a:hlinkClick r:id="rId6" action="ppaction://hlinksldjump"/>
            <a:extLst>
              <a:ext uri="{FF2B5EF4-FFF2-40B4-BE49-F238E27FC236}">
                <a16:creationId xmlns:a16="http://schemas.microsoft.com/office/drawing/2014/main" id="{310907A0-9CAE-308E-3BF2-7327BBA12F53}"/>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17085625" y="9192401"/>
            <a:ext cx="1009649" cy="962009"/>
          </a:xfrm>
          <a:prstGeom prst="rect">
            <a:avLst/>
          </a:prstGeom>
        </p:spPr>
      </p:pic>
    </p:spTree>
    <p:extLst>
      <p:ext uri="{BB962C8B-B14F-4D97-AF65-F5344CB8AC3E}">
        <p14:creationId xmlns:p14="http://schemas.microsoft.com/office/powerpoint/2010/main" val="69886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3" name="object 3"/>
          <p:cNvPicPr/>
          <p:nvPr/>
        </p:nvPicPr>
        <p:blipFill>
          <a:blip r:embed="rId4" cstate="email">
            <a:extLst>
              <a:ext uri="{28A0092B-C50C-407E-A947-70E740481C1C}">
                <a14:useLocalDpi xmlns:a14="http://schemas.microsoft.com/office/drawing/2010/main" val="0"/>
              </a:ext>
            </a:extLst>
          </a:blip>
          <a:stretch>
            <a:fillRect/>
          </a:stretch>
        </p:blipFill>
        <p:spPr>
          <a:xfrm>
            <a:off x="22860" y="15240"/>
            <a:ext cx="1268761" cy="1470143"/>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AU" sz="4400" dirty="0"/>
              <a:t>Learning Checkpoint 2</a:t>
            </a:r>
          </a:p>
        </p:txBody>
      </p:sp>
      <p:sp>
        <p:nvSpPr>
          <p:cNvPr id="6" name="TextBox 5">
            <a:extLst>
              <a:ext uri="{FF2B5EF4-FFF2-40B4-BE49-F238E27FC236}">
                <a16:creationId xmlns:a16="http://schemas.microsoft.com/office/drawing/2014/main" id="{09C6EB8E-25F0-D989-F57D-8F3F249EF90F}"/>
              </a:ext>
            </a:extLst>
          </p:cNvPr>
          <p:cNvSpPr txBox="1"/>
          <p:nvPr/>
        </p:nvSpPr>
        <p:spPr>
          <a:xfrm>
            <a:off x="38100" y="1417319"/>
            <a:ext cx="18234660" cy="3970318"/>
          </a:xfrm>
          <a:prstGeom prst="rect">
            <a:avLst/>
          </a:prstGeom>
          <a:noFill/>
        </p:spPr>
        <p:txBody>
          <a:bodyPr wrap="square" rtlCol="0">
            <a:spAutoFit/>
          </a:bodyPr>
          <a:lstStyle/>
          <a:p>
            <a:r>
              <a:rPr lang="en-US" sz="2800" dirty="0">
                <a:solidFill>
                  <a:srgbClr val="0070C0"/>
                </a:solidFill>
              </a:rPr>
              <a:t>3. What are three pieces of information that you need before even considering sending an email?</a:t>
            </a:r>
          </a:p>
          <a:p>
            <a:r>
              <a:rPr lang="en-US" sz="2800" dirty="0">
                <a:solidFill>
                  <a:schemeClr val="tx1"/>
                </a:solidFill>
              </a:rPr>
              <a:t>• You need to have an email address to send from. You may be provided your own unique email address when you start working for an </a:t>
            </a:r>
            <a:r>
              <a:rPr lang="en-US" sz="2800" dirty="0" err="1">
                <a:solidFill>
                  <a:schemeClr val="tx1"/>
                </a:solidFill>
              </a:rPr>
              <a:t>organisation</a:t>
            </a:r>
            <a:r>
              <a:rPr lang="en-US" sz="2800" dirty="0">
                <a:solidFill>
                  <a:schemeClr val="tx1"/>
                </a:solidFill>
              </a:rPr>
              <a:t> or you may be put in charge of managing one. For example, your role may include the monitoring of the 'sales' or 'info' email addresses.</a:t>
            </a:r>
          </a:p>
          <a:p>
            <a:r>
              <a:rPr lang="en-US" sz="2800" dirty="0">
                <a:solidFill>
                  <a:schemeClr val="tx1"/>
                </a:solidFill>
              </a:rPr>
              <a:t>• You will need an email client. This is the application that allows you to control and manage your email. Email goes into 'boxes' or 'folders'.</a:t>
            </a:r>
          </a:p>
          <a:p>
            <a:r>
              <a:rPr lang="en-US" sz="2800" dirty="0">
                <a:solidFill>
                  <a:schemeClr val="tx1"/>
                </a:solidFill>
              </a:rPr>
              <a:t>• New email that comes in goes into your 'inbox'.</a:t>
            </a:r>
          </a:p>
          <a:p>
            <a:r>
              <a:rPr lang="en-US" sz="2800" dirty="0">
                <a:solidFill>
                  <a:schemeClr val="tx1"/>
                </a:solidFill>
              </a:rPr>
              <a:t>• A copy of the email you send goes int your 'sent' box.</a:t>
            </a:r>
          </a:p>
          <a:p>
            <a:r>
              <a:rPr lang="en-US" sz="2800" dirty="0">
                <a:solidFill>
                  <a:schemeClr val="tx1"/>
                </a:solidFill>
              </a:rPr>
              <a:t>• An email you draft but haven't sent yet goes into your 'drafts' box</a:t>
            </a:r>
          </a:p>
        </p:txBody>
      </p:sp>
      <p:pic>
        <p:nvPicPr>
          <p:cNvPr id="8" name="Picture 7">
            <a:extLst>
              <a:ext uri="{FF2B5EF4-FFF2-40B4-BE49-F238E27FC236}">
                <a16:creationId xmlns:a16="http://schemas.microsoft.com/office/drawing/2014/main" id="{C2938F7B-4EF0-FC54-5D7E-5C443FD766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 y="1889850"/>
            <a:ext cx="18074640" cy="4625250"/>
          </a:xfrm>
          <a:prstGeom prst="rect">
            <a:avLst/>
          </a:prstGeom>
        </p:spPr>
      </p:pic>
      <p:pic>
        <p:nvPicPr>
          <p:cNvPr id="7" name="object 8">
            <a:hlinkClick r:id="rId6" action="ppaction://hlinksldjump"/>
            <a:extLst>
              <a:ext uri="{FF2B5EF4-FFF2-40B4-BE49-F238E27FC236}">
                <a16:creationId xmlns:a16="http://schemas.microsoft.com/office/drawing/2014/main" id="{4514139D-6E81-53B2-AC62-61719DCBCF29}"/>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17085625" y="9192401"/>
            <a:ext cx="1009649" cy="962009"/>
          </a:xfrm>
          <a:prstGeom prst="rect">
            <a:avLst/>
          </a:prstGeom>
        </p:spPr>
      </p:pic>
    </p:spTree>
    <p:extLst>
      <p:ext uri="{BB962C8B-B14F-4D97-AF65-F5344CB8AC3E}">
        <p14:creationId xmlns:p14="http://schemas.microsoft.com/office/powerpoint/2010/main" val="414797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8073B5"/>
          </a:solidFill>
        </p:spPr>
        <p:txBody>
          <a:bodyPr wrap="square" lIns="0" tIns="0" rIns="0" bIns="0" rtlCol="0"/>
          <a:lstStyle/>
          <a:p>
            <a:endParaRPr/>
          </a:p>
        </p:txBody>
      </p:sp>
      <p:grpSp>
        <p:nvGrpSpPr>
          <p:cNvPr id="3" name="object 3"/>
          <p:cNvGrpSpPr/>
          <p:nvPr/>
        </p:nvGrpSpPr>
        <p:grpSpPr>
          <a:xfrm>
            <a:off x="0" y="5013807"/>
            <a:ext cx="18288000" cy="5273675"/>
            <a:chOff x="0" y="5013807"/>
            <a:chExt cx="18288000" cy="5273675"/>
          </a:xfrm>
        </p:grpSpPr>
        <p:pic>
          <p:nvPicPr>
            <p:cNvPr id="4" name="object 4"/>
            <p:cNvPicPr/>
            <p:nvPr/>
          </p:nvPicPr>
          <p:blipFill>
            <a:blip r:embed="rId2"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5" name="object 5"/>
            <p:cNvPicPr/>
            <p:nvPr/>
          </p:nvPicPr>
          <p:blipFill>
            <a:blip r:embed="rId3" cstate="print">
              <a:extLst>
                <a:ext uri="{28A0092B-C50C-407E-A947-70E740481C1C}">
                  <a14:useLocalDpi xmlns:a14="http://schemas.microsoft.com/office/drawing/2010/main" val="0"/>
                </a:ext>
              </a:extLst>
            </a:blip>
            <a:stretch>
              <a:fillRect/>
            </a:stretch>
          </p:blipFill>
          <p:spPr>
            <a:xfrm>
              <a:off x="0" y="5013807"/>
              <a:ext cx="18287999" cy="5273192"/>
            </a:xfrm>
            <a:prstGeom prst="rect">
              <a:avLst/>
            </a:prstGeom>
          </p:spPr>
        </p:pic>
        <p:pic>
          <p:nvPicPr>
            <p:cNvPr id="6" name="object 6"/>
            <p:cNvPicPr/>
            <p:nvPr/>
          </p:nvPicPr>
          <p:blipFill>
            <a:blip r:embed="rId2" cstate="email">
              <a:extLst>
                <a:ext uri="{28A0092B-C50C-407E-A947-70E740481C1C}">
                  <a14:useLocalDpi xmlns:a14="http://schemas.microsoft.com/office/drawing/2010/main" val="0"/>
                </a:ext>
              </a:extLst>
            </a:blip>
            <a:stretch>
              <a:fillRect/>
            </a:stretch>
          </p:blipFill>
          <p:spPr>
            <a:xfrm>
              <a:off x="17011406" y="9031757"/>
              <a:ext cx="1009649" cy="962009"/>
            </a:xfrm>
            <a:prstGeom prst="rect">
              <a:avLst/>
            </a:prstGeom>
          </p:spPr>
        </p:pic>
      </p:grpSp>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30" dirty="0">
                <a:solidFill>
                  <a:srgbClr val="FFFFFF"/>
                </a:solidFill>
                <a:latin typeface="Trebuchet MS"/>
                <a:cs typeface="Trebuchet MS"/>
              </a:rPr>
              <a:t>Creating,</a:t>
            </a:r>
            <a:r>
              <a:rPr spc="-245" dirty="0">
                <a:solidFill>
                  <a:srgbClr val="FFFFFF"/>
                </a:solidFill>
                <a:latin typeface="Trebuchet MS"/>
                <a:cs typeface="Trebuchet MS"/>
              </a:rPr>
              <a:t> </a:t>
            </a:r>
            <a:r>
              <a:rPr spc="60" dirty="0">
                <a:solidFill>
                  <a:srgbClr val="FFFFFF"/>
                </a:solidFill>
                <a:latin typeface="Trebuchet MS"/>
                <a:cs typeface="Trebuchet MS"/>
              </a:rPr>
              <a:t>Checking</a:t>
            </a:r>
            <a:r>
              <a:rPr spc="-245" dirty="0">
                <a:solidFill>
                  <a:srgbClr val="FFFFFF"/>
                </a:solidFill>
                <a:latin typeface="Trebuchet MS"/>
                <a:cs typeface="Trebuchet MS"/>
              </a:rPr>
              <a:t> </a:t>
            </a:r>
            <a:r>
              <a:rPr dirty="0">
                <a:solidFill>
                  <a:srgbClr val="FFFFFF"/>
                </a:solidFill>
                <a:latin typeface="Trebuchet MS"/>
                <a:cs typeface="Trebuchet MS"/>
              </a:rPr>
              <a:t>and</a:t>
            </a:r>
            <a:r>
              <a:rPr spc="-245" dirty="0">
                <a:solidFill>
                  <a:srgbClr val="FFFFFF"/>
                </a:solidFill>
                <a:latin typeface="Trebuchet MS"/>
                <a:cs typeface="Trebuchet MS"/>
              </a:rPr>
              <a:t> </a:t>
            </a:r>
            <a:r>
              <a:rPr dirty="0">
                <a:solidFill>
                  <a:srgbClr val="FFFFFF"/>
                </a:solidFill>
                <a:latin typeface="Trebuchet MS"/>
                <a:cs typeface="Trebuchet MS"/>
              </a:rPr>
              <a:t>Prioritising</a:t>
            </a:r>
            <a:r>
              <a:rPr spc="-245" dirty="0">
                <a:solidFill>
                  <a:srgbClr val="FFFFFF"/>
                </a:solidFill>
                <a:latin typeface="Trebuchet MS"/>
                <a:cs typeface="Trebuchet MS"/>
              </a:rPr>
              <a:t> </a:t>
            </a:r>
            <a:r>
              <a:rPr dirty="0">
                <a:solidFill>
                  <a:srgbClr val="FFFFFF"/>
                </a:solidFill>
                <a:latin typeface="Trebuchet MS"/>
                <a:cs typeface="Trebuchet MS"/>
              </a:rPr>
              <a:t>Your</a:t>
            </a:r>
            <a:r>
              <a:rPr spc="-245" dirty="0">
                <a:solidFill>
                  <a:srgbClr val="FFFFFF"/>
                </a:solidFill>
                <a:latin typeface="Trebuchet MS"/>
                <a:cs typeface="Trebuchet MS"/>
              </a:rPr>
              <a:t> </a:t>
            </a:r>
            <a:r>
              <a:rPr spc="50" dirty="0">
                <a:solidFill>
                  <a:srgbClr val="FFFFFF"/>
                </a:solidFill>
                <a:latin typeface="Trebuchet MS"/>
                <a:cs typeface="Trebuchet MS"/>
              </a:rPr>
              <a:t>Emails</a:t>
            </a:r>
          </a:p>
        </p:txBody>
      </p:sp>
      <p:sp>
        <p:nvSpPr>
          <p:cNvPr id="8" name="object 8"/>
          <p:cNvSpPr txBox="1"/>
          <p:nvPr/>
        </p:nvSpPr>
        <p:spPr>
          <a:xfrm>
            <a:off x="1016000" y="2608393"/>
            <a:ext cx="15899130" cy="1358900"/>
          </a:xfrm>
          <a:prstGeom prst="rect">
            <a:avLst/>
          </a:prstGeom>
        </p:spPr>
        <p:txBody>
          <a:bodyPr vert="horz" wrap="square" lIns="0" tIns="107314" rIns="0" bIns="0" rtlCol="0">
            <a:spAutoFit/>
          </a:bodyPr>
          <a:lstStyle/>
          <a:p>
            <a:pPr marL="12700">
              <a:lnSpc>
                <a:spcPct val="100000"/>
              </a:lnSpc>
              <a:spcBef>
                <a:spcPts val="844"/>
              </a:spcBef>
            </a:pPr>
            <a:r>
              <a:rPr sz="3750" dirty="0">
                <a:latin typeface="Arimo"/>
                <a:cs typeface="Arimo"/>
              </a:rPr>
              <a:t>What</a:t>
            </a:r>
            <a:r>
              <a:rPr sz="3750" spc="5" dirty="0">
                <a:latin typeface="Arimo"/>
                <a:cs typeface="Arimo"/>
              </a:rPr>
              <a:t> </a:t>
            </a:r>
            <a:r>
              <a:rPr sz="3750" dirty="0">
                <a:latin typeface="Arimo"/>
                <a:cs typeface="Arimo"/>
              </a:rPr>
              <a:t>do</a:t>
            </a:r>
            <a:r>
              <a:rPr sz="3750" spc="5" dirty="0">
                <a:latin typeface="Arimo"/>
                <a:cs typeface="Arimo"/>
              </a:rPr>
              <a:t> </a:t>
            </a:r>
            <a:r>
              <a:rPr sz="3750" dirty="0">
                <a:latin typeface="Arimo"/>
                <a:cs typeface="Arimo"/>
              </a:rPr>
              <a:t>you</a:t>
            </a:r>
            <a:r>
              <a:rPr sz="3750" spc="5" dirty="0">
                <a:latin typeface="Arimo"/>
                <a:cs typeface="Arimo"/>
              </a:rPr>
              <a:t> </a:t>
            </a:r>
            <a:r>
              <a:rPr sz="3750" dirty="0">
                <a:latin typeface="Arimo"/>
                <a:cs typeface="Arimo"/>
              </a:rPr>
              <a:t>need</a:t>
            </a:r>
            <a:r>
              <a:rPr sz="3750" spc="5" dirty="0">
                <a:latin typeface="Arimo"/>
                <a:cs typeface="Arimo"/>
              </a:rPr>
              <a:t> </a:t>
            </a:r>
            <a:r>
              <a:rPr sz="3750" dirty="0">
                <a:latin typeface="Arimo"/>
                <a:cs typeface="Arimo"/>
              </a:rPr>
              <a:t>to</a:t>
            </a:r>
            <a:r>
              <a:rPr sz="3750" spc="5" dirty="0">
                <a:latin typeface="Arimo"/>
                <a:cs typeface="Arimo"/>
              </a:rPr>
              <a:t> </a:t>
            </a:r>
            <a:r>
              <a:rPr sz="3750" dirty="0">
                <a:latin typeface="Arimo"/>
                <a:cs typeface="Arimo"/>
              </a:rPr>
              <a:t>consider</a:t>
            </a:r>
            <a:r>
              <a:rPr sz="3750" spc="5" dirty="0">
                <a:latin typeface="Arimo"/>
                <a:cs typeface="Arimo"/>
              </a:rPr>
              <a:t> </a:t>
            </a:r>
            <a:r>
              <a:rPr sz="3750" dirty="0">
                <a:latin typeface="Arimo"/>
                <a:cs typeface="Arimo"/>
              </a:rPr>
              <a:t>when</a:t>
            </a:r>
            <a:r>
              <a:rPr sz="3750" spc="5" dirty="0">
                <a:latin typeface="Arimo"/>
                <a:cs typeface="Arimo"/>
              </a:rPr>
              <a:t> </a:t>
            </a:r>
            <a:r>
              <a:rPr sz="3750" dirty="0">
                <a:latin typeface="Arimo"/>
                <a:cs typeface="Arimo"/>
              </a:rPr>
              <a:t>creating</a:t>
            </a:r>
            <a:r>
              <a:rPr sz="3750" spc="5" dirty="0">
                <a:latin typeface="Arimo"/>
                <a:cs typeface="Arimo"/>
              </a:rPr>
              <a:t> </a:t>
            </a:r>
            <a:r>
              <a:rPr sz="3750" dirty="0">
                <a:latin typeface="Arimo"/>
                <a:cs typeface="Arimo"/>
              </a:rPr>
              <a:t>an</a:t>
            </a:r>
            <a:r>
              <a:rPr sz="3750" spc="5" dirty="0">
                <a:latin typeface="Arimo"/>
                <a:cs typeface="Arimo"/>
              </a:rPr>
              <a:t> </a:t>
            </a:r>
            <a:r>
              <a:rPr sz="3750" spc="-10" dirty="0">
                <a:latin typeface="Arimo"/>
                <a:cs typeface="Arimo"/>
              </a:rPr>
              <a:t>email?</a:t>
            </a:r>
            <a:endParaRPr sz="3750">
              <a:latin typeface="Arimo"/>
              <a:cs typeface="Arimo"/>
            </a:endParaRPr>
          </a:p>
          <a:p>
            <a:pPr marL="12700">
              <a:lnSpc>
                <a:spcPct val="100000"/>
              </a:lnSpc>
              <a:spcBef>
                <a:spcPts val="750"/>
              </a:spcBef>
            </a:pPr>
            <a:r>
              <a:rPr sz="3750" dirty="0">
                <a:latin typeface="Arimo"/>
                <a:cs typeface="Arimo"/>
              </a:rPr>
              <a:t>What</a:t>
            </a:r>
            <a:r>
              <a:rPr sz="3750" spc="5" dirty="0">
                <a:latin typeface="Arimo"/>
                <a:cs typeface="Arimo"/>
              </a:rPr>
              <a:t> </a:t>
            </a:r>
            <a:r>
              <a:rPr sz="3750" dirty="0">
                <a:latin typeface="Arimo"/>
                <a:cs typeface="Arimo"/>
              </a:rPr>
              <a:t>is</a:t>
            </a:r>
            <a:r>
              <a:rPr sz="3750" spc="5" dirty="0">
                <a:latin typeface="Arimo"/>
                <a:cs typeface="Arimo"/>
              </a:rPr>
              <a:t> </a:t>
            </a:r>
            <a:r>
              <a:rPr sz="3750" dirty="0">
                <a:latin typeface="Arimo"/>
                <a:cs typeface="Arimo"/>
              </a:rPr>
              <a:t>your</a:t>
            </a:r>
            <a:r>
              <a:rPr sz="3750" spc="5" dirty="0">
                <a:latin typeface="Arimo"/>
                <a:cs typeface="Arimo"/>
              </a:rPr>
              <a:t> </a:t>
            </a:r>
            <a:r>
              <a:rPr sz="3750" dirty="0">
                <a:latin typeface="Arimo"/>
                <a:cs typeface="Arimo"/>
              </a:rPr>
              <a:t>process</a:t>
            </a:r>
            <a:r>
              <a:rPr sz="3750" spc="5" dirty="0">
                <a:latin typeface="Arimo"/>
                <a:cs typeface="Arimo"/>
              </a:rPr>
              <a:t> </a:t>
            </a:r>
            <a:r>
              <a:rPr sz="3750" dirty="0">
                <a:latin typeface="Arimo"/>
                <a:cs typeface="Arimo"/>
              </a:rPr>
              <a:t>for</a:t>
            </a:r>
            <a:r>
              <a:rPr sz="3750" spc="5" dirty="0">
                <a:latin typeface="Arimo"/>
                <a:cs typeface="Arimo"/>
              </a:rPr>
              <a:t> </a:t>
            </a:r>
            <a:r>
              <a:rPr sz="3750" dirty="0">
                <a:latin typeface="Arimo"/>
                <a:cs typeface="Arimo"/>
              </a:rPr>
              <a:t>checking</a:t>
            </a:r>
            <a:r>
              <a:rPr sz="3750" spc="5" dirty="0">
                <a:latin typeface="Arimo"/>
                <a:cs typeface="Arimo"/>
              </a:rPr>
              <a:t> </a:t>
            </a:r>
            <a:r>
              <a:rPr sz="3750" dirty="0">
                <a:latin typeface="Arimo"/>
                <a:cs typeface="Arimo"/>
              </a:rPr>
              <a:t>your</a:t>
            </a:r>
            <a:r>
              <a:rPr sz="3750" spc="5" dirty="0">
                <a:latin typeface="Arimo"/>
                <a:cs typeface="Arimo"/>
              </a:rPr>
              <a:t> </a:t>
            </a:r>
            <a:r>
              <a:rPr sz="3750" dirty="0">
                <a:latin typeface="Arimo"/>
                <a:cs typeface="Arimo"/>
              </a:rPr>
              <a:t>digital</a:t>
            </a:r>
            <a:r>
              <a:rPr sz="3750" spc="5" dirty="0">
                <a:latin typeface="Arimo"/>
                <a:cs typeface="Arimo"/>
              </a:rPr>
              <a:t> </a:t>
            </a:r>
            <a:r>
              <a:rPr sz="3750" dirty="0">
                <a:latin typeface="Arimo"/>
                <a:cs typeface="Arimo"/>
              </a:rPr>
              <a:t>communications</a:t>
            </a:r>
            <a:r>
              <a:rPr sz="3750" spc="5" dirty="0">
                <a:latin typeface="Arimo"/>
                <a:cs typeface="Arimo"/>
              </a:rPr>
              <a:t> </a:t>
            </a:r>
            <a:r>
              <a:rPr sz="3750" dirty="0">
                <a:latin typeface="Arimo"/>
                <a:cs typeface="Arimo"/>
              </a:rPr>
              <a:t>like</a:t>
            </a:r>
            <a:r>
              <a:rPr sz="3750" spc="5" dirty="0">
                <a:latin typeface="Arimo"/>
                <a:cs typeface="Arimo"/>
              </a:rPr>
              <a:t> </a:t>
            </a:r>
            <a:r>
              <a:rPr sz="3750" spc="-10" dirty="0">
                <a:latin typeface="Arimo"/>
                <a:cs typeface="Arimo"/>
              </a:rPr>
              <a:t>emails?</a:t>
            </a:r>
            <a:endParaRPr sz="3750">
              <a:latin typeface="Arimo"/>
              <a:cs typeface="Arim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3D2E0"/>
          </a:solidFill>
        </p:spPr>
        <p:txBody>
          <a:bodyPr wrap="square" lIns="0" tIns="0" rIns="0" bIns="0" rtlCol="0"/>
          <a:lstStyle/>
          <a:p>
            <a:endParaRPr/>
          </a:p>
        </p:txBody>
      </p:sp>
      <p:pic>
        <p:nvPicPr>
          <p:cNvPr id="3" name="object 3"/>
          <p:cNvPicPr/>
          <p:nvPr/>
        </p:nvPicPr>
        <p:blipFill>
          <a:blip r:embed="rId2" cstate="print">
            <a:extLst>
              <a:ext uri="{28A0092B-C50C-407E-A947-70E740481C1C}">
                <a14:useLocalDpi xmlns:a14="http://schemas.microsoft.com/office/drawing/2010/main" val="0"/>
              </a:ext>
            </a:extLst>
          </a:blip>
          <a:stretch>
            <a:fillRect/>
          </a:stretch>
        </p:blipFill>
        <p:spPr>
          <a:xfrm>
            <a:off x="9492325" y="0"/>
            <a:ext cx="8791590" cy="10286999"/>
          </a:xfrm>
          <a:prstGeom prst="rect">
            <a:avLst/>
          </a:prstGeom>
        </p:spPr>
      </p:pic>
      <p:pic>
        <p:nvPicPr>
          <p:cNvPr id="4" name="object 4"/>
          <p:cNvPicPr/>
          <p:nvPr/>
        </p:nvPicPr>
        <p:blipFill>
          <a:blip r:embed="rId3" cstate="email">
            <a:extLst>
              <a:ext uri="{28A0092B-C50C-407E-A947-70E740481C1C}">
                <a14:useLocalDpi xmlns:a14="http://schemas.microsoft.com/office/drawing/2010/main" val="0"/>
              </a:ext>
            </a:extLst>
          </a:blip>
          <a:stretch>
            <a:fillRect/>
          </a:stretch>
        </p:blipFill>
        <p:spPr>
          <a:xfrm>
            <a:off x="1285875" y="5808337"/>
            <a:ext cx="142875" cy="142875"/>
          </a:xfrm>
          <a:prstGeom prst="rect">
            <a:avLst/>
          </a:prstGeom>
        </p:spPr>
      </p:pic>
      <p:pic>
        <p:nvPicPr>
          <p:cNvPr id="5" name="object 5"/>
          <p:cNvPicPr/>
          <p:nvPr/>
        </p:nvPicPr>
        <p:blipFill>
          <a:blip r:embed="rId3" cstate="email">
            <a:extLst>
              <a:ext uri="{28A0092B-C50C-407E-A947-70E740481C1C}">
                <a14:useLocalDpi xmlns:a14="http://schemas.microsoft.com/office/drawing/2010/main" val="0"/>
              </a:ext>
            </a:extLst>
          </a:blip>
          <a:stretch>
            <a:fillRect/>
          </a:stretch>
        </p:blipFill>
        <p:spPr>
          <a:xfrm>
            <a:off x="1285871" y="7122795"/>
            <a:ext cx="142874" cy="142874"/>
          </a:xfrm>
          <a:prstGeom prst="rect">
            <a:avLst/>
          </a:prstGeom>
        </p:spPr>
      </p:pic>
      <p:pic>
        <p:nvPicPr>
          <p:cNvPr id="6" name="object 6"/>
          <p:cNvPicPr/>
          <p:nvPr/>
        </p:nvPicPr>
        <p:blipFill>
          <a:blip r:embed="rId3" cstate="email">
            <a:extLst>
              <a:ext uri="{28A0092B-C50C-407E-A947-70E740481C1C}">
                <a14:useLocalDpi xmlns:a14="http://schemas.microsoft.com/office/drawing/2010/main" val="0"/>
              </a:ext>
            </a:extLst>
          </a:blip>
          <a:stretch>
            <a:fillRect/>
          </a:stretch>
        </p:blipFill>
        <p:spPr>
          <a:xfrm>
            <a:off x="1285871" y="8437242"/>
            <a:ext cx="142874" cy="142874"/>
          </a:xfrm>
          <a:prstGeom prst="rect">
            <a:avLst/>
          </a:prstGeom>
        </p:spPr>
      </p:pic>
      <p:sp>
        <p:nvSpPr>
          <p:cNvPr id="7" name="object 7"/>
          <p:cNvSpPr txBox="1"/>
          <p:nvPr/>
        </p:nvSpPr>
        <p:spPr>
          <a:xfrm>
            <a:off x="1016000" y="2822580"/>
            <a:ext cx="8122920" cy="5940425"/>
          </a:xfrm>
          <a:prstGeom prst="rect">
            <a:avLst/>
          </a:prstGeom>
        </p:spPr>
        <p:txBody>
          <a:bodyPr vert="horz" wrap="square" lIns="0" tIns="12065" rIns="0" bIns="0" rtlCol="0">
            <a:spAutoFit/>
          </a:bodyPr>
          <a:lstStyle/>
          <a:p>
            <a:pPr marL="12700" marR="5080">
              <a:lnSpc>
                <a:spcPct val="116599"/>
              </a:lnSpc>
              <a:spcBef>
                <a:spcPts val="95"/>
              </a:spcBef>
              <a:tabLst>
                <a:tab pos="534670" algn="l"/>
                <a:tab pos="1291590" algn="l"/>
                <a:tab pos="1396365" algn="l"/>
                <a:tab pos="2284730" algn="l"/>
                <a:tab pos="2675890" algn="l"/>
                <a:tab pos="3172460" algn="l"/>
                <a:tab pos="3198495" algn="l"/>
                <a:tab pos="3982085" algn="l"/>
                <a:tab pos="4556760" algn="l"/>
                <a:tab pos="5262245" algn="l"/>
                <a:tab pos="5784850" algn="l"/>
                <a:tab pos="7456805" algn="l"/>
              </a:tabLst>
            </a:pPr>
            <a:r>
              <a:rPr sz="3700" spc="-25" dirty="0">
                <a:latin typeface="Arimo"/>
                <a:cs typeface="Arimo"/>
              </a:rPr>
              <a:t>In</a:t>
            </a:r>
            <a:r>
              <a:rPr sz="3700" dirty="0">
                <a:latin typeface="Arimo"/>
                <a:cs typeface="Arimo"/>
              </a:rPr>
              <a:t>	</a:t>
            </a:r>
            <a:r>
              <a:rPr sz="3700" spc="-20" dirty="0">
                <a:latin typeface="Arimo"/>
                <a:cs typeface="Arimo"/>
              </a:rPr>
              <a:t>this</a:t>
            </a:r>
            <a:r>
              <a:rPr sz="3700" dirty="0">
                <a:latin typeface="Arimo"/>
                <a:cs typeface="Arimo"/>
              </a:rPr>
              <a:t>		</a:t>
            </a:r>
            <a:r>
              <a:rPr sz="3700" spc="-20" dirty="0">
                <a:latin typeface="Arimo"/>
                <a:cs typeface="Arimo"/>
              </a:rPr>
              <a:t>unit</a:t>
            </a:r>
            <a:r>
              <a:rPr sz="3700" dirty="0">
                <a:latin typeface="Arimo"/>
                <a:cs typeface="Arimo"/>
              </a:rPr>
              <a:t>	</a:t>
            </a:r>
            <a:r>
              <a:rPr sz="3700" spc="-25" dirty="0">
                <a:latin typeface="Arimo"/>
                <a:cs typeface="Arimo"/>
              </a:rPr>
              <a:t>you</a:t>
            </a:r>
            <a:r>
              <a:rPr sz="3700" dirty="0">
                <a:latin typeface="Arimo"/>
                <a:cs typeface="Arimo"/>
              </a:rPr>
              <a:t>	</a:t>
            </a:r>
            <a:r>
              <a:rPr sz="3700" spc="-25" dirty="0">
                <a:latin typeface="Arimo"/>
                <a:cs typeface="Arimo"/>
              </a:rPr>
              <a:t>are</a:t>
            </a:r>
            <a:r>
              <a:rPr sz="3700" dirty="0">
                <a:latin typeface="Arimo"/>
                <a:cs typeface="Arimo"/>
              </a:rPr>
              <a:t>	</a:t>
            </a:r>
            <a:r>
              <a:rPr sz="3700" spc="-10" dirty="0">
                <a:latin typeface="Arimo"/>
                <a:cs typeface="Arimo"/>
              </a:rPr>
              <a:t>going</a:t>
            </a:r>
            <a:r>
              <a:rPr sz="3700" dirty="0">
                <a:latin typeface="Arimo"/>
                <a:cs typeface="Arimo"/>
              </a:rPr>
              <a:t>	</a:t>
            </a:r>
            <a:r>
              <a:rPr sz="3700" spc="-25" dirty="0">
                <a:latin typeface="Arimo"/>
                <a:cs typeface="Arimo"/>
              </a:rPr>
              <a:t>to</a:t>
            </a:r>
            <a:r>
              <a:rPr sz="3700" dirty="0">
                <a:latin typeface="Arimo"/>
                <a:cs typeface="Arimo"/>
              </a:rPr>
              <a:t>	</a:t>
            </a:r>
            <a:r>
              <a:rPr sz="3700" spc="-10" dirty="0">
                <a:latin typeface="Arimo"/>
                <a:cs typeface="Arimo"/>
              </a:rPr>
              <a:t>explore</a:t>
            </a:r>
            <a:r>
              <a:rPr sz="3700" dirty="0">
                <a:latin typeface="Arimo"/>
                <a:cs typeface="Arimo"/>
              </a:rPr>
              <a:t>	</a:t>
            </a:r>
            <a:r>
              <a:rPr sz="3700" spc="-25" dirty="0">
                <a:latin typeface="Arimo"/>
                <a:cs typeface="Arimo"/>
              </a:rPr>
              <a:t>the </a:t>
            </a:r>
            <a:r>
              <a:rPr sz="3700" spc="-20" dirty="0">
                <a:latin typeface="Arimo"/>
                <a:cs typeface="Arimo"/>
              </a:rPr>
              <a:t>many</a:t>
            </a:r>
            <a:r>
              <a:rPr sz="3700" dirty="0">
                <a:latin typeface="Arimo"/>
                <a:cs typeface="Arimo"/>
              </a:rPr>
              <a:t>	</a:t>
            </a:r>
            <a:r>
              <a:rPr sz="3700" spc="-10" dirty="0">
                <a:latin typeface="Arimo"/>
                <a:cs typeface="Arimo"/>
              </a:rPr>
              <a:t>facets</a:t>
            </a:r>
            <a:r>
              <a:rPr sz="3700" dirty="0">
                <a:latin typeface="Arimo"/>
                <a:cs typeface="Arimo"/>
              </a:rPr>
              <a:t>	</a:t>
            </a:r>
            <a:r>
              <a:rPr sz="3700" spc="-25" dirty="0">
                <a:latin typeface="Arimo"/>
                <a:cs typeface="Arimo"/>
              </a:rPr>
              <a:t>of</a:t>
            </a:r>
            <a:r>
              <a:rPr sz="3700" dirty="0">
                <a:latin typeface="Arimo"/>
                <a:cs typeface="Arimo"/>
              </a:rPr>
              <a:t>		</a:t>
            </a:r>
            <a:r>
              <a:rPr sz="3700" spc="-10" dirty="0">
                <a:latin typeface="Arimo"/>
                <a:cs typeface="Arimo"/>
              </a:rPr>
              <a:t>digital</a:t>
            </a:r>
            <a:r>
              <a:rPr sz="3700" dirty="0">
                <a:latin typeface="Arimo"/>
                <a:cs typeface="Arimo"/>
              </a:rPr>
              <a:t>	</a:t>
            </a:r>
            <a:r>
              <a:rPr sz="3700" spc="-10" dirty="0">
                <a:latin typeface="Arimo"/>
                <a:cs typeface="Arimo"/>
              </a:rPr>
              <a:t>communication, including:</a:t>
            </a:r>
            <a:endParaRPr sz="3700">
              <a:latin typeface="Arimo"/>
              <a:cs typeface="Arimo"/>
            </a:endParaRPr>
          </a:p>
          <a:p>
            <a:pPr>
              <a:lnSpc>
                <a:spcPct val="100000"/>
              </a:lnSpc>
              <a:spcBef>
                <a:spcPts val="919"/>
              </a:spcBef>
            </a:pPr>
            <a:endParaRPr sz="3700">
              <a:latin typeface="Arimo"/>
              <a:cs typeface="Arimo"/>
            </a:endParaRPr>
          </a:p>
          <a:p>
            <a:pPr marL="622935" marR="125095">
              <a:lnSpc>
                <a:spcPct val="116599"/>
              </a:lnSpc>
              <a:tabLst>
                <a:tab pos="1563370" algn="l"/>
                <a:tab pos="3391535" algn="l"/>
                <a:tab pos="4306570" algn="l"/>
                <a:tab pos="6238875" algn="l"/>
                <a:tab pos="6761480" algn="l"/>
              </a:tabLst>
            </a:pPr>
            <a:r>
              <a:rPr sz="3700" spc="-25" dirty="0">
                <a:latin typeface="Arimo"/>
                <a:cs typeface="Arimo"/>
              </a:rPr>
              <a:t>The</a:t>
            </a:r>
            <a:r>
              <a:rPr sz="3700" dirty="0">
                <a:latin typeface="Arimo"/>
                <a:cs typeface="Arimo"/>
              </a:rPr>
              <a:t>	</a:t>
            </a:r>
            <a:r>
              <a:rPr sz="3700" spc="-10" dirty="0">
                <a:latin typeface="Arimo"/>
                <a:cs typeface="Arimo"/>
              </a:rPr>
              <a:t>purpose</a:t>
            </a:r>
            <a:r>
              <a:rPr sz="3700" dirty="0">
                <a:latin typeface="Arimo"/>
                <a:cs typeface="Arimo"/>
              </a:rPr>
              <a:t>	</a:t>
            </a:r>
            <a:r>
              <a:rPr sz="3700" spc="-25" dirty="0">
                <a:latin typeface="Arimo"/>
                <a:cs typeface="Arimo"/>
              </a:rPr>
              <a:t>and</a:t>
            </a:r>
            <a:r>
              <a:rPr sz="3700" dirty="0">
                <a:latin typeface="Arimo"/>
                <a:cs typeface="Arimo"/>
              </a:rPr>
              <a:t>	</a:t>
            </a:r>
            <a:r>
              <a:rPr sz="3700" spc="-10" dirty="0">
                <a:latin typeface="Arimo"/>
                <a:cs typeface="Arimo"/>
              </a:rPr>
              <a:t>methods</a:t>
            </a:r>
            <a:r>
              <a:rPr sz="3700" dirty="0">
                <a:latin typeface="Arimo"/>
                <a:cs typeface="Arimo"/>
              </a:rPr>
              <a:t>	</a:t>
            </a:r>
            <a:r>
              <a:rPr sz="3700" spc="-25" dirty="0">
                <a:latin typeface="Arimo"/>
                <a:cs typeface="Arimo"/>
              </a:rPr>
              <a:t>of</a:t>
            </a:r>
            <a:r>
              <a:rPr sz="3700" dirty="0">
                <a:latin typeface="Arimo"/>
                <a:cs typeface="Arimo"/>
              </a:rPr>
              <a:t>	</a:t>
            </a:r>
            <a:r>
              <a:rPr sz="3700" spc="-10" dirty="0">
                <a:latin typeface="Arimo"/>
                <a:cs typeface="Arimo"/>
              </a:rPr>
              <a:t>digital communication.</a:t>
            </a:r>
            <a:endParaRPr sz="3700">
              <a:latin typeface="Arimo"/>
              <a:cs typeface="Arimo"/>
            </a:endParaRPr>
          </a:p>
          <a:p>
            <a:pPr marL="622935" marR="1013460">
              <a:lnSpc>
                <a:spcPts val="5170"/>
              </a:lnSpc>
              <a:spcBef>
                <a:spcPts val="300"/>
              </a:spcBef>
              <a:tabLst>
                <a:tab pos="1563370" algn="l"/>
                <a:tab pos="2633980" algn="l"/>
                <a:tab pos="3992245" algn="l"/>
                <a:tab pos="4018279" algn="l"/>
                <a:tab pos="4540885" algn="l"/>
                <a:tab pos="6316980" algn="l"/>
              </a:tabLst>
            </a:pPr>
            <a:r>
              <a:rPr sz="3700" spc="-25" dirty="0">
                <a:latin typeface="Arimo"/>
                <a:cs typeface="Arimo"/>
              </a:rPr>
              <a:t>The</a:t>
            </a:r>
            <a:r>
              <a:rPr sz="3700" dirty="0">
                <a:latin typeface="Arimo"/>
                <a:cs typeface="Arimo"/>
              </a:rPr>
              <a:t>	</a:t>
            </a:r>
            <a:r>
              <a:rPr sz="3700" spc="-10" dirty="0">
                <a:latin typeface="Arimo"/>
                <a:cs typeface="Arimo"/>
              </a:rPr>
              <a:t>importance</a:t>
            </a:r>
            <a:r>
              <a:rPr sz="3700" dirty="0">
                <a:latin typeface="Arimo"/>
                <a:cs typeface="Arimo"/>
              </a:rPr>
              <a:t>		</a:t>
            </a:r>
            <a:r>
              <a:rPr sz="3700" spc="-25" dirty="0">
                <a:latin typeface="Arimo"/>
                <a:cs typeface="Arimo"/>
              </a:rPr>
              <a:t>of</a:t>
            </a:r>
            <a:r>
              <a:rPr sz="3700" dirty="0">
                <a:latin typeface="Arimo"/>
                <a:cs typeface="Arimo"/>
              </a:rPr>
              <a:t>	</a:t>
            </a:r>
            <a:r>
              <a:rPr sz="3700" spc="-10" dirty="0">
                <a:latin typeface="Arimo"/>
                <a:cs typeface="Arimo"/>
              </a:rPr>
              <a:t>sending</a:t>
            </a:r>
            <a:r>
              <a:rPr sz="3700" dirty="0">
                <a:latin typeface="Arimo"/>
                <a:cs typeface="Arimo"/>
              </a:rPr>
              <a:t>	</a:t>
            </a:r>
            <a:r>
              <a:rPr sz="3700" spc="-25" dirty="0">
                <a:latin typeface="Arimo"/>
                <a:cs typeface="Arimo"/>
              </a:rPr>
              <a:t>and </a:t>
            </a:r>
            <a:r>
              <a:rPr sz="3700" spc="-10" dirty="0">
                <a:latin typeface="Arimo"/>
                <a:cs typeface="Arimo"/>
              </a:rPr>
              <a:t>receiving</a:t>
            </a:r>
            <a:r>
              <a:rPr sz="3700" dirty="0">
                <a:latin typeface="Arimo"/>
                <a:cs typeface="Arimo"/>
              </a:rPr>
              <a:t>	</a:t>
            </a:r>
            <a:r>
              <a:rPr sz="3700" spc="-10" dirty="0">
                <a:latin typeface="Arimo"/>
                <a:cs typeface="Arimo"/>
              </a:rPr>
              <a:t>digital</a:t>
            </a:r>
            <a:r>
              <a:rPr sz="3700" dirty="0">
                <a:latin typeface="Arimo"/>
                <a:cs typeface="Arimo"/>
              </a:rPr>
              <a:t>	</a:t>
            </a:r>
            <a:r>
              <a:rPr sz="3700" spc="-10" dirty="0">
                <a:latin typeface="Arimo"/>
                <a:cs typeface="Arimo"/>
              </a:rPr>
              <a:t>information.</a:t>
            </a:r>
            <a:endParaRPr sz="3700">
              <a:latin typeface="Arimo"/>
              <a:cs typeface="Arimo"/>
            </a:endParaRPr>
          </a:p>
          <a:p>
            <a:pPr marL="622935">
              <a:lnSpc>
                <a:spcPct val="100000"/>
              </a:lnSpc>
              <a:spcBef>
                <a:spcPts val="445"/>
              </a:spcBef>
              <a:tabLst>
                <a:tab pos="2817495" algn="l"/>
                <a:tab pos="4175760" algn="l"/>
              </a:tabLst>
            </a:pPr>
            <a:r>
              <a:rPr sz="3700" spc="-10" dirty="0">
                <a:latin typeface="Arimo"/>
                <a:cs typeface="Arimo"/>
              </a:rPr>
              <a:t>Managing</a:t>
            </a:r>
            <a:r>
              <a:rPr sz="3700" dirty="0">
                <a:latin typeface="Arimo"/>
                <a:cs typeface="Arimo"/>
              </a:rPr>
              <a:t>	</a:t>
            </a:r>
            <a:r>
              <a:rPr sz="3700" spc="-10" dirty="0">
                <a:latin typeface="Arimo"/>
                <a:cs typeface="Arimo"/>
              </a:rPr>
              <a:t>digital</a:t>
            </a:r>
            <a:r>
              <a:rPr sz="3700" dirty="0">
                <a:latin typeface="Arimo"/>
                <a:cs typeface="Arimo"/>
              </a:rPr>
              <a:t>	</a:t>
            </a:r>
            <a:r>
              <a:rPr sz="3700" spc="-10" dirty="0">
                <a:latin typeface="Arimo"/>
                <a:cs typeface="Arimo"/>
              </a:rPr>
              <a:t>information.</a:t>
            </a:r>
            <a:endParaRPr sz="3700">
              <a:latin typeface="Arimo"/>
              <a:cs typeface="Arimo"/>
            </a:endParaRPr>
          </a:p>
        </p:txBody>
      </p:sp>
      <p:pic>
        <p:nvPicPr>
          <p:cNvPr id="8" name="object 8">
            <a:hlinkClick r:id="rId4" action="ppaction://hlinksldjump"/>
          </p:cNvPr>
          <p:cNvPicPr/>
          <p:nvPr/>
        </p:nvPicPr>
        <p:blipFill>
          <a:blip r:embed="rId5" cstate="email">
            <a:extLst>
              <a:ext uri="{28A0092B-C50C-407E-A947-70E740481C1C}">
                <a14:useLocalDpi xmlns:a14="http://schemas.microsoft.com/office/drawing/2010/main" val="0"/>
              </a:ext>
            </a:extLst>
          </a:blip>
          <a:stretch>
            <a:fillRect/>
          </a:stretch>
        </p:blipFill>
        <p:spPr>
          <a:xfrm>
            <a:off x="17085625" y="9192401"/>
            <a:ext cx="1009649" cy="96200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3D2E0"/>
          </a:solidFill>
        </p:spPr>
        <p:txBody>
          <a:bodyPr wrap="square" lIns="0" tIns="0" rIns="0" bIns="0" rtlCol="0"/>
          <a:lstStyle/>
          <a:p>
            <a:endParaRPr/>
          </a:p>
        </p:txBody>
      </p:sp>
      <p:grpSp>
        <p:nvGrpSpPr>
          <p:cNvPr id="3" name="object 3"/>
          <p:cNvGrpSpPr/>
          <p:nvPr/>
        </p:nvGrpSpPr>
        <p:grpSpPr>
          <a:xfrm>
            <a:off x="9192401" y="0"/>
            <a:ext cx="9095740" cy="10283190"/>
            <a:chOff x="9192401" y="0"/>
            <a:chExt cx="9095740" cy="10283190"/>
          </a:xfrm>
        </p:grpSpPr>
        <p:pic>
          <p:nvPicPr>
            <p:cNvPr id="4" name="object 4"/>
            <p:cNvPicPr/>
            <p:nvPr/>
          </p:nvPicPr>
          <p:blipFill>
            <a:blip r:embed="rId2" cstate="email">
              <a:extLst>
                <a:ext uri="{28A0092B-C50C-407E-A947-70E740481C1C}">
                  <a14:useLocalDpi xmlns:a14="http://schemas.microsoft.com/office/drawing/2010/main" val="0"/>
                </a:ext>
              </a:extLst>
            </a:blip>
            <a:stretch>
              <a:fillRect/>
            </a:stretch>
          </p:blipFill>
          <p:spPr>
            <a:xfrm>
              <a:off x="17011405" y="9258299"/>
              <a:ext cx="1009649" cy="962009"/>
            </a:xfrm>
            <a:prstGeom prst="rect">
              <a:avLst/>
            </a:prstGeom>
          </p:spPr>
        </p:pic>
        <p:pic>
          <p:nvPicPr>
            <p:cNvPr id="5" name="object 5"/>
            <p:cNvPicPr/>
            <p:nvPr/>
          </p:nvPicPr>
          <p:blipFill>
            <a:blip r:embed="rId3" cstate="print">
              <a:extLst>
                <a:ext uri="{28A0092B-C50C-407E-A947-70E740481C1C}">
                  <a14:useLocalDpi xmlns:a14="http://schemas.microsoft.com/office/drawing/2010/main" val="0"/>
                </a:ext>
              </a:extLst>
            </a:blip>
            <a:stretch>
              <a:fillRect/>
            </a:stretch>
          </p:blipFill>
          <p:spPr>
            <a:xfrm>
              <a:off x="9192401" y="0"/>
              <a:ext cx="9095597" cy="10282701"/>
            </a:xfrm>
            <a:prstGeom prst="rect">
              <a:avLst/>
            </a:prstGeom>
          </p:spPr>
        </p:pic>
        <p:pic>
          <p:nvPicPr>
            <p:cNvPr id="6" name="object 6"/>
            <p:cNvPicPr/>
            <p:nvPr/>
          </p:nvPicPr>
          <p:blipFill>
            <a:blip r:embed="rId2" cstate="email">
              <a:extLst>
                <a:ext uri="{28A0092B-C50C-407E-A947-70E740481C1C}">
                  <a14:useLocalDpi xmlns:a14="http://schemas.microsoft.com/office/drawing/2010/main" val="0"/>
                </a:ext>
              </a:extLst>
            </a:blip>
            <a:stretch>
              <a:fillRect/>
            </a:stretch>
          </p:blipFill>
          <p:spPr>
            <a:xfrm>
              <a:off x="17139086" y="9258299"/>
              <a:ext cx="1009649" cy="962009"/>
            </a:xfrm>
            <a:prstGeom prst="rect">
              <a:avLst/>
            </a:prstGeom>
          </p:spPr>
        </p:pic>
      </p:grpSp>
      <p:sp>
        <p:nvSpPr>
          <p:cNvPr id="7" name="object 7"/>
          <p:cNvSpPr txBox="1"/>
          <p:nvPr/>
        </p:nvSpPr>
        <p:spPr>
          <a:xfrm>
            <a:off x="764713" y="840458"/>
            <a:ext cx="7910830" cy="4692650"/>
          </a:xfrm>
          <a:prstGeom prst="rect">
            <a:avLst/>
          </a:prstGeom>
        </p:spPr>
        <p:txBody>
          <a:bodyPr vert="horz" wrap="square" lIns="0" tIns="11430" rIns="0" bIns="0" rtlCol="0">
            <a:spAutoFit/>
          </a:bodyPr>
          <a:lstStyle/>
          <a:p>
            <a:pPr marL="12700" marR="5080">
              <a:lnSpc>
                <a:spcPct val="116700"/>
              </a:lnSpc>
              <a:spcBef>
                <a:spcPts val="90"/>
              </a:spcBef>
            </a:pPr>
            <a:r>
              <a:rPr sz="3750" dirty="0">
                <a:latin typeface="Arimo"/>
                <a:cs typeface="Arimo"/>
              </a:rPr>
              <a:t>Emails</a:t>
            </a:r>
            <a:r>
              <a:rPr sz="3750" spc="5" dirty="0">
                <a:latin typeface="Arimo"/>
                <a:cs typeface="Arimo"/>
              </a:rPr>
              <a:t> </a:t>
            </a:r>
            <a:r>
              <a:rPr sz="3750" dirty="0">
                <a:latin typeface="Arimo"/>
                <a:cs typeface="Arimo"/>
              </a:rPr>
              <a:t>that</a:t>
            </a:r>
            <a:r>
              <a:rPr sz="3750" spc="5" dirty="0">
                <a:latin typeface="Arimo"/>
                <a:cs typeface="Arimo"/>
              </a:rPr>
              <a:t> </a:t>
            </a:r>
            <a:r>
              <a:rPr sz="3750" dirty="0">
                <a:latin typeface="Arimo"/>
                <a:cs typeface="Arimo"/>
              </a:rPr>
              <a:t>contain</a:t>
            </a:r>
            <a:r>
              <a:rPr sz="3750" spc="5" dirty="0">
                <a:latin typeface="Arimo"/>
                <a:cs typeface="Arimo"/>
              </a:rPr>
              <a:t> </a:t>
            </a:r>
            <a:r>
              <a:rPr sz="3750" spc="-10" dirty="0">
                <a:latin typeface="Arimo"/>
                <a:cs typeface="Arimo"/>
              </a:rPr>
              <a:t>confidential </a:t>
            </a:r>
            <a:r>
              <a:rPr sz="3750" dirty="0">
                <a:latin typeface="Arimo"/>
                <a:cs typeface="Arimo"/>
              </a:rPr>
              <a:t>information</a:t>
            </a:r>
            <a:r>
              <a:rPr sz="3750" spc="5" dirty="0">
                <a:latin typeface="Arimo"/>
                <a:cs typeface="Arimo"/>
              </a:rPr>
              <a:t> </a:t>
            </a:r>
            <a:r>
              <a:rPr sz="3750" dirty="0">
                <a:latin typeface="Arimo"/>
                <a:cs typeface="Arimo"/>
              </a:rPr>
              <a:t>should</a:t>
            </a:r>
            <a:r>
              <a:rPr sz="3750" spc="5" dirty="0">
                <a:latin typeface="Arimo"/>
                <a:cs typeface="Arimo"/>
              </a:rPr>
              <a:t> </a:t>
            </a:r>
            <a:r>
              <a:rPr sz="3750" dirty="0">
                <a:latin typeface="Arimo"/>
                <a:cs typeface="Arimo"/>
              </a:rPr>
              <a:t>be</a:t>
            </a:r>
            <a:r>
              <a:rPr sz="3750" spc="5" dirty="0">
                <a:latin typeface="Arimo"/>
                <a:cs typeface="Arimo"/>
              </a:rPr>
              <a:t> </a:t>
            </a:r>
            <a:r>
              <a:rPr sz="3750" spc="-10" dirty="0">
                <a:latin typeface="Arimo"/>
                <a:cs typeface="Arimo"/>
              </a:rPr>
              <a:t>encrypted. </a:t>
            </a:r>
            <a:r>
              <a:rPr sz="3750" dirty="0">
                <a:latin typeface="Arimo"/>
                <a:cs typeface="Arimo"/>
              </a:rPr>
              <a:t>This</a:t>
            </a:r>
            <a:r>
              <a:rPr sz="3750" spc="5" dirty="0">
                <a:latin typeface="Arimo"/>
                <a:cs typeface="Arimo"/>
              </a:rPr>
              <a:t> </a:t>
            </a:r>
            <a:r>
              <a:rPr sz="3750" dirty="0">
                <a:latin typeface="Arimo"/>
                <a:cs typeface="Arimo"/>
              </a:rPr>
              <a:t>can</a:t>
            </a:r>
            <a:r>
              <a:rPr sz="3750" spc="5" dirty="0">
                <a:latin typeface="Arimo"/>
                <a:cs typeface="Arimo"/>
              </a:rPr>
              <a:t> </a:t>
            </a:r>
            <a:r>
              <a:rPr sz="3750" dirty="0">
                <a:latin typeface="Arimo"/>
                <a:cs typeface="Arimo"/>
              </a:rPr>
              <a:t>be</a:t>
            </a:r>
            <a:r>
              <a:rPr sz="3750" spc="5" dirty="0">
                <a:latin typeface="Arimo"/>
                <a:cs typeface="Arimo"/>
              </a:rPr>
              <a:t> </a:t>
            </a:r>
            <a:r>
              <a:rPr sz="3750" dirty="0">
                <a:latin typeface="Arimo"/>
                <a:cs typeface="Arimo"/>
              </a:rPr>
              <a:t>done,</a:t>
            </a:r>
            <a:r>
              <a:rPr sz="3750" spc="5" dirty="0">
                <a:latin typeface="Arimo"/>
                <a:cs typeface="Arimo"/>
              </a:rPr>
              <a:t> </a:t>
            </a:r>
            <a:r>
              <a:rPr sz="3750" dirty="0">
                <a:latin typeface="Arimo"/>
                <a:cs typeface="Arimo"/>
              </a:rPr>
              <a:t>for</a:t>
            </a:r>
            <a:r>
              <a:rPr sz="3750" spc="5" dirty="0">
                <a:latin typeface="Arimo"/>
                <a:cs typeface="Arimo"/>
              </a:rPr>
              <a:t> </a:t>
            </a:r>
            <a:r>
              <a:rPr sz="3750" dirty="0">
                <a:latin typeface="Arimo"/>
                <a:cs typeface="Arimo"/>
              </a:rPr>
              <a:t>example</a:t>
            </a:r>
            <a:r>
              <a:rPr sz="3750" spc="5" dirty="0">
                <a:latin typeface="Arimo"/>
                <a:cs typeface="Arimo"/>
              </a:rPr>
              <a:t> </a:t>
            </a:r>
            <a:r>
              <a:rPr sz="3750" spc="-20" dirty="0">
                <a:latin typeface="Arimo"/>
                <a:cs typeface="Arimo"/>
              </a:rPr>
              <a:t>with </a:t>
            </a:r>
            <a:r>
              <a:rPr sz="3750" dirty="0">
                <a:latin typeface="Arimo"/>
                <a:cs typeface="Arimo"/>
              </a:rPr>
              <a:t>Gmail,</a:t>
            </a:r>
            <a:r>
              <a:rPr sz="3750" spc="5" dirty="0">
                <a:latin typeface="Arimo"/>
                <a:cs typeface="Arimo"/>
              </a:rPr>
              <a:t> </a:t>
            </a:r>
            <a:r>
              <a:rPr sz="3750" dirty="0">
                <a:latin typeface="Arimo"/>
                <a:cs typeface="Arimo"/>
              </a:rPr>
              <a:t>by</a:t>
            </a:r>
            <a:r>
              <a:rPr sz="3750" spc="5" dirty="0">
                <a:latin typeface="Arimo"/>
                <a:cs typeface="Arimo"/>
              </a:rPr>
              <a:t> </a:t>
            </a:r>
            <a:r>
              <a:rPr sz="3750" dirty="0">
                <a:latin typeface="Arimo"/>
                <a:cs typeface="Arimo"/>
              </a:rPr>
              <a:t>sending</a:t>
            </a:r>
            <a:r>
              <a:rPr sz="3750" spc="5" dirty="0">
                <a:latin typeface="Arimo"/>
                <a:cs typeface="Arimo"/>
              </a:rPr>
              <a:t> </a:t>
            </a:r>
            <a:r>
              <a:rPr sz="3750" dirty="0">
                <a:latin typeface="Arimo"/>
                <a:cs typeface="Arimo"/>
              </a:rPr>
              <a:t>the</a:t>
            </a:r>
            <a:r>
              <a:rPr sz="3750" spc="5" dirty="0">
                <a:latin typeface="Arimo"/>
                <a:cs typeface="Arimo"/>
              </a:rPr>
              <a:t> </a:t>
            </a:r>
            <a:r>
              <a:rPr sz="3750" dirty="0">
                <a:latin typeface="Arimo"/>
                <a:cs typeface="Arimo"/>
              </a:rPr>
              <a:t>email</a:t>
            </a:r>
            <a:r>
              <a:rPr sz="3750" spc="5" dirty="0">
                <a:latin typeface="Arimo"/>
                <a:cs typeface="Arimo"/>
              </a:rPr>
              <a:t> </a:t>
            </a:r>
            <a:r>
              <a:rPr sz="3750" spc="-25" dirty="0">
                <a:latin typeface="Arimo"/>
                <a:cs typeface="Arimo"/>
              </a:rPr>
              <a:t>as </a:t>
            </a:r>
            <a:r>
              <a:rPr sz="3750" dirty="0">
                <a:latin typeface="Arimo"/>
                <a:cs typeface="Arimo"/>
              </a:rPr>
              <a:t>confidential.</a:t>
            </a:r>
            <a:r>
              <a:rPr sz="3750" spc="5" dirty="0">
                <a:latin typeface="Arimo"/>
                <a:cs typeface="Arimo"/>
              </a:rPr>
              <a:t> </a:t>
            </a:r>
            <a:r>
              <a:rPr sz="3750" dirty="0">
                <a:latin typeface="Arimo"/>
                <a:cs typeface="Arimo"/>
              </a:rPr>
              <a:t>With</a:t>
            </a:r>
            <a:r>
              <a:rPr sz="3750" spc="5" dirty="0">
                <a:latin typeface="Arimo"/>
                <a:cs typeface="Arimo"/>
              </a:rPr>
              <a:t> </a:t>
            </a:r>
            <a:r>
              <a:rPr sz="3750" dirty="0">
                <a:latin typeface="Arimo"/>
                <a:cs typeface="Arimo"/>
              </a:rPr>
              <a:t>confidential</a:t>
            </a:r>
            <a:r>
              <a:rPr sz="3750" spc="5" dirty="0">
                <a:latin typeface="Arimo"/>
                <a:cs typeface="Arimo"/>
              </a:rPr>
              <a:t> </a:t>
            </a:r>
            <a:r>
              <a:rPr sz="3750" spc="-20" dirty="0">
                <a:latin typeface="Arimo"/>
                <a:cs typeface="Arimo"/>
              </a:rPr>
              <a:t>mode </a:t>
            </a:r>
            <a:r>
              <a:rPr sz="3750" dirty="0">
                <a:latin typeface="Arimo"/>
                <a:cs typeface="Arimo"/>
              </a:rPr>
              <a:t>you</a:t>
            </a:r>
            <a:r>
              <a:rPr sz="3750" spc="5" dirty="0">
                <a:latin typeface="Arimo"/>
                <a:cs typeface="Arimo"/>
              </a:rPr>
              <a:t> </a:t>
            </a:r>
            <a:r>
              <a:rPr sz="3750" dirty="0">
                <a:latin typeface="Arimo"/>
                <a:cs typeface="Arimo"/>
              </a:rPr>
              <a:t>can</a:t>
            </a:r>
            <a:r>
              <a:rPr sz="3750" spc="5" dirty="0">
                <a:latin typeface="Arimo"/>
                <a:cs typeface="Arimo"/>
              </a:rPr>
              <a:t> </a:t>
            </a:r>
            <a:r>
              <a:rPr sz="3750" dirty="0">
                <a:latin typeface="Arimo"/>
                <a:cs typeface="Arimo"/>
              </a:rPr>
              <a:t>set</a:t>
            </a:r>
            <a:r>
              <a:rPr sz="3750" spc="5" dirty="0">
                <a:latin typeface="Arimo"/>
                <a:cs typeface="Arimo"/>
              </a:rPr>
              <a:t> </a:t>
            </a:r>
            <a:r>
              <a:rPr sz="3750" dirty="0">
                <a:latin typeface="Arimo"/>
                <a:cs typeface="Arimo"/>
              </a:rPr>
              <a:t>an</a:t>
            </a:r>
            <a:r>
              <a:rPr sz="3750" spc="5" dirty="0">
                <a:latin typeface="Arimo"/>
                <a:cs typeface="Arimo"/>
              </a:rPr>
              <a:t> </a:t>
            </a:r>
            <a:r>
              <a:rPr sz="3750" dirty="0">
                <a:latin typeface="Arimo"/>
                <a:cs typeface="Arimo"/>
              </a:rPr>
              <a:t>expiration</a:t>
            </a:r>
            <a:r>
              <a:rPr sz="3750" spc="5" dirty="0">
                <a:latin typeface="Arimo"/>
                <a:cs typeface="Arimo"/>
              </a:rPr>
              <a:t> </a:t>
            </a:r>
            <a:r>
              <a:rPr sz="3750" dirty="0">
                <a:latin typeface="Arimo"/>
                <a:cs typeface="Arimo"/>
              </a:rPr>
              <a:t>date</a:t>
            </a:r>
            <a:r>
              <a:rPr sz="3750" spc="5" dirty="0">
                <a:latin typeface="Arimo"/>
                <a:cs typeface="Arimo"/>
              </a:rPr>
              <a:t> </a:t>
            </a:r>
            <a:r>
              <a:rPr sz="3750" dirty="0">
                <a:latin typeface="Arimo"/>
                <a:cs typeface="Arimo"/>
              </a:rPr>
              <a:t>for</a:t>
            </a:r>
            <a:r>
              <a:rPr sz="3750" spc="5" dirty="0">
                <a:latin typeface="Arimo"/>
                <a:cs typeface="Arimo"/>
              </a:rPr>
              <a:t> </a:t>
            </a:r>
            <a:r>
              <a:rPr sz="3750" spc="-25" dirty="0">
                <a:latin typeface="Arimo"/>
                <a:cs typeface="Arimo"/>
              </a:rPr>
              <a:t>the </a:t>
            </a:r>
            <a:r>
              <a:rPr sz="3750" dirty="0">
                <a:latin typeface="Arimo"/>
                <a:cs typeface="Arimo"/>
              </a:rPr>
              <a:t>email</a:t>
            </a:r>
            <a:r>
              <a:rPr sz="3750" spc="5" dirty="0">
                <a:latin typeface="Arimo"/>
                <a:cs typeface="Arimo"/>
              </a:rPr>
              <a:t> </a:t>
            </a:r>
            <a:r>
              <a:rPr sz="3750" dirty="0">
                <a:latin typeface="Arimo"/>
                <a:cs typeface="Arimo"/>
              </a:rPr>
              <a:t>or</a:t>
            </a:r>
            <a:r>
              <a:rPr sz="3750" spc="5" dirty="0">
                <a:latin typeface="Arimo"/>
                <a:cs typeface="Arimo"/>
              </a:rPr>
              <a:t> </a:t>
            </a:r>
            <a:r>
              <a:rPr sz="3750" dirty="0">
                <a:latin typeface="Arimo"/>
                <a:cs typeface="Arimo"/>
              </a:rPr>
              <a:t>revoke</a:t>
            </a:r>
            <a:r>
              <a:rPr sz="3750" spc="5" dirty="0">
                <a:latin typeface="Arimo"/>
                <a:cs typeface="Arimo"/>
              </a:rPr>
              <a:t> </a:t>
            </a:r>
            <a:r>
              <a:rPr sz="3750" spc="-10" dirty="0">
                <a:latin typeface="Arimo"/>
                <a:cs typeface="Arimo"/>
              </a:rPr>
              <a:t>access.</a:t>
            </a:r>
            <a:endParaRPr sz="3750">
              <a:latin typeface="Arimo"/>
              <a:cs typeface="Arim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E65F32-6F15-B25A-7667-1AE979542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val="0"/>
              </a:ext>
            </a:extLst>
          </a:blip>
          <a:stretch>
            <a:fillRect/>
          </a:stretch>
        </p:blipFill>
        <p:spPr>
          <a:xfrm>
            <a:off x="0" y="0"/>
            <a:ext cx="1686154" cy="1470112"/>
          </a:xfrm>
          <a:prstGeom prst="rect">
            <a:avLst/>
          </a:prstGeom>
        </p:spPr>
      </p:pic>
      <p:sp>
        <p:nvSpPr>
          <p:cNvPr id="4" name="TextBox 3">
            <a:extLst>
              <a:ext uri="{FF2B5EF4-FFF2-40B4-BE49-F238E27FC236}">
                <a16:creationId xmlns:a16="http://schemas.microsoft.com/office/drawing/2014/main" id="{655B4D05-8FB8-DE39-484F-1198DA1733AE}"/>
              </a:ext>
            </a:extLst>
          </p:cNvPr>
          <p:cNvSpPr txBox="1"/>
          <p:nvPr/>
        </p:nvSpPr>
        <p:spPr>
          <a:xfrm>
            <a:off x="1905000" y="335369"/>
            <a:ext cx="12420600" cy="769441"/>
          </a:xfrm>
          <a:prstGeom prst="rect">
            <a:avLst/>
          </a:prstGeom>
          <a:noFill/>
        </p:spPr>
        <p:txBody>
          <a:bodyPr wrap="square" rtlCol="0">
            <a:spAutoFit/>
          </a:bodyPr>
          <a:lstStyle/>
          <a:p>
            <a:r>
              <a:rPr lang="en-US" sz="4400" dirty="0"/>
              <a:t>Composing and Sending an Email</a:t>
            </a:r>
            <a:endParaRPr lang="en-AU" sz="4400" dirty="0"/>
          </a:p>
        </p:txBody>
      </p:sp>
      <p:sp>
        <p:nvSpPr>
          <p:cNvPr id="5" name="TextBox 4">
            <a:extLst>
              <a:ext uri="{FF2B5EF4-FFF2-40B4-BE49-F238E27FC236}">
                <a16:creationId xmlns:a16="http://schemas.microsoft.com/office/drawing/2014/main" id="{F04A8F8B-8A3A-B5E8-F954-559CDD079F7C}"/>
              </a:ext>
            </a:extLst>
          </p:cNvPr>
          <p:cNvSpPr txBox="1"/>
          <p:nvPr/>
        </p:nvSpPr>
        <p:spPr>
          <a:xfrm>
            <a:off x="38100" y="1417319"/>
            <a:ext cx="18234660" cy="1815882"/>
          </a:xfrm>
          <a:prstGeom prst="rect">
            <a:avLst/>
          </a:prstGeom>
          <a:noFill/>
        </p:spPr>
        <p:txBody>
          <a:bodyPr wrap="square" rtlCol="0">
            <a:spAutoFit/>
          </a:bodyPr>
          <a:lstStyle/>
          <a:p>
            <a:r>
              <a:rPr lang="en-US" sz="2800" dirty="0">
                <a:solidFill>
                  <a:srgbClr val="0070C0"/>
                </a:solidFill>
              </a:rPr>
              <a:t>Using a web-based email system such as Gmail, you should practice sending emails to each other and replying, using some of the functionality and flags such as CC, BCC, URENT etc.</a:t>
            </a:r>
          </a:p>
          <a:p>
            <a:r>
              <a:rPr lang="en-US" sz="2800" dirty="0">
                <a:solidFill>
                  <a:srgbClr val="0070C0"/>
                </a:solidFill>
              </a:rPr>
              <a:t>If you do not already have an email account, you should set one up on one of the free platforms. Ask your trainer to assist you in doing this.</a:t>
            </a:r>
            <a:endParaRPr lang="en-US" sz="2800" dirty="0">
              <a:solidFill>
                <a:schemeClr val="tx1"/>
              </a:solidFill>
            </a:endParaRPr>
          </a:p>
        </p:txBody>
      </p:sp>
      <p:pic>
        <p:nvPicPr>
          <p:cNvPr id="6" name="object 8">
            <a:hlinkClick r:id="rId4" action="ppaction://hlinksldjump"/>
            <a:extLst>
              <a:ext uri="{FF2B5EF4-FFF2-40B4-BE49-F238E27FC236}">
                <a16:creationId xmlns:a16="http://schemas.microsoft.com/office/drawing/2014/main" id="{630EA2C7-E27A-6F3A-2288-71857DB27092}"/>
              </a:ext>
            </a:extLst>
          </p:cNvPr>
          <p:cNvPicPr/>
          <p:nvPr/>
        </p:nvPicPr>
        <p:blipFill>
          <a:blip r:embed="rId5" cstate="email">
            <a:extLst>
              <a:ext uri="{28A0092B-C50C-407E-A947-70E740481C1C}">
                <a14:useLocalDpi xmlns:a14="http://schemas.microsoft.com/office/drawing/2010/main" val="0"/>
              </a:ext>
            </a:extLst>
          </a:blip>
          <a:stretch>
            <a:fillRect/>
          </a:stretch>
        </p:blipFill>
        <p:spPr>
          <a:xfrm>
            <a:off x="17085625" y="9192401"/>
            <a:ext cx="1009649" cy="96200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62E279-6F73-483A-1E35-36047693C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4" y="0"/>
            <a:ext cx="15140725" cy="10287000"/>
          </a:xfrm>
          <a:prstGeom prst="rect">
            <a:avLst/>
          </a:prstGeom>
        </p:spPr>
      </p:pic>
      <p:sp>
        <p:nvSpPr>
          <p:cNvPr id="4" name="object 4"/>
          <p:cNvSpPr txBox="1">
            <a:spLocks noGrp="1"/>
          </p:cNvSpPr>
          <p:nvPr>
            <p:ph type="ctrTitle"/>
          </p:nvPr>
        </p:nvSpPr>
        <p:spPr>
          <a:xfrm>
            <a:off x="10381616" y="1104900"/>
            <a:ext cx="7906384" cy="1774189"/>
          </a:xfrm>
          <a:prstGeom prst="rect">
            <a:avLst/>
          </a:prstGeom>
        </p:spPr>
        <p:txBody>
          <a:bodyPr vert="horz" wrap="square" lIns="0" tIns="0" rIns="0" bIns="0" rtlCol="0">
            <a:spAutoFit/>
          </a:bodyPr>
          <a:lstStyle/>
          <a:p>
            <a:pPr marL="12700" marR="5080">
              <a:lnSpc>
                <a:spcPts val="7050"/>
              </a:lnSpc>
            </a:pPr>
            <a:r>
              <a:rPr spc="-35" dirty="0">
                <a:solidFill>
                  <a:srgbClr val="FFFFFF"/>
                </a:solidFill>
                <a:latin typeface="Trebuchet MS"/>
                <a:cs typeface="Trebuchet MS"/>
              </a:rPr>
              <a:t>Identify</a:t>
            </a:r>
            <a:r>
              <a:rPr spc="-365" dirty="0">
                <a:solidFill>
                  <a:srgbClr val="FFFFFF"/>
                </a:solidFill>
                <a:latin typeface="Trebuchet MS"/>
                <a:cs typeface="Trebuchet MS"/>
              </a:rPr>
              <a:t> </a:t>
            </a:r>
            <a:r>
              <a:rPr spc="-10" dirty="0">
                <a:solidFill>
                  <a:srgbClr val="FFFFFF"/>
                </a:solidFill>
                <a:latin typeface="Trebuchet MS"/>
                <a:cs typeface="Trebuchet MS"/>
              </a:rPr>
              <a:t>Communication </a:t>
            </a:r>
            <a:r>
              <a:rPr spc="-55" dirty="0">
                <a:solidFill>
                  <a:srgbClr val="FFFFFF"/>
                </a:solidFill>
                <a:latin typeface="Trebuchet MS"/>
                <a:cs typeface="Trebuchet MS"/>
              </a:rPr>
              <a:t>Content</a:t>
            </a:r>
            <a:r>
              <a:rPr spc="-370" dirty="0">
                <a:solidFill>
                  <a:srgbClr val="FFFFFF"/>
                </a:solidFill>
                <a:latin typeface="Trebuchet MS"/>
                <a:cs typeface="Trebuchet MS"/>
              </a:rPr>
              <a:t> </a:t>
            </a:r>
            <a:r>
              <a:rPr dirty="0">
                <a:solidFill>
                  <a:srgbClr val="FFFFFF"/>
                </a:solidFill>
                <a:latin typeface="Trebuchet MS"/>
                <a:cs typeface="Trebuchet MS"/>
              </a:rPr>
              <a:t>and</a:t>
            </a:r>
            <a:r>
              <a:rPr spc="-380" dirty="0">
                <a:solidFill>
                  <a:srgbClr val="FFFFFF"/>
                </a:solidFill>
                <a:latin typeface="Trebuchet MS"/>
                <a:cs typeface="Trebuchet MS"/>
              </a:rPr>
              <a:t> </a:t>
            </a:r>
            <a:r>
              <a:rPr spc="35" dirty="0">
                <a:solidFill>
                  <a:srgbClr val="FFFFFF"/>
                </a:solidFill>
                <a:latin typeface="Trebuchet MS"/>
                <a:cs typeface="Trebuchet MS"/>
              </a:rPr>
              <a:t>Respond</a:t>
            </a:r>
          </a:p>
        </p:txBody>
      </p:sp>
      <p:sp>
        <p:nvSpPr>
          <p:cNvPr id="3" name="object 3"/>
          <p:cNvSpPr txBox="1"/>
          <p:nvPr/>
        </p:nvSpPr>
        <p:spPr>
          <a:xfrm>
            <a:off x="10668000" y="3977973"/>
            <a:ext cx="8284209" cy="2025650"/>
          </a:xfrm>
          <a:prstGeom prst="rect">
            <a:avLst/>
          </a:prstGeom>
        </p:spPr>
        <p:txBody>
          <a:bodyPr vert="horz" wrap="square" lIns="0" tIns="11430" rIns="0" bIns="0" rtlCol="0">
            <a:spAutoFit/>
          </a:bodyPr>
          <a:lstStyle/>
          <a:p>
            <a:pPr marL="12700" marR="5080">
              <a:lnSpc>
                <a:spcPct val="116700"/>
              </a:lnSpc>
              <a:spcBef>
                <a:spcPts val="90"/>
              </a:spcBef>
            </a:pPr>
            <a:r>
              <a:rPr sz="3750" dirty="0">
                <a:latin typeface="Arimo"/>
                <a:cs typeface="Arimo"/>
              </a:rPr>
              <a:t>How</a:t>
            </a:r>
            <a:r>
              <a:rPr sz="3750" spc="5" dirty="0">
                <a:latin typeface="Arimo"/>
                <a:cs typeface="Arimo"/>
              </a:rPr>
              <a:t> </a:t>
            </a:r>
            <a:r>
              <a:rPr sz="3750" dirty="0">
                <a:latin typeface="Arimo"/>
                <a:cs typeface="Arimo"/>
              </a:rPr>
              <a:t>do</a:t>
            </a:r>
            <a:r>
              <a:rPr sz="3750" spc="5" dirty="0">
                <a:latin typeface="Arimo"/>
                <a:cs typeface="Arimo"/>
              </a:rPr>
              <a:t> </a:t>
            </a:r>
            <a:r>
              <a:rPr sz="3750" dirty="0">
                <a:latin typeface="Arimo"/>
                <a:cs typeface="Arimo"/>
              </a:rPr>
              <a:t>you</a:t>
            </a:r>
            <a:r>
              <a:rPr sz="3750" spc="5" dirty="0">
                <a:latin typeface="Arimo"/>
                <a:cs typeface="Arimo"/>
              </a:rPr>
              <a:t> </a:t>
            </a:r>
            <a:r>
              <a:rPr sz="3750" dirty="0">
                <a:latin typeface="Arimo"/>
                <a:cs typeface="Arimo"/>
              </a:rPr>
              <a:t>identify</a:t>
            </a:r>
            <a:r>
              <a:rPr sz="3750" spc="5" dirty="0">
                <a:latin typeface="Arimo"/>
                <a:cs typeface="Arimo"/>
              </a:rPr>
              <a:t> </a:t>
            </a:r>
            <a:r>
              <a:rPr sz="3750" dirty="0">
                <a:latin typeface="Arimo"/>
                <a:cs typeface="Arimo"/>
              </a:rPr>
              <a:t>if</a:t>
            </a:r>
            <a:r>
              <a:rPr sz="3750" spc="5" dirty="0">
                <a:latin typeface="Arimo"/>
                <a:cs typeface="Arimo"/>
              </a:rPr>
              <a:t> </a:t>
            </a:r>
            <a:r>
              <a:rPr sz="3750" spc="-10" dirty="0">
                <a:latin typeface="Arimo"/>
                <a:cs typeface="Arimo"/>
              </a:rPr>
              <a:t>digital </a:t>
            </a:r>
            <a:r>
              <a:rPr sz="3750" dirty="0">
                <a:latin typeface="Arimo"/>
                <a:cs typeface="Arimo"/>
              </a:rPr>
              <a:t>communication</a:t>
            </a:r>
            <a:r>
              <a:rPr sz="3750" spc="-5" dirty="0">
                <a:latin typeface="Arimo"/>
                <a:cs typeface="Arimo"/>
              </a:rPr>
              <a:t> </a:t>
            </a:r>
            <a:r>
              <a:rPr sz="3750" dirty="0">
                <a:latin typeface="Arimo"/>
                <a:cs typeface="Arimo"/>
              </a:rPr>
              <a:t>needs</a:t>
            </a:r>
            <a:r>
              <a:rPr sz="3750" spc="5" dirty="0">
                <a:latin typeface="Arimo"/>
                <a:cs typeface="Arimo"/>
              </a:rPr>
              <a:t> </a:t>
            </a:r>
            <a:r>
              <a:rPr sz="3750" dirty="0">
                <a:latin typeface="Arimo"/>
                <a:cs typeface="Arimo"/>
              </a:rPr>
              <a:t>to</a:t>
            </a:r>
            <a:r>
              <a:rPr sz="3750" spc="5" dirty="0">
                <a:latin typeface="Arimo"/>
                <a:cs typeface="Arimo"/>
              </a:rPr>
              <a:t> </a:t>
            </a:r>
            <a:r>
              <a:rPr sz="3750" dirty="0">
                <a:latin typeface="Arimo"/>
                <a:cs typeface="Arimo"/>
              </a:rPr>
              <a:t>be</a:t>
            </a:r>
            <a:r>
              <a:rPr sz="3750" spc="5" dirty="0">
                <a:latin typeface="Arimo"/>
                <a:cs typeface="Arimo"/>
              </a:rPr>
              <a:t> </a:t>
            </a:r>
            <a:r>
              <a:rPr sz="3750" spc="-10" dirty="0">
                <a:latin typeface="Arimo"/>
                <a:cs typeface="Arimo"/>
              </a:rPr>
              <a:t>responded </a:t>
            </a:r>
            <a:r>
              <a:rPr sz="3750" spc="-25" dirty="0">
                <a:latin typeface="Arimo"/>
                <a:cs typeface="Arimo"/>
              </a:rPr>
              <a:t>to?</a:t>
            </a:r>
            <a:endParaRPr sz="3750" dirty="0">
              <a:latin typeface="Arimo"/>
              <a:cs typeface="Arim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sp>
        <p:nvSpPr>
          <p:cNvPr id="4" name="object 4"/>
          <p:cNvSpPr txBox="1"/>
          <p:nvPr/>
        </p:nvSpPr>
        <p:spPr>
          <a:xfrm>
            <a:off x="1016000" y="2464523"/>
            <a:ext cx="8921750" cy="3934460"/>
          </a:xfrm>
          <a:prstGeom prst="rect">
            <a:avLst/>
          </a:prstGeom>
        </p:spPr>
        <p:txBody>
          <a:bodyPr vert="horz" wrap="square" lIns="0" tIns="15240" rIns="0" bIns="0" rtlCol="0">
            <a:spAutoFit/>
          </a:bodyPr>
          <a:lstStyle/>
          <a:p>
            <a:pPr marL="12700">
              <a:lnSpc>
                <a:spcPct val="100000"/>
              </a:lnSpc>
              <a:spcBef>
                <a:spcPts val="120"/>
              </a:spcBef>
            </a:pPr>
            <a:r>
              <a:rPr sz="3750" dirty="0">
                <a:solidFill>
                  <a:srgbClr val="62469C"/>
                </a:solidFill>
                <a:latin typeface="Arimo"/>
                <a:cs typeface="Arimo"/>
              </a:rPr>
              <a:t>What</a:t>
            </a:r>
            <a:r>
              <a:rPr sz="3750" spc="5" dirty="0">
                <a:solidFill>
                  <a:srgbClr val="62469C"/>
                </a:solidFill>
                <a:latin typeface="Arimo"/>
                <a:cs typeface="Arimo"/>
              </a:rPr>
              <a:t> </a:t>
            </a:r>
            <a:r>
              <a:rPr sz="3750" dirty="0">
                <a:solidFill>
                  <a:srgbClr val="62469C"/>
                </a:solidFill>
                <a:latin typeface="Arimo"/>
                <a:cs typeface="Arimo"/>
              </a:rPr>
              <a:t>is</a:t>
            </a:r>
            <a:r>
              <a:rPr sz="3750" spc="5" dirty="0">
                <a:solidFill>
                  <a:srgbClr val="62469C"/>
                </a:solidFill>
                <a:latin typeface="Arimo"/>
                <a:cs typeface="Arimo"/>
              </a:rPr>
              <a:t> </a:t>
            </a:r>
            <a:r>
              <a:rPr sz="3750" dirty="0">
                <a:solidFill>
                  <a:srgbClr val="62469C"/>
                </a:solidFill>
                <a:latin typeface="Arimo"/>
                <a:cs typeface="Arimo"/>
              </a:rPr>
              <a:t>spam</a:t>
            </a:r>
            <a:r>
              <a:rPr sz="3750" spc="5" dirty="0">
                <a:solidFill>
                  <a:srgbClr val="62469C"/>
                </a:solidFill>
                <a:latin typeface="Arimo"/>
                <a:cs typeface="Arimo"/>
              </a:rPr>
              <a:t> </a:t>
            </a:r>
            <a:r>
              <a:rPr sz="3750" spc="-10" dirty="0">
                <a:solidFill>
                  <a:srgbClr val="62469C"/>
                </a:solidFill>
                <a:latin typeface="Arimo"/>
                <a:cs typeface="Arimo"/>
              </a:rPr>
              <a:t>email?</a:t>
            </a:r>
            <a:endParaRPr sz="3750">
              <a:latin typeface="Arimo"/>
              <a:cs typeface="Arimo"/>
            </a:endParaRPr>
          </a:p>
          <a:p>
            <a:pPr>
              <a:lnSpc>
                <a:spcPct val="100000"/>
              </a:lnSpc>
              <a:spcBef>
                <a:spcPts val="935"/>
              </a:spcBef>
            </a:pPr>
            <a:endParaRPr sz="3750">
              <a:latin typeface="Arimo"/>
              <a:cs typeface="Arimo"/>
            </a:endParaRPr>
          </a:p>
          <a:p>
            <a:pPr marL="12700" marR="5080">
              <a:lnSpc>
                <a:spcPct val="116700"/>
              </a:lnSpc>
              <a:spcBef>
                <a:spcPts val="5"/>
              </a:spcBef>
            </a:pPr>
            <a:r>
              <a:rPr sz="3750" dirty="0">
                <a:solidFill>
                  <a:srgbClr val="62469C"/>
                </a:solidFill>
                <a:latin typeface="Arimo"/>
                <a:cs typeface="Arimo"/>
              </a:rPr>
              <a:t>Have</a:t>
            </a:r>
            <a:r>
              <a:rPr sz="3750" spc="5" dirty="0">
                <a:solidFill>
                  <a:srgbClr val="62469C"/>
                </a:solidFill>
                <a:latin typeface="Arimo"/>
                <a:cs typeface="Arimo"/>
              </a:rPr>
              <a:t> </a:t>
            </a:r>
            <a:r>
              <a:rPr sz="3750" dirty="0">
                <a:solidFill>
                  <a:srgbClr val="62469C"/>
                </a:solidFill>
                <a:latin typeface="Arimo"/>
                <a:cs typeface="Arimo"/>
              </a:rPr>
              <a:t>you</a:t>
            </a:r>
            <a:r>
              <a:rPr sz="3750" spc="5" dirty="0">
                <a:solidFill>
                  <a:srgbClr val="62469C"/>
                </a:solidFill>
                <a:latin typeface="Arimo"/>
                <a:cs typeface="Arimo"/>
              </a:rPr>
              <a:t> </a:t>
            </a:r>
            <a:r>
              <a:rPr sz="3750" dirty="0">
                <a:solidFill>
                  <a:srgbClr val="62469C"/>
                </a:solidFill>
                <a:latin typeface="Arimo"/>
                <a:cs typeface="Arimo"/>
              </a:rPr>
              <a:t>ever</a:t>
            </a:r>
            <a:r>
              <a:rPr sz="3750" spc="5" dirty="0">
                <a:solidFill>
                  <a:srgbClr val="62469C"/>
                </a:solidFill>
                <a:latin typeface="Arimo"/>
                <a:cs typeface="Arimo"/>
              </a:rPr>
              <a:t> </a:t>
            </a:r>
            <a:r>
              <a:rPr sz="3750" dirty="0">
                <a:solidFill>
                  <a:srgbClr val="62469C"/>
                </a:solidFill>
                <a:latin typeface="Arimo"/>
                <a:cs typeface="Arimo"/>
              </a:rPr>
              <a:t>received</a:t>
            </a:r>
            <a:r>
              <a:rPr sz="3750" spc="5" dirty="0">
                <a:solidFill>
                  <a:srgbClr val="62469C"/>
                </a:solidFill>
                <a:latin typeface="Arimo"/>
                <a:cs typeface="Arimo"/>
              </a:rPr>
              <a:t> </a:t>
            </a:r>
            <a:r>
              <a:rPr sz="3750" dirty="0">
                <a:solidFill>
                  <a:srgbClr val="62469C"/>
                </a:solidFill>
                <a:latin typeface="Arimo"/>
                <a:cs typeface="Arimo"/>
              </a:rPr>
              <a:t>spam</a:t>
            </a:r>
            <a:r>
              <a:rPr sz="3750" spc="5" dirty="0">
                <a:solidFill>
                  <a:srgbClr val="62469C"/>
                </a:solidFill>
                <a:latin typeface="Arimo"/>
                <a:cs typeface="Arimo"/>
              </a:rPr>
              <a:t> </a:t>
            </a:r>
            <a:r>
              <a:rPr sz="3750" dirty="0">
                <a:solidFill>
                  <a:srgbClr val="62469C"/>
                </a:solidFill>
                <a:latin typeface="Arimo"/>
                <a:cs typeface="Arimo"/>
              </a:rPr>
              <a:t>email,</a:t>
            </a:r>
            <a:r>
              <a:rPr sz="3750" spc="5" dirty="0">
                <a:solidFill>
                  <a:srgbClr val="62469C"/>
                </a:solidFill>
                <a:latin typeface="Arimo"/>
                <a:cs typeface="Arimo"/>
              </a:rPr>
              <a:t> </a:t>
            </a:r>
            <a:r>
              <a:rPr sz="3750" spc="-20" dirty="0">
                <a:solidFill>
                  <a:srgbClr val="62469C"/>
                </a:solidFill>
                <a:latin typeface="Arimo"/>
                <a:cs typeface="Arimo"/>
              </a:rPr>
              <a:t>what </a:t>
            </a:r>
            <a:r>
              <a:rPr sz="3750" dirty="0">
                <a:solidFill>
                  <a:srgbClr val="62469C"/>
                </a:solidFill>
                <a:latin typeface="Arimo"/>
                <a:cs typeface="Arimo"/>
              </a:rPr>
              <a:t>was</a:t>
            </a:r>
            <a:r>
              <a:rPr sz="3750" spc="5" dirty="0">
                <a:solidFill>
                  <a:srgbClr val="62469C"/>
                </a:solidFill>
                <a:latin typeface="Arimo"/>
                <a:cs typeface="Arimo"/>
              </a:rPr>
              <a:t> </a:t>
            </a:r>
            <a:r>
              <a:rPr sz="3750" spc="-25" dirty="0">
                <a:solidFill>
                  <a:srgbClr val="62469C"/>
                </a:solidFill>
                <a:latin typeface="Arimo"/>
                <a:cs typeface="Arimo"/>
              </a:rPr>
              <a:t>it?</a:t>
            </a:r>
            <a:endParaRPr sz="3750">
              <a:latin typeface="Arimo"/>
              <a:cs typeface="Arimo"/>
            </a:endParaRPr>
          </a:p>
          <a:p>
            <a:pPr>
              <a:lnSpc>
                <a:spcPct val="100000"/>
              </a:lnSpc>
              <a:spcBef>
                <a:spcPts val="1685"/>
              </a:spcBef>
            </a:pPr>
            <a:endParaRPr sz="3750">
              <a:latin typeface="Arimo"/>
              <a:cs typeface="Arimo"/>
            </a:endParaRPr>
          </a:p>
          <a:p>
            <a:pPr marL="12700">
              <a:lnSpc>
                <a:spcPct val="100000"/>
              </a:lnSpc>
            </a:pPr>
            <a:r>
              <a:rPr sz="3750" dirty="0">
                <a:solidFill>
                  <a:srgbClr val="62469C"/>
                </a:solidFill>
                <a:latin typeface="Arimo"/>
                <a:cs typeface="Arimo"/>
              </a:rPr>
              <a:t>What</a:t>
            </a:r>
            <a:r>
              <a:rPr sz="3750" spc="5" dirty="0">
                <a:solidFill>
                  <a:srgbClr val="62469C"/>
                </a:solidFill>
                <a:latin typeface="Arimo"/>
                <a:cs typeface="Arimo"/>
              </a:rPr>
              <a:t> </a:t>
            </a:r>
            <a:r>
              <a:rPr sz="3750" dirty="0">
                <a:solidFill>
                  <a:srgbClr val="62469C"/>
                </a:solidFill>
                <a:latin typeface="Arimo"/>
                <a:cs typeface="Arimo"/>
              </a:rPr>
              <a:t>did</a:t>
            </a:r>
            <a:r>
              <a:rPr sz="3750" spc="5" dirty="0">
                <a:solidFill>
                  <a:srgbClr val="62469C"/>
                </a:solidFill>
                <a:latin typeface="Arimo"/>
                <a:cs typeface="Arimo"/>
              </a:rPr>
              <a:t> </a:t>
            </a:r>
            <a:r>
              <a:rPr sz="3750" dirty="0">
                <a:solidFill>
                  <a:srgbClr val="62469C"/>
                </a:solidFill>
                <a:latin typeface="Arimo"/>
                <a:cs typeface="Arimo"/>
              </a:rPr>
              <a:t>you</a:t>
            </a:r>
            <a:r>
              <a:rPr sz="3750" spc="5" dirty="0">
                <a:solidFill>
                  <a:srgbClr val="62469C"/>
                </a:solidFill>
                <a:latin typeface="Arimo"/>
                <a:cs typeface="Arimo"/>
              </a:rPr>
              <a:t> </a:t>
            </a:r>
            <a:r>
              <a:rPr sz="3750" dirty="0">
                <a:solidFill>
                  <a:srgbClr val="62469C"/>
                </a:solidFill>
                <a:latin typeface="Arimo"/>
                <a:cs typeface="Arimo"/>
              </a:rPr>
              <a:t>do</a:t>
            </a:r>
            <a:r>
              <a:rPr sz="3750" spc="5" dirty="0">
                <a:solidFill>
                  <a:srgbClr val="62469C"/>
                </a:solidFill>
                <a:latin typeface="Arimo"/>
                <a:cs typeface="Arimo"/>
              </a:rPr>
              <a:t> </a:t>
            </a:r>
            <a:r>
              <a:rPr sz="3750" dirty="0">
                <a:solidFill>
                  <a:srgbClr val="62469C"/>
                </a:solidFill>
                <a:latin typeface="Arimo"/>
                <a:cs typeface="Arimo"/>
              </a:rPr>
              <a:t>with</a:t>
            </a:r>
            <a:r>
              <a:rPr sz="3750" spc="5" dirty="0">
                <a:solidFill>
                  <a:srgbClr val="62469C"/>
                </a:solidFill>
                <a:latin typeface="Arimo"/>
                <a:cs typeface="Arimo"/>
              </a:rPr>
              <a:t> </a:t>
            </a:r>
            <a:r>
              <a:rPr sz="3750" spc="-25" dirty="0">
                <a:solidFill>
                  <a:srgbClr val="62469C"/>
                </a:solidFill>
                <a:latin typeface="Arimo"/>
                <a:cs typeface="Arimo"/>
              </a:rPr>
              <a:t>it?</a:t>
            </a:r>
            <a:endParaRPr sz="3750">
              <a:latin typeface="Arimo"/>
              <a:cs typeface="Arimo"/>
            </a:endParaRPr>
          </a:p>
        </p:txBody>
      </p:sp>
      <p:pic>
        <p:nvPicPr>
          <p:cNvPr id="5" name="object 5"/>
          <p:cNvPicPr/>
          <p:nvPr/>
        </p:nvPicPr>
        <p:blipFill>
          <a:blip r:embed="rId3" cstate="print">
            <a:extLst>
              <a:ext uri="{28A0092B-C50C-407E-A947-70E740481C1C}">
                <a14:useLocalDpi xmlns:a14="http://schemas.microsoft.com/office/drawing/2010/main" val="0"/>
              </a:ext>
            </a:extLst>
          </a:blip>
          <a:stretch>
            <a:fillRect/>
          </a:stretch>
        </p:blipFill>
        <p:spPr>
          <a:xfrm>
            <a:off x="10208300" y="2509052"/>
            <a:ext cx="6800849" cy="4543409"/>
          </a:xfrm>
          <a:prstGeom prst="rect">
            <a:avLst/>
          </a:prstGeom>
        </p:spPr>
      </p:pic>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60" dirty="0">
                <a:solidFill>
                  <a:srgbClr val="62469C"/>
                </a:solidFill>
                <a:latin typeface="Trebuchet MS"/>
                <a:cs typeface="Trebuchet MS"/>
              </a:rPr>
              <a:t>Spam</a:t>
            </a:r>
            <a:r>
              <a:rPr spc="-245" dirty="0">
                <a:solidFill>
                  <a:srgbClr val="62469C"/>
                </a:solidFill>
                <a:latin typeface="Trebuchet MS"/>
                <a:cs typeface="Trebuchet MS"/>
              </a:rPr>
              <a:t> </a:t>
            </a:r>
            <a:r>
              <a:rPr dirty="0">
                <a:solidFill>
                  <a:srgbClr val="62469C"/>
                </a:solidFill>
                <a:latin typeface="Trebuchet MS"/>
                <a:cs typeface="Trebuchet MS"/>
              </a:rPr>
              <a:t>and</a:t>
            </a:r>
            <a:r>
              <a:rPr spc="-250" dirty="0">
                <a:solidFill>
                  <a:srgbClr val="62469C"/>
                </a:solidFill>
                <a:latin typeface="Trebuchet MS"/>
                <a:cs typeface="Trebuchet MS"/>
              </a:rPr>
              <a:t> </a:t>
            </a:r>
            <a:r>
              <a:rPr spc="45" dirty="0">
                <a:solidFill>
                  <a:srgbClr val="62469C"/>
                </a:solidFill>
                <a:latin typeface="Trebuchet MS"/>
                <a:cs typeface="Trebuchet MS"/>
              </a:rPr>
              <a:t>Dangerous</a:t>
            </a:r>
            <a:r>
              <a:rPr spc="-245" dirty="0">
                <a:solidFill>
                  <a:srgbClr val="62469C"/>
                </a:solidFill>
                <a:latin typeface="Trebuchet MS"/>
                <a:cs typeface="Trebuchet MS"/>
              </a:rPr>
              <a:t> </a:t>
            </a:r>
            <a:r>
              <a:rPr spc="50" dirty="0">
                <a:solidFill>
                  <a:srgbClr val="62469C"/>
                </a:solidFill>
                <a:latin typeface="Trebuchet MS"/>
                <a:cs typeface="Trebuchet MS"/>
              </a:rPr>
              <a:t>Emails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8073B5"/>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sp>
        <p:nvSpPr>
          <p:cNvPr id="10" name="object 10"/>
          <p:cNvSpPr txBox="1">
            <a:spLocks noGrp="1"/>
          </p:cNvSpPr>
          <p:nvPr>
            <p:ph type="title"/>
          </p:nvPr>
        </p:nvSpPr>
        <p:spPr>
          <a:xfrm>
            <a:off x="12333922" y="1035005"/>
            <a:ext cx="5943600" cy="874598"/>
          </a:xfrm>
          <a:prstGeom prst="rect">
            <a:avLst/>
          </a:prstGeom>
        </p:spPr>
        <p:txBody>
          <a:bodyPr vert="horz" wrap="square" lIns="0" tIns="12700" rIns="0" bIns="0" rtlCol="0">
            <a:spAutoFit/>
          </a:bodyPr>
          <a:lstStyle/>
          <a:p>
            <a:pPr marL="12700">
              <a:lnSpc>
                <a:spcPct val="100000"/>
              </a:lnSpc>
              <a:spcBef>
                <a:spcPts val="100"/>
              </a:spcBef>
            </a:pPr>
            <a:r>
              <a:rPr lang="en-US" spc="-50" dirty="0">
                <a:solidFill>
                  <a:srgbClr val="FFFFFF"/>
                </a:solidFill>
                <a:latin typeface="Trebuchet MS"/>
                <a:cs typeface="Trebuchet MS"/>
              </a:rPr>
              <a:t>Wh</a:t>
            </a:r>
            <a:r>
              <a:rPr spc="-50" dirty="0">
                <a:solidFill>
                  <a:srgbClr val="FFFFFF"/>
                </a:solidFill>
                <a:latin typeface="Trebuchet MS"/>
                <a:cs typeface="Trebuchet MS"/>
              </a:rPr>
              <a:t>at</a:t>
            </a:r>
            <a:r>
              <a:rPr spc="-265" dirty="0">
                <a:solidFill>
                  <a:srgbClr val="FFFFFF"/>
                </a:solidFill>
                <a:latin typeface="Trebuchet MS"/>
                <a:cs typeface="Trebuchet MS"/>
              </a:rPr>
              <a:t> </a:t>
            </a:r>
            <a:r>
              <a:rPr spc="60" dirty="0">
                <a:solidFill>
                  <a:srgbClr val="FFFFFF"/>
                </a:solidFill>
                <a:latin typeface="Trebuchet MS"/>
                <a:cs typeface="Trebuchet MS"/>
              </a:rPr>
              <a:t>To</a:t>
            </a:r>
            <a:r>
              <a:rPr spc="-265" dirty="0">
                <a:solidFill>
                  <a:srgbClr val="FFFFFF"/>
                </a:solidFill>
                <a:latin typeface="Trebuchet MS"/>
                <a:cs typeface="Trebuchet MS"/>
              </a:rPr>
              <a:t> </a:t>
            </a:r>
            <a:r>
              <a:rPr dirty="0">
                <a:solidFill>
                  <a:srgbClr val="FFFFFF"/>
                </a:solidFill>
                <a:latin typeface="Trebuchet MS"/>
                <a:cs typeface="Trebuchet MS"/>
              </a:rPr>
              <a:t>Look</a:t>
            </a:r>
            <a:r>
              <a:rPr spc="-265" dirty="0">
                <a:solidFill>
                  <a:srgbClr val="FFFFFF"/>
                </a:solidFill>
                <a:latin typeface="Trebuchet MS"/>
                <a:cs typeface="Trebuchet MS"/>
              </a:rPr>
              <a:t> </a:t>
            </a:r>
            <a:r>
              <a:rPr spc="-70" dirty="0">
                <a:solidFill>
                  <a:srgbClr val="FFFFFF"/>
                </a:solidFill>
                <a:latin typeface="Trebuchet MS"/>
                <a:cs typeface="Trebuchet MS"/>
              </a:rPr>
              <a:t>For</a:t>
            </a:r>
          </a:p>
        </p:txBody>
      </p:sp>
      <p:pic>
        <p:nvPicPr>
          <p:cNvPr id="12" name="Picture 11">
            <a:extLst>
              <a:ext uri="{FF2B5EF4-FFF2-40B4-BE49-F238E27FC236}">
                <a16:creationId xmlns:a16="http://schemas.microsoft.com/office/drawing/2014/main" id="{20EB7636-A1F8-A374-2B26-C2E69A866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0597"/>
            <a:ext cx="12333923" cy="10218303"/>
          </a:xfrm>
          <a:prstGeom prst="rect">
            <a:avLst/>
          </a:prstGeom>
        </p:spPr>
      </p:pic>
      <p:sp>
        <p:nvSpPr>
          <p:cNvPr id="9" name="object 9"/>
          <p:cNvSpPr txBox="1"/>
          <p:nvPr/>
        </p:nvSpPr>
        <p:spPr>
          <a:xfrm>
            <a:off x="11733084" y="2400300"/>
            <a:ext cx="5779135" cy="4721164"/>
          </a:xfrm>
          <a:prstGeom prst="rect">
            <a:avLst/>
          </a:prstGeom>
        </p:spPr>
        <p:txBody>
          <a:bodyPr vert="horz" wrap="square" lIns="0" tIns="11430" rIns="0" bIns="0" rtlCol="0">
            <a:spAutoFit/>
          </a:bodyPr>
          <a:lstStyle/>
          <a:p>
            <a:pPr marL="584200" marR="804545" indent="-571500">
              <a:lnSpc>
                <a:spcPct val="116700"/>
              </a:lnSpc>
              <a:spcBef>
                <a:spcPts val="90"/>
              </a:spcBef>
              <a:buFont typeface="Arial" panose="020B0604020202020204" pitchFamily="34" charset="0"/>
              <a:buChar char="•"/>
            </a:pPr>
            <a:r>
              <a:rPr sz="3750" dirty="0">
                <a:latin typeface="Arimo"/>
                <a:cs typeface="Arimo"/>
              </a:rPr>
              <a:t>Hidden</a:t>
            </a:r>
            <a:r>
              <a:rPr sz="3750" spc="5" dirty="0">
                <a:latin typeface="Arimo"/>
                <a:cs typeface="Arimo"/>
              </a:rPr>
              <a:t> </a:t>
            </a:r>
            <a:r>
              <a:rPr sz="3750" dirty="0">
                <a:latin typeface="Arimo"/>
                <a:cs typeface="Arimo"/>
              </a:rPr>
              <a:t>links</a:t>
            </a:r>
            <a:r>
              <a:rPr sz="3750" spc="5" dirty="0">
                <a:latin typeface="Arimo"/>
                <a:cs typeface="Arimo"/>
              </a:rPr>
              <a:t> </a:t>
            </a:r>
            <a:r>
              <a:rPr sz="3750" dirty="0">
                <a:latin typeface="Arimo"/>
                <a:cs typeface="Arimo"/>
              </a:rPr>
              <a:t>in</a:t>
            </a:r>
            <a:r>
              <a:rPr sz="3750" spc="5" dirty="0">
                <a:latin typeface="Arimo"/>
                <a:cs typeface="Arimo"/>
              </a:rPr>
              <a:t> </a:t>
            </a:r>
            <a:r>
              <a:rPr sz="3750" spc="-10" dirty="0">
                <a:latin typeface="Arimo"/>
                <a:cs typeface="Arimo"/>
              </a:rPr>
              <a:t>emails.</a:t>
            </a:r>
            <a:endParaRPr lang="en-US" sz="3750" spc="-10" dirty="0">
              <a:latin typeface="Arimo"/>
              <a:cs typeface="Arimo"/>
            </a:endParaRPr>
          </a:p>
          <a:p>
            <a:pPr marL="584200" marR="804545" indent="-571500">
              <a:lnSpc>
                <a:spcPct val="116700"/>
              </a:lnSpc>
              <a:spcBef>
                <a:spcPts val="90"/>
              </a:spcBef>
              <a:buFont typeface="Arial" panose="020B0604020202020204" pitchFamily="34" charset="0"/>
              <a:buChar char="•"/>
            </a:pPr>
            <a:r>
              <a:rPr sz="3750" spc="-10" dirty="0">
                <a:latin typeface="Arimo"/>
                <a:cs typeface="Arimo"/>
              </a:rPr>
              <a:t> </a:t>
            </a:r>
            <a:r>
              <a:rPr sz="3750" dirty="0">
                <a:latin typeface="Arimo"/>
                <a:cs typeface="Arimo"/>
              </a:rPr>
              <a:t>Any</a:t>
            </a:r>
            <a:r>
              <a:rPr sz="3750" spc="5" dirty="0">
                <a:latin typeface="Arimo"/>
                <a:cs typeface="Arimo"/>
              </a:rPr>
              <a:t> </a:t>
            </a:r>
            <a:r>
              <a:rPr sz="3750" dirty="0">
                <a:latin typeface="Arimo"/>
                <a:cs typeface="Arimo"/>
              </a:rPr>
              <a:t>email</a:t>
            </a:r>
            <a:r>
              <a:rPr sz="3750" spc="5" dirty="0">
                <a:latin typeface="Arimo"/>
                <a:cs typeface="Arimo"/>
              </a:rPr>
              <a:t> </a:t>
            </a:r>
            <a:r>
              <a:rPr sz="3750" dirty="0">
                <a:latin typeface="Arimo"/>
                <a:cs typeface="Arimo"/>
              </a:rPr>
              <a:t>that</a:t>
            </a:r>
            <a:r>
              <a:rPr sz="3750" spc="5" dirty="0">
                <a:latin typeface="Arimo"/>
                <a:cs typeface="Arimo"/>
              </a:rPr>
              <a:t> </a:t>
            </a:r>
            <a:r>
              <a:rPr sz="3750" spc="-10" dirty="0">
                <a:latin typeface="Arimo"/>
                <a:cs typeface="Arimo"/>
              </a:rPr>
              <a:t>contains </a:t>
            </a:r>
            <a:r>
              <a:rPr sz="3750" dirty="0">
                <a:latin typeface="Arimo"/>
                <a:cs typeface="Arimo"/>
              </a:rPr>
              <a:t>unknown</a:t>
            </a:r>
            <a:r>
              <a:rPr sz="3750" spc="5" dirty="0">
                <a:latin typeface="Arimo"/>
                <a:cs typeface="Arimo"/>
              </a:rPr>
              <a:t> </a:t>
            </a:r>
            <a:r>
              <a:rPr sz="3750" spc="-10" dirty="0">
                <a:latin typeface="Arimo"/>
                <a:cs typeface="Arimo"/>
              </a:rPr>
              <a:t>requests.</a:t>
            </a:r>
            <a:endParaRPr sz="3750" dirty="0">
              <a:latin typeface="Arimo"/>
              <a:cs typeface="Arimo"/>
            </a:endParaRPr>
          </a:p>
          <a:p>
            <a:pPr marL="584200" marR="5080" indent="-571500">
              <a:lnSpc>
                <a:spcPts val="5250"/>
              </a:lnSpc>
              <a:spcBef>
                <a:spcPts val="105"/>
              </a:spcBef>
              <a:buFont typeface="Arial" panose="020B0604020202020204" pitchFamily="34" charset="0"/>
              <a:buChar char="•"/>
            </a:pPr>
            <a:r>
              <a:rPr sz="3750" dirty="0">
                <a:latin typeface="Arimo"/>
                <a:cs typeface="Arimo"/>
              </a:rPr>
              <a:t>Emails</a:t>
            </a:r>
            <a:r>
              <a:rPr sz="3750" spc="5" dirty="0">
                <a:latin typeface="Arimo"/>
                <a:cs typeface="Arimo"/>
              </a:rPr>
              <a:t> </a:t>
            </a:r>
            <a:r>
              <a:rPr sz="3750" dirty="0">
                <a:latin typeface="Arimo"/>
                <a:cs typeface="Arimo"/>
              </a:rPr>
              <a:t>that</a:t>
            </a:r>
            <a:r>
              <a:rPr sz="3750" spc="5" dirty="0">
                <a:latin typeface="Arimo"/>
                <a:cs typeface="Arimo"/>
              </a:rPr>
              <a:t> </a:t>
            </a:r>
            <a:r>
              <a:rPr sz="3750" spc="-20" dirty="0">
                <a:latin typeface="Arimo"/>
                <a:cs typeface="Arimo"/>
              </a:rPr>
              <a:t>have </a:t>
            </a:r>
            <a:r>
              <a:rPr sz="3750" dirty="0">
                <a:latin typeface="Arimo"/>
                <a:cs typeface="Arimo"/>
              </a:rPr>
              <a:t>attachments</a:t>
            </a:r>
            <a:r>
              <a:rPr sz="3750" spc="5" dirty="0">
                <a:latin typeface="Arimo"/>
                <a:cs typeface="Arimo"/>
              </a:rPr>
              <a:t> </a:t>
            </a:r>
            <a:r>
              <a:rPr sz="3750" dirty="0">
                <a:latin typeface="Arimo"/>
                <a:cs typeface="Arimo"/>
              </a:rPr>
              <a:t>from</a:t>
            </a:r>
            <a:r>
              <a:rPr sz="3750" spc="5" dirty="0">
                <a:latin typeface="Arimo"/>
                <a:cs typeface="Arimo"/>
              </a:rPr>
              <a:t> </a:t>
            </a:r>
            <a:r>
              <a:rPr sz="3750" spc="-10" dirty="0">
                <a:latin typeface="Arimo"/>
                <a:cs typeface="Arimo"/>
              </a:rPr>
              <a:t>unknown sources.</a:t>
            </a:r>
            <a:endParaRPr sz="3750" dirty="0">
              <a:latin typeface="Arimo"/>
              <a:cs typeface="Arim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2EBFF"/>
          </a:solidFill>
        </p:spPr>
        <p:txBody>
          <a:bodyPr wrap="square" lIns="0" tIns="0" rIns="0" bIns="0" rtlCol="0"/>
          <a:lstStyle/>
          <a:p>
            <a:endParaRPr/>
          </a:p>
        </p:txBody>
      </p:sp>
      <p:pic>
        <p:nvPicPr>
          <p:cNvPr id="3" name="object 3"/>
          <p:cNvPicPr/>
          <p:nvPr/>
        </p:nvPicPr>
        <p:blipFill>
          <a:blip r:embed="rId2" cstate="print">
            <a:extLst>
              <a:ext uri="{28A0092B-C50C-407E-A947-70E740481C1C}">
                <a14:useLocalDpi xmlns:a14="http://schemas.microsoft.com/office/drawing/2010/main" val="0"/>
              </a:ext>
            </a:extLst>
          </a:blip>
          <a:stretch>
            <a:fillRect/>
          </a:stretch>
        </p:blipFill>
        <p:spPr>
          <a:xfrm>
            <a:off x="8411108" y="0"/>
            <a:ext cx="9876891" cy="10286999"/>
          </a:xfrm>
          <a:prstGeom prst="rect">
            <a:avLst/>
          </a:prstGeom>
        </p:spPr>
      </p:pic>
      <p:pic>
        <p:nvPicPr>
          <p:cNvPr id="4" name="object 4"/>
          <p:cNvPicPr/>
          <p:nvPr/>
        </p:nvPicPr>
        <p:blipFill>
          <a:blip r:embed="rId3" cstate="email">
            <a:extLst>
              <a:ext uri="{28A0092B-C50C-407E-A947-70E740481C1C}">
                <a14:useLocalDpi xmlns:a14="http://schemas.microsoft.com/office/drawing/2010/main" val="0"/>
              </a:ext>
            </a:extLst>
          </a:blip>
          <a:stretch>
            <a:fillRect/>
          </a:stretch>
        </p:blipFill>
        <p:spPr>
          <a:xfrm>
            <a:off x="1495425" y="2715470"/>
            <a:ext cx="142875" cy="142875"/>
          </a:xfrm>
          <a:prstGeom prst="rect">
            <a:avLst/>
          </a:prstGeom>
        </p:spPr>
      </p:pic>
      <p:pic>
        <p:nvPicPr>
          <p:cNvPr id="5" name="object 5"/>
          <p:cNvPicPr/>
          <p:nvPr/>
        </p:nvPicPr>
        <p:blipFill>
          <a:blip r:embed="rId3" cstate="email">
            <a:extLst>
              <a:ext uri="{28A0092B-C50C-407E-A947-70E740481C1C}">
                <a14:useLocalDpi xmlns:a14="http://schemas.microsoft.com/office/drawing/2010/main" val="0"/>
              </a:ext>
            </a:extLst>
          </a:blip>
          <a:stretch>
            <a:fillRect/>
          </a:stretch>
        </p:blipFill>
        <p:spPr>
          <a:xfrm>
            <a:off x="1495421" y="4048989"/>
            <a:ext cx="142874" cy="142874"/>
          </a:xfrm>
          <a:prstGeom prst="rect">
            <a:avLst/>
          </a:prstGeom>
        </p:spPr>
      </p:pic>
      <p:pic>
        <p:nvPicPr>
          <p:cNvPr id="6" name="object 6"/>
          <p:cNvPicPr/>
          <p:nvPr/>
        </p:nvPicPr>
        <p:blipFill>
          <a:blip r:embed="rId4" cstate="email">
            <a:extLst>
              <a:ext uri="{28A0092B-C50C-407E-A947-70E740481C1C}">
                <a14:useLocalDpi xmlns:a14="http://schemas.microsoft.com/office/drawing/2010/main" val="0"/>
              </a:ext>
            </a:extLst>
          </a:blip>
          <a:stretch>
            <a:fillRect/>
          </a:stretch>
        </p:blipFill>
        <p:spPr>
          <a:xfrm>
            <a:off x="1495421" y="6049234"/>
            <a:ext cx="142874" cy="142874"/>
          </a:xfrm>
          <a:prstGeom prst="rect">
            <a:avLst/>
          </a:prstGeom>
        </p:spPr>
      </p:pic>
      <p:pic>
        <p:nvPicPr>
          <p:cNvPr id="7" name="object 7"/>
          <p:cNvPicPr/>
          <p:nvPr/>
        </p:nvPicPr>
        <p:blipFill>
          <a:blip r:embed="rId4" cstate="email">
            <a:extLst>
              <a:ext uri="{28A0092B-C50C-407E-A947-70E740481C1C}">
                <a14:useLocalDpi xmlns:a14="http://schemas.microsoft.com/office/drawing/2010/main" val="0"/>
              </a:ext>
            </a:extLst>
          </a:blip>
          <a:stretch>
            <a:fillRect/>
          </a:stretch>
        </p:blipFill>
        <p:spPr>
          <a:xfrm>
            <a:off x="1495421" y="8049479"/>
            <a:ext cx="142874" cy="142874"/>
          </a:xfrm>
          <a:prstGeom prst="rect">
            <a:avLst/>
          </a:prstGeom>
        </p:spPr>
      </p:pic>
      <p:sp>
        <p:nvSpPr>
          <p:cNvPr id="8" name="object 8"/>
          <p:cNvSpPr txBox="1"/>
          <p:nvPr/>
        </p:nvSpPr>
        <p:spPr>
          <a:xfrm>
            <a:off x="1830675" y="2341434"/>
            <a:ext cx="5619115" cy="6692900"/>
          </a:xfrm>
          <a:prstGeom prst="rect">
            <a:avLst/>
          </a:prstGeom>
        </p:spPr>
        <p:txBody>
          <a:bodyPr vert="horz" wrap="square" lIns="0" tIns="11430" rIns="0" bIns="0" rtlCol="0">
            <a:spAutoFit/>
          </a:bodyPr>
          <a:lstStyle/>
          <a:p>
            <a:pPr marL="12700" marR="5080">
              <a:lnSpc>
                <a:spcPct val="116700"/>
              </a:lnSpc>
              <a:spcBef>
                <a:spcPts val="90"/>
              </a:spcBef>
            </a:pPr>
            <a:r>
              <a:rPr sz="3750" dirty="0">
                <a:latin typeface="Arimo"/>
                <a:cs typeface="Arimo"/>
              </a:rPr>
              <a:t>Digital</a:t>
            </a:r>
            <a:r>
              <a:rPr sz="3750" spc="5" dirty="0">
                <a:latin typeface="Arimo"/>
                <a:cs typeface="Arimo"/>
              </a:rPr>
              <a:t> </a:t>
            </a:r>
            <a:r>
              <a:rPr sz="3750" dirty="0">
                <a:latin typeface="Arimo"/>
                <a:cs typeface="Arimo"/>
              </a:rPr>
              <a:t>communication</a:t>
            </a:r>
            <a:r>
              <a:rPr sz="3750" spc="5" dirty="0">
                <a:latin typeface="Arimo"/>
                <a:cs typeface="Arimo"/>
              </a:rPr>
              <a:t> </a:t>
            </a:r>
            <a:r>
              <a:rPr sz="3750" spc="-25" dirty="0">
                <a:latin typeface="Arimo"/>
                <a:cs typeface="Arimo"/>
              </a:rPr>
              <a:t>can </a:t>
            </a:r>
            <a:r>
              <a:rPr sz="3750" dirty="0">
                <a:latin typeface="Arimo"/>
                <a:cs typeface="Arimo"/>
              </a:rPr>
              <a:t>be</a:t>
            </a:r>
            <a:r>
              <a:rPr sz="3750" spc="5" dirty="0">
                <a:latin typeface="Arimo"/>
                <a:cs typeface="Arimo"/>
              </a:rPr>
              <a:t> </a:t>
            </a:r>
            <a:r>
              <a:rPr sz="3750" dirty="0">
                <a:latin typeface="Arimo"/>
                <a:cs typeface="Arimo"/>
              </a:rPr>
              <a:t>easily</a:t>
            </a:r>
            <a:r>
              <a:rPr sz="3750" spc="5" dirty="0">
                <a:latin typeface="Arimo"/>
                <a:cs typeface="Arimo"/>
              </a:rPr>
              <a:t> </a:t>
            </a:r>
            <a:r>
              <a:rPr sz="3750" spc="-10" dirty="0">
                <a:latin typeface="Arimo"/>
                <a:cs typeface="Arimo"/>
              </a:rPr>
              <a:t>misinterpreted.</a:t>
            </a:r>
            <a:endParaRPr sz="3750">
              <a:latin typeface="Arimo"/>
              <a:cs typeface="Arimo"/>
            </a:endParaRPr>
          </a:p>
          <a:p>
            <a:pPr marL="12700" marR="5080">
              <a:lnSpc>
                <a:spcPts val="5250"/>
              </a:lnSpc>
              <a:spcBef>
                <a:spcPts val="300"/>
              </a:spcBef>
            </a:pPr>
            <a:r>
              <a:rPr sz="3750" dirty="0">
                <a:latin typeface="Arimo"/>
                <a:cs typeface="Arimo"/>
              </a:rPr>
              <a:t>Digital</a:t>
            </a:r>
            <a:r>
              <a:rPr sz="3750" spc="5" dirty="0">
                <a:latin typeface="Arimo"/>
                <a:cs typeface="Arimo"/>
              </a:rPr>
              <a:t> </a:t>
            </a:r>
            <a:r>
              <a:rPr sz="3750" dirty="0">
                <a:latin typeface="Arimo"/>
                <a:cs typeface="Arimo"/>
              </a:rPr>
              <a:t>communication</a:t>
            </a:r>
            <a:r>
              <a:rPr sz="3750" spc="5" dirty="0">
                <a:latin typeface="Arimo"/>
                <a:cs typeface="Arimo"/>
              </a:rPr>
              <a:t> </a:t>
            </a:r>
            <a:r>
              <a:rPr sz="3750" spc="-25" dirty="0">
                <a:latin typeface="Arimo"/>
                <a:cs typeface="Arimo"/>
              </a:rPr>
              <a:t>can </a:t>
            </a:r>
            <a:r>
              <a:rPr sz="3750" dirty="0">
                <a:latin typeface="Arimo"/>
                <a:cs typeface="Arimo"/>
              </a:rPr>
              <a:t>sometimes</a:t>
            </a:r>
            <a:r>
              <a:rPr sz="3750" spc="5" dirty="0">
                <a:latin typeface="Arimo"/>
                <a:cs typeface="Arimo"/>
              </a:rPr>
              <a:t> </a:t>
            </a:r>
            <a:r>
              <a:rPr sz="3750" dirty="0">
                <a:latin typeface="Arimo"/>
                <a:cs typeface="Arimo"/>
              </a:rPr>
              <a:t>raise</a:t>
            </a:r>
            <a:r>
              <a:rPr sz="3750" spc="5" dirty="0">
                <a:latin typeface="Arimo"/>
                <a:cs typeface="Arimo"/>
              </a:rPr>
              <a:t> </a:t>
            </a:r>
            <a:r>
              <a:rPr sz="3750" spc="-25" dirty="0">
                <a:latin typeface="Arimo"/>
                <a:cs typeface="Arimo"/>
              </a:rPr>
              <a:t>the </a:t>
            </a:r>
            <a:r>
              <a:rPr sz="3750" spc="-10" dirty="0">
                <a:latin typeface="Arimo"/>
                <a:cs typeface="Arimo"/>
              </a:rPr>
              <a:t>temperature.</a:t>
            </a:r>
            <a:endParaRPr sz="3750">
              <a:latin typeface="Arimo"/>
              <a:cs typeface="Arimo"/>
            </a:endParaRPr>
          </a:p>
          <a:p>
            <a:pPr marL="12700" marR="5080" algn="just">
              <a:lnSpc>
                <a:spcPts val="5250"/>
              </a:lnSpc>
            </a:pPr>
            <a:r>
              <a:rPr sz="3750" dirty="0">
                <a:latin typeface="Arimo"/>
                <a:cs typeface="Arimo"/>
              </a:rPr>
              <a:t>Digital</a:t>
            </a:r>
            <a:r>
              <a:rPr sz="3750" spc="5" dirty="0">
                <a:latin typeface="Arimo"/>
                <a:cs typeface="Arimo"/>
              </a:rPr>
              <a:t> </a:t>
            </a:r>
            <a:r>
              <a:rPr sz="3750" dirty="0">
                <a:latin typeface="Arimo"/>
                <a:cs typeface="Arimo"/>
              </a:rPr>
              <a:t>communication</a:t>
            </a:r>
            <a:r>
              <a:rPr sz="3750" spc="5" dirty="0">
                <a:latin typeface="Arimo"/>
                <a:cs typeface="Arimo"/>
              </a:rPr>
              <a:t> </a:t>
            </a:r>
            <a:r>
              <a:rPr sz="3750" spc="-25" dirty="0">
                <a:latin typeface="Arimo"/>
                <a:cs typeface="Arimo"/>
              </a:rPr>
              <a:t>can </a:t>
            </a:r>
            <a:r>
              <a:rPr sz="3750" dirty="0">
                <a:latin typeface="Arimo"/>
                <a:cs typeface="Arimo"/>
              </a:rPr>
              <a:t>go</a:t>
            </a:r>
            <a:r>
              <a:rPr sz="3750" spc="5" dirty="0">
                <a:latin typeface="Arimo"/>
                <a:cs typeface="Arimo"/>
              </a:rPr>
              <a:t> </a:t>
            </a:r>
            <a:r>
              <a:rPr sz="3750" dirty="0">
                <a:latin typeface="Arimo"/>
                <a:cs typeface="Arimo"/>
              </a:rPr>
              <a:t>anywhere</a:t>
            </a:r>
            <a:r>
              <a:rPr sz="3750" spc="5" dirty="0">
                <a:latin typeface="Arimo"/>
                <a:cs typeface="Arimo"/>
              </a:rPr>
              <a:t> </a:t>
            </a:r>
            <a:r>
              <a:rPr sz="3750" dirty="0">
                <a:latin typeface="Arimo"/>
                <a:cs typeface="Arimo"/>
              </a:rPr>
              <a:t>and</a:t>
            </a:r>
            <a:r>
              <a:rPr sz="3750" spc="5" dirty="0">
                <a:latin typeface="Arimo"/>
                <a:cs typeface="Arimo"/>
              </a:rPr>
              <a:t> </a:t>
            </a:r>
            <a:r>
              <a:rPr sz="3750" dirty="0">
                <a:latin typeface="Arimo"/>
                <a:cs typeface="Arimo"/>
              </a:rPr>
              <a:t>is</a:t>
            </a:r>
            <a:r>
              <a:rPr sz="3750" spc="5" dirty="0">
                <a:latin typeface="Arimo"/>
                <a:cs typeface="Arimo"/>
              </a:rPr>
              <a:t> </a:t>
            </a:r>
            <a:r>
              <a:rPr sz="3750" spc="-10" dirty="0">
                <a:latin typeface="Arimo"/>
                <a:cs typeface="Arimo"/>
              </a:rPr>
              <a:t>never </a:t>
            </a:r>
            <a:r>
              <a:rPr sz="3750" dirty="0">
                <a:latin typeface="Arimo"/>
                <a:cs typeface="Arimo"/>
              </a:rPr>
              <a:t>really</a:t>
            </a:r>
            <a:r>
              <a:rPr sz="3750" spc="5" dirty="0">
                <a:latin typeface="Arimo"/>
                <a:cs typeface="Arimo"/>
              </a:rPr>
              <a:t> </a:t>
            </a:r>
            <a:r>
              <a:rPr sz="3750" spc="-10" dirty="0">
                <a:latin typeface="Arimo"/>
                <a:cs typeface="Arimo"/>
              </a:rPr>
              <a:t>deleted.</a:t>
            </a:r>
            <a:endParaRPr sz="3750">
              <a:latin typeface="Arimo"/>
              <a:cs typeface="Arimo"/>
            </a:endParaRPr>
          </a:p>
          <a:p>
            <a:pPr marL="12700" marR="5080" algn="just">
              <a:lnSpc>
                <a:spcPts val="5250"/>
              </a:lnSpc>
            </a:pPr>
            <a:r>
              <a:rPr sz="3750" dirty="0">
                <a:latin typeface="Arimo"/>
                <a:cs typeface="Arimo"/>
              </a:rPr>
              <a:t>Digital</a:t>
            </a:r>
            <a:r>
              <a:rPr sz="3750" spc="5" dirty="0">
                <a:latin typeface="Arimo"/>
                <a:cs typeface="Arimo"/>
              </a:rPr>
              <a:t> </a:t>
            </a:r>
            <a:r>
              <a:rPr sz="3750" dirty="0">
                <a:latin typeface="Arimo"/>
                <a:cs typeface="Arimo"/>
              </a:rPr>
              <a:t>communication</a:t>
            </a:r>
            <a:r>
              <a:rPr sz="3750" spc="5" dirty="0">
                <a:latin typeface="Arimo"/>
                <a:cs typeface="Arimo"/>
              </a:rPr>
              <a:t> </a:t>
            </a:r>
            <a:r>
              <a:rPr sz="3750" spc="-25" dirty="0">
                <a:latin typeface="Arimo"/>
                <a:cs typeface="Arimo"/>
              </a:rPr>
              <a:t>can </a:t>
            </a:r>
            <a:r>
              <a:rPr sz="3750" dirty="0">
                <a:latin typeface="Arimo"/>
                <a:cs typeface="Arimo"/>
              </a:rPr>
              <a:t>create</a:t>
            </a:r>
            <a:r>
              <a:rPr sz="3750" spc="5" dirty="0">
                <a:latin typeface="Arimo"/>
                <a:cs typeface="Arimo"/>
              </a:rPr>
              <a:t> </a:t>
            </a:r>
            <a:r>
              <a:rPr sz="3750" spc="-10" dirty="0">
                <a:latin typeface="Arimo"/>
                <a:cs typeface="Arimo"/>
              </a:rPr>
              <a:t>distance.</a:t>
            </a:r>
            <a:endParaRPr sz="3750">
              <a:latin typeface="Arimo"/>
              <a:cs typeface="Arimo"/>
            </a:endParaRPr>
          </a:p>
        </p:txBody>
      </p:sp>
      <p:sp>
        <p:nvSpPr>
          <p:cNvPr id="9" name="object 9"/>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80" dirty="0">
                <a:solidFill>
                  <a:srgbClr val="000000"/>
                </a:solidFill>
                <a:latin typeface="Trebuchet MS"/>
                <a:cs typeface="Trebuchet MS"/>
              </a:rPr>
              <a:t>Dangers</a:t>
            </a:r>
            <a:r>
              <a:rPr spc="-195" dirty="0">
                <a:solidFill>
                  <a:srgbClr val="000000"/>
                </a:solidFill>
                <a:latin typeface="Trebuchet MS"/>
                <a:cs typeface="Trebuchet MS"/>
              </a:rPr>
              <a:t> </a:t>
            </a:r>
            <a:r>
              <a:rPr dirty="0">
                <a:solidFill>
                  <a:srgbClr val="000000"/>
                </a:solidFill>
                <a:latin typeface="Trebuchet MS"/>
                <a:cs typeface="Trebuchet MS"/>
              </a:rPr>
              <a:t>of</a:t>
            </a:r>
            <a:r>
              <a:rPr spc="-190" dirty="0">
                <a:solidFill>
                  <a:srgbClr val="000000"/>
                </a:solidFill>
                <a:latin typeface="Trebuchet MS"/>
                <a:cs typeface="Trebuchet MS"/>
              </a:rPr>
              <a:t> </a:t>
            </a:r>
            <a:r>
              <a:rPr dirty="0">
                <a:solidFill>
                  <a:srgbClr val="000000"/>
                </a:solidFill>
                <a:latin typeface="Trebuchet MS"/>
                <a:cs typeface="Trebuchet MS"/>
              </a:rPr>
              <a:t>Digital</a:t>
            </a:r>
            <a:r>
              <a:rPr spc="-195" dirty="0">
                <a:solidFill>
                  <a:srgbClr val="000000"/>
                </a:solidFill>
                <a:latin typeface="Trebuchet MS"/>
                <a:cs typeface="Trebuchet MS"/>
              </a:rPr>
              <a:t> </a:t>
            </a:r>
            <a:r>
              <a:rPr spc="-10" dirty="0">
                <a:solidFill>
                  <a:srgbClr val="000000"/>
                </a:solidFill>
                <a:latin typeface="Trebuchet MS"/>
                <a:cs typeface="Trebuchet MS"/>
              </a:rPr>
              <a:t>Communication</a:t>
            </a:r>
          </a:p>
        </p:txBody>
      </p:sp>
      <p:pic>
        <p:nvPicPr>
          <p:cNvPr id="10" name="object 10"/>
          <p:cNvPicPr/>
          <p:nvPr/>
        </p:nvPicPr>
        <p:blipFill>
          <a:blip r:embed="rId5" cstate="email">
            <a:extLst>
              <a:ext uri="{28A0092B-C50C-407E-A947-70E740481C1C}">
                <a14:useLocalDpi xmlns:a14="http://schemas.microsoft.com/office/drawing/2010/main" val="0"/>
              </a:ext>
            </a:extLst>
          </a:blip>
          <a:stretch>
            <a:fillRect/>
          </a:stretch>
        </p:blipFill>
        <p:spPr>
          <a:xfrm>
            <a:off x="17123359" y="9258299"/>
            <a:ext cx="1009649" cy="94297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8073B5"/>
          </a:solidFill>
        </p:spPr>
        <p:txBody>
          <a:bodyPr wrap="square" lIns="0" tIns="0" rIns="0" bIns="0" rtlCol="0"/>
          <a:lstStyle/>
          <a:p>
            <a:endParaRPr/>
          </a:p>
        </p:txBody>
      </p:sp>
      <p:grpSp>
        <p:nvGrpSpPr>
          <p:cNvPr id="3" name="object 3"/>
          <p:cNvGrpSpPr/>
          <p:nvPr/>
        </p:nvGrpSpPr>
        <p:grpSpPr>
          <a:xfrm>
            <a:off x="9009186" y="0"/>
            <a:ext cx="9279255" cy="10287000"/>
            <a:chOff x="9009186" y="0"/>
            <a:chExt cx="9279255" cy="10287000"/>
          </a:xfrm>
        </p:grpSpPr>
        <p:pic>
          <p:nvPicPr>
            <p:cNvPr id="4" name="object 4"/>
            <p:cNvPicPr/>
            <p:nvPr/>
          </p:nvPicPr>
          <p:blipFill>
            <a:blip r:embed="rId2" cstate="email">
              <a:extLst>
                <a:ext uri="{28A0092B-C50C-407E-A947-70E740481C1C}">
                  <a14:useLocalDpi xmlns:a14="http://schemas.microsoft.com/office/drawing/2010/main" val="0"/>
                </a:ext>
              </a:extLst>
            </a:blip>
            <a:stretch>
              <a:fillRect/>
            </a:stretch>
          </p:blipFill>
          <p:spPr>
            <a:xfrm>
              <a:off x="17011405" y="9258299"/>
              <a:ext cx="1009649" cy="962009"/>
            </a:xfrm>
            <a:prstGeom prst="rect">
              <a:avLst/>
            </a:prstGeom>
          </p:spPr>
        </p:pic>
        <p:pic>
          <p:nvPicPr>
            <p:cNvPr id="5" name="object 5"/>
            <p:cNvPicPr/>
            <p:nvPr/>
          </p:nvPicPr>
          <p:blipFill>
            <a:blip r:embed="rId3" cstate="print">
              <a:extLst>
                <a:ext uri="{28A0092B-C50C-407E-A947-70E740481C1C}">
                  <a14:useLocalDpi xmlns:a14="http://schemas.microsoft.com/office/drawing/2010/main" val="0"/>
                </a:ext>
              </a:extLst>
            </a:blip>
            <a:stretch>
              <a:fillRect/>
            </a:stretch>
          </p:blipFill>
          <p:spPr>
            <a:xfrm>
              <a:off x="9009186" y="0"/>
              <a:ext cx="9278782" cy="10286999"/>
            </a:xfrm>
            <a:prstGeom prst="rect">
              <a:avLst/>
            </a:prstGeom>
          </p:spPr>
        </p:pic>
      </p:grpSp>
      <p:pic>
        <p:nvPicPr>
          <p:cNvPr id="6" name="object 6"/>
          <p:cNvPicPr/>
          <p:nvPr/>
        </p:nvPicPr>
        <p:blipFill>
          <a:blip r:embed="rId4" cstate="email">
            <a:extLst>
              <a:ext uri="{28A0092B-C50C-407E-A947-70E740481C1C}">
                <a14:useLocalDpi xmlns:a14="http://schemas.microsoft.com/office/drawing/2010/main" val="0"/>
              </a:ext>
            </a:extLst>
          </a:blip>
          <a:stretch>
            <a:fillRect/>
          </a:stretch>
        </p:blipFill>
        <p:spPr>
          <a:xfrm>
            <a:off x="1495425" y="2715470"/>
            <a:ext cx="142875" cy="142875"/>
          </a:xfrm>
          <a:prstGeom prst="rect">
            <a:avLst/>
          </a:prstGeom>
        </p:spPr>
      </p:pic>
      <p:pic>
        <p:nvPicPr>
          <p:cNvPr id="7" name="object 7"/>
          <p:cNvPicPr/>
          <p:nvPr/>
        </p:nvPicPr>
        <p:blipFill>
          <a:blip r:embed="rId4" cstate="email">
            <a:extLst>
              <a:ext uri="{28A0092B-C50C-407E-A947-70E740481C1C}">
                <a14:useLocalDpi xmlns:a14="http://schemas.microsoft.com/office/drawing/2010/main" val="0"/>
              </a:ext>
            </a:extLst>
          </a:blip>
          <a:stretch>
            <a:fillRect/>
          </a:stretch>
        </p:blipFill>
        <p:spPr>
          <a:xfrm>
            <a:off x="1495421" y="3382241"/>
            <a:ext cx="142874" cy="142874"/>
          </a:xfrm>
          <a:prstGeom prst="rect">
            <a:avLst/>
          </a:prstGeom>
        </p:spPr>
      </p:pic>
      <p:pic>
        <p:nvPicPr>
          <p:cNvPr id="8" name="object 8"/>
          <p:cNvPicPr/>
          <p:nvPr/>
        </p:nvPicPr>
        <p:blipFill>
          <a:blip r:embed="rId5" cstate="email">
            <a:extLst>
              <a:ext uri="{28A0092B-C50C-407E-A947-70E740481C1C}">
                <a14:useLocalDpi xmlns:a14="http://schemas.microsoft.com/office/drawing/2010/main" val="0"/>
              </a:ext>
            </a:extLst>
          </a:blip>
          <a:stretch>
            <a:fillRect/>
          </a:stretch>
        </p:blipFill>
        <p:spPr>
          <a:xfrm>
            <a:off x="1495421" y="5382486"/>
            <a:ext cx="142874" cy="142874"/>
          </a:xfrm>
          <a:prstGeom prst="rect">
            <a:avLst/>
          </a:prstGeom>
        </p:spPr>
      </p:pic>
      <p:sp>
        <p:nvSpPr>
          <p:cNvPr id="9" name="object 9"/>
          <p:cNvSpPr txBox="1"/>
          <p:nvPr/>
        </p:nvSpPr>
        <p:spPr>
          <a:xfrm>
            <a:off x="1830675" y="2341434"/>
            <a:ext cx="6738620" cy="5359400"/>
          </a:xfrm>
          <a:prstGeom prst="rect">
            <a:avLst/>
          </a:prstGeom>
        </p:spPr>
        <p:txBody>
          <a:bodyPr vert="horz" wrap="square" lIns="0" tIns="107314" rIns="0" bIns="0" rtlCol="0">
            <a:spAutoFit/>
          </a:bodyPr>
          <a:lstStyle/>
          <a:p>
            <a:pPr marL="12700">
              <a:lnSpc>
                <a:spcPct val="100000"/>
              </a:lnSpc>
              <a:spcBef>
                <a:spcPts val="844"/>
              </a:spcBef>
            </a:pPr>
            <a:r>
              <a:rPr sz="3750" dirty="0">
                <a:latin typeface="Arimo"/>
                <a:cs typeface="Arimo"/>
              </a:rPr>
              <a:t>What</a:t>
            </a:r>
            <a:r>
              <a:rPr sz="3750" spc="5" dirty="0">
                <a:latin typeface="Arimo"/>
                <a:cs typeface="Arimo"/>
              </a:rPr>
              <a:t> </a:t>
            </a:r>
            <a:r>
              <a:rPr sz="3750" dirty="0">
                <a:latin typeface="Arimo"/>
                <a:cs typeface="Arimo"/>
              </a:rPr>
              <a:t>is</a:t>
            </a:r>
            <a:r>
              <a:rPr sz="3750" spc="5" dirty="0">
                <a:latin typeface="Arimo"/>
                <a:cs typeface="Arimo"/>
              </a:rPr>
              <a:t> </a:t>
            </a:r>
            <a:r>
              <a:rPr sz="3750" dirty="0">
                <a:latin typeface="Arimo"/>
                <a:cs typeface="Arimo"/>
              </a:rPr>
              <a:t>a</a:t>
            </a:r>
            <a:r>
              <a:rPr sz="3750" spc="5" dirty="0">
                <a:latin typeface="Arimo"/>
                <a:cs typeface="Arimo"/>
              </a:rPr>
              <a:t> </a:t>
            </a:r>
            <a:r>
              <a:rPr sz="3750" dirty="0">
                <a:latin typeface="Arimo"/>
                <a:cs typeface="Arimo"/>
              </a:rPr>
              <a:t>target</a:t>
            </a:r>
            <a:r>
              <a:rPr sz="3750" spc="5" dirty="0">
                <a:latin typeface="Arimo"/>
                <a:cs typeface="Arimo"/>
              </a:rPr>
              <a:t> </a:t>
            </a:r>
            <a:r>
              <a:rPr sz="3750" spc="-10" dirty="0">
                <a:latin typeface="Arimo"/>
                <a:cs typeface="Arimo"/>
              </a:rPr>
              <a:t>group?</a:t>
            </a:r>
            <a:endParaRPr sz="3750">
              <a:latin typeface="Arimo"/>
              <a:cs typeface="Arimo"/>
            </a:endParaRPr>
          </a:p>
          <a:p>
            <a:pPr marL="12700" marR="31750">
              <a:lnSpc>
                <a:spcPts val="5250"/>
              </a:lnSpc>
              <a:spcBef>
                <a:spcPts val="300"/>
              </a:spcBef>
            </a:pPr>
            <a:r>
              <a:rPr sz="3750" dirty="0">
                <a:latin typeface="Arimo"/>
                <a:cs typeface="Arimo"/>
              </a:rPr>
              <a:t>What</a:t>
            </a:r>
            <a:r>
              <a:rPr sz="3750" spc="5" dirty="0">
                <a:latin typeface="Arimo"/>
                <a:cs typeface="Arimo"/>
              </a:rPr>
              <a:t> </a:t>
            </a:r>
            <a:r>
              <a:rPr sz="3750" dirty="0">
                <a:latin typeface="Arimo"/>
                <a:cs typeface="Arimo"/>
              </a:rPr>
              <a:t>types</a:t>
            </a:r>
            <a:r>
              <a:rPr sz="3750" spc="5" dirty="0">
                <a:latin typeface="Arimo"/>
                <a:cs typeface="Arimo"/>
              </a:rPr>
              <a:t> </a:t>
            </a:r>
            <a:r>
              <a:rPr sz="3750" dirty="0">
                <a:latin typeface="Arimo"/>
                <a:cs typeface="Arimo"/>
              </a:rPr>
              <a:t>of</a:t>
            </a:r>
            <a:r>
              <a:rPr sz="3750" spc="5" dirty="0">
                <a:latin typeface="Arimo"/>
                <a:cs typeface="Arimo"/>
              </a:rPr>
              <a:t> </a:t>
            </a:r>
            <a:r>
              <a:rPr sz="3750" spc="-10" dirty="0">
                <a:latin typeface="Arimo"/>
                <a:cs typeface="Arimo"/>
              </a:rPr>
              <a:t>digital </a:t>
            </a:r>
            <a:r>
              <a:rPr sz="3750" dirty="0">
                <a:latin typeface="Arimo"/>
                <a:cs typeface="Arimo"/>
              </a:rPr>
              <a:t>communication</a:t>
            </a:r>
            <a:r>
              <a:rPr sz="3750" spc="5" dirty="0">
                <a:latin typeface="Arimo"/>
                <a:cs typeface="Arimo"/>
              </a:rPr>
              <a:t> </a:t>
            </a:r>
            <a:r>
              <a:rPr sz="3750" dirty="0">
                <a:latin typeface="Arimo"/>
                <a:cs typeface="Arimo"/>
              </a:rPr>
              <a:t>would</a:t>
            </a:r>
            <a:r>
              <a:rPr sz="3750" spc="5" dirty="0">
                <a:latin typeface="Arimo"/>
                <a:cs typeface="Arimo"/>
              </a:rPr>
              <a:t> </a:t>
            </a:r>
            <a:r>
              <a:rPr sz="3750" dirty="0">
                <a:latin typeface="Arimo"/>
                <a:cs typeface="Arimo"/>
              </a:rPr>
              <a:t>you</a:t>
            </a:r>
            <a:r>
              <a:rPr sz="3750" spc="5" dirty="0">
                <a:latin typeface="Arimo"/>
                <a:cs typeface="Arimo"/>
              </a:rPr>
              <a:t> </a:t>
            </a:r>
            <a:r>
              <a:rPr sz="3750" spc="-20" dirty="0">
                <a:latin typeface="Arimo"/>
                <a:cs typeface="Arimo"/>
              </a:rPr>
              <a:t>send </a:t>
            </a:r>
            <a:r>
              <a:rPr sz="3750" dirty="0">
                <a:latin typeface="Arimo"/>
                <a:cs typeface="Arimo"/>
              </a:rPr>
              <a:t>to</a:t>
            </a:r>
            <a:r>
              <a:rPr sz="3750" spc="-5" dirty="0">
                <a:latin typeface="Arimo"/>
                <a:cs typeface="Arimo"/>
              </a:rPr>
              <a:t> </a:t>
            </a:r>
            <a:r>
              <a:rPr sz="3750" dirty="0">
                <a:latin typeface="Arimo"/>
                <a:cs typeface="Arimo"/>
              </a:rPr>
              <a:t>a</a:t>
            </a:r>
            <a:r>
              <a:rPr sz="3750" spc="5" dirty="0">
                <a:latin typeface="Arimo"/>
                <a:cs typeface="Arimo"/>
              </a:rPr>
              <a:t> </a:t>
            </a:r>
            <a:r>
              <a:rPr sz="3750" dirty="0">
                <a:latin typeface="Arimo"/>
                <a:cs typeface="Arimo"/>
              </a:rPr>
              <a:t>target</a:t>
            </a:r>
            <a:r>
              <a:rPr sz="3750" spc="5" dirty="0">
                <a:latin typeface="Arimo"/>
                <a:cs typeface="Arimo"/>
              </a:rPr>
              <a:t> </a:t>
            </a:r>
            <a:r>
              <a:rPr sz="3750" spc="-10" dirty="0">
                <a:latin typeface="Arimo"/>
                <a:cs typeface="Arimo"/>
              </a:rPr>
              <a:t>group?</a:t>
            </a:r>
            <a:endParaRPr sz="3750">
              <a:latin typeface="Arimo"/>
              <a:cs typeface="Arimo"/>
            </a:endParaRPr>
          </a:p>
          <a:p>
            <a:pPr marL="12700" marR="5080">
              <a:lnSpc>
                <a:spcPts val="5250"/>
              </a:lnSpc>
            </a:pPr>
            <a:r>
              <a:rPr sz="3750" dirty="0">
                <a:latin typeface="Arimo"/>
                <a:cs typeface="Arimo"/>
              </a:rPr>
              <a:t>Have</a:t>
            </a:r>
            <a:r>
              <a:rPr sz="3750" spc="5" dirty="0">
                <a:latin typeface="Arimo"/>
                <a:cs typeface="Arimo"/>
              </a:rPr>
              <a:t> </a:t>
            </a:r>
            <a:r>
              <a:rPr sz="3750" dirty="0">
                <a:latin typeface="Arimo"/>
                <a:cs typeface="Arimo"/>
              </a:rPr>
              <a:t>you</a:t>
            </a:r>
            <a:r>
              <a:rPr sz="3750" spc="5" dirty="0">
                <a:latin typeface="Arimo"/>
                <a:cs typeface="Arimo"/>
              </a:rPr>
              <a:t> </a:t>
            </a:r>
            <a:r>
              <a:rPr sz="3750" dirty="0">
                <a:latin typeface="Arimo"/>
                <a:cs typeface="Arimo"/>
              </a:rPr>
              <a:t>ever</a:t>
            </a:r>
            <a:r>
              <a:rPr sz="3750" spc="5" dirty="0">
                <a:latin typeface="Arimo"/>
                <a:cs typeface="Arimo"/>
              </a:rPr>
              <a:t> </a:t>
            </a:r>
            <a:r>
              <a:rPr sz="3750" dirty="0">
                <a:latin typeface="Arimo"/>
                <a:cs typeface="Arimo"/>
              </a:rPr>
              <a:t>been</a:t>
            </a:r>
            <a:r>
              <a:rPr sz="3750" spc="5" dirty="0">
                <a:latin typeface="Arimo"/>
                <a:cs typeface="Arimo"/>
              </a:rPr>
              <a:t> </a:t>
            </a:r>
            <a:r>
              <a:rPr sz="3750" spc="-10" dirty="0">
                <a:latin typeface="Arimo"/>
                <a:cs typeface="Arimo"/>
              </a:rPr>
              <a:t>associated </a:t>
            </a:r>
            <a:r>
              <a:rPr sz="3750" dirty="0">
                <a:latin typeface="Arimo"/>
                <a:cs typeface="Arimo"/>
              </a:rPr>
              <a:t>with</a:t>
            </a:r>
            <a:r>
              <a:rPr sz="3750" spc="5" dirty="0">
                <a:latin typeface="Arimo"/>
                <a:cs typeface="Arimo"/>
              </a:rPr>
              <a:t> </a:t>
            </a:r>
            <a:r>
              <a:rPr sz="3750" dirty="0">
                <a:latin typeface="Arimo"/>
                <a:cs typeface="Arimo"/>
              </a:rPr>
              <a:t>a</a:t>
            </a:r>
            <a:r>
              <a:rPr sz="3750" spc="5" dirty="0">
                <a:latin typeface="Arimo"/>
                <a:cs typeface="Arimo"/>
              </a:rPr>
              <a:t> </a:t>
            </a:r>
            <a:r>
              <a:rPr sz="3750" dirty="0">
                <a:latin typeface="Arimo"/>
                <a:cs typeface="Arimo"/>
              </a:rPr>
              <a:t>target</a:t>
            </a:r>
            <a:r>
              <a:rPr sz="3750" spc="5" dirty="0">
                <a:latin typeface="Arimo"/>
                <a:cs typeface="Arimo"/>
              </a:rPr>
              <a:t> </a:t>
            </a:r>
            <a:r>
              <a:rPr sz="3750" dirty="0">
                <a:latin typeface="Arimo"/>
                <a:cs typeface="Arimo"/>
              </a:rPr>
              <a:t>group</a:t>
            </a:r>
            <a:r>
              <a:rPr sz="3750" spc="5" dirty="0">
                <a:latin typeface="Arimo"/>
                <a:cs typeface="Arimo"/>
              </a:rPr>
              <a:t> </a:t>
            </a:r>
            <a:r>
              <a:rPr sz="3750" dirty="0">
                <a:latin typeface="Arimo"/>
                <a:cs typeface="Arimo"/>
              </a:rPr>
              <a:t>for</a:t>
            </a:r>
            <a:r>
              <a:rPr sz="3750" spc="5" dirty="0">
                <a:latin typeface="Arimo"/>
                <a:cs typeface="Arimo"/>
              </a:rPr>
              <a:t> </a:t>
            </a:r>
            <a:r>
              <a:rPr sz="3750" spc="-25" dirty="0">
                <a:latin typeface="Arimo"/>
                <a:cs typeface="Arimo"/>
              </a:rPr>
              <a:t>the </a:t>
            </a:r>
            <a:r>
              <a:rPr sz="3750" dirty="0">
                <a:latin typeface="Arimo"/>
                <a:cs typeface="Arimo"/>
              </a:rPr>
              <a:t>purposes</a:t>
            </a:r>
            <a:r>
              <a:rPr sz="3750" spc="5" dirty="0">
                <a:latin typeface="Arimo"/>
                <a:cs typeface="Arimo"/>
              </a:rPr>
              <a:t> </a:t>
            </a:r>
            <a:r>
              <a:rPr sz="3750" dirty="0">
                <a:latin typeface="Arimo"/>
                <a:cs typeface="Arimo"/>
              </a:rPr>
              <a:t>of</a:t>
            </a:r>
            <a:r>
              <a:rPr sz="3750" spc="5" dirty="0">
                <a:latin typeface="Arimo"/>
                <a:cs typeface="Arimo"/>
              </a:rPr>
              <a:t> </a:t>
            </a:r>
            <a:r>
              <a:rPr sz="3750" dirty="0">
                <a:latin typeface="Arimo"/>
                <a:cs typeface="Arimo"/>
              </a:rPr>
              <a:t>sharing</a:t>
            </a:r>
            <a:r>
              <a:rPr sz="3750" spc="5" dirty="0">
                <a:latin typeface="Arimo"/>
                <a:cs typeface="Arimo"/>
              </a:rPr>
              <a:t> </a:t>
            </a:r>
            <a:r>
              <a:rPr sz="3750" spc="-10" dirty="0">
                <a:latin typeface="Arimo"/>
                <a:cs typeface="Arimo"/>
              </a:rPr>
              <a:t>digital communication?</a:t>
            </a:r>
            <a:endParaRPr sz="3750">
              <a:latin typeface="Arimo"/>
              <a:cs typeface="Arimo"/>
            </a:endParaRPr>
          </a:p>
        </p:txBody>
      </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solidFill>
                  <a:srgbClr val="FFFFFF"/>
                </a:solidFill>
                <a:latin typeface="Trebuchet MS"/>
                <a:cs typeface="Trebuchet MS"/>
              </a:rPr>
              <a:t>Communicate</a:t>
            </a:r>
            <a:r>
              <a:rPr spc="-290" dirty="0">
                <a:solidFill>
                  <a:srgbClr val="FFFFFF"/>
                </a:solidFill>
                <a:latin typeface="Trebuchet MS"/>
                <a:cs typeface="Trebuchet MS"/>
              </a:rPr>
              <a:t> </a:t>
            </a:r>
            <a:r>
              <a:rPr spc="-45" dirty="0">
                <a:solidFill>
                  <a:srgbClr val="FFFFFF"/>
                </a:solidFill>
                <a:latin typeface="Trebuchet MS"/>
                <a:cs typeface="Trebuchet MS"/>
              </a:rPr>
              <a:t>Electronically</a:t>
            </a:r>
            <a:r>
              <a:rPr spc="-285" dirty="0">
                <a:solidFill>
                  <a:srgbClr val="FFFFFF"/>
                </a:solidFill>
                <a:latin typeface="Trebuchet MS"/>
                <a:cs typeface="Trebuchet MS"/>
              </a:rPr>
              <a:t> </a:t>
            </a:r>
            <a:r>
              <a:rPr spc="-100" dirty="0">
                <a:solidFill>
                  <a:srgbClr val="FFFFFF"/>
                </a:solidFill>
                <a:latin typeface="Trebuchet MS"/>
                <a:cs typeface="Trebuchet MS"/>
              </a:rPr>
              <a:t>With</a:t>
            </a:r>
            <a:r>
              <a:rPr spc="-285" dirty="0">
                <a:solidFill>
                  <a:srgbClr val="FFFFFF"/>
                </a:solidFill>
                <a:latin typeface="Trebuchet MS"/>
                <a:cs typeface="Trebuchet MS"/>
              </a:rPr>
              <a:t> </a:t>
            </a:r>
            <a:r>
              <a:rPr dirty="0">
                <a:solidFill>
                  <a:srgbClr val="FFFFFF"/>
                </a:solidFill>
                <a:latin typeface="Trebuchet MS"/>
                <a:cs typeface="Trebuchet MS"/>
              </a:rPr>
              <a:t>Target</a:t>
            </a:r>
            <a:r>
              <a:rPr spc="-295" dirty="0">
                <a:solidFill>
                  <a:srgbClr val="FFFFFF"/>
                </a:solidFill>
                <a:latin typeface="Trebuchet MS"/>
                <a:cs typeface="Trebuchet MS"/>
              </a:rPr>
              <a:t> </a:t>
            </a:r>
            <a:r>
              <a:rPr spc="-10" dirty="0">
                <a:solidFill>
                  <a:srgbClr val="FFFFFF"/>
                </a:solidFill>
                <a:latin typeface="Trebuchet MS"/>
                <a:cs typeface="Trebuchet MS"/>
              </a:rPr>
              <a:t>Groups</a:t>
            </a:r>
          </a:p>
        </p:txBody>
      </p:sp>
      <p:pic>
        <p:nvPicPr>
          <p:cNvPr id="11" name="object 11"/>
          <p:cNvPicPr/>
          <p:nvPr/>
        </p:nvPicPr>
        <p:blipFill>
          <a:blip r:embed="rId6" cstate="email">
            <a:extLst>
              <a:ext uri="{28A0092B-C50C-407E-A947-70E740481C1C}">
                <a14:useLocalDpi xmlns:a14="http://schemas.microsoft.com/office/drawing/2010/main" val="0"/>
              </a:ext>
            </a:extLst>
          </a:blip>
          <a:stretch>
            <a:fillRect/>
          </a:stretch>
        </p:blipFill>
        <p:spPr>
          <a:xfrm>
            <a:off x="17123359" y="9258299"/>
            <a:ext cx="1009649" cy="94297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5BBA76-97A5-9FAC-6753-D34430AA01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val="0"/>
              </a:ext>
            </a:extLst>
          </a:blip>
          <a:stretch>
            <a:fillRect/>
          </a:stretch>
        </p:blipFill>
        <p:spPr>
          <a:xfrm>
            <a:off x="0" y="-7620"/>
            <a:ext cx="1457325" cy="1547802"/>
          </a:xfrm>
          <a:prstGeom prst="rect">
            <a:avLst/>
          </a:prstGeom>
        </p:spPr>
      </p:pic>
      <p:pic>
        <p:nvPicPr>
          <p:cNvPr id="3" name="object 3"/>
          <p:cNvPicPr/>
          <p:nvPr/>
        </p:nvPicPr>
        <p:blipFill>
          <a:blip r:embed="rId4"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sp>
        <p:nvSpPr>
          <p:cNvPr id="5" name="TextBox 4">
            <a:extLst>
              <a:ext uri="{FF2B5EF4-FFF2-40B4-BE49-F238E27FC236}">
                <a16:creationId xmlns:a16="http://schemas.microsoft.com/office/drawing/2014/main" id="{22849A77-E7F9-0434-1460-5BAF8CF1A799}"/>
              </a:ext>
            </a:extLst>
          </p:cNvPr>
          <p:cNvSpPr txBox="1"/>
          <p:nvPr/>
        </p:nvSpPr>
        <p:spPr>
          <a:xfrm>
            <a:off x="1905000" y="335369"/>
            <a:ext cx="15849600" cy="769441"/>
          </a:xfrm>
          <a:prstGeom prst="rect">
            <a:avLst/>
          </a:prstGeom>
          <a:noFill/>
        </p:spPr>
        <p:txBody>
          <a:bodyPr wrap="square" rtlCol="0">
            <a:spAutoFit/>
          </a:bodyPr>
          <a:lstStyle/>
          <a:p>
            <a:r>
              <a:rPr lang="en-US" sz="4400" dirty="0"/>
              <a:t>Selecting Appropriate Application For Digital Communication</a:t>
            </a:r>
            <a:endParaRPr lang="en-AU" sz="4400" dirty="0"/>
          </a:p>
        </p:txBody>
      </p:sp>
      <p:sp>
        <p:nvSpPr>
          <p:cNvPr id="6" name="TextBox 5">
            <a:extLst>
              <a:ext uri="{FF2B5EF4-FFF2-40B4-BE49-F238E27FC236}">
                <a16:creationId xmlns:a16="http://schemas.microsoft.com/office/drawing/2014/main" id="{D8D444FF-2331-8BC3-FB9C-E5A07FBBCF32}"/>
              </a:ext>
            </a:extLst>
          </p:cNvPr>
          <p:cNvSpPr txBox="1"/>
          <p:nvPr/>
        </p:nvSpPr>
        <p:spPr>
          <a:xfrm>
            <a:off x="38100" y="1417319"/>
            <a:ext cx="18234660" cy="1815882"/>
          </a:xfrm>
          <a:prstGeom prst="rect">
            <a:avLst/>
          </a:prstGeom>
          <a:noFill/>
        </p:spPr>
        <p:txBody>
          <a:bodyPr wrap="square" rtlCol="0">
            <a:spAutoFit/>
          </a:bodyPr>
          <a:lstStyle/>
          <a:p>
            <a:r>
              <a:rPr lang="en-US" sz="2800" dirty="0">
                <a:solidFill>
                  <a:srgbClr val="0070C0"/>
                </a:solidFill>
              </a:rPr>
              <a:t>Selecting the most appropriate application for communication is important. The purpose, audience, and content of the communication influences which application is most appropriate. Below is a list of communication situations. </a:t>
            </a:r>
            <a:r>
              <a:rPr lang="en-US" sz="2800">
                <a:solidFill>
                  <a:srgbClr val="0070C0"/>
                </a:solidFill>
              </a:rPr>
              <a:t>Indicate which communication application is the most appropriate (email, microblog, instant message, video/image sharing, forums.)</a:t>
            </a:r>
            <a:endParaRPr lang="en-US" sz="2800" dirty="0">
              <a:solidFill>
                <a:schemeClr val="tx1"/>
              </a:solidFill>
            </a:endParaRPr>
          </a:p>
        </p:txBody>
      </p:sp>
      <p:graphicFrame>
        <p:nvGraphicFramePr>
          <p:cNvPr id="7" name="Table 6">
            <a:extLst>
              <a:ext uri="{FF2B5EF4-FFF2-40B4-BE49-F238E27FC236}">
                <a16:creationId xmlns:a16="http://schemas.microsoft.com/office/drawing/2014/main" id="{680F30ED-33AE-FE3D-6F56-0A5BB0D75CC7}"/>
              </a:ext>
            </a:extLst>
          </p:cNvPr>
          <p:cNvGraphicFramePr>
            <a:graphicFrameLocks noGrp="1"/>
          </p:cNvGraphicFramePr>
          <p:nvPr>
            <p:extLst>
              <p:ext uri="{D42A27DB-BD31-4B8C-83A1-F6EECF244321}">
                <p14:modId xmlns:p14="http://schemas.microsoft.com/office/powerpoint/2010/main" val="3974292472"/>
              </p:ext>
            </p:extLst>
          </p:nvPr>
        </p:nvGraphicFramePr>
        <p:xfrm>
          <a:off x="53340" y="3467100"/>
          <a:ext cx="18234660" cy="5394960"/>
        </p:xfrm>
        <a:graphic>
          <a:graphicData uri="http://schemas.openxmlformats.org/drawingml/2006/table">
            <a:tbl>
              <a:tblPr firstRow="1" bandRow="1">
                <a:tableStyleId>{5C22544A-7EE6-4342-B048-85BDC9FD1C3A}</a:tableStyleId>
              </a:tblPr>
              <a:tblGrid>
                <a:gridCol w="11224260">
                  <a:extLst>
                    <a:ext uri="{9D8B030D-6E8A-4147-A177-3AD203B41FA5}">
                      <a16:colId xmlns:a16="http://schemas.microsoft.com/office/drawing/2014/main" val="989320129"/>
                    </a:ext>
                  </a:extLst>
                </a:gridCol>
                <a:gridCol w="7010400">
                  <a:extLst>
                    <a:ext uri="{9D8B030D-6E8A-4147-A177-3AD203B41FA5}">
                      <a16:colId xmlns:a16="http://schemas.microsoft.com/office/drawing/2014/main" val="3196876209"/>
                    </a:ext>
                  </a:extLst>
                </a:gridCol>
              </a:tblGrid>
              <a:tr h="18277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rgbClr val="0070C0"/>
                          </a:solidFill>
                        </a:rPr>
                        <a:t>Situation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rgbClr val="0070C0"/>
                          </a:solidFill>
                        </a:rPr>
                        <a:t>Communication application selected</a:t>
                      </a:r>
                    </a:p>
                    <a:p>
                      <a:endParaRPr lang="en-AU"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2368443"/>
                  </a:ext>
                </a:extLst>
              </a:tr>
              <a:tr h="370840">
                <a:tc>
                  <a:txBody>
                    <a:bodyPr/>
                    <a:lstStyle/>
                    <a:p>
                      <a:r>
                        <a:rPr lang="en-US" sz="2400" dirty="0">
                          <a:solidFill>
                            <a:srgbClr val="0070C0"/>
                          </a:solidFill>
                        </a:rPr>
                        <a:t>A worker wishes to notify a co-worker that they have a meeting at 11am tomorrow.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2857564"/>
                  </a:ext>
                </a:extLst>
              </a:tr>
              <a:tr h="370840">
                <a:tc>
                  <a:txBody>
                    <a:bodyPr/>
                    <a:lstStyle/>
                    <a:p>
                      <a:r>
                        <a:rPr lang="en-US" sz="2400" dirty="0">
                          <a:solidFill>
                            <a:srgbClr val="0070C0"/>
                          </a:solidFill>
                        </a:rPr>
                        <a:t>A famous person wants to keep their fans informed about their daily life.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chemeClr val="tx1"/>
                          </a:solidFill>
                        </a:rPr>
                        <a:t>Microblog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1418343"/>
                  </a:ext>
                </a:extLst>
              </a:tr>
              <a:tr h="370840">
                <a:tc>
                  <a:txBody>
                    <a:bodyPr/>
                    <a:lstStyle/>
                    <a:p>
                      <a:r>
                        <a:rPr lang="en-US" sz="2400" dirty="0">
                          <a:solidFill>
                            <a:srgbClr val="0070C0"/>
                          </a:solidFill>
                        </a:rPr>
                        <a:t>A traveler wishes to show pictures of their trip.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chemeClr val="tx1"/>
                          </a:solidFill>
                        </a:rPr>
                        <a:t>Image sharing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5111439"/>
                  </a:ext>
                </a:extLst>
              </a:tr>
              <a:tr h="370840">
                <a:tc>
                  <a:txBody>
                    <a:bodyPr/>
                    <a:lstStyle/>
                    <a:p>
                      <a:r>
                        <a:rPr lang="en-US" sz="2400" dirty="0">
                          <a:solidFill>
                            <a:srgbClr val="0070C0"/>
                          </a:solidFill>
                        </a:rPr>
                        <a:t>A user needs to ask a question about a product used by lots of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chemeClr val="tx1"/>
                          </a:solidFill>
                        </a:rPr>
                        <a:t>Forum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4093710"/>
                  </a:ext>
                </a:extLst>
              </a:tr>
              <a:tr h="370840">
                <a:tc>
                  <a:txBody>
                    <a:bodyPr/>
                    <a:lstStyle/>
                    <a:p>
                      <a:r>
                        <a:rPr lang="en-US" sz="2400" dirty="0">
                          <a:solidFill>
                            <a:srgbClr val="0070C0"/>
                          </a:solidFill>
                        </a:rPr>
                        <a:t>A bank needs to contact all its members about a possible data breach.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6731578"/>
                  </a:ext>
                </a:extLst>
              </a:tr>
              <a:tr h="370840">
                <a:tc>
                  <a:txBody>
                    <a:bodyPr/>
                    <a:lstStyle/>
                    <a:p>
                      <a:r>
                        <a:rPr lang="en-US" sz="2400" dirty="0">
                          <a:solidFill>
                            <a:srgbClr val="0070C0"/>
                          </a:solidFill>
                        </a:rPr>
                        <a:t>A  person wants to ask their friend a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chemeClr val="tx1"/>
                          </a:solidFill>
                        </a:rPr>
                        <a:t>Instant message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7115455"/>
                  </a:ext>
                </a:extLst>
              </a:tr>
              <a:tr h="370840">
                <a:tc>
                  <a:txBody>
                    <a:bodyPr/>
                    <a:lstStyle/>
                    <a:p>
                      <a:r>
                        <a:rPr lang="en-US" sz="2400" dirty="0">
                          <a:solidFill>
                            <a:srgbClr val="0070C0"/>
                          </a:solidFill>
                        </a:rPr>
                        <a:t>A skateboarder wants to distribute a montage video of their best tricks.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chemeClr val="tx1"/>
                          </a:solidFill>
                        </a:rPr>
                        <a:t>Video sharing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2651024"/>
                  </a:ext>
                </a:extLst>
              </a:tr>
              <a:tr h="370840">
                <a:tc>
                  <a:txBody>
                    <a:bodyPr/>
                    <a:lstStyle/>
                    <a:p>
                      <a:r>
                        <a:rPr lang="en-US" sz="2400" dirty="0">
                          <a:solidFill>
                            <a:srgbClr val="0070C0"/>
                          </a:solidFill>
                        </a:rPr>
                        <a:t>An internet company wants to keep users informed about possible short-term outages.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chemeClr val="tx1"/>
                          </a:solidFill>
                        </a:rPr>
                        <a:t>Microblog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0694526"/>
                  </a:ext>
                </a:extLst>
              </a:tr>
              <a:tr h="370840">
                <a:tc>
                  <a:txBody>
                    <a:bodyPr/>
                    <a:lstStyle/>
                    <a:p>
                      <a:r>
                        <a:rPr lang="en-US" sz="2400" dirty="0">
                          <a:solidFill>
                            <a:srgbClr val="0070C0"/>
                          </a:solidFill>
                        </a:rPr>
                        <a:t>A user wants to start a discussion with multiple users about the newest iPhone.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chemeClr val="tx1"/>
                          </a:solidFill>
                        </a:rPr>
                        <a:t>Forum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9370756"/>
                  </a:ext>
                </a:extLst>
              </a:tr>
              <a:tr h="370840">
                <a:tc>
                  <a:txBody>
                    <a:bodyPr/>
                    <a:lstStyle/>
                    <a:p>
                      <a:r>
                        <a:rPr lang="en-US" sz="2400" dirty="0">
                          <a:solidFill>
                            <a:srgbClr val="0070C0"/>
                          </a:solidFill>
                        </a:rPr>
                        <a:t>A user wants to send one photo to a friend.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tx1"/>
                          </a:solidFill>
                        </a:rPr>
                        <a:t>Instant message</a:t>
                      </a:r>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6501004"/>
                  </a:ext>
                </a:extLst>
              </a:tr>
            </a:tbl>
          </a:graphicData>
        </a:graphic>
      </p:graphicFrame>
      <p:pic>
        <p:nvPicPr>
          <p:cNvPr id="9" name="Picture 8">
            <a:extLst>
              <a:ext uri="{FF2B5EF4-FFF2-40B4-BE49-F238E27FC236}">
                <a16:creationId xmlns:a16="http://schemas.microsoft.com/office/drawing/2014/main" id="{46FF0F0C-2695-878F-E2B5-804E262FF7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3800" y="4305300"/>
            <a:ext cx="6847266" cy="4509171"/>
          </a:xfrm>
          <a:prstGeom prst="rect">
            <a:avLst/>
          </a:prstGeom>
        </p:spPr>
      </p:pic>
      <p:pic>
        <p:nvPicPr>
          <p:cNvPr id="10" name="object 8">
            <a:hlinkClick r:id="rId6" action="ppaction://hlinksldjump"/>
            <a:extLst>
              <a:ext uri="{FF2B5EF4-FFF2-40B4-BE49-F238E27FC236}">
                <a16:creationId xmlns:a16="http://schemas.microsoft.com/office/drawing/2014/main" id="{0B02B82F-6AD1-8B66-89F6-892845F86E28}"/>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7085625" y="9192401"/>
            <a:ext cx="1009649" cy="9620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8073B5"/>
          </a:solidFill>
        </p:spPr>
        <p:txBody>
          <a:bodyPr wrap="square" lIns="0" tIns="0" rIns="0" bIns="0" rtlCol="0"/>
          <a:lstStyle/>
          <a:p>
            <a:endParaRPr/>
          </a:p>
        </p:txBody>
      </p:sp>
      <p:pic>
        <p:nvPicPr>
          <p:cNvPr id="3" name="object 3"/>
          <p:cNvPicPr/>
          <p:nvPr/>
        </p:nvPicPr>
        <p:blipFill>
          <a:blip r:embed="rId2" cstate="print">
            <a:extLst>
              <a:ext uri="{28A0092B-C50C-407E-A947-70E740481C1C}">
                <a14:useLocalDpi xmlns:a14="http://schemas.microsoft.com/office/drawing/2010/main" val="0"/>
              </a:ext>
            </a:extLst>
          </a:blip>
          <a:stretch>
            <a:fillRect/>
          </a:stretch>
        </p:blipFill>
        <p:spPr>
          <a:xfrm>
            <a:off x="0" y="11"/>
            <a:ext cx="9620249" cy="10286987"/>
          </a:xfrm>
          <a:prstGeom prst="rect">
            <a:avLst/>
          </a:prstGeom>
        </p:spPr>
      </p:pic>
      <p:sp>
        <p:nvSpPr>
          <p:cNvPr id="4" name="object 4"/>
          <p:cNvSpPr txBox="1">
            <a:spLocks noGrp="1"/>
          </p:cNvSpPr>
          <p:nvPr>
            <p:ph type="title"/>
          </p:nvPr>
        </p:nvSpPr>
        <p:spPr>
          <a:xfrm>
            <a:off x="9952401" y="950282"/>
            <a:ext cx="6783705" cy="1774189"/>
          </a:xfrm>
          <a:prstGeom prst="rect">
            <a:avLst/>
          </a:prstGeom>
        </p:spPr>
        <p:txBody>
          <a:bodyPr vert="horz" wrap="square" lIns="0" tIns="0" rIns="0" bIns="0" rtlCol="0">
            <a:spAutoFit/>
          </a:bodyPr>
          <a:lstStyle/>
          <a:p>
            <a:pPr marL="12700" marR="5080">
              <a:lnSpc>
                <a:spcPts val="7050"/>
              </a:lnSpc>
            </a:pPr>
            <a:r>
              <a:rPr spc="254" dirty="0">
                <a:solidFill>
                  <a:srgbClr val="FFFFFF"/>
                </a:solidFill>
                <a:latin typeface="Trebuchet MS"/>
                <a:cs typeface="Trebuchet MS"/>
              </a:rPr>
              <a:t>MANAGING</a:t>
            </a:r>
            <a:r>
              <a:rPr spc="-195" dirty="0">
                <a:solidFill>
                  <a:srgbClr val="FFFFFF"/>
                </a:solidFill>
                <a:latin typeface="Trebuchet MS"/>
                <a:cs typeface="Trebuchet MS"/>
              </a:rPr>
              <a:t> </a:t>
            </a:r>
            <a:r>
              <a:rPr spc="114" dirty="0">
                <a:solidFill>
                  <a:srgbClr val="FFFFFF"/>
                </a:solidFill>
                <a:latin typeface="Trebuchet MS"/>
                <a:cs typeface="Trebuchet MS"/>
              </a:rPr>
              <a:t>DIGITAL </a:t>
            </a:r>
            <a:r>
              <a:rPr spc="240" dirty="0">
                <a:solidFill>
                  <a:srgbClr val="FFFFFF"/>
                </a:solidFill>
                <a:latin typeface="Trebuchet MS"/>
                <a:cs typeface="Trebuchet MS"/>
              </a:rPr>
              <a:t>COMMUNICATON</a:t>
            </a:r>
          </a:p>
        </p:txBody>
      </p:sp>
      <p:pic>
        <p:nvPicPr>
          <p:cNvPr id="5" name="object 5"/>
          <p:cNvPicPr/>
          <p:nvPr/>
        </p:nvPicPr>
        <p:blipFill>
          <a:blip r:embed="rId3" cstate="email">
            <a:extLst>
              <a:ext uri="{28A0092B-C50C-407E-A947-70E740481C1C}">
                <a14:useLocalDpi xmlns:a14="http://schemas.microsoft.com/office/drawing/2010/main" val="0"/>
              </a:ext>
            </a:extLst>
          </a:blip>
          <a:stretch>
            <a:fillRect/>
          </a:stretch>
        </p:blipFill>
        <p:spPr>
          <a:xfrm>
            <a:off x="10412776" y="5869593"/>
            <a:ext cx="142875" cy="142875"/>
          </a:xfrm>
          <a:prstGeom prst="rect">
            <a:avLst/>
          </a:prstGeom>
        </p:spPr>
      </p:pic>
      <p:pic>
        <p:nvPicPr>
          <p:cNvPr id="6" name="object 6"/>
          <p:cNvPicPr/>
          <p:nvPr/>
        </p:nvPicPr>
        <p:blipFill>
          <a:blip r:embed="rId3" cstate="email">
            <a:extLst>
              <a:ext uri="{28A0092B-C50C-407E-A947-70E740481C1C}">
                <a14:useLocalDpi xmlns:a14="http://schemas.microsoft.com/office/drawing/2010/main" val="0"/>
              </a:ext>
            </a:extLst>
          </a:blip>
          <a:stretch>
            <a:fillRect/>
          </a:stretch>
        </p:blipFill>
        <p:spPr>
          <a:xfrm>
            <a:off x="10412776" y="7184044"/>
            <a:ext cx="142875" cy="142875"/>
          </a:xfrm>
          <a:prstGeom prst="rect">
            <a:avLst/>
          </a:prstGeom>
        </p:spPr>
      </p:pic>
      <p:sp>
        <p:nvSpPr>
          <p:cNvPr id="7" name="object 7"/>
          <p:cNvSpPr txBox="1"/>
          <p:nvPr/>
        </p:nvSpPr>
        <p:spPr>
          <a:xfrm>
            <a:off x="9952401" y="2884176"/>
            <a:ext cx="7288530" cy="5283200"/>
          </a:xfrm>
          <a:prstGeom prst="rect">
            <a:avLst/>
          </a:prstGeom>
        </p:spPr>
        <p:txBody>
          <a:bodyPr vert="horz" wrap="square" lIns="0" tIns="12065" rIns="0" bIns="0" rtlCol="0">
            <a:spAutoFit/>
          </a:bodyPr>
          <a:lstStyle/>
          <a:p>
            <a:pPr marL="12700" marR="5080">
              <a:lnSpc>
                <a:spcPct val="116599"/>
              </a:lnSpc>
              <a:spcBef>
                <a:spcPts val="95"/>
              </a:spcBef>
            </a:pPr>
            <a:r>
              <a:rPr sz="3700" dirty="0">
                <a:latin typeface="Arimo"/>
                <a:cs typeface="Arimo"/>
              </a:rPr>
              <a:t>In this section of learning you </a:t>
            </a:r>
            <a:r>
              <a:rPr sz="3700" spc="-25" dirty="0">
                <a:latin typeface="Arimo"/>
                <a:cs typeface="Arimo"/>
              </a:rPr>
              <a:t>are </a:t>
            </a:r>
            <a:r>
              <a:rPr sz="3700" dirty="0">
                <a:latin typeface="Arimo"/>
                <a:cs typeface="Arimo"/>
              </a:rPr>
              <a:t>going to uncover the importance </a:t>
            </a:r>
            <a:r>
              <a:rPr sz="3700" spc="-25" dirty="0">
                <a:latin typeface="Arimo"/>
                <a:cs typeface="Arimo"/>
              </a:rPr>
              <a:t>of </a:t>
            </a:r>
            <a:r>
              <a:rPr sz="3700" dirty="0">
                <a:latin typeface="Arimo"/>
                <a:cs typeface="Arimo"/>
              </a:rPr>
              <a:t>managing digital </a:t>
            </a:r>
            <a:r>
              <a:rPr sz="3700" spc="-10" dirty="0">
                <a:latin typeface="Arimo"/>
                <a:cs typeface="Arimo"/>
              </a:rPr>
              <a:t>communication.</a:t>
            </a:r>
            <a:endParaRPr sz="3700">
              <a:latin typeface="Arimo"/>
              <a:cs typeface="Arimo"/>
            </a:endParaRPr>
          </a:p>
          <a:p>
            <a:pPr>
              <a:lnSpc>
                <a:spcPct val="100000"/>
              </a:lnSpc>
              <a:spcBef>
                <a:spcPts val="915"/>
              </a:spcBef>
            </a:pPr>
            <a:endParaRPr sz="3700">
              <a:latin typeface="Arimo"/>
              <a:cs typeface="Arimo"/>
            </a:endParaRPr>
          </a:p>
          <a:p>
            <a:pPr marL="814069" marR="829944">
              <a:lnSpc>
                <a:spcPct val="116599"/>
              </a:lnSpc>
            </a:pPr>
            <a:r>
              <a:rPr sz="3700" dirty="0">
                <a:latin typeface="Arimo"/>
                <a:cs typeface="Arimo"/>
              </a:rPr>
              <a:t>Follow established </a:t>
            </a:r>
            <a:r>
              <a:rPr sz="3700" spc="-10" dirty="0">
                <a:latin typeface="Arimo"/>
                <a:cs typeface="Arimo"/>
              </a:rPr>
              <a:t>security </a:t>
            </a:r>
            <a:r>
              <a:rPr sz="3700" dirty="0">
                <a:latin typeface="Arimo"/>
                <a:cs typeface="Arimo"/>
              </a:rPr>
              <a:t>policies and </a:t>
            </a:r>
            <a:r>
              <a:rPr sz="3700" spc="-10" dirty="0">
                <a:latin typeface="Arimo"/>
                <a:cs typeface="Arimo"/>
              </a:rPr>
              <a:t>procedures.</a:t>
            </a:r>
            <a:endParaRPr sz="3700">
              <a:latin typeface="Arimo"/>
              <a:cs typeface="Arimo"/>
            </a:endParaRPr>
          </a:p>
          <a:p>
            <a:pPr marL="814069" marR="855344">
              <a:lnSpc>
                <a:spcPts val="5180"/>
              </a:lnSpc>
              <a:spcBef>
                <a:spcPts val="95"/>
              </a:spcBef>
            </a:pPr>
            <a:r>
              <a:rPr sz="3700" dirty="0">
                <a:latin typeface="Arimo"/>
                <a:cs typeface="Arimo"/>
              </a:rPr>
              <a:t>Plan, monitor and </a:t>
            </a:r>
            <a:r>
              <a:rPr sz="3700" spc="-10" dirty="0">
                <a:latin typeface="Arimo"/>
                <a:cs typeface="Arimo"/>
              </a:rPr>
              <a:t>maintain </a:t>
            </a:r>
            <a:r>
              <a:rPr sz="3700" dirty="0">
                <a:latin typeface="Arimo"/>
                <a:cs typeface="Arimo"/>
              </a:rPr>
              <a:t>digital </a:t>
            </a:r>
            <a:r>
              <a:rPr sz="3700" spc="-10" dirty="0">
                <a:latin typeface="Arimo"/>
                <a:cs typeface="Arimo"/>
              </a:rPr>
              <a:t>communication.</a:t>
            </a:r>
            <a:endParaRPr sz="3700">
              <a:latin typeface="Arimo"/>
              <a:cs typeface="Arimo"/>
            </a:endParaRPr>
          </a:p>
        </p:txBody>
      </p:sp>
      <p:pic>
        <p:nvPicPr>
          <p:cNvPr id="8" name="object 8"/>
          <p:cNvPicPr/>
          <p:nvPr/>
        </p:nvPicPr>
        <p:blipFill>
          <a:blip r:embed="rId4" cstate="email">
            <a:extLst>
              <a:ext uri="{28A0092B-C50C-407E-A947-70E740481C1C}">
                <a14:useLocalDpi xmlns:a14="http://schemas.microsoft.com/office/drawing/2010/main" val="0"/>
              </a:ext>
            </a:extLst>
          </a:blip>
          <a:stretch>
            <a:fillRect/>
          </a:stretch>
        </p:blipFill>
        <p:spPr>
          <a:xfrm>
            <a:off x="17011406" y="9258314"/>
            <a:ext cx="1009649" cy="96200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val="0"/>
              </a:ext>
            </a:extLst>
          </a:blip>
          <a:stretch>
            <a:fillRect/>
          </a:stretch>
        </p:blipFill>
        <p:spPr>
          <a:xfrm>
            <a:off x="10394666" y="5883011"/>
            <a:ext cx="138977" cy="138977"/>
          </a:xfrm>
          <a:prstGeom prst="rect">
            <a:avLst/>
          </a:prstGeom>
        </p:spPr>
      </p:pic>
      <p:sp>
        <p:nvSpPr>
          <p:cNvPr id="4" name="object 4"/>
          <p:cNvSpPr txBox="1"/>
          <p:nvPr/>
        </p:nvSpPr>
        <p:spPr>
          <a:xfrm>
            <a:off x="9965139" y="3030368"/>
            <a:ext cx="7262495" cy="5125720"/>
          </a:xfrm>
          <a:prstGeom prst="rect">
            <a:avLst/>
          </a:prstGeom>
        </p:spPr>
        <p:txBody>
          <a:bodyPr vert="horz" wrap="square" lIns="0" tIns="0" rIns="0" bIns="0" rtlCol="0">
            <a:spAutoFit/>
          </a:bodyPr>
          <a:lstStyle/>
          <a:p>
            <a:pPr>
              <a:lnSpc>
                <a:spcPts val="4100"/>
              </a:lnSpc>
            </a:pPr>
            <a:r>
              <a:rPr sz="3700" dirty="0">
                <a:latin typeface="Arimo"/>
                <a:cs typeface="Arimo"/>
              </a:rPr>
              <a:t>In this section of learning you </a:t>
            </a:r>
            <a:r>
              <a:rPr sz="3700" spc="-25" dirty="0">
                <a:latin typeface="Arimo"/>
                <a:cs typeface="Arimo"/>
              </a:rPr>
              <a:t>are</a:t>
            </a:r>
            <a:endParaRPr sz="3700">
              <a:latin typeface="Arimo"/>
              <a:cs typeface="Arimo"/>
            </a:endParaRPr>
          </a:p>
          <a:p>
            <a:pPr>
              <a:lnSpc>
                <a:spcPct val="116500"/>
              </a:lnSpc>
            </a:pPr>
            <a:r>
              <a:rPr sz="3700" dirty="0">
                <a:latin typeface="Arimo"/>
                <a:cs typeface="Arimo"/>
              </a:rPr>
              <a:t>going to uncover the importance </a:t>
            </a:r>
            <a:r>
              <a:rPr sz="3700" spc="-25" dirty="0">
                <a:latin typeface="Arimo"/>
                <a:cs typeface="Arimo"/>
              </a:rPr>
              <a:t>of </a:t>
            </a:r>
            <a:r>
              <a:rPr sz="3700" dirty="0">
                <a:latin typeface="Arimo"/>
                <a:cs typeface="Arimo"/>
              </a:rPr>
              <a:t>managing digital </a:t>
            </a:r>
            <a:r>
              <a:rPr sz="3700" spc="-10" dirty="0">
                <a:latin typeface="Arimo"/>
                <a:cs typeface="Arimo"/>
              </a:rPr>
              <a:t>communication.</a:t>
            </a:r>
            <a:endParaRPr sz="3700">
              <a:latin typeface="Arimo"/>
              <a:cs typeface="Arimo"/>
            </a:endParaRPr>
          </a:p>
          <a:p>
            <a:pPr>
              <a:lnSpc>
                <a:spcPct val="100000"/>
              </a:lnSpc>
              <a:spcBef>
                <a:spcPts val="915"/>
              </a:spcBef>
            </a:pPr>
            <a:endParaRPr sz="3700">
              <a:latin typeface="Arimo"/>
              <a:cs typeface="Arimo"/>
            </a:endParaRPr>
          </a:p>
          <a:p>
            <a:pPr marL="801370" marR="816610">
              <a:lnSpc>
                <a:spcPct val="116500"/>
              </a:lnSpc>
            </a:pPr>
            <a:r>
              <a:rPr sz="3700" dirty="0">
                <a:latin typeface="Arimo"/>
                <a:cs typeface="Arimo"/>
              </a:rPr>
              <a:t>Follow established </a:t>
            </a:r>
            <a:r>
              <a:rPr sz="3700" spc="-10" dirty="0">
                <a:latin typeface="Arimo"/>
                <a:cs typeface="Arimo"/>
              </a:rPr>
              <a:t>security </a:t>
            </a:r>
            <a:r>
              <a:rPr sz="3700" dirty="0">
                <a:latin typeface="Arimo"/>
                <a:cs typeface="Arimo"/>
              </a:rPr>
              <a:t>policies and </a:t>
            </a:r>
            <a:r>
              <a:rPr sz="3700" spc="-10" dirty="0">
                <a:latin typeface="Arimo"/>
                <a:cs typeface="Arimo"/>
              </a:rPr>
              <a:t>procedures.</a:t>
            </a:r>
            <a:endParaRPr sz="3700">
              <a:latin typeface="Arimo"/>
              <a:cs typeface="Arimo"/>
            </a:endParaRPr>
          </a:p>
          <a:p>
            <a:pPr marL="801370" marR="842644">
              <a:lnSpc>
                <a:spcPct val="116500"/>
              </a:lnSpc>
              <a:spcBef>
                <a:spcPts val="5"/>
              </a:spcBef>
            </a:pPr>
            <a:r>
              <a:rPr sz="3700" dirty="0">
                <a:latin typeface="Arimo"/>
                <a:cs typeface="Arimo"/>
              </a:rPr>
              <a:t>Plan, monitor and </a:t>
            </a:r>
            <a:r>
              <a:rPr sz="3700" spc="-10" dirty="0">
                <a:latin typeface="Arimo"/>
                <a:cs typeface="Arimo"/>
              </a:rPr>
              <a:t>maintain </a:t>
            </a:r>
            <a:r>
              <a:rPr sz="3700" dirty="0">
                <a:latin typeface="Arimo"/>
                <a:cs typeface="Arimo"/>
              </a:rPr>
              <a:t>digital </a:t>
            </a:r>
            <a:r>
              <a:rPr sz="3700" spc="-10" dirty="0">
                <a:latin typeface="Arimo"/>
                <a:cs typeface="Arimo"/>
              </a:rPr>
              <a:t>communication.</a:t>
            </a:r>
            <a:endParaRPr sz="3700">
              <a:latin typeface="Arimo"/>
              <a:cs typeface="Arimo"/>
            </a:endParaRPr>
          </a:p>
        </p:txBody>
      </p:sp>
      <p:pic>
        <p:nvPicPr>
          <p:cNvPr id="5" name="object 5"/>
          <p:cNvPicPr/>
          <p:nvPr/>
        </p:nvPicPr>
        <p:blipFill>
          <a:blip r:embed="rId2" cstate="email">
            <a:extLst>
              <a:ext uri="{28A0092B-C50C-407E-A947-70E740481C1C}">
                <a14:useLocalDpi xmlns:a14="http://schemas.microsoft.com/office/drawing/2010/main" val="0"/>
              </a:ext>
            </a:extLst>
          </a:blip>
          <a:stretch>
            <a:fillRect/>
          </a:stretch>
        </p:blipFill>
        <p:spPr>
          <a:xfrm>
            <a:off x="10394678" y="7196981"/>
            <a:ext cx="138977" cy="138977"/>
          </a:xfrm>
          <a:prstGeom prst="rect">
            <a:avLst/>
          </a:prstGeom>
        </p:spPr>
      </p:pic>
      <p:grpSp>
        <p:nvGrpSpPr>
          <p:cNvPr id="6" name="object 6"/>
          <p:cNvGrpSpPr/>
          <p:nvPr/>
        </p:nvGrpSpPr>
        <p:grpSpPr>
          <a:xfrm>
            <a:off x="7927939" y="11"/>
            <a:ext cx="10360660" cy="10287000"/>
            <a:chOff x="7927939" y="11"/>
            <a:chExt cx="10360660" cy="10287000"/>
          </a:xfrm>
        </p:grpSpPr>
        <p:pic>
          <p:nvPicPr>
            <p:cNvPr id="7" name="object 7"/>
            <p:cNvPicPr/>
            <p:nvPr/>
          </p:nvPicPr>
          <p:blipFill>
            <a:blip r:embed="rId3" cstate="print">
              <a:extLst>
                <a:ext uri="{28A0092B-C50C-407E-A947-70E740481C1C}">
                  <a14:useLocalDpi xmlns:a14="http://schemas.microsoft.com/office/drawing/2010/main" val="0"/>
                </a:ext>
              </a:extLst>
            </a:blip>
            <a:stretch>
              <a:fillRect/>
            </a:stretch>
          </p:blipFill>
          <p:spPr>
            <a:xfrm>
              <a:off x="7927939" y="11"/>
              <a:ext cx="10360060" cy="10286987"/>
            </a:xfrm>
            <a:prstGeom prst="rect">
              <a:avLst/>
            </a:prstGeom>
          </p:spPr>
        </p:pic>
        <p:pic>
          <p:nvPicPr>
            <p:cNvPr id="8" name="object 8"/>
            <p:cNvPicPr/>
            <p:nvPr/>
          </p:nvPicPr>
          <p:blipFill>
            <a:blip r:embed="rId4" cstate="email">
              <a:extLst>
                <a:ext uri="{28A0092B-C50C-407E-A947-70E740481C1C}">
                  <a14:useLocalDpi xmlns:a14="http://schemas.microsoft.com/office/drawing/2010/main" val="0"/>
                </a:ext>
              </a:extLst>
            </a:blip>
            <a:stretch>
              <a:fillRect/>
            </a:stretch>
          </p:blipFill>
          <p:spPr>
            <a:xfrm>
              <a:off x="17011406" y="9258315"/>
              <a:ext cx="1009649" cy="962009"/>
            </a:xfrm>
            <a:prstGeom prst="rect">
              <a:avLst/>
            </a:prstGeom>
          </p:spPr>
        </p:pic>
      </p:grpSp>
      <p:sp>
        <p:nvSpPr>
          <p:cNvPr id="9" name="object 9"/>
          <p:cNvSpPr txBox="1">
            <a:spLocks noGrp="1"/>
          </p:cNvSpPr>
          <p:nvPr>
            <p:ph type="title"/>
          </p:nvPr>
        </p:nvSpPr>
        <p:spPr>
          <a:xfrm>
            <a:off x="1016000" y="950282"/>
            <a:ext cx="6143625" cy="2669540"/>
          </a:xfrm>
          <a:prstGeom prst="rect">
            <a:avLst/>
          </a:prstGeom>
        </p:spPr>
        <p:txBody>
          <a:bodyPr vert="horz" wrap="square" lIns="0" tIns="0" rIns="0" bIns="0" rtlCol="0">
            <a:spAutoFit/>
          </a:bodyPr>
          <a:lstStyle/>
          <a:p>
            <a:pPr marL="12700" marR="5080">
              <a:lnSpc>
                <a:spcPts val="7050"/>
              </a:lnSpc>
            </a:pPr>
            <a:r>
              <a:rPr spc="-90" dirty="0">
                <a:solidFill>
                  <a:srgbClr val="000000"/>
                </a:solidFill>
                <a:latin typeface="Trebuchet MS"/>
                <a:cs typeface="Trebuchet MS"/>
              </a:rPr>
              <a:t>Follow</a:t>
            </a:r>
            <a:r>
              <a:rPr spc="-310" dirty="0">
                <a:solidFill>
                  <a:srgbClr val="000000"/>
                </a:solidFill>
                <a:latin typeface="Trebuchet MS"/>
                <a:cs typeface="Trebuchet MS"/>
              </a:rPr>
              <a:t> </a:t>
            </a:r>
            <a:r>
              <a:rPr spc="-10" dirty="0">
                <a:solidFill>
                  <a:srgbClr val="000000"/>
                </a:solidFill>
                <a:latin typeface="Trebuchet MS"/>
                <a:cs typeface="Trebuchet MS"/>
              </a:rPr>
              <a:t>Established </a:t>
            </a:r>
            <a:r>
              <a:rPr dirty="0">
                <a:solidFill>
                  <a:srgbClr val="000000"/>
                </a:solidFill>
                <a:latin typeface="Trebuchet MS"/>
                <a:cs typeface="Trebuchet MS"/>
              </a:rPr>
              <a:t>Security</a:t>
            </a:r>
            <a:r>
              <a:rPr spc="-190" dirty="0">
                <a:solidFill>
                  <a:srgbClr val="000000"/>
                </a:solidFill>
                <a:latin typeface="Trebuchet MS"/>
                <a:cs typeface="Trebuchet MS"/>
              </a:rPr>
              <a:t> </a:t>
            </a:r>
            <a:r>
              <a:rPr spc="65" dirty="0">
                <a:solidFill>
                  <a:srgbClr val="000000"/>
                </a:solidFill>
                <a:latin typeface="Trebuchet MS"/>
                <a:cs typeface="Trebuchet MS"/>
              </a:rPr>
              <a:t>Policies </a:t>
            </a:r>
            <a:r>
              <a:rPr dirty="0">
                <a:solidFill>
                  <a:srgbClr val="000000"/>
                </a:solidFill>
                <a:latin typeface="Trebuchet MS"/>
                <a:cs typeface="Trebuchet MS"/>
              </a:rPr>
              <a:t>and</a:t>
            </a:r>
            <a:r>
              <a:rPr spc="-400" dirty="0">
                <a:solidFill>
                  <a:srgbClr val="000000"/>
                </a:solidFill>
                <a:latin typeface="Trebuchet MS"/>
                <a:cs typeface="Trebuchet MS"/>
              </a:rPr>
              <a:t> </a:t>
            </a:r>
            <a:r>
              <a:rPr spc="-10" dirty="0">
                <a:solidFill>
                  <a:srgbClr val="000000"/>
                </a:solidFill>
                <a:latin typeface="Trebuchet MS"/>
                <a:cs typeface="Trebuchet MS"/>
              </a:rPr>
              <a:t>Procedures</a:t>
            </a:r>
          </a:p>
        </p:txBody>
      </p:sp>
      <p:sp>
        <p:nvSpPr>
          <p:cNvPr id="10" name="object 10"/>
          <p:cNvSpPr txBox="1"/>
          <p:nvPr/>
        </p:nvSpPr>
        <p:spPr>
          <a:xfrm>
            <a:off x="1016000" y="3615552"/>
            <a:ext cx="6501130" cy="4624705"/>
          </a:xfrm>
          <a:prstGeom prst="rect">
            <a:avLst/>
          </a:prstGeom>
        </p:spPr>
        <p:txBody>
          <a:bodyPr vert="horz" wrap="square" lIns="0" tIns="12065" rIns="0" bIns="0" rtlCol="0">
            <a:spAutoFit/>
          </a:bodyPr>
          <a:lstStyle/>
          <a:p>
            <a:pPr marL="12700" marR="5080">
              <a:lnSpc>
                <a:spcPct val="116500"/>
              </a:lnSpc>
              <a:spcBef>
                <a:spcPts val="95"/>
              </a:spcBef>
            </a:pPr>
            <a:r>
              <a:rPr sz="3700" dirty="0">
                <a:latin typeface="Arimo"/>
                <a:cs typeface="Arimo"/>
              </a:rPr>
              <a:t>To protect the integrity of </a:t>
            </a:r>
            <a:r>
              <a:rPr sz="3700" spc="-20" dirty="0">
                <a:latin typeface="Arimo"/>
                <a:cs typeface="Arimo"/>
              </a:rPr>
              <a:t>this </a:t>
            </a:r>
            <a:r>
              <a:rPr sz="3700" dirty="0">
                <a:latin typeface="Arimo"/>
                <a:cs typeface="Arimo"/>
              </a:rPr>
              <a:t>information, your workplace </a:t>
            </a:r>
            <a:r>
              <a:rPr sz="3700" spc="-25" dirty="0">
                <a:latin typeface="Arimo"/>
                <a:cs typeface="Arimo"/>
              </a:rPr>
              <a:t>or </a:t>
            </a:r>
            <a:r>
              <a:rPr sz="3700" dirty="0">
                <a:latin typeface="Arimo"/>
                <a:cs typeface="Arimo"/>
              </a:rPr>
              <a:t>the one you aspire, to will </a:t>
            </a:r>
            <a:r>
              <a:rPr sz="3700" spc="-20" dirty="0">
                <a:latin typeface="Arimo"/>
                <a:cs typeface="Arimo"/>
              </a:rPr>
              <a:t>have </a:t>
            </a:r>
            <a:r>
              <a:rPr sz="3700" dirty="0">
                <a:latin typeface="Arimo"/>
                <a:cs typeface="Arimo"/>
              </a:rPr>
              <a:t>clear guidelines and </a:t>
            </a:r>
            <a:r>
              <a:rPr sz="3700" spc="-10" dirty="0">
                <a:latin typeface="Arimo"/>
                <a:cs typeface="Arimo"/>
              </a:rPr>
              <a:t>security </a:t>
            </a:r>
            <a:r>
              <a:rPr sz="3700" dirty="0">
                <a:latin typeface="Arimo"/>
                <a:cs typeface="Arimo"/>
              </a:rPr>
              <a:t>policies and procedures </a:t>
            </a:r>
            <a:r>
              <a:rPr sz="3700" spc="-25" dirty="0">
                <a:latin typeface="Arimo"/>
                <a:cs typeface="Arimo"/>
              </a:rPr>
              <a:t>for </a:t>
            </a:r>
            <a:r>
              <a:rPr sz="3700" dirty="0">
                <a:latin typeface="Arimo"/>
                <a:cs typeface="Arimo"/>
              </a:rPr>
              <a:t>managing all </a:t>
            </a:r>
            <a:r>
              <a:rPr sz="3700" spc="-10" dirty="0">
                <a:latin typeface="Arimo"/>
                <a:cs typeface="Arimo"/>
              </a:rPr>
              <a:t>digital communication.</a:t>
            </a:r>
            <a:endParaRPr sz="3700">
              <a:latin typeface="Arimo"/>
              <a:cs typeface="Arim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8229904" y="2335264"/>
            <a:ext cx="9553575" cy="9525"/>
          </a:xfrm>
          <a:custGeom>
            <a:avLst/>
            <a:gdLst/>
            <a:ahLst/>
            <a:cxnLst/>
            <a:rect l="l" t="t" r="r" b="b"/>
            <a:pathLst>
              <a:path w="9553575" h="9525">
                <a:moveTo>
                  <a:pt x="9553575" y="9525"/>
                </a:moveTo>
                <a:lnTo>
                  <a:pt x="0" y="9525"/>
                </a:lnTo>
                <a:lnTo>
                  <a:pt x="0" y="0"/>
                </a:lnTo>
                <a:lnTo>
                  <a:pt x="9553575" y="0"/>
                </a:lnTo>
                <a:lnTo>
                  <a:pt x="9553575" y="9525"/>
                </a:lnTo>
                <a:close/>
              </a:path>
            </a:pathLst>
          </a:custGeom>
          <a:solidFill>
            <a:srgbClr val="62469C"/>
          </a:solidFill>
        </p:spPr>
        <p:txBody>
          <a:bodyPr wrap="square" lIns="0" tIns="0" rIns="0" bIns="0" rtlCol="0"/>
          <a:lstStyle/>
          <a:p>
            <a:endParaRPr/>
          </a:p>
        </p:txBody>
      </p:sp>
      <p:pic>
        <p:nvPicPr>
          <p:cNvPr id="3" name="Picture 2">
            <a:extLst>
              <a:ext uri="{FF2B5EF4-FFF2-40B4-BE49-F238E27FC236}">
                <a16:creationId xmlns:a16="http://schemas.microsoft.com/office/drawing/2014/main" id="{944D626B-9C2F-C645-6C1F-EA156B22D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20610"/>
          </a:xfrm>
          <a:prstGeom prst="rect">
            <a:avLst/>
          </a:prstGeom>
        </p:spPr>
      </p:pic>
      <p:pic>
        <p:nvPicPr>
          <p:cNvPr id="7" name="object 7"/>
          <p:cNvPicPr/>
          <p:nvPr/>
        </p:nvPicPr>
        <p:blipFill>
          <a:blip r:embed="rId3" cstate="email">
            <a:extLst>
              <a:ext uri="{28A0092B-C50C-407E-A947-70E740481C1C}">
                <a14:useLocalDpi xmlns:a14="http://schemas.microsoft.com/office/drawing/2010/main" val="0"/>
              </a:ext>
            </a:extLst>
          </a:blip>
          <a:stretch>
            <a:fillRect/>
          </a:stretch>
        </p:blipFill>
        <p:spPr>
          <a:xfrm>
            <a:off x="16992600" y="9232858"/>
            <a:ext cx="1009649" cy="962009"/>
          </a:xfrm>
          <a:prstGeom prst="rect">
            <a:avLst/>
          </a:prstGeom>
        </p:spPr>
      </p:pic>
      <p:sp>
        <p:nvSpPr>
          <p:cNvPr id="5" name="object 5"/>
          <p:cNvSpPr txBox="1">
            <a:spLocks noGrp="1"/>
          </p:cNvSpPr>
          <p:nvPr>
            <p:ph type="title"/>
          </p:nvPr>
        </p:nvSpPr>
        <p:spPr>
          <a:xfrm>
            <a:off x="9877589" y="1008114"/>
            <a:ext cx="8356600" cy="2654300"/>
          </a:xfrm>
          <a:prstGeom prst="rect">
            <a:avLst/>
          </a:prstGeom>
        </p:spPr>
        <p:txBody>
          <a:bodyPr vert="horz" wrap="square" lIns="0" tIns="12065" rIns="0" bIns="0" rtlCol="0">
            <a:spAutoFit/>
          </a:bodyPr>
          <a:lstStyle/>
          <a:p>
            <a:pPr marL="12700" marR="5080">
              <a:lnSpc>
                <a:spcPct val="116599"/>
              </a:lnSpc>
              <a:spcBef>
                <a:spcPts val="95"/>
              </a:spcBef>
              <a:tabLst>
                <a:tab pos="534670" algn="l"/>
                <a:tab pos="978535" algn="l"/>
                <a:tab pos="1448435" algn="l"/>
                <a:tab pos="1579245" algn="l"/>
                <a:tab pos="2127885" algn="l"/>
                <a:tab pos="2466975" algn="l"/>
                <a:tab pos="3067685" algn="l"/>
                <a:tab pos="3329304" algn="l"/>
                <a:tab pos="3381375" algn="l"/>
                <a:tab pos="3825240" algn="l"/>
                <a:tab pos="4843780" algn="l"/>
                <a:tab pos="5183505" algn="l"/>
                <a:tab pos="5496560" algn="l"/>
                <a:tab pos="5758815" algn="l"/>
                <a:tab pos="6411595" algn="l"/>
                <a:tab pos="6880859" algn="l"/>
              </a:tabLst>
            </a:pPr>
            <a:r>
              <a:rPr sz="3700" b="0" spc="-25" dirty="0">
                <a:solidFill>
                  <a:srgbClr val="000000"/>
                </a:solidFill>
                <a:latin typeface="Arimo"/>
                <a:cs typeface="Arimo"/>
              </a:rPr>
              <a:t>In</a:t>
            </a:r>
            <a:r>
              <a:rPr sz="3700" b="0" dirty="0">
                <a:solidFill>
                  <a:srgbClr val="000000"/>
                </a:solidFill>
                <a:latin typeface="Arimo"/>
                <a:cs typeface="Arimo"/>
              </a:rPr>
              <a:t>	</a:t>
            </a:r>
            <a:r>
              <a:rPr sz="3700" b="0" spc="-20" dirty="0">
                <a:solidFill>
                  <a:srgbClr val="000000"/>
                </a:solidFill>
                <a:latin typeface="Arimo"/>
                <a:cs typeface="Arimo"/>
              </a:rPr>
              <a:t>your</a:t>
            </a:r>
            <a:r>
              <a:rPr sz="3700" b="0" dirty="0">
                <a:solidFill>
                  <a:srgbClr val="000000"/>
                </a:solidFill>
                <a:latin typeface="Arimo"/>
                <a:cs typeface="Arimo"/>
              </a:rPr>
              <a:t>		</a:t>
            </a:r>
            <a:r>
              <a:rPr sz="3700" b="0" spc="-10" dirty="0">
                <a:solidFill>
                  <a:srgbClr val="000000"/>
                </a:solidFill>
                <a:latin typeface="Arimo"/>
                <a:cs typeface="Arimo"/>
              </a:rPr>
              <a:t>workplace</a:t>
            </a:r>
            <a:r>
              <a:rPr sz="3700" b="0" dirty="0">
                <a:solidFill>
                  <a:srgbClr val="000000"/>
                </a:solidFill>
                <a:latin typeface="Arimo"/>
                <a:cs typeface="Arimo"/>
              </a:rPr>
              <a:t>	</a:t>
            </a:r>
            <a:r>
              <a:rPr sz="3700" b="0" spc="-10" dirty="0">
                <a:solidFill>
                  <a:srgbClr val="000000"/>
                </a:solidFill>
                <a:latin typeface="Arimo"/>
                <a:cs typeface="Arimo"/>
              </a:rPr>
              <a:t>digital</a:t>
            </a:r>
            <a:r>
              <a:rPr sz="3700" b="0" dirty="0">
                <a:solidFill>
                  <a:srgbClr val="000000"/>
                </a:solidFill>
                <a:latin typeface="Arimo"/>
                <a:cs typeface="Arimo"/>
              </a:rPr>
              <a:t>	</a:t>
            </a:r>
            <a:r>
              <a:rPr sz="3700" b="0" spc="-10" dirty="0">
                <a:solidFill>
                  <a:srgbClr val="000000"/>
                </a:solidFill>
                <a:latin typeface="Arimo"/>
                <a:cs typeface="Arimo"/>
              </a:rPr>
              <a:t>communication allows</a:t>
            </a:r>
            <a:r>
              <a:rPr sz="3700" b="0" dirty="0">
                <a:solidFill>
                  <a:srgbClr val="000000"/>
                </a:solidFill>
                <a:latin typeface="Arimo"/>
                <a:cs typeface="Arimo"/>
              </a:rPr>
              <a:t>	</a:t>
            </a:r>
            <a:r>
              <a:rPr sz="3700" b="0" spc="-10" dirty="0">
                <a:solidFill>
                  <a:srgbClr val="000000"/>
                </a:solidFill>
                <a:latin typeface="Arimo"/>
                <a:cs typeface="Arimo"/>
              </a:rPr>
              <a:t>staff</a:t>
            </a:r>
            <a:r>
              <a:rPr sz="3700" b="0" dirty="0">
                <a:solidFill>
                  <a:srgbClr val="000000"/>
                </a:solidFill>
                <a:latin typeface="Arimo"/>
                <a:cs typeface="Arimo"/>
              </a:rPr>
              <a:t>	</a:t>
            </a:r>
            <a:r>
              <a:rPr sz="3700" b="0" spc="-25" dirty="0">
                <a:solidFill>
                  <a:srgbClr val="000000"/>
                </a:solidFill>
                <a:latin typeface="Arimo"/>
                <a:cs typeface="Arimo"/>
              </a:rPr>
              <a:t>and</a:t>
            </a:r>
            <a:r>
              <a:rPr sz="3700" b="0" dirty="0">
                <a:solidFill>
                  <a:srgbClr val="000000"/>
                </a:solidFill>
                <a:latin typeface="Arimo"/>
                <a:cs typeface="Arimo"/>
              </a:rPr>
              <a:t>		</a:t>
            </a:r>
            <a:r>
              <a:rPr sz="3700" b="0" spc="-10" dirty="0">
                <a:solidFill>
                  <a:srgbClr val="000000"/>
                </a:solidFill>
                <a:latin typeface="Arimo"/>
                <a:cs typeface="Arimo"/>
              </a:rPr>
              <a:t>colleagues</a:t>
            </a:r>
            <a:r>
              <a:rPr sz="3700" b="0" dirty="0">
                <a:solidFill>
                  <a:srgbClr val="000000"/>
                </a:solidFill>
                <a:latin typeface="Arimo"/>
                <a:cs typeface="Arimo"/>
              </a:rPr>
              <a:t>	</a:t>
            </a:r>
            <a:r>
              <a:rPr sz="3700" b="0" spc="-25" dirty="0">
                <a:solidFill>
                  <a:srgbClr val="000000"/>
                </a:solidFill>
                <a:latin typeface="Arimo"/>
                <a:cs typeface="Arimo"/>
              </a:rPr>
              <a:t>to </a:t>
            </a:r>
            <a:r>
              <a:rPr sz="3700" b="0" spc="-10" dirty="0">
                <a:solidFill>
                  <a:srgbClr val="000000"/>
                </a:solidFill>
                <a:latin typeface="Arimo"/>
                <a:cs typeface="Arimo"/>
              </a:rPr>
              <a:t>communicate,</a:t>
            </a:r>
            <a:r>
              <a:rPr sz="3700" b="0" dirty="0">
                <a:solidFill>
                  <a:srgbClr val="000000"/>
                </a:solidFill>
                <a:latin typeface="Arimo"/>
                <a:cs typeface="Arimo"/>
              </a:rPr>
              <a:t>	</a:t>
            </a:r>
            <a:r>
              <a:rPr sz="3700" b="0" spc="-10" dirty="0">
                <a:solidFill>
                  <a:srgbClr val="000000"/>
                </a:solidFill>
                <a:latin typeface="Arimo"/>
                <a:cs typeface="Arimo"/>
              </a:rPr>
              <a:t>collaborate</a:t>
            </a:r>
            <a:r>
              <a:rPr sz="3700" b="0" dirty="0">
                <a:solidFill>
                  <a:srgbClr val="000000"/>
                </a:solidFill>
                <a:latin typeface="Arimo"/>
                <a:cs typeface="Arimo"/>
              </a:rPr>
              <a:t>	</a:t>
            </a:r>
            <a:r>
              <a:rPr sz="3700" b="0" spc="-25" dirty="0">
                <a:solidFill>
                  <a:srgbClr val="000000"/>
                </a:solidFill>
                <a:latin typeface="Arimo"/>
                <a:cs typeface="Arimo"/>
              </a:rPr>
              <a:t>and</a:t>
            </a:r>
            <a:r>
              <a:rPr sz="3700" b="0" dirty="0">
                <a:solidFill>
                  <a:srgbClr val="000000"/>
                </a:solidFill>
                <a:latin typeface="Arimo"/>
                <a:cs typeface="Arimo"/>
              </a:rPr>
              <a:t>	</a:t>
            </a:r>
            <a:r>
              <a:rPr sz="3700" b="0" spc="-10" dirty="0">
                <a:solidFill>
                  <a:srgbClr val="000000"/>
                </a:solidFill>
                <a:latin typeface="Arimo"/>
                <a:cs typeface="Arimo"/>
              </a:rPr>
              <a:t>connect </a:t>
            </a:r>
            <a:r>
              <a:rPr sz="3700" b="0" spc="-20" dirty="0">
                <a:solidFill>
                  <a:srgbClr val="000000"/>
                </a:solidFill>
                <a:latin typeface="Arimo"/>
                <a:cs typeface="Arimo"/>
              </a:rPr>
              <a:t>with</a:t>
            </a:r>
            <a:r>
              <a:rPr sz="3700" b="0" dirty="0">
                <a:solidFill>
                  <a:srgbClr val="000000"/>
                </a:solidFill>
                <a:latin typeface="Arimo"/>
                <a:cs typeface="Arimo"/>
              </a:rPr>
              <a:t>	</a:t>
            </a:r>
            <a:r>
              <a:rPr sz="3700" b="0" spc="-20" dirty="0">
                <a:solidFill>
                  <a:srgbClr val="000000"/>
                </a:solidFill>
                <a:latin typeface="Arimo"/>
                <a:cs typeface="Arimo"/>
              </a:rPr>
              <a:t>each</a:t>
            </a:r>
            <a:r>
              <a:rPr sz="3700" b="0" dirty="0">
                <a:solidFill>
                  <a:srgbClr val="000000"/>
                </a:solidFill>
                <a:latin typeface="Arimo"/>
                <a:cs typeface="Arimo"/>
              </a:rPr>
              <a:t>	</a:t>
            </a:r>
            <a:r>
              <a:rPr sz="3700" b="0" spc="-10" dirty="0">
                <a:solidFill>
                  <a:srgbClr val="000000"/>
                </a:solidFill>
                <a:latin typeface="Arimo"/>
                <a:cs typeface="Arimo"/>
              </a:rPr>
              <a:t>other</a:t>
            </a:r>
            <a:r>
              <a:rPr sz="3700" b="0" dirty="0">
                <a:solidFill>
                  <a:srgbClr val="000000"/>
                </a:solidFill>
                <a:latin typeface="Arimo"/>
                <a:cs typeface="Arimo"/>
              </a:rPr>
              <a:t>	</a:t>
            </a:r>
            <a:r>
              <a:rPr sz="3700" b="0" spc="-10" dirty="0">
                <a:solidFill>
                  <a:srgbClr val="000000"/>
                </a:solidFill>
                <a:latin typeface="Arimo"/>
                <a:cs typeface="Arimo"/>
              </a:rPr>
              <a:t>across</a:t>
            </a:r>
            <a:r>
              <a:rPr sz="3700" b="0" dirty="0">
                <a:solidFill>
                  <a:srgbClr val="000000"/>
                </a:solidFill>
                <a:latin typeface="Arimo"/>
                <a:cs typeface="Arimo"/>
              </a:rPr>
              <a:t>	</a:t>
            </a:r>
            <a:r>
              <a:rPr sz="3700" b="0" spc="-25" dirty="0">
                <a:solidFill>
                  <a:srgbClr val="000000"/>
                </a:solidFill>
                <a:latin typeface="Arimo"/>
                <a:cs typeface="Arimo"/>
              </a:rPr>
              <a:t>an</a:t>
            </a:r>
            <a:r>
              <a:rPr sz="3700" b="0" dirty="0">
                <a:solidFill>
                  <a:srgbClr val="000000"/>
                </a:solidFill>
                <a:latin typeface="Arimo"/>
                <a:cs typeface="Arimo"/>
              </a:rPr>
              <a:t>	</a:t>
            </a:r>
            <a:r>
              <a:rPr sz="3700" b="0" spc="-10" dirty="0">
                <a:solidFill>
                  <a:srgbClr val="000000"/>
                </a:solidFill>
                <a:latin typeface="Arimo"/>
                <a:cs typeface="Arimo"/>
              </a:rPr>
              <a:t>office,</a:t>
            </a:r>
            <a:r>
              <a:rPr sz="3700" b="0" dirty="0">
                <a:solidFill>
                  <a:srgbClr val="000000"/>
                </a:solidFill>
                <a:latin typeface="Arimo"/>
                <a:cs typeface="Arimo"/>
              </a:rPr>
              <a:t>	</a:t>
            </a:r>
            <a:r>
              <a:rPr sz="3700" b="0" spc="-50" dirty="0">
                <a:solidFill>
                  <a:srgbClr val="000000"/>
                </a:solidFill>
                <a:latin typeface="Arimo"/>
                <a:cs typeface="Arimo"/>
              </a:rPr>
              <a:t>a</a:t>
            </a:r>
            <a:endParaRPr sz="3700" dirty="0">
              <a:latin typeface="Arimo"/>
              <a:cs typeface="Arimo"/>
            </a:endParaRPr>
          </a:p>
        </p:txBody>
      </p:sp>
      <p:sp>
        <p:nvSpPr>
          <p:cNvPr id="6" name="object 6"/>
          <p:cNvSpPr txBox="1"/>
          <p:nvPr/>
        </p:nvSpPr>
        <p:spPr>
          <a:xfrm>
            <a:off x="9823778" y="3656493"/>
            <a:ext cx="8253095" cy="1339850"/>
          </a:xfrm>
          <a:prstGeom prst="rect">
            <a:avLst/>
          </a:prstGeom>
        </p:spPr>
        <p:txBody>
          <a:bodyPr vert="horz" wrap="square" lIns="0" tIns="12065" rIns="0" bIns="0" rtlCol="0">
            <a:spAutoFit/>
          </a:bodyPr>
          <a:lstStyle/>
          <a:p>
            <a:pPr marL="12700" marR="5080">
              <a:lnSpc>
                <a:spcPct val="116599"/>
              </a:lnSpc>
              <a:spcBef>
                <a:spcPts val="95"/>
              </a:spcBef>
              <a:tabLst>
                <a:tab pos="2650490" algn="l"/>
                <a:tab pos="3042285" algn="l"/>
                <a:tab pos="4008120" algn="l"/>
                <a:tab pos="4922520" algn="l"/>
                <a:tab pos="6071870" algn="l"/>
                <a:tab pos="7586345" algn="l"/>
              </a:tabLst>
            </a:pPr>
            <a:r>
              <a:rPr sz="3700" spc="-10" dirty="0">
                <a:latin typeface="Arimo"/>
                <a:cs typeface="Arimo"/>
              </a:rPr>
              <a:t>department,</a:t>
            </a:r>
            <a:r>
              <a:rPr sz="3700" dirty="0">
                <a:latin typeface="Arimo"/>
                <a:cs typeface="Arimo"/>
              </a:rPr>
              <a:t>	</a:t>
            </a:r>
            <a:r>
              <a:rPr sz="3700" spc="-50" dirty="0">
                <a:latin typeface="Arimo"/>
                <a:cs typeface="Arimo"/>
              </a:rPr>
              <a:t>a</a:t>
            </a:r>
            <a:r>
              <a:rPr sz="3700" dirty="0">
                <a:latin typeface="Arimo"/>
                <a:cs typeface="Arimo"/>
              </a:rPr>
              <a:t>	</a:t>
            </a:r>
            <a:r>
              <a:rPr sz="3700" spc="-10" dirty="0">
                <a:latin typeface="Arimo"/>
                <a:cs typeface="Arimo"/>
              </a:rPr>
              <a:t>city,</a:t>
            </a:r>
            <a:r>
              <a:rPr sz="3700" dirty="0">
                <a:latin typeface="Arimo"/>
                <a:cs typeface="Arimo"/>
              </a:rPr>
              <a:t>	</a:t>
            </a:r>
            <a:r>
              <a:rPr sz="3700" spc="-25" dirty="0">
                <a:latin typeface="Arimo"/>
                <a:cs typeface="Arimo"/>
              </a:rPr>
              <a:t>and</a:t>
            </a:r>
            <a:r>
              <a:rPr sz="3700" dirty="0">
                <a:latin typeface="Arimo"/>
                <a:cs typeface="Arimo"/>
              </a:rPr>
              <a:t>	</a:t>
            </a:r>
            <a:r>
              <a:rPr sz="3700" spc="-20" dirty="0">
                <a:latin typeface="Arimo"/>
                <a:cs typeface="Arimo"/>
              </a:rPr>
              <a:t>even</a:t>
            </a:r>
            <a:r>
              <a:rPr sz="3700" dirty="0">
                <a:latin typeface="Arimo"/>
                <a:cs typeface="Arimo"/>
              </a:rPr>
              <a:t>	</a:t>
            </a:r>
            <a:r>
              <a:rPr sz="3700" spc="-10" dirty="0">
                <a:latin typeface="Arimo"/>
                <a:cs typeface="Arimo"/>
              </a:rPr>
              <a:t>across</a:t>
            </a:r>
            <a:r>
              <a:rPr sz="3700" dirty="0">
                <a:latin typeface="Arimo"/>
                <a:cs typeface="Arimo"/>
              </a:rPr>
              <a:t>	</a:t>
            </a:r>
            <a:r>
              <a:rPr sz="3700" spc="-25" dirty="0">
                <a:latin typeface="Arimo"/>
                <a:cs typeface="Arimo"/>
              </a:rPr>
              <a:t>the </a:t>
            </a:r>
            <a:r>
              <a:rPr sz="3700" spc="-10" dirty="0">
                <a:latin typeface="Arimo"/>
                <a:cs typeface="Arimo"/>
              </a:rPr>
              <a:t>world.</a:t>
            </a:r>
            <a:endParaRPr sz="3700" dirty="0">
              <a:latin typeface="Arimo"/>
              <a:cs typeface="Arim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8073B5"/>
          </a:solidFill>
        </p:spPr>
        <p:txBody>
          <a:bodyPr wrap="square" lIns="0" tIns="0" rIns="0" bIns="0" rtlCol="0"/>
          <a:lstStyle/>
          <a:p>
            <a:endParaRPr/>
          </a:p>
        </p:txBody>
      </p:sp>
      <p:sp>
        <p:nvSpPr>
          <p:cNvPr id="3" name="object 3"/>
          <p:cNvSpPr txBox="1">
            <a:spLocks noGrp="1"/>
          </p:cNvSpPr>
          <p:nvPr>
            <p:ph type="title"/>
          </p:nvPr>
        </p:nvSpPr>
        <p:spPr>
          <a:xfrm>
            <a:off x="1016000" y="950282"/>
            <a:ext cx="13277215" cy="1774189"/>
          </a:xfrm>
          <a:prstGeom prst="rect">
            <a:avLst/>
          </a:prstGeom>
        </p:spPr>
        <p:txBody>
          <a:bodyPr vert="horz" wrap="square" lIns="0" tIns="0" rIns="0" bIns="0" rtlCol="0">
            <a:spAutoFit/>
          </a:bodyPr>
          <a:lstStyle/>
          <a:p>
            <a:pPr marL="12700" marR="5080">
              <a:lnSpc>
                <a:spcPts val="7050"/>
              </a:lnSpc>
            </a:pPr>
            <a:r>
              <a:rPr spc="-90" dirty="0">
                <a:solidFill>
                  <a:srgbClr val="FFFFFF"/>
                </a:solidFill>
                <a:latin typeface="Trebuchet MS"/>
                <a:cs typeface="Trebuchet MS"/>
              </a:rPr>
              <a:t>Follow</a:t>
            </a:r>
            <a:r>
              <a:rPr spc="-180" dirty="0">
                <a:solidFill>
                  <a:srgbClr val="FFFFFF"/>
                </a:solidFill>
                <a:latin typeface="Trebuchet MS"/>
                <a:cs typeface="Trebuchet MS"/>
              </a:rPr>
              <a:t> </a:t>
            </a:r>
            <a:r>
              <a:rPr dirty="0">
                <a:solidFill>
                  <a:srgbClr val="FFFFFF"/>
                </a:solidFill>
                <a:latin typeface="Trebuchet MS"/>
                <a:cs typeface="Trebuchet MS"/>
              </a:rPr>
              <a:t>Established</a:t>
            </a:r>
            <a:r>
              <a:rPr spc="-180" dirty="0">
                <a:solidFill>
                  <a:srgbClr val="FFFFFF"/>
                </a:solidFill>
                <a:latin typeface="Trebuchet MS"/>
                <a:cs typeface="Trebuchet MS"/>
              </a:rPr>
              <a:t> </a:t>
            </a:r>
            <a:r>
              <a:rPr dirty="0">
                <a:solidFill>
                  <a:srgbClr val="FFFFFF"/>
                </a:solidFill>
                <a:latin typeface="Trebuchet MS"/>
                <a:cs typeface="Trebuchet MS"/>
              </a:rPr>
              <a:t>Security</a:t>
            </a:r>
            <a:r>
              <a:rPr spc="-175" dirty="0">
                <a:solidFill>
                  <a:srgbClr val="FFFFFF"/>
                </a:solidFill>
                <a:latin typeface="Trebuchet MS"/>
                <a:cs typeface="Trebuchet MS"/>
              </a:rPr>
              <a:t> </a:t>
            </a:r>
            <a:r>
              <a:rPr spc="75" dirty="0">
                <a:solidFill>
                  <a:srgbClr val="FFFFFF"/>
                </a:solidFill>
                <a:latin typeface="Trebuchet MS"/>
                <a:cs typeface="Trebuchet MS"/>
              </a:rPr>
              <a:t>Policies</a:t>
            </a:r>
            <a:r>
              <a:rPr spc="-180" dirty="0">
                <a:solidFill>
                  <a:srgbClr val="FFFFFF"/>
                </a:solidFill>
                <a:latin typeface="Trebuchet MS"/>
                <a:cs typeface="Trebuchet MS"/>
              </a:rPr>
              <a:t> </a:t>
            </a:r>
            <a:r>
              <a:rPr spc="-25" dirty="0">
                <a:solidFill>
                  <a:srgbClr val="FFFFFF"/>
                </a:solidFill>
                <a:latin typeface="Trebuchet MS"/>
                <a:cs typeface="Trebuchet MS"/>
              </a:rPr>
              <a:t>and </a:t>
            </a:r>
            <a:r>
              <a:rPr spc="-10" dirty="0">
                <a:solidFill>
                  <a:srgbClr val="FFFFFF"/>
                </a:solidFill>
                <a:latin typeface="Trebuchet MS"/>
                <a:cs typeface="Trebuchet MS"/>
              </a:rPr>
              <a:t>Procedures</a:t>
            </a:r>
          </a:p>
        </p:txBody>
      </p:sp>
      <p:pic>
        <p:nvPicPr>
          <p:cNvPr id="4" name="object 4"/>
          <p:cNvPicPr/>
          <p:nvPr/>
        </p:nvPicPr>
        <p:blipFill>
          <a:blip r:embed="rId2" cstate="email">
            <a:extLst>
              <a:ext uri="{28A0092B-C50C-407E-A947-70E740481C1C}">
                <a14:useLocalDpi xmlns:a14="http://schemas.microsoft.com/office/drawing/2010/main" val="0"/>
              </a:ext>
            </a:extLst>
          </a:blip>
          <a:stretch>
            <a:fillRect/>
          </a:stretch>
        </p:blipFill>
        <p:spPr>
          <a:xfrm>
            <a:off x="1476376" y="3994690"/>
            <a:ext cx="142875" cy="142875"/>
          </a:xfrm>
          <a:prstGeom prst="rect">
            <a:avLst/>
          </a:prstGeom>
        </p:spPr>
      </p:pic>
      <p:pic>
        <p:nvPicPr>
          <p:cNvPr id="5" name="object 5"/>
          <p:cNvPicPr/>
          <p:nvPr/>
        </p:nvPicPr>
        <p:blipFill>
          <a:blip r:embed="rId2" cstate="email">
            <a:extLst>
              <a:ext uri="{28A0092B-C50C-407E-A947-70E740481C1C}">
                <a14:useLocalDpi xmlns:a14="http://schemas.microsoft.com/office/drawing/2010/main" val="0"/>
              </a:ext>
            </a:extLst>
          </a:blip>
          <a:stretch>
            <a:fillRect/>
          </a:stretch>
        </p:blipFill>
        <p:spPr>
          <a:xfrm>
            <a:off x="1476376" y="4651916"/>
            <a:ext cx="142875" cy="142875"/>
          </a:xfrm>
          <a:prstGeom prst="rect">
            <a:avLst/>
          </a:prstGeom>
        </p:spPr>
      </p:pic>
      <p:pic>
        <p:nvPicPr>
          <p:cNvPr id="6" name="object 6"/>
          <p:cNvPicPr/>
          <p:nvPr/>
        </p:nvPicPr>
        <p:blipFill>
          <a:blip r:embed="rId2" cstate="email">
            <a:extLst>
              <a:ext uri="{28A0092B-C50C-407E-A947-70E740481C1C}">
                <a14:useLocalDpi xmlns:a14="http://schemas.microsoft.com/office/drawing/2010/main" val="0"/>
              </a:ext>
            </a:extLst>
          </a:blip>
          <a:stretch>
            <a:fillRect/>
          </a:stretch>
        </p:blipFill>
        <p:spPr>
          <a:xfrm>
            <a:off x="1476376" y="5966367"/>
            <a:ext cx="142875" cy="142875"/>
          </a:xfrm>
          <a:prstGeom prst="rect">
            <a:avLst/>
          </a:prstGeom>
        </p:spPr>
      </p:pic>
      <p:sp>
        <p:nvSpPr>
          <p:cNvPr id="7" name="object 7"/>
          <p:cNvSpPr txBox="1"/>
          <p:nvPr/>
        </p:nvSpPr>
        <p:spPr>
          <a:xfrm>
            <a:off x="1814755" y="3637814"/>
            <a:ext cx="13816330" cy="2654300"/>
          </a:xfrm>
          <a:prstGeom prst="rect">
            <a:avLst/>
          </a:prstGeom>
        </p:spPr>
        <p:txBody>
          <a:bodyPr vert="horz" wrap="square" lIns="0" tIns="106045" rIns="0" bIns="0" rtlCol="0">
            <a:spAutoFit/>
          </a:bodyPr>
          <a:lstStyle/>
          <a:p>
            <a:pPr marL="12700">
              <a:lnSpc>
                <a:spcPct val="100000"/>
              </a:lnSpc>
              <a:spcBef>
                <a:spcPts val="835"/>
              </a:spcBef>
              <a:tabLst>
                <a:tab pos="1396365" algn="l"/>
                <a:tab pos="2440305" algn="l"/>
                <a:tab pos="3093720" algn="l"/>
                <a:tab pos="3824604" algn="l"/>
                <a:tab pos="4791075" algn="l"/>
                <a:tab pos="5339080" algn="l"/>
                <a:tab pos="6409690" algn="l"/>
                <a:tab pos="7479665" algn="l"/>
                <a:tab pos="9491345" algn="l"/>
              </a:tabLst>
            </a:pPr>
            <a:r>
              <a:rPr sz="3700" spc="-10" dirty="0">
                <a:latin typeface="Arimo"/>
                <a:cs typeface="Arimo"/>
              </a:rPr>
              <a:t>Never</a:t>
            </a:r>
            <a:r>
              <a:rPr sz="3700" dirty="0">
                <a:latin typeface="Arimo"/>
                <a:cs typeface="Arimo"/>
              </a:rPr>
              <a:t>	</a:t>
            </a:r>
            <a:r>
              <a:rPr sz="3700" spc="-10" dirty="0">
                <a:latin typeface="Arimo"/>
                <a:cs typeface="Arimo"/>
              </a:rPr>
              <a:t>click</a:t>
            </a:r>
            <a:r>
              <a:rPr sz="3700" dirty="0">
                <a:latin typeface="Arimo"/>
                <a:cs typeface="Arimo"/>
              </a:rPr>
              <a:t>	</a:t>
            </a:r>
            <a:r>
              <a:rPr sz="3700" spc="-25" dirty="0">
                <a:latin typeface="Arimo"/>
                <a:cs typeface="Arimo"/>
              </a:rPr>
              <a:t>on</a:t>
            </a:r>
            <a:r>
              <a:rPr sz="3700" dirty="0">
                <a:latin typeface="Arimo"/>
                <a:cs typeface="Arimo"/>
              </a:rPr>
              <a:t>	</a:t>
            </a:r>
            <a:r>
              <a:rPr sz="3700" spc="-25" dirty="0">
                <a:latin typeface="Arimo"/>
                <a:cs typeface="Arimo"/>
              </a:rPr>
              <a:t>zip</a:t>
            </a:r>
            <a:r>
              <a:rPr sz="3700" dirty="0">
                <a:latin typeface="Arimo"/>
                <a:cs typeface="Arimo"/>
              </a:rPr>
              <a:t>	</a:t>
            </a:r>
            <a:r>
              <a:rPr sz="3700" spc="-10" dirty="0">
                <a:latin typeface="Arimo"/>
                <a:cs typeface="Arimo"/>
              </a:rPr>
              <a:t>files</a:t>
            </a:r>
            <a:r>
              <a:rPr sz="3700" dirty="0">
                <a:latin typeface="Arimo"/>
                <a:cs typeface="Arimo"/>
              </a:rPr>
              <a:t>	</a:t>
            </a:r>
            <a:r>
              <a:rPr sz="3700" spc="-25" dirty="0">
                <a:latin typeface="Arimo"/>
                <a:cs typeface="Arimo"/>
              </a:rPr>
              <a:t>or</a:t>
            </a:r>
            <a:r>
              <a:rPr sz="3700" dirty="0">
                <a:latin typeface="Arimo"/>
                <a:cs typeface="Arimo"/>
              </a:rPr>
              <a:t>	</a:t>
            </a:r>
            <a:r>
              <a:rPr sz="3700" spc="-10" dirty="0">
                <a:latin typeface="Arimo"/>
                <a:cs typeface="Arimo"/>
              </a:rPr>
              <a:t>links</a:t>
            </a:r>
            <a:r>
              <a:rPr sz="3700" dirty="0">
                <a:latin typeface="Arimo"/>
                <a:cs typeface="Arimo"/>
              </a:rPr>
              <a:t>	</a:t>
            </a:r>
            <a:r>
              <a:rPr sz="3700" spc="-20" dirty="0">
                <a:latin typeface="Arimo"/>
                <a:cs typeface="Arimo"/>
              </a:rPr>
              <a:t>from</a:t>
            </a:r>
            <a:r>
              <a:rPr sz="3700" dirty="0">
                <a:latin typeface="Arimo"/>
                <a:cs typeface="Arimo"/>
              </a:rPr>
              <a:t>	</a:t>
            </a:r>
            <a:r>
              <a:rPr sz="3700" spc="-10" dirty="0">
                <a:latin typeface="Arimo"/>
                <a:cs typeface="Arimo"/>
              </a:rPr>
              <a:t>unknown</a:t>
            </a:r>
            <a:r>
              <a:rPr sz="3700" dirty="0">
                <a:latin typeface="Arimo"/>
                <a:cs typeface="Arimo"/>
              </a:rPr>
              <a:t>	</a:t>
            </a:r>
            <a:r>
              <a:rPr sz="3700" spc="-10" dirty="0">
                <a:latin typeface="Arimo"/>
                <a:cs typeface="Arimo"/>
              </a:rPr>
              <a:t>contacts.</a:t>
            </a:r>
            <a:endParaRPr sz="3700">
              <a:latin typeface="Arimo"/>
              <a:cs typeface="Arimo"/>
            </a:endParaRPr>
          </a:p>
          <a:p>
            <a:pPr marL="12700" marR="5080">
              <a:lnSpc>
                <a:spcPts val="5180"/>
              </a:lnSpc>
              <a:spcBef>
                <a:spcPts val="290"/>
              </a:spcBef>
              <a:tabLst>
                <a:tab pos="1291590" algn="l"/>
                <a:tab pos="1997075" algn="l"/>
                <a:tab pos="2179955" algn="l"/>
                <a:tab pos="2545715" algn="l"/>
                <a:tab pos="4217035" algn="l"/>
                <a:tab pos="4843780" algn="l"/>
                <a:tab pos="5391785" algn="l"/>
                <a:tab pos="5523230" algn="l"/>
                <a:tab pos="5939790" algn="l"/>
                <a:tab pos="6776720" algn="l"/>
                <a:tab pos="8448675" algn="l"/>
                <a:tab pos="8996680" algn="l"/>
                <a:tab pos="11504295" algn="l"/>
                <a:tab pos="12026900" algn="l"/>
                <a:tab pos="13071475" algn="l"/>
              </a:tabLst>
            </a:pPr>
            <a:r>
              <a:rPr sz="3700" spc="-10" dirty="0">
                <a:latin typeface="Arimo"/>
                <a:cs typeface="Arimo"/>
              </a:rPr>
              <a:t>Refer</a:t>
            </a:r>
            <a:r>
              <a:rPr sz="3700" dirty="0">
                <a:latin typeface="Arimo"/>
                <a:cs typeface="Arimo"/>
              </a:rPr>
              <a:t>	</a:t>
            </a:r>
            <a:r>
              <a:rPr sz="3700" spc="-25" dirty="0">
                <a:latin typeface="Arimo"/>
                <a:cs typeface="Arimo"/>
              </a:rPr>
              <a:t>any</a:t>
            </a:r>
            <a:r>
              <a:rPr sz="3700" dirty="0">
                <a:latin typeface="Arimo"/>
                <a:cs typeface="Arimo"/>
              </a:rPr>
              <a:t>	</a:t>
            </a:r>
            <a:r>
              <a:rPr sz="3700" spc="-10" dirty="0">
                <a:latin typeface="Arimo"/>
                <a:cs typeface="Arimo"/>
              </a:rPr>
              <a:t>concerns</a:t>
            </a:r>
            <a:r>
              <a:rPr sz="3700" dirty="0">
                <a:latin typeface="Arimo"/>
                <a:cs typeface="Arimo"/>
              </a:rPr>
              <a:t>	</a:t>
            </a:r>
            <a:r>
              <a:rPr sz="3700" spc="-10" dirty="0">
                <a:latin typeface="Arimo"/>
                <a:cs typeface="Arimo"/>
              </a:rPr>
              <a:t>about</a:t>
            </a:r>
            <a:r>
              <a:rPr sz="3700" dirty="0">
                <a:latin typeface="Arimo"/>
                <a:cs typeface="Arimo"/>
              </a:rPr>
              <a:t>		</a:t>
            </a:r>
            <a:r>
              <a:rPr sz="3700" spc="-20" dirty="0">
                <a:latin typeface="Arimo"/>
                <a:cs typeface="Arimo"/>
              </a:rPr>
              <a:t>email</a:t>
            </a:r>
            <a:r>
              <a:rPr sz="3700" dirty="0">
                <a:latin typeface="Arimo"/>
                <a:cs typeface="Arimo"/>
              </a:rPr>
              <a:t>	</a:t>
            </a:r>
            <a:r>
              <a:rPr sz="3700" spc="-10" dirty="0">
                <a:latin typeface="Arimo"/>
                <a:cs typeface="Arimo"/>
              </a:rPr>
              <a:t>content</a:t>
            </a:r>
            <a:r>
              <a:rPr sz="3700" dirty="0">
                <a:latin typeface="Arimo"/>
                <a:cs typeface="Arimo"/>
              </a:rPr>
              <a:t>	</a:t>
            </a:r>
            <a:r>
              <a:rPr sz="3700" spc="-25" dirty="0">
                <a:latin typeface="Arimo"/>
                <a:cs typeface="Arimo"/>
              </a:rPr>
              <a:t>or</a:t>
            </a:r>
            <a:r>
              <a:rPr sz="3700" dirty="0">
                <a:latin typeface="Arimo"/>
                <a:cs typeface="Arimo"/>
              </a:rPr>
              <a:t>	</a:t>
            </a:r>
            <a:r>
              <a:rPr sz="3700" spc="-10" dirty="0">
                <a:latin typeface="Arimo"/>
                <a:cs typeface="Arimo"/>
              </a:rPr>
              <a:t>authenticity</a:t>
            </a:r>
            <a:r>
              <a:rPr sz="3700" dirty="0">
                <a:latin typeface="Arimo"/>
                <a:cs typeface="Arimo"/>
              </a:rPr>
              <a:t>	</a:t>
            </a:r>
            <a:r>
              <a:rPr sz="3700" spc="-25" dirty="0">
                <a:latin typeface="Arimo"/>
                <a:cs typeface="Arimo"/>
              </a:rPr>
              <a:t>to</a:t>
            </a:r>
            <a:r>
              <a:rPr sz="3700" dirty="0">
                <a:latin typeface="Arimo"/>
                <a:cs typeface="Arimo"/>
              </a:rPr>
              <a:t>	</a:t>
            </a:r>
            <a:r>
              <a:rPr sz="3700" spc="-20" dirty="0">
                <a:latin typeface="Arimo"/>
                <a:cs typeface="Arimo"/>
              </a:rPr>
              <a:t>your</a:t>
            </a:r>
            <a:r>
              <a:rPr sz="3700" dirty="0">
                <a:latin typeface="Arimo"/>
                <a:cs typeface="Arimo"/>
              </a:rPr>
              <a:t>	</a:t>
            </a:r>
            <a:r>
              <a:rPr sz="3700" spc="-20" dirty="0">
                <a:latin typeface="Arimo"/>
                <a:cs typeface="Arimo"/>
              </a:rPr>
              <a:t>line </a:t>
            </a:r>
            <a:r>
              <a:rPr sz="3700" spc="-10" dirty="0">
                <a:latin typeface="Arimo"/>
                <a:cs typeface="Arimo"/>
              </a:rPr>
              <a:t>manager</a:t>
            </a:r>
            <a:r>
              <a:rPr sz="3700" dirty="0">
                <a:latin typeface="Arimo"/>
                <a:cs typeface="Arimo"/>
              </a:rPr>
              <a:t>	</a:t>
            </a:r>
            <a:r>
              <a:rPr sz="3700" spc="-25" dirty="0">
                <a:latin typeface="Arimo"/>
                <a:cs typeface="Arimo"/>
              </a:rPr>
              <a:t>or</a:t>
            </a:r>
            <a:r>
              <a:rPr sz="3700" dirty="0">
                <a:latin typeface="Arimo"/>
                <a:cs typeface="Arimo"/>
              </a:rPr>
              <a:t>	</a:t>
            </a:r>
            <a:r>
              <a:rPr sz="3700" spc="-10" dirty="0">
                <a:latin typeface="Arimo"/>
                <a:cs typeface="Arimo"/>
              </a:rPr>
              <a:t>supervisor</a:t>
            </a:r>
            <a:r>
              <a:rPr sz="3700" dirty="0">
                <a:latin typeface="Arimo"/>
                <a:cs typeface="Arimo"/>
              </a:rPr>
              <a:t>	</a:t>
            </a:r>
            <a:r>
              <a:rPr sz="3700" spc="-25" dirty="0">
                <a:latin typeface="Arimo"/>
                <a:cs typeface="Arimo"/>
              </a:rPr>
              <a:t>or</a:t>
            </a:r>
            <a:r>
              <a:rPr sz="3700" dirty="0">
                <a:latin typeface="Arimo"/>
                <a:cs typeface="Arimo"/>
              </a:rPr>
              <a:t>	</a:t>
            </a:r>
            <a:r>
              <a:rPr sz="3700" spc="-25" dirty="0">
                <a:latin typeface="Arimo"/>
                <a:cs typeface="Arimo"/>
              </a:rPr>
              <a:t>IT</a:t>
            </a:r>
            <a:r>
              <a:rPr sz="3700" dirty="0">
                <a:latin typeface="Arimo"/>
                <a:cs typeface="Arimo"/>
              </a:rPr>
              <a:t>	</a:t>
            </a:r>
            <a:r>
              <a:rPr sz="3700" spc="-10" dirty="0">
                <a:latin typeface="Arimo"/>
                <a:cs typeface="Arimo"/>
              </a:rPr>
              <a:t>department.</a:t>
            </a:r>
            <a:endParaRPr sz="3700">
              <a:latin typeface="Arimo"/>
              <a:cs typeface="Arimo"/>
            </a:endParaRPr>
          </a:p>
          <a:p>
            <a:pPr marL="12700">
              <a:lnSpc>
                <a:spcPct val="100000"/>
              </a:lnSpc>
              <a:spcBef>
                <a:spcPts val="434"/>
              </a:spcBef>
              <a:tabLst>
                <a:tab pos="1396365" algn="l"/>
                <a:tab pos="2440940" algn="l"/>
                <a:tab pos="3224530" algn="l"/>
                <a:tab pos="4973955" algn="l"/>
                <a:tab pos="6724015" algn="l"/>
                <a:tab pos="9231630" algn="l"/>
                <a:tab pos="9858375" algn="l"/>
                <a:tab pos="10641965" algn="l"/>
                <a:tab pos="11189970" algn="l"/>
              </a:tabLst>
            </a:pPr>
            <a:r>
              <a:rPr sz="3700" spc="-10" dirty="0">
                <a:latin typeface="Arimo"/>
                <a:cs typeface="Arimo"/>
              </a:rPr>
              <a:t>Never</a:t>
            </a:r>
            <a:r>
              <a:rPr sz="3700" dirty="0">
                <a:latin typeface="Arimo"/>
                <a:cs typeface="Arimo"/>
              </a:rPr>
              <a:t>	</a:t>
            </a:r>
            <a:r>
              <a:rPr sz="3700" spc="-10" dirty="0">
                <a:latin typeface="Arimo"/>
                <a:cs typeface="Arimo"/>
              </a:rPr>
              <a:t>alter</a:t>
            </a:r>
            <a:r>
              <a:rPr sz="3700" dirty="0">
                <a:latin typeface="Arimo"/>
                <a:cs typeface="Arimo"/>
              </a:rPr>
              <a:t>	</a:t>
            </a:r>
            <a:r>
              <a:rPr sz="3700" spc="-25" dirty="0">
                <a:latin typeface="Arimo"/>
                <a:cs typeface="Arimo"/>
              </a:rPr>
              <a:t>the</a:t>
            </a:r>
            <a:r>
              <a:rPr sz="3700" dirty="0">
                <a:latin typeface="Arimo"/>
                <a:cs typeface="Arimo"/>
              </a:rPr>
              <a:t>	</a:t>
            </a:r>
            <a:r>
              <a:rPr sz="3700" spc="-10" dirty="0">
                <a:latin typeface="Arimo"/>
                <a:cs typeface="Arimo"/>
              </a:rPr>
              <a:t>security</a:t>
            </a:r>
            <a:r>
              <a:rPr sz="3700" dirty="0">
                <a:latin typeface="Arimo"/>
                <a:cs typeface="Arimo"/>
              </a:rPr>
              <a:t>	</a:t>
            </a:r>
            <a:r>
              <a:rPr sz="3700" spc="-10" dirty="0">
                <a:latin typeface="Arimo"/>
                <a:cs typeface="Arimo"/>
              </a:rPr>
              <a:t>settings</a:t>
            </a:r>
            <a:r>
              <a:rPr sz="3700" dirty="0">
                <a:latin typeface="Arimo"/>
                <a:cs typeface="Arimo"/>
              </a:rPr>
              <a:t>	</a:t>
            </a:r>
            <a:r>
              <a:rPr sz="3700" spc="-10" dirty="0">
                <a:latin typeface="Arimo"/>
                <a:cs typeface="Arimo"/>
              </a:rPr>
              <a:t>established</a:t>
            </a:r>
            <a:r>
              <a:rPr sz="3700" dirty="0">
                <a:latin typeface="Arimo"/>
                <a:cs typeface="Arimo"/>
              </a:rPr>
              <a:t>	</a:t>
            </a:r>
            <a:r>
              <a:rPr sz="3700" spc="-25" dirty="0">
                <a:latin typeface="Arimo"/>
                <a:cs typeface="Arimo"/>
              </a:rPr>
              <a:t>by</a:t>
            </a:r>
            <a:r>
              <a:rPr sz="3700" dirty="0">
                <a:latin typeface="Arimo"/>
                <a:cs typeface="Arimo"/>
              </a:rPr>
              <a:t>	</a:t>
            </a:r>
            <a:r>
              <a:rPr sz="3700" spc="-25" dirty="0">
                <a:latin typeface="Arimo"/>
                <a:cs typeface="Arimo"/>
              </a:rPr>
              <a:t>the</a:t>
            </a:r>
            <a:r>
              <a:rPr sz="3700" dirty="0">
                <a:latin typeface="Arimo"/>
                <a:cs typeface="Arimo"/>
              </a:rPr>
              <a:t>	</a:t>
            </a:r>
            <a:r>
              <a:rPr sz="3700" spc="-25" dirty="0">
                <a:latin typeface="Arimo"/>
                <a:cs typeface="Arimo"/>
              </a:rPr>
              <a:t>IT</a:t>
            </a:r>
            <a:r>
              <a:rPr sz="3700" dirty="0">
                <a:latin typeface="Arimo"/>
                <a:cs typeface="Arimo"/>
              </a:rPr>
              <a:t>	</a:t>
            </a:r>
            <a:r>
              <a:rPr sz="3700" spc="-10" dirty="0">
                <a:latin typeface="Arimo"/>
                <a:cs typeface="Arimo"/>
              </a:rPr>
              <a:t>department.</a:t>
            </a:r>
            <a:endParaRPr sz="3700">
              <a:latin typeface="Arimo"/>
              <a:cs typeface="Arimo"/>
            </a:endParaRPr>
          </a:p>
        </p:txBody>
      </p:sp>
      <p:pic>
        <p:nvPicPr>
          <p:cNvPr id="8" name="object 8"/>
          <p:cNvPicPr/>
          <p:nvPr/>
        </p:nvPicPr>
        <p:blipFill>
          <a:blip r:embed="rId3" cstate="email">
            <a:extLst>
              <a:ext uri="{28A0092B-C50C-407E-A947-70E740481C1C}">
                <a14:useLocalDpi xmlns:a14="http://schemas.microsoft.com/office/drawing/2010/main" val="0"/>
              </a:ext>
            </a:extLst>
          </a:blip>
          <a:stretch>
            <a:fillRect/>
          </a:stretch>
        </p:blipFill>
        <p:spPr>
          <a:xfrm>
            <a:off x="17011406" y="9258314"/>
            <a:ext cx="1009649" cy="962009"/>
          </a:xfrm>
          <a:prstGeom prst="rect">
            <a:avLst/>
          </a:prstGeom>
        </p:spPr>
      </p:pic>
      <p:pic>
        <p:nvPicPr>
          <p:cNvPr id="9" name="object 9"/>
          <p:cNvPicPr/>
          <p:nvPr/>
        </p:nvPicPr>
        <p:blipFill>
          <a:blip r:embed="rId4" cstate="print">
            <a:extLst>
              <a:ext uri="{28A0092B-C50C-407E-A947-70E740481C1C}">
                <a14:useLocalDpi xmlns:a14="http://schemas.microsoft.com/office/drawing/2010/main" val="0"/>
              </a:ext>
            </a:extLst>
          </a:blip>
          <a:stretch>
            <a:fillRect/>
          </a:stretch>
        </p:blipFill>
        <p:spPr>
          <a:xfrm>
            <a:off x="4149790" y="7408773"/>
            <a:ext cx="9991740" cy="287654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62469C"/>
          </a:solidFill>
        </p:spPr>
        <p:txBody>
          <a:bodyPr wrap="square" lIns="0" tIns="0" rIns="0" bIns="0" rtlCol="0"/>
          <a:lstStyle/>
          <a:p>
            <a:endParaRPr/>
          </a:p>
        </p:txBody>
      </p:sp>
      <p:sp>
        <p:nvSpPr>
          <p:cNvPr id="3" name="object 3"/>
          <p:cNvSpPr txBox="1">
            <a:spLocks noGrp="1"/>
          </p:cNvSpPr>
          <p:nvPr>
            <p:ph type="title"/>
          </p:nvPr>
        </p:nvSpPr>
        <p:spPr>
          <a:xfrm>
            <a:off x="1016000" y="950282"/>
            <a:ext cx="5842635" cy="2669540"/>
          </a:xfrm>
          <a:prstGeom prst="rect">
            <a:avLst/>
          </a:prstGeom>
        </p:spPr>
        <p:txBody>
          <a:bodyPr vert="horz" wrap="square" lIns="0" tIns="0" rIns="0" bIns="0" rtlCol="0">
            <a:spAutoFit/>
          </a:bodyPr>
          <a:lstStyle/>
          <a:p>
            <a:pPr marL="12700" marR="5080">
              <a:lnSpc>
                <a:spcPts val="7050"/>
              </a:lnSpc>
            </a:pPr>
            <a:r>
              <a:rPr dirty="0">
                <a:latin typeface="Trebuchet MS"/>
                <a:cs typeface="Trebuchet MS"/>
              </a:rPr>
              <a:t>Plan,</a:t>
            </a:r>
            <a:r>
              <a:rPr spc="-254" dirty="0">
                <a:latin typeface="Trebuchet MS"/>
                <a:cs typeface="Trebuchet MS"/>
              </a:rPr>
              <a:t> </a:t>
            </a:r>
            <a:r>
              <a:rPr dirty="0">
                <a:latin typeface="Trebuchet MS"/>
                <a:cs typeface="Trebuchet MS"/>
              </a:rPr>
              <a:t>Monitor</a:t>
            </a:r>
            <a:r>
              <a:rPr spc="-254" dirty="0">
                <a:latin typeface="Trebuchet MS"/>
                <a:cs typeface="Trebuchet MS"/>
              </a:rPr>
              <a:t> </a:t>
            </a:r>
            <a:r>
              <a:rPr spc="-25" dirty="0">
                <a:latin typeface="Trebuchet MS"/>
                <a:cs typeface="Trebuchet MS"/>
              </a:rPr>
              <a:t>and </a:t>
            </a:r>
            <a:r>
              <a:rPr dirty="0">
                <a:latin typeface="Trebuchet MS"/>
                <a:cs typeface="Trebuchet MS"/>
              </a:rPr>
              <a:t>Maintain</a:t>
            </a:r>
            <a:r>
              <a:rPr spc="-10" dirty="0">
                <a:latin typeface="Trebuchet MS"/>
                <a:cs typeface="Trebuchet MS"/>
              </a:rPr>
              <a:t> Digital Communications</a:t>
            </a:r>
          </a:p>
        </p:txBody>
      </p:sp>
      <p:sp>
        <p:nvSpPr>
          <p:cNvPr id="4" name="object 4"/>
          <p:cNvSpPr txBox="1"/>
          <p:nvPr/>
        </p:nvSpPr>
        <p:spPr>
          <a:xfrm>
            <a:off x="1016000" y="3701504"/>
            <a:ext cx="6062345" cy="3968750"/>
          </a:xfrm>
          <a:prstGeom prst="rect">
            <a:avLst/>
          </a:prstGeom>
        </p:spPr>
        <p:txBody>
          <a:bodyPr vert="horz" wrap="square" lIns="0" tIns="12065" rIns="0" bIns="0" rtlCol="0">
            <a:spAutoFit/>
          </a:bodyPr>
          <a:lstStyle/>
          <a:p>
            <a:pPr marL="12700" marR="5080">
              <a:lnSpc>
                <a:spcPct val="116599"/>
              </a:lnSpc>
              <a:spcBef>
                <a:spcPts val="95"/>
              </a:spcBef>
            </a:pPr>
            <a:r>
              <a:rPr sz="3700" dirty="0">
                <a:solidFill>
                  <a:srgbClr val="FFF8E7"/>
                </a:solidFill>
                <a:latin typeface="Arimo"/>
                <a:cs typeface="Arimo"/>
              </a:rPr>
              <a:t>In</a:t>
            </a:r>
            <a:r>
              <a:rPr sz="3700" spc="-60" dirty="0">
                <a:solidFill>
                  <a:srgbClr val="FFF8E7"/>
                </a:solidFill>
                <a:latin typeface="Arimo"/>
                <a:cs typeface="Arimo"/>
              </a:rPr>
              <a:t> </a:t>
            </a:r>
            <a:r>
              <a:rPr sz="3700" dirty="0">
                <a:solidFill>
                  <a:srgbClr val="FFF8E7"/>
                </a:solidFill>
                <a:latin typeface="Arimo"/>
                <a:cs typeface="Arimo"/>
              </a:rPr>
              <a:t>a</a:t>
            </a:r>
            <a:r>
              <a:rPr sz="3700" spc="-40" dirty="0">
                <a:solidFill>
                  <a:srgbClr val="FFF8E7"/>
                </a:solidFill>
                <a:latin typeface="Arimo"/>
                <a:cs typeface="Arimo"/>
              </a:rPr>
              <a:t> </a:t>
            </a:r>
            <a:r>
              <a:rPr sz="3700" dirty="0">
                <a:solidFill>
                  <a:srgbClr val="FFF8E7"/>
                </a:solidFill>
                <a:latin typeface="Arimo"/>
                <a:cs typeface="Arimo"/>
              </a:rPr>
              <a:t>busy</a:t>
            </a:r>
            <a:r>
              <a:rPr sz="3700" spc="-40" dirty="0">
                <a:solidFill>
                  <a:srgbClr val="FFF8E7"/>
                </a:solidFill>
                <a:latin typeface="Arimo"/>
                <a:cs typeface="Arimo"/>
              </a:rPr>
              <a:t> </a:t>
            </a:r>
            <a:r>
              <a:rPr sz="3700" spc="-10" dirty="0">
                <a:solidFill>
                  <a:srgbClr val="FFF8E7"/>
                </a:solidFill>
                <a:latin typeface="Arimo"/>
                <a:cs typeface="Arimo"/>
              </a:rPr>
              <a:t>working </a:t>
            </a:r>
            <a:r>
              <a:rPr sz="3700" dirty="0">
                <a:solidFill>
                  <a:srgbClr val="FFF8E7"/>
                </a:solidFill>
                <a:latin typeface="Arimo"/>
                <a:cs typeface="Arimo"/>
              </a:rPr>
              <a:t>environment</a:t>
            </a:r>
            <a:r>
              <a:rPr sz="3700" spc="-105" dirty="0">
                <a:solidFill>
                  <a:srgbClr val="FFF8E7"/>
                </a:solidFill>
                <a:latin typeface="Arimo"/>
                <a:cs typeface="Arimo"/>
              </a:rPr>
              <a:t> </a:t>
            </a:r>
            <a:r>
              <a:rPr sz="3700" dirty="0">
                <a:solidFill>
                  <a:srgbClr val="FFF8E7"/>
                </a:solidFill>
                <a:latin typeface="Arimo"/>
                <a:cs typeface="Arimo"/>
              </a:rPr>
              <a:t>not</a:t>
            </a:r>
            <a:r>
              <a:rPr sz="3700" spc="-95" dirty="0">
                <a:solidFill>
                  <a:srgbClr val="FFF8E7"/>
                </a:solidFill>
                <a:latin typeface="Arimo"/>
                <a:cs typeface="Arimo"/>
              </a:rPr>
              <a:t> </a:t>
            </a:r>
            <a:r>
              <a:rPr sz="3700" dirty="0">
                <a:solidFill>
                  <a:srgbClr val="FFF8E7"/>
                </a:solidFill>
                <a:latin typeface="Arimo"/>
                <a:cs typeface="Arimo"/>
              </a:rPr>
              <a:t>only</a:t>
            </a:r>
            <a:r>
              <a:rPr sz="3700" spc="-95" dirty="0">
                <a:solidFill>
                  <a:srgbClr val="FFF8E7"/>
                </a:solidFill>
                <a:latin typeface="Arimo"/>
                <a:cs typeface="Arimo"/>
              </a:rPr>
              <a:t> </a:t>
            </a:r>
            <a:r>
              <a:rPr sz="3700" dirty="0">
                <a:solidFill>
                  <a:srgbClr val="FFF8E7"/>
                </a:solidFill>
                <a:latin typeface="Arimo"/>
                <a:cs typeface="Arimo"/>
              </a:rPr>
              <a:t>will</a:t>
            </a:r>
            <a:r>
              <a:rPr sz="3700" spc="-90" dirty="0">
                <a:solidFill>
                  <a:srgbClr val="FFF8E7"/>
                </a:solidFill>
                <a:latin typeface="Arimo"/>
                <a:cs typeface="Arimo"/>
              </a:rPr>
              <a:t> </a:t>
            </a:r>
            <a:r>
              <a:rPr sz="3700" spc="-25" dirty="0">
                <a:solidFill>
                  <a:srgbClr val="FFF8E7"/>
                </a:solidFill>
                <a:latin typeface="Arimo"/>
                <a:cs typeface="Arimo"/>
              </a:rPr>
              <a:t>you </a:t>
            </a:r>
            <a:r>
              <a:rPr sz="3700" dirty="0">
                <a:solidFill>
                  <a:srgbClr val="FFF8E7"/>
                </a:solidFill>
                <a:latin typeface="Arimo"/>
                <a:cs typeface="Arimo"/>
              </a:rPr>
              <a:t>have</a:t>
            </a:r>
            <a:r>
              <a:rPr sz="3700" spc="-75" dirty="0">
                <a:solidFill>
                  <a:srgbClr val="FFF8E7"/>
                </a:solidFill>
                <a:latin typeface="Arimo"/>
                <a:cs typeface="Arimo"/>
              </a:rPr>
              <a:t> </a:t>
            </a:r>
            <a:r>
              <a:rPr sz="3700" dirty="0">
                <a:solidFill>
                  <a:srgbClr val="FFF8E7"/>
                </a:solidFill>
                <a:latin typeface="Arimo"/>
                <a:cs typeface="Arimo"/>
              </a:rPr>
              <a:t>practical</a:t>
            </a:r>
            <a:r>
              <a:rPr sz="3700" spc="-75" dirty="0">
                <a:solidFill>
                  <a:srgbClr val="FFF8E7"/>
                </a:solidFill>
                <a:latin typeface="Arimo"/>
                <a:cs typeface="Arimo"/>
              </a:rPr>
              <a:t> </a:t>
            </a:r>
            <a:r>
              <a:rPr sz="3700" dirty="0">
                <a:solidFill>
                  <a:srgbClr val="FFF8E7"/>
                </a:solidFill>
                <a:latin typeface="Arimo"/>
                <a:cs typeface="Arimo"/>
              </a:rPr>
              <a:t>tasks</a:t>
            </a:r>
            <a:r>
              <a:rPr sz="3700" spc="-70" dirty="0">
                <a:solidFill>
                  <a:srgbClr val="FFF8E7"/>
                </a:solidFill>
                <a:latin typeface="Arimo"/>
                <a:cs typeface="Arimo"/>
              </a:rPr>
              <a:t> </a:t>
            </a:r>
            <a:r>
              <a:rPr sz="3700" spc="-25" dirty="0">
                <a:solidFill>
                  <a:srgbClr val="FFF8E7"/>
                </a:solidFill>
                <a:latin typeface="Arimo"/>
                <a:cs typeface="Arimo"/>
              </a:rPr>
              <a:t>to </a:t>
            </a:r>
            <a:r>
              <a:rPr sz="3700" dirty="0">
                <a:solidFill>
                  <a:srgbClr val="FFF8E7"/>
                </a:solidFill>
                <a:latin typeface="Arimo"/>
                <a:cs typeface="Arimo"/>
              </a:rPr>
              <a:t>complete,</a:t>
            </a:r>
            <a:r>
              <a:rPr sz="3700" spc="-95" dirty="0">
                <a:solidFill>
                  <a:srgbClr val="FFF8E7"/>
                </a:solidFill>
                <a:latin typeface="Arimo"/>
                <a:cs typeface="Arimo"/>
              </a:rPr>
              <a:t> </a:t>
            </a:r>
            <a:r>
              <a:rPr sz="3700" dirty="0">
                <a:solidFill>
                  <a:srgbClr val="FFF8E7"/>
                </a:solidFill>
                <a:latin typeface="Arimo"/>
                <a:cs typeface="Arimo"/>
              </a:rPr>
              <a:t>but</a:t>
            </a:r>
            <a:r>
              <a:rPr sz="3700" spc="-90" dirty="0">
                <a:solidFill>
                  <a:srgbClr val="FFF8E7"/>
                </a:solidFill>
                <a:latin typeface="Arimo"/>
                <a:cs typeface="Arimo"/>
              </a:rPr>
              <a:t> </a:t>
            </a:r>
            <a:r>
              <a:rPr sz="3700" dirty="0">
                <a:solidFill>
                  <a:srgbClr val="FFF8E7"/>
                </a:solidFill>
                <a:latin typeface="Arimo"/>
                <a:cs typeface="Arimo"/>
              </a:rPr>
              <a:t>you</a:t>
            </a:r>
            <a:r>
              <a:rPr sz="3700" spc="-90" dirty="0">
                <a:solidFill>
                  <a:srgbClr val="FFF8E7"/>
                </a:solidFill>
                <a:latin typeface="Arimo"/>
                <a:cs typeface="Arimo"/>
              </a:rPr>
              <a:t> </a:t>
            </a:r>
            <a:r>
              <a:rPr sz="3700" dirty="0">
                <a:solidFill>
                  <a:srgbClr val="FFF8E7"/>
                </a:solidFill>
                <a:latin typeface="Arimo"/>
                <a:cs typeface="Arimo"/>
              </a:rPr>
              <a:t>could</a:t>
            </a:r>
            <a:r>
              <a:rPr sz="3700" spc="-90" dirty="0">
                <a:solidFill>
                  <a:srgbClr val="FFF8E7"/>
                </a:solidFill>
                <a:latin typeface="Arimo"/>
                <a:cs typeface="Arimo"/>
              </a:rPr>
              <a:t> </a:t>
            </a:r>
            <a:r>
              <a:rPr sz="3700" spc="-20" dirty="0">
                <a:solidFill>
                  <a:srgbClr val="FFF8E7"/>
                </a:solidFill>
                <a:latin typeface="Arimo"/>
                <a:cs typeface="Arimo"/>
              </a:rPr>
              <a:t>also </a:t>
            </a:r>
            <a:r>
              <a:rPr sz="3700" dirty="0">
                <a:solidFill>
                  <a:srgbClr val="FFF8E7"/>
                </a:solidFill>
                <a:latin typeface="Arimo"/>
                <a:cs typeface="Arimo"/>
              </a:rPr>
              <a:t>have</a:t>
            </a:r>
            <a:r>
              <a:rPr sz="3700" spc="-45" dirty="0">
                <a:solidFill>
                  <a:srgbClr val="FFF8E7"/>
                </a:solidFill>
                <a:latin typeface="Arimo"/>
                <a:cs typeface="Arimo"/>
              </a:rPr>
              <a:t> </a:t>
            </a:r>
            <a:r>
              <a:rPr sz="3700" dirty="0">
                <a:solidFill>
                  <a:srgbClr val="FFF8E7"/>
                </a:solidFill>
                <a:latin typeface="Arimo"/>
                <a:cs typeface="Arimo"/>
              </a:rPr>
              <a:t>tasks</a:t>
            </a:r>
            <a:r>
              <a:rPr sz="3700" spc="-45" dirty="0">
                <a:solidFill>
                  <a:srgbClr val="FFF8E7"/>
                </a:solidFill>
                <a:latin typeface="Arimo"/>
                <a:cs typeface="Arimo"/>
              </a:rPr>
              <a:t> </a:t>
            </a:r>
            <a:r>
              <a:rPr sz="3700" dirty="0">
                <a:solidFill>
                  <a:srgbClr val="FFF8E7"/>
                </a:solidFill>
                <a:latin typeface="Arimo"/>
                <a:cs typeface="Arimo"/>
              </a:rPr>
              <a:t>that</a:t>
            </a:r>
            <a:r>
              <a:rPr sz="3700" spc="-40" dirty="0">
                <a:solidFill>
                  <a:srgbClr val="FFF8E7"/>
                </a:solidFill>
                <a:latin typeface="Arimo"/>
                <a:cs typeface="Arimo"/>
              </a:rPr>
              <a:t> </a:t>
            </a:r>
            <a:r>
              <a:rPr sz="3700" dirty="0">
                <a:solidFill>
                  <a:srgbClr val="FFF8E7"/>
                </a:solidFill>
                <a:latin typeface="Arimo"/>
                <a:cs typeface="Arimo"/>
              </a:rPr>
              <a:t>relate</a:t>
            </a:r>
            <a:r>
              <a:rPr sz="3700" spc="-45" dirty="0">
                <a:solidFill>
                  <a:srgbClr val="FFF8E7"/>
                </a:solidFill>
                <a:latin typeface="Arimo"/>
                <a:cs typeface="Arimo"/>
              </a:rPr>
              <a:t> </a:t>
            </a:r>
            <a:r>
              <a:rPr sz="3700" spc="-25" dirty="0">
                <a:solidFill>
                  <a:srgbClr val="FFF8E7"/>
                </a:solidFill>
                <a:latin typeface="Arimo"/>
                <a:cs typeface="Arimo"/>
              </a:rPr>
              <a:t>to</a:t>
            </a:r>
            <a:endParaRPr sz="3700">
              <a:latin typeface="Arimo"/>
              <a:cs typeface="Arimo"/>
            </a:endParaRPr>
          </a:p>
          <a:p>
            <a:pPr marL="12700">
              <a:lnSpc>
                <a:spcPct val="100000"/>
              </a:lnSpc>
              <a:spcBef>
                <a:spcPts val="735"/>
              </a:spcBef>
            </a:pPr>
            <a:r>
              <a:rPr sz="3700" dirty="0">
                <a:solidFill>
                  <a:srgbClr val="FFF8E7"/>
                </a:solidFill>
                <a:latin typeface="Arimo"/>
                <a:cs typeface="Arimo"/>
              </a:rPr>
              <a:t>digital</a:t>
            </a:r>
            <a:r>
              <a:rPr sz="3700" spc="-100" dirty="0">
                <a:solidFill>
                  <a:srgbClr val="FFF8E7"/>
                </a:solidFill>
                <a:latin typeface="Arimo"/>
                <a:cs typeface="Arimo"/>
              </a:rPr>
              <a:t> </a:t>
            </a:r>
            <a:r>
              <a:rPr sz="3700" spc="-10" dirty="0">
                <a:solidFill>
                  <a:srgbClr val="FFF8E7"/>
                </a:solidFill>
                <a:latin typeface="Arimo"/>
                <a:cs typeface="Arimo"/>
              </a:rPr>
              <a:t>communications.</a:t>
            </a:r>
            <a:endParaRPr sz="3700">
              <a:latin typeface="Arimo"/>
              <a:cs typeface="Arimo"/>
            </a:endParaRPr>
          </a:p>
        </p:txBody>
      </p:sp>
      <p:grpSp>
        <p:nvGrpSpPr>
          <p:cNvPr id="5" name="object 5"/>
          <p:cNvGrpSpPr/>
          <p:nvPr/>
        </p:nvGrpSpPr>
        <p:grpSpPr>
          <a:xfrm>
            <a:off x="7172279" y="11"/>
            <a:ext cx="11116310" cy="10287000"/>
            <a:chOff x="7172279" y="11"/>
            <a:chExt cx="11116310" cy="10287000"/>
          </a:xfrm>
        </p:grpSpPr>
        <p:pic>
          <p:nvPicPr>
            <p:cNvPr id="6" name="object 6"/>
            <p:cNvPicPr/>
            <p:nvPr/>
          </p:nvPicPr>
          <p:blipFill>
            <a:blip r:embed="rId2" cstate="print">
              <a:extLst>
                <a:ext uri="{28A0092B-C50C-407E-A947-70E740481C1C}">
                  <a14:useLocalDpi xmlns:a14="http://schemas.microsoft.com/office/drawing/2010/main" val="0"/>
                </a:ext>
              </a:extLst>
            </a:blip>
            <a:stretch>
              <a:fillRect/>
            </a:stretch>
          </p:blipFill>
          <p:spPr>
            <a:xfrm>
              <a:off x="7172279" y="11"/>
              <a:ext cx="11115689" cy="10286987"/>
            </a:xfrm>
            <a:prstGeom prst="rect">
              <a:avLst/>
            </a:prstGeom>
          </p:spPr>
        </p:pic>
        <p:pic>
          <p:nvPicPr>
            <p:cNvPr id="7" name="object 7"/>
            <p:cNvPicPr/>
            <p:nvPr/>
          </p:nvPicPr>
          <p:blipFill>
            <a:blip r:embed="rId3" cstate="email">
              <a:extLst>
                <a:ext uri="{28A0092B-C50C-407E-A947-70E740481C1C}">
                  <a14:useLocalDpi xmlns:a14="http://schemas.microsoft.com/office/drawing/2010/main" val="0"/>
                </a:ext>
              </a:extLst>
            </a:blip>
            <a:stretch>
              <a:fillRect/>
            </a:stretch>
          </p:blipFill>
          <p:spPr>
            <a:xfrm>
              <a:off x="17011405" y="9258315"/>
              <a:ext cx="1009649" cy="962009"/>
            </a:xfrm>
            <a:prstGeom prst="rect">
              <a:avLst/>
            </a:prstGeom>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3" name="object 3"/>
          <p:cNvPicPr/>
          <p:nvPr/>
        </p:nvPicPr>
        <p:blipFill>
          <a:blip r:embed="rId4" cstate="email">
            <a:extLst>
              <a:ext uri="{28A0092B-C50C-407E-A947-70E740481C1C}">
                <a14:useLocalDpi xmlns:a14="http://schemas.microsoft.com/office/drawing/2010/main" val="0"/>
              </a:ext>
            </a:extLst>
          </a:blip>
          <a:stretch>
            <a:fillRect/>
          </a:stretch>
        </p:blipFill>
        <p:spPr>
          <a:xfrm>
            <a:off x="22860" y="15240"/>
            <a:ext cx="1268761" cy="1470143"/>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AU" sz="4400" dirty="0"/>
              <a:t>Learning Checkpoint 3</a:t>
            </a:r>
          </a:p>
        </p:txBody>
      </p:sp>
      <p:sp>
        <p:nvSpPr>
          <p:cNvPr id="6" name="TextBox 5">
            <a:extLst>
              <a:ext uri="{FF2B5EF4-FFF2-40B4-BE49-F238E27FC236}">
                <a16:creationId xmlns:a16="http://schemas.microsoft.com/office/drawing/2014/main" id="{09C6EB8E-25F0-D989-F57D-8F3F249EF90F}"/>
              </a:ext>
            </a:extLst>
          </p:cNvPr>
          <p:cNvSpPr txBox="1"/>
          <p:nvPr/>
        </p:nvSpPr>
        <p:spPr>
          <a:xfrm>
            <a:off x="38100" y="1104900"/>
            <a:ext cx="18234660" cy="9140964"/>
          </a:xfrm>
          <a:prstGeom prst="rect">
            <a:avLst/>
          </a:prstGeom>
          <a:noFill/>
        </p:spPr>
        <p:txBody>
          <a:bodyPr wrap="square" rtlCol="0">
            <a:spAutoFit/>
          </a:bodyPr>
          <a:lstStyle/>
          <a:p>
            <a:r>
              <a:rPr lang="en-US" sz="2800" dirty="0">
                <a:solidFill>
                  <a:srgbClr val="0070C0"/>
                </a:solidFill>
              </a:rPr>
              <a:t>1. When monitoring spam and dangerous emails what are three things that you should always be on the look out for?</a:t>
            </a:r>
          </a:p>
          <a:p>
            <a:r>
              <a:rPr lang="en-US" sz="2800" dirty="0">
                <a:solidFill>
                  <a:schemeClr val="tx1"/>
                </a:solidFill>
              </a:rPr>
              <a:t>• Links in emails</a:t>
            </a:r>
          </a:p>
          <a:p>
            <a:r>
              <a:rPr lang="en-US" sz="2800" dirty="0">
                <a:solidFill>
                  <a:schemeClr val="tx1"/>
                </a:solidFill>
              </a:rPr>
              <a:t>• Emails that contain unknown requests</a:t>
            </a:r>
          </a:p>
          <a:p>
            <a:r>
              <a:rPr lang="en-US" sz="2800" dirty="0">
                <a:solidFill>
                  <a:schemeClr val="tx1"/>
                </a:solidFill>
              </a:rPr>
              <a:t>• Emails that have attachments from unknown sources</a:t>
            </a:r>
          </a:p>
          <a:p>
            <a:r>
              <a:rPr lang="en-US" sz="2800" dirty="0">
                <a:solidFill>
                  <a:srgbClr val="0070C0"/>
                </a:solidFill>
              </a:rPr>
              <a:t>2. Digital communication is beneficial, but it can create distance. What can you do to prevent distance in the workplace? </a:t>
            </a:r>
          </a:p>
          <a:p>
            <a:r>
              <a:rPr lang="en-US" sz="2800" dirty="0">
                <a:solidFill>
                  <a:schemeClr val="tx1"/>
                </a:solidFill>
              </a:rPr>
              <a:t>• Try to move away from your digital devices and \communicate face to face. Good working relationships rely on regular in- person interactions.</a:t>
            </a:r>
          </a:p>
          <a:p>
            <a:r>
              <a:rPr lang="en-US" sz="2800" dirty="0">
                <a:solidFill>
                  <a:schemeClr val="tx1"/>
                </a:solidFill>
              </a:rPr>
              <a:t>• Never try to deal with an uncomfortable conversation or situations electronically.</a:t>
            </a:r>
          </a:p>
          <a:p>
            <a:r>
              <a:rPr lang="en-US" sz="2800" dirty="0">
                <a:solidFill>
                  <a:srgbClr val="0070C0"/>
                </a:solidFill>
              </a:rPr>
              <a:t>3. What is phishing and provide an example?</a:t>
            </a:r>
          </a:p>
          <a:p>
            <a:r>
              <a:rPr lang="en-US" sz="2800" dirty="0">
                <a:solidFill>
                  <a:schemeClr val="tx1"/>
                </a:solidFill>
              </a:rPr>
              <a:t>A phishing email is an email that uses digital communication to either bait you or hook you into a situation. An example could be an email informing you that you have an outstanding bill, if you don't pay within 24-hours we will take you to court.</a:t>
            </a:r>
          </a:p>
          <a:p>
            <a:r>
              <a:rPr lang="en-US" sz="2800" dirty="0">
                <a:solidFill>
                  <a:srgbClr val="0070C0"/>
                </a:solidFill>
              </a:rPr>
              <a:t>4. Whenever you open a work-related digital communication you should never…. </a:t>
            </a:r>
          </a:p>
          <a:p>
            <a:r>
              <a:rPr lang="en-US" sz="2800" dirty="0">
                <a:solidFill>
                  <a:schemeClr val="tx1"/>
                </a:solidFill>
              </a:rPr>
              <a:t>• click on zip files or links from unknown contacts </a:t>
            </a:r>
          </a:p>
          <a:p>
            <a:r>
              <a:rPr lang="en-US" sz="2800" dirty="0">
                <a:solidFill>
                  <a:schemeClr val="tx1"/>
                </a:solidFill>
              </a:rPr>
              <a:t>• alter the security settings established by the I.T department</a:t>
            </a:r>
          </a:p>
          <a:p>
            <a:r>
              <a:rPr lang="en-US" sz="2800" dirty="0">
                <a:solidFill>
                  <a:srgbClr val="0070C0"/>
                </a:solidFill>
              </a:rPr>
              <a:t>5. What is a targeted group?</a:t>
            </a:r>
          </a:p>
          <a:p>
            <a:r>
              <a:rPr lang="en-US" sz="2800" dirty="0">
                <a:solidFill>
                  <a:schemeClr val="tx1"/>
                </a:solidFill>
              </a:rPr>
              <a:t>A targeted group is a group of individuals, co-workers, or stakeholders that you plan on sending specific digital communications to. These individuals could be working with you on a special project, or they could be people that work within your team.</a:t>
            </a:r>
          </a:p>
        </p:txBody>
      </p:sp>
      <p:pic>
        <p:nvPicPr>
          <p:cNvPr id="9" name="Picture 8">
            <a:extLst>
              <a:ext uri="{FF2B5EF4-FFF2-40B4-BE49-F238E27FC236}">
                <a16:creationId xmlns:a16="http://schemas.microsoft.com/office/drawing/2014/main" id="{CE700450-9601-FB3F-EC90-EB732016CF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 y="2065019"/>
            <a:ext cx="18074640" cy="1173481"/>
          </a:xfrm>
          <a:prstGeom prst="rect">
            <a:avLst/>
          </a:prstGeom>
        </p:spPr>
      </p:pic>
      <p:pic>
        <p:nvPicPr>
          <p:cNvPr id="7" name="Picture 6">
            <a:extLst>
              <a:ext uri="{FF2B5EF4-FFF2-40B4-BE49-F238E27FC236}">
                <a16:creationId xmlns:a16="http://schemas.microsoft.com/office/drawing/2014/main" id="{17EA4F57-C333-7C50-95B2-9843F3D5BB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 y="4152900"/>
            <a:ext cx="18074640" cy="1311584"/>
          </a:xfrm>
          <a:prstGeom prst="rect">
            <a:avLst/>
          </a:prstGeom>
        </p:spPr>
      </p:pic>
      <p:pic>
        <p:nvPicPr>
          <p:cNvPr id="10" name="Picture 9">
            <a:extLst>
              <a:ext uri="{FF2B5EF4-FFF2-40B4-BE49-F238E27FC236}">
                <a16:creationId xmlns:a16="http://schemas.microsoft.com/office/drawing/2014/main" id="{C64025D8-05D6-7C8E-EA95-A4276E5292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 y="5829300"/>
            <a:ext cx="18074640" cy="1311584"/>
          </a:xfrm>
          <a:prstGeom prst="rect">
            <a:avLst/>
          </a:prstGeom>
        </p:spPr>
      </p:pic>
      <p:pic>
        <p:nvPicPr>
          <p:cNvPr id="11" name="Picture 10">
            <a:extLst>
              <a:ext uri="{FF2B5EF4-FFF2-40B4-BE49-F238E27FC236}">
                <a16:creationId xmlns:a16="http://schemas.microsoft.com/office/drawing/2014/main" id="{1BDB1280-9FFB-0B97-F077-8A82F2A068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 y="7566142"/>
            <a:ext cx="18074640" cy="901567"/>
          </a:xfrm>
          <a:prstGeom prst="rect">
            <a:avLst/>
          </a:prstGeom>
        </p:spPr>
      </p:pic>
      <p:pic>
        <p:nvPicPr>
          <p:cNvPr id="12" name="Picture 11">
            <a:extLst>
              <a:ext uri="{FF2B5EF4-FFF2-40B4-BE49-F238E27FC236}">
                <a16:creationId xmlns:a16="http://schemas.microsoft.com/office/drawing/2014/main" id="{C41E0AAE-4796-17E0-1F1A-A884C5A084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255" y="8793737"/>
            <a:ext cx="18074640" cy="1426571"/>
          </a:xfrm>
          <a:prstGeom prst="rect">
            <a:avLst/>
          </a:prstGeom>
        </p:spPr>
      </p:pic>
      <p:pic>
        <p:nvPicPr>
          <p:cNvPr id="13" name="object 8">
            <a:hlinkClick r:id="rId6" action="ppaction://hlinksldjump"/>
            <a:extLst>
              <a:ext uri="{FF2B5EF4-FFF2-40B4-BE49-F238E27FC236}">
                <a16:creationId xmlns:a16="http://schemas.microsoft.com/office/drawing/2014/main" id="{3FE4CDA9-564C-5E27-362F-489AF63AF690}"/>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17085625" y="9192401"/>
            <a:ext cx="1009649" cy="962009"/>
          </a:xfrm>
          <a:prstGeom prst="rect">
            <a:avLst/>
          </a:prstGeom>
        </p:spPr>
      </p:pic>
    </p:spTree>
    <p:extLst>
      <p:ext uri="{BB962C8B-B14F-4D97-AF65-F5344CB8AC3E}">
        <p14:creationId xmlns:p14="http://schemas.microsoft.com/office/powerpoint/2010/main" val="151625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095BC1-EDC6-C1B5-537C-7AA9CA44A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val="0"/>
              </a:ext>
            </a:extLst>
          </a:blip>
          <a:stretch>
            <a:fillRect/>
          </a:stretch>
        </p:blipFill>
        <p:spPr>
          <a:xfrm>
            <a:off x="13868" y="22860"/>
            <a:ext cx="1281532" cy="1165312"/>
          </a:xfrm>
          <a:prstGeom prst="rect">
            <a:avLst/>
          </a:prstGeom>
        </p:spPr>
      </p:pic>
      <p:pic>
        <p:nvPicPr>
          <p:cNvPr id="3" name="object 3"/>
          <p:cNvPicPr/>
          <p:nvPr/>
        </p:nvPicPr>
        <p:blipFill>
          <a:blip r:embed="rId4" cstate="email">
            <a:extLst>
              <a:ext uri="{28A0092B-C50C-407E-A947-70E740481C1C}">
                <a14:useLocalDpi xmlns:a14="http://schemas.microsoft.com/office/drawing/2010/main" val="0"/>
              </a:ext>
            </a:extLst>
          </a:blip>
          <a:stretch>
            <a:fillRect/>
          </a:stretch>
        </p:blipFill>
        <p:spPr>
          <a:xfrm>
            <a:off x="17011406" y="9258314"/>
            <a:ext cx="1009649" cy="962009"/>
          </a:xfrm>
          <a:prstGeom prst="rect">
            <a:avLst/>
          </a:prstGeom>
        </p:spPr>
      </p:pic>
      <p:sp>
        <p:nvSpPr>
          <p:cNvPr id="5" name="TextBox 4">
            <a:extLst>
              <a:ext uri="{FF2B5EF4-FFF2-40B4-BE49-F238E27FC236}">
                <a16:creationId xmlns:a16="http://schemas.microsoft.com/office/drawing/2014/main" id="{177EF249-5330-467F-A398-9B7BFA124789}"/>
              </a:ext>
            </a:extLst>
          </p:cNvPr>
          <p:cNvSpPr txBox="1"/>
          <p:nvPr/>
        </p:nvSpPr>
        <p:spPr>
          <a:xfrm>
            <a:off x="1905000" y="335369"/>
            <a:ext cx="12420600" cy="769441"/>
          </a:xfrm>
          <a:prstGeom prst="rect">
            <a:avLst/>
          </a:prstGeom>
          <a:noFill/>
        </p:spPr>
        <p:txBody>
          <a:bodyPr wrap="square" rtlCol="0">
            <a:spAutoFit/>
          </a:bodyPr>
          <a:lstStyle/>
          <a:p>
            <a:r>
              <a:rPr lang="en-AU" sz="4400" dirty="0"/>
              <a:t>Digital Communication Policies and Procedures</a:t>
            </a:r>
          </a:p>
        </p:txBody>
      </p:sp>
      <p:sp>
        <p:nvSpPr>
          <p:cNvPr id="6" name="TextBox 5">
            <a:extLst>
              <a:ext uri="{FF2B5EF4-FFF2-40B4-BE49-F238E27FC236}">
                <a16:creationId xmlns:a16="http://schemas.microsoft.com/office/drawing/2014/main" id="{ABC44A80-A651-582F-FA73-9ACDC1FE6A61}"/>
              </a:ext>
            </a:extLst>
          </p:cNvPr>
          <p:cNvSpPr txBox="1"/>
          <p:nvPr/>
        </p:nvSpPr>
        <p:spPr>
          <a:xfrm>
            <a:off x="116490" y="1270434"/>
            <a:ext cx="18234660" cy="2246769"/>
          </a:xfrm>
          <a:prstGeom prst="rect">
            <a:avLst/>
          </a:prstGeom>
          <a:noFill/>
        </p:spPr>
        <p:txBody>
          <a:bodyPr wrap="square" rtlCol="0">
            <a:spAutoFit/>
          </a:bodyPr>
          <a:lstStyle/>
          <a:p>
            <a:r>
              <a:rPr lang="en-US" sz="2800" dirty="0">
                <a:solidFill>
                  <a:schemeClr val="tx1"/>
                </a:solidFill>
              </a:rPr>
              <a:t>In this activity you can either research your current workplace, or one you aspire to work, and access any Digital Communication Policies or Procedures and share with the group one of the aspects of the policy or procedure that you were most concerned about.</a:t>
            </a:r>
          </a:p>
          <a:p>
            <a:r>
              <a:rPr lang="en-US" sz="2800" dirty="0">
                <a:solidFill>
                  <a:schemeClr val="tx1"/>
                </a:solidFill>
              </a:rPr>
              <a:t>If you don’t have a workplace, you can access the Digital Communications Policies and Procedures Manual in the student portal and in small groups discuss the contents</a:t>
            </a:r>
          </a:p>
        </p:txBody>
      </p:sp>
      <p:pic>
        <p:nvPicPr>
          <p:cNvPr id="7" name="object 8">
            <a:hlinkClick r:id="rId5" action="ppaction://hlinksldjump"/>
            <a:extLst>
              <a:ext uri="{FF2B5EF4-FFF2-40B4-BE49-F238E27FC236}">
                <a16:creationId xmlns:a16="http://schemas.microsoft.com/office/drawing/2014/main" id="{B94805D5-7DBB-AC8C-DC02-A4C3F58F727B}"/>
              </a:ext>
            </a:extLst>
          </p:cNvPr>
          <p:cNvPicPr/>
          <p:nvPr/>
        </p:nvPicPr>
        <p:blipFill>
          <a:blip r:embed="rId6" cstate="email">
            <a:extLst>
              <a:ext uri="{28A0092B-C50C-407E-A947-70E740481C1C}">
                <a14:useLocalDpi xmlns:a14="http://schemas.microsoft.com/office/drawing/2010/main" val="0"/>
              </a:ext>
            </a:extLst>
          </a:blip>
          <a:stretch>
            <a:fillRect/>
          </a:stretch>
        </p:blipFill>
        <p:spPr>
          <a:xfrm>
            <a:off x="17085625" y="9192401"/>
            <a:ext cx="1009649" cy="962009"/>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8073B5"/>
          </a:solidFill>
        </p:spPr>
        <p:txBody>
          <a:bodyPr wrap="square" lIns="0" tIns="0" rIns="0" bIns="0" rtlCol="0"/>
          <a:lstStyle/>
          <a:p>
            <a:endParaRPr/>
          </a:p>
        </p:txBody>
      </p:sp>
      <p:sp>
        <p:nvSpPr>
          <p:cNvPr id="4" name="object 4"/>
          <p:cNvSpPr txBox="1"/>
          <p:nvPr/>
        </p:nvSpPr>
        <p:spPr>
          <a:xfrm>
            <a:off x="12587906" y="2362393"/>
            <a:ext cx="1254760" cy="3154680"/>
          </a:xfrm>
          <a:prstGeom prst="rect">
            <a:avLst/>
          </a:prstGeom>
        </p:spPr>
        <p:txBody>
          <a:bodyPr vert="horz" wrap="square" lIns="0" tIns="0" rIns="0" bIns="0" rtlCol="0">
            <a:spAutoFit/>
          </a:bodyPr>
          <a:lstStyle/>
          <a:p>
            <a:pPr>
              <a:lnSpc>
                <a:spcPts val="4090"/>
              </a:lnSpc>
            </a:pPr>
            <a:r>
              <a:rPr sz="3700" spc="-20" dirty="0">
                <a:latin typeface="Arimo"/>
                <a:cs typeface="Arimo"/>
              </a:rPr>
              <a:t>What</a:t>
            </a:r>
            <a:endParaRPr sz="3700">
              <a:latin typeface="Arimo"/>
              <a:cs typeface="Arimo"/>
            </a:endParaRPr>
          </a:p>
          <a:p>
            <a:pPr>
              <a:lnSpc>
                <a:spcPct val="233100"/>
              </a:lnSpc>
            </a:pPr>
            <a:r>
              <a:rPr sz="3700" spc="-20" dirty="0">
                <a:latin typeface="Arimo"/>
                <a:cs typeface="Arimo"/>
              </a:rPr>
              <a:t>mana </a:t>
            </a:r>
            <a:r>
              <a:rPr sz="3700" spc="-10" dirty="0">
                <a:latin typeface="Arimo"/>
                <a:cs typeface="Arimo"/>
              </a:rPr>
              <a:t>effecti</a:t>
            </a:r>
            <a:endParaRPr sz="3700">
              <a:latin typeface="Arimo"/>
              <a:cs typeface="Arimo"/>
            </a:endParaRPr>
          </a:p>
        </p:txBody>
      </p:sp>
      <p:pic>
        <p:nvPicPr>
          <p:cNvPr id="7" name="object 7"/>
          <p:cNvPicPr/>
          <p:nvPr/>
        </p:nvPicPr>
        <p:blipFill>
          <a:blip r:embed="rId2" cstate="email">
            <a:extLst>
              <a:ext uri="{28A0092B-C50C-407E-A947-70E740481C1C}">
                <a14:useLocalDpi xmlns:a14="http://schemas.microsoft.com/office/drawing/2010/main" val="0"/>
              </a:ext>
            </a:extLst>
          </a:blip>
          <a:stretch>
            <a:fillRect/>
          </a:stretch>
        </p:blipFill>
        <p:spPr>
          <a:xfrm>
            <a:off x="17011406" y="9258314"/>
            <a:ext cx="1009649" cy="962009"/>
          </a:xfrm>
          <a:prstGeom prst="rect">
            <a:avLst/>
          </a:prstGeom>
        </p:spPr>
      </p:pic>
      <p:sp>
        <p:nvSpPr>
          <p:cNvPr id="8" name="TextBox 7">
            <a:extLst>
              <a:ext uri="{FF2B5EF4-FFF2-40B4-BE49-F238E27FC236}">
                <a16:creationId xmlns:a16="http://schemas.microsoft.com/office/drawing/2014/main" id="{78BEA02E-A758-F741-D21D-56046F3D533D}"/>
              </a:ext>
            </a:extLst>
          </p:cNvPr>
          <p:cNvSpPr txBox="1"/>
          <p:nvPr/>
        </p:nvSpPr>
        <p:spPr>
          <a:xfrm>
            <a:off x="14050225" y="3573838"/>
            <a:ext cx="3952409" cy="3139321"/>
          </a:xfrm>
          <a:prstGeom prst="rect">
            <a:avLst/>
          </a:prstGeom>
          <a:noFill/>
        </p:spPr>
        <p:txBody>
          <a:bodyPr wrap="square" rtlCol="0">
            <a:spAutoFit/>
          </a:bodyPr>
          <a:lstStyle/>
          <a:p>
            <a:r>
              <a:rPr lang="en-US" sz="3600" dirty="0"/>
              <a:t>What is your understanding of</a:t>
            </a:r>
          </a:p>
          <a:p>
            <a:r>
              <a:rPr lang="en-US" sz="3600" dirty="0"/>
              <a:t>managing digital communications</a:t>
            </a:r>
          </a:p>
          <a:p>
            <a:r>
              <a:rPr lang="en-US" sz="3600" dirty="0"/>
              <a:t>effectively?</a:t>
            </a:r>
          </a:p>
          <a:p>
            <a:endParaRPr lang="en-AU" dirty="0"/>
          </a:p>
        </p:txBody>
      </p:sp>
      <p:pic>
        <p:nvPicPr>
          <p:cNvPr id="9" name="Picture 8">
            <a:extLst>
              <a:ext uri="{FF2B5EF4-FFF2-40B4-BE49-F238E27FC236}">
                <a16:creationId xmlns:a16="http://schemas.microsoft.com/office/drawing/2014/main" id="{1944AFBF-D99C-5107-2018-220C07E4C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7" y="-1"/>
            <a:ext cx="13772067" cy="10220323"/>
          </a:xfrm>
          <a:prstGeom prst="rect">
            <a:avLst/>
          </a:prstGeom>
        </p:spPr>
      </p:pic>
      <p:sp>
        <p:nvSpPr>
          <p:cNvPr id="6" name="object 6"/>
          <p:cNvSpPr txBox="1">
            <a:spLocks noGrp="1"/>
          </p:cNvSpPr>
          <p:nvPr>
            <p:ph type="title"/>
          </p:nvPr>
        </p:nvSpPr>
        <p:spPr>
          <a:xfrm>
            <a:off x="263622" y="589263"/>
            <a:ext cx="15813405" cy="878839"/>
          </a:xfrm>
          <a:prstGeom prst="rect">
            <a:avLst/>
          </a:prstGeom>
        </p:spPr>
        <p:txBody>
          <a:bodyPr vert="horz" wrap="square" lIns="0" tIns="12700" rIns="0" bIns="0" rtlCol="0">
            <a:spAutoFit/>
          </a:bodyPr>
          <a:lstStyle/>
          <a:p>
            <a:pPr marL="12700">
              <a:lnSpc>
                <a:spcPct val="100000"/>
              </a:lnSpc>
              <a:spcBef>
                <a:spcPts val="100"/>
              </a:spcBef>
            </a:pPr>
            <a:r>
              <a:rPr spc="-65" dirty="0">
                <a:solidFill>
                  <a:srgbClr val="FFFFFF"/>
                </a:solidFill>
              </a:rPr>
              <a:t>Managing</a:t>
            </a:r>
            <a:r>
              <a:rPr spc="-254" dirty="0">
                <a:solidFill>
                  <a:srgbClr val="FFFFFF"/>
                </a:solidFill>
              </a:rPr>
              <a:t> </a:t>
            </a:r>
            <a:r>
              <a:rPr spc="-30" dirty="0">
                <a:solidFill>
                  <a:srgbClr val="FFFFFF"/>
                </a:solidFill>
              </a:rPr>
              <a:t>Digital</a:t>
            </a:r>
            <a:r>
              <a:rPr spc="-240" dirty="0">
                <a:solidFill>
                  <a:srgbClr val="FFFFFF"/>
                </a:solidFill>
              </a:rPr>
              <a:t> </a:t>
            </a:r>
            <a:r>
              <a:rPr spc="-145" dirty="0">
                <a:solidFill>
                  <a:srgbClr val="FFFFFF"/>
                </a:solidFill>
              </a:rPr>
              <a:t>Communication</a:t>
            </a:r>
            <a:r>
              <a:rPr spc="-245" dirty="0">
                <a:solidFill>
                  <a:srgbClr val="FFFFFF"/>
                </a:solidFill>
              </a:rPr>
              <a:t> </a:t>
            </a:r>
            <a:r>
              <a:rPr spc="-10" dirty="0">
                <a:solidFill>
                  <a:srgbClr val="FFFFFF"/>
                </a:solidFill>
              </a:rPr>
              <a:t>Effectively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3D2E0"/>
          </a:solidFill>
        </p:spPr>
        <p:txBody>
          <a:bodyPr wrap="square" lIns="0" tIns="0" rIns="0" bIns="0" rtlCol="0"/>
          <a:lstStyle/>
          <a:p>
            <a:endParaRPr/>
          </a:p>
        </p:txBody>
      </p:sp>
      <p:pic>
        <p:nvPicPr>
          <p:cNvPr id="3" name="object 3"/>
          <p:cNvPicPr/>
          <p:nvPr/>
        </p:nvPicPr>
        <p:blipFill>
          <a:blip r:embed="rId2" cstate="print">
            <a:extLst>
              <a:ext uri="{28A0092B-C50C-407E-A947-70E740481C1C}">
                <a14:useLocalDpi xmlns:a14="http://schemas.microsoft.com/office/drawing/2010/main" val="0"/>
              </a:ext>
            </a:extLst>
          </a:blip>
          <a:stretch>
            <a:fillRect/>
          </a:stretch>
        </p:blipFill>
        <p:spPr>
          <a:xfrm>
            <a:off x="8462071" y="0"/>
            <a:ext cx="9825928" cy="10286999"/>
          </a:xfrm>
          <a:prstGeom prst="rect">
            <a:avLst/>
          </a:prstGeom>
        </p:spPr>
      </p:pic>
      <p:sp>
        <p:nvSpPr>
          <p:cNvPr id="4" name="object 4"/>
          <p:cNvSpPr txBox="1"/>
          <p:nvPr/>
        </p:nvSpPr>
        <p:spPr>
          <a:xfrm>
            <a:off x="1016000" y="2243525"/>
            <a:ext cx="7447915" cy="3968750"/>
          </a:xfrm>
          <a:prstGeom prst="rect">
            <a:avLst/>
          </a:prstGeom>
        </p:spPr>
        <p:txBody>
          <a:bodyPr vert="horz" wrap="square" lIns="0" tIns="12065" rIns="0" bIns="0" rtlCol="0">
            <a:spAutoFit/>
          </a:bodyPr>
          <a:lstStyle/>
          <a:p>
            <a:pPr marL="12700" marR="5080">
              <a:lnSpc>
                <a:spcPct val="116599"/>
              </a:lnSpc>
              <a:spcBef>
                <a:spcPts val="95"/>
              </a:spcBef>
            </a:pPr>
            <a:r>
              <a:rPr sz="3700" dirty="0">
                <a:solidFill>
                  <a:srgbClr val="62469C"/>
                </a:solidFill>
                <a:latin typeface="Arimo"/>
                <a:cs typeface="Arimo"/>
              </a:rPr>
              <a:t>Who</a:t>
            </a:r>
            <a:r>
              <a:rPr sz="3700" spc="-95" dirty="0">
                <a:solidFill>
                  <a:srgbClr val="62469C"/>
                </a:solidFill>
                <a:latin typeface="Arimo"/>
                <a:cs typeface="Arimo"/>
              </a:rPr>
              <a:t> </a:t>
            </a:r>
            <a:r>
              <a:rPr sz="3700" dirty="0">
                <a:solidFill>
                  <a:srgbClr val="62469C"/>
                </a:solidFill>
                <a:latin typeface="Arimo"/>
                <a:cs typeface="Arimo"/>
              </a:rPr>
              <a:t>can</a:t>
            </a:r>
            <a:r>
              <a:rPr sz="3700" spc="-75" dirty="0">
                <a:solidFill>
                  <a:srgbClr val="62469C"/>
                </a:solidFill>
                <a:latin typeface="Arimo"/>
                <a:cs typeface="Arimo"/>
              </a:rPr>
              <a:t> </a:t>
            </a:r>
            <a:r>
              <a:rPr sz="3700" dirty="0">
                <a:solidFill>
                  <a:srgbClr val="62469C"/>
                </a:solidFill>
                <a:latin typeface="Arimo"/>
                <a:cs typeface="Arimo"/>
              </a:rPr>
              <a:t>explain</a:t>
            </a:r>
            <a:r>
              <a:rPr sz="3700" spc="-75" dirty="0">
                <a:solidFill>
                  <a:srgbClr val="62469C"/>
                </a:solidFill>
                <a:latin typeface="Arimo"/>
                <a:cs typeface="Arimo"/>
              </a:rPr>
              <a:t> </a:t>
            </a:r>
            <a:r>
              <a:rPr sz="3700" dirty="0">
                <a:solidFill>
                  <a:srgbClr val="62469C"/>
                </a:solidFill>
                <a:latin typeface="Arimo"/>
                <a:cs typeface="Arimo"/>
              </a:rPr>
              <a:t>what</a:t>
            </a:r>
            <a:r>
              <a:rPr sz="3700" spc="-75" dirty="0">
                <a:solidFill>
                  <a:srgbClr val="62469C"/>
                </a:solidFill>
                <a:latin typeface="Arimo"/>
                <a:cs typeface="Arimo"/>
              </a:rPr>
              <a:t> </a:t>
            </a:r>
            <a:r>
              <a:rPr sz="3700" dirty="0">
                <a:solidFill>
                  <a:srgbClr val="62469C"/>
                </a:solidFill>
                <a:latin typeface="Arimo"/>
                <a:cs typeface="Arimo"/>
              </a:rPr>
              <a:t>an</a:t>
            </a:r>
            <a:r>
              <a:rPr sz="3700" spc="-80" dirty="0">
                <a:solidFill>
                  <a:srgbClr val="62469C"/>
                </a:solidFill>
                <a:latin typeface="Arimo"/>
                <a:cs typeface="Arimo"/>
              </a:rPr>
              <a:t> </a:t>
            </a:r>
            <a:r>
              <a:rPr sz="3700" dirty="0">
                <a:solidFill>
                  <a:srgbClr val="62469C"/>
                </a:solidFill>
                <a:latin typeface="Arimo"/>
                <a:cs typeface="Arimo"/>
              </a:rPr>
              <a:t>email</a:t>
            </a:r>
            <a:r>
              <a:rPr sz="3700" spc="-75" dirty="0">
                <a:solidFill>
                  <a:srgbClr val="62469C"/>
                </a:solidFill>
                <a:latin typeface="Arimo"/>
                <a:cs typeface="Arimo"/>
              </a:rPr>
              <a:t> </a:t>
            </a:r>
            <a:r>
              <a:rPr sz="3700" spc="-20" dirty="0">
                <a:solidFill>
                  <a:srgbClr val="62469C"/>
                </a:solidFill>
                <a:latin typeface="Arimo"/>
                <a:cs typeface="Arimo"/>
              </a:rPr>
              <a:t>rule </a:t>
            </a:r>
            <a:r>
              <a:rPr sz="3700" dirty="0">
                <a:solidFill>
                  <a:srgbClr val="62469C"/>
                </a:solidFill>
                <a:latin typeface="Arimo"/>
                <a:cs typeface="Arimo"/>
              </a:rPr>
              <a:t>or</a:t>
            </a:r>
            <a:r>
              <a:rPr sz="3700" spc="-55" dirty="0">
                <a:solidFill>
                  <a:srgbClr val="62469C"/>
                </a:solidFill>
                <a:latin typeface="Arimo"/>
                <a:cs typeface="Arimo"/>
              </a:rPr>
              <a:t> </a:t>
            </a:r>
            <a:r>
              <a:rPr sz="3700" dirty="0">
                <a:solidFill>
                  <a:srgbClr val="62469C"/>
                </a:solidFill>
                <a:latin typeface="Arimo"/>
                <a:cs typeface="Arimo"/>
              </a:rPr>
              <a:t>filter</a:t>
            </a:r>
            <a:r>
              <a:rPr sz="3700" spc="-50" dirty="0">
                <a:solidFill>
                  <a:srgbClr val="62469C"/>
                </a:solidFill>
                <a:latin typeface="Arimo"/>
                <a:cs typeface="Arimo"/>
              </a:rPr>
              <a:t> </a:t>
            </a:r>
            <a:r>
              <a:rPr sz="3700" spc="-25" dirty="0">
                <a:solidFill>
                  <a:srgbClr val="62469C"/>
                </a:solidFill>
                <a:latin typeface="Arimo"/>
                <a:cs typeface="Arimo"/>
              </a:rPr>
              <a:t>is?</a:t>
            </a:r>
            <a:endParaRPr sz="3700">
              <a:latin typeface="Arimo"/>
              <a:cs typeface="Arimo"/>
            </a:endParaRPr>
          </a:p>
          <a:p>
            <a:pPr>
              <a:lnSpc>
                <a:spcPct val="100000"/>
              </a:lnSpc>
              <a:spcBef>
                <a:spcPts val="1655"/>
              </a:spcBef>
            </a:pPr>
            <a:endParaRPr sz="3700">
              <a:latin typeface="Arimo"/>
              <a:cs typeface="Arimo"/>
            </a:endParaRPr>
          </a:p>
          <a:p>
            <a:pPr marL="12700">
              <a:lnSpc>
                <a:spcPct val="100000"/>
              </a:lnSpc>
            </a:pPr>
            <a:r>
              <a:rPr sz="3700" dirty="0">
                <a:solidFill>
                  <a:srgbClr val="62469C"/>
                </a:solidFill>
                <a:latin typeface="Arimo"/>
                <a:cs typeface="Arimo"/>
              </a:rPr>
              <a:t>What</a:t>
            </a:r>
            <a:r>
              <a:rPr sz="3700" spc="-30" dirty="0">
                <a:solidFill>
                  <a:srgbClr val="62469C"/>
                </a:solidFill>
                <a:latin typeface="Arimo"/>
                <a:cs typeface="Arimo"/>
              </a:rPr>
              <a:t> </a:t>
            </a:r>
            <a:r>
              <a:rPr sz="3700" dirty="0">
                <a:solidFill>
                  <a:srgbClr val="62469C"/>
                </a:solidFill>
                <a:latin typeface="Arimo"/>
                <a:cs typeface="Arimo"/>
              </a:rPr>
              <a:t>does</a:t>
            </a:r>
            <a:r>
              <a:rPr sz="3700" spc="-25" dirty="0">
                <a:solidFill>
                  <a:srgbClr val="62469C"/>
                </a:solidFill>
                <a:latin typeface="Arimo"/>
                <a:cs typeface="Arimo"/>
              </a:rPr>
              <a:t> </a:t>
            </a:r>
            <a:r>
              <a:rPr sz="3700" dirty="0">
                <a:solidFill>
                  <a:srgbClr val="62469C"/>
                </a:solidFill>
                <a:latin typeface="Arimo"/>
                <a:cs typeface="Arimo"/>
              </a:rPr>
              <a:t>it</a:t>
            </a:r>
            <a:r>
              <a:rPr sz="3700" spc="-30" dirty="0">
                <a:solidFill>
                  <a:srgbClr val="62469C"/>
                </a:solidFill>
                <a:latin typeface="Arimo"/>
                <a:cs typeface="Arimo"/>
              </a:rPr>
              <a:t> </a:t>
            </a:r>
            <a:r>
              <a:rPr sz="3700" spc="-25" dirty="0">
                <a:solidFill>
                  <a:srgbClr val="62469C"/>
                </a:solidFill>
                <a:latin typeface="Arimo"/>
                <a:cs typeface="Arimo"/>
              </a:rPr>
              <a:t>do?</a:t>
            </a:r>
            <a:endParaRPr sz="3700">
              <a:latin typeface="Arimo"/>
              <a:cs typeface="Arimo"/>
            </a:endParaRPr>
          </a:p>
          <a:p>
            <a:pPr>
              <a:lnSpc>
                <a:spcPct val="100000"/>
              </a:lnSpc>
              <a:spcBef>
                <a:spcPts val="1655"/>
              </a:spcBef>
            </a:pPr>
            <a:endParaRPr sz="3700">
              <a:latin typeface="Arimo"/>
              <a:cs typeface="Arimo"/>
            </a:endParaRPr>
          </a:p>
          <a:p>
            <a:pPr marL="12700">
              <a:lnSpc>
                <a:spcPct val="100000"/>
              </a:lnSpc>
            </a:pPr>
            <a:r>
              <a:rPr sz="3700" dirty="0">
                <a:solidFill>
                  <a:srgbClr val="62469C"/>
                </a:solidFill>
                <a:latin typeface="Arimo"/>
                <a:cs typeface="Arimo"/>
              </a:rPr>
              <a:t>When</a:t>
            </a:r>
            <a:r>
              <a:rPr sz="3700" spc="-80" dirty="0">
                <a:solidFill>
                  <a:srgbClr val="62469C"/>
                </a:solidFill>
                <a:latin typeface="Arimo"/>
                <a:cs typeface="Arimo"/>
              </a:rPr>
              <a:t> </a:t>
            </a:r>
            <a:r>
              <a:rPr sz="3700" dirty="0">
                <a:solidFill>
                  <a:srgbClr val="62469C"/>
                </a:solidFill>
                <a:latin typeface="Arimo"/>
                <a:cs typeface="Arimo"/>
              </a:rPr>
              <a:t>would</a:t>
            </a:r>
            <a:r>
              <a:rPr sz="3700" spc="-80" dirty="0">
                <a:solidFill>
                  <a:srgbClr val="62469C"/>
                </a:solidFill>
                <a:latin typeface="Arimo"/>
                <a:cs typeface="Arimo"/>
              </a:rPr>
              <a:t> </a:t>
            </a:r>
            <a:r>
              <a:rPr sz="3700" dirty="0">
                <a:solidFill>
                  <a:srgbClr val="62469C"/>
                </a:solidFill>
                <a:latin typeface="Arimo"/>
                <a:cs typeface="Arimo"/>
              </a:rPr>
              <a:t>you</a:t>
            </a:r>
            <a:r>
              <a:rPr sz="3700" spc="-75" dirty="0">
                <a:solidFill>
                  <a:srgbClr val="62469C"/>
                </a:solidFill>
                <a:latin typeface="Arimo"/>
                <a:cs typeface="Arimo"/>
              </a:rPr>
              <a:t> </a:t>
            </a:r>
            <a:r>
              <a:rPr sz="3700" dirty="0">
                <a:solidFill>
                  <a:srgbClr val="62469C"/>
                </a:solidFill>
                <a:latin typeface="Arimo"/>
                <a:cs typeface="Arimo"/>
              </a:rPr>
              <a:t>use</a:t>
            </a:r>
            <a:r>
              <a:rPr sz="3700" spc="-80" dirty="0">
                <a:solidFill>
                  <a:srgbClr val="62469C"/>
                </a:solidFill>
                <a:latin typeface="Arimo"/>
                <a:cs typeface="Arimo"/>
              </a:rPr>
              <a:t> </a:t>
            </a:r>
            <a:r>
              <a:rPr sz="3700" spc="-25" dirty="0">
                <a:solidFill>
                  <a:srgbClr val="62469C"/>
                </a:solidFill>
                <a:latin typeface="Arimo"/>
                <a:cs typeface="Arimo"/>
              </a:rPr>
              <a:t>it?</a:t>
            </a:r>
            <a:endParaRPr sz="3700">
              <a:latin typeface="Arimo"/>
              <a:cs typeface="Arimo"/>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60" dirty="0">
                <a:solidFill>
                  <a:srgbClr val="62469C"/>
                </a:solidFill>
              </a:rPr>
              <a:t>Creating</a:t>
            </a:r>
            <a:r>
              <a:rPr spc="-315" dirty="0">
                <a:solidFill>
                  <a:srgbClr val="62469C"/>
                </a:solidFill>
              </a:rPr>
              <a:t> </a:t>
            </a:r>
            <a:r>
              <a:rPr spc="-110" dirty="0">
                <a:solidFill>
                  <a:srgbClr val="62469C"/>
                </a:solidFill>
              </a:rPr>
              <a:t>Rules</a:t>
            </a:r>
            <a:r>
              <a:rPr spc="-270" dirty="0">
                <a:solidFill>
                  <a:srgbClr val="62469C"/>
                </a:solidFill>
              </a:rPr>
              <a:t> </a:t>
            </a:r>
            <a:r>
              <a:rPr spc="-165" dirty="0">
                <a:solidFill>
                  <a:srgbClr val="62469C"/>
                </a:solidFill>
              </a:rPr>
              <a:t>and</a:t>
            </a:r>
            <a:r>
              <a:rPr spc="-225" dirty="0">
                <a:solidFill>
                  <a:srgbClr val="62469C"/>
                </a:solidFill>
              </a:rPr>
              <a:t> </a:t>
            </a:r>
            <a:r>
              <a:rPr spc="-10" dirty="0">
                <a:solidFill>
                  <a:srgbClr val="62469C"/>
                </a:solidFill>
              </a:rPr>
              <a:t>Filters</a:t>
            </a:r>
          </a:p>
        </p:txBody>
      </p:sp>
      <p:pic>
        <p:nvPicPr>
          <p:cNvPr id="6" name="object 6"/>
          <p:cNvPicPr/>
          <p:nvPr/>
        </p:nvPicPr>
        <p:blipFill>
          <a:blip r:embed="rId3"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8073B5"/>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val="0"/>
              </a:ext>
            </a:extLst>
          </a:blip>
          <a:stretch>
            <a:fillRect/>
          </a:stretch>
        </p:blipFill>
        <p:spPr>
          <a:xfrm>
            <a:off x="1476375" y="2600350"/>
            <a:ext cx="142875" cy="142875"/>
          </a:xfrm>
          <a:prstGeom prst="rect">
            <a:avLst/>
          </a:prstGeom>
        </p:spPr>
      </p:pic>
      <p:pic>
        <p:nvPicPr>
          <p:cNvPr id="4" name="object 4"/>
          <p:cNvPicPr/>
          <p:nvPr/>
        </p:nvPicPr>
        <p:blipFill>
          <a:blip r:embed="rId3" cstate="email">
            <a:extLst>
              <a:ext uri="{28A0092B-C50C-407E-A947-70E740481C1C}">
                <a14:useLocalDpi xmlns:a14="http://schemas.microsoft.com/office/drawing/2010/main" val="0"/>
              </a:ext>
            </a:extLst>
          </a:blip>
          <a:stretch>
            <a:fillRect/>
          </a:stretch>
        </p:blipFill>
        <p:spPr>
          <a:xfrm>
            <a:off x="1476371" y="5229260"/>
            <a:ext cx="142874" cy="142874"/>
          </a:xfrm>
          <a:prstGeom prst="rect">
            <a:avLst/>
          </a:prstGeom>
        </p:spPr>
      </p:pic>
      <p:sp>
        <p:nvSpPr>
          <p:cNvPr id="5" name="object 5"/>
          <p:cNvSpPr txBox="1"/>
          <p:nvPr/>
        </p:nvSpPr>
        <p:spPr>
          <a:xfrm>
            <a:off x="1815346" y="2243548"/>
            <a:ext cx="5655945" cy="7912100"/>
          </a:xfrm>
          <a:prstGeom prst="rect">
            <a:avLst/>
          </a:prstGeom>
        </p:spPr>
        <p:txBody>
          <a:bodyPr vert="horz" wrap="square" lIns="0" tIns="106045" rIns="0" bIns="0" rtlCol="0">
            <a:spAutoFit/>
          </a:bodyPr>
          <a:lstStyle/>
          <a:p>
            <a:pPr marL="12700">
              <a:lnSpc>
                <a:spcPct val="100000"/>
              </a:lnSpc>
              <a:spcBef>
                <a:spcPts val="835"/>
              </a:spcBef>
            </a:pPr>
            <a:r>
              <a:rPr sz="3700" dirty="0">
                <a:solidFill>
                  <a:srgbClr val="FFF8E7"/>
                </a:solidFill>
                <a:latin typeface="Arimo"/>
                <a:cs typeface="Arimo"/>
              </a:rPr>
              <a:t>You</a:t>
            </a:r>
            <a:r>
              <a:rPr sz="3700" spc="-110" dirty="0">
                <a:solidFill>
                  <a:srgbClr val="FFF8E7"/>
                </a:solidFill>
                <a:latin typeface="Arimo"/>
                <a:cs typeface="Arimo"/>
              </a:rPr>
              <a:t> </a:t>
            </a:r>
            <a:r>
              <a:rPr sz="3700" dirty="0">
                <a:solidFill>
                  <a:srgbClr val="FFF8E7"/>
                </a:solidFill>
                <a:latin typeface="Arimo"/>
                <a:cs typeface="Arimo"/>
              </a:rPr>
              <a:t>should</a:t>
            </a:r>
            <a:r>
              <a:rPr sz="3700" spc="-95" dirty="0">
                <a:solidFill>
                  <a:srgbClr val="FFF8E7"/>
                </a:solidFill>
                <a:latin typeface="Arimo"/>
                <a:cs typeface="Arimo"/>
              </a:rPr>
              <a:t> </a:t>
            </a:r>
            <a:r>
              <a:rPr sz="3700" dirty="0">
                <a:solidFill>
                  <a:srgbClr val="FFF8E7"/>
                </a:solidFill>
                <a:latin typeface="Arimo"/>
                <a:cs typeface="Arimo"/>
              </a:rPr>
              <a:t>always</a:t>
            </a:r>
            <a:r>
              <a:rPr sz="3700" spc="-95" dirty="0">
                <a:solidFill>
                  <a:srgbClr val="FFF8E7"/>
                </a:solidFill>
                <a:latin typeface="Arimo"/>
                <a:cs typeface="Arimo"/>
              </a:rPr>
              <a:t> </a:t>
            </a:r>
            <a:r>
              <a:rPr sz="3700" spc="-10" dirty="0">
                <a:solidFill>
                  <a:srgbClr val="FFF8E7"/>
                </a:solidFill>
                <a:latin typeface="Arimo"/>
                <a:cs typeface="Arimo"/>
              </a:rPr>
              <a:t>follow</a:t>
            </a:r>
            <a:endParaRPr sz="3700">
              <a:latin typeface="Arimo"/>
              <a:cs typeface="Arimo"/>
            </a:endParaRPr>
          </a:p>
          <a:p>
            <a:pPr marL="12700" marR="5080">
              <a:lnSpc>
                <a:spcPts val="5170"/>
              </a:lnSpc>
              <a:spcBef>
                <a:spcPts val="295"/>
              </a:spcBef>
            </a:pPr>
            <a:r>
              <a:rPr sz="3700" dirty="0">
                <a:solidFill>
                  <a:srgbClr val="FFF8E7"/>
                </a:solidFill>
                <a:latin typeface="Arimo"/>
                <a:cs typeface="Arimo"/>
              </a:rPr>
              <a:t>your</a:t>
            </a:r>
            <a:r>
              <a:rPr sz="3700" spc="-150" dirty="0">
                <a:solidFill>
                  <a:srgbClr val="FFF8E7"/>
                </a:solidFill>
                <a:latin typeface="Arimo"/>
                <a:cs typeface="Arimo"/>
              </a:rPr>
              <a:t> </a:t>
            </a:r>
            <a:r>
              <a:rPr sz="3700" dirty="0">
                <a:solidFill>
                  <a:srgbClr val="FFF8E7"/>
                </a:solidFill>
                <a:latin typeface="Arimo"/>
                <a:cs typeface="Arimo"/>
              </a:rPr>
              <a:t>organisation's</a:t>
            </a:r>
            <a:r>
              <a:rPr sz="3700" spc="-150" dirty="0">
                <a:solidFill>
                  <a:srgbClr val="FFF8E7"/>
                </a:solidFill>
                <a:latin typeface="Arimo"/>
                <a:cs typeface="Arimo"/>
              </a:rPr>
              <a:t> </a:t>
            </a:r>
            <a:r>
              <a:rPr sz="3700" spc="-10" dirty="0">
                <a:solidFill>
                  <a:srgbClr val="FFF8E7"/>
                </a:solidFill>
                <a:latin typeface="Arimo"/>
                <a:cs typeface="Arimo"/>
              </a:rPr>
              <a:t>policies </a:t>
            </a:r>
            <a:r>
              <a:rPr sz="3700" dirty="0">
                <a:solidFill>
                  <a:srgbClr val="FFF8E7"/>
                </a:solidFill>
                <a:latin typeface="Arimo"/>
                <a:cs typeface="Arimo"/>
              </a:rPr>
              <a:t>and</a:t>
            </a:r>
            <a:r>
              <a:rPr sz="3700" spc="-100" dirty="0">
                <a:solidFill>
                  <a:srgbClr val="FFF8E7"/>
                </a:solidFill>
                <a:latin typeface="Arimo"/>
                <a:cs typeface="Arimo"/>
              </a:rPr>
              <a:t> </a:t>
            </a:r>
            <a:r>
              <a:rPr sz="3700" dirty="0">
                <a:solidFill>
                  <a:srgbClr val="FFF8E7"/>
                </a:solidFill>
                <a:latin typeface="Arimo"/>
                <a:cs typeface="Arimo"/>
              </a:rPr>
              <a:t>procedures</a:t>
            </a:r>
            <a:r>
              <a:rPr sz="3700" spc="-95" dirty="0">
                <a:solidFill>
                  <a:srgbClr val="FFF8E7"/>
                </a:solidFill>
                <a:latin typeface="Arimo"/>
                <a:cs typeface="Arimo"/>
              </a:rPr>
              <a:t> </a:t>
            </a:r>
            <a:r>
              <a:rPr sz="3700" dirty="0">
                <a:solidFill>
                  <a:srgbClr val="FFF8E7"/>
                </a:solidFill>
                <a:latin typeface="Arimo"/>
                <a:cs typeface="Arimo"/>
              </a:rPr>
              <a:t>on</a:t>
            </a:r>
            <a:r>
              <a:rPr sz="3700" spc="-95" dirty="0">
                <a:solidFill>
                  <a:srgbClr val="FFF8E7"/>
                </a:solidFill>
                <a:latin typeface="Arimo"/>
                <a:cs typeface="Arimo"/>
              </a:rPr>
              <a:t> </a:t>
            </a:r>
            <a:r>
              <a:rPr sz="3700" spc="-10" dirty="0">
                <a:solidFill>
                  <a:srgbClr val="FFF8E7"/>
                </a:solidFill>
                <a:latin typeface="Arimo"/>
                <a:cs typeface="Arimo"/>
              </a:rPr>
              <a:t>where </a:t>
            </a:r>
            <a:r>
              <a:rPr sz="3700" dirty="0">
                <a:solidFill>
                  <a:srgbClr val="FFF8E7"/>
                </a:solidFill>
                <a:latin typeface="Arimo"/>
                <a:cs typeface="Arimo"/>
              </a:rPr>
              <a:t>to</a:t>
            </a:r>
            <a:r>
              <a:rPr sz="3700" spc="-80" dirty="0">
                <a:solidFill>
                  <a:srgbClr val="FFF8E7"/>
                </a:solidFill>
                <a:latin typeface="Arimo"/>
                <a:cs typeface="Arimo"/>
              </a:rPr>
              <a:t> </a:t>
            </a:r>
            <a:r>
              <a:rPr sz="3700" dirty="0">
                <a:solidFill>
                  <a:srgbClr val="FFF8E7"/>
                </a:solidFill>
                <a:latin typeface="Arimo"/>
                <a:cs typeface="Arimo"/>
              </a:rPr>
              <a:t>save</a:t>
            </a:r>
            <a:r>
              <a:rPr sz="3700" spc="-65" dirty="0">
                <a:solidFill>
                  <a:srgbClr val="FFF8E7"/>
                </a:solidFill>
                <a:latin typeface="Arimo"/>
                <a:cs typeface="Arimo"/>
              </a:rPr>
              <a:t> </a:t>
            </a:r>
            <a:r>
              <a:rPr sz="3700" dirty="0">
                <a:solidFill>
                  <a:srgbClr val="FFF8E7"/>
                </a:solidFill>
                <a:latin typeface="Arimo"/>
                <a:cs typeface="Arimo"/>
              </a:rPr>
              <a:t>email</a:t>
            </a:r>
            <a:r>
              <a:rPr sz="3700" spc="-65" dirty="0">
                <a:solidFill>
                  <a:srgbClr val="FFF8E7"/>
                </a:solidFill>
                <a:latin typeface="Arimo"/>
                <a:cs typeface="Arimo"/>
              </a:rPr>
              <a:t> </a:t>
            </a:r>
            <a:r>
              <a:rPr sz="3700" spc="-10" dirty="0">
                <a:solidFill>
                  <a:srgbClr val="FFF8E7"/>
                </a:solidFill>
                <a:latin typeface="Arimo"/>
                <a:cs typeface="Arimo"/>
              </a:rPr>
              <a:t>attachments.</a:t>
            </a:r>
            <a:endParaRPr sz="3700">
              <a:latin typeface="Arimo"/>
              <a:cs typeface="Arimo"/>
            </a:endParaRPr>
          </a:p>
          <a:p>
            <a:pPr marL="12700">
              <a:lnSpc>
                <a:spcPct val="100000"/>
              </a:lnSpc>
              <a:spcBef>
                <a:spcPts val="455"/>
              </a:spcBef>
            </a:pPr>
            <a:r>
              <a:rPr sz="3700" dirty="0">
                <a:solidFill>
                  <a:srgbClr val="FFF8E7"/>
                </a:solidFill>
                <a:latin typeface="Arimo"/>
                <a:cs typeface="Arimo"/>
              </a:rPr>
              <a:t>If</a:t>
            </a:r>
            <a:r>
              <a:rPr sz="3700" spc="-60" dirty="0">
                <a:solidFill>
                  <a:srgbClr val="FFF8E7"/>
                </a:solidFill>
                <a:latin typeface="Arimo"/>
                <a:cs typeface="Arimo"/>
              </a:rPr>
              <a:t> </a:t>
            </a:r>
            <a:r>
              <a:rPr sz="3700" dirty="0">
                <a:solidFill>
                  <a:srgbClr val="FFF8E7"/>
                </a:solidFill>
                <a:latin typeface="Arimo"/>
                <a:cs typeface="Arimo"/>
              </a:rPr>
              <a:t>you</a:t>
            </a:r>
            <a:r>
              <a:rPr sz="3700" spc="-55" dirty="0">
                <a:solidFill>
                  <a:srgbClr val="FFF8E7"/>
                </a:solidFill>
                <a:latin typeface="Arimo"/>
                <a:cs typeface="Arimo"/>
              </a:rPr>
              <a:t> </a:t>
            </a:r>
            <a:r>
              <a:rPr sz="3700" dirty="0">
                <a:solidFill>
                  <a:srgbClr val="FFF8E7"/>
                </a:solidFill>
                <a:latin typeface="Arimo"/>
                <a:cs typeface="Arimo"/>
              </a:rPr>
              <a:t>are</a:t>
            </a:r>
            <a:r>
              <a:rPr sz="3700" spc="-55" dirty="0">
                <a:solidFill>
                  <a:srgbClr val="FFF8E7"/>
                </a:solidFill>
                <a:latin typeface="Arimo"/>
                <a:cs typeface="Arimo"/>
              </a:rPr>
              <a:t> </a:t>
            </a:r>
            <a:r>
              <a:rPr sz="3700" dirty="0">
                <a:solidFill>
                  <a:srgbClr val="FFF8E7"/>
                </a:solidFill>
                <a:latin typeface="Arimo"/>
                <a:cs typeface="Arimo"/>
              </a:rPr>
              <a:t>finding</a:t>
            </a:r>
            <a:r>
              <a:rPr sz="3700" spc="-55" dirty="0">
                <a:solidFill>
                  <a:srgbClr val="FFF8E7"/>
                </a:solidFill>
                <a:latin typeface="Arimo"/>
                <a:cs typeface="Arimo"/>
              </a:rPr>
              <a:t> </a:t>
            </a:r>
            <a:r>
              <a:rPr sz="3700" spc="-20" dirty="0">
                <a:solidFill>
                  <a:srgbClr val="FFF8E7"/>
                </a:solidFill>
                <a:latin typeface="Arimo"/>
                <a:cs typeface="Arimo"/>
              </a:rPr>
              <a:t>your</a:t>
            </a:r>
            <a:endParaRPr sz="3700">
              <a:latin typeface="Arimo"/>
              <a:cs typeface="Arimo"/>
            </a:endParaRPr>
          </a:p>
          <a:p>
            <a:pPr marL="12700" marR="147320">
              <a:lnSpc>
                <a:spcPts val="5170"/>
              </a:lnSpc>
              <a:spcBef>
                <a:spcPts val="295"/>
              </a:spcBef>
            </a:pPr>
            <a:r>
              <a:rPr sz="3700" dirty="0">
                <a:solidFill>
                  <a:srgbClr val="FFF8E7"/>
                </a:solidFill>
                <a:latin typeface="Arimo"/>
                <a:cs typeface="Arimo"/>
              </a:rPr>
              <a:t>email</a:t>
            </a:r>
            <a:r>
              <a:rPr sz="3700" spc="-90" dirty="0">
                <a:solidFill>
                  <a:srgbClr val="FFF8E7"/>
                </a:solidFill>
                <a:latin typeface="Arimo"/>
                <a:cs typeface="Arimo"/>
              </a:rPr>
              <a:t> </a:t>
            </a:r>
            <a:r>
              <a:rPr sz="3700" dirty="0">
                <a:solidFill>
                  <a:srgbClr val="FFF8E7"/>
                </a:solidFill>
                <a:latin typeface="Arimo"/>
                <a:cs typeface="Arimo"/>
              </a:rPr>
              <a:t>inbox</a:t>
            </a:r>
            <a:r>
              <a:rPr sz="3700" spc="-90" dirty="0">
                <a:solidFill>
                  <a:srgbClr val="FFF8E7"/>
                </a:solidFill>
                <a:latin typeface="Arimo"/>
                <a:cs typeface="Arimo"/>
              </a:rPr>
              <a:t> </a:t>
            </a:r>
            <a:r>
              <a:rPr sz="3700" spc="-10" dirty="0">
                <a:solidFill>
                  <a:srgbClr val="FFF8E7"/>
                </a:solidFill>
                <a:latin typeface="Arimo"/>
                <a:cs typeface="Arimo"/>
              </a:rPr>
              <a:t>overcrowded </a:t>
            </a:r>
            <a:r>
              <a:rPr sz="3700" dirty="0">
                <a:solidFill>
                  <a:srgbClr val="FFF8E7"/>
                </a:solidFill>
                <a:latin typeface="Arimo"/>
                <a:cs typeface="Arimo"/>
              </a:rPr>
              <a:t>with</a:t>
            </a:r>
            <a:r>
              <a:rPr sz="3700" spc="-125" dirty="0">
                <a:solidFill>
                  <a:srgbClr val="FFF8E7"/>
                </a:solidFill>
                <a:latin typeface="Arimo"/>
                <a:cs typeface="Arimo"/>
              </a:rPr>
              <a:t> </a:t>
            </a:r>
            <a:r>
              <a:rPr sz="3700" dirty="0">
                <a:solidFill>
                  <a:srgbClr val="FFF8E7"/>
                </a:solidFill>
                <a:latin typeface="Arimo"/>
                <a:cs typeface="Arimo"/>
              </a:rPr>
              <a:t>email</a:t>
            </a:r>
            <a:r>
              <a:rPr sz="3700" spc="-125" dirty="0">
                <a:solidFill>
                  <a:srgbClr val="FFF8E7"/>
                </a:solidFill>
                <a:latin typeface="Arimo"/>
                <a:cs typeface="Arimo"/>
              </a:rPr>
              <a:t> </a:t>
            </a:r>
            <a:r>
              <a:rPr sz="3700" dirty="0">
                <a:solidFill>
                  <a:srgbClr val="FFF8E7"/>
                </a:solidFill>
                <a:latin typeface="Arimo"/>
                <a:cs typeface="Arimo"/>
              </a:rPr>
              <a:t>subscriptions</a:t>
            </a:r>
            <a:r>
              <a:rPr sz="3700" spc="-125" dirty="0">
                <a:solidFill>
                  <a:srgbClr val="FFF8E7"/>
                </a:solidFill>
                <a:latin typeface="Arimo"/>
                <a:cs typeface="Arimo"/>
              </a:rPr>
              <a:t> </a:t>
            </a:r>
            <a:r>
              <a:rPr sz="3700" spc="-25" dirty="0">
                <a:solidFill>
                  <a:srgbClr val="FFF8E7"/>
                </a:solidFill>
                <a:latin typeface="Arimo"/>
                <a:cs typeface="Arimo"/>
              </a:rPr>
              <a:t>to </a:t>
            </a:r>
            <a:r>
              <a:rPr sz="3700" dirty="0">
                <a:solidFill>
                  <a:srgbClr val="FFF8E7"/>
                </a:solidFill>
                <a:latin typeface="Arimo"/>
                <a:cs typeface="Arimo"/>
              </a:rPr>
              <a:t>newsletters</a:t>
            </a:r>
            <a:r>
              <a:rPr sz="3700" spc="-105" dirty="0">
                <a:solidFill>
                  <a:srgbClr val="FFF8E7"/>
                </a:solidFill>
                <a:latin typeface="Arimo"/>
                <a:cs typeface="Arimo"/>
              </a:rPr>
              <a:t> </a:t>
            </a:r>
            <a:r>
              <a:rPr sz="3700" dirty="0">
                <a:solidFill>
                  <a:srgbClr val="FFF8E7"/>
                </a:solidFill>
                <a:latin typeface="Arimo"/>
                <a:cs typeface="Arimo"/>
              </a:rPr>
              <a:t>or</a:t>
            </a:r>
            <a:r>
              <a:rPr sz="3700" spc="-100" dirty="0">
                <a:solidFill>
                  <a:srgbClr val="FFF8E7"/>
                </a:solidFill>
                <a:latin typeface="Arimo"/>
                <a:cs typeface="Arimo"/>
              </a:rPr>
              <a:t> </a:t>
            </a:r>
            <a:r>
              <a:rPr sz="3700" dirty="0">
                <a:solidFill>
                  <a:srgbClr val="FFF8E7"/>
                </a:solidFill>
                <a:latin typeface="Arimo"/>
                <a:cs typeface="Arimo"/>
              </a:rPr>
              <a:t>other</a:t>
            </a:r>
            <a:r>
              <a:rPr sz="3700" spc="-100" dirty="0">
                <a:solidFill>
                  <a:srgbClr val="FFF8E7"/>
                </a:solidFill>
                <a:latin typeface="Arimo"/>
                <a:cs typeface="Arimo"/>
              </a:rPr>
              <a:t> </a:t>
            </a:r>
            <a:r>
              <a:rPr sz="3700" spc="-20" dirty="0">
                <a:solidFill>
                  <a:srgbClr val="FFF8E7"/>
                </a:solidFill>
                <a:latin typeface="Arimo"/>
                <a:cs typeface="Arimo"/>
              </a:rPr>
              <a:t>non- </a:t>
            </a:r>
            <a:r>
              <a:rPr sz="3700" dirty="0">
                <a:solidFill>
                  <a:srgbClr val="FFF8E7"/>
                </a:solidFill>
                <a:latin typeface="Arimo"/>
                <a:cs typeface="Arimo"/>
              </a:rPr>
              <a:t>essential</a:t>
            </a:r>
            <a:r>
              <a:rPr sz="3700" spc="-110" dirty="0">
                <a:solidFill>
                  <a:srgbClr val="FFF8E7"/>
                </a:solidFill>
                <a:latin typeface="Arimo"/>
                <a:cs typeface="Arimo"/>
              </a:rPr>
              <a:t> </a:t>
            </a:r>
            <a:r>
              <a:rPr sz="3700" dirty="0">
                <a:solidFill>
                  <a:srgbClr val="FFF8E7"/>
                </a:solidFill>
                <a:latin typeface="Arimo"/>
                <a:cs typeface="Arimo"/>
              </a:rPr>
              <a:t>emails,</a:t>
            </a:r>
            <a:r>
              <a:rPr sz="3700" spc="-110" dirty="0">
                <a:solidFill>
                  <a:srgbClr val="FFF8E7"/>
                </a:solidFill>
                <a:latin typeface="Arimo"/>
                <a:cs typeface="Arimo"/>
              </a:rPr>
              <a:t> </a:t>
            </a:r>
            <a:r>
              <a:rPr sz="3700" dirty="0">
                <a:solidFill>
                  <a:srgbClr val="FFF8E7"/>
                </a:solidFill>
                <a:latin typeface="Arimo"/>
                <a:cs typeface="Arimo"/>
              </a:rPr>
              <a:t>you</a:t>
            </a:r>
            <a:r>
              <a:rPr sz="3700" spc="-105" dirty="0">
                <a:solidFill>
                  <a:srgbClr val="FFF8E7"/>
                </a:solidFill>
                <a:latin typeface="Arimo"/>
                <a:cs typeface="Arimo"/>
              </a:rPr>
              <a:t> </a:t>
            </a:r>
            <a:r>
              <a:rPr sz="3700" spc="-25" dirty="0">
                <a:solidFill>
                  <a:srgbClr val="FFF8E7"/>
                </a:solidFill>
                <a:latin typeface="Arimo"/>
                <a:cs typeface="Arimo"/>
              </a:rPr>
              <a:t>can </a:t>
            </a:r>
            <a:r>
              <a:rPr sz="3700" dirty="0">
                <a:solidFill>
                  <a:srgbClr val="FFF8E7"/>
                </a:solidFill>
                <a:latin typeface="Arimo"/>
                <a:cs typeface="Arimo"/>
              </a:rPr>
              <a:t>either</a:t>
            </a:r>
            <a:r>
              <a:rPr sz="3700" spc="-90" dirty="0">
                <a:solidFill>
                  <a:srgbClr val="FFF8E7"/>
                </a:solidFill>
                <a:latin typeface="Arimo"/>
                <a:cs typeface="Arimo"/>
              </a:rPr>
              <a:t> </a:t>
            </a:r>
            <a:r>
              <a:rPr sz="3700" dirty="0">
                <a:solidFill>
                  <a:srgbClr val="FFF8E7"/>
                </a:solidFill>
                <a:latin typeface="Arimo"/>
                <a:cs typeface="Arimo"/>
              </a:rPr>
              <a:t>move</a:t>
            </a:r>
            <a:r>
              <a:rPr sz="3700" spc="-90" dirty="0">
                <a:solidFill>
                  <a:srgbClr val="FFF8E7"/>
                </a:solidFill>
                <a:latin typeface="Arimo"/>
                <a:cs typeface="Arimo"/>
              </a:rPr>
              <a:t> </a:t>
            </a:r>
            <a:r>
              <a:rPr sz="3700" dirty="0">
                <a:solidFill>
                  <a:srgbClr val="FFF8E7"/>
                </a:solidFill>
                <a:latin typeface="Arimo"/>
                <a:cs typeface="Arimo"/>
              </a:rPr>
              <a:t>them</a:t>
            </a:r>
            <a:r>
              <a:rPr sz="3700" spc="-90" dirty="0">
                <a:solidFill>
                  <a:srgbClr val="FFF8E7"/>
                </a:solidFill>
                <a:latin typeface="Arimo"/>
                <a:cs typeface="Arimo"/>
              </a:rPr>
              <a:t> </a:t>
            </a:r>
            <a:r>
              <a:rPr sz="3700" spc="-25" dirty="0">
                <a:solidFill>
                  <a:srgbClr val="FFF8E7"/>
                </a:solidFill>
                <a:latin typeface="Arimo"/>
                <a:cs typeface="Arimo"/>
              </a:rPr>
              <a:t>to</a:t>
            </a:r>
            <a:endParaRPr sz="3700">
              <a:latin typeface="Arimo"/>
              <a:cs typeface="Arimo"/>
            </a:endParaRPr>
          </a:p>
          <a:p>
            <a:pPr marL="12700" marR="773430">
              <a:lnSpc>
                <a:spcPts val="5170"/>
              </a:lnSpc>
            </a:pPr>
            <a:r>
              <a:rPr sz="3700" dirty="0">
                <a:solidFill>
                  <a:srgbClr val="FFF8E7"/>
                </a:solidFill>
                <a:latin typeface="Arimo"/>
                <a:cs typeface="Arimo"/>
              </a:rPr>
              <a:t>another</a:t>
            </a:r>
            <a:r>
              <a:rPr sz="3700" spc="-85" dirty="0">
                <a:solidFill>
                  <a:srgbClr val="FFF8E7"/>
                </a:solidFill>
                <a:latin typeface="Arimo"/>
                <a:cs typeface="Arimo"/>
              </a:rPr>
              <a:t> </a:t>
            </a:r>
            <a:r>
              <a:rPr sz="3700" dirty="0">
                <a:solidFill>
                  <a:srgbClr val="FFF8E7"/>
                </a:solidFill>
                <a:latin typeface="Arimo"/>
                <a:cs typeface="Arimo"/>
              </a:rPr>
              <a:t>folder</a:t>
            </a:r>
            <a:r>
              <a:rPr sz="3700" spc="-85" dirty="0">
                <a:solidFill>
                  <a:srgbClr val="FFF8E7"/>
                </a:solidFill>
                <a:latin typeface="Arimo"/>
                <a:cs typeface="Arimo"/>
              </a:rPr>
              <a:t> </a:t>
            </a:r>
            <a:r>
              <a:rPr sz="3700" dirty="0">
                <a:solidFill>
                  <a:srgbClr val="FFF8E7"/>
                </a:solidFill>
                <a:latin typeface="Arimo"/>
                <a:cs typeface="Arimo"/>
              </a:rPr>
              <a:t>or</a:t>
            </a:r>
            <a:r>
              <a:rPr sz="3700" spc="-85" dirty="0">
                <a:solidFill>
                  <a:srgbClr val="FFF8E7"/>
                </a:solidFill>
                <a:latin typeface="Arimo"/>
                <a:cs typeface="Arimo"/>
              </a:rPr>
              <a:t> </a:t>
            </a:r>
            <a:r>
              <a:rPr sz="3700" spc="-10" dirty="0">
                <a:solidFill>
                  <a:srgbClr val="FFF8E7"/>
                </a:solidFill>
                <a:latin typeface="Arimo"/>
                <a:cs typeface="Arimo"/>
              </a:rPr>
              <a:t>delete them.</a:t>
            </a:r>
            <a:endParaRPr sz="3700">
              <a:latin typeface="Arimo"/>
              <a:cs typeface="Arimo"/>
            </a:endParaRPr>
          </a:p>
        </p:txBody>
      </p:sp>
      <p:grpSp>
        <p:nvGrpSpPr>
          <p:cNvPr id="6" name="object 6"/>
          <p:cNvGrpSpPr/>
          <p:nvPr/>
        </p:nvGrpSpPr>
        <p:grpSpPr>
          <a:xfrm>
            <a:off x="7861248" y="2"/>
            <a:ext cx="10427335" cy="10287000"/>
            <a:chOff x="7861248" y="2"/>
            <a:chExt cx="10427335" cy="10287000"/>
          </a:xfrm>
        </p:grpSpPr>
        <p:pic>
          <p:nvPicPr>
            <p:cNvPr id="7" name="object 7"/>
            <p:cNvPicPr/>
            <p:nvPr/>
          </p:nvPicPr>
          <p:blipFill>
            <a:blip r:embed="rId4" cstate="email">
              <a:extLst>
                <a:ext uri="{28A0092B-C50C-407E-A947-70E740481C1C}">
                  <a14:useLocalDpi xmlns:a14="http://schemas.microsoft.com/office/drawing/2010/main" val="0"/>
                </a:ext>
              </a:extLst>
            </a:blip>
            <a:stretch>
              <a:fillRect/>
            </a:stretch>
          </p:blipFill>
          <p:spPr>
            <a:xfrm>
              <a:off x="17011405" y="9258315"/>
              <a:ext cx="1009649" cy="962009"/>
            </a:xfrm>
            <a:prstGeom prst="rect">
              <a:avLst/>
            </a:prstGeom>
          </p:spPr>
        </p:pic>
        <p:pic>
          <p:nvPicPr>
            <p:cNvPr id="8" name="object 8"/>
            <p:cNvPicPr/>
            <p:nvPr/>
          </p:nvPicPr>
          <p:blipFill>
            <a:blip r:embed="rId5" cstate="print">
              <a:extLst>
                <a:ext uri="{28A0092B-C50C-407E-A947-70E740481C1C}">
                  <a14:useLocalDpi xmlns:a14="http://schemas.microsoft.com/office/drawing/2010/main" val="0"/>
                </a:ext>
              </a:extLst>
            </a:blip>
            <a:stretch>
              <a:fillRect/>
            </a:stretch>
          </p:blipFill>
          <p:spPr>
            <a:xfrm>
              <a:off x="7861248" y="2"/>
              <a:ext cx="10426750" cy="10286996"/>
            </a:xfrm>
            <a:prstGeom prst="rect">
              <a:avLst/>
            </a:prstGeom>
          </p:spPr>
        </p:pic>
      </p:grpSp>
      <p:sp>
        <p:nvSpPr>
          <p:cNvPr id="9" name="object 9"/>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80" dirty="0"/>
              <a:t>Saving,</a:t>
            </a:r>
            <a:r>
              <a:rPr spc="-245" dirty="0"/>
              <a:t> </a:t>
            </a:r>
            <a:r>
              <a:rPr spc="-50" dirty="0"/>
              <a:t>Deleting</a:t>
            </a:r>
            <a:r>
              <a:rPr spc="-229" dirty="0"/>
              <a:t> </a:t>
            </a:r>
            <a:r>
              <a:rPr spc="-165" dirty="0"/>
              <a:t>and</a:t>
            </a:r>
            <a:r>
              <a:rPr spc="-225" dirty="0"/>
              <a:t> </a:t>
            </a:r>
            <a:r>
              <a:rPr spc="-100" dirty="0"/>
              <a:t>Searching</a:t>
            </a:r>
            <a:r>
              <a:rPr spc="-229" dirty="0"/>
              <a:t> </a:t>
            </a:r>
            <a:r>
              <a:rPr dirty="0"/>
              <a:t>for</a:t>
            </a:r>
            <a:r>
              <a:rPr spc="-229" dirty="0"/>
              <a:t> </a:t>
            </a:r>
            <a:r>
              <a:rPr spc="-60" dirty="0"/>
              <a:t>Emails</a:t>
            </a:r>
          </a:p>
        </p:txBody>
      </p:sp>
      <p:pic>
        <p:nvPicPr>
          <p:cNvPr id="10" name="object 10"/>
          <p:cNvPicPr/>
          <p:nvPr/>
        </p:nvPicPr>
        <p:blipFill>
          <a:blip r:embed="rId6" cstate="email">
            <a:extLst>
              <a:ext uri="{28A0092B-C50C-407E-A947-70E740481C1C}">
                <a14:useLocalDpi xmlns:a14="http://schemas.microsoft.com/office/drawing/2010/main" val="0"/>
              </a:ext>
            </a:extLst>
          </a:blip>
          <a:stretch>
            <a:fillRect/>
          </a:stretch>
        </p:blipFill>
        <p:spPr>
          <a:xfrm>
            <a:off x="17201906" y="9448814"/>
            <a:ext cx="1009649" cy="83818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sp>
        <p:nvSpPr>
          <p:cNvPr id="5" name="object 5"/>
          <p:cNvSpPr txBox="1">
            <a:spLocks noGrp="1"/>
          </p:cNvSpPr>
          <p:nvPr>
            <p:ph type="title"/>
          </p:nvPr>
        </p:nvSpPr>
        <p:spPr>
          <a:xfrm>
            <a:off x="1016000" y="950270"/>
            <a:ext cx="7697470" cy="2382520"/>
          </a:xfrm>
          <a:prstGeom prst="rect">
            <a:avLst/>
          </a:prstGeom>
        </p:spPr>
        <p:txBody>
          <a:bodyPr vert="horz" wrap="square" lIns="0" tIns="7620" rIns="0" bIns="0" rtlCol="0">
            <a:spAutoFit/>
          </a:bodyPr>
          <a:lstStyle/>
          <a:p>
            <a:pPr marL="12700" marR="2146935">
              <a:lnSpc>
                <a:spcPts val="7050"/>
              </a:lnSpc>
              <a:spcBef>
                <a:spcPts val="60"/>
              </a:spcBef>
            </a:pPr>
            <a:r>
              <a:rPr spc="-70" dirty="0">
                <a:solidFill>
                  <a:srgbClr val="000000"/>
                </a:solidFill>
              </a:rPr>
              <a:t>Storing</a:t>
            </a:r>
            <a:r>
              <a:rPr spc="-265" dirty="0">
                <a:solidFill>
                  <a:srgbClr val="000000"/>
                </a:solidFill>
              </a:rPr>
              <a:t> </a:t>
            </a:r>
            <a:r>
              <a:rPr spc="-10" dirty="0">
                <a:solidFill>
                  <a:srgbClr val="000000"/>
                </a:solidFill>
              </a:rPr>
              <a:t>Digital </a:t>
            </a:r>
            <a:r>
              <a:rPr spc="-145" dirty="0">
                <a:solidFill>
                  <a:srgbClr val="000000"/>
                </a:solidFill>
              </a:rPr>
              <a:t>Communications</a:t>
            </a:r>
          </a:p>
          <a:p>
            <a:pPr marL="12700">
              <a:lnSpc>
                <a:spcPts val="4495"/>
              </a:lnSpc>
            </a:pPr>
            <a:r>
              <a:rPr sz="3750" b="0" dirty="0">
                <a:solidFill>
                  <a:srgbClr val="000000"/>
                </a:solidFill>
                <a:latin typeface="Arimo"/>
                <a:cs typeface="Arimo"/>
              </a:rPr>
              <a:t>Can</a:t>
            </a:r>
            <a:r>
              <a:rPr sz="3750" b="0" spc="5" dirty="0">
                <a:solidFill>
                  <a:srgbClr val="000000"/>
                </a:solidFill>
                <a:latin typeface="Arimo"/>
                <a:cs typeface="Arimo"/>
              </a:rPr>
              <a:t> </a:t>
            </a:r>
            <a:r>
              <a:rPr sz="3750" b="0" dirty="0">
                <a:solidFill>
                  <a:srgbClr val="000000"/>
                </a:solidFill>
                <a:latin typeface="Arimo"/>
                <a:cs typeface="Arimo"/>
              </a:rPr>
              <a:t>anyone</a:t>
            </a:r>
            <a:r>
              <a:rPr sz="3750" b="0" spc="5" dirty="0">
                <a:solidFill>
                  <a:srgbClr val="000000"/>
                </a:solidFill>
                <a:latin typeface="Arimo"/>
                <a:cs typeface="Arimo"/>
              </a:rPr>
              <a:t> </a:t>
            </a:r>
            <a:r>
              <a:rPr sz="3750" b="0" dirty="0">
                <a:solidFill>
                  <a:srgbClr val="000000"/>
                </a:solidFill>
                <a:latin typeface="Arimo"/>
                <a:cs typeface="Arimo"/>
              </a:rPr>
              <a:t>tell</a:t>
            </a:r>
            <a:r>
              <a:rPr sz="3750" b="0" spc="5" dirty="0">
                <a:solidFill>
                  <a:srgbClr val="000000"/>
                </a:solidFill>
                <a:latin typeface="Arimo"/>
                <a:cs typeface="Arimo"/>
              </a:rPr>
              <a:t> </a:t>
            </a:r>
            <a:r>
              <a:rPr sz="3750" b="0" dirty="0">
                <a:solidFill>
                  <a:srgbClr val="000000"/>
                </a:solidFill>
                <a:latin typeface="Arimo"/>
                <a:cs typeface="Arimo"/>
              </a:rPr>
              <a:t>me</a:t>
            </a:r>
            <a:r>
              <a:rPr sz="3750" b="0" spc="5" dirty="0">
                <a:solidFill>
                  <a:srgbClr val="000000"/>
                </a:solidFill>
                <a:latin typeface="Arimo"/>
                <a:cs typeface="Arimo"/>
              </a:rPr>
              <a:t> </a:t>
            </a:r>
            <a:r>
              <a:rPr sz="3750" b="0" dirty="0">
                <a:solidFill>
                  <a:srgbClr val="000000"/>
                </a:solidFill>
                <a:latin typeface="Arimo"/>
                <a:cs typeface="Arimo"/>
              </a:rPr>
              <a:t>what</a:t>
            </a:r>
            <a:r>
              <a:rPr sz="3750" b="0" spc="5" dirty="0">
                <a:solidFill>
                  <a:srgbClr val="000000"/>
                </a:solidFill>
                <a:latin typeface="Arimo"/>
                <a:cs typeface="Arimo"/>
              </a:rPr>
              <a:t> </a:t>
            </a:r>
            <a:r>
              <a:rPr sz="3750" b="0" dirty="0">
                <a:solidFill>
                  <a:srgbClr val="000000"/>
                </a:solidFill>
                <a:latin typeface="Arimo"/>
                <a:cs typeface="Arimo"/>
              </a:rPr>
              <a:t>these</a:t>
            </a:r>
            <a:r>
              <a:rPr sz="3750" b="0" spc="5" dirty="0">
                <a:solidFill>
                  <a:srgbClr val="000000"/>
                </a:solidFill>
                <a:latin typeface="Arimo"/>
                <a:cs typeface="Arimo"/>
              </a:rPr>
              <a:t> </a:t>
            </a:r>
            <a:r>
              <a:rPr sz="3750" b="0" spc="-20" dirty="0">
                <a:solidFill>
                  <a:srgbClr val="000000"/>
                </a:solidFill>
                <a:latin typeface="Arimo"/>
                <a:cs typeface="Arimo"/>
              </a:rPr>
              <a:t>are?</a:t>
            </a:r>
            <a:endParaRPr sz="3750">
              <a:latin typeface="Arimo"/>
              <a:cs typeface="Arimo"/>
            </a:endParaRPr>
          </a:p>
        </p:txBody>
      </p:sp>
      <p:pic>
        <p:nvPicPr>
          <p:cNvPr id="7" name="Picture 6">
            <a:extLst>
              <a:ext uri="{FF2B5EF4-FFF2-40B4-BE49-F238E27FC236}">
                <a16:creationId xmlns:a16="http://schemas.microsoft.com/office/drawing/2014/main" id="{88AC7382-A03D-D690-2B2E-4565D7417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3470" y="0"/>
            <a:ext cx="9581337" cy="10287000"/>
          </a:xfrm>
          <a:prstGeom prst="rect">
            <a:avLst/>
          </a:prstGeom>
        </p:spPr>
      </p:pic>
      <p:sp>
        <p:nvSpPr>
          <p:cNvPr id="3" name="object 3"/>
          <p:cNvSpPr txBox="1">
            <a:spLocks noGrp="1"/>
          </p:cNvSpPr>
          <p:nvPr>
            <p:ph type="body" idx="1"/>
          </p:nvPr>
        </p:nvSpPr>
        <p:spPr>
          <a:xfrm>
            <a:off x="533400" y="3973995"/>
            <a:ext cx="8070215" cy="5359400"/>
          </a:xfrm>
          <a:prstGeom prst="rect">
            <a:avLst/>
          </a:prstGeom>
        </p:spPr>
        <p:txBody>
          <a:bodyPr vert="horz" wrap="square" lIns="0" tIns="11430" rIns="0" bIns="0" rtlCol="0">
            <a:spAutoFit/>
          </a:bodyPr>
          <a:lstStyle/>
          <a:p>
            <a:pPr marL="12700" marR="5080">
              <a:lnSpc>
                <a:spcPct val="116700"/>
              </a:lnSpc>
              <a:spcBef>
                <a:spcPts val="90"/>
              </a:spcBef>
            </a:pPr>
            <a:r>
              <a:rPr dirty="0"/>
              <a:t>Files</a:t>
            </a:r>
            <a:r>
              <a:rPr spc="5" dirty="0"/>
              <a:t> </a:t>
            </a:r>
            <a:r>
              <a:rPr dirty="0"/>
              <a:t>and</a:t>
            </a:r>
            <a:r>
              <a:rPr spc="5" dirty="0"/>
              <a:t> </a:t>
            </a:r>
            <a:r>
              <a:rPr dirty="0"/>
              <a:t>associated</a:t>
            </a:r>
            <a:r>
              <a:rPr spc="5" dirty="0"/>
              <a:t> </a:t>
            </a:r>
            <a:r>
              <a:rPr dirty="0"/>
              <a:t>folders</a:t>
            </a:r>
            <a:r>
              <a:rPr spc="5" dirty="0"/>
              <a:t> </a:t>
            </a:r>
            <a:r>
              <a:rPr spc="-20" dirty="0"/>
              <a:t>that </a:t>
            </a:r>
            <a:r>
              <a:rPr dirty="0"/>
              <a:t>house</a:t>
            </a:r>
            <a:r>
              <a:rPr spc="5" dirty="0"/>
              <a:t> </a:t>
            </a:r>
            <a:r>
              <a:rPr dirty="0"/>
              <a:t>sensitive</a:t>
            </a:r>
            <a:r>
              <a:rPr spc="5" dirty="0"/>
              <a:t> </a:t>
            </a:r>
            <a:r>
              <a:rPr spc="-10" dirty="0"/>
              <a:t>digital </a:t>
            </a:r>
            <a:r>
              <a:rPr dirty="0"/>
              <a:t>communications</a:t>
            </a:r>
            <a:r>
              <a:rPr spc="5" dirty="0"/>
              <a:t> </a:t>
            </a:r>
            <a:r>
              <a:rPr dirty="0"/>
              <a:t>need</a:t>
            </a:r>
            <a:r>
              <a:rPr spc="5" dirty="0"/>
              <a:t> </a:t>
            </a:r>
            <a:r>
              <a:rPr dirty="0"/>
              <a:t>to</a:t>
            </a:r>
            <a:r>
              <a:rPr spc="5" dirty="0"/>
              <a:t> </a:t>
            </a:r>
            <a:r>
              <a:rPr dirty="0"/>
              <a:t>be</a:t>
            </a:r>
            <a:r>
              <a:rPr spc="5" dirty="0"/>
              <a:t> </a:t>
            </a:r>
            <a:r>
              <a:rPr spc="-10" dirty="0"/>
              <a:t>named </a:t>
            </a:r>
            <a:r>
              <a:rPr dirty="0"/>
              <a:t>using</a:t>
            </a:r>
            <a:r>
              <a:rPr spc="5" dirty="0"/>
              <a:t> </a:t>
            </a:r>
            <a:r>
              <a:rPr dirty="0"/>
              <a:t>the</a:t>
            </a:r>
            <a:r>
              <a:rPr spc="5" dirty="0"/>
              <a:t> </a:t>
            </a:r>
            <a:r>
              <a:rPr dirty="0"/>
              <a:t>organisations</a:t>
            </a:r>
            <a:r>
              <a:rPr spc="5" dirty="0"/>
              <a:t> </a:t>
            </a:r>
            <a:r>
              <a:rPr spc="-10" dirty="0"/>
              <a:t>specific </a:t>
            </a:r>
            <a:r>
              <a:rPr dirty="0"/>
              <a:t>naming</a:t>
            </a:r>
            <a:r>
              <a:rPr spc="5" dirty="0"/>
              <a:t> </a:t>
            </a:r>
            <a:r>
              <a:rPr dirty="0"/>
              <a:t>conventions.</a:t>
            </a:r>
            <a:r>
              <a:rPr spc="5" dirty="0"/>
              <a:t> </a:t>
            </a:r>
            <a:r>
              <a:rPr dirty="0"/>
              <a:t>This</a:t>
            </a:r>
            <a:r>
              <a:rPr spc="5" dirty="0"/>
              <a:t> </a:t>
            </a:r>
            <a:r>
              <a:rPr spc="-10" dirty="0"/>
              <a:t>ensures </a:t>
            </a:r>
            <a:r>
              <a:rPr dirty="0"/>
              <a:t>that</a:t>
            </a:r>
            <a:r>
              <a:rPr spc="5" dirty="0"/>
              <a:t> </a:t>
            </a:r>
            <a:r>
              <a:rPr dirty="0"/>
              <a:t>there</a:t>
            </a:r>
            <a:r>
              <a:rPr spc="5" dirty="0"/>
              <a:t> </a:t>
            </a:r>
            <a:r>
              <a:rPr dirty="0"/>
              <a:t>are</a:t>
            </a:r>
            <a:r>
              <a:rPr spc="5" dirty="0"/>
              <a:t> </a:t>
            </a:r>
            <a:r>
              <a:rPr dirty="0"/>
              <a:t>not</a:t>
            </a:r>
            <a:r>
              <a:rPr spc="5" dirty="0"/>
              <a:t> </a:t>
            </a:r>
            <a:r>
              <a:rPr dirty="0"/>
              <a:t>numerous</a:t>
            </a:r>
            <a:r>
              <a:rPr spc="5" dirty="0"/>
              <a:t> </a:t>
            </a:r>
            <a:r>
              <a:rPr dirty="0"/>
              <a:t>folders</a:t>
            </a:r>
            <a:r>
              <a:rPr spc="5" dirty="0"/>
              <a:t> </a:t>
            </a:r>
            <a:r>
              <a:rPr spc="-25" dirty="0"/>
              <a:t>or </a:t>
            </a:r>
            <a:r>
              <a:rPr dirty="0"/>
              <a:t>files</a:t>
            </a:r>
            <a:r>
              <a:rPr spc="5" dirty="0"/>
              <a:t> </a:t>
            </a:r>
            <a:r>
              <a:rPr dirty="0"/>
              <a:t>containing</a:t>
            </a:r>
            <a:r>
              <a:rPr spc="5" dirty="0"/>
              <a:t> </a:t>
            </a:r>
            <a:r>
              <a:rPr dirty="0"/>
              <a:t>variants</a:t>
            </a:r>
            <a:r>
              <a:rPr spc="5" dirty="0"/>
              <a:t> </a:t>
            </a:r>
            <a:r>
              <a:rPr dirty="0"/>
              <a:t>of</a:t>
            </a:r>
            <a:r>
              <a:rPr spc="5" dirty="0"/>
              <a:t> </a:t>
            </a:r>
            <a:r>
              <a:rPr dirty="0"/>
              <a:t>the</a:t>
            </a:r>
            <a:r>
              <a:rPr spc="5" dirty="0"/>
              <a:t> </a:t>
            </a:r>
            <a:r>
              <a:rPr spc="-20" dirty="0"/>
              <a:t>same </a:t>
            </a:r>
            <a:r>
              <a:rPr spc="-10" dirty="0"/>
              <a:t>content.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62469C"/>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4" name="object 4"/>
          <p:cNvPicPr/>
          <p:nvPr/>
        </p:nvPicPr>
        <p:blipFill>
          <a:blip r:embed="rId3" cstate="print">
            <a:extLst>
              <a:ext uri="{28A0092B-C50C-407E-A947-70E740481C1C}">
                <a14:useLocalDpi xmlns:a14="http://schemas.microsoft.com/office/drawing/2010/main" val="0"/>
              </a:ext>
            </a:extLst>
          </a:blip>
          <a:stretch>
            <a:fillRect/>
          </a:stretch>
        </p:blipFill>
        <p:spPr>
          <a:xfrm>
            <a:off x="0" y="0"/>
            <a:ext cx="10868009" cy="10282671"/>
          </a:xfrm>
          <a:prstGeom prst="rect">
            <a:avLst/>
          </a:prstGeom>
        </p:spPr>
      </p:pic>
      <p:sp>
        <p:nvSpPr>
          <p:cNvPr id="5" name="object 5"/>
          <p:cNvSpPr txBox="1">
            <a:spLocks noGrp="1"/>
          </p:cNvSpPr>
          <p:nvPr>
            <p:ph type="title"/>
          </p:nvPr>
        </p:nvSpPr>
        <p:spPr>
          <a:xfrm>
            <a:off x="10851282" y="950276"/>
            <a:ext cx="6526530" cy="3183890"/>
          </a:xfrm>
          <a:prstGeom prst="rect">
            <a:avLst/>
          </a:prstGeom>
        </p:spPr>
        <p:txBody>
          <a:bodyPr vert="horz" wrap="square" lIns="0" tIns="7620" rIns="0" bIns="0" rtlCol="0">
            <a:spAutoFit/>
          </a:bodyPr>
          <a:lstStyle/>
          <a:p>
            <a:pPr marL="12700" marR="975994">
              <a:lnSpc>
                <a:spcPts val="7050"/>
              </a:lnSpc>
              <a:spcBef>
                <a:spcPts val="60"/>
              </a:spcBef>
            </a:pPr>
            <a:r>
              <a:rPr spc="-75" dirty="0"/>
              <a:t>Archive</a:t>
            </a:r>
            <a:r>
              <a:rPr spc="-280" dirty="0"/>
              <a:t> </a:t>
            </a:r>
            <a:r>
              <a:rPr spc="-10" dirty="0"/>
              <a:t>Digital </a:t>
            </a:r>
            <a:r>
              <a:rPr spc="-145" dirty="0"/>
              <a:t>Communications</a:t>
            </a:r>
          </a:p>
          <a:p>
            <a:pPr marL="156210" marR="5080">
              <a:lnSpc>
                <a:spcPct val="116700"/>
              </a:lnSpc>
              <a:spcBef>
                <a:spcPts val="295"/>
              </a:spcBef>
            </a:pPr>
            <a:r>
              <a:rPr sz="3750" b="0" dirty="0">
                <a:latin typeface="Arimo"/>
                <a:cs typeface="Arimo"/>
              </a:rPr>
              <a:t>Did</a:t>
            </a:r>
            <a:r>
              <a:rPr sz="3750" b="0" spc="-5" dirty="0">
                <a:latin typeface="Arimo"/>
                <a:cs typeface="Arimo"/>
              </a:rPr>
              <a:t> </a:t>
            </a:r>
            <a:r>
              <a:rPr sz="3750" b="0" dirty="0">
                <a:latin typeface="Arimo"/>
                <a:cs typeface="Arimo"/>
              </a:rPr>
              <a:t>you</a:t>
            </a:r>
            <a:r>
              <a:rPr sz="3750" b="0" spc="5" dirty="0">
                <a:latin typeface="Arimo"/>
                <a:cs typeface="Arimo"/>
              </a:rPr>
              <a:t> </a:t>
            </a:r>
            <a:r>
              <a:rPr sz="3750" b="0" dirty="0">
                <a:latin typeface="Arimo"/>
                <a:cs typeface="Arimo"/>
              </a:rPr>
              <a:t>know</a:t>
            </a:r>
            <a:r>
              <a:rPr sz="3750" b="0" spc="5" dirty="0">
                <a:latin typeface="Arimo"/>
                <a:cs typeface="Arimo"/>
              </a:rPr>
              <a:t> </a:t>
            </a:r>
            <a:r>
              <a:rPr sz="3750" b="0" dirty="0">
                <a:latin typeface="Arimo"/>
                <a:cs typeface="Arimo"/>
              </a:rPr>
              <a:t>that</a:t>
            </a:r>
            <a:r>
              <a:rPr sz="3750" b="0" spc="5" dirty="0">
                <a:latin typeface="Arimo"/>
                <a:cs typeface="Arimo"/>
              </a:rPr>
              <a:t> </a:t>
            </a:r>
            <a:r>
              <a:rPr sz="3750" b="0" dirty="0">
                <a:latin typeface="Arimo"/>
                <a:cs typeface="Arimo"/>
              </a:rPr>
              <a:t>the</a:t>
            </a:r>
            <a:r>
              <a:rPr sz="3750" b="0" spc="5" dirty="0">
                <a:latin typeface="Arimo"/>
                <a:cs typeface="Arimo"/>
              </a:rPr>
              <a:t> </a:t>
            </a:r>
            <a:r>
              <a:rPr sz="3750" b="0" spc="-10" dirty="0">
                <a:latin typeface="Arimo"/>
                <a:cs typeface="Arimo"/>
              </a:rPr>
              <a:t>internet </a:t>
            </a:r>
            <a:r>
              <a:rPr sz="3750" b="0" dirty="0">
                <a:latin typeface="Arimo"/>
                <a:cs typeface="Arimo"/>
              </a:rPr>
              <a:t>even</a:t>
            </a:r>
            <a:r>
              <a:rPr sz="3750" b="0" spc="5" dirty="0">
                <a:latin typeface="Arimo"/>
                <a:cs typeface="Arimo"/>
              </a:rPr>
              <a:t> </a:t>
            </a:r>
            <a:r>
              <a:rPr sz="3750" b="0" dirty="0">
                <a:latin typeface="Arimo"/>
                <a:cs typeface="Arimo"/>
              </a:rPr>
              <a:t>has</a:t>
            </a:r>
            <a:r>
              <a:rPr sz="3750" b="0" spc="5" dirty="0">
                <a:latin typeface="Arimo"/>
                <a:cs typeface="Arimo"/>
              </a:rPr>
              <a:t> </a:t>
            </a:r>
            <a:r>
              <a:rPr sz="3750" b="0" dirty="0">
                <a:latin typeface="Arimo"/>
                <a:cs typeface="Arimo"/>
              </a:rPr>
              <a:t>an</a:t>
            </a:r>
            <a:r>
              <a:rPr sz="3750" b="0" spc="5" dirty="0">
                <a:latin typeface="Arimo"/>
                <a:cs typeface="Arimo"/>
              </a:rPr>
              <a:t> </a:t>
            </a:r>
            <a:r>
              <a:rPr sz="3750" b="0" spc="-10" dirty="0">
                <a:latin typeface="Arimo"/>
                <a:cs typeface="Arimo"/>
              </a:rPr>
              <a:t>archive?</a:t>
            </a:r>
            <a:endParaRPr sz="3750">
              <a:latin typeface="Arimo"/>
              <a:cs typeface="Arim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8073B5"/>
          </a:solidFill>
        </p:spPr>
        <p:txBody>
          <a:bodyPr wrap="square" lIns="0" tIns="0" rIns="0" bIns="0" rtlCol="0"/>
          <a:lstStyle/>
          <a:p>
            <a:endParaRPr/>
          </a:p>
        </p:txBody>
      </p:sp>
      <p:grpSp>
        <p:nvGrpSpPr>
          <p:cNvPr id="3" name="object 3"/>
          <p:cNvGrpSpPr/>
          <p:nvPr/>
        </p:nvGrpSpPr>
        <p:grpSpPr>
          <a:xfrm>
            <a:off x="0" y="0"/>
            <a:ext cx="18288000" cy="10220325"/>
            <a:chOff x="0" y="0"/>
            <a:chExt cx="18288000" cy="10220325"/>
          </a:xfrm>
        </p:grpSpPr>
        <p:pic>
          <p:nvPicPr>
            <p:cNvPr id="4" name="object 4"/>
            <p:cNvPicPr/>
            <p:nvPr/>
          </p:nvPicPr>
          <p:blipFill>
            <a:blip r:embed="rId2"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5" name="object 5"/>
            <p:cNvPicPr/>
            <p:nvPr/>
          </p:nvPicPr>
          <p:blipFill>
            <a:blip r:embed="rId3" cstate="print">
              <a:extLst>
                <a:ext uri="{28A0092B-C50C-407E-A947-70E740481C1C}">
                  <a14:useLocalDpi xmlns:a14="http://schemas.microsoft.com/office/drawing/2010/main" val="0"/>
                </a:ext>
              </a:extLst>
            </a:blip>
            <a:stretch>
              <a:fillRect/>
            </a:stretch>
          </p:blipFill>
          <p:spPr>
            <a:xfrm>
              <a:off x="0" y="0"/>
              <a:ext cx="18287999" cy="10220309"/>
            </a:xfrm>
            <a:prstGeom prst="rect">
              <a:avLst/>
            </a:prstGeom>
          </p:spPr>
        </p:pic>
      </p:grpSp>
      <p:sp>
        <p:nvSpPr>
          <p:cNvPr id="6" name="object 6"/>
          <p:cNvSpPr txBox="1"/>
          <p:nvPr/>
        </p:nvSpPr>
        <p:spPr>
          <a:xfrm>
            <a:off x="7546040" y="2965977"/>
            <a:ext cx="10153015" cy="3564890"/>
          </a:xfrm>
          <a:prstGeom prst="rect">
            <a:avLst/>
          </a:prstGeom>
        </p:spPr>
        <p:txBody>
          <a:bodyPr vert="horz" wrap="square" lIns="0" tIns="0" rIns="0" bIns="0" rtlCol="0">
            <a:spAutoFit/>
          </a:bodyPr>
          <a:lstStyle/>
          <a:p>
            <a:pPr marL="12700" marR="5080">
              <a:lnSpc>
                <a:spcPts val="7050"/>
              </a:lnSpc>
            </a:pPr>
            <a:r>
              <a:rPr sz="5600" b="1" dirty="0">
                <a:solidFill>
                  <a:srgbClr val="FFF8E7"/>
                </a:solidFill>
                <a:latin typeface="Arial"/>
                <a:cs typeface="Arial"/>
              </a:rPr>
              <a:t>The</a:t>
            </a:r>
            <a:r>
              <a:rPr sz="5600" b="1" spc="-165" dirty="0">
                <a:solidFill>
                  <a:srgbClr val="FFF8E7"/>
                </a:solidFill>
                <a:latin typeface="Arial"/>
                <a:cs typeface="Arial"/>
              </a:rPr>
              <a:t> </a:t>
            </a:r>
            <a:r>
              <a:rPr sz="5600" b="1" spc="-55" dirty="0">
                <a:solidFill>
                  <a:srgbClr val="FFF8E7"/>
                </a:solidFill>
                <a:latin typeface="Arial"/>
                <a:cs typeface="Arial"/>
              </a:rPr>
              <a:t>archive.org</a:t>
            </a:r>
            <a:r>
              <a:rPr sz="5600" b="1" spc="-165" dirty="0">
                <a:solidFill>
                  <a:srgbClr val="FFF8E7"/>
                </a:solidFill>
                <a:latin typeface="Arial"/>
                <a:cs typeface="Arial"/>
              </a:rPr>
              <a:t> </a:t>
            </a:r>
            <a:r>
              <a:rPr sz="5600" b="1" dirty="0">
                <a:solidFill>
                  <a:srgbClr val="FFF8E7"/>
                </a:solidFill>
                <a:latin typeface="Arial"/>
                <a:cs typeface="Arial"/>
              </a:rPr>
              <a:t>is</a:t>
            </a:r>
            <a:r>
              <a:rPr sz="5600" b="1" spc="-165" dirty="0">
                <a:solidFill>
                  <a:srgbClr val="FFF8E7"/>
                </a:solidFill>
                <a:latin typeface="Arial"/>
                <a:cs typeface="Arial"/>
              </a:rPr>
              <a:t> </a:t>
            </a:r>
            <a:r>
              <a:rPr sz="5600" b="1" dirty="0">
                <a:solidFill>
                  <a:srgbClr val="FFF8E7"/>
                </a:solidFill>
                <a:latin typeface="Arial"/>
                <a:cs typeface="Arial"/>
              </a:rPr>
              <a:t>a</a:t>
            </a:r>
            <a:r>
              <a:rPr sz="5600" b="1" spc="-165" dirty="0">
                <a:solidFill>
                  <a:srgbClr val="FFF8E7"/>
                </a:solidFill>
                <a:latin typeface="Arial"/>
                <a:cs typeface="Arial"/>
              </a:rPr>
              <a:t> </a:t>
            </a:r>
            <a:r>
              <a:rPr sz="5600" b="1" dirty="0">
                <a:solidFill>
                  <a:srgbClr val="FFF8E7"/>
                </a:solidFill>
                <a:latin typeface="Arial"/>
                <a:cs typeface="Arial"/>
              </a:rPr>
              <a:t>free</a:t>
            </a:r>
            <a:r>
              <a:rPr sz="5600" b="1" spc="-160" dirty="0">
                <a:solidFill>
                  <a:srgbClr val="FFF8E7"/>
                </a:solidFill>
                <a:latin typeface="Arial"/>
                <a:cs typeface="Arial"/>
              </a:rPr>
              <a:t> </a:t>
            </a:r>
            <a:r>
              <a:rPr sz="5600" b="1" spc="-20" dirty="0">
                <a:solidFill>
                  <a:srgbClr val="FFF8E7"/>
                </a:solidFill>
                <a:latin typeface="Arial"/>
                <a:cs typeface="Arial"/>
              </a:rPr>
              <a:t>non- </a:t>
            </a:r>
            <a:r>
              <a:rPr sz="5600" b="1" spc="204" dirty="0">
                <a:solidFill>
                  <a:srgbClr val="FFF8E7"/>
                </a:solidFill>
                <a:latin typeface="Arial"/>
                <a:cs typeface="Arial"/>
              </a:rPr>
              <a:t>for-</a:t>
            </a:r>
            <a:r>
              <a:rPr sz="5600" b="1" dirty="0">
                <a:solidFill>
                  <a:srgbClr val="FFF8E7"/>
                </a:solidFill>
                <a:latin typeface="Arial"/>
                <a:cs typeface="Arial"/>
              </a:rPr>
              <a:t>profit</a:t>
            </a:r>
            <a:r>
              <a:rPr sz="5600" b="1" spc="-290" dirty="0">
                <a:solidFill>
                  <a:srgbClr val="FFF8E7"/>
                </a:solidFill>
                <a:latin typeface="Arial"/>
                <a:cs typeface="Arial"/>
              </a:rPr>
              <a:t> </a:t>
            </a:r>
            <a:r>
              <a:rPr sz="5600" b="1" spc="-10" dirty="0">
                <a:solidFill>
                  <a:srgbClr val="FFF8E7"/>
                </a:solidFill>
                <a:latin typeface="Arial"/>
                <a:cs typeface="Arial"/>
              </a:rPr>
              <a:t>digital</a:t>
            </a:r>
            <a:r>
              <a:rPr sz="5600" b="1" spc="-280" dirty="0">
                <a:solidFill>
                  <a:srgbClr val="FFF8E7"/>
                </a:solidFill>
                <a:latin typeface="Arial"/>
                <a:cs typeface="Arial"/>
              </a:rPr>
              <a:t> </a:t>
            </a:r>
            <a:r>
              <a:rPr sz="5600" b="1" spc="-10" dirty="0">
                <a:solidFill>
                  <a:srgbClr val="FFF8E7"/>
                </a:solidFill>
                <a:latin typeface="Arial"/>
                <a:cs typeface="Arial"/>
              </a:rPr>
              <a:t>library</a:t>
            </a:r>
            <a:r>
              <a:rPr sz="5600" b="1" spc="-285" dirty="0">
                <a:solidFill>
                  <a:srgbClr val="FFF8E7"/>
                </a:solidFill>
                <a:latin typeface="Arial"/>
                <a:cs typeface="Arial"/>
              </a:rPr>
              <a:t> </a:t>
            </a:r>
            <a:r>
              <a:rPr sz="5600" b="1" spc="-20" dirty="0">
                <a:solidFill>
                  <a:srgbClr val="FFF8E7"/>
                </a:solidFill>
                <a:latin typeface="Arial"/>
                <a:cs typeface="Arial"/>
              </a:rPr>
              <a:t>that </a:t>
            </a:r>
            <a:r>
              <a:rPr sz="5600" b="1" dirty="0">
                <a:solidFill>
                  <a:srgbClr val="FFF8E7"/>
                </a:solidFill>
                <a:latin typeface="Arial"/>
                <a:cs typeface="Arial"/>
              </a:rPr>
              <a:t>offers</a:t>
            </a:r>
            <a:r>
              <a:rPr sz="5600" b="1" spc="-240" dirty="0">
                <a:solidFill>
                  <a:srgbClr val="FFF8E7"/>
                </a:solidFill>
                <a:latin typeface="Arial"/>
                <a:cs typeface="Arial"/>
              </a:rPr>
              <a:t> </a:t>
            </a:r>
            <a:r>
              <a:rPr sz="5600" b="1" spc="-70" dirty="0">
                <a:solidFill>
                  <a:srgbClr val="FFF8E7"/>
                </a:solidFill>
                <a:latin typeface="Arial"/>
                <a:cs typeface="Arial"/>
              </a:rPr>
              <a:t>universal</a:t>
            </a:r>
            <a:r>
              <a:rPr sz="5600" b="1" spc="-235" dirty="0">
                <a:solidFill>
                  <a:srgbClr val="FFF8E7"/>
                </a:solidFill>
                <a:latin typeface="Arial"/>
                <a:cs typeface="Arial"/>
              </a:rPr>
              <a:t> </a:t>
            </a:r>
            <a:r>
              <a:rPr sz="5600" b="1" spc="-120" dirty="0">
                <a:solidFill>
                  <a:srgbClr val="FFF8E7"/>
                </a:solidFill>
                <a:latin typeface="Arial"/>
                <a:cs typeface="Arial"/>
              </a:rPr>
              <a:t>access</a:t>
            </a:r>
            <a:r>
              <a:rPr sz="5600" b="1" spc="-240" dirty="0">
                <a:solidFill>
                  <a:srgbClr val="FFF8E7"/>
                </a:solidFill>
                <a:latin typeface="Arial"/>
                <a:cs typeface="Arial"/>
              </a:rPr>
              <a:t> </a:t>
            </a:r>
            <a:r>
              <a:rPr sz="5600" b="1" dirty="0">
                <a:solidFill>
                  <a:srgbClr val="FFF8E7"/>
                </a:solidFill>
                <a:latin typeface="Arial"/>
                <a:cs typeface="Arial"/>
              </a:rPr>
              <a:t>to</a:t>
            </a:r>
            <a:r>
              <a:rPr sz="5600" b="1" spc="-235" dirty="0">
                <a:solidFill>
                  <a:srgbClr val="FFF8E7"/>
                </a:solidFill>
                <a:latin typeface="Arial"/>
                <a:cs typeface="Arial"/>
              </a:rPr>
              <a:t> </a:t>
            </a:r>
            <a:r>
              <a:rPr sz="5600" b="1" spc="-35" dirty="0">
                <a:solidFill>
                  <a:srgbClr val="FFF8E7"/>
                </a:solidFill>
                <a:latin typeface="Arial"/>
                <a:cs typeface="Arial"/>
              </a:rPr>
              <a:t>over </a:t>
            </a:r>
            <a:r>
              <a:rPr sz="5600" b="1" spc="155" dirty="0">
                <a:solidFill>
                  <a:srgbClr val="FFF8E7"/>
                </a:solidFill>
                <a:latin typeface="Arial"/>
                <a:cs typeface="Arial"/>
              </a:rPr>
              <a:t>580</a:t>
            </a:r>
            <a:r>
              <a:rPr sz="5600" b="1" spc="-220" dirty="0">
                <a:solidFill>
                  <a:srgbClr val="FFF8E7"/>
                </a:solidFill>
                <a:latin typeface="Arial"/>
                <a:cs typeface="Arial"/>
              </a:rPr>
              <a:t> </a:t>
            </a:r>
            <a:r>
              <a:rPr sz="5600" b="1" spc="-40" dirty="0">
                <a:solidFill>
                  <a:srgbClr val="FFF8E7"/>
                </a:solidFill>
                <a:latin typeface="Arial"/>
                <a:cs typeface="Arial"/>
              </a:rPr>
              <a:t>billion</a:t>
            </a:r>
            <a:r>
              <a:rPr sz="5600" b="1" spc="-220" dirty="0">
                <a:solidFill>
                  <a:srgbClr val="FFF8E7"/>
                </a:solidFill>
                <a:latin typeface="Arial"/>
                <a:cs typeface="Arial"/>
              </a:rPr>
              <a:t> </a:t>
            </a:r>
            <a:r>
              <a:rPr sz="5600" b="1" spc="-90" dirty="0">
                <a:solidFill>
                  <a:srgbClr val="FFF8E7"/>
                </a:solidFill>
                <a:latin typeface="Arial"/>
                <a:cs typeface="Arial"/>
              </a:rPr>
              <a:t>archived</a:t>
            </a:r>
            <a:r>
              <a:rPr sz="5600" b="1" spc="-220" dirty="0">
                <a:solidFill>
                  <a:srgbClr val="FFF8E7"/>
                </a:solidFill>
                <a:latin typeface="Arial"/>
                <a:cs typeface="Arial"/>
              </a:rPr>
              <a:t> </a:t>
            </a:r>
            <a:r>
              <a:rPr sz="5600" b="1" spc="-10" dirty="0">
                <a:solidFill>
                  <a:srgbClr val="FFF8E7"/>
                </a:solidFill>
                <a:latin typeface="Arial"/>
                <a:cs typeface="Arial"/>
              </a:rPr>
              <a:t>webpages</a:t>
            </a:r>
            <a:endParaRPr sz="5600">
              <a:latin typeface="Arial"/>
              <a:cs typeface="Arial"/>
            </a:endParaRPr>
          </a:p>
        </p:txBody>
      </p:sp>
      <p:pic>
        <p:nvPicPr>
          <p:cNvPr id="7" name="object 7"/>
          <p:cNvPicPr/>
          <p:nvPr/>
        </p:nvPicPr>
        <p:blipFill>
          <a:blip r:embed="rId4" cstate="email">
            <a:extLst>
              <a:ext uri="{28A0092B-C50C-407E-A947-70E740481C1C}">
                <a14:useLocalDpi xmlns:a14="http://schemas.microsoft.com/office/drawing/2010/main" val="0"/>
              </a:ext>
            </a:extLst>
          </a:blip>
          <a:stretch>
            <a:fillRect/>
          </a:stretch>
        </p:blipFill>
        <p:spPr>
          <a:xfrm>
            <a:off x="17201906" y="9448799"/>
            <a:ext cx="1009649" cy="8381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
            <a:ext cx="18288000" cy="10220325"/>
            <a:chOff x="0" y="2"/>
            <a:chExt cx="18288000" cy="10220325"/>
          </a:xfrm>
        </p:grpSpPr>
        <p:pic>
          <p:nvPicPr>
            <p:cNvPr id="3" name="object 3"/>
            <p:cNvPicPr/>
            <p:nvPr/>
          </p:nvPicPr>
          <p:blipFill>
            <a:blip r:embed="rId2" cstate="email">
              <a:extLst>
                <a:ext uri="{28A0092B-C50C-407E-A947-70E740481C1C}">
                  <a14:useLocalDpi xmlns:a14="http://schemas.microsoft.com/office/drawing/2010/main" val="0"/>
                </a:ext>
              </a:extLst>
            </a:blip>
            <a:stretch>
              <a:fillRect/>
            </a:stretch>
          </p:blipFill>
          <p:spPr>
            <a:xfrm>
              <a:off x="17149357" y="9258315"/>
              <a:ext cx="1009649" cy="962009"/>
            </a:xfrm>
            <a:prstGeom prst="rect">
              <a:avLst/>
            </a:prstGeom>
          </p:spPr>
        </p:pic>
        <p:pic>
          <p:nvPicPr>
            <p:cNvPr id="4" name="object 4"/>
            <p:cNvPicPr/>
            <p:nvPr/>
          </p:nvPicPr>
          <p:blipFill>
            <a:blip r:embed="rId3" cstate="print">
              <a:extLst>
                <a:ext uri="{28A0092B-C50C-407E-A947-70E740481C1C}">
                  <a14:useLocalDpi xmlns:a14="http://schemas.microsoft.com/office/drawing/2010/main" val="0"/>
                </a:ext>
              </a:extLst>
            </a:blip>
            <a:stretch>
              <a:fillRect/>
            </a:stretch>
          </p:blipFill>
          <p:spPr>
            <a:xfrm>
              <a:off x="0" y="2"/>
              <a:ext cx="18287999" cy="10220309"/>
            </a:xfrm>
            <a:prstGeom prst="rect">
              <a:avLst/>
            </a:prstGeom>
          </p:spPr>
        </p:pic>
      </p:grpSp>
      <p:sp>
        <p:nvSpPr>
          <p:cNvPr id="5" name="object 5"/>
          <p:cNvSpPr txBox="1">
            <a:spLocks noGrp="1"/>
          </p:cNvSpPr>
          <p:nvPr>
            <p:ph type="title"/>
          </p:nvPr>
        </p:nvSpPr>
        <p:spPr>
          <a:xfrm>
            <a:off x="2946542" y="4195191"/>
            <a:ext cx="11976735" cy="1000760"/>
          </a:xfrm>
          <a:prstGeom prst="rect">
            <a:avLst/>
          </a:prstGeom>
        </p:spPr>
        <p:txBody>
          <a:bodyPr vert="horz" wrap="square" lIns="0" tIns="12700" rIns="0" bIns="0" rtlCol="0">
            <a:spAutoFit/>
          </a:bodyPr>
          <a:lstStyle/>
          <a:p>
            <a:pPr marL="12700">
              <a:lnSpc>
                <a:spcPct val="100000"/>
              </a:lnSpc>
              <a:spcBef>
                <a:spcPts val="100"/>
              </a:spcBef>
            </a:pPr>
            <a:r>
              <a:rPr sz="6400" spc="-100" dirty="0">
                <a:solidFill>
                  <a:srgbClr val="8073B5"/>
                </a:solidFill>
                <a:latin typeface="Trebuchet MS"/>
                <a:cs typeface="Trebuchet MS"/>
              </a:rPr>
              <a:t>What</a:t>
            </a:r>
            <a:r>
              <a:rPr sz="6400" spc="-254" dirty="0">
                <a:solidFill>
                  <a:srgbClr val="8073B5"/>
                </a:solidFill>
                <a:latin typeface="Trebuchet MS"/>
                <a:cs typeface="Trebuchet MS"/>
              </a:rPr>
              <a:t> </a:t>
            </a:r>
            <a:r>
              <a:rPr sz="6400" spc="204" dirty="0">
                <a:solidFill>
                  <a:srgbClr val="8073B5"/>
                </a:solidFill>
                <a:latin typeface="Trebuchet MS"/>
                <a:cs typeface="Trebuchet MS"/>
              </a:rPr>
              <a:t>is</a:t>
            </a:r>
            <a:r>
              <a:rPr sz="6400" spc="-254" dirty="0">
                <a:solidFill>
                  <a:srgbClr val="8073B5"/>
                </a:solidFill>
                <a:latin typeface="Trebuchet MS"/>
                <a:cs typeface="Trebuchet MS"/>
              </a:rPr>
              <a:t> </a:t>
            </a:r>
            <a:r>
              <a:rPr sz="6400" dirty="0">
                <a:solidFill>
                  <a:srgbClr val="8073B5"/>
                </a:solidFill>
                <a:latin typeface="Trebuchet MS"/>
                <a:cs typeface="Trebuchet MS"/>
              </a:rPr>
              <a:t>Digital</a:t>
            </a:r>
            <a:r>
              <a:rPr sz="6400" spc="-245" dirty="0">
                <a:solidFill>
                  <a:srgbClr val="8073B5"/>
                </a:solidFill>
                <a:latin typeface="Trebuchet MS"/>
                <a:cs typeface="Trebuchet MS"/>
              </a:rPr>
              <a:t> </a:t>
            </a:r>
            <a:r>
              <a:rPr sz="6400" spc="-10" dirty="0">
                <a:solidFill>
                  <a:srgbClr val="8073B5"/>
                </a:solidFill>
                <a:latin typeface="Trebuchet MS"/>
                <a:cs typeface="Trebuchet MS"/>
              </a:rPr>
              <a:t>Communication?</a:t>
            </a:r>
            <a:endParaRPr sz="6400">
              <a:latin typeface="Trebuchet MS"/>
              <a:cs typeface="Trebuchet MS"/>
            </a:endParaRPr>
          </a:p>
        </p:txBody>
      </p:sp>
      <p:pic>
        <p:nvPicPr>
          <p:cNvPr id="6" name="object 6"/>
          <p:cNvPicPr/>
          <p:nvPr/>
        </p:nvPicPr>
        <p:blipFill>
          <a:blip r:embed="rId2" cstate="email">
            <a:extLst>
              <a:ext uri="{28A0092B-C50C-407E-A947-70E740481C1C}">
                <a14:useLocalDpi xmlns:a14="http://schemas.microsoft.com/office/drawing/2010/main" val="0"/>
              </a:ext>
            </a:extLst>
          </a:blip>
          <a:stretch>
            <a:fillRect/>
          </a:stretch>
        </p:blipFill>
        <p:spPr>
          <a:xfrm>
            <a:off x="16968246" y="9049785"/>
            <a:ext cx="1009649" cy="96200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Forest Pathway Wallpaper">
            <a:extLst>
              <a:ext uri="{FF2B5EF4-FFF2-40B4-BE49-F238E27FC236}">
                <a16:creationId xmlns:a16="http://schemas.microsoft.com/office/drawing/2014/main" id="{DCF6654B-8559-F11D-32DC-13DE5B8AF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8254133"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4" name="object 4"/>
          <p:cNvPicPr/>
          <p:nvPr/>
        </p:nvPicPr>
        <p:blipFill>
          <a:blip r:embed="rId3" cstate="email">
            <a:extLst>
              <a:ext uri="{28A0092B-C50C-407E-A947-70E740481C1C}">
                <a14:useLocalDpi xmlns:a14="http://schemas.microsoft.com/office/drawing/2010/main" val="0"/>
              </a:ext>
            </a:extLst>
          </a:blip>
          <a:stretch>
            <a:fillRect/>
          </a:stretch>
        </p:blipFill>
        <p:spPr>
          <a:xfrm>
            <a:off x="17167860" y="9124465"/>
            <a:ext cx="1009649" cy="962009"/>
          </a:xfrm>
          <a:prstGeom prst="rect">
            <a:avLst/>
          </a:prstGeom>
        </p:spPr>
      </p:pic>
      <p:sp>
        <p:nvSpPr>
          <p:cNvPr id="6" name="object 6"/>
          <p:cNvSpPr txBox="1"/>
          <p:nvPr/>
        </p:nvSpPr>
        <p:spPr>
          <a:xfrm>
            <a:off x="1036286" y="2476500"/>
            <a:ext cx="16648430" cy="878840"/>
          </a:xfrm>
          <a:prstGeom prst="rect">
            <a:avLst/>
          </a:prstGeom>
        </p:spPr>
        <p:txBody>
          <a:bodyPr vert="horz" wrap="square" lIns="0" tIns="12700" rIns="0" bIns="0" rtlCol="0">
            <a:spAutoFit/>
          </a:bodyPr>
          <a:lstStyle/>
          <a:p>
            <a:pPr marL="12700">
              <a:lnSpc>
                <a:spcPct val="100000"/>
              </a:lnSpc>
              <a:spcBef>
                <a:spcPts val="100"/>
              </a:spcBef>
            </a:pPr>
            <a:r>
              <a:rPr sz="5600" b="1" spc="-30" dirty="0">
                <a:solidFill>
                  <a:srgbClr val="FFF8E7"/>
                </a:solidFill>
                <a:latin typeface="Arial"/>
                <a:cs typeface="Arial"/>
              </a:rPr>
              <a:t>Digital</a:t>
            </a:r>
            <a:r>
              <a:rPr sz="5600" b="1" spc="-350" dirty="0">
                <a:solidFill>
                  <a:srgbClr val="FFF8E7"/>
                </a:solidFill>
                <a:latin typeface="Arial"/>
                <a:cs typeface="Arial"/>
              </a:rPr>
              <a:t> </a:t>
            </a:r>
            <a:r>
              <a:rPr sz="5600" b="1" spc="-145" dirty="0">
                <a:solidFill>
                  <a:srgbClr val="FFF8E7"/>
                </a:solidFill>
                <a:latin typeface="Arial"/>
                <a:cs typeface="Arial"/>
              </a:rPr>
              <a:t>Communication</a:t>
            </a:r>
            <a:r>
              <a:rPr sz="5600" b="1" spc="-240" dirty="0">
                <a:solidFill>
                  <a:srgbClr val="FFF8E7"/>
                </a:solidFill>
                <a:latin typeface="Arial"/>
                <a:cs typeface="Arial"/>
              </a:rPr>
              <a:t> </a:t>
            </a:r>
            <a:r>
              <a:rPr sz="5600" b="1" dirty="0">
                <a:solidFill>
                  <a:srgbClr val="FFF8E7"/>
                </a:solidFill>
                <a:latin typeface="Arial"/>
                <a:cs typeface="Arial"/>
              </a:rPr>
              <a:t>Skills</a:t>
            </a:r>
            <a:r>
              <a:rPr sz="5600" b="1" spc="-275" dirty="0">
                <a:solidFill>
                  <a:srgbClr val="FFF8E7"/>
                </a:solidFill>
                <a:latin typeface="Arial"/>
                <a:cs typeface="Arial"/>
              </a:rPr>
              <a:t> </a:t>
            </a:r>
            <a:r>
              <a:rPr sz="5600" b="1" spc="-165" dirty="0">
                <a:solidFill>
                  <a:srgbClr val="FFF8E7"/>
                </a:solidFill>
                <a:latin typeface="Arial"/>
                <a:cs typeface="Arial"/>
              </a:rPr>
              <a:t>and</a:t>
            </a:r>
            <a:r>
              <a:rPr sz="5600" b="1" spc="-220" dirty="0">
                <a:solidFill>
                  <a:srgbClr val="FFF8E7"/>
                </a:solidFill>
                <a:latin typeface="Arial"/>
                <a:cs typeface="Arial"/>
              </a:rPr>
              <a:t> </a:t>
            </a:r>
            <a:r>
              <a:rPr sz="5600" b="1" spc="-35" dirty="0">
                <a:solidFill>
                  <a:srgbClr val="FFF8E7"/>
                </a:solidFill>
                <a:latin typeface="Arial"/>
                <a:cs typeface="Arial"/>
              </a:rPr>
              <a:t>Career</a:t>
            </a:r>
            <a:r>
              <a:rPr sz="5600" b="1" spc="-270" dirty="0">
                <a:solidFill>
                  <a:srgbClr val="FFF8E7"/>
                </a:solidFill>
                <a:latin typeface="Arial"/>
                <a:cs typeface="Arial"/>
              </a:rPr>
              <a:t> </a:t>
            </a:r>
            <a:r>
              <a:rPr sz="5600" b="1" spc="-35" dirty="0">
                <a:solidFill>
                  <a:srgbClr val="FFF8E7"/>
                </a:solidFill>
                <a:latin typeface="Arial"/>
                <a:cs typeface="Arial"/>
              </a:rPr>
              <a:t>Pathways</a:t>
            </a:r>
            <a:endParaRPr sz="5600" dirty="0">
              <a:latin typeface="Arial"/>
              <a:cs typeface="Arial"/>
            </a:endParaRPr>
          </a:p>
        </p:txBody>
      </p:sp>
      <p:sp>
        <p:nvSpPr>
          <p:cNvPr id="5" name="object 5"/>
          <p:cNvSpPr txBox="1"/>
          <p:nvPr/>
        </p:nvSpPr>
        <p:spPr>
          <a:xfrm>
            <a:off x="2133600" y="4358640"/>
            <a:ext cx="8119745" cy="1358900"/>
          </a:xfrm>
          <a:prstGeom prst="rect">
            <a:avLst/>
          </a:prstGeom>
        </p:spPr>
        <p:txBody>
          <a:bodyPr vert="horz" wrap="square" lIns="0" tIns="11430" rIns="0" bIns="0" rtlCol="0">
            <a:spAutoFit/>
          </a:bodyPr>
          <a:lstStyle/>
          <a:p>
            <a:pPr marL="12700" marR="5080">
              <a:lnSpc>
                <a:spcPct val="116700"/>
              </a:lnSpc>
              <a:spcBef>
                <a:spcPts val="90"/>
              </a:spcBef>
            </a:pPr>
            <a:r>
              <a:rPr sz="3750" dirty="0">
                <a:solidFill>
                  <a:srgbClr val="FFF8E7"/>
                </a:solidFill>
                <a:latin typeface="Arimo"/>
                <a:cs typeface="Arimo"/>
              </a:rPr>
              <a:t>Have</a:t>
            </a:r>
            <a:r>
              <a:rPr sz="3750" spc="-5" dirty="0">
                <a:solidFill>
                  <a:srgbClr val="FFF8E7"/>
                </a:solidFill>
                <a:latin typeface="Arimo"/>
                <a:cs typeface="Arimo"/>
              </a:rPr>
              <a:t> </a:t>
            </a:r>
            <a:r>
              <a:rPr sz="3750" dirty="0">
                <a:solidFill>
                  <a:srgbClr val="FFF8E7"/>
                </a:solidFill>
                <a:latin typeface="Arimo"/>
                <a:cs typeface="Arimo"/>
              </a:rPr>
              <a:t>you</a:t>
            </a:r>
            <a:r>
              <a:rPr sz="3750" spc="5" dirty="0">
                <a:solidFill>
                  <a:srgbClr val="FFF8E7"/>
                </a:solidFill>
                <a:latin typeface="Arimo"/>
                <a:cs typeface="Arimo"/>
              </a:rPr>
              <a:t> </a:t>
            </a:r>
            <a:r>
              <a:rPr sz="3750" dirty="0">
                <a:solidFill>
                  <a:srgbClr val="FFF8E7"/>
                </a:solidFill>
                <a:latin typeface="Arimo"/>
                <a:cs typeface="Arimo"/>
              </a:rPr>
              <a:t>thought</a:t>
            </a:r>
            <a:r>
              <a:rPr sz="3750" spc="5" dirty="0">
                <a:solidFill>
                  <a:srgbClr val="FFF8E7"/>
                </a:solidFill>
                <a:latin typeface="Arimo"/>
                <a:cs typeface="Arimo"/>
              </a:rPr>
              <a:t> </a:t>
            </a:r>
            <a:r>
              <a:rPr sz="3750" dirty="0">
                <a:solidFill>
                  <a:srgbClr val="FFF8E7"/>
                </a:solidFill>
                <a:latin typeface="Arimo"/>
                <a:cs typeface="Arimo"/>
              </a:rPr>
              <a:t>of</a:t>
            </a:r>
            <a:r>
              <a:rPr sz="3750" spc="5" dirty="0">
                <a:solidFill>
                  <a:srgbClr val="FFF8E7"/>
                </a:solidFill>
                <a:latin typeface="Arimo"/>
                <a:cs typeface="Arimo"/>
              </a:rPr>
              <a:t> </a:t>
            </a:r>
            <a:r>
              <a:rPr sz="3750" dirty="0">
                <a:solidFill>
                  <a:srgbClr val="FFF8E7"/>
                </a:solidFill>
                <a:latin typeface="Arimo"/>
                <a:cs typeface="Arimo"/>
              </a:rPr>
              <a:t>a</a:t>
            </a:r>
            <a:r>
              <a:rPr sz="3750" spc="5" dirty="0">
                <a:solidFill>
                  <a:srgbClr val="FFF8E7"/>
                </a:solidFill>
                <a:latin typeface="Arimo"/>
                <a:cs typeface="Arimo"/>
              </a:rPr>
              <a:t> </a:t>
            </a:r>
            <a:r>
              <a:rPr sz="3750" dirty="0">
                <a:solidFill>
                  <a:srgbClr val="FFF8E7"/>
                </a:solidFill>
                <a:latin typeface="Arimo"/>
                <a:cs typeface="Arimo"/>
              </a:rPr>
              <a:t>career</a:t>
            </a:r>
            <a:r>
              <a:rPr sz="3750" spc="5" dirty="0">
                <a:solidFill>
                  <a:srgbClr val="FFF8E7"/>
                </a:solidFill>
                <a:latin typeface="Arimo"/>
                <a:cs typeface="Arimo"/>
              </a:rPr>
              <a:t> </a:t>
            </a:r>
            <a:r>
              <a:rPr sz="3750" dirty="0">
                <a:solidFill>
                  <a:srgbClr val="FFF8E7"/>
                </a:solidFill>
                <a:latin typeface="Arimo"/>
                <a:cs typeface="Arimo"/>
              </a:rPr>
              <a:t>in</a:t>
            </a:r>
            <a:r>
              <a:rPr sz="3750" spc="5" dirty="0">
                <a:solidFill>
                  <a:srgbClr val="FFF8E7"/>
                </a:solidFill>
                <a:latin typeface="Arimo"/>
                <a:cs typeface="Arimo"/>
              </a:rPr>
              <a:t> </a:t>
            </a:r>
            <a:r>
              <a:rPr sz="3750" spc="-10" dirty="0">
                <a:solidFill>
                  <a:srgbClr val="FFF8E7"/>
                </a:solidFill>
                <a:latin typeface="Arimo"/>
                <a:cs typeface="Arimo"/>
              </a:rPr>
              <a:t>digital communication?</a:t>
            </a:r>
            <a:endParaRPr sz="3750" dirty="0">
              <a:latin typeface="Arimo"/>
              <a:cs typeface="Arim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3" name="object 3"/>
          <p:cNvPicPr/>
          <p:nvPr/>
        </p:nvPicPr>
        <p:blipFill>
          <a:blip r:embed="rId4" cstate="email">
            <a:extLst>
              <a:ext uri="{28A0092B-C50C-407E-A947-70E740481C1C}">
                <a14:useLocalDpi xmlns:a14="http://schemas.microsoft.com/office/drawing/2010/main" val="0"/>
              </a:ext>
            </a:extLst>
          </a:blip>
          <a:stretch>
            <a:fillRect/>
          </a:stretch>
        </p:blipFill>
        <p:spPr>
          <a:xfrm>
            <a:off x="22860" y="15240"/>
            <a:ext cx="1268761" cy="1470143"/>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AU" sz="4400" dirty="0"/>
              <a:t>Learning Checkpoint 4</a:t>
            </a:r>
          </a:p>
        </p:txBody>
      </p:sp>
      <p:sp>
        <p:nvSpPr>
          <p:cNvPr id="6" name="TextBox 5">
            <a:extLst>
              <a:ext uri="{FF2B5EF4-FFF2-40B4-BE49-F238E27FC236}">
                <a16:creationId xmlns:a16="http://schemas.microsoft.com/office/drawing/2014/main" id="{09C6EB8E-25F0-D989-F57D-8F3F249EF90F}"/>
              </a:ext>
            </a:extLst>
          </p:cNvPr>
          <p:cNvSpPr txBox="1"/>
          <p:nvPr/>
        </p:nvSpPr>
        <p:spPr>
          <a:xfrm>
            <a:off x="38100" y="1028700"/>
            <a:ext cx="18234660" cy="9294852"/>
          </a:xfrm>
          <a:prstGeom prst="rect">
            <a:avLst/>
          </a:prstGeom>
          <a:noFill/>
        </p:spPr>
        <p:txBody>
          <a:bodyPr wrap="square" rtlCol="0">
            <a:spAutoFit/>
          </a:bodyPr>
          <a:lstStyle/>
          <a:p>
            <a:r>
              <a:rPr lang="en-US" sz="2600" dirty="0">
                <a:solidFill>
                  <a:srgbClr val="0070C0"/>
                </a:solidFill>
              </a:rPr>
              <a:t>1. Brand loyalty is built …</a:t>
            </a:r>
          </a:p>
          <a:p>
            <a:r>
              <a:rPr lang="en-US" sz="2600" dirty="0">
                <a:solidFill>
                  <a:schemeClr val="tx1"/>
                </a:solidFill>
              </a:rPr>
              <a:t>With digital communication tools, which is why more and more companies are needing to explore these and be pro-active in how they </a:t>
            </a:r>
            <a:r>
              <a:rPr lang="en-US" sz="2600" dirty="0" err="1">
                <a:solidFill>
                  <a:schemeClr val="tx1"/>
                </a:solidFill>
              </a:rPr>
              <a:t>utilise</a:t>
            </a:r>
            <a:r>
              <a:rPr lang="en-US" sz="2600" dirty="0">
                <a:solidFill>
                  <a:schemeClr val="tx1"/>
                </a:solidFill>
              </a:rPr>
              <a:t> tools in their day-to-day environments.</a:t>
            </a:r>
          </a:p>
          <a:p>
            <a:r>
              <a:rPr lang="en-US" sz="2600" dirty="0">
                <a:solidFill>
                  <a:srgbClr val="0070C0"/>
                </a:solidFill>
              </a:rPr>
              <a:t>2. What are the six steps you need to take when creating an email, a filter in Gmail?</a:t>
            </a:r>
          </a:p>
          <a:p>
            <a:r>
              <a:rPr lang="en-US" sz="2600" dirty="0">
                <a:solidFill>
                  <a:schemeClr val="tx1"/>
                </a:solidFill>
              </a:rPr>
              <a:t>1. Open Gmail.</a:t>
            </a:r>
          </a:p>
          <a:p>
            <a:r>
              <a:rPr lang="en-US" sz="2600" dirty="0">
                <a:solidFill>
                  <a:schemeClr val="tx1"/>
                </a:solidFill>
              </a:rPr>
              <a:t>2. In the search box at the top, click the ‘down arrow’.</a:t>
            </a:r>
          </a:p>
          <a:p>
            <a:r>
              <a:rPr lang="en-US" sz="2600" dirty="0">
                <a:solidFill>
                  <a:schemeClr val="tx1"/>
                </a:solidFill>
              </a:rPr>
              <a:t>3. Enter your search criteria. If you want to check that your search worked correctly, see what emails show up by clicking search.</a:t>
            </a:r>
          </a:p>
          <a:p>
            <a:r>
              <a:rPr lang="en-US" sz="2600" dirty="0">
                <a:solidFill>
                  <a:schemeClr val="tx1"/>
                </a:solidFill>
              </a:rPr>
              <a:t>4. At the bottom of the search window, click ‘create filter’.</a:t>
            </a:r>
          </a:p>
          <a:p>
            <a:r>
              <a:rPr lang="en-US" sz="2600" dirty="0">
                <a:solidFill>
                  <a:schemeClr val="tx1"/>
                </a:solidFill>
              </a:rPr>
              <a:t>5. Choose what you would like the filter to do.</a:t>
            </a:r>
          </a:p>
          <a:p>
            <a:r>
              <a:rPr lang="en-US" sz="2600" dirty="0">
                <a:solidFill>
                  <a:schemeClr val="tx1"/>
                </a:solidFill>
              </a:rPr>
              <a:t>6. Click ‘create filter’.</a:t>
            </a:r>
          </a:p>
          <a:p>
            <a:r>
              <a:rPr lang="en-US" sz="2600" dirty="0">
                <a:solidFill>
                  <a:srgbClr val="0070C0"/>
                </a:solidFill>
              </a:rPr>
              <a:t>3. If you were thinking of a career in digital communications, what would be the four soft skills you would need to be successful?</a:t>
            </a:r>
          </a:p>
          <a:p>
            <a:r>
              <a:rPr lang="en-US" sz="2600" dirty="0">
                <a:solidFill>
                  <a:schemeClr val="tx1"/>
                </a:solidFill>
              </a:rPr>
              <a:t>• A commitment to lifelong learning</a:t>
            </a:r>
          </a:p>
          <a:p>
            <a:r>
              <a:rPr lang="en-US" sz="2600" dirty="0">
                <a:solidFill>
                  <a:schemeClr val="tx1"/>
                </a:solidFill>
              </a:rPr>
              <a:t>• A passion for story telling</a:t>
            </a:r>
          </a:p>
          <a:p>
            <a:r>
              <a:rPr lang="en-US" sz="2600" dirty="0">
                <a:solidFill>
                  <a:schemeClr val="tx1"/>
                </a:solidFill>
              </a:rPr>
              <a:t>• Empathy and curiosity</a:t>
            </a:r>
          </a:p>
          <a:p>
            <a:r>
              <a:rPr lang="en-US" sz="2600" dirty="0">
                <a:solidFill>
                  <a:srgbClr val="0070C0"/>
                </a:solidFill>
              </a:rPr>
              <a:t>4. Your workplace will have policies and procedures that inform you of where to save email attachments. Before you save them there are two things that you should do. What are they?</a:t>
            </a:r>
          </a:p>
          <a:p>
            <a:r>
              <a:rPr lang="en-US" sz="2600" dirty="0">
                <a:solidFill>
                  <a:schemeClr val="tx1"/>
                </a:solidFill>
              </a:rPr>
              <a:t>• Check that you </a:t>
            </a:r>
            <a:r>
              <a:rPr lang="en-US" sz="2600" dirty="0" err="1">
                <a:solidFill>
                  <a:schemeClr val="tx1"/>
                </a:solidFill>
              </a:rPr>
              <a:t>recognise</a:t>
            </a:r>
            <a:r>
              <a:rPr lang="en-US" sz="2600" dirty="0">
                <a:solidFill>
                  <a:schemeClr val="tx1"/>
                </a:solidFill>
              </a:rPr>
              <a:t> the source</a:t>
            </a:r>
          </a:p>
          <a:p>
            <a:r>
              <a:rPr lang="en-US" sz="2600" dirty="0">
                <a:solidFill>
                  <a:schemeClr val="tx1"/>
                </a:solidFill>
              </a:rPr>
              <a:t>• Run the file through a virus checker scan before opening.</a:t>
            </a:r>
          </a:p>
          <a:p>
            <a:r>
              <a:rPr lang="en-US" sz="2600" dirty="0">
                <a:solidFill>
                  <a:srgbClr val="0070C0"/>
                </a:solidFill>
              </a:rPr>
              <a:t>5. What would you do to delete an email in Gmail? </a:t>
            </a:r>
          </a:p>
          <a:p>
            <a:r>
              <a:rPr lang="en-US" sz="2600" dirty="0">
                <a:solidFill>
                  <a:schemeClr val="tx1"/>
                </a:solidFill>
              </a:rPr>
              <a:t>Simply click the check box to the left of the email you want to delete. Then click on the trash can icon and Gmail will inform you that it has moved the conversation to the bin.</a:t>
            </a:r>
          </a:p>
        </p:txBody>
      </p:sp>
      <p:pic>
        <p:nvPicPr>
          <p:cNvPr id="12" name="Picture 11">
            <a:extLst>
              <a:ext uri="{FF2B5EF4-FFF2-40B4-BE49-F238E27FC236}">
                <a16:creationId xmlns:a16="http://schemas.microsoft.com/office/drawing/2014/main" id="{C41E0AAE-4796-17E0-1F1A-A884C5A084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 y="1485383"/>
            <a:ext cx="18074640" cy="769442"/>
          </a:xfrm>
          <a:prstGeom prst="rect">
            <a:avLst/>
          </a:prstGeom>
        </p:spPr>
      </p:pic>
      <p:pic>
        <p:nvPicPr>
          <p:cNvPr id="8" name="Picture 7">
            <a:extLst>
              <a:ext uri="{FF2B5EF4-FFF2-40B4-BE49-F238E27FC236}">
                <a16:creationId xmlns:a16="http://schemas.microsoft.com/office/drawing/2014/main" id="{1A5CB746-9971-9196-EF6E-8D4D176F7D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2672556"/>
            <a:ext cx="18074640" cy="2699543"/>
          </a:xfrm>
          <a:prstGeom prst="rect">
            <a:avLst/>
          </a:prstGeom>
        </p:spPr>
      </p:pic>
      <p:pic>
        <p:nvPicPr>
          <p:cNvPr id="13" name="Picture 12">
            <a:extLst>
              <a:ext uri="{FF2B5EF4-FFF2-40B4-BE49-F238E27FC236}">
                <a16:creationId xmlns:a16="http://schemas.microsoft.com/office/drawing/2014/main" id="{0D4F7204-4838-B021-0A15-721125BBBF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 y="6299762"/>
            <a:ext cx="18074640" cy="1129737"/>
          </a:xfrm>
          <a:prstGeom prst="rect">
            <a:avLst/>
          </a:prstGeom>
        </p:spPr>
      </p:pic>
      <p:pic>
        <p:nvPicPr>
          <p:cNvPr id="14" name="Picture 13">
            <a:extLst>
              <a:ext uri="{FF2B5EF4-FFF2-40B4-BE49-F238E27FC236}">
                <a16:creationId xmlns:a16="http://schemas.microsoft.com/office/drawing/2014/main" id="{57DD82C6-C795-4D00-2BD3-967E721EE3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8260258"/>
            <a:ext cx="18074640" cy="769442"/>
          </a:xfrm>
          <a:prstGeom prst="rect">
            <a:avLst/>
          </a:prstGeom>
        </p:spPr>
      </p:pic>
      <p:pic>
        <p:nvPicPr>
          <p:cNvPr id="15" name="Picture 14">
            <a:extLst>
              <a:ext uri="{FF2B5EF4-FFF2-40B4-BE49-F238E27FC236}">
                <a16:creationId xmlns:a16="http://schemas.microsoft.com/office/drawing/2014/main" id="{05FC3C61-4329-74D6-17E9-E8232ED457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 y="9461691"/>
            <a:ext cx="18074640" cy="769442"/>
          </a:xfrm>
          <a:prstGeom prst="rect">
            <a:avLst/>
          </a:prstGeom>
        </p:spPr>
      </p:pic>
      <p:pic>
        <p:nvPicPr>
          <p:cNvPr id="16" name="object 8">
            <a:hlinkClick r:id="rId6" action="ppaction://hlinksldjump"/>
            <a:extLst>
              <a:ext uri="{FF2B5EF4-FFF2-40B4-BE49-F238E27FC236}">
                <a16:creationId xmlns:a16="http://schemas.microsoft.com/office/drawing/2014/main" id="{30279626-EF6F-9522-B4FD-717E260E8A75}"/>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17085625" y="9192401"/>
            <a:ext cx="1009649" cy="962009"/>
          </a:xfrm>
          <a:prstGeom prst="rect">
            <a:avLst/>
          </a:prstGeom>
        </p:spPr>
      </p:pic>
    </p:spTree>
    <p:extLst>
      <p:ext uri="{BB962C8B-B14F-4D97-AF65-F5344CB8AC3E}">
        <p14:creationId xmlns:p14="http://schemas.microsoft.com/office/powerpoint/2010/main" val="73861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D023B1-0461-9E54-85EC-60FF5267B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val="0"/>
              </a:ext>
            </a:extLst>
          </a:blip>
          <a:stretch>
            <a:fillRect/>
          </a:stretch>
        </p:blipFill>
        <p:spPr>
          <a:xfrm>
            <a:off x="0" y="7620"/>
            <a:ext cx="1433931" cy="1317743"/>
          </a:xfrm>
          <a:prstGeom prst="rect">
            <a:avLst/>
          </a:prstGeom>
        </p:spPr>
      </p:pic>
      <p:pic>
        <p:nvPicPr>
          <p:cNvPr id="3" name="object 3"/>
          <p:cNvPicPr/>
          <p:nvPr/>
        </p:nvPicPr>
        <p:blipFill>
          <a:blip r:embed="rId4"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sp>
        <p:nvSpPr>
          <p:cNvPr id="5" name="TextBox 4">
            <a:extLst>
              <a:ext uri="{FF2B5EF4-FFF2-40B4-BE49-F238E27FC236}">
                <a16:creationId xmlns:a16="http://schemas.microsoft.com/office/drawing/2014/main" id="{87E43D9D-0153-41B0-BC53-47343C303F25}"/>
              </a:ext>
            </a:extLst>
          </p:cNvPr>
          <p:cNvSpPr txBox="1"/>
          <p:nvPr/>
        </p:nvSpPr>
        <p:spPr>
          <a:xfrm>
            <a:off x="1905000" y="335369"/>
            <a:ext cx="15106406" cy="769441"/>
          </a:xfrm>
          <a:prstGeom prst="rect">
            <a:avLst/>
          </a:prstGeom>
          <a:noFill/>
        </p:spPr>
        <p:txBody>
          <a:bodyPr wrap="square" rtlCol="0">
            <a:spAutoFit/>
          </a:bodyPr>
          <a:lstStyle/>
          <a:p>
            <a:r>
              <a:rPr lang="en-US" sz="4400" dirty="0"/>
              <a:t>Research a digital communication career pathway</a:t>
            </a:r>
            <a:endParaRPr lang="en-AU" sz="4400" dirty="0"/>
          </a:p>
        </p:txBody>
      </p:sp>
      <p:sp>
        <p:nvSpPr>
          <p:cNvPr id="6" name="TextBox 5">
            <a:extLst>
              <a:ext uri="{FF2B5EF4-FFF2-40B4-BE49-F238E27FC236}">
                <a16:creationId xmlns:a16="http://schemas.microsoft.com/office/drawing/2014/main" id="{8C877703-AA48-A313-6697-7FBB7503695A}"/>
              </a:ext>
            </a:extLst>
          </p:cNvPr>
          <p:cNvSpPr txBox="1"/>
          <p:nvPr/>
        </p:nvSpPr>
        <p:spPr>
          <a:xfrm>
            <a:off x="38100" y="1028700"/>
            <a:ext cx="18234660" cy="2893100"/>
          </a:xfrm>
          <a:prstGeom prst="rect">
            <a:avLst/>
          </a:prstGeom>
          <a:noFill/>
        </p:spPr>
        <p:txBody>
          <a:bodyPr wrap="square" rtlCol="0">
            <a:spAutoFit/>
          </a:bodyPr>
          <a:lstStyle/>
          <a:p>
            <a:r>
              <a:rPr lang="en-US" sz="2600" dirty="0">
                <a:solidFill>
                  <a:schemeClr val="tx1"/>
                </a:solidFill>
              </a:rPr>
              <a:t>You have already explored some of the digital communication career pathways in your learning journey. Some of them may have inspired you to pursue a career in digital communication.</a:t>
            </a:r>
          </a:p>
          <a:p>
            <a:r>
              <a:rPr lang="en-US" sz="2600" dirty="0">
                <a:solidFill>
                  <a:schemeClr val="tx1"/>
                </a:solidFill>
              </a:rPr>
              <a:t>In this activity you are required to research further and come up with two other career pathway options. In the table provided describe the job title and a brief description.</a:t>
            </a:r>
          </a:p>
          <a:p>
            <a:r>
              <a:rPr lang="en-US" sz="2600" dirty="0">
                <a:solidFill>
                  <a:schemeClr val="tx1"/>
                </a:solidFill>
              </a:rPr>
              <a:t>If time permits, you can share your digital career aspirations with your class and provide a sentence or two on what you think you need to get you into the chosen career pathway. You could even discuss why you chose the digital career pathway you chose.</a:t>
            </a:r>
          </a:p>
        </p:txBody>
      </p:sp>
      <p:pic>
        <p:nvPicPr>
          <p:cNvPr id="8" name="Picture 7">
            <a:extLst>
              <a:ext uri="{FF2B5EF4-FFF2-40B4-BE49-F238E27FC236}">
                <a16:creationId xmlns:a16="http://schemas.microsoft.com/office/drawing/2014/main" id="{C6D2B5E3-C7CF-DE50-2198-59E8A3ECA5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3532026"/>
            <a:ext cx="12930677" cy="6688282"/>
          </a:xfrm>
          <a:prstGeom prst="rect">
            <a:avLst/>
          </a:prstGeom>
        </p:spPr>
      </p:pic>
      <p:pic>
        <p:nvPicPr>
          <p:cNvPr id="9" name="object 8">
            <a:hlinkClick r:id="rId6" action="ppaction://hlinksldjump"/>
            <a:extLst>
              <a:ext uri="{FF2B5EF4-FFF2-40B4-BE49-F238E27FC236}">
                <a16:creationId xmlns:a16="http://schemas.microsoft.com/office/drawing/2014/main" id="{AAFAA8D7-6372-06C9-B474-198CFA2C1A87}"/>
              </a:ext>
            </a:extLst>
          </p:cNvPr>
          <p:cNvPicPr/>
          <p:nvPr/>
        </p:nvPicPr>
        <p:blipFill>
          <a:blip r:embed="rId7" cstate="email">
            <a:extLst>
              <a:ext uri="{28A0092B-C50C-407E-A947-70E740481C1C}">
                <a14:useLocalDpi xmlns:a14="http://schemas.microsoft.com/office/drawing/2010/main" val="0"/>
              </a:ext>
            </a:extLst>
          </a:blip>
          <a:stretch>
            <a:fillRect/>
          </a:stretch>
        </p:blipFill>
        <p:spPr>
          <a:xfrm>
            <a:off x="17085625" y="9192401"/>
            <a:ext cx="1009649" cy="962009"/>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3" name="object 3"/>
          <p:cNvPicPr/>
          <p:nvPr/>
        </p:nvPicPr>
        <p:blipFill>
          <a:blip r:embed="rId4" cstate="email">
            <a:extLst>
              <a:ext uri="{28A0092B-C50C-407E-A947-70E740481C1C}">
                <a14:useLocalDpi xmlns:a14="http://schemas.microsoft.com/office/drawing/2010/main" val="0"/>
              </a:ext>
            </a:extLst>
          </a:blip>
          <a:stretch>
            <a:fillRect/>
          </a:stretch>
        </p:blipFill>
        <p:spPr>
          <a:xfrm>
            <a:off x="22860" y="15240"/>
            <a:ext cx="1268761" cy="1470143"/>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AU" sz="4400" dirty="0"/>
              <a:t>Assessment 1 Knowledge Questions</a:t>
            </a:r>
          </a:p>
        </p:txBody>
      </p:sp>
      <p:sp>
        <p:nvSpPr>
          <p:cNvPr id="6" name="TextBox 5">
            <a:extLst>
              <a:ext uri="{FF2B5EF4-FFF2-40B4-BE49-F238E27FC236}">
                <a16:creationId xmlns:a16="http://schemas.microsoft.com/office/drawing/2014/main" id="{09C6EB8E-25F0-D989-F57D-8F3F249EF90F}"/>
              </a:ext>
            </a:extLst>
          </p:cNvPr>
          <p:cNvSpPr txBox="1"/>
          <p:nvPr/>
        </p:nvSpPr>
        <p:spPr>
          <a:xfrm>
            <a:off x="614266" y="962008"/>
            <a:ext cx="17784810" cy="9294852"/>
          </a:xfrm>
          <a:prstGeom prst="rect">
            <a:avLst/>
          </a:prstGeom>
          <a:noFill/>
        </p:spPr>
        <p:txBody>
          <a:bodyPr wrap="square" rtlCol="0">
            <a:spAutoFit/>
          </a:bodyPr>
          <a:lstStyle/>
          <a:p>
            <a:endParaRPr lang="en-US" sz="2600" dirty="0">
              <a:solidFill>
                <a:srgbClr val="0070C0"/>
              </a:solidFill>
            </a:endParaRPr>
          </a:p>
          <a:p>
            <a:r>
              <a:rPr lang="en-US" sz="2600" dirty="0">
                <a:solidFill>
                  <a:srgbClr val="0070C0"/>
                </a:solidFill>
              </a:rPr>
              <a:t>1. Which of the following are digital communication applications? (Select three)</a:t>
            </a:r>
          </a:p>
          <a:p>
            <a:r>
              <a:rPr lang="en-US" sz="2600" dirty="0">
                <a:solidFill>
                  <a:schemeClr val="tx1"/>
                </a:solidFill>
              </a:rPr>
              <a:t>a) social media platforms</a:t>
            </a:r>
          </a:p>
          <a:p>
            <a:r>
              <a:rPr lang="en-US" sz="2600" dirty="0">
                <a:solidFill>
                  <a:schemeClr val="tx1"/>
                </a:solidFill>
              </a:rPr>
              <a:t>b) streaming media</a:t>
            </a:r>
          </a:p>
          <a:p>
            <a:r>
              <a:rPr lang="en-US" sz="2600" dirty="0">
                <a:solidFill>
                  <a:schemeClr val="tx1"/>
                </a:solidFill>
              </a:rPr>
              <a:t>c) Immersive experience</a:t>
            </a:r>
          </a:p>
          <a:p>
            <a:r>
              <a:rPr lang="en-US" sz="2600" dirty="0">
                <a:solidFill>
                  <a:schemeClr val="tx1"/>
                </a:solidFill>
              </a:rPr>
              <a:t>d) social medium applications</a:t>
            </a:r>
          </a:p>
          <a:p>
            <a:r>
              <a:rPr lang="en-US" sz="2600" dirty="0">
                <a:solidFill>
                  <a:srgbClr val="0070C0"/>
                </a:solidFill>
              </a:rPr>
              <a:t>2. What is the purpose for the digital communication? (Select three)</a:t>
            </a:r>
          </a:p>
          <a:p>
            <a:r>
              <a:rPr lang="en-US" sz="2600" dirty="0">
                <a:solidFill>
                  <a:schemeClr val="tx1"/>
                </a:solidFill>
              </a:rPr>
              <a:t>a) Creates an agile way of bringing teams and people together</a:t>
            </a:r>
          </a:p>
          <a:p>
            <a:r>
              <a:rPr lang="en-US" sz="2600" dirty="0">
                <a:solidFill>
                  <a:schemeClr val="tx1"/>
                </a:solidFill>
              </a:rPr>
              <a:t>b) Provides an opportunity for instantaneous sharing of information and ideas</a:t>
            </a:r>
          </a:p>
          <a:p>
            <a:r>
              <a:rPr lang="en-US" sz="2600" dirty="0">
                <a:solidFill>
                  <a:schemeClr val="tx1"/>
                </a:solidFill>
              </a:rPr>
              <a:t>c) To allow employees to share work information with other companies</a:t>
            </a:r>
          </a:p>
          <a:p>
            <a:r>
              <a:rPr lang="en-US" sz="2600" dirty="0">
                <a:solidFill>
                  <a:schemeClr val="tx1"/>
                </a:solidFill>
              </a:rPr>
              <a:t>d) Provides a transparent and open communication platform</a:t>
            </a:r>
          </a:p>
          <a:p>
            <a:r>
              <a:rPr lang="en-US" sz="2600" dirty="0">
                <a:solidFill>
                  <a:srgbClr val="0070C0"/>
                </a:solidFill>
              </a:rPr>
              <a:t>3. Which of the following would be the most appropriate method of communication in an office environment? (Select two)</a:t>
            </a:r>
          </a:p>
          <a:p>
            <a:r>
              <a:rPr lang="en-US" sz="2600" dirty="0">
                <a:solidFill>
                  <a:schemeClr val="tx1"/>
                </a:solidFill>
              </a:rPr>
              <a:t>a) Facetime your work colleague to arrange a lunch date</a:t>
            </a:r>
          </a:p>
          <a:p>
            <a:r>
              <a:rPr lang="en-US" sz="2600" dirty="0">
                <a:solidFill>
                  <a:schemeClr val="tx1"/>
                </a:solidFill>
              </a:rPr>
              <a:t>b) Sent a meeting request via Microsoft Teams</a:t>
            </a:r>
          </a:p>
          <a:p>
            <a:r>
              <a:rPr lang="en-US" sz="2600" dirty="0">
                <a:solidFill>
                  <a:schemeClr val="tx1"/>
                </a:solidFill>
              </a:rPr>
              <a:t>c) Verbally disclose the personal details of the new staff member in front of the whole office</a:t>
            </a:r>
          </a:p>
          <a:p>
            <a:r>
              <a:rPr lang="en-US" sz="2600" dirty="0">
                <a:solidFill>
                  <a:schemeClr val="tx1"/>
                </a:solidFill>
              </a:rPr>
              <a:t>d) Email with information regarding a system upgrade or process change.</a:t>
            </a:r>
          </a:p>
          <a:p>
            <a:r>
              <a:rPr lang="en-US" sz="2600" dirty="0">
                <a:solidFill>
                  <a:schemeClr val="tx1"/>
                </a:solidFill>
              </a:rPr>
              <a:t>4. </a:t>
            </a:r>
            <a:r>
              <a:rPr lang="en-US" sz="2600" dirty="0">
                <a:solidFill>
                  <a:srgbClr val="0070C0"/>
                </a:solidFill>
              </a:rPr>
              <a:t>Which statement best describes the most inappropriate application for receiving and sending workplace communications? (Select two)</a:t>
            </a:r>
          </a:p>
          <a:p>
            <a:r>
              <a:rPr lang="en-US" sz="2600" dirty="0">
                <a:solidFill>
                  <a:schemeClr val="tx1"/>
                </a:solidFill>
              </a:rPr>
              <a:t>a) Sending a LinkedIn network request to your manager</a:t>
            </a:r>
          </a:p>
          <a:p>
            <a:r>
              <a:rPr lang="en-US" sz="2600" dirty="0">
                <a:solidFill>
                  <a:schemeClr val="tx1"/>
                </a:solidFill>
              </a:rPr>
              <a:t>b) Sending images or other not work-related files to a colleague’s personal phone</a:t>
            </a:r>
          </a:p>
          <a:p>
            <a:r>
              <a:rPr lang="en-US" sz="2600" dirty="0">
                <a:solidFill>
                  <a:schemeClr val="tx1"/>
                </a:solidFill>
              </a:rPr>
              <a:t>c) Attaching appropriate work-related documents to internal email trail</a:t>
            </a:r>
          </a:p>
          <a:p>
            <a:r>
              <a:rPr lang="en-US" sz="2600" dirty="0">
                <a:solidFill>
                  <a:schemeClr val="tx1"/>
                </a:solidFill>
              </a:rPr>
              <a:t>d) Attaching unsolicited materials to a group email chat.</a:t>
            </a:r>
          </a:p>
        </p:txBody>
      </p:sp>
      <p:pic>
        <p:nvPicPr>
          <p:cNvPr id="7" name="Graphic 6" descr="Checkmark">
            <a:extLst>
              <a:ext uri="{FF2B5EF4-FFF2-40B4-BE49-F238E27FC236}">
                <a16:creationId xmlns:a16="http://schemas.microsoft.com/office/drawing/2014/main" id="{31B9BBB8-AF6C-0D6F-1C07-9FA2AFC7AD50}"/>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 y="1866900"/>
            <a:ext cx="388351" cy="388351"/>
          </a:xfrm>
          <a:prstGeom prst="rect">
            <a:avLst/>
          </a:prstGeom>
        </p:spPr>
      </p:pic>
      <p:pic>
        <p:nvPicPr>
          <p:cNvPr id="10" name="Graphic 9" descr="Checkmark">
            <a:extLst>
              <a:ext uri="{FF2B5EF4-FFF2-40B4-BE49-F238E27FC236}">
                <a16:creationId xmlns:a16="http://schemas.microsoft.com/office/drawing/2014/main" id="{EF79693E-2DBA-321E-C955-8C4F9A3BB656}"/>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 y="2240549"/>
            <a:ext cx="388351" cy="388351"/>
          </a:xfrm>
          <a:prstGeom prst="rect">
            <a:avLst/>
          </a:prstGeom>
        </p:spPr>
      </p:pic>
      <p:pic>
        <p:nvPicPr>
          <p:cNvPr id="11" name="Graphic 10" descr="Checkmark">
            <a:extLst>
              <a:ext uri="{FF2B5EF4-FFF2-40B4-BE49-F238E27FC236}">
                <a16:creationId xmlns:a16="http://schemas.microsoft.com/office/drawing/2014/main" id="{1C43DE38-DA72-2C52-AFFC-0AF9E4D7DBB1}"/>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 y="2621549"/>
            <a:ext cx="388351" cy="388351"/>
          </a:xfrm>
          <a:prstGeom prst="rect">
            <a:avLst/>
          </a:prstGeom>
        </p:spPr>
      </p:pic>
      <p:pic>
        <p:nvPicPr>
          <p:cNvPr id="16" name="Graphic 15" descr="Checkmark">
            <a:extLst>
              <a:ext uri="{FF2B5EF4-FFF2-40B4-BE49-F238E27FC236}">
                <a16:creationId xmlns:a16="http://schemas.microsoft.com/office/drawing/2014/main" id="{A6849249-645C-0D99-F4C7-E3B002E25930}"/>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 y="3764549"/>
            <a:ext cx="388351" cy="388351"/>
          </a:xfrm>
          <a:prstGeom prst="rect">
            <a:avLst/>
          </a:prstGeom>
        </p:spPr>
      </p:pic>
      <p:pic>
        <p:nvPicPr>
          <p:cNvPr id="17" name="Graphic 16" descr="Checkmark">
            <a:extLst>
              <a:ext uri="{FF2B5EF4-FFF2-40B4-BE49-F238E27FC236}">
                <a16:creationId xmlns:a16="http://schemas.microsoft.com/office/drawing/2014/main" id="{3E841227-115B-9716-D74B-5FB5694B6EAD}"/>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 y="4221749"/>
            <a:ext cx="388351" cy="388351"/>
          </a:xfrm>
          <a:prstGeom prst="rect">
            <a:avLst/>
          </a:prstGeom>
        </p:spPr>
      </p:pic>
      <p:pic>
        <p:nvPicPr>
          <p:cNvPr id="18" name="Graphic 17" descr="Checkmark">
            <a:extLst>
              <a:ext uri="{FF2B5EF4-FFF2-40B4-BE49-F238E27FC236}">
                <a16:creationId xmlns:a16="http://schemas.microsoft.com/office/drawing/2014/main" id="{DFA90D5F-B940-FBAB-BDBF-DCF1F2D8502E}"/>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 y="4983749"/>
            <a:ext cx="388351" cy="388351"/>
          </a:xfrm>
          <a:prstGeom prst="rect">
            <a:avLst/>
          </a:prstGeom>
        </p:spPr>
      </p:pic>
      <p:pic>
        <p:nvPicPr>
          <p:cNvPr id="19" name="Graphic 18" descr="Checkmark">
            <a:extLst>
              <a:ext uri="{FF2B5EF4-FFF2-40B4-BE49-F238E27FC236}">
                <a16:creationId xmlns:a16="http://schemas.microsoft.com/office/drawing/2014/main" id="{A0A0584F-894B-0F5C-0BB2-C2349B5B9ED4}"/>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 y="6583949"/>
            <a:ext cx="388351" cy="388351"/>
          </a:xfrm>
          <a:prstGeom prst="rect">
            <a:avLst/>
          </a:prstGeom>
        </p:spPr>
      </p:pic>
      <p:pic>
        <p:nvPicPr>
          <p:cNvPr id="20" name="Graphic 19" descr="Checkmark">
            <a:extLst>
              <a:ext uri="{FF2B5EF4-FFF2-40B4-BE49-F238E27FC236}">
                <a16:creationId xmlns:a16="http://schemas.microsoft.com/office/drawing/2014/main" id="{974AC712-CBD1-A542-742E-73A290E608BA}"/>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 y="7345949"/>
            <a:ext cx="388351" cy="388351"/>
          </a:xfrm>
          <a:prstGeom prst="rect">
            <a:avLst/>
          </a:prstGeom>
        </p:spPr>
      </p:pic>
      <p:pic>
        <p:nvPicPr>
          <p:cNvPr id="21" name="Graphic 20" descr="Checkmark">
            <a:extLst>
              <a:ext uri="{FF2B5EF4-FFF2-40B4-BE49-F238E27FC236}">
                <a16:creationId xmlns:a16="http://schemas.microsoft.com/office/drawing/2014/main" id="{FD4DA812-53A2-C2DA-DD15-651EC2BA5167}"/>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 y="8946149"/>
            <a:ext cx="388351" cy="388351"/>
          </a:xfrm>
          <a:prstGeom prst="rect">
            <a:avLst/>
          </a:prstGeom>
        </p:spPr>
      </p:pic>
      <p:pic>
        <p:nvPicPr>
          <p:cNvPr id="22" name="Graphic 21" descr="Checkmark">
            <a:extLst>
              <a:ext uri="{FF2B5EF4-FFF2-40B4-BE49-F238E27FC236}">
                <a16:creationId xmlns:a16="http://schemas.microsoft.com/office/drawing/2014/main" id="{909DB281-2E98-EA74-4060-B399811C8843}"/>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 y="9708149"/>
            <a:ext cx="388351" cy="388351"/>
          </a:xfrm>
          <a:prstGeom prst="rect">
            <a:avLst/>
          </a:prstGeom>
        </p:spPr>
      </p:pic>
      <p:pic>
        <p:nvPicPr>
          <p:cNvPr id="9" name="Picture 8">
            <a:extLst>
              <a:ext uri="{FF2B5EF4-FFF2-40B4-BE49-F238E27FC236}">
                <a16:creationId xmlns:a16="http://schemas.microsoft.com/office/drawing/2014/main" id="{DA5C7ED5-CD1D-E1BB-DD22-650CCD27F5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69" y="1935232"/>
            <a:ext cx="398580" cy="8161268"/>
          </a:xfrm>
          <a:prstGeom prst="rect">
            <a:avLst/>
          </a:prstGeom>
        </p:spPr>
      </p:pic>
      <p:pic>
        <p:nvPicPr>
          <p:cNvPr id="23" name="object 8">
            <a:hlinkClick r:id="rId8" action="ppaction://hlinksldjump"/>
            <a:extLst>
              <a:ext uri="{FF2B5EF4-FFF2-40B4-BE49-F238E27FC236}">
                <a16:creationId xmlns:a16="http://schemas.microsoft.com/office/drawing/2014/main" id="{32FCCEB9-22F7-3FF3-A7AA-CB27A094ED5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17085625" y="9192401"/>
            <a:ext cx="1009649" cy="962009"/>
          </a:xfrm>
          <a:prstGeom prst="rect">
            <a:avLst/>
          </a:prstGeom>
        </p:spPr>
      </p:pic>
    </p:spTree>
    <p:extLst>
      <p:ext uri="{BB962C8B-B14F-4D97-AF65-F5344CB8AC3E}">
        <p14:creationId xmlns:p14="http://schemas.microsoft.com/office/powerpoint/2010/main" val="54092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3" name="object 3"/>
          <p:cNvPicPr/>
          <p:nvPr/>
        </p:nvPicPr>
        <p:blipFill>
          <a:blip r:embed="rId4" cstate="email">
            <a:extLst>
              <a:ext uri="{28A0092B-C50C-407E-A947-70E740481C1C}">
                <a14:useLocalDpi xmlns:a14="http://schemas.microsoft.com/office/drawing/2010/main" val="0"/>
              </a:ext>
            </a:extLst>
          </a:blip>
          <a:stretch>
            <a:fillRect/>
          </a:stretch>
        </p:blipFill>
        <p:spPr>
          <a:xfrm>
            <a:off x="22860" y="15240"/>
            <a:ext cx="1268761" cy="1470143"/>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AU" sz="4400" dirty="0"/>
              <a:t>Assessment 1 Knowledge Questions</a:t>
            </a:r>
          </a:p>
        </p:txBody>
      </p:sp>
      <p:sp>
        <p:nvSpPr>
          <p:cNvPr id="6" name="TextBox 5">
            <a:extLst>
              <a:ext uri="{FF2B5EF4-FFF2-40B4-BE49-F238E27FC236}">
                <a16:creationId xmlns:a16="http://schemas.microsoft.com/office/drawing/2014/main" id="{09C6EB8E-25F0-D989-F57D-8F3F249EF90F}"/>
              </a:ext>
            </a:extLst>
          </p:cNvPr>
          <p:cNvSpPr txBox="1"/>
          <p:nvPr/>
        </p:nvSpPr>
        <p:spPr>
          <a:xfrm>
            <a:off x="614266" y="962008"/>
            <a:ext cx="17784810" cy="7294305"/>
          </a:xfrm>
          <a:prstGeom prst="rect">
            <a:avLst/>
          </a:prstGeom>
          <a:noFill/>
        </p:spPr>
        <p:txBody>
          <a:bodyPr wrap="square" rtlCol="0">
            <a:spAutoFit/>
          </a:bodyPr>
          <a:lstStyle/>
          <a:p>
            <a:endParaRPr lang="en-US" sz="2600" dirty="0">
              <a:solidFill>
                <a:srgbClr val="0070C0"/>
              </a:solidFill>
            </a:endParaRPr>
          </a:p>
          <a:p>
            <a:r>
              <a:rPr lang="en-US" sz="2600" dirty="0">
                <a:solidFill>
                  <a:srgbClr val="0070C0"/>
                </a:solidFill>
              </a:rPr>
              <a:t>5. When creating outgoing digital communications, what should you check for? (Select three)</a:t>
            </a:r>
          </a:p>
          <a:p>
            <a:r>
              <a:rPr lang="en-US" sz="2600" dirty="0">
                <a:solidFill>
                  <a:schemeClr val="tx1"/>
                </a:solidFill>
              </a:rPr>
              <a:t>a) Ensure you are sending to the right email recipient</a:t>
            </a:r>
          </a:p>
          <a:p>
            <a:r>
              <a:rPr lang="en-US" sz="2600" dirty="0">
                <a:solidFill>
                  <a:schemeClr val="tx1"/>
                </a:solidFill>
              </a:rPr>
              <a:t>b) Check attachments as required</a:t>
            </a:r>
          </a:p>
          <a:p>
            <a:r>
              <a:rPr lang="en-US" sz="2600" dirty="0">
                <a:solidFill>
                  <a:schemeClr val="tx1"/>
                </a:solidFill>
              </a:rPr>
              <a:t>c) To find out how you can access the internal power source</a:t>
            </a:r>
          </a:p>
          <a:p>
            <a:r>
              <a:rPr lang="en-US" sz="2600" dirty="0">
                <a:solidFill>
                  <a:schemeClr val="tx1"/>
                </a:solidFill>
              </a:rPr>
              <a:t>d) Check for information for accuracy</a:t>
            </a:r>
          </a:p>
          <a:p>
            <a:r>
              <a:rPr lang="en-US" sz="2600" dirty="0">
                <a:solidFill>
                  <a:srgbClr val="0070C0"/>
                </a:solidFill>
              </a:rPr>
              <a:t>6. Why is it important to correctly store digital communications? (Select two)</a:t>
            </a:r>
          </a:p>
          <a:p>
            <a:r>
              <a:rPr lang="en-US" sz="2600" dirty="0">
                <a:solidFill>
                  <a:schemeClr val="tx1"/>
                </a:solidFill>
              </a:rPr>
              <a:t>a) So that all employees can access the information and share it with other work colleagues</a:t>
            </a:r>
          </a:p>
          <a:p>
            <a:r>
              <a:rPr lang="en-US" sz="2600" dirty="0">
                <a:solidFill>
                  <a:schemeClr val="tx1"/>
                </a:solidFill>
              </a:rPr>
              <a:t>b) Correctly storing digital communications helps to create extra space for other information.</a:t>
            </a:r>
          </a:p>
          <a:p>
            <a:r>
              <a:rPr lang="en-US" sz="2600" dirty="0">
                <a:solidFill>
                  <a:schemeClr val="tx1"/>
                </a:solidFill>
              </a:rPr>
              <a:t>c) It is important to correctly store all digital communications to ensure security and privacy of sensitive </a:t>
            </a:r>
            <a:r>
              <a:rPr lang="en-US" sz="2600" dirty="0" err="1">
                <a:solidFill>
                  <a:schemeClr val="tx1"/>
                </a:solidFill>
              </a:rPr>
              <a:t>organisational</a:t>
            </a:r>
            <a:r>
              <a:rPr lang="en-US" sz="2600" dirty="0">
                <a:solidFill>
                  <a:schemeClr val="tx1"/>
                </a:solidFill>
              </a:rPr>
              <a:t> information.</a:t>
            </a:r>
          </a:p>
          <a:p>
            <a:r>
              <a:rPr lang="en-US" sz="2600" dirty="0">
                <a:solidFill>
                  <a:schemeClr val="tx1"/>
                </a:solidFill>
              </a:rPr>
              <a:t>d) it is important to correctly store digital communications so that they are in one </a:t>
            </a:r>
            <a:r>
              <a:rPr lang="en-US" sz="2600" dirty="0" err="1">
                <a:solidFill>
                  <a:schemeClr val="tx1"/>
                </a:solidFill>
              </a:rPr>
              <a:t>centralised</a:t>
            </a:r>
            <a:r>
              <a:rPr lang="en-US" sz="2600" dirty="0">
                <a:solidFill>
                  <a:schemeClr val="tx1"/>
                </a:solidFill>
              </a:rPr>
              <a:t> location.</a:t>
            </a:r>
          </a:p>
          <a:p>
            <a:r>
              <a:rPr lang="en-US" sz="2600" dirty="0">
                <a:solidFill>
                  <a:srgbClr val="0070C0"/>
                </a:solidFill>
              </a:rPr>
              <a:t>7. Which of the following is a medium that can be used to digitally communicate with a target audience? (Select two)</a:t>
            </a:r>
          </a:p>
          <a:p>
            <a:r>
              <a:rPr lang="en-US" sz="2600" dirty="0">
                <a:solidFill>
                  <a:schemeClr val="tx1"/>
                </a:solidFill>
              </a:rPr>
              <a:t>a) Digital advertising</a:t>
            </a:r>
          </a:p>
          <a:p>
            <a:r>
              <a:rPr lang="en-US" sz="2600" dirty="0">
                <a:solidFill>
                  <a:schemeClr val="tx1"/>
                </a:solidFill>
              </a:rPr>
              <a:t>b) Search engine </a:t>
            </a:r>
            <a:r>
              <a:rPr lang="en-US" sz="2600" dirty="0" err="1">
                <a:solidFill>
                  <a:schemeClr val="tx1"/>
                </a:solidFill>
              </a:rPr>
              <a:t>optimisation</a:t>
            </a:r>
            <a:endParaRPr lang="en-US" sz="2600" dirty="0">
              <a:solidFill>
                <a:schemeClr val="tx1"/>
              </a:solidFill>
            </a:endParaRPr>
          </a:p>
          <a:p>
            <a:r>
              <a:rPr lang="en-US" sz="2600" dirty="0">
                <a:solidFill>
                  <a:schemeClr val="tx1"/>
                </a:solidFill>
              </a:rPr>
              <a:t>c) Data driven marketing</a:t>
            </a:r>
          </a:p>
          <a:p>
            <a:r>
              <a:rPr lang="en-US" sz="2600" dirty="0">
                <a:solidFill>
                  <a:schemeClr val="tx1"/>
                </a:solidFill>
              </a:rPr>
              <a:t>d) Social media</a:t>
            </a:r>
          </a:p>
          <a:p>
            <a:endParaRPr lang="en-US" sz="2600" dirty="0">
              <a:solidFill>
                <a:schemeClr val="tx1"/>
              </a:solidFill>
            </a:endParaRPr>
          </a:p>
        </p:txBody>
      </p:sp>
      <p:pic>
        <p:nvPicPr>
          <p:cNvPr id="7" name="Graphic 6" descr="Checkmark">
            <a:extLst>
              <a:ext uri="{FF2B5EF4-FFF2-40B4-BE49-F238E27FC236}">
                <a16:creationId xmlns:a16="http://schemas.microsoft.com/office/drawing/2014/main" id="{31B9BBB8-AF6C-0D6F-1C07-9FA2AFC7AD50}"/>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 y="1866900"/>
            <a:ext cx="388351" cy="388351"/>
          </a:xfrm>
          <a:prstGeom prst="rect">
            <a:avLst/>
          </a:prstGeom>
        </p:spPr>
      </p:pic>
      <p:pic>
        <p:nvPicPr>
          <p:cNvPr id="10" name="Graphic 9" descr="Checkmark">
            <a:extLst>
              <a:ext uri="{FF2B5EF4-FFF2-40B4-BE49-F238E27FC236}">
                <a16:creationId xmlns:a16="http://schemas.microsoft.com/office/drawing/2014/main" id="{EF79693E-2DBA-321E-C955-8C4F9A3BB656}"/>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 y="2240549"/>
            <a:ext cx="388351" cy="388351"/>
          </a:xfrm>
          <a:prstGeom prst="rect">
            <a:avLst/>
          </a:prstGeom>
        </p:spPr>
      </p:pic>
      <p:pic>
        <p:nvPicPr>
          <p:cNvPr id="11" name="Graphic 10" descr="Checkmark">
            <a:extLst>
              <a:ext uri="{FF2B5EF4-FFF2-40B4-BE49-F238E27FC236}">
                <a16:creationId xmlns:a16="http://schemas.microsoft.com/office/drawing/2014/main" id="{1C43DE38-DA72-2C52-AFFC-0AF9E4D7DBB1}"/>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 y="3078749"/>
            <a:ext cx="388351" cy="388351"/>
          </a:xfrm>
          <a:prstGeom prst="rect">
            <a:avLst/>
          </a:prstGeom>
        </p:spPr>
      </p:pic>
      <p:pic>
        <p:nvPicPr>
          <p:cNvPr id="17" name="Graphic 16" descr="Checkmark">
            <a:extLst>
              <a:ext uri="{FF2B5EF4-FFF2-40B4-BE49-F238E27FC236}">
                <a16:creationId xmlns:a16="http://schemas.microsoft.com/office/drawing/2014/main" id="{3E841227-115B-9716-D74B-5FB5694B6EAD}"/>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 y="4610100"/>
            <a:ext cx="388351" cy="388351"/>
          </a:xfrm>
          <a:prstGeom prst="rect">
            <a:avLst/>
          </a:prstGeom>
        </p:spPr>
      </p:pic>
      <p:pic>
        <p:nvPicPr>
          <p:cNvPr id="18" name="Graphic 17" descr="Checkmark">
            <a:extLst>
              <a:ext uri="{FF2B5EF4-FFF2-40B4-BE49-F238E27FC236}">
                <a16:creationId xmlns:a16="http://schemas.microsoft.com/office/drawing/2014/main" id="{DFA90D5F-B940-FBAB-BDBF-DCF1F2D8502E}"/>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 y="5440949"/>
            <a:ext cx="388351" cy="388351"/>
          </a:xfrm>
          <a:prstGeom prst="rect">
            <a:avLst/>
          </a:prstGeom>
        </p:spPr>
      </p:pic>
      <p:pic>
        <p:nvPicPr>
          <p:cNvPr id="19" name="Graphic 18" descr="Checkmark">
            <a:extLst>
              <a:ext uri="{FF2B5EF4-FFF2-40B4-BE49-F238E27FC236}">
                <a16:creationId xmlns:a16="http://schemas.microsoft.com/office/drawing/2014/main" id="{A0A0584F-894B-0F5C-0BB2-C2349B5B9ED4}"/>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 y="6210300"/>
            <a:ext cx="388351" cy="388351"/>
          </a:xfrm>
          <a:prstGeom prst="rect">
            <a:avLst/>
          </a:prstGeom>
        </p:spPr>
      </p:pic>
      <p:pic>
        <p:nvPicPr>
          <p:cNvPr id="20" name="Graphic 19" descr="Checkmark">
            <a:extLst>
              <a:ext uri="{FF2B5EF4-FFF2-40B4-BE49-F238E27FC236}">
                <a16:creationId xmlns:a16="http://schemas.microsoft.com/office/drawing/2014/main" id="{974AC712-CBD1-A542-742E-73A290E608BA}"/>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 y="7345949"/>
            <a:ext cx="388351" cy="388351"/>
          </a:xfrm>
          <a:prstGeom prst="rect">
            <a:avLst/>
          </a:prstGeom>
        </p:spPr>
      </p:pic>
      <p:pic>
        <p:nvPicPr>
          <p:cNvPr id="9" name="Picture 8">
            <a:extLst>
              <a:ext uri="{FF2B5EF4-FFF2-40B4-BE49-F238E27FC236}">
                <a16:creationId xmlns:a16="http://schemas.microsoft.com/office/drawing/2014/main" id="{DA5C7ED5-CD1D-E1BB-DD22-650CCD27F5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48" y="1638300"/>
            <a:ext cx="388352" cy="7951831"/>
          </a:xfrm>
          <a:prstGeom prst="rect">
            <a:avLst/>
          </a:prstGeom>
        </p:spPr>
      </p:pic>
      <p:pic>
        <p:nvPicPr>
          <p:cNvPr id="8" name="object 8">
            <a:hlinkClick r:id="rId8" action="ppaction://hlinksldjump"/>
            <a:extLst>
              <a:ext uri="{FF2B5EF4-FFF2-40B4-BE49-F238E27FC236}">
                <a16:creationId xmlns:a16="http://schemas.microsoft.com/office/drawing/2014/main" id="{E99657B9-C5D8-394F-8A0B-BB611E4E6584}"/>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17085625" y="9192401"/>
            <a:ext cx="1009649" cy="962009"/>
          </a:xfrm>
          <a:prstGeom prst="rect">
            <a:avLst/>
          </a:prstGeom>
        </p:spPr>
      </p:pic>
    </p:spTree>
    <p:extLst>
      <p:ext uri="{BB962C8B-B14F-4D97-AF65-F5344CB8AC3E}">
        <p14:creationId xmlns:p14="http://schemas.microsoft.com/office/powerpoint/2010/main" val="184982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3" name="object 3"/>
          <p:cNvPicPr/>
          <p:nvPr/>
        </p:nvPicPr>
        <p:blipFill>
          <a:blip r:embed="rId4" cstate="email">
            <a:extLst>
              <a:ext uri="{28A0092B-C50C-407E-A947-70E740481C1C}">
                <a14:useLocalDpi xmlns:a14="http://schemas.microsoft.com/office/drawing/2010/main" val="0"/>
              </a:ext>
            </a:extLst>
          </a:blip>
          <a:stretch>
            <a:fillRect/>
          </a:stretch>
        </p:blipFill>
        <p:spPr>
          <a:xfrm>
            <a:off x="22860" y="15240"/>
            <a:ext cx="1268761" cy="1470143"/>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AU" sz="4400" dirty="0"/>
              <a:t>Assessment 2 Written questions</a:t>
            </a:r>
          </a:p>
        </p:txBody>
      </p:sp>
      <p:sp>
        <p:nvSpPr>
          <p:cNvPr id="6" name="TextBox 5">
            <a:extLst>
              <a:ext uri="{FF2B5EF4-FFF2-40B4-BE49-F238E27FC236}">
                <a16:creationId xmlns:a16="http://schemas.microsoft.com/office/drawing/2014/main" id="{09C6EB8E-25F0-D989-F57D-8F3F249EF90F}"/>
              </a:ext>
            </a:extLst>
          </p:cNvPr>
          <p:cNvSpPr txBox="1"/>
          <p:nvPr/>
        </p:nvSpPr>
        <p:spPr>
          <a:xfrm>
            <a:off x="22860" y="1104810"/>
            <a:ext cx="18242280" cy="8894743"/>
          </a:xfrm>
          <a:prstGeom prst="rect">
            <a:avLst/>
          </a:prstGeom>
          <a:noFill/>
        </p:spPr>
        <p:txBody>
          <a:bodyPr wrap="square" rtlCol="0">
            <a:spAutoFit/>
          </a:bodyPr>
          <a:lstStyle/>
          <a:p>
            <a:r>
              <a:rPr lang="en-US" sz="2600" dirty="0">
                <a:solidFill>
                  <a:srgbClr val="0070C0"/>
                </a:solidFill>
              </a:rPr>
              <a:t>1.You have received the following emails in your inbox, as outlined in the table. Complete the table below, advising how you would mark each one, using the headings urgent, confidential, personal, and suspicious. You may refer to the ‘Electronic Communications and Social Media Policies document’ for clarification.</a:t>
            </a:r>
          </a:p>
          <a:p>
            <a:endParaRPr lang="en-US" sz="2600" dirty="0">
              <a:solidFill>
                <a:srgbClr val="0070C0"/>
              </a:solidFill>
            </a:endParaRPr>
          </a:p>
          <a:p>
            <a:endParaRPr lang="en-US" sz="2600" dirty="0">
              <a:solidFill>
                <a:srgbClr val="0070C0"/>
              </a:solidFill>
            </a:endParaRPr>
          </a:p>
          <a:p>
            <a:endParaRPr lang="en-US" sz="2600" dirty="0">
              <a:solidFill>
                <a:srgbClr val="0070C0"/>
              </a:solidFill>
            </a:endParaRPr>
          </a:p>
          <a:p>
            <a:endParaRPr lang="en-US" sz="2600" dirty="0">
              <a:solidFill>
                <a:srgbClr val="0070C0"/>
              </a:solidFill>
            </a:endParaRPr>
          </a:p>
          <a:p>
            <a:endParaRPr lang="en-US" sz="2600" dirty="0">
              <a:solidFill>
                <a:srgbClr val="0070C0"/>
              </a:solidFill>
            </a:endParaRPr>
          </a:p>
          <a:p>
            <a:endParaRPr lang="en-US" sz="2600" dirty="0">
              <a:solidFill>
                <a:srgbClr val="0070C0"/>
              </a:solidFill>
            </a:endParaRPr>
          </a:p>
          <a:p>
            <a:endParaRPr lang="en-US" sz="2600" dirty="0">
              <a:solidFill>
                <a:srgbClr val="0070C0"/>
              </a:solidFill>
            </a:endParaRPr>
          </a:p>
          <a:p>
            <a:endParaRPr lang="en-US" sz="2600" dirty="0">
              <a:solidFill>
                <a:srgbClr val="0070C0"/>
              </a:solidFill>
            </a:endParaRPr>
          </a:p>
          <a:p>
            <a:endParaRPr lang="en-US" sz="2600" dirty="0">
              <a:solidFill>
                <a:srgbClr val="0070C0"/>
              </a:solidFill>
            </a:endParaRPr>
          </a:p>
          <a:p>
            <a:r>
              <a:rPr lang="en-US" sz="2600" dirty="0">
                <a:solidFill>
                  <a:srgbClr val="0070C0"/>
                </a:solidFill>
              </a:rPr>
              <a:t>2. What is the importance of understanding your </a:t>
            </a:r>
            <a:r>
              <a:rPr lang="en-US" sz="2600" dirty="0" err="1">
                <a:solidFill>
                  <a:srgbClr val="0070C0"/>
                </a:solidFill>
              </a:rPr>
              <a:t>organisation’s</a:t>
            </a:r>
            <a:r>
              <a:rPr lang="en-US" sz="2600" dirty="0">
                <a:solidFill>
                  <a:srgbClr val="0070C0"/>
                </a:solidFill>
              </a:rPr>
              <a:t> policies and procedures when conducting digital communications?</a:t>
            </a:r>
          </a:p>
          <a:p>
            <a:r>
              <a:rPr lang="en-US" sz="2600" dirty="0">
                <a:solidFill>
                  <a:schemeClr val="tx1"/>
                </a:solidFill>
              </a:rPr>
              <a:t>With digital communications you are representing the business and need to maintain the integrity of the </a:t>
            </a:r>
            <a:r>
              <a:rPr lang="en-US" sz="2600" dirty="0" err="1">
                <a:solidFill>
                  <a:schemeClr val="tx1"/>
                </a:solidFill>
              </a:rPr>
              <a:t>organisation</a:t>
            </a:r>
            <a:r>
              <a:rPr lang="en-US" sz="2600" dirty="0">
                <a:solidFill>
                  <a:schemeClr val="tx1"/>
                </a:solidFill>
              </a:rPr>
              <a:t> as outlined by them.</a:t>
            </a:r>
          </a:p>
          <a:p>
            <a:r>
              <a:rPr lang="en-US" sz="2600" dirty="0">
                <a:solidFill>
                  <a:srgbClr val="0070C0"/>
                </a:solidFill>
              </a:rPr>
              <a:t>3. What are the three main reasons why businesses need to safely store sensitive information?</a:t>
            </a:r>
          </a:p>
          <a:p>
            <a:pPr marL="457200" lvl="2" indent="-457200">
              <a:buFont typeface="Arial" panose="020B0604020202020204" pitchFamily="34" charset="0"/>
              <a:buChar char="•"/>
            </a:pPr>
            <a:r>
              <a:rPr lang="en-US" sz="2600" dirty="0">
                <a:solidFill>
                  <a:schemeClr val="tx1"/>
                </a:solidFill>
              </a:rPr>
              <a:t>1. To keep files and folders consistent and not store many versions</a:t>
            </a:r>
          </a:p>
          <a:p>
            <a:pPr marL="457200" lvl="2" indent="-457200">
              <a:buFont typeface="Arial" panose="020B0604020202020204" pitchFamily="34" charset="0"/>
              <a:buChar char="•"/>
            </a:pPr>
            <a:r>
              <a:rPr lang="en-US" sz="2600" dirty="0">
                <a:solidFill>
                  <a:schemeClr val="tx1"/>
                </a:solidFill>
              </a:rPr>
              <a:t>2. It is very important that all digital communications are stored correctly for security and privacy reasons</a:t>
            </a:r>
          </a:p>
          <a:p>
            <a:pPr marL="457200" lvl="2" indent="-457200">
              <a:buFont typeface="Arial" panose="020B0604020202020204" pitchFamily="34" charset="0"/>
              <a:buChar char="•"/>
            </a:pPr>
            <a:r>
              <a:rPr lang="en-US" sz="2600" dirty="0">
                <a:solidFill>
                  <a:schemeClr val="tx1"/>
                </a:solidFill>
              </a:rPr>
              <a:t>3. To ensure all data and information is stored in the one location</a:t>
            </a:r>
          </a:p>
          <a:p>
            <a:r>
              <a:rPr lang="en-US" sz="2600" dirty="0">
                <a:solidFill>
                  <a:srgbClr val="0070C0"/>
                </a:solidFill>
              </a:rPr>
              <a:t>4. Give three (3) examples of digital communication etiquette in a workplace setting.</a:t>
            </a:r>
          </a:p>
          <a:p>
            <a:r>
              <a:rPr lang="en-US" sz="2600" dirty="0">
                <a:solidFill>
                  <a:schemeClr val="tx1"/>
                </a:solidFill>
              </a:rPr>
              <a:t>Response time to emails, checking grammar and spelling, no caps lock when sending emails.</a:t>
            </a:r>
          </a:p>
        </p:txBody>
      </p:sp>
      <p:graphicFrame>
        <p:nvGraphicFramePr>
          <p:cNvPr id="8" name="Table 7">
            <a:extLst>
              <a:ext uri="{FF2B5EF4-FFF2-40B4-BE49-F238E27FC236}">
                <a16:creationId xmlns:a16="http://schemas.microsoft.com/office/drawing/2014/main" id="{EAECC943-DE80-516B-494D-C1F087D0395A}"/>
              </a:ext>
            </a:extLst>
          </p:cNvPr>
          <p:cNvGraphicFramePr>
            <a:graphicFrameLocks noGrp="1"/>
          </p:cNvGraphicFramePr>
          <p:nvPr>
            <p:extLst>
              <p:ext uri="{D42A27DB-BD31-4B8C-83A1-F6EECF244321}">
                <p14:modId xmlns:p14="http://schemas.microsoft.com/office/powerpoint/2010/main" val="3392107226"/>
              </p:ext>
            </p:extLst>
          </p:nvPr>
        </p:nvGraphicFramePr>
        <p:xfrm>
          <a:off x="4905" y="2481580"/>
          <a:ext cx="18016149" cy="3383280"/>
        </p:xfrm>
        <a:graphic>
          <a:graphicData uri="http://schemas.openxmlformats.org/drawingml/2006/table">
            <a:tbl>
              <a:tblPr firstRow="1" bandRow="1">
                <a:tableStyleId>{5C22544A-7EE6-4342-B048-85BDC9FD1C3A}</a:tableStyleId>
              </a:tblPr>
              <a:tblGrid>
                <a:gridCol w="6005383">
                  <a:extLst>
                    <a:ext uri="{9D8B030D-6E8A-4147-A177-3AD203B41FA5}">
                      <a16:colId xmlns:a16="http://schemas.microsoft.com/office/drawing/2014/main" val="1879661640"/>
                    </a:ext>
                  </a:extLst>
                </a:gridCol>
                <a:gridCol w="6005383">
                  <a:extLst>
                    <a:ext uri="{9D8B030D-6E8A-4147-A177-3AD203B41FA5}">
                      <a16:colId xmlns:a16="http://schemas.microsoft.com/office/drawing/2014/main" val="37320157"/>
                    </a:ext>
                  </a:extLst>
                </a:gridCol>
                <a:gridCol w="6005383">
                  <a:extLst>
                    <a:ext uri="{9D8B030D-6E8A-4147-A177-3AD203B41FA5}">
                      <a16:colId xmlns:a16="http://schemas.microsoft.com/office/drawing/2014/main" val="18564982"/>
                    </a:ext>
                  </a:extLst>
                </a:gridCol>
              </a:tblGrid>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rgbClr val="0070C0"/>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rgbClr val="0070C0"/>
                          </a:solidFill>
                        </a:rPr>
                        <a:t>Mark 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rgbClr val="0070C0"/>
                          </a:solidFill>
                        </a:rPr>
                        <a:t>Action to perform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3357333"/>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rgbClr val="0070C0"/>
                          </a:solidFill>
                        </a:rPr>
                        <a:t>From your manager: Urgent work needs to be completed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tx1"/>
                          </a:solidFill>
                        </a:rPr>
                        <a:t>Urgent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rgbClr val="0070C0"/>
                          </a:solidFill>
                        </a:rPr>
                        <a:t>Act and respond ASAP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9886861"/>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rgbClr val="0070C0"/>
                          </a:solidFill>
                        </a:rPr>
                        <a:t>From a friend: Asking what you’re doing on the weekend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tx1"/>
                          </a:solidFill>
                        </a:rPr>
                        <a:t>Personal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rgbClr val="0070C0"/>
                          </a:solidFill>
                        </a:rPr>
                        <a:t>Move to personal folder, address outside work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3778131"/>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rgbClr val="0070C0"/>
                          </a:solidFill>
                        </a:rPr>
                        <a:t>From an unknown source: Your wire transfer for $1,244,434 has been 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tx1"/>
                          </a:solidFill>
                        </a:rPr>
                        <a:t>Suspicious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rgbClr val="0070C0"/>
                          </a:solidFill>
                        </a:rPr>
                        <a:t>Delete and 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5181782"/>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rgbClr val="0070C0"/>
                          </a:solidFill>
                        </a:rPr>
                        <a:t>From your co-worker: Latest sales figures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tx1"/>
                          </a:solidFill>
                        </a:rPr>
                        <a:t>Confidential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rgbClr val="0070C0"/>
                          </a:solidFill>
                        </a:rPr>
                        <a:t>Not discuss with anyone outside team.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8291790"/>
                  </a:ext>
                </a:extLst>
              </a:tr>
            </a:tbl>
          </a:graphicData>
        </a:graphic>
      </p:graphicFrame>
      <p:pic>
        <p:nvPicPr>
          <p:cNvPr id="12" name="Picture 11">
            <a:extLst>
              <a:ext uri="{FF2B5EF4-FFF2-40B4-BE49-F238E27FC236}">
                <a16:creationId xmlns:a16="http://schemas.microsoft.com/office/drawing/2014/main" id="{BF56C539-95F2-3582-CEE9-98727BCF7D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034028"/>
            <a:ext cx="5867400" cy="2719072"/>
          </a:xfrm>
          <a:prstGeom prst="rect">
            <a:avLst/>
          </a:prstGeom>
        </p:spPr>
      </p:pic>
      <p:pic>
        <p:nvPicPr>
          <p:cNvPr id="13" name="Picture 12">
            <a:extLst>
              <a:ext uri="{FF2B5EF4-FFF2-40B4-BE49-F238E27FC236}">
                <a16:creationId xmlns:a16="http://schemas.microsoft.com/office/drawing/2014/main" id="{3243340B-E197-519C-0185-6045F03BB6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015" y="6743700"/>
            <a:ext cx="18074640" cy="769442"/>
          </a:xfrm>
          <a:prstGeom prst="rect">
            <a:avLst/>
          </a:prstGeom>
        </p:spPr>
      </p:pic>
      <p:pic>
        <p:nvPicPr>
          <p:cNvPr id="14" name="Picture 13">
            <a:extLst>
              <a:ext uri="{FF2B5EF4-FFF2-40B4-BE49-F238E27FC236}">
                <a16:creationId xmlns:a16="http://schemas.microsoft.com/office/drawing/2014/main" id="{F3177BDB-85F2-F48E-D661-6042FF8FE7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66932"/>
            <a:ext cx="18074640" cy="1070612"/>
          </a:xfrm>
          <a:prstGeom prst="rect">
            <a:avLst/>
          </a:prstGeom>
        </p:spPr>
      </p:pic>
      <p:pic>
        <p:nvPicPr>
          <p:cNvPr id="15" name="Picture 14">
            <a:extLst>
              <a:ext uri="{FF2B5EF4-FFF2-40B4-BE49-F238E27FC236}">
                <a16:creationId xmlns:a16="http://schemas.microsoft.com/office/drawing/2014/main" id="{4F0E6A7C-383B-8D38-F9DC-3B9A72A07A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41" y="9513357"/>
            <a:ext cx="18074640" cy="769442"/>
          </a:xfrm>
          <a:prstGeom prst="rect">
            <a:avLst/>
          </a:prstGeom>
        </p:spPr>
      </p:pic>
      <p:pic>
        <p:nvPicPr>
          <p:cNvPr id="16" name="object 8">
            <a:hlinkClick r:id="rId6" action="ppaction://hlinksldjump"/>
            <a:extLst>
              <a:ext uri="{FF2B5EF4-FFF2-40B4-BE49-F238E27FC236}">
                <a16:creationId xmlns:a16="http://schemas.microsoft.com/office/drawing/2014/main" id="{FCE66436-377D-1E56-3C51-153BC5DA2E21}"/>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17085625" y="9192401"/>
            <a:ext cx="1009649" cy="962009"/>
          </a:xfrm>
          <a:prstGeom prst="rect">
            <a:avLst/>
          </a:prstGeom>
        </p:spPr>
      </p:pic>
    </p:spTree>
    <p:extLst>
      <p:ext uri="{BB962C8B-B14F-4D97-AF65-F5344CB8AC3E}">
        <p14:creationId xmlns:p14="http://schemas.microsoft.com/office/powerpoint/2010/main" val="160922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3" name="object 3"/>
          <p:cNvPicPr/>
          <p:nvPr/>
        </p:nvPicPr>
        <p:blipFill>
          <a:blip r:embed="rId4" cstate="email">
            <a:extLst>
              <a:ext uri="{28A0092B-C50C-407E-A947-70E740481C1C}">
                <a14:useLocalDpi xmlns:a14="http://schemas.microsoft.com/office/drawing/2010/main" val="0"/>
              </a:ext>
            </a:extLst>
          </a:blip>
          <a:stretch>
            <a:fillRect/>
          </a:stretch>
        </p:blipFill>
        <p:spPr>
          <a:xfrm>
            <a:off x="22860" y="15240"/>
            <a:ext cx="1268761" cy="1470143"/>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AU" sz="4400" dirty="0"/>
              <a:t>Assessment 2 Written questions</a:t>
            </a:r>
          </a:p>
        </p:txBody>
      </p:sp>
      <p:sp>
        <p:nvSpPr>
          <p:cNvPr id="6" name="TextBox 5">
            <a:extLst>
              <a:ext uri="{FF2B5EF4-FFF2-40B4-BE49-F238E27FC236}">
                <a16:creationId xmlns:a16="http://schemas.microsoft.com/office/drawing/2014/main" id="{09C6EB8E-25F0-D989-F57D-8F3F249EF90F}"/>
              </a:ext>
            </a:extLst>
          </p:cNvPr>
          <p:cNvSpPr txBox="1"/>
          <p:nvPr/>
        </p:nvSpPr>
        <p:spPr>
          <a:xfrm>
            <a:off x="22860" y="1104810"/>
            <a:ext cx="18242280" cy="8494633"/>
          </a:xfrm>
          <a:prstGeom prst="rect">
            <a:avLst/>
          </a:prstGeom>
          <a:noFill/>
        </p:spPr>
        <p:txBody>
          <a:bodyPr wrap="square" rtlCol="0">
            <a:spAutoFit/>
          </a:bodyPr>
          <a:lstStyle/>
          <a:p>
            <a:r>
              <a:rPr lang="en-US" sz="2600" dirty="0">
                <a:solidFill>
                  <a:srgbClr val="0070C0"/>
                </a:solidFill>
              </a:rPr>
              <a:t>5. List two (2) existing or emerging digital communication technologies that might be used in the workplace and list their strengths and limitations.</a:t>
            </a:r>
          </a:p>
          <a:p>
            <a:r>
              <a:rPr lang="en-US" sz="2600" dirty="0">
                <a:solidFill>
                  <a:schemeClr val="tx1"/>
                </a:solidFill>
              </a:rPr>
              <a:t>Email: strengths are it’s trusted and universally used, weaknesses are it requires a reply to know it’s been received, and it’s not instantaneous </a:t>
            </a:r>
          </a:p>
          <a:p>
            <a:r>
              <a:rPr lang="en-US" sz="2600" dirty="0">
                <a:solidFill>
                  <a:schemeClr val="tx1"/>
                </a:solidFill>
              </a:rPr>
              <a:t>Instant messenger: strengths are it’s like a live chat, and it can be short bite sized communications, it happens instantly, weaknesses are needs to be online at the same time.</a:t>
            </a:r>
          </a:p>
          <a:p>
            <a:r>
              <a:rPr lang="en-US" sz="2600" dirty="0">
                <a:solidFill>
                  <a:srgbClr val="0070C0"/>
                </a:solidFill>
              </a:rPr>
              <a:t>6. Your </a:t>
            </a:r>
            <a:r>
              <a:rPr lang="en-US" sz="2600" dirty="0" err="1">
                <a:solidFill>
                  <a:srgbClr val="0070C0"/>
                </a:solidFill>
              </a:rPr>
              <a:t>organisation</a:t>
            </a:r>
            <a:r>
              <a:rPr lang="en-US" sz="2600" dirty="0">
                <a:solidFill>
                  <a:srgbClr val="0070C0"/>
                </a:solidFill>
              </a:rPr>
              <a:t> states in its policies and procedures that you should </a:t>
            </a:r>
            <a:r>
              <a:rPr lang="en-US" sz="2600" dirty="0" err="1">
                <a:solidFill>
                  <a:srgbClr val="0070C0"/>
                </a:solidFill>
              </a:rPr>
              <a:t>minimise</a:t>
            </a:r>
            <a:r>
              <a:rPr lang="en-US" sz="2600" dirty="0">
                <a:solidFill>
                  <a:srgbClr val="0070C0"/>
                </a:solidFill>
              </a:rPr>
              <a:t> subscriptions to mailing lists unless they are work-related, and that they should be kept separate from all other mail. What are two (2) things you could you do to manage and maintain this requirement?</a:t>
            </a:r>
          </a:p>
          <a:p>
            <a:r>
              <a:rPr lang="en-US" sz="2600" dirty="0">
                <a:solidFill>
                  <a:schemeClr val="tx1"/>
                </a:solidFill>
              </a:rPr>
              <a:t>By creating a filter which moves all mailing list emails into a folder away from general business or other areas. You could also ensure personal mailing lists go to a personal account not your business one.</a:t>
            </a:r>
          </a:p>
          <a:p>
            <a:r>
              <a:rPr lang="en-US" sz="2600" dirty="0">
                <a:solidFill>
                  <a:srgbClr val="0070C0"/>
                </a:solidFill>
              </a:rPr>
              <a:t>7. You have been put in charge of managing a support email address, as well as online platforms such as Facebook, Twitter and Instagram which included posting content as well as monitoring and replying to comments and threads. Your policy and procedures document requires a proactive that a proactive approach needs to be taken to this, and that all efforts should be made to respond to comments or reviews on digital platforms within one business day; negative reviews however should be acted upon ASAP with a view to resolve them. Write up a brief overview of how often you would action each of the tasks to monitor and manage them.</a:t>
            </a:r>
          </a:p>
          <a:p>
            <a:r>
              <a:rPr lang="en-US" sz="2600" dirty="0">
                <a:solidFill>
                  <a:schemeClr val="tx1"/>
                </a:solidFill>
              </a:rPr>
              <a:t>Answers will vary but you could set up alerts to let you know when people have posted or commented and aim to respond to them within half a day.</a:t>
            </a:r>
          </a:p>
          <a:p>
            <a:r>
              <a:rPr lang="en-US" sz="2600" dirty="0">
                <a:solidFill>
                  <a:schemeClr val="tx1"/>
                </a:solidFill>
              </a:rPr>
              <a:t>It might pay to read the comments straight away and then construct a response to urgent issues. Always follow up and if a mistake has occurred, acknowledge, and </a:t>
            </a:r>
            <a:r>
              <a:rPr lang="en-US" sz="2600" dirty="0" err="1">
                <a:solidFill>
                  <a:schemeClr val="tx1"/>
                </a:solidFill>
              </a:rPr>
              <a:t>apologise</a:t>
            </a:r>
            <a:r>
              <a:rPr lang="en-US" sz="2600" dirty="0">
                <a:solidFill>
                  <a:schemeClr val="tx1"/>
                </a:solidFill>
              </a:rPr>
              <a:t>.</a:t>
            </a:r>
          </a:p>
        </p:txBody>
      </p:sp>
      <p:pic>
        <p:nvPicPr>
          <p:cNvPr id="7" name="Picture 6">
            <a:extLst>
              <a:ext uri="{FF2B5EF4-FFF2-40B4-BE49-F238E27FC236}">
                <a16:creationId xmlns:a16="http://schemas.microsoft.com/office/drawing/2014/main" id="{4B39199A-39D0-2353-3279-540DD9DD55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 y="2019300"/>
            <a:ext cx="18242280" cy="1470142"/>
          </a:xfrm>
          <a:prstGeom prst="rect">
            <a:avLst/>
          </a:prstGeom>
        </p:spPr>
      </p:pic>
      <p:pic>
        <p:nvPicPr>
          <p:cNvPr id="9" name="Picture 8">
            <a:extLst>
              <a:ext uri="{FF2B5EF4-FFF2-40B4-BE49-F238E27FC236}">
                <a16:creationId xmlns:a16="http://schemas.microsoft.com/office/drawing/2014/main" id="{9F309BF9-BF15-C2F1-DF81-5E0B732CF2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65" y="4755058"/>
            <a:ext cx="18074640" cy="769442"/>
          </a:xfrm>
          <a:prstGeom prst="rect">
            <a:avLst/>
          </a:prstGeom>
        </p:spPr>
      </p:pic>
      <p:pic>
        <p:nvPicPr>
          <p:cNvPr id="10" name="Picture 9">
            <a:extLst>
              <a:ext uri="{FF2B5EF4-FFF2-40B4-BE49-F238E27FC236}">
                <a16:creationId xmlns:a16="http://schemas.microsoft.com/office/drawing/2014/main" id="{39953E35-24B9-C1E6-C49A-366B21421C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59" y="7966931"/>
            <a:ext cx="18074640" cy="1632511"/>
          </a:xfrm>
          <a:prstGeom prst="rect">
            <a:avLst/>
          </a:prstGeom>
        </p:spPr>
      </p:pic>
      <p:pic>
        <p:nvPicPr>
          <p:cNvPr id="11" name="object 8">
            <a:hlinkClick r:id="rId6" action="ppaction://hlinksldjump"/>
            <a:extLst>
              <a:ext uri="{FF2B5EF4-FFF2-40B4-BE49-F238E27FC236}">
                <a16:creationId xmlns:a16="http://schemas.microsoft.com/office/drawing/2014/main" id="{507EA7E8-D1DC-35D1-8BC2-EA8EEC81A3B2}"/>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17085625" y="9192401"/>
            <a:ext cx="1009649" cy="962009"/>
          </a:xfrm>
          <a:prstGeom prst="rect">
            <a:avLst/>
          </a:prstGeom>
        </p:spPr>
      </p:pic>
    </p:spTree>
    <p:extLst>
      <p:ext uri="{BB962C8B-B14F-4D97-AF65-F5344CB8AC3E}">
        <p14:creationId xmlns:p14="http://schemas.microsoft.com/office/powerpoint/2010/main" val="80253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3" name="object 3"/>
          <p:cNvPicPr/>
          <p:nvPr/>
        </p:nvPicPr>
        <p:blipFill>
          <a:blip r:embed="rId4" cstate="email">
            <a:extLst>
              <a:ext uri="{28A0092B-C50C-407E-A947-70E740481C1C}">
                <a14:useLocalDpi xmlns:a14="http://schemas.microsoft.com/office/drawing/2010/main" val="0"/>
              </a:ext>
            </a:extLst>
          </a:blip>
          <a:stretch>
            <a:fillRect/>
          </a:stretch>
        </p:blipFill>
        <p:spPr>
          <a:xfrm>
            <a:off x="22860" y="15240"/>
            <a:ext cx="1268761" cy="1470143"/>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066801" y="335369"/>
            <a:ext cx="17276730" cy="707886"/>
          </a:xfrm>
          <a:prstGeom prst="rect">
            <a:avLst/>
          </a:prstGeom>
          <a:noFill/>
        </p:spPr>
        <p:txBody>
          <a:bodyPr wrap="square" rtlCol="0">
            <a:spAutoFit/>
          </a:bodyPr>
          <a:lstStyle/>
          <a:p>
            <a:r>
              <a:rPr lang="en-AU" sz="4000" dirty="0"/>
              <a:t>Assessment 3 </a:t>
            </a:r>
            <a:r>
              <a:rPr lang="en-US" sz="4000" dirty="0"/>
              <a:t>Performance Demonstration (Observation by the Assessor)</a:t>
            </a:r>
            <a:endParaRPr lang="en-AU" sz="4000" dirty="0"/>
          </a:p>
        </p:txBody>
      </p:sp>
      <p:sp>
        <p:nvSpPr>
          <p:cNvPr id="6" name="TextBox 5">
            <a:extLst>
              <a:ext uri="{FF2B5EF4-FFF2-40B4-BE49-F238E27FC236}">
                <a16:creationId xmlns:a16="http://schemas.microsoft.com/office/drawing/2014/main" id="{09C6EB8E-25F0-D989-F57D-8F3F249EF90F}"/>
              </a:ext>
            </a:extLst>
          </p:cNvPr>
          <p:cNvSpPr txBox="1"/>
          <p:nvPr/>
        </p:nvSpPr>
        <p:spPr>
          <a:xfrm>
            <a:off x="22860" y="1104810"/>
            <a:ext cx="18242280" cy="8371523"/>
          </a:xfrm>
          <a:prstGeom prst="rect">
            <a:avLst/>
          </a:prstGeom>
          <a:noFill/>
        </p:spPr>
        <p:txBody>
          <a:bodyPr wrap="square" rtlCol="0">
            <a:spAutoFit/>
          </a:bodyPr>
          <a:lstStyle/>
          <a:p>
            <a:r>
              <a:rPr lang="en-US" sz="2600" dirty="0">
                <a:solidFill>
                  <a:schemeClr val="tx1"/>
                </a:solidFill>
              </a:rPr>
              <a:t>Send digital communications on four occasions</a:t>
            </a:r>
          </a:p>
          <a:p>
            <a:r>
              <a:rPr lang="en-US" sz="2600" dirty="0">
                <a:solidFill>
                  <a:schemeClr val="tx1"/>
                </a:solidFill>
              </a:rPr>
              <a:t>Student is required to send the following four digital communications.</a:t>
            </a:r>
          </a:p>
          <a:p>
            <a:r>
              <a:rPr lang="en-US" sz="2600" dirty="0">
                <a:solidFill>
                  <a:schemeClr val="tx1"/>
                </a:solidFill>
              </a:rPr>
              <a:t>Students that do not have an existing email address are to use an appropriate application and set up an email address for the purpose of this assessment. The student may delete set up email once assessment tasks have been completed satisfactorily. You trainer will observe you undertaking this demonstration.</a:t>
            </a:r>
          </a:p>
          <a:p>
            <a:r>
              <a:rPr lang="en-US" sz="2600" dirty="0">
                <a:solidFill>
                  <a:schemeClr val="tx1"/>
                </a:solidFill>
              </a:rPr>
              <a:t>Student’s need to ensure that all digital communication across all four occasions addresses the following:</a:t>
            </a:r>
          </a:p>
          <a:p>
            <a:r>
              <a:rPr lang="en-US" sz="2600" b="1" dirty="0">
                <a:solidFill>
                  <a:schemeClr val="tx1"/>
                </a:solidFill>
              </a:rPr>
              <a:t>• The purpose of the digital communication</a:t>
            </a:r>
          </a:p>
          <a:p>
            <a:r>
              <a:rPr lang="en-US" sz="2600" b="1" dirty="0">
                <a:solidFill>
                  <a:schemeClr val="tx1"/>
                </a:solidFill>
              </a:rPr>
              <a:t>• The relevant sources of information (attachments)</a:t>
            </a:r>
          </a:p>
          <a:p>
            <a:r>
              <a:rPr lang="en-US" sz="2600" b="1" dirty="0">
                <a:solidFill>
                  <a:schemeClr val="tx1"/>
                </a:solidFill>
              </a:rPr>
              <a:t>• Check for accuracy and that required attachments have been included</a:t>
            </a:r>
          </a:p>
          <a:p>
            <a:r>
              <a:rPr lang="en-US" sz="2600" b="1" dirty="0">
                <a:solidFill>
                  <a:schemeClr val="tx1"/>
                </a:solidFill>
              </a:rPr>
              <a:t>• See response and feedback from digital communication recipient</a:t>
            </a:r>
          </a:p>
          <a:p>
            <a:endParaRPr lang="en-US" sz="2600" b="1" dirty="0">
              <a:solidFill>
                <a:schemeClr val="tx1"/>
              </a:solidFill>
            </a:endParaRPr>
          </a:p>
          <a:p>
            <a:r>
              <a:rPr lang="en-US" sz="2800" dirty="0">
                <a:solidFill>
                  <a:schemeClr val="tx1"/>
                </a:solidFill>
              </a:rPr>
              <a:t>1. Send three emails and save Digital Communications Policies and Procedures Manual</a:t>
            </a:r>
          </a:p>
          <a:p>
            <a:r>
              <a:rPr lang="en-US" sz="2800" dirty="0">
                <a:solidFill>
                  <a:schemeClr val="tx1"/>
                </a:solidFill>
              </a:rPr>
              <a:t>Download the Digital Communications Policies and Procedures Manual from the student portal. Save it to your device. Choose three email contacts. Select an appropriate application for communication, this could be an email to a friend, family member, manager or significant other (intended audience).</a:t>
            </a:r>
          </a:p>
          <a:p>
            <a:r>
              <a:rPr lang="en-US" sz="2800" dirty="0">
                <a:solidFill>
                  <a:schemeClr val="tx1"/>
                </a:solidFill>
              </a:rPr>
              <a:t>In the digital communication inform them that you are completing an assessment task and that you have been asked to email and attach the Digital Communications Policies and Procedures Manual as part of your assessment.</a:t>
            </a:r>
          </a:p>
          <a:p>
            <a:r>
              <a:rPr lang="en-US" sz="2800" dirty="0">
                <a:solidFill>
                  <a:schemeClr val="tx1"/>
                </a:solidFill>
              </a:rPr>
              <a:t>In your email ask the three email contacts what part of the Digital Communication Policy did they find most interesting and why?</a:t>
            </a:r>
          </a:p>
        </p:txBody>
      </p:sp>
      <p:pic>
        <p:nvPicPr>
          <p:cNvPr id="8" name="object 8">
            <a:hlinkClick r:id="rId5" action="ppaction://hlinksldjump"/>
            <a:extLst>
              <a:ext uri="{FF2B5EF4-FFF2-40B4-BE49-F238E27FC236}">
                <a16:creationId xmlns:a16="http://schemas.microsoft.com/office/drawing/2014/main" id="{71AB9F93-27F9-DB89-57C3-C4C3BAE26D64}"/>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17085625" y="9192401"/>
            <a:ext cx="1009649" cy="962009"/>
          </a:xfrm>
          <a:prstGeom prst="rect">
            <a:avLst/>
          </a:prstGeom>
        </p:spPr>
      </p:pic>
    </p:spTree>
    <p:extLst>
      <p:ext uri="{BB962C8B-B14F-4D97-AF65-F5344CB8AC3E}">
        <p14:creationId xmlns:p14="http://schemas.microsoft.com/office/powerpoint/2010/main" val="23698630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3" name="object 3"/>
          <p:cNvPicPr/>
          <p:nvPr/>
        </p:nvPicPr>
        <p:blipFill>
          <a:blip r:embed="rId4" cstate="email">
            <a:extLst>
              <a:ext uri="{28A0092B-C50C-407E-A947-70E740481C1C}">
                <a14:useLocalDpi xmlns:a14="http://schemas.microsoft.com/office/drawing/2010/main" val="0"/>
              </a:ext>
            </a:extLst>
          </a:blip>
          <a:stretch>
            <a:fillRect/>
          </a:stretch>
        </p:blipFill>
        <p:spPr>
          <a:xfrm>
            <a:off x="22860" y="15240"/>
            <a:ext cx="1268761" cy="1470143"/>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066801" y="335369"/>
            <a:ext cx="17276730" cy="707886"/>
          </a:xfrm>
          <a:prstGeom prst="rect">
            <a:avLst/>
          </a:prstGeom>
          <a:noFill/>
        </p:spPr>
        <p:txBody>
          <a:bodyPr wrap="square" rtlCol="0">
            <a:spAutoFit/>
          </a:bodyPr>
          <a:lstStyle/>
          <a:p>
            <a:r>
              <a:rPr lang="en-AU" sz="4000" dirty="0"/>
              <a:t>Assessment 3 </a:t>
            </a:r>
            <a:r>
              <a:rPr lang="en-US" sz="4000" dirty="0"/>
              <a:t>Performance Demonstration (Observation by the Assessor)</a:t>
            </a:r>
            <a:endParaRPr lang="en-AU" sz="4000" dirty="0"/>
          </a:p>
        </p:txBody>
      </p:sp>
      <p:sp>
        <p:nvSpPr>
          <p:cNvPr id="6" name="TextBox 5">
            <a:extLst>
              <a:ext uri="{FF2B5EF4-FFF2-40B4-BE49-F238E27FC236}">
                <a16:creationId xmlns:a16="http://schemas.microsoft.com/office/drawing/2014/main" id="{09C6EB8E-25F0-D989-F57D-8F3F249EF90F}"/>
              </a:ext>
            </a:extLst>
          </p:cNvPr>
          <p:cNvSpPr txBox="1"/>
          <p:nvPr/>
        </p:nvSpPr>
        <p:spPr>
          <a:xfrm>
            <a:off x="22860" y="1104810"/>
            <a:ext cx="18242280" cy="8371523"/>
          </a:xfrm>
          <a:prstGeom prst="rect">
            <a:avLst/>
          </a:prstGeom>
          <a:noFill/>
        </p:spPr>
        <p:txBody>
          <a:bodyPr wrap="square" rtlCol="0">
            <a:spAutoFit/>
          </a:bodyPr>
          <a:lstStyle/>
          <a:p>
            <a:r>
              <a:rPr lang="en-US" sz="2600" dirty="0">
                <a:solidFill>
                  <a:schemeClr val="tx1"/>
                </a:solidFill>
              </a:rPr>
              <a:t>Send digital communications on four occasions</a:t>
            </a:r>
          </a:p>
          <a:p>
            <a:r>
              <a:rPr lang="en-US" sz="2600" dirty="0">
                <a:solidFill>
                  <a:schemeClr val="tx1"/>
                </a:solidFill>
              </a:rPr>
              <a:t>Student is required to send the following four digital communications.</a:t>
            </a:r>
          </a:p>
          <a:p>
            <a:r>
              <a:rPr lang="en-US" sz="2600" dirty="0">
                <a:solidFill>
                  <a:schemeClr val="tx1"/>
                </a:solidFill>
              </a:rPr>
              <a:t>Students that do not have an existing email address are to use an appropriate application and set up an email address for the purpose of this assessment. The student may delete set up email once assessment tasks have been completed satisfactorily. You trainer will observe you undertaking this demonstration.</a:t>
            </a:r>
          </a:p>
          <a:p>
            <a:r>
              <a:rPr lang="en-US" sz="2600" dirty="0">
                <a:solidFill>
                  <a:schemeClr val="tx1"/>
                </a:solidFill>
              </a:rPr>
              <a:t>Student’s need to ensure that all digital communication across all four occasions addresses the following:</a:t>
            </a:r>
          </a:p>
          <a:p>
            <a:r>
              <a:rPr lang="en-US" sz="2600" b="1" dirty="0">
                <a:solidFill>
                  <a:schemeClr val="tx1"/>
                </a:solidFill>
              </a:rPr>
              <a:t>• The purpose of the digital communication</a:t>
            </a:r>
          </a:p>
          <a:p>
            <a:r>
              <a:rPr lang="en-US" sz="2600" b="1" dirty="0">
                <a:solidFill>
                  <a:schemeClr val="tx1"/>
                </a:solidFill>
              </a:rPr>
              <a:t>• The relevant sources of information (attachments)</a:t>
            </a:r>
          </a:p>
          <a:p>
            <a:r>
              <a:rPr lang="en-US" sz="2600" b="1" dirty="0">
                <a:solidFill>
                  <a:schemeClr val="tx1"/>
                </a:solidFill>
              </a:rPr>
              <a:t>• Check for accuracy and that required attachments have been included</a:t>
            </a:r>
          </a:p>
          <a:p>
            <a:r>
              <a:rPr lang="en-US" sz="2600" b="1" dirty="0">
                <a:solidFill>
                  <a:schemeClr val="tx1"/>
                </a:solidFill>
              </a:rPr>
              <a:t>• See response and feedback from digital communication recipient</a:t>
            </a:r>
          </a:p>
          <a:p>
            <a:endParaRPr lang="en-US" sz="2600" b="1" dirty="0">
              <a:solidFill>
                <a:schemeClr val="tx1"/>
              </a:solidFill>
            </a:endParaRPr>
          </a:p>
          <a:p>
            <a:r>
              <a:rPr lang="en-US" sz="2800" dirty="0">
                <a:solidFill>
                  <a:schemeClr val="tx1"/>
                </a:solidFill>
              </a:rPr>
              <a:t>2. Facebook PM article on global warming</a:t>
            </a:r>
          </a:p>
          <a:p>
            <a:r>
              <a:rPr lang="en-US" sz="2800" dirty="0">
                <a:solidFill>
                  <a:schemeClr val="tx1"/>
                </a:solidFill>
              </a:rPr>
              <a:t>Using messenger on Facebook you are to download the Digital Communication Policies and Procedures from the student portal. Save it to your device. Choose three Facebook contacts Select an appropriate application for communication, this could be a message via Facebook messenger a friend, family member, manage or significant other (intended audience).</a:t>
            </a:r>
          </a:p>
          <a:p>
            <a:r>
              <a:rPr lang="en-US" sz="2800" dirty="0">
                <a:solidFill>
                  <a:schemeClr val="tx1"/>
                </a:solidFill>
              </a:rPr>
              <a:t>In the digital communication inform them that you are completing an assessment task and that you have been asked to message them and attach an article about ‘Global Warming’ as part of your assessment.</a:t>
            </a:r>
          </a:p>
          <a:p>
            <a:r>
              <a:rPr lang="en-US" sz="2800" dirty="0">
                <a:solidFill>
                  <a:schemeClr val="tx1"/>
                </a:solidFill>
              </a:rPr>
              <a:t>In your Facebook message to selected contacts ask them what part of the global warming activity motivated them the most and why?</a:t>
            </a:r>
          </a:p>
        </p:txBody>
      </p:sp>
      <p:pic>
        <p:nvPicPr>
          <p:cNvPr id="7" name="object 8">
            <a:hlinkClick r:id="rId5" action="ppaction://hlinksldjump"/>
            <a:extLst>
              <a:ext uri="{FF2B5EF4-FFF2-40B4-BE49-F238E27FC236}">
                <a16:creationId xmlns:a16="http://schemas.microsoft.com/office/drawing/2014/main" id="{53F6F70A-6DDD-7D1E-19F7-BC265C08E449}"/>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17085625" y="9192401"/>
            <a:ext cx="1009649" cy="962009"/>
          </a:xfrm>
          <a:prstGeom prst="rect">
            <a:avLst/>
          </a:prstGeom>
        </p:spPr>
      </p:pic>
    </p:spTree>
    <p:extLst>
      <p:ext uri="{BB962C8B-B14F-4D97-AF65-F5344CB8AC3E}">
        <p14:creationId xmlns:p14="http://schemas.microsoft.com/office/powerpoint/2010/main" val="1891009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3" name="object 3"/>
          <p:cNvPicPr/>
          <p:nvPr/>
        </p:nvPicPr>
        <p:blipFill>
          <a:blip r:embed="rId4" cstate="email">
            <a:extLst>
              <a:ext uri="{28A0092B-C50C-407E-A947-70E740481C1C}">
                <a14:useLocalDpi xmlns:a14="http://schemas.microsoft.com/office/drawing/2010/main" val="0"/>
              </a:ext>
            </a:extLst>
          </a:blip>
          <a:stretch>
            <a:fillRect/>
          </a:stretch>
        </p:blipFill>
        <p:spPr>
          <a:xfrm>
            <a:off x="22860" y="15240"/>
            <a:ext cx="1268761" cy="1470143"/>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066801" y="335369"/>
            <a:ext cx="17276730" cy="707886"/>
          </a:xfrm>
          <a:prstGeom prst="rect">
            <a:avLst/>
          </a:prstGeom>
          <a:noFill/>
        </p:spPr>
        <p:txBody>
          <a:bodyPr wrap="square" rtlCol="0">
            <a:spAutoFit/>
          </a:bodyPr>
          <a:lstStyle/>
          <a:p>
            <a:r>
              <a:rPr lang="en-AU" sz="4000" dirty="0"/>
              <a:t>Assessment 3 </a:t>
            </a:r>
            <a:r>
              <a:rPr lang="en-US" sz="4000" dirty="0"/>
              <a:t>Performance Demonstration (Observation by the Assessor)</a:t>
            </a:r>
            <a:endParaRPr lang="en-AU" sz="4000" dirty="0"/>
          </a:p>
        </p:txBody>
      </p:sp>
      <p:sp>
        <p:nvSpPr>
          <p:cNvPr id="6" name="TextBox 5">
            <a:extLst>
              <a:ext uri="{FF2B5EF4-FFF2-40B4-BE49-F238E27FC236}">
                <a16:creationId xmlns:a16="http://schemas.microsoft.com/office/drawing/2014/main" id="{09C6EB8E-25F0-D989-F57D-8F3F249EF90F}"/>
              </a:ext>
            </a:extLst>
          </p:cNvPr>
          <p:cNvSpPr txBox="1"/>
          <p:nvPr/>
        </p:nvSpPr>
        <p:spPr>
          <a:xfrm>
            <a:off x="22860" y="1104810"/>
            <a:ext cx="18242280" cy="7078861"/>
          </a:xfrm>
          <a:prstGeom prst="rect">
            <a:avLst/>
          </a:prstGeom>
          <a:noFill/>
        </p:spPr>
        <p:txBody>
          <a:bodyPr wrap="square" rtlCol="0">
            <a:spAutoFit/>
          </a:bodyPr>
          <a:lstStyle/>
          <a:p>
            <a:r>
              <a:rPr lang="en-US" sz="2600" dirty="0">
                <a:solidFill>
                  <a:schemeClr val="tx1"/>
                </a:solidFill>
              </a:rPr>
              <a:t>Send digital communications on four occasions</a:t>
            </a:r>
          </a:p>
          <a:p>
            <a:r>
              <a:rPr lang="en-US" sz="2600" dirty="0">
                <a:solidFill>
                  <a:schemeClr val="tx1"/>
                </a:solidFill>
              </a:rPr>
              <a:t>Student is required to send the following four digital communications.</a:t>
            </a:r>
          </a:p>
          <a:p>
            <a:r>
              <a:rPr lang="en-US" sz="2600" dirty="0">
                <a:solidFill>
                  <a:schemeClr val="tx1"/>
                </a:solidFill>
              </a:rPr>
              <a:t>Students that do not have an existing email address are to use an appropriate application and set up an email address for the purpose of this assessment. The student may delete set up email once assessment tasks have been completed satisfactorily. You trainer will observe you undertaking this demonstration.</a:t>
            </a:r>
          </a:p>
          <a:p>
            <a:r>
              <a:rPr lang="en-US" sz="2600" dirty="0">
                <a:solidFill>
                  <a:schemeClr val="tx1"/>
                </a:solidFill>
              </a:rPr>
              <a:t>Student’s need to ensure that all digital communication across all four occasions addresses the following:</a:t>
            </a:r>
          </a:p>
          <a:p>
            <a:r>
              <a:rPr lang="en-US" sz="2600" b="1" dirty="0">
                <a:solidFill>
                  <a:schemeClr val="tx1"/>
                </a:solidFill>
              </a:rPr>
              <a:t>• The purpose of the digital communication</a:t>
            </a:r>
          </a:p>
          <a:p>
            <a:r>
              <a:rPr lang="en-US" sz="2600" b="1" dirty="0">
                <a:solidFill>
                  <a:schemeClr val="tx1"/>
                </a:solidFill>
              </a:rPr>
              <a:t>• The relevant sources of information (attachments)</a:t>
            </a:r>
          </a:p>
          <a:p>
            <a:r>
              <a:rPr lang="en-US" sz="2600" b="1" dirty="0">
                <a:solidFill>
                  <a:schemeClr val="tx1"/>
                </a:solidFill>
              </a:rPr>
              <a:t>• Check for accuracy and that required attachments have been included</a:t>
            </a:r>
          </a:p>
          <a:p>
            <a:r>
              <a:rPr lang="en-US" sz="2600" b="1" dirty="0">
                <a:solidFill>
                  <a:schemeClr val="tx1"/>
                </a:solidFill>
              </a:rPr>
              <a:t>• See response and feedback from digital communication recipient</a:t>
            </a:r>
          </a:p>
          <a:p>
            <a:endParaRPr lang="en-US" sz="2600" b="1" dirty="0">
              <a:solidFill>
                <a:schemeClr val="tx1"/>
              </a:solidFill>
            </a:endParaRPr>
          </a:p>
          <a:p>
            <a:r>
              <a:rPr lang="en-US" sz="2800" dirty="0">
                <a:solidFill>
                  <a:schemeClr val="tx1"/>
                </a:solidFill>
              </a:rPr>
              <a:t>3. Create an email group and receive bus or train timetable</a:t>
            </a:r>
          </a:p>
          <a:p>
            <a:r>
              <a:rPr lang="en-US" sz="2800" dirty="0">
                <a:solidFill>
                  <a:schemeClr val="tx1"/>
                </a:solidFill>
              </a:rPr>
              <a:t>Using contact names in your email address book, you will now be required to create a group email. Selecting three email contacts. Create a group name. Ask your contacts to attach a copy of a bus or train timetable. In the digital communication inform your contacts that you are completing an assessment task and that you have been asked to email them as part of your assessment.</a:t>
            </a:r>
          </a:p>
          <a:p>
            <a:r>
              <a:rPr lang="en-US" sz="2800" dirty="0">
                <a:solidFill>
                  <a:schemeClr val="tx1"/>
                </a:solidFill>
              </a:rPr>
              <a:t>Save the train or bus timetable in a folder titles, ‘Public Transport’</a:t>
            </a:r>
          </a:p>
        </p:txBody>
      </p:sp>
      <p:pic>
        <p:nvPicPr>
          <p:cNvPr id="7" name="object 8">
            <a:hlinkClick r:id="rId5" action="ppaction://hlinksldjump"/>
            <a:extLst>
              <a:ext uri="{FF2B5EF4-FFF2-40B4-BE49-F238E27FC236}">
                <a16:creationId xmlns:a16="http://schemas.microsoft.com/office/drawing/2014/main" id="{DEA68D56-8CA2-1DFA-4B17-226994F88506}"/>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17085625" y="9192401"/>
            <a:ext cx="1009649" cy="962009"/>
          </a:xfrm>
          <a:prstGeom prst="rect">
            <a:avLst/>
          </a:prstGeom>
        </p:spPr>
      </p:pic>
    </p:spTree>
    <p:extLst>
      <p:ext uri="{BB962C8B-B14F-4D97-AF65-F5344CB8AC3E}">
        <p14:creationId xmlns:p14="http://schemas.microsoft.com/office/powerpoint/2010/main" val="298620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4074200"/>
            <a:ext cx="18268950" cy="6210300"/>
            <a:chOff x="0" y="4074200"/>
            <a:chExt cx="18268950" cy="6210300"/>
          </a:xfrm>
        </p:grpSpPr>
        <p:pic>
          <p:nvPicPr>
            <p:cNvPr id="3" name="object 3"/>
            <p:cNvPicPr/>
            <p:nvPr/>
          </p:nvPicPr>
          <p:blipFill>
            <a:blip r:embed="rId2" cstate="email">
              <a:extLst>
                <a:ext uri="{28A0092B-C50C-407E-A947-70E740481C1C}">
                  <a14:useLocalDpi xmlns:a14="http://schemas.microsoft.com/office/drawing/2010/main" val="0"/>
                </a:ext>
              </a:extLst>
            </a:blip>
            <a:stretch>
              <a:fillRect/>
            </a:stretch>
          </p:blipFill>
          <p:spPr>
            <a:xfrm>
              <a:off x="17259300" y="9258299"/>
              <a:ext cx="1009649" cy="962009"/>
            </a:xfrm>
            <a:prstGeom prst="rect">
              <a:avLst/>
            </a:prstGeom>
          </p:spPr>
        </p:pic>
        <p:pic>
          <p:nvPicPr>
            <p:cNvPr id="4" name="object 4"/>
            <p:cNvPicPr/>
            <p:nvPr/>
          </p:nvPicPr>
          <p:blipFill>
            <a:blip r:embed="rId3" cstate="print">
              <a:extLst>
                <a:ext uri="{28A0092B-C50C-407E-A947-70E740481C1C}">
                  <a14:useLocalDpi xmlns:a14="http://schemas.microsoft.com/office/drawing/2010/main" val="0"/>
                </a:ext>
              </a:extLst>
            </a:blip>
            <a:stretch>
              <a:fillRect/>
            </a:stretch>
          </p:blipFill>
          <p:spPr>
            <a:xfrm>
              <a:off x="0" y="4074200"/>
              <a:ext cx="18268949" cy="6210299"/>
            </a:xfrm>
            <a:prstGeom prst="rect">
              <a:avLst/>
            </a:prstGeom>
          </p:spPr>
        </p:pic>
        <p:pic>
          <p:nvPicPr>
            <p:cNvPr id="5" name="object 5"/>
            <p:cNvPicPr/>
            <p:nvPr/>
          </p:nvPicPr>
          <p:blipFill>
            <a:blip r:embed="rId4" cstate="email">
              <a:extLst>
                <a:ext uri="{28A0092B-C50C-407E-A947-70E740481C1C}">
                  <a14:useLocalDpi xmlns:a14="http://schemas.microsoft.com/office/drawing/2010/main" val="0"/>
                </a:ext>
              </a:extLst>
            </a:blip>
            <a:stretch>
              <a:fillRect/>
            </a:stretch>
          </p:blipFill>
          <p:spPr>
            <a:xfrm>
              <a:off x="17119975" y="9258299"/>
              <a:ext cx="1009649" cy="942974"/>
            </a:xfrm>
            <a:prstGeom prst="rect">
              <a:avLst/>
            </a:prstGeom>
          </p:spPr>
        </p:pic>
      </p:grpSp>
      <p:sp>
        <p:nvSpPr>
          <p:cNvPr id="6" name="object 6"/>
          <p:cNvSpPr txBox="1">
            <a:spLocks noGrp="1"/>
          </p:cNvSpPr>
          <p:nvPr>
            <p:ph type="title"/>
          </p:nvPr>
        </p:nvSpPr>
        <p:spPr>
          <a:xfrm>
            <a:off x="1016000" y="950270"/>
            <a:ext cx="14674850" cy="3074035"/>
          </a:xfrm>
          <a:prstGeom prst="rect">
            <a:avLst/>
          </a:prstGeom>
        </p:spPr>
        <p:txBody>
          <a:bodyPr vert="horz" wrap="square" lIns="0" tIns="7620" rIns="0" bIns="0" rtlCol="0">
            <a:spAutoFit/>
          </a:bodyPr>
          <a:lstStyle/>
          <a:p>
            <a:pPr marL="12700" marR="2151380">
              <a:lnSpc>
                <a:spcPts val="7050"/>
              </a:lnSpc>
              <a:spcBef>
                <a:spcPts val="60"/>
              </a:spcBef>
            </a:pPr>
            <a:r>
              <a:rPr spc="240" dirty="0">
                <a:latin typeface="Trebuchet MS"/>
                <a:cs typeface="Trebuchet MS"/>
              </a:rPr>
              <a:t>PURPOSE</a:t>
            </a:r>
            <a:r>
              <a:rPr spc="-240" dirty="0">
                <a:latin typeface="Trebuchet MS"/>
                <a:cs typeface="Trebuchet MS"/>
              </a:rPr>
              <a:t> </a:t>
            </a:r>
            <a:r>
              <a:rPr spc="160" dirty="0">
                <a:latin typeface="Trebuchet MS"/>
                <a:cs typeface="Trebuchet MS"/>
              </a:rPr>
              <a:t>AND</a:t>
            </a:r>
            <a:r>
              <a:rPr spc="-235" dirty="0">
                <a:latin typeface="Trebuchet MS"/>
                <a:cs typeface="Trebuchet MS"/>
              </a:rPr>
              <a:t> </a:t>
            </a:r>
            <a:r>
              <a:rPr spc="245" dirty="0">
                <a:latin typeface="Trebuchet MS"/>
                <a:cs typeface="Trebuchet MS"/>
              </a:rPr>
              <a:t>METHODS</a:t>
            </a:r>
            <a:r>
              <a:rPr spc="-240" dirty="0">
                <a:latin typeface="Trebuchet MS"/>
                <a:cs typeface="Trebuchet MS"/>
              </a:rPr>
              <a:t> </a:t>
            </a:r>
            <a:r>
              <a:rPr spc="-30" dirty="0">
                <a:latin typeface="Trebuchet MS"/>
                <a:cs typeface="Trebuchet MS"/>
              </a:rPr>
              <a:t>OF</a:t>
            </a:r>
            <a:r>
              <a:rPr spc="-229" dirty="0">
                <a:latin typeface="Trebuchet MS"/>
                <a:cs typeface="Trebuchet MS"/>
              </a:rPr>
              <a:t> </a:t>
            </a:r>
            <a:r>
              <a:rPr spc="114" dirty="0">
                <a:latin typeface="Trebuchet MS"/>
                <a:cs typeface="Trebuchet MS"/>
              </a:rPr>
              <a:t>DIGITAL </a:t>
            </a:r>
            <a:r>
              <a:rPr spc="235" dirty="0">
                <a:latin typeface="Trebuchet MS"/>
                <a:cs typeface="Trebuchet MS"/>
              </a:rPr>
              <a:t>COMMUNICATION</a:t>
            </a:r>
          </a:p>
          <a:p>
            <a:pPr marL="12700" marR="5080">
              <a:lnSpc>
                <a:spcPct val="115500"/>
              </a:lnSpc>
              <a:spcBef>
                <a:spcPts val="790"/>
              </a:spcBef>
            </a:pPr>
            <a:r>
              <a:rPr sz="3300" b="0" dirty="0">
                <a:solidFill>
                  <a:srgbClr val="000000"/>
                </a:solidFill>
                <a:latin typeface="Arimo"/>
                <a:cs typeface="Arimo"/>
              </a:rPr>
              <a:t>In</a:t>
            </a:r>
            <a:r>
              <a:rPr sz="3300" b="0" spc="-100" dirty="0">
                <a:solidFill>
                  <a:srgbClr val="000000"/>
                </a:solidFill>
                <a:latin typeface="Arimo"/>
                <a:cs typeface="Arimo"/>
              </a:rPr>
              <a:t> </a:t>
            </a:r>
            <a:r>
              <a:rPr sz="3300" b="0" dirty="0">
                <a:solidFill>
                  <a:srgbClr val="000000"/>
                </a:solidFill>
                <a:latin typeface="Arimo"/>
                <a:cs typeface="Arimo"/>
              </a:rPr>
              <a:t>today’s</a:t>
            </a:r>
            <a:r>
              <a:rPr sz="3300" b="0" spc="-100" dirty="0">
                <a:solidFill>
                  <a:srgbClr val="000000"/>
                </a:solidFill>
                <a:latin typeface="Arimo"/>
                <a:cs typeface="Arimo"/>
              </a:rPr>
              <a:t> </a:t>
            </a:r>
            <a:r>
              <a:rPr sz="3300" b="0" dirty="0">
                <a:solidFill>
                  <a:srgbClr val="000000"/>
                </a:solidFill>
                <a:latin typeface="Arimo"/>
                <a:cs typeface="Arimo"/>
              </a:rPr>
              <a:t>digital</a:t>
            </a:r>
            <a:r>
              <a:rPr sz="3300" b="0" spc="-100" dirty="0">
                <a:solidFill>
                  <a:srgbClr val="000000"/>
                </a:solidFill>
                <a:latin typeface="Arimo"/>
                <a:cs typeface="Arimo"/>
              </a:rPr>
              <a:t> </a:t>
            </a:r>
            <a:r>
              <a:rPr sz="3300" b="0" dirty="0">
                <a:solidFill>
                  <a:srgbClr val="000000"/>
                </a:solidFill>
                <a:latin typeface="Arimo"/>
                <a:cs typeface="Arimo"/>
              </a:rPr>
              <a:t>environment</a:t>
            </a:r>
            <a:r>
              <a:rPr sz="3300" b="0" spc="-100" dirty="0">
                <a:solidFill>
                  <a:srgbClr val="000000"/>
                </a:solidFill>
                <a:latin typeface="Arimo"/>
                <a:cs typeface="Arimo"/>
              </a:rPr>
              <a:t> </a:t>
            </a:r>
            <a:r>
              <a:rPr sz="3300" b="0" dirty="0">
                <a:solidFill>
                  <a:srgbClr val="000000"/>
                </a:solidFill>
                <a:latin typeface="Arimo"/>
                <a:cs typeface="Arimo"/>
              </a:rPr>
              <a:t>you</a:t>
            </a:r>
            <a:r>
              <a:rPr sz="3300" b="0" spc="-100" dirty="0">
                <a:solidFill>
                  <a:srgbClr val="000000"/>
                </a:solidFill>
                <a:latin typeface="Arimo"/>
                <a:cs typeface="Arimo"/>
              </a:rPr>
              <a:t> </a:t>
            </a:r>
            <a:r>
              <a:rPr sz="3300" b="0" dirty="0">
                <a:solidFill>
                  <a:srgbClr val="000000"/>
                </a:solidFill>
                <a:latin typeface="Arimo"/>
                <a:cs typeface="Arimo"/>
              </a:rPr>
              <a:t>can</a:t>
            </a:r>
            <a:r>
              <a:rPr sz="3300" b="0" spc="-100" dirty="0">
                <a:solidFill>
                  <a:srgbClr val="000000"/>
                </a:solidFill>
                <a:latin typeface="Arimo"/>
                <a:cs typeface="Arimo"/>
              </a:rPr>
              <a:t> </a:t>
            </a:r>
            <a:r>
              <a:rPr sz="3300" b="0" dirty="0">
                <a:solidFill>
                  <a:srgbClr val="000000"/>
                </a:solidFill>
                <a:latin typeface="Arimo"/>
                <a:cs typeface="Arimo"/>
              </a:rPr>
              <a:t>basically</a:t>
            </a:r>
            <a:r>
              <a:rPr sz="3300" b="0" spc="-95" dirty="0">
                <a:solidFill>
                  <a:srgbClr val="000000"/>
                </a:solidFill>
                <a:latin typeface="Arimo"/>
                <a:cs typeface="Arimo"/>
              </a:rPr>
              <a:t> </a:t>
            </a:r>
            <a:r>
              <a:rPr sz="3300" b="0" dirty="0">
                <a:solidFill>
                  <a:srgbClr val="000000"/>
                </a:solidFill>
                <a:latin typeface="Arimo"/>
                <a:cs typeface="Arimo"/>
              </a:rPr>
              <a:t>communicate</a:t>
            </a:r>
            <a:r>
              <a:rPr sz="3300" b="0" spc="-100" dirty="0">
                <a:solidFill>
                  <a:srgbClr val="000000"/>
                </a:solidFill>
                <a:latin typeface="Arimo"/>
                <a:cs typeface="Arimo"/>
              </a:rPr>
              <a:t> </a:t>
            </a:r>
            <a:r>
              <a:rPr sz="3300" b="0" dirty="0">
                <a:solidFill>
                  <a:srgbClr val="000000"/>
                </a:solidFill>
                <a:latin typeface="Arimo"/>
                <a:cs typeface="Arimo"/>
              </a:rPr>
              <a:t>with</a:t>
            </a:r>
            <a:r>
              <a:rPr sz="3300" b="0" spc="-100" dirty="0">
                <a:solidFill>
                  <a:srgbClr val="000000"/>
                </a:solidFill>
                <a:latin typeface="Arimo"/>
                <a:cs typeface="Arimo"/>
              </a:rPr>
              <a:t> </a:t>
            </a:r>
            <a:r>
              <a:rPr sz="3300" b="0" dirty="0">
                <a:solidFill>
                  <a:srgbClr val="000000"/>
                </a:solidFill>
                <a:latin typeface="Arimo"/>
                <a:cs typeface="Arimo"/>
              </a:rPr>
              <a:t>anyone</a:t>
            </a:r>
            <a:r>
              <a:rPr sz="3300" b="0" spc="-100" dirty="0">
                <a:solidFill>
                  <a:srgbClr val="000000"/>
                </a:solidFill>
                <a:latin typeface="Arimo"/>
                <a:cs typeface="Arimo"/>
              </a:rPr>
              <a:t> </a:t>
            </a:r>
            <a:r>
              <a:rPr sz="3300" b="0" spc="-20" dirty="0">
                <a:solidFill>
                  <a:srgbClr val="000000"/>
                </a:solidFill>
                <a:latin typeface="Arimo"/>
                <a:cs typeface="Arimo"/>
              </a:rPr>
              <a:t>from </a:t>
            </a:r>
            <a:r>
              <a:rPr sz="3300" b="0" dirty="0">
                <a:solidFill>
                  <a:srgbClr val="000000"/>
                </a:solidFill>
                <a:latin typeface="Arimo"/>
                <a:cs typeface="Arimo"/>
              </a:rPr>
              <a:t>anywhere</a:t>
            </a:r>
            <a:r>
              <a:rPr sz="3300" b="0" spc="-70" dirty="0">
                <a:solidFill>
                  <a:srgbClr val="000000"/>
                </a:solidFill>
                <a:latin typeface="Arimo"/>
                <a:cs typeface="Arimo"/>
              </a:rPr>
              <a:t> </a:t>
            </a:r>
            <a:r>
              <a:rPr sz="3300" b="0" dirty="0">
                <a:solidFill>
                  <a:srgbClr val="000000"/>
                </a:solidFill>
                <a:latin typeface="Arimo"/>
                <a:cs typeface="Arimo"/>
              </a:rPr>
              <a:t>if</a:t>
            </a:r>
            <a:r>
              <a:rPr sz="3300" b="0" spc="-65" dirty="0">
                <a:solidFill>
                  <a:srgbClr val="000000"/>
                </a:solidFill>
                <a:latin typeface="Arimo"/>
                <a:cs typeface="Arimo"/>
              </a:rPr>
              <a:t> </a:t>
            </a:r>
            <a:r>
              <a:rPr sz="3300" b="0" dirty="0">
                <a:solidFill>
                  <a:srgbClr val="000000"/>
                </a:solidFill>
                <a:latin typeface="Arimo"/>
                <a:cs typeface="Arimo"/>
              </a:rPr>
              <a:t>you</a:t>
            </a:r>
            <a:r>
              <a:rPr sz="3300" b="0" spc="-65" dirty="0">
                <a:solidFill>
                  <a:srgbClr val="000000"/>
                </a:solidFill>
                <a:latin typeface="Arimo"/>
                <a:cs typeface="Arimo"/>
              </a:rPr>
              <a:t> </a:t>
            </a:r>
            <a:r>
              <a:rPr sz="3300" b="0" dirty="0">
                <a:solidFill>
                  <a:srgbClr val="000000"/>
                </a:solidFill>
                <a:latin typeface="Arimo"/>
                <a:cs typeface="Arimo"/>
              </a:rPr>
              <a:t>have</a:t>
            </a:r>
            <a:r>
              <a:rPr sz="3300" b="0" spc="-65" dirty="0">
                <a:solidFill>
                  <a:srgbClr val="000000"/>
                </a:solidFill>
                <a:latin typeface="Arimo"/>
                <a:cs typeface="Arimo"/>
              </a:rPr>
              <a:t> </a:t>
            </a:r>
            <a:r>
              <a:rPr sz="3300" b="0" dirty="0">
                <a:solidFill>
                  <a:srgbClr val="000000"/>
                </a:solidFill>
                <a:latin typeface="Arimo"/>
                <a:cs typeface="Arimo"/>
              </a:rPr>
              <a:t>reliable</a:t>
            </a:r>
            <a:r>
              <a:rPr sz="3300" b="0" spc="-70" dirty="0">
                <a:solidFill>
                  <a:srgbClr val="000000"/>
                </a:solidFill>
                <a:latin typeface="Arimo"/>
                <a:cs typeface="Arimo"/>
              </a:rPr>
              <a:t> </a:t>
            </a:r>
            <a:r>
              <a:rPr sz="3300" b="0" dirty="0">
                <a:solidFill>
                  <a:srgbClr val="000000"/>
                </a:solidFill>
                <a:latin typeface="Arimo"/>
                <a:cs typeface="Arimo"/>
              </a:rPr>
              <a:t>contact</a:t>
            </a:r>
            <a:r>
              <a:rPr sz="3300" b="0" spc="-65" dirty="0">
                <a:solidFill>
                  <a:srgbClr val="000000"/>
                </a:solidFill>
                <a:latin typeface="Arimo"/>
                <a:cs typeface="Arimo"/>
              </a:rPr>
              <a:t> </a:t>
            </a:r>
            <a:r>
              <a:rPr sz="3300" b="0" dirty="0">
                <a:solidFill>
                  <a:srgbClr val="000000"/>
                </a:solidFill>
                <a:latin typeface="Arimo"/>
                <a:cs typeface="Arimo"/>
              </a:rPr>
              <a:t>details</a:t>
            </a:r>
            <a:r>
              <a:rPr sz="3300" b="0" spc="-65" dirty="0">
                <a:solidFill>
                  <a:srgbClr val="000000"/>
                </a:solidFill>
                <a:latin typeface="Arimo"/>
                <a:cs typeface="Arimo"/>
              </a:rPr>
              <a:t> </a:t>
            </a:r>
            <a:r>
              <a:rPr sz="3300" b="0" dirty="0">
                <a:solidFill>
                  <a:srgbClr val="000000"/>
                </a:solidFill>
                <a:latin typeface="Arimo"/>
                <a:cs typeface="Arimo"/>
              </a:rPr>
              <a:t>and</a:t>
            </a:r>
            <a:r>
              <a:rPr sz="3300" b="0" spc="-65" dirty="0">
                <a:solidFill>
                  <a:srgbClr val="000000"/>
                </a:solidFill>
                <a:latin typeface="Arimo"/>
                <a:cs typeface="Arimo"/>
              </a:rPr>
              <a:t> </a:t>
            </a:r>
            <a:r>
              <a:rPr sz="3300" b="0" dirty="0">
                <a:solidFill>
                  <a:srgbClr val="000000"/>
                </a:solidFill>
                <a:latin typeface="Arimo"/>
                <a:cs typeface="Arimo"/>
              </a:rPr>
              <a:t>access</a:t>
            </a:r>
            <a:r>
              <a:rPr sz="3300" b="0" spc="-65" dirty="0">
                <a:solidFill>
                  <a:srgbClr val="000000"/>
                </a:solidFill>
                <a:latin typeface="Arimo"/>
                <a:cs typeface="Arimo"/>
              </a:rPr>
              <a:t> </a:t>
            </a:r>
            <a:r>
              <a:rPr sz="3300" b="0" dirty="0">
                <a:solidFill>
                  <a:srgbClr val="000000"/>
                </a:solidFill>
                <a:latin typeface="Arimo"/>
                <a:cs typeface="Arimo"/>
              </a:rPr>
              <a:t>to</a:t>
            </a:r>
            <a:r>
              <a:rPr sz="3300" b="0" spc="-70" dirty="0">
                <a:solidFill>
                  <a:srgbClr val="000000"/>
                </a:solidFill>
                <a:latin typeface="Arimo"/>
                <a:cs typeface="Arimo"/>
              </a:rPr>
              <a:t> </a:t>
            </a:r>
            <a:r>
              <a:rPr sz="3300" b="0" dirty="0">
                <a:solidFill>
                  <a:srgbClr val="000000"/>
                </a:solidFill>
                <a:latin typeface="Arimo"/>
                <a:cs typeface="Arimo"/>
              </a:rPr>
              <a:t>a</a:t>
            </a:r>
            <a:r>
              <a:rPr sz="3300" b="0" spc="-65" dirty="0">
                <a:solidFill>
                  <a:srgbClr val="000000"/>
                </a:solidFill>
                <a:latin typeface="Arimo"/>
                <a:cs typeface="Arimo"/>
              </a:rPr>
              <a:t> </a:t>
            </a:r>
            <a:r>
              <a:rPr sz="3300" b="0" dirty="0">
                <a:solidFill>
                  <a:srgbClr val="000000"/>
                </a:solidFill>
                <a:latin typeface="Arimo"/>
                <a:cs typeface="Arimo"/>
              </a:rPr>
              <a:t>digital</a:t>
            </a:r>
            <a:r>
              <a:rPr sz="3300" b="0" spc="-65" dirty="0">
                <a:solidFill>
                  <a:srgbClr val="000000"/>
                </a:solidFill>
                <a:latin typeface="Arimo"/>
                <a:cs typeface="Arimo"/>
              </a:rPr>
              <a:t> </a:t>
            </a:r>
            <a:r>
              <a:rPr sz="3300" b="0" spc="-10" dirty="0">
                <a:solidFill>
                  <a:srgbClr val="000000"/>
                </a:solidFill>
                <a:latin typeface="Arimo"/>
                <a:cs typeface="Arimo"/>
              </a:rPr>
              <a:t>device.</a:t>
            </a:r>
            <a:endParaRPr sz="3300">
              <a:latin typeface="Arimo"/>
              <a:cs typeface="Arimo"/>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3" name="object 3"/>
          <p:cNvPicPr/>
          <p:nvPr/>
        </p:nvPicPr>
        <p:blipFill>
          <a:blip r:embed="rId4" cstate="email">
            <a:extLst>
              <a:ext uri="{28A0092B-C50C-407E-A947-70E740481C1C}">
                <a14:useLocalDpi xmlns:a14="http://schemas.microsoft.com/office/drawing/2010/main" val="0"/>
              </a:ext>
            </a:extLst>
          </a:blip>
          <a:stretch>
            <a:fillRect/>
          </a:stretch>
        </p:blipFill>
        <p:spPr>
          <a:xfrm>
            <a:off x="22860" y="15240"/>
            <a:ext cx="1268761" cy="1470143"/>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066801" y="335369"/>
            <a:ext cx="17276730" cy="707886"/>
          </a:xfrm>
          <a:prstGeom prst="rect">
            <a:avLst/>
          </a:prstGeom>
          <a:noFill/>
        </p:spPr>
        <p:txBody>
          <a:bodyPr wrap="square" rtlCol="0">
            <a:spAutoFit/>
          </a:bodyPr>
          <a:lstStyle/>
          <a:p>
            <a:r>
              <a:rPr lang="en-AU" sz="4000" dirty="0"/>
              <a:t>Assessment 3 </a:t>
            </a:r>
            <a:r>
              <a:rPr lang="en-US" sz="4000" dirty="0"/>
              <a:t>Performance Demonstration (Observation by the Assessor)</a:t>
            </a:r>
            <a:endParaRPr lang="en-AU" sz="4000" dirty="0"/>
          </a:p>
        </p:txBody>
      </p:sp>
      <p:sp>
        <p:nvSpPr>
          <p:cNvPr id="6" name="TextBox 5">
            <a:extLst>
              <a:ext uri="{FF2B5EF4-FFF2-40B4-BE49-F238E27FC236}">
                <a16:creationId xmlns:a16="http://schemas.microsoft.com/office/drawing/2014/main" id="{09C6EB8E-25F0-D989-F57D-8F3F249EF90F}"/>
              </a:ext>
            </a:extLst>
          </p:cNvPr>
          <p:cNvSpPr txBox="1"/>
          <p:nvPr/>
        </p:nvSpPr>
        <p:spPr>
          <a:xfrm>
            <a:off x="22860" y="1104810"/>
            <a:ext cx="18242280" cy="7509748"/>
          </a:xfrm>
          <a:prstGeom prst="rect">
            <a:avLst/>
          </a:prstGeom>
          <a:noFill/>
        </p:spPr>
        <p:txBody>
          <a:bodyPr wrap="square" rtlCol="0">
            <a:spAutoFit/>
          </a:bodyPr>
          <a:lstStyle/>
          <a:p>
            <a:r>
              <a:rPr lang="en-US" sz="2600" dirty="0">
                <a:solidFill>
                  <a:schemeClr val="tx1"/>
                </a:solidFill>
              </a:rPr>
              <a:t>Send digital communications on four occasions</a:t>
            </a:r>
          </a:p>
          <a:p>
            <a:r>
              <a:rPr lang="en-US" sz="2600" dirty="0">
                <a:solidFill>
                  <a:schemeClr val="tx1"/>
                </a:solidFill>
              </a:rPr>
              <a:t>Student is required to send the following four digital communications.</a:t>
            </a:r>
          </a:p>
          <a:p>
            <a:r>
              <a:rPr lang="en-US" sz="2600" dirty="0">
                <a:solidFill>
                  <a:schemeClr val="tx1"/>
                </a:solidFill>
              </a:rPr>
              <a:t>Students that do not have an existing email address are to use an appropriate application and set up an email address for the purpose of this assessment. The student may delete set up email once assessment tasks have been completed satisfactorily. You trainer will observe you undertaking this demonstration.</a:t>
            </a:r>
          </a:p>
          <a:p>
            <a:r>
              <a:rPr lang="en-US" sz="2600" dirty="0">
                <a:solidFill>
                  <a:schemeClr val="tx1"/>
                </a:solidFill>
              </a:rPr>
              <a:t>Student’s need to ensure that all digital communication across all four occasions addresses the following:</a:t>
            </a:r>
          </a:p>
          <a:p>
            <a:r>
              <a:rPr lang="en-US" sz="2600" b="1" dirty="0">
                <a:solidFill>
                  <a:schemeClr val="tx1"/>
                </a:solidFill>
              </a:rPr>
              <a:t>• The purpose of the digital communication</a:t>
            </a:r>
          </a:p>
          <a:p>
            <a:r>
              <a:rPr lang="en-US" sz="2600" b="1" dirty="0">
                <a:solidFill>
                  <a:schemeClr val="tx1"/>
                </a:solidFill>
              </a:rPr>
              <a:t>• The relevant sources of information (attachments)</a:t>
            </a:r>
          </a:p>
          <a:p>
            <a:r>
              <a:rPr lang="en-US" sz="2600" b="1" dirty="0">
                <a:solidFill>
                  <a:schemeClr val="tx1"/>
                </a:solidFill>
              </a:rPr>
              <a:t>• Check for accuracy and that required attachments have been included</a:t>
            </a:r>
          </a:p>
          <a:p>
            <a:r>
              <a:rPr lang="en-US" sz="2600" b="1" dirty="0">
                <a:solidFill>
                  <a:schemeClr val="tx1"/>
                </a:solidFill>
              </a:rPr>
              <a:t>• See response and feedback from digital communication recipient</a:t>
            </a:r>
          </a:p>
          <a:p>
            <a:endParaRPr lang="en-US" sz="2600" b="1" dirty="0">
              <a:solidFill>
                <a:schemeClr val="tx1"/>
              </a:solidFill>
            </a:endParaRPr>
          </a:p>
          <a:p>
            <a:r>
              <a:rPr lang="en-US" sz="2800" dirty="0">
                <a:solidFill>
                  <a:schemeClr val="tx1"/>
                </a:solidFill>
              </a:rPr>
              <a:t>4. Locate an image and send via text message</a:t>
            </a:r>
          </a:p>
          <a:p>
            <a:r>
              <a:rPr lang="en-US" sz="2800" dirty="0">
                <a:solidFill>
                  <a:schemeClr val="tx1"/>
                </a:solidFill>
              </a:rPr>
              <a:t>Using your Smart device (e.g., iPhone, android </a:t>
            </a:r>
            <a:r>
              <a:rPr lang="en-US" sz="2800" dirty="0" err="1">
                <a:solidFill>
                  <a:schemeClr val="tx1"/>
                </a:solidFill>
              </a:rPr>
              <a:t>etc</a:t>
            </a:r>
            <a:r>
              <a:rPr lang="en-US" sz="2800" dirty="0">
                <a:solidFill>
                  <a:schemeClr val="tx1"/>
                </a:solidFill>
              </a:rPr>
              <a:t>) or that of a friend, you are required to source an image of the Amazon rain forest. Cut and paste the image into a text message and send it to three of your contacts.</a:t>
            </a:r>
          </a:p>
          <a:p>
            <a:r>
              <a:rPr lang="en-US" sz="2800" dirty="0">
                <a:solidFill>
                  <a:schemeClr val="tx1"/>
                </a:solidFill>
              </a:rPr>
              <a:t>In your text message to selected contacts ask them what they feel when they see the image of the Amazon rain forest and one thing, they might do to save it.</a:t>
            </a:r>
          </a:p>
          <a:p>
            <a:r>
              <a:rPr lang="en-US" sz="2800" dirty="0">
                <a:solidFill>
                  <a:schemeClr val="tx1"/>
                </a:solidFill>
              </a:rPr>
              <a:t>In the digital communication inform your contact that you are completing an assessment task and that you have been asked to email and attach the image of the Amazon rain forest as part of your assessment.</a:t>
            </a:r>
          </a:p>
        </p:txBody>
      </p:sp>
      <p:pic>
        <p:nvPicPr>
          <p:cNvPr id="7" name="object 8">
            <a:hlinkClick r:id="rId5" action="ppaction://hlinksldjump"/>
            <a:extLst>
              <a:ext uri="{FF2B5EF4-FFF2-40B4-BE49-F238E27FC236}">
                <a16:creationId xmlns:a16="http://schemas.microsoft.com/office/drawing/2014/main" id="{3DFD5CC0-2F18-38DA-817E-3C44AA70EFF5}"/>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17085625" y="9192401"/>
            <a:ext cx="1009649" cy="962009"/>
          </a:xfrm>
          <a:prstGeom prst="rect">
            <a:avLst/>
          </a:prstGeom>
        </p:spPr>
      </p:pic>
    </p:spTree>
    <p:extLst>
      <p:ext uri="{BB962C8B-B14F-4D97-AF65-F5344CB8AC3E}">
        <p14:creationId xmlns:p14="http://schemas.microsoft.com/office/powerpoint/2010/main" val="4457246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8073B5"/>
          </a:solidFill>
        </p:spPr>
        <p:txBody>
          <a:bodyPr wrap="square" lIns="0" tIns="0" rIns="0" bIns="0" rtlCol="0"/>
          <a:lstStyle/>
          <a:p>
            <a:endParaRPr/>
          </a:p>
        </p:txBody>
      </p:sp>
      <p:pic>
        <p:nvPicPr>
          <p:cNvPr id="3" name="object 3"/>
          <p:cNvPicPr/>
          <p:nvPr/>
        </p:nvPicPr>
        <p:blipFill>
          <a:blip r:embed="rId2" cstate="print">
            <a:extLst>
              <a:ext uri="{28A0092B-C50C-407E-A947-70E740481C1C}">
                <a14:useLocalDpi xmlns:a14="http://schemas.microsoft.com/office/drawing/2010/main" val="0"/>
              </a:ext>
            </a:extLst>
          </a:blip>
          <a:stretch>
            <a:fillRect/>
          </a:stretch>
        </p:blipFill>
        <p:spPr>
          <a:xfrm>
            <a:off x="7363114" y="3446617"/>
            <a:ext cx="3562349" cy="33908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grpSp>
        <p:nvGrpSpPr>
          <p:cNvPr id="3" name="object 3"/>
          <p:cNvGrpSpPr/>
          <p:nvPr/>
        </p:nvGrpSpPr>
        <p:grpSpPr>
          <a:xfrm>
            <a:off x="8198601" y="0"/>
            <a:ext cx="10087610" cy="10287000"/>
            <a:chOff x="8198601" y="0"/>
            <a:chExt cx="10087610" cy="10287000"/>
          </a:xfrm>
        </p:grpSpPr>
        <p:pic>
          <p:nvPicPr>
            <p:cNvPr id="4" name="object 4"/>
            <p:cNvPicPr/>
            <p:nvPr/>
          </p:nvPicPr>
          <p:blipFill>
            <a:blip r:embed="rId2" cstate="print">
              <a:extLst>
                <a:ext uri="{28A0092B-C50C-407E-A947-70E740481C1C}">
                  <a14:useLocalDpi xmlns:a14="http://schemas.microsoft.com/office/drawing/2010/main" val="0"/>
                </a:ext>
              </a:extLst>
            </a:blip>
            <a:stretch>
              <a:fillRect/>
            </a:stretch>
          </p:blipFill>
          <p:spPr>
            <a:xfrm>
              <a:off x="8198601" y="0"/>
              <a:ext cx="10086990" cy="10286999"/>
            </a:xfrm>
            <a:prstGeom prst="rect">
              <a:avLst/>
            </a:prstGeom>
          </p:spPr>
        </p:pic>
        <p:pic>
          <p:nvPicPr>
            <p:cNvPr id="5" name="object 5"/>
            <p:cNvPicPr/>
            <p:nvPr/>
          </p:nvPicPr>
          <p:blipFill>
            <a:blip r:embed="rId3" cstate="email">
              <a:extLst>
                <a:ext uri="{28A0092B-C50C-407E-A947-70E740481C1C}">
                  <a14:useLocalDpi xmlns:a14="http://schemas.microsoft.com/office/drawing/2010/main" val="0"/>
                </a:ext>
              </a:extLst>
            </a:blip>
            <a:stretch>
              <a:fillRect/>
            </a:stretch>
          </p:blipFill>
          <p:spPr>
            <a:xfrm>
              <a:off x="17119975" y="9258299"/>
              <a:ext cx="1009649" cy="942974"/>
            </a:xfrm>
            <a:prstGeom prst="rect">
              <a:avLst/>
            </a:prstGeom>
          </p:spPr>
        </p:pic>
      </p:grpSp>
      <p:sp>
        <p:nvSpPr>
          <p:cNvPr id="6" name="object 6"/>
          <p:cNvSpPr txBox="1"/>
          <p:nvPr/>
        </p:nvSpPr>
        <p:spPr>
          <a:xfrm>
            <a:off x="1016000" y="3313646"/>
            <a:ext cx="5328285" cy="4625975"/>
          </a:xfrm>
          <a:prstGeom prst="rect">
            <a:avLst/>
          </a:prstGeom>
        </p:spPr>
        <p:txBody>
          <a:bodyPr vert="horz" wrap="square" lIns="0" tIns="12065" rIns="0" bIns="0" rtlCol="0">
            <a:spAutoFit/>
          </a:bodyPr>
          <a:lstStyle/>
          <a:p>
            <a:pPr marL="12700" marR="5080">
              <a:lnSpc>
                <a:spcPct val="116599"/>
              </a:lnSpc>
              <a:spcBef>
                <a:spcPts val="95"/>
              </a:spcBef>
              <a:tabLst>
                <a:tab pos="743585" algn="l"/>
                <a:tab pos="1369695" algn="l"/>
                <a:tab pos="1631314" algn="l"/>
                <a:tab pos="2858770" algn="l"/>
                <a:tab pos="4531360" algn="l"/>
              </a:tabLst>
            </a:pPr>
            <a:r>
              <a:rPr sz="3700" spc="-25" dirty="0">
                <a:solidFill>
                  <a:srgbClr val="62469C"/>
                </a:solidFill>
                <a:latin typeface="Arimo"/>
                <a:cs typeface="Arimo"/>
              </a:rPr>
              <a:t>Do</a:t>
            </a:r>
            <a:r>
              <a:rPr sz="3700" dirty="0">
                <a:solidFill>
                  <a:srgbClr val="62469C"/>
                </a:solidFill>
                <a:latin typeface="Arimo"/>
                <a:cs typeface="Arimo"/>
              </a:rPr>
              <a:t>	</a:t>
            </a:r>
            <a:r>
              <a:rPr sz="3700" spc="-25" dirty="0">
                <a:solidFill>
                  <a:srgbClr val="62469C"/>
                </a:solidFill>
                <a:latin typeface="Arimo"/>
                <a:cs typeface="Arimo"/>
              </a:rPr>
              <a:t>you</a:t>
            </a:r>
            <a:r>
              <a:rPr sz="3700" dirty="0">
                <a:solidFill>
                  <a:srgbClr val="62469C"/>
                </a:solidFill>
                <a:latin typeface="Arimo"/>
                <a:cs typeface="Arimo"/>
              </a:rPr>
              <a:t>	</a:t>
            </a:r>
            <a:r>
              <a:rPr sz="3700" spc="-20" dirty="0">
                <a:solidFill>
                  <a:srgbClr val="62469C"/>
                </a:solidFill>
                <a:latin typeface="Arimo"/>
                <a:cs typeface="Arimo"/>
              </a:rPr>
              <a:t>know</a:t>
            </a:r>
            <a:r>
              <a:rPr sz="3700" dirty="0">
                <a:solidFill>
                  <a:srgbClr val="62469C"/>
                </a:solidFill>
                <a:latin typeface="Arimo"/>
                <a:cs typeface="Arimo"/>
              </a:rPr>
              <a:t>	</a:t>
            </a:r>
            <a:r>
              <a:rPr sz="3700" spc="-10" dirty="0">
                <a:solidFill>
                  <a:srgbClr val="62469C"/>
                </a:solidFill>
                <a:latin typeface="Arimo"/>
                <a:cs typeface="Arimo"/>
              </a:rPr>
              <a:t>anyone</a:t>
            </a:r>
            <a:r>
              <a:rPr sz="3700" dirty="0">
                <a:solidFill>
                  <a:srgbClr val="62469C"/>
                </a:solidFill>
                <a:latin typeface="Arimo"/>
                <a:cs typeface="Arimo"/>
              </a:rPr>
              <a:t>	</a:t>
            </a:r>
            <a:r>
              <a:rPr sz="3700" spc="-20" dirty="0">
                <a:solidFill>
                  <a:srgbClr val="62469C"/>
                </a:solidFill>
                <a:latin typeface="Arimo"/>
                <a:cs typeface="Arimo"/>
              </a:rPr>
              <a:t>that </a:t>
            </a:r>
            <a:r>
              <a:rPr sz="3700" spc="-10" dirty="0">
                <a:solidFill>
                  <a:srgbClr val="62469C"/>
                </a:solidFill>
                <a:latin typeface="Arimo"/>
                <a:cs typeface="Arimo"/>
              </a:rPr>
              <a:t>works</a:t>
            </a:r>
            <a:r>
              <a:rPr sz="3700" dirty="0">
                <a:solidFill>
                  <a:srgbClr val="62469C"/>
                </a:solidFill>
                <a:latin typeface="Arimo"/>
                <a:cs typeface="Arimo"/>
              </a:rPr>
              <a:t>	</a:t>
            </a:r>
            <a:r>
              <a:rPr sz="3700" spc="-10" dirty="0">
                <a:solidFill>
                  <a:srgbClr val="62469C"/>
                </a:solidFill>
                <a:latin typeface="Arimo"/>
                <a:cs typeface="Arimo"/>
              </a:rPr>
              <a:t>remotely?</a:t>
            </a:r>
            <a:endParaRPr sz="3700">
              <a:latin typeface="Arimo"/>
              <a:cs typeface="Arimo"/>
            </a:endParaRPr>
          </a:p>
          <a:p>
            <a:pPr>
              <a:lnSpc>
                <a:spcPct val="100000"/>
              </a:lnSpc>
              <a:spcBef>
                <a:spcPts val="919"/>
              </a:spcBef>
            </a:pPr>
            <a:endParaRPr sz="3700">
              <a:latin typeface="Arimo"/>
              <a:cs typeface="Arimo"/>
            </a:endParaRPr>
          </a:p>
          <a:p>
            <a:pPr marL="12700" marR="213995">
              <a:lnSpc>
                <a:spcPct val="116599"/>
              </a:lnSpc>
              <a:tabLst>
                <a:tab pos="900430" algn="l"/>
                <a:tab pos="1239520" algn="l"/>
                <a:tab pos="1423035" algn="l"/>
                <a:tab pos="2414905" algn="l"/>
                <a:tab pos="3172460" algn="l"/>
                <a:tab pos="3302635" algn="l"/>
                <a:tab pos="3694429" algn="l"/>
                <a:tab pos="3956050" algn="l"/>
                <a:tab pos="4714240" algn="l"/>
              </a:tabLst>
            </a:pPr>
            <a:r>
              <a:rPr sz="3700" spc="-20" dirty="0">
                <a:solidFill>
                  <a:srgbClr val="62469C"/>
                </a:solidFill>
                <a:latin typeface="Arimo"/>
                <a:cs typeface="Arimo"/>
              </a:rPr>
              <a:t>What</a:t>
            </a:r>
            <a:r>
              <a:rPr sz="3700" dirty="0">
                <a:solidFill>
                  <a:srgbClr val="62469C"/>
                </a:solidFill>
                <a:latin typeface="Arimo"/>
                <a:cs typeface="Arimo"/>
              </a:rPr>
              <a:t>	</a:t>
            </a:r>
            <a:r>
              <a:rPr sz="3700" spc="-10" dirty="0">
                <a:solidFill>
                  <a:srgbClr val="62469C"/>
                </a:solidFill>
                <a:latin typeface="Arimo"/>
                <a:cs typeface="Arimo"/>
              </a:rPr>
              <a:t>methods</a:t>
            </a:r>
            <a:r>
              <a:rPr sz="3700" dirty="0">
                <a:solidFill>
                  <a:srgbClr val="62469C"/>
                </a:solidFill>
                <a:latin typeface="Arimo"/>
                <a:cs typeface="Arimo"/>
              </a:rPr>
              <a:t>	</a:t>
            </a:r>
            <a:r>
              <a:rPr sz="3700" spc="-25" dirty="0">
                <a:solidFill>
                  <a:srgbClr val="62469C"/>
                </a:solidFill>
                <a:latin typeface="Arimo"/>
                <a:cs typeface="Arimo"/>
              </a:rPr>
              <a:t>of</a:t>
            </a:r>
            <a:r>
              <a:rPr sz="3700" dirty="0">
                <a:solidFill>
                  <a:srgbClr val="62469C"/>
                </a:solidFill>
                <a:latin typeface="Arimo"/>
                <a:cs typeface="Arimo"/>
              </a:rPr>
              <a:t>	</a:t>
            </a:r>
            <a:r>
              <a:rPr sz="3700" spc="-10" dirty="0">
                <a:solidFill>
                  <a:srgbClr val="62469C"/>
                </a:solidFill>
                <a:latin typeface="Arimo"/>
                <a:cs typeface="Arimo"/>
              </a:rPr>
              <a:t>digital communication</a:t>
            </a:r>
            <a:r>
              <a:rPr sz="3700" dirty="0">
                <a:solidFill>
                  <a:srgbClr val="62469C"/>
                </a:solidFill>
                <a:latin typeface="Arimo"/>
                <a:cs typeface="Arimo"/>
              </a:rPr>
              <a:t>		</a:t>
            </a:r>
            <a:r>
              <a:rPr sz="3700" spc="-25" dirty="0">
                <a:solidFill>
                  <a:srgbClr val="62469C"/>
                </a:solidFill>
                <a:latin typeface="Arimo"/>
                <a:cs typeface="Arimo"/>
              </a:rPr>
              <a:t>do</a:t>
            </a:r>
            <a:r>
              <a:rPr sz="3700" dirty="0">
                <a:solidFill>
                  <a:srgbClr val="62469C"/>
                </a:solidFill>
                <a:latin typeface="Arimo"/>
                <a:cs typeface="Arimo"/>
              </a:rPr>
              <a:t>	</a:t>
            </a:r>
            <a:r>
              <a:rPr sz="3700" spc="-20" dirty="0">
                <a:solidFill>
                  <a:srgbClr val="62469C"/>
                </a:solidFill>
                <a:latin typeface="Arimo"/>
                <a:cs typeface="Arimo"/>
              </a:rPr>
              <a:t>they </a:t>
            </a:r>
            <a:r>
              <a:rPr sz="3700" spc="-25" dirty="0">
                <a:solidFill>
                  <a:srgbClr val="62469C"/>
                </a:solidFill>
                <a:latin typeface="Arimo"/>
                <a:cs typeface="Arimo"/>
              </a:rPr>
              <a:t>use</a:t>
            </a:r>
            <a:r>
              <a:rPr sz="3700" dirty="0">
                <a:solidFill>
                  <a:srgbClr val="62469C"/>
                </a:solidFill>
                <a:latin typeface="Arimo"/>
                <a:cs typeface="Arimo"/>
              </a:rPr>
              <a:t>	</a:t>
            </a:r>
            <a:r>
              <a:rPr sz="3700" spc="-25" dirty="0">
                <a:solidFill>
                  <a:srgbClr val="62469C"/>
                </a:solidFill>
                <a:latin typeface="Arimo"/>
                <a:cs typeface="Arimo"/>
              </a:rPr>
              <a:t>to</a:t>
            </a:r>
            <a:r>
              <a:rPr sz="3700" dirty="0">
                <a:solidFill>
                  <a:srgbClr val="62469C"/>
                </a:solidFill>
                <a:latin typeface="Arimo"/>
                <a:cs typeface="Arimo"/>
              </a:rPr>
              <a:t>	</a:t>
            </a:r>
            <a:r>
              <a:rPr sz="3700" spc="-20" dirty="0">
                <a:solidFill>
                  <a:srgbClr val="62469C"/>
                </a:solidFill>
                <a:latin typeface="Arimo"/>
                <a:cs typeface="Arimo"/>
              </a:rPr>
              <a:t>stay</a:t>
            </a:r>
            <a:r>
              <a:rPr sz="3700" dirty="0">
                <a:solidFill>
                  <a:srgbClr val="62469C"/>
                </a:solidFill>
                <a:latin typeface="Arimo"/>
                <a:cs typeface="Arimo"/>
              </a:rPr>
              <a:t>	</a:t>
            </a:r>
            <a:r>
              <a:rPr sz="3700" spc="-10" dirty="0">
                <a:solidFill>
                  <a:srgbClr val="62469C"/>
                </a:solidFill>
                <a:latin typeface="Arimo"/>
                <a:cs typeface="Arimo"/>
              </a:rPr>
              <a:t>connected</a:t>
            </a:r>
            <a:r>
              <a:rPr sz="3700" dirty="0">
                <a:solidFill>
                  <a:srgbClr val="62469C"/>
                </a:solidFill>
                <a:latin typeface="Arimo"/>
                <a:cs typeface="Arimo"/>
              </a:rPr>
              <a:t>	</a:t>
            </a:r>
            <a:r>
              <a:rPr sz="3700" spc="-25" dirty="0">
                <a:solidFill>
                  <a:srgbClr val="62469C"/>
                </a:solidFill>
                <a:latin typeface="Arimo"/>
                <a:cs typeface="Arimo"/>
              </a:rPr>
              <a:t>to </a:t>
            </a:r>
            <a:r>
              <a:rPr sz="3700" spc="-10" dirty="0">
                <a:solidFill>
                  <a:srgbClr val="62469C"/>
                </a:solidFill>
                <a:latin typeface="Arimo"/>
                <a:cs typeface="Arimo"/>
              </a:rPr>
              <a:t>others?</a:t>
            </a:r>
            <a:endParaRPr sz="3700">
              <a:latin typeface="Arimo"/>
              <a:cs typeface="Arim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8287365" cy="10220325"/>
            <a:chOff x="0" y="0"/>
            <a:chExt cx="18287365" cy="10220325"/>
          </a:xfrm>
        </p:grpSpPr>
        <p:pic>
          <p:nvPicPr>
            <p:cNvPr id="3" name="object 3"/>
            <p:cNvPicPr/>
            <p:nvPr/>
          </p:nvPicPr>
          <p:blipFill>
            <a:blip r:embed="rId2" cstate="email">
              <a:extLst>
                <a:ext uri="{28A0092B-C50C-407E-A947-70E740481C1C}">
                  <a14:useLocalDpi xmlns:a14="http://schemas.microsoft.com/office/drawing/2010/main" val="0"/>
                </a:ext>
              </a:extLst>
            </a:blip>
            <a:stretch>
              <a:fillRect/>
            </a:stretch>
          </p:blipFill>
          <p:spPr>
            <a:xfrm>
              <a:off x="17011406" y="9258299"/>
              <a:ext cx="1009649" cy="962009"/>
            </a:xfrm>
            <a:prstGeom prst="rect">
              <a:avLst/>
            </a:prstGeom>
          </p:spPr>
        </p:pic>
        <p:pic>
          <p:nvPicPr>
            <p:cNvPr id="4" name="object 4"/>
            <p:cNvPicPr/>
            <p:nvPr/>
          </p:nvPicPr>
          <p:blipFill>
            <a:blip r:embed="rId3" cstate="print">
              <a:extLst>
                <a:ext uri="{28A0092B-C50C-407E-A947-70E740481C1C}">
                  <a14:useLocalDpi xmlns:a14="http://schemas.microsoft.com/office/drawing/2010/main" val="0"/>
                </a:ext>
              </a:extLst>
            </a:blip>
            <a:stretch>
              <a:fillRect/>
            </a:stretch>
          </p:blipFill>
          <p:spPr>
            <a:xfrm>
              <a:off x="0" y="0"/>
              <a:ext cx="18287302" cy="10220309"/>
            </a:xfrm>
            <a:prstGeom prst="rect">
              <a:avLst/>
            </a:prstGeom>
          </p:spPr>
        </p:pic>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75" dirty="0">
                <a:solidFill>
                  <a:srgbClr val="FFFFFF"/>
                </a:solidFill>
                <a:latin typeface="Trebuchet MS"/>
                <a:cs typeface="Trebuchet MS"/>
              </a:rPr>
              <a:t>What</a:t>
            </a:r>
            <a:r>
              <a:rPr spc="-235" dirty="0">
                <a:solidFill>
                  <a:srgbClr val="FFFFFF"/>
                </a:solidFill>
                <a:latin typeface="Trebuchet MS"/>
                <a:cs typeface="Trebuchet MS"/>
              </a:rPr>
              <a:t> </a:t>
            </a:r>
            <a:r>
              <a:rPr spc="180" dirty="0">
                <a:solidFill>
                  <a:srgbClr val="FFFFFF"/>
                </a:solidFill>
                <a:latin typeface="Trebuchet MS"/>
                <a:cs typeface="Trebuchet MS"/>
              </a:rPr>
              <a:t>is</a:t>
            </a:r>
            <a:r>
              <a:rPr spc="-229" dirty="0">
                <a:solidFill>
                  <a:srgbClr val="FFFFFF"/>
                </a:solidFill>
                <a:latin typeface="Trebuchet MS"/>
                <a:cs typeface="Trebuchet MS"/>
              </a:rPr>
              <a:t> </a:t>
            </a:r>
            <a:r>
              <a:rPr spc="-145" dirty="0">
                <a:solidFill>
                  <a:srgbClr val="FFFFFF"/>
                </a:solidFill>
                <a:latin typeface="Trebuchet MS"/>
                <a:cs typeface="Trebuchet MS"/>
              </a:rPr>
              <a:t>the</a:t>
            </a:r>
            <a:r>
              <a:rPr spc="-225" dirty="0">
                <a:solidFill>
                  <a:srgbClr val="FFFFFF"/>
                </a:solidFill>
                <a:latin typeface="Trebuchet MS"/>
                <a:cs typeface="Trebuchet MS"/>
              </a:rPr>
              <a:t> </a:t>
            </a:r>
            <a:r>
              <a:rPr spc="45" dirty="0">
                <a:solidFill>
                  <a:srgbClr val="FFFFFF"/>
                </a:solidFill>
                <a:latin typeface="Trebuchet MS"/>
                <a:cs typeface="Trebuchet MS"/>
              </a:rPr>
              <a:t>Purpose</a:t>
            </a:r>
            <a:r>
              <a:rPr spc="-225" dirty="0">
                <a:solidFill>
                  <a:srgbClr val="FFFFFF"/>
                </a:solidFill>
                <a:latin typeface="Trebuchet MS"/>
                <a:cs typeface="Trebuchet MS"/>
              </a:rPr>
              <a:t> </a:t>
            </a:r>
            <a:r>
              <a:rPr dirty="0">
                <a:solidFill>
                  <a:srgbClr val="FFFFFF"/>
                </a:solidFill>
                <a:latin typeface="Trebuchet MS"/>
                <a:cs typeface="Trebuchet MS"/>
              </a:rPr>
              <a:t>of</a:t>
            </a:r>
            <a:r>
              <a:rPr spc="-235" dirty="0">
                <a:solidFill>
                  <a:srgbClr val="FFFFFF"/>
                </a:solidFill>
                <a:latin typeface="Trebuchet MS"/>
                <a:cs typeface="Trebuchet MS"/>
              </a:rPr>
              <a:t> </a:t>
            </a:r>
            <a:r>
              <a:rPr dirty="0">
                <a:solidFill>
                  <a:srgbClr val="FFFFFF"/>
                </a:solidFill>
                <a:latin typeface="Trebuchet MS"/>
                <a:cs typeface="Trebuchet MS"/>
              </a:rPr>
              <a:t>Digital</a:t>
            </a:r>
            <a:r>
              <a:rPr spc="-229" dirty="0">
                <a:solidFill>
                  <a:srgbClr val="FFFFFF"/>
                </a:solidFill>
                <a:latin typeface="Trebuchet MS"/>
                <a:cs typeface="Trebuchet MS"/>
              </a:rPr>
              <a:t> </a:t>
            </a:r>
            <a:r>
              <a:rPr spc="-10" dirty="0">
                <a:solidFill>
                  <a:srgbClr val="FFFFFF"/>
                </a:solidFill>
                <a:latin typeface="Trebuchet MS"/>
                <a:cs typeface="Trebuchet MS"/>
              </a:rPr>
              <a:t>Communication?</a:t>
            </a:r>
          </a:p>
        </p:txBody>
      </p:sp>
      <p:pic>
        <p:nvPicPr>
          <p:cNvPr id="6" name="object 6"/>
          <p:cNvPicPr/>
          <p:nvPr/>
        </p:nvPicPr>
        <p:blipFill>
          <a:blip r:embed="rId2" cstate="email">
            <a:extLst>
              <a:ext uri="{28A0092B-C50C-407E-A947-70E740481C1C}">
                <a14:useLocalDpi xmlns:a14="http://schemas.microsoft.com/office/drawing/2010/main" val="0"/>
              </a:ext>
            </a:extLst>
          </a:blip>
          <a:stretch>
            <a:fillRect/>
          </a:stretch>
        </p:blipFill>
        <p:spPr>
          <a:xfrm>
            <a:off x="16968246" y="9049785"/>
            <a:ext cx="1009649" cy="96200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8073B5"/>
          </a:solidFill>
        </p:spPr>
        <p:txBody>
          <a:bodyPr wrap="square" lIns="0" tIns="0" rIns="0" bIns="0" rtlCol="0"/>
          <a:lstStyle/>
          <a:p>
            <a:endParaRPr/>
          </a:p>
        </p:txBody>
      </p:sp>
      <p:grpSp>
        <p:nvGrpSpPr>
          <p:cNvPr id="3" name="object 3"/>
          <p:cNvGrpSpPr/>
          <p:nvPr/>
        </p:nvGrpSpPr>
        <p:grpSpPr>
          <a:xfrm>
            <a:off x="5786048" y="5"/>
            <a:ext cx="12502515" cy="10287000"/>
            <a:chOff x="5786048" y="5"/>
            <a:chExt cx="12502515" cy="10287000"/>
          </a:xfrm>
        </p:grpSpPr>
        <p:pic>
          <p:nvPicPr>
            <p:cNvPr id="4" name="object 4"/>
            <p:cNvPicPr/>
            <p:nvPr/>
          </p:nvPicPr>
          <p:blipFill>
            <a:blip r:embed="rId2" cstate="email">
              <a:extLst>
                <a:ext uri="{28A0092B-C50C-407E-A947-70E740481C1C}">
                  <a14:useLocalDpi xmlns:a14="http://schemas.microsoft.com/office/drawing/2010/main" val="0"/>
                </a:ext>
              </a:extLst>
            </a:blip>
            <a:stretch>
              <a:fillRect/>
            </a:stretch>
          </p:blipFill>
          <p:spPr>
            <a:xfrm>
              <a:off x="17011406" y="9258315"/>
              <a:ext cx="1009649" cy="962009"/>
            </a:xfrm>
            <a:prstGeom prst="rect">
              <a:avLst/>
            </a:prstGeom>
          </p:spPr>
        </p:pic>
        <p:pic>
          <p:nvPicPr>
            <p:cNvPr id="5" name="object 5"/>
            <p:cNvPicPr/>
            <p:nvPr/>
          </p:nvPicPr>
          <p:blipFill>
            <a:blip r:embed="rId3" cstate="print">
              <a:extLst>
                <a:ext uri="{28A0092B-C50C-407E-A947-70E740481C1C}">
                  <a14:useLocalDpi xmlns:a14="http://schemas.microsoft.com/office/drawing/2010/main" val="0"/>
                </a:ext>
              </a:extLst>
            </a:blip>
            <a:stretch>
              <a:fillRect/>
            </a:stretch>
          </p:blipFill>
          <p:spPr>
            <a:xfrm>
              <a:off x="5786048" y="5"/>
              <a:ext cx="12501950" cy="10286993"/>
            </a:xfrm>
            <a:prstGeom prst="rect">
              <a:avLst/>
            </a:prstGeom>
          </p:spPr>
        </p:pic>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latin typeface="Trebuchet MS"/>
                <a:cs typeface="Trebuchet MS"/>
              </a:rPr>
              <a:t>Why</a:t>
            </a:r>
            <a:r>
              <a:rPr spc="-270" dirty="0">
                <a:latin typeface="Trebuchet MS"/>
                <a:cs typeface="Trebuchet MS"/>
              </a:rPr>
              <a:t> </a:t>
            </a:r>
            <a:r>
              <a:rPr spc="180" dirty="0">
                <a:latin typeface="Trebuchet MS"/>
                <a:cs typeface="Trebuchet MS"/>
              </a:rPr>
              <a:t>is</a:t>
            </a:r>
            <a:r>
              <a:rPr spc="-270" dirty="0">
                <a:latin typeface="Trebuchet MS"/>
                <a:cs typeface="Trebuchet MS"/>
              </a:rPr>
              <a:t> </a:t>
            </a:r>
            <a:r>
              <a:rPr dirty="0">
                <a:latin typeface="Trebuchet MS"/>
                <a:cs typeface="Trebuchet MS"/>
              </a:rPr>
              <a:t>Digital</a:t>
            </a:r>
            <a:r>
              <a:rPr spc="-270" dirty="0">
                <a:latin typeface="Trebuchet MS"/>
                <a:cs typeface="Trebuchet MS"/>
              </a:rPr>
              <a:t> </a:t>
            </a:r>
            <a:r>
              <a:rPr spc="-10" dirty="0">
                <a:latin typeface="Trebuchet MS"/>
                <a:cs typeface="Trebuchet MS"/>
              </a:rPr>
              <a:t>Communication</a:t>
            </a:r>
            <a:r>
              <a:rPr spc="-270" dirty="0">
                <a:latin typeface="Trebuchet MS"/>
                <a:cs typeface="Trebuchet MS"/>
              </a:rPr>
              <a:t> </a:t>
            </a:r>
            <a:r>
              <a:rPr spc="70" dirty="0">
                <a:latin typeface="Trebuchet MS"/>
                <a:cs typeface="Trebuchet MS"/>
              </a:rPr>
              <a:t>Essential?</a:t>
            </a:r>
          </a:p>
        </p:txBody>
      </p:sp>
      <p:sp>
        <p:nvSpPr>
          <p:cNvPr id="7" name="object 7"/>
          <p:cNvSpPr txBox="1"/>
          <p:nvPr/>
        </p:nvSpPr>
        <p:spPr>
          <a:xfrm>
            <a:off x="1016000" y="2116238"/>
            <a:ext cx="4542790" cy="6113145"/>
          </a:xfrm>
          <a:prstGeom prst="rect">
            <a:avLst/>
          </a:prstGeom>
        </p:spPr>
        <p:txBody>
          <a:bodyPr vert="horz" wrap="square" lIns="0" tIns="12065" rIns="0" bIns="0" rtlCol="0">
            <a:spAutoFit/>
          </a:bodyPr>
          <a:lstStyle/>
          <a:p>
            <a:pPr marL="12700" marR="221615">
              <a:lnSpc>
                <a:spcPct val="116799"/>
              </a:lnSpc>
              <a:spcBef>
                <a:spcPts val="95"/>
              </a:spcBef>
            </a:pPr>
            <a:r>
              <a:rPr sz="3800" dirty="0">
                <a:latin typeface="Arimo"/>
                <a:cs typeface="Arimo"/>
              </a:rPr>
              <a:t>It provides </a:t>
            </a:r>
            <a:r>
              <a:rPr sz="3800" spc="-50" dirty="0">
                <a:latin typeface="Arimo"/>
                <a:cs typeface="Arimo"/>
              </a:rPr>
              <a:t>a </a:t>
            </a:r>
            <a:r>
              <a:rPr sz="3800" dirty="0">
                <a:latin typeface="Arimo"/>
                <a:cs typeface="Arimo"/>
              </a:rPr>
              <a:t>seamless </a:t>
            </a:r>
            <a:r>
              <a:rPr sz="3800" spc="-10" dirty="0">
                <a:latin typeface="Arimo"/>
                <a:cs typeface="Arimo"/>
              </a:rPr>
              <a:t>customer, </a:t>
            </a:r>
            <a:r>
              <a:rPr sz="3800" dirty="0">
                <a:latin typeface="Arimo"/>
                <a:cs typeface="Arimo"/>
              </a:rPr>
              <a:t>employee, </a:t>
            </a:r>
            <a:r>
              <a:rPr sz="3800" spc="-25" dirty="0">
                <a:latin typeface="Arimo"/>
                <a:cs typeface="Arimo"/>
              </a:rPr>
              <a:t>and</a:t>
            </a:r>
            <a:endParaRPr sz="3800">
              <a:latin typeface="Arimo"/>
              <a:cs typeface="Arimo"/>
            </a:endParaRPr>
          </a:p>
          <a:p>
            <a:pPr marL="12700" marR="5080">
              <a:lnSpc>
                <a:spcPct val="116799"/>
              </a:lnSpc>
            </a:pPr>
            <a:r>
              <a:rPr sz="3800" spc="-10" dirty="0">
                <a:latin typeface="Arimo"/>
                <a:cs typeface="Arimo"/>
              </a:rPr>
              <a:t>stakeholder communication </a:t>
            </a:r>
            <a:r>
              <a:rPr sz="3800" dirty="0">
                <a:latin typeface="Arimo"/>
                <a:cs typeface="Arimo"/>
              </a:rPr>
              <a:t>experience and </a:t>
            </a:r>
            <a:r>
              <a:rPr sz="3800" spc="-10" dirty="0">
                <a:latin typeface="Arimo"/>
                <a:cs typeface="Arimo"/>
              </a:rPr>
              <a:t>often </a:t>
            </a:r>
            <a:r>
              <a:rPr sz="3800" dirty="0">
                <a:latin typeface="Arimo"/>
                <a:cs typeface="Arimo"/>
              </a:rPr>
              <a:t>more than not, </a:t>
            </a:r>
            <a:r>
              <a:rPr sz="3800" spc="-10" dirty="0">
                <a:latin typeface="Arimo"/>
                <a:cs typeface="Arimo"/>
              </a:rPr>
              <a:t>leads </a:t>
            </a:r>
            <a:r>
              <a:rPr sz="3800" dirty="0">
                <a:latin typeface="Arimo"/>
                <a:cs typeface="Arimo"/>
              </a:rPr>
              <a:t>to effective real </a:t>
            </a:r>
            <a:r>
              <a:rPr sz="3800" spc="-20" dirty="0">
                <a:latin typeface="Arimo"/>
                <a:cs typeface="Arimo"/>
              </a:rPr>
              <a:t>time </a:t>
            </a:r>
            <a:r>
              <a:rPr sz="3800" spc="-10" dirty="0">
                <a:latin typeface="Arimo"/>
                <a:cs typeface="Arimo"/>
              </a:rPr>
              <a:t>communications.</a:t>
            </a:r>
            <a:endParaRPr sz="3800">
              <a:latin typeface="Arimo"/>
              <a:cs typeface="Arimo"/>
            </a:endParaRPr>
          </a:p>
        </p:txBody>
      </p:sp>
      <p:pic>
        <p:nvPicPr>
          <p:cNvPr id="8" name="object 8"/>
          <p:cNvPicPr/>
          <p:nvPr/>
        </p:nvPicPr>
        <p:blipFill>
          <a:blip r:embed="rId4" cstate="email">
            <a:extLst>
              <a:ext uri="{28A0092B-C50C-407E-A947-70E740481C1C}">
                <a14:useLocalDpi xmlns:a14="http://schemas.microsoft.com/office/drawing/2010/main" val="0"/>
              </a:ext>
            </a:extLst>
          </a:blip>
          <a:stretch>
            <a:fillRect/>
          </a:stretch>
        </p:blipFill>
        <p:spPr>
          <a:xfrm>
            <a:off x="17119975" y="9258299"/>
            <a:ext cx="1009649" cy="94297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TotalTime>
  <Words>5404</Words>
  <Application>Microsoft Office PowerPoint</Application>
  <PresentationFormat>Custom</PresentationFormat>
  <Paragraphs>466</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Arimo</vt:lpstr>
      <vt:lpstr>Arial</vt:lpstr>
      <vt:lpstr>Roboto</vt:lpstr>
      <vt:lpstr>Trebuchet MS</vt:lpstr>
      <vt:lpstr>Office Theme</vt:lpstr>
      <vt:lpstr>BSBTEC202 USE DIGITAL TECHNOLOGIES</vt:lpstr>
      <vt:lpstr>ASSESSMENTS</vt:lpstr>
      <vt:lpstr>PowerPoint Presentation</vt:lpstr>
      <vt:lpstr>In your  workplace digital communication allows staff and  colleagues to communicate, collaborate and connect with each other across an office, a</vt:lpstr>
      <vt:lpstr>What is Digital Communication?</vt:lpstr>
      <vt:lpstr>PURPOSE AND METHODS OF DIGITAL COMMUNICATION In today’s digital environment you can basically communicate with anyone from anywhere if you have reliable contact details and access to a digital device.</vt:lpstr>
      <vt:lpstr>PowerPoint Presentation</vt:lpstr>
      <vt:lpstr>What is the Purpose of Digital Communication?</vt:lpstr>
      <vt:lpstr>Why is Digital Communication Essential?</vt:lpstr>
      <vt:lpstr>Benefits of Digital Communication</vt:lpstr>
      <vt:lpstr>PowerPoint Presentation</vt:lpstr>
      <vt:lpstr>Digital Communication Applications</vt:lpstr>
      <vt:lpstr>Common Digital Communication</vt:lpstr>
      <vt:lpstr>PowerPoint Presentation</vt:lpstr>
      <vt:lpstr>Use Digital Communication That Represents Your Organisation</vt:lpstr>
      <vt:lpstr>PowerPoint Presentation</vt:lpstr>
      <vt:lpstr>PowerPoint Presentation</vt:lpstr>
      <vt:lpstr>PowerPoint Presentation</vt:lpstr>
      <vt:lpstr>PowerPoint Presentation</vt:lpstr>
      <vt:lpstr>Social Media Apps</vt:lpstr>
      <vt:lpstr>SEND AND RECIEVE DIGITAL COMMUNICATION</vt:lpstr>
      <vt:lpstr>SEND AND RECIEVE DIGITAL COMMUNICATION</vt:lpstr>
      <vt:lpstr>PowerPoint Presentation</vt:lpstr>
      <vt:lpstr>PowerPoint Presentation</vt:lpstr>
      <vt:lpstr>General Things That You Need to Know About Emails Think about whether an email is the best form of contact.</vt:lpstr>
      <vt:lpstr>PowerPoint Presentation</vt:lpstr>
      <vt:lpstr>PowerPoint Presentation</vt:lpstr>
      <vt:lpstr>PowerPoint Presentation</vt:lpstr>
      <vt:lpstr>Creating, Checking and Prioritising Your Emails</vt:lpstr>
      <vt:lpstr>PowerPoint Presentation</vt:lpstr>
      <vt:lpstr>PowerPoint Presentation</vt:lpstr>
      <vt:lpstr>Identify Communication Content and Respond</vt:lpstr>
      <vt:lpstr>Spam and Dangerous Emails</vt:lpstr>
      <vt:lpstr>What To Look For</vt:lpstr>
      <vt:lpstr>Dangers of Digital Communication</vt:lpstr>
      <vt:lpstr>Communicate Electronically With Target Groups</vt:lpstr>
      <vt:lpstr>PowerPoint Presentation</vt:lpstr>
      <vt:lpstr>MANAGING DIGITAL COMMUNICATON</vt:lpstr>
      <vt:lpstr>Follow Established Security Policies and Procedures</vt:lpstr>
      <vt:lpstr>Follow Established Security Policies and Procedures</vt:lpstr>
      <vt:lpstr>Plan, Monitor and Maintain Digital Communications</vt:lpstr>
      <vt:lpstr>PowerPoint Presentation</vt:lpstr>
      <vt:lpstr>PowerPoint Presentation</vt:lpstr>
      <vt:lpstr>Managing Digital Communication Effectively</vt:lpstr>
      <vt:lpstr>Creating Rules and Filters</vt:lpstr>
      <vt:lpstr>Saving, Deleting and Searching for Emails</vt:lpstr>
      <vt:lpstr>Storing Digital Communications Can anyone tell me what these are?</vt:lpstr>
      <vt:lpstr>Archive Digital Communications Did you know that the internet even has an archive?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BSBTEC202 USE DIGITAL TECHNOLOGIES</dc:title>
  <cp:lastModifiedBy>Lyn ZHANG</cp:lastModifiedBy>
  <cp:revision>65</cp:revision>
  <dcterms:created xsi:type="dcterms:W3CDTF">2024-05-09T22:14:59Z</dcterms:created>
  <dcterms:modified xsi:type="dcterms:W3CDTF">2024-05-13T04:23:44Z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2024-05-09T00:00:00Z</vt:filetime>
  </property>
  <property fmtid="{D5CDD505-2E9C-101B-9397-08002B2CF9AE}" pid="3" name="Producer">
    <vt:lpwstr>3-Heights(TM) PDF Security Shell 4.8.25.2 (http://www.pdf-tools.com)</vt:lpwstr>
  </property>
</Properties>
</file>