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5"/>
  </p:notesMasterIdLst>
  <p:sldIdLst>
    <p:sldId id="256" r:id="rId5"/>
    <p:sldId id="257" r:id="rId6"/>
    <p:sldId id="258" r:id="rId7"/>
    <p:sldId id="271" r:id="rId8"/>
    <p:sldId id="275" r:id="rId9"/>
    <p:sldId id="294" r:id="rId10"/>
    <p:sldId id="295" r:id="rId11"/>
    <p:sldId id="296" r:id="rId12"/>
    <p:sldId id="272" r:id="rId13"/>
    <p:sldId id="297" r:id="rId14"/>
    <p:sldId id="298" r:id="rId15"/>
    <p:sldId id="291" r:id="rId16"/>
    <p:sldId id="273" r:id="rId17"/>
    <p:sldId id="274" r:id="rId18"/>
    <p:sldId id="290" r:id="rId19"/>
    <p:sldId id="276" r:id="rId20"/>
    <p:sldId id="277" r:id="rId21"/>
    <p:sldId id="278" r:id="rId22"/>
    <p:sldId id="279" r:id="rId23"/>
    <p:sldId id="280" r:id="rId24"/>
    <p:sldId id="281" r:id="rId25"/>
    <p:sldId id="282" r:id="rId26"/>
    <p:sldId id="283" r:id="rId27"/>
    <p:sldId id="284" r:id="rId28"/>
    <p:sldId id="260" r:id="rId29"/>
    <p:sldId id="286" r:id="rId30"/>
    <p:sldId id="285" r:id="rId31"/>
    <p:sldId id="288" r:id="rId32"/>
    <p:sldId id="292" r:id="rId33"/>
    <p:sldId id="29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6" autoAdjust="0"/>
    <p:restoredTop sz="94953" autoAdjust="0"/>
  </p:normalViewPr>
  <p:slideViewPr>
    <p:cSldViewPr snapToGrid="0" snapToObjects="1">
      <p:cViewPr varScale="1">
        <p:scale>
          <a:sx n="62" d="100"/>
          <a:sy n="62" d="100"/>
        </p:scale>
        <p:origin x="5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1C4921-0B08-F64A-936B-F7B711A9EA4D}" type="datetimeFigureOut">
              <a:rPr lang="en-US" smtClean="0"/>
              <a:t>5/17/2024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FB3235-B2D0-4A47-8CD4-7C6E243787A8}" type="slidenum">
              <a:rPr lang="en-US" smtClean="0"/>
              <a:t>‹#›</a:t>
            </a:fld>
            <a:endParaRPr lang="en-US"/>
          </a:p>
        </p:txBody>
      </p:sp>
    </p:spTree>
    <p:extLst>
      <p:ext uri="{BB962C8B-B14F-4D97-AF65-F5344CB8AC3E}">
        <p14:creationId xmlns:p14="http://schemas.microsoft.com/office/powerpoint/2010/main" val="3184614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In terms</a:t>
            </a:r>
            <a:r>
              <a:rPr lang="en-AU" baseline="0" dirty="0"/>
              <a:t> of the order of answering, best to start with your longer sections worth more marks that also take more time, so generally speaking you would start with Section B then move onto Section C, then finish with multi-choice Section A, or start at Section C and work backwards, finishing again at Section A. The reason for this is that with the multi-choice, you have a 1 in 4 shot of getting the question right, and the questions are just worth one mark each, so best to spend the majority of your time where the questions do take longer in Sections B &amp; C.</a:t>
            </a:r>
          </a:p>
          <a:p>
            <a:pPr marL="171450" indent="-171450">
              <a:buFont typeface="Arial" panose="020B0604020202020204" pitchFamily="34" charset="0"/>
              <a:buChar char="•"/>
            </a:pPr>
            <a:r>
              <a:rPr lang="en-AU" baseline="0" dirty="0"/>
              <a:t>Rule of thumb in any test or exam is the ‘minute per mark’ principle. So definitely make sure that you are keeping an eye on the clock in the examination area to ensure that you leave yourself a solid 20min at the end. 15min at most to spend on the multi-choice section and 5min (or more depending on how quick you get through the multi-choice and make up an extra few minutes) to read over some of your longer answers, check for spelling errors etc.</a:t>
            </a:r>
          </a:p>
          <a:p>
            <a:pPr marL="171450" indent="-171450">
              <a:buFont typeface="Arial" panose="020B0604020202020204" pitchFamily="34" charset="0"/>
              <a:buChar char="•"/>
            </a:pPr>
            <a:r>
              <a:rPr lang="en-AU" baseline="0" dirty="0"/>
              <a:t>So if you think about what I said above, it means that once you’ve left yourself 20min right at the end, you’re left with 70min (1 hour and 10 min). Now I’m no Maths teacher, but that leaves you in a bit of a conundrum if you haven’t already conned on right – 70 minutes to complete 80 marks – not quite a minute a mark, but unfortunately that’s the game. It just means that you need to go in prepared!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t>Remember that spelling is key here. Yes, it isn’t an English exam, but unfortunately medical terminology must be spelled correctly to get the marks!</a:t>
            </a:r>
          </a:p>
          <a:p>
            <a:pPr marL="0" indent="0">
              <a:buFont typeface="Arial" panose="020B0604020202020204" pitchFamily="34" charset="0"/>
              <a:buNone/>
            </a:pPr>
            <a:endParaRPr lang="en-AU"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Importance of </a:t>
            </a:r>
            <a:r>
              <a:rPr lang="en-US" b="1" dirty="0"/>
              <a:t>Reading Time! </a:t>
            </a:r>
            <a:r>
              <a:rPr lang="en-US" dirty="0"/>
              <a:t>(Skimming, refining the requirements of each question, formulate a plan </a:t>
            </a:r>
            <a:r>
              <a:rPr lang="en-US" dirty="0" err="1"/>
              <a:t>i.e</a:t>
            </a:r>
            <a:r>
              <a:rPr lang="en-US" dirty="0"/>
              <a:t> what will I tackle 1</a:t>
            </a:r>
            <a:r>
              <a:rPr lang="en-US" baseline="30000" dirty="0"/>
              <a:t>st</a:t>
            </a:r>
            <a:r>
              <a:rPr lang="en-US" dirty="0"/>
              <a:t>/2</a:t>
            </a:r>
            <a:r>
              <a:rPr lang="en-US" baseline="30000" dirty="0"/>
              <a:t>nd</a:t>
            </a:r>
            <a:r>
              <a:rPr lang="en-US" dirty="0"/>
              <a:t> etc.)</a:t>
            </a: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2</a:t>
            </a:fld>
            <a:endParaRPr lang="en-US"/>
          </a:p>
        </p:txBody>
      </p:sp>
    </p:spTree>
    <p:extLst>
      <p:ext uri="{BB962C8B-B14F-4D97-AF65-F5344CB8AC3E}">
        <p14:creationId xmlns:p14="http://schemas.microsoft.com/office/powerpoint/2010/main" val="2754210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11</a:t>
            </a:fld>
            <a:endParaRPr lang="en-US"/>
          </a:p>
        </p:txBody>
      </p:sp>
    </p:spTree>
    <p:extLst>
      <p:ext uri="{BB962C8B-B14F-4D97-AF65-F5344CB8AC3E}">
        <p14:creationId xmlns:p14="http://schemas.microsoft.com/office/powerpoint/2010/main" val="3909989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t>HINT: Break down the abbreviations by looking at the case study.</a:t>
            </a:r>
            <a:r>
              <a:rPr lang="en-US" sz="1200" b="0" baseline="0" dirty="0"/>
              <a:t> Which ones can you figure out and which ones </a:t>
            </a:r>
            <a:r>
              <a:rPr lang="en-US" sz="1200" b="0" dirty="0"/>
              <a:t>require more attention.</a:t>
            </a:r>
          </a:p>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12</a:t>
            </a:fld>
            <a:endParaRPr lang="en-US"/>
          </a:p>
        </p:txBody>
      </p:sp>
    </p:spTree>
    <p:extLst>
      <p:ext uri="{BB962C8B-B14F-4D97-AF65-F5344CB8AC3E}">
        <p14:creationId xmlns:p14="http://schemas.microsoft.com/office/powerpoint/2010/main" val="3163667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HINT: Break down the abbreviations by looking at the case study.</a:t>
            </a:r>
            <a:r>
              <a:rPr lang="en-US" sz="1200" b="0" baseline="0" dirty="0"/>
              <a:t> Which ones can you figure out and which ones </a:t>
            </a:r>
            <a:r>
              <a:rPr lang="en-US" sz="1200" b="0" dirty="0"/>
              <a:t>require more attention.</a:t>
            </a: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13</a:t>
            </a:fld>
            <a:endParaRPr lang="en-US"/>
          </a:p>
        </p:txBody>
      </p:sp>
    </p:spTree>
    <p:extLst>
      <p:ext uri="{BB962C8B-B14F-4D97-AF65-F5344CB8AC3E}">
        <p14:creationId xmlns:p14="http://schemas.microsoft.com/office/powerpoint/2010/main" val="1702307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Again, remember to refer to the case</a:t>
            </a:r>
            <a:r>
              <a:rPr lang="en-AU" baseline="0" dirty="0"/>
              <a:t> study for the context in which the abbreviation/acronym </a:t>
            </a:r>
            <a:r>
              <a:rPr lang="en-AU" baseline="0" dirty="0" err="1"/>
              <a:t>etc</a:t>
            </a:r>
            <a:r>
              <a:rPr lang="en-AU" baseline="0" dirty="0"/>
              <a:t> is stated. A tip is to read the case study and replace those abbreviations/acronyms with the full meaning to see if it makes sense in the context. For example PT: It would make sense looking at the context of a PT visiting Edith and starting exercises to assume it is referring to a Physiotherapist, rather than the other medical definition for PT being ‘prothrombin time’ (a blood test that measures how long it takes blood to clot).</a:t>
            </a:r>
          </a:p>
          <a:p>
            <a:pPr marL="171450" indent="-171450">
              <a:buFont typeface="Arial" panose="020B0604020202020204" pitchFamily="34" charset="0"/>
              <a:buChar char="•"/>
            </a:pPr>
            <a:r>
              <a:rPr lang="en-AU" baseline="0" dirty="0"/>
              <a:t>For the times, make sure that you are precise and accurate. If for something like a PT reviewing a pts exercise program in 6/52 you state ‘6</a:t>
            </a:r>
            <a:r>
              <a:rPr lang="en-AU" baseline="30000" dirty="0"/>
              <a:t>th</a:t>
            </a:r>
            <a:r>
              <a:rPr lang="en-AU" baseline="0" dirty="0"/>
              <a:t> week of 52’, it is incorrect and you won’t receive a mark. The correct answer is simply ‘6 weeks’. So you will review the exercise program in 6 weeks.</a:t>
            </a: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14</a:t>
            </a:fld>
            <a:endParaRPr lang="en-US"/>
          </a:p>
        </p:txBody>
      </p:sp>
    </p:spTree>
    <p:extLst>
      <p:ext uri="{BB962C8B-B14F-4D97-AF65-F5344CB8AC3E}">
        <p14:creationId xmlns:p14="http://schemas.microsoft.com/office/powerpoint/2010/main" val="4059435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15</a:t>
            </a:fld>
            <a:endParaRPr lang="en-US"/>
          </a:p>
        </p:txBody>
      </p:sp>
    </p:spTree>
    <p:extLst>
      <p:ext uri="{BB962C8B-B14F-4D97-AF65-F5344CB8AC3E}">
        <p14:creationId xmlns:p14="http://schemas.microsoft.com/office/powerpoint/2010/main" val="37978036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You</a:t>
            </a:r>
            <a:r>
              <a:rPr lang="en-AU" baseline="0" dirty="0"/>
              <a:t> don’t need to write anything in the shaded boxes. They have been left out for a reason, as they are not needed.</a:t>
            </a:r>
          </a:p>
          <a:p>
            <a:pPr marL="171450" indent="-171450">
              <a:buFont typeface="Arial" panose="020B0604020202020204" pitchFamily="34" charset="0"/>
              <a:buChar char="•"/>
            </a:pPr>
            <a:r>
              <a:rPr lang="en-AU" baseline="0" dirty="0"/>
              <a:t>You are awarded a full mark for getting the whole line correct. If you do not correctly breakdown the medical term into its component parts and accurately provide the meaning of the medical term, you do not get awarded the mark. So if either or both sections are incorrect, no mark is awarded.</a:t>
            </a:r>
          </a:p>
        </p:txBody>
      </p:sp>
      <p:sp>
        <p:nvSpPr>
          <p:cNvPr id="4" name="Slide Number Placeholder 3"/>
          <p:cNvSpPr>
            <a:spLocks noGrp="1"/>
          </p:cNvSpPr>
          <p:nvPr>
            <p:ph type="sldNum" sz="quarter" idx="10"/>
          </p:nvPr>
        </p:nvSpPr>
        <p:spPr/>
        <p:txBody>
          <a:bodyPr/>
          <a:lstStyle/>
          <a:p>
            <a:fld id="{43FB3235-B2D0-4A47-8CD4-7C6E243787A8}" type="slidenum">
              <a:rPr lang="en-US" smtClean="0"/>
              <a:t>18</a:t>
            </a:fld>
            <a:endParaRPr lang="en-US"/>
          </a:p>
        </p:txBody>
      </p:sp>
    </p:spTree>
    <p:extLst>
      <p:ext uri="{BB962C8B-B14F-4D97-AF65-F5344CB8AC3E}">
        <p14:creationId xmlns:p14="http://schemas.microsoft.com/office/powerpoint/2010/main" val="26933513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In the</a:t>
            </a:r>
            <a:r>
              <a:rPr lang="en-AU" baseline="0" dirty="0"/>
              <a:t> </a:t>
            </a:r>
            <a:r>
              <a:rPr lang="en-AU" dirty="0">
                <a:solidFill>
                  <a:srgbClr val="FF0000"/>
                </a:solidFill>
              </a:rPr>
              <a:t>2019 examiners report, only 50% of students got full marks for this question.</a:t>
            </a:r>
          </a:p>
          <a:p>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19</a:t>
            </a:fld>
            <a:endParaRPr lang="en-US"/>
          </a:p>
        </p:txBody>
      </p:sp>
    </p:spTree>
    <p:extLst>
      <p:ext uri="{BB962C8B-B14F-4D97-AF65-F5344CB8AC3E}">
        <p14:creationId xmlns:p14="http://schemas.microsoft.com/office/powerpoint/2010/main" val="1936394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20</a:t>
            </a:fld>
            <a:endParaRPr lang="en-US"/>
          </a:p>
        </p:txBody>
      </p:sp>
    </p:spTree>
    <p:extLst>
      <p:ext uri="{BB962C8B-B14F-4D97-AF65-F5344CB8AC3E}">
        <p14:creationId xmlns:p14="http://schemas.microsoft.com/office/powerpoint/2010/main" val="2387861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b="0" baseline="0" dirty="0">
                <a:solidFill>
                  <a:srgbClr val="FF0000"/>
                </a:solidFill>
              </a:rPr>
              <a:t>one tablet every evening or one tablet at night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a:solidFill>
                  <a:srgbClr val="FF0000"/>
                </a:solidFill>
              </a:rPr>
              <a:t>one tablet by mouth every morning and every evening</a:t>
            </a:r>
          </a:p>
          <a:p>
            <a:pPr marL="171450" indent="-171450">
              <a:buFont typeface="Arial" panose="020B0604020202020204" pitchFamily="34" charset="0"/>
              <a:buChar char="•"/>
            </a:pPr>
            <a:endParaRPr lang="en-AU" b="0" dirty="0"/>
          </a:p>
        </p:txBody>
      </p:sp>
      <p:sp>
        <p:nvSpPr>
          <p:cNvPr id="4" name="Slide Number Placeholder 3"/>
          <p:cNvSpPr>
            <a:spLocks noGrp="1"/>
          </p:cNvSpPr>
          <p:nvPr>
            <p:ph type="sldNum" sz="quarter" idx="10"/>
          </p:nvPr>
        </p:nvSpPr>
        <p:spPr/>
        <p:txBody>
          <a:bodyPr/>
          <a:lstStyle/>
          <a:p>
            <a:fld id="{43FB3235-B2D0-4A47-8CD4-7C6E243787A8}" type="slidenum">
              <a:rPr lang="en-US" smtClean="0"/>
              <a:t>24</a:t>
            </a:fld>
            <a:endParaRPr lang="en-US"/>
          </a:p>
        </p:txBody>
      </p:sp>
    </p:spTree>
    <p:extLst>
      <p:ext uri="{BB962C8B-B14F-4D97-AF65-F5344CB8AC3E}">
        <p14:creationId xmlns:p14="http://schemas.microsoft.com/office/powerpoint/2010/main" val="25845337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Sinus rhythm refers to the pace of your heart beat that's set by the sinus node, your body's natural pacemaker. A normal sinus rhythm means your heart rate is within a normal range. Murmur = A heart murmur is an abnormal sound of blood flowing between heartbeats. It usually sounds like a whooshing, swishing, or extra thumping.</a:t>
            </a:r>
            <a:endParaRPr lang="en-AU" b="0" i="0" dirty="0"/>
          </a:p>
        </p:txBody>
      </p:sp>
      <p:sp>
        <p:nvSpPr>
          <p:cNvPr id="4" name="Slide Number Placeholder 3"/>
          <p:cNvSpPr>
            <a:spLocks noGrp="1"/>
          </p:cNvSpPr>
          <p:nvPr>
            <p:ph type="sldNum" sz="quarter" idx="10"/>
          </p:nvPr>
        </p:nvSpPr>
        <p:spPr/>
        <p:txBody>
          <a:bodyPr/>
          <a:lstStyle/>
          <a:p>
            <a:fld id="{43FB3235-B2D0-4A47-8CD4-7C6E243787A8}" type="slidenum">
              <a:rPr lang="en-US" smtClean="0"/>
              <a:t>25</a:t>
            </a:fld>
            <a:endParaRPr lang="en-US"/>
          </a:p>
        </p:txBody>
      </p:sp>
    </p:spTree>
    <p:extLst>
      <p:ext uri="{BB962C8B-B14F-4D97-AF65-F5344CB8AC3E}">
        <p14:creationId xmlns:p14="http://schemas.microsoft.com/office/powerpoint/2010/main" val="2978177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Label questions are probably the</a:t>
            </a:r>
            <a:r>
              <a:rPr lang="en-US" sz="1200" baseline="0" dirty="0"/>
              <a:t> only exception here – they relate to your knowledge of both body systems and use of (spelling </a:t>
            </a:r>
            <a:r>
              <a:rPr lang="en-US" sz="1200" baseline="0" dirty="0" err="1"/>
              <a:t>etc</a:t>
            </a:r>
            <a:r>
              <a:rPr lang="en-US" sz="1200" baseline="0" dirty="0"/>
              <a:t>) correct medical name/term, but they tend to be worth half a mark.</a:t>
            </a: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Describe questions are generally seen in relation to the Body Systems unit.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Provide questions are generally related to the unit on Medical Terminology.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Compare questions are generally related to the unit on Body Systems.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Explain questions are generally related to the unit on Body Systems.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Questions in the Case Study section typically assess you in your combined knowledge of both examinable units intertwined – so you need to know your stuff on Body Systems and</a:t>
            </a:r>
            <a:r>
              <a:rPr lang="en-US" sz="1200" baseline="0" dirty="0"/>
              <a:t> Medical Terms here.</a:t>
            </a: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3</a:t>
            </a:fld>
            <a:endParaRPr lang="en-US"/>
          </a:p>
        </p:txBody>
      </p:sp>
    </p:spTree>
    <p:extLst>
      <p:ext uri="{BB962C8B-B14F-4D97-AF65-F5344CB8AC3E}">
        <p14:creationId xmlns:p14="http://schemas.microsoft.com/office/powerpoint/2010/main" val="39990320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Meds = slow release = </a:t>
            </a:r>
            <a:r>
              <a:rPr lang="en-US" sz="1200" b="0" i="0" kern="1200" dirty="0">
                <a:solidFill>
                  <a:schemeClr val="tx1"/>
                </a:solidFill>
                <a:effectLst/>
                <a:latin typeface="+mn-lt"/>
                <a:ea typeface="+mn-ea"/>
                <a:cs typeface="+mn-cs"/>
              </a:rPr>
              <a:t>A slow-release drug is released into the body slowly over an extended period of time,</a:t>
            </a:r>
            <a:r>
              <a:rPr lang="en-US" sz="1200" b="0" i="0" kern="1200" baseline="0" dirty="0">
                <a:solidFill>
                  <a:schemeClr val="tx1"/>
                </a:solidFill>
                <a:effectLst/>
                <a:latin typeface="+mn-lt"/>
                <a:ea typeface="+mn-ea"/>
                <a:cs typeface="+mn-cs"/>
              </a:rPr>
              <a:t> meaning that the patient doesn’t need to medicate as frequently. </a:t>
            </a:r>
            <a:endParaRPr lang="en-AU" b="0" dirty="0"/>
          </a:p>
        </p:txBody>
      </p:sp>
      <p:sp>
        <p:nvSpPr>
          <p:cNvPr id="4" name="Slide Number Placeholder 3"/>
          <p:cNvSpPr>
            <a:spLocks noGrp="1"/>
          </p:cNvSpPr>
          <p:nvPr>
            <p:ph type="sldNum" sz="quarter" idx="10"/>
          </p:nvPr>
        </p:nvSpPr>
        <p:spPr/>
        <p:txBody>
          <a:bodyPr/>
          <a:lstStyle/>
          <a:p>
            <a:fld id="{43FB3235-B2D0-4A47-8CD4-7C6E243787A8}" type="slidenum">
              <a:rPr lang="en-US" smtClean="0"/>
              <a:t>26</a:t>
            </a:fld>
            <a:endParaRPr lang="en-US"/>
          </a:p>
        </p:txBody>
      </p:sp>
    </p:spTree>
    <p:extLst>
      <p:ext uri="{BB962C8B-B14F-4D97-AF65-F5344CB8AC3E}">
        <p14:creationId xmlns:p14="http://schemas.microsoft.com/office/powerpoint/2010/main" val="22546706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27</a:t>
            </a:fld>
            <a:endParaRPr lang="en-US"/>
          </a:p>
        </p:txBody>
      </p:sp>
    </p:spTree>
    <p:extLst>
      <p:ext uri="{BB962C8B-B14F-4D97-AF65-F5344CB8AC3E}">
        <p14:creationId xmlns:p14="http://schemas.microsoft.com/office/powerpoint/2010/main" val="188763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FBE is a blood test used to evaluate your overall health and detect a wide range of disorders, including anemia, infection and leukemia. A complete blood count test measures several components and features of your blood, including</a:t>
            </a:r>
            <a:r>
              <a:rPr lang="en-US" sz="1200" b="0" i="0" kern="1200" baseline="0" dirty="0">
                <a:solidFill>
                  <a:schemeClr val="tx1"/>
                </a:solidFill>
                <a:effectLst/>
                <a:latin typeface="+mn-lt"/>
                <a:ea typeface="+mn-ea"/>
                <a:cs typeface="+mn-cs"/>
              </a:rPr>
              <a:t> red blood cells, white blood cells, platelets etc.</a:t>
            </a:r>
          </a:p>
          <a:p>
            <a:pPr marL="171450" indent="-171450">
              <a:buFont typeface="Arial" panose="020B0604020202020204" pitchFamily="34" charset="0"/>
              <a:buChar char="•"/>
            </a:pPr>
            <a:r>
              <a:rPr lang="en-US" sz="1200" b="0" i="0" kern="1200" baseline="0" dirty="0">
                <a:solidFill>
                  <a:schemeClr val="tx1"/>
                </a:solidFill>
                <a:effectLst/>
                <a:latin typeface="+mn-lt"/>
                <a:ea typeface="+mn-ea"/>
                <a:cs typeface="+mn-cs"/>
              </a:rPr>
              <a:t>LFT = </a:t>
            </a:r>
            <a:r>
              <a:rPr lang="en-US" sz="1200" b="0" i="0" kern="1200" dirty="0">
                <a:solidFill>
                  <a:schemeClr val="tx1"/>
                </a:solidFill>
                <a:effectLst/>
                <a:latin typeface="+mn-lt"/>
                <a:ea typeface="+mn-ea"/>
                <a:cs typeface="+mn-cs"/>
              </a:rPr>
              <a:t>test that is performed to detect, evaluate, and monitor liver disease or damage.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BSL =</a:t>
            </a:r>
            <a:r>
              <a:rPr lang="en-US" sz="1200" b="0" i="0" kern="1200" baseline="0" dirty="0">
                <a:solidFill>
                  <a:schemeClr val="tx1"/>
                </a:solidFill>
                <a:effectLst/>
                <a:latin typeface="+mn-lt"/>
                <a:ea typeface="+mn-ea"/>
                <a:cs typeface="+mn-cs"/>
              </a:rPr>
              <a:t> diabetics to monitor their levels - </a:t>
            </a:r>
            <a:r>
              <a:rPr lang="en-US" sz="1200" b="0" i="0" kern="1200" dirty="0">
                <a:solidFill>
                  <a:schemeClr val="tx1"/>
                </a:solidFill>
                <a:effectLst/>
                <a:latin typeface="+mn-lt"/>
                <a:ea typeface="+mn-ea"/>
                <a:cs typeface="+mn-cs"/>
              </a:rPr>
              <a:t>Normal blood glucose levels are between 4.0–7.8</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HDL = </a:t>
            </a:r>
            <a:r>
              <a:rPr lang="en-AU" b="0" dirty="0">
                <a:solidFill>
                  <a:srgbClr val="FF0000"/>
                </a:solidFill>
              </a:rPr>
              <a:t>good cholesterol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a:solidFill>
                  <a:srgbClr val="FF0000"/>
                </a:solidFill>
              </a:rPr>
              <a:t>LDL = bad cholesterol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Cholesterol is a waxy substance found in your blood. Your body needs cholesterol to build healthy cells, but high levels of cholesterol can increase your risk of heart disease. </a:t>
            </a:r>
            <a:endParaRPr lang="en-AU" b="0" dirty="0">
              <a:solidFill>
                <a:srgbClr val="FF000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28</a:t>
            </a:fld>
            <a:endParaRPr lang="en-US"/>
          </a:p>
        </p:txBody>
      </p:sp>
    </p:spTree>
    <p:extLst>
      <p:ext uri="{BB962C8B-B14F-4D97-AF65-F5344CB8AC3E}">
        <p14:creationId xmlns:p14="http://schemas.microsoft.com/office/powerpoint/2010/main" val="42187704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Bursa</a:t>
            </a:r>
          </a:p>
          <a:p>
            <a:pPr marL="171450" indent="-171450">
              <a:buFont typeface="Arial" panose="020B0604020202020204" pitchFamily="34" charset="0"/>
              <a:buChar char="•"/>
            </a:pPr>
            <a:r>
              <a:rPr lang="en-AU" dirty="0"/>
              <a:t>Labium</a:t>
            </a:r>
          </a:p>
          <a:p>
            <a:pPr marL="171450" indent="-171450">
              <a:buFont typeface="Arial" panose="020B0604020202020204" pitchFamily="34" charset="0"/>
              <a:buChar char="•"/>
            </a:pPr>
            <a:r>
              <a:rPr lang="en-AU" dirty="0"/>
              <a:t>Embolus</a:t>
            </a:r>
          </a:p>
          <a:p>
            <a:pPr marL="171450" indent="-171450">
              <a:buFont typeface="Arial" panose="020B0604020202020204" pitchFamily="34" charset="0"/>
              <a:buChar char="•"/>
            </a:pPr>
            <a:r>
              <a:rPr lang="en-AU" dirty="0"/>
              <a:t>Testes</a:t>
            </a:r>
          </a:p>
          <a:p>
            <a:pPr marL="171450" indent="-171450">
              <a:buFont typeface="Arial" panose="020B0604020202020204" pitchFamily="34" charset="0"/>
              <a:buChar char="•"/>
            </a:pPr>
            <a:r>
              <a:rPr lang="en-AU" dirty="0"/>
              <a:t>Thorax</a:t>
            </a:r>
          </a:p>
          <a:p>
            <a:pPr marL="171450" indent="-171450">
              <a:buFont typeface="Arial" panose="020B0604020202020204" pitchFamily="34" charset="0"/>
              <a:buChar char="•"/>
            </a:pPr>
            <a:r>
              <a:rPr lang="en-AU" dirty="0"/>
              <a:t>Larynges</a:t>
            </a:r>
          </a:p>
          <a:p>
            <a:pPr marL="171450" indent="-171450">
              <a:buFont typeface="Arial" panose="020B0604020202020204" pitchFamily="34" charset="0"/>
              <a:buChar char="•"/>
            </a:pPr>
            <a:r>
              <a:rPr lang="en-AU" dirty="0" err="1"/>
              <a:t>Carcinomata</a:t>
            </a:r>
            <a:endParaRPr lang="en-AU" dirty="0"/>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29</a:t>
            </a:fld>
            <a:endParaRPr lang="en-US"/>
          </a:p>
        </p:txBody>
      </p:sp>
    </p:spTree>
    <p:extLst>
      <p:ext uri="{BB962C8B-B14F-4D97-AF65-F5344CB8AC3E}">
        <p14:creationId xmlns:p14="http://schemas.microsoft.com/office/powerpoint/2010/main" val="29327681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30</a:t>
            </a:fld>
            <a:endParaRPr lang="en-US"/>
          </a:p>
        </p:txBody>
      </p:sp>
    </p:spTree>
    <p:extLst>
      <p:ext uri="{BB962C8B-B14F-4D97-AF65-F5344CB8AC3E}">
        <p14:creationId xmlns:p14="http://schemas.microsoft.com/office/powerpoint/2010/main" val="983739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The Training</a:t>
            </a:r>
            <a:r>
              <a:rPr lang="en-AU" baseline="0" dirty="0"/>
              <a:t>.gov </a:t>
            </a:r>
            <a:r>
              <a:rPr lang="en-AU" dirty="0"/>
              <a:t>website outlines the Australian-wide performance evidence, knowledge evidence and assessment conditions for this UOC. In terms of preparing you for an exam, it is best to focus on the ‘knowledge evidence’ i.e. how you can demonstrate your knowledge of this UOC in the exam.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Spelling is key.</a:t>
            </a:r>
            <a:r>
              <a:rPr lang="en-AU" baseline="0" dirty="0"/>
              <a:t> While you practice learning your medical terminology, you need to focus on the correct written spelling of the medical terms. One mistake, and you lose a whole mark. Why is the spelling important? Well medical literacy is very important. Studying medical terminology is like studying a language, so treat it as such. While you learn your ‘language’, pronounce the terms out loud to further solidify them into your memory banks by utilising another sense – audio. The best way to practice spelling of course, is to write it down. It is important that we get the language right, as one spelling or pronunciation error can mean a whole different diagnosis, prescription </a:t>
            </a:r>
            <a:r>
              <a:rPr lang="en-AU" baseline="0" dirty="0" err="1"/>
              <a:t>etc</a:t>
            </a:r>
            <a:r>
              <a:rPr lang="en-AU" baseline="0" dirty="0"/>
              <a:t> for the patient.</a:t>
            </a: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Studying medical</a:t>
            </a:r>
            <a:r>
              <a:rPr lang="en-AU" baseline="0" dirty="0"/>
              <a:t> terminology can be dry. So it is important to use all kinds of little tricks to jazz up your learning here, as a variety of methods can work best, rather than just one. You can learn medical terminology by r</a:t>
            </a:r>
            <a:r>
              <a:rPr lang="en-AU" dirty="0"/>
              <a:t>ote learning (memorising technique based on repetition), system maps are where you draw simple maps of each</a:t>
            </a:r>
            <a:r>
              <a:rPr lang="en-AU" baseline="0" dirty="0"/>
              <a:t> system and label body part terms – you can even use your body system map to identify diseases affecting each and use the same concept to identify locations of specific procedures etc. Maybe you remember your primary school days where you used a whole bunch of songs and acronyms </a:t>
            </a:r>
            <a:r>
              <a:rPr lang="en-AU" baseline="0" dirty="0" err="1"/>
              <a:t>etc</a:t>
            </a:r>
            <a:r>
              <a:rPr lang="en-AU" baseline="0" dirty="0"/>
              <a:t> to remember your times tables etc. Apply the same here. Make a list of word parts, list words by similar sound, map words, memorise by body system, sing songs, recall devices like drawing a picture to represent the medical term, so when you see the picture you can remember the word etc.</a:t>
            </a:r>
            <a:r>
              <a:rPr lang="en-AU" dirty="0"/>
              <a:t> How do you all study best? Share tips</a:t>
            </a:r>
            <a:r>
              <a:rPr lang="en-AU" baseline="0" dirty="0"/>
              <a:t> amongst group! In the end of the day, do what is most comfortable and useful to you when it comes to studying medical terminology – you are the Captain of your own boat!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t>Medical documents can include reports, patient notes, instructions for post operative care, test results, referrals, drug orders etc.</a:t>
            </a:r>
            <a:endParaRPr lang="en-AU" dirty="0"/>
          </a:p>
          <a:p>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4</a:t>
            </a:fld>
            <a:endParaRPr lang="en-US"/>
          </a:p>
        </p:txBody>
      </p:sp>
    </p:spTree>
    <p:extLst>
      <p:ext uri="{BB962C8B-B14F-4D97-AF65-F5344CB8AC3E}">
        <p14:creationId xmlns:p14="http://schemas.microsoft.com/office/powerpoint/2010/main" val="1245178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Acronyms/abbreviations</a:t>
            </a:r>
            <a:r>
              <a:rPr lang="en-AU" baseline="0" dirty="0"/>
              <a:t> context = </a:t>
            </a:r>
            <a:r>
              <a:rPr lang="en-US" dirty="0"/>
              <a:t>✓ MRI: Magnetic resonance imaging ✓ MRI: Medical Research Institute ✓ MRI: Medical records information</a:t>
            </a:r>
            <a:r>
              <a:rPr lang="en-US" baseline="0" dirty="0"/>
              <a:t> = used to make a word or phrase shorter, quicker and easier to pronounce.</a:t>
            </a:r>
          </a:p>
          <a:p>
            <a:pPr marL="171450" indent="-171450">
              <a:buFont typeface="Arial" panose="020B0604020202020204" pitchFamily="34" charset="0"/>
              <a:buChar char="•"/>
            </a:pPr>
            <a:r>
              <a:rPr lang="en-US" baseline="0" dirty="0"/>
              <a:t>Abbreviations = Again used to shorten words or phrases. Important to note that acronyms and abbreviations are often referred to ass the same thing as they are both shortened versions of the original word, meaning or phrase.</a:t>
            </a: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5</a:t>
            </a:fld>
            <a:endParaRPr lang="en-US"/>
          </a:p>
        </p:txBody>
      </p:sp>
    </p:spTree>
    <p:extLst>
      <p:ext uri="{BB962C8B-B14F-4D97-AF65-F5344CB8AC3E}">
        <p14:creationId xmlns:p14="http://schemas.microsoft.com/office/powerpoint/2010/main" val="4099971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Obviously this is just a guide. Your teacher would have given you a list of ones by now, but as you have already figured out,</a:t>
            </a:r>
            <a:r>
              <a:rPr lang="en-AU" baseline="0" dirty="0"/>
              <a:t> the list is not exhaustive – like a language.</a:t>
            </a:r>
          </a:p>
          <a:p>
            <a:pPr marL="171450" indent="-171450">
              <a:buFont typeface="Arial" panose="020B0604020202020204" pitchFamily="34" charset="0"/>
              <a:buChar char="•"/>
            </a:pPr>
            <a:r>
              <a:rPr lang="en-AU" baseline="0" dirty="0"/>
              <a:t>It is all about making connections – who has done a First Aid cert before for hypo/hyper connection? (</a:t>
            </a:r>
            <a:r>
              <a:rPr lang="en-AU" baseline="0" dirty="0" err="1"/>
              <a:t>thermia</a:t>
            </a:r>
            <a:r>
              <a:rPr lang="en-AU" baseline="0" dirty="0"/>
              <a:t>) Something like ‘sub’ might make you think of a submarine – under water.</a:t>
            </a: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6</a:t>
            </a:fld>
            <a:endParaRPr lang="en-US"/>
          </a:p>
        </p:txBody>
      </p:sp>
    </p:spTree>
    <p:extLst>
      <p:ext uri="{BB962C8B-B14F-4D97-AF65-F5344CB8AC3E}">
        <p14:creationId xmlns:p14="http://schemas.microsoft.com/office/powerpoint/2010/main" val="37489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What connections can you make?</a:t>
            </a:r>
          </a:p>
        </p:txBody>
      </p:sp>
      <p:sp>
        <p:nvSpPr>
          <p:cNvPr id="4" name="Slide Number Placeholder 3"/>
          <p:cNvSpPr>
            <a:spLocks noGrp="1"/>
          </p:cNvSpPr>
          <p:nvPr>
            <p:ph type="sldNum" sz="quarter" idx="10"/>
          </p:nvPr>
        </p:nvSpPr>
        <p:spPr/>
        <p:txBody>
          <a:bodyPr/>
          <a:lstStyle/>
          <a:p>
            <a:fld id="{43FB3235-B2D0-4A47-8CD4-7C6E243787A8}" type="slidenum">
              <a:rPr lang="en-US" smtClean="0"/>
              <a:t>7</a:t>
            </a:fld>
            <a:endParaRPr lang="en-US"/>
          </a:p>
        </p:txBody>
      </p:sp>
    </p:spTree>
    <p:extLst>
      <p:ext uri="{BB962C8B-B14F-4D97-AF65-F5344CB8AC3E}">
        <p14:creationId xmlns:p14="http://schemas.microsoft.com/office/powerpoint/2010/main" val="1824828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What connections can you make?</a:t>
            </a:r>
          </a:p>
        </p:txBody>
      </p:sp>
      <p:sp>
        <p:nvSpPr>
          <p:cNvPr id="4" name="Slide Number Placeholder 3"/>
          <p:cNvSpPr>
            <a:spLocks noGrp="1"/>
          </p:cNvSpPr>
          <p:nvPr>
            <p:ph type="sldNum" sz="quarter" idx="10"/>
          </p:nvPr>
        </p:nvSpPr>
        <p:spPr/>
        <p:txBody>
          <a:bodyPr/>
          <a:lstStyle/>
          <a:p>
            <a:fld id="{43FB3235-B2D0-4A47-8CD4-7C6E243787A8}" type="slidenum">
              <a:rPr lang="en-US" smtClean="0"/>
              <a:t>8</a:t>
            </a:fld>
            <a:endParaRPr lang="en-US"/>
          </a:p>
        </p:txBody>
      </p:sp>
    </p:spTree>
    <p:extLst>
      <p:ext uri="{BB962C8B-B14F-4D97-AF65-F5344CB8AC3E}">
        <p14:creationId xmlns:p14="http://schemas.microsoft.com/office/powerpoint/2010/main" val="943678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By no</a:t>
            </a:r>
            <a:r>
              <a:rPr lang="en-AU" baseline="0" dirty="0"/>
              <a:t> means is the an exhaustive list, there are exceptions to some of these rules, but as a rule of thumb, this is a good starting point when thinking of plural forms of your medical terms.</a:t>
            </a: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9</a:t>
            </a:fld>
            <a:endParaRPr lang="en-US"/>
          </a:p>
        </p:txBody>
      </p:sp>
    </p:spTree>
    <p:extLst>
      <p:ext uri="{BB962C8B-B14F-4D97-AF65-F5344CB8AC3E}">
        <p14:creationId xmlns:p14="http://schemas.microsoft.com/office/powerpoint/2010/main" val="3232963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3FB3235-B2D0-4A47-8CD4-7C6E243787A8}" type="slidenum">
              <a:rPr lang="en-US" smtClean="0"/>
              <a:t>10</a:t>
            </a:fld>
            <a:endParaRPr lang="en-US"/>
          </a:p>
        </p:txBody>
      </p:sp>
    </p:spTree>
    <p:extLst>
      <p:ext uri="{BB962C8B-B14F-4D97-AF65-F5344CB8AC3E}">
        <p14:creationId xmlns:p14="http://schemas.microsoft.com/office/powerpoint/2010/main" val="2260420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82B9A-806D-9D48-B5DD-2F986A1E61B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89F2179-6917-1641-82AA-06620221C0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2C15657-7DEE-CA42-BE6F-B6B0CD607CE6}"/>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5" name="Footer Placeholder 4">
            <a:extLst>
              <a:ext uri="{FF2B5EF4-FFF2-40B4-BE49-F238E27FC236}">
                <a16:creationId xmlns:a16="http://schemas.microsoft.com/office/drawing/2014/main" id="{3D1B36D4-903B-8B4A-9720-19FEBE5FDF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27F9EA-9DEF-574B-B47C-A45926605B91}"/>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3936266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796AE-E5A0-6842-BD1E-A73E1527162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22B3A66-FA9B-9E47-95CC-E3D15B9CA4F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7AC1858-7FB9-9649-A223-DC46727422D7}"/>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5" name="Footer Placeholder 4">
            <a:extLst>
              <a:ext uri="{FF2B5EF4-FFF2-40B4-BE49-F238E27FC236}">
                <a16:creationId xmlns:a16="http://schemas.microsoft.com/office/drawing/2014/main" id="{3E82DBD8-9A0B-FE48-8060-FA8286FF72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1F487B-93C9-D240-BDC3-D4A8FEC64B4F}"/>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300305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9733E9-E236-7A45-B18D-9FCB521F64C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DAB452B-F50D-4B46-B294-5A6864BB86A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CBFA6A7-2B77-194A-BFE9-B52A14CEEADD}"/>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5" name="Footer Placeholder 4">
            <a:extLst>
              <a:ext uri="{FF2B5EF4-FFF2-40B4-BE49-F238E27FC236}">
                <a16:creationId xmlns:a16="http://schemas.microsoft.com/office/drawing/2014/main" id="{646DF0A8-9A7B-8142-BD44-EF0AB1506F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6B6483-8E8F-6649-BDD4-A723749643B1}"/>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3988287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546C-ADF5-C84B-B909-447B8C1170D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F341837-6DDC-5940-99B0-B490D76A6B4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04617EC-CA01-E94B-95A4-C943B892343E}"/>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5" name="Footer Placeholder 4">
            <a:extLst>
              <a:ext uri="{FF2B5EF4-FFF2-40B4-BE49-F238E27FC236}">
                <a16:creationId xmlns:a16="http://schemas.microsoft.com/office/drawing/2014/main" id="{C34E2D11-308E-D748-AB42-493AB5080D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2F24BE-AE3B-094C-9025-EDF3208C40AA}"/>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4168669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1E38-E5A3-5846-9AA7-1A315EBBD26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C81A743-06C8-544B-812B-DF983997D1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D89F7BC-C8FF-FC4F-A638-8E57DF5EEDE8}"/>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5" name="Footer Placeholder 4">
            <a:extLst>
              <a:ext uri="{FF2B5EF4-FFF2-40B4-BE49-F238E27FC236}">
                <a16:creationId xmlns:a16="http://schemas.microsoft.com/office/drawing/2014/main" id="{4217C596-4FC9-F84C-9B6A-0D6F79E9C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F273BA-34CD-6A49-8E21-0FEF6DF2C068}"/>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42702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D1425-49A8-5348-9A0C-E81F556D136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65EBE35-83D7-D341-BEBE-A848139AEBA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83884AB-B00E-BB47-9B40-DF334C88849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3850EED-B236-5544-A357-6921283A41A0}"/>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6" name="Footer Placeholder 5">
            <a:extLst>
              <a:ext uri="{FF2B5EF4-FFF2-40B4-BE49-F238E27FC236}">
                <a16:creationId xmlns:a16="http://schemas.microsoft.com/office/drawing/2014/main" id="{4D5C5A8F-16AE-084C-A0C7-2034FD9DBD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BE7DDF-FE60-B34D-8D81-9657DD271FB4}"/>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3511062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EB26A-815D-D549-9151-EE82BF45170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01232AA-B1E5-3645-9D5B-09669F9CB7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8BCE023-16F4-E749-AE46-FAF244AE444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FFAA2E9-9C2E-B741-9E6E-B1998A8D90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C7C48C6-3E73-1B4B-97FA-3D0D236A17D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08B5AF7-ED07-AE41-8C8E-7DE5520C0430}"/>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8" name="Footer Placeholder 7">
            <a:extLst>
              <a:ext uri="{FF2B5EF4-FFF2-40B4-BE49-F238E27FC236}">
                <a16:creationId xmlns:a16="http://schemas.microsoft.com/office/drawing/2014/main" id="{AF036D13-87EB-9F40-B881-1DE2649DC4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43ABD2-0E2B-B644-86FF-DE56E29C162F}"/>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1846658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35266-979C-0A4E-95E1-EEBE6BA2725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E3C237A-BC18-774A-9BEC-66629A15B9E1}"/>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4" name="Footer Placeholder 3">
            <a:extLst>
              <a:ext uri="{FF2B5EF4-FFF2-40B4-BE49-F238E27FC236}">
                <a16:creationId xmlns:a16="http://schemas.microsoft.com/office/drawing/2014/main" id="{3D4380FF-A446-5341-907B-65D67CB4EF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2D9141-7DA8-8048-B1D8-7E877A66E3E2}"/>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4210157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5FCFC8-31BF-FA48-8158-1E25B5ADBC2A}"/>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3" name="Footer Placeholder 2">
            <a:extLst>
              <a:ext uri="{FF2B5EF4-FFF2-40B4-BE49-F238E27FC236}">
                <a16:creationId xmlns:a16="http://schemas.microsoft.com/office/drawing/2014/main" id="{1849F309-BC2B-1A4E-8A3C-1D1D33E3F9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E6DB9D-812E-3148-B7B8-21FDAA905C8F}"/>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1837951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9D78-031C-D345-8E58-DBA5CEC1B80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CE0010A-AB62-2046-8003-EA8D355C1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6A94D96-36A9-A449-BA6E-319FC05491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81631E2-86F0-1F42-BDB9-9849E111B0F9}"/>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6" name="Footer Placeholder 5">
            <a:extLst>
              <a:ext uri="{FF2B5EF4-FFF2-40B4-BE49-F238E27FC236}">
                <a16:creationId xmlns:a16="http://schemas.microsoft.com/office/drawing/2014/main" id="{39804AE1-294D-2E48-A627-4B2C70043E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BC9ED6-F9B9-5143-80C7-7E6FC6973ADE}"/>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313338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0743-61F3-9C4D-905D-770BAC7D496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ECE00A9-F67A-C84F-86AC-A7D860780C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7FF4BA-A209-9E49-A2E6-26B6AB943F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3294C21-64A6-E545-AC58-CA30E264EA58}"/>
              </a:ext>
            </a:extLst>
          </p:cNvPr>
          <p:cNvSpPr>
            <a:spLocks noGrp="1"/>
          </p:cNvSpPr>
          <p:nvPr>
            <p:ph type="dt" sz="half" idx="10"/>
          </p:nvPr>
        </p:nvSpPr>
        <p:spPr/>
        <p:txBody>
          <a:bodyPr/>
          <a:lstStyle/>
          <a:p>
            <a:fld id="{4B822C24-8230-1946-AD4B-90C3100B9A20}" type="datetimeFigureOut">
              <a:rPr lang="en-US" smtClean="0"/>
              <a:t>5/17/2024</a:t>
            </a:fld>
            <a:endParaRPr lang="en-US"/>
          </a:p>
        </p:txBody>
      </p:sp>
      <p:sp>
        <p:nvSpPr>
          <p:cNvPr id="6" name="Footer Placeholder 5">
            <a:extLst>
              <a:ext uri="{FF2B5EF4-FFF2-40B4-BE49-F238E27FC236}">
                <a16:creationId xmlns:a16="http://schemas.microsoft.com/office/drawing/2014/main" id="{0F6CF9F1-C863-144C-8A37-A4035F343E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5D7ADE-B977-8D49-A142-890061A2E05D}"/>
              </a:ext>
            </a:extLst>
          </p:cNvPr>
          <p:cNvSpPr>
            <a:spLocks noGrp="1"/>
          </p:cNvSpPr>
          <p:nvPr>
            <p:ph type="sldNum" sz="quarter" idx="12"/>
          </p:nvPr>
        </p:nvSpPr>
        <p:spPr/>
        <p:txBody>
          <a:bodyPr/>
          <a:lstStyle/>
          <a:p>
            <a:fld id="{8C119219-E95D-2A47-9ACB-C1622D6FBB3C}" type="slidenum">
              <a:rPr lang="en-US" smtClean="0"/>
              <a:t>‹#›</a:t>
            </a:fld>
            <a:endParaRPr lang="en-US"/>
          </a:p>
        </p:txBody>
      </p:sp>
    </p:spTree>
    <p:extLst>
      <p:ext uri="{BB962C8B-B14F-4D97-AF65-F5344CB8AC3E}">
        <p14:creationId xmlns:p14="http://schemas.microsoft.com/office/powerpoint/2010/main" val="1278439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56AF35-353B-3A46-BCA6-A1774F2684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6BB8897-9B05-2745-9D3F-D408365CF2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BF25534-B1FB-0044-A94B-EDD949D65D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822C24-8230-1946-AD4B-90C3100B9A20}" type="datetimeFigureOut">
              <a:rPr lang="en-US" smtClean="0"/>
              <a:t>5/17/2024</a:t>
            </a:fld>
            <a:endParaRPr lang="en-US"/>
          </a:p>
        </p:txBody>
      </p:sp>
      <p:sp>
        <p:nvSpPr>
          <p:cNvPr id="5" name="Footer Placeholder 4">
            <a:extLst>
              <a:ext uri="{FF2B5EF4-FFF2-40B4-BE49-F238E27FC236}">
                <a16:creationId xmlns:a16="http://schemas.microsoft.com/office/drawing/2014/main" id="{2E416CFD-2ECC-7B40-BACC-71BA8DCB06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533ACE-845B-E247-944A-598B29CB97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19219-E95D-2A47-9ACB-C1622D6FBB3C}" type="slidenum">
              <a:rPr lang="en-US" smtClean="0"/>
              <a:t>‹#›</a:t>
            </a:fld>
            <a:endParaRPr lang="en-US"/>
          </a:p>
        </p:txBody>
      </p:sp>
    </p:spTree>
    <p:extLst>
      <p:ext uri="{BB962C8B-B14F-4D97-AF65-F5344CB8AC3E}">
        <p14:creationId xmlns:p14="http://schemas.microsoft.com/office/powerpoint/2010/main" val="43493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3.png"/></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training.gov.au/Training/Details/BSBMED301"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222794" cy="6857999"/>
          </a:xfrm>
          <a:prstGeom prst="rect">
            <a:avLst/>
          </a:prstGeom>
        </p:spPr>
      </p:pic>
      <p:sp>
        <p:nvSpPr>
          <p:cNvPr id="2" name="Title 1">
            <a:extLst>
              <a:ext uri="{FF2B5EF4-FFF2-40B4-BE49-F238E27FC236}">
                <a16:creationId xmlns:a16="http://schemas.microsoft.com/office/drawing/2014/main" id="{ED6AEE80-5E46-AD4D-B10E-A745387BF33B}"/>
              </a:ext>
            </a:extLst>
          </p:cNvPr>
          <p:cNvSpPr>
            <a:spLocks noGrp="1"/>
          </p:cNvSpPr>
          <p:nvPr>
            <p:ph type="ctrTitle"/>
          </p:nvPr>
        </p:nvSpPr>
        <p:spPr>
          <a:xfrm>
            <a:off x="133610" y="4721213"/>
            <a:ext cx="7043803" cy="1836162"/>
          </a:xfrm>
        </p:spPr>
        <p:txBody>
          <a:bodyPr>
            <a:normAutofit/>
          </a:bodyPr>
          <a:lstStyle/>
          <a:p>
            <a:r>
              <a:rPr lang="en-US" b="1" dirty="0"/>
              <a:t>Preparation for the VCE VET HEALTH exam</a:t>
            </a:r>
          </a:p>
        </p:txBody>
      </p:sp>
    </p:spTree>
    <p:extLst>
      <p:ext uri="{BB962C8B-B14F-4D97-AF65-F5344CB8AC3E}">
        <p14:creationId xmlns:p14="http://schemas.microsoft.com/office/powerpoint/2010/main" val="4222262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9FF40A15-7A35-8A4A-8F90-E1ECA320A3E5}"/>
              </a:ext>
            </a:extLst>
          </p:cNvPr>
          <p:cNvSpPr>
            <a:spLocks noGrp="1"/>
          </p:cNvSpPr>
          <p:nvPr>
            <p:ph type="title"/>
          </p:nvPr>
        </p:nvSpPr>
        <p:spPr>
          <a:xfrm>
            <a:off x="488666" y="590129"/>
            <a:ext cx="4592435" cy="1325563"/>
          </a:xfrm>
        </p:spPr>
        <p:txBody>
          <a:bodyPr/>
          <a:lstStyle/>
          <a:p>
            <a:r>
              <a:rPr lang="en-US" b="1" dirty="0"/>
              <a:t>Common Times:</a:t>
            </a:r>
          </a:p>
        </p:txBody>
      </p:sp>
      <p:graphicFrame>
        <p:nvGraphicFramePr>
          <p:cNvPr id="9" name="Table 4">
            <a:extLst>
              <a:ext uri="{FF2B5EF4-FFF2-40B4-BE49-F238E27FC236}">
                <a16:creationId xmlns:a16="http://schemas.microsoft.com/office/drawing/2014/main" id="{90C7A257-8744-0046-9564-3B810908C177}"/>
              </a:ext>
            </a:extLst>
          </p:cNvPr>
          <p:cNvGraphicFramePr>
            <a:graphicFrameLocks noGrp="1"/>
          </p:cNvGraphicFramePr>
          <p:nvPr>
            <p:ph idx="1"/>
            <p:extLst>
              <p:ext uri="{D42A27DB-BD31-4B8C-83A1-F6EECF244321}">
                <p14:modId xmlns:p14="http://schemas.microsoft.com/office/powerpoint/2010/main" val="720598309"/>
              </p:ext>
            </p:extLst>
          </p:nvPr>
        </p:nvGraphicFramePr>
        <p:xfrm>
          <a:off x="0" y="1767839"/>
          <a:ext cx="12192000" cy="5059680"/>
        </p:xfrm>
        <a:graphic>
          <a:graphicData uri="http://schemas.openxmlformats.org/drawingml/2006/table">
            <a:tbl>
              <a:tblPr firstRow="1" bandRow="1">
                <a:tableStyleId>{5C22544A-7EE6-4342-B048-85BDC9FD1C3A}</a:tableStyleId>
              </a:tblPr>
              <a:tblGrid>
                <a:gridCol w="3072385">
                  <a:extLst>
                    <a:ext uri="{9D8B030D-6E8A-4147-A177-3AD203B41FA5}">
                      <a16:colId xmlns:a16="http://schemas.microsoft.com/office/drawing/2014/main" val="3603551653"/>
                    </a:ext>
                  </a:extLst>
                </a:gridCol>
                <a:gridCol w="9119615">
                  <a:extLst>
                    <a:ext uri="{9D8B030D-6E8A-4147-A177-3AD203B41FA5}">
                      <a16:colId xmlns:a16="http://schemas.microsoft.com/office/drawing/2014/main" val="164252947"/>
                    </a:ext>
                  </a:extLst>
                </a:gridCol>
              </a:tblGrid>
              <a:tr h="329287">
                <a:tc>
                  <a:txBody>
                    <a:bodyPr/>
                    <a:lstStyle/>
                    <a:p>
                      <a:pPr algn="ctr"/>
                      <a:r>
                        <a:rPr lang="en-US" dirty="0"/>
                        <a:t>Time</a:t>
                      </a:r>
                    </a:p>
                  </a:txBody>
                  <a:tcPr/>
                </a:tc>
                <a:tc>
                  <a:txBody>
                    <a:bodyPr/>
                    <a:lstStyle/>
                    <a:p>
                      <a:pPr algn="ctr"/>
                      <a:r>
                        <a:rPr lang="en-US" dirty="0"/>
                        <a:t>Abbreviation</a:t>
                      </a:r>
                    </a:p>
                  </a:txBody>
                  <a:tcPr/>
                </a:tc>
                <a:extLst>
                  <a:ext uri="{0D108BD9-81ED-4DB2-BD59-A6C34878D82A}">
                    <a16:rowId xmlns:a16="http://schemas.microsoft.com/office/drawing/2014/main" val="500358017"/>
                  </a:ext>
                </a:extLst>
              </a:tr>
              <a:tr h="329287">
                <a:tc>
                  <a:txBody>
                    <a:bodyPr/>
                    <a:lstStyle/>
                    <a:p>
                      <a:pPr algn="ctr"/>
                      <a:r>
                        <a:rPr lang="en-US" sz="1600" b="1" dirty="0"/>
                        <a:t>ac</a:t>
                      </a:r>
                    </a:p>
                  </a:txBody>
                  <a:tcPr/>
                </a:tc>
                <a:tc>
                  <a:txBody>
                    <a:bodyPr/>
                    <a:lstStyle/>
                    <a:p>
                      <a:pPr algn="ctr"/>
                      <a:r>
                        <a:rPr lang="en-US" sz="1600" b="1" dirty="0"/>
                        <a:t>before meals/food</a:t>
                      </a:r>
                    </a:p>
                  </a:txBody>
                  <a:tcPr/>
                </a:tc>
                <a:extLst>
                  <a:ext uri="{0D108BD9-81ED-4DB2-BD59-A6C34878D82A}">
                    <a16:rowId xmlns:a16="http://schemas.microsoft.com/office/drawing/2014/main" val="958888825"/>
                  </a:ext>
                </a:extLst>
              </a:tr>
              <a:tr h="329287">
                <a:tc>
                  <a:txBody>
                    <a:bodyPr/>
                    <a:lstStyle/>
                    <a:p>
                      <a:pPr algn="ctr"/>
                      <a:r>
                        <a:rPr lang="en-US" sz="1600" b="1" dirty="0"/>
                        <a:t>pc</a:t>
                      </a:r>
                    </a:p>
                  </a:txBody>
                  <a:tcPr/>
                </a:tc>
                <a:tc>
                  <a:txBody>
                    <a:bodyPr/>
                    <a:lstStyle/>
                    <a:p>
                      <a:pPr algn="ctr"/>
                      <a:r>
                        <a:rPr lang="en-US" sz="1600" b="1" dirty="0"/>
                        <a:t>after meal/food</a:t>
                      </a:r>
                    </a:p>
                  </a:txBody>
                  <a:tcPr/>
                </a:tc>
                <a:extLst>
                  <a:ext uri="{0D108BD9-81ED-4DB2-BD59-A6C34878D82A}">
                    <a16:rowId xmlns:a16="http://schemas.microsoft.com/office/drawing/2014/main" val="501579860"/>
                  </a:ext>
                </a:extLst>
              </a:tr>
              <a:tr h="329287">
                <a:tc>
                  <a:txBody>
                    <a:bodyPr/>
                    <a:lstStyle/>
                    <a:p>
                      <a:pPr algn="ctr"/>
                      <a:r>
                        <a:rPr lang="en-US" sz="1600" b="1" dirty="0"/>
                        <a:t>mane</a:t>
                      </a:r>
                    </a:p>
                  </a:txBody>
                  <a:tcPr/>
                </a:tc>
                <a:tc>
                  <a:txBody>
                    <a:bodyPr/>
                    <a:lstStyle/>
                    <a:p>
                      <a:pPr algn="ctr"/>
                      <a:r>
                        <a:rPr lang="en-US" sz="1600" b="1" dirty="0"/>
                        <a:t>in the morning</a:t>
                      </a:r>
                    </a:p>
                  </a:txBody>
                  <a:tcPr/>
                </a:tc>
                <a:extLst>
                  <a:ext uri="{0D108BD9-81ED-4DB2-BD59-A6C34878D82A}">
                    <a16:rowId xmlns:a16="http://schemas.microsoft.com/office/drawing/2014/main" val="3244981859"/>
                  </a:ext>
                </a:extLst>
              </a:tr>
              <a:tr h="329287">
                <a:tc>
                  <a:txBody>
                    <a:bodyPr/>
                    <a:lstStyle/>
                    <a:p>
                      <a:pPr algn="ctr"/>
                      <a:r>
                        <a:rPr lang="en-US" sz="1600" b="1" dirty="0"/>
                        <a:t>midi</a:t>
                      </a:r>
                    </a:p>
                  </a:txBody>
                  <a:tcPr/>
                </a:tc>
                <a:tc>
                  <a:txBody>
                    <a:bodyPr/>
                    <a:lstStyle/>
                    <a:p>
                      <a:pPr algn="ctr"/>
                      <a:r>
                        <a:rPr lang="en-US" sz="1600" b="1" dirty="0"/>
                        <a:t>midday</a:t>
                      </a:r>
                    </a:p>
                  </a:txBody>
                  <a:tcPr/>
                </a:tc>
                <a:extLst>
                  <a:ext uri="{0D108BD9-81ED-4DB2-BD59-A6C34878D82A}">
                    <a16:rowId xmlns:a16="http://schemas.microsoft.com/office/drawing/2014/main" val="3759989915"/>
                  </a:ext>
                </a:extLst>
              </a:tr>
              <a:tr h="329287">
                <a:tc>
                  <a:txBody>
                    <a:bodyPr/>
                    <a:lstStyle/>
                    <a:p>
                      <a:pPr algn="ctr"/>
                      <a:r>
                        <a:rPr lang="en-US" sz="1600" b="1" dirty="0" err="1"/>
                        <a:t>nocte</a:t>
                      </a:r>
                      <a:endParaRPr lang="en-US" sz="1600" b="1" dirty="0"/>
                    </a:p>
                  </a:txBody>
                  <a:tcPr/>
                </a:tc>
                <a:tc>
                  <a:txBody>
                    <a:bodyPr/>
                    <a:lstStyle/>
                    <a:p>
                      <a:pPr algn="ctr"/>
                      <a:r>
                        <a:rPr lang="en-US" sz="1600" b="1" dirty="0"/>
                        <a:t>at night</a:t>
                      </a:r>
                    </a:p>
                  </a:txBody>
                  <a:tcPr/>
                </a:tc>
                <a:extLst>
                  <a:ext uri="{0D108BD9-81ED-4DB2-BD59-A6C34878D82A}">
                    <a16:rowId xmlns:a16="http://schemas.microsoft.com/office/drawing/2014/main" val="2945143164"/>
                  </a:ext>
                </a:extLst>
              </a:tr>
              <a:tr h="329287">
                <a:tc>
                  <a:txBody>
                    <a:bodyPr/>
                    <a:lstStyle/>
                    <a:p>
                      <a:pPr algn="ctr"/>
                      <a:r>
                        <a:rPr lang="en-US" sz="1600" b="1" dirty="0" err="1"/>
                        <a:t>bd</a:t>
                      </a:r>
                      <a:endParaRPr lang="en-US" sz="1600" b="1" dirty="0"/>
                    </a:p>
                  </a:txBody>
                  <a:tcPr/>
                </a:tc>
                <a:tc>
                  <a:txBody>
                    <a:bodyPr/>
                    <a:lstStyle/>
                    <a:p>
                      <a:pPr algn="ctr"/>
                      <a:r>
                        <a:rPr lang="en-US" sz="1600" b="1" dirty="0"/>
                        <a:t>twice a day</a:t>
                      </a:r>
                    </a:p>
                  </a:txBody>
                  <a:tcPr/>
                </a:tc>
                <a:extLst>
                  <a:ext uri="{0D108BD9-81ED-4DB2-BD59-A6C34878D82A}">
                    <a16:rowId xmlns:a16="http://schemas.microsoft.com/office/drawing/2014/main" val="1170301540"/>
                  </a:ext>
                </a:extLst>
              </a:tr>
              <a:tr h="329287">
                <a:tc>
                  <a:txBody>
                    <a:bodyPr/>
                    <a:lstStyle/>
                    <a:p>
                      <a:pPr algn="ctr"/>
                      <a:r>
                        <a:rPr lang="en-US" sz="1600" b="1" dirty="0" err="1"/>
                        <a:t>tds</a:t>
                      </a:r>
                      <a:endParaRPr lang="en-US" sz="1600" b="1" dirty="0"/>
                    </a:p>
                  </a:txBody>
                  <a:tcPr/>
                </a:tc>
                <a:tc>
                  <a:txBody>
                    <a:bodyPr/>
                    <a:lstStyle/>
                    <a:p>
                      <a:pPr algn="ctr"/>
                      <a:r>
                        <a:rPr lang="en-US" sz="1600" b="1" dirty="0"/>
                        <a:t>three times a day</a:t>
                      </a:r>
                    </a:p>
                  </a:txBody>
                  <a:tcPr/>
                </a:tc>
                <a:extLst>
                  <a:ext uri="{0D108BD9-81ED-4DB2-BD59-A6C34878D82A}">
                    <a16:rowId xmlns:a16="http://schemas.microsoft.com/office/drawing/2014/main" val="3980541626"/>
                  </a:ext>
                </a:extLst>
              </a:tr>
              <a:tr h="329287">
                <a:tc>
                  <a:txBody>
                    <a:bodyPr/>
                    <a:lstStyle/>
                    <a:p>
                      <a:pPr algn="ctr"/>
                      <a:r>
                        <a:rPr lang="en-US" sz="1600" b="1" dirty="0" err="1"/>
                        <a:t>qid</a:t>
                      </a:r>
                      <a:endParaRPr lang="en-US" sz="1600" b="1" dirty="0"/>
                    </a:p>
                  </a:txBody>
                  <a:tcPr/>
                </a:tc>
                <a:tc>
                  <a:txBody>
                    <a:bodyPr/>
                    <a:lstStyle/>
                    <a:p>
                      <a:pPr algn="ctr"/>
                      <a:r>
                        <a:rPr lang="en-US" sz="1600" b="1" dirty="0"/>
                        <a:t>four times a day</a:t>
                      </a:r>
                    </a:p>
                  </a:txBody>
                  <a:tcPr/>
                </a:tc>
                <a:extLst>
                  <a:ext uri="{0D108BD9-81ED-4DB2-BD59-A6C34878D82A}">
                    <a16:rowId xmlns:a16="http://schemas.microsoft.com/office/drawing/2014/main" val="3375865318"/>
                  </a:ext>
                </a:extLst>
              </a:tr>
              <a:tr h="329287">
                <a:tc>
                  <a:txBody>
                    <a:bodyPr/>
                    <a:lstStyle/>
                    <a:p>
                      <a:pPr algn="ctr"/>
                      <a:r>
                        <a:rPr lang="en-US" sz="1600" b="1" dirty="0"/>
                        <a:t>stat</a:t>
                      </a:r>
                    </a:p>
                  </a:txBody>
                  <a:tcPr/>
                </a:tc>
                <a:tc>
                  <a:txBody>
                    <a:bodyPr/>
                    <a:lstStyle/>
                    <a:p>
                      <a:pPr algn="ctr"/>
                      <a:r>
                        <a:rPr lang="en-US" sz="1600" b="1" dirty="0"/>
                        <a:t>Immediately</a:t>
                      </a:r>
                    </a:p>
                  </a:txBody>
                  <a:tcPr/>
                </a:tc>
                <a:extLst>
                  <a:ext uri="{0D108BD9-81ED-4DB2-BD59-A6C34878D82A}">
                    <a16:rowId xmlns:a16="http://schemas.microsoft.com/office/drawing/2014/main" val="1134488715"/>
                  </a:ext>
                </a:extLst>
              </a:tr>
              <a:tr h="329287">
                <a:tc>
                  <a:txBody>
                    <a:bodyPr/>
                    <a:lstStyle/>
                    <a:p>
                      <a:pPr algn="ctr"/>
                      <a:r>
                        <a:rPr lang="en-US" sz="1600" b="1" dirty="0"/>
                        <a:t>prn</a:t>
                      </a:r>
                    </a:p>
                  </a:txBody>
                  <a:tcPr/>
                </a:tc>
                <a:tc>
                  <a:txBody>
                    <a:bodyPr/>
                    <a:lstStyle/>
                    <a:p>
                      <a:pPr algn="ctr"/>
                      <a:r>
                        <a:rPr lang="en-US" sz="1600" b="1" dirty="0"/>
                        <a:t>as required</a:t>
                      </a:r>
                    </a:p>
                  </a:txBody>
                  <a:tcPr/>
                </a:tc>
                <a:extLst>
                  <a:ext uri="{0D108BD9-81ED-4DB2-BD59-A6C34878D82A}">
                    <a16:rowId xmlns:a16="http://schemas.microsoft.com/office/drawing/2014/main" val="2300260347"/>
                  </a:ext>
                </a:extLst>
              </a:tr>
              <a:tr h="329287">
                <a:tc>
                  <a:txBody>
                    <a:bodyPr/>
                    <a:lstStyle/>
                    <a:p>
                      <a:pPr algn="ctr"/>
                      <a:r>
                        <a:rPr lang="en-US" sz="1600" b="1" dirty="0"/>
                        <a:t>4/24</a:t>
                      </a:r>
                    </a:p>
                  </a:txBody>
                  <a:tcPr/>
                </a:tc>
                <a:tc>
                  <a:txBody>
                    <a:bodyPr/>
                    <a:lstStyle/>
                    <a:p>
                      <a:pPr algn="ctr"/>
                      <a:r>
                        <a:rPr lang="en-US" sz="1600" b="1" dirty="0"/>
                        <a:t>four hours</a:t>
                      </a:r>
                    </a:p>
                  </a:txBody>
                  <a:tcPr/>
                </a:tc>
                <a:extLst>
                  <a:ext uri="{0D108BD9-81ED-4DB2-BD59-A6C34878D82A}">
                    <a16:rowId xmlns:a16="http://schemas.microsoft.com/office/drawing/2014/main" val="3953496425"/>
                  </a:ext>
                </a:extLst>
              </a:tr>
              <a:tr h="329287">
                <a:tc>
                  <a:txBody>
                    <a:bodyPr/>
                    <a:lstStyle/>
                    <a:p>
                      <a:pPr algn="ctr"/>
                      <a:r>
                        <a:rPr lang="en-US" sz="1600" b="1" dirty="0"/>
                        <a:t>5/7</a:t>
                      </a:r>
                    </a:p>
                  </a:txBody>
                  <a:tcPr/>
                </a:tc>
                <a:tc>
                  <a:txBody>
                    <a:bodyPr/>
                    <a:lstStyle/>
                    <a:p>
                      <a:pPr algn="ctr"/>
                      <a:r>
                        <a:rPr lang="en-US" sz="1600" b="1" dirty="0"/>
                        <a:t>five days</a:t>
                      </a:r>
                    </a:p>
                  </a:txBody>
                  <a:tcPr/>
                </a:tc>
                <a:extLst>
                  <a:ext uri="{0D108BD9-81ED-4DB2-BD59-A6C34878D82A}">
                    <a16:rowId xmlns:a16="http://schemas.microsoft.com/office/drawing/2014/main" val="1241927516"/>
                  </a:ext>
                </a:extLst>
              </a:tr>
              <a:tr h="329287">
                <a:tc>
                  <a:txBody>
                    <a:bodyPr/>
                    <a:lstStyle/>
                    <a:p>
                      <a:pPr algn="ctr"/>
                      <a:r>
                        <a:rPr lang="en-US" sz="1600" b="1" dirty="0"/>
                        <a:t>6/52</a:t>
                      </a:r>
                    </a:p>
                  </a:txBody>
                  <a:tcPr/>
                </a:tc>
                <a:tc>
                  <a:txBody>
                    <a:bodyPr/>
                    <a:lstStyle/>
                    <a:p>
                      <a:pPr algn="ctr"/>
                      <a:r>
                        <a:rPr lang="en-US" sz="1600" b="1" dirty="0"/>
                        <a:t>six weeks</a:t>
                      </a:r>
                    </a:p>
                  </a:txBody>
                  <a:tcPr/>
                </a:tc>
                <a:extLst>
                  <a:ext uri="{0D108BD9-81ED-4DB2-BD59-A6C34878D82A}">
                    <a16:rowId xmlns:a16="http://schemas.microsoft.com/office/drawing/2014/main" val="3434558236"/>
                  </a:ext>
                </a:extLst>
              </a:tr>
              <a:tr h="329287">
                <a:tc>
                  <a:txBody>
                    <a:bodyPr/>
                    <a:lstStyle/>
                    <a:p>
                      <a:pPr algn="ctr"/>
                      <a:r>
                        <a:rPr lang="en-US" sz="1600" b="1" dirty="0"/>
                        <a:t>1/12</a:t>
                      </a:r>
                    </a:p>
                  </a:txBody>
                  <a:tcPr/>
                </a:tc>
                <a:tc>
                  <a:txBody>
                    <a:bodyPr/>
                    <a:lstStyle/>
                    <a:p>
                      <a:pPr algn="ctr"/>
                      <a:r>
                        <a:rPr lang="en-US" sz="1600" b="1" dirty="0"/>
                        <a:t>one month</a:t>
                      </a:r>
                    </a:p>
                  </a:txBody>
                  <a:tcPr/>
                </a:tc>
                <a:extLst>
                  <a:ext uri="{0D108BD9-81ED-4DB2-BD59-A6C34878D82A}">
                    <a16:rowId xmlns:a16="http://schemas.microsoft.com/office/drawing/2014/main" val="3393918226"/>
                  </a:ext>
                </a:extLst>
              </a:tr>
            </a:tbl>
          </a:graphicData>
        </a:graphic>
      </p:graphicFrame>
    </p:spTree>
    <p:extLst>
      <p:ext uri="{BB962C8B-B14F-4D97-AF65-F5344CB8AC3E}">
        <p14:creationId xmlns:p14="http://schemas.microsoft.com/office/powerpoint/2010/main" val="3965698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Title 1">
            <a:extLst>
              <a:ext uri="{FF2B5EF4-FFF2-40B4-BE49-F238E27FC236}">
                <a16:creationId xmlns:a16="http://schemas.microsoft.com/office/drawing/2014/main" id="{9FF40A15-7A35-8A4A-8F90-E1ECA320A3E5}"/>
              </a:ext>
            </a:extLst>
          </p:cNvPr>
          <p:cNvSpPr>
            <a:spLocks noGrp="1"/>
          </p:cNvSpPr>
          <p:nvPr>
            <p:ph type="title"/>
          </p:nvPr>
        </p:nvSpPr>
        <p:spPr>
          <a:xfrm>
            <a:off x="4104582" y="32159"/>
            <a:ext cx="4592435" cy="1325563"/>
          </a:xfrm>
        </p:spPr>
        <p:txBody>
          <a:bodyPr/>
          <a:lstStyle/>
          <a:p>
            <a:r>
              <a:rPr lang="en-US" b="1" dirty="0"/>
              <a:t>Common Routes:</a:t>
            </a:r>
          </a:p>
        </p:txBody>
      </p:sp>
      <p:graphicFrame>
        <p:nvGraphicFramePr>
          <p:cNvPr id="6" name="Table 4">
            <a:extLst>
              <a:ext uri="{FF2B5EF4-FFF2-40B4-BE49-F238E27FC236}">
                <a16:creationId xmlns:a16="http://schemas.microsoft.com/office/drawing/2014/main" id="{90C7A257-8744-0046-9564-3B810908C177}"/>
              </a:ext>
            </a:extLst>
          </p:cNvPr>
          <p:cNvGraphicFramePr>
            <a:graphicFrameLocks noGrp="1"/>
          </p:cNvGraphicFramePr>
          <p:nvPr>
            <p:ph idx="1"/>
            <p:extLst>
              <p:ext uri="{D42A27DB-BD31-4B8C-83A1-F6EECF244321}">
                <p14:modId xmlns:p14="http://schemas.microsoft.com/office/powerpoint/2010/main" val="3272400068"/>
              </p:ext>
            </p:extLst>
          </p:nvPr>
        </p:nvGraphicFramePr>
        <p:xfrm>
          <a:off x="1402080" y="1357722"/>
          <a:ext cx="10411968" cy="5341781"/>
        </p:xfrm>
        <a:graphic>
          <a:graphicData uri="http://schemas.openxmlformats.org/drawingml/2006/table">
            <a:tbl>
              <a:tblPr firstRow="1" bandRow="1">
                <a:tableStyleId>{5C22544A-7EE6-4342-B048-85BDC9FD1C3A}</a:tableStyleId>
              </a:tblPr>
              <a:tblGrid>
                <a:gridCol w="2623817">
                  <a:extLst>
                    <a:ext uri="{9D8B030D-6E8A-4147-A177-3AD203B41FA5}">
                      <a16:colId xmlns:a16="http://schemas.microsoft.com/office/drawing/2014/main" val="3603551653"/>
                    </a:ext>
                  </a:extLst>
                </a:gridCol>
                <a:gridCol w="7788151">
                  <a:extLst>
                    <a:ext uri="{9D8B030D-6E8A-4147-A177-3AD203B41FA5}">
                      <a16:colId xmlns:a16="http://schemas.microsoft.com/office/drawing/2014/main" val="164252947"/>
                    </a:ext>
                  </a:extLst>
                </a:gridCol>
              </a:tblGrid>
              <a:tr h="930188">
                <a:tc>
                  <a:txBody>
                    <a:bodyPr/>
                    <a:lstStyle/>
                    <a:p>
                      <a:pPr algn="ctr"/>
                      <a:r>
                        <a:rPr lang="en-US" dirty="0"/>
                        <a:t>Method</a:t>
                      </a:r>
                      <a:r>
                        <a:rPr lang="en-US" baseline="0" dirty="0"/>
                        <a:t> of drug administration</a:t>
                      </a:r>
                      <a:endParaRPr lang="en-US" dirty="0"/>
                    </a:p>
                  </a:txBody>
                  <a:tcPr/>
                </a:tc>
                <a:tc>
                  <a:txBody>
                    <a:bodyPr/>
                    <a:lstStyle/>
                    <a:p>
                      <a:pPr algn="ctr"/>
                      <a:r>
                        <a:rPr lang="en-US" dirty="0"/>
                        <a:t>Abbreviation</a:t>
                      </a:r>
                    </a:p>
                  </a:txBody>
                  <a:tcPr/>
                </a:tc>
                <a:extLst>
                  <a:ext uri="{0D108BD9-81ED-4DB2-BD59-A6C34878D82A}">
                    <a16:rowId xmlns:a16="http://schemas.microsoft.com/office/drawing/2014/main" val="500358017"/>
                  </a:ext>
                </a:extLst>
              </a:tr>
              <a:tr h="490177">
                <a:tc>
                  <a:txBody>
                    <a:bodyPr/>
                    <a:lstStyle/>
                    <a:p>
                      <a:pPr algn="ctr"/>
                      <a:r>
                        <a:rPr lang="en-US" sz="1600" b="1" dirty="0"/>
                        <a:t>oral</a:t>
                      </a:r>
                    </a:p>
                  </a:txBody>
                  <a:tcPr/>
                </a:tc>
                <a:tc>
                  <a:txBody>
                    <a:bodyPr/>
                    <a:lstStyle/>
                    <a:p>
                      <a:pPr algn="ctr"/>
                      <a:r>
                        <a:rPr lang="en-US" sz="1600" b="1" dirty="0"/>
                        <a:t>PO</a:t>
                      </a:r>
                    </a:p>
                  </a:txBody>
                  <a:tcPr/>
                </a:tc>
                <a:extLst>
                  <a:ext uri="{0D108BD9-81ED-4DB2-BD59-A6C34878D82A}">
                    <a16:rowId xmlns:a16="http://schemas.microsoft.com/office/drawing/2014/main" val="958888825"/>
                  </a:ext>
                </a:extLst>
              </a:tr>
              <a:tr h="490177">
                <a:tc>
                  <a:txBody>
                    <a:bodyPr/>
                    <a:lstStyle/>
                    <a:p>
                      <a:pPr algn="ctr"/>
                      <a:r>
                        <a:rPr lang="en-US" sz="1600" b="1" dirty="0"/>
                        <a:t>subcutaneous</a:t>
                      </a:r>
                    </a:p>
                  </a:txBody>
                  <a:tcPr/>
                </a:tc>
                <a:tc>
                  <a:txBody>
                    <a:bodyPr/>
                    <a:lstStyle/>
                    <a:p>
                      <a:pPr algn="ctr"/>
                      <a:r>
                        <a:rPr lang="en-US" sz="1600" b="1" dirty="0" err="1"/>
                        <a:t>subcut</a:t>
                      </a:r>
                      <a:endParaRPr lang="en-US" sz="1600" b="1" dirty="0"/>
                    </a:p>
                  </a:txBody>
                  <a:tcPr/>
                </a:tc>
                <a:extLst>
                  <a:ext uri="{0D108BD9-81ED-4DB2-BD59-A6C34878D82A}">
                    <a16:rowId xmlns:a16="http://schemas.microsoft.com/office/drawing/2014/main" val="501579860"/>
                  </a:ext>
                </a:extLst>
              </a:tr>
              <a:tr h="490177">
                <a:tc>
                  <a:txBody>
                    <a:bodyPr/>
                    <a:lstStyle/>
                    <a:p>
                      <a:pPr algn="ctr"/>
                      <a:r>
                        <a:rPr lang="en-US" sz="1600" b="1" dirty="0"/>
                        <a:t>intramuscular</a:t>
                      </a:r>
                    </a:p>
                  </a:txBody>
                  <a:tcPr/>
                </a:tc>
                <a:tc>
                  <a:txBody>
                    <a:bodyPr/>
                    <a:lstStyle/>
                    <a:p>
                      <a:pPr algn="ctr"/>
                      <a:r>
                        <a:rPr lang="en-US" sz="1600" b="1" dirty="0"/>
                        <a:t>IM</a:t>
                      </a:r>
                    </a:p>
                  </a:txBody>
                  <a:tcPr/>
                </a:tc>
                <a:extLst>
                  <a:ext uri="{0D108BD9-81ED-4DB2-BD59-A6C34878D82A}">
                    <a16:rowId xmlns:a16="http://schemas.microsoft.com/office/drawing/2014/main" val="3244981859"/>
                  </a:ext>
                </a:extLst>
              </a:tr>
              <a:tr h="490177">
                <a:tc>
                  <a:txBody>
                    <a:bodyPr/>
                    <a:lstStyle/>
                    <a:p>
                      <a:pPr algn="ctr"/>
                      <a:r>
                        <a:rPr lang="en-US" sz="1600" b="1" dirty="0"/>
                        <a:t>intravenous</a:t>
                      </a:r>
                    </a:p>
                  </a:txBody>
                  <a:tcPr/>
                </a:tc>
                <a:tc>
                  <a:txBody>
                    <a:bodyPr/>
                    <a:lstStyle/>
                    <a:p>
                      <a:pPr algn="ctr"/>
                      <a:r>
                        <a:rPr lang="en-US" sz="1600" b="1" dirty="0"/>
                        <a:t>IV</a:t>
                      </a:r>
                    </a:p>
                  </a:txBody>
                  <a:tcPr/>
                </a:tc>
                <a:extLst>
                  <a:ext uri="{0D108BD9-81ED-4DB2-BD59-A6C34878D82A}">
                    <a16:rowId xmlns:a16="http://schemas.microsoft.com/office/drawing/2014/main" val="3759989915"/>
                  </a:ext>
                </a:extLst>
              </a:tr>
              <a:tr h="490177">
                <a:tc>
                  <a:txBody>
                    <a:bodyPr/>
                    <a:lstStyle/>
                    <a:p>
                      <a:pPr algn="ctr"/>
                      <a:r>
                        <a:rPr lang="en-US" sz="1600" b="1" dirty="0"/>
                        <a:t>per</a:t>
                      </a:r>
                      <a:r>
                        <a:rPr lang="en-US" sz="1600" b="1" baseline="0" dirty="0"/>
                        <a:t> rectum</a:t>
                      </a:r>
                      <a:endParaRPr lang="en-US" sz="1600" b="1" dirty="0"/>
                    </a:p>
                  </a:txBody>
                  <a:tcPr/>
                </a:tc>
                <a:tc>
                  <a:txBody>
                    <a:bodyPr/>
                    <a:lstStyle/>
                    <a:p>
                      <a:pPr algn="ctr"/>
                      <a:r>
                        <a:rPr lang="en-US" sz="1600" b="1" dirty="0"/>
                        <a:t>PR</a:t>
                      </a:r>
                    </a:p>
                  </a:txBody>
                  <a:tcPr/>
                </a:tc>
                <a:extLst>
                  <a:ext uri="{0D108BD9-81ED-4DB2-BD59-A6C34878D82A}">
                    <a16:rowId xmlns:a16="http://schemas.microsoft.com/office/drawing/2014/main" val="2945143164"/>
                  </a:ext>
                </a:extLst>
              </a:tr>
              <a:tr h="490177">
                <a:tc>
                  <a:txBody>
                    <a:bodyPr/>
                    <a:lstStyle/>
                    <a:p>
                      <a:pPr algn="ctr"/>
                      <a:r>
                        <a:rPr lang="en-US" sz="1600" b="1" dirty="0"/>
                        <a:t>inhalation</a:t>
                      </a:r>
                    </a:p>
                  </a:txBody>
                  <a:tcPr/>
                </a:tc>
                <a:tc>
                  <a:txBody>
                    <a:bodyPr/>
                    <a:lstStyle/>
                    <a:p>
                      <a:pPr algn="ctr"/>
                      <a:r>
                        <a:rPr lang="en-US" sz="1600" b="1" dirty="0"/>
                        <a:t>INH</a:t>
                      </a:r>
                    </a:p>
                  </a:txBody>
                  <a:tcPr/>
                </a:tc>
                <a:extLst>
                  <a:ext uri="{0D108BD9-81ED-4DB2-BD59-A6C34878D82A}">
                    <a16:rowId xmlns:a16="http://schemas.microsoft.com/office/drawing/2014/main" val="1170301540"/>
                  </a:ext>
                </a:extLst>
              </a:tr>
              <a:tr h="490177">
                <a:tc>
                  <a:txBody>
                    <a:bodyPr/>
                    <a:lstStyle/>
                    <a:p>
                      <a:pPr algn="ctr"/>
                      <a:r>
                        <a:rPr lang="en-US" sz="1600" b="1" dirty="0"/>
                        <a:t>per</a:t>
                      </a:r>
                      <a:r>
                        <a:rPr lang="en-US" sz="1600" b="1" baseline="0" dirty="0"/>
                        <a:t> vagina</a:t>
                      </a:r>
                      <a:endParaRPr lang="en-US" sz="1600" b="1" dirty="0"/>
                    </a:p>
                  </a:txBody>
                  <a:tcPr/>
                </a:tc>
                <a:tc>
                  <a:txBody>
                    <a:bodyPr/>
                    <a:lstStyle/>
                    <a:p>
                      <a:pPr algn="ctr"/>
                      <a:r>
                        <a:rPr lang="en-US" sz="1600" b="1" dirty="0"/>
                        <a:t>PV</a:t>
                      </a:r>
                    </a:p>
                  </a:txBody>
                  <a:tcPr/>
                </a:tc>
                <a:extLst>
                  <a:ext uri="{0D108BD9-81ED-4DB2-BD59-A6C34878D82A}">
                    <a16:rowId xmlns:a16="http://schemas.microsoft.com/office/drawing/2014/main" val="3980541626"/>
                  </a:ext>
                </a:extLst>
              </a:tr>
              <a:tr h="490177">
                <a:tc>
                  <a:txBody>
                    <a:bodyPr/>
                    <a:lstStyle/>
                    <a:p>
                      <a:pPr algn="ctr"/>
                      <a:r>
                        <a:rPr lang="en-US" sz="1600" b="1" dirty="0"/>
                        <a:t>topical</a:t>
                      </a:r>
                    </a:p>
                  </a:txBody>
                  <a:tcPr/>
                </a:tc>
                <a:tc>
                  <a:txBody>
                    <a:bodyPr/>
                    <a:lstStyle/>
                    <a:p>
                      <a:pPr algn="ctr"/>
                      <a:r>
                        <a:rPr lang="en-US" sz="1600" b="1" dirty="0"/>
                        <a:t>TOP</a:t>
                      </a:r>
                    </a:p>
                  </a:txBody>
                  <a:tcPr/>
                </a:tc>
                <a:extLst>
                  <a:ext uri="{0D108BD9-81ED-4DB2-BD59-A6C34878D82A}">
                    <a16:rowId xmlns:a16="http://schemas.microsoft.com/office/drawing/2014/main" val="3375865318"/>
                  </a:ext>
                </a:extLst>
              </a:tr>
              <a:tr h="490177">
                <a:tc>
                  <a:txBody>
                    <a:bodyPr/>
                    <a:lstStyle/>
                    <a:p>
                      <a:pPr algn="ctr"/>
                      <a:r>
                        <a:rPr lang="en-US" sz="1600" b="1" dirty="0"/>
                        <a:t>stat</a:t>
                      </a:r>
                    </a:p>
                  </a:txBody>
                  <a:tcPr/>
                </a:tc>
                <a:tc>
                  <a:txBody>
                    <a:bodyPr/>
                    <a:lstStyle/>
                    <a:p>
                      <a:pPr algn="ctr"/>
                      <a:r>
                        <a:rPr lang="en-US" sz="1600" b="1" dirty="0"/>
                        <a:t>Immediately</a:t>
                      </a:r>
                    </a:p>
                  </a:txBody>
                  <a:tcPr/>
                </a:tc>
                <a:extLst>
                  <a:ext uri="{0D108BD9-81ED-4DB2-BD59-A6C34878D82A}">
                    <a16:rowId xmlns:a16="http://schemas.microsoft.com/office/drawing/2014/main" val="1134488715"/>
                  </a:ext>
                </a:extLst>
              </a:tr>
            </a:tbl>
          </a:graphicData>
        </a:graphic>
      </p:graphicFrame>
    </p:spTree>
    <p:extLst>
      <p:ext uri="{BB962C8B-B14F-4D97-AF65-F5344CB8AC3E}">
        <p14:creationId xmlns:p14="http://schemas.microsoft.com/office/powerpoint/2010/main" val="2228341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3242097-96F6-9A45-A185-03AA7FAB2A4B}"/>
              </a:ext>
            </a:extLst>
          </p:cNvPr>
          <p:cNvSpPr>
            <a:spLocks noGrp="1"/>
          </p:cNvSpPr>
          <p:nvPr>
            <p:ph type="title"/>
          </p:nvPr>
        </p:nvSpPr>
        <p:spPr>
          <a:xfrm>
            <a:off x="265176" y="1552162"/>
            <a:ext cx="7549896" cy="1325563"/>
          </a:xfrm>
        </p:spPr>
        <p:txBody>
          <a:bodyPr/>
          <a:lstStyle/>
          <a:p>
            <a:r>
              <a:rPr lang="en-US" b="1" dirty="0"/>
              <a:t>Med Terms</a:t>
            </a:r>
            <a:r>
              <a:rPr lang="en-US" b="1" dirty="0">
                <a:solidFill>
                  <a:srgbClr val="FF0000"/>
                </a:solidFill>
              </a:rPr>
              <a:t> </a:t>
            </a:r>
            <a:r>
              <a:rPr lang="en-US" b="1" dirty="0"/>
              <a:t>- sample question 1</a:t>
            </a:r>
          </a:p>
        </p:txBody>
      </p:sp>
      <p:sp>
        <p:nvSpPr>
          <p:cNvPr id="3" name="Content Placeholder 2">
            <a:extLst>
              <a:ext uri="{FF2B5EF4-FFF2-40B4-BE49-F238E27FC236}">
                <a16:creationId xmlns:a16="http://schemas.microsoft.com/office/drawing/2014/main" id="{1436F222-8089-254E-AB74-F5BA877063B4}"/>
              </a:ext>
            </a:extLst>
          </p:cNvPr>
          <p:cNvSpPr>
            <a:spLocks noGrp="1"/>
          </p:cNvSpPr>
          <p:nvPr>
            <p:ph idx="1"/>
          </p:nvPr>
        </p:nvSpPr>
        <p:spPr>
          <a:xfrm>
            <a:off x="265176" y="2703385"/>
            <a:ext cx="11731752" cy="4154615"/>
          </a:xfrm>
        </p:spPr>
        <p:txBody>
          <a:bodyPr>
            <a:normAutofit/>
          </a:bodyPr>
          <a:lstStyle/>
          <a:p>
            <a:pPr marL="0" indent="0">
              <a:buNone/>
            </a:pPr>
            <a:r>
              <a:rPr lang="en-US" dirty="0"/>
              <a:t>Using the case study below, correctly decipher the abbreviations/acronyms/times into the table following:</a:t>
            </a:r>
          </a:p>
          <a:p>
            <a:pPr marL="0" indent="0">
              <a:buNone/>
            </a:pPr>
            <a:endParaRPr lang="en-US" dirty="0"/>
          </a:p>
          <a:p>
            <a:pPr marL="0" indent="0">
              <a:buNone/>
            </a:pPr>
            <a:r>
              <a:rPr lang="en-US" dirty="0"/>
              <a:t>Edith McIntosh is an obese, 74 </a:t>
            </a:r>
            <a:r>
              <a:rPr lang="en-US" dirty="0" err="1"/>
              <a:t>yo</a:t>
            </a:r>
            <a:r>
              <a:rPr lang="en-US" dirty="0">
                <a:solidFill>
                  <a:srgbClr val="FF0000"/>
                </a:solidFill>
              </a:rPr>
              <a:t> </a:t>
            </a:r>
            <a:r>
              <a:rPr lang="en-US" dirty="0"/>
              <a:t>female who has been a smoker since the age of 21. She has a medical </a:t>
            </a:r>
            <a:r>
              <a:rPr lang="en-US" dirty="0" err="1"/>
              <a:t>Hx</a:t>
            </a:r>
            <a:r>
              <a:rPr lang="en-US" dirty="0"/>
              <a:t> of T2DM and OP.</a:t>
            </a:r>
          </a:p>
          <a:p>
            <a:pPr marL="0" indent="0">
              <a:buNone/>
            </a:pPr>
            <a:r>
              <a:rPr lang="en-US" dirty="0"/>
              <a:t>She recently had a fall and </a:t>
            </a:r>
            <a:r>
              <a:rPr lang="en-US" dirty="0" err="1"/>
              <a:t>Fx</a:t>
            </a:r>
            <a:r>
              <a:rPr lang="en-US" dirty="0"/>
              <a:t> of her R) neck of femur. She underwent surgery and had a R) THR.</a:t>
            </a:r>
          </a:p>
          <a:p>
            <a:pPr marL="0" indent="0">
              <a:buNone/>
            </a:pPr>
            <a:r>
              <a:rPr lang="en-US" dirty="0"/>
              <a:t>On 1/7, the PT</a:t>
            </a:r>
            <a:r>
              <a:rPr lang="en-US" dirty="0">
                <a:solidFill>
                  <a:srgbClr val="FF0000"/>
                </a:solidFill>
              </a:rPr>
              <a:t> </a:t>
            </a:r>
            <a:r>
              <a:rPr lang="en-US" dirty="0"/>
              <a:t>visited Edith and began an active and passive rehabilitation program. She experienced some POP.</a:t>
            </a:r>
          </a:p>
        </p:txBody>
      </p:sp>
    </p:spTree>
    <p:extLst>
      <p:ext uri="{BB962C8B-B14F-4D97-AF65-F5344CB8AC3E}">
        <p14:creationId xmlns:p14="http://schemas.microsoft.com/office/powerpoint/2010/main" val="1561184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4" name="Table 4">
            <a:extLst>
              <a:ext uri="{FF2B5EF4-FFF2-40B4-BE49-F238E27FC236}">
                <a16:creationId xmlns:a16="http://schemas.microsoft.com/office/drawing/2014/main" id="{90C7A257-8744-0046-9564-3B810908C177}"/>
              </a:ext>
            </a:extLst>
          </p:cNvPr>
          <p:cNvGraphicFramePr>
            <a:graphicFrameLocks noGrp="1"/>
          </p:cNvGraphicFramePr>
          <p:nvPr>
            <p:ph idx="1"/>
            <p:extLst>
              <p:ext uri="{D42A27DB-BD31-4B8C-83A1-F6EECF244321}">
                <p14:modId xmlns:p14="http://schemas.microsoft.com/office/powerpoint/2010/main" val="937243900"/>
              </p:ext>
            </p:extLst>
          </p:nvPr>
        </p:nvGraphicFramePr>
        <p:xfrm>
          <a:off x="0" y="-1"/>
          <a:ext cx="12192000" cy="6858000"/>
        </p:xfrm>
        <a:graphic>
          <a:graphicData uri="http://schemas.openxmlformats.org/drawingml/2006/table">
            <a:tbl>
              <a:tblPr firstRow="1" bandRow="1">
                <a:tableStyleId>{5C22544A-7EE6-4342-B048-85BDC9FD1C3A}</a:tableStyleId>
              </a:tblPr>
              <a:tblGrid>
                <a:gridCol w="3072384">
                  <a:extLst>
                    <a:ext uri="{9D8B030D-6E8A-4147-A177-3AD203B41FA5}">
                      <a16:colId xmlns:a16="http://schemas.microsoft.com/office/drawing/2014/main" val="3603551653"/>
                    </a:ext>
                  </a:extLst>
                </a:gridCol>
                <a:gridCol w="9119616">
                  <a:extLst>
                    <a:ext uri="{9D8B030D-6E8A-4147-A177-3AD203B41FA5}">
                      <a16:colId xmlns:a16="http://schemas.microsoft.com/office/drawing/2014/main" val="164252947"/>
                    </a:ext>
                  </a:extLst>
                </a:gridCol>
              </a:tblGrid>
              <a:tr h="685800">
                <a:tc>
                  <a:txBody>
                    <a:bodyPr/>
                    <a:lstStyle/>
                    <a:p>
                      <a:pPr algn="ctr"/>
                      <a:r>
                        <a:rPr lang="en-US" dirty="0"/>
                        <a:t>Abbreviation/Acronym/Time</a:t>
                      </a:r>
                    </a:p>
                  </a:txBody>
                  <a:tcPr/>
                </a:tc>
                <a:tc>
                  <a:txBody>
                    <a:bodyPr/>
                    <a:lstStyle/>
                    <a:p>
                      <a:pPr algn="ctr"/>
                      <a:r>
                        <a:rPr lang="en-US" dirty="0"/>
                        <a:t>Definition</a:t>
                      </a:r>
                    </a:p>
                  </a:txBody>
                  <a:tcPr/>
                </a:tc>
                <a:extLst>
                  <a:ext uri="{0D108BD9-81ED-4DB2-BD59-A6C34878D82A}">
                    <a16:rowId xmlns:a16="http://schemas.microsoft.com/office/drawing/2014/main" val="500358017"/>
                  </a:ext>
                </a:extLst>
              </a:tr>
              <a:tr h="685800">
                <a:tc>
                  <a:txBody>
                    <a:bodyPr/>
                    <a:lstStyle/>
                    <a:p>
                      <a:pPr algn="ctr"/>
                      <a:r>
                        <a:rPr lang="en-US" b="1" dirty="0" err="1"/>
                        <a:t>yo</a:t>
                      </a:r>
                      <a:endParaRPr lang="en-US" b="1" dirty="0"/>
                    </a:p>
                  </a:txBody>
                  <a:tcPr/>
                </a:tc>
                <a:tc>
                  <a:txBody>
                    <a:bodyPr/>
                    <a:lstStyle/>
                    <a:p>
                      <a:pPr algn="ctr"/>
                      <a:endParaRPr lang="en-US" dirty="0"/>
                    </a:p>
                  </a:txBody>
                  <a:tcPr/>
                </a:tc>
                <a:extLst>
                  <a:ext uri="{0D108BD9-81ED-4DB2-BD59-A6C34878D82A}">
                    <a16:rowId xmlns:a16="http://schemas.microsoft.com/office/drawing/2014/main" val="958888825"/>
                  </a:ext>
                </a:extLst>
              </a:tr>
              <a:tr h="685800">
                <a:tc>
                  <a:txBody>
                    <a:bodyPr/>
                    <a:lstStyle/>
                    <a:p>
                      <a:pPr algn="ctr"/>
                      <a:r>
                        <a:rPr lang="en-US" b="1" dirty="0" err="1"/>
                        <a:t>Hx</a:t>
                      </a:r>
                      <a:endParaRPr lang="en-US" b="1" dirty="0"/>
                    </a:p>
                  </a:txBody>
                  <a:tcPr/>
                </a:tc>
                <a:tc>
                  <a:txBody>
                    <a:bodyPr/>
                    <a:lstStyle/>
                    <a:p>
                      <a:pPr algn="ctr"/>
                      <a:endParaRPr lang="en-US" dirty="0"/>
                    </a:p>
                  </a:txBody>
                  <a:tcPr/>
                </a:tc>
                <a:extLst>
                  <a:ext uri="{0D108BD9-81ED-4DB2-BD59-A6C34878D82A}">
                    <a16:rowId xmlns:a16="http://schemas.microsoft.com/office/drawing/2014/main" val="501579860"/>
                  </a:ext>
                </a:extLst>
              </a:tr>
              <a:tr h="685800">
                <a:tc>
                  <a:txBody>
                    <a:bodyPr/>
                    <a:lstStyle/>
                    <a:p>
                      <a:pPr algn="ctr"/>
                      <a:r>
                        <a:rPr lang="en-US" b="1" dirty="0"/>
                        <a:t>T2DM</a:t>
                      </a:r>
                    </a:p>
                  </a:txBody>
                  <a:tcPr/>
                </a:tc>
                <a:tc>
                  <a:txBody>
                    <a:bodyPr/>
                    <a:lstStyle/>
                    <a:p>
                      <a:pPr algn="ctr"/>
                      <a:endParaRPr lang="en-US"/>
                    </a:p>
                  </a:txBody>
                  <a:tcPr/>
                </a:tc>
                <a:extLst>
                  <a:ext uri="{0D108BD9-81ED-4DB2-BD59-A6C34878D82A}">
                    <a16:rowId xmlns:a16="http://schemas.microsoft.com/office/drawing/2014/main" val="3244981859"/>
                  </a:ext>
                </a:extLst>
              </a:tr>
              <a:tr h="685800">
                <a:tc>
                  <a:txBody>
                    <a:bodyPr/>
                    <a:lstStyle/>
                    <a:p>
                      <a:pPr algn="ctr"/>
                      <a:r>
                        <a:rPr lang="en-US" b="1" dirty="0"/>
                        <a:t>OP</a:t>
                      </a:r>
                    </a:p>
                  </a:txBody>
                  <a:tcPr/>
                </a:tc>
                <a:tc>
                  <a:txBody>
                    <a:bodyPr/>
                    <a:lstStyle/>
                    <a:p>
                      <a:pPr algn="ctr"/>
                      <a:endParaRPr lang="en-US"/>
                    </a:p>
                  </a:txBody>
                  <a:tcPr/>
                </a:tc>
                <a:extLst>
                  <a:ext uri="{0D108BD9-81ED-4DB2-BD59-A6C34878D82A}">
                    <a16:rowId xmlns:a16="http://schemas.microsoft.com/office/drawing/2014/main" val="2945143164"/>
                  </a:ext>
                </a:extLst>
              </a:tr>
              <a:tr h="685800">
                <a:tc>
                  <a:txBody>
                    <a:bodyPr/>
                    <a:lstStyle/>
                    <a:p>
                      <a:pPr algn="ctr"/>
                      <a:r>
                        <a:rPr lang="en-US" b="1" dirty="0" err="1"/>
                        <a:t>Fx</a:t>
                      </a:r>
                      <a:endParaRPr lang="en-US" b="1" dirty="0"/>
                    </a:p>
                  </a:txBody>
                  <a:tcPr/>
                </a:tc>
                <a:tc>
                  <a:txBody>
                    <a:bodyPr/>
                    <a:lstStyle/>
                    <a:p>
                      <a:pPr algn="ctr"/>
                      <a:endParaRPr lang="en-US" dirty="0"/>
                    </a:p>
                  </a:txBody>
                  <a:tcPr/>
                </a:tc>
                <a:extLst>
                  <a:ext uri="{0D108BD9-81ED-4DB2-BD59-A6C34878D82A}">
                    <a16:rowId xmlns:a16="http://schemas.microsoft.com/office/drawing/2014/main" val="1170301540"/>
                  </a:ext>
                </a:extLst>
              </a:tr>
              <a:tr h="685800">
                <a:tc>
                  <a:txBody>
                    <a:bodyPr/>
                    <a:lstStyle/>
                    <a:p>
                      <a:pPr algn="ctr"/>
                      <a:r>
                        <a:rPr lang="en-US" b="1" dirty="0"/>
                        <a:t>THR</a:t>
                      </a:r>
                    </a:p>
                  </a:txBody>
                  <a:tcPr/>
                </a:tc>
                <a:tc>
                  <a:txBody>
                    <a:bodyPr/>
                    <a:lstStyle/>
                    <a:p>
                      <a:pPr algn="ctr"/>
                      <a:endParaRPr lang="en-US" dirty="0"/>
                    </a:p>
                  </a:txBody>
                  <a:tcPr/>
                </a:tc>
                <a:extLst>
                  <a:ext uri="{0D108BD9-81ED-4DB2-BD59-A6C34878D82A}">
                    <a16:rowId xmlns:a16="http://schemas.microsoft.com/office/drawing/2014/main" val="3980541626"/>
                  </a:ext>
                </a:extLst>
              </a:tr>
              <a:tr h="685800">
                <a:tc>
                  <a:txBody>
                    <a:bodyPr/>
                    <a:lstStyle/>
                    <a:p>
                      <a:pPr algn="ctr"/>
                      <a:r>
                        <a:rPr lang="en-US" b="1" dirty="0"/>
                        <a:t>1/7</a:t>
                      </a:r>
                    </a:p>
                  </a:txBody>
                  <a:tcPr/>
                </a:tc>
                <a:tc>
                  <a:txBody>
                    <a:bodyPr/>
                    <a:lstStyle/>
                    <a:p>
                      <a:pPr algn="ctr"/>
                      <a:endParaRPr lang="en-US" dirty="0"/>
                    </a:p>
                  </a:txBody>
                  <a:tcPr/>
                </a:tc>
                <a:extLst>
                  <a:ext uri="{0D108BD9-81ED-4DB2-BD59-A6C34878D82A}">
                    <a16:rowId xmlns:a16="http://schemas.microsoft.com/office/drawing/2014/main" val="3375865318"/>
                  </a:ext>
                </a:extLst>
              </a:tr>
              <a:tr h="685800">
                <a:tc>
                  <a:txBody>
                    <a:bodyPr/>
                    <a:lstStyle/>
                    <a:p>
                      <a:pPr algn="ctr"/>
                      <a:r>
                        <a:rPr lang="en-US" b="1" dirty="0"/>
                        <a:t>PT</a:t>
                      </a:r>
                    </a:p>
                  </a:txBody>
                  <a:tcPr/>
                </a:tc>
                <a:tc>
                  <a:txBody>
                    <a:bodyPr/>
                    <a:lstStyle/>
                    <a:p>
                      <a:pPr algn="ctr"/>
                      <a:endParaRPr lang="en-US" dirty="0"/>
                    </a:p>
                  </a:txBody>
                  <a:tcPr/>
                </a:tc>
                <a:extLst>
                  <a:ext uri="{0D108BD9-81ED-4DB2-BD59-A6C34878D82A}">
                    <a16:rowId xmlns:a16="http://schemas.microsoft.com/office/drawing/2014/main" val="1134488715"/>
                  </a:ext>
                </a:extLst>
              </a:tr>
              <a:tr h="685800">
                <a:tc>
                  <a:txBody>
                    <a:bodyPr/>
                    <a:lstStyle/>
                    <a:p>
                      <a:pPr algn="ctr"/>
                      <a:r>
                        <a:rPr lang="en-US" b="1" dirty="0"/>
                        <a:t>POP</a:t>
                      </a:r>
                    </a:p>
                  </a:txBody>
                  <a:tcPr/>
                </a:tc>
                <a:tc>
                  <a:txBody>
                    <a:bodyPr/>
                    <a:lstStyle/>
                    <a:p>
                      <a:pPr algn="ctr"/>
                      <a:endParaRPr lang="en-US" dirty="0"/>
                    </a:p>
                  </a:txBody>
                  <a:tcPr/>
                </a:tc>
                <a:extLst>
                  <a:ext uri="{0D108BD9-81ED-4DB2-BD59-A6C34878D82A}">
                    <a16:rowId xmlns:a16="http://schemas.microsoft.com/office/drawing/2014/main" val="2300260347"/>
                  </a:ext>
                </a:extLst>
              </a:tr>
            </a:tbl>
          </a:graphicData>
        </a:graphic>
      </p:graphicFrame>
    </p:spTree>
    <p:extLst>
      <p:ext uri="{BB962C8B-B14F-4D97-AF65-F5344CB8AC3E}">
        <p14:creationId xmlns:p14="http://schemas.microsoft.com/office/powerpoint/2010/main" val="380734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 name="Content Placeholder 2"/>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657600" y="2172494"/>
            <a:ext cx="4876800" cy="3657600"/>
          </a:xfrm>
        </p:spPr>
      </p:pic>
      <p:graphicFrame>
        <p:nvGraphicFramePr>
          <p:cNvPr id="6" name="Table 4">
            <a:extLst>
              <a:ext uri="{FF2B5EF4-FFF2-40B4-BE49-F238E27FC236}">
                <a16:creationId xmlns:a16="http://schemas.microsoft.com/office/drawing/2014/main" id="{90C7A257-8744-0046-9564-3B810908C177}"/>
              </a:ext>
            </a:extLst>
          </p:cNvPr>
          <p:cNvGraphicFramePr>
            <a:graphicFrameLocks/>
          </p:cNvGraphicFramePr>
          <p:nvPr>
            <p:extLst>
              <p:ext uri="{D42A27DB-BD31-4B8C-83A1-F6EECF244321}">
                <p14:modId xmlns:p14="http://schemas.microsoft.com/office/powerpoint/2010/main" val="1057784431"/>
              </p:ext>
            </p:extLst>
          </p:nvPr>
        </p:nvGraphicFramePr>
        <p:xfrm>
          <a:off x="0" y="-11"/>
          <a:ext cx="12191999" cy="6858010"/>
        </p:xfrm>
        <a:graphic>
          <a:graphicData uri="http://schemas.openxmlformats.org/drawingml/2006/table">
            <a:tbl>
              <a:tblPr firstRow="1" bandRow="1">
                <a:tableStyleId>{5C22544A-7EE6-4342-B048-85BDC9FD1C3A}</a:tableStyleId>
              </a:tblPr>
              <a:tblGrid>
                <a:gridCol w="3230880">
                  <a:extLst>
                    <a:ext uri="{9D8B030D-6E8A-4147-A177-3AD203B41FA5}">
                      <a16:colId xmlns:a16="http://schemas.microsoft.com/office/drawing/2014/main" val="3603551653"/>
                    </a:ext>
                  </a:extLst>
                </a:gridCol>
                <a:gridCol w="8961119">
                  <a:extLst>
                    <a:ext uri="{9D8B030D-6E8A-4147-A177-3AD203B41FA5}">
                      <a16:colId xmlns:a16="http://schemas.microsoft.com/office/drawing/2014/main" val="164252947"/>
                    </a:ext>
                  </a:extLst>
                </a:gridCol>
              </a:tblGrid>
              <a:tr h="685801">
                <a:tc>
                  <a:txBody>
                    <a:bodyPr/>
                    <a:lstStyle/>
                    <a:p>
                      <a:pPr algn="ctr"/>
                      <a:r>
                        <a:rPr lang="en-US" dirty="0"/>
                        <a:t>Abbreviation/Acronym/Time</a:t>
                      </a:r>
                    </a:p>
                  </a:txBody>
                  <a:tcPr/>
                </a:tc>
                <a:tc>
                  <a:txBody>
                    <a:bodyPr/>
                    <a:lstStyle/>
                    <a:p>
                      <a:pPr algn="ctr"/>
                      <a:r>
                        <a:rPr lang="en-US" dirty="0"/>
                        <a:t>Definition</a:t>
                      </a:r>
                    </a:p>
                  </a:txBody>
                  <a:tcPr/>
                </a:tc>
                <a:extLst>
                  <a:ext uri="{0D108BD9-81ED-4DB2-BD59-A6C34878D82A}">
                    <a16:rowId xmlns:a16="http://schemas.microsoft.com/office/drawing/2014/main" val="500358017"/>
                  </a:ext>
                </a:extLst>
              </a:tr>
              <a:tr h="685801">
                <a:tc>
                  <a:txBody>
                    <a:bodyPr/>
                    <a:lstStyle/>
                    <a:p>
                      <a:pPr algn="ctr"/>
                      <a:r>
                        <a:rPr lang="en-US" b="0" dirty="0" err="1"/>
                        <a:t>yo</a:t>
                      </a:r>
                      <a:endParaRPr lang="en-US" b="0" dirty="0"/>
                    </a:p>
                  </a:txBody>
                  <a:tcPr/>
                </a:tc>
                <a:tc>
                  <a:txBody>
                    <a:bodyPr/>
                    <a:lstStyle/>
                    <a:p>
                      <a:pPr algn="ctr"/>
                      <a:r>
                        <a:rPr lang="en-US" b="1" dirty="0">
                          <a:solidFill>
                            <a:srgbClr val="FF0000"/>
                          </a:solidFill>
                        </a:rPr>
                        <a:t>year old</a:t>
                      </a:r>
                    </a:p>
                  </a:txBody>
                  <a:tcPr/>
                </a:tc>
                <a:extLst>
                  <a:ext uri="{0D108BD9-81ED-4DB2-BD59-A6C34878D82A}">
                    <a16:rowId xmlns:a16="http://schemas.microsoft.com/office/drawing/2014/main" val="958888825"/>
                  </a:ext>
                </a:extLst>
              </a:tr>
              <a:tr h="685801">
                <a:tc>
                  <a:txBody>
                    <a:bodyPr/>
                    <a:lstStyle/>
                    <a:p>
                      <a:pPr algn="ctr"/>
                      <a:r>
                        <a:rPr lang="en-US" b="0" dirty="0" err="1"/>
                        <a:t>Hx</a:t>
                      </a:r>
                      <a:endParaRPr lang="en-US" b="0" dirty="0"/>
                    </a:p>
                  </a:txBody>
                  <a:tcPr/>
                </a:tc>
                <a:tc>
                  <a:txBody>
                    <a:bodyPr/>
                    <a:lstStyle/>
                    <a:p>
                      <a:pPr algn="ctr"/>
                      <a:r>
                        <a:rPr lang="en-US" b="1" dirty="0">
                          <a:solidFill>
                            <a:srgbClr val="FF0000"/>
                          </a:solidFill>
                        </a:rPr>
                        <a:t>history</a:t>
                      </a:r>
                    </a:p>
                  </a:txBody>
                  <a:tcPr/>
                </a:tc>
                <a:extLst>
                  <a:ext uri="{0D108BD9-81ED-4DB2-BD59-A6C34878D82A}">
                    <a16:rowId xmlns:a16="http://schemas.microsoft.com/office/drawing/2014/main" val="501579860"/>
                  </a:ext>
                </a:extLst>
              </a:tr>
              <a:tr h="685801">
                <a:tc>
                  <a:txBody>
                    <a:bodyPr/>
                    <a:lstStyle/>
                    <a:p>
                      <a:pPr algn="ctr"/>
                      <a:r>
                        <a:rPr lang="en-US" b="0" dirty="0"/>
                        <a:t>T2DM</a:t>
                      </a:r>
                    </a:p>
                  </a:txBody>
                  <a:tcPr/>
                </a:tc>
                <a:tc>
                  <a:txBody>
                    <a:bodyPr/>
                    <a:lstStyle/>
                    <a:p>
                      <a:pPr algn="ctr"/>
                      <a:r>
                        <a:rPr lang="en-US" b="1" dirty="0">
                          <a:solidFill>
                            <a:srgbClr val="FF0000"/>
                          </a:solidFill>
                        </a:rPr>
                        <a:t>Type 2 Diabetes Mellitus</a:t>
                      </a:r>
                    </a:p>
                  </a:txBody>
                  <a:tcPr/>
                </a:tc>
                <a:extLst>
                  <a:ext uri="{0D108BD9-81ED-4DB2-BD59-A6C34878D82A}">
                    <a16:rowId xmlns:a16="http://schemas.microsoft.com/office/drawing/2014/main" val="3244981859"/>
                  </a:ext>
                </a:extLst>
              </a:tr>
              <a:tr h="685801">
                <a:tc>
                  <a:txBody>
                    <a:bodyPr/>
                    <a:lstStyle/>
                    <a:p>
                      <a:pPr algn="ctr"/>
                      <a:r>
                        <a:rPr lang="en-US" b="0" dirty="0"/>
                        <a:t>OP</a:t>
                      </a:r>
                    </a:p>
                  </a:txBody>
                  <a:tcPr/>
                </a:tc>
                <a:tc>
                  <a:txBody>
                    <a:bodyPr/>
                    <a:lstStyle/>
                    <a:p>
                      <a:pPr algn="ctr"/>
                      <a:r>
                        <a:rPr lang="en-US" b="1" dirty="0">
                          <a:solidFill>
                            <a:srgbClr val="FF0000"/>
                          </a:solidFill>
                        </a:rPr>
                        <a:t>Osteoporosis</a:t>
                      </a:r>
                    </a:p>
                  </a:txBody>
                  <a:tcPr/>
                </a:tc>
                <a:extLst>
                  <a:ext uri="{0D108BD9-81ED-4DB2-BD59-A6C34878D82A}">
                    <a16:rowId xmlns:a16="http://schemas.microsoft.com/office/drawing/2014/main" val="2945143164"/>
                  </a:ext>
                </a:extLst>
              </a:tr>
              <a:tr h="685801">
                <a:tc>
                  <a:txBody>
                    <a:bodyPr/>
                    <a:lstStyle/>
                    <a:p>
                      <a:pPr algn="ctr"/>
                      <a:r>
                        <a:rPr lang="en-US" b="0" dirty="0" err="1"/>
                        <a:t>Fx</a:t>
                      </a:r>
                      <a:endParaRPr lang="en-US" b="0" dirty="0"/>
                    </a:p>
                  </a:txBody>
                  <a:tcPr/>
                </a:tc>
                <a:tc>
                  <a:txBody>
                    <a:bodyPr/>
                    <a:lstStyle/>
                    <a:p>
                      <a:pPr algn="ctr"/>
                      <a:r>
                        <a:rPr lang="en-US" b="1" dirty="0">
                          <a:solidFill>
                            <a:srgbClr val="FF0000"/>
                          </a:solidFill>
                        </a:rPr>
                        <a:t>fracture</a:t>
                      </a:r>
                    </a:p>
                  </a:txBody>
                  <a:tcPr/>
                </a:tc>
                <a:extLst>
                  <a:ext uri="{0D108BD9-81ED-4DB2-BD59-A6C34878D82A}">
                    <a16:rowId xmlns:a16="http://schemas.microsoft.com/office/drawing/2014/main" val="1170301540"/>
                  </a:ext>
                </a:extLst>
              </a:tr>
              <a:tr h="685801">
                <a:tc>
                  <a:txBody>
                    <a:bodyPr/>
                    <a:lstStyle/>
                    <a:p>
                      <a:pPr algn="ctr"/>
                      <a:r>
                        <a:rPr lang="en-US" b="0" dirty="0"/>
                        <a:t>THR</a:t>
                      </a:r>
                    </a:p>
                  </a:txBody>
                  <a:tcPr/>
                </a:tc>
                <a:tc>
                  <a:txBody>
                    <a:bodyPr/>
                    <a:lstStyle/>
                    <a:p>
                      <a:pPr algn="ctr"/>
                      <a:r>
                        <a:rPr lang="en-US" b="1" dirty="0">
                          <a:solidFill>
                            <a:srgbClr val="FF0000"/>
                          </a:solidFill>
                        </a:rPr>
                        <a:t>Total</a:t>
                      </a:r>
                      <a:r>
                        <a:rPr lang="en-US" b="1" baseline="0" dirty="0">
                          <a:solidFill>
                            <a:srgbClr val="FF0000"/>
                          </a:solidFill>
                        </a:rPr>
                        <a:t> Hip Replacement</a:t>
                      </a:r>
                      <a:endParaRPr lang="en-US" b="1" dirty="0">
                        <a:solidFill>
                          <a:srgbClr val="FF0000"/>
                        </a:solidFill>
                      </a:endParaRPr>
                    </a:p>
                  </a:txBody>
                  <a:tcPr/>
                </a:tc>
                <a:extLst>
                  <a:ext uri="{0D108BD9-81ED-4DB2-BD59-A6C34878D82A}">
                    <a16:rowId xmlns:a16="http://schemas.microsoft.com/office/drawing/2014/main" val="3980541626"/>
                  </a:ext>
                </a:extLst>
              </a:tr>
              <a:tr h="685801">
                <a:tc>
                  <a:txBody>
                    <a:bodyPr/>
                    <a:lstStyle/>
                    <a:p>
                      <a:pPr algn="ctr"/>
                      <a:r>
                        <a:rPr lang="en-US" b="0" dirty="0"/>
                        <a:t>1/7</a:t>
                      </a:r>
                    </a:p>
                  </a:txBody>
                  <a:tcPr/>
                </a:tc>
                <a:tc>
                  <a:txBody>
                    <a:bodyPr/>
                    <a:lstStyle/>
                    <a:p>
                      <a:pPr algn="ctr"/>
                      <a:r>
                        <a:rPr lang="en-US" b="1" dirty="0">
                          <a:solidFill>
                            <a:srgbClr val="FF0000"/>
                          </a:solidFill>
                        </a:rPr>
                        <a:t>1 day</a:t>
                      </a:r>
                    </a:p>
                  </a:txBody>
                  <a:tcPr/>
                </a:tc>
                <a:extLst>
                  <a:ext uri="{0D108BD9-81ED-4DB2-BD59-A6C34878D82A}">
                    <a16:rowId xmlns:a16="http://schemas.microsoft.com/office/drawing/2014/main" val="3375865318"/>
                  </a:ext>
                </a:extLst>
              </a:tr>
              <a:tr h="685801">
                <a:tc>
                  <a:txBody>
                    <a:bodyPr/>
                    <a:lstStyle/>
                    <a:p>
                      <a:pPr algn="ctr"/>
                      <a:r>
                        <a:rPr lang="en-US" b="0" dirty="0"/>
                        <a:t>PT</a:t>
                      </a:r>
                    </a:p>
                  </a:txBody>
                  <a:tcPr/>
                </a:tc>
                <a:tc>
                  <a:txBody>
                    <a:bodyPr/>
                    <a:lstStyle/>
                    <a:p>
                      <a:pPr algn="ctr"/>
                      <a:r>
                        <a:rPr lang="en-US" b="1" dirty="0">
                          <a:solidFill>
                            <a:srgbClr val="FF0000"/>
                          </a:solidFill>
                        </a:rPr>
                        <a:t>Physiotherapist</a:t>
                      </a:r>
                    </a:p>
                  </a:txBody>
                  <a:tcPr/>
                </a:tc>
                <a:extLst>
                  <a:ext uri="{0D108BD9-81ED-4DB2-BD59-A6C34878D82A}">
                    <a16:rowId xmlns:a16="http://schemas.microsoft.com/office/drawing/2014/main" val="1134488715"/>
                  </a:ext>
                </a:extLst>
              </a:tr>
              <a:tr h="685801">
                <a:tc>
                  <a:txBody>
                    <a:bodyPr/>
                    <a:lstStyle/>
                    <a:p>
                      <a:pPr algn="ctr"/>
                      <a:r>
                        <a:rPr lang="en-US" b="0" dirty="0"/>
                        <a:t>POP</a:t>
                      </a:r>
                    </a:p>
                  </a:txBody>
                  <a:tcPr/>
                </a:tc>
                <a:tc>
                  <a:txBody>
                    <a:bodyPr/>
                    <a:lstStyle/>
                    <a:p>
                      <a:pPr algn="ctr"/>
                      <a:r>
                        <a:rPr lang="en-US" b="1" dirty="0">
                          <a:solidFill>
                            <a:srgbClr val="FF0000"/>
                          </a:solidFill>
                        </a:rPr>
                        <a:t>pain on palpation</a:t>
                      </a:r>
                    </a:p>
                  </a:txBody>
                  <a:tcPr/>
                </a:tc>
                <a:extLst>
                  <a:ext uri="{0D108BD9-81ED-4DB2-BD59-A6C34878D82A}">
                    <a16:rowId xmlns:a16="http://schemas.microsoft.com/office/drawing/2014/main" val="2300260347"/>
                  </a:ext>
                </a:extLst>
              </a:tr>
            </a:tbl>
          </a:graphicData>
        </a:graphic>
      </p:graphicFrame>
    </p:spTree>
    <p:extLst>
      <p:ext uri="{BB962C8B-B14F-4D97-AF65-F5344CB8AC3E}">
        <p14:creationId xmlns:p14="http://schemas.microsoft.com/office/powerpoint/2010/main" val="3088158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F40A15-7A35-8A4A-8F90-E1ECA320A3E5}"/>
              </a:ext>
            </a:extLst>
          </p:cNvPr>
          <p:cNvSpPr>
            <a:spLocks noGrp="1"/>
          </p:cNvSpPr>
          <p:nvPr>
            <p:ph type="title"/>
          </p:nvPr>
        </p:nvSpPr>
        <p:spPr>
          <a:xfrm>
            <a:off x="2814375" y="170492"/>
            <a:ext cx="10515600" cy="1325563"/>
          </a:xfrm>
        </p:spPr>
        <p:txBody>
          <a:bodyPr/>
          <a:lstStyle/>
          <a:p>
            <a:r>
              <a:rPr lang="en-US" b="1" dirty="0"/>
              <a:t>Med Terms -</a:t>
            </a:r>
            <a:r>
              <a:rPr lang="en-US" b="1" dirty="0">
                <a:solidFill>
                  <a:srgbClr val="FF0000"/>
                </a:solidFill>
              </a:rPr>
              <a:t> </a:t>
            </a:r>
            <a:r>
              <a:rPr lang="en-US" b="1" dirty="0"/>
              <a:t>sample question 2</a:t>
            </a:r>
          </a:p>
        </p:txBody>
      </p:sp>
      <p:sp>
        <p:nvSpPr>
          <p:cNvPr id="3" name="Content Placeholder 2">
            <a:extLst>
              <a:ext uri="{FF2B5EF4-FFF2-40B4-BE49-F238E27FC236}">
                <a16:creationId xmlns:a16="http://schemas.microsoft.com/office/drawing/2014/main" id="{95B0AC96-AC9C-2047-BDF1-DD7DC2865B18}"/>
              </a:ext>
            </a:extLst>
          </p:cNvPr>
          <p:cNvSpPr>
            <a:spLocks noGrp="1"/>
          </p:cNvSpPr>
          <p:nvPr>
            <p:ph idx="1"/>
          </p:nvPr>
        </p:nvSpPr>
        <p:spPr>
          <a:xfrm>
            <a:off x="3746404" y="3459365"/>
            <a:ext cx="8239650" cy="4602004"/>
          </a:xfrm>
        </p:spPr>
        <p:txBody>
          <a:bodyPr>
            <a:normAutofit/>
          </a:bodyPr>
          <a:lstStyle/>
          <a:p>
            <a:pPr marL="0" indent="0">
              <a:buNone/>
            </a:pPr>
            <a:r>
              <a:rPr lang="en-US" dirty="0"/>
              <a:t>“Pt is a 49 </a:t>
            </a:r>
            <a:r>
              <a:rPr lang="en-US" dirty="0" err="1"/>
              <a:t>yo</a:t>
            </a:r>
            <a:r>
              <a:rPr lang="en-US" dirty="0"/>
              <a:t> female who reports to ED, with a h/o HTN, non-diabetic with a post-aortic valve replacement. </a:t>
            </a:r>
            <a:r>
              <a:rPr lang="en-US" dirty="0" err="1"/>
              <a:t>FHx</a:t>
            </a:r>
            <a:r>
              <a:rPr lang="en-US" dirty="0"/>
              <a:t> of CVD and pneumonia. Previous Hx of bilateral ankle </a:t>
            </a:r>
            <a:r>
              <a:rPr lang="en-US" dirty="0" err="1"/>
              <a:t>odema</a:t>
            </a:r>
            <a:r>
              <a:rPr lang="en-US" dirty="0"/>
              <a:t>, nocturnal cough, dyspnea on ordinary exertion, tachycardia, fever and CC being chest pains. Pt ordered an ECG. Pt’s current Dx is CHF. Pt referred by GP for EP 1/52.”</a:t>
            </a:r>
          </a:p>
        </p:txBody>
      </p:sp>
      <p:sp>
        <p:nvSpPr>
          <p:cNvPr id="5" name="Rectangle 4"/>
          <p:cNvSpPr/>
          <p:nvPr/>
        </p:nvSpPr>
        <p:spPr>
          <a:xfrm>
            <a:off x="1754660" y="1371600"/>
            <a:ext cx="10231394" cy="1384995"/>
          </a:xfrm>
          <a:prstGeom prst="rect">
            <a:avLst/>
          </a:prstGeom>
        </p:spPr>
        <p:txBody>
          <a:bodyPr wrap="square">
            <a:spAutoFit/>
          </a:bodyPr>
          <a:lstStyle/>
          <a:p>
            <a:r>
              <a:rPr lang="en-US" sz="2800" dirty="0"/>
              <a:t>You are a RN and as part of your role, you have to provide </a:t>
            </a:r>
            <a:r>
              <a:rPr lang="en-US" sz="2800" dirty="0" err="1"/>
              <a:t>pt</a:t>
            </a:r>
            <a:r>
              <a:rPr lang="en-US" sz="2800" dirty="0"/>
              <a:t> handovers to the next shift when yours ends.</a:t>
            </a:r>
          </a:p>
          <a:p>
            <a:r>
              <a:rPr lang="en-US" sz="2800" dirty="0"/>
              <a:t>Rewrite the following case study, deciphering what is needed:</a:t>
            </a:r>
          </a:p>
        </p:txBody>
      </p:sp>
    </p:spTree>
    <p:extLst>
      <p:ext uri="{BB962C8B-B14F-4D97-AF65-F5344CB8AC3E}">
        <p14:creationId xmlns:p14="http://schemas.microsoft.com/office/powerpoint/2010/main" val="2550015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ontent Placeholder 2">
            <a:extLst>
              <a:ext uri="{FF2B5EF4-FFF2-40B4-BE49-F238E27FC236}">
                <a16:creationId xmlns:a16="http://schemas.microsoft.com/office/drawing/2014/main" id="{187DBF4C-BC5E-2844-BA75-72538227F6E3}"/>
              </a:ext>
            </a:extLst>
          </p:cNvPr>
          <p:cNvSpPr>
            <a:spLocks noGrp="1"/>
          </p:cNvSpPr>
          <p:nvPr>
            <p:ph idx="1"/>
          </p:nvPr>
        </p:nvSpPr>
        <p:spPr>
          <a:xfrm>
            <a:off x="304800" y="2313304"/>
            <a:ext cx="11765280" cy="4172839"/>
          </a:xfrm>
        </p:spPr>
        <p:txBody>
          <a:bodyPr>
            <a:noAutofit/>
          </a:bodyPr>
          <a:lstStyle/>
          <a:p>
            <a:pPr marL="0" indent="0">
              <a:buNone/>
            </a:pPr>
            <a:r>
              <a:rPr lang="en-US" sz="3200" dirty="0">
                <a:highlight>
                  <a:srgbClr val="FFFF00"/>
                </a:highlight>
              </a:rPr>
              <a:t>Patient</a:t>
            </a:r>
            <a:r>
              <a:rPr lang="en-US" sz="3200" dirty="0"/>
              <a:t> is a 49 </a:t>
            </a:r>
            <a:r>
              <a:rPr lang="en-US" sz="3200" dirty="0">
                <a:highlight>
                  <a:srgbClr val="FFFF00"/>
                </a:highlight>
              </a:rPr>
              <a:t>year old </a:t>
            </a:r>
            <a:r>
              <a:rPr lang="en-US" sz="3200" dirty="0"/>
              <a:t>female who reports to </a:t>
            </a:r>
            <a:r>
              <a:rPr lang="en-US" sz="3200" dirty="0">
                <a:highlight>
                  <a:srgbClr val="FFFF00"/>
                </a:highlight>
              </a:rPr>
              <a:t>Emergency Department</a:t>
            </a:r>
            <a:r>
              <a:rPr lang="en-US" sz="3200" dirty="0"/>
              <a:t>, with a </a:t>
            </a:r>
            <a:r>
              <a:rPr lang="en-US" sz="3200" dirty="0">
                <a:highlight>
                  <a:srgbClr val="FFFF00"/>
                </a:highlight>
              </a:rPr>
              <a:t>history of hypertension</a:t>
            </a:r>
            <a:r>
              <a:rPr lang="en-US" sz="3200" dirty="0"/>
              <a:t>, non-diabetic with a post-aortic valve replacement. </a:t>
            </a:r>
            <a:r>
              <a:rPr lang="en-US" sz="3200" dirty="0">
                <a:highlight>
                  <a:srgbClr val="FFFF00"/>
                </a:highlight>
              </a:rPr>
              <a:t>Family history </a:t>
            </a:r>
            <a:r>
              <a:rPr lang="en-US" sz="3200" dirty="0"/>
              <a:t>of </a:t>
            </a:r>
            <a:r>
              <a:rPr lang="en-US" sz="3200" dirty="0">
                <a:highlight>
                  <a:srgbClr val="FFFF00"/>
                </a:highlight>
              </a:rPr>
              <a:t>cardiovascular disease</a:t>
            </a:r>
            <a:r>
              <a:rPr lang="en-US" sz="3200" dirty="0"/>
              <a:t> and pneumonia. Previous </a:t>
            </a:r>
            <a:r>
              <a:rPr lang="en-US" sz="3200" dirty="0">
                <a:highlight>
                  <a:srgbClr val="FFFF00"/>
                </a:highlight>
              </a:rPr>
              <a:t>history </a:t>
            </a:r>
            <a:r>
              <a:rPr lang="en-US" sz="3200" dirty="0"/>
              <a:t>of bilateral ankle </a:t>
            </a:r>
            <a:r>
              <a:rPr lang="en-US" sz="3200" dirty="0" err="1"/>
              <a:t>odema</a:t>
            </a:r>
            <a:r>
              <a:rPr lang="en-US" sz="3200" dirty="0"/>
              <a:t>, nocturnal cough, dyspnea on ordinary exertion, tachycardia, fever and </a:t>
            </a:r>
            <a:r>
              <a:rPr lang="en-US" sz="3200" dirty="0">
                <a:highlight>
                  <a:srgbClr val="FFFF00"/>
                </a:highlight>
              </a:rPr>
              <a:t>chief complaint </a:t>
            </a:r>
            <a:r>
              <a:rPr lang="en-US" sz="3200" dirty="0"/>
              <a:t>being chest pains. </a:t>
            </a:r>
            <a:r>
              <a:rPr lang="en-US" sz="3200" dirty="0">
                <a:highlight>
                  <a:srgbClr val="FFFF00"/>
                </a:highlight>
              </a:rPr>
              <a:t>Patient</a:t>
            </a:r>
            <a:r>
              <a:rPr lang="en-US" sz="3200" dirty="0"/>
              <a:t> ordered an </a:t>
            </a:r>
            <a:r>
              <a:rPr lang="en-US" sz="3200" dirty="0">
                <a:highlight>
                  <a:srgbClr val="FFFF00"/>
                </a:highlight>
              </a:rPr>
              <a:t>Electrocardiogram</a:t>
            </a:r>
            <a:r>
              <a:rPr lang="en-US" sz="3200" dirty="0"/>
              <a:t> (can also accept electrocardiograph). </a:t>
            </a:r>
            <a:r>
              <a:rPr lang="en-US" sz="3200" dirty="0">
                <a:highlight>
                  <a:srgbClr val="FFFF00"/>
                </a:highlight>
              </a:rPr>
              <a:t>Patient’s</a:t>
            </a:r>
            <a:r>
              <a:rPr lang="en-US" sz="3200" dirty="0"/>
              <a:t> current </a:t>
            </a:r>
            <a:r>
              <a:rPr lang="en-US" sz="3200" dirty="0">
                <a:highlight>
                  <a:srgbClr val="FFFF00"/>
                </a:highlight>
              </a:rPr>
              <a:t>diagnosis</a:t>
            </a:r>
            <a:r>
              <a:rPr lang="en-US" sz="3200" dirty="0"/>
              <a:t> </a:t>
            </a:r>
            <a:r>
              <a:rPr lang="en-US" sz="3200"/>
              <a:t>is </a:t>
            </a:r>
            <a:r>
              <a:rPr lang="en-US" sz="3200">
                <a:highlight>
                  <a:srgbClr val="FFFF00"/>
                </a:highlight>
              </a:rPr>
              <a:t>Congestive </a:t>
            </a:r>
            <a:r>
              <a:rPr lang="en-US" sz="3200" dirty="0">
                <a:highlight>
                  <a:srgbClr val="FFFF00"/>
                </a:highlight>
              </a:rPr>
              <a:t>Heart Failure</a:t>
            </a:r>
            <a:r>
              <a:rPr lang="en-US" sz="3200" dirty="0"/>
              <a:t>. </a:t>
            </a:r>
            <a:r>
              <a:rPr lang="en-US" sz="3200" dirty="0">
                <a:highlight>
                  <a:srgbClr val="FFFF00"/>
                </a:highlight>
              </a:rPr>
              <a:t>Patient</a:t>
            </a:r>
            <a:r>
              <a:rPr lang="en-US" sz="3200" dirty="0"/>
              <a:t> referred by </a:t>
            </a:r>
            <a:r>
              <a:rPr lang="en-US" sz="3200" dirty="0">
                <a:highlight>
                  <a:srgbClr val="FFFF00"/>
                </a:highlight>
              </a:rPr>
              <a:t>General Practitioner </a:t>
            </a:r>
            <a:r>
              <a:rPr lang="en-US" sz="3200" dirty="0"/>
              <a:t>for </a:t>
            </a:r>
            <a:r>
              <a:rPr lang="en-US" sz="3200" dirty="0">
                <a:highlight>
                  <a:srgbClr val="FFFF00"/>
                </a:highlight>
              </a:rPr>
              <a:t>Exercise Physiology</a:t>
            </a:r>
            <a:r>
              <a:rPr lang="en-US" sz="3200" dirty="0"/>
              <a:t> </a:t>
            </a:r>
            <a:r>
              <a:rPr lang="en-US" sz="3200" dirty="0">
                <a:highlight>
                  <a:srgbClr val="FFFF00"/>
                </a:highlight>
              </a:rPr>
              <a:t>one week ago.” </a:t>
            </a:r>
          </a:p>
        </p:txBody>
      </p:sp>
    </p:spTree>
    <p:extLst>
      <p:ext uri="{BB962C8B-B14F-4D97-AF65-F5344CB8AC3E}">
        <p14:creationId xmlns:p14="http://schemas.microsoft.com/office/powerpoint/2010/main" val="754182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8CAF8AF-D6C1-A241-A504-64DBC90ED630}"/>
              </a:ext>
            </a:extLst>
          </p:cNvPr>
          <p:cNvSpPr>
            <a:spLocks noGrp="1"/>
          </p:cNvSpPr>
          <p:nvPr>
            <p:ph type="title"/>
          </p:nvPr>
        </p:nvSpPr>
        <p:spPr>
          <a:xfrm>
            <a:off x="2882502" y="0"/>
            <a:ext cx="10515600" cy="1325563"/>
          </a:xfrm>
        </p:spPr>
        <p:txBody>
          <a:bodyPr/>
          <a:lstStyle/>
          <a:p>
            <a:r>
              <a:rPr lang="en-US" dirty="0"/>
              <a:t> </a:t>
            </a:r>
            <a:r>
              <a:rPr lang="en-US" b="1" dirty="0"/>
              <a:t>Med Terms - sample question 3</a:t>
            </a:r>
          </a:p>
        </p:txBody>
      </p:sp>
      <p:sp>
        <p:nvSpPr>
          <p:cNvPr id="3" name="Content Placeholder 2">
            <a:extLst>
              <a:ext uri="{FF2B5EF4-FFF2-40B4-BE49-F238E27FC236}">
                <a16:creationId xmlns:a16="http://schemas.microsoft.com/office/drawing/2014/main" id="{D4D34D99-8764-FE44-B6E4-BAA2365DA721}"/>
              </a:ext>
            </a:extLst>
          </p:cNvPr>
          <p:cNvSpPr>
            <a:spLocks noGrp="1"/>
          </p:cNvSpPr>
          <p:nvPr>
            <p:ph idx="1"/>
          </p:nvPr>
        </p:nvSpPr>
        <p:spPr>
          <a:xfrm>
            <a:off x="1676400" y="1257213"/>
            <a:ext cx="10515600" cy="4667251"/>
          </a:xfrm>
        </p:spPr>
        <p:txBody>
          <a:bodyPr/>
          <a:lstStyle/>
          <a:p>
            <a:pPr marL="0" indent="0">
              <a:buNone/>
            </a:pPr>
            <a:r>
              <a:rPr lang="en-AU" dirty="0"/>
              <a:t>Complete the table below by identifying the word parts and then providing the definition of each medical term listed.</a:t>
            </a:r>
          </a:p>
          <a:p>
            <a:pPr marL="0" indent="0">
              <a:buNone/>
            </a:pPr>
            <a:endParaRPr lang="en-US" dirty="0"/>
          </a:p>
        </p:txBody>
      </p:sp>
      <p:graphicFrame>
        <p:nvGraphicFramePr>
          <p:cNvPr id="4" name="Table 4">
            <a:extLst>
              <a:ext uri="{FF2B5EF4-FFF2-40B4-BE49-F238E27FC236}">
                <a16:creationId xmlns:a16="http://schemas.microsoft.com/office/drawing/2014/main" id="{EF6D11D3-26D8-E94E-8F4D-9FAEDCAE5FB6}"/>
              </a:ext>
            </a:extLst>
          </p:cNvPr>
          <p:cNvGraphicFramePr>
            <a:graphicFrameLocks noGrp="1"/>
          </p:cNvGraphicFramePr>
          <p:nvPr>
            <p:extLst>
              <p:ext uri="{D42A27DB-BD31-4B8C-83A1-F6EECF244321}">
                <p14:modId xmlns:p14="http://schemas.microsoft.com/office/powerpoint/2010/main" val="116828524"/>
              </p:ext>
            </p:extLst>
          </p:nvPr>
        </p:nvGraphicFramePr>
        <p:xfrm>
          <a:off x="1" y="2433235"/>
          <a:ext cx="12191998" cy="4424760"/>
        </p:xfrm>
        <a:graphic>
          <a:graphicData uri="http://schemas.openxmlformats.org/drawingml/2006/table">
            <a:tbl>
              <a:tblPr firstRow="1" bandRow="1">
                <a:tableStyleId>{5C22544A-7EE6-4342-B048-85BDC9FD1C3A}</a:tableStyleId>
              </a:tblPr>
              <a:tblGrid>
                <a:gridCol w="2021575">
                  <a:extLst>
                    <a:ext uri="{9D8B030D-6E8A-4147-A177-3AD203B41FA5}">
                      <a16:colId xmlns:a16="http://schemas.microsoft.com/office/drawing/2014/main" val="3479365206"/>
                    </a:ext>
                  </a:extLst>
                </a:gridCol>
                <a:gridCol w="1436284">
                  <a:extLst>
                    <a:ext uri="{9D8B030D-6E8A-4147-A177-3AD203B41FA5}">
                      <a16:colId xmlns:a16="http://schemas.microsoft.com/office/drawing/2014/main" val="3978880328"/>
                    </a:ext>
                  </a:extLst>
                </a:gridCol>
                <a:gridCol w="2492963">
                  <a:extLst>
                    <a:ext uri="{9D8B030D-6E8A-4147-A177-3AD203B41FA5}">
                      <a16:colId xmlns:a16="http://schemas.microsoft.com/office/drawing/2014/main" val="3051983339"/>
                    </a:ext>
                  </a:extLst>
                </a:gridCol>
                <a:gridCol w="2080392">
                  <a:extLst>
                    <a:ext uri="{9D8B030D-6E8A-4147-A177-3AD203B41FA5}">
                      <a16:colId xmlns:a16="http://schemas.microsoft.com/office/drawing/2014/main" val="3377117737"/>
                    </a:ext>
                  </a:extLst>
                </a:gridCol>
                <a:gridCol w="2080392">
                  <a:extLst>
                    <a:ext uri="{9D8B030D-6E8A-4147-A177-3AD203B41FA5}">
                      <a16:colId xmlns:a16="http://schemas.microsoft.com/office/drawing/2014/main" val="1692939985"/>
                    </a:ext>
                  </a:extLst>
                </a:gridCol>
                <a:gridCol w="2080392">
                  <a:extLst>
                    <a:ext uri="{9D8B030D-6E8A-4147-A177-3AD203B41FA5}">
                      <a16:colId xmlns:a16="http://schemas.microsoft.com/office/drawing/2014/main" val="2589812002"/>
                    </a:ext>
                  </a:extLst>
                </a:gridCol>
              </a:tblGrid>
              <a:tr h="71537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4">
                  <a:txBody>
                    <a:bodyPr/>
                    <a:lstStyle/>
                    <a:p>
                      <a:pPr algn="ctr"/>
                      <a:r>
                        <a:rPr lang="en-US" sz="3200" dirty="0">
                          <a:solidFill>
                            <a:sysClr val="windowText" lastClr="000000"/>
                          </a:solidFill>
                        </a:rPr>
                        <a:t>Word parts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147609871"/>
                  </a:ext>
                </a:extLst>
              </a:tr>
              <a:tr h="847870">
                <a:tc>
                  <a:txBody>
                    <a:bodyPr/>
                    <a:lstStyle/>
                    <a:p>
                      <a:pPr algn="ctr"/>
                      <a:r>
                        <a:rPr lang="en-US" sz="2000" b="1" u="sng" dirty="0"/>
                        <a:t>Medical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Prefix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Root word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Combining vowel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Suffix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Definition of medical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2889025"/>
                  </a:ext>
                </a:extLst>
              </a:tr>
              <a:tr h="715378">
                <a:tc>
                  <a:txBody>
                    <a:bodyPr/>
                    <a:lstStyle/>
                    <a:p>
                      <a:pPr algn="ctr"/>
                      <a:r>
                        <a:rPr lang="en-US" b="1" dirty="0" err="1"/>
                        <a:t>hypoglycaemia</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9650753"/>
                  </a:ext>
                </a:extLst>
              </a:tr>
              <a:tr h="715378">
                <a:tc>
                  <a:txBody>
                    <a:bodyPr/>
                    <a:lstStyle/>
                    <a:p>
                      <a:pPr algn="ctr"/>
                      <a:r>
                        <a:rPr lang="en-US" b="1" dirty="0"/>
                        <a:t>polyneuropathy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670379"/>
                  </a:ext>
                </a:extLst>
              </a:tr>
              <a:tr h="715378">
                <a:tc>
                  <a:txBody>
                    <a:bodyPr/>
                    <a:lstStyle/>
                    <a:p>
                      <a:pPr algn="ctr"/>
                      <a:r>
                        <a:rPr lang="en-US" b="1" dirty="0"/>
                        <a:t>nephritis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2921725"/>
                  </a:ext>
                </a:extLst>
              </a:tr>
              <a:tr h="715378">
                <a:tc>
                  <a:txBody>
                    <a:bodyPr/>
                    <a:lstStyle/>
                    <a:p>
                      <a:pPr algn="ctr"/>
                      <a:r>
                        <a:rPr lang="en-US" b="1" dirty="0"/>
                        <a:t>craniotomy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3687447"/>
                  </a:ext>
                </a:extLst>
              </a:tr>
            </a:tbl>
          </a:graphicData>
        </a:graphic>
      </p:graphicFrame>
    </p:spTree>
    <p:extLst>
      <p:ext uri="{BB962C8B-B14F-4D97-AF65-F5344CB8AC3E}">
        <p14:creationId xmlns:p14="http://schemas.microsoft.com/office/powerpoint/2010/main" val="2650188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04BDF3BB-687A-E74D-9756-BD27E8184445}"/>
              </a:ext>
            </a:extLst>
          </p:cNvPr>
          <p:cNvSpPr>
            <a:spLocks noGrp="1"/>
          </p:cNvSpPr>
          <p:nvPr>
            <p:ph idx="1"/>
          </p:nvPr>
        </p:nvSpPr>
        <p:spPr/>
        <p:txBody>
          <a:bodyPr>
            <a:normAutofit/>
          </a:bodyPr>
          <a:lstStyle/>
          <a:p>
            <a:pPr marL="0" indent="0" fontAlgn="t">
              <a:buNone/>
            </a:pPr>
            <a:endParaRPr lang="en-AU" dirty="0"/>
          </a:p>
          <a:p>
            <a:endParaRPr lang="en-US" dirty="0"/>
          </a:p>
        </p:txBody>
      </p:sp>
      <p:graphicFrame>
        <p:nvGraphicFramePr>
          <p:cNvPr id="4" name="Table 4">
            <a:extLst>
              <a:ext uri="{FF2B5EF4-FFF2-40B4-BE49-F238E27FC236}">
                <a16:creationId xmlns:a16="http://schemas.microsoft.com/office/drawing/2014/main" id="{E92FB1E9-B1FC-F747-940C-FF71E2312C2D}"/>
              </a:ext>
            </a:extLst>
          </p:cNvPr>
          <p:cNvGraphicFramePr>
            <a:graphicFrameLocks noGrp="1"/>
          </p:cNvGraphicFramePr>
          <p:nvPr>
            <p:extLst>
              <p:ext uri="{D42A27DB-BD31-4B8C-83A1-F6EECF244321}">
                <p14:modId xmlns:p14="http://schemas.microsoft.com/office/powerpoint/2010/main" val="4203797229"/>
              </p:ext>
            </p:extLst>
          </p:nvPr>
        </p:nvGraphicFramePr>
        <p:xfrm>
          <a:off x="0" y="1"/>
          <a:ext cx="12192000" cy="6857998"/>
        </p:xfrm>
        <a:graphic>
          <a:graphicData uri="http://schemas.openxmlformats.org/drawingml/2006/table">
            <a:tbl>
              <a:tblPr firstRow="1" bandRow="1">
                <a:tableStyleId>{5C22544A-7EE6-4342-B048-85BDC9FD1C3A}</a:tableStyleId>
              </a:tblPr>
              <a:tblGrid>
                <a:gridCol w="2021574">
                  <a:extLst>
                    <a:ext uri="{9D8B030D-6E8A-4147-A177-3AD203B41FA5}">
                      <a16:colId xmlns:a16="http://schemas.microsoft.com/office/drawing/2014/main" val="3479365206"/>
                    </a:ext>
                  </a:extLst>
                </a:gridCol>
                <a:gridCol w="1436285">
                  <a:extLst>
                    <a:ext uri="{9D8B030D-6E8A-4147-A177-3AD203B41FA5}">
                      <a16:colId xmlns:a16="http://schemas.microsoft.com/office/drawing/2014/main" val="3978880328"/>
                    </a:ext>
                  </a:extLst>
                </a:gridCol>
                <a:gridCol w="2492962">
                  <a:extLst>
                    <a:ext uri="{9D8B030D-6E8A-4147-A177-3AD203B41FA5}">
                      <a16:colId xmlns:a16="http://schemas.microsoft.com/office/drawing/2014/main" val="3051983339"/>
                    </a:ext>
                  </a:extLst>
                </a:gridCol>
                <a:gridCol w="2080393">
                  <a:extLst>
                    <a:ext uri="{9D8B030D-6E8A-4147-A177-3AD203B41FA5}">
                      <a16:colId xmlns:a16="http://schemas.microsoft.com/office/drawing/2014/main" val="3377117737"/>
                    </a:ext>
                  </a:extLst>
                </a:gridCol>
                <a:gridCol w="2080393">
                  <a:extLst>
                    <a:ext uri="{9D8B030D-6E8A-4147-A177-3AD203B41FA5}">
                      <a16:colId xmlns:a16="http://schemas.microsoft.com/office/drawing/2014/main" val="1692939985"/>
                    </a:ext>
                  </a:extLst>
                </a:gridCol>
                <a:gridCol w="2080393">
                  <a:extLst>
                    <a:ext uri="{9D8B030D-6E8A-4147-A177-3AD203B41FA5}">
                      <a16:colId xmlns:a16="http://schemas.microsoft.com/office/drawing/2014/main" val="2589812002"/>
                    </a:ext>
                  </a:extLst>
                </a:gridCol>
              </a:tblGrid>
              <a:tr h="92161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4">
                  <a:txBody>
                    <a:bodyPr/>
                    <a:lstStyle/>
                    <a:p>
                      <a:pPr algn="ctr"/>
                      <a:r>
                        <a:rPr lang="en-US" sz="4000" dirty="0">
                          <a:solidFill>
                            <a:sysClr val="windowText" lastClr="000000"/>
                          </a:solidFill>
                        </a:rPr>
                        <a:t>Word parts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147609871"/>
                  </a:ext>
                </a:extLst>
              </a:tr>
              <a:tr h="1092295">
                <a:tc>
                  <a:txBody>
                    <a:bodyPr/>
                    <a:lstStyle/>
                    <a:p>
                      <a:pPr algn="ctr"/>
                      <a:r>
                        <a:rPr lang="en-US" sz="2000" b="1" u="sng" dirty="0"/>
                        <a:t>Medical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Prefix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Root word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Combining vowel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Suffix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u="sng" dirty="0"/>
                        <a:t>Definition of medical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2889025"/>
                  </a:ext>
                </a:extLst>
              </a:tr>
              <a:tr h="1852153">
                <a:tc>
                  <a:txBody>
                    <a:bodyPr/>
                    <a:lstStyle/>
                    <a:p>
                      <a:pPr algn="ctr"/>
                      <a:r>
                        <a:rPr lang="en-US" dirty="0" err="1"/>
                        <a:t>hypoglycaemia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rgbClr val="FF0000"/>
                          </a:solidFill>
                        </a:rPr>
                        <a:t>hypo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err="1">
                          <a:solidFill>
                            <a:srgbClr val="FF0000"/>
                          </a:solidFill>
                        </a:rPr>
                        <a:t>glyc</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b="1" dirty="0" err="1">
                          <a:solidFill>
                            <a:srgbClr val="FF0000"/>
                          </a:solidFill>
                        </a:rPr>
                        <a:t>aemia</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b="1" dirty="0">
                          <a:solidFill>
                            <a:srgbClr val="FF0000"/>
                          </a:solidFill>
                        </a:rPr>
                        <a:t>low blood sugar or condition of low glucose in the blood</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9650753"/>
                  </a:ext>
                </a:extLst>
              </a:tr>
              <a:tr h="997313">
                <a:tc>
                  <a:txBody>
                    <a:bodyPr/>
                    <a:lstStyle/>
                    <a:p>
                      <a:pPr algn="ctr"/>
                      <a:r>
                        <a:rPr lang="en-US" dirty="0"/>
                        <a:t>polyneuropathy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rgbClr val="FF0000"/>
                          </a:solidFill>
                        </a:rPr>
                        <a:t>poly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err="1">
                          <a:solidFill>
                            <a:srgbClr val="FF0000"/>
                          </a:solidFill>
                        </a:rPr>
                        <a:t>neur</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rgbClr val="FF0000"/>
                          </a:solidFill>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err="1">
                          <a:solidFill>
                            <a:srgbClr val="FF0000"/>
                          </a:solidFill>
                        </a:rPr>
                        <a:t>pathy</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b="1" dirty="0">
                          <a:solidFill>
                            <a:srgbClr val="FF0000"/>
                          </a:solidFill>
                        </a:rPr>
                        <a:t>disease of many nerves/neurons</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670379"/>
                  </a:ext>
                </a:extLst>
              </a:tr>
              <a:tr h="997313">
                <a:tc>
                  <a:txBody>
                    <a:bodyPr/>
                    <a:lstStyle/>
                    <a:p>
                      <a:pPr algn="ctr"/>
                      <a:r>
                        <a:rPr lang="en-US" dirty="0"/>
                        <a:t>nephritis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b="1" dirty="0" err="1">
                          <a:solidFill>
                            <a:srgbClr val="FF0000"/>
                          </a:solidFill>
                        </a:rPr>
                        <a:t>nephr</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b="1" dirty="0">
                          <a:solidFill>
                            <a:srgbClr val="FF0000"/>
                          </a:solidFill>
                        </a:rPr>
                        <a:t>itis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b="1" dirty="0">
                          <a:solidFill>
                            <a:srgbClr val="FF0000"/>
                          </a:solidFill>
                        </a:rPr>
                        <a:t>inflammation of the kidney</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2921725"/>
                  </a:ext>
                </a:extLst>
              </a:tr>
              <a:tr h="997313">
                <a:tc>
                  <a:txBody>
                    <a:bodyPr/>
                    <a:lstStyle/>
                    <a:p>
                      <a:pPr algn="ctr"/>
                      <a:r>
                        <a:rPr lang="en-US" dirty="0"/>
                        <a:t>craniotomy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b="1" dirty="0" err="1">
                          <a:solidFill>
                            <a:srgbClr val="FF0000"/>
                          </a:solidFill>
                        </a:rPr>
                        <a:t>crani</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rgbClr val="FF0000"/>
                          </a:solidFill>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err="1">
                          <a:solidFill>
                            <a:srgbClr val="FF0000"/>
                          </a:solidFill>
                        </a:rPr>
                        <a:t>tomy</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b="1" dirty="0">
                          <a:solidFill>
                            <a:srgbClr val="FF0000"/>
                          </a:solidFill>
                        </a:rPr>
                        <a:t>incision into the skull or cranium</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3687447"/>
                  </a:ext>
                </a:extLst>
              </a:tr>
            </a:tbl>
          </a:graphicData>
        </a:graphic>
      </p:graphicFrame>
    </p:spTree>
    <p:extLst>
      <p:ext uri="{BB962C8B-B14F-4D97-AF65-F5344CB8AC3E}">
        <p14:creationId xmlns:p14="http://schemas.microsoft.com/office/powerpoint/2010/main" val="673162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951946"/>
          </a:xfrm>
          <a:prstGeom prst="rect">
            <a:avLst/>
          </a:prstGeom>
        </p:spPr>
      </p:pic>
      <p:sp>
        <p:nvSpPr>
          <p:cNvPr id="2" name="Title 1">
            <a:extLst>
              <a:ext uri="{FF2B5EF4-FFF2-40B4-BE49-F238E27FC236}">
                <a16:creationId xmlns:a16="http://schemas.microsoft.com/office/drawing/2014/main" id="{38BA00CE-A838-534C-A52F-C37546AB081B}"/>
              </a:ext>
            </a:extLst>
          </p:cNvPr>
          <p:cNvSpPr>
            <a:spLocks noGrp="1"/>
          </p:cNvSpPr>
          <p:nvPr>
            <p:ph type="title"/>
          </p:nvPr>
        </p:nvSpPr>
        <p:spPr>
          <a:xfrm>
            <a:off x="197460" y="1632140"/>
            <a:ext cx="10515600" cy="1325563"/>
          </a:xfrm>
        </p:spPr>
        <p:txBody>
          <a:bodyPr/>
          <a:lstStyle/>
          <a:p>
            <a:r>
              <a:rPr lang="en-US" b="1" dirty="0"/>
              <a:t>Med Terms - sample question 4</a:t>
            </a:r>
          </a:p>
        </p:txBody>
      </p:sp>
      <p:sp>
        <p:nvSpPr>
          <p:cNvPr id="3" name="Content Placeholder 2">
            <a:extLst>
              <a:ext uri="{FF2B5EF4-FFF2-40B4-BE49-F238E27FC236}">
                <a16:creationId xmlns:a16="http://schemas.microsoft.com/office/drawing/2014/main" id="{FB53CD48-B64F-E846-BC10-FD6837DABFFF}"/>
              </a:ext>
            </a:extLst>
          </p:cNvPr>
          <p:cNvSpPr>
            <a:spLocks noGrp="1"/>
          </p:cNvSpPr>
          <p:nvPr>
            <p:ph idx="1"/>
          </p:nvPr>
        </p:nvSpPr>
        <p:spPr>
          <a:xfrm>
            <a:off x="220650" y="3225927"/>
            <a:ext cx="11750699" cy="2353056"/>
          </a:xfrm>
        </p:spPr>
        <p:txBody>
          <a:bodyPr/>
          <a:lstStyle/>
          <a:p>
            <a:pPr marL="0" indent="0">
              <a:buNone/>
            </a:pPr>
            <a:r>
              <a:rPr lang="en-AU" dirty="0"/>
              <a:t>Kylie cannot understand the medical terms and abbreviations written in her patient’s medical record. </a:t>
            </a:r>
          </a:p>
          <a:p>
            <a:pPr marL="0" indent="0">
              <a:buNone/>
            </a:pPr>
            <a:r>
              <a:rPr lang="en-AU" dirty="0"/>
              <a:t>Provide two ways in which Kylie can find out what they mean.</a:t>
            </a:r>
          </a:p>
          <a:p>
            <a:pPr marL="0" indent="0" algn="r">
              <a:buNone/>
            </a:pPr>
            <a:endParaRPr lang="en-AU" dirty="0"/>
          </a:p>
          <a:p>
            <a:pPr marL="0" indent="0" algn="r">
              <a:buNone/>
            </a:pPr>
            <a:endParaRPr lang="en-AU" dirty="0"/>
          </a:p>
        </p:txBody>
      </p:sp>
    </p:spTree>
    <p:extLst>
      <p:ext uri="{BB962C8B-B14F-4D97-AF65-F5344CB8AC3E}">
        <p14:creationId xmlns:p14="http://schemas.microsoft.com/office/powerpoint/2010/main" val="3027584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91999" cy="6886261"/>
          </a:xfrm>
          <a:prstGeom prst="rect">
            <a:avLst/>
          </a:prstGeom>
        </p:spPr>
      </p:pic>
      <p:sp>
        <p:nvSpPr>
          <p:cNvPr id="2" name="Title 1">
            <a:extLst>
              <a:ext uri="{FF2B5EF4-FFF2-40B4-BE49-F238E27FC236}">
                <a16:creationId xmlns:a16="http://schemas.microsoft.com/office/drawing/2014/main" id="{CE085BD8-719F-FB4E-B244-BC96DF766AD4}"/>
              </a:ext>
            </a:extLst>
          </p:cNvPr>
          <p:cNvSpPr>
            <a:spLocks noGrp="1"/>
          </p:cNvSpPr>
          <p:nvPr>
            <p:ph type="title"/>
          </p:nvPr>
        </p:nvSpPr>
        <p:spPr>
          <a:xfrm>
            <a:off x="1163876" y="-28260"/>
            <a:ext cx="10515600" cy="1325563"/>
          </a:xfrm>
        </p:spPr>
        <p:txBody>
          <a:bodyPr/>
          <a:lstStyle/>
          <a:p>
            <a:pPr algn="ctr"/>
            <a:r>
              <a:rPr lang="en-US" b="1" dirty="0"/>
              <a:t>An overview</a:t>
            </a:r>
          </a:p>
        </p:txBody>
      </p:sp>
      <p:sp>
        <p:nvSpPr>
          <p:cNvPr id="3" name="Content Placeholder 2">
            <a:extLst>
              <a:ext uri="{FF2B5EF4-FFF2-40B4-BE49-F238E27FC236}">
                <a16:creationId xmlns:a16="http://schemas.microsoft.com/office/drawing/2014/main" id="{B0567C09-9EBB-4A4F-B661-0966C120F430}"/>
              </a:ext>
            </a:extLst>
          </p:cNvPr>
          <p:cNvSpPr>
            <a:spLocks noGrp="1"/>
          </p:cNvSpPr>
          <p:nvPr>
            <p:ph idx="1"/>
          </p:nvPr>
        </p:nvSpPr>
        <p:spPr>
          <a:xfrm>
            <a:off x="1926398" y="1198756"/>
            <a:ext cx="10173744" cy="2007841"/>
          </a:xfrm>
        </p:spPr>
        <p:txBody>
          <a:bodyPr>
            <a:normAutofit fontScale="77500" lnSpcReduction="20000"/>
          </a:bodyPr>
          <a:lstStyle/>
          <a:p>
            <a:pPr>
              <a:buBlip>
                <a:blip r:embed="rId4"/>
              </a:buBlip>
            </a:pPr>
            <a:r>
              <a:rPr lang="en-US" sz="3300" dirty="0"/>
              <a:t> Internal SAC scores contribute 66% towards your study score</a:t>
            </a:r>
          </a:p>
          <a:p>
            <a:pPr>
              <a:buBlip>
                <a:blip r:embed="rId4"/>
              </a:buBlip>
            </a:pPr>
            <a:r>
              <a:rPr lang="en-US" sz="3300" dirty="0"/>
              <a:t> End of year external exam contributes 34% towards your study score</a:t>
            </a:r>
          </a:p>
          <a:p>
            <a:pPr>
              <a:buBlip>
                <a:blip r:embed="rId4"/>
              </a:buBlip>
            </a:pPr>
            <a:r>
              <a:rPr lang="en-US" sz="3300" dirty="0"/>
              <a:t> Exam questions are from only two units of competency:</a:t>
            </a:r>
          </a:p>
          <a:p>
            <a:pPr lvl="1">
              <a:buBlip>
                <a:blip r:embed="rId4"/>
              </a:buBlip>
            </a:pPr>
            <a:r>
              <a:rPr lang="en-US" sz="3300" dirty="0"/>
              <a:t> BSBMED301- Interpret and apply medical terminology appropriately</a:t>
            </a:r>
          </a:p>
          <a:p>
            <a:pPr lvl="1">
              <a:buBlip>
                <a:blip r:embed="rId4"/>
              </a:buBlip>
            </a:pPr>
            <a:r>
              <a:rPr lang="en-US" sz="3300" dirty="0"/>
              <a:t> HLTAAP001- Recognise healthy body systems</a:t>
            </a:r>
          </a:p>
          <a:p>
            <a:pPr marL="457200" lvl="1" indent="0">
              <a:buNone/>
            </a:pPr>
            <a:endParaRPr lang="en-US" dirty="0"/>
          </a:p>
          <a:p>
            <a:pPr marL="457200" lvl="1" indent="0">
              <a:buNone/>
            </a:pPr>
            <a:endParaRPr lang="en-US" dirty="0"/>
          </a:p>
          <a:p>
            <a:pPr marL="0" indent="0">
              <a:buNone/>
            </a:pPr>
            <a:endParaRPr lang="en-US" dirty="0"/>
          </a:p>
        </p:txBody>
      </p:sp>
      <p:sp>
        <p:nvSpPr>
          <p:cNvPr id="9" name="Rectangle 8"/>
          <p:cNvSpPr/>
          <p:nvPr/>
        </p:nvSpPr>
        <p:spPr>
          <a:xfrm>
            <a:off x="3627066" y="3180925"/>
            <a:ext cx="8473075" cy="2246769"/>
          </a:xfrm>
          <a:prstGeom prst="rect">
            <a:avLst/>
          </a:prstGeom>
        </p:spPr>
        <p:txBody>
          <a:bodyPr wrap="square">
            <a:spAutoFit/>
          </a:bodyPr>
          <a:lstStyle/>
          <a:p>
            <a:pPr>
              <a:buBlip>
                <a:blip r:embed="rId4"/>
              </a:buBlip>
            </a:pPr>
            <a:r>
              <a:rPr lang="en-US" sz="2800" dirty="0"/>
              <a:t> The exam totals 100 marks and is broken down into:</a:t>
            </a:r>
          </a:p>
          <a:p>
            <a:pPr lvl="1">
              <a:buBlip>
                <a:blip r:embed="rId4"/>
              </a:buBlip>
            </a:pPr>
            <a:r>
              <a:rPr lang="en-US" sz="2800" dirty="0"/>
              <a:t> Section A: Multiple-choice (20 marks)</a:t>
            </a:r>
          </a:p>
          <a:p>
            <a:pPr lvl="1">
              <a:buBlip>
                <a:blip r:embed="rId4"/>
              </a:buBlip>
            </a:pPr>
            <a:r>
              <a:rPr lang="en-US" sz="2800" dirty="0"/>
              <a:t> Section B: Short answer (50 marks)</a:t>
            </a:r>
          </a:p>
          <a:p>
            <a:pPr lvl="1">
              <a:buBlip>
                <a:blip r:embed="rId4"/>
              </a:buBlip>
            </a:pPr>
            <a:r>
              <a:rPr lang="en-US" sz="2800" dirty="0"/>
              <a:t> Section C: Case study (30 marks)</a:t>
            </a:r>
          </a:p>
          <a:p>
            <a:pPr lvl="1"/>
            <a:endParaRPr lang="en-US" sz="2800" dirty="0"/>
          </a:p>
        </p:txBody>
      </p:sp>
      <p:sp>
        <p:nvSpPr>
          <p:cNvPr id="10" name="Rectangle 9"/>
          <p:cNvSpPr/>
          <p:nvPr/>
        </p:nvSpPr>
        <p:spPr>
          <a:xfrm>
            <a:off x="3627066" y="5090219"/>
            <a:ext cx="8363210" cy="954107"/>
          </a:xfrm>
          <a:prstGeom prst="rect">
            <a:avLst/>
          </a:prstGeom>
        </p:spPr>
        <p:txBody>
          <a:bodyPr wrap="square">
            <a:spAutoFit/>
          </a:bodyPr>
          <a:lstStyle/>
          <a:p>
            <a:pPr>
              <a:buBlip>
                <a:blip r:embed="rId4"/>
              </a:buBlip>
            </a:pPr>
            <a:r>
              <a:rPr lang="en-US" sz="2800" dirty="0"/>
              <a:t> It lasts for 90min (1.5 hours) and has an additional 15min of reading time prior to commencing writing</a:t>
            </a:r>
          </a:p>
        </p:txBody>
      </p:sp>
    </p:spTree>
    <p:extLst>
      <p:ext uri="{BB962C8B-B14F-4D97-AF65-F5344CB8AC3E}">
        <p14:creationId xmlns:p14="http://schemas.microsoft.com/office/powerpoint/2010/main" val="265974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fade">
                                      <p:cBhvr>
                                        <p:cTn id="24" dur="1000"/>
                                        <p:tgtEl>
                                          <p:spTgt spid="9">
                                            <p:txEl>
                                              <p:pRg st="0" end="0"/>
                                            </p:txEl>
                                          </p:spTgt>
                                        </p:tgtEl>
                                      </p:cBhvr>
                                    </p:animEffect>
                                    <p:anim calcmode="lin" valueType="num">
                                      <p:cBhvr>
                                        <p:cTn id="2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9">
                                            <p:txEl>
                                              <p:pRg st="0" end="0"/>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animEffect transition="in" filter="fade">
                                      <p:cBhvr>
                                        <p:cTn id="29" dur="1000"/>
                                        <p:tgtEl>
                                          <p:spTgt spid="9">
                                            <p:txEl>
                                              <p:pRg st="1" end="1"/>
                                            </p:txEl>
                                          </p:spTgt>
                                        </p:tgtEl>
                                      </p:cBhvr>
                                    </p:animEffect>
                                    <p:anim calcmode="lin" valueType="num">
                                      <p:cBhvr>
                                        <p:cTn id="30"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1" end="1"/>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Effect transition="in" filter="fade">
                                      <p:cBhvr>
                                        <p:cTn id="34" dur="1000"/>
                                        <p:tgtEl>
                                          <p:spTgt spid="9">
                                            <p:txEl>
                                              <p:pRg st="2" end="2"/>
                                            </p:txEl>
                                          </p:spTgt>
                                        </p:tgtEl>
                                      </p:cBhvr>
                                    </p:animEffect>
                                    <p:anim calcmode="lin" valueType="num">
                                      <p:cBhvr>
                                        <p:cTn id="35"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9">
                                            <p:txEl>
                                              <p:pRg st="2" end="2"/>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9">
                                            <p:txEl>
                                              <p:pRg st="3" end="3"/>
                                            </p:txEl>
                                          </p:spTgt>
                                        </p:tgtEl>
                                        <p:attrNameLst>
                                          <p:attrName>style.visibility</p:attrName>
                                        </p:attrNameLst>
                                      </p:cBhvr>
                                      <p:to>
                                        <p:strVal val="visible"/>
                                      </p:to>
                                    </p:set>
                                    <p:animEffect transition="in" filter="fade">
                                      <p:cBhvr>
                                        <p:cTn id="39" dur="1000"/>
                                        <p:tgtEl>
                                          <p:spTgt spid="9">
                                            <p:txEl>
                                              <p:pRg st="3" end="3"/>
                                            </p:txEl>
                                          </p:spTgt>
                                        </p:tgtEl>
                                      </p:cBhvr>
                                    </p:animEffect>
                                    <p:anim calcmode="lin" valueType="num">
                                      <p:cBhvr>
                                        <p:cTn id="40"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10">
                                            <p:txEl>
                                              <p:pRg st="0" end="0"/>
                                            </p:txEl>
                                          </p:spTgt>
                                        </p:tgtEl>
                                        <p:attrNameLst>
                                          <p:attrName>style.visibility</p:attrName>
                                        </p:attrNameLst>
                                      </p:cBhvr>
                                      <p:to>
                                        <p:strVal val="visible"/>
                                      </p:to>
                                    </p:set>
                                    <p:animEffect transition="in" filter="fade">
                                      <p:cBhvr>
                                        <p:cTn id="46" dur="1000"/>
                                        <p:tgtEl>
                                          <p:spTgt spid="10">
                                            <p:txEl>
                                              <p:pRg st="0" end="0"/>
                                            </p:txEl>
                                          </p:spTgt>
                                        </p:tgtEl>
                                      </p:cBhvr>
                                    </p:animEffect>
                                    <p:anim calcmode="lin" valueType="num">
                                      <p:cBhvr>
                                        <p:cTn id="47"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4B7C1435-2D6A-CB46-B561-0A8F75CC2F14}"/>
              </a:ext>
            </a:extLst>
          </p:cNvPr>
          <p:cNvSpPr>
            <a:spLocks noGrp="1"/>
          </p:cNvSpPr>
          <p:nvPr>
            <p:ph idx="1"/>
          </p:nvPr>
        </p:nvSpPr>
        <p:spPr>
          <a:xfrm>
            <a:off x="3000933" y="558384"/>
            <a:ext cx="9276411" cy="5741232"/>
          </a:xfrm>
        </p:spPr>
        <p:txBody>
          <a:bodyPr>
            <a:normAutofit fontScale="92500" lnSpcReduction="10000"/>
          </a:bodyPr>
          <a:lstStyle/>
          <a:p>
            <a:pPr marL="0" indent="0">
              <a:buNone/>
            </a:pPr>
            <a:r>
              <a:rPr lang="en-AU" dirty="0"/>
              <a:t>Possible </a:t>
            </a:r>
            <a:r>
              <a:rPr lang="en-AU" b="1" dirty="0"/>
              <a:t>correct</a:t>
            </a:r>
            <a:r>
              <a:rPr lang="en-AU" dirty="0"/>
              <a:t> responses could include:</a:t>
            </a:r>
          </a:p>
          <a:p>
            <a:pPr>
              <a:buFont typeface="Wingdings" panose="05000000000000000000" pitchFamily="2" charset="2"/>
              <a:buChar char="ü"/>
            </a:pPr>
            <a:r>
              <a:rPr lang="en-AU" dirty="0"/>
              <a:t>Medical terminology dictionary </a:t>
            </a:r>
          </a:p>
          <a:p>
            <a:pPr>
              <a:buFont typeface="Wingdings" panose="05000000000000000000" pitchFamily="2" charset="2"/>
              <a:buChar char="ü"/>
            </a:pPr>
            <a:r>
              <a:rPr lang="en-AU" dirty="0"/>
              <a:t>Medical terminology text book </a:t>
            </a:r>
          </a:p>
          <a:p>
            <a:pPr>
              <a:buFont typeface="Wingdings" panose="05000000000000000000" pitchFamily="2" charset="2"/>
              <a:buChar char="ü"/>
            </a:pPr>
            <a:r>
              <a:rPr lang="en-AU" dirty="0"/>
              <a:t>Supervisor or Manager </a:t>
            </a:r>
          </a:p>
          <a:p>
            <a:pPr>
              <a:buFont typeface="Wingdings" panose="05000000000000000000" pitchFamily="2" charset="2"/>
              <a:buChar char="ü"/>
            </a:pPr>
            <a:r>
              <a:rPr lang="en-AU" dirty="0"/>
              <a:t>Colleague </a:t>
            </a:r>
          </a:p>
          <a:p>
            <a:pPr>
              <a:buFont typeface="Wingdings" panose="05000000000000000000" pitchFamily="2" charset="2"/>
              <a:buChar char="ü"/>
            </a:pPr>
            <a:r>
              <a:rPr lang="en-AU" dirty="0"/>
              <a:t>Organisation-approved medical abbreviation document/glossary</a:t>
            </a:r>
          </a:p>
          <a:p>
            <a:pPr marL="0" indent="0">
              <a:buNone/>
            </a:pPr>
            <a:endParaRPr lang="en-AU" dirty="0"/>
          </a:p>
          <a:p>
            <a:pPr marL="0" indent="0">
              <a:buNone/>
            </a:pPr>
            <a:r>
              <a:rPr lang="en-AU" dirty="0"/>
              <a:t>	Answers </a:t>
            </a:r>
            <a:r>
              <a:rPr lang="en-AU" b="1" dirty="0"/>
              <a:t>not</a:t>
            </a:r>
            <a:r>
              <a:rPr lang="en-AU" dirty="0"/>
              <a:t> acceptable: </a:t>
            </a:r>
          </a:p>
          <a:p>
            <a:pPr lvl="2">
              <a:buFont typeface="Calibri" panose="020F0502020204030204" pitchFamily="34" charset="0"/>
              <a:buChar char="Θ"/>
            </a:pPr>
            <a:r>
              <a:rPr lang="en-AU" sz="2800" dirty="0"/>
              <a:t>Google it</a:t>
            </a:r>
          </a:p>
          <a:p>
            <a:pPr lvl="2">
              <a:buFont typeface="Calibri" panose="020F0502020204030204" pitchFamily="34" charset="0"/>
              <a:buChar char="Θ"/>
            </a:pPr>
            <a:r>
              <a:rPr lang="en-AU" sz="2800" dirty="0"/>
              <a:t>Look it up</a:t>
            </a:r>
          </a:p>
          <a:p>
            <a:pPr lvl="2">
              <a:buFont typeface="Calibri" panose="020F0502020204030204" pitchFamily="34" charset="0"/>
              <a:buChar char="Θ"/>
            </a:pPr>
            <a:r>
              <a:rPr lang="en-AU" sz="2800" dirty="0"/>
              <a:t>Research it</a:t>
            </a:r>
          </a:p>
          <a:p>
            <a:pPr lvl="2">
              <a:buFont typeface="Calibri" panose="020F0502020204030204" pitchFamily="34" charset="0"/>
              <a:buChar char="Θ"/>
            </a:pPr>
            <a:r>
              <a:rPr lang="en-AU" sz="2800" dirty="0"/>
              <a:t>Ask a friend</a:t>
            </a:r>
          </a:p>
          <a:p>
            <a:pPr lvl="2">
              <a:buFont typeface="Calibri" panose="020F0502020204030204" pitchFamily="34" charset="0"/>
              <a:buChar char="Θ"/>
            </a:pPr>
            <a:r>
              <a:rPr lang="en-AU" sz="2800" dirty="0"/>
              <a:t>Search the internet</a:t>
            </a:r>
            <a:endParaRPr lang="en-US" sz="2800" dirty="0"/>
          </a:p>
        </p:txBody>
      </p:sp>
    </p:spTree>
    <p:extLst>
      <p:ext uri="{BB962C8B-B14F-4D97-AF65-F5344CB8AC3E}">
        <p14:creationId xmlns:p14="http://schemas.microsoft.com/office/powerpoint/2010/main" val="98338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951946"/>
          </a:xfrm>
          <a:prstGeom prst="rect">
            <a:avLst/>
          </a:prstGeom>
        </p:spPr>
      </p:pic>
      <p:sp>
        <p:nvSpPr>
          <p:cNvPr id="2" name="Title 1">
            <a:extLst>
              <a:ext uri="{FF2B5EF4-FFF2-40B4-BE49-F238E27FC236}">
                <a16:creationId xmlns:a16="http://schemas.microsoft.com/office/drawing/2014/main" id="{CA31061A-EB97-CA43-BE4B-1FBA3F18C5B2}"/>
              </a:ext>
            </a:extLst>
          </p:cNvPr>
          <p:cNvSpPr>
            <a:spLocks noGrp="1"/>
          </p:cNvSpPr>
          <p:nvPr>
            <p:ph type="title"/>
          </p:nvPr>
        </p:nvSpPr>
        <p:spPr>
          <a:xfrm>
            <a:off x="0" y="625362"/>
            <a:ext cx="10515600" cy="1325563"/>
          </a:xfrm>
        </p:spPr>
        <p:txBody>
          <a:bodyPr/>
          <a:lstStyle/>
          <a:p>
            <a:r>
              <a:rPr lang="en-US" b="1" dirty="0"/>
              <a:t>Med Terms - sample question 5</a:t>
            </a:r>
            <a:endParaRPr lang="en-US" dirty="0"/>
          </a:p>
        </p:txBody>
      </p:sp>
      <p:graphicFrame>
        <p:nvGraphicFramePr>
          <p:cNvPr id="7" name="Table 4">
            <a:extLst>
              <a:ext uri="{FF2B5EF4-FFF2-40B4-BE49-F238E27FC236}">
                <a16:creationId xmlns:a16="http://schemas.microsoft.com/office/drawing/2014/main" id="{E92FB1E9-B1FC-F747-940C-FF71E2312C2D}"/>
              </a:ext>
            </a:extLst>
          </p:cNvPr>
          <p:cNvGraphicFramePr>
            <a:graphicFrameLocks noGrp="1"/>
          </p:cNvGraphicFramePr>
          <p:nvPr>
            <p:extLst>
              <p:ext uri="{D42A27DB-BD31-4B8C-83A1-F6EECF244321}">
                <p14:modId xmlns:p14="http://schemas.microsoft.com/office/powerpoint/2010/main" val="4108735872"/>
              </p:ext>
            </p:extLst>
          </p:nvPr>
        </p:nvGraphicFramePr>
        <p:xfrm>
          <a:off x="-1" y="2236478"/>
          <a:ext cx="12192001" cy="4709940"/>
        </p:xfrm>
        <a:graphic>
          <a:graphicData uri="http://schemas.openxmlformats.org/drawingml/2006/table">
            <a:tbl>
              <a:tblPr firstRow="1" bandRow="1">
                <a:tableStyleId>{5C22544A-7EE6-4342-B048-85BDC9FD1C3A}</a:tableStyleId>
              </a:tblPr>
              <a:tblGrid>
                <a:gridCol w="4141787">
                  <a:extLst>
                    <a:ext uri="{9D8B030D-6E8A-4147-A177-3AD203B41FA5}">
                      <a16:colId xmlns:a16="http://schemas.microsoft.com/office/drawing/2014/main" val="3479365206"/>
                    </a:ext>
                  </a:extLst>
                </a:gridCol>
                <a:gridCol w="2942651">
                  <a:extLst>
                    <a:ext uri="{9D8B030D-6E8A-4147-A177-3AD203B41FA5}">
                      <a16:colId xmlns:a16="http://schemas.microsoft.com/office/drawing/2014/main" val="3978880328"/>
                    </a:ext>
                  </a:extLst>
                </a:gridCol>
                <a:gridCol w="5107563">
                  <a:extLst>
                    <a:ext uri="{9D8B030D-6E8A-4147-A177-3AD203B41FA5}">
                      <a16:colId xmlns:a16="http://schemas.microsoft.com/office/drawing/2014/main" val="3051983339"/>
                    </a:ext>
                  </a:extLst>
                </a:gridCol>
              </a:tblGrid>
              <a:tr h="723601">
                <a:tc>
                  <a:txBody>
                    <a:bodyPr/>
                    <a:lstStyle/>
                    <a:p>
                      <a:pPr algn="ctr"/>
                      <a:r>
                        <a:rPr lang="en-US" sz="2000" b="1" u="sng" dirty="0">
                          <a:solidFill>
                            <a:schemeClr val="tx1"/>
                          </a:solidFill>
                          <a:latin typeface="+mn-lt"/>
                        </a:rPr>
                        <a:t>Abbreviation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sng" dirty="0">
                          <a:solidFill>
                            <a:schemeClr val="tx1"/>
                          </a:solidFill>
                          <a:latin typeface="+mn-lt"/>
                        </a:rPr>
                        <a:t>Full</a:t>
                      </a:r>
                      <a:r>
                        <a:rPr lang="en-US" sz="2000" b="1" u="sng" baseline="0" dirty="0">
                          <a:solidFill>
                            <a:schemeClr val="tx1"/>
                          </a:solidFill>
                          <a:latin typeface="+mn-lt"/>
                        </a:rPr>
                        <a:t> name</a:t>
                      </a:r>
                      <a:endParaRPr lang="en-US" sz="2000" b="1" u="sng" dirty="0">
                        <a:solidFill>
                          <a:schemeClr val="tx1"/>
                        </a:solidFill>
                        <a:latin typeface="+mn-lt"/>
                      </a:endParaRPr>
                    </a:p>
                    <a:p>
                      <a:pPr algn="ctr"/>
                      <a:endParaRPr lang="en-US" sz="2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sng" dirty="0">
                          <a:solidFill>
                            <a:schemeClr val="tx1"/>
                          </a:solidFill>
                          <a:effectLst/>
                          <a:latin typeface="+mn-lt"/>
                        </a:rPr>
                        <a:t>Explain its function</a:t>
                      </a:r>
                    </a:p>
                    <a:p>
                      <a:pPr algn="ctr"/>
                      <a:endParaRPr lang="en-US" sz="12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47609871"/>
                  </a:ext>
                </a:extLst>
              </a:tr>
              <a:tr h="603471">
                <a:tc>
                  <a:txBody>
                    <a:bodyPr/>
                    <a:lstStyle/>
                    <a:p>
                      <a:pPr algn="ctr"/>
                      <a:endParaRPr lang="en-US" sz="16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dk1"/>
                          </a:solidFill>
                        </a:rPr>
                        <a:t>Blood pressure</a:t>
                      </a:r>
                      <a:endParaRPr lang="en-US" sz="1600" b="1" dirty="0">
                        <a:solidFill>
                          <a:srgbClr val="FF0000"/>
                        </a:solidFill>
                      </a:endParaRPr>
                    </a:p>
                    <a:p>
                      <a:pPr algn="ctr"/>
                      <a:endParaRPr lang="en-US" sz="16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n-US" sz="16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2889025"/>
                  </a:ext>
                </a:extLst>
              </a:tr>
              <a:tr h="1023277">
                <a:tc>
                  <a:txBody>
                    <a:bodyPr/>
                    <a:lstStyle/>
                    <a:p>
                      <a:pPr algn="ctr"/>
                      <a:r>
                        <a:rPr lang="en-US" sz="1600" b="1" dirty="0"/>
                        <a:t>BPM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b="1" dirty="0"/>
                        <a:t>The unit of measure for the frequency of heart contractions each minute.</a:t>
                      </a: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279650753"/>
                  </a:ext>
                </a:extLst>
              </a:tr>
              <a:tr h="550996">
                <a:tc>
                  <a:txBody>
                    <a:bodyPr/>
                    <a:lstStyle/>
                    <a:p>
                      <a:pPr algn="ctr"/>
                      <a:r>
                        <a:rPr lang="en-US" sz="1600" b="1" dirty="0"/>
                        <a:t>BSL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b="1" dirty="0"/>
                        <a:t>Blood sugar or blood glucose that present in the blood of human.</a:t>
                      </a: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5670379"/>
                  </a:ext>
                </a:extLst>
              </a:tr>
              <a:tr h="550996">
                <a:tc>
                  <a:txBody>
                    <a:bodyPr/>
                    <a:lstStyle/>
                    <a:p>
                      <a:pPr algn="ctr"/>
                      <a:r>
                        <a:rPr lang="en-US" sz="1600" b="1" dirty="0"/>
                        <a:t>BMI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AU" sz="1600" b="1" dirty="0"/>
                        <a:t>Body Mass Index</a:t>
                      </a: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2921725"/>
                  </a:ext>
                </a:extLst>
              </a:tr>
              <a:tr h="550996">
                <a:tc>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1600" b="1" dirty="0"/>
                        <a:t>Cardio-pulmonary resuscitation </a:t>
                      </a: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600" b="1" dirty="0"/>
                        <a:t>The manual application of chest compressions and ventilations to people in cardiac arrest.</a:t>
                      </a: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87611549"/>
                  </a:ext>
                </a:extLst>
              </a:tr>
              <a:tr h="550996">
                <a:tc>
                  <a:txBody>
                    <a:bodyPr/>
                    <a:lstStyle/>
                    <a:p>
                      <a:pPr algn="ctr"/>
                      <a:r>
                        <a:rPr lang="en-US" sz="1600" b="1" dirty="0"/>
                        <a:t>HR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AU" sz="1600" b="1" dirty="0">
                          <a:solidFill>
                            <a:schemeClr val="dk1"/>
                          </a:solidFill>
                        </a:rPr>
                        <a:t>Heart</a:t>
                      </a:r>
                      <a:r>
                        <a:rPr lang="en-AU" sz="1600" b="1" baseline="0" dirty="0">
                          <a:solidFill>
                            <a:schemeClr val="dk1"/>
                          </a:solidFill>
                        </a:rPr>
                        <a:t> rate</a:t>
                      </a: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3687447"/>
                  </a:ext>
                </a:extLst>
              </a:tr>
            </a:tbl>
          </a:graphicData>
        </a:graphic>
      </p:graphicFrame>
      <p:sp>
        <p:nvSpPr>
          <p:cNvPr id="9" name="Rectangle 8"/>
          <p:cNvSpPr/>
          <p:nvPr/>
        </p:nvSpPr>
        <p:spPr>
          <a:xfrm>
            <a:off x="-1" y="1692496"/>
            <a:ext cx="7083552" cy="400110"/>
          </a:xfrm>
          <a:prstGeom prst="rect">
            <a:avLst/>
          </a:prstGeom>
        </p:spPr>
        <p:txBody>
          <a:bodyPr wrap="square">
            <a:spAutoFit/>
          </a:bodyPr>
          <a:lstStyle/>
          <a:p>
            <a:r>
              <a:rPr lang="en-AU" sz="2000" dirty="0"/>
              <a:t>Complete the table by filling in the blank word parts or functions:</a:t>
            </a:r>
          </a:p>
        </p:txBody>
      </p:sp>
    </p:spTree>
    <p:extLst>
      <p:ext uri="{BB962C8B-B14F-4D97-AF65-F5344CB8AC3E}">
        <p14:creationId xmlns:p14="http://schemas.microsoft.com/office/powerpoint/2010/main" val="834026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7" name="Table 4">
            <a:extLst>
              <a:ext uri="{FF2B5EF4-FFF2-40B4-BE49-F238E27FC236}">
                <a16:creationId xmlns:a16="http://schemas.microsoft.com/office/drawing/2014/main" id="{E92FB1E9-B1FC-F747-940C-FF71E2312C2D}"/>
              </a:ext>
            </a:extLst>
          </p:cNvPr>
          <p:cNvGraphicFramePr>
            <a:graphicFrameLocks noGrp="1"/>
          </p:cNvGraphicFramePr>
          <p:nvPr>
            <p:extLst>
              <p:ext uri="{D42A27DB-BD31-4B8C-83A1-F6EECF244321}">
                <p14:modId xmlns:p14="http://schemas.microsoft.com/office/powerpoint/2010/main" val="2117530207"/>
              </p:ext>
            </p:extLst>
          </p:nvPr>
        </p:nvGraphicFramePr>
        <p:xfrm>
          <a:off x="1194816" y="-1"/>
          <a:ext cx="10997185" cy="6858000"/>
        </p:xfrm>
        <a:graphic>
          <a:graphicData uri="http://schemas.openxmlformats.org/drawingml/2006/table">
            <a:tbl>
              <a:tblPr firstRow="1" bandRow="1">
                <a:tableStyleId>{5C22544A-7EE6-4342-B048-85BDC9FD1C3A}</a:tableStyleId>
              </a:tblPr>
              <a:tblGrid>
                <a:gridCol w="3735893">
                  <a:extLst>
                    <a:ext uri="{9D8B030D-6E8A-4147-A177-3AD203B41FA5}">
                      <a16:colId xmlns:a16="http://schemas.microsoft.com/office/drawing/2014/main" val="3479365206"/>
                    </a:ext>
                  </a:extLst>
                </a:gridCol>
                <a:gridCol w="2654271">
                  <a:extLst>
                    <a:ext uri="{9D8B030D-6E8A-4147-A177-3AD203B41FA5}">
                      <a16:colId xmlns:a16="http://schemas.microsoft.com/office/drawing/2014/main" val="3978880328"/>
                    </a:ext>
                  </a:extLst>
                </a:gridCol>
                <a:gridCol w="4607021">
                  <a:extLst>
                    <a:ext uri="{9D8B030D-6E8A-4147-A177-3AD203B41FA5}">
                      <a16:colId xmlns:a16="http://schemas.microsoft.com/office/drawing/2014/main" val="3051983339"/>
                    </a:ext>
                  </a:extLst>
                </a:gridCol>
              </a:tblGrid>
              <a:tr h="960733">
                <a:tc>
                  <a:txBody>
                    <a:bodyPr/>
                    <a:lstStyle/>
                    <a:p>
                      <a:pPr algn="ctr"/>
                      <a:r>
                        <a:rPr lang="en-US" sz="2000" b="1" u="sng" dirty="0">
                          <a:solidFill>
                            <a:schemeClr val="tx1"/>
                          </a:solidFill>
                          <a:latin typeface="+mn-lt"/>
                        </a:rPr>
                        <a:t>Abbreviation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sng" dirty="0">
                          <a:solidFill>
                            <a:schemeClr val="tx1"/>
                          </a:solidFill>
                          <a:latin typeface="+mn-lt"/>
                        </a:rPr>
                        <a:t>Full</a:t>
                      </a:r>
                      <a:r>
                        <a:rPr lang="en-US" sz="2000" b="1" u="sng" baseline="0" dirty="0">
                          <a:solidFill>
                            <a:schemeClr val="tx1"/>
                          </a:solidFill>
                          <a:latin typeface="+mn-lt"/>
                        </a:rPr>
                        <a:t> name</a:t>
                      </a:r>
                      <a:endParaRPr lang="en-US" sz="2000" b="1" u="sng" dirty="0">
                        <a:solidFill>
                          <a:schemeClr val="tx1"/>
                        </a:solidFill>
                        <a:latin typeface="+mn-lt"/>
                      </a:endParaRPr>
                    </a:p>
                    <a:p>
                      <a:pPr algn="ctr"/>
                      <a:endParaRPr lang="en-US" sz="2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sng" dirty="0">
                          <a:solidFill>
                            <a:schemeClr val="tx1"/>
                          </a:solidFill>
                          <a:effectLst/>
                          <a:latin typeface="+mn-lt"/>
                        </a:rPr>
                        <a:t>Explain its function</a:t>
                      </a:r>
                    </a:p>
                    <a:p>
                      <a:pPr algn="ctr"/>
                      <a:endParaRPr lang="en-US" sz="12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47609871"/>
                  </a:ext>
                </a:extLst>
              </a:tr>
              <a:tr h="1243331">
                <a:tc>
                  <a:txBody>
                    <a:bodyPr/>
                    <a:lstStyle/>
                    <a:p>
                      <a:pPr algn="ctr"/>
                      <a:r>
                        <a:rPr lang="en-AU" sz="1600" b="1" dirty="0">
                          <a:solidFill>
                            <a:srgbClr val="FF0000"/>
                          </a:solidFill>
                        </a:rPr>
                        <a:t>BP</a:t>
                      </a:r>
                      <a:endParaRPr lang="en-US" sz="1600" b="1" u="sng"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dirty="0">
                          <a:solidFill>
                            <a:schemeClr val="dk1"/>
                          </a:solidFill>
                        </a:rPr>
                        <a:t>Blood pressure</a:t>
                      </a:r>
                      <a:endParaRPr lang="en-US" sz="1600" dirty="0">
                        <a:solidFill>
                          <a:srgbClr val="FF0000"/>
                        </a:solidFill>
                      </a:endParaRPr>
                    </a:p>
                    <a:p>
                      <a:pPr algn="ctr"/>
                      <a:endParaRPr lang="en-US" sz="16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600" b="1" dirty="0">
                          <a:solidFill>
                            <a:srgbClr val="FF0000"/>
                          </a:solidFill>
                        </a:rPr>
                        <a:t>The pressure of the circulating blood against the walls of the blood vessels - measured for a quick evaluation of a person's health.</a:t>
                      </a:r>
                      <a:endParaRPr lang="en-US" sz="1600" b="1" u="sng"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2889025"/>
                  </a:ext>
                </a:extLst>
              </a:tr>
              <a:tr h="970286">
                <a:tc>
                  <a:txBody>
                    <a:bodyPr/>
                    <a:lstStyle/>
                    <a:p>
                      <a:pPr algn="ctr"/>
                      <a:r>
                        <a:rPr lang="en-US" sz="1600" dirty="0"/>
                        <a:t>BPM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AU" sz="1600" b="1" dirty="0">
                          <a:solidFill>
                            <a:srgbClr val="FF0000"/>
                          </a:solidFill>
                        </a:rPr>
                        <a:t>Beats per minute</a:t>
                      </a: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dirty="0"/>
                        <a:t>The unit of measure for the frequency of heart contractions each minute.</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279650753"/>
                  </a:ext>
                </a:extLst>
              </a:tr>
              <a:tr h="927035">
                <a:tc>
                  <a:txBody>
                    <a:bodyPr/>
                    <a:lstStyle/>
                    <a:p>
                      <a:pPr algn="ctr"/>
                      <a:r>
                        <a:rPr lang="en-US" sz="1600" dirty="0"/>
                        <a:t>BSL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AU" sz="1600" b="1" dirty="0">
                          <a:solidFill>
                            <a:srgbClr val="FF0000"/>
                          </a:solidFill>
                        </a:rPr>
                        <a:t>Blood sugar level</a:t>
                      </a: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dirty="0"/>
                        <a:t>Blood sugar or blood glucose that present in the blood of human.</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5670379"/>
                  </a:ext>
                </a:extLst>
              </a:tr>
              <a:tr h="960733">
                <a:tc>
                  <a:txBody>
                    <a:bodyPr/>
                    <a:lstStyle/>
                    <a:p>
                      <a:pPr algn="ctr"/>
                      <a:r>
                        <a:rPr lang="en-US" sz="1600" dirty="0"/>
                        <a:t>BMI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AU" sz="1600" dirty="0"/>
                        <a:t>Body Mass Index</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600" b="1" dirty="0">
                          <a:solidFill>
                            <a:srgbClr val="FF0000"/>
                          </a:solidFill>
                        </a:rPr>
                        <a:t>A statistical measure of the weight of a person scaled according to height, used to estimate if a person is underweight or overweight.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2921725"/>
                  </a:ext>
                </a:extLst>
              </a:tr>
              <a:tr h="888290">
                <a:tc>
                  <a:txBody>
                    <a:bodyPr/>
                    <a:lstStyle/>
                    <a:p>
                      <a:pPr algn="ctr"/>
                      <a:r>
                        <a:rPr lang="en-AU" sz="1600" b="1" dirty="0">
                          <a:solidFill>
                            <a:srgbClr val="FF0000"/>
                          </a:solidFill>
                        </a:rPr>
                        <a:t>CPR</a:t>
                      </a:r>
                      <a:endParaRPr lang="en-US" sz="16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1600" dirty="0"/>
                        <a:t>Cardio-pulmonary resuscitation </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600" dirty="0"/>
                        <a:t>The manual application of chest compressions and ventilations to people in cardiac arrest.</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87611549"/>
                  </a:ext>
                </a:extLst>
              </a:tr>
              <a:tr h="907592">
                <a:tc>
                  <a:txBody>
                    <a:bodyPr/>
                    <a:lstStyle/>
                    <a:p>
                      <a:pPr algn="ctr"/>
                      <a:r>
                        <a:rPr lang="en-US" sz="1600" dirty="0"/>
                        <a:t>HR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AU" sz="1600" dirty="0">
                          <a:solidFill>
                            <a:schemeClr val="dk1"/>
                          </a:solidFill>
                        </a:rPr>
                        <a:t>Heart</a:t>
                      </a:r>
                      <a:r>
                        <a:rPr lang="en-AU" sz="1600" baseline="0" dirty="0">
                          <a:solidFill>
                            <a:schemeClr val="dk1"/>
                          </a:solidFill>
                        </a:rPr>
                        <a:t> rate</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600" b="1" dirty="0">
                          <a:solidFill>
                            <a:srgbClr val="FF0000"/>
                          </a:solidFill>
                        </a:rPr>
                        <a:t>The rate at which the heart beats; usually measured to obtain a quick evaluation of a person's health.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3687447"/>
                  </a:ext>
                </a:extLst>
              </a:tr>
            </a:tbl>
          </a:graphicData>
        </a:graphic>
      </p:graphicFrame>
    </p:spTree>
    <p:extLst>
      <p:ext uri="{BB962C8B-B14F-4D97-AF65-F5344CB8AC3E}">
        <p14:creationId xmlns:p14="http://schemas.microsoft.com/office/powerpoint/2010/main" val="3725441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951946"/>
          </a:xfrm>
          <a:prstGeom prst="rect">
            <a:avLst/>
          </a:prstGeom>
        </p:spPr>
      </p:pic>
      <p:sp>
        <p:nvSpPr>
          <p:cNvPr id="2" name="Title 1">
            <a:extLst>
              <a:ext uri="{FF2B5EF4-FFF2-40B4-BE49-F238E27FC236}">
                <a16:creationId xmlns:a16="http://schemas.microsoft.com/office/drawing/2014/main" id="{CA31061A-EB97-CA43-BE4B-1FBA3F18C5B2}"/>
              </a:ext>
            </a:extLst>
          </p:cNvPr>
          <p:cNvSpPr>
            <a:spLocks noGrp="1"/>
          </p:cNvSpPr>
          <p:nvPr>
            <p:ph type="title"/>
          </p:nvPr>
        </p:nvSpPr>
        <p:spPr>
          <a:xfrm>
            <a:off x="119398" y="763459"/>
            <a:ext cx="10515600" cy="1325563"/>
          </a:xfrm>
        </p:spPr>
        <p:txBody>
          <a:bodyPr/>
          <a:lstStyle/>
          <a:p>
            <a:r>
              <a:rPr lang="en-US" b="1" dirty="0"/>
              <a:t>Med Terms - sample question 6</a:t>
            </a:r>
            <a:endParaRPr lang="en-US" dirty="0"/>
          </a:p>
        </p:txBody>
      </p:sp>
      <p:pic>
        <p:nvPicPr>
          <p:cNvPr id="3" name="Picture 2"/>
          <p:cNvPicPr>
            <a:picLocks noChangeAspect="1"/>
          </p:cNvPicPr>
          <p:nvPr/>
        </p:nvPicPr>
        <p:blipFill>
          <a:blip r:embed="rId3"/>
          <a:stretch>
            <a:fillRect/>
          </a:stretch>
        </p:blipFill>
        <p:spPr>
          <a:xfrm>
            <a:off x="492633" y="2464612"/>
            <a:ext cx="5057775" cy="2238375"/>
          </a:xfrm>
          <a:prstGeom prst="rect">
            <a:avLst/>
          </a:prstGeom>
        </p:spPr>
      </p:pic>
      <p:pic>
        <p:nvPicPr>
          <p:cNvPr id="4" name="Picture 3"/>
          <p:cNvPicPr>
            <a:picLocks noChangeAspect="1"/>
          </p:cNvPicPr>
          <p:nvPr/>
        </p:nvPicPr>
        <p:blipFill>
          <a:blip r:embed="rId4"/>
          <a:stretch>
            <a:fillRect/>
          </a:stretch>
        </p:blipFill>
        <p:spPr>
          <a:xfrm>
            <a:off x="6753225" y="2521843"/>
            <a:ext cx="3943350" cy="2771775"/>
          </a:xfrm>
          <a:prstGeom prst="rect">
            <a:avLst/>
          </a:prstGeom>
        </p:spPr>
      </p:pic>
      <p:sp>
        <p:nvSpPr>
          <p:cNvPr id="5" name="Rectangle 4"/>
          <p:cNvSpPr/>
          <p:nvPr/>
        </p:nvSpPr>
        <p:spPr>
          <a:xfrm>
            <a:off x="119398" y="1829747"/>
            <a:ext cx="6967870" cy="369332"/>
          </a:xfrm>
          <a:prstGeom prst="rect">
            <a:avLst/>
          </a:prstGeom>
        </p:spPr>
        <p:txBody>
          <a:bodyPr wrap="none">
            <a:spAutoFit/>
          </a:bodyPr>
          <a:lstStyle/>
          <a:p>
            <a:r>
              <a:rPr lang="en-AU" dirty="0"/>
              <a:t>Read the below medication labels and complete the missing table items:</a:t>
            </a:r>
          </a:p>
        </p:txBody>
      </p:sp>
      <p:graphicFrame>
        <p:nvGraphicFramePr>
          <p:cNvPr id="10" name="Table 9"/>
          <p:cNvGraphicFramePr>
            <a:graphicFrameLocks noGrp="1"/>
          </p:cNvGraphicFramePr>
          <p:nvPr>
            <p:extLst>
              <p:ext uri="{D42A27DB-BD31-4B8C-83A1-F6EECF244321}">
                <p14:modId xmlns:p14="http://schemas.microsoft.com/office/powerpoint/2010/main" val="3974056567"/>
              </p:ext>
            </p:extLst>
          </p:nvPr>
        </p:nvGraphicFramePr>
        <p:xfrm>
          <a:off x="2032000" y="5472108"/>
          <a:ext cx="8128000" cy="14071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229859895"/>
                    </a:ext>
                  </a:extLst>
                </a:gridCol>
                <a:gridCol w="4064000">
                  <a:extLst>
                    <a:ext uri="{9D8B030D-6E8A-4147-A177-3AD203B41FA5}">
                      <a16:colId xmlns:a16="http://schemas.microsoft.com/office/drawing/2014/main" val="3121208526"/>
                    </a:ext>
                  </a:extLst>
                </a:gridCol>
              </a:tblGrid>
              <a:tr h="370840">
                <a:tc>
                  <a:txBody>
                    <a:bodyPr/>
                    <a:lstStyle/>
                    <a:p>
                      <a:pPr algn="ctr"/>
                      <a:r>
                        <a:rPr lang="en-AU" sz="2000" b="1" dirty="0">
                          <a:solidFill>
                            <a:schemeClr val="tx1"/>
                          </a:solidFill>
                        </a:rPr>
                        <a:t>Definition</a:t>
                      </a:r>
                    </a:p>
                  </a:txBody>
                  <a:tcPr>
                    <a:solidFill>
                      <a:schemeClr val="tx2">
                        <a:lumMod val="40000"/>
                        <a:lumOff val="60000"/>
                      </a:schemeClr>
                    </a:solidFill>
                  </a:tcPr>
                </a:tc>
                <a:tc>
                  <a:txBody>
                    <a:bodyPr/>
                    <a:lstStyle/>
                    <a:p>
                      <a:pPr algn="ctr"/>
                      <a:r>
                        <a:rPr lang="en-AU" sz="2000" b="1" dirty="0">
                          <a:solidFill>
                            <a:schemeClr val="tx1"/>
                          </a:solidFill>
                        </a:rPr>
                        <a:t>Medical</a:t>
                      </a:r>
                      <a:r>
                        <a:rPr lang="en-AU" sz="2000" b="1" baseline="0" dirty="0">
                          <a:solidFill>
                            <a:schemeClr val="tx1"/>
                          </a:solidFill>
                        </a:rPr>
                        <a:t> abbreviation/time</a:t>
                      </a:r>
                      <a:endParaRPr lang="en-AU" sz="2000" b="1" dirty="0">
                        <a:solidFill>
                          <a:schemeClr val="tx1"/>
                        </a:solidFill>
                      </a:endParaRPr>
                    </a:p>
                  </a:txBody>
                  <a:tcPr>
                    <a:solidFill>
                      <a:schemeClr val="tx2">
                        <a:lumMod val="40000"/>
                        <a:lumOff val="60000"/>
                      </a:schemeClr>
                    </a:solidFill>
                  </a:tcPr>
                </a:tc>
                <a:extLst>
                  <a:ext uri="{0D108BD9-81ED-4DB2-BD59-A6C34878D82A}">
                    <a16:rowId xmlns:a16="http://schemas.microsoft.com/office/drawing/2014/main" val="1959369201"/>
                  </a:ext>
                </a:extLst>
              </a:tr>
              <a:tr h="370840">
                <a:tc>
                  <a:txBody>
                    <a:bodyPr/>
                    <a:lstStyle/>
                    <a:p>
                      <a:pPr algn="ctr"/>
                      <a:r>
                        <a:rPr lang="en-AU" b="1" dirty="0"/>
                        <a:t>One tablet at night</a:t>
                      </a:r>
                    </a:p>
                  </a:txBody>
                  <a:tcPr/>
                </a:tc>
                <a:tc>
                  <a:txBody>
                    <a:bodyPr/>
                    <a:lstStyle/>
                    <a:p>
                      <a:endParaRPr lang="en-AU" dirty="0"/>
                    </a:p>
                  </a:txBody>
                  <a:tcPr/>
                </a:tc>
                <a:extLst>
                  <a:ext uri="{0D108BD9-81ED-4DB2-BD59-A6C34878D82A}">
                    <a16:rowId xmlns:a16="http://schemas.microsoft.com/office/drawing/2014/main" val="2345485886"/>
                  </a:ext>
                </a:extLst>
              </a:tr>
              <a:tr h="370840">
                <a:tc>
                  <a:txBody>
                    <a:bodyPr/>
                    <a:lstStyle/>
                    <a:p>
                      <a:pPr algn="ctr"/>
                      <a:r>
                        <a:rPr lang="en-AU" b="1" dirty="0"/>
                        <a:t>1 tablet by mouth in the</a:t>
                      </a:r>
                      <a:r>
                        <a:rPr lang="en-AU" b="1" baseline="0" dirty="0"/>
                        <a:t> morning and at night</a:t>
                      </a:r>
                      <a:endParaRPr lang="en-AU" b="1" dirty="0"/>
                    </a:p>
                  </a:txBody>
                  <a:tcPr/>
                </a:tc>
                <a:tc>
                  <a:txBody>
                    <a:bodyPr/>
                    <a:lstStyle/>
                    <a:p>
                      <a:endParaRPr lang="en-AU" dirty="0"/>
                    </a:p>
                  </a:txBody>
                  <a:tcPr/>
                </a:tc>
                <a:extLst>
                  <a:ext uri="{0D108BD9-81ED-4DB2-BD59-A6C34878D82A}">
                    <a16:rowId xmlns:a16="http://schemas.microsoft.com/office/drawing/2014/main" val="1645146251"/>
                  </a:ext>
                </a:extLst>
              </a:tr>
            </a:tbl>
          </a:graphicData>
        </a:graphic>
      </p:graphicFrame>
    </p:spTree>
    <p:extLst>
      <p:ext uri="{BB962C8B-B14F-4D97-AF65-F5344CB8AC3E}">
        <p14:creationId xmlns:p14="http://schemas.microsoft.com/office/powerpoint/2010/main" val="1407268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1061A-EB97-CA43-BE4B-1FBA3F18C5B2}"/>
              </a:ext>
            </a:extLst>
          </p:cNvPr>
          <p:cNvSpPr>
            <a:spLocks noGrp="1"/>
          </p:cNvSpPr>
          <p:nvPr>
            <p:ph type="title"/>
          </p:nvPr>
        </p:nvSpPr>
        <p:spPr>
          <a:xfrm>
            <a:off x="0" y="625362"/>
            <a:ext cx="10515600" cy="1325563"/>
          </a:xfrm>
        </p:spPr>
        <p:txBody>
          <a:bodyPr/>
          <a:lstStyle/>
          <a:p>
            <a:r>
              <a:rPr lang="en-US" b="1" dirty="0"/>
              <a:t>Med Terms - sample question 6</a:t>
            </a:r>
            <a:endParaRPr lang="en-US" dirty="0"/>
          </a:p>
        </p:txBody>
      </p:sp>
      <p:pic>
        <p:nvPicPr>
          <p:cNvPr id="3" name="Picture 2"/>
          <p:cNvPicPr>
            <a:picLocks noChangeAspect="1"/>
          </p:cNvPicPr>
          <p:nvPr/>
        </p:nvPicPr>
        <p:blipFill>
          <a:blip r:embed="rId3"/>
          <a:stretch>
            <a:fillRect/>
          </a:stretch>
        </p:blipFill>
        <p:spPr>
          <a:xfrm>
            <a:off x="200025" y="2356785"/>
            <a:ext cx="5057775" cy="2238375"/>
          </a:xfrm>
          <a:prstGeom prst="rect">
            <a:avLst/>
          </a:prstGeom>
        </p:spPr>
      </p:pic>
      <p:pic>
        <p:nvPicPr>
          <p:cNvPr id="4" name="Picture 3"/>
          <p:cNvPicPr>
            <a:picLocks noChangeAspect="1"/>
          </p:cNvPicPr>
          <p:nvPr/>
        </p:nvPicPr>
        <p:blipFill>
          <a:blip r:embed="rId4"/>
          <a:stretch>
            <a:fillRect/>
          </a:stretch>
        </p:blipFill>
        <p:spPr>
          <a:xfrm>
            <a:off x="6096000" y="2576287"/>
            <a:ext cx="3943350" cy="2771775"/>
          </a:xfrm>
          <a:prstGeom prst="rect">
            <a:avLst/>
          </a:prstGeom>
        </p:spPr>
      </p:pic>
      <p:sp>
        <p:nvSpPr>
          <p:cNvPr id="5" name="Rectangle 4"/>
          <p:cNvSpPr/>
          <p:nvPr/>
        </p:nvSpPr>
        <p:spPr>
          <a:xfrm>
            <a:off x="241318" y="1667465"/>
            <a:ext cx="6967870" cy="369332"/>
          </a:xfrm>
          <a:prstGeom prst="rect">
            <a:avLst/>
          </a:prstGeom>
        </p:spPr>
        <p:txBody>
          <a:bodyPr wrap="none">
            <a:spAutoFit/>
          </a:bodyPr>
          <a:lstStyle/>
          <a:p>
            <a:r>
              <a:rPr lang="en-AU" dirty="0"/>
              <a:t>Read the below medication labels and complete the missing table items:</a:t>
            </a: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3627132612"/>
              </p:ext>
            </p:extLst>
          </p:nvPr>
        </p:nvGraphicFramePr>
        <p:xfrm>
          <a:off x="3725253" y="3939164"/>
          <a:ext cx="8128000" cy="170573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229859895"/>
                    </a:ext>
                  </a:extLst>
                </a:gridCol>
                <a:gridCol w="4064000">
                  <a:extLst>
                    <a:ext uri="{9D8B030D-6E8A-4147-A177-3AD203B41FA5}">
                      <a16:colId xmlns:a16="http://schemas.microsoft.com/office/drawing/2014/main" val="3121208526"/>
                    </a:ext>
                  </a:extLst>
                </a:gridCol>
              </a:tblGrid>
              <a:tr h="407229">
                <a:tc>
                  <a:txBody>
                    <a:bodyPr/>
                    <a:lstStyle/>
                    <a:p>
                      <a:pPr algn="ctr"/>
                      <a:r>
                        <a:rPr lang="en-AU" sz="2000" b="1" dirty="0">
                          <a:solidFill>
                            <a:schemeClr val="tx1"/>
                          </a:solidFill>
                        </a:rPr>
                        <a:t>Definition</a:t>
                      </a:r>
                    </a:p>
                  </a:txBody>
                  <a:tcPr>
                    <a:solidFill>
                      <a:schemeClr val="tx2">
                        <a:lumMod val="40000"/>
                        <a:lumOff val="60000"/>
                      </a:schemeClr>
                    </a:solidFill>
                  </a:tcPr>
                </a:tc>
                <a:tc>
                  <a:txBody>
                    <a:bodyPr/>
                    <a:lstStyle/>
                    <a:p>
                      <a:pPr algn="ctr"/>
                      <a:r>
                        <a:rPr lang="en-AU" sz="2000" b="1" dirty="0">
                          <a:solidFill>
                            <a:schemeClr val="tx1"/>
                          </a:solidFill>
                        </a:rPr>
                        <a:t>Medical</a:t>
                      </a:r>
                      <a:r>
                        <a:rPr lang="en-AU" sz="2000" b="1" baseline="0" dirty="0">
                          <a:solidFill>
                            <a:schemeClr val="tx1"/>
                          </a:solidFill>
                        </a:rPr>
                        <a:t> abbreviation/time</a:t>
                      </a:r>
                      <a:endParaRPr lang="en-AU" sz="2000" b="1" dirty="0">
                        <a:solidFill>
                          <a:schemeClr val="tx1"/>
                        </a:solidFill>
                      </a:endParaRPr>
                    </a:p>
                  </a:txBody>
                  <a:tcPr>
                    <a:solidFill>
                      <a:schemeClr val="tx2">
                        <a:lumMod val="40000"/>
                        <a:lumOff val="60000"/>
                      </a:schemeClr>
                    </a:solidFill>
                  </a:tcPr>
                </a:tc>
                <a:extLst>
                  <a:ext uri="{0D108BD9-81ED-4DB2-BD59-A6C34878D82A}">
                    <a16:rowId xmlns:a16="http://schemas.microsoft.com/office/drawing/2014/main" val="1959369201"/>
                  </a:ext>
                </a:extLst>
              </a:tr>
              <a:tr h="532104">
                <a:tc>
                  <a:txBody>
                    <a:bodyPr/>
                    <a:lstStyle/>
                    <a:p>
                      <a:pPr algn="ctr"/>
                      <a:r>
                        <a:rPr lang="en-AU" dirty="0"/>
                        <a:t>One tablet at night</a:t>
                      </a:r>
                    </a:p>
                  </a:txBody>
                  <a:tcPr/>
                </a:tc>
                <a:tc>
                  <a:txBody>
                    <a:bodyPr/>
                    <a:lstStyle/>
                    <a:p>
                      <a:pPr algn="ctr"/>
                      <a:r>
                        <a:rPr lang="en-AU" b="1" dirty="0">
                          <a:solidFill>
                            <a:srgbClr val="FF0000"/>
                          </a:solidFill>
                        </a:rPr>
                        <a:t>1 tab</a:t>
                      </a:r>
                      <a:r>
                        <a:rPr lang="en-AU" b="1" baseline="0" dirty="0">
                          <a:solidFill>
                            <a:srgbClr val="FF0000"/>
                          </a:solidFill>
                        </a:rPr>
                        <a:t> </a:t>
                      </a:r>
                      <a:r>
                        <a:rPr lang="en-AU" b="1" baseline="0" dirty="0" err="1">
                          <a:solidFill>
                            <a:srgbClr val="FF0000"/>
                          </a:solidFill>
                        </a:rPr>
                        <a:t>qpm</a:t>
                      </a:r>
                      <a:r>
                        <a:rPr lang="en-AU" b="1" baseline="0" dirty="0">
                          <a:solidFill>
                            <a:srgbClr val="FF0000"/>
                          </a:solidFill>
                        </a:rPr>
                        <a:t> or 1 tab </a:t>
                      </a:r>
                      <a:r>
                        <a:rPr lang="en-AU" b="1" baseline="0" dirty="0" err="1">
                          <a:solidFill>
                            <a:srgbClr val="FF0000"/>
                          </a:solidFill>
                        </a:rPr>
                        <a:t>nocte</a:t>
                      </a:r>
                      <a:endParaRPr lang="en-AU" b="1" dirty="0">
                        <a:solidFill>
                          <a:srgbClr val="FF0000"/>
                        </a:solidFill>
                      </a:endParaRPr>
                    </a:p>
                  </a:txBody>
                  <a:tcPr/>
                </a:tc>
                <a:extLst>
                  <a:ext uri="{0D108BD9-81ED-4DB2-BD59-A6C34878D82A}">
                    <a16:rowId xmlns:a16="http://schemas.microsoft.com/office/drawing/2014/main" val="2345485886"/>
                  </a:ext>
                </a:extLst>
              </a:tr>
              <a:tr h="766399">
                <a:tc>
                  <a:txBody>
                    <a:bodyPr/>
                    <a:lstStyle/>
                    <a:p>
                      <a:pPr algn="ctr"/>
                      <a:r>
                        <a:rPr lang="en-AU" dirty="0"/>
                        <a:t>1 tablet by mouth in the</a:t>
                      </a:r>
                      <a:r>
                        <a:rPr lang="en-AU" baseline="0" dirty="0"/>
                        <a:t> morning and at night</a:t>
                      </a:r>
                      <a:endParaRPr lang="en-AU" dirty="0"/>
                    </a:p>
                  </a:txBody>
                  <a:tcPr/>
                </a:tc>
                <a:tc>
                  <a:txBody>
                    <a:bodyPr/>
                    <a:lstStyle/>
                    <a:p>
                      <a:pPr algn="ctr"/>
                      <a:r>
                        <a:rPr lang="en-AU" b="1" dirty="0">
                          <a:solidFill>
                            <a:srgbClr val="FF0000"/>
                          </a:solidFill>
                        </a:rPr>
                        <a:t>1</a:t>
                      </a:r>
                      <a:r>
                        <a:rPr lang="en-AU" b="1" baseline="0" dirty="0">
                          <a:solidFill>
                            <a:srgbClr val="FF0000"/>
                          </a:solidFill>
                        </a:rPr>
                        <a:t> tab </a:t>
                      </a:r>
                      <a:r>
                        <a:rPr lang="en-AU" b="1" dirty="0" err="1">
                          <a:solidFill>
                            <a:srgbClr val="FF0000"/>
                          </a:solidFill>
                        </a:rPr>
                        <a:t>po</a:t>
                      </a:r>
                      <a:r>
                        <a:rPr lang="en-AU" b="1" dirty="0">
                          <a:solidFill>
                            <a:srgbClr val="FF0000"/>
                          </a:solidFill>
                        </a:rPr>
                        <a:t> </a:t>
                      </a:r>
                      <a:r>
                        <a:rPr lang="en-AU" b="1" dirty="0" err="1">
                          <a:solidFill>
                            <a:srgbClr val="FF0000"/>
                          </a:solidFill>
                        </a:rPr>
                        <a:t>qam</a:t>
                      </a:r>
                      <a:r>
                        <a:rPr lang="en-AU" b="1" dirty="0">
                          <a:solidFill>
                            <a:srgbClr val="FF0000"/>
                          </a:solidFill>
                        </a:rPr>
                        <a:t> &amp;</a:t>
                      </a:r>
                      <a:r>
                        <a:rPr lang="en-AU" b="1" baseline="0" dirty="0">
                          <a:solidFill>
                            <a:srgbClr val="FF0000"/>
                          </a:solidFill>
                        </a:rPr>
                        <a:t> </a:t>
                      </a:r>
                      <a:r>
                        <a:rPr lang="en-AU" b="1" dirty="0" err="1">
                          <a:solidFill>
                            <a:srgbClr val="FF0000"/>
                          </a:solidFill>
                        </a:rPr>
                        <a:t>qpm</a:t>
                      </a:r>
                      <a:endParaRPr lang="en-AU" b="1" dirty="0">
                        <a:solidFill>
                          <a:srgbClr val="FF0000"/>
                        </a:solidFill>
                      </a:endParaRPr>
                    </a:p>
                  </a:txBody>
                  <a:tcPr/>
                </a:tc>
                <a:extLst>
                  <a:ext uri="{0D108BD9-81ED-4DB2-BD59-A6C34878D82A}">
                    <a16:rowId xmlns:a16="http://schemas.microsoft.com/office/drawing/2014/main" val="1645146251"/>
                  </a:ext>
                </a:extLst>
              </a:tr>
            </a:tbl>
          </a:graphicData>
        </a:graphic>
      </p:graphicFrame>
      <p:pic>
        <p:nvPicPr>
          <p:cNvPr id="11" name="Picture 10"/>
          <p:cNvPicPr>
            <a:picLocks noChangeAspect="1"/>
          </p:cNvPicPr>
          <p:nvPr/>
        </p:nvPicPr>
        <p:blipFill>
          <a:blip r:embed="rId3"/>
          <a:stretch>
            <a:fillRect/>
          </a:stretch>
        </p:blipFill>
        <p:spPr>
          <a:xfrm>
            <a:off x="1701736" y="422917"/>
            <a:ext cx="5057775" cy="2238375"/>
          </a:xfrm>
          <a:prstGeom prst="rect">
            <a:avLst/>
          </a:prstGeom>
        </p:spPr>
      </p:pic>
      <p:pic>
        <p:nvPicPr>
          <p:cNvPr id="12" name="Picture 11"/>
          <p:cNvPicPr>
            <a:picLocks noChangeAspect="1"/>
          </p:cNvPicPr>
          <p:nvPr/>
        </p:nvPicPr>
        <p:blipFill>
          <a:blip r:embed="rId4"/>
          <a:stretch>
            <a:fillRect/>
          </a:stretch>
        </p:blipFill>
        <p:spPr>
          <a:xfrm>
            <a:off x="7316819" y="422917"/>
            <a:ext cx="3943350" cy="2771775"/>
          </a:xfrm>
          <a:prstGeom prst="rect">
            <a:avLst/>
          </a:prstGeom>
        </p:spPr>
      </p:pic>
    </p:spTree>
    <p:extLst>
      <p:ext uri="{BB962C8B-B14F-4D97-AF65-F5344CB8AC3E}">
        <p14:creationId xmlns:p14="http://schemas.microsoft.com/office/powerpoint/2010/main" val="3548016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132"/>
            <a:ext cx="12191999" cy="6854868"/>
          </a:xfrm>
          <a:prstGeom prst="rect">
            <a:avLst/>
          </a:prstGeom>
        </p:spPr>
      </p:pic>
      <p:sp>
        <p:nvSpPr>
          <p:cNvPr id="2" name="Title 1">
            <a:extLst>
              <a:ext uri="{FF2B5EF4-FFF2-40B4-BE49-F238E27FC236}">
                <a16:creationId xmlns:a16="http://schemas.microsoft.com/office/drawing/2014/main" id="{717D8F4E-DFA6-5E4E-A000-7D61EF7D376C}"/>
              </a:ext>
            </a:extLst>
          </p:cNvPr>
          <p:cNvSpPr>
            <a:spLocks noGrp="1"/>
          </p:cNvSpPr>
          <p:nvPr>
            <p:ph type="title"/>
          </p:nvPr>
        </p:nvSpPr>
        <p:spPr>
          <a:xfrm>
            <a:off x="6766509" y="2191182"/>
            <a:ext cx="4743190" cy="1836218"/>
          </a:xfrm>
        </p:spPr>
        <p:txBody>
          <a:bodyPr>
            <a:normAutofit/>
          </a:bodyPr>
          <a:lstStyle/>
          <a:p>
            <a:pPr algn="ctr"/>
            <a:r>
              <a:rPr lang="en-US" b="1" dirty="0"/>
              <a:t>Med Terms - sample question 7</a:t>
            </a:r>
            <a:endParaRPr lang="en-US" dirty="0"/>
          </a:p>
        </p:txBody>
      </p:sp>
      <p:pic>
        <p:nvPicPr>
          <p:cNvPr id="5" name="Picture 4"/>
          <p:cNvPicPr>
            <a:picLocks noChangeAspect="1"/>
          </p:cNvPicPr>
          <p:nvPr/>
        </p:nvPicPr>
        <p:blipFill>
          <a:blip r:embed="rId4"/>
          <a:stretch>
            <a:fillRect/>
          </a:stretch>
        </p:blipFill>
        <p:spPr>
          <a:xfrm>
            <a:off x="0" y="3132"/>
            <a:ext cx="6352032" cy="6854868"/>
          </a:xfrm>
          <a:prstGeom prst="rect">
            <a:avLst/>
          </a:prstGeom>
        </p:spPr>
      </p:pic>
      <p:sp>
        <p:nvSpPr>
          <p:cNvPr id="6" name="Rectangle 5"/>
          <p:cNvSpPr/>
          <p:nvPr/>
        </p:nvSpPr>
        <p:spPr>
          <a:xfrm>
            <a:off x="6766509" y="4151172"/>
            <a:ext cx="4923189" cy="1200329"/>
          </a:xfrm>
          <a:prstGeom prst="rect">
            <a:avLst/>
          </a:prstGeom>
        </p:spPr>
        <p:txBody>
          <a:bodyPr wrap="square">
            <a:spAutoFit/>
          </a:bodyPr>
          <a:lstStyle/>
          <a:p>
            <a:pPr algn="ctr"/>
            <a:r>
              <a:rPr lang="en-AU" dirty="0"/>
              <a:t>Read the medical report and record the highlighted abbreviations in the following table (are there any extra ones not highlighted that you can spot?):</a:t>
            </a:r>
          </a:p>
        </p:txBody>
      </p:sp>
    </p:spTree>
    <p:extLst>
      <p:ext uri="{BB962C8B-B14F-4D97-AF65-F5344CB8AC3E}">
        <p14:creationId xmlns:p14="http://schemas.microsoft.com/office/powerpoint/2010/main" val="1382816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1061A-EB97-CA43-BE4B-1FBA3F18C5B2}"/>
              </a:ext>
            </a:extLst>
          </p:cNvPr>
          <p:cNvSpPr>
            <a:spLocks noGrp="1"/>
          </p:cNvSpPr>
          <p:nvPr>
            <p:ph type="title"/>
          </p:nvPr>
        </p:nvSpPr>
        <p:spPr>
          <a:xfrm>
            <a:off x="0" y="625362"/>
            <a:ext cx="10515600" cy="1325563"/>
          </a:xfrm>
        </p:spPr>
        <p:txBody>
          <a:bodyPr/>
          <a:lstStyle/>
          <a:p>
            <a:r>
              <a:rPr lang="en-US" b="1" dirty="0"/>
              <a:t>Med Terms - sample question 6</a:t>
            </a:r>
            <a:endParaRPr lang="en-US" dirty="0"/>
          </a:p>
        </p:txBody>
      </p:sp>
      <p:pic>
        <p:nvPicPr>
          <p:cNvPr id="3" name="Picture 2"/>
          <p:cNvPicPr>
            <a:picLocks noChangeAspect="1"/>
          </p:cNvPicPr>
          <p:nvPr/>
        </p:nvPicPr>
        <p:blipFill>
          <a:blip r:embed="rId3"/>
          <a:stretch>
            <a:fillRect/>
          </a:stretch>
        </p:blipFill>
        <p:spPr>
          <a:xfrm>
            <a:off x="200025" y="2356785"/>
            <a:ext cx="5057775" cy="2238375"/>
          </a:xfrm>
          <a:prstGeom prst="rect">
            <a:avLst/>
          </a:prstGeom>
        </p:spPr>
      </p:pic>
      <p:pic>
        <p:nvPicPr>
          <p:cNvPr id="4" name="Picture 3"/>
          <p:cNvPicPr>
            <a:picLocks noChangeAspect="1"/>
          </p:cNvPicPr>
          <p:nvPr/>
        </p:nvPicPr>
        <p:blipFill>
          <a:blip r:embed="rId4"/>
          <a:stretch>
            <a:fillRect/>
          </a:stretch>
        </p:blipFill>
        <p:spPr>
          <a:xfrm>
            <a:off x="6096000" y="2576287"/>
            <a:ext cx="3943350" cy="2771775"/>
          </a:xfrm>
          <a:prstGeom prst="rect">
            <a:avLst/>
          </a:prstGeom>
        </p:spPr>
      </p:pic>
      <p:sp>
        <p:nvSpPr>
          <p:cNvPr id="5" name="Rectangle 4"/>
          <p:cNvSpPr/>
          <p:nvPr/>
        </p:nvSpPr>
        <p:spPr>
          <a:xfrm>
            <a:off x="241318" y="1667465"/>
            <a:ext cx="6967870" cy="369332"/>
          </a:xfrm>
          <a:prstGeom prst="rect">
            <a:avLst/>
          </a:prstGeom>
        </p:spPr>
        <p:txBody>
          <a:bodyPr wrap="none">
            <a:spAutoFit/>
          </a:bodyPr>
          <a:lstStyle/>
          <a:p>
            <a:r>
              <a:rPr lang="en-AU" dirty="0"/>
              <a:t>Read the below medication labels and complete the missing table items:</a:t>
            </a: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492496389"/>
              </p:ext>
            </p:extLst>
          </p:nvPr>
        </p:nvGraphicFramePr>
        <p:xfrm>
          <a:off x="1208198" y="0"/>
          <a:ext cx="10960608" cy="6857999"/>
        </p:xfrm>
        <a:graphic>
          <a:graphicData uri="http://schemas.openxmlformats.org/drawingml/2006/table">
            <a:tbl>
              <a:tblPr firstRow="1" bandRow="1">
                <a:tableStyleId>{5C22544A-7EE6-4342-B048-85BDC9FD1C3A}</a:tableStyleId>
              </a:tblPr>
              <a:tblGrid>
                <a:gridCol w="5480304">
                  <a:extLst>
                    <a:ext uri="{9D8B030D-6E8A-4147-A177-3AD203B41FA5}">
                      <a16:colId xmlns:a16="http://schemas.microsoft.com/office/drawing/2014/main" val="1229859895"/>
                    </a:ext>
                  </a:extLst>
                </a:gridCol>
                <a:gridCol w="5480304">
                  <a:extLst>
                    <a:ext uri="{9D8B030D-6E8A-4147-A177-3AD203B41FA5}">
                      <a16:colId xmlns:a16="http://schemas.microsoft.com/office/drawing/2014/main" val="3121208526"/>
                    </a:ext>
                  </a:extLst>
                </a:gridCol>
              </a:tblGrid>
              <a:tr h="704642">
                <a:tc>
                  <a:txBody>
                    <a:bodyPr/>
                    <a:lstStyle/>
                    <a:p>
                      <a:pPr algn="ctr"/>
                      <a:r>
                        <a:rPr lang="en-AU" b="1" dirty="0">
                          <a:solidFill>
                            <a:schemeClr val="tx1"/>
                          </a:solidFill>
                        </a:rPr>
                        <a:t>Abbreviation</a:t>
                      </a:r>
                    </a:p>
                  </a:txBody>
                  <a:tcPr>
                    <a:solidFill>
                      <a:schemeClr val="tx2">
                        <a:lumMod val="40000"/>
                        <a:lumOff val="60000"/>
                      </a:schemeClr>
                    </a:solidFill>
                  </a:tcPr>
                </a:tc>
                <a:tc>
                  <a:txBody>
                    <a:bodyPr/>
                    <a:lstStyle/>
                    <a:p>
                      <a:pPr algn="ctr"/>
                      <a:r>
                        <a:rPr lang="en-AU" b="1" dirty="0">
                          <a:solidFill>
                            <a:schemeClr val="tx1"/>
                          </a:solidFill>
                        </a:rPr>
                        <a:t>Full name</a:t>
                      </a:r>
                    </a:p>
                  </a:txBody>
                  <a:tcPr>
                    <a:solidFill>
                      <a:schemeClr val="tx2">
                        <a:lumMod val="40000"/>
                        <a:lumOff val="60000"/>
                      </a:schemeClr>
                    </a:solidFill>
                  </a:tcPr>
                </a:tc>
                <a:extLst>
                  <a:ext uri="{0D108BD9-81ED-4DB2-BD59-A6C34878D82A}">
                    <a16:rowId xmlns:a16="http://schemas.microsoft.com/office/drawing/2014/main" val="1959369201"/>
                  </a:ext>
                </a:extLst>
              </a:tr>
              <a:tr h="378100">
                <a:tc>
                  <a:txBody>
                    <a:bodyPr/>
                    <a:lstStyle/>
                    <a:p>
                      <a:pPr algn="ctr"/>
                      <a:r>
                        <a:rPr lang="en-AU" sz="1600" dirty="0"/>
                        <a:t>h</a:t>
                      </a:r>
                    </a:p>
                  </a:txBody>
                  <a:tcPr/>
                </a:tc>
                <a:tc>
                  <a:txBody>
                    <a:bodyPr/>
                    <a:lstStyle/>
                    <a:p>
                      <a:pPr algn="ctr"/>
                      <a:r>
                        <a:rPr lang="en-AU" sz="1600" b="1" dirty="0">
                          <a:solidFill>
                            <a:srgbClr val="FF0000"/>
                          </a:solidFill>
                        </a:rPr>
                        <a:t>hour</a:t>
                      </a:r>
                    </a:p>
                  </a:txBody>
                  <a:tcPr/>
                </a:tc>
                <a:extLst>
                  <a:ext uri="{0D108BD9-81ED-4DB2-BD59-A6C34878D82A}">
                    <a16:rowId xmlns:a16="http://schemas.microsoft.com/office/drawing/2014/main" val="2345485886"/>
                  </a:ext>
                </a:extLst>
              </a:tr>
              <a:tr h="378100">
                <a:tc>
                  <a:txBody>
                    <a:bodyPr/>
                    <a:lstStyle/>
                    <a:p>
                      <a:pPr algn="ctr"/>
                      <a:r>
                        <a:rPr lang="en-AU" sz="1600" dirty="0"/>
                        <a:t>BP</a:t>
                      </a:r>
                    </a:p>
                  </a:txBody>
                  <a:tcPr/>
                </a:tc>
                <a:tc>
                  <a:txBody>
                    <a:bodyPr/>
                    <a:lstStyle/>
                    <a:p>
                      <a:pPr algn="ctr"/>
                      <a:r>
                        <a:rPr lang="en-AU" sz="1600" b="1" dirty="0">
                          <a:solidFill>
                            <a:srgbClr val="FF0000"/>
                          </a:solidFill>
                        </a:rPr>
                        <a:t>Blood pressure</a:t>
                      </a:r>
                    </a:p>
                  </a:txBody>
                  <a:tcPr/>
                </a:tc>
                <a:extLst>
                  <a:ext uri="{0D108BD9-81ED-4DB2-BD59-A6C34878D82A}">
                    <a16:rowId xmlns:a16="http://schemas.microsoft.com/office/drawing/2014/main" val="4185841566"/>
                  </a:ext>
                </a:extLst>
              </a:tr>
              <a:tr h="452340">
                <a:tc>
                  <a:txBody>
                    <a:bodyPr/>
                    <a:lstStyle/>
                    <a:p>
                      <a:pPr algn="ctr"/>
                      <a:r>
                        <a:rPr lang="en-AU" sz="1600" dirty="0" err="1"/>
                        <a:t>mmHG</a:t>
                      </a:r>
                      <a:endParaRPr lang="en-AU" sz="1600" dirty="0"/>
                    </a:p>
                  </a:txBody>
                  <a:tcPr/>
                </a:tc>
                <a:tc>
                  <a:txBody>
                    <a:bodyPr/>
                    <a:lstStyle/>
                    <a:p>
                      <a:pPr algn="ctr"/>
                      <a:r>
                        <a:rPr lang="en-AU" sz="1600" b="1" dirty="0">
                          <a:solidFill>
                            <a:srgbClr val="FF0000"/>
                          </a:solidFill>
                        </a:rPr>
                        <a:t>Millilitres of mercury</a:t>
                      </a:r>
                    </a:p>
                  </a:txBody>
                  <a:tcPr/>
                </a:tc>
                <a:extLst>
                  <a:ext uri="{0D108BD9-81ED-4DB2-BD59-A6C34878D82A}">
                    <a16:rowId xmlns:a16="http://schemas.microsoft.com/office/drawing/2014/main" val="570903844"/>
                  </a:ext>
                </a:extLst>
              </a:tr>
              <a:tr h="378100">
                <a:tc>
                  <a:txBody>
                    <a:bodyPr/>
                    <a:lstStyle/>
                    <a:p>
                      <a:pPr algn="ctr"/>
                      <a:r>
                        <a:rPr lang="en-AU" sz="1600" dirty="0"/>
                        <a:t>O/E</a:t>
                      </a:r>
                    </a:p>
                  </a:txBody>
                  <a:tcPr/>
                </a:tc>
                <a:tc>
                  <a:txBody>
                    <a:bodyPr/>
                    <a:lstStyle/>
                    <a:p>
                      <a:pPr algn="ctr"/>
                      <a:r>
                        <a:rPr lang="en-AU" sz="1600" b="1" dirty="0">
                          <a:solidFill>
                            <a:srgbClr val="FF0000"/>
                          </a:solidFill>
                        </a:rPr>
                        <a:t>On examination</a:t>
                      </a:r>
                    </a:p>
                  </a:txBody>
                  <a:tcPr/>
                </a:tc>
                <a:extLst>
                  <a:ext uri="{0D108BD9-81ED-4DB2-BD59-A6C34878D82A}">
                    <a16:rowId xmlns:a16="http://schemas.microsoft.com/office/drawing/2014/main" val="277857934"/>
                  </a:ext>
                </a:extLst>
              </a:tr>
              <a:tr h="459537">
                <a:tc>
                  <a:txBody>
                    <a:bodyPr/>
                    <a:lstStyle/>
                    <a:p>
                      <a:pPr algn="ctr"/>
                      <a:r>
                        <a:rPr lang="en-AU" sz="1600" dirty="0"/>
                        <a:t>BSL</a:t>
                      </a:r>
                    </a:p>
                  </a:txBody>
                  <a:tcPr/>
                </a:tc>
                <a:tc>
                  <a:txBody>
                    <a:bodyPr/>
                    <a:lstStyle/>
                    <a:p>
                      <a:pPr algn="ctr"/>
                      <a:r>
                        <a:rPr lang="en-AU" sz="1600" b="1" dirty="0">
                          <a:solidFill>
                            <a:srgbClr val="FF0000"/>
                          </a:solidFill>
                        </a:rPr>
                        <a:t>Blood sugar level</a:t>
                      </a:r>
                    </a:p>
                  </a:txBody>
                  <a:tcPr/>
                </a:tc>
                <a:extLst>
                  <a:ext uri="{0D108BD9-81ED-4DB2-BD59-A6C34878D82A}">
                    <a16:rowId xmlns:a16="http://schemas.microsoft.com/office/drawing/2014/main" val="1645146251"/>
                  </a:ext>
                </a:extLst>
              </a:tr>
              <a:tr h="401667">
                <a:tc>
                  <a:txBody>
                    <a:bodyPr/>
                    <a:lstStyle/>
                    <a:p>
                      <a:pPr algn="ctr"/>
                      <a:r>
                        <a:rPr lang="en-AU" sz="1600" dirty="0"/>
                        <a:t>HR</a:t>
                      </a:r>
                    </a:p>
                  </a:txBody>
                  <a:tcPr/>
                </a:tc>
                <a:tc>
                  <a:txBody>
                    <a:bodyPr/>
                    <a:lstStyle/>
                    <a:p>
                      <a:pPr algn="ctr"/>
                      <a:r>
                        <a:rPr lang="en-AU" sz="1600" b="1" dirty="0">
                          <a:solidFill>
                            <a:srgbClr val="FF0000"/>
                          </a:solidFill>
                        </a:rPr>
                        <a:t>Heart rate</a:t>
                      </a:r>
                    </a:p>
                  </a:txBody>
                  <a:tcPr/>
                </a:tc>
                <a:extLst>
                  <a:ext uri="{0D108BD9-81ED-4DB2-BD59-A6C34878D82A}">
                    <a16:rowId xmlns:a16="http://schemas.microsoft.com/office/drawing/2014/main" val="3922672953"/>
                  </a:ext>
                </a:extLst>
              </a:tr>
              <a:tr h="434114">
                <a:tc>
                  <a:txBody>
                    <a:bodyPr/>
                    <a:lstStyle/>
                    <a:p>
                      <a:pPr algn="ctr"/>
                      <a:r>
                        <a:rPr lang="en-AU" sz="1600" dirty="0"/>
                        <a:t>mg</a:t>
                      </a:r>
                    </a:p>
                  </a:txBody>
                  <a:tcPr/>
                </a:tc>
                <a:tc>
                  <a:txBody>
                    <a:bodyPr/>
                    <a:lstStyle/>
                    <a:p>
                      <a:pPr algn="ctr"/>
                      <a:r>
                        <a:rPr lang="en-AU" sz="1600" b="1" dirty="0">
                          <a:solidFill>
                            <a:srgbClr val="FF0000"/>
                          </a:solidFill>
                        </a:rPr>
                        <a:t>Milligram</a:t>
                      </a:r>
                    </a:p>
                  </a:txBody>
                  <a:tcPr/>
                </a:tc>
                <a:extLst>
                  <a:ext uri="{0D108BD9-81ED-4DB2-BD59-A6C34878D82A}">
                    <a16:rowId xmlns:a16="http://schemas.microsoft.com/office/drawing/2014/main" val="3714683650"/>
                  </a:ext>
                </a:extLst>
              </a:tr>
              <a:tr h="438077">
                <a:tc>
                  <a:txBody>
                    <a:bodyPr/>
                    <a:lstStyle/>
                    <a:p>
                      <a:pPr algn="ctr"/>
                      <a:r>
                        <a:rPr lang="en-AU" sz="1600" dirty="0"/>
                        <a:t>HB</a:t>
                      </a:r>
                    </a:p>
                  </a:txBody>
                  <a:tcPr/>
                </a:tc>
                <a:tc>
                  <a:txBody>
                    <a:bodyPr/>
                    <a:lstStyle/>
                    <a:p>
                      <a:pPr algn="ctr"/>
                      <a:r>
                        <a:rPr lang="en-AU" sz="1600" b="1" dirty="0">
                          <a:solidFill>
                            <a:srgbClr val="FF0000"/>
                          </a:solidFill>
                        </a:rPr>
                        <a:t>Heart block</a:t>
                      </a:r>
                    </a:p>
                  </a:txBody>
                  <a:tcPr/>
                </a:tc>
                <a:extLst>
                  <a:ext uri="{0D108BD9-81ED-4DB2-BD59-A6C34878D82A}">
                    <a16:rowId xmlns:a16="http://schemas.microsoft.com/office/drawing/2014/main" val="2228034338"/>
                  </a:ext>
                </a:extLst>
              </a:tr>
              <a:tr h="436094">
                <a:tc>
                  <a:txBody>
                    <a:bodyPr/>
                    <a:lstStyle/>
                    <a:p>
                      <a:pPr algn="ctr"/>
                      <a:r>
                        <a:rPr lang="en-AU" sz="1600" dirty="0"/>
                        <a:t>ECG</a:t>
                      </a:r>
                    </a:p>
                  </a:txBody>
                  <a:tcPr/>
                </a:tc>
                <a:tc>
                  <a:txBody>
                    <a:bodyPr/>
                    <a:lstStyle/>
                    <a:p>
                      <a:pPr algn="ctr"/>
                      <a:r>
                        <a:rPr lang="en-AU" sz="1600" b="1" dirty="0">
                          <a:solidFill>
                            <a:srgbClr val="FF0000"/>
                          </a:solidFill>
                        </a:rPr>
                        <a:t>Electrocardiograph</a:t>
                      </a:r>
                    </a:p>
                  </a:txBody>
                  <a:tcPr/>
                </a:tc>
                <a:extLst>
                  <a:ext uri="{0D108BD9-81ED-4DB2-BD59-A6C34878D82A}">
                    <a16:rowId xmlns:a16="http://schemas.microsoft.com/office/drawing/2014/main" val="3791526150"/>
                  </a:ext>
                </a:extLst>
              </a:tr>
              <a:tr h="378714">
                <a:tc>
                  <a:txBody>
                    <a:bodyPr/>
                    <a:lstStyle/>
                    <a:p>
                      <a:pPr algn="ctr"/>
                      <a:r>
                        <a:rPr lang="en-AU" sz="1600" dirty="0"/>
                        <a:t>CXR</a:t>
                      </a:r>
                    </a:p>
                  </a:txBody>
                  <a:tcPr/>
                </a:tc>
                <a:tc>
                  <a:txBody>
                    <a:bodyPr/>
                    <a:lstStyle/>
                    <a:p>
                      <a:pPr algn="ctr"/>
                      <a:r>
                        <a:rPr lang="en-AU" sz="1600" b="1" dirty="0">
                          <a:solidFill>
                            <a:srgbClr val="FF0000"/>
                          </a:solidFill>
                        </a:rPr>
                        <a:t>Chest X-ray</a:t>
                      </a:r>
                    </a:p>
                  </a:txBody>
                  <a:tcPr/>
                </a:tc>
                <a:extLst>
                  <a:ext uri="{0D108BD9-81ED-4DB2-BD59-A6C34878D82A}">
                    <a16:rowId xmlns:a16="http://schemas.microsoft.com/office/drawing/2014/main" val="203983622"/>
                  </a:ext>
                </a:extLst>
              </a:tr>
              <a:tr h="532005">
                <a:tc>
                  <a:txBody>
                    <a:bodyPr/>
                    <a:lstStyle/>
                    <a:p>
                      <a:pPr algn="ctr"/>
                      <a:r>
                        <a:rPr lang="en-AU" sz="1600" b="1" dirty="0" err="1">
                          <a:solidFill>
                            <a:srgbClr val="FF0000"/>
                          </a:solidFill>
                        </a:rPr>
                        <a:t>FHx</a:t>
                      </a:r>
                      <a:r>
                        <a:rPr lang="en-AU" sz="1600" b="1" dirty="0">
                          <a:solidFill>
                            <a:srgbClr val="FF0000"/>
                          </a:solidFill>
                        </a:rPr>
                        <a:t> or FH</a:t>
                      </a:r>
                    </a:p>
                  </a:txBody>
                  <a:tcPr/>
                </a:tc>
                <a:tc>
                  <a:txBody>
                    <a:bodyPr/>
                    <a:lstStyle/>
                    <a:p>
                      <a:pPr algn="ctr"/>
                      <a:r>
                        <a:rPr lang="en-AU" sz="1600" b="1" dirty="0">
                          <a:solidFill>
                            <a:srgbClr val="FF0000"/>
                          </a:solidFill>
                        </a:rPr>
                        <a:t>Family history</a:t>
                      </a:r>
                    </a:p>
                  </a:txBody>
                  <a:tcPr/>
                </a:tc>
                <a:extLst>
                  <a:ext uri="{0D108BD9-81ED-4DB2-BD59-A6C34878D82A}">
                    <a16:rowId xmlns:a16="http://schemas.microsoft.com/office/drawing/2014/main" val="2647844273"/>
                  </a:ext>
                </a:extLst>
              </a:tr>
              <a:tr h="4499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rgbClr val="FF0000"/>
                          </a:solidFill>
                        </a:rPr>
                        <a:t>CABG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rgbClr val="FF0000"/>
                          </a:solidFill>
                        </a:rPr>
                        <a:t>Coronary artery bypass grafting</a:t>
                      </a:r>
                    </a:p>
                  </a:txBody>
                  <a:tcPr/>
                </a:tc>
                <a:extLst>
                  <a:ext uri="{0D108BD9-81ED-4DB2-BD59-A6C34878D82A}">
                    <a16:rowId xmlns:a16="http://schemas.microsoft.com/office/drawing/2014/main" val="814619860"/>
                  </a:ext>
                </a:extLst>
              </a:tr>
              <a:tr h="608854">
                <a:tc>
                  <a:txBody>
                    <a:bodyPr/>
                    <a:lstStyle/>
                    <a:p>
                      <a:pPr algn="ctr"/>
                      <a:r>
                        <a:rPr lang="en-AU" sz="1600" b="1" dirty="0">
                          <a:solidFill>
                            <a:srgbClr val="FF0000"/>
                          </a:solidFill>
                        </a:rPr>
                        <a:t>SR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rgbClr val="FF0000"/>
                          </a:solidFill>
                        </a:rPr>
                        <a:t>When referring to Heart Rate SR can mean SR Sinus Rhythm. When referring to Medication it can be Slow Release </a:t>
                      </a:r>
                      <a:endParaRPr lang="en-AU" sz="1600" b="1" dirty="0">
                        <a:solidFill>
                          <a:srgbClr val="FF0000"/>
                        </a:solidFill>
                      </a:endParaRPr>
                    </a:p>
                  </a:txBody>
                  <a:tcPr/>
                </a:tc>
                <a:extLst>
                  <a:ext uri="{0D108BD9-81ED-4DB2-BD59-A6C34878D82A}">
                    <a16:rowId xmlns:a16="http://schemas.microsoft.com/office/drawing/2014/main" val="69501437"/>
                  </a:ext>
                </a:extLst>
              </a:tr>
              <a:tr h="427683">
                <a:tc>
                  <a:txBody>
                    <a:bodyPr/>
                    <a:lstStyle/>
                    <a:p>
                      <a:pPr algn="ctr"/>
                      <a:r>
                        <a:rPr lang="en-AU" sz="1600" b="1" dirty="0" err="1">
                          <a:solidFill>
                            <a:srgbClr val="FF0000"/>
                          </a:solidFill>
                        </a:rPr>
                        <a:t>tds</a:t>
                      </a:r>
                      <a:endParaRPr lang="en-AU" sz="1600" b="1" dirty="0">
                        <a:solidFill>
                          <a:srgbClr val="FF0000"/>
                        </a:solidFill>
                      </a:endParaRPr>
                    </a:p>
                  </a:txBody>
                  <a:tcPr/>
                </a:tc>
                <a:tc>
                  <a:txBody>
                    <a:bodyPr/>
                    <a:lstStyle/>
                    <a:p>
                      <a:pPr algn="ctr"/>
                      <a:r>
                        <a:rPr lang="en-AU" sz="1600" b="1" dirty="0">
                          <a:solidFill>
                            <a:srgbClr val="FF0000"/>
                          </a:solidFill>
                        </a:rPr>
                        <a:t>Three times a day</a:t>
                      </a:r>
                    </a:p>
                  </a:txBody>
                  <a:tcPr/>
                </a:tc>
                <a:extLst>
                  <a:ext uri="{0D108BD9-81ED-4DB2-BD59-A6C34878D82A}">
                    <a16:rowId xmlns:a16="http://schemas.microsoft.com/office/drawing/2014/main" val="1481258621"/>
                  </a:ext>
                </a:extLst>
              </a:tr>
            </a:tbl>
          </a:graphicData>
        </a:graphic>
      </p:graphicFrame>
    </p:spTree>
    <p:extLst>
      <p:ext uri="{BB962C8B-B14F-4D97-AF65-F5344CB8AC3E}">
        <p14:creationId xmlns:p14="http://schemas.microsoft.com/office/powerpoint/2010/main" val="2393413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132"/>
            <a:ext cx="12191999" cy="6854868"/>
          </a:xfrm>
          <a:prstGeom prst="rect">
            <a:avLst/>
          </a:prstGeom>
        </p:spPr>
      </p:pic>
      <p:pic>
        <p:nvPicPr>
          <p:cNvPr id="8" name="Picture 7"/>
          <p:cNvPicPr>
            <a:picLocks noChangeAspect="1"/>
          </p:cNvPicPr>
          <p:nvPr/>
        </p:nvPicPr>
        <p:blipFill>
          <a:blip r:embed="rId4"/>
          <a:stretch>
            <a:fillRect/>
          </a:stretch>
        </p:blipFill>
        <p:spPr>
          <a:xfrm>
            <a:off x="-1" y="3132"/>
            <a:ext cx="6474942" cy="6854868"/>
          </a:xfrm>
          <a:prstGeom prst="rect">
            <a:avLst/>
          </a:prstGeom>
        </p:spPr>
      </p:pic>
      <p:sp>
        <p:nvSpPr>
          <p:cNvPr id="9" name="Title 1">
            <a:extLst>
              <a:ext uri="{FF2B5EF4-FFF2-40B4-BE49-F238E27FC236}">
                <a16:creationId xmlns:a16="http://schemas.microsoft.com/office/drawing/2014/main" id="{717D8F4E-DFA6-5E4E-A000-7D61EF7D376C}"/>
              </a:ext>
            </a:extLst>
          </p:cNvPr>
          <p:cNvSpPr>
            <a:spLocks noGrp="1"/>
          </p:cNvSpPr>
          <p:nvPr>
            <p:ph type="title"/>
          </p:nvPr>
        </p:nvSpPr>
        <p:spPr>
          <a:xfrm>
            <a:off x="6766509" y="2191182"/>
            <a:ext cx="4743190" cy="1836218"/>
          </a:xfrm>
        </p:spPr>
        <p:txBody>
          <a:bodyPr>
            <a:normAutofit/>
          </a:bodyPr>
          <a:lstStyle/>
          <a:p>
            <a:pPr algn="ctr"/>
            <a:r>
              <a:rPr lang="en-US" b="1" dirty="0"/>
              <a:t>Med Terms - sample question 8</a:t>
            </a:r>
            <a:endParaRPr lang="en-US" dirty="0"/>
          </a:p>
        </p:txBody>
      </p:sp>
      <p:sp>
        <p:nvSpPr>
          <p:cNvPr id="10" name="Rectangle 9"/>
          <p:cNvSpPr/>
          <p:nvPr/>
        </p:nvSpPr>
        <p:spPr>
          <a:xfrm>
            <a:off x="6766509" y="4151172"/>
            <a:ext cx="4923189" cy="2031325"/>
          </a:xfrm>
          <a:prstGeom prst="rect">
            <a:avLst/>
          </a:prstGeom>
        </p:spPr>
        <p:txBody>
          <a:bodyPr wrap="square">
            <a:spAutoFit/>
          </a:bodyPr>
          <a:lstStyle/>
          <a:p>
            <a:pPr algn="ctr"/>
            <a:r>
              <a:rPr lang="en-US" dirty="0"/>
              <a:t>Damien Smith is a </a:t>
            </a:r>
            <a:r>
              <a:rPr lang="en-US" dirty="0" err="1"/>
              <a:t>pt</a:t>
            </a:r>
            <a:r>
              <a:rPr lang="en-US" dirty="0"/>
              <a:t> at Norfolk General Practice. He has been requested by </a:t>
            </a:r>
            <a:r>
              <a:rPr lang="en-US" dirty="0" err="1"/>
              <a:t>Dr</a:t>
            </a:r>
            <a:r>
              <a:rPr lang="en-US" dirty="0"/>
              <a:t> Crocker to have his 12 month bloods taken. </a:t>
            </a:r>
            <a:r>
              <a:rPr lang="en-US" dirty="0" err="1"/>
              <a:t>Dr</a:t>
            </a:r>
            <a:r>
              <a:rPr lang="en-US" dirty="0"/>
              <a:t> Crocker has given Damien a Pathology form to take to his local Pathology clinic to have his bloods taken. Read the Pathology form provided and decipher the tests required:</a:t>
            </a:r>
          </a:p>
        </p:txBody>
      </p:sp>
      <p:sp>
        <p:nvSpPr>
          <p:cNvPr id="6" name="Right Arrow 5"/>
          <p:cNvSpPr/>
          <p:nvPr/>
        </p:nvSpPr>
        <p:spPr>
          <a:xfrm rot="12023684">
            <a:off x="2747544" y="1576677"/>
            <a:ext cx="4020357" cy="6978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996096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ontent Placeholder 5"/>
          <p:cNvSpPr>
            <a:spLocks noGrp="1"/>
          </p:cNvSpPr>
          <p:nvPr>
            <p:ph idx="1"/>
          </p:nvPr>
        </p:nvSpPr>
        <p:spPr>
          <a:xfrm>
            <a:off x="2450592" y="341376"/>
            <a:ext cx="9875520" cy="4933379"/>
          </a:xfrm>
        </p:spPr>
        <p:txBody>
          <a:bodyPr/>
          <a:lstStyle/>
          <a:p>
            <a:pPr marL="0" indent="0">
              <a:buNone/>
            </a:pPr>
            <a:r>
              <a:rPr lang="en-AU" dirty="0"/>
              <a:t>What do the following definitions test for:</a:t>
            </a:r>
          </a:p>
          <a:p>
            <a:pPr marL="0" indent="0">
              <a:buNone/>
            </a:pPr>
            <a:endParaRPr lang="en-AU" sz="500" dirty="0"/>
          </a:p>
          <a:p>
            <a:pPr>
              <a:buBlip>
                <a:blip r:embed="rId4"/>
              </a:buBlip>
            </a:pPr>
            <a:r>
              <a:rPr lang="en-AU" dirty="0"/>
              <a:t> FBE = </a:t>
            </a:r>
            <a:r>
              <a:rPr lang="en-AU" b="1" dirty="0">
                <a:solidFill>
                  <a:srgbClr val="FF0000"/>
                </a:solidFill>
              </a:rPr>
              <a:t>Full blood examination</a:t>
            </a:r>
            <a:endParaRPr lang="en-AU" b="1" dirty="0"/>
          </a:p>
          <a:p>
            <a:pPr>
              <a:buBlip>
                <a:blip r:embed="rId4"/>
              </a:buBlip>
            </a:pPr>
            <a:r>
              <a:rPr lang="en-AU" dirty="0"/>
              <a:t> LFTs = </a:t>
            </a:r>
            <a:r>
              <a:rPr lang="en-AU" b="1" dirty="0">
                <a:solidFill>
                  <a:srgbClr val="FF0000"/>
                </a:solidFill>
              </a:rPr>
              <a:t>Liver function test</a:t>
            </a:r>
            <a:endParaRPr lang="en-AU" b="1" dirty="0"/>
          </a:p>
          <a:p>
            <a:pPr>
              <a:buBlip>
                <a:blip r:embed="rId4"/>
              </a:buBlip>
            </a:pPr>
            <a:r>
              <a:rPr lang="en-AU" dirty="0"/>
              <a:t> BSL = </a:t>
            </a:r>
            <a:r>
              <a:rPr lang="en-AU" b="1" dirty="0">
                <a:solidFill>
                  <a:srgbClr val="FF0000"/>
                </a:solidFill>
              </a:rPr>
              <a:t>Blood sugar levels</a:t>
            </a:r>
            <a:endParaRPr lang="en-AU" b="1" dirty="0"/>
          </a:p>
          <a:p>
            <a:pPr>
              <a:buBlip>
                <a:blip r:embed="rId4"/>
              </a:buBlip>
            </a:pPr>
            <a:r>
              <a:rPr lang="en-AU" dirty="0"/>
              <a:t> HDL = </a:t>
            </a:r>
            <a:r>
              <a:rPr lang="en-AU" b="1" dirty="0">
                <a:solidFill>
                  <a:srgbClr val="FF0000"/>
                </a:solidFill>
              </a:rPr>
              <a:t>High density lipoprotein </a:t>
            </a:r>
          </a:p>
          <a:p>
            <a:pPr>
              <a:buBlip>
                <a:blip r:embed="rId4"/>
              </a:buBlip>
            </a:pPr>
            <a:r>
              <a:rPr lang="en-AU" dirty="0"/>
              <a:t>LDL = </a:t>
            </a:r>
            <a:r>
              <a:rPr lang="en-AU" b="1" dirty="0">
                <a:solidFill>
                  <a:srgbClr val="FF0000"/>
                </a:solidFill>
              </a:rPr>
              <a:t>Low density lipoprotein </a:t>
            </a:r>
          </a:p>
          <a:p>
            <a:pPr>
              <a:buBlip>
                <a:blip r:embed="rId4"/>
              </a:buBlip>
            </a:pPr>
            <a:r>
              <a:rPr lang="en-AU" dirty="0"/>
              <a:t>What does fasting mean? </a:t>
            </a:r>
            <a:r>
              <a:rPr lang="en-US" b="1" dirty="0">
                <a:solidFill>
                  <a:srgbClr val="FF0000"/>
                </a:solidFill>
              </a:rPr>
              <a:t>Nothing to eat or drink except water. This is usually 8 hours prior to the test.</a:t>
            </a:r>
            <a:endParaRPr lang="en-AU" b="1" dirty="0">
              <a:solidFill>
                <a:srgbClr val="FF0000"/>
              </a:solidFill>
            </a:endParaRPr>
          </a:p>
        </p:txBody>
      </p:sp>
    </p:spTree>
    <p:extLst>
      <p:ext uri="{BB962C8B-B14F-4D97-AF65-F5344CB8AC3E}">
        <p14:creationId xmlns:p14="http://schemas.microsoft.com/office/powerpoint/2010/main" val="364786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wipe(down)">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wipe(down)">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wipe(down)">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wipe(down)">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wipe(down)">
                                      <p:cBhvr>
                                        <p:cTn id="3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951946"/>
          </a:xfrm>
          <a:prstGeom prst="rect">
            <a:avLst/>
          </a:prstGeom>
        </p:spPr>
      </p:pic>
      <p:sp>
        <p:nvSpPr>
          <p:cNvPr id="2" name="Title 1">
            <a:extLst>
              <a:ext uri="{FF2B5EF4-FFF2-40B4-BE49-F238E27FC236}">
                <a16:creationId xmlns:a16="http://schemas.microsoft.com/office/drawing/2014/main" id="{CA31061A-EB97-CA43-BE4B-1FBA3F18C5B2}"/>
              </a:ext>
            </a:extLst>
          </p:cNvPr>
          <p:cNvSpPr>
            <a:spLocks noGrp="1"/>
          </p:cNvSpPr>
          <p:nvPr>
            <p:ph type="title"/>
          </p:nvPr>
        </p:nvSpPr>
        <p:spPr>
          <a:xfrm>
            <a:off x="0" y="1300919"/>
            <a:ext cx="10515600" cy="1325563"/>
          </a:xfrm>
        </p:spPr>
        <p:txBody>
          <a:bodyPr/>
          <a:lstStyle/>
          <a:p>
            <a:r>
              <a:rPr lang="en-US" b="1" dirty="0"/>
              <a:t>Med Terms - sample question 9</a:t>
            </a:r>
            <a:endParaRPr lang="en-US" dirty="0"/>
          </a:p>
        </p:txBody>
      </p:sp>
      <p:sp>
        <p:nvSpPr>
          <p:cNvPr id="5" name="Rectangle 4"/>
          <p:cNvSpPr/>
          <p:nvPr/>
        </p:nvSpPr>
        <p:spPr>
          <a:xfrm>
            <a:off x="365760" y="2477860"/>
            <a:ext cx="7811434" cy="369332"/>
          </a:xfrm>
          <a:prstGeom prst="rect">
            <a:avLst/>
          </a:prstGeom>
        </p:spPr>
        <p:txBody>
          <a:bodyPr wrap="none">
            <a:spAutoFit/>
          </a:bodyPr>
          <a:lstStyle/>
          <a:p>
            <a:r>
              <a:rPr lang="en-AU" dirty="0"/>
              <a:t>Provide the singular or plural form of each medical term listed in the table below:</a:t>
            </a:r>
          </a:p>
        </p:txBody>
      </p:sp>
      <p:graphicFrame>
        <p:nvGraphicFramePr>
          <p:cNvPr id="10" name="Table 9"/>
          <p:cNvGraphicFramePr>
            <a:graphicFrameLocks noGrp="1"/>
          </p:cNvGraphicFramePr>
          <p:nvPr>
            <p:extLst>
              <p:ext uri="{D42A27DB-BD31-4B8C-83A1-F6EECF244321}">
                <p14:modId xmlns:p14="http://schemas.microsoft.com/office/powerpoint/2010/main" val="58957513"/>
              </p:ext>
            </p:extLst>
          </p:nvPr>
        </p:nvGraphicFramePr>
        <p:xfrm>
          <a:off x="812800" y="3201827"/>
          <a:ext cx="8952993" cy="3235960"/>
        </p:xfrm>
        <a:graphic>
          <a:graphicData uri="http://schemas.openxmlformats.org/drawingml/2006/table">
            <a:tbl>
              <a:tblPr firstRow="1" bandRow="1">
                <a:tableStyleId>{5C22544A-7EE6-4342-B048-85BDC9FD1C3A}</a:tableStyleId>
              </a:tblPr>
              <a:tblGrid>
                <a:gridCol w="2984331">
                  <a:extLst>
                    <a:ext uri="{9D8B030D-6E8A-4147-A177-3AD203B41FA5}">
                      <a16:colId xmlns:a16="http://schemas.microsoft.com/office/drawing/2014/main" val="1229859895"/>
                    </a:ext>
                  </a:extLst>
                </a:gridCol>
                <a:gridCol w="2984331">
                  <a:extLst>
                    <a:ext uri="{9D8B030D-6E8A-4147-A177-3AD203B41FA5}">
                      <a16:colId xmlns:a16="http://schemas.microsoft.com/office/drawing/2014/main" val="3121208526"/>
                    </a:ext>
                  </a:extLst>
                </a:gridCol>
                <a:gridCol w="2984331">
                  <a:extLst>
                    <a:ext uri="{9D8B030D-6E8A-4147-A177-3AD203B41FA5}">
                      <a16:colId xmlns:a16="http://schemas.microsoft.com/office/drawing/2014/main" val="3416665926"/>
                    </a:ext>
                  </a:extLst>
                </a:gridCol>
              </a:tblGrid>
              <a:tr h="370840">
                <a:tc>
                  <a:txBody>
                    <a:bodyPr/>
                    <a:lstStyle/>
                    <a:p>
                      <a:pPr algn="ctr"/>
                      <a:r>
                        <a:rPr lang="en-AU" b="1" dirty="0">
                          <a:solidFill>
                            <a:schemeClr val="tx1"/>
                          </a:solidFill>
                        </a:rPr>
                        <a:t>Medical term</a:t>
                      </a:r>
                    </a:p>
                  </a:txBody>
                  <a:tcPr>
                    <a:solidFill>
                      <a:schemeClr val="tx2">
                        <a:lumMod val="40000"/>
                        <a:lumOff val="60000"/>
                      </a:schemeClr>
                    </a:solidFill>
                  </a:tcPr>
                </a:tc>
                <a:tc>
                  <a:txBody>
                    <a:bodyPr/>
                    <a:lstStyle/>
                    <a:p>
                      <a:pPr algn="ctr"/>
                      <a:r>
                        <a:rPr lang="en-AU" b="1" dirty="0">
                          <a:solidFill>
                            <a:schemeClr val="tx1"/>
                          </a:solidFill>
                        </a:rPr>
                        <a:t>Singular form</a:t>
                      </a:r>
                    </a:p>
                  </a:txBody>
                  <a:tcPr>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b="1" dirty="0">
                          <a:solidFill>
                            <a:schemeClr val="tx1"/>
                          </a:solidFill>
                        </a:rPr>
                        <a:t>Plural form</a:t>
                      </a:r>
                    </a:p>
                    <a:p>
                      <a:pPr algn="ctr"/>
                      <a:endParaRPr lang="en-AU" b="1" dirty="0">
                        <a:solidFill>
                          <a:schemeClr val="tx1"/>
                        </a:solidFill>
                      </a:endParaRPr>
                    </a:p>
                  </a:txBody>
                  <a:tcPr>
                    <a:solidFill>
                      <a:schemeClr val="tx2">
                        <a:lumMod val="40000"/>
                        <a:lumOff val="60000"/>
                      </a:schemeClr>
                    </a:solidFill>
                  </a:tcPr>
                </a:tc>
                <a:extLst>
                  <a:ext uri="{0D108BD9-81ED-4DB2-BD59-A6C34878D82A}">
                    <a16:rowId xmlns:a16="http://schemas.microsoft.com/office/drawing/2014/main" val="1959369201"/>
                  </a:ext>
                </a:extLst>
              </a:tr>
              <a:tr h="370840">
                <a:tc>
                  <a:txBody>
                    <a:bodyPr/>
                    <a:lstStyle/>
                    <a:p>
                      <a:pPr algn="ctr"/>
                      <a:r>
                        <a:rPr lang="en-AU" b="1" dirty="0" err="1"/>
                        <a:t>bursae</a:t>
                      </a:r>
                      <a:endParaRPr lang="en-AU" b="1" dirty="0"/>
                    </a:p>
                  </a:txBody>
                  <a:tcPr/>
                </a:tc>
                <a:tc>
                  <a:txBody>
                    <a:bodyPr/>
                    <a:lstStyle/>
                    <a:p>
                      <a:pPr algn="ctr"/>
                      <a:endParaRPr lang="en-AU" dirty="0"/>
                    </a:p>
                  </a:txBody>
                  <a:tcPr/>
                </a:tc>
                <a:tc>
                  <a:txBody>
                    <a:bodyPr/>
                    <a:lstStyle/>
                    <a:p>
                      <a:pPr algn="ctr"/>
                      <a:endParaRPr lang="en-AU" dirty="0"/>
                    </a:p>
                  </a:txBody>
                  <a:tcPr>
                    <a:solidFill>
                      <a:schemeClr val="accent1"/>
                    </a:solidFill>
                  </a:tcPr>
                </a:tc>
                <a:extLst>
                  <a:ext uri="{0D108BD9-81ED-4DB2-BD59-A6C34878D82A}">
                    <a16:rowId xmlns:a16="http://schemas.microsoft.com/office/drawing/2014/main" val="2345485886"/>
                  </a:ext>
                </a:extLst>
              </a:tr>
              <a:tr h="370840">
                <a:tc>
                  <a:txBody>
                    <a:bodyPr/>
                    <a:lstStyle/>
                    <a:p>
                      <a:pPr algn="ctr"/>
                      <a:r>
                        <a:rPr lang="en-AU" b="1" dirty="0"/>
                        <a:t>emboli</a:t>
                      </a:r>
                    </a:p>
                  </a:txBody>
                  <a:tcPr/>
                </a:tc>
                <a:tc>
                  <a:txBody>
                    <a:bodyPr/>
                    <a:lstStyle/>
                    <a:p>
                      <a:pPr algn="ctr"/>
                      <a:endParaRPr lang="en-AU" dirty="0"/>
                    </a:p>
                  </a:txBody>
                  <a:tcPr/>
                </a:tc>
                <a:tc>
                  <a:txBody>
                    <a:bodyPr/>
                    <a:lstStyle/>
                    <a:p>
                      <a:pPr algn="ctr"/>
                      <a:endParaRPr lang="en-AU" dirty="0"/>
                    </a:p>
                  </a:txBody>
                  <a:tcPr>
                    <a:solidFill>
                      <a:schemeClr val="accent1"/>
                    </a:solidFill>
                  </a:tcPr>
                </a:tc>
                <a:extLst>
                  <a:ext uri="{0D108BD9-81ED-4DB2-BD59-A6C34878D82A}">
                    <a16:rowId xmlns:a16="http://schemas.microsoft.com/office/drawing/2014/main" val="326887509"/>
                  </a:ext>
                </a:extLst>
              </a:tr>
              <a:tr h="370840">
                <a:tc>
                  <a:txBody>
                    <a:bodyPr/>
                    <a:lstStyle/>
                    <a:p>
                      <a:pPr algn="ctr"/>
                      <a:r>
                        <a:rPr lang="en-AU" b="1" dirty="0"/>
                        <a:t>thoraces</a:t>
                      </a:r>
                    </a:p>
                  </a:txBody>
                  <a:tcPr/>
                </a:tc>
                <a:tc>
                  <a:txBody>
                    <a:bodyPr/>
                    <a:lstStyle/>
                    <a:p>
                      <a:pPr algn="ctr"/>
                      <a:endParaRPr lang="en-AU" dirty="0"/>
                    </a:p>
                  </a:txBody>
                  <a:tcPr/>
                </a:tc>
                <a:tc>
                  <a:txBody>
                    <a:bodyPr/>
                    <a:lstStyle/>
                    <a:p>
                      <a:pPr algn="ctr"/>
                      <a:endParaRPr lang="en-AU" dirty="0"/>
                    </a:p>
                  </a:txBody>
                  <a:tcPr>
                    <a:solidFill>
                      <a:schemeClr val="accent1"/>
                    </a:solidFill>
                  </a:tcPr>
                </a:tc>
                <a:extLst>
                  <a:ext uri="{0D108BD9-81ED-4DB2-BD59-A6C34878D82A}">
                    <a16:rowId xmlns:a16="http://schemas.microsoft.com/office/drawing/2014/main" val="3795647958"/>
                  </a:ext>
                </a:extLst>
              </a:tr>
              <a:tr h="370840">
                <a:tc>
                  <a:txBody>
                    <a:bodyPr/>
                    <a:lstStyle/>
                    <a:p>
                      <a:pPr algn="ctr"/>
                      <a:r>
                        <a:rPr lang="en-AU" b="1" dirty="0"/>
                        <a:t>labia</a:t>
                      </a:r>
                    </a:p>
                  </a:txBody>
                  <a:tcPr/>
                </a:tc>
                <a:tc>
                  <a:txBody>
                    <a:bodyPr/>
                    <a:lstStyle/>
                    <a:p>
                      <a:pPr algn="ctr"/>
                      <a:endParaRPr lang="en-AU" dirty="0"/>
                    </a:p>
                  </a:txBody>
                  <a:tcPr>
                    <a:solidFill>
                      <a:schemeClr val="accent1"/>
                    </a:solidFill>
                  </a:tcPr>
                </a:tc>
                <a:tc>
                  <a:txBody>
                    <a:bodyPr/>
                    <a:lstStyle/>
                    <a:p>
                      <a:pPr algn="ctr"/>
                      <a:endParaRPr lang="en-AU" dirty="0"/>
                    </a:p>
                  </a:txBody>
                  <a:tcPr/>
                </a:tc>
                <a:extLst>
                  <a:ext uri="{0D108BD9-81ED-4DB2-BD59-A6C34878D82A}">
                    <a16:rowId xmlns:a16="http://schemas.microsoft.com/office/drawing/2014/main" val="1645146251"/>
                  </a:ext>
                </a:extLst>
              </a:tr>
              <a:tr h="370840">
                <a:tc>
                  <a:txBody>
                    <a:bodyPr/>
                    <a:lstStyle/>
                    <a:p>
                      <a:pPr algn="ctr"/>
                      <a:r>
                        <a:rPr lang="en-AU" b="1" dirty="0"/>
                        <a:t>testis</a:t>
                      </a:r>
                    </a:p>
                  </a:txBody>
                  <a:tcPr/>
                </a:tc>
                <a:tc>
                  <a:txBody>
                    <a:bodyPr/>
                    <a:lstStyle/>
                    <a:p>
                      <a:pPr algn="ctr"/>
                      <a:endParaRPr lang="en-AU" dirty="0"/>
                    </a:p>
                  </a:txBody>
                  <a:tcPr>
                    <a:solidFill>
                      <a:schemeClr val="accent1"/>
                    </a:solidFill>
                  </a:tcPr>
                </a:tc>
                <a:tc>
                  <a:txBody>
                    <a:bodyPr/>
                    <a:lstStyle/>
                    <a:p>
                      <a:pPr algn="ctr"/>
                      <a:endParaRPr lang="en-AU" dirty="0"/>
                    </a:p>
                  </a:txBody>
                  <a:tcPr/>
                </a:tc>
                <a:extLst>
                  <a:ext uri="{0D108BD9-81ED-4DB2-BD59-A6C34878D82A}">
                    <a16:rowId xmlns:a16="http://schemas.microsoft.com/office/drawing/2014/main" val="807169062"/>
                  </a:ext>
                </a:extLst>
              </a:tr>
              <a:tr h="370840">
                <a:tc>
                  <a:txBody>
                    <a:bodyPr/>
                    <a:lstStyle/>
                    <a:p>
                      <a:pPr algn="ctr"/>
                      <a:r>
                        <a:rPr lang="en-AU" b="1" dirty="0"/>
                        <a:t>larynx</a:t>
                      </a:r>
                    </a:p>
                  </a:txBody>
                  <a:tcPr/>
                </a:tc>
                <a:tc>
                  <a:txBody>
                    <a:bodyPr/>
                    <a:lstStyle/>
                    <a:p>
                      <a:pPr algn="ctr"/>
                      <a:endParaRPr lang="en-AU" dirty="0"/>
                    </a:p>
                  </a:txBody>
                  <a:tcPr>
                    <a:solidFill>
                      <a:schemeClr val="accent1"/>
                    </a:solidFill>
                  </a:tcPr>
                </a:tc>
                <a:tc>
                  <a:txBody>
                    <a:bodyPr/>
                    <a:lstStyle/>
                    <a:p>
                      <a:pPr algn="ctr"/>
                      <a:endParaRPr lang="en-AU" dirty="0"/>
                    </a:p>
                  </a:txBody>
                  <a:tcPr/>
                </a:tc>
                <a:extLst>
                  <a:ext uri="{0D108BD9-81ED-4DB2-BD59-A6C34878D82A}">
                    <a16:rowId xmlns:a16="http://schemas.microsoft.com/office/drawing/2014/main" val="419008824"/>
                  </a:ext>
                </a:extLst>
              </a:tr>
              <a:tr h="370840">
                <a:tc>
                  <a:txBody>
                    <a:bodyPr/>
                    <a:lstStyle/>
                    <a:p>
                      <a:pPr algn="ctr"/>
                      <a:r>
                        <a:rPr lang="en-AU" b="1" dirty="0"/>
                        <a:t>carcinoma</a:t>
                      </a:r>
                    </a:p>
                  </a:txBody>
                  <a:tcPr/>
                </a:tc>
                <a:tc>
                  <a:txBody>
                    <a:bodyPr/>
                    <a:lstStyle/>
                    <a:p>
                      <a:pPr algn="ctr"/>
                      <a:endParaRPr lang="en-AU" dirty="0"/>
                    </a:p>
                  </a:txBody>
                  <a:tcPr>
                    <a:solidFill>
                      <a:schemeClr val="accent1"/>
                    </a:solidFill>
                  </a:tcPr>
                </a:tc>
                <a:tc>
                  <a:txBody>
                    <a:bodyPr/>
                    <a:lstStyle/>
                    <a:p>
                      <a:pPr algn="ctr"/>
                      <a:endParaRPr lang="en-AU" dirty="0"/>
                    </a:p>
                  </a:txBody>
                  <a:tcPr/>
                </a:tc>
                <a:extLst>
                  <a:ext uri="{0D108BD9-81ED-4DB2-BD59-A6C34878D82A}">
                    <a16:rowId xmlns:a16="http://schemas.microsoft.com/office/drawing/2014/main" val="670232365"/>
                  </a:ext>
                </a:extLst>
              </a:tr>
            </a:tbl>
          </a:graphicData>
        </a:graphic>
      </p:graphicFrame>
    </p:spTree>
    <p:extLst>
      <p:ext uri="{BB962C8B-B14F-4D97-AF65-F5344CB8AC3E}">
        <p14:creationId xmlns:p14="http://schemas.microsoft.com/office/powerpoint/2010/main" val="3701539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951946"/>
          </a:xfrm>
          <a:prstGeom prst="rect">
            <a:avLst/>
          </a:prstGeom>
        </p:spPr>
      </p:pic>
      <p:sp>
        <p:nvSpPr>
          <p:cNvPr id="2" name="Title 1">
            <a:extLst>
              <a:ext uri="{FF2B5EF4-FFF2-40B4-BE49-F238E27FC236}">
                <a16:creationId xmlns:a16="http://schemas.microsoft.com/office/drawing/2014/main" id="{E9E65EAE-EE51-C644-803C-CAF83ADF8A4B}"/>
              </a:ext>
            </a:extLst>
          </p:cNvPr>
          <p:cNvSpPr>
            <a:spLocks noGrp="1"/>
          </p:cNvSpPr>
          <p:nvPr>
            <p:ph type="title"/>
          </p:nvPr>
        </p:nvSpPr>
        <p:spPr>
          <a:xfrm>
            <a:off x="612732" y="922859"/>
            <a:ext cx="10515600" cy="1325563"/>
          </a:xfrm>
        </p:spPr>
        <p:txBody>
          <a:bodyPr/>
          <a:lstStyle/>
          <a:p>
            <a:r>
              <a:rPr lang="en-US" b="1" dirty="0"/>
              <a:t>Section B &amp; C -</a:t>
            </a:r>
            <a:br>
              <a:rPr lang="en-US" b="1" dirty="0"/>
            </a:br>
            <a:r>
              <a:rPr lang="en-US" b="1" dirty="0"/>
              <a:t>question breakdown</a:t>
            </a:r>
          </a:p>
        </p:txBody>
      </p:sp>
      <p:sp>
        <p:nvSpPr>
          <p:cNvPr id="3" name="Content Placeholder 2">
            <a:extLst>
              <a:ext uri="{FF2B5EF4-FFF2-40B4-BE49-F238E27FC236}">
                <a16:creationId xmlns:a16="http://schemas.microsoft.com/office/drawing/2014/main" id="{98D2077A-4511-0E40-92EB-C428922FB92C}"/>
              </a:ext>
            </a:extLst>
          </p:cNvPr>
          <p:cNvSpPr>
            <a:spLocks noGrp="1"/>
          </p:cNvSpPr>
          <p:nvPr>
            <p:ph idx="1"/>
          </p:nvPr>
        </p:nvSpPr>
        <p:spPr>
          <a:xfrm>
            <a:off x="312106" y="2480153"/>
            <a:ext cx="11750457" cy="4377847"/>
          </a:xfrm>
        </p:spPr>
        <p:txBody>
          <a:bodyPr>
            <a:noAutofit/>
          </a:bodyPr>
          <a:lstStyle/>
          <a:p>
            <a:pPr>
              <a:buBlip>
                <a:blip r:embed="rId4"/>
              </a:buBlip>
            </a:pPr>
            <a:r>
              <a:rPr lang="en-US" sz="1500" dirty="0"/>
              <a:t>Questions are designed around terms such as </a:t>
            </a:r>
            <a:r>
              <a:rPr lang="en-US" sz="1500" b="1" dirty="0"/>
              <a:t>list, identify, state, define, outline, describe, provide, compare and explain</a:t>
            </a:r>
          </a:p>
          <a:p>
            <a:pPr>
              <a:buBlip>
                <a:blip r:embed="rId4"/>
              </a:buBlip>
            </a:pPr>
            <a:r>
              <a:rPr lang="en-US" sz="1500" b="1" dirty="0"/>
              <a:t>List/Identify/State/Define/Outline </a:t>
            </a:r>
            <a:r>
              <a:rPr lang="en-US" sz="1500" dirty="0"/>
              <a:t>questions are generally worth </a:t>
            </a:r>
            <a:r>
              <a:rPr lang="en-US" sz="1500" b="1" dirty="0"/>
              <a:t>1 mark per point made (total marks can vary between 2-6 marks)</a:t>
            </a:r>
          </a:p>
          <a:p>
            <a:pPr>
              <a:buBlip>
                <a:blip r:embed="rId4"/>
              </a:buBlip>
            </a:pPr>
            <a:r>
              <a:rPr lang="en-US" sz="1500" b="1" dirty="0"/>
              <a:t>Describe </a:t>
            </a:r>
            <a:r>
              <a:rPr lang="en-US" sz="1500" dirty="0"/>
              <a:t>questions are generally worth </a:t>
            </a:r>
            <a:r>
              <a:rPr lang="en-US" sz="1500" b="1" dirty="0"/>
              <a:t>3-6 marks. </a:t>
            </a:r>
            <a:r>
              <a:rPr lang="en-US" sz="1500" dirty="0"/>
              <a:t>These types of questions require the student to draw on the units specific terminology in its application to the scenario provided. You may need to provide more info on the body structures (anatomy), or the physiological functions of a system etc. </a:t>
            </a:r>
          </a:p>
          <a:p>
            <a:pPr>
              <a:buBlip>
                <a:blip r:embed="rId4"/>
              </a:buBlip>
            </a:pPr>
            <a:r>
              <a:rPr lang="en-US" sz="1500" b="1" dirty="0"/>
              <a:t>Provide </a:t>
            </a:r>
            <a:r>
              <a:rPr lang="en-US" sz="1500" dirty="0"/>
              <a:t>questions are generally worth </a:t>
            </a:r>
            <a:r>
              <a:rPr lang="en-US" sz="1500" b="1" dirty="0"/>
              <a:t>2-4 marks. </a:t>
            </a:r>
            <a:r>
              <a:rPr lang="en-US" sz="1500" dirty="0"/>
              <a:t>This type of question requires the student to quickly fill in the missing table sections, usually having to correctly spell a misspelt word, write in a singular or plural version of a med term, decipher an abbreviation or acronym etc. </a:t>
            </a:r>
          </a:p>
          <a:p>
            <a:pPr>
              <a:buBlip>
                <a:blip r:embed="rId4"/>
              </a:buBlip>
            </a:pPr>
            <a:r>
              <a:rPr lang="en-US" sz="1500" b="1" dirty="0"/>
              <a:t>Compare </a:t>
            </a:r>
            <a:r>
              <a:rPr lang="en-US" sz="1500" dirty="0"/>
              <a:t>questions are generally worth </a:t>
            </a:r>
            <a:r>
              <a:rPr lang="en-US" sz="1500" b="1" dirty="0"/>
              <a:t>2-3 marks. </a:t>
            </a:r>
            <a:r>
              <a:rPr lang="en-US" sz="1500" dirty="0"/>
              <a:t>This type of question requires the student to usually highlight the differences between something, such as the difference between male and female secondary sexual characteristics or the difference between a sprain and a strain etc. Be factual here when answering your question. </a:t>
            </a:r>
          </a:p>
          <a:p>
            <a:pPr>
              <a:buBlip>
                <a:blip r:embed="rId4"/>
              </a:buBlip>
            </a:pPr>
            <a:r>
              <a:rPr lang="en-US" sz="1500" b="1" dirty="0"/>
              <a:t>Explain</a:t>
            </a:r>
            <a:r>
              <a:rPr lang="en-US" sz="1500" dirty="0"/>
              <a:t> questions are generally worth </a:t>
            </a:r>
            <a:r>
              <a:rPr lang="en-US" sz="1500" b="1" dirty="0"/>
              <a:t>2-4 marks. </a:t>
            </a:r>
            <a:r>
              <a:rPr lang="en-US" sz="1500" dirty="0"/>
              <a:t>These types of questions require the student to draw on the units specific terminology in its application to the second keyword in the question itself i.e. is the question asking you to explain the </a:t>
            </a:r>
            <a:r>
              <a:rPr lang="en-US" sz="1500" i="1" dirty="0"/>
              <a:t>relationship</a:t>
            </a:r>
            <a:r>
              <a:rPr lang="en-US" sz="1500" dirty="0"/>
              <a:t>, explain the </a:t>
            </a:r>
            <a:r>
              <a:rPr lang="en-US" sz="1500" i="1" dirty="0"/>
              <a:t>meaning</a:t>
            </a:r>
            <a:r>
              <a:rPr lang="en-US" sz="1500" dirty="0"/>
              <a:t> of, explain the </a:t>
            </a:r>
            <a:r>
              <a:rPr lang="en-US" sz="1500" i="1" dirty="0"/>
              <a:t>effect</a:t>
            </a:r>
            <a:r>
              <a:rPr lang="en-US" sz="1500" dirty="0"/>
              <a:t> of, explain the </a:t>
            </a:r>
            <a:r>
              <a:rPr lang="en-US" sz="1500" i="1" dirty="0"/>
              <a:t>function</a:t>
            </a:r>
            <a:r>
              <a:rPr lang="en-US" sz="1500" dirty="0"/>
              <a:t> of etc. Those secondary keywords will guide the ‘how to’ part for your answer. </a:t>
            </a:r>
          </a:p>
          <a:p>
            <a:pPr>
              <a:buBlip>
                <a:blip r:embed="rId4"/>
              </a:buBlip>
            </a:pPr>
            <a:r>
              <a:rPr lang="en-US" sz="1500" dirty="0"/>
              <a:t>Section C contains 2 separate case studies. Each case study has a variety of different questions ranging from provide, list, explain, identify, outline and describe under it. Each case study contains 4-6 of the above different types of questions and are worth </a:t>
            </a:r>
            <a:r>
              <a:rPr lang="en-US" sz="1500" b="1" dirty="0"/>
              <a:t>2-6 marks </a:t>
            </a:r>
            <a:r>
              <a:rPr lang="en-US" sz="1500" dirty="0"/>
              <a:t>per question. Each case study starts with a case. Each of the 4-6 questions follow on from that particular case, so always refer back to it. You never know what answers you may find.</a:t>
            </a:r>
            <a:endParaRPr lang="en-US" sz="1500" b="1" dirty="0"/>
          </a:p>
        </p:txBody>
      </p:sp>
    </p:spTree>
    <p:extLst>
      <p:ext uri="{BB962C8B-B14F-4D97-AF65-F5344CB8AC3E}">
        <p14:creationId xmlns:p14="http://schemas.microsoft.com/office/powerpoint/2010/main" val="16932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932275522"/>
              </p:ext>
            </p:extLst>
          </p:nvPr>
        </p:nvGraphicFramePr>
        <p:xfrm>
          <a:off x="1365505" y="1171144"/>
          <a:ext cx="10546080" cy="4515711"/>
        </p:xfrm>
        <a:graphic>
          <a:graphicData uri="http://schemas.openxmlformats.org/drawingml/2006/table">
            <a:tbl>
              <a:tblPr firstRow="1" bandRow="1">
                <a:tableStyleId>{5C22544A-7EE6-4342-B048-85BDC9FD1C3A}</a:tableStyleId>
              </a:tblPr>
              <a:tblGrid>
                <a:gridCol w="3515360">
                  <a:extLst>
                    <a:ext uri="{9D8B030D-6E8A-4147-A177-3AD203B41FA5}">
                      <a16:colId xmlns:a16="http://schemas.microsoft.com/office/drawing/2014/main" val="1229859895"/>
                    </a:ext>
                  </a:extLst>
                </a:gridCol>
                <a:gridCol w="3515360">
                  <a:extLst>
                    <a:ext uri="{9D8B030D-6E8A-4147-A177-3AD203B41FA5}">
                      <a16:colId xmlns:a16="http://schemas.microsoft.com/office/drawing/2014/main" val="3121208526"/>
                    </a:ext>
                  </a:extLst>
                </a:gridCol>
                <a:gridCol w="3515360">
                  <a:extLst>
                    <a:ext uri="{9D8B030D-6E8A-4147-A177-3AD203B41FA5}">
                      <a16:colId xmlns:a16="http://schemas.microsoft.com/office/drawing/2014/main" val="3416665926"/>
                    </a:ext>
                  </a:extLst>
                </a:gridCol>
              </a:tblGrid>
              <a:tr h="893218">
                <a:tc>
                  <a:txBody>
                    <a:bodyPr/>
                    <a:lstStyle/>
                    <a:p>
                      <a:pPr algn="ctr"/>
                      <a:r>
                        <a:rPr lang="en-AU" b="1" dirty="0">
                          <a:solidFill>
                            <a:schemeClr val="tx1"/>
                          </a:solidFill>
                        </a:rPr>
                        <a:t>Medical term</a:t>
                      </a:r>
                    </a:p>
                  </a:txBody>
                  <a:tcPr>
                    <a:solidFill>
                      <a:schemeClr val="tx2">
                        <a:lumMod val="40000"/>
                        <a:lumOff val="60000"/>
                      </a:schemeClr>
                    </a:solidFill>
                  </a:tcPr>
                </a:tc>
                <a:tc>
                  <a:txBody>
                    <a:bodyPr/>
                    <a:lstStyle/>
                    <a:p>
                      <a:pPr algn="ctr"/>
                      <a:r>
                        <a:rPr lang="en-AU" b="1" dirty="0">
                          <a:solidFill>
                            <a:schemeClr val="tx1"/>
                          </a:solidFill>
                        </a:rPr>
                        <a:t>Singular form</a:t>
                      </a:r>
                    </a:p>
                  </a:txBody>
                  <a:tcPr>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b="1" dirty="0">
                          <a:solidFill>
                            <a:schemeClr val="tx1"/>
                          </a:solidFill>
                        </a:rPr>
                        <a:t>Plural form</a:t>
                      </a:r>
                    </a:p>
                    <a:p>
                      <a:pPr algn="ctr"/>
                      <a:endParaRPr lang="en-AU" b="1" dirty="0">
                        <a:solidFill>
                          <a:schemeClr val="tx1"/>
                        </a:solidFill>
                      </a:endParaRPr>
                    </a:p>
                  </a:txBody>
                  <a:tcPr>
                    <a:solidFill>
                      <a:schemeClr val="tx2">
                        <a:lumMod val="40000"/>
                        <a:lumOff val="60000"/>
                      </a:schemeClr>
                    </a:solidFill>
                  </a:tcPr>
                </a:tc>
                <a:extLst>
                  <a:ext uri="{0D108BD9-81ED-4DB2-BD59-A6C34878D82A}">
                    <a16:rowId xmlns:a16="http://schemas.microsoft.com/office/drawing/2014/main" val="1959369201"/>
                  </a:ext>
                </a:extLst>
              </a:tr>
              <a:tr h="517499">
                <a:tc>
                  <a:txBody>
                    <a:bodyPr/>
                    <a:lstStyle/>
                    <a:p>
                      <a:pPr algn="ctr"/>
                      <a:r>
                        <a:rPr lang="en-AU" dirty="0" err="1"/>
                        <a:t>bursae</a:t>
                      </a:r>
                      <a:endParaRPr lang="en-AU" dirty="0"/>
                    </a:p>
                  </a:txBody>
                  <a:tcPr/>
                </a:tc>
                <a:tc>
                  <a:txBody>
                    <a:bodyPr/>
                    <a:lstStyle/>
                    <a:p>
                      <a:pPr algn="ctr"/>
                      <a:r>
                        <a:rPr lang="en-AU" b="1" dirty="0">
                          <a:solidFill>
                            <a:srgbClr val="FF0000"/>
                          </a:solidFill>
                        </a:rPr>
                        <a:t>bursa</a:t>
                      </a:r>
                    </a:p>
                  </a:txBody>
                  <a:tcPr/>
                </a:tc>
                <a:tc>
                  <a:txBody>
                    <a:bodyPr/>
                    <a:lstStyle/>
                    <a:p>
                      <a:pPr algn="ctr"/>
                      <a:endParaRPr lang="en-AU" dirty="0"/>
                    </a:p>
                  </a:txBody>
                  <a:tcPr>
                    <a:solidFill>
                      <a:schemeClr val="accent1"/>
                    </a:solidFill>
                  </a:tcPr>
                </a:tc>
                <a:extLst>
                  <a:ext uri="{0D108BD9-81ED-4DB2-BD59-A6C34878D82A}">
                    <a16:rowId xmlns:a16="http://schemas.microsoft.com/office/drawing/2014/main" val="2345485886"/>
                  </a:ext>
                </a:extLst>
              </a:tr>
              <a:tr h="517499">
                <a:tc>
                  <a:txBody>
                    <a:bodyPr/>
                    <a:lstStyle/>
                    <a:p>
                      <a:pPr algn="ctr"/>
                      <a:r>
                        <a:rPr lang="en-AU" dirty="0"/>
                        <a:t>emboli</a:t>
                      </a:r>
                    </a:p>
                  </a:txBody>
                  <a:tcPr/>
                </a:tc>
                <a:tc>
                  <a:txBody>
                    <a:bodyPr/>
                    <a:lstStyle/>
                    <a:p>
                      <a:pPr algn="ctr"/>
                      <a:r>
                        <a:rPr lang="en-AU" b="1" dirty="0">
                          <a:solidFill>
                            <a:srgbClr val="FF0000"/>
                          </a:solidFill>
                        </a:rPr>
                        <a:t>embolus</a:t>
                      </a:r>
                    </a:p>
                  </a:txBody>
                  <a:tcPr/>
                </a:tc>
                <a:tc>
                  <a:txBody>
                    <a:bodyPr/>
                    <a:lstStyle/>
                    <a:p>
                      <a:pPr algn="ctr"/>
                      <a:endParaRPr lang="en-AU" dirty="0"/>
                    </a:p>
                  </a:txBody>
                  <a:tcPr>
                    <a:solidFill>
                      <a:schemeClr val="accent1"/>
                    </a:solidFill>
                  </a:tcPr>
                </a:tc>
                <a:extLst>
                  <a:ext uri="{0D108BD9-81ED-4DB2-BD59-A6C34878D82A}">
                    <a16:rowId xmlns:a16="http://schemas.microsoft.com/office/drawing/2014/main" val="326887509"/>
                  </a:ext>
                </a:extLst>
              </a:tr>
              <a:tr h="517499">
                <a:tc>
                  <a:txBody>
                    <a:bodyPr/>
                    <a:lstStyle/>
                    <a:p>
                      <a:pPr algn="ctr"/>
                      <a:r>
                        <a:rPr lang="en-AU" dirty="0"/>
                        <a:t>thoraces</a:t>
                      </a:r>
                    </a:p>
                  </a:txBody>
                  <a:tcPr/>
                </a:tc>
                <a:tc>
                  <a:txBody>
                    <a:bodyPr/>
                    <a:lstStyle/>
                    <a:p>
                      <a:pPr algn="ctr"/>
                      <a:r>
                        <a:rPr lang="en-AU" b="1" dirty="0">
                          <a:solidFill>
                            <a:srgbClr val="FF0000"/>
                          </a:solidFill>
                        </a:rPr>
                        <a:t>thorax</a:t>
                      </a:r>
                    </a:p>
                  </a:txBody>
                  <a:tcPr/>
                </a:tc>
                <a:tc>
                  <a:txBody>
                    <a:bodyPr/>
                    <a:lstStyle/>
                    <a:p>
                      <a:pPr algn="ctr"/>
                      <a:endParaRPr lang="en-AU" dirty="0"/>
                    </a:p>
                  </a:txBody>
                  <a:tcPr>
                    <a:solidFill>
                      <a:schemeClr val="accent1"/>
                    </a:solidFill>
                  </a:tcPr>
                </a:tc>
                <a:extLst>
                  <a:ext uri="{0D108BD9-81ED-4DB2-BD59-A6C34878D82A}">
                    <a16:rowId xmlns:a16="http://schemas.microsoft.com/office/drawing/2014/main" val="3795647958"/>
                  </a:ext>
                </a:extLst>
              </a:tr>
              <a:tr h="517499">
                <a:tc>
                  <a:txBody>
                    <a:bodyPr/>
                    <a:lstStyle/>
                    <a:p>
                      <a:pPr algn="ctr"/>
                      <a:r>
                        <a:rPr lang="en-AU" dirty="0"/>
                        <a:t>labia</a:t>
                      </a:r>
                    </a:p>
                  </a:txBody>
                  <a:tcPr/>
                </a:tc>
                <a:tc>
                  <a:txBody>
                    <a:bodyPr/>
                    <a:lstStyle/>
                    <a:p>
                      <a:pPr algn="ctr"/>
                      <a:endParaRPr lang="en-AU" dirty="0"/>
                    </a:p>
                  </a:txBody>
                  <a:tcPr>
                    <a:solidFill>
                      <a:schemeClr val="accent1"/>
                    </a:solidFill>
                  </a:tcPr>
                </a:tc>
                <a:tc>
                  <a:txBody>
                    <a:bodyPr/>
                    <a:lstStyle/>
                    <a:p>
                      <a:pPr algn="ctr"/>
                      <a:r>
                        <a:rPr lang="en-AU" b="1" dirty="0">
                          <a:solidFill>
                            <a:srgbClr val="FF0000"/>
                          </a:solidFill>
                        </a:rPr>
                        <a:t>labium</a:t>
                      </a:r>
                    </a:p>
                  </a:txBody>
                  <a:tcPr/>
                </a:tc>
                <a:extLst>
                  <a:ext uri="{0D108BD9-81ED-4DB2-BD59-A6C34878D82A}">
                    <a16:rowId xmlns:a16="http://schemas.microsoft.com/office/drawing/2014/main" val="1645146251"/>
                  </a:ext>
                </a:extLst>
              </a:tr>
              <a:tr h="517499">
                <a:tc>
                  <a:txBody>
                    <a:bodyPr/>
                    <a:lstStyle/>
                    <a:p>
                      <a:pPr algn="ctr"/>
                      <a:r>
                        <a:rPr lang="en-AU" dirty="0"/>
                        <a:t>testis</a:t>
                      </a:r>
                    </a:p>
                  </a:txBody>
                  <a:tcPr/>
                </a:tc>
                <a:tc>
                  <a:txBody>
                    <a:bodyPr/>
                    <a:lstStyle/>
                    <a:p>
                      <a:pPr algn="ctr"/>
                      <a:endParaRPr lang="en-AU" dirty="0"/>
                    </a:p>
                  </a:txBody>
                  <a:tcPr>
                    <a:solidFill>
                      <a:schemeClr val="accent1"/>
                    </a:solidFill>
                  </a:tcPr>
                </a:tc>
                <a:tc>
                  <a:txBody>
                    <a:bodyPr/>
                    <a:lstStyle/>
                    <a:p>
                      <a:pPr algn="ctr"/>
                      <a:r>
                        <a:rPr lang="en-AU" b="1" dirty="0">
                          <a:solidFill>
                            <a:srgbClr val="FF0000"/>
                          </a:solidFill>
                        </a:rPr>
                        <a:t>testes</a:t>
                      </a:r>
                    </a:p>
                  </a:txBody>
                  <a:tcPr/>
                </a:tc>
                <a:extLst>
                  <a:ext uri="{0D108BD9-81ED-4DB2-BD59-A6C34878D82A}">
                    <a16:rowId xmlns:a16="http://schemas.microsoft.com/office/drawing/2014/main" val="807169062"/>
                  </a:ext>
                </a:extLst>
              </a:tr>
              <a:tr h="517499">
                <a:tc>
                  <a:txBody>
                    <a:bodyPr/>
                    <a:lstStyle/>
                    <a:p>
                      <a:pPr algn="ctr"/>
                      <a:r>
                        <a:rPr lang="en-AU" dirty="0"/>
                        <a:t>larynx</a:t>
                      </a:r>
                    </a:p>
                  </a:txBody>
                  <a:tcPr/>
                </a:tc>
                <a:tc>
                  <a:txBody>
                    <a:bodyPr/>
                    <a:lstStyle/>
                    <a:p>
                      <a:pPr algn="ctr"/>
                      <a:endParaRPr lang="en-AU" dirty="0"/>
                    </a:p>
                  </a:txBody>
                  <a:tcPr>
                    <a:solidFill>
                      <a:schemeClr val="accent1"/>
                    </a:solidFill>
                  </a:tcPr>
                </a:tc>
                <a:tc>
                  <a:txBody>
                    <a:bodyPr/>
                    <a:lstStyle/>
                    <a:p>
                      <a:pPr algn="ctr"/>
                      <a:r>
                        <a:rPr lang="en-AU" b="1" dirty="0">
                          <a:solidFill>
                            <a:srgbClr val="FF0000"/>
                          </a:solidFill>
                        </a:rPr>
                        <a:t>larynges</a:t>
                      </a:r>
                    </a:p>
                  </a:txBody>
                  <a:tcPr/>
                </a:tc>
                <a:extLst>
                  <a:ext uri="{0D108BD9-81ED-4DB2-BD59-A6C34878D82A}">
                    <a16:rowId xmlns:a16="http://schemas.microsoft.com/office/drawing/2014/main" val="419008824"/>
                  </a:ext>
                </a:extLst>
              </a:tr>
              <a:tr h="517499">
                <a:tc>
                  <a:txBody>
                    <a:bodyPr/>
                    <a:lstStyle/>
                    <a:p>
                      <a:pPr algn="ctr"/>
                      <a:r>
                        <a:rPr lang="en-AU" dirty="0"/>
                        <a:t>carcinoma</a:t>
                      </a:r>
                    </a:p>
                  </a:txBody>
                  <a:tcPr/>
                </a:tc>
                <a:tc>
                  <a:txBody>
                    <a:bodyPr/>
                    <a:lstStyle/>
                    <a:p>
                      <a:pPr algn="ctr"/>
                      <a:endParaRPr lang="en-AU" dirty="0"/>
                    </a:p>
                  </a:txBody>
                  <a:tcPr>
                    <a:solidFill>
                      <a:schemeClr val="accent1"/>
                    </a:solidFill>
                  </a:tcPr>
                </a:tc>
                <a:tc>
                  <a:txBody>
                    <a:bodyPr/>
                    <a:lstStyle/>
                    <a:p>
                      <a:pPr algn="ctr"/>
                      <a:r>
                        <a:rPr lang="en-AU" b="1" dirty="0" err="1">
                          <a:solidFill>
                            <a:srgbClr val="FF0000"/>
                          </a:solidFill>
                        </a:rPr>
                        <a:t>carcinomata</a:t>
                      </a:r>
                      <a:endParaRPr lang="en-AU" b="1" dirty="0">
                        <a:solidFill>
                          <a:srgbClr val="FF0000"/>
                        </a:solidFill>
                      </a:endParaRPr>
                    </a:p>
                  </a:txBody>
                  <a:tcPr/>
                </a:tc>
                <a:extLst>
                  <a:ext uri="{0D108BD9-81ED-4DB2-BD59-A6C34878D82A}">
                    <a16:rowId xmlns:a16="http://schemas.microsoft.com/office/drawing/2014/main" val="670232365"/>
                  </a:ext>
                </a:extLst>
              </a:tr>
            </a:tbl>
          </a:graphicData>
        </a:graphic>
      </p:graphicFrame>
    </p:spTree>
    <p:extLst>
      <p:ext uri="{BB962C8B-B14F-4D97-AF65-F5344CB8AC3E}">
        <p14:creationId xmlns:p14="http://schemas.microsoft.com/office/powerpoint/2010/main" val="84982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42EE12-D6F8-874F-9616-919B5C4118DA}"/>
              </a:ext>
            </a:extLst>
          </p:cNvPr>
          <p:cNvSpPr>
            <a:spLocks noGrp="1"/>
          </p:cNvSpPr>
          <p:nvPr>
            <p:ph type="title"/>
          </p:nvPr>
        </p:nvSpPr>
        <p:spPr>
          <a:xfrm>
            <a:off x="2008632" y="261588"/>
            <a:ext cx="9643790" cy="1325563"/>
          </a:xfrm>
        </p:spPr>
        <p:txBody>
          <a:bodyPr/>
          <a:lstStyle/>
          <a:p>
            <a:r>
              <a:rPr lang="en-US" b="1" dirty="0"/>
              <a:t>Studying for BSBMED301 - Interpret and apply medical terminology appropriately</a:t>
            </a:r>
          </a:p>
        </p:txBody>
      </p:sp>
      <p:sp>
        <p:nvSpPr>
          <p:cNvPr id="3" name="Content Placeholder 2">
            <a:extLst>
              <a:ext uri="{FF2B5EF4-FFF2-40B4-BE49-F238E27FC236}">
                <a16:creationId xmlns:a16="http://schemas.microsoft.com/office/drawing/2014/main" id="{D7FD2775-CB59-9248-A067-8872595DE8D5}"/>
              </a:ext>
            </a:extLst>
          </p:cNvPr>
          <p:cNvSpPr>
            <a:spLocks noGrp="1"/>
          </p:cNvSpPr>
          <p:nvPr>
            <p:ph idx="1"/>
          </p:nvPr>
        </p:nvSpPr>
        <p:spPr>
          <a:xfrm>
            <a:off x="2994454" y="2137729"/>
            <a:ext cx="9197546" cy="3201427"/>
          </a:xfrm>
        </p:spPr>
        <p:txBody>
          <a:bodyPr>
            <a:normAutofit fontScale="92500" lnSpcReduction="20000"/>
          </a:bodyPr>
          <a:lstStyle/>
          <a:p>
            <a:pPr marL="0" indent="0">
              <a:buNone/>
            </a:pPr>
            <a:r>
              <a:rPr lang="en-US" sz="2000" dirty="0"/>
              <a:t>Areas to focus on:</a:t>
            </a:r>
          </a:p>
          <a:p>
            <a:pPr>
              <a:buBlip>
                <a:blip r:embed="rId4"/>
              </a:buBlip>
            </a:pPr>
            <a:r>
              <a:rPr lang="en-US" sz="2000" dirty="0"/>
              <a:t>Identifying and interpreting (deciphering) medical terms from medical documents, case studies/tables </a:t>
            </a:r>
            <a:r>
              <a:rPr lang="en-US" sz="2000" dirty="0" err="1"/>
              <a:t>etc</a:t>
            </a:r>
            <a:r>
              <a:rPr lang="en-US" sz="2000" dirty="0"/>
              <a:t> </a:t>
            </a:r>
          </a:p>
          <a:p>
            <a:pPr lvl="1">
              <a:buBlip>
                <a:blip r:embed="rId4"/>
              </a:buBlip>
            </a:pPr>
            <a:r>
              <a:rPr lang="en-US" sz="1600" dirty="0"/>
              <a:t>Prefix, root word, suffix, combining vowel, abbreviation, acronym, time, plurals etc.</a:t>
            </a:r>
          </a:p>
          <a:p>
            <a:pPr>
              <a:buBlip>
                <a:blip r:embed="rId4"/>
              </a:buBlip>
            </a:pPr>
            <a:r>
              <a:rPr lang="en-US" sz="2000" dirty="0"/>
              <a:t>Correctly spelling medical terminology</a:t>
            </a:r>
          </a:p>
          <a:p>
            <a:pPr>
              <a:buBlip>
                <a:blip r:embed="rId4"/>
              </a:buBlip>
            </a:pPr>
            <a:r>
              <a:rPr lang="en-US" sz="2000" dirty="0"/>
              <a:t>Correctly breaking apart full medical terms into word parts or using word parts to correctly identify the full medical term’s meaning</a:t>
            </a:r>
          </a:p>
          <a:p>
            <a:pPr>
              <a:buBlip>
                <a:blip r:embed="rId4"/>
              </a:buBlip>
            </a:pPr>
            <a:r>
              <a:rPr lang="en-US" sz="2000" dirty="0"/>
              <a:t>Knowing your policies and procedures i.e. WHS, Infection Control, Privacy &amp; Confidentiality etc.</a:t>
            </a:r>
          </a:p>
          <a:p>
            <a:pPr>
              <a:buBlip>
                <a:blip r:embed="rId4"/>
              </a:buBlip>
            </a:pPr>
            <a:r>
              <a:rPr lang="en-US" sz="2000" dirty="0"/>
              <a:t>Being able to list sources of info available to check medical terms i.e. Medical Dictionary, experienced HCWs, Supervisor etc.</a:t>
            </a:r>
          </a:p>
        </p:txBody>
      </p:sp>
      <p:sp>
        <p:nvSpPr>
          <p:cNvPr id="5" name="Rectangle 4"/>
          <p:cNvSpPr/>
          <p:nvPr/>
        </p:nvSpPr>
        <p:spPr>
          <a:xfrm>
            <a:off x="4104505" y="1587151"/>
            <a:ext cx="9556549" cy="646331"/>
          </a:xfrm>
          <a:prstGeom prst="rect">
            <a:avLst/>
          </a:prstGeom>
        </p:spPr>
        <p:txBody>
          <a:bodyPr wrap="square">
            <a:spAutoFit/>
          </a:bodyPr>
          <a:lstStyle/>
          <a:p>
            <a:r>
              <a:rPr lang="en-AU" dirty="0">
                <a:hlinkClick r:id="rId5"/>
              </a:rPr>
              <a:t>https://training.gov.au/Training/Details/BSBMED301</a:t>
            </a:r>
            <a:endParaRPr lang="en-AU" dirty="0"/>
          </a:p>
          <a:p>
            <a:endParaRPr lang="en-AU" dirty="0"/>
          </a:p>
        </p:txBody>
      </p:sp>
      <p:sp>
        <p:nvSpPr>
          <p:cNvPr id="7" name="Content Placeholder 2">
            <a:extLst>
              <a:ext uri="{FF2B5EF4-FFF2-40B4-BE49-F238E27FC236}">
                <a16:creationId xmlns:a16="http://schemas.microsoft.com/office/drawing/2014/main" id="{D7FD2775-CB59-9248-A067-8872595DE8D5}"/>
              </a:ext>
            </a:extLst>
          </p:cNvPr>
          <p:cNvSpPr txBox="1">
            <a:spLocks/>
          </p:cNvSpPr>
          <p:nvPr/>
        </p:nvSpPr>
        <p:spPr>
          <a:xfrm>
            <a:off x="3912973" y="5339156"/>
            <a:ext cx="8279027" cy="32014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t>How to best study:</a:t>
            </a:r>
          </a:p>
          <a:p>
            <a:pPr>
              <a:buFont typeface="Arial" panose="020B0604020202020204" pitchFamily="34" charset="0"/>
              <a:buBlip>
                <a:blip r:embed="rId4"/>
              </a:buBlip>
            </a:pPr>
            <a:r>
              <a:rPr lang="en-US" sz="2000" dirty="0"/>
              <a:t>Rote (parrot) learning, flip cards, word wall, matching games, downloadable Apps, </a:t>
            </a:r>
            <a:r>
              <a:rPr lang="en-US" sz="2000" dirty="0" err="1"/>
              <a:t>Kahoots</a:t>
            </a:r>
            <a:r>
              <a:rPr lang="en-US" sz="2000" dirty="0"/>
              <a:t>, </a:t>
            </a:r>
            <a:r>
              <a:rPr lang="en-US" sz="2000" dirty="0" err="1"/>
              <a:t>Quizlets</a:t>
            </a:r>
            <a:r>
              <a:rPr lang="en-US" sz="2000" dirty="0"/>
              <a:t>, practice exam questions, system maps, having someone quiz you (pop quiz) and you teaching someone else.</a:t>
            </a:r>
          </a:p>
          <a:p>
            <a:pPr marL="0" indent="0">
              <a:buNone/>
            </a:pPr>
            <a:endParaRPr lang="en-US" sz="2000" dirty="0"/>
          </a:p>
        </p:txBody>
      </p:sp>
    </p:spTree>
    <p:extLst>
      <p:ext uri="{BB962C8B-B14F-4D97-AF65-F5344CB8AC3E}">
        <p14:creationId xmlns:p14="http://schemas.microsoft.com/office/powerpoint/2010/main" val="85713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down)">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down)">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down)">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Effect transition="in" filter="wipe(down)">
                                      <p:cBhvr>
                                        <p:cTn id="35"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F40A15-7A35-8A4A-8F90-E1ECA320A3E5}"/>
              </a:ext>
            </a:extLst>
          </p:cNvPr>
          <p:cNvSpPr>
            <a:spLocks noGrp="1"/>
          </p:cNvSpPr>
          <p:nvPr>
            <p:ph type="title"/>
          </p:nvPr>
        </p:nvSpPr>
        <p:spPr>
          <a:xfrm>
            <a:off x="174637" y="1516472"/>
            <a:ext cx="8088923" cy="1325563"/>
          </a:xfrm>
        </p:spPr>
        <p:txBody>
          <a:bodyPr/>
          <a:lstStyle/>
          <a:p>
            <a:r>
              <a:rPr lang="en-US" b="1" dirty="0"/>
              <a:t>Med Terms –</a:t>
            </a:r>
            <a:r>
              <a:rPr lang="en-US" b="1" dirty="0">
                <a:solidFill>
                  <a:srgbClr val="FF0000"/>
                </a:solidFill>
              </a:rPr>
              <a:t> </a:t>
            </a:r>
            <a:r>
              <a:rPr lang="en-US" b="1" dirty="0"/>
              <a:t>recapping the basics</a:t>
            </a:r>
          </a:p>
        </p:txBody>
      </p:sp>
      <p:sp>
        <p:nvSpPr>
          <p:cNvPr id="5" name="Rectangle 4"/>
          <p:cNvSpPr/>
          <p:nvPr/>
        </p:nvSpPr>
        <p:spPr>
          <a:xfrm>
            <a:off x="174637" y="2749138"/>
            <a:ext cx="12017363" cy="4093428"/>
          </a:xfrm>
          <a:prstGeom prst="rect">
            <a:avLst/>
          </a:prstGeom>
        </p:spPr>
        <p:txBody>
          <a:bodyPr wrap="square">
            <a:spAutoFit/>
          </a:bodyPr>
          <a:lstStyle/>
          <a:p>
            <a:pPr marL="457200" indent="-457200">
              <a:buBlip>
                <a:blip r:embed="rId4"/>
              </a:buBlip>
            </a:pPr>
            <a:r>
              <a:rPr lang="en-US" sz="2600" dirty="0"/>
              <a:t>Prefixes: Appear at the beginning of a word and tells the how, why, where, when, how much, how many, position, direction, time or status.</a:t>
            </a:r>
          </a:p>
          <a:p>
            <a:pPr marL="457200" indent="-457200">
              <a:buBlip>
                <a:blip r:embed="rId4"/>
              </a:buBlip>
            </a:pPr>
            <a:r>
              <a:rPr lang="en-US" sz="2600" dirty="0"/>
              <a:t>Root words: Specifies the body part to which the term refers.</a:t>
            </a:r>
          </a:p>
          <a:p>
            <a:pPr marL="457200" indent="-457200">
              <a:buBlip>
                <a:blip r:embed="rId4"/>
              </a:buBlip>
            </a:pPr>
            <a:r>
              <a:rPr lang="en-US" sz="2600" dirty="0"/>
              <a:t>Suffixes: Appears at the end of a word and indicates a procedure, condition or disease.</a:t>
            </a:r>
          </a:p>
          <a:p>
            <a:pPr marL="457200" indent="-457200">
              <a:buBlip>
                <a:blip r:embed="rId4"/>
              </a:buBlip>
            </a:pPr>
            <a:r>
              <a:rPr lang="en-US" sz="2600" dirty="0"/>
              <a:t>Acronyms: Formed by the first letters or syllables of other words.</a:t>
            </a:r>
          </a:p>
          <a:p>
            <a:pPr marL="457200" indent="-457200">
              <a:buBlip>
                <a:blip r:embed="rId4"/>
              </a:buBlip>
            </a:pPr>
            <a:r>
              <a:rPr lang="en-US" sz="2600" dirty="0"/>
              <a:t>Abbreviations: Shortened version of a word. It is important to know the context to avoid misinterpretation.</a:t>
            </a:r>
          </a:p>
          <a:p>
            <a:pPr marL="457200" indent="-457200">
              <a:buBlip>
                <a:blip r:embed="rId4"/>
              </a:buBlip>
            </a:pPr>
            <a:r>
              <a:rPr lang="en-US" sz="2600" dirty="0"/>
              <a:t>Combining vowels: </a:t>
            </a:r>
            <a:r>
              <a:rPr lang="en-US" sz="2600" i="1" dirty="0"/>
              <a:t>a</a:t>
            </a:r>
            <a:r>
              <a:rPr lang="en-US" sz="2600" dirty="0"/>
              <a:t>, </a:t>
            </a:r>
            <a:r>
              <a:rPr lang="en-US" sz="2600" i="1" dirty="0"/>
              <a:t>e</a:t>
            </a:r>
            <a:r>
              <a:rPr lang="en-US" sz="2600" dirty="0"/>
              <a:t>, </a:t>
            </a:r>
            <a:r>
              <a:rPr lang="en-US" sz="2600" i="1" dirty="0"/>
              <a:t>i</a:t>
            </a:r>
            <a:r>
              <a:rPr lang="en-US" sz="2600" dirty="0"/>
              <a:t>, </a:t>
            </a:r>
            <a:r>
              <a:rPr lang="en-US" sz="2600" i="1" dirty="0"/>
              <a:t>o</a:t>
            </a:r>
            <a:r>
              <a:rPr lang="en-US" sz="2600" dirty="0"/>
              <a:t> and </a:t>
            </a:r>
            <a:r>
              <a:rPr lang="en-US" sz="2600" i="1" dirty="0"/>
              <a:t>u</a:t>
            </a:r>
            <a:r>
              <a:rPr lang="en-US" sz="2600" dirty="0"/>
              <a:t>. Used to join various elements of medical terms together. </a:t>
            </a:r>
            <a:r>
              <a:rPr lang="en-US" sz="2600" i="1" dirty="0"/>
              <a:t>o </a:t>
            </a:r>
            <a:r>
              <a:rPr lang="en-US" sz="2600" dirty="0"/>
              <a:t>and</a:t>
            </a:r>
            <a:r>
              <a:rPr lang="en-US" sz="2600" i="1" dirty="0"/>
              <a:t> i </a:t>
            </a:r>
            <a:r>
              <a:rPr lang="en-US" sz="2600" dirty="0"/>
              <a:t>are the most common.</a:t>
            </a:r>
          </a:p>
        </p:txBody>
      </p:sp>
    </p:spTree>
    <p:extLst>
      <p:ext uri="{BB962C8B-B14F-4D97-AF65-F5344CB8AC3E}">
        <p14:creationId xmlns:p14="http://schemas.microsoft.com/office/powerpoint/2010/main" val="166254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F40A15-7A35-8A4A-8F90-E1ECA320A3E5}"/>
              </a:ext>
            </a:extLst>
          </p:cNvPr>
          <p:cNvSpPr>
            <a:spLocks noGrp="1"/>
          </p:cNvSpPr>
          <p:nvPr>
            <p:ph type="title"/>
          </p:nvPr>
        </p:nvSpPr>
        <p:spPr>
          <a:xfrm>
            <a:off x="381901" y="565496"/>
            <a:ext cx="4592435" cy="1325563"/>
          </a:xfrm>
        </p:spPr>
        <p:txBody>
          <a:bodyPr/>
          <a:lstStyle/>
          <a:p>
            <a:r>
              <a:rPr lang="en-US" b="1" dirty="0"/>
              <a:t>Common Prefixes:</a:t>
            </a:r>
          </a:p>
        </p:txBody>
      </p:sp>
      <p:pic>
        <p:nvPicPr>
          <p:cNvPr id="3" name="Picture 2"/>
          <p:cNvPicPr>
            <a:picLocks noChangeAspect="1"/>
          </p:cNvPicPr>
          <p:nvPr/>
        </p:nvPicPr>
        <p:blipFill>
          <a:blip r:embed="rId4"/>
          <a:stretch>
            <a:fillRect/>
          </a:stretch>
        </p:blipFill>
        <p:spPr>
          <a:xfrm>
            <a:off x="296556" y="1919690"/>
            <a:ext cx="5403287" cy="1186088"/>
          </a:xfrm>
          <a:prstGeom prst="rect">
            <a:avLst/>
          </a:prstGeom>
        </p:spPr>
      </p:pic>
      <p:pic>
        <p:nvPicPr>
          <p:cNvPr id="8" name="Picture 7"/>
          <p:cNvPicPr>
            <a:picLocks noChangeAspect="1"/>
          </p:cNvPicPr>
          <p:nvPr/>
        </p:nvPicPr>
        <p:blipFill>
          <a:blip r:embed="rId5"/>
          <a:stretch>
            <a:fillRect/>
          </a:stretch>
        </p:blipFill>
        <p:spPr>
          <a:xfrm>
            <a:off x="259980" y="3172967"/>
            <a:ext cx="5191057" cy="3007760"/>
          </a:xfrm>
          <a:prstGeom prst="rect">
            <a:avLst/>
          </a:prstGeom>
        </p:spPr>
      </p:pic>
      <p:pic>
        <p:nvPicPr>
          <p:cNvPr id="9" name="Picture 8"/>
          <p:cNvPicPr>
            <a:picLocks noChangeAspect="1"/>
          </p:cNvPicPr>
          <p:nvPr/>
        </p:nvPicPr>
        <p:blipFill>
          <a:blip r:embed="rId6"/>
          <a:stretch>
            <a:fillRect/>
          </a:stretch>
        </p:blipFill>
        <p:spPr>
          <a:xfrm>
            <a:off x="6614963" y="3105778"/>
            <a:ext cx="4661916" cy="3352087"/>
          </a:xfrm>
          <a:prstGeom prst="rect">
            <a:avLst/>
          </a:prstGeom>
        </p:spPr>
      </p:pic>
    </p:spTree>
    <p:extLst>
      <p:ext uri="{BB962C8B-B14F-4D97-AF65-F5344CB8AC3E}">
        <p14:creationId xmlns:p14="http://schemas.microsoft.com/office/powerpoint/2010/main" val="2078399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9FF40A15-7A35-8A4A-8F90-E1ECA320A3E5}"/>
              </a:ext>
            </a:extLst>
          </p:cNvPr>
          <p:cNvSpPr>
            <a:spLocks noGrp="1"/>
          </p:cNvSpPr>
          <p:nvPr>
            <p:ph type="title"/>
          </p:nvPr>
        </p:nvSpPr>
        <p:spPr>
          <a:xfrm>
            <a:off x="1836870" y="-72652"/>
            <a:ext cx="4592435" cy="1325563"/>
          </a:xfrm>
        </p:spPr>
        <p:txBody>
          <a:bodyPr/>
          <a:lstStyle/>
          <a:p>
            <a:r>
              <a:rPr lang="en-US" b="1" dirty="0"/>
              <a:t>Common Suffixes:</a:t>
            </a:r>
          </a:p>
        </p:txBody>
      </p:sp>
      <p:pic>
        <p:nvPicPr>
          <p:cNvPr id="2" name="Picture 1"/>
          <p:cNvPicPr>
            <a:picLocks noChangeAspect="1"/>
          </p:cNvPicPr>
          <p:nvPr/>
        </p:nvPicPr>
        <p:blipFill>
          <a:blip r:embed="rId4"/>
          <a:stretch>
            <a:fillRect/>
          </a:stretch>
        </p:blipFill>
        <p:spPr>
          <a:xfrm>
            <a:off x="2627300" y="1156383"/>
            <a:ext cx="4809819" cy="3223458"/>
          </a:xfrm>
          <a:prstGeom prst="rect">
            <a:avLst/>
          </a:prstGeom>
        </p:spPr>
      </p:pic>
      <p:pic>
        <p:nvPicPr>
          <p:cNvPr id="3" name="Picture 2"/>
          <p:cNvPicPr>
            <a:picLocks noChangeAspect="1"/>
          </p:cNvPicPr>
          <p:nvPr/>
        </p:nvPicPr>
        <p:blipFill>
          <a:blip r:embed="rId5"/>
          <a:stretch>
            <a:fillRect/>
          </a:stretch>
        </p:blipFill>
        <p:spPr>
          <a:xfrm>
            <a:off x="7512322" y="2899539"/>
            <a:ext cx="3952260" cy="3888222"/>
          </a:xfrm>
          <a:prstGeom prst="rect">
            <a:avLst/>
          </a:prstGeom>
        </p:spPr>
      </p:pic>
    </p:spTree>
    <p:extLst>
      <p:ext uri="{BB962C8B-B14F-4D97-AF65-F5344CB8AC3E}">
        <p14:creationId xmlns:p14="http://schemas.microsoft.com/office/powerpoint/2010/main" val="1822143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9FF40A15-7A35-8A4A-8F90-E1ECA320A3E5}"/>
              </a:ext>
            </a:extLst>
          </p:cNvPr>
          <p:cNvSpPr>
            <a:spLocks noGrp="1"/>
          </p:cNvSpPr>
          <p:nvPr>
            <p:ph type="title"/>
          </p:nvPr>
        </p:nvSpPr>
        <p:spPr>
          <a:xfrm>
            <a:off x="105606" y="590129"/>
            <a:ext cx="4592435" cy="1325563"/>
          </a:xfrm>
        </p:spPr>
        <p:txBody>
          <a:bodyPr/>
          <a:lstStyle/>
          <a:p>
            <a:r>
              <a:rPr lang="en-US" b="1" dirty="0"/>
              <a:t>Common Suffixes:</a:t>
            </a:r>
          </a:p>
        </p:txBody>
      </p:sp>
      <p:pic>
        <p:nvPicPr>
          <p:cNvPr id="7" name="Picture 6"/>
          <p:cNvPicPr>
            <a:picLocks noChangeAspect="1"/>
          </p:cNvPicPr>
          <p:nvPr/>
        </p:nvPicPr>
        <p:blipFill>
          <a:blip r:embed="rId4"/>
          <a:stretch>
            <a:fillRect/>
          </a:stretch>
        </p:blipFill>
        <p:spPr>
          <a:xfrm>
            <a:off x="276294" y="1805964"/>
            <a:ext cx="5417370" cy="4857730"/>
          </a:xfrm>
          <a:prstGeom prst="rect">
            <a:avLst/>
          </a:prstGeom>
        </p:spPr>
      </p:pic>
      <p:pic>
        <p:nvPicPr>
          <p:cNvPr id="8" name="Picture 7"/>
          <p:cNvPicPr>
            <a:picLocks noChangeAspect="1"/>
          </p:cNvPicPr>
          <p:nvPr/>
        </p:nvPicPr>
        <p:blipFill>
          <a:blip r:embed="rId5"/>
          <a:stretch>
            <a:fillRect/>
          </a:stretch>
        </p:blipFill>
        <p:spPr>
          <a:xfrm>
            <a:off x="6571488" y="2801982"/>
            <a:ext cx="4937760" cy="4056018"/>
          </a:xfrm>
          <a:prstGeom prst="rect">
            <a:avLst/>
          </a:prstGeom>
        </p:spPr>
      </p:pic>
    </p:spTree>
    <p:extLst>
      <p:ext uri="{BB962C8B-B14F-4D97-AF65-F5344CB8AC3E}">
        <p14:creationId xmlns:p14="http://schemas.microsoft.com/office/powerpoint/2010/main" val="1198949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32"/>
            <a:ext cx="12192000" cy="6858000"/>
          </a:xfrm>
          <a:prstGeom prst="rect">
            <a:avLst/>
          </a:prstGeom>
        </p:spPr>
      </p:pic>
      <p:sp>
        <p:nvSpPr>
          <p:cNvPr id="7" name="Rectangle 6"/>
          <p:cNvSpPr/>
          <p:nvPr/>
        </p:nvSpPr>
        <p:spPr>
          <a:xfrm>
            <a:off x="3312374" y="163211"/>
            <a:ext cx="9184425" cy="6678751"/>
          </a:xfrm>
          <a:prstGeom prst="rect">
            <a:avLst/>
          </a:prstGeom>
        </p:spPr>
        <p:txBody>
          <a:bodyPr wrap="square">
            <a:spAutoFit/>
          </a:bodyPr>
          <a:lstStyle/>
          <a:p>
            <a:pPr marL="457200" indent="-457200">
              <a:buBlip>
                <a:blip r:embed="rId4"/>
              </a:buBlip>
            </a:pPr>
            <a:r>
              <a:rPr lang="en-US" sz="4800" dirty="0"/>
              <a:t>Plurals: </a:t>
            </a:r>
          </a:p>
          <a:p>
            <a:pPr marL="914400" lvl="1" indent="-457200">
              <a:buBlip>
                <a:blip r:embed="rId4"/>
              </a:buBlip>
            </a:pPr>
            <a:r>
              <a:rPr lang="en-US" sz="2000" b="1" dirty="0"/>
              <a:t>Rule 1: Change the a ending to ae</a:t>
            </a:r>
          </a:p>
          <a:p>
            <a:pPr marL="1371600" lvl="2" indent="-457200">
              <a:buBlip>
                <a:blip r:embed="rId4"/>
              </a:buBlip>
            </a:pPr>
            <a:r>
              <a:rPr lang="en-AU" sz="2000" dirty="0"/>
              <a:t>scapula </a:t>
            </a:r>
            <a:r>
              <a:rPr lang="en-AU" sz="2000" dirty="0">
                <a:sym typeface="Wingdings" panose="05000000000000000000" pitchFamily="2" charset="2"/>
              </a:rPr>
              <a:t></a:t>
            </a:r>
            <a:r>
              <a:rPr lang="en-AU" sz="2000" dirty="0"/>
              <a:t> scapulae</a:t>
            </a:r>
          </a:p>
          <a:p>
            <a:pPr marL="1371600" lvl="2" indent="-457200">
              <a:buBlip>
                <a:blip r:embed="rId4"/>
              </a:buBlip>
            </a:pPr>
            <a:r>
              <a:rPr lang="en-US" sz="2000" dirty="0"/>
              <a:t>By adding the e to the plural, the “</a:t>
            </a:r>
            <a:r>
              <a:rPr lang="en-US" sz="2000" dirty="0" err="1"/>
              <a:t>aah</a:t>
            </a:r>
            <a:r>
              <a:rPr lang="en-US" sz="2000" dirty="0"/>
              <a:t>” sound ending pronunciation becomes “eh.” </a:t>
            </a:r>
          </a:p>
          <a:p>
            <a:pPr marL="914400" lvl="1" indent="-457200">
              <a:buBlip>
                <a:blip r:embed="rId4"/>
              </a:buBlip>
            </a:pPr>
            <a:r>
              <a:rPr lang="en-US" sz="2000" b="1" dirty="0"/>
              <a:t>Rule 2: Change the um ending to a</a:t>
            </a:r>
          </a:p>
          <a:p>
            <a:pPr marL="1371600" lvl="2" indent="-457200">
              <a:buBlip>
                <a:blip r:embed="rId4"/>
              </a:buBlip>
            </a:pPr>
            <a:r>
              <a:rPr lang="en-AU" sz="2000" dirty="0"/>
              <a:t>bacterium </a:t>
            </a:r>
            <a:r>
              <a:rPr lang="en-AU" sz="2000" dirty="0">
                <a:sym typeface="Wingdings" panose="05000000000000000000" pitchFamily="2" charset="2"/>
              </a:rPr>
              <a:t></a:t>
            </a:r>
            <a:r>
              <a:rPr lang="en-AU" sz="2000" dirty="0"/>
              <a:t> bacteria</a:t>
            </a:r>
          </a:p>
          <a:p>
            <a:pPr marL="1371600" lvl="2" indent="-457200">
              <a:buBlip>
                <a:blip r:embed="rId4"/>
              </a:buBlip>
            </a:pPr>
            <a:r>
              <a:rPr lang="en-US" sz="2000" dirty="0"/>
              <a:t>The a at the end is pronounced “</a:t>
            </a:r>
            <a:r>
              <a:rPr lang="en-US" sz="2000" dirty="0" err="1"/>
              <a:t>aah</a:t>
            </a:r>
            <a:r>
              <a:rPr lang="en-US" sz="2000" dirty="0"/>
              <a:t>.”</a:t>
            </a:r>
          </a:p>
          <a:p>
            <a:pPr marL="914400" lvl="1" indent="-457200">
              <a:buBlip>
                <a:blip r:embed="rId4"/>
              </a:buBlip>
            </a:pPr>
            <a:r>
              <a:rPr lang="en-US" sz="2000" b="1" dirty="0"/>
              <a:t>Rule 3: Change the us ending to i</a:t>
            </a:r>
          </a:p>
          <a:p>
            <a:pPr marL="1371600" lvl="2" indent="-457200">
              <a:buBlip>
                <a:blip r:embed="rId4"/>
              </a:buBlip>
            </a:pPr>
            <a:r>
              <a:rPr lang="en-AU" sz="2000" dirty="0"/>
              <a:t>meniscus </a:t>
            </a:r>
            <a:r>
              <a:rPr lang="en-AU" sz="2000" dirty="0">
                <a:sym typeface="Wingdings" panose="05000000000000000000" pitchFamily="2" charset="2"/>
              </a:rPr>
              <a:t></a:t>
            </a:r>
            <a:r>
              <a:rPr lang="en-AU" sz="2000" dirty="0"/>
              <a:t> menisci</a:t>
            </a:r>
          </a:p>
          <a:p>
            <a:pPr marL="1371600" lvl="2" indent="-457200">
              <a:buBlip>
                <a:blip r:embed="rId4"/>
              </a:buBlip>
            </a:pPr>
            <a:r>
              <a:rPr lang="en-US" sz="2000" dirty="0"/>
              <a:t>The i at the end is pronounced “eye.”</a:t>
            </a:r>
          </a:p>
          <a:p>
            <a:pPr marL="914400" lvl="1" indent="-457200">
              <a:buBlip>
                <a:blip r:embed="rId4"/>
              </a:buBlip>
            </a:pPr>
            <a:r>
              <a:rPr lang="en-US" sz="2000" b="1" dirty="0"/>
              <a:t>Rule 4: Change the is ending to </a:t>
            </a:r>
            <a:r>
              <a:rPr lang="en-US" sz="2000" b="1" dirty="0" err="1"/>
              <a:t>es</a:t>
            </a:r>
            <a:endParaRPr lang="en-US" sz="2000" b="1" dirty="0"/>
          </a:p>
          <a:p>
            <a:pPr marL="1371600" lvl="2" indent="-457200">
              <a:buBlip>
                <a:blip r:embed="rId4"/>
              </a:buBlip>
            </a:pPr>
            <a:r>
              <a:rPr lang="en-AU" sz="2000" dirty="0"/>
              <a:t>diagnosis </a:t>
            </a:r>
            <a:r>
              <a:rPr lang="en-AU" sz="2000" dirty="0">
                <a:sym typeface="Wingdings" panose="05000000000000000000" pitchFamily="2" charset="2"/>
              </a:rPr>
              <a:t></a:t>
            </a:r>
            <a:r>
              <a:rPr lang="en-AU" sz="2000" dirty="0"/>
              <a:t> diagnoses</a:t>
            </a:r>
          </a:p>
          <a:p>
            <a:pPr marL="1371600" lvl="2" indent="-457200">
              <a:buBlip>
                <a:blip r:embed="rId4"/>
              </a:buBlip>
            </a:pPr>
            <a:r>
              <a:rPr lang="en-US" sz="2000" dirty="0"/>
              <a:t>The </a:t>
            </a:r>
            <a:r>
              <a:rPr lang="en-US" sz="2000" dirty="0" err="1"/>
              <a:t>es</a:t>
            </a:r>
            <a:r>
              <a:rPr lang="en-US" sz="2000" dirty="0"/>
              <a:t> is pronounced “</a:t>
            </a:r>
            <a:r>
              <a:rPr lang="en-US" sz="2000" dirty="0" err="1"/>
              <a:t>eez</a:t>
            </a:r>
            <a:r>
              <a:rPr lang="en-US" sz="2000" dirty="0"/>
              <a:t>.”</a:t>
            </a:r>
          </a:p>
          <a:p>
            <a:pPr marL="914400" lvl="1" indent="-457200">
              <a:buBlip>
                <a:blip r:embed="rId4"/>
              </a:buBlip>
            </a:pPr>
            <a:r>
              <a:rPr lang="en-US" sz="2000" b="1" dirty="0"/>
              <a:t>Rule 5: When a term ends in </a:t>
            </a:r>
            <a:r>
              <a:rPr lang="en-US" sz="2000" b="1" dirty="0" err="1"/>
              <a:t>yx</a:t>
            </a:r>
            <a:r>
              <a:rPr lang="en-US" sz="2000" b="1" dirty="0"/>
              <a:t>, ax, or ix, change the x to c and add </a:t>
            </a:r>
            <a:r>
              <a:rPr lang="en-US" sz="2000" b="1" dirty="0" err="1"/>
              <a:t>es</a:t>
            </a:r>
            <a:endParaRPr lang="en-US" sz="2000" b="1" dirty="0"/>
          </a:p>
          <a:p>
            <a:pPr marL="1371600" lvl="2" indent="-457200">
              <a:buBlip>
                <a:blip r:embed="rId4"/>
              </a:buBlip>
            </a:pPr>
            <a:r>
              <a:rPr lang="en-AU" sz="2000" dirty="0"/>
              <a:t>appendix </a:t>
            </a:r>
            <a:r>
              <a:rPr lang="en-AU" sz="2000" dirty="0">
                <a:sym typeface="Wingdings" panose="05000000000000000000" pitchFamily="2" charset="2"/>
              </a:rPr>
              <a:t></a:t>
            </a:r>
            <a:r>
              <a:rPr lang="en-AU" sz="2000" dirty="0"/>
              <a:t> appendices</a:t>
            </a:r>
            <a:endParaRPr lang="en-US" sz="2000" dirty="0"/>
          </a:p>
          <a:p>
            <a:pPr marL="914400" lvl="1" indent="-457200">
              <a:buBlip>
                <a:blip r:embed="rId4"/>
              </a:buBlip>
            </a:pPr>
            <a:r>
              <a:rPr lang="en-US" sz="2000" b="1" dirty="0"/>
              <a:t>Rule 6: When a term ends in </a:t>
            </a:r>
            <a:r>
              <a:rPr lang="en-US" sz="2000" b="1" dirty="0" err="1"/>
              <a:t>nx</a:t>
            </a:r>
            <a:r>
              <a:rPr lang="en-US" sz="2000" b="1" dirty="0"/>
              <a:t>, change the x to g and add </a:t>
            </a:r>
            <a:r>
              <a:rPr lang="en-US" sz="2000" b="1" dirty="0" err="1"/>
              <a:t>es</a:t>
            </a:r>
            <a:endParaRPr lang="en-US" sz="2000" b="1" dirty="0"/>
          </a:p>
          <a:p>
            <a:pPr marL="1371600" lvl="2" indent="-457200">
              <a:buBlip>
                <a:blip r:embed="rId4"/>
              </a:buBlip>
            </a:pPr>
            <a:r>
              <a:rPr lang="en-AU" sz="2000" dirty="0"/>
              <a:t>phalanx </a:t>
            </a:r>
            <a:r>
              <a:rPr lang="en-AU" sz="2000" dirty="0">
                <a:sym typeface="Wingdings" panose="05000000000000000000" pitchFamily="2" charset="2"/>
              </a:rPr>
              <a:t></a:t>
            </a:r>
            <a:r>
              <a:rPr lang="en-AU" sz="2000" dirty="0"/>
              <a:t> phalanges</a:t>
            </a:r>
            <a:endParaRPr lang="en-US" sz="2000" dirty="0"/>
          </a:p>
          <a:p>
            <a:pPr marL="914400" lvl="1" indent="-457200">
              <a:buBlip>
                <a:blip r:embed="rId4"/>
              </a:buBlip>
            </a:pPr>
            <a:r>
              <a:rPr lang="en-US" sz="2000" b="1" dirty="0"/>
              <a:t>Rule 7: Change the ma or </a:t>
            </a:r>
            <a:r>
              <a:rPr lang="en-US" sz="2000" b="1" dirty="0" err="1"/>
              <a:t>oma</a:t>
            </a:r>
            <a:r>
              <a:rPr lang="en-US" sz="2000" b="1" dirty="0"/>
              <a:t> ending to </a:t>
            </a:r>
            <a:r>
              <a:rPr lang="en-US" sz="2000" b="1" dirty="0" err="1"/>
              <a:t>mata</a:t>
            </a:r>
            <a:endParaRPr lang="en-US" sz="2000" b="1" dirty="0"/>
          </a:p>
          <a:p>
            <a:pPr marL="1371600" lvl="2" indent="-457200">
              <a:buBlip>
                <a:blip r:embed="rId4"/>
              </a:buBlip>
            </a:pPr>
            <a:r>
              <a:rPr lang="en-AU" sz="2000" dirty="0"/>
              <a:t>fibroma </a:t>
            </a:r>
            <a:r>
              <a:rPr lang="en-AU" sz="2000" dirty="0">
                <a:sym typeface="Wingdings" panose="05000000000000000000" pitchFamily="2" charset="2"/>
              </a:rPr>
              <a:t></a:t>
            </a:r>
            <a:r>
              <a:rPr lang="en-AU" sz="2000" dirty="0"/>
              <a:t> </a:t>
            </a:r>
            <a:r>
              <a:rPr lang="en-AU" sz="2000" dirty="0" err="1"/>
              <a:t>fibromata</a:t>
            </a:r>
            <a:endParaRPr lang="en-US" sz="2000" dirty="0"/>
          </a:p>
        </p:txBody>
      </p:sp>
    </p:spTree>
    <p:extLst>
      <p:ext uri="{BB962C8B-B14F-4D97-AF65-F5344CB8AC3E}">
        <p14:creationId xmlns:p14="http://schemas.microsoft.com/office/powerpoint/2010/main" val="164263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fade">
                                      <p:cBhvr>
                                        <p:cTn id="10" dur="500"/>
                                        <p:tgtEl>
                                          <p:spTgt spid="7">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fade">
                                      <p:cBhvr>
                                        <p:cTn id="13" dur="500"/>
                                        <p:tgtEl>
                                          <p:spTgt spid="7">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animEffect transition="in" filter="fade">
                                      <p:cBhvr>
                                        <p:cTn id="18" dur="500"/>
                                        <p:tgtEl>
                                          <p:spTgt spid="7">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animEffect transition="in" filter="fade">
                                      <p:cBhvr>
                                        <p:cTn id="21" dur="500"/>
                                        <p:tgtEl>
                                          <p:spTgt spid="7">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6" end="6"/>
                                            </p:txEl>
                                          </p:spTgt>
                                        </p:tgtEl>
                                        <p:attrNameLst>
                                          <p:attrName>style.visibility</p:attrName>
                                        </p:attrNameLst>
                                      </p:cBhvr>
                                      <p:to>
                                        <p:strVal val="visible"/>
                                      </p:to>
                                    </p:set>
                                    <p:animEffect transition="in" filter="fade">
                                      <p:cBhvr>
                                        <p:cTn id="24" dur="500"/>
                                        <p:tgtEl>
                                          <p:spTgt spid="7">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xEl>
                                              <p:pRg st="7" end="7"/>
                                            </p:txEl>
                                          </p:spTgt>
                                        </p:tgtEl>
                                        <p:attrNameLst>
                                          <p:attrName>style.visibility</p:attrName>
                                        </p:attrNameLst>
                                      </p:cBhvr>
                                      <p:to>
                                        <p:strVal val="visible"/>
                                      </p:to>
                                    </p:set>
                                    <p:animEffect transition="in" filter="fade">
                                      <p:cBhvr>
                                        <p:cTn id="29" dur="500"/>
                                        <p:tgtEl>
                                          <p:spTgt spid="7">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
                                            <p:txEl>
                                              <p:pRg st="8" end="8"/>
                                            </p:txEl>
                                          </p:spTgt>
                                        </p:tgtEl>
                                        <p:attrNameLst>
                                          <p:attrName>style.visibility</p:attrName>
                                        </p:attrNameLst>
                                      </p:cBhvr>
                                      <p:to>
                                        <p:strVal val="visible"/>
                                      </p:to>
                                    </p:set>
                                    <p:animEffect transition="in" filter="fade">
                                      <p:cBhvr>
                                        <p:cTn id="32" dur="500"/>
                                        <p:tgtEl>
                                          <p:spTgt spid="7">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
                                            <p:txEl>
                                              <p:pRg st="9" end="9"/>
                                            </p:txEl>
                                          </p:spTgt>
                                        </p:tgtEl>
                                        <p:attrNameLst>
                                          <p:attrName>style.visibility</p:attrName>
                                        </p:attrNameLst>
                                      </p:cBhvr>
                                      <p:to>
                                        <p:strVal val="visible"/>
                                      </p:to>
                                    </p:set>
                                    <p:animEffect transition="in" filter="fade">
                                      <p:cBhvr>
                                        <p:cTn id="35" dur="500"/>
                                        <p:tgtEl>
                                          <p:spTgt spid="7">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7">
                                            <p:txEl>
                                              <p:pRg st="10" end="10"/>
                                            </p:txEl>
                                          </p:spTgt>
                                        </p:tgtEl>
                                        <p:attrNameLst>
                                          <p:attrName>style.visibility</p:attrName>
                                        </p:attrNameLst>
                                      </p:cBhvr>
                                      <p:to>
                                        <p:strVal val="visible"/>
                                      </p:to>
                                    </p:set>
                                    <p:animEffect transition="in" filter="fade">
                                      <p:cBhvr>
                                        <p:cTn id="40" dur="500"/>
                                        <p:tgtEl>
                                          <p:spTgt spid="7">
                                            <p:txEl>
                                              <p:pRg st="10" end="10"/>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7">
                                            <p:txEl>
                                              <p:pRg st="11" end="11"/>
                                            </p:txEl>
                                          </p:spTgt>
                                        </p:tgtEl>
                                        <p:attrNameLst>
                                          <p:attrName>style.visibility</p:attrName>
                                        </p:attrNameLst>
                                      </p:cBhvr>
                                      <p:to>
                                        <p:strVal val="visible"/>
                                      </p:to>
                                    </p:set>
                                    <p:animEffect transition="in" filter="fade">
                                      <p:cBhvr>
                                        <p:cTn id="43" dur="500"/>
                                        <p:tgtEl>
                                          <p:spTgt spid="7">
                                            <p:txEl>
                                              <p:pRg st="11" end="11"/>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
                                            <p:txEl>
                                              <p:pRg st="12" end="12"/>
                                            </p:txEl>
                                          </p:spTgt>
                                        </p:tgtEl>
                                        <p:attrNameLst>
                                          <p:attrName>style.visibility</p:attrName>
                                        </p:attrNameLst>
                                      </p:cBhvr>
                                      <p:to>
                                        <p:strVal val="visible"/>
                                      </p:to>
                                    </p:set>
                                    <p:animEffect transition="in" filter="fade">
                                      <p:cBhvr>
                                        <p:cTn id="46" dur="500"/>
                                        <p:tgtEl>
                                          <p:spTgt spid="7">
                                            <p:txEl>
                                              <p:pRg st="12" end="1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7">
                                            <p:txEl>
                                              <p:pRg st="13" end="13"/>
                                            </p:txEl>
                                          </p:spTgt>
                                        </p:tgtEl>
                                        <p:attrNameLst>
                                          <p:attrName>style.visibility</p:attrName>
                                        </p:attrNameLst>
                                      </p:cBhvr>
                                      <p:to>
                                        <p:strVal val="visible"/>
                                      </p:to>
                                    </p:set>
                                    <p:animEffect transition="in" filter="fade">
                                      <p:cBhvr>
                                        <p:cTn id="51" dur="500"/>
                                        <p:tgtEl>
                                          <p:spTgt spid="7">
                                            <p:txEl>
                                              <p:pRg st="13" end="13"/>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7">
                                            <p:txEl>
                                              <p:pRg st="14" end="14"/>
                                            </p:txEl>
                                          </p:spTgt>
                                        </p:tgtEl>
                                        <p:attrNameLst>
                                          <p:attrName>style.visibility</p:attrName>
                                        </p:attrNameLst>
                                      </p:cBhvr>
                                      <p:to>
                                        <p:strVal val="visible"/>
                                      </p:to>
                                    </p:set>
                                    <p:animEffect transition="in" filter="fade">
                                      <p:cBhvr>
                                        <p:cTn id="54" dur="500"/>
                                        <p:tgtEl>
                                          <p:spTgt spid="7">
                                            <p:txEl>
                                              <p:pRg st="14" end="14"/>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7">
                                            <p:txEl>
                                              <p:pRg st="15" end="15"/>
                                            </p:txEl>
                                          </p:spTgt>
                                        </p:tgtEl>
                                        <p:attrNameLst>
                                          <p:attrName>style.visibility</p:attrName>
                                        </p:attrNameLst>
                                      </p:cBhvr>
                                      <p:to>
                                        <p:strVal val="visible"/>
                                      </p:to>
                                    </p:set>
                                    <p:animEffect transition="in" filter="fade">
                                      <p:cBhvr>
                                        <p:cTn id="59" dur="500"/>
                                        <p:tgtEl>
                                          <p:spTgt spid="7">
                                            <p:txEl>
                                              <p:pRg st="15" end="15"/>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7">
                                            <p:txEl>
                                              <p:pRg st="16" end="16"/>
                                            </p:txEl>
                                          </p:spTgt>
                                        </p:tgtEl>
                                        <p:attrNameLst>
                                          <p:attrName>style.visibility</p:attrName>
                                        </p:attrNameLst>
                                      </p:cBhvr>
                                      <p:to>
                                        <p:strVal val="visible"/>
                                      </p:to>
                                    </p:set>
                                    <p:animEffect transition="in" filter="fade">
                                      <p:cBhvr>
                                        <p:cTn id="64" dur="500"/>
                                        <p:tgtEl>
                                          <p:spTgt spid="7">
                                            <p:txEl>
                                              <p:pRg st="16" end="1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7">
                                            <p:txEl>
                                              <p:pRg st="17" end="17"/>
                                            </p:txEl>
                                          </p:spTgt>
                                        </p:tgtEl>
                                        <p:attrNameLst>
                                          <p:attrName>style.visibility</p:attrName>
                                        </p:attrNameLst>
                                      </p:cBhvr>
                                      <p:to>
                                        <p:strVal val="visible"/>
                                      </p:to>
                                    </p:set>
                                    <p:animEffect transition="in" filter="fade">
                                      <p:cBhvr>
                                        <p:cTn id="69" dur="500"/>
                                        <p:tgtEl>
                                          <p:spTgt spid="7">
                                            <p:txEl>
                                              <p:pRg st="17" end="17"/>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7">
                                            <p:txEl>
                                              <p:pRg st="18" end="18"/>
                                            </p:txEl>
                                          </p:spTgt>
                                        </p:tgtEl>
                                        <p:attrNameLst>
                                          <p:attrName>style.visibility</p:attrName>
                                        </p:attrNameLst>
                                      </p:cBhvr>
                                      <p:to>
                                        <p:strVal val="visible"/>
                                      </p:to>
                                    </p:set>
                                    <p:animEffect transition="in" filter="fade">
                                      <p:cBhvr>
                                        <p:cTn id="74" dur="500"/>
                                        <p:tgtEl>
                                          <p:spTgt spid="7">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B201681091814590DDD04358E49E02" ma:contentTypeVersion="33" ma:contentTypeDescription="Create a new document." ma:contentTypeScope="" ma:versionID="e89428ea7cd97f24f00f0018fd383088">
  <xsd:schema xmlns:xsd="http://www.w3.org/2001/XMLSchema" xmlns:xs="http://www.w3.org/2001/XMLSchema" xmlns:p="http://schemas.microsoft.com/office/2006/metadata/properties" xmlns:ns3="bbf29835-4ce6-46d6-bc5f-d11e073fb04c" xmlns:ns4="e7b533a3-10d6-4867-aa4d-ee33be76930f" targetNamespace="http://schemas.microsoft.com/office/2006/metadata/properties" ma:root="true" ma:fieldsID="f6592a450bd093f2611a505b1be0aa96" ns3:_="" ns4:_="">
    <xsd:import namespace="bbf29835-4ce6-46d6-bc5f-d11e073fb04c"/>
    <xsd:import namespace="e7b533a3-10d6-4867-aa4d-ee33be76930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Leaders" minOccurs="0"/>
                <xsd:element ref="ns4:Members" minOccurs="0"/>
                <xsd:element ref="ns4:Member_Groups" minOccurs="0"/>
                <xsd:element ref="ns4:Distribution_Groups" minOccurs="0"/>
                <xsd:element ref="ns4:LMS_Mappings" minOccurs="0"/>
                <xsd:element ref="ns4:Invited_Leaders" minOccurs="0"/>
                <xsd:element ref="ns4:Invited_Members" minOccurs="0"/>
                <xsd:element ref="ns4:Self_Registration_Enabled" minOccurs="0"/>
                <xsd:element ref="ns4:Has_Leaders_Only_SectionGroup" minOccurs="0"/>
                <xsd:element ref="ns4:Is_Collaboration_Space_Locked" minOccurs="0"/>
                <xsd:element ref="ns4:IsNotebookLock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f29835-4ce6-46d6-bc5f-d11e073fb04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b533a3-10d6-4867-aa4d-ee33be76930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NotebookType" ma:index="21" nillable="true" ma:displayName="Notebook Type" ma:internalName="NotebookType">
      <xsd:simpleType>
        <xsd:restriction base="dms:Text"/>
      </xsd:simpleType>
    </xsd:element>
    <xsd:element name="FolderType" ma:index="22" nillable="true" ma:displayName="Folder Type" ma:internalName="FolderType">
      <xsd:simpleType>
        <xsd:restriction base="dms:Text"/>
      </xsd:simpleType>
    </xsd:element>
    <xsd:element name="CultureName" ma:index="23" nillable="true" ma:displayName="Culture Name" ma:internalName="CultureName">
      <xsd:simpleType>
        <xsd:restriction base="dms:Text"/>
      </xsd:simpleType>
    </xsd:element>
    <xsd:element name="AppVersion" ma:index="24" nillable="true" ma:displayName="App Version" ma:internalName="AppVersion">
      <xsd:simpleType>
        <xsd:restriction base="dms:Text"/>
      </xsd:simpleType>
    </xsd:element>
    <xsd:element name="TeamsChannelId" ma:index="25" nillable="true" ma:displayName="Teams Channel Id" ma:internalName="TeamsChannelId">
      <xsd:simpleType>
        <xsd:restriction base="dms:Text"/>
      </xsd:simpleType>
    </xsd:element>
    <xsd:element name="Owner" ma:index="2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7" nillable="true" ma:displayName="Math Settings" ma:internalName="Math_Settings">
      <xsd:simpleType>
        <xsd:restriction base="dms:Text"/>
      </xsd:simpleType>
    </xsd:element>
    <xsd:element name="DefaultSectionNames" ma:index="28" nillable="true" ma:displayName="Default Section Names" ma:internalName="DefaultSectionNames">
      <xsd:simpleType>
        <xsd:restriction base="dms:Note">
          <xsd:maxLength value="255"/>
        </xsd:restriction>
      </xsd:simpleType>
    </xsd:element>
    <xsd:element name="Templates" ma:index="29" nillable="true" ma:displayName="Templates" ma:internalName="Templates">
      <xsd:simpleType>
        <xsd:restriction base="dms:Note">
          <xsd:maxLength value="255"/>
        </xsd:restriction>
      </xsd:simpleType>
    </xsd:element>
    <xsd:element name="Leaders" ma:index="30"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1"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2"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3" nillable="true" ma:displayName="Distribution Groups" ma:internalName="Distribution_Groups">
      <xsd:simpleType>
        <xsd:restriction base="dms:Note">
          <xsd:maxLength value="255"/>
        </xsd:restriction>
      </xsd:simpleType>
    </xsd:element>
    <xsd:element name="LMS_Mappings" ma:index="34" nillable="true" ma:displayName="LMS Mappings" ma:internalName="LMS_Mappings">
      <xsd:simpleType>
        <xsd:restriction base="dms:Note">
          <xsd:maxLength value="255"/>
        </xsd:restriction>
      </xsd:simpleType>
    </xsd:element>
    <xsd:element name="Invited_Leaders" ma:index="35" nillable="true" ma:displayName="Invited Leaders" ma:internalName="Invited_Leaders">
      <xsd:simpleType>
        <xsd:restriction base="dms:Note">
          <xsd:maxLength value="255"/>
        </xsd:restriction>
      </xsd:simpleType>
    </xsd:element>
    <xsd:element name="Invited_Members" ma:index="36" nillable="true" ma:displayName="Invited Members" ma:internalName="Invited_Members">
      <xsd:simpleType>
        <xsd:restriction base="dms:Note">
          <xsd:maxLength value="255"/>
        </xsd:restriction>
      </xsd:simpleType>
    </xsd:element>
    <xsd:element name="Self_Registration_Enabled" ma:index="37" nillable="true" ma:displayName="Self Registration Enabled" ma:internalName="Self_Registration_Enabled">
      <xsd:simpleType>
        <xsd:restriction base="dms:Boolean"/>
      </xsd:simpleType>
    </xsd:element>
    <xsd:element name="Has_Leaders_Only_SectionGroup" ma:index="38" nillable="true" ma:displayName="Has Leaders Only SectionGroup" ma:internalName="Has_Leaders_Only_SectionGroup">
      <xsd:simpleType>
        <xsd:restriction base="dms:Boolean"/>
      </xsd:simpleType>
    </xsd:element>
    <xsd:element name="Is_Collaboration_Space_Locked" ma:index="39" nillable="true" ma:displayName="Is Collaboration Space Locked" ma:internalName="Is_Collaboration_Space_Locked">
      <xsd:simpleType>
        <xsd:restriction base="dms:Boolean"/>
      </xsd:simpleType>
    </xsd:element>
    <xsd:element name="IsNotebookLocked" ma:index="40" nillable="true" ma:displayName="Is Notebook Locked" ma:internalName="IsNotebookLock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s_Collaboration_Space_Locked xmlns="e7b533a3-10d6-4867-aa4d-ee33be76930f" xsi:nil="true"/>
    <AppVersion xmlns="e7b533a3-10d6-4867-aa4d-ee33be76930f" xsi:nil="true"/>
    <IsNotebookLocked xmlns="e7b533a3-10d6-4867-aa4d-ee33be76930f" xsi:nil="true"/>
    <Owner xmlns="e7b533a3-10d6-4867-aa4d-ee33be76930f">
      <UserInfo>
        <DisplayName/>
        <AccountId xsi:nil="true"/>
        <AccountType/>
      </UserInfo>
    </Owner>
    <Distribution_Groups xmlns="e7b533a3-10d6-4867-aa4d-ee33be76930f" xsi:nil="true"/>
    <Math_Settings xmlns="e7b533a3-10d6-4867-aa4d-ee33be76930f" xsi:nil="true"/>
    <Has_Leaders_Only_SectionGroup xmlns="e7b533a3-10d6-4867-aa4d-ee33be76930f" xsi:nil="true"/>
    <LMS_Mappings xmlns="e7b533a3-10d6-4867-aa4d-ee33be76930f" xsi:nil="true"/>
    <Invited_Leaders xmlns="e7b533a3-10d6-4867-aa4d-ee33be76930f" xsi:nil="true"/>
    <NotebookType xmlns="e7b533a3-10d6-4867-aa4d-ee33be76930f" xsi:nil="true"/>
    <Templates xmlns="e7b533a3-10d6-4867-aa4d-ee33be76930f" xsi:nil="true"/>
    <DefaultSectionNames xmlns="e7b533a3-10d6-4867-aa4d-ee33be76930f" xsi:nil="true"/>
    <TeamsChannelId xmlns="e7b533a3-10d6-4867-aa4d-ee33be76930f" xsi:nil="true"/>
    <FolderType xmlns="e7b533a3-10d6-4867-aa4d-ee33be76930f" xsi:nil="true"/>
    <Leaders xmlns="e7b533a3-10d6-4867-aa4d-ee33be76930f">
      <UserInfo>
        <DisplayName/>
        <AccountId xsi:nil="true"/>
        <AccountType/>
      </UserInfo>
    </Leaders>
    <Self_Registration_Enabled xmlns="e7b533a3-10d6-4867-aa4d-ee33be76930f" xsi:nil="true"/>
    <Invited_Members xmlns="e7b533a3-10d6-4867-aa4d-ee33be76930f" xsi:nil="true"/>
    <CultureName xmlns="e7b533a3-10d6-4867-aa4d-ee33be76930f" xsi:nil="true"/>
    <Members xmlns="e7b533a3-10d6-4867-aa4d-ee33be76930f">
      <UserInfo>
        <DisplayName/>
        <AccountId xsi:nil="true"/>
        <AccountType/>
      </UserInfo>
    </Members>
    <Member_Groups xmlns="e7b533a3-10d6-4867-aa4d-ee33be76930f">
      <UserInfo>
        <DisplayName/>
        <AccountId xsi:nil="true"/>
        <AccountType/>
      </UserInfo>
    </Member_Groups>
  </documentManagement>
</p:properties>
</file>

<file path=customXml/itemProps1.xml><?xml version="1.0" encoding="utf-8"?>
<ds:datastoreItem xmlns:ds="http://schemas.openxmlformats.org/officeDocument/2006/customXml" ds:itemID="{B34EEAC5-23CE-4F0A-A26F-ADCF6B4F64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f29835-4ce6-46d6-bc5f-d11e073fb04c"/>
    <ds:schemaRef ds:uri="e7b533a3-10d6-4867-aa4d-ee33be7693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C87E01-8EEC-4334-B91D-B7F0D1A249E7}">
  <ds:schemaRefs>
    <ds:schemaRef ds:uri="http://schemas.microsoft.com/sharepoint/v3/contenttype/forms"/>
  </ds:schemaRefs>
</ds:datastoreItem>
</file>

<file path=customXml/itemProps3.xml><?xml version="1.0" encoding="utf-8"?>
<ds:datastoreItem xmlns:ds="http://schemas.openxmlformats.org/officeDocument/2006/customXml" ds:itemID="{1DE970B2-71D2-4D2A-BCA7-583BC5C04F8D}">
  <ds:schemaRefs>
    <ds:schemaRef ds:uri="http://purl.org/dc/elements/1.1/"/>
    <ds:schemaRef ds:uri="http://schemas.microsoft.com/office/2006/metadata/properties"/>
    <ds:schemaRef ds:uri="bbf29835-4ce6-46d6-bc5f-d11e073fb04c"/>
    <ds:schemaRef ds:uri="e7b533a3-10d6-4867-aa4d-ee33be76930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Feathered</Template>
  <TotalTime>17455</TotalTime>
  <Words>3920</Words>
  <Application>Microsoft Office PowerPoint</Application>
  <PresentationFormat>Widescreen</PresentationFormat>
  <Paragraphs>409</Paragraphs>
  <Slides>30</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Office Theme</vt:lpstr>
      <vt:lpstr>Preparation for the VCE VET HEALTH exam</vt:lpstr>
      <vt:lpstr>An overview</vt:lpstr>
      <vt:lpstr>Section B &amp; C - question breakdown</vt:lpstr>
      <vt:lpstr>Studying for BSBMED301 - Interpret and apply medical terminology appropriately</vt:lpstr>
      <vt:lpstr>Med Terms – recapping the basics</vt:lpstr>
      <vt:lpstr>Common Prefixes:</vt:lpstr>
      <vt:lpstr>Common Suffixes:</vt:lpstr>
      <vt:lpstr>Common Suffixes:</vt:lpstr>
      <vt:lpstr>PowerPoint Presentation</vt:lpstr>
      <vt:lpstr>Common Times:</vt:lpstr>
      <vt:lpstr>Common Routes:</vt:lpstr>
      <vt:lpstr>Med Terms - sample question 1</vt:lpstr>
      <vt:lpstr>PowerPoint Presentation</vt:lpstr>
      <vt:lpstr>PowerPoint Presentation</vt:lpstr>
      <vt:lpstr>Med Terms - sample question 2</vt:lpstr>
      <vt:lpstr>PowerPoint Presentation</vt:lpstr>
      <vt:lpstr> Med Terms - sample question 3</vt:lpstr>
      <vt:lpstr>PowerPoint Presentation</vt:lpstr>
      <vt:lpstr>Med Terms - sample question 4</vt:lpstr>
      <vt:lpstr>PowerPoint Presentation</vt:lpstr>
      <vt:lpstr>Med Terms - sample question 5</vt:lpstr>
      <vt:lpstr>PowerPoint Presentation</vt:lpstr>
      <vt:lpstr>Med Terms - sample question 6</vt:lpstr>
      <vt:lpstr>Med Terms - sample question 6</vt:lpstr>
      <vt:lpstr>Med Terms - sample question 7</vt:lpstr>
      <vt:lpstr>Med Terms - sample question 6</vt:lpstr>
      <vt:lpstr>Med Terms - sample question 8</vt:lpstr>
      <vt:lpstr>PowerPoint Presentation</vt:lpstr>
      <vt:lpstr>Med Terms - sample question 9</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for the 2020 VCAA EXAM</dc:title>
  <dc:creator>Nurettin Irgat</dc:creator>
  <cp:lastModifiedBy>Lyn ZHANG</cp:lastModifiedBy>
  <cp:revision>115</cp:revision>
  <dcterms:created xsi:type="dcterms:W3CDTF">2020-08-26T02:31:32Z</dcterms:created>
  <dcterms:modified xsi:type="dcterms:W3CDTF">2024-05-16T23:19:43Z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0x0101006CB201681091814590DDD04358E49E02</vt:lpwstr>
  </property>
</Properties>
</file>