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323" r:id="rId13"/>
    <p:sldId id="267" r:id="rId14"/>
    <p:sldId id="324" r:id="rId15"/>
    <p:sldId id="268" r:id="rId16"/>
    <p:sldId id="269" r:id="rId17"/>
    <p:sldId id="270" r:id="rId18"/>
    <p:sldId id="271" r:id="rId19"/>
    <p:sldId id="272" r:id="rId20"/>
    <p:sldId id="273" r:id="rId21"/>
    <p:sldId id="325" r:id="rId22"/>
    <p:sldId id="274" r:id="rId23"/>
    <p:sldId id="275" r:id="rId24"/>
    <p:sldId id="276" r:id="rId25"/>
    <p:sldId id="277" r:id="rId26"/>
    <p:sldId id="278" r:id="rId27"/>
    <p:sldId id="279" r:id="rId28"/>
    <p:sldId id="280" r:id="rId29"/>
    <p:sldId id="281" r:id="rId30"/>
    <p:sldId id="282" r:id="rId31"/>
    <p:sldId id="350" r:id="rId32"/>
    <p:sldId id="326" r:id="rId33"/>
    <p:sldId id="327" r:id="rId34"/>
    <p:sldId id="283" r:id="rId35"/>
    <p:sldId id="284" r:id="rId36"/>
    <p:sldId id="285" r:id="rId37"/>
    <p:sldId id="286" r:id="rId38"/>
    <p:sldId id="287" r:id="rId39"/>
    <p:sldId id="288" r:id="rId40"/>
    <p:sldId id="289" r:id="rId41"/>
    <p:sldId id="290" r:id="rId42"/>
    <p:sldId id="291" r:id="rId43"/>
    <p:sldId id="292" r:id="rId44"/>
    <p:sldId id="328" r:id="rId45"/>
    <p:sldId id="329" r:id="rId46"/>
    <p:sldId id="330" r:id="rId47"/>
    <p:sldId id="331" r:id="rId48"/>
    <p:sldId id="332" r:id="rId49"/>
    <p:sldId id="293" r:id="rId50"/>
    <p:sldId id="294" r:id="rId51"/>
    <p:sldId id="295" r:id="rId52"/>
    <p:sldId id="296" r:id="rId53"/>
    <p:sldId id="297" r:id="rId54"/>
    <p:sldId id="298" r:id="rId55"/>
    <p:sldId id="333" r:id="rId56"/>
    <p:sldId id="299" r:id="rId57"/>
    <p:sldId id="300" r:id="rId58"/>
    <p:sldId id="301" r:id="rId59"/>
    <p:sldId id="302" r:id="rId60"/>
    <p:sldId id="303" r:id="rId61"/>
    <p:sldId id="304" r:id="rId62"/>
    <p:sldId id="305" r:id="rId63"/>
    <p:sldId id="306" r:id="rId64"/>
    <p:sldId id="307" r:id="rId65"/>
    <p:sldId id="308" r:id="rId66"/>
    <p:sldId id="334" r:id="rId67"/>
    <p:sldId id="309" r:id="rId68"/>
    <p:sldId id="310" r:id="rId69"/>
    <p:sldId id="335" r:id="rId70"/>
    <p:sldId id="336" r:id="rId71"/>
    <p:sldId id="337" r:id="rId72"/>
    <p:sldId id="311" r:id="rId73"/>
    <p:sldId id="312" r:id="rId74"/>
    <p:sldId id="313" r:id="rId75"/>
    <p:sldId id="314" r:id="rId76"/>
    <p:sldId id="315" r:id="rId77"/>
    <p:sldId id="316" r:id="rId78"/>
    <p:sldId id="338" r:id="rId79"/>
    <p:sldId id="317" r:id="rId80"/>
    <p:sldId id="318" r:id="rId81"/>
    <p:sldId id="319" r:id="rId82"/>
    <p:sldId id="351" r:id="rId83"/>
    <p:sldId id="352" r:id="rId84"/>
    <p:sldId id="320" r:id="rId85"/>
    <p:sldId id="321" r:id="rId86"/>
    <p:sldId id="339" r:id="rId87"/>
    <p:sldId id="340" r:id="rId88"/>
    <p:sldId id="341" r:id="rId89"/>
    <p:sldId id="342" r:id="rId90"/>
    <p:sldId id="344" r:id="rId91"/>
    <p:sldId id="343" r:id="rId92"/>
    <p:sldId id="349" r:id="rId93"/>
    <p:sldId id="345" r:id="rId94"/>
    <p:sldId id="353" r:id="rId95"/>
    <p:sldId id="347" r:id="rId96"/>
    <p:sldId id="348" r:id="rId97"/>
    <p:sldId id="322" r:id="rId98"/>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autoAdjust="0"/>
    <p:restoredTop sz="91515" autoAdjust="0"/>
  </p:normalViewPr>
  <p:slideViewPr>
    <p:cSldViewPr>
      <p:cViewPr varScale="1">
        <p:scale>
          <a:sx n="41" d="100"/>
          <a:sy n="41" d="100"/>
        </p:scale>
        <p:origin x="738" y="4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626421" y="2822320"/>
            <a:ext cx="11181715" cy="1972310"/>
          </a:xfrm>
          <a:prstGeom prst="rect">
            <a:avLst/>
          </a:prstGeom>
        </p:spPr>
        <p:txBody>
          <a:bodyPr wrap="square" lIns="0" tIns="0" rIns="0" bIns="0">
            <a:spAutoFit/>
          </a:bodyPr>
          <a:lstStyle>
            <a:lvl1pPr>
              <a:defRPr sz="6400" b="1" i="0">
                <a:solidFill>
                  <a:srgbClr val="08090F"/>
                </a:solidFill>
                <a:latin typeface="Arial"/>
                <a:cs typeface="Aria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700" b="0" i="0">
                <a:solidFill>
                  <a:srgbClr val="08090F"/>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08090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700" b="0" i="0">
                <a:solidFill>
                  <a:srgbClr val="08090F"/>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08090F"/>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400" b="1" i="0">
                <a:solidFill>
                  <a:srgbClr val="08090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969435"/>
            <a:ext cx="14582775" cy="1000760"/>
          </a:xfrm>
          <a:prstGeom prst="rect">
            <a:avLst/>
          </a:prstGeom>
        </p:spPr>
        <p:txBody>
          <a:bodyPr wrap="square" lIns="0" tIns="0" rIns="0" bIns="0">
            <a:spAutoFit/>
          </a:bodyPr>
          <a:lstStyle>
            <a:lvl1pPr>
              <a:defRPr sz="6400" b="1" i="0">
                <a:solidFill>
                  <a:srgbClr val="08090F"/>
                </a:solidFill>
                <a:latin typeface="Arial"/>
                <a:cs typeface="Arial"/>
              </a:defRPr>
            </a:lvl1pPr>
          </a:lstStyle>
          <a:p>
            <a:endParaRPr/>
          </a:p>
        </p:txBody>
      </p:sp>
      <p:sp>
        <p:nvSpPr>
          <p:cNvPr id="3" name="Holder 3"/>
          <p:cNvSpPr>
            <a:spLocks noGrp="1"/>
          </p:cNvSpPr>
          <p:nvPr>
            <p:ph type="body" idx="1"/>
          </p:nvPr>
        </p:nvSpPr>
        <p:spPr>
          <a:xfrm>
            <a:off x="1021724" y="3963771"/>
            <a:ext cx="9187180" cy="4826000"/>
          </a:xfrm>
          <a:prstGeom prst="rect">
            <a:avLst/>
          </a:prstGeom>
        </p:spPr>
        <p:txBody>
          <a:bodyPr wrap="square" lIns="0" tIns="0" rIns="0" bIns="0">
            <a:spAutoFit/>
          </a:bodyPr>
          <a:lstStyle>
            <a:lvl1pPr>
              <a:defRPr sz="3700" b="0" i="0">
                <a:solidFill>
                  <a:srgbClr val="08090F"/>
                </a:solidFill>
                <a:latin typeface="Arial MT"/>
                <a:cs typeface="Arial MT"/>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6/24/2024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30.xml"/><Relationship Id="rId18" Type="http://schemas.openxmlformats.org/officeDocument/2006/relationships/slide" Target="slide67.xml"/><Relationship Id="rId3" Type="http://schemas.openxmlformats.org/officeDocument/2006/relationships/image" Target="../media/image2.png"/><Relationship Id="rId7" Type="http://schemas.openxmlformats.org/officeDocument/2006/relationships/slide" Target="slide43.xml"/><Relationship Id="rId12" Type="http://schemas.openxmlformats.org/officeDocument/2006/relationships/slide" Target="slide20.xml"/><Relationship Id="rId17" Type="http://schemas.openxmlformats.org/officeDocument/2006/relationships/slide" Target="slide65.xml"/><Relationship Id="rId2" Type="http://schemas.openxmlformats.org/officeDocument/2006/relationships/image" Target="../media/image4.jpg"/><Relationship Id="rId16" Type="http://schemas.openxmlformats.org/officeDocument/2006/relationships/slide" Target="slide63.xml"/><Relationship Id="rId20" Type="http://schemas.openxmlformats.org/officeDocument/2006/relationships/slide" Target="slide81.xml"/><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3.xml"/><Relationship Id="rId5" Type="http://schemas.openxmlformats.org/officeDocument/2006/relationships/slide" Target="slide91.xml"/><Relationship Id="rId15" Type="http://schemas.openxmlformats.org/officeDocument/2006/relationships/slide" Target="slide54.xml"/><Relationship Id="rId10" Type="http://schemas.openxmlformats.org/officeDocument/2006/relationships/slide" Target="slide11.xml"/><Relationship Id="rId19" Type="http://schemas.openxmlformats.org/officeDocument/2006/relationships/slide" Target="slide77.xml"/><Relationship Id="rId4" Type="http://schemas.openxmlformats.org/officeDocument/2006/relationships/slide" Target="slide87.xml"/><Relationship Id="rId9" Type="http://schemas.openxmlformats.org/officeDocument/2006/relationships/slide" Target="slide85.xml"/><Relationship Id="rId14" Type="http://schemas.openxmlformats.org/officeDocument/2006/relationships/slide" Target="slide4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2.png"/><Relationship Id="rId4" Type="http://schemas.openxmlformats.org/officeDocument/2006/relationships/image" Target="../media/image39.png"/><Relationship Id="rId9"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6.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2.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0.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67.png"/></Relationships>
</file>

<file path=ppt/slides/_rels/slide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7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5.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8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27.png"/><Relationship Id="rId4" Type="http://schemas.openxmlformats.org/officeDocument/2006/relationships/image" Target="../media/image79.png"/></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8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8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9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0.png"/><Relationship Id="rId7" Type="http://schemas.openxmlformats.org/officeDocument/2006/relationships/slide" Target="slide2.xml"/><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9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79.png"/><Relationship Id="rId9" Type="http://schemas.openxmlformats.org/officeDocument/2006/relationships/image" Target="../media/image2.png"/></Relationships>
</file>

<file path=ppt/slides/_rels/slide9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slide" Target="slide2.xml"/></Relationships>
</file>

<file path=ppt/slides/_rels/slide9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slide" Target="slide2.xml"/></Relationships>
</file>

<file path=ppt/slides/_rels/slide9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slide" Target="slide2.xml"/></Relationships>
</file>

<file path=ppt/slides/_rels/slide9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2.xml"/><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grpSp>
        <p:nvGrpSpPr>
          <p:cNvPr id="3" name="object 3"/>
          <p:cNvGrpSpPr/>
          <p:nvPr/>
        </p:nvGrpSpPr>
        <p:grpSpPr>
          <a:xfrm>
            <a:off x="0" y="0"/>
            <a:ext cx="17872075" cy="10287000"/>
            <a:chOff x="0" y="0"/>
            <a:chExt cx="17872075" cy="10287000"/>
          </a:xfrm>
        </p:grpSpPr>
        <p:pic>
          <p:nvPicPr>
            <p:cNvPr id="4" name="object 4"/>
            <p:cNvPicPr/>
            <p:nvPr/>
          </p:nvPicPr>
          <p:blipFill>
            <a:blip r:embed="rId2" cstate="print"/>
            <a:stretch>
              <a:fillRect/>
            </a:stretch>
          </p:blipFill>
          <p:spPr>
            <a:xfrm>
              <a:off x="0" y="0"/>
              <a:ext cx="7373287" cy="10286999"/>
            </a:xfrm>
            <a:prstGeom prst="rect">
              <a:avLst/>
            </a:prstGeom>
          </p:spPr>
        </p:pic>
        <p:sp>
          <p:nvSpPr>
            <p:cNvPr id="5" name="object 5"/>
            <p:cNvSpPr/>
            <p:nvPr/>
          </p:nvSpPr>
          <p:spPr>
            <a:xfrm>
              <a:off x="6578220" y="1195628"/>
              <a:ext cx="10839450" cy="8229600"/>
            </a:xfrm>
            <a:custGeom>
              <a:avLst/>
              <a:gdLst/>
              <a:ahLst/>
              <a:cxnLst/>
              <a:rect l="l" t="t" r="r" b="b"/>
              <a:pathLst>
                <a:path w="10839450" h="8229600">
                  <a:moveTo>
                    <a:pt x="10839450" y="8229600"/>
                  </a:moveTo>
                  <a:lnTo>
                    <a:pt x="0" y="8229600"/>
                  </a:lnTo>
                  <a:lnTo>
                    <a:pt x="0" y="0"/>
                  </a:lnTo>
                  <a:lnTo>
                    <a:pt x="10839450" y="0"/>
                  </a:lnTo>
                  <a:lnTo>
                    <a:pt x="10839450" y="8229600"/>
                  </a:lnTo>
                  <a:close/>
                </a:path>
              </a:pathLst>
            </a:custGeom>
            <a:solidFill>
              <a:srgbClr val="08090F"/>
            </a:solidFill>
          </p:spPr>
          <p:txBody>
            <a:bodyPr wrap="square" lIns="0" tIns="0" rIns="0" bIns="0" rtlCol="0"/>
            <a:lstStyle/>
            <a:p>
              <a:endParaRPr/>
            </a:p>
          </p:txBody>
        </p:sp>
        <p:sp>
          <p:nvSpPr>
            <p:cNvPr id="6" name="object 6"/>
            <p:cNvSpPr/>
            <p:nvPr/>
          </p:nvSpPr>
          <p:spPr>
            <a:xfrm>
              <a:off x="7724813" y="1936000"/>
              <a:ext cx="8496300" cy="1676400"/>
            </a:xfrm>
            <a:custGeom>
              <a:avLst/>
              <a:gdLst/>
              <a:ahLst/>
              <a:cxnLst/>
              <a:rect l="l" t="t" r="r" b="b"/>
              <a:pathLst>
                <a:path w="8496300" h="1676400">
                  <a:moveTo>
                    <a:pt x="8496300" y="1561515"/>
                  </a:moveTo>
                  <a:lnTo>
                    <a:pt x="0" y="1561515"/>
                  </a:lnTo>
                  <a:lnTo>
                    <a:pt x="0" y="1675815"/>
                  </a:lnTo>
                  <a:lnTo>
                    <a:pt x="8496300" y="1675815"/>
                  </a:lnTo>
                  <a:lnTo>
                    <a:pt x="8496300" y="1561515"/>
                  </a:lnTo>
                  <a:close/>
                </a:path>
                <a:path w="8496300" h="1676400">
                  <a:moveTo>
                    <a:pt x="8496300" y="0"/>
                  </a:moveTo>
                  <a:lnTo>
                    <a:pt x="0" y="0"/>
                  </a:lnTo>
                  <a:lnTo>
                    <a:pt x="0" y="123825"/>
                  </a:lnTo>
                  <a:lnTo>
                    <a:pt x="8496300" y="123825"/>
                  </a:lnTo>
                  <a:lnTo>
                    <a:pt x="8496300" y="0"/>
                  </a:lnTo>
                  <a:close/>
                </a:path>
              </a:pathLst>
            </a:custGeom>
            <a:solidFill>
              <a:srgbClr val="FFFFFF"/>
            </a:solidFill>
          </p:spPr>
          <p:txBody>
            <a:bodyPr wrap="square" lIns="0" tIns="0" rIns="0" bIns="0" rtlCol="0"/>
            <a:lstStyle/>
            <a:p>
              <a:endParaRP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grpSp>
      <p:sp>
        <p:nvSpPr>
          <p:cNvPr id="8" name="object 8"/>
          <p:cNvSpPr txBox="1">
            <a:spLocks noGrp="1"/>
          </p:cNvSpPr>
          <p:nvPr>
            <p:ph type="title"/>
          </p:nvPr>
        </p:nvSpPr>
        <p:spPr>
          <a:xfrm>
            <a:off x="10729583" y="1924832"/>
            <a:ext cx="2872105" cy="525780"/>
          </a:xfrm>
          <a:prstGeom prst="rect">
            <a:avLst/>
          </a:prstGeom>
        </p:spPr>
        <p:txBody>
          <a:bodyPr vert="horz" wrap="square" lIns="0" tIns="16510" rIns="0" bIns="0" rtlCol="0">
            <a:spAutoFit/>
          </a:bodyPr>
          <a:lstStyle/>
          <a:p>
            <a:pPr marL="12700">
              <a:lnSpc>
                <a:spcPct val="100000"/>
              </a:lnSpc>
              <a:spcBef>
                <a:spcPts val="130"/>
              </a:spcBef>
            </a:pPr>
            <a:r>
              <a:rPr sz="3250" spc="320" dirty="0">
                <a:solidFill>
                  <a:srgbClr val="FFFFFF"/>
                </a:solidFill>
              </a:rPr>
              <a:t>CHCCCS</a:t>
            </a:r>
            <a:r>
              <a:rPr sz="3250" spc="-530" dirty="0">
                <a:solidFill>
                  <a:srgbClr val="FFFFFF"/>
                </a:solidFill>
              </a:rPr>
              <a:t> </a:t>
            </a:r>
            <a:r>
              <a:rPr sz="3250" spc="229" dirty="0">
                <a:solidFill>
                  <a:srgbClr val="FFFFFF"/>
                </a:solidFill>
              </a:rPr>
              <a:t>010</a:t>
            </a:r>
            <a:endParaRPr sz="3250"/>
          </a:p>
        </p:txBody>
      </p:sp>
      <p:grpSp>
        <p:nvGrpSpPr>
          <p:cNvPr id="9" name="object 9"/>
          <p:cNvGrpSpPr/>
          <p:nvPr/>
        </p:nvGrpSpPr>
        <p:grpSpPr>
          <a:xfrm>
            <a:off x="8148253" y="5372735"/>
            <a:ext cx="142875" cy="1457325"/>
            <a:chOff x="8148253" y="5372735"/>
            <a:chExt cx="142875" cy="1457325"/>
          </a:xfrm>
        </p:grpSpPr>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8148253" y="5372735"/>
              <a:ext cx="142875" cy="1428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8148253" y="6029960"/>
              <a:ext cx="142875" cy="1428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8148253" y="6687185"/>
              <a:ext cx="142875" cy="142875"/>
            </a:xfrm>
            <a:prstGeom prst="rect">
              <a:avLst/>
            </a:prstGeom>
          </p:spPr>
        </p:pic>
      </p:grpSp>
      <p:sp>
        <p:nvSpPr>
          <p:cNvPr id="13" name="object 13"/>
          <p:cNvSpPr txBox="1"/>
          <p:nvPr/>
        </p:nvSpPr>
        <p:spPr>
          <a:xfrm>
            <a:off x="7709573" y="2450612"/>
            <a:ext cx="8443595" cy="4639090"/>
          </a:xfrm>
          <a:prstGeom prst="rect">
            <a:avLst/>
          </a:prstGeom>
        </p:spPr>
        <p:txBody>
          <a:bodyPr vert="horz" wrap="square" lIns="0" tIns="97155" rIns="0" bIns="0" rtlCol="0">
            <a:spAutoFit/>
          </a:bodyPr>
          <a:lstStyle/>
          <a:p>
            <a:pPr marL="462915" algn="ctr">
              <a:lnSpc>
                <a:spcPct val="100000"/>
              </a:lnSpc>
              <a:spcBef>
                <a:spcPts val="765"/>
              </a:spcBef>
              <a:tabLst>
                <a:tab pos="3028950" algn="l"/>
                <a:tab pos="3537585" algn="l"/>
                <a:tab pos="4925060" algn="l"/>
                <a:tab pos="7792720" algn="l"/>
              </a:tabLst>
            </a:pPr>
            <a:r>
              <a:rPr sz="3250" b="1" spc="320" dirty="0">
                <a:solidFill>
                  <a:srgbClr val="FFFFFF"/>
                </a:solidFill>
                <a:latin typeface="Arial"/>
                <a:cs typeface="Arial"/>
              </a:rPr>
              <a:t>MAINTAIN</a:t>
            </a:r>
            <a:r>
              <a:rPr sz="3250" b="1" dirty="0">
                <a:solidFill>
                  <a:srgbClr val="FFFFFF"/>
                </a:solidFill>
                <a:latin typeface="Arial"/>
                <a:cs typeface="Arial"/>
              </a:rPr>
              <a:t>	</a:t>
            </a:r>
            <a:r>
              <a:rPr sz="3250" b="1" spc="-50" dirty="0">
                <a:solidFill>
                  <a:srgbClr val="FFFFFF"/>
                </a:solidFill>
                <a:latin typeface="Arial"/>
                <a:cs typeface="Arial"/>
              </a:rPr>
              <a:t>A</a:t>
            </a:r>
            <a:r>
              <a:rPr sz="3250" b="1" dirty="0">
                <a:solidFill>
                  <a:srgbClr val="FFFFFF"/>
                </a:solidFill>
                <a:latin typeface="Arial"/>
                <a:cs typeface="Arial"/>
              </a:rPr>
              <a:t>	</a:t>
            </a:r>
            <a:r>
              <a:rPr sz="3250" b="1" spc="270" dirty="0">
                <a:solidFill>
                  <a:srgbClr val="FFFFFF"/>
                </a:solidFill>
                <a:latin typeface="Arial"/>
                <a:cs typeface="Arial"/>
              </a:rPr>
              <a:t>HIGH</a:t>
            </a:r>
            <a:r>
              <a:rPr sz="3250" b="1" dirty="0">
                <a:solidFill>
                  <a:srgbClr val="FFFFFF"/>
                </a:solidFill>
                <a:latin typeface="Arial"/>
                <a:cs typeface="Arial"/>
              </a:rPr>
              <a:t>	</a:t>
            </a:r>
            <a:r>
              <a:rPr sz="3250" b="1" spc="325" dirty="0">
                <a:solidFill>
                  <a:srgbClr val="FFFFFF"/>
                </a:solidFill>
                <a:latin typeface="Arial"/>
                <a:cs typeface="Arial"/>
              </a:rPr>
              <a:t>STANDARD</a:t>
            </a:r>
            <a:r>
              <a:rPr sz="3250" b="1" dirty="0">
                <a:solidFill>
                  <a:srgbClr val="FFFFFF"/>
                </a:solidFill>
                <a:latin typeface="Arial"/>
                <a:cs typeface="Arial"/>
              </a:rPr>
              <a:t>	</a:t>
            </a:r>
            <a:r>
              <a:rPr sz="3250" b="1" spc="175" dirty="0">
                <a:solidFill>
                  <a:srgbClr val="FFFFFF"/>
                </a:solidFill>
                <a:latin typeface="Arial"/>
                <a:cs typeface="Arial"/>
              </a:rPr>
              <a:t>OF</a:t>
            </a:r>
            <a:endParaRPr sz="3250" dirty="0">
              <a:latin typeface="Arial"/>
              <a:cs typeface="Arial"/>
            </a:endParaRPr>
          </a:p>
          <a:p>
            <a:pPr marL="300990" algn="ctr">
              <a:lnSpc>
                <a:spcPct val="100000"/>
              </a:lnSpc>
              <a:spcBef>
                <a:spcPts val="675"/>
              </a:spcBef>
            </a:pPr>
            <a:r>
              <a:rPr sz="3250" b="1" spc="315" dirty="0">
                <a:solidFill>
                  <a:srgbClr val="FFFFFF"/>
                </a:solidFill>
                <a:latin typeface="Arial"/>
                <a:cs typeface="Arial"/>
              </a:rPr>
              <a:t>SERVICE</a:t>
            </a:r>
            <a:endParaRPr sz="3250" dirty="0">
              <a:latin typeface="Arial"/>
              <a:cs typeface="Arial"/>
            </a:endParaRPr>
          </a:p>
          <a:p>
            <a:pPr>
              <a:lnSpc>
                <a:spcPct val="100000"/>
              </a:lnSpc>
              <a:spcBef>
                <a:spcPts val="20"/>
              </a:spcBef>
            </a:pPr>
            <a:endParaRPr sz="2950" dirty="0">
              <a:latin typeface="Arial"/>
              <a:cs typeface="Arial"/>
            </a:endParaRPr>
          </a:p>
          <a:p>
            <a:pPr marL="12700">
              <a:lnSpc>
                <a:spcPct val="100000"/>
              </a:lnSpc>
              <a:tabLst>
                <a:tab pos="534670" algn="l"/>
                <a:tab pos="1396365" algn="l"/>
                <a:tab pos="2284730" algn="l"/>
                <a:tab pos="3015615" algn="l"/>
                <a:tab pos="3798570" algn="l"/>
                <a:tab pos="4791075" algn="l"/>
                <a:tab pos="5313680" algn="l"/>
                <a:tab pos="6097270" algn="l"/>
              </a:tabLst>
            </a:pPr>
            <a:r>
              <a:rPr lang="en-US" sz="3700" spc="-25" dirty="0">
                <a:solidFill>
                  <a:srgbClr val="FFFFFF"/>
                </a:solidFill>
                <a:latin typeface="Arial MT"/>
                <a:cs typeface="Arial MT"/>
              </a:rPr>
              <a:t>In</a:t>
            </a:r>
            <a:r>
              <a:rPr lang="en-US" sz="3700" dirty="0">
                <a:solidFill>
                  <a:srgbClr val="FFFFFF"/>
                </a:solidFill>
                <a:latin typeface="Arial MT"/>
                <a:cs typeface="Arial MT"/>
              </a:rPr>
              <a:t>	</a:t>
            </a:r>
            <a:r>
              <a:rPr lang="en-US" sz="3700" spc="-20" dirty="0">
                <a:solidFill>
                  <a:srgbClr val="FFFFFF"/>
                </a:solidFill>
                <a:latin typeface="Arial MT"/>
                <a:cs typeface="Arial MT"/>
              </a:rPr>
              <a:t>this</a:t>
            </a:r>
            <a:r>
              <a:rPr lang="en-US" sz="3700" dirty="0">
                <a:solidFill>
                  <a:srgbClr val="FFFFFF"/>
                </a:solidFill>
                <a:latin typeface="Arial MT"/>
                <a:cs typeface="Arial MT"/>
              </a:rPr>
              <a:t>	</a:t>
            </a:r>
            <a:r>
              <a:rPr lang="en-US" sz="3700" spc="-20" dirty="0">
                <a:solidFill>
                  <a:srgbClr val="FFFFFF"/>
                </a:solidFill>
                <a:latin typeface="Arial MT"/>
                <a:cs typeface="Arial MT"/>
              </a:rPr>
              <a:t>unit</a:t>
            </a:r>
            <a:r>
              <a:rPr lang="en-US" sz="3700" dirty="0">
                <a:solidFill>
                  <a:srgbClr val="FFFFFF"/>
                </a:solidFill>
                <a:latin typeface="Arial MT"/>
                <a:cs typeface="Arial MT"/>
              </a:rPr>
              <a:t>	</a:t>
            </a:r>
            <a:r>
              <a:rPr lang="en-US" sz="3700" spc="-25" dirty="0">
                <a:solidFill>
                  <a:srgbClr val="FFFFFF"/>
                </a:solidFill>
                <a:latin typeface="Arial MT"/>
                <a:cs typeface="Arial MT"/>
              </a:rPr>
              <a:t>we</a:t>
            </a:r>
            <a:r>
              <a:rPr lang="en-US" sz="3700" dirty="0">
                <a:solidFill>
                  <a:srgbClr val="FFFFFF"/>
                </a:solidFill>
                <a:latin typeface="Arial MT"/>
                <a:cs typeface="Arial MT"/>
              </a:rPr>
              <a:t>	</a:t>
            </a:r>
            <a:r>
              <a:rPr lang="en-US" sz="3700" spc="-20" dirty="0">
                <a:solidFill>
                  <a:srgbClr val="FFFFFF"/>
                </a:solidFill>
                <a:latin typeface="Arial MT"/>
                <a:cs typeface="Arial MT"/>
              </a:rPr>
              <a:t>will</a:t>
            </a:r>
            <a:r>
              <a:rPr lang="en-US" sz="3700" dirty="0">
                <a:solidFill>
                  <a:srgbClr val="FFFFFF"/>
                </a:solidFill>
                <a:latin typeface="Arial MT"/>
                <a:cs typeface="Arial MT"/>
              </a:rPr>
              <a:t>	</a:t>
            </a:r>
            <a:r>
              <a:rPr lang="en-US" sz="3700" spc="-20" dirty="0">
                <a:solidFill>
                  <a:srgbClr val="FFFFFF"/>
                </a:solidFill>
                <a:latin typeface="Arial MT"/>
                <a:cs typeface="Arial MT"/>
              </a:rPr>
              <a:t>look</a:t>
            </a:r>
            <a:r>
              <a:rPr lang="en-US" sz="3700" dirty="0">
                <a:solidFill>
                  <a:srgbClr val="FFFFFF"/>
                </a:solidFill>
                <a:latin typeface="Arial MT"/>
                <a:cs typeface="Arial MT"/>
              </a:rPr>
              <a:t>	</a:t>
            </a:r>
            <a:r>
              <a:rPr lang="en-US" sz="3700" spc="-25" dirty="0">
                <a:solidFill>
                  <a:srgbClr val="FFFFFF"/>
                </a:solidFill>
                <a:latin typeface="Arial MT"/>
                <a:cs typeface="Arial MT"/>
              </a:rPr>
              <a:t>at</a:t>
            </a:r>
            <a:r>
              <a:rPr lang="en-US" sz="3700" dirty="0">
                <a:solidFill>
                  <a:srgbClr val="FFFFFF"/>
                </a:solidFill>
                <a:latin typeface="Arial MT"/>
                <a:cs typeface="Arial MT"/>
              </a:rPr>
              <a:t>	</a:t>
            </a:r>
            <a:r>
              <a:rPr lang="en-US" sz="3700" spc="-25" dirty="0">
                <a:solidFill>
                  <a:srgbClr val="FFFFFF"/>
                </a:solidFill>
                <a:latin typeface="Arial MT"/>
                <a:cs typeface="Arial MT"/>
              </a:rPr>
              <a:t>the</a:t>
            </a:r>
            <a:r>
              <a:rPr lang="en-US" sz="3700" dirty="0">
                <a:solidFill>
                  <a:srgbClr val="FFFFFF"/>
                </a:solidFill>
                <a:latin typeface="Arial MT"/>
                <a:cs typeface="Arial MT"/>
              </a:rPr>
              <a:t>	</a:t>
            </a:r>
            <a:r>
              <a:rPr lang="en-US" sz="3700" spc="-10" dirty="0">
                <a:solidFill>
                  <a:srgbClr val="FFFFFF"/>
                </a:solidFill>
                <a:latin typeface="Arial MT"/>
                <a:cs typeface="Arial MT"/>
              </a:rPr>
              <a:t>following:</a:t>
            </a:r>
            <a:endParaRPr lang="en-US" sz="3700" dirty="0">
              <a:latin typeface="Arial MT"/>
              <a:cs typeface="Arial MT"/>
            </a:endParaRPr>
          </a:p>
          <a:p>
            <a:pPr marL="789305" marR="593090">
              <a:lnSpc>
                <a:spcPct val="116599"/>
              </a:lnSpc>
              <a:spcBef>
                <a:spcPts val="3404"/>
              </a:spcBef>
              <a:tabLst>
                <a:tab pos="1598930" algn="l"/>
                <a:tab pos="2094864" algn="l"/>
                <a:tab pos="2486660" algn="l"/>
                <a:tab pos="2696210" algn="l"/>
                <a:tab pos="4654550" algn="l"/>
                <a:tab pos="5464175" algn="l"/>
                <a:tab pos="6430645" algn="l"/>
              </a:tabLst>
            </a:pPr>
            <a:r>
              <a:rPr lang="en-US" sz="3700" spc="-10" dirty="0">
                <a:solidFill>
                  <a:srgbClr val="FFFFFF"/>
                </a:solidFill>
                <a:latin typeface="Arial MT"/>
                <a:cs typeface="Arial MT"/>
              </a:rPr>
              <a:t>Maintain</a:t>
            </a:r>
            <a:r>
              <a:rPr lang="en-US" sz="3700" dirty="0">
                <a:solidFill>
                  <a:srgbClr val="FFFFFF"/>
                </a:solidFill>
                <a:latin typeface="Arial MT"/>
                <a:cs typeface="Arial MT"/>
              </a:rPr>
              <a:t>	</a:t>
            </a:r>
            <a:r>
              <a:rPr lang="en-US" sz="3700" spc="-10" dirty="0">
                <a:solidFill>
                  <a:srgbClr val="FFFFFF"/>
                </a:solidFill>
                <a:latin typeface="Arial MT"/>
                <a:cs typeface="Arial MT"/>
              </a:rPr>
              <a:t>relationships</a:t>
            </a:r>
            <a:r>
              <a:rPr lang="en-US" sz="3700" dirty="0">
                <a:solidFill>
                  <a:srgbClr val="FFFFFF"/>
                </a:solidFill>
                <a:latin typeface="Arial MT"/>
                <a:cs typeface="Arial MT"/>
              </a:rPr>
              <a:t>	</a:t>
            </a:r>
            <a:r>
              <a:rPr lang="en-US" sz="3700" spc="-20" dirty="0">
                <a:solidFill>
                  <a:srgbClr val="FFFFFF"/>
                </a:solidFill>
                <a:latin typeface="Arial MT"/>
                <a:cs typeface="Arial MT"/>
              </a:rPr>
              <a:t>with</a:t>
            </a:r>
            <a:r>
              <a:rPr lang="en-US" sz="3700" dirty="0">
                <a:solidFill>
                  <a:srgbClr val="FFFFFF"/>
                </a:solidFill>
                <a:latin typeface="Arial MT"/>
                <a:cs typeface="Arial MT"/>
              </a:rPr>
              <a:t>	</a:t>
            </a:r>
            <a:r>
              <a:rPr lang="en-US" sz="3700" spc="-10" dirty="0">
                <a:solidFill>
                  <a:srgbClr val="FFFFFF"/>
                </a:solidFill>
                <a:latin typeface="Arial MT"/>
                <a:cs typeface="Arial MT"/>
              </a:rPr>
              <a:t>people </a:t>
            </a:r>
            <a:r>
              <a:rPr lang="en-US" sz="3700" spc="-25" dirty="0">
                <a:solidFill>
                  <a:srgbClr val="FFFFFF"/>
                </a:solidFill>
                <a:latin typeface="Arial MT"/>
                <a:cs typeface="Arial MT"/>
              </a:rPr>
              <a:t>Act</a:t>
            </a:r>
            <a:r>
              <a:rPr lang="en-US" sz="3700" dirty="0">
                <a:solidFill>
                  <a:srgbClr val="FFFFFF"/>
                </a:solidFill>
                <a:latin typeface="Arial MT"/>
                <a:cs typeface="Arial MT"/>
              </a:rPr>
              <a:t>	</a:t>
            </a:r>
            <a:r>
              <a:rPr lang="en-US" sz="3700" spc="-25" dirty="0">
                <a:solidFill>
                  <a:srgbClr val="FFFFFF"/>
                </a:solidFill>
                <a:latin typeface="Arial MT"/>
                <a:cs typeface="Arial MT"/>
              </a:rPr>
              <a:t>in</a:t>
            </a:r>
            <a:r>
              <a:rPr lang="en-US" sz="3700" dirty="0">
                <a:solidFill>
                  <a:srgbClr val="FFFFFF"/>
                </a:solidFill>
                <a:latin typeface="Arial MT"/>
                <a:cs typeface="Arial MT"/>
              </a:rPr>
              <a:t>	</a:t>
            </a:r>
            <a:r>
              <a:rPr lang="en-US" sz="3700" spc="-50" dirty="0">
                <a:solidFill>
                  <a:srgbClr val="FFFFFF"/>
                </a:solidFill>
                <a:latin typeface="Arial MT"/>
                <a:cs typeface="Arial MT"/>
              </a:rPr>
              <a:t>a</a:t>
            </a:r>
            <a:r>
              <a:rPr lang="en-US" sz="3700" dirty="0">
                <a:solidFill>
                  <a:srgbClr val="FFFFFF"/>
                </a:solidFill>
                <a:latin typeface="Arial MT"/>
                <a:cs typeface="Arial MT"/>
              </a:rPr>
              <a:t>	</a:t>
            </a:r>
            <a:r>
              <a:rPr lang="en-US" sz="3700" spc="-10" dirty="0">
                <a:solidFill>
                  <a:srgbClr val="FFFFFF"/>
                </a:solidFill>
                <a:latin typeface="Arial MT"/>
                <a:cs typeface="Arial MT"/>
              </a:rPr>
              <a:t>respectful</a:t>
            </a:r>
            <a:r>
              <a:rPr lang="en-US" sz="3700" dirty="0">
                <a:solidFill>
                  <a:srgbClr val="FFFFFF"/>
                </a:solidFill>
                <a:latin typeface="Arial MT"/>
                <a:cs typeface="Arial MT"/>
              </a:rPr>
              <a:t>	</a:t>
            </a:r>
            <a:r>
              <a:rPr lang="en-US" sz="3700" spc="-10" dirty="0">
                <a:solidFill>
                  <a:srgbClr val="FFFFFF"/>
                </a:solidFill>
                <a:latin typeface="Arial MT"/>
                <a:cs typeface="Arial MT"/>
              </a:rPr>
              <a:t>manner</a:t>
            </a:r>
            <a:endParaRPr lang="en-US" sz="3700" dirty="0">
              <a:latin typeface="Arial MT"/>
              <a:cs typeface="Arial MT"/>
            </a:endParaRPr>
          </a:p>
          <a:p>
            <a:pPr marL="789305">
              <a:lnSpc>
                <a:spcPct val="100000"/>
              </a:lnSpc>
              <a:spcBef>
                <a:spcPts val="735"/>
              </a:spcBef>
              <a:tabLst>
                <a:tab pos="2748280" algn="l"/>
                <a:tab pos="4367530" algn="l"/>
              </a:tabLst>
            </a:pPr>
            <a:r>
              <a:rPr lang="en-US" sz="3700" spc="-10" dirty="0">
                <a:solidFill>
                  <a:srgbClr val="FFFFFF"/>
                </a:solidFill>
                <a:latin typeface="Arial MT"/>
                <a:cs typeface="Arial MT"/>
              </a:rPr>
              <a:t>Evaluate</a:t>
            </a:r>
            <a:r>
              <a:rPr lang="en-US" sz="3700" dirty="0">
                <a:solidFill>
                  <a:srgbClr val="FFFFFF"/>
                </a:solidFill>
                <a:latin typeface="Arial MT"/>
                <a:cs typeface="Arial MT"/>
              </a:rPr>
              <a:t>	</a:t>
            </a:r>
            <a:r>
              <a:rPr lang="en-US" sz="3700" spc="-10" dirty="0">
                <a:solidFill>
                  <a:srgbClr val="FFFFFF"/>
                </a:solidFill>
                <a:latin typeface="Arial MT"/>
                <a:cs typeface="Arial MT"/>
              </a:rPr>
              <a:t>service</a:t>
            </a:r>
            <a:r>
              <a:rPr lang="en-US" sz="3700" dirty="0">
                <a:solidFill>
                  <a:srgbClr val="FFFFFF"/>
                </a:solidFill>
                <a:latin typeface="Arial MT"/>
                <a:cs typeface="Arial MT"/>
              </a:rPr>
              <a:t>	</a:t>
            </a:r>
            <a:r>
              <a:rPr lang="en-US" sz="3700" spc="-10" dirty="0">
                <a:solidFill>
                  <a:srgbClr val="FFFFFF"/>
                </a:solidFill>
                <a:latin typeface="Arial MT"/>
                <a:cs typeface="Arial MT"/>
              </a:rPr>
              <a:t>standards</a:t>
            </a:r>
            <a:endParaRPr lang="en-US" sz="3700"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grpSp>
        <p:nvGrpSpPr>
          <p:cNvPr id="3" name="object 3"/>
          <p:cNvGrpSpPr/>
          <p:nvPr/>
        </p:nvGrpSpPr>
        <p:grpSpPr>
          <a:xfrm>
            <a:off x="739124" y="5"/>
            <a:ext cx="17550207" cy="10287000"/>
            <a:chOff x="739124" y="5"/>
            <a:chExt cx="17550207" cy="10287000"/>
          </a:xfrm>
        </p:grpSpPr>
        <p:sp>
          <p:nvSpPr>
            <p:cNvPr id="4" name="object 4"/>
            <p:cNvSpPr/>
            <p:nvPr/>
          </p:nvSpPr>
          <p:spPr>
            <a:xfrm>
              <a:off x="6297356" y="5"/>
              <a:ext cx="11991975" cy="10287000"/>
            </a:xfrm>
            <a:custGeom>
              <a:avLst/>
              <a:gdLst/>
              <a:ahLst/>
              <a:cxnLst/>
              <a:rect l="l" t="t" r="r" b="b"/>
              <a:pathLst>
                <a:path w="11991975" h="10287000">
                  <a:moveTo>
                    <a:pt x="11991975" y="10287000"/>
                  </a:moveTo>
                  <a:lnTo>
                    <a:pt x="0" y="10287000"/>
                  </a:lnTo>
                  <a:lnTo>
                    <a:pt x="0" y="0"/>
                  </a:lnTo>
                  <a:lnTo>
                    <a:pt x="11991975" y="0"/>
                  </a:lnTo>
                  <a:lnTo>
                    <a:pt x="11991975" y="10287000"/>
                  </a:lnTo>
                  <a:close/>
                </a:path>
              </a:pathLst>
            </a:custGeom>
            <a:solidFill>
              <a:srgbClr val="ECD4E9"/>
            </a:solidFill>
          </p:spPr>
          <p:txBody>
            <a:bodyPr wrap="square" lIns="0" tIns="0" rIns="0" bIns="0" rtlCol="0"/>
            <a:lstStyle/>
            <a:p>
              <a:endParaRPr/>
            </a:p>
          </p:txBody>
        </p:sp>
        <p:pic>
          <p:nvPicPr>
            <p:cNvPr id="6" name="object 6"/>
            <p:cNvPicPr/>
            <p:nvPr/>
          </p:nvPicPr>
          <p:blipFill>
            <a:blip r:embed="rId2" cstate="print"/>
            <a:stretch>
              <a:fillRect/>
            </a:stretch>
          </p:blipFill>
          <p:spPr>
            <a:xfrm>
              <a:off x="739124" y="1028706"/>
              <a:ext cx="9315449" cy="8229599"/>
            </a:xfrm>
            <a:prstGeom prst="rect">
              <a:avLst/>
            </a:prstGeom>
          </p:spPr>
        </p:pic>
      </p:grpSp>
      <p:sp>
        <p:nvSpPr>
          <p:cNvPr id="7" name="object 7"/>
          <p:cNvSpPr txBox="1">
            <a:spLocks noGrp="1"/>
          </p:cNvSpPr>
          <p:nvPr>
            <p:ph type="title"/>
          </p:nvPr>
        </p:nvSpPr>
        <p:spPr>
          <a:xfrm>
            <a:off x="10195018" y="969435"/>
            <a:ext cx="7322184" cy="2019935"/>
          </a:xfrm>
          <a:prstGeom prst="rect">
            <a:avLst/>
          </a:prstGeom>
        </p:spPr>
        <p:txBody>
          <a:bodyPr vert="horz" wrap="square" lIns="0" tIns="0" rIns="0" bIns="0" rtlCol="0">
            <a:spAutoFit/>
          </a:bodyPr>
          <a:lstStyle/>
          <a:p>
            <a:pPr marL="12700" marR="5080">
              <a:lnSpc>
                <a:spcPts val="8030"/>
              </a:lnSpc>
            </a:pPr>
            <a:r>
              <a:rPr dirty="0"/>
              <a:t>When</a:t>
            </a:r>
            <a:r>
              <a:rPr spc="275" dirty="0"/>
              <a:t> </a:t>
            </a:r>
            <a:r>
              <a:rPr spc="40" dirty="0"/>
              <a:t>establishing </a:t>
            </a:r>
            <a:r>
              <a:rPr spc="35" dirty="0"/>
              <a:t>rapport...</a:t>
            </a:r>
          </a:p>
        </p:txBody>
      </p:sp>
      <p:grpSp>
        <p:nvGrpSpPr>
          <p:cNvPr id="8" name="object 8"/>
          <p:cNvGrpSpPr/>
          <p:nvPr/>
        </p:nvGrpSpPr>
        <p:grpSpPr>
          <a:xfrm>
            <a:off x="10655393" y="3534209"/>
            <a:ext cx="142875" cy="4371975"/>
            <a:chOff x="10655393" y="3534209"/>
            <a:chExt cx="142875" cy="4371975"/>
          </a:xfrm>
        </p:grpSpPr>
        <p:pic>
          <p:nvPicPr>
            <p:cNvPr id="9" name="object 9"/>
            <p:cNvPicPr/>
            <p:nvPr/>
          </p:nvPicPr>
          <p:blipFill>
            <a:blip r:embed="rId3" cstate="email">
              <a:extLst>
                <a:ext uri="{28A0092B-C50C-407E-A947-70E740481C1C}">
                  <a14:useLocalDpi xmlns:a14="http://schemas.microsoft.com/office/drawing/2010/main"/>
                </a:ext>
              </a:extLst>
            </a:blip>
            <a:stretch>
              <a:fillRect/>
            </a:stretch>
          </p:blipFill>
          <p:spPr>
            <a:xfrm>
              <a:off x="10655393" y="3534209"/>
              <a:ext cx="142875" cy="1428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0655393" y="4239059"/>
              <a:ext cx="142875" cy="1428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0655393" y="5648759"/>
              <a:ext cx="142875" cy="1428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0655393" y="7058459"/>
              <a:ext cx="142875" cy="1428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0655393" y="7763309"/>
              <a:ext cx="142875" cy="142875"/>
            </a:xfrm>
            <a:prstGeom prst="rect">
              <a:avLst/>
            </a:prstGeom>
          </p:spPr>
        </p:pic>
      </p:grpSp>
      <p:sp>
        <p:nvSpPr>
          <p:cNvPr id="14" name="object 14"/>
          <p:cNvSpPr txBox="1"/>
          <p:nvPr/>
        </p:nvSpPr>
        <p:spPr>
          <a:xfrm>
            <a:off x="10993777" y="3129707"/>
            <a:ext cx="6902450" cy="4959350"/>
          </a:xfrm>
          <a:prstGeom prst="rect">
            <a:avLst/>
          </a:prstGeom>
        </p:spPr>
        <p:txBody>
          <a:bodyPr vert="horz" wrap="square" lIns="0" tIns="153670" rIns="0" bIns="0" rtlCol="0">
            <a:spAutoFit/>
          </a:bodyPr>
          <a:lstStyle/>
          <a:p>
            <a:pPr marL="12700">
              <a:lnSpc>
                <a:spcPct val="100000"/>
              </a:lnSpc>
              <a:spcBef>
                <a:spcPts val="1210"/>
              </a:spcBef>
              <a:tabLst>
                <a:tab pos="2430780" algn="l"/>
              </a:tabLst>
            </a:pPr>
            <a:r>
              <a:rPr sz="3700" spc="215" dirty="0">
                <a:latin typeface="Arial MT"/>
                <a:cs typeface="Arial MT"/>
              </a:rPr>
              <a:t>Introduce</a:t>
            </a:r>
            <a:r>
              <a:rPr sz="3700" dirty="0">
                <a:latin typeface="Arial MT"/>
                <a:cs typeface="Arial MT"/>
              </a:rPr>
              <a:t>	</a:t>
            </a:r>
            <a:r>
              <a:rPr sz="3700" spc="210" dirty="0">
                <a:latin typeface="Arial MT"/>
                <a:cs typeface="Arial MT"/>
              </a:rPr>
              <a:t>yourself</a:t>
            </a:r>
            <a:endParaRPr sz="3700">
              <a:latin typeface="Arial MT"/>
              <a:cs typeface="Arial MT"/>
            </a:endParaRPr>
          </a:p>
          <a:p>
            <a:pPr marL="12700" marR="5080">
              <a:lnSpc>
                <a:spcPct val="125000"/>
              </a:lnSpc>
              <a:tabLst>
                <a:tab pos="633095" algn="l"/>
                <a:tab pos="1790064" algn="l"/>
                <a:tab pos="2411095" algn="l"/>
                <a:tab pos="3698875" algn="l"/>
                <a:tab pos="5770880" algn="l"/>
              </a:tabLst>
            </a:pPr>
            <a:r>
              <a:rPr sz="3700" spc="200" dirty="0">
                <a:latin typeface="Arial MT"/>
                <a:cs typeface="Arial MT"/>
              </a:rPr>
              <a:t>Listen</a:t>
            </a:r>
            <a:r>
              <a:rPr sz="3700" dirty="0">
                <a:latin typeface="Arial MT"/>
                <a:cs typeface="Arial MT"/>
              </a:rPr>
              <a:t>	</a:t>
            </a:r>
            <a:r>
              <a:rPr sz="3700" spc="100" dirty="0">
                <a:latin typeface="Arial MT"/>
                <a:cs typeface="Arial MT"/>
              </a:rPr>
              <a:t>to</a:t>
            </a:r>
            <a:r>
              <a:rPr sz="3700" dirty="0">
                <a:latin typeface="Arial MT"/>
                <a:cs typeface="Arial MT"/>
              </a:rPr>
              <a:t>	</a:t>
            </a:r>
            <a:r>
              <a:rPr sz="3700" spc="170" dirty="0">
                <a:latin typeface="Arial MT"/>
                <a:cs typeface="Arial MT"/>
              </a:rPr>
              <a:t>what</a:t>
            </a:r>
            <a:r>
              <a:rPr sz="3700" dirty="0">
                <a:latin typeface="Arial MT"/>
                <a:cs typeface="Arial MT"/>
              </a:rPr>
              <a:t>	</a:t>
            </a:r>
            <a:r>
              <a:rPr sz="3700" spc="210" dirty="0">
                <a:latin typeface="Arial MT"/>
                <a:cs typeface="Arial MT"/>
              </a:rPr>
              <a:t>patients</a:t>
            </a:r>
            <a:r>
              <a:rPr sz="3700" dirty="0">
                <a:latin typeface="Arial MT"/>
                <a:cs typeface="Arial MT"/>
              </a:rPr>
              <a:t>	</a:t>
            </a:r>
            <a:r>
              <a:rPr sz="3700" spc="170" dirty="0">
                <a:latin typeface="Arial MT"/>
                <a:cs typeface="Arial MT"/>
              </a:rPr>
              <a:t>have </a:t>
            </a:r>
            <a:r>
              <a:rPr sz="3700" spc="100" dirty="0">
                <a:latin typeface="Arial MT"/>
                <a:cs typeface="Arial MT"/>
              </a:rPr>
              <a:t>to</a:t>
            </a:r>
            <a:r>
              <a:rPr sz="3700" dirty="0">
                <a:latin typeface="Arial MT"/>
                <a:cs typeface="Arial MT"/>
              </a:rPr>
              <a:t>	</a:t>
            </a:r>
            <a:r>
              <a:rPr sz="3700" spc="145" dirty="0">
                <a:latin typeface="Arial MT"/>
                <a:cs typeface="Arial MT"/>
              </a:rPr>
              <a:t>say</a:t>
            </a:r>
            <a:endParaRPr sz="3700">
              <a:latin typeface="Arial MT"/>
              <a:cs typeface="Arial MT"/>
            </a:endParaRPr>
          </a:p>
          <a:p>
            <a:pPr marL="12700" marR="1489075">
              <a:lnSpc>
                <a:spcPct val="125000"/>
              </a:lnSpc>
              <a:tabLst>
                <a:tab pos="1861820" algn="l"/>
                <a:tab pos="3744595" algn="l"/>
                <a:tab pos="5031740" algn="l"/>
              </a:tabLst>
            </a:pPr>
            <a:r>
              <a:rPr sz="3700" spc="200" dirty="0">
                <a:latin typeface="Arial MT"/>
                <a:cs typeface="Arial MT"/>
              </a:rPr>
              <a:t>Always</a:t>
            </a:r>
            <a:r>
              <a:rPr sz="3700" dirty="0">
                <a:latin typeface="Arial MT"/>
                <a:cs typeface="Arial MT"/>
              </a:rPr>
              <a:t>	</a:t>
            </a:r>
            <a:r>
              <a:rPr sz="3700" spc="204" dirty="0">
                <a:latin typeface="Arial MT"/>
                <a:cs typeface="Arial MT"/>
              </a:rPr>
              <a:t>explain</a:t>
            </a:r>
            <a:r>
              <a:rPr sz="3700" dirty="0">
                <a:latin typeface="Arial MT"/>
                <a:cs typeface="Arial MT"/>
              </a:rPr>
              <a:t>	</a:t>
            </a:r>
            <a:r>
              <a:rPr sz="3700" spc="170" dirty="0">
                <a:latin typeface="Arial MT"/>
                <a:cs typeface="Arial MT"/>
              </a:rPr>
              <a:t>what</a:t>
            </a:r>
            <a:r>
              <a:rPr sz="3700" dirty="0">
                <a:latin typeface="Arial MT"/>
                <a:cs typeface="Arial MT"/>
              </a:rPr>
              <a:t>	</a:t>
            </a:r>
            <a:r>
              <a:rPr sz="3700" spc="100" dirty="0">
                <a:latin typeface="Arial MT"/>
                <a:cs typeface="Arial MT"/>
              </a:rPr>
              <a:t>is </a:t>
            </a:r>
            <a:r>
              <a:rPr sz="3700" spc="215" dirty="0">
                <a:latin typeface="Arial MT"/>
                <a:cs typeface="Arial MT"/>
              </a:rPr>
              <a:t>happening</a:t>
            </a:r>
            <a:endParaRPr sz="3700">
              <a:latin typeface="Arial MT"/>
              <a:cs typeface="Arial MT"/>
            </a:endParaRPr>
          </a:p>
          <a:p>
            <a:pPr marL="12700" marR="6350">
              <a:lnSpc>
                <a:spcPct val="125000"/>
              </a:lnSpc>
              <a:tabLst>
                <a:tab pos="1404620" algn="l"/>
                <a:tab pos="1992630" algn="l"/>
                <a:tab pos="3600450" algn="l"/>
                <a:tab pos="4646295" algn="l"/>
              </a:tabLst>
            </a:pPr>
            <a:r>
              <a:rPr sz="3700" spc="170" dirty="0">
                <a:latin typeface="Arial MT"/>
                <a:cs typeface="Arial MT"/>
              </a:rPr>
              <a:t>Have</a:t>
            </a:r>
            <a:r>
              <a:rPr sz="3700" dirty="0">
                <a:latin typeface="Arial MT"/>
                <a:cs typeface="Arial MT"/>
              </a:rPr>
              <a:t>	</a:t>
            </a:r>
            <a:r>
              <a:rPr sz="3700" spc="204" dirty="0">
                <a:latin typeface="Arial MT"/>
                <a:cs typeface="Arial MT"/>
              </a:rPr>
              <a:t>empathy</a:t>
            </a:r>
            <a:r>
              <a:rPr sz="3700" dirty="0">
                <a:latin typeface="Arial MT"/>
                <a:cs typeface="Arial MT"/>
              </a:rPr>
              <a:t>	</a:t>
            </a:r>
            <a:r>
              <a:rPr sz="3700" spc="145" dirty="0">
                <a:latin typeface="Arial MT"/>
                <a:cs typeface="Arial MT"/>
              </a:rPr>
              <a:t>and</a:t>
            </a:r>
            <a:r>
              <a:rPr sz="3700" dirty="0">
                <a:latin typeface="Arial MT"/>
                <a:cs typeface="Arial MT"/>
              </a:rPr>
              <a:t>	</a:t>
            </a:r>
            <a:r>
              <a:rPr sz="3700" spc="210" dirty="0">
                <a:latin typeface="Arial MT"/>
                <a:cs typeface="Arial MT"/>
              </a:rPr>
              <a:t>sympathy </a:t>
            </a:r>
            <a:r>
              <a:rPr sz="3700" spc="200" dirty="0">
                <a:latin typeface="Arial MT"/>
                <a:cs typeface="Arial MT"/>
              </a:rPr>
              <a:t>Remain</a:t>
            </a:r>
            <a:r>
              <a:rPr sz="3700" dirty="0">
                <a:latin typeface="Arial MT"/>
                <a:cs typeface="Arial MT"/>
              </a:rPr>
              <a:t>	</a:t>
            </a:r>
            <a:r>
              <a:rPr sz="3700" spc="220" dirty="0">
                <a:latin typeface="Arial MT"/>
                <a:cs typeface="Arial MT"/>
              </a:rPr>
              <a:t>professional</a:t>
            </a:r>
            <a:endParaRPr sz="3700">
              <a:latin typeface="Arial MT"/>
              <a:cs typeface="Arial MT"/>
            </a:endParaRPr>
          </a:p>
        </p:txBody>
      </p:sp>
      <p:pic>
        <p:nvPicPr>
          <p:cNvPr id="5" name="object 5">
            <a:hlinkClick r:id="rId5" action="ppaction://hlinksldjump"/>
            <a:extLst>
              <a:ext uri="{FF2B5EF4-FFF2-40B4-BE49-F238E27FC236}">
                <a16:creationId xmlns:a16="http://schemas.microsoft.com/office/drawing/2014/main" id="{D22E6583-AD03-D5FA-F723-27E08A614CE4}"/>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D0423-150F-3EED-AB91-17EF00D164AF}"/>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7620" y="0"/>
            <a:ext cx="1443037" cy="1440180"/>
          </a:xfrm>
          <a:prstGeom prst="rect">
            <a:avLst/>
          </a:prstGeom>
        </p:spPr>
      </p:pic>
      <p:sp>
        <p:nvSpPr>
          <p:cNvPr id="3" name="TextBox 2">
            <a:extLst>
              <a:ext uri="{FF2B5EF4-FFF2-40B4-BE49-F238E27FC236}">
                <a16:creationId xmlns:a16="http://schemas.microsoft.com/office/drawing/2014/main" id="{7D74979F-6E56-4DB3-0E2F-CA304632F682}"/>
              </a:ext>
            </a:extLst>
          </p:cNvPr>
          <p:cNvSpPr txBox="1"/>
          <p:nvPr/>
        </p:nvSpPr>
        <p:spPr>
          <a:xfrm>
            <a:off x="1905000" y="335369"/>
            <a:ext cx="12420600" cy="769441"/>
          </a:xfrm>
          <a:prstGeom prst="rect">
            <a:avLst/>
          </a:prstGeom>
          <a:noFill/>
        </p:spPr>
        <p:txBody>
          <a:bodyPr wrap="square" rtlCol="0">
            <a:spAutoFit/>
          </a:bodyPr>
          <a:lstStyle/>
          <a:p>
            <a:r>
              <a:rPr lang="en-AU" sz="4400" dirty="0"/>
              <a:t>Keep it professional</a:t>
            </a:r>
          </a:p>
        </p:txBody>
      </p:sp>
      <p:sp>
        <p:nvSpPr>
          <p:cNvPr id="6" name="TextBox 5">
            <a:extLst>
              <a:ext uri="{FF2B5EF4-FFF2-40B4-BE49-F238E27FC236}">
                <a16:creationId xmlns:a16="http://schemas.microsoft.com/office/drawing/2014/main" id="{083073CD-1555-311A-66A7-36E6F6C74FB8}"/>
              </a:ext>
            </a:extLst>
          </p:cNvPr>
          <p:cNvSpPr txBox="1"/>
          <p:nvPr/>
        </p:nvSpPr>
        <p:spPr>
          <a:xfrm>
            <a:off x="38100" y="1417319"/>
            <a:ext cx="18234660" cy="1569660"/>
          </a:xfrm>
          <a:prstGeom prst="rect">
            <a:avLst/>
          </a:prstGeom>
          <a:noFill/>
        </p:spPr>
        <p:txBody>
          <a:bodyPr wrap="square" rtlCol="0">
            <a:spAutoFit/>
          </a:bodyPr>
          <a:lstStyle/>
          <a:p>
            <a:r>
              <a:rPr lang="en-US" sz="2400" dirty="0">
                <a:solidFill>
                  <a:srgbClr val="0070C0"/>
                </a:solidFill>
              </a:rPr>
              <a:t>Read each of the following situations and determine if they overstep the boundaries of the professional relationship between a patient and health services worker.</a:t>
            </a:r>
          </a:p>
          <a:p>
            <a:r>
              <a:rPr lang="en-US" sz="2400" dirty="0">
                <a:solidFill>
                  <a:srgbClr val="0070C0"/>
                </a:solidFill>
              </a:rPr>
              <a:t>Describe how you would handle each situation to ensure that it remains professional. Remember that while it is important to be clear, precise and professional it is also important not to embarrass the patient or make them feel uncomfortable.</a:t>
            </a:r>
          </a:p>
        </p:txBody>
      </p:sp>
      <p:graphicFrame>
        <p:nvGraphicFramePr>
          <p:cNvPr id="7" name="Table 6">
            <a:extLst>
              <a:ext uri="{FF2B5EF4-FFF2-40B4-BE49-F238E27FC236}">
                <a16:creationId xmlns:a16="http://schemas.microsoft.com/office/drawing/2014/main" id="{0CE6107F-7CEE-954C-4D83-1E247D4E7A8B}"/>
              </a:ext>
            </a:extLst>
          </p:cNvPr>
          <p:cNvGraphicFramePr>
            <a:graphicFrameLocks noGrp="1"/>
          </p:cNvGraphicFramePr>
          <p:nvPr>
            <p:extLst>
              <p:ext uri="{D42A27DB-BD31-4B8C-83A1-F6EECF244321}">
                <p14:modId xmlns:p14="http://schemas.microsoft.com/office/powerpoint/2010/main" val="947602198"/>
              </p:ext>
            </p:extLst>
          </p:nvPr>
        </p:nvGraphicFramePr>
        <p:xfrm>
          <a:off x="53340" y="3086100"/>
          <a:ext cx="18234660" cy="6766560"/>
        </p:xfrm>
        <a:graphic>
          <a:graphicData uri="http://schemas.openxmlformats.org/drawingml/2006/table">
            <a:tbl>
              <a:tblPr firstRow="1" bandRow="1">
                <a:tableStyleId>{5C22544A-7EE6-4342-B048-85BDC9FD1C3A}</a:tableStyleId>
              </a:tblPr>
              <a:tblGrid>
                <a:gridCol w="18234660">
                  <a:extLst>
                    <a:ext uri="{9D8B030D-6E8A-4147-A177-3AD203B41FA5}">
                      <a16:colId xmlns:a16="http://schemas.microsoft.com/office/drawing/2014/main" val="4201213762"/>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A patient brings you a bunch of flowers to thank you for looking after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2799857"/>
                  </a:ext>
                </a:extLst>
              </a:tr>
              <a:tr h="370840">
                <a:tc>
                  <a:txBody>
                    <a:bodyPr/>
                    <a:lstStyle/>
                    <a:p>
                      <a:r>
                        <a:rPr lang="en-US" sz="2400" b="0" dirty="0">
                          <a:solidFill>
                            <a:schemeClr val="tx1"/>
                          </a:solidFill>
                        </a:rPr>
                        <a:t>They have not overstepped the boundaries and I would thank them and suggest that this kind offering be a one-time situation as it would not be seen as professional from other colleagues if I kept getting flowers from certain patients.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1568244"/>
                  </a:ext>
                </a:extLst>
              </a:tr>
              <a:tr h="370840">
                <a:tc>
                  <a:txBody>
                    <a:bodyPr/>
                    <a:lstStyle/>
                    <a:p>
                      <a:r>
                        <a:rPr lang="en-US" sz="2400" b="0" dirty="0">
                          <a:solidFill>
                            <a:srgbClr val="0070C0"/>
                          </a:solidFill>
                        </a:rPr>
                        <a:t>A patient initiates a kiss on the cheek “Hello and goodbye”.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521243"/>
                  </a:ext>
                </a:extLst>
              </a:tr>
              <a:tr h="370840">
                <a:tc>
                  <a:txBody>
                    <a:bodyPr/>
                    <a:lstStyle/>
                    <a:p>
                      <a:r>
                        <a:rPr lang="en-US" sz="2400" b="0" dirty="0">
                          <a:solidFill>
                            <a:schemeClr val="tx1"/>
                          </a:solidFill>
                        </a:rPr>
                        <a:t>I would express to the patient that whilst a kiss may appear to be an innocent gesture, unfortunately we need to remember that we are in a health setting and that I would not want to be responsible for giving you a little germ.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18392"/>
                  </a:ext>
                </a:extLst>
              </a:tr>
              <a:tr h="370840">
                <a:tc>
                  <a:txBody>
                    <a:bodyPr/>
                    <a:lstStyle/>
                    <a:p>
                      <a:r>
                        <a:rPr lang="en-US" sz="2400" b="0" dirty="0">
                          <a:solidFill>
                            <a:srgbClr val="0070C0"/>
                          </a:solidFill>
                        </a:rPr>
                        <a:t>A patient asks what you think they’re suffering from as the pain has worsened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658823"/>
                  </a:ext>
                </a:extLst>
              </a:tr>
              <a:tr h="370840">
                <a:tc>
                  <a:txBody>
                    <a:bodyPr/>
                    <a:lstStyle/>
                    <a:p>
                      <a:r>
                        <a:rPr lang="en-US" sz="2400" b="0" dirty="0">
                          <a:solidFill>
                            <a:schemeClr val="tx1"/>
                          </a:solidFill>
                        </a:rPr>
                        <a:t>Within the scope of your role, you could explain that you are not a doctor and that it could be a good idea to mention this worsening pain to your doctor when next he comes around. Or I could page him and see if he can come and see you today.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511242"/>
                  </a:ext>
                </a:extLst>
              </a:tr>
              <a:tr h="370840">
                <a:tc>
                  <a:txBody>
                    <a:bodyPr/>
                    <a:lstStyle/>
                    <a:p>
                      <a:r>
                        <a:rPr lang="en-US" sz="2400" b="0" dirty="0">
                          <a:solidFill>
                            <a:srgbClr val="0070C0"/>
                          </a:solidFill>
                        </a:rPr>
                        <a:t>A patient asks for your opinion on the medications the doctor has prescribed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581154"/>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I would remind the patient that whist I may be responsible for dispensing the medication, I have very little knowledge on its effect and am unable to provide the opinion that you are seeking. I can get a health professional that </a:t>
                      </a:r>
                      <a:r>
                        <a:rPr lang="en-US" sz="2400" b="0" dirty="0" err="1">
                          <a:solidFill>
                            <a:schemeClr val="tx1"/>
                          </a:solidFill>
                        </a:rPr>
                        <a:t>specialises</a:t>
                      </a:r>
                      <a:r>
                        <a:rPr lang="en-US" sz="2400" b="0" dirty="0">
                          <a:solidFill>
                            <a:schemeClr val="tx1"/>
                          </a:solidFill>
                        </a:rPr>
                        <a:t> in medications, and you can chat with them about your concerns. </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00131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A patient asks you on a date</a:t>
                      </a:r>
                      <a:endParaRPr lang="en-AU" sz="2400" b="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92832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Whilst I find this very complimentary, unfortunately my workplace policies and procedures prohibit me from dating the patients, plus If I went on a date with you, I would be beside myself, your too good for me. </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443097"/>
                  </a:ext>
                </a:extLst>
              </a:tr>
            </a:tbl>
          </a:graphicData>
        </a:graphic>
      </p:graphicFrame>
      <p:pic>
        <p:nvPicPr>
          <p:cNvPr id="9" name="Picture 8">
            <a:extLst>
              <a:ext uri="{FF2B5EF4-FFF2-40B4-BE49-F238E27FC236}">
                <a16:creationId xmlns:a16="http://schemas.microsoft.com/office/drawing/2014/main" id="{24039DEB-E5BB-FBA6-AB92-3C17FE7367C4}"/>
              </a:ext>
            </a:extLst>
          </p:cNvPr>
          <p:cNvPicPr>
            <a:picLocks noChangeAspect="1"/>
          </p:cNvPicPr>
          <p:nvPr/>
        </p:nvPicPr>
        <p:blipFill>
          <a:blip r:embed="rId4"/>
          <a:stretch>
            <a:fillRect/>
          </a:stretch>
        </p:blipFill>
        <p:spPr>
          <a:xfrm>
            <a:off x="76200" y="3619500"/>
            <a:ext cx="18074640" cy="685800"/>
          </a:xfrm>
          <a:prstGeom prst="rect">
            <a:avLst/>
          </a:prstGeom>
        </p:spPr>
      </p:pic>
      <p:pic>
        <p:nvPicPr>
          <p:cNvPr id="10" name="Picture 9">
            <a:extLst>
              <a:ext uri="{FF2B5EF4-FFF2-40B4-BE49-F238E27FC236}">
                <a16:creationId xmlns:a16="http://schemas.microsoft.com/office/drawing/2014/main" id="{7D72384A-3FA6-D7C8-B6A5-2F04DA6FD408}"/>
              </a:ext>
            </a:extLst>
          </p:cNvPr>
          <p:cNvPicPr>
            <a:picLocks noChangeAspect="1"/>
          </p:cNvPicPr>
          <p:nvPr/>
        </p:nvPicPr>
        <p:blipFill>
          <a:blip r:embed="rId4"/>
          <a:stretch>
            <a:fillRect/>
          </a:stretch>
        </p:blipFill>
        <p:spPr>
          <a:xfrm>
            <a:off x="76200" y="4914900"/>
            <a:ext cx="18074640" cy="685800"/>
          </a:xfrm>
          <a:prstGeom prst="rect">
            <a:avLst/>
          </a:prstGeom>
        </p:spPr>
      </p:pic>
      <p:pic>
        <p:nvPicPr>
          <p:cNvPr id="11" name="Picture 10">
            <a:extLst>
              <a:ext uri="{FF2B5EF4-FFF2-40B4-BE49-F238E27FC236}">
                <a16:creationId xmlns:a16="http://schemas.microsoft.com/office/drawing/2014/main" id="{5F5D3440-4335-FB8D-88AB-570EB97AD3ED}"/>
              </a:ext>
            </a:extLst>
          </p:cNvPr>
          <p:cNvPicPr>
            <a:picLocks noChangeAspect="1"/>
          </p:cNvPicPr>
          <p:nvPr/>
        </p:nvPicPr>
        <p:blipFill>
          <a:blip r:embed="rId4"/>
          <a:stretch>
            <a:fillRect/>
          </a:stretch>
        </p:blipFill>
        <p:spPr>
          <a:xfrm>
            <a:off x="137160" y="6210300"/>
            <a:ext cx="18074640" cy="685800"/>
          </a:xfrm>
          <a:prstGeom prst="rect">
            <a:avLst/>
          </a:prstGeom>
        </p:spPr>
      </p:pic>
      <p:pic>
        <p:nvPicPr>
          <p:cNvPr id="12" name="Picture 11">
            <a:extLst>
              <a:ext uri="{FF2B5EF4-FFF2-40B4-BE49-F238E27FC236}">
                <a16:creationId xmlns:a16="http://schemas.microsoft.com/office/drawing/2014/main" id="{8ADF4077-8A43-BF42-BB9A-261769F6C230}"/>
              </a:ext>
            </a:extLst>
          </p:cNvPr>
          <p:cNvPicPr>
            <a:picLocks noChangeAspect="1"/>
          </p:cNvPicPr>
          <p:nvPr/>
        </p:nvPicPr>
        <p:blipFill>
          <a:blip r:embed="rId4"/>
          <a:stretch>
            <a:fillRect/>
          </a:stretch>
        </p:blipFill>
        <p:spPr>
          <a:xfrm>
            <a:off x="167640" y="7505700"/>
            <a:ext cx="18074640" cy="990600"/>
          </a:xfrm>
          <a:prstGeom prst="rect">
            <a:avLst/>
          </a:prstGeom>
        </p:spPr>
      </p:pic>
      <p:pic>
        <p:nvPicPr>
          <p:cNvPr id="13" name="Picture 12">
            <a:extLst>
              <a:ext uri="{FF2B5EF4-FFF2-40B4-BE49-F238E27FC236}">
                <a16:creationId xmlns:a16="http://schemas.microsoft.com/office/drawing/2014/main" id="{F12FE70D-C7F7-CA44-93E6-00BE633BDFB8}"/>
              </a:ext>
            </a:extLst>
          </p:cNvPr>
          <p:cNvPicPr>
            <a:picLocks noChangeAspect="1"/>
          </p:cNvPicPr>
          <p:nvPr/>
        </p:nvPicPr>
        <p:blipFill>
          <a:blip r:embed="rId4"/>
          <a:stretch>
            <a:fillRect/>
          </a:stretch>
        </p:blipFill>
        <p:spPr>
          <a:xfrm>
            <a:off x="144780" y="9105900"/>
            <a:ext cx="18074640" cy="685800"/>
          </a:xfrm>
          <a:prstGeom prst="rect">
            <a:avLst/>
          </a:prstGeom>
        </p:spPr>
      </p:pic>
      <p:pic>
        <p:nvPicPr>
          <p:cNvPr id="4" name="object 5">
            <a:hlinkClick r:id="rId5" action="ppaction://hlinksldjump"/>
            <a:extLst>
              <a:ext uri="{FF2B5EF4-FFF2-40B4-BE49-F238E27FC236}">
                <a16:creationId xmlns:a16="http://schemas.microsoft.com/office/drawing/2014/main" id="{E6BC00FB-FEAE-9F92-E4F0-A6901CE8FF4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D0423-150F-3EED-AB91-17EF00D164AF}"/>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7620" y="0"/>
            <a:ext cx="1443037" cy="1440180"/>
          </a:xfrm>
          <a:prstGeom prst="rect">
            <a:avLst/>
          </a:prstGeom>
        </p:spPr>
      </p:pic>
      <p:sp>
        <p:nvSpPr>
          <p:cNvPr id="3" name="TextBox 2">
            <a:extLst>
              <a:ext uri="{FF2B5EF4-FFF2-40B4-BE49-F238E27FC236}">
                <a16:creationId xmlns:a16="http://schemas.microsoft.com/office/drawing/2014/main" id="{7D74979F-6E56-4DB3-0E2F-CA304632F682}"/>
              </a:ext>
            </a:extLst>
          </p:cNvPr>
          <p:cNvSpPr txBox="1"/>
          <p:nvPr/>
        </p:nvSpPr>
        <p:spPr>
          <a:xfrm>
            <a:off x="1905000" y="335369"/>
            <a:ext cx="12420600" cy="769441"/>
          </a:xfrm>
          <a:prstGeom prst="rect">
            <a:avLst/>
          </a:prstGeom>
          <a:noFill/>
        </p:spPr>
        <p:txBody>
          <a:bodyPr wrap="square" rtlCol="0">
            <a:spAutoFit/>
          </a:bodyPr>
          <a:lstStyle/>
          <a:p>
            <a:r>
              <a:rPr lang="en-AU" sz="4400" dirty="0"/>
              <a:t>Keep it professional</a:t>
            </a:r>
          </a:p>
        </p:txBody>
      </p:sp>
      <p:graphicFrame>
        <p:nvGraphicFramePr>
          <p:cNvPr id="7" name="Table 6">
            <a:extLst>
              <a:ext uri="{FF2B5EF4-FFF2-40B4-BE49-F238E27FC236}">
                <a16:creationId xmlns:a16="http://schemas.microsoft.com/office/drawing/2014/main" id="{0CE6107F-7CEE-954C-4D83-1E247D4E7A8B}"/>
              </a:ext>
            </a:extLst>
          </p:cNvPr>
          <p:cNvGraphicFramePr>
            <a:graphicFrameLocks noGrp="1"/>
          </p:cNvGraphicFramePr>
          <p:nvPr>
            <p:extLst>
              <p:ext uri="{D42A27DB-BD31-4B8C-83A1-F6EECF244321}">
                <p14:modId xmlns:p14="http://schemas.microsoft.com/office/powerpoint/2010/main" val="163494424"/>
              </p:ext>
            </p:extLst>
          </p:nvPr>
        </p:nvGraphicFramePr>
        <p:xfrm>
          <a:off x="53340" y="1638300"/>
          <a:ext cx="18234660" cy="8595360"/>
        </p:xfrm>
        <a:graphic>
          <a:graphicData uri="http://schemas.openxmlformats.org/drawingml/2006/table">
            <a:tbl>
              <a:tblPr firstRow="1" bandRow="1">
                <a:tableStyleId>{5C22544A-7EE6-4342-B048-85BDC9FD1C3A}</a:tableStyleId>
              </a:tblPr>
              <a:tblGrid>
                <a:gridCol w="18234660">
                  <a:extLst>
                    <a:ext uri="{9D8B030D-6E8A-4147-A177-3AD203B41FA5}">
                      <a16:colId xmlns:a16="http://schemas.microsoft.com/office/drawing/2014/main" val="4201213762"/>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A patient rings your mobile phone number on a Saturday night to ask for advice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12799857"/>
                  </a:ext>
                </a:extLst>
              </a:tr>
              <a:tr h="370840">
                <a:tc>
                  <a:txBody>
                    <a:bodyPr/>
                    <a:lstStyle/>
                    <a:p>
                      <a:r>
                        <a:rPr lang="en-US" sz="2400" b="0" dirty="0">
                          <a:solidFill>
                            <a:schemeClr val="tx1"/>
                          </a:solidFill>
                        </a:rPr>
                        <a:t>I would take the call and remind the patient that we need to respect each other’s personal space and that calling out of hours is not recommended. I can’t offer advice when I am not in my professional setting as I do not have the tools I might need, and I would not want to provide advise that was incorrect or not helpful. Depending on the advice needed, I might offer it as a one of and remind the patient that if they called again out of hours I may not be so obliging. I would also remind them that there are correct protocols to follow and that I simply cannot be available to offer advise willy nilly.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1568244"/>
                  </a:ext>
                </a:extLst>
              </a:tr>
              <a:tr h="370840">
                <a:tc>
                  <a:txBody>
                    <a:bodyPr/>
                    <a:lstStyle/>
                    <a:p>
                      <a:r>
                        <a:rPr lang="en-US" sz="2400" b="0" dirty="0">
                          <a:solidFill>
                            <a:srgbClr val="0070C0"/>
                          </a:solidFill>
                        </a:rPr>
                        <a:t>You run into a patient on the street, and she asks you to join her for a coffee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521243"/>
                  </a:ext>
                </a:extLst>
              </a:tr>
              <a:tr h="370840">
                <a:tc>
                  <a:txBody>
                    <a:bodyPr/>
                    <a:lstStyle/>
                    <a:p>
                      <a:r>
                        <a:rPr lang="en-US" sz="2400" b="0" dirty="0">
                          <a:solidFill>
                            <a:schemeClr val="tx1"/>
                          </a:solidFill>
                        </a:rPr>
                        <a:t>If I am on a day off or doing a personal task, I would be able to join her for a coffee and we would pay Dutch. If I was on duty or on my way to my shift I would have to decline, but that the patient for the kind invitation to join them for coffee, “perhaps on another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918392"/>
                  </a:ext>
                </a:extLst>
              </a:tr>
              <a:tr h="370840">
                <a:tc>
                  <a:txBody>
                    <a:bodyPr/>
                    <a:lstStyle/>
                    <a:p>
                      <a:r>
                        <a:rPr lang="en-US" sz="2400" b="0" dirty="0">
                          <a:solidFill>
                            <a:srgbClr val="0070C0"/>
                          </a:solidFill>
                        </a:rPr>
                        <a:t>A patient asks you for a hug at the end of their appointment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658823"/>
                  </a:ext>
                </a:extLst>
              </a:tr>
              <a:tr h="370840">
                <a:tc>
                  <a:txBody>
                    <a:bodyPr/>
                    <a:lstStyle/>
                    <a:p>
                      <a:r>
                        <a:rPr lang="en-US" sz="2400" b="0" dirty="0">
                          <a:solidFill>
                            <a:schemeClr val="tx1"/>
                          </a:solidFill>
                        </a:rPr>
                        <a:t>Under patient/ client regulations no physical contact is permitted with patients. I would decline the hug and suggest that the patient save all their hugs for the next time they have a special visitor. The visitors deserve the hugs more than I do. I could perhaps under extreme conditions offer to hold their had briefly.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2511242"/>
                  </a:ext>
                </a:extLst>
              </a:tr>
              <a:tr h="370840">
                <a:tc>
                  <a:txBody>
                    <a:bodyPr/>
                    <a:lstStyle/>
                    <a:p>
                      <a:r>
                        <a:rPr lang="en-US" sz="2400" b="0" dirty="0">
                          <a:solidFill>
                            <a:srgbClr val="0070C0"/>
                          </a:solidFill>
                        </a:rPr>
                        <a:t>A patient asks you for a referral to another professional as they express that they are attracted to you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1581154"/>
                  </a:ext>
                </a:extLst>
              </a:tr>
              <a:tr h="8128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I would thank the patient for being transparent and honest and respect their request and seek an alternative professional support person. I could mention that I am flattered and that I think they are amazing too. Best we keep it professional, and I am able to do that if you are, otherwise if you feel uncomfortable, we can allocate someone else to your care. </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001312"/>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A patient asks to borrow $20.00</a:t>
                      </a:r>
                      <a:endParaRPr lang="en-AU" sz="2400" b="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3492832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I would tell the patient that I would love to be able to help, but if other patients found out, I would have to help them out to and that I would be left with no money and would have to borrow it back. I would suggest that it is better that they ask a friend or family member because as a professional health care worker I am not permitted to get involved with the finances of my patients.</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443097"/>
                  </a:ext>
                </a:extLst>
              </a:tr>
            </a:tbl>
          </a:graphicData>
        </a:graphic>
      </p:graphicFrame>
      <p:pic>
        <p:nvPicPr>
          <p:cNvPr id="4" name="Picture 3">
            <a:extLst>
              <a:ext uri="{FF2B5EF4-FFF2-40B4-BE49-F238E27FC236}">
                <a16:creationId xmlns:a16="http://schemas.microsoft.com/office/drawing/2014/main" id="{C0066BE8-BD0F-1DCC-055C-8BA7CB61C654}"/>
              </a:ext>
            </a:extLst>
          </p:cNvPr>
          <p:cNvPicPr>
            <a:picLocks noChangeAspect="1"/>
          </p:cNvPicPr>
          <p:nvPr/>
        </p:nvPicPr>
        <p:blipFill>
          <a:blip r:embed="rId4"/>
          <a:stretch>
            <a:fillRect/>
          </a:stretch>
        </p:blipFill>
        <p:spPr>
          <a:xfrm>
            <a:off x="137160" y="2171700"/>
            <a:ext cx="18074640" cy="1752600"/>
          </a:xfrm>
          <a:prstGeom prst="rect">
            <a:avLst/>
          </a:prstGeom>
        </p:spPr>
      </p:pic>
      <p:pic>
        <p:nvPicPr>
          <p:cNvPr id="8" name="Picture 7">
            <a:extLst>
              <a:ext uri="{FF2B5EF4-FFF2-40B4-BE49-F238E27FC236}">
                <a16:creationId xmlns:a16="http://schemas.microsoft.com/office/drawing/2014/main" id="{73668493-08E8-08A6-6FE7-7093E9BE8B02}"/>
              </a:ext>
            </a:extLst>
          </p:cNvPr>
          <p:cNvPicPr>
            <a:picLocks noChangeAspect="1"/>
          </p:cNvPicPr>
          <p:nvPr/>
        </p:nvPicPr>
        <p:blipFill>
          <a:blip r:embed="rId4"/>
          <a:stretch>
            <a:fillRect/>
          </a:stretch>
        </p:blipFill>
        <p:spPr>
          <a:xfrm>
            <a:off x="106680" y="4533900"/>
            <a:ext cx="18074640" cy="685800"/>
          </a:xfrm>
          <a:prstGeom prst="rect">
            <a:avLst/>
          </a:prstGeom>
        </p:spPr>
      </p:pic>
      <p:pic>
        <p:nvPicPr>
          <p:cNvPr id="9" name="Picture 8">
            <a:extLst>
              <a:ext uri="{FF2B5EF4-FFF2-40B4-BE49-F238E27FC236}">
                <a16:creationId xmlns:a16="http://schemas.microsoft.com/office/drawing/2014/main" id="{5B7747C0-2C44-36CF-1C82-D0D4046F3B0A}"/>
              </a:ext>
            </a:extLst>
          </p:cNvPr>
          <p:cNvPicPr>
            <a:picLocks noChangeAspect="1"/>
          </p:cNvPicPr>
          <p:nvPr/>
        </p:nvPicPr>
        <p:blipFill>
          <a:blip r:embed="rId4"/>
          <a:stretch>
            <a:fillRect/>
          </a:stretch>
        </p:blipFill>
        <p:spPr>
          <a:xfrm>
            <a:off x="60960" y="5829300"/>
            <a:ext cx="18074640" cy="1005840"/>
          </a:xfrm>
          <a:prstGeom prst="rect">
            <a:avLst/>
          </a:prstGeom>
        </p:spPr>
      </p:pic>
      <p:pic>
        <p:nvPicPr>
          <p:cNvPr id="10" name="Picture 9">
            <a:extLst>
              <a:ext uri="{FF2B5EF4-FFF2-40B4-BE49-F238E27FC236}">
                <a16:creationId xmlns:a16="http://schemas.microsoft.com/office/drawing/2014/main" id="{83012065-FC01-D5DC-A0C9-6BCB75E8863A}"/>
              </a:ext>
            </a:extLst>
          </p:cNvPr>
          <p:cNvPicPr>
            <a:picLocks noChangeAspect="1"/>
          </p:cNvPicPr>
          <p:nvPr/>
        </p:nvPicPr>
        <p:blipFill>
          <a:blip r:embed="rId4"/>
          <a:stretch>
            <a:fillRect/>
          </a:stretch>
        </p:blipFill>
        <p:spPr>
          <a:xfrm>
            <a:off x="38100" y="7467510"/>
            <a:ext cx="18074640" cy="1005840"/>
          </a:xfrm>
          <a:prstGeom prst="rect">
            <a:avLst/>
          </a:prstGeom>
        </p:spPr>
      </p:pic>
      <p:pic>
        <p:nvPicPr>
          <p:cNvPr id="11" name="Picture 10">
            <a:extLst>
              <a:ext uri="{FF2B5EF4-FFF2-40B4-BE49-F238E27FC236}">
                <a16:creationId xmlns:a16="http://schemas.microsoft.com/office/drawing/2014/main" id="{D098B2B4-4D80-216D-AA13-58D000642F0A}"/>
              </a:ext>
            </a:extLst>
          </p:cNvPr>
          <p:cNvPicPr>
            <a:picLocks noChangeAspect="1"/>
          </p:cNvPicPr>
          <p:nvPr/>
        </p:nvPicPr>
        <p:blipFill>
          <a:blip r:embed="rId4"/>
          <a:stretch>
            <a:fillRect/>
          </a:stretch>
        </p:blipFill>
        <p:spPr>
          <a:xfrm>
            <a:off x="137160" y="9105720"/>
            <a:ext cx="18074640" cy="1127940"/>
          </a:xfrm>
          <a:prstGeom prst="rect">
            <a:avLst/>
          </a:prstGeom>
        </p:spPr>
      </p:pic>
      <p:pic>
        <p:nvPicPr>
          <p:cNvPr id="6" name="object 5">
            <a:hlinkClick r:id="rId5" action="ppaction://hlinksldjump"/>
            <a:extLst>
              <a:ext uri="{FF2B5EF4-FFF2-40B4-BE49-F238E27FC236}">
                <a16:creationId xmlns:a16="http://schemas.microsoft.com/office/drawing/2014/main" id="{7A7AB739-BE90-3608-D67B-B1D9C151B63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2995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21C60-009A-5480-CEAA-C2246C24133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311354" cy="1485900"/>
          </a:xfrm>
          <a:prstGeom prst="rect">
            <a:avLst/>
          </a:prstGeom>
        </p:spPr>
      </p:pic>
      <p:sp>
        <p:nvSpPr>
          <p:cNvPr id="4" name="TextBox 3">
            <a:extLst>
              <a:ext uri="{FF2B5EF4-FFF2-40B4-BE49-F238E27FC236}">
                <a16:creationId xmlns:a16="http://schemas.microsoft.com/office/drawing/2014/main" id="{5A6796F2-348B-7F26-C97E-8662C3E65872}"/>
              </a:ext>
            </a:extLst>
          </p:cNvPr>
          <p:cNvSpPr txBox="1"/>
          <p:nvPr/>
        </p:nvSpPr>
        <p:spPr>
          <a:xfrm>
            <a:off x="1905000" y="335369"/>
            <a:ext cx="12420600" cy="769441"/>
          </a:xfrm>
          <a:prstGeom prst="rect">
            <a:avLst/>
          </a:prstGeom>
          <a:noFill/>
        </p:spPr>
        <p:txBody>
          <a:bodyPr wrap="square" rtlCol="0">
            <a:spAutoFit/>
          </a:bodyPr>
          <a:lstStyle/>
          <a:p>
            <a:r>
              <a:rPr lang="en-AU" sz="4400" dirty="0"/>
              <a:t>Creating rapport questions</a:t>
            </a:r>
          </a:p>
        </p:txBody>
      </p:sp>
      <p:sp>
        <p:nvSpPr>
          <p:cNvPr id="5" name="TextBox 4">
            <a:extLst>
              <a:ext uri="{FF2B5EF4-FFF2-40B4-BE49-F238E27FC236}">
                <a16:creationId xmlns:a16="http://schemas.microsoft.com/office/drawing/2014/main" id="{FF61BB23-DA49-92A8-CA12-C0967D8569B8}"/>
              </a:ext>
            </a:extLst>
          </p:cNvPr>
          <p:cNvSpPr txBox="1"/>
          <p:nvPr/>
        </p:nvSpPr>
        <p:spPr>
          <a:xfrm>
            <a:off x="38100" y="1417319"/>
            <a:ext cx="18234660" cy="8279190"/>
          </a:xfrm>
          <a:prstGeom prst="rect">
            <a:avLst/>
          </a:prstGeom>
          <a:noFill/>
        </p:spPr>
        <p:txBody>
          <a:bodyPr wrap="square" rtlCol="0">
            <a:spAutoFit/>
          </a:bodyPr>
          <a:lstStyle/>
          <a:p>
            <a:r>
              <a:rPr lang="en-US" sz="2800" dirty="0">
                <a:solidFill>
                  <a:srgbClr val="0070C0"/>
                </a:solidFill>
              </a:rPr>
              <a:t>1. In your own words describe what rapport is.</a:t>
            </a:r>
          </a:p>
          <a:p>
            <a:r>
              <a:rPr lang="en-US" sz="2800" dirty="0">
                <a:solidFill>
                  <a:schemeClr val="tx1"/>
                </a:solidFill>
              </a:rPr>
              <a:t>Rapport is about building meaningful relationships. It enables people to feel comfortable and connected to their environment. Rapport is a way of building trust and respect.</a:t>
            </a:r>
          </a:p>
          <a:p>
            <a:r>
              <a:rPr lang="en-US" sz="2800" dirty="0">
                <a:solidFill>
                  <a:srgbClr val="0070C0"/>
                </a:solidFill>
              </a:rPr>
              <a:t>2. Why is building rapport with patients and colleagues important?</a:t>
            </a:r>
          </a:p>
          <a:p>
            <a:r>
              <a:rPr lang="en-US" sz="2800" dirty="0">
                <a:solidFill>
                  <a:schemeClr val="tx1"/>
                </a:solidFill>
              </a:rPr>
              <a:t>Building a rapport is important because it enables you to work effectively and successfully within the health services industry and it ensures that the service you provide is appropriate and, in the patient or colleagues, best interest.</a:t>
            </a:r>
          </a:p>
          <a:p>
            <a:r>
              <a:rPr lang="en-US" sz="2800" dirty="0">
                <a:solidFill>
                  <a:srgbClr val="0070C0"/>
                </a:solidFill>
              </a:rPr>
              <a:t>3. List three statements that you could use to create rapport with a patient whom you are meeting for the first time.</a:t>
            </a:r>
          </a:p>
          <a:p>
            <a:r>
              <a:rPr lang="en-US" sz="2800" dirty="0">
                <a:solidFill>
                  <a:schemeClr val="tx1"/>
                </a:solidFill>
              </a:rPr>
              <a:t>“Hi, </a:t>
            </a:r>
            <a:r>
              <a:rPr lang="en-US" sz="2800" dirty="0" err="1">
                <a:solidFill>
                  <a:schemeClr val="tx1"/>
                </a:solidFill>
              </a:rPr>
              <a:t>Mrs</a:t>
            </a:r>
            <a:r>
              <a:rPr lang="en-US" sz="2800" dirty="0">
                <a:solidFill>
                  <a:schemeClr val="tx1"/>
                </a:solidFill>
              </a:rPr>
              <a:t> Stevenson. My name is Peter and I’ll be your nurse for the next nine hours. Can I turn the television on for you? What is your </a:t>
            </a:r>
            <a:r>
              <a:rPr lang="en-US" sz="2800" dirty="0" err="1">
                <a:solidFill>
                  <a:schemeClr val="tx1"/>
                </a:solidFill>
              </a:rPr>
              <a:t>favourite</a:t>
            </a:r>
            <a:r>
              <a:rPr lang="en-US" sz="2800" dirty="0">
                <a:solidFill>
                  <a:schemeClr val="tx1"/>
                </a:solidFill>
              </a:rPr>
              <a:t> show?</a:t>
            </a:r>
          </a:p>
          <a:p>
            <a:r>
              <a:rPr lang="en-US" sz="2800" dirty="0">
                <a:solidFill>
                  <a:srgbClr val="0070C0"/>
                </a:solidFill>
              </a:rPr>
              <a:t>4. What might you say or do to be friendly and courteous?</a:t>
            </a:r>
          </a:p>
          <a:p>
            <a:r>
              <a:rPr lang="en-US" sz="2800" dirty="0">
                <a:solidFill>
                  <a:schemeClr val="tx1"/>
                </a:solidFill>
              </a:rPr>
              <a:t>How are you today? Are you feeling comfortable? Is there something I can do or get for you? How is your morning coming along, it’s a love day isn’t it?</a:t>
            </a:r>
          </a:p>
          <a:p>
            <a:r>
              <a:rPr lang="en-US" sz="2800" dirty="0">
                <a:solidFill>
                  <a:srgbClr val="0070C0"/>
                </a:solidFill>
              </a:rPr>
              <a:t>5. What questions might you ask to continue to build rapport overtime (e.g., at regular appointments?)</a:t>
            </a:r>
          </a:p>
          <a:p>
            <a:r>
              <a:rPr lang="en-US" sz="2800" dirty="0">
                <a:solidFill>
                  <a:schemeClr val="tx1"/>
                </a:solidFill>
              </a:rPr>
              <a:t>Questions about previous topics or conversations. How are you feeling since last time we spoke? Do you still require those additional pillows? Did you enjoy your walk in the park last Friday? Have you made any new friends? </a:t>
            </a:r>
          </a:p>
          <a:p>
            <a:r>
              <a:rPr lang="en-US" sz="2800" dirty="0">
                <a:solidFill>
                  <a:srgbClr val="0070C0"/>
                </a:solidFill>
              </a:rPr>
              <a:t>6. Name two specific situations when you might need to act formally.</a:t>
            </a:r>
          </a:p>
          <a:p>
            <a:r>
              <a:rPr lang="en-US" sz="2800" dirty="0">
                <a:solidFill>
                  <a:schemeClr val="tx1"/>
                </a:solidFill>
              </a:rPr>
              <a:t>When providing treatment or specific care.</a:t>
            </a:r>
          </a:p>
          <a:p>
            <a:r>
              <a:rPr lang="en-US" sz="2800" dirty="0">
                <a:solidFill>
                  <a:schemeClr val="tx1"/>
                </a:solidFill>
              </a:rPr>
              <a:t>When there is particular information that needs to be communicated</a:t>
            </a:r>
          </a:p>
        </p:txBody>
      </p:sp>
      <p:pic>
        <p:nvPicPr>
          <p:cNvPr id="6" name="Picture 5">
            <a:extLst>
              <a:ext uri="{FF2B5EF4-FFF2-40B4-BE49-F238E27FC236}">
                <a16:creationId xmlns:a16="http://schemas.microsoft.com/office/drawing/2014/main" id="{B946771A-6C39-DD9B-A16E-163963E2EBB6}"/>
              </a:ext>
            </a:extLst>
          </p:cNvPr>
          <p:cNvPicPr>
            <a:picLocks noChangeAspect="1"/>
          </p:cNvPicPr>
          <p:nvPr/>
        </p:nvPicPr>
        <p:blipFill>
          <a:blip r:embed="rId4"/>
          <a:stretch>
            <a:fillRect/>
          </a:stretch>
        </p:blipFill>
        <p:spPr>
          <a:xfrm>
            <a:off x="138255" y="1943099"/>
            <a:ext cx="18074640" cy="838201"/>
          </a:xfrm>
          <a:prstGeom prst="rect">
            <a:avLst/>
          </a:prstGeom>
        </p:spPr>
      </p:pic>
      <p:pic>
        <p:nvPicPr>
          <p:cNvPr id="7" name="Picture 6">
            <a:extLst>
              <a:ext uri="{FF2B5EF4-FFF2-40B4-BE49-F238E27FC236}">
                <a16:creationId xmlns:a16="http://schemas.microsoft.com/office/drawing/2014/main" id="{8BB4BC1C-1C86-C795-A452-54636E5818E8}"/>
              </a:ext>
            </a:extLst>
          </p:cNvPr>
          <p:cNvPicPr>
            <a:picLocks noChangeAspect="1"/>
          </p:cNvPicPr>
          <p:nvPr/>
        </p:nvPicPr>
        <p:blipFill>
          <a:blip r:embed="rId4"/>
          <a:stretch>
            <a:fillRect/>
          </a:stretch>
        </p:blipFill>
        <p:spPr>
          <a:xfrm>
            <a:off x="106680" y="3177449"/>
            <a:ext cx="18074640" cy="1204051"/>
          </a:xfrm>
          <a:prstGeom prst="rect">
            <a:avLst/>
          </a:prstGeom>
        </p:spPr>
      </p:pic>
      <p:pic>
        <p:nvPicPr>
          <p:cNvPr id="8" name="Picture 7">
            <a:extLst>
              <a:ext uri="{FF2B5EF4-FFF2-40B4-BE49-F238E27FC236}">
                <a16:creationId xmlns:a16="http://schemas.microsoft.com/office/drawing/2014/main" id="{E021B988-0831-50AB-422F-8CB7E926D385}"/>
              </a:ext>
            </a:extLst>
          </p:cNvPr>
          <p:cNvPicPr>
            <a:picLocks noChangeAspect="1"/>
          </p:cNvPicPr>
          <p:nvPr/>
        </p:nvPicPr>
        <p:blipFill>
          <a:blip r:embed="rId4"/>
          <a:stretch>
            <a:fillRect/>
          </a:stretch>
        </p:blipFill>
        <p:spPr>
          <a:xfrm>
            <a:off x="22860" y="4930138"/>
            <a:ext cx="18074640" cy="838201"/>
          </a:xfrm>
          <a:prstGeom prst="rect">
            <a:avLst/>
          </a:prstGeom>
        </p:spPr>
      </p:pic>
      <p:pic>
        <p:nvPicPr>
          <p:cNvPr id="9" name="Picture 8">
            <a:extLst>
              <a:ext uri="{FF2B5EF4-FFF2-40B4-BE49-F238E27FC236}">
                <a16:creationId xmlns:a16="http://schemas.microsoft.com/office/drawing/2014/main" id="{BE2BF473-FCCE-23D6-9A0C-D5C95B2A24C3}"/>
              </a:ext>
            </a:extLst>
          </p:cNvPr>
          <p:cNvPicPr>
            <a:picLocks noChangeAspect="1"/>
          </p:cNvPicPr>
          <p:nvPr/>
        </p:nvPicPr>
        <p:blipFill>
          <a:blip r:embed="rId4"/>
          <a:stretch>
            <a:fillRect/>
          </a:stretch>
        </p:blipFill>
        <p:spPr>
          <a:xfrm>
            <a:off x="-22860" y="6210299"/>
            <a:ext cx="18074640" cy="838201"/>
          </a:xfrm>
          <a:prstGeom prst="rect">
            <a:avLst/>
          </a:prstGeom>
        </p:spPr>
      </p:pic>
      <p:pic>
        <p:nvPicPr>
          <p:cNvPr id="10" name="Picture 9">
            <a:extLst>
              <a:ext uri="{FF2B5EF4-FFF2-40B4-BE49-F238E27FC236}">
                <a16:creationId xmlns:a16="http://schemas.microsoft.com/office/drawing/2014/main" id="{4A40E1BA-C87C-DFF5-40CE-EB87A8702647}"/>
              </a:ext>
            </a:extLst>
          </p:cNvPr>
          <p:cNvPicPr>
            <a:picLocks noChangeAspect="1"/>
          </p:cNvPicPr>
          <p:nvPr/>
        </p:nvPicPr>
        <p:blipFill>
          <a:blip r:embed="rId4"/>
          <a:stretch>
            <a:fillRect/>
          </a:stretch>
        </p:blipFill>
        <p:spPr>
          <a:xfrm>
            <a:off x="76200" y="7505699"/>
            <a:ext cx="18074640" cy="838201"/>
          </a:xfrm>
          <a:prstGeom prst="rect">
            <a:avLst/>
          </a:prstGeom>
        </p:spPr>
      </p:pic>
      <p:pic>
        <p:nvPicPr>
          <p:cNvPr id="11" name="Picture 10">
            <a:extLst>
              <a:ext uri="{FF2B5EF4-FFF2-40B4-BE49-F238E27FC236}">
                <a16:creationId xmlns:a16="http://schemas.microsoft.com/office/drawing/2014/main" id="{58D9EF4F-4C6C-9647-F4DF-46D5E358B82D}"/>
              </a:ext>
            </a:extLst>
          </p:cNvPr>
          <p:cNvPicPr>
            <a:picLocks noChangeAspect="1"/>
          </p:cNvPicPr>
          <p:nvPr/>
        </p:nvPicPr>
        <p:blipFill>
          <a:blip r:embed="rId4"/>
          <a:stretch>
            <a:fillRect/>
          </a:stretch>
        </p:blipFill>
        <p:spPr>
          <a:xfrm>
            <a:off x="22860" y="8801099"/>
            <a:ext cx="18074640" cy="838201"/>
          </a:xfrm>
          <a:prstGeom prst="rect">
            <a:avLst/>
          </a:prstGeom>
        </p:spPr>
      </p:pic>
      <p:pic>
        <p:nvPicPr>
          <p:cNvPr id="12" name="object 5">
            <a:hlinkClick r:id="rId5" action="ppaction://hlinksldjump"/>
            <a:extLst>
              <a:ext uri="{FF2B5EF4-FFF2-40B4-BE49-F238E27FC236}">
                <a16:creationId xmlns:a16="http://schemas.microsoft.com/office/drawing/2014/main" id="{FB94E5F9-67D2-CF61-564B-87CB4A250053}"/>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E21C60-009A-5480-CEAA-C2246C24133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311354" cy="1485900"/>
          </a:xfrm>
          <a:prstGeom prst="rect">
            <a:avLst/>
          </a:prstGeom>
        </p:spPr>
      </p:pic>
      <p:sp>
        <p:nvSpPr>
          <p:cNvPr id="4" name="TextBox 3">
            <a:extLst>
              <a:ext uri="{FF2B5EF4-FFF2-40B4-BE49-F238E27FC236}">
                <a16:creationId xmlns:a16="http://schemas.microsoft.com/office/drawing/2014/main" id="{5A6796F2-348B-7F26-C97E-8662C3E65872}"/>
              </a:ext>
            </a:extLst>
          </p:cNvPr>
          <p:cNvSpPr txBox="1"/>
          <p:nvPr/>
        </p:nvSpPr>
        <p:spPr>
          <a:xfrm>
            <a:off x="1905000" y="335369"/>
            <a:ext cx="12420600" cy="769441"/>
          </a:xfrm>
          <a:prstGeom prst="rect">
            <a:avLst/>
          </a:prstGeom>
          <a:noFill/>
        </p:spPr>
        <p:txBody>
          <a:bodyPr wrap="square" rtlCol="0">
            <a:spAutoFit/>
          </a:bodyPr>
          <a:lstStyle/>
          <a:p>
            <a:r>
              <a:rPr lang="en-AU" sz="4400" dirty="0"/>
              <a:t>Creating rapport questions</a:t>
            </a:r>
          </a:p>
        </p:txBody>
      </p:sp>
      <p:sp>
        <p:nvSpPr>
          <p:cNvPr id="5" name="TextBox 4">
            <a:extLst>
              <a:ext uri="{FF2B5EF4-FFF2-40B4-BE49-F238E27FC236}">
                <a16:creationId xmlns:a16="http://schemas.microsoft.com/office/drawing/2014/main" id="{FF61BB23-DA49-92A8-CA12-C0967D8569B8}"/>
              </a:ext>
            </a:extLst>
          </p:cNvPr>
          <p:cNvSpPr txBox="1"/>
          <p:nvPr/>
        </p:nvSpPr>
        <p:spPr>
          <a:xfrm>
            <a:off x="38100" y="1417319"/>
            <a:ext cx="18234660" cy="6555641"/>
          </a:xfrm>
          <a:prstGeom prst="rect">
            <a:avLst/>
          </a:prstGeom>
          <a:noFill/>
        </p:spPr>
        <p:txBody>
          <a:bodyPr wrap="square" rtlCol="0">
            <a:spAutoFit/>
          </a:bodyPr>
          <a:lstStyle/>
          <a:p>
            <a:r>
              <a:rPr lang="en-US" sz="2800" dirty="0">
                <a:solidFill>
                  <a:srgbClr val="0070C0"/>
                </a:solidFill>
              </a:rPr>
              <a:t>7. Name two specific situations where you might need to act informally.</a:t>
            </a:r>
          </a:p>
          <a:p>
            <a:r>
              <a:rPr lang="en-US" sz="2800" dirty="0">
                <a:solidFill>
                  <a:schemeClr val="tx1"/>
                </a:solidFill>
              </a:rPr>
              <a:t>Taking a patient on a casual stroll through the garden may require an informal conversation to build trust and confidence.</a:t>
            </a:r>
          </a:p>
          <a:p>
            <a:r>
              <a:rPr lang="en-US" sz="2800" dirty="0">
                <a:solidFill>
                  <a:schemeClr val="tx1"/>
                </a:solidFill>
              </a:rPr>
              <a:t>When providing meals or other personal services</a:t>
            </a:r>
          </a:p>
          <a:p>
            <a:r>
              <a:rPr lang="en-US" sz="2800" dirty="0">
                <a:solidFill>
                  <a:srgbClr val="0070C0"/>
                </a:solidFill>
              </a:rPr>
              <a:t>8. In your opinion is it possible to build rapport and a professional relationship at the same time?</a:t>
            </a:r>
          </a:p>
          <a:p>
            <a:r>
              <a:rPr lang="en-US" sz="2800" dirty="0">
                <a:solidFill>
                  <a:schemeClr val="tx1"/>
                </a:solidFill>
              </a:rPr>
              <a:t>Building rapport is part of creating a professional relationship, both go hand in hand and are done at the same time. Acting professionally builds patient trust and confidence, which in turn builds rapport.</a:t>
            </a:r>
          </a:p>
          <a:p>
            <a:r>
              <a:rPr lang="en-US" sz="2800" dirty="0">
                <a:solidFill>
                  <a:srgbClr val="0070C0"/>
                </a:solidFill>
              </a:rPr>
              <a:t>9. Why is it important to create professional relationships when working when with patients?</a:t>
            </a:r>
          </a:p>
          <a:p>
            <a:r>
              <a:rPr lang="en-US" sz="2800" dirty="0">
                <a:solidFill>
                  <a:schemeClr val="tx1"/>
                </a:solidFill>
              </a:rPr>
              <a:t>Professional relationships are key to providing health care to patients. Being professional instils trust, and confidence and can increase a patients recovery period. When patients have a of trust, they are less likely to be anxious or stressed and can allow positive energy into their recovery.</a:t>
            </a:r>
          </a:p>
          <a:p>
            <a:r>
              <a:rPr lang="en-US" sz="2800" dirty="0">
                <a:solidFill>
                  <a:srgbClr val="0070C0"/>
                </a:solidFill>
              </a:rPr>
              <a:t>10. List three ways you can maintain your professionalism when working with patients.</a:t>
            </a:r>
          </a:p>
          <a:p>
            <a:r>
              <a:rPr lang="en-US" sz="2800" dirty="0">
                <a:solidFill>
                  <a:schemeClr val="tx1"/>
                </a:solidFill>
              </a:rPr>
              <a:t>Always undertake the same procedures or health care practices, which means being consistent.</a:t>
            </a:r>
          </a:p>
          <a:p>
            <a:r>
              <a:rPr lang="en-US" sz="2800" dirty="0">
                <a:solidFill>
                  <a:schemeClr val="tx1"/>
                </a:solidFill>
              </a:rPr>
              <a:t>Always maintain a high level of empathy and understanding</a:t>
            </a:r>
          </a:p>
          <a:p>
            <a:r>
              <a:rPr lang="en-US" sz="2800" dirty="0">
                <a:solidFill>
                  <a:schemeClr val="tx1"/>
                </a:solidFill>
              </a:rPr>
              <a:t>Try and remain neutral and treat all patients equally</a:t>
            </a:r>
          </a:p>
        </p:txBody>
      </p:sp>
      <p:pic>
        <p:nvPicPr>
          <p:cNvPr id="6" name="Picture 5">
            <a:extLst>
              <a:ext uri="{FF2B5EF4-FFF2-40B4-BE49-F238E27FC236}">
                <a16:creationId xmlns:a16="http://schemas.microsoft.com/office/drawing/2014/main" id="{6EB6DF67-8BBC-3FB0-9A9C-B77C481D9470}"/>
              </a:ext>
            </a:extLst>
          </p:cNvPr>
          <p:cNvPicPr>
            <a:picLocks noChangeAspect="1"/>
          </p:cNvPicPr>
          <p:nvPr/>
        </p:nvPicPr>
        <p:blipFill>
          <a:blip r:embed="rId4"/>
          <a:stretch>
            <a:fillRect/>
          </a:stretch>
        </p:blipFill>
        <p:spPr>
          <a:xfrm>
            <a:off x="138255" y="1866899"/>
            <a:ext cx="18074640" cy="1295401"/>
          </a:xfrm>
          <a:prstGeom prst="rect">
            <a:avLst/>
          </a:prstGeom>
        </p:spPr>
      </p:pic>
      <p:pic>
        <p:nvPicPr>
          <p:cNvPr id="7" name="Picture 6">
            <a:extLst>
              <a:ext uri="{FF2B5EF4-FFF2-40B4-BE49-F238E27FC236}">
                <a16:creationId xmlns:a16="http://schemas.microsoft.com/office/drawing/2014/main" id="{9731B689-9440-4F9D-78AC-08BE7D6A4D5A}"/>
              </a:ext>
            </a:extLst>
          </p:cNvPr>
          <p:cNvPicPr>
            <a:picLocks noChangeAspect="1"/>
          </p:cNvPicPr>
          <p:nvPr/>
        </p:nvPicPr>
        <p:blipFill>
          <a:blip r:embed="rId4"/>
          <a:stretch>
            <a:fillRect/>
          </a:stretch>
        </p:blipFill>
        <p:spPr>
          <a:xfrm>
            <a:off x="45720" y="3611880"/>
            <a:ext cx="18074640" cy="838201"/>
          </a:xfrm>
          <a:prstGeom prst="rect">
            <a:avLst/>
          </a:prstGeom>
        </p:spPr>
      </p:pic>
      <p:pic>
        <p:nvPicPr>
          <p:cNvPr id="8" name="Picture 7">
            <a:extLst>
              <a:ext uri="{FF2B5EF4-FFF2-40B4-BE49-F238E27FC236}">
                <a16:creationId xmlns:a16="http://schemas.microsoft.com/office/drawing/2014/main" id="{9002C546-663B-DCBA-BECB-5E4F2588F7AA}"/>
              </a:ext>
            </a:extLst>
          </p:cNvPr>
          <p:cNvPicPr>
            <a:picLocks noChangeAspect="1"/>
          </p:cNvPicPr>
          <p:nvPr/>
        </p:nvPicPr>
        <p:blipFill>
          <a:blip r:embed="rId4"/>
          <a:stretch>
            <a:fillRect/>
          </a:stretch>
        </p:blipFill>
        <p:spPr>
          <a:xfrm>
            <a:off x="45720" y="4914899"/>
            <a:ext cx="18074640" cy="1295401"/>
          </a:xfrm>
          <a:prstGeom prst="rect">
            <a:avLst/>
          </a:prstGeom>
        </p:spPr>
      </p:pic>
      <p:pic>
        <p:nvPicPr>
          <p:cNvPr id="9" name="Picture 8">
            <a:extLst>
              <a:ext uri="{FF2B5EF4-FFF2-40B4-BE49-F238E27FC236}">
                <a16:creationId xmlns:a16="http://schemas.microsoft.com/office/drawing/2014/main" id="{DB0A626B-2D44-AEC9-AE5F-09A89328A92C}"/>
              </a:ext>
            </a:extLst>
          </p:cNvPr>
          <p:cNvPicPr>
            <a:picLocks noChangeAspect="1"/>
          </p:cNvPicPr>
          <p:nvPr/>
        </p:nvPicPr>
        <p:blipFill>
          <a:blip r:embed="rId4"/>
          <a:stretch>
            <a:fillRect/>
          </a:stretch>
        </p:blipFill>
        <p:spPr>
          <a:xfrm>
            <a:off x="83820" y="6639609"/>
            <a:ext cx="18074640" cy="1645860"/>
          </a:xfrm>
          <a:prstGeom prst="rect">
            <a:avLst/>
          </a:prstGeom>
        </p:spPr>
      </p:pic>
      <p:pic>
        <p:nvPicPr>
          <p:cNvPr id="10" name="object 5">
            <a:hlinkClick r:id="rId5" action="ppaction://hlinksldjump"/>
            <a:extLst>
              <a:ext uri="{FF2B5EF4-FFF2-40B4-BE49-F238E27FC236}">
                <a16:creationId xmlns:a16="http://schemas.microsoft.com/office/drawing/2014/main" id="{5B1AB5A0-6F4B-0C40-DE66-AE48BAEDB38C}"/>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21446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4" name="object 4"/>
          <p:cNvPicPr/>
          <p:nvPr/>
        </p:nvPicPr>
        <p:blipFill>
          <a:blip r:embed="rId2" cstate="print"/>
          <a:stretch>
            <a:fillRect/>
          </a:stretch>
        </p:blipFill>
        <p:spPr>
          <a:xfrm>
            <a:off x="9418393" y="0"/>
            <a:ext cx="8867774" cy="10286999"/>
          </a:xfrm>
          <a:prstGeom prst="rect">
            <a:avLst/>
          </a:prstGeom>
        </p:spPr>
      </p:pic>
      <p:sp>
        <p:nvSpPr>
          <p:cNvPr id="6" name="object 6"/>
          <p:cNvSpPr txBox="1">
            <a:spLocks noGrp="1"/>
          </p:cNvSpPr>
          <p:nvPr>
            <p:ph type="title"/>
          </p:nvPr>
        </p:nvSpPr>
        <p:spPr>
          <a:xfrm>
            <a:off x="1016000" y="3584606"/>
            <a:ext cx="6119495" cy="3039110"/>
          </a:xfrm>
          <a:prstGeom prst="rect">
            <a:avLst/>
          </a:prstGeom>
        </p:spPr>
        <p:txBody>
          <a:bodyPr vert="horz" wrap="square" lIns="0" tIns="0" rIns="0" bIns="0" rtlCol="0">
            <a:spAutoFit/>
          </a:bodyPr>
          <a:lstStyle/>
          <a:p>
            <a:pPr marL="12700" marR="5080">
              <a:lnSpc>
                <a:spcPts val="8030"/>
              </a:lnSpc>
            </a:pPr>
            <a:r>
              <a:rPr dirty="0"/>
              <a:t>Use</a:t>
            </a:r>
            <a:r>
              <a:rPr spc="220" dirty="0"/>
              <a:t> </a:t>
            </a:r>
            <a:r>
              <a:rPr spc="35" dirty="0"/>
              <a:t>effective </a:t>
            </a:r>
            <a:r>
              <a:rPr spc="40" dirty="0"/>
              <a:t>communication </a:t>
            </a:r>
            <a:r>
              <a:rPr spc="35" dirty="0"/>
              <a:t>skills</a:t>
            </a:r>
          </a:p>
        </p:txBody>
      </p:sp>
      <p:pic>
        <p:nvPicPr>
          <p:cNvPr id="7" name="object 5">
            <a:hlinkClick r:id="rId3" action="ppaction://hlinksldjump"/>
            <a:extLst>
              <a:ext uri="{FF2B5EF4-FFF2-40B4-BE49-F238E27FC236}">
                <a16:creationId xmlns:a16="http://schemas.microsoft.com/office/drawing/2014/main" id="{D9ED4DD6-555B-C4D1-DECC-23888B18180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grpSp>
        <p:nvGrpSpPr>
          <p:cNvPr id="3" name="object 3"/>
          <p:cNvGrpSpPr/>
          <p:nvPr/>
        </p:nvGrpSpPr>
        <p:grpSpPr>
          <a:xfrm>
            <a:off x="6297357" y="0"/>
            <a:ext cx="11991975" cy="10287000"/>
            <a:chOff x="6297357" y="0"/>
            <a:chExt cx="11991975" cy="10287000"/>
          </a:xfrm>
        </p:grpSpPr>
        <p:sp>
          <p:nvSpPr>
            <p:cNvPr id="4" name="object 4"/>
            <p:cNvSpPr/>
            <p:nvPr/>
          </p:nvSpPr>
          <p:spPr>
            <a:xfrm>
              <a:off x="6297357" y="0"/>
              <a:ext cx="11991975" cy="10287000"/>
            </a:xfrm>
            <a:custGeom>
              <a:avLst/>
              <a:gdLst/>
              <a:ahLst/>
              <a:cxnLst/>
              <a:rect l="l" t="t" r="r" b="b"/>
              <a:pathLst>
                <a:path w="11991975" h="10287000">
                  <a:moveTo>
                    <a:pt x="11991975" y="10287000"/>
                  </a:moveTo>
                  <a:lnTo>
                    <a:pt x="0" y="10287000"/>
                  </a:lnTo>
                  <a:lnTo>
                    <a:pt x="0" y="0"/>
                  </a:lnTo>
                  <a:lnTo>
                    <a:pt x="11991975" y="0"/>
                  </a:lnTo>
                  <a:lnTo>
                    <a:pt x="11991975" y="10287000"/>
                  </a:lnTo>
                  <a:close/>
                </a:path>
              </a:pathLst>
            </a:custGeom>
            <a:solidFill>
              <a:srgbClr val="ECD4E9"/>
            </a:solidFill>
          </p:spPr>
          <p:txBody>
            <a:bodyPr wrap="square" lIns="0" tIns="0" rIns="0" bIns="0" rtlCol="0"/>
            <a:lstStyle/>
            <a:p>
              <a:endParaRPr/>
            </a:p>
          </p:txBody>
        </p:sp>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6" name="object 6"/>
            <p:cNvPicPr/>
            <p:nvPr/>
          </p:nvPicPr>
          <p:blipFill>
            <a:blip r:embed="rId3" cstate="print"/>
            <a:stretch>
              <a:fillRect/>
            </a:stretch>
          </p:blipFill>
          <p:spPr>
            <a:xfrm>
              <a:off x="7664220" y="0"/>
              <a:ext cx="10620374" cy="10286999"/>
            </a:xfrm>
            <a:prstGeom prst="rect">
              <a:avLst/>
            </a:prstGeom>
          </p:spPr>
        </p:pic>
      </p:grpSp>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828675" y="3199066"/>
            <a:ext cx="247650" cy="247650"/>
          </a:xfrm>
          <a:prstGeom prst="rect">
            <a:avLst/>
          </a:prstGeom>
        </p:spPr>
      </p:pic>
      <p:pic>
        <p:nvPicPr>
          <p:cNvPr id="8" name="object 8"/>
          <p:cNvPicPr/>
          <p:nvPr/>
        </p:nvPicPr>
        <p:blipFill>
          <a:blip r:embed="rId5" cstate="email">
            <a:extLst>
              <a:ext uri="{28A0092B-C50C-407E-A947-70E740481C1C}">
                <a14:useLocalDpi xmlns:a14="http://schemas.microsoft.com/office/drawing/2010/main"/>
              </a:ext>
            </a:extLst>
          </a:blip>
          <a:stretch>
            <a:fillRect/>
          </a:stretch>
        </p:blipFill>
        <p:spPr>
          <a:xfrm>
            <a:off x="828675" y="4218241"/>
            <a:ext cx="247650" cy="247650"/>
          </a:xfrm>
          <a:prstGeom prst="rect">
            <a:avLst/>
          </a:prstGeom>
        </p:spPr>
      </p:pic>
      <p:pic>
        <p:nvPicPr>
          <p:cNvPr id="9" name="object 9"/>
          <p:cNvPicPr/>
          <p:nvPr/>
        </p:nvPicPr>
        <p:blipFill>
          <a:blip r:embed="rId5" cstate="email">
            <a:extLst>
              <a:ext uri="{28A0092B-C50C-407E-A947-70E740481C1C}">
                <a14:useLocalDpi xmlns:a14="http://schemas.microsoft.com/office/drawing/2010/main"/>
              </a:ext>
            </a:extLst>
          </a:blip>
          <a:stretch>
            <a:fillRect/>
          </a:stretch>
        </p:blipFill>
        <p:spPr>
          <a:xfrm>
            <a:off x="828675" y="5237416"/>
            <a:ext cx="247650" cy="247650"/>
          </a:xfrm>
          <a:prstGeom prst="rect">
            <a:avLst/>
          </a:prstGeom>
        </p:spPr>
      </p:pic>
      <p:sp>
        <p:nvSpPr>
          <p:cNvPr id="10" name="object 10"/>
          <p:cNvSpPr txBox="1"/>
          <p:nvPr/>
        </p:nvSpPr>
        <p:spPr>
          <a:xfrm>
            <a:off x="1369020" y="2735548"/>
            <a:ext cx="6119495" cy="5077460"/>
          </a:xfrm>
          <a:prstGeom prst="rect">
            <a:avLst/>
          </a:prstGeom>
        </p:spPr>
        <p:txBody>
          <a:bodyPr vert="horz" wrap="square" lIns="0" tIns="0" rIns="0" bIns="0" rtlCol="0">
            <a:spAutoFit/>
          </a:bodyPr>
          <a:lstStyle/>
          <a:p>
            <a:pPr marL="12700" marR="5080">
              <a:lnSpc>
                <a:spcPts val="8020"/>
              </a:lnSpc>
            </a:pPr>
            <a:r>
              <a:rPr sz="6400" b="1" spc="45" dirty="0">
                <a:solidFill>
                  <a:srgbClr val="08090F"/>
                </a:solidFill>
                <a:latin typeface="Arial"/>
                <a:cs typeface="Arial"/>
              </a:rPr>
              <a:t>Speaking</a:t>
            </a:r>
            <a:r>
              <a:rPr sz="6400" b="1" spc="135" dirty="0">
                <a:solidFill>
                  <a:srgbClr val="08090F"/>
                </a:solidFill>
                <a:latin typeface="Arial"/>
                <a:cs typeface="Arial"/>
              </a:rPr>
              <a:t> </a:t>
            </a:r>
            <a:r>
              <a:rPr sz="6400" b="1" spc="35" dirty="0">
                <a:solidFill>
                  <a:srgbClr val="08090F"/>
                </a:solidFill>
                <a:latin typeface="Arial"/>
                <a:cs typeface="Arial"/>
              </a:rPr>
              <a:t>skills </a:t>
            </a:r>
            <a:r>
              <a:rPr sz="6400" b="1" spc="45" dirty="0">
                <a:solidFill>
                  <a:srgbClr val="08090F"/>
                </a:solidFill>
                <a:latin typeface="Arial"/>
                <a:cs typeface="Arial"/>
              </a:rPr>
              <a:t>Listening</a:t>
            </a:r>
            <a:r>
              <a:rPr sz="6400" b="1" spc="145" dirty="0">
                <a:solidFill>
                  <a:srgbClr val="08090F"/>
                </a:solidFill>
                <a:latin typeface="Arial"/>
                <a:cs typeface="Arial"/>
              </a:rPr>
              <a:t> </a:t>
            </a:r>
            <a:r>
              <a:rPr sz="6400" b="1" spc="35" dirty="0">
                <a:solidFill>
                  <a:srgbClr val="08090F"/>
                </a:solidFill>
                <a:latin typeface="Arial"/>
                <a:cs typeface="Arial"/>
              </a:rPr>
              <a:t>skills </a:t>
            </a:r>
            <a:r>
              <a:rPr sz="6400" b="1" dirty="0">
                <a:solidFill>
                  <a:srgbClr val="08090F"/>
                </a:solidFill>
                <a:latin typeface="Arial"/>
                <a:cs typeface="Arial"/>
              </a:rPr>
              <a:t>Non-</a:t>
            </a:r>
            <a:r>
              <a:rPr sz="6400" b="1" spc="275" dirty="0">
                <a:solidFill>
                  <a:srgbClr val="08090F"/>
                </a:solidFill>
                <a:latin typeface="Arial"/>
                <a:cs typeface="Arial"/>
              </a:rPr>
              <a:t> </a:t>
            </a:r>
            <a:r>
              <a:rPr sz="6400" b="1" spc="35" dirty="0">
                <a:solidFill>
                  <a:srgbClr val="08090F"/>
                </a:solidFill>
                <a:latin typeface="Arial"/>
                <a:cs typeface="Arial"/>
              </a:rPr>
              <a:t>verbal </a:t>
            </a:r>
            <a:r>
              <a:rPr sz="6400" b="1" spc="40" dirty="0">
                <a:solidFill>
                  <a:srgbClr val="08090F"/>
                </a:solidFill>
                <a:latin typeface="Arial"/>
                <a:cs typeface="Arial"/>
              </a:rPr>
              <a:t>communication </a:t>
            </a:r>
            <a:r>
              <a:rPr sz="6400" b="1" spc="35" dirty="0">
                <a:solidFill>
                  <a:srgbClr val="08090F"/>
                </a:solidFill>
                <a:latin typeface="Arial"/>
                <a:cs typeface="Arial"/>
              </a:rPr>
              <a:t>skills</a:t>
            </a:r>
            <a:endParaRPr sz="6400">
              <a:latin typeface="Arial"/>
              <a:cs typeface="Arial"/>
            </a:endParaRPr>
          </a:p>
        </p:txBody>
      </p:sp>
      <p:pic>
        <p:nvPicPr>
          <p:cNvPr id="11" name="object 5">
            <a:hlinkClick r:id="rId6" action="ppaction://hlinksldjump"/>
            <a:extLst>
              <a:ext uri="{FF2B5EF4-FFF2-40B4-BE49-F238E27FC236}">
                <a16:creationId xmlns:a16="http://schemas.microsoft.com/office/drawing/2014/main" id="{81BC91CC-231C-2F31-37EF-0455DF411561}"/>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sp>
        <p:nvSpPr>
          <p:cNvPr id="4" name="object 4"/>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solidFill>
                  <a:srgbClr val="000000"/>
                </a:solidFill>
              </a:rPr>
              <a:t>Are</a:t>
            </a:r>
            <a:r>
              <a:rPr spc="185" dirty="0">
                <a:solidFill>
                  <a:srgbClr val="000000"/>
                </a:solidFill>
              </a:rPr>
              <a:t> </a:t>
            </a:r>
            <a:r>
              <a:rPr dirty="0">
                <a:solidFill>
                  <a:srgbClr val="000000"/>
                </a:solidFill>
              </a:rPr>
              <a:t>you</a:t>
            </a:r>
            <a:r>
              <a:rPr spc="190" dirty="0">
                <a:solidFill>
                  <a:srgbClr val="000000"/>
                </a:solidFill>
              </a:rPr>
              <a:t> </a:t>
            </a:r>
            <a:r>
              <a:rPr dirty="0">
                <a:solidFill>
                  <a:srgbClr val="000000"/>
                </a:solidFill>
              </a:rPr>
              <a:t>an</a:t>
            </a:r>
            <a:r>
              <a:rPr spc="185" dirty="0">
                <a:solidFill>
                  <a:srgbClr val="000000"/>
                </a:solidFill>
              </a:rPr>
              <a:t> </a:t>
            </a:r>
            <a:r>
              <a:rPr spc="45" dirty="0">
                <a:solidFill>
                  <a:srgbClr val="000000"/>
                </a:solidFill>
              </a:rPr>
              <a:t>effective</a:t>
            </a:r>
            <a:r>
              <a:rPr spc="190" dirty="0">
                <a:solidFill>
                  <a:srgbClr val="000000"/>
                </a:solidFill>
              </a:rPr>
              <a:t> </a:t>
            </a:r>
            <a:r>
              <a:rPr spc="35" dirty="0">
                <a:solidFill>
                  <a:srgbClr val="000000"/>
                </a:solidFill>
              </a:rPr>
              <a:t>listener?</a:t>
            </a:r>
          </a:p>
        </p:txBody>
      </p:sp>
      <p:pic>
        <p:nvPicPr>
          <p:cNvPr id="5" name="object 5">
            <a:hlinkClick r:id="rId2" action="ppaction://hlinksldjump"/>
            <a:extLst>
              <a:ext uri="{FF2B5EF4-FFF2-40B4-BE49-F238E27FC236}">
                <a16:creationId xmlns:a16="http://schemas.microsoft.com/office/drawing/2014/main" id="{9E289939-BD23-5CDE-AC07-515C50DEAA97}"/>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10077909" y="0"/>
            <a:ext cx="8210089" cy="10286999"/>
          </a:xfrm>
          <a:prstGeom prst="rect">
            <a:avLst/>
          </a:prstGeom>
        </p:spPr>
      </p:pic>
      <p:sp>
        <p:nvSpPr>
          <p:cNvPr id="6" name="object 6"/>
          <p:cNvSpPr txBox="1">
            <a:spLocks noGrp="1"/>
          </p:cNvSpPr>
          <p:nvPr>
            <p:ph type="title"/>
          </p:nvPr>
        </p:nvSpPr>
        <p:spPr>
          <a:xfrm>
            <a:off x="1016000" y="969422"/>
            <a:ext cx="8714740" cy="2019935"/>
          </a:xfrm>
          <a:prstGeom prst="rect">
            <a:avLst/>
          </a:prstGeom>
        </p:spPr>
        <p:txBody>
          <a:bodyPr vert="horz" wrap="square" lIns="0" tIns="0" rIns="0" bIns="0" rtlCol="0">
            <a:spAutoFit/>
          </a:bodyPr>
          <a:lstStyle/>
          <a:p>
            <a:pPr marL="12700" marR="5080">
              <a:lnSpc>
                <a:spcPts val="8030"/>
              </a:lnSpc>
            </a:pPr>
            <a:r>
              <a:rPr dirty="0">
                <a:solidFill>
                  <a:srgbClr val="000000"/>
                </a:solidFill>
              </a:rPr>
              <a:t>To</a:t>
            </a:r>
            <a:r>
              <a:rPr spc="160" dirty="0">
                <a:solidFill>
                  <a:srgbClr val="000000"/>
                </a:solidFill>
              </a:rPr>
              <a:t> </a:t>
            </a:r>
            <a:r>
              <a:rPr dirty="0">
                <a:solidFill>
                  <a:srgbClr val="000000"/>
                </a:solidFill>
              </a:rPr>
              <a:t>be</a:t>
            </a:r>
            <a:r>
              <a:rPr spc="160" dirty="0">
                <a:solidFill>
                  <a:srgbClr val="000000"/>
                </a:solidFill>
              </a:rPr>
              <a:t> </a:t>
            </a:r>
            <a:r>
              <a:rPr dirty="0">
                <a:solidFill>
                  <a:srgbClr val="000000"/>
                </a:solidFill>
              </a:rPr>
              <a:t>an</a:t>
            </a:r>
            <a:r>
              <a:rPr spc="160" dirty="0">
                <a:solidFill>
                  <a:srgbClr val="000000"/>
                </a:solidFill>
              </a:rPr>
              <a:t> </a:t>
            </a:r>
            <a:r>
              <a:rPr spc="45" dirty="0">
                <a:solidFill>
                  <a:srgbClr val="000000"/>
                </a:solidFill>
              </a:rPr>
              <a:t>effective</a:t>
            </a:r>
            <a:r>
              <a:rPr spc="160" dirty="0">
                <a:solidFill>
                  <a:srgbClr val="000000"/>
                </a:solidFill>
              </a:rPr>
              <a:t> </a:t>
            </a:r>
            <a:r>
              <a:rPr spc="-25" dirty="0">
                <a:solidFill>
                  <a:srgbClr val="000000"/>
                </a:solidFill>
              </a:rPr>
              <a:t>and </a:t>
            </a:r>
            <a:r>
              <a:rPr spc="45" dirty="0">
                <a:solidFill>
                  <a:srgbClr val="000000"/>
                </a:solidFill>
              </a:rPr>
              <a:t>engaged</a:t>
            </a:r>
            <a:r>
              <a:rPr spc="125" dirty="0">
                <a:solidFill>
                  <a:srgbClr val="000000"/>
                </a:solidFill>
              </a:rPr>
              <a:t> </a:t>
            </a:r>
            <a:r>
              <a:rPr spc="40" dirty="0">
                <a:solidFill>
                  <a:srgbClr val="000000"/>
                </a:solidFill>
              </a:rPr>
              <a:t>listener...</a:t>
            </a:r>
          </a:p>
        </p:txBody>
      </p:sp>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476375" y="3492472"/>
            <a:ext cx="142875" cy="142875"/>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476375" y="4197322"/>
            <a:ext cx="142875" cy="1428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476375" y="5607022"/>
            <a:ext cx="142875" cy="142875"/>
          </a:xfrm>
          <a:prstGeom prst="rect">
            <a:avLst/>
          </a:prstGeom>
        </p:spPr>
      </p:pic>
      <p:pic>
        <p:nvPicPr>
          <p:cNvPr id="10" name="object 10"/>
          <p:cNvPicPr/>
          <p:nvPr/>
        </p:nvPicPr>
        <p:blipFill>
          <a:blip r:embed="rId4" cstate="email">
            <a:extLst>
              <a:ext uri="{28A0092B-C50C-407E-A947-70E740481C1C}">
                <a14:useLocalDpi xmlns:a14="http://schemas.microsoft.com/office/drawing/2010/main"/>
              </a:ext>
            </a:extLst>
          </a:blip>
          <a:stretch>
            <a:fillRect/>
          </a:stretch>
        </p:blipFill>
        <p:spPr>
          <a:xfrm>
            <a:off x="1476375" y="6311872"/>
            <a:ext cx="142875" cy="1428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476375" y="7016722"/>
            <a:ext cx="142875" cy="142875"/>
          </a:xfrm>
          <a:prstGeom prst="rect">
            <a:avLst/>
          </a:prstGeom>
        </p:spPr>
      </p:pic>
      <p:sp>
        <p:nvSpPr>
          <p:cNvPr id="12" name="object 12"/>
          <p:cNvSpPr txBox="1"/>
          <p:nvPr/>
        </p:nvSpPr>
        <p:spPr>
          <a:xfrm>
            <a:off x="1814760" y="3087971"/>
            <a:ext cx="7287895" cy="4254500"/>
          </a:xfrm>
          <a:prstGeom prst="rect">
            <a:avLst/>
          </a:prstGeom>
        </p:spPr>
        <p:txBody>
          <a:bodyPr vert="horz" wrap="square" lIns="0" tIns="153670" rIns="0" bIns="0" rtlCol="0">
            <a:spAutoFit/>
          </a:bodyPr>
          <a:lstStyle/>
          <a:p>
            <a:pPr marL="12700">
              <a:lnSpc>
                <a:spcPct val="100000"/>
              </a:lnSpc>
              <a:spcBef>
                <a:spcPts val="1210"/>
              </a:spcBef>
              <a:tabLst>
                <a:tab pos="1083945" algn="l"/>
              </a:tabLst>
            </a:pPr>
            <a:r>
              <a:rPr sz="3700" spc="145" dirty="0">
                <a:latin typeface="Arial MT"/>
                <a:cs typeface="Arial MT"/>
              </a:rPr>
              <a:t>Pay</a:t>
            </a:r>
            <a:r>
              <a:rPr sz="3700" dirty="0">
                <a:latin typeface="Arial MT"/>
                <a:cs typeface="Arial MT"/>
              </a:rPr>
              <a:t>	</a:t>
            </a:r>
            <a:r>
              <a:rPr sz="3700" spc="215" dirty="0">
                <a:latin typeface="Arial MT"/>
                <a:cs typeface="Arial MT"/>
              </a:rPr>
              <a:t>attention</a:t>
            </a:r>
            <a:endParaRPr sz="3700">
              <a:latin typeface="Arial MT"/>
              <a:cs typeface="Arial MT"/>
            </a:endParaRPr>
          </a:p>
          <a:p>
            <a:pPr marL="12700" marR="5080">
              <a:lnSpc>
                <a:spcPct val="125000"/>
              </a:lnSpc>
              <a:tabLst>
                <a:tab pos="1999614" algn="l"/>
                <a:tab pos="4333240" algn="l"/>
                <a:tab pos="5379085" algn="l"/>
              </a:tabLst>
            </a:pPr>
            <a:r>
              <a:rPr sz="3700" spc="204" dirty="0">
                <a:latin typeface="Arial MT"/>
                <a:cs typeface="Arial MT"/>
              </a:rPr>
              <a:t>Provide</a:t>
            </a:r>
            <a:r>
              <a:rPr sz="3700" dirty="0">
                <a:latin typeface="Arial MT"/>
                <a:cs typeface="Arial MT"/>
              </a:rPr>
              <a:t>	</a:t>
            </a:r>
            <a:r>
              <a:rPr sz="3700" spc="210" dirty="0">
                <a:latin typeface="Arial MT"/>
                <a:cs typeface="Arial MT"/>
              </a:rPr>
              <a:t>feedback</a:t>
            </a:r>
            <a:r>
              <a:rPr sz="3700" dirty="0">
                <a:latin typeface="Arial MT"/>
                <a:cs typeface="Arial MT"/>
              </a:rPr>
              <a:t>	</a:t>
            </a:r>
            <a:r>
              <a:rPr sz="3700" spc="145" dirty="0">
                <a:latin typeface="Arial MT"/>
                <a:cs typeface="Arial MT"/>
              </a:rPr>
              <a:t>and</a:t>
            </a:r>
            <a:r>
              <a:rPr sz="3700" dirty="0">
                <a:latin typeface="Arial MT"/>
                <a:cs typeface="Arial MT"/>
              </a:rPr>
              <a:t>	</a:t>
            </a:r>
            <a:r>
              <a:rPr sz="3700" spc="204" dirty="0">
                <a:latin typeface="Arial MT"/>
                <a:cs typeface="Arial MT"/>
              </a:rPr>
              <a:t>respond </a:t>
            </a:r>
            <a:r>
              <a:rPr sz="3700" spc="225" dirty="0">
                <a:latin typeface="Arial MT"/>
                <a:cs typeface="Arial MT"/>
              </a:rPr>
              <a:t>appropriately</a:t>
            </a:r>
            <a:endParaRPr sz="3700">
              <a:latin typeface="Arial MT"/>
              <a:cs typeface="Arial MT"/>
            </a:endParaRPr>
          </a:p>
          <a:p>
            <a:pPr marL="12700" marR="769620">
              <a:lnSpc>
                <a:spcPct val="125000"/>
              </a:lnSpc>
              <a:tabLst>
                <a:tab pos="1422400" algn="l"/>
                <a:tab pos="1482725" algn="l"/>
                <a:tab pos="2561590" algn="l"/>
                <a:tab pos="3581400" algn="l"/>
                <a:tab pos="4522470" algn="l"/>
              </a:tabLst>
            </a:pPr>
            <a:r>
              <a:rPr sz="3700" spc="170" dirty="0">
                <a:latin typeface="Arial MT"/>
                <a:cs typeface="Arial MT"/>
              </a:rPr>
              <a:t>Show</a:t>
            </a:r>
            <a:r>
              <a:rPr sz="3700" dirty="0">
                <a:latin typeface="Arial MT"/>
                <a:cs typeface="Arial MT"/>
              </a:rPr>
              <a:t>		</a:t>
            </a:r>
            <a:r>
              <a:rPr sz="3700" spc="170" dirty="0">
                <a:latin typeface="Arial MT"/>
                <a:cs typeface="Arial MT"/>
              </a:rPr>
              <a:t>that</a:t>
            </a:r>
            <a:r>
              <a:rPr sz="3700" dirty="0">
                <a:latin typeface="Arial MT"/>
                <a:cs typeface="Arial MT"/>
              </a:rPr>
              <a:t>	</a:t>
            </a:r>
            <a:r>
              <a:rPr sz="3700" spc="145" dirty="0">
                <a:latin typeface="Arial MT"/>
                <a:cs typeface="Arial MT"/>
              </a:rPr>
              <a:t>you</a:t>
            </a:r>
            <a:r>
              <a:rPr sz="3700" dirty="0">
                <a:latin typeface="Arial MT"/>
                <a:cs typeface="Arial MT"/>
              </a:rPr>
              <a:t>	</a:t>
            </a:r>
            <a:r>
              <a:rPr sz="3700" spc="145" dirty="0">
                <a:latin typeface="Arial MT"/>
                <a:cs typeface="Arial MT"/>
              </a:rPr>
              <a:t>are</a:t>
            </a:r>
            <a:r>
              <a:rPr sz="3700" dirty="0">
                <a:latin typeface="Arial MT"/>
                <a:cs typeface="Arial MT"/>
              </a:rPr>
              <a:t>	</a:t>
            </a:r>
            <a:r>
              <a:rPr sz="3700" spc="215" dirty="0">
                <a:latin typeface="Arial MT"/>
                <a:cs typeface="Arial MT"/>
              </a:rPr>
              <a:t>listening </a:t>
            </a:r>
            <a:r>
              <a:rPr sz="3700" spc="190" dirty="0">
                <a:latin typeface="Arial MT"/>
                <a:cs typeface="Arial MT"/>
              </a:rPr>
              <a:t>Don't</a:t>
            </a:r>
            <a:r>
              <a:rPr sz="3700" dirty="0">
                <a:latin typeface="Arial MT"/>
                <a:cs typeface="Arial MT"/>
              </a:rPr>
              <a:t>	</a:t>
            </a:r>
            <a:r>
              <a:rPr sz="3700" spc="210" dirty="0">
                <a:latin typeface="Arial MT"/>
                <a:cs typeface="Arial MT"/>
              </a:rPr>
              <a:t>interupt</a:t>
            </a:r>
            <a:endParaRPr sz="3700">
              <a:latin typeface="Arial MT"/>
              <a:cs typeface="Arial MT"/>
            </a:endParaRPr>
          </a:p>
          <a:p>
            <a:pPr marL="12700">
              <a:lnSpc>
                <a:spcPct val="100000"/>
              </a:lnSpc>
              <a:spcBef>
                <a:spcPts val="1110"/>
              </a:spcBef>
              <a:tabLst>
                <a:tab pos="1109980" algn="l"/>
                <a:tab pos="2450465" algn="l"/>
                <a:tab pos="3764279" algn="l"/>
              </a:tabLst>
            </a:pPr>
            <a:r>
              <a:rPr sz="3700" spc="145" dirty="0">
                <a:latin typeface="Arial MT"/>
                <a:cs typeface="Arial MT"/>
              </a:rPr>
              <a:t>Use</a:t>
            </a:r>
            <a:r>
              <a:rPr sz="3700" dirty="0">
                <a:latin typeface="Arial MT"/>
                <a:cs typeface="Arial MT"/>
              </a:rPr>
              <a:t>	</a:t>
            </a:r>
            <a:r>
              <a:rPr sz="3700" spc="170" dirty="0">
                <a:latin typeface="Arial MT"/>
                <a:cs typeface="Arial MT"/>
              </a:rPr>
              <a:t>open</a:t>
            </a:r>
            <a:r>
              <a:rPr sz="3700" dirty="0">
                <a:latin typeface="Arial MT"/>
                <a:cs typeface="Arial MT"/>
              </a:rPr>
              <a:t>	</a:t>
            </a:r>
            <a:r>
              <a:rPr sz="3700" spc="170" dirty="0">
                <a:latin typeface="Arial MT"/>
                <a:cs typeface="Arial MT"/>
              </a:rPr>
              <a:t>body</a:t>
            </a:r>
            <a:r>
              <a:rPr sz="3700" dirty="0">
                <a:latin typeface="Arial MT"/>
                <a:cs typeface="Arial MT"/>
              </a:rPr>
              <a:t>	</a:t>
            </a:r>
            <a:r>
              <a:rPr sz="3700" spc="210" dirty="0">
                <a:latin typeface="Arial MT"/>
                <a:cs typeface="Arial MT"/>
              </a:rPr>
              <a:t>language</a:t>
            </a:r>
            <a:endParaRPr sz="3700">
              <a:latin typeface="Arial MT"/>
              <a:cs typeface="Arial MT"/>
            </a:endParaRPr>
          </a:p>
        </p:txBody>
      </p:sp>
      <p:pic>
        <p:nvPicPr>
          <p:cNvPr id="13" name="object 5">
            <a:hlinkClick r:id="rId5" action="ppaction://hlinksldjump"/>
            <a:extLst>
              <a:ext uri="{FF2B5EF4-FFF2-40B4-BE49-F238E27FC236}">
                <a16:creationId xmlns:a16="http://schemas.microsoft.com/office/drawing/2014/main" id="{2758F2AA-F08F-87A4-E8DE-844887E4B49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pic>
        <p:nvPicPr>
          <p:cNvPr id="4" name="object 4"/>
          <p:cNvPicPr/>
          <p:nvPr/>
        </p:nvPicPr>
        <p:blipFill>
          <a:blip r:embed="rId2" cstate="print"/>
          <a:stretch>
            <a:fillRect/>
          </a:stretch>
        </p:blipFill>
        <p:spPr>
          <a:xfrm>
            <a:off x="9087564" y="12"/>
            <a:ext cx="9200435" cy="10286987"/>
          </a:xfrm>
          <a:prstGeom prst="rect">
            <a:avLst/>
          </a:prstGeom>
        </p:spPr>
      </p:pic>
      <p:sp>
        <p:nvSpPr>
          <p:cNvPr id="6" name="object 6"/>
          <p:cNvSpPr txBox="1"/>
          <p:nvPr/>
        </p:nvSpPr>
        <p:spPr>
          <a:xfrm>
            <a:off x="1016000" y="3702120"/>
            <a:ext cx="6119495" cy="4058285"/>
          </a:xfrm>
          <a:prstGeom prst="rect">
            <a:avLst/>
          </a:prstGeom>
        </p:spPr>
        <p:txBody>
          <a:bodyPr vert="horz" wrap="square" lIns="0" tIns="0" rIns="0" bIns="0" rtlCol="0">
            <a:spAutoFit/>
          </a:bodyPr>
          <a:lstStyle/>
          <a:p>
            <a:pPr marL="12700" marR="5080">
              <a:lnSpc>
                <a:spcPts val="8030"/>
              </a:lnSpc>
            </a:pPr>
            <a:r>
              <a:rPr sz="6400" b="1" dirty="0">
                <a:solidFill>
                  <a:srgbClr val="08090F"/>
                </a:solidFill>
                <a:latin typeface="Arial"/>
                <a:cs typeface="Arial"/>
              </a:rPr>
              <a:t>What</a:t>
            </a:r>
            <a:r>
              <a:rPr sz="6400" b="1" spc="245" dirty="0">
                <a:solidFill>
                  <a:srgbClr val="08090F"/>
                </a:solidFill>
                <a:latin typeface="Arial"/>
                <a:cs typeface="Arial"/>
              </a:rPr>
              <a:t> </a:t>
            </a:r>
            <a:r>
              <a:rPr sz="6400" b="1" dirty="0">
                <a:solidFill>
                  <a:srgbClr val="08090F"/>
                </a:solidFill>
                <a:latin typeface="Arial"/>
                <a:cs typeface="Arial"/>
              </a:rPr>
              <a:t>are</a:t>
            </a:r>
            <a:r>
              <a:rPr sz="6400" b="1" spc="250" dirty="0">
                <a:solidFill>
                  <a:srgbClr val="08090F"/>
                </a:solidFill>
                <a:latin typeface="Arial"/>
                <a:cs typeface="Arial"/>
              </a:rPr>
              <a:t> </a:t>
            </a:r>
            <a:r>
              <a:rPr sz="6400" b="1" spc="-20" dirty="0">
                <a:solidFill>
                  <a:srgbClr val="08090F"/>
                </a:solidFill>
                <a:latin typeface="Arial"/>
                <a:cs typeface="Arial"/>
              </a:rPr>
              <a:t>non- </a:t>
            </a:r>
            <a:r>
              <a:rPr sz="6400" b="1" spc="35" dirty="0">
                <a:solidFill>
                  <a:srgbClr val="08090F"/>
                </a:solidFill>
                <a:latin typeface="Arial"/>
                <a:cs typeface="Arial"/>
              </a:rPr>
              <a:t>verbal </a:t>
            </a:r>
            <a:r>
              <a:rPr sz="6400" b="1" spc="40" dirty="0">
                <a:solidFill>
                  <a:srgbClr val="08090F"/>
                </a:solidFill>
                <a:latin typeface="Arial"/>
                <a:cs typeface="Arial"/>
              </a:rPr>
              <a:t>communication </a:t>
            </a:r>
            <a:r>
              <a:rPr sz="6400" b="1" spc="35" dirty="0">
                <a:solidFill>
                  <a:srgbClr val="08090F"/>
                </a:solidFill>
                <a:latin typeface="Arial"/>
                <a:cs typeface="Arial"/>
              </a:rPr>
              <a:t>skills?</a:t>
            </a:r>
            <a:endParaRPr sz="6400">
              <a:latin typeface="Arial"/>
              <a:cs typeface="Arial"/>
            </a:endParaRPr>
          </a:p>
        </p:txBody>
      </p:sp>
      <p:pic>
        <p:nvPicPr>
          <p:cNvPr id="7" name="object 5">
            <a:hlinkClick r:id="rId3" action="ppaction://hlinksldjump"/>
            <a:extLst>
              <a:ext uri="{FF2B5EF4-FFF2-40B4-BE49-F238E27FC236}">
                <a16:creationId xmlns:a16="http://schemas.microsoft.com/office/drawing/2014/main" id="{B9E34C5D-5BC6-C06F-A190-2C24B815EC6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3" name="object 3"/>
          <p:cNvPicPr/>
          <p:nvPr/>
        </p:nvPicPr>
        <p:blipFill>
          <a:blip r:embed="rId2" cstate="print"/>
          <a:stretch>
            <a:fillRect/>
          </a:stretch>
        </p:blipFill>
        <p:spPr>
          <a:xfrm>
            <a:off x="0" y="0"/>
            <a:ext cx="18287999" cy="2933699"/>
          </a:xfrm>
          <a:prstGeom prst="rect">
            <a:avLst/>
          </a:prstGeom>
        </p:spPr>
      </p:pic>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object 5"/>
          <p:cNvSpPr txBox="1">
            <a:spLocks noGrp="1"/>
          </p:cNvSpPr>
          <p:nvPr>
            <p:ph type="title"/>
          </p:nvPr>
        </p:nvSpPr>
        <p:spPr>
          <a:xfrm>
            <a:off x="685800" y="1871463"/>
            <a:ext cx="4881245" cy="1000760"/>
          </a:xfrm>
          <a:prstGeom prst="rect">
            <a:avLst/>
          </a:prstGeom>
        </p:spPr>
        <p:txBody>
          <a:bodyPr vert="horz" wrap="square" lIns="0" tIns="12700" rIns="0" bIns="0" rtlCol="0">
            <a:spAutoFit/>
          </a:bodyPr>
          <a:lstStyle/>
          <a:p>
            <a:pPr marL="12700">
              <a:lnSpc>
                <a:spcPct val="100000"/>
              </a:lnSpc>
              <a:spcBef>
                <a:spcPts val="100"/>
              </a:spcBef>
            </a:pPr>
            <a:r>
              <a:rPr spc="35" dirty="0"/>
              <a:t>Assessment</a:t>
            </a:r>
          </a:p>
        </p:txBody>
      </p:sp>
      <p:sp>
        <p:nvSpPr>
          <p:cNvPr id="9" name="object 9"/>
          <p:cNvSpPr txBox="1"/>
          <p:nvPr/>
        </p:nvSpPr>
        <p:spPr>
          <a:xfrm>
            <a:off x="0" y="2933699"/>
            <a:ext cx="18287999" cy="3965957"/>
          </a:xfrm>
          <a:prstGeom prst="rect">
            <a:avLst/>
          </a:prstGeom>
        </p:spPr>
        <p:txBody>
          <a:bodyPr vert="horz" wrap="square" lIns="0" tIns="12700" rIns="0" bIns="0" rtlCol="0">
            <a:spAutoFit/>
          </a:bodyPr>
          <a:lstStyle/>
          <a:p>
            <a:pPr marL="810895" marR="3565525" indent="-798830">
              <a:lnSpc>
                <a:spcPct val="141900"/>
              </a:lnSpc>
              <a:spcBef>
                <a:spcPts val="100"/>
              </a:spcBef>
              <a:tabLst>
                <a:tab pos="979169" algn="l"/>
                <a:tab pos="2005330" algn="l"/>
                <a:tab pos="3221355" algn="l"/>
                <a:tab pos="3862704" algn="l"/>
                <a:tab pos="4241165" algn="l"/>
                <a:tab pos="5175250" algn="l"/>
                <a:tab pos="5822315" algn="l"/>
                <a:tab pos="5940425" algn="l"/>
                <a:tab pos="7703820" algn="l"/>
                <a:tab pos="8352155" algn="l"/>
                <a:tab pos="9103995" algn="l"/>
                <a:tab pos="10019665" algn="l"/>
              </a:tabLst>
            </a:pPr>
            <a:r>
              <a:rPr sz="3700" spc="145" dirty="0">
                <a:solidFill>
                  <a:srgbClr val="08090F"/>
                </a:solidFill>
                <a:latin typeface="Arial MT"/>
                <a:cs typeface="Arial MT"/>
              </a:rPr>
              <a:t>For</a:t>
            </a:r>
            <a:r>
              <a:rPr sz="3700" dirty="0">
                <a:solidFill>
                  <a:srgbClr val="08090F"/>
                </a:solidFill>
                <a:latin typeface="Arial MT"/>
                <a:cs typeface="Arial MT"/>
              </a:rPr>
              <a:t>		</a:t>
            </a:r>
            <a:r>
              <a:rPr sz="3700" spc="170" dirty="0">
                <a:solidFill>
                  <a:srgbClr val="08090F"/>
                </a:solidFill>
                <a:latin typeface="Arial MT"/>
                <a:cs typeface="Arial MT"/>
              </a:rPr>
              <a:t>this</a:t>
            </a:r>
            <a:r>
              <a:rPr sz="3700" dirty="0">
                <a:solidFill>
                  <a:srgbClr val="08090F"/>
                </a:solidFill>
                <a:latin typeface="Arial MT"/>
                <a:cs typeface="Arial MT"/>
              </a:rPr>
              <a:t>	</a:t>
            </a:r>
            <a:r>
              <a:rPr sz="3700" spc="190" dirty="0">
                <a:solidFill>
                  <a:srgbClr val="08090F"/>
                </a:solidFill>
                <a:latin typeface="Arial MT"/>
                <a:cs typeface="Arial MT"/>
              </a:rPr>
              <a:t>unit,</a:t>
            </a:r>
            <a:r>
              <a:rPr sz="3700" dirty="0">
                <a:solidFill>
                  <a:srgbClr val="08090F"/>
                </a:solidFill>
                <a:latin typeface="Arial MT"/>
                <a:cs typeface="Arial MT"/>
              </a:rPr>
              <a:t>	</a:t>
            </a:r>
            <a:r>
              <a:rPr sz="3700" spc="145" dirty="0">
                <a:solidFill>
                  <a:srgbClr val="08090F"/>
                </a:solidFill>
                <a:latin typeface="Arial MT"/>
                <a:cs typeface="Arial MT"/>
              </a:rPr>
              <a:t>you</a:t>
            </a:r>
            <a:r>
              <a:rPr sz="3700" dirty="0">
                <a:solidFill>
                  <a:srgbClr val="08090F"/>
                </a:solidFill>
                <a:latin typeface="Arial MT"/>
                <a:cs typeface="Arial MT"/>
              </a:rPr>
              <a:t>	</a:t>
            </a:r>
            <a:r>
              <a:rPr sz="3700" spc="170" dirty="0">
                <a:solidFill>
                  <a:srgbClr val="08090F"/>
                </a:solidFill>
                <a:latin typeface="Arial MT"/>
                <a:cs typeface="Arial MT"/>
              </a:rPr>
              <a:t>will</a:t>
            </a:r>
            <a:r>
              <a:rPr sz="3700" dirty="0">
                <a:solidFill>
                  <a:srgbClr val="08090F"/>
                </a:solidFill>
                <a:latin typeface="Arial MT"/>
                <a:cs typeface="Arial MT"/>
              </a:rPr>
              <a:t>	</a:t>
            </a:r>
            <a:r>
              <a:rPr sz="3700" spc="-940" dirty="0">
                <a:solidFill>
                  <a:srgbClr val="08090F"/>
                </a:solidFill>
                <a:latin typeface="Arial MT"/>
                <a:cs typeface="Arial MT"/>
              </a:rPr>
              <a:t> </a:t>
            </a:r>
            <a:r>
              <a:rPr sz="3700" spc="125" dirty="0">
                <a:solidFill>
                  <a:srgbClr val="08090F"/>
                </a:solidFill>
                <a:latin typeface="Arial MT"/>
                <a:cs typeface="Arial MT"/>
              </a:rPr>
              <a:t>be</a:t>
            </a:r>
            <a:r>
              <a:rPr sz="3700" dirty="0">
                <a:solidFill>
                  <a:srgbClr val="08090F"/>
                </a:solidFill>
                <a:latin typeface="Arial MT"/>
                <a:cs typeface="Arial MT"/>
              </a:rPr>
              <a:t>		</a:t>
            </a:r>
            <a:r>
              <a:rPr sz="3700" spc="210" dirty="0">
                <a:solidFill>
                  <a:srgbClr val="08090F"/>
                </a:solidFill>
                <a:latin typeface="Arial MT"/>
                <a:cs typeface="Arial MT"/>
              </a:rPr>
              <a:t>assessed</a:t>
            </a:r>
            <a:r>
              <a:rPr sz="3700" dirty="0">
                <a:solidFill>
                  <a:srgbClr val="08090F"/>
                </a:solidFill>
                <a:latin typeface="Arial MT"/>
                <a:cs typeface="Arial MT"/>
              </a:rPr>
              <a:t>	</a:t>
            </a:r>
            <a:r>
              <a:rPr sz="3700" spc="100" dirty="0">
                <a:solidFill>
                  <a:srgbClr val="08090F"/>
                </a:solidFill>
                <a:latin typeface="Arial MT"/>
                <a:cs typeface="Arial MT"/>
              </a:rPr>
              <a:t>on</a:t>
            </a:r>
            <a:r>
              <a:rPr sz="3700" dirty="0">
                <a:solidFill>
                  <a:srgbClr val="08090F"/>
                </a:solidFill>
                <a:latin typeface="Arial MT"/>
                <a:cs typeface="Arial MT"/>
              </a:rPr>
              <a:t>	</a:t>
            </a:r>
            <a:r>
              <a:rPr sz="3700" spc="145" dirty="0">
                <a:solidFill>
                  <a:srgbClr val="08090F"/>
                </a:solidFill>
                <a:latin typeface="Arial MT"/>
                <a:cs typeface="Arial MT"/>
              </a:rPr>
              <a:t>the</a:t>
            </a:r>
            <a:r>
              <a:rPr sz="3700" dirty="0">
                <a:solidFill>
                  <a:srgbClr val="08090F"/>
                </a:solidFill>
                <a:latin typeface="Arial MT"/>
                <a:cs typeface="Arial MT"/>
              </a:rPr>
              <a:t>	</a:t>
            </a:r>
            <a:r>
              <a:rPr sz="3700" spc="215" dirty="0">
                <a:solidFill>
                  <a:srgbClr val="08090F"/>
                </a:solidFill>
                <a:latin typeface="Arial MT"/>
                <a:cs typeface="Arial MT"/>
              </a:rPr>
              <a:t>following: </a:t>
            </a:r>
            <a:r>
              <a:rPr sz="3700" spc="215" dirty="0">
                <a:solidFill>
                  <a:srgbClr val="08090F"/>
                </a:solidFill>
                <a:latin typeface="Arial MT"/>
                <a:cs typeface="Arial MT"/>
                <a:hlinkClick r:id="rId4" action="ppaction://hlinksldjump"/>
              </a:rPr>
              <a:t>Assessment</a:t>
            </a:r>
            <a:r>
              <a:rPr sz="3700" dirty="0">
                <a:solidFill>
                  <a:srgbClr val="08090F"/>
                </a:solidFill>
                <a:latin typeface="Arial MT"/>
                <a:cs typeface="Arial MT"/>
                <a:hlinkClick r:id="rId4" action="ppaction://hlinksldjump"/>
              </a:rPr>
              <a:t>	</a:t>
            </a:r>
            <a:r>
              <a:rPr sz="3700" spc="170" dirty="0">
                <a:solidFill>
                  <a:srgbClr val="08090F"/>
                </a:solidFill>
                <a:latin typeface="Arial MT"/>
                <a:cs typeface="Arial MT"/>
                <a:hlinkClick r:id="rId4" action="ppaction://hlinksldjump"/>
              </a:rPr>
              <a:t>Task</a:t>
            </a:r>
            <a:r>
              <a:rPr sz="3700" dirty="0">
                <a:solidFill>
                  <a:srgbClr val="08090F"/>
                </a:solidFill>
                <a:latin typeface="Arial MT"/>
                <a:cs typeface="Arial MT"/>
                <a:hlinkClick r:id="rId4" action="ppaction://hlinksldjump"/>
              </a:rPr>
              <a:t>	</a:t>
            </a:r>
            <a:r>
              <a:rPr sz="3700" spc="100" dirty="0">
                <a:solidFill>
                  <a:srgbClr val="08090F"/>
                </a:solidFill>
                <a:latin typeface="Arial MT"/>
                <a:cs typeface="Arial MT"/>
                <a:hlinkClick r:id="rId4" action="ppaction://hlinksldjump"/>
              </a:rPr>
              <a:t>1-</a:t>
            </a:r>
            <a:r>
              <a:rPr sz="3700" dirty="0">
                <a:solidFill>
                  <a:srgbClr val="08090F"/>
                </a:solidFill>
                <a:latin typeface="Arial MT"/>
                <a:cs typeface="Arial MT"/>
                <a:hlinkClick r:id="rId4" action="ppaction://hlinksldjump"/>
              </a:rPr>
              <a:t>	</a:t>
            </a:r>
            <a:r>
              <a:rPr sz="3700" spc="204" dirty="0">
                <a:solidFill>
                  <a:srgbClr val="08090F"/>
                </a:solidFill>
                <a:latin typeface="Arial MT"/>
                <a:cs typeface="Arial MT"/>
                <a:hlinkClick r:id="rId4" action="ppaction://hlinksldjump"/>
              </a:rPr>
              <a:t>Written</a:t>
            </a:r>
            <a:r>
              <a:rPr sz="3700" dirty="0">
                <a:solidFill>
                  <a:srgbClr val="08090F"/>
                </a:solidFill>
                <a:latin typeface="Arial MT"/>
                <a:cs typeface="Arial MT"/>
                <a:hlinkClick r:id="rId4" action="ppaction://hlinksldjump"/>
              </a:rPr>
              <a:t>	</a:t>
            </a:r>
            <a:r>
              <a:rPr sz="3700" spc="215" dirty="0">
                <a:solidFill>
                  <a:srgbClr val="08090F"/>
                </a:solidFill>
                <a:latin typeface="Arial MT"/>
                <a:cs typeface="Arial MT"/>
                <a:hlinkClick r:id="rId4" action="ppaction://hlinksldjump"/>
              </a:rPr>
              <a:t>Questions</a:t>
            </a:r>
            <a:endParaRPr sz="3700" dirty="0">
              <a:latin typeface="Arial MT"/>
              <a:cs typeface="Arial MT"/>
            </a:endParaRPr>
          </a:p>
          <a:p>
            <a:pPr marL="810895">
              <a:lnSpc>
                <a:spcPct val="100000"/>
              </a:lnSpc>
              <a:spcBef>
                <a:spcPts val="1860"/>
              </a:spcBef>
              <a:tabLst>
                <a:tab pos="3862704" algn="l"/>
                <a:tab pos="5339080" algn="l"/>
                <a:tab pos="5986145" algn="l"/>
                <a:tab pos="8031480" algn="l"/>
                <a:tab pos="9855200" algn="l"/>
              </a:tabLst>
            </a:pPr>
            <a:r>
              <a:rPr sz="3700" spc="215" dirty="0">
                <a:solidFill>
                  <a:srgbClr val="08090F"/>
                </a:solidFill>
                <a:latin typeface="Arial MT"/>
                <a:cs typeface="Arial MT"/>
                <a:hlinkClick r:id="rId5" action="ppaction://hlinksldjump"/>
              </a:rPr>
              <a:t>Assessment</a:t>
            </a:r>
            <a:r>
              <a:rPr sz="3700" dirty="0">
                <a:solidFill>
                  <a:srgbClr val="08090F"/>
                </a:solidFill>
                <a:latin typeface="Arial MT"/>
                <a:cs typeface="Arial MT"/>
                <a:hlinkClick r:id="rId5" action="ppaction://hlinksldjump"/>
              </a:rPr>
              <a:t>	</a:t>
            </a:r>
            <a:r>
              <a:rPr sz="3700" spc="170" dirty="0">
                <a:solidFill>
                  <a:srgbClr val="08090F"/>
                </a:solidFill>
                <a:latin typeface="Arial MT"/>
                <a:cs typeface="Arial MT"/>
                <a:hlinkClick r:id="rId5" action="ppaction://hlinksldjump"/>
              </a:rPr>
              <a:t>Task</a:t>
            </a:r>
            <a:r>
              <a:rPr sz="3700" dirty="0">
                <a:solidFill>
                  <a:srgbClr val="08090F"/>
                </a:solidFill>
                <a:latin typeface="Arial MT"/>
                <a:cs typeface="Arial MT"/>
                <a:hlinkClick r:id="rId5" action="ppaction://hlinksldjump"/>
              </a:rPr>
              <a:t>	</a:t>
            </a:r>
            <a:r>
              <a:rPr sz="3700" spc="100" dirty="0">
                <a:solidFill>
                  <a:srgbClr val="08090F"/>
                </a:solidFill>
                <a:latin typeface="Arial MT"/>
                <a:cs typeface="Arial MT"/>
                <a:hlinkClick r:id="rId5" action="ppaction://hlinksldjump"/>
              </a:rPr>
              <a:t>2-</a:t>
            </a:r>
            <a:r>
              <a:rPr sz="3700" dirty="0">
                <a:solidFill>
                  <a:srgbClr val="08090F"/>
                </a:solidFill>
                <a:latin typeface="Arial MT"/>
                <a:cs typeface="Arial MT"/>
                <a:hlinkClick r:id="rId5" action="ppaction://hlinksldjump"/>
              </a:rPr>
              <a:t>	</a:t>
            </a:r>
            <a:r>
              <a:rPr sz="3700" spc="210" dirty="0">
                <a:solidFill>
                  <a:srgbClr val="08090F"/>
                </a:solidFill>
                <a:latin typeface="Arial MT"/>
                <a:cs typeface="Arial MT"/>
                <a:hlinkClick r:id="rId5" action="ppaction://hlinksldjump"/>
              </a:rPr>
              <a:t>Multiple</a:t>
            </a:r>
            <a:r>
              <a:rPr sz="3700" dirty="0">
                <a:solidFill>
                  <a:srgbClr val="08090F"/>
                </a:solidFill>
                <a:latin typeface="Arial MT"/>
                <a:cs typeface="Arial MT"/>
                <a:hlinkClick r:id="rId5" action="ppaction://hlinksldjump"/>
              </a:rPr>
              <a:t>	</a:t>
            </a:r>
            <a:r>
              <a:rPr sz="3700" spc="200" dirty="0">
                <a:solidFill>
                  <a:srgbClr val="08090F"/>
                </a:solidFill>
                <a:latin typeface="Arial MT"/>
                <a:cs typeface="Arial MT"/>
                <a:hlinkClick r:id="rId5" action="ppaction://hlinksldjump"/>
              </a:rPr>
              <a:t>Choice</a:t>
            </a:r>
            <a:r>
              <a:rPr sz="3700" dirty="0">
                <a:solidFill>
                  <a:srgbClr val="08090F"/>
                </a:solidFill>
                <a:latin typeface="Arial MT"/>
                <a:cs typeface="Arial MT"/>
                <a:hlinkClick r:id="rId5" action="ppaction://hlinksldjump"/>
              </a:rPr>
              <a:t>	</a:t>
            </a:r>
            <a:r>
              <a:rPr sz="3700" spc="215" dirty="0">
                <a:solidFill>
                  <a:srgbClr val="08090F"/>
                </a:solidFill>
                <a:latin typeface="Arial MT"/>
                <a:cs typeface="Arial MT"/>
                <a:hlinkClick r:id="rId5" action="ppaction://hlinksldjump"/>
              </a:rPr>
              <a:t>Questions</a:t>
            </a:r>
            <a:endParaRPr sz="3700" dirty="0">
              <a:latin typeface="Arial MT"/>
              <a:cs typeface="Arial MT"/>
            </a:endParaRPr>
          </a:p>
          <a:p>
            <a:pPr marL="810895" marR="5080">
              <a:lnSpc>
                <a:spcPct val="141900"/>
              </a:lnSpc>
              <a:tabLst>
                <a:tab pos="2209800" algn="l"/>
                <a:tab pos="3862704" algn="l"/>
                <a:tab pos="4465320" algn="l"/>
                <a:tab pos="5175250" algn="l"/>
                <a:tab pos="5822315" algn="l"/>
                <a:tab pos="8666480" algn="l"/>
                <a:tab pos="11404600" algn="l"/>
                <a:tab pos="13260705" algn="l"/>
                <a:tab pos="15410815" algn="l"/>
              </a:tabLst>
            </a:pPr>
            <a:r>
              <a:rPr sz="3700" spc="215" dirty="0">
                <a:solidFill>
                  <a:srgbClr val="08090F"/>
                </a:solidFill>
                <a:latin typeface="Arial MT"/>
                <a:cs typeface="Arial MT"/>
                <a:hlinkClick r:id="rId6" action="ppaction://hlinksldjump"/>
              </a:rPr>
              <a:t>Assessment</a:t>
            </a:r>
            <a:r>
              <a:rPr sz="3700" dirty="0">
                <a:solidFill>
                  <a:srgbClr val="08090F"/>
                </a:solidFill>
                <a:latin typeface="Arial MT"/>
                <a:cs typeface="Arial MT"/>
                <a:hlinkClick r:id="rId6" action="ppaction://hlinksldjump"/>
              </a:rPr>
              <a:t>	</a:t>
            </a:r>
            <a:r>
              <a:rPr sz="3700" spc="170" dirty="0">
                <a:solidFill>
                  <a:srgbClr val="08090F"/>
                </a:solidFill>
                <a:latin typeface="Arial MT"/>
                <a:cs typeface="Arial MT"/>
                <a:hlinkClick r:id="rId6" action="ppaction://hlinksldjump"/>
              </a:rPr>
              <a:t>Task</a:t>
            </a:r>
            <a:r>
              <a:rPr sz="3700" dirty="0">
                <a:solidFill>
                  <a:srgbClr val="08090F"/>
                </a:solidFill>
                <a:latin typeface="Arial MT"/>
                <a:cs typeface="Arial MT"/>
                <a:hlinkClick r:id="rId6" action="ppaction://hlinksldjump"/>
              </a:rPr>
              <a:t>	</a:t>
            </a:r>
            <a:r>
              <a:rPr sz="3700" spc="100" dirty="0">
                <a:solidFill>
                  <a:srgbClr val="08090F"/>
                </a:solidFill>
                <a:latin typeface="Arial MT"/>
                <a:cs typeface="Arial MT"/>
                <a:hlinkClick r:id="rId6" action="ppaction://hlinksldjump"/>
              </a:rPr>
              <a:t>3-</a:t>
            </a:r>
            <a:r>
              <a:rPr sz="3700" dirty="0">
                <a:solidFill>
                  <a:srgbClr val="08090F"/>
                </a:solidFill>
                <a:latin typeface="Arial MT"/>
                <a:cs typeface="Arial MT"/>
                <a:hlinkClick r:id="rId6" action="ppaction://hlinksldjump"/>
              </a:rPr>
              <a:t>	</a:t>
            </a:r>
            <a:r>
              <a:rPr sz="3700" spc="215" dirty="0">
                <a:solidFill>
                  <a:srgbClr val="08090F"/>
                </a:solidFill>
                <a:latin typeface="Arial MT"/>
                <a:cs typeface="Arial MT"/>
                <a:hlinkClick r:id="rId6" action="ppaction://hlinksldjump"/>
              </a:rPr>
              <a:t>Roleplayed</a:t>
            </a:r>
            <a:r>
              <a:rPr sz="3700" dirty="0">
                <a:solidFill>
                  <a:srgbClr val="08090F"/>
                </a:solidFill>
                <a:latin typeface="Arial MT"/>
                <a:cs typeface="Arial MT"/>
                <a:hlinkClick r:id="rId6" action="ppaction://hlinksldjump"/>
              </a:rPr>
              <a:t>	</a:t>
            </a:r>
            <a:r>
              <a:rPr sz="3700" spc="215" dirty="0">
                <a:solidFill>
                  <a:srgbClr val="08090F"/>
                </a:solidFill>
                <a:latin typeface="Arial MT"/>
                <a:cs typeface="Arial MT"/>
                <a:hlinkClick r:id="rId6" action="ppaction://hlinksldjump"/>
              </a:rPr>
              <a:t>Scenarios-</a:t>
            </a:r>
            <a:r>
              <a:rPr sz="3700" dirty="0">
                <a:solidFill>
                  <a:srgbClr val="08090F"/>
                </a:solidFill>
                <a:latin typeface="Arial MT"/>
                <a:cs typeface="Arial MT"/>
                <a:hlinkClick r:id="rId6" action="ppaction://hlinksldjump"/>
              </a:rPr>
              <a:t>	</a:t>
            </a:r>
            <a:r>
              <a:rPr sz="3700" spc="204" dirty="0">
                <a:solidFill>
                  <a:srgbClr val="08090F"/>
                </a:solidFill>
                <a:latin typeface="Arial MT"/>
                <a:cs typeface="Arial MT"/>
                <a:hlinkClick r:id="rId6" action="ppaction://hlinksldjump"/>
              </a:rPr>
              <a:t>Deliver</a:t>
            </a:r>
            <a:r>
              <a:rPr sz="3700" dirty="0">
                <a:solidFill>
                  <a:srgbClr val="08090F"/>
                </a:solidFill>
                <a:latin typeface="Arial MT"/>
                <a:cs typeface="Arial MT"/>
                <a:hlinkClick r:id="rId6" action="ppaction://hlinksldjump"/>
              </a:rPr>
              <a:t>	</a:t>
            </a:r>
            <a:r>
              <a:rPr sz="3700" spc="210" dirty="0">
                <a:solidFill>
                  <a:srgbClr val="08090F"/>
                </a:solidFill>
                <a:latin typeface="Arial MT"/>
                <a:cs typeface="Arial MT"/>
                <a:hlinkClick r:id="rId6" action="ppaction://hlinksldjump"/>
              </a:rPr>
              <a:t>services</a:t>
            </a:r>
            <a:r>
              <a:rPr sz="3700" dirty="0">
                <a:solidFill>
                  <a:srgbClr val="08090F"/>
                </a:solidFill>
                <a:latin typeface="Arial MT"/>
                <a:cs typeface="Arial MT"/>
                <a:hlinkClick r:id="rId6" action="ppaction://hlinksldjump"/>
              </a:rPr>
              <a:t>	</a:t>
            </a:r>
            <a:r>
              <a:rPr sz="3700" spc="100" dirty="0">
                <a:solidFill>
                  <a:srgbClr val="08090F"/>
                </a:solidFill>
                <a:latin typeface="Arial MT"/>
                <a:cs typeface="Arial MT"/>
                <a:hlinkClick r:id="rId6" action="ppaction://hlinksldjump"/>
              </a:rPr>
              <a:t>to </a:t>
            </a:r>
            <a:r>
              <a:rPr sz="3700" spc="190" dirty="0">
                <a:solidFill>
                  <a:srgbClr val="08090F"/>
                </a:solidFill>
                <a:latin typeface="Arial MT"/>
                <a:cs typeface="Arial MT"/>
                <a:hlinkClick r:id="rId6" action="ppaction://hlinksldjump"/>
              </a:rPr>
              <a:t>three</a:t>
            </a:r>
            <a:r>
              <a:rPr lang="en-US" sz="3700" spc="190" dirty="0">
                <a:solidFill>
                  <a:srgbClr val="08090F"/>
                </a:solidFill>
                <a:latin typeface="Arial MT"/>
                <a:cs typeface="Arial MT"/>
                <a:hlinkClick r:id="rId6" action="ppaction://hlinksldjump"/>
              </a:rPr>
              <a:t> </a:t>
            </a:r>
            <a:r>
              <a:rPr sz="3700" spc="210" dirty="0">
                <a:solidFill>
                  <a:srgbClr val="08090F"/>
                </a:solidFill>
                <a:latin typeface="Arial MT"/>
                <a:cs typeface="Arial MT"/>
                <a:hlinkClick r:id="rId6" action="ppaction://hlinksldjump"/>
              </a:rPr>
              <a:t>separate</a:t>
            </a:r>
            <a:r>
              <a:rPr lang="en-US" sz="3700" spc="210" dirty="0">
                <a:solidFill>
                  <a:srgbClr val="08090F"/>
                </a:solidFill>
                <a:latin typeface="Arial MT"/>
                <a:cs typeface="Arial MT"/>
                <a:hlinkClick r:id="rId6" action="ppaction://hlinksldjump"/>
              </a:rPr>
              <a:t> </a:t>
            </a:r>
            <a:r>
              <a:rPr sz="3700" spc="215" dirty="0">
                <a:solidFill>
                  <a:srgbClr val="08090F"/>
                </a:solidFill>
                <a:latin typeface="Arial MT"/>
                <a:cs typeface="Arial MT"/>
                <a:hlinkClick r:id="rId6" action="ppaction://hlinksldjump"/>
              </a:rPr>
              <a:t>occasions</a:t>
            </a:r>
            <a:endParaRPr sz="3700" dirty="0">
              <a:latin typeface="Arial MT"/>
              <a:cs typeface="Arial MT"/>
            </a:endParaRPr>
          </a:p>
        </p:txBody>
      </p:sp>
      <p:sp>
        <p:nvSpPr>
          <p:cNvPr id="10" name="TextBox 9">
            <a:extLst>
              <a:ext uri="{FF2B5EF4-FFF2-40B4-BE49-F238E27FC236}">
                <a16:creationId xmlns:a16="http://schemas.microsoft.com/office/drawing/2014/main" id="{15659B65-01EF-516F-903E-8F2AA5457CD3}"/>
              </a:ext>
            </a:extLst>
          </p:cNvPr>
          <p:cNvSpPr txBox="1"/>
          <p:nvPr/>
        </p:nvSpPr>
        <p:spPr>
          <a:xfrm>
            <a:off x="416514" y="7688640"/>
            <a:ext cx="4953000" cy="1569660"/>
          </a:xfrm>
          <a:prstGeom prst="rect">
            <a:avLst/>
          </a:prstGeom>
          <a:noFill/>
        </p:spPr>
        <p:txBody>
          <a:bodyPr wrap="square" rtlCol="0">
            <a:spAutoFit/>
          </a:bodyPr>
          <a:lstStyle/>
          <a:p>
            <a:r>
              <a:rPr lang="en-US" sz="3200" dirty="0">
                <a:hlinkClick r:id="rId7" action="ppaction://hlinksldjump"/>
              </a:rPr>
              <a:t>Learning Check Points 1</a:t>
            </a:r>
            <a:endParaRPr lang="en-US" sz="3200" dirty="0"/>
          </a:p>
          <a:p>
            <a:r>
              <a:rPr lang="en-US" sz="3200" dirty="0">
                <a:hlinkClick r:id="rId8" action="ppaction://hlinksldjump"/>
              </a:rPr>
              <a:t>Learning Check Points 2</a:t>
            </a:r>
            <a:endParaRPr lang="en-AU" sz="3200" dirty="0"/>
          </a:p>
          <a:p>
            <a:r>
              <a:rPr lang="en-US" sz="3200" dirty="0">
                <a:hlinkClick r:id="rId9" action="ppaction://hlinksldjump"/>
              </a:rPr>
              <a:t>Learning Check Points 3</a:t>
            </a:r>
            <a:endParaRPr lang="en-AU" sz="3200" dirty="0"/>
          </a:p>
        </p:txBody>
      </p:sp>
      <p:sp>
        <p:nvSpPr>
          <p:cNvPr id="6" name="TextBox 5">
            <a:extLst>
              <a:ext uri="{FF2B5EF4-FFF2-40B4-BE49-F238E27FC236}">
                <a16:creationId xmlns:a16="http://schemas.microsoft.com/office/drawing/2014/main" id="{C0EEE373-0228-03AF-F176-F9F9A43826E8}"/>
              </a:ext>
            </a:extLst>
          </p:cNvPr>
          <p:cNvSpPr txBox="1"/>
          <p:nvPr/>
        </p:nvSpPr>
        <p:spPr>
          <a:xfrm>
            <a:off x="7696200" y="6728580"/>
            <a:ext cx="4953000" cy="3539430"/>
          </a:xfrm>
          <a:prstGeom prst="rect">
            <a:avLst/>
          </a:prstGeom>
          <a:noFill/>
        </p:spPr>
        <p:txBody>
          <a:bodyPr wrap="square" rtlCol="0">
            <a:spAutoFit/>
          </a:bodyPr>
          <a:lstStyle/>
          <a:p>
            <a:r>
              <a:rPr lang="en-US" sz="3200" dirty="0">
                <a:hlinkClick r:id="rId10" action="ppaction://hlinksldjump"/>
              </a:rPr>
              <a:t>Activity 1</a:t>
            </a:r>
            <a:endParaRPr lang="en-US" sz="3200" dirty="0"/>
          </a:p>
          <a:p>
            <a:r>
              <a:rPr lang="en-US" sz="3200" dirty="0">
                <a:hlinkClick r:id="rId11" action="ppaction://hlinksldjump"/>
              </a:rPr>
              <a:t>Activity 2</a:t>
            </a:r>
            <a:endParaRPr lang="en-AU" sz="3200" dirty="0"/>
          </a:p>
          <a:p>
            <a:r>
              <a:rPr lang="en-US" sz="3200" dirty="0">
                <a:hlinkClick r:id="rId12" action="ppaction://hlinksldjump"/>
              </a:rPr>
              <a:t>Activity 3</a:t>
            </a:r>
            <a:endParaRPr lang="en-US" sz="3200" dirty="0"/>
          </a:p>
          <a:p>
            <a:r>
              <a:rPr lang="en-US" sz="3200" dirty="0">
                <a:hlinkClick r:id="rId13" action="ppaction://hlinksldjump"/>
              </a:rPr>
              <a:t>Activity 4</a:t>
            </a:r>
            <a:endParaRPr lang="en-US" sz="3200" dirty="0"/>
          </a:p>
          <a:p>
            <a:r>
              <a:rPr lang="en-US" sz="3200" dirty="0">
                <a:hlinkClick r:id="rId14" action="ppaction://hlinksldjump"/>
              </a:rPr>
              <a:t>Activity 5</a:t>
            </a:r>
            <a:endParaRPr lang="en-US" sz="3200" dirty="0"/>
          </a:p>
          <a:p>
            <a:r>
              <a:rPr lang="en-US" sz="3200" dirty="0">
                <a:hlinkClick r:id="rId15" action="ppaction://hlinksldjump"/>
              </a:rPr>
              <a:t>Activity 6</a:t>
            </a:r>
            <a:endParaRPr lang="en-US" sz="3200" dirty="0"/>
          </a:p>
          <a:p>
            <a:endParaRPr lang="en-AU" sz="3200" dirty="0"/>
          </a:p>
        </p:txBody>
      </p:sp>
      <p:sp>
        <p:nvSpPr>
          <p:cNvPr id="7" name="TextBox 6">
            <a:extLst>
              <a:ext uri="{FF2B5EF4-FFF2-40B4-BE49-F238E27FC236}">
                <a16:creationId xmlns:a16="http://schemas.microsoft.com/office/drawing/2014/main" id="{1E4DD0C8-8285-AA57-EC71-5950DE3139A5}"/>
              </a:ext>
            </a:extLst>
          </p:cNvPr>
          <p:cNvSpPr txBox="1"/>
          <p:nvPr/>
        </p:nvSpPr>
        <p:spPr>
          <a:xfrm>
            <a:off x="11613019" y="6987862"/>
            <a:ext cx="4953000" cy="2554545"/>
          </a:xfrm>
          <a:prstGeom prst="rect">
            <a:avLst/>
          </a:prstGeom>
          <a:noFill/>
        </p:spPr>
        <p:txBody>
          <a:bodyPr wrap="square" rtlCol="0">
            <a:spAutoFit/>
          </a:bodyPr>
          <a:lstStyle/>
          <a:p>
            <a:r>
              <a:rPr lang="en-US" sz="3200" dirty="0">
                <a:hlinkClick r:id="rId16" action="ppaction://hlinksldjump"/>
              </a:rPr>
              <a:t>Activity 7</a:t>
            </a:r>
            <a:endParaRPr lang="en-US" sz="3200" dirty="0"/>
          </a:p>
          <a:p>
            <a:r>
              <a:rPr lang="en-US" sz="3200" dirty="0">
                <a:hlinkClick r:id="rId17" action="ppaction://hlinksldjump"/>
              </a:rPr>
              <a:t>Activity 8</a:t>
            </a:r>
            <a:endParaRPr lang="en-AU" sz="3200" dirty="0"/>
          </a:p>
          <a:p>
            <a:r>
              <a:rPr lang="en-US" sz="3200" dirty="0">
                <a:hlinkClick r:id="rId18" action="ppaction://hlinksldjump"/>
              </a:rPr>
              <a:t>Activity 9</a:t>
            </a:r>
            <a:endParaRPr lang="en-US" sz="3200" dirty="0"/>
          </a:p>
          <a:p>
            <a:r>
              <a:rPr lang="en-US" sz="3200" dirty="0">
                <a:hlinkClick r:id="rId19" action="ppaction://hlinksldjump"/>
              </a:rPr>
              <a:t>Activity 10</a:t>
            </a:r>
            <a:endParaRPr lang="en-US" sz="3200" dirty="0"/>
          </a:p>
          <a:p>
            <a:r>
              <a:rPr lang="en-US" sz="3200" dirty="0">
                <a:hlinkClick r:id="rId20" action="ppaction://hlinksldjump"/>
              </a:rPr>
              <a:t>Activity 11</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6C2C2-C01F-C4F7-A06E-B635CBF0B88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22860" y="0"/>
            <a:ext cx="1524000" cy="1356360"/>
          </a:xfrm>
          <a:prstGeom prst="rect">
            <a:avLst/>
          </a:prstGeom>
        </p:spPr>
      </p:pic>
      <p:sp>
        <p:nvSpPr>
          <p:cNvPr id="3" name="TextBox 2">
            <a:extLst>
              <a:ext uri="{FF2B5EF4-FFF2-40B4-BE49-F238E27FC236}">
                <a16:creationId xmlns:a16="http://schemas.microsoft.com/office/drawing/2014/main" id="{FBB04F7D-3F3A-9D52-EB01-4690798821C4}"/>
              </a:ext>
            </a:extLst>
          </p:cNvPr>
          <p:cNvSpPr txBox="1"/>
          <p:nvPr/>
        </p:nvSpPr>
        <p:spPr>
          <a:xfrm>
            <a:off x="1905000" y="335369"/>
            <a:ext cx="12420600" cy="769441"/>
          </a:xfrm>
          <a:prstGeom prst="rect">
            <a:avLst/>
          </a:prstGeom>
          <a:noFill/>
        </p:spPr>
        <p:txBody>
          <a:bodyPr wrap="square" rtlCol="0">
            <a:spAutoFit/>
          </a:bodyPr>
          <a:lstStyle/>
          <a:p>
            <a:r>
              <a:rPr lang="en-US" sz="4400" dirty="0"/>
              <a:t>What are they not saying?</a:t>
            </a:r>
            <a:endParaRPr lang="en-AU" sz="4400" dirty="0"/>
          </a:p>
        </p:txBody>
      </p:sp>
      <p:sp>
        <p:nvSpPr>
          <p:cNvPr id="5" name="TextBox 4">
            <a:extLst>
              <a:ext uri="{FF2B5EF4-FFF2-40B4-BE49-F238E27FC236}">
                <a16:creationId xmlns:a16="http://schemas.microsoft.com/office/drawing/2014/main" id="{F3062B99-95E0-4C01-24DA-D60F8B66F40A}"/>
              </a:ext>
            </a:extLst>
          </p:cNvPr>
          <p:cNvSpPr txBox="1"/>
          <p:nvPr/>
        </p:nvSpPr>
        <p:spPr>
          <a:xfrm>
            <a:off x="38100" y="1257300"/>
            <a:ext cx="18234660" cy="1569660"/>
          </a:xfrm>
          <a:prstGeom prst="rect">
            <a:avLst/>
          </a:prstGeom>
          <a:noFill/>
        </p:spPr>
        <p:txBody>
          <a:bodyPr wrap="square" rtlCol="0">
            <a:spAutoFit/>
          </a:bodyPr>
          <a:lstStyle/>
          <a:p>
            <a:r>
              <a:rPr lang="en-US" sz="2400" dirty="0">
                <a:solidFill>
                  <a:schemeClr val="tx1"/>
                </a:solidFill>
              </a:rPr>
              <a:t>Being able to read and observe people is an important aspect of working within a patient </a:t>
            </a:r>
            <a:r>
              <a:rPr lang="en-US" sz="2400" dirty="0" err="1">
                <a:solidFill>
                  <a:schemeClr val="tx1"/>
                </a:solidFill>
              </a:rPr>
              <a:t>centred</a:t>
            </a:r>
            <a:r>
              <a:rPr lang="en-US" sz="2400" dirty="0">
                <a:solidFill>
                  <a:schemeClr val="tx1"/>
                </a:solidFill>
              </a:rPr>
              <a:t> industry. Examine each of the following pictures and determine what their body language, facial expressions and posture are communicating to you.</a:t>
            </a:r>
          </a:p>
          <a:p>
            <a:r>
              <a:rPr lang="en-US" sz="2400" dirty="0">
                <a:solidFill>
                  <a:schemeClr val="tx1"/>
                </a:solidFill>
              </a:rPr>
              <a:t>Then choose three pictures and suggest how you could use your communication skills to establish a high level of effective communication.</a:t>
            </a:r>
          </a:p>
        </p:txBody>
      </p:sp>
      <p:pic>
        <p:nvPicPr>
          <p:cNvPr id="7" name="Picture 6">
            <a:extLst>
              <a:ext uri="{FF2B5EF4-FFF2-40B4-BE49-F238E27FC236}">
                <a16:creationId xmlns:a16="http://schemas.microsoft.com/office/drawing/2014/main" id="{6F4ED232-8BAF-1DBC-9EFD-7D2831C1E381}"/>
              </a:ext>
            </a:extLst>
          </p:cNvPr>
          <p:cNvPicPr>
            <a:picLocks noChangeAspect="1"/>
          </p:cNvPicPr>
          <p:nvPr/>
        </p:nvPicPr>
        <p:blipFill>
          <a:blip r:embed="rId4"/>
          <a:stretch>
            <a:fillRect/>
          </a:stretch>
        </p:blipFill>
        <p:spPr>
          <a:xfrm>
            <a:off x="2317575" y="2496908"/>
            <a:ext cx="13716000" cy="7767232"/>
          </a:xfrm>
          <a:prstGeom prst="rect">
            <a:avLst/>
          </a:prstGeom>
        </p:spPr>
      </p:pic>
      <p:sp>
        <p:nvSpPr>
          <p:cNvPr id="8" name="TextBox 7">
            <a:extLst>
              <a:ext uri="{FF2B5EF4-FFF2-40B4-BE49-F238E27FC236}">
                <a16:creationId xmlns:a16="http://schemas.microsoft.com/office/drawing/2014/main" id="{6A2DA01C-581B-067E-5B85-ACD5AE0C81E3}"/>
              </a:ext>
            </a:extLst>
          </p:cNvPr>
          <p:cNvSpPr txBox="1"/>
          <p:nvPr/>
        </p:nvSpPr>
        <p:spPr>
          <a:xfrm>
            <a:off x="2781300" y="7342644"/>
            <a:ext cx="3657600" cy="2677656"/>
          </a:xfrm>
          <a:prstGeom prst="rect">
            <a:avLst/>
          </a:prstGeom>
          <a:noFill/>
        </p:spPr>
        <p:txBody>
          <a:bodyPr wrap="square" rtlCol="0">
            <a:spAutoFit/>
          </a:bodyPr>
          <a:lstStyle/>
          <a:p>
            <a:r>
              <a:rPr lang="en-US" sz="2400" dirty="0"/>
              <a:t>1. The man on the phone is being ignorant to the needs of the lady. The lady is showing signs of di-interest in what the man is saying over the phone.</a:t>
            </a:r>
          </a:p>
        </p:txBody>
      </p:sp>
      <p:sp>
        <p:nvSpPr>
          <p:cNvPr id="9" name="TextBox 8">
            <a:extLst>
              <a:ext uri="{FF2B5EF4-FFF2-40B4-BE49-F238E27FC236}">
                <a16:creationId xmlns:a16="http://schemas.microsoft.com/office/drawing/2014/main" id="{D2383A3E-7A35-4812-3AF4-05F0A425FB7E}"/>
              </a:ext>
            </a:extLst>
          </p:cNvPr>
          <p:cNvSpPr txBox="1"/>
          <p:nvPr/>
        </p:nvSpPr>
        <p:spPr>
          <a:xfrm>
            <a:off x="7376160" y="8084701"/>
            <a:ext cx="3657600" cy="830997"/>
          </a:xfrm>
          <a:prstGeom prst="rect">
            <a:avLst/>
          </a:prstGeom>
          <a:noFill/>
        </p:spPr>
        <p:txBody>
          <a:bodyPr wrap="square" rtlCol="0">
            <a:spAutoFit/>
          </a:bodyPr>
          <a:lstStyle/>
          <a:p>
            <a:r>
              <a:rPr lang="en-US" sz="2400" dirty="0"/>
              <a:t>2. Not happy with something or someone</a:t>
            </a:r>
          </a:p>
        </p:txBody>
      </p:sp>
      <p:sp>
        <p:nvSpPr>
          <p:cNvPr id="10" name="TextBox 9">
            <a:extLst>
              <a:ext uri="{FF2B5EF4-FFF2-40B4-BE49-F238E27FC236}">
                <a16:creationId xmlns:a16="http://schemas.microsoft.com/office/drawing/2014/main" id="{1728463F-24AE-11F3-47B3-149F420083FF}"/>
              </a:ext>
            </a:extLst>
          </p:cNvPr>
          <p:cNvSpPr txBox="1"/>
          <p:nvPr/>
        </p:nvSpPr>
        <p:spPr>
          <a:xfrm>
            <a:off x="11971020" y="8081307"/>
            <a:ext cx="3657600" cy="1200329"/>
          </a:xfrm>
          <a:prstGeom prst="rect">
            <a:avLst/>
          </a:prstGeom>
          <a:noFill/>
        </p:spPr>
        <p:txBody>
          <a:bodyPr wrap="square" rtlCol="0">
            <a:spAutoFit/>
          </a:bodyPr>
          <a:lstStyle/>
          <a:p>
            <a:r>
              <a:rPr lang="en-US" sz="2400" dirty="0"/>
              <a:t>3. Feelings of tiredness and perhaps she is self-comforting.</a:t>
            </a:r>
          </a:p>
        </p:txBody>
      </p:sp>
      <p:pic>
        <p:nvPicPr>
          <p:cNvPr id="12" name="Picture 11">
            <a:extLst>
              <a:ext uri="{FF2B5EF4-FFF2-40B4-BE49-F238E27FC236}">
                <a16:creationId xmlns:a16="http://schemas.microsoft.com/office/drawing/2014/main" id="{6F16D711-FFAA-1BF5-1160-723B70738981}"/>
              </a:ext>
            </a:extLst>
          </p:cNvPr>
          <p:cNvPicPr>
            <a:picLocks noChangeAspect="1"/>
          </p:cNvPicPr>
          <p:nvPr/>
        </p:nvPicPr>
        <p:blipFill>
          <a:blip r:embed="rId5"/>
          <a:stretch>
            <a:fillRect/>
          </a:stretch>
        </p:blipFill>
        <p:spPr>
          <a:xfrm>
            <a:off x="2804159" y="7319784"/>
            <a:ext cx="3901441" cy="2631847"/>
          </a:xfrm>
          <a:prstGeom prst="rect">
            <a:avLst/>
          </a:prstGeom>
        </p:spPr>
      </p:pic>
      <p:pic>
        <p:nvPicPr>
          <p:cNvPr id="13" name="Picture 12">
            <a:extLst>
              <a:ext uri="{FF2B5EF4-FFF2-40B4-BE49-F238E27FC236}">
                <a16:creationId xmlns:a16="http://schemas.microsoft.com/office/drawing/2014/main" id="{174280DB-0659-5B4C-8C9B-DF28BDE49B50}"/>
              </a:ext>
            </a:extLst>
          </p:cNvPr>
          <p:cNvPicPr>
            <a:picLocks noChangeAspect="1"/>
          </p:cNvPicPr>
          <p:nvPr/>
        </p:nvPicPr>
        <p:blipFill>
          <a:blip r:embed="rId5"/>
          <a:stretch>
            <a:fillRect/>
          </a:stretch>
        </p:blipFill>
        <p:spPr>
          <a:xfrm>
            <a:off x="7334796" y="7487484"/>
            <a:ext cx="3901441" cy="2631847"/>
          </a:xfrm>
          <a:prstGeom prst="rect">
            <a:avLst/>
          </a:prstGeom>
        </p:spPr>
      </p:pic>
      <p:pic>
        <p:nvPicPr>
          <p:cNvPr id="14" name="Picture 13">
            <a:extLst>
              <a:ext uri="{FF2B5EF4-FFF2-40B4-BE49-F238E27FC236}">
                <a16:creationId xmlns:a16="http://schemas.microsoft.com/office/drawing/2014/main" id="{14BFB855-1FDF-772F-A17D-80D358922964}"/>
              </a:ext>
            </a:extLst>
          </p:cNvPr>
          <p:cNvPicPr>
            <a:picLocks noChangeAspect="1"/>
          </p:cNvPicPr>
          <p:nvPr/>
        </p:nvPicPr>
        <p:blipFill>
          <a:blip r:embed="rId5"/>
          <a:stretch>
            <a:fillRect/>
          </a:stretch>
        </p:blipFill>
        <p:spPr>
          <a:xfrm>
            <a:off x="11969388" y="7319783"/>
            <a:ext cx="3901441" cy="2631847"/>
          </a:xfrm>
          <a:prstGeom prst="rect">
            <a:avLst/>
          </a:prstGeom>
        </p:spPr>
      </p:pic>
      <p:pic>
        <p:nvPicPr>
          <p:cNvPr id="6" name="object 5">
            <a:hlinkClick r:id="rId6" action="ppaction://hlinksldjump"/>
            <a:extLst>
              <a:ext uri="{FF2B5EF4-FFF2-40B4-BE49-F238E27FC236}">
                <a16:creationId xmlns:a16="http://schemas.microsoft.com/office/drawing/2014/main" id="{42F6E729-6E3C-4890-A047-94D9AD4D383E}"/>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16C2C2-C01F-C4F7-A06E-B635CBF0B88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22860" y="0"/>
            <a:ext cx="1524000" cy="1356360"/>
          </a:xfrm>
          <a:prstGeom prst="rect">
            <a:avLst/>
          </a:prstGeom>
        </p:spPr>
      </p:pic>
      <p:sp>
        <p:nvSpPr>
          <p:cNvPr id="3" name="TextBox 2">
            <a:extLst>
              <a:ext uri="{FF2B5EF4-FFF2-40B4-BE49-F238E27FC236}">
                <a16:creationId xmlns:a16="http://schemas.microsoft.com/office/drawing/2014/main" id="{FBB04F7D-3F3A-9D52-EB01-4690798821C4}"/>
              </a:ext>
            </a:extLst>
          </p:cNvPr>
          <p:cNvSpPr txBox="1"/>
          <p:nvPr/>
        </p:nvSpPr>
        <p:spPr>
          <a:xfrm>
            <a:off x="1905000" y="335369"/>
            <a:ext cx="12420600" cy="769441"/>
          </a:xfrm>
          <a:prstGeom prst="rect">
            <a:avLst/>
          </a:prstGeom>
          <a:noFill/>
        </p:spPr>
        <p:txBody>
          <a:bodyPr wrap="square" rtlCol="0">
            <a:spAutoFit/>
          </a:bodyPr>
          <a:lstStyle/>
          <a:p>
            <a:r>
              <a:rPr lang="en-US" sz="4400" dirty="0"/>
              <a:t>What are they not saying?</a:t>
            </a:r>
            <a:endParaRPr lang="en-AU" sz="4400" dirty="0"/>
          </a:p>
        </p:txBody>
      </p:sp>
      <p:sp>
        <p:nvSpPr>
          <p:cNvPr id="5" name="TextBox 4">
            <a:extLst>
              <a:ext uri="{FF2B5EF4-FFF2-40B4-BE49-F238E27FC236}">
                <a16:creationId xmlns:a16="http://schemas.microsoft.com/office/drawing/2014/main" id="{F3062B99-95E0-4C01-24DA-D60F8B66F40A}"/>
              </a:ext>
            </a:extLst>
          </p:cNvPr>
          <p:cNvSpPr txBox="1"/>
          <p:nvPr/>
        </p:nvSpPr>
        <p:spPr>
          <a:xfrm>
            <a:off x="38100" y="1257300"/>
            <a:ext cx="18234660" cy="1569660"/>
          </a:xfrm>
          <a:prstGeom prst="rect">
            <a:avLst/>
          </a:prstGeom>
          <a:noFill/>
        </p:spPr>
        <p:txBody>
          <a:bodyPr wrap="square" rtlCol="0">
            <a:spAutoFit/>
          </a:bodyPr>
          <a:lstStyle/>
          <a:p>
            <a:r>
              <a:rPr lang="en-US" sz="2400" dirty="0">
                <a:solidFill>
                  <a:schemeClr val="tx1"/>
                </a:solidFill>
              </a:rPr>
              <a:t>Being able to read and observe people is an important aspect of working within a patient </a:t>
            </a:r>
            <a:r>
              <a:rPr lang="en-US" sz="2400" dirty="0" err="1">
                <a:solidFill>
                  <a:schemeClr val="tx1"/>
                </a:solidFill>
              </a:rPr>
              <a:t>centred</a:t>
            </a:r>
            <a:r>
              <a:rPr lang="en-US" sz="2400" dirty="0">
                <a:solidFill>
                  <a:schemeClr val="tx1"/>
                </a:solidFill>
              </a:rPr>
              <a:t> industry. Examine each of the following pictures and determine what their body language, facial expressions and posture are communicating to you.</a:t>
            </a:r>
          </a:p>
          <a:p>
            <a:r>
              <a:rPr lang="en-US" sz="2400" dirty="0">
                <a:solidFill>
                  <a:schemeClr val="tx1"/>
                </a:solidFill>
              </a:rPr>
              <a:t>Then choose three pictures and suggest how you could use your communication skills to establish a high level of effective communication.</a:t>
            </a:r>
          </a:p>
        </p:txBody>
      </p:sp>
      <p:pic>
        <p:nvPicPr>
          <p:cNvPr id="8" name="Picture 7">
            <a:extLst>
              <a:ext uri="{FF2B5EF4-FFF2-40B4-BE49-F238E27FC236}">
                <a16:creationId xmlns:a16="http://schemas.microsoft.com/office/drawing/2014/main" id="{8147B034-E475-6604-804C-381F43ED8DAA}"/>
              </a:ext>
            </a:extLst>
          </p:cNvPr>
          <p:cNvPicPr>
            <a:picLocks noChangeAspect="1"/>
          </p:cNvPicPr>
          <p:nvPr/>
        </p:nvPicPr>
        <p:blipFill>
          <a:blip r:embed="rId4"/>
          <a:stretch>
            <a:fillRect/>
          </a:stretch>
        </p:blipFill>
        <p:spPr>
          <a:xfrm>
            <a:off x="2436383" y="2419238"/>
            <a:ext cx="13718017" cy="7844902"/>
          </a:xfrm>
          <a:prstGeom prst="rect">
            <a:avLst/>
          </a:prstGeom>
        </p:spPr>
      </p:pic>
      <p:sp>
        <p:nvSpPr>
          <p:cNvPr id="9" name="TextBox 8">
            <a:extLst>
              <a:ext uri="{FF2B5EF4-FFF2-40B4-BE49-F238E27FC236}">
                <a16:creationId xmlns:a16="http://schemas.microsoft.com/office/drawing/2014/main" id="{69AD661D-542B-2F26-2DB3-FAE1B090020E}"/>
              </a:ext>
            </a:extLst>
          </p:cNvPr>
          <p:cNvSpPr txBox="1"/>
          <p:nvPr/>
        </p:nvSpPr>
        <p:spPr>
          <a:xfrm>
            <a:off x="2776879" y="7943962"/>
            <a:ext cx="3657600" cy="1200329"/>
          </a:xfrm>
          <a:prstGeom prst="rect">
            <a:avLst/>
          </a:prstGeom>
          <a:noFill/>
        </p:spPr>
        <p:txBody>
          <a:bodyPr wrap="square" rtlCol="0">
            <a:spAutoFit/>
          </a:bodyPr>
          <a:lstStyle/>
          <a:p>
            <a:r>
              <a:rPr lang="en-US" sz="2400" dirty="0"/>
              <a:t>4. Frustrated/ anxious and perhaps overwhelmed.</a:t>
            </a:r>
          </a:p>
        </p:txBody>
      </p:sp>
      <p:sp>
        <p:nvSpPr>
          <p:cNvPr id="10" name="TextBox 9">
            <a:extLst>
              <a:ext uri="{FF2B5EF4-FFF2-40B4-BE49-F238E27FC236}">
                <a16:creationId xmlns:a16="http://schemas.microsoft.com/office/drawing/2014/main" id="{03021EA2-9B23-F5E4-6F71-8C3DB6E44523}"/>
              </a:ext>
            </a:extLst>
          </p:cNvPr>
          <p:cNvSpPr txBox="1"/>
          <p:nvPr/>
        </p:nvSpPr>
        <p:spPr>
          <a:xfrm>
            <a:off x="7636839" y="7943962"/>
            <a:ext cx="3657600" cy="1200329"/>
          </a:xfrm>
          <a:prstGeom prst="rect">
            <a:avLst/>
          </a:prstGeom>
          <a:noFill/>
        </p:spPr>
        <p:txBody>
          <a:bodyPr wrap="square" rtlCol="0">
            <a:spAutoFit/>
          </a:bodyPr>
          <a:lstStyle/>
          <a:p>
            <a:r>
              <a:rPr lang="en-US" sz="2400" dirty="0"/>
              <a:t>5. Angry/ mis-understood/ erratic/ unreasonable</a:t>
            </a:r>
          </a:p>
        </p:txBody>
      </p:sp>
      <p:sp>
        <p:nvSpPr>
          <p:cNvPr id="11" name="TextBox 10">
            <a:extLst>
              <a:ext uri="{FF2B5EF4-FFF2-40B4-BE49-F238E27FC236}">
                <a16:creationId xmlns:a16="http://schemas.microsoft.com/office/drawing/2014/main" id="{605D56EE-A96D-C694-71A9-C1766951456C}"/>
              </a:ext>
            </a:extLst>
          </p:cNvPr>
          <p:cNvSpPr txBox="1"/>
          <p:nvPr/>
        </p:nvSpPr>
        <p:spPr>
          <a:xfrm>
            <a:off x="12194017" y="7943962"/>
            <a:ext cx="3657600" cy="1200329"/>
          </a:xfrm>
          <a:prstGeom prst="rect">
            <a:avLst/>
          </a:prstGeom>
          <a:noFill/>
        </p:spPr>
        <p:txBody>
          <a:bodyPr wrap="square" rtlCol="0">
            <a:spAutoFit/>
          </a:bodyPr>
          <a:lstStyle/>
          <a:p>
            <a:r>
              <a:rPr lang="en-US" sz="2400" dirty="0"/>
              <a:t>6. Emotionally exhausted/ upset and sad at the world.</a:t>
            </a:r>
            <a:endParaRPr lang="en-AU" sz="2400" dirty="0"/>
          </a:p>
        </p:txBody>
      </p:sp>
      <p:pic>
        <p:nvPicPr>
          <p:cNvPr id="12" name="Picture 11">
            <a:extLst>
              <a:ext uri="{FF2B5EF4-FFF2-40B4-BE49-F238E27FC236}">
                <a16:creationId xmlns:a16="http://schemas.microsoft.com/office/drawing/2014/main" id="{6D385DD7-E298-3FD4-1467-1F875B9A01B7}"/>
              </a:ext>
            </a:extLst>
          </p:cNvPr>
          <p:cNvPicPr>
            <a:picLocks noChangeAspect="1"/>
          </p:cNvPicPr>
          <p:nvPr/>
        </p:nvPicPr>
        <p:blipFill>
          <a:blip r:embed="rId5"/>
          <a:stretch>
            <a:fillRect/>
          </a:stretch>
        </p:blipFill>
        <p:spPr>
          <a:xfrm>
            <a:off x="2804159" y="7540853"/>
            <a:ext cx="3901441" cy="2631847"/>
          </a:xfrm>
          <a:prstGeom prst="rect">
            <a:avLst/>
          </a:prstGeom>
        </p:spPr>
      </p:pic>
      <p:pic>
        <p:nvPicPr>
          <p:cNvPr id="13" name="Picture 12">
            <a:extLst>
              <a:ext uri="{FF2B5EF4-FFF2-40B4-BE49-F238E27FC236}">
                <a16:creationId xmlns:a16="http://schemas.microsoft.com/office/drawing/2014/main" id="{F1FC7B0D-6AE1-2450-0852-73B4130F2315}"/>
              </a:ext>
            </a:extLst>
          </p:cNvPr>
          <p:cNvPicPr>
            <a:picLocks noChangeAspect="1"/>
          </p:cNvPicPr>
          <p:nvPr/>
        </p:nvPicPr>
        <p:blipFill>
          <a:blip r:embed="rId5"/>
          <a:stretch>
            <a:fillRect/>
          </a:stretch>
        </p:blipFill>
        <p:spPr>
          <a:xfrm>
            <a:off x="7334057" y="7467661"/>
            <a:ext cx="3901441" cy="2631847"/>
          </a:xfrm>
          <a:prstGeom prst="rect">
            <a:avLst/>
          </a:prstGeom>
        </p:spPr>
      </p:pic>
      <p:pic>
        <p:nvPicPr>
          <p:cNvPr id="14" name="Picture 13">
            <a:extLst>
              <a:ext uri="{FF2B5EF4-FFF2-40B4-BE49-F238E27FC236}">
                <a16:creationId xmlns:a16="http://schemas.microsoft.com/office/drawing/2014/main" id="{0373EA1A-FC1B-79CC-5965-271CC7FF5A54}"/>
              </a:ext>
            </a:extLst>
          </p:cNvPr>
          <p:cNvPicPr>
            <a:picLocks noChangeAspect="1"/>
          </p:cNvPicPr>
          <p:nvPr/>
        </p:nvPicPr>
        <p:blipFill>
          <a:blip r:embed="rId5"/>
          <a:stretch>
            <a:fillRect/>
          </a:stretch>
        </p:blipFill>
        <p:spPr>
          <a:xfrm>
            <a:off x="12072096" y="7236053"/>
            <a:ext cx="3901441" cy="2631847"/>
          </a:xfrm>
          <a:prstGeom prst="rect">
            <a:avLst/>
          </a:prstGeom>
        </p:spPr>
      </p:pic>
      <p:pic>
        <p:nvPicPr>
          <p:cNvPr id="6" name="object 5">
            <a:hlinkClick r:id="rId6" action="ppaction://hlinksldjump"/>
            <a:extLst>
              <a:ext uri="{FF2B5EF4-FFF2-40B4-BE49-F238E27FC236}">
                <a16:creationId xmlns:a16="http://schemas.microsoft.com/office/drawing/2014/main" id="{9452158F-FCD9-E54C-2A8B-CDE00B550EE2}"/>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49359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sp>
        <p:nvSpPr>
          <p:cNvPr id="4" name="object 4"/>
          <p:cNvSpPr txBox="1"/>
          <p:nvPr/>
        </p:nvSpPr>
        <p:spPr>
          <a:xfrm>
            <a:off x="8068750" y="2305780"/>
            <a:ext cx="8862060" cy="6209030"/>
          </a:xfrm>
          <a:prstGeom prst="rect">
            <a:avLst/>
          </a:prstGeom>
        </p:spPr>
        <p:txBody>
          <a:bodyPr vert="horz" wrap="square" lIns="0" tIns="12700" rIns="0" bIns="0" rtlCol="0">
            <a:spAutoFit/>
          </a:bodyPr>
          <a:lstStyle/>
          <a:p>
            <a:pPr marL="12700">
              <a:lnSpc>
                <a:spcPts val="4435"/>
              </a:lnSpc>
              <a:spcBef>
                <a:spcPts val="100"/>
              </a:spcBef>
              <a:tabLst>
                <a:tab pos="2823845" algn="l"/>
                <a:tab pos="6601459" algn="l"/>
              </a:tabLst>
            </a:pPr>
            <a:r>
              <a:rPr sz="3700" spc="270" dirty="0">
                <a:solidFill>
                  <a:srgbClr val="08090F"/>
                </a:solidFill>
                <a:latin typeface="Arial MT"/>
                <a:cs typeface="Arial MT"/>
              </a:rPr>
              <a:t>Non-</a:t>
            </a:r>
            <a:r>
              <a:rPr sz="3700" spc="215" dirty="0">
                <a:solidFill>
                  <a:srgbClr val="08090F"/>
                </a:solidFill>
                <a:latin typeface="Arial MT"/>
                <a:cs typeface="Arial MT"/>
              </a:rPr>
              <a:t>verbal</a:t>
            </a:r>
            <a:r>
              <a:rPr sz="3700" dirty="0">
                <a:solidFill>
                  <a:srgbClr val="08090F"/>
                </a:solidFill>
                <a:latin typeface="Arial MT"/>
                <a:cs typeface="Arial MT"/>
              </a:rPr>
              <a:t>	</a:t>
            </a:r>
            <a:r>
              <a:rPr sz="3700" spc="235" dirty="0">
                <a:solidFill>
                  <a:srgbClr val="08090F"/>
                </a:solidFill>
                <a:latin typeface="Arial MT"/>
                <a:cs typeface="Arial MT"/>
              </a:rPr>
              <a:t>communication</a:t>
            </a:r>
            <a:r>
              <a:rPr sz="3700" dirty="0">
                <a:solidFill>
                  <a:srgbClr val="08090F"/>
                </a:solidFill>
                <a:latin typeface="Arial MT"/>
                <a:cs typeface="Arial MT"/>
              </a:rPr>
              <a:t>	</a:t>
            </a:r>
            <a:r>
              <a:rPr sz="3700" spc="155" dirty="0">
                <a:solidFill>
                  <a:srgbClr val="08090F"/>
                </a:solidFill>
                <a:latin typeface="Arial MT"/>
                <a:cs typeface="Arial MT"/>
              </a:rPr>
              <a:t>and</a:t>
            </a:r>
            <a:endParaRPr sz="3700">
              <a:latin typeface="Arial MT"/>
              <a:cs typeface="Arial MT"/>
            </a:endParaRPr>
          </a:p>
          <a:p>
            <a:pPr marL="12700" marR="5080">
              <a:lnSpc>
                <a:spcPts val="4430"/>
              </a:lnSpc>
              <a:spcBef>
                <a:spcPts val="145"/>
              </a:spcBef>
              <a:tabLst>
                <a:tab pos="612775" algn="l"/>
                <a:tab pos="1666875" algn="l"/>
                <a:tab pos="2258060" algn="l"/>
                <a:tab pos="3485515" algn="l"/>
                <a:tab pos="4129404" algn="l"/>
                <a:tab pos="4539615" algn="l"/>
                <a:tab pos="5156835" algn="l"/>
                <a:tab pos="6636384" algn="l"/>
                <a:tab pos="7690484" algn="l"/>
              </a:tabLst>
            </a:pPr>
            <a:r>
              <a:rPr sz="3700" spc="225" dirty="0">
                <a:solidFill>
                  <a:srgbClr val="08090F"/>
                </a:solidFill>
                <a:latin typeface="Arial MT"/>
                <a:cs typeface="Arial MT"/>
              </a:rPr>
              <a:t>gestures</a:t>
            </a:r>
            <a:r>
              <a:rPr sz="3700" dirty="0">
                <a:solidFill>
                  <a:srgbClr val="08090F"/>
                </a:solidFill>
                <a:latin typeface="Arial MT"/>
                <a:cs typeface="Arial MT"/>
              </a:rPr>
              <a:t>	</a:t>
            </a:r>
            <a:r>
              <a:rPr sz="3700" spc="220" dirty="0">
                <a:solidFill>
                  <a:srgbClr val="08090F"/>
                </a:solidFill>
                <a:latin typeface="Arial MT"/>
                <a:cs typeface="Arial MT"/>
              </a:rPr>
              <a:t>signals</a:t>
            </a:r>
            <a:r>
              <a:rPr sz="3700" dirty="0">
                <a:solidFill>
                  <a:srgbClr val="08090F"/>
                </a:solidFill>
                <a:latin typeface="Arial MT"/>
                <a:cs typeface="Arial MT"/>
              </a:rPr>
              <a:t>	</a:t>
            </a:r>
            <a:r>
              <a:rPr sz="3700" spc="155" dirty="0">
                <a:solidFill>
                  <a:srgbClr val="08090F"/>
                </a:solidFill>
                <a:latin typeface="Arial MT"/>
                <a:cs typeface="Arial MT"/>
              </a:rPr>
              <a:t>can</a:t>
            </a:r>
            <a:r>
              <a:rPr sz="3700" dirty="0">
                <a:solidFill>
                  <a:srgbClr val="08090F"/>
                </a:solidFill>
                <a:latin typeface="Arial MT"/>
                <a:cs typeface="Arial MT"/>
              </a:rPr>
              <a:t>	</a:t>
            </a:r>
            <a:r>
              <a:rPr sz="3700" spc="180" dirty="0">
                <a:solidFill>
                  <a:srgbClr val="08090F"/>
                </a:solidFill>
                <a:latin typeface="Arial MT"/>
                <a:cs typeface="Arial MT"/>
              </a:rPr>
              <a:t>mean</a:t>
            </a:r>
            <a:r>
              <a:rPr sz="3700" dirty="0">
                <a:solidFill>
                  <a:srgbClr val="08090F"/>
                </a:solidFill>
                <a:latin typeface="Arial MT"/>
                <a:cs typeface="Arial MT"/>
              </a:rPr>
              <a:t>	</a:t>
            </a:r>
            <a:r>
              <a:rPr sz="3700" spc="155" dirty="0">
                <a:solidFill>
                  <a:srgbClr val="08090F"/>
                </a:solidFill>
                <a:latin typeface="Arial MT"/>
                <a:cs typeface="Arial MT"/>
              </a:rPr>
              <a:t>one</a:t>
            </a:r>
            <a:r>
              <a:rPr sz="3700" dirty="0">
                <a:solidFill>
                  <a:srgbClr val="08090F"/>
                </a:solidFill>
                <a:latin typeface="Arial MT"/>
                <a:cs typeface="Arial MT"/>
              </a:rPr>
              <a:t>	</a:t>
            </a:r>
            <a:r>
              <a:rPr sz="3700" spc="204" dirty="0">
                <a:solidFill>
                  <a:srgbClr val="08090F"/>
                </a:solidFill>
                <a:latin typeface="Arial MT"/>
                <a:cs typeface="Arial MT"/>
              </a:rPr>
              <a:t>thing </a:t>
            </a:r>
            <a:r>
              <a:rPr sz="3700" spc="110" dirty="0">
                <a:solidFill>
                  <a:srgbClr val="08090F"/>
                </a:solidFill>
                <a:latin typeface="Arial MT"/>
                <a:cs typeface="Arial MT"/>
              </a:rPr>
              <a:t>in</a:t>
            </a:r>
            <a:r>
              <a:rPr sz="3700" dirty="0">
                <a:solidFill>
                  <a:srgbClr val="08090F"/>
                </a:solidFill>
                <a:latin typeface="Arial MT"/>
                <a:cs typeface="Arial MT"/>
              </a:rPr>
              <a:t>	</a:t>
            </a:r>
            <a:r>
              <a:rPr sz="3700" spc="155" dirty="0">
                <a:solidFill>
                  <a:srgbClr val="08090F"/>
                </a:solidFill>
                <a:latin typeface="Arial MT"/>
                <a:cs typeface="Arial MT"/>
              </a:rPr>
              <a:t>one</a:t>
            </a:r>
            <a:r>
              <a:rPr sz="3700" dirty="0">
                <a:solidFill>
                  <a:srgbClr val="08090F"/>
                </a:solidFill>
                <a:latin typeface="Arial MT"/>
                <a:cs typeface="Arial MT"/>
              </a:rPr>
              <a:t>	</a:t>
            </a:r>
            <a:r>
              <a:rPr sz="3700" spc="220" dirty="0">
                <a:solidFill>
                  <a:srgbClr val="08090F"/>
                </a:solidFill>
                <a:latin typeface="Arial MT"/>
                <a:cs typeface="Arial MT"/>
              </a:rPr>
              <a:t>culture</a:t>
            </a:r>
            <a:r>
              <a:rPr sz="3700" dirty="0">
                <a:solidFill>
                  <a:srgbClr val="08090F"/>
                </a:solidFill>
                <a:latin typeface="Arial MT"/>
                <a:cs typeface="Arial MT"/>
              </a:rPr>
              <a:t>	</a:t>
            </a:r>
            <a:r>
              <a:rPr sz="3700" spc="155" dirty="0">
                <a:solidFill>
                  <a:srgbClr val="08090F"/>
                </a:solidFill>
                <a:latin typeface="Arial MT"/>
                <a:cs typeface="Arial MT"/>
              </a:rPr>
              <a:t>and</a:t>
            </a:r>
            <a:r>
              <a:rPr sz="3700" dirty="0">
                <a:solidFill>
                  <a:srgbClr val="08090F"/>
                </a:solidFill>
                <a:latin typeface="Arial MT"/>
                <a:cs typeface="Arial MT"/>
              </a:rPr>
              <a:t>	</a:t>
            </a:r>
            <a:r>
              <a:rPr sz="3700" spc="229" dirty="0">
                <a:solidFill>
                  <a:srgbClr val="08090F"/>
                </a:solidFill>
                <a:latin typeface="Arial MT"/>
                <a:cs typeface="Arial MT"/>
              </a:rPr>
              <a:t>something</a:t>
            </a:r>
            <a:endParaRPr sz="3700">
              <a:latin typeface="Arial MT"/>
              <a:cs typeface="Arial MT"/>
            </a:endParaRPr>
          </a:p>
          <a:p>
            <a:pPr marL="12700">
              <a:lnSpc>
                <a:spcPts val="4275"/>
              </a:lnSpc>
              <a:tabLst>
                <a:tab pos="2301240" algn="l"/>
                <a:tab pos="4476750" algn="l"/>
                <a:tab pos="5077460" algn="l"/>
              </a:tabLst>
            </a:pPr>
            <a:r>
              <a:rPr sz="3700" spc="225" dirty="0">
                <a:solidFill>
                  <a:srgbClr val="08090F"/>
                </a:solidFill>
                <a:latin typeface="Arial MT"/>
                <a:cs typeface="Arial MT"/>
              </a:rPr>
              <a:t>entirely</a:t>
            </a:r>
            <a:r>
              <a:rPr sz="3700" dirty="0">
                <a:solidFill>
                  <a:srgbClr val="08090F"/>
                </a:solidFill>
                <a:latin typeface="Arial MT"/>
                <a:cs typeface="Arial MT"/>
              </a:rPr>
              <a:t>	</a:t>
            </a:r>
            <a:r>
              <a:rPr sz="3700" spc="229" dirty="0">
                <a:solidFill>
                  <a:srgbClr val="08090F"/>
                </a:solidFill>
                <a:latin typeface="Arial MT"/>
                <a:cs typeface="Arial MT"/>
              </a:rPr>
              <a:t>different</a:t>
            </a:r>
            <a:r>
              <a:rPr sz="3700" dirty="0">
                <a:solidFill>
                  <a:srgbClr val="08090F"/>
                </a:solidFill>
                <a:latin typeface="Arial MT"/>
                <a:cs typeface="Arial MT"/>
              </a:rPr>
              <a:t>	</a:t>
            </a:r>
            <a:r>
              <a:rPr sz="3700" spc="110" dirty="0">
                <a:solidFill>
                  <a:srgbClr val="08090F"/>
                </a:solidFill>
                <a:latin typeface="Arial MT"/>
                <a:cs typeface="Arial MT"/>
              </a:rPr>
              <a:t>in</a:t>
            </a:r>
            <a:r>
              <a:rPr sz="3700" dirty="0">
                <a:solidFill>
                  <a:srgbClr val="08090F"/>
                </a:solidFill>
                <a:latin typeface="Arial MT"/>
                <a:cs typeface="Arial MT"/>
              </a:rPr>
              <a:t>	</a:t>
            </a:r>
            <a:r>
              <a:rPr sz="3700" spc="225" dirty="0">
                <a:solidFill>
                  <a:srgbClr val="08090F"/>
                </a:solidFill>
                <a:latin typeface="Arial MT"/>
                <a:cs typeface="Arial MT"/>
              </a:rPr>
              <a:t>another.</a:t>
            </a:r>
            <a:endParaRPr sz="3700">
              <a:latin typeface="Arial MT"/>
              <a:cs typeface="Arial MT"/>
            </a:endParaRPr>
          </a:p>
          <a:p>
            <a:pPr>
              <a:lnSpc>
                <a:spcPct val="100000"/>
              </a:lnSpc>
              <a:spcBef>
                <a:spcPts val="25"/>
              </a:spcBef>
            </a:pPr>
            <a:endParaRPr sz="3950">
              <a:latin typeface="Arial MT"/>
              <a:cs typeface="Arial MT"/>
            </a:endParaRPr>
          </a:p>
          <a:p>
            <a:pPr marL="12700" marR="354965" algn="just">
              <a:lnSpc>
                <a:spcPts val="4430"/>
              </a:lnSpc>
            </a:pPr>
            <a:r>
              <a:rPr sz="3700" spc="180" dirty="0">
                <a:solidFill>
                  <a:srgbClr val="08090F"/>
                </a:solidFill>
                <a:latin typeface="Arial MT"/>
                <a:cs typeface="Arial MT"/>
              </a:rPr>
              <a:t>For</a:t>
            </a:r>
            <a:r>
              <a:rPr sz="3700" spc="540" dirty="0">
                <a:solidFill>
                  <a:srgbClr val="08090F"/>
                </a:solidFill>
                <a:latin typeface="Arial MT"/>
                <a:cs typeface="Arial MT"/>
              </a:rPr>
              <a:t> </a:t>
            </a:r>
            <a:r>
              <a:rPr sz="3700" spc="235" dirty="0">
                <a:solidFill>
                  <a:srgbClr val="08090F"/>
                </a:solidFill>
                <a:latin typeface="Arial MT"/>
                <a:cs typeface="Arial MT"/>
              </a:rPr>
              <a:t>example,</a:t>
            </a:r>
            <a:r>
              <a:rPr sz="3700" spc="540" dirty="0">
                <a:solidFill>
                  <a:srgbClr val="08090F"/>
                </a:solidFill>
                <a:latin typeface="Arial MT"/>
                <a:cs typeface="Arial MT"/>
              </a:rPr>
              <a:t> </a:t>
            </a:r>
            <a:r>
              <a:rPr sz="3700" spc="225" dirty="0">
                <a:solidFill>
                  <a:srgbClr val="08090F"/>
                </a:solidFill>
                <a:latin typeface="Arial MT"/>
                <a:cs typeface="Arial MT"/>
              </a:rPr>
              <a:t>giving</a:t>
            </a:r>
            <a:r>
              <a:rPr sz="3700" spc="405" dirty="0">
                <a:solidFill>
                  <a:srgbClr val="08090F"/>
                </a:solidFill>
                <a:latin typeface="Arial MT"/>
                <a:cs typeface="Arial MT"/>
              </a:rPr>
              <a:t>  </a:t>
            </a:r>
            <a:r>
              <a:rPr sz="3700" spc="180" dirty="0">
                <a:solidFill>
                  <a:srgbClr val="08090F"/>
                </a:solidFill>
                <a:latin typeface="Arial MT"/>
                <a:cs typeface="Arial MT"/>
              </a:rPr>
              <a:t>the</a:t>
            </a:r>
            <a:r>
              <a:rPr sz="3700" spc="550" dirty="0">
                <a:solidFill>
                  <a:srgbClr val="08090F"/>
                </a:solidFill>
                <a:latin typeface="Arial MT"/>
                <a:cs typeface="Arial MT"/>
              </a:rPr>
              <a:t> </a:t>
            </a:r>
            <a:r>
              <a:rPr sz="3700" spc="225" dirty="0">
                <a:solidFill>
                  <a:srgbClr val="08090F"/>
                </a:solidFill>
                <a:latin typeface="Arial MT"/>
                <a:cs typeface="Arial MT"/>
              </a:rPr>
              <a:t>thumbs</a:t>
            </a:r>
            <a:r>
              <a:rPr sz="3700" spc="540" dirty="0">
                <a:solidFill>
                  <a:srgbClr val="08090F"/>
                </a:solidFill>
                <a:latin typeface="Arial MT"/>
                <a:cs typeface="Arial MT"/>
              </a:rPr>
              <a:t> </a:t>
            </a:r>
            <a:r>
              <a:rPr sz="3700" spc="110" dirty="0">
                <a:solidFill>
                  <a:srgbClr val="08090F"/>
                </a:solidFill>
                <a:latin typeface="Arial MT"/>
                <a:cs typeface="Arial MT"/>
              </a:rPr>
              <a:t>up </a:t>
            </a:r>
            <a:r>
              <a:rPr sz="3700" spc="135" dirty="0">
                <a:solidFill>
                  <a:srgbClr val="08090F"/>
                </a:solidFill>
                <a:latin typeface="Arial MT"/>
                <a:cs typeface="Arial MT"/>
              </a:rPr>
              <a:t>in</a:t>
            </a:r>
            <a:r>
              <a:rPr sz="3700" spc="530" dirty="0">
                <a:solidFill>
                  <a:srgbClr val="08090F"/>
                </a:solidFill>
                <a:latin typeface="Arial MT"/>
                <a:cs typeface="Arial MT"/>
              </a:rPr>
              <a:t> </a:t>
            </a:r>
            <a:r>
              <a:rPr sz="3700" spc="240" dirty="0">
                <a:solidFill>
                  <a:srgbClr val="08090F"/>
                </a:solidFill>
                <a:latin typeface="Arial MT"/>
                <a:cs typeface="Arial MT"/>
              </a:rPr>
              <a:t>Australia</a:t>
            </a:r>
            <a:r>
              <a:rPr sz="3700" spc="540" dirty="0">
                <a:solidFill>
                  <a:srgbClr val="08090F"/>
                </a:solidFill>
                <a:latin typeface="Arial MT"/>
                <a:cs typeface="Arial MT"/>
              </a:rPr>
              <a:t> </a:t>
            </a:r>
            <a:r>
              <a:rPr sz="3700" spc="240" dirty="0">
                <a:solidFill>
                  <a:srgbClr val="08090F"/>
                </a:solidFill>
                <a:latin typeface="Arial MT"/>
                <a:cs typeface="Arial MT"/>
              </a:rPr>
              <a:t>generally</a:t>
            </a:r>
            <a:r>
              <a:rPr sz="3700" spc="540" dirty="0">
                <a:solidFill>
                  <a:srgbClr val="08090F"/>
                </a:solidFill>
                <a:latin typeface="Arial MT"/>
                <a:cs typeface="Arial MT"/>
              </a:rPr>
              <a:t> </a:t>
            </a:r>
            <a:r>
              <a:rPr sz="3700" spc="215" dirty="0">
                <a:solidFill>
                  <a:srgbClr val="08090F"/>
                </a:solidFill>
                <a:latin typeface="Arial MT"/>
                <a:cs typeface="Arial MT"/>
              </a:rPr>
              <a:t>means</a:t>
            </a:r>
            <a:r>
              <a:rPr sz="3700" spc="545" dirty="0">
                <a:solidFill>
                  <a:srgbClr val="08090F"/>
                </a:solidFill>
                <a:latin typeface="Arial MT"/>
                <a:cs typeface="Arial MT"/>
              </a:rPr>
              <a:t> </a:t>
            </a:r>
            <a:r>
              <a:rPr sz="3700" spc="180" dirty="0">
                <a:solidFill>
                  <a:srgbClr val="08090F"/>
                </a:solidFill>
                <a:latin typeface="Arial MT"/>
                <a:cs typeface="Arial MT"/>
              </a:rPr>
              <a:t>well</a:t>
            </a:r>
            <a:endParaRPr sz="3700">
              <a:latin typeface="Arial MT"/>
              <a:cs typeface="Arial MT"/>
            </a:endParaRPr>
          </a:p>
          <a:p>
            <a:pPr marL="12700" algn="just">
              <a:lnSpc>
                <a:spcPts val="4265"/>
              </a:lnSpc>
            </a:pPr>
            <a:r>
              <a:rPr sz="3700" spc="200" dirty="0">
                <a:solidFill>
                  <a:srgbClr val="08090F"/>
                </a:solidFill>
                <a:latin typeface="Arial MT"/>
                <a:cs typeface="Arial MT"/>
              </a:rPr>
              <a:t>done</a:t>
            </a:r>
            <a:r>
              <a:rPr sz="3700" spc="530" dirty="0">
                <a:solidFill>
                  <a:srgbClr val="08090F"/>
                </a:solidFill>
                <a:latin typeface="Arial MT"/>
                <a:cs typeface="Arial MT"/>
              </a:rPr>
              <a:t> </a:t>
            </a:r>
            <a:r>
              <a:rPr sz="3700" spc="135" dirty="0">
                <a:solidFill>
                  <a:srgbClr val="08090F"/>
                </a:solidFill>
                <a:latin typeface="Arial MT"/>
                <a:cs typeface="Arial MT"/>
              </a:rPr>
              <a:t>or</a:t>
            </a:r>
            <a:r>
              <a:rPr sz="3700" spc="545" dirty="0">
                <a:solidFill>
                  <a:srgbClr val="08090F"/>
                </a:solidFill>
                <a:latin typeface="Arial MT"/>
                <a:cs typeface="Arial MT"/>
              </a:rPr>
              <a:t> </a:t>
            </a:r>
            <a:r>
              <a:rPr sz="3700" spc="200" dirty="0">
                <a:solidFill>
                  <a:srgbClr val="08090F"/>
                </a:solidFill>
                <a:latin typeface="Arial MT"/>
                <a:cs typeface="Arial MT"/>
              </a:rPr>
              <a:t>that</a:t>
            </a:r>
            <a:r>
              <a:rPr sz="3700" spc="545" dirty="0">
                <a:solidFill>
                  <a:srgbClr val="08090F"/>
                </a:solidFill>
                <a:latin typeface="Arial MT"/>
                <a:cs typeface="Arial MT"/>
              </a:rPr>
              <a:t> </a:t>
            </a:r>
            <a:r>
              <a:rPr sz="3700" spc="240" dirty="0">
                <a:solidFill>
                  <a:srgbClr val="08090F"/>
                </a:solidFill>
                <a:latin typeface="Arial MT"/>
                <a:cs typeface="Arial MT"/>
              </a:rPr>
              <a:t>something</a:t>
            </a:r>
            <a:r>
              <a:rPr sz="3700" spc="545" dirty="0">
                <a:solidFill>
                  <a:srgbClr val="08090F"/>
                </a:solidFill>
                <a:latin typeface="Arial MT"/>
                <a:cs typeface="Arial MT"/>
              </a:rPr>
              <a:t> </a:t>
            </a:r>
            <a:r>
              <a:rPr sz="3700" spc="135" dirty="0">
                <a:solidFill>
                  <a:srgbClr val="08090F"/>
                </a:solidFill>
                <a:latin typeface="Arial MT"/>
                <a:cs typeface="Arial MT"/>
              </a:rPr>
              <a:t>is</a:t>
            </a:r>
            <a:r>
              <a:rPr sz="3700" spc="545" dirty="0">
                <a:solidFill>
                  <a:srgbClr val="08090F"/>
                </a:solidFill>
                <a:latin typeface="Arial MT"/>
                <a:cs typeface="Arial MT"/>
              </a:rPr>
              <a:t> </a:t>
            </a:r>
            <a:r>
              <a:rPr sz="3700" spc="215" dirty="0">
                <a:solidFill>
                  <a:srgbClr val="08090F"/>
                </a:solidFill>
                <a:latin typeface="Arial MT"/>
                <a:cs typeface="Arial MT"/>
              </a:rPr>
              <a:t>good.</a:t>
            </a:r>
            <a:r>
              <a:rPr sz="3700" spc="545" dirty="0">
                <a:solidFill>
                  <a:srgbClr val="08090F"/>
                </a:solidFill>
                <a:latin typeface="Arial MT"/>
                <a:cs typeface="Arial MT"/>
              </a:rPr>
              <a:t> </a:t>
            </a:r>
            <a:r>
              <a:rPr sz="3700" spc="110" dirty="0">
                <a:solidFill>
                  <a:srgbClr val="08090F"/>
                </a:solidFill>
                <a:latin typeface="Arial MT"/>
                <a:cs typeface="Arial MT"/>
              </a:rPr>
              <a:t>In</a:t>
            </a:r>
            <a:endParaRPr sz="3700">
              <a:latin typeface="Arial MT"/>
              <a:cs typeface="Arial MT"/>
            </a:endParaRPr>
          </a:p>
          <a:p>
            <a:pPr marL="12700" marR="119380" algn="just">
              <a:lnSpc>
                <a:spcPts val="4430"/>
              </a:lnSpc>
              <a:spcBef>
                <a:spcPts val="95"/>
              </a:spcBef>
            </a:pPr>
            <a:r>
              <a:rPr sz="3700" spc="200" dirty="0">
                <a:solidFill>
                  <a:srgbClr val="08090F"/>
                </a:solidFill>
                <a:latin typeface="Arial MT"/>
                <a:cs typeface="Arial MT"/>
              </a:rPr>
              <a:t>some</a:t>
            </a:r>
            <a:r>
              <a:rPr sz="3700" spc="535" dirty="0">
                <a:solidFill>
                  <a:srgbClr val="08090F"/>
                </a:solidFill>
                <a:latin typeface="Arial MT"/>
                <a:cs typeface="Arial MT"/>
              </a:rPr>
              <a:t> </a:t>
            </a:r>
            <a:r>
              <a:rPr sz="3700" spc="225" dirty="0">
                <a:solidFill>
                  <a:srgbClr val="08090F"/>
                </a:solidFill>
                <a:latin typeface="Arial MT"/>
                <a:cs typeface="Arial MT"/>
              </a:rPr>
              <a:t>Middle</a:t>
            </a:r>
            <a:r>
              <a:rPr sz="3700" spc="545" dirty="0">
                <a:solidFill>
                  <a:srgbClr val="08090F"/>
                </a:solidFill>
                <a:latin typeface="Arial MT"/>
                <a:cs typeface="Arial MT"/>
              </a:rPr>
              <a:t> </a:t>
            </a:r>
            <a:r>
              <a:rPr sz="3700" spc="229" dirty="0">
                <a:solidFill>
                  <a:srgbClr val="08090F"/>
                </a:solidFill>
                <a:latin typeface="Arial MT"/>
                <a:cs typeface="Arial MT"/>
              </a:rPr>
              <a:t>Eastern</a:t>
            </a:r>
            <a:r>
              <a:rPr sz="3700" spc="545" dirty="0">
                <a:solidFill>
                  <a:srgbClr val="08090F"/>
                </a:solidFill>
                <a:latin typeface="Arial MT"/>
                <a:cs typeface="Arial MT"/>
              </a:rPr>
              <a:t> </a:t>
            </a:r>
            <a:r>
              <a:rPr sz="3700" spc="240" dirty="0">
                <a:solidFill>
                  <a:srgbClr val="08090F"/>
                </a:solidFill>
                <a:latin typeface="Arial MT"/>
                <a:cs typeface="Arial MT"/>
              </a:rPr>
              <a:t>countries</a:t>
            </a:r>
            <a:r>
              <a:rPr sz="3700" spc="545" dirty="0">
                <a:solidFill>
                  <a:srgbClr val="08090F"/>
                </a:solidFill>
                <a:latin typeface="Arial MT"/>
                <a:cs typeface="Arial MT"/>
              </a:rPr>
              <a:t> </a:t>
            </a:r>
            <a:r>
              <a:rPr sz="3700" spc="180" dirty="0">
                <a:solidFill>
                  <a:srgbClr val="08090F"/>
                </a:solidFill>
                <a:latin typeface="Arial MT"/>
                <a:cs typeface="Arial MT"/>
              </a:rPr>
              <a:t>such </a:t>
            </a:r>
            <a:r>
              <a:rPr sz="3700" spc="135" dirty="0">
                <a:solidFill>
                  <a:srgbClr val="08090F"/>
                </a:solidFill>
                <a:latin typeface="Arial MT"/>
                <a:cs typeface="Arial MT"/>
              </a:rPr>
              <a:t>as</a:t>
            </a:r>
            <a:r>
              <a:rPr sz="3700" spc="530" dirty="0">
                <a:solidFill>
                  <a:srgbClr val="08090F"/>
                </a:solidFill>
                <a:latin typeface="Arial MT"/>
                <a:cs typeface="Arial MT"/>
              </a:rPr>
              <a:t> </a:t>
            </a:r>
            <a:r>
              <a:rPr sz="3700" spc="215" dirty="0">
                <a:solidFill>
                  <a:srgbClr val="08090F"/>
                </a:solidFill>
                <a:latin typeface="Arial MT"/>
                <a:cs typeface="Arial MT"/>
              </a:rPr>
              <a:t>Iran,</a:t>
            </a:r>
            <a:r>
              <a:rPr sz="3700" spc="545" dirty="0">
                <a:solidFill>
                  <a:srgbClr val="08090F"/>
                </a:solidFill>
                <a:latin typeface="Arial MT"/>
                <a:cs typeface="Arial MT"/>
              </a:rPr>
              <a:t> </a:t>
            </a:r>
            <a:r>
              <a:rPr sz="3700" spc="225" dirty="0">
                <a:solidFill>
                  <a:srgbClr val="08090F"/>
                </a:solidFill>
                <a:latin typeface="Arial MT"/>
                <a:cs typeface="Arial MT"/>
              </a:rPr>
              <a:t>giving</a:t>
            </a:r>
            <a:r>
              <a:rPr sz="3700" spc="540" dirty="0">
                <a:solidFill>
                  <a:srgbClr val="08090F"/>
                </a:solidFill>
                <a:latin typeface="Arial MT"/>
                <a:cs typeface="Arial MT"/>
              </a:rPr>
              <a:t> </a:t>
            </a:r>
            <a:r>
              <a:rPr sz="3700" spc="229" dirty="0">
                <a:solidFill>
                  <a:srgbClr val="08090F"/>
                </a:solidFill>
                <a:latin typeface="Arial MT"/>
                <a:cs typeface="Arial MT"/>
              </a:rPr>
              <a:t>someone</a:t>
            </a:r>
            <a:r>
              <a:rPr sz="3700" spc="545" dirty="0">
                <a:solidFill>
                  <a:srgbClr val="08090F"/>
                </a:solidFill>
                <a:latin typeface="Arial MT"/>
                <a:cs typeface="Arial MT"/>
              </a:rPr>
              <a:t> </a:t>
            </a:r>
            <a:r>
              <a:rPr sz="3700" spc="180" dirty="0">
                <a:solidFill>
                  <a:srgbClr val="08090F"/>
                </a:solidFill>
                <a:latin typeface="Arial MT"/>
                <a:cs typeface="Arial MT"/>
              </a:rPr>
              <a:t>the</a:t>
            </a:r>
            <a:r>
              <a:rPr sz="3700" spc="545" dirty="0">
                <a:solidFill>
                  <a:srgbClr val="08090F"/>
                </a:solidFill>
                <a:latin typeface="Arial MT"/>
                <a:cs typeface="Arial MT"/>
              </a:rPr>
              <a:t> </a:t>
            </a:r>
            <a:r>
              <a:rPr sz="3700" spc="215" dirty="0">
                <a:solidFill>
                  <a:srgbClr val="08090F"/>
                </a:solidFill>
                <a:latin typeface="Arial MT"/>
                <a:cs typeface="Arial MT"/>
              </a:rPr>
              <a:t>thumbs </a:t>
            </a:r>
            <a:r>
              <a:rPr sz="3700" spc="135" dirty="0">
                <a:solidFill>
                  <a:srgbClr val="08090F"/>
                </a:solidFill>
                <a:latin typeface="Arial MT"/>
                <a:cs typeface="Arial MT"/>
              </a:rPr>
              <a:t>up</a:t>
            </a:r>
            <a:r>
              <a:rPr sz="3700" spc="535" dirty="0">
                <a:solidFill>
                  <a:srgbClr val="08090F"/>
                </a:solidFill>
                <a:latin typeface="Arial MT"/>
                <a:cs typeface="Arial MT"/>
              </a:rPr>
              <a:t> </a:t>
            </a:r>
            <a:r>
              <a:rPr sz="3700" spc="135" dirty="0">
                <a:solidFill>
                  <a:srgbClr val="08090F"/>
                </a:solidFill>
                <a:latin typeface="Arial MT"/>
                <a:cs typeface="Arial MT"/>
              </a:rPr>
              <a:t>is</a:t>
            </a:r>
            <a:r>
              <a:rPr sz="3700" spc="545" dirty="0">
                <a:solidFill>
                  <a:srgbClr val="08090F"/>
                </a:solidFill>
                <a:latin typeface="Arial MT"/>
                <a:cs typeface="Arial MT"/>
              </a:rPr>
              <a:t> </a:t>
            </a:r>
            <a:r>
              <a:rPr sz="3700" spc="180" dirty="0">
                <a:solidFill>
                  <a:srgbClr val="08090F"/>
                </a:solidFill>
                <a:latin typeface="Arial MT"/>
                <a:cs typeface="Arial MT"/>
              </a:rPr>
              <a:t>the</a:t>
            </a:r>
            <a:r>
              <a:rPr sz="3700" spc="550" dirty="0">
                <a:solidFill>
                  <a:srgbClr val="08090F"/>
                </a:solidFill>
                <a:latin typeface="Arial MT"/>
                <a:cs typeface="Arial MT"/>
              </a:rPr>
              <a:t> </a:t>
            </a:r>
            <a:r>
              <a:rPr sz="3700" spc="200" dirty="0">
                <a:solidFill>
                  <a:srgbClr val="08090F"/>
                </a:solidFill>
                <a:latin typeface="Arial MT"/>
                <a:cs typeface="Arial MT"/>
              </a:rPr>
              <a:t>most</a:t>
            </a:r>
            <a:r>
              <a:rPr sz="3700" spc="545" dirty="0">
                <a:solidFill>
                  <a:srgbClr val="08090F"/>
                </a:solidFill>
                <a:latin typeface="Arial MT"/>
                <a:cs typeface="Arial MT"/>
              </a:rPr>
              <a:t> </a:t>
            </a:r>
            <a:r>
              <a:rPr sz="3700" spc="240" dirty="0">
                <a:solidFill>
                  <a:srgbClr val="08090F"/>
                </a:solidFill>
                <a:latin typeface="Arial MT"/>
                <a:cs typeface="Arial MT"/>
              </a:rPr>
              <a:t>disgusting</a:t>
            </a:r>
            <a:r>
              <a:rPr sz="3700" spc="545" dirty="0">
                <a:solidFill>
                  <a:srgbClr val="08090F"/>
                </a:solidFill>
                <a:latin typeface="Arial MT"/>
                <a:cs typeface="Arial MT"/>
              </a:rPr>
              <a:t> </a:t>
            </a:r>
            <a:r>
              <a:rPr sz="3700" spc="135" dirty="0">
                <a:solidFill>
                  <a:srgbClr val="08090F"/>
                </a:solidFill>
                <a:latin typeface="Arial MT"/>
                <a:cs typeface="Arial MT"/>
              </a:rPr>
              <a:t>of</a:t>
            </a:r>
            <a:r>
              <a:rPr sz="3700" spc="550" dirty="0">
                <a:solidFill>
                  <a:srgbClr val="08090F"/>
                </a:solidFill>
                <a:latin typeface="Arial MT"/>
                <a:cs typeface="Arial MT"/>
              </a:rPr>
              <a:t> </a:t>
            </a:r>
            <a:r>
              <a:rPr sz="3700" spc="225" dirty="0">
                <a:solidFill>
                  <a:srgbClr val="08090F"/>
                </a:solidFill>
                <a:latin typeface="Arial MT"/>
                <a:cs typeface="Arial MT"/>
              </a:rPr>
              <a:t>insults.</a:t>
            </a:r>
            <a:endParaRPr sz="3700">
              <a:latin typeface="Arial MT"/>
              <a:cs typeface="Arial MT"/>
            </a:endParaRPr>
          </a:p>
        </p:txBody>
      </p:sp>
      <p:pic>
        <p:nvPicPr>
          <p:cNvPr id="5" name="object 5"/>
          <p:cNvPicPr/>
          <p:nvPr/>
        </p:nvPicPr>
        <p:blipFill>
          <a:blip r:embed="rId2" cstate="print"/>
          <a:stretch>
            <a:fillRect/>
          </a:stretch>
        </p:blipFill>
        <p:spPr>
          <a:xfrm>
            <a:off x="0" y="2340673"/>
            <a:ext cx="7724774" cy="6810373"/>
          </a:xfrm>
          <a:prstGeom prst="rect">
            <a:avLst/>
          </a:prstGeom>
        </p:spPr>
      </p:pic>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Non-</a:t>
            </a:r>
            <a:r>
              <a:rPr spc="170" dirty="0"/>
              <a:t> </a:t>
            </a:r>
            <a:r>
              <a:rPr spc="45" dirty="0"/>
              <a:t>verbal</a:t>
            </a:r>
            <a:r>
              <a:rPr spc="170" dirty="0"/>
              <a:t> </a:t>
            </a:r>
            <a:r>
              <a:rPr spc="50" dirty="0"/>
              <a:t>communication</a:t>
            </a:r>
            <a:r>
              <a:rPr spc="170" dirty="0"/>
              <a:t> </a:t>
            </a:r>
            <a:r>
              <a:rPr spc="35" dirty="0"/>
              <a:t>gestures</a:t>
            </a:r>
          </a:p>
        </p:txBody>
      </p:sp>
      <p:pic>
        <p:nvPicPr>
          <p:cNvPr id="7" name="object 5">
            <a:hlinkClick r:id="rId3" action="ppaction://hlinksldjump"/>
            <a:extLst>
              <a:ext uri="{FF2B5EF4-FFF2-40B4-BE49-F238E27FC236}">
                <a16:creationId xmlns:a16="http://schemas.microsoft.com/office/drawing/2014/main" id="{EC09ACAF-B66F-C231-F3C3-4B32F051532C}"/>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pic>
        <p:nvPicPr>
          <p:cNvPr id="4" name="object 4"/>
          <p:cNvPicPr/>
          <p:nvPr/>
        </p:nvPicPr>
        <p:blipFill>
          <a:blip r:embed="rId2" cstate="print"/>
          <a:stretch>
            <a:fillRect/>
          </a:stretch>
        </p:blipFill>
        <p:spPr>
          <a:xfrm>
            <a:off x="10933523" y="12"/>
            <a:ext cx="7353299" cy="10286987"/>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857375" y="4048137"/>
            <a:ext cx="247650" cy="247650"/>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857375" y="5067312"/>
            <a:ext cx="247650" cy="247650"/>
          </a:xfrm>
          <a:prstGeom prst="rect">
            <a:avLst/>
          </a:prstGeom>
        </p:spPr>
      </p:pic>
      <p:pic>
        <p:nvPicPr>
          <p:cNvPr id="8" name="object 8"/>
          <p:cNvPicPr/>
          <p:nvPr/>
        </p:nvPicPr>
        <p:blipFill>
          <a:blip r:embed="rId3" cstate="email">
            <a:extLst>
              <a:ext uri="{28A0092B-C50C-407E-A947-70E740481C1C}">
                <a14:useLocalDpi xmlns:a14="http://schemas.microsoft.com/office/drawing/2010/main"/>
              </a:ext>
            </a:extLst>
          </a:blip>
          <a:stretch>
            <a:fillRect/>
          </a:stretch>
        </p:blipFill>
        <p:spPr>
          <a:xfrm>
            <a:off x="1857375" y="6086487"/>
            <a:ext cx="247650" cy="247650"/>
          </a:xfrm>
          <a:prstGeom prst="rect">
            <a:avLst/>
          </a:prstGeom>
        </p:spPr>
      </p:pic>
      <p:sp>
        <p:nvSpPr>
          <p:cNvPr id="9" name="object 9"/>
          <p:cNvSpPr txBox="1">
            <a:spLocks noGrp="1"/>
          </p:cNvSpPr>
          <p:nvPr>
            <p:ph type="title"/>
          </p:nvPr>
        </p:nvSpPr>
        <p:spPr>
          <a:xfrm>
            <a:off x="2397720" y="3584618"/>
            <a:ext cx="8285480" cy="3039110"/>
          </a:xfrm>
          <a:prstGeom prst="rect">
            <a:avLst/>
          </a:prstGeom>
        </p:spPr>
        <p:txBody>
          <a:bodyPr vert="horz" wrap="square" lIns="0" tIns="9525" rIns="0" bIns="0" rtlCol="0">
            <a:spAutoFit/>
          </a:bodyPr>
          <a:lstStyle/>
          <a:p>
            <a:pPr marL="12700" marR="3629025">
              <a:lnSpc>
                <a:spcPts val="8030"/>
              </a:lnSpc>
              <a:spcBef>
                <a:spcPts val="75"/>
              </a:spcBef>
            </a:pPr>
            <a:r>
              <a:rPr dirty="0"/>
              <a:t>Eye</a:t>
            </a:r>
            <a:r>
              <a:rPr spc="220" dirty="0"/>
              <a:t> </a:t>
            </a:r>
            <a:r>
              <a:rPr spc="35" dirty="0"/>
              <a:t>contact Touching</a:t>
            </a:r>
          </a:p>
          <a:p>
            <a:pPr marL="12700">
              <a:lnSpc>
                <a:spcPct val="100000"/>
              </a:lnSpc>
              <a:spcBef>
                <a:spcPts val="15"/>
              </a:spcBef>
            </a:pPr>
            <a:r>
              <a:rPr spc="45" dirty="0"/>
              <a:t>Verbal</a:t>
            </a:r>
            <a:r>
              <a:rPr spc="114" dirty="0"/>
              <a:t> </a:t>
            </a:r>
            <a:r>
              <a:rPr spc="40" dirty="0"/>
              <a:t>Comunication</a:t>
            </a:r>
          </a:p>
        </p:txBody>
      </p:sp>
      <p:pic>
        <p:nvPicPr>
          <p:cNvPr id="10" name="object 5">
            <a:hlinkClick r:id="rId4" action="ppaction://hlinksldjump"/>
            <a:extLst>
              <a:ext uri="{FF2B5EF4-FFF2-40B4-BE49-F238E27FC236}">
                <a16:creationId xmlns:a16="http://schemas.microsoft.com/office/drawing/2014/main" id="{FDDBA767-6B3F-7598-9723-7D23958279A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8639174" cy="10286999"/>
          </a:xfrm>
          <a:prstGeom prst="rect">
            <a:avLst/>
          </a:prstGeom>
        </p:spPr>
      </p:pic>
      <p:sp>
        <p:nvSpPr>
          <p:cNvPr id="5" name="object 5"/>
          <p:cNvSpPr txBox="1">
            <a:spLocks noGrp="1"/>
          </p:cNvSpPr>
          <p:nvPr>
            <p:ph type="title"/>
          </p:nvPr>
        </p:nvSpPr>
        <p:spPr>
          <a:xfrm>
            <a:off x="9131300" y="969422"/>
            <a:ext cx="6420485" cy="3039110"/>
          </a:xfrm>
          <a:prstGeom prst="rect">
            <a:avLst/>
          </a:prstGeom>
        </p:spPr>
        <p:txBody>
          <a:bodyPr vert="horz" wrap="square" lIns="0" tIns="0" rIns="0" bIns="0" rtlCol="0">
            <a:spAutoFit/>
          </a:bodyPr>
          <a:lstStyle/>
          <a:p>
            <a:pPr marL="12700" marR="5080" algn="just">
              <a:lnSpc>
                <a:spcPts val="8030"/>
              </a:lnSpc>
            </a:pPr>
            <a:r>
              <a:rPr dirty="0"/>
              <a:t>Be</a:t>
            </a:r>
            <a:r>
              <a:rPr spc="155" dirty="0"/>
              <a:t> </a:t>
            </a:r>
            <a:r>
              <a:rPr spc="45" dirty="0"/>
              <a:t>courteous</a:t>
            </a:r>
            <a:r>
              <a:rPr spc="155" dirty="0"/>
              <a:t> </a:t>
            </a:r>
            <a:r>
              <a:rPr spc="-25" dirty="0"/>
              <a:t>in </a:t>
            </a:r>
            <a:r>
              <a:rPr dirty="0"/>
              <a:t>all</a:t>
            </a:r>
            <a:r>
              <a:rPr spc="220" dirty="0"/>
              <a:t> </a:t>
            </a:r>
            <a:r>
              <a:rPr spc="40" dirty="0"/>
              <a:t>interpersonal interactions</a:t>
            </a:r>
          </a:p>
        </p:txBody>
      </p:sp>
      <p:sp>
        <p:nvSpPr>
          <p:cNvPr id="6" name="object 6"/>
          <p:cNvSpPr txBox="1"/>
          <p:nvPr/>
        </p:nvSpPr>
        <p:spPr>
          <a:xfrm>
            <a:off x="9131300" y="4225448"/>
            <a:ext cx="7807325" cy="2275205"/>
          </a:xfrm>
          <a:prstGeom prst="rect">
            <a:avLst/>
          </a:prstGeom>
        </p:spPr>
        <p:txBody>
          <a:bodyPr vert="horz" wrap="square" lIns="0" tIns="32384" rIns="0" bIns="0" rtlCol="0">
            <a:spAutoFit/>
          </a:bodyPr>
          <a:lstStyle/>
          <a:p>
            <a:pPr marL="12700" marR="5080">
              <a:lnSpc>
                <a:spcPts val="4430"/>
              </a:lnSpc>
              <a:spcBef>
                <a:spcPts val="254"/>
              </a:spcBef>
              <a:tabLst>
                <a:tab pos="1118235" algn="l"/>
                <a:tab pos="2014855" algn="l"/>
                <a:tab pos="2145030" algn="l"/>
                <a:tab pos="3503929" algn="l"/>
                <a:tab pos="3546475" algn="l"/>
                <a:tab pos="5495925" algn="l"/>
                <a:tab pos="6184900" algn="l"/>
                <a:tab pos="6313805" algn="l"/>
              </a:tabLst>
            </a:pPr>
            <a:r>
              <a:rPr sz="3700" spc="155" dirty="0">
                <a:solidFill>
                  <a:srgbClr val="08090F"/>
                </a:solidFill>
                <a:latin typeface="Arial MT"/>
                <a:cs typeface="Arial MT"/>
              </a:rPr>
              <a:t>You</a:t>
            </a:r>
            <a:r>
              <a:rPr sz="3700" dirty="0">
                <a:solidFill>
                  <a:srgbClr val="08090F"/>
                </a:solidFill>
                <a:latin typeface="Arial MT"/>
                <a:cs typeface="Arial MT"/>
              </a:rPr>
              <a:t>	</a:t>
            </a:r>
            <a:r>
              <a:rPr sz="3700" spc="155" dirty="0">
                <a:solidFill>
                  <a:srgbClr val="08090F"/>
                </a:solidFill>
                <a:latin typeface="Arial MT"/>
                <a:cs typeface="Arial MT"/>
              </a:rPr>
              <a:t>can</a:t>
            </a:r>
            <a:r>
              <a:rPr sz="3700" dirty="0">
                <a:solidFill>
                  <a:srgbClr val="08090F"/>
                </a:solidFill>
                <a:latin typeface="Arial MT"/>
                <a:cs typeface="Arial MT"/>
              </a:rPr>
              <a:t>		</a:t>
            </a:r>
            <a:r>
              <a:rPr sz="3700" spc="180" dirty="0">
                <a:solidFill>
                  <a:srgbClr val="08090F"/>
                </a:solidFill>
                <a:latin typeface="Arial MT"/>
                <a:cs typeface="Arial MT"/>
              </a:rPr>
              <a:t>show</a:t>
            </a:r>
            <a:r>
              <a:rPr sz="3700" dirty="0">
                <a:solidFill>
                  <a:srgbClr val="08090F"/>
                </a:solidFill>
                <a:latin typeface="Arial MT"/>
                <a:cs typeface="Arial MT"/>
              </a:rPr>
              <a:t>		</a:t>
            </a:r>
            <a:r>
              <a:rPr sz="3700" spc="220" dirty="0">
                <a:solidFill>
                  <a:srgbClr val="08090F"/>
                </a:solidFill>
                <a:latin typeface="Arial MT"/>
                <a:cs typeface="Arial MT"/>
              </a:rPr>
              <a:t>respect</a:t>
            </a:r>
            <a:r>
              <a:rPr sz="3700" dirty="0">
                <a:solidFill>
                  <a:srgbClr val="08090F"/>
                </a:solidFill>
                <a:latin typeface="Arial MT"/>
                <a:cs typeface="Arial MT"/>
              </a:rPr>
              <a:t>	</a:t>
            </a:r>
            <a:r>
              <a:rPr sz="3700" spc="155" dirty="0">
                <a:solidFill>
                  <a:srgbClr val="08090F"/>
                </a:solidFill>
                <a:latin typeface="Arial MT"/>
                <a:cs typeface="Arial MT"/>
              </a:rPr>
              <a:t>for</a:t>
            </a:r>
            <a:r>
              <a:rPr sz="3700" dirty="0">
                <a:solidFill>
                  <a:srgbClr val="08090F"/>
                </a:solidFill>
                <a:latin typeface="Arial MT"/>
                <a:cs typeface="Arial MT"/>
              </a:rPr>
              <a:t>		</a:t>
            </a:r>
            <a:r>
              <a:rPr sz="3700" spc="215" dirty="0">
                <a:solidFill>
                  <a:srgbClr val="08090F"/>
                </a:solidFill>
                <a:latin typeface="Arial MT"/>
                <a:cs typeface="Arial MT"/>
              </a:rPr>
              <a:t>others </a:t>
            </a:r>
            <a:r>
              <a:rPr sz="3700" spc="220" dirty="0">
                <a:solidFill>
                  <a:srgbClr val="08090F"/>
                </a:solidFill>
                <a:latin typeface="Arial MT"/>
                <a:cs typeface="Arial MT"/>
              </a:rPr>
              <a:t>through</a:t>
            </a:r>
            <a:r>
              <a:rPr sz="3700" dirty="0">
                <a:solidFill>
                  <a:srgbClr val="08090F"/>
                </a:solidFill>
                <a:latin typeface="Arial MT"/>
                <a:cs typeface="Arial MT"/>
              </a:rPr>
              <a:t>	</a:t>
            </a:r>
            <a:r>
              <a:rPr sz="3700" spc="195" dirty="0">
                <a:solidFill>
                  <a:srgbClr val="08090F"/>
                </a:solidFill>
                <a:latin typeface="Arial MT"/>
                <a:cs typeface="Arial MT"/>
              </a:rPr>
              <a:t>being</a:t>
            </a:r>
            <a:r>
              <a:rPr sz="3700" dirty="0">
                <a:solidFill>
                  <a:srgbClr val="08090F"/>
                </a:solidFill>
                <a:latin typeface="Arial MT"/>
                <a:cs typeface="Arial MT"/>
              </a:rPr>
              <a:t>	</a:t>
            </a:r>
            <a:r>
              <a:rPr sz="3700" spc="229" dirty="0">
                <a:solidFill>
                  <a:srgbClr val="08090F"/>
                </a:solidFill>
                <a:latin typeface="Arial MT"/>
                <a:cs typeface="Arial MT"/>
              </a:rPr>
              <a:t>supportive</a:t>
            </a:r>
            <a:r>
              <a:rPr sz="3700" dirty="0">
                <a:solidFill>
                  <a:srgbClr val="08090F"/>
                </a:solidFill>
                <a:latin typeface="Arial MT"/>
                <a:cs typeface="Arial MT"/>
              </a:rPr>
              <a:t>	</a:t>
            </a:r>
            <a:r>
              <a:rPr sz="3700" spc="155" dirty="0">
                <a:solidFill>
                  <a:srgbClr val="08090F"/>
                </a:solidFill>
                <a:latin typeface="Arial MT"/>
                <a:cs typeface="Arial MT"/>
              </a:rPr>
              <a:t>and</a:t>
            </a:r>
            <a:endParaRPr sz="3700">
              <a:latin typeface="Arial MT"/>
              <a:cs typeface="Arial MT"/>
            </a:endParaRPr>
          </a:p>
          <a:p>
            <a:pPr marL="12700">
              <a:lnSpc>
                <a:spcPts val="4265"/>
              </a:lnSpc>
              <a:tabLst>
                <a:tab pos="2232660" algn="l"/>
                <a:tab pos="3581400" algn="l"/>
                <a:tab pos="5861685" algn="l"/>
                <a:tab pos="6679565" algn="l"/>
              </a:tabLst>
            </a:pPr>
            <a:r>
              <a:rPr sz="3700" spc="225" dirty="0">
                <a:solidFill>
                  <a:srgbClr val="08090F"/>
                </a:solidFill>
                <a:latin typeface="Arial MT"/>
                <a:cs typeface="Arial MT"/>
              </a:rPr>
              <a:t>thanking</a:t>
            </a:r>
            <a:r>
              <a:rPr sz="3700" dirty="0">
                <a:solidFill>
                  <a:srgbClr val="08090F"/>
                </a:solidFill>
                <a:latin typeface="Arial MT"/>
                <a:cs typeface="Arial MT"/>
              </a:rPr>
              <a:t>	</a:t>
            </a:r>
            <a:r>
              <a:rPr sz="3700" spc="180" dirty="0">
                <a:solidFill>
                  <a:srgbClr val="08090F"/>
                </a:solidFill>
                <a:latin typeface="Arial MT"/>
                <a:cs typeface="Arial MT"/>
              </a:rPr>
              <a:t>them</a:t>
            </a:r>
            <a:r>
              <a:rPr sz="3700" dirty="0">
                <a:solidFill>
                  <a:srgbClr val="08090F"/>
                </a:solidFill>
                <a:latin typeface="Arial MT"/>
                <a:cs typeface="Arial MT"/>
              </a:rPr>
              <a:t>	</a:t>
            </a:r>
            <a:r>
              <a:rPr sz="3700" spc="229" dirty="0">
                <a:solidFill>
                  <a:srgbClr val="08090F"/>
                </a:solidFill>
                <a:latin typeface="Arial MT"/>
                <a:cs typeface="Arial MT"/>
              </a:rPr>
              <a:t>regularly</a:t>
            </a:r>
            <a:r>
              <a:rPr sz="3700" dirty="0">
                <a:solidFill>
                  <a:srgbClr val="08090F"/>
                </a:solidFill>
                <a:latin typeface="Arial MT"/>
                <a:cs typeface="Arial MT"/>
              </a:rPr>
              <a:t>	</a:t>
            </a:r>
            <a:r>
              <a:rPr sz="3700" spc="155" dirty="0">
                <a:solidFill>
                  <a:srgbClr val="08090F"/>
                </a:solidFill>
                <a:latin typeface="Arial MT"/>
                <a:cs typeface="Arial MT"/>
              </a:rPr>
              <a:t>for</a:t>
            </a:r>
            <a:r>
              <a:rPr sz="3700" dirty="0">
                <a:solidFill>
                  <a:srgbClr val="08090F"/>
                </a:solidFill>
                <a:latin typeface="Arial MT"/>
                <a:cs typeface="Arial MT"/>
              </a:rPr>
              <a:t>	</a:t>
            </a:r>
            <a:r>
              <a:rPr sz="3700" spc="204" dirty="0">
                <a:solidFill>
                  <a:srgbClr val="08090F"/>
                </a:solidFill>
                <a:latin typeface="Arial MT"/>
                <a:cs typeface="Arial MT"/>
              </a:rPr>
              <a:t>their</a:t>
            </a:r>
            <a:endParaRPr sz="3700">
              <a:latin typeface="Arial MT"/>
              <a:cs typeface="Arial MT"/>
            </a:endParaRPr>
          </a:p>
          <a:p>
            <a:pPr marL="12700">
              <a:lnSpc>
                <a:spcPts val="4430"/>
              </a:lnSpc>
              <a:tabLst>
                <a:tab pos="2745740" algn="l"/>
                <a:tab pos="3397885" algn="l"/>
              </a:tabLst>
            </a:pPr>
            <a:r>
              <a:rPr sz="3700" spc="229" dirty="0">
                <a:solidFill>
                  <a:srgbClr val="08090F"/>
                </a:solidFill>
                <a:latin typeface="Arial MT"/>
                <a:cs typeface="Arial MT"/>
              </a:rPr>
              <a:t>assistance</a:t>
            </a:r>
            <a:r>
              <a:rPr sz="3700" dirty="0">
                <a:solidFill>
                  <a:srgbClr val="08090F"/>
                </a:solidFill>
                <a:latin typeface="Arial MT"/>
                <a:cs typeface="Arial MT"/>
              </a:rPr>
              <a:t>	</a:t>
            </a:r>
            <a:r>
              <a:rPr sz="3700" spc="110" dirty="0">
                <a:solidFill>
                  <a:srgbClr val="08090F"/>
                </a:solidFill>
                <a:latin typeface="Arial MT"/>
                <a:cs typeface="Arial MT"/>
              </a:rPr>
              <a:t>or</a:t>
            </a:r>
            <a:r>
              <a:rPr sz="3700" dirty="0">
                <a:solidFill>
                  <a:srgbClr val="08090F"/>
                </a:solidFill>
                <a:latin typeface="Arial MT"/>
                <a:cs typeface="Arial MT"/>
              </a:rPr>
              <a:t>	</a:t>
            </a:r>
            <a:r>
              <a:rPr sz="3700" spc="240" dirty="0">
                <a:solidFill>
                  <a:srgbClr val="08090F"/>
                </a:solidFill>
                <a:latin typeface="Arial MT"/>
                <a:cs typeface="Arial MT"/>
              </a:rPr>
              <a:t>contributions.</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007A8F4B-95D5-8A62-476A-61713FA2095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grpSp>
        <p:nvGrpSpPr>
          <p:cNvPr id="3" name="object 3"/>
          <p:cNvGrpSpPr/>
          <p:nvPr/>
        </p:nvGrpSpPr>
        <p:grpSpPr>
          <a:xfrm>
            <a:off x="7855146" y="0"/>
            <a:ext cx="10433050" cy="10287000"/>
            <a:chOff x="7855146" y="0"/>
            <a:chExt cx="10433050"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57088" y="9258300"/>
              <a:ext cx="914399" cy="876299"/>
            </a:xfrm>
            <a:prstGeom prst="rect">
              <a:avLst/>
            </a:prstGeom>
          </p:spPr>
        </p:pic>
        <p:pic>
          <p:nvPicPr>
            <p:cNvPr id="5" name="object 5"/>
            <p:cNvPicPr/>
            <p:nvPr/>
          </p:nvPicPr>
          <p:blipFill>
            <a:blip r:embed="rId3" cstate="print"/>
            <a:stretch>
              <a:fillRect/>
            </a:stretch>
          </p:blipFill>
          <p:spPr>
            <a:xfrm>
              <a:off x="7855146" y="0"/>
              <a:ext cx="10432852" cy="10286998"/>
            </a:xfrm>
            <a:prstGeom prst="rect">
              <a:avLst/>
            </a:prstGeom>
          </p:spPr>
        </p:pic>
      </p:grpSp>
      <p:sp>
        <p:nvSpPr>
          <p:cNvPr id="6" name="object 6"/>
          <p:cNvSpPr txBox="1">
            <a:spLocks noGrp="1"/>
          </p:cNvSpPr>
          <p:nvPr>
            <p:ph type="title"/>
          </p:nvPr>
        </p:nvSpPr>
        <p:spPr>
          <a:xfrm>
            <a:off x="1016000" y="969422"/>
            <a:ext cx="6474460" cy="2019935"/>
          </a:xfrm>
          <a:prstGeom prst="rect">
            <a:avLst/>
          </a:prstGeom>
        </p:spPr>
        <p:txBody>
          <a:bodyPr vert="horz" wrap="square" lIns="0" tIns="0" rIns="0" bIns="0" rtlCol="0">
            <a:spAutoFit/>
          </a:bodyPr>
          <a:lstStyle/>
          <a:p>
            <a:pPr marL="12700" marR="5080">
              <a:lnSpc>
                <a:spcPts val="8030"/>
              </a:lnSpc>
            </a:pPr>
            <a:r>
              <a:rPr spc="35" dirty="0"/>
              <a:t>Access </a:t>
            </a:r>
            <a:r>
              <a:rPr spc="50" dirty="0"/>
              <a:t>interpreter</a:t>
            </a:r>
            <a:r>
              <a:rPr spc="114" dirty="0"/>
              <a:t> </a:t>
            </a:r>
            <a:r>
              <a:rPr spc="35" dirty="0"/>
              <a:t>skills</a:t>
            </a:r>
          </a:p>
        </p:txBody>
      </p:sp>
      <p:sp>
        <p:nvSpPr>
          <p:cNvPr id="7" name="object 7"/>
          <p:cNvSpPr txBox="1"/>
          <p:nvPr/>
        </p:nvSpPr>
        <p:spPr>
          <a:xfrm>
            <a:off x="1016000" y="3120519"/>
            <a:ext cx="6380480" cy="6209030"/>
          </a:xfrm>
          <a:prstGeom prst="rect">
            <a:avLst/>
          </a:prstGeom>
        </p:spPr>
        <p:txBody>
          <a:bodyPr vert="horz" wrap="square" lIns="0" tIns="12700" rIns="0" bIns="0" rtlCol="0">
            <a:spAutoFit/>
          </a:bodyPr>
          <a:lstStyle/>
          <a:p>
            <a:pPr marL="12700">
              <a:lnSpc>
                <a:spcPts val="4435"/>
              </a:lnSpc>
              <a:spcBef>
                <a:spcPts val="100"/>
              </a:spcBef>
              <a:tabLst>
                <a:tab pos="1544320" algn="l"/>
                <a:tab pos="3572510" algn="l"/>
              </a:tabLst>
            </a:pPr>
            <a:r>
              <a:rPr sz="3700" spc="180" dirty="0">
                <a:solidFill>
                  <a:srgbClr val="08090F"/>
                </a:solidFill>
                <a:latin typeface="Arial MT"/>
                <a:cs typeface="Arial MT"/>
              </a:rPr>
              <a:t>When</a:t>
            </a:r>
            <a:r>
              <a:rPr sz="3700" dirty="0">
                <a:solidFill>
                  <a:srgbClr val="08090F"/>
                </a:solidFill>
                <a:latin typeface="Arial MT"/>
                <a:cs typeface="Arial MT"/>
              </a:rPr>
              <a:t>	</a:t>
            </a:r>
            <a:r>
              <a:rPr sz="3700" spc="220" dirty="0">
                <a:solidFill>
                  <a:srgbClr val="08090F"/>
                </a:solidFill>
                <a:latin typeface="Arial MT"/>
                <a:cs typeface="Arial MT"/>
              </a:rPr>
              <a:t>working</a:t>
            </a:r>
            <a:r>
              <a:rPr sz="3700" dirty="0">
                <a:solidFill>
                  <a:srgbClr val="08090F"/>
                </a:solidFill>
                <a:latin typeface="Arial MT"/>
                <a:cs typeface="Arial MT"/>
              </a:rPr>
              <a:t>	</a:t>
            </a:r>
            <a:r>
              <a:rPr sz="3700" spc="180" dirty="0">
                <a:solidFill>
                  <a:srgbClr val="08090F"/>
                </a:solidFill>
                <a:latin typeface="Arial MT"/>
                <a:cs typeface="Arial MT"/>
              </a:rPr>
              <a:t>with</a:t>
            </a:r>
            <a:endParaRPr sz="3700">
              <a:latin typeface="Arial MT"/>
              <a:cs typeface="Arial MT"/>
            </a:endParaRPr>
          </a:p>
          <a:p>
            <a:pPr marL="12700">
              <a:lnSpc>
                <a:spcPts val="4425"/>
              </a:lnSpc>
              <a:tabLst>
                <a:tab pos="2101850" algn="l"/>
                <a:tab pos="3345815" algn="l"/>
              </a:tabLst>
            </a:pPr>
            <a:r>
              <a:rPr sz="3700" spc="225" dirty="0">
                <a:solidFill>
                  <a:srgbClr val="08090F"/>
                </a:solidFill>
                <a:latin typeface="Arial MT"/>
                <a:cs typeface="Arial MT"/>
              </a:rPr>
              <a:t>patients</a:t>
            </a:r>
            <a:r>
              <a:rPr sz="3700" dirty="0">
                <a:solidFill>
                  <a:srgbClr val="08090F"/>
                </a:solidFill>
                <a:latin typeface="Arial MT"/>
                <a:cs typeface="Arial MT"/>
              </a:rPr>
              <a:t>	</a:t>
            </a:r>
            <a:r>
              <a:rPr sz="3700" spc="180" dirty="0">
                <a:solidFill>
                  <a:srgbClr val="08090F"/>
                </a:solidFill>
                <a:latin typeface="Arial MT"/>
                <a:cs typeface="Arial MT"/>
              </a:rPr>
              <a:t>from</a:t>
            </a:r>
            <a:r>
              <a:rPr sz="3700" dirty="0">
                <a:solidFill>
                  <a:srgbClr val="08090F"/>
                </a:solidFill>
                <a:latin typeface="Arial MT"/>
                <a:cs typeface="Arial MT"/>
              </a:rPr>
              <a:t>	</a:t>
            </a:r>
            <a:r>
              <a:rPr sz="3700" spc="229" dirty="0">
                <a:solidFill>
                  <a:srgbClr val="08090F"/>
                </a:solidFill>
                <a:latin typeface="Arial MT"/>
                <a:cs typeface="Arial MT"/>
              </a:rPr>
              <a:t>different</a:t>
            </a:r>
            <a:endParaRPr sz="3700">
              <a:latin typeface="Arial MT"/>
              <a:cs typeface="Arial MT"/>
            </a:endParaRPr>
          </a:p>
          <a:p>
            <a:pPr marL="12700" marR="5080">
              <a:lnSpc>
                <a:spcPts val="4430"/>
              </a:lnSpc>
              <a:spcBef>
                <a:spcPts val="145"/>
              </a:spcBef>
              <a:tabLst>
                <a:tab pos="1362075" algn="l"/>
                <a:tab pos="1901825" algn="l"/>
                <a:tab pos="1962150" algn="l"/>
                <a:tab pos="1988820" algn="l"/>
                <a:tab pos="2101215" algn="l"/>
                <a:tab pos="2179320" algn="l"/>
                <a:tab pos="2614930" algn="l"/>
                <a:tab pos="2806065" algn="l"/>
                <a:tab pos="3188970" algn="l"/>
                <a:tab pos="3825240" algn="l"/>
                <a:tab pos="4279265" algn="l"/>
                <a:tab pos="4380865" algn="l"/>
                <a:tab pos="4565015" algn="l"/>
                <a:tab pos="4973955" algn="l"/>
                <a:tab pos="5139055" algn="l"/>
                <a:tab pos="5306060" algn="l"/>
              </a:tabLst>
            </a:pPr>
            <a:r>
              <a:rPr sz="3700" spc="225" dirty="0">
                <a:solidFill>
                  <a:srgbClr val="08090F"/>
                </a:solidFill>
                <a:latin typeface="Arial MT"/>
                <a:cs typeface="Arial MT"/>
              </a:rPr>
              <a:t>cultures</a:t>
            </a:r>
            <a:r>
              <a:rPr sz="3700" dirty="0">
                <a:solidFill>
                  <a:srgbClr val="08090F"/>
                </a:solidFill>
                <a:latin typeface="Arial MT"/>
                <a:cs typeface="Arial MT"/>
              </a:rPr>
              <a:t>				</a:t>
            </a:r>
            <a:r>
              <a:rPr sz="3700" spc="180" dirty="0">
                <a:solidFill>
                  <a:srgbClr val="08090F"/>
                </a:solidFill>
                <a:latin typeface="Arial MT"/>
                <a:cs typeface="Arial MT"/>
              </a:rPr>
              <a:t>that</a:t>
            </a:r>
            <a:r>
              <a:rPr sz="3700" dirty="0">
                <a:solidFill>
                  <a:srgbClr val="08090F"/>
                </a:solidFill>
                <a:latin typeface="Arial MT"/>
                <a:cs typeface="Arial MT"/>
              </a:rPr>
              <a:t>	</a:t>
            </a:r>
            <a:r>
              <a:rPr sz="3700" spc="215" dirty="0">
                <a:solidFill>
                  <a:srgbClr val="08090F"/>
                </a:solidFill>
                <a:latin typeface="Arial MT"/>
                <a:cs typeface="Arial MT"/>
              </a:rPr>
              <a:t>cannot</a:t>
            </a:r>
            <a:r>
              <a:rPr sz="3700" dirty="0">
                <a:solidFill>
                  <a:srgbClr val="08090F"/>
                </a:solidFill>
                <a:latin typeface="Arial MT"/>
                <a:cs typeface="Arial MT"/>
              </a:rPr>
              <a:t>	</a:t>
            </a:r>
            <a:r>
              <a:rPr sz="3700" spc="204" dirty="0">
                <a:solidFill>
                  <a:srgbClr val="08090F"/>
                </a:solidFill>
                <a:latin typeface="Arial MT"/>
                <a:cs typeface="Arial MT"/>
              </a:rPr>
              <a:t>speak </a:t>
            </a:r>
            <a:r>
              <a:rPr sz="3700" spc="220" dirty="0">
                <a:solidFill>
                  <a:srgbClr val="08090F"/>
                </a:solidFill>
                <a:latin typeface="Arial MT"/>
                <a:cs typeface="Arial MT"/>
              </a:rPr>
              <a:t>English</a:t>
            </a:r>
            <a:r>
              <a:rPr sz="3700" dirty="0">
                <a:solidFill>
                  <a:srgbClr val="08090F"/>
                </a:solidFill>
                <a:latin typeface="Arial MT"/>
                <a:cs typeface="Arial MT"/>
              </a:rPr>
              <a:t>		</a:t>
            </a:r>
            <a:r>
              <a:rPr sz="3700" spc="110" dirty="0">
                <a:solidFill>
                  <a:srgbClr val="08090F"/>
                </a:solidFill>
                <a:latin typeface="Arial MT"/>
                <a:cs typeface="Arial MT"/>
              </a:rPr>
              <a:t>or</a:t>
            </a:r>
            <a:r>
              <a:rPr sz="3700" dirty="0">
                <a:solidFill>
                  <a:srgbClr val="08090F"/>
                </a:solidFill>
                <a:latin typeface="Arial MT"/>
                <a:cs typeface="Arial MT"/>
              </a:rPr>
              <a:t>	</a:t>
            </a:r>
            <a:r>
              <a:rPr sz="3700" spc="220" dirty="0">
                <a:solidFill>
                  <a:srgbClr val="08090F"/>
                </a:solidFill>
                <a:latin typeface="Arial MT"/>
                <a:cs typeface="Arial MT"/>
              </a:rPr>
              <a:t>English</a:t>
            </a:r>
            <a:r>
              <a:rPr sz="3700" dirty="0">
                <a:solidFill>
                  <a:srgbClr val="08090F"/>
                </a:solidFill>
                <a:latin typeface="Arial MT"/>
                <a:cs typeface="Arial MT"/>
              </a:rPr>
              <a:t>		</a:t>
            </a:r>
            <a:r>
              <a:rPr sz="3700" spc="110" dirty="0">
                <a:solidFill>
                  <a:srgbClr val="08090F"/>
                </a:solidFill>
                <a:latin typeface="Arial MT"/>
                <a:cs typeface="Arial MT"/>
              </a:rPr>
              <a:t>is</a:t>
            </a:r>
            <a:r>
              <a:rPr sz="3700" dirty="0">
                <a:solidFill>
                  <a:srgbClr val="08090F"/>
                </a:solidFill>
                <a:latin typeface="Arial MT"/>
                <a:cs typeface="Arial MT"/>
              </a:rPr>
              <a:t>		</a:t>
            </a:r>
            <a:r>
              <a:rPr sz="3700" spc="195" dirty="0">
                <a:solidFill>
                  <a:srgbClr val="08090F"/>
                </a:solidFill>
                <a:latin typeface="Arial MT"/>
                <a:cs typeface="Arial MT"/>
              </a:rPr>
              <a:t>their </a:t>
            </a:r>
            <a:r>
              <a:rPr sz="3700" spc="215" dirty="0">
                <a:solidFill>
                  <a:srgbClr val="08090F"/>
                </a:solidFill>
                <a:latin typeface="Arial MT"/>
                <a:cs typeface="Arial MT"/>
              </a:rPr>
              <a:t>second</a:t>
            </a:r>
            <a:r>
              <a:rPr sz="3700" dirty="0">
                <a:solidFill>
                  <a:srgbClr val="08090F"/>
                </a:solidFill>
                <a:latin typeface="Arial MT"/>
                <a:cs typeface="Arial MT"/>
              </a:rPr>
              <a:t>	</a:t>
            </a:r>
            <a:r>
              <a:rPr sz="3700" spc="225" dirty="0">
                <a:solidFill>
                  <a:srgbClr val="08090F"/>
                </a:solidFill>
                <a:latin typeface="Arial MT"/>
                <a:cs typeface="Arial MT"/>
              </a:rPr>
              <a:t>language</a:t>
            </a:r>
            <a:r>
              <a:rPr sz="3700" dirty="0">
                <a:solidFill>
                  <a:srgbClr val="08090F"/>
                </a:solidFill>
                <a:latin typeface="Arial MT"/>
                <a:cs typeface="Arial MT"/>
              </a:rPr>
              <a:t>	</a:t>
            </a:r>
            <a:r>
              <a:rPr sz="3700" spc="155" dirty="0">
                <a:solidFill>
                  <a:srgbClr val="08090F"/>
                </a:solidFill>
                <a:latin typeface="Arial MT"/>
                <a:cs typeface="Arial MT"/>
              </a:rPr>
              <a:t>you</a:t>
            </a:r>
            <a:r>
              <a:rPr sz="3700" dirty="0">
                <a:solidFill>
                  <a:srgbClr val="08090F"/>
                </a:solidFill>
                <a:latin typeface="Arial MT"/>
                <a:cs typeface="Arial MT"/>
              </a:rPr>
              <a:t>		</a:t>
            </a:r>
            <a:r>
              <a:rPr sz="3700" spc="155" dirty="0">
                <a:solidFill>
                  <a:srgbClr val="08090F"/>
                </a:solidFill>
                <a:latin typeface="Arial MT"/>
                <a:cs typeface="Arial MT"/>
              </a:rPr>
              <a:t>may </a:t>
            </a:r>
            <a:r>
              <a:rPr sz="3700" spc="180" dirty="0">
                <a:solidFill>
                  <a:srgbClr val="08090F"/>
                </a:solidFill>
                <a:latin typeface="Arial MT"/>
                <a:cs typeface="Arial MT"/>
              </a:rPr>
              <a:t>need</a:t>
            </a:r>
            <a:r>
              <a:rPr sz="3700" dirty="0">
                <a:solidFill>
                  <a:srgbClr val="08090F"/>
                </a:solidFill>
                <a:latin typeface="Arial MT"/>
                <a:cs typeface="Arial MT"/>
              </a:rPr>
              <a:t>	</a:t>
            </a:r>
            <a:r>
              <a:rPr sz="3700" spc="110" dirty="0">
                <a:solidFill>
                  <a:srgbClr val="08090F"/>
                </a:solidFill>
                <a:latin typeface="Arial MT"/>
                <a:cs typeface="Arial MT"/>
              </a:rPr>
              <a:t>to</a:t>
            </a:r>
            <a:r>
              <a:rPr sz="3700" dirty="0">
                <a:solidFill>
                  <a:srgbClr val="08090F"/>
                </a:solidFill>
                <a:latin typeface="Arial MT"/>
                <a:cs typeface="Arial MT"/>
              </a:rPr>
              <a:t>			</a:t>
            </a:r>
            <a:r>
              <a:rPr sz="3700" spc="215" dirty="0">
                <a:solidFill>
                  <a:srgbClr val="08090F"/>
                </a:solidFill>
                <a:latin typeface="Arial MT"/>
                <a:cs typeface="Arial MT"/>
              </a:rPr>
              <a:t>access</a:t>
            </a:r>
            <a:r>
              <a:rPr sz="3700" dirty="0">
                <a:solidFill>
                  <a:srgbClr val="08090F"/>
                </a:solidFill>
                <a:latin typeface="Arial MT"/>
                <a:cs typeface="Arial MT"/>
              </a:rPr>
              <a:t>	</a:t>
            </a:r>
            <a:r>
              <a:rPr sz="3700" spc="235" dirty="0">
                <a:solidFill>
                  <a:srgbClr val="08090F"/>
                </a:solidFill>
                <a:latin typeface="Arial MT"/>
                <a:cs typeface="Arial MT"/>
              </a:rPr>
              <a:t>interpreter </a:t>
            </a:r>
            <a:r>
              <a:rPr sz="3700" spc="225" dirty="0">
                <a:solidFill>
                  <a:srgbClr val="08090F"/>
                </a:solidFill>
                <a:latin typeface="Arial MT"/>
                <a:cs typeface="Arial MT"/>
              </a:rPr>
              <a:t>services</a:t>
            </a:r>
            <a:r>
              <a:rPr sz="3700" dirty="0">
                <a:solidFill>
                  <a:srgbClr val="08090F"/>
                </a:solidFill>
                <a:latin typeface="Arial MT"/>
                <a:cs typeface="Arial MT"/>
              </a:rPr>
              <a:t>			</a:t>
            </a:r>
            <a:r>
              <a:rPr sz="3700" spc="110" dirty="0">
                <a:solidFill>
                  <a:srgbClr val="08090F"/>
                </a:solidFill>
                <a:latin typeface="Arial MT"/>
                <a:cs typeface="Arial MT"/>
              </a:rPr>
              <a:t>to</a:t>
            </a:r>
            <a:r>
              <a:rPr sz="3700" dirty="0">
                <a:solidFill>
                  <a:srgbClr val="08090F"/>
                </a:solidFill>
                <a:latin typeface="Arial MT"/>
                <a:cs typeface="Arial MT"/>
              </a:rPr>
              <a:t>		</a:t>
            </a:r>
            <a:r>
              <a:rPr sz="3700" spc="215" dirty="0">
                <a:solidFill>
                  <a:srgbClr val="08090F"/>
                </a:solidFill>
                <a:latin typeface="Arial MT"/>
                <a:cs typeface="Arial MT"/>
              </a:rPr>
              <a:t>assist</a:t>
            </a:r>
            <a:r>
              <a:rPr sz="3700" dirty="0">
                <a:solidFill>
                  <a:srgbClr val="08090F"/>
                </a:solidFill>
                <a:latin typeface="Arial MT"/>
                <a:cs typeface="Arial MT"/>
              </a:rPr>
              <a:t>		</a:t>
            </a:r>
            <a:r>
              <a:rPr sz="3700" spc="180" dirty="0">
                <a:solidFill>
                  <a:srgbClr val="08090F"/>
                </a:solidFill>
                <a:latin typeface="Arial MT"/>
                <a:cs typeface="Arial MT"/>
              </a:rPr>
              <a:t>with</a:t>
            </a:r>
            <a:endParaRPr sz="3700">
              <a:latin typeface="Arial MT"/>
              <a:cs typeface="Arial MT"/>
            </a:endParaRPr>
          </a:p>
          <a:p>
            <a:pPr marL="12700">
              <a:lnSpc>
                <a:spcPts val="4250"/>
              </a:lnSpc>
              <a:tabLst>
                <a:tab pos="3955415" algn="l"/>
              </a:tabLst>
            </a:pPr>
            <a:r>
              <a:rPr sz="3700" spc="240" dirty="0">
                <a:solidFill>
                  <a:srgbClr val="08090F"/>
                </a:solidFill>
                <a:latin typeface="Arial MT"/>
                <a:cs typeface="Arial MT"/>
              </a:rPr>
              <a:t>communication.</a:t>
            </a:r>
            <a:r>
              <a:rPr sz="3700" dirty="0">
                <a:solidFill>
                  <a:srgbClr val="08090F"/>
                </a:solidFill>
                <a:latin typeface="Arial MT"/>
                <a:cs typeface="Arial MT"/>
              </a:rPr>
              <a:t>	</a:t>
            </a:r>
            <a:r>
              <a:rPr sz="3700" spc="110" dirty="0">
                <a:solidFill>
                  <a:srgbClr val="08090F"/>
                </a:solidFill>
                <a:latin typeface="Arial MT"/>
                <a:cs typeface="Arial MT"/>
              </a:rPr>
              <a:t>An</a:t>
            </a:r>
            <a:endParaRPr sz="3700">
              <a:latin typeface="Arial MT"/>
              <a:cs typeface="Arial MT"/>
            </a:endParaRPr>
          </a:p>
          <a:p>
            <a:pPr marL="12700" marR="57150" algn="just">
              <a:lnSpc>
                <a:spcPts val="4430"/>
              </a:lnSpc>
              <a:spcBef>
                <a:spcPts val="95"/>
              </a:spcBef>
            </a:pPr>
            <a:r>
              <a:rPr sz="3700" spc="245" dirty="0">
                <a:solidFill>
                  <a:srgbClr val="08090F"/>
                </a:solidFill>
                <a:latin typeface="Arial MT"/>
                <a:cs typeface="Arial MT"/>
              </a:rPr>
              <a:t>interpreter</a:t>
            </a:r>
            <a:r>
              <a:rPr sz="3700" spc="540" dirty="0">
                <a:solidFill>
                  <a:srgbClr val="08090F"/>
                </a:solidFill>
                <a:latin typeface="Arial MT"/>
                <a:cs typeface="Arial MT"/>
              </a:rPr>
              <a:t> </a:t>
            </a:r>
            <a:r>
              <a:rPr sz="3700" spc="135" dirty="0">
                <a:solidFill>
                  <a:srgbClr val="08090F"/>
                </a:solidFill>
                <a:latin typeface="Arial MT"/>
                <a:cs typeface="Arial MT"/>
              </a:rPr>
              <a:t>is</a:t>
            </a:r>
            <a:r>
              <a:rPr sz="3700" spc="540" dirty="0">
                <a:solidFill>
                  <a:srgbClr val="08090F"/>
                </a:solidFill>
                <a:latin typeface="Arial MT"/>
                <a:cs typeface="Arial MT"/>
              </a:rPr>
              <a:t> </a:t>
            </a:r>
            <a:r>
              <a:rPr sz="3700" dirty="0">
                <a:solidFill>
                  <a:srgbClr val="08090F"/>
                </a:solidFill>
                <a:latin typeface="Arial MT"/>
                <a:cs typeface="Arial MT"/>
              </a:rPr>
              <a:t>a</a:t>
            </a:r>
            <a:r>
              <a:rPr sz="3700" spc="545" dirty="0">
                <a:solidFill>
                  <a:srgbClr val="08090F"/>
                </a:solidFill>
                <a:latin typeface="Arial MT"/>
                <a:cs typeface="Arial MT"/>
              </a:rPr>
              <a:t> </a:t>
            </a:r>
            <a:r>
              <a:rPr sz="3700" spc="229" dirty="0">
                <a:solidFill>
                  <a:srgbClr val="08090F"/>
                </a:solidFill>
                <a:latin typeface="Arial MT"/>
                <a:cs typeface="Arial MT"/>
              </a:rPr>
              <a:t>personwho </a:t>
            </a:r>
            <a:r>
              <a:rPr sz="3700" spc="240" dirty="0">
                <a:solidFill>
                  <a:srgbClr val="08090F"/>
                </a:solidFill>
                <a:latin typeface="Arial MT"/>
                <a:cs typeface="Arial MT"/>
              </a:rPr>
              <a:t>translates</a:t>
            </a:r>
            <a:r>
              <a:rPr sz="3700" spc="570" dirty="0">
                <a:solidFill>
                  <a:srgbClr val="08090F"/>
                </a:solidFill>
                <a:latin typeface="Arial MT"/>
                <a:cs typeface="Arial MT"/>
              </a:rPr>
              <a:t> </a:t>
            </a:r>
            <a:r>
              <a:rPr sz="3700" spc="245" dirty="0">
                <a:solidFill>
                  <a:srgbClr val="08090F"/>
                </a:solidFill>
                <a:latin typeface="Arial MT"/>
                <a:cs typeface="Arial MT"/>
              </a:rPr>
              <a:t>speechorally</a:t>
            </a:r>
            <a:r>
              <a:rPr sz="3700" spc="570" dirty="0">
                <a:solidFill>
                  <a:srgbClr val="08090F"/>
                </a:solidFill>
                <a:latin typeface="Arial MT"/>
                <a:cs typeface="Arial MT"/>
              </a:rPr>
              <a:t> </a:t>
            </a:r>
            <a:r>
              <a:rPr sz="3700" spc="110" dirty="0">
                <a:solidFill>
                  <a:srgbClr val="08090F"/>
                </a:solidFill>
                <a:latin typeface="Arial MT"/>
                <a:cs typeface="Arial MT"/>
              </a:rPr>
              <a:t>or </a:t>
            </a:r>
            <a:r>
              <a:rPr sz="3700" spc="200" dirty="0">
                <a:solidFill>
                  <a:srgbClr val="08090F"/>
                </a:solidFill>
                <a:latin typeface="Arial MT"/>
                <a:cs typeface="Arial MT"/>
              </a:rPr>
              <a:t>into</a:t>
            </a:r>
            <a:r>
              <a:rPr sz="3700" spc="550" dirty="0">
                <a:solidFill>
                  <a:srgbClr val="08090F"/>
                </a:solidFill>
                <a:latin typeface="Arial MT"/>
                <a:cs typeface="Arial MT"/>
              </a:rPr>
              <a:t> </a:t>
            </a:r>
            <a:r>
              <a:rPr sz="3700" spc="200" dirty="0">
                <a:solidFill>
                  <a:srgbClr val="08090F"/>
                </a:solidFill>
                <a:latin typeface="Arial MT"/>
                <a:cs typeface="Arial MT"/>
              </a:rPr>
              <a:t>sign</a:t>
            </a:r>
            <a:r>
              <a:rPr sz="3700" spc="550" dirty="0">
                <a:solidFill>
                  <a:srgbClr val="08090F"/>
                </a:solidFill>
                <a:latin typeface="Arial MT"/>
                <a:cs typeface="Arial MT"/>
              </a:rPr>
              <a:t> </a:t>
            </a:r>
            <a:r>
              <a:rPr sz="3700" spc="229" dirty="0">
                <a:solidFill>
                  <a:srgbClr val="08090F"/>
                </a:solidFill>
                <a:latin typeface="Arial MT"/>
                <a:cs typeface="Arial MT"/>
              </a:rPr>
              <a:t>language.</a:t>
            </a:r>
            <a:endParaRPr sz="3700">
              <a:latin typeface="Arial MT"/>
              <a:cs typeface="Arial MT"/>
            </a:endParaRPr>
          </a:p>
        </p:txBody>
      </p:sp>
      <p:pic>
        <p:nvPicPr>
          <p:cNvPr id="8" name="object 5">
            <a:hlinkClick r:id="rId4" action="ppaction://hlinksldjump"/>
            <a:extLst>
              <a:ext uri="{FF2B5EF4-FFF2-40B4-BE49-F238E27FC236}">
                <a16:creationId xmlns:a16="http://schemas.microsoft.com/office/drawing/2014/main" id="{9FD2F3A9-3850-9569-7938-ACC19CD0E620}"/>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0" y="1"/>
            <a:ext cx="8496299" cy="10286998"/>
          </a:xfrm>
          <a:prstGeom prst="rect">
            <a:avLst/>
          </a:prstGeom>
        </p:spPr>
      </p:pic>
      <p:sp>
        <p:nvSpPr>
          <p:cNvPr id="5" name="object 5"/>
          <p:cNvSpPr txBox="1">
            <a:spLocks noGrp="1"/>
          </p:cNvSpPr>
          <p:nvPr>
            <p:ph type="title"/>
          </p:nvPr>
        </p:nvSpPr>
        <p:spPr>
          <a:xfrm>
            <a:off x="8786239" y="969423"/>
            <a:ext cx="8015605" cy="3039110"/>
          </a:xfrm>
          <a:prstGeom prst="rect">
            <a:avLst/>
          </a:prstGeom>
        </p:spPr>
        <p:txBody>
          <a:bodyPr vert="horz" wrap="square" lIns="0" tIns="0" rIns="0" bIns="0" rtlCol="0">
            <a:spAutoFit/>
          </a:bodyPr>
          <a:lstStyle/>
          <a:p>
            <a:pPr marL="12700" marR="5080">
              <a:lnSpc>
                <a:spcPts val="8030"/>
              </a:lnSpc>
            </a:pPr>
            <a:r>
              <a:rPr spc="45" dirty="0"/>
              <a:t>Identify</a:t>
            </a:r>
            <a:r>
              <a:rPr spc="229" dirty="0"/>
              <a:t> </a:t>
            </a:r>
            <a:r>
              <a:rPr dirty="0"/>
              <a:t>areas</a:t>
            </a:r>
            <a:r>
              <a:rPr spc="235" dirty="0"/>
              <a:t> </a:t>
            </a:r>
            <a:r>
              <a:rPr spc="-25" dirty="0"/>
              <a:t>of </a:t>
            </a:r>
            <a:r>
              <a:rPr spc="45" dirty="0"/>
              <a:t>concerns</a:t>
            </a:r>
            <a:r>
              <a:rPr spc="175" dirty="0"/>
              <a:t> </a:t>
            </a:r>
            <a:r>
              <a:rPr dirty="0"/>
              <a:t>and</a:t>
            </a:r>
            <a:r>
              <a:rPr spc="180" dirty="0"/>
              <a:t> </a:t>
            </a:r>
            <a:r>
              <a:rPr spc="35" dirty="0"/>
              <a:t>report </a:t>
            </a:r>
            <a:r>
              <a:rPr dirty="0"/>
              <a:t>to</a:t>
            </a:r>
            <a:r>
              <a:rPr spc="165" dirty="0"/>
              <a:t> </a:t>
            </a:r>
            <a:r>
              <a:rPr spc="35" dirty="0"/>
              <a:t>supervisor</a:t>
            </a:r>
          </a:p>
        </p:txBody>
      </p:sp>
      <p:sp>
        <p:nvSpPr>
          <p:cNvPr id="6" name="object 6"/>
          <p:cNvSpPr txBox="1"/>
          <p:nvPr/>
        </p:nvSpPr>
        <p:spPr>
          <a:xfrm>
            <a:off x="8786239" y="4194207"/>
            <a:ext cx="8539480" cy="4523105"/>
          </a:xfrm>
          <a:prstGeom prst="rect">
            <a:avLst/>
          </a:prstGeom>
        </p:spPr>
        <p:txBody>
          <a:bodyPr vert="horz" wrap="square" lIns="0" tIns="32384" rIns="0" bIns="0" rtlCol="0">
            <a:spAutoFit/>
          </a:bodyPr>
          <a:lstStyle/>
          <a:p>
            <a:pPr marL="12700" marR="798830" algn="just">
              <a:lnSpc>
                <a:spcPts val="4430"/>
              </a:lnSpc>
              <a:spcBef>
                <a:spcPts val="254"/>
              </a:spcBef>
            </a:pPr>
            <a:r>
              <a:rPr sz="3700" spc="135" dirty="0">
                <a:solidFill>
                  <a:srgbClr val="08090F"/>
                </a:solidFill>
                <a:latin typeface="Arial MT"/>
                <a:cs typeface="Arial MT"/>
              </a:rPr>
              <a:t>To</a:t>
            </a:r>
            <a:r>
              <a:rPr sz="3700" spc="530" dirty="0">
                <a:solidFill>
                  <a:srgbClr val="08090F"/>
                </a:solidFill>
                <a:latin typeface="Arial MT"/>
                <a:cs typeface="Arial MT"/>
              </a:rPr>
              <a:t> </a:t>
            </a:r>
            <a:r>
              <a:rPr sz="3700" spc="229" dirty="0">
                <a:solidFill>
                  <a:srgbClr val="08090F"/>
                </a:solidFill>
                <a:latin typeface="Arial MT"/>
                <a:cs typeface="Arial MT"/>
              </a:rPr>
              <a:t>respond</a:t>
            </a:r>
            <a:r>
              <a:rPr sz="3700" spc="540" dirty="0">
                <a:solidFill>
                  <a:srgbClr val="08090F"/>
                </a:solidFill>
                <a:latin typeface="Arial MT"/>
                <a:cs typeface="Arial MT"/>
              </a:rPr>
              <a:t> </a:t>
            </a:r>
            <a:r>
              <a:rPr sz="3700" spc="135" dirty="0">
                <a:solidFill>
                  <a:srgbClr val="08090F"/>
                </a:solidFill>
                <a:latin typeface="Arial MT"/>
                <a:cs typeface="Arial MT"/>
              </a:rPr>
              <a:t>to</a:t>
            </a:r>
            <a:r>
              <a:rPr sz="3700" spc="545" dirty="0">
                <a:solidFill>
                  <a:srgbClr val="08090F"/>
                </a:solidFill>
                <a:latin typeface="Arial MT"/>
                <a:cs typeface="Arial MT"/>
              </a:rPr>
              <a:t> </a:t>
            </a:r>
            <a:r>
              <a:rPr sz="3700" dirty="0">
                <a:solidFill>
                  <a:srgbClr val="08090F"/>
                </a:solidFill>
                <a:latin typeface="Arial MT"/>
                <a:cs typeface="Arial MT"/>
              </a:rPr>
              <a:t>a</a:t>
            </a:r>
            <a:r>
              <a:rPr sz="3700" spc="540" dirty="0">
                <a:solidFill>
                  <a:srgbClr val="08090F"/>
                </a:solidFill>
                <a:latin typeface="Arial MT"/>
                <a:cs typeface="Arial MT"/>
              </a:rPr>
              <a:t> </a:t>
            </a:r>
            <a:r>
              <a:rPr sz="3700" spc="240" dirty="0">
                <a:solidFill>
                  <a:srgbClr val="08090F"/>
                </a:solidFill>
                <a:latin typeface="Arial MT"/>
                <a:cs typeface="Arial MT"/>
              </a:rPr>
              <a:t>patient’s</a:t>
            </a:r>
            <a:r>
              <a:rPr sz="3700" spc="545" dirty="0">
                <a:solidFill>
                  <a:srgbClr val="08090F"/>
                </a:solidFill>
                <a:latin typeface="Arial MT"/>
                <a:cs typeface="Arial MT"/>
              </a:rPr>
              <a:t> </a:t>
            </a:r>
            <a:r>
              <a:rPr sz="3700" spc="204" dirty="0">
                <a:solidFill>
                  <a:srgbClr val="08090F"/>
                </a:solidFill>
                <a:latin typeface="Arial MT"/>
                <a:cs typeface="Arial MT"/>
              </a:rPr>
              <a:t>needs </a:t>
            </a:r>
            <a:r>
              <a:rPr sz="3700" spc="180" dirty="0">
                <a:solidFill>
                  <a:srgbClr val="08090F"/>
                </a:solidFill>
                <a:latin typeface="Arial MT"/>
                <a:cs typeface="Arial MT"/>
              </a:rPr>
              <a:t>you</a:t>
            </a:r>
            <a:r>
              <a:rPr sz="3700" spc="535" dirty="0">
                <a:solidFill>
                  <a:srgbClr val="08090F"/>
                </a:solidFill>
                <a:latin typeface="Arial MT"/>
                <a:cs typeface="Arial MT"/>
              </a:rPr>
              <a:t> </a:t>
            </a:r>
            <a:r>
              <a:rPr sz="3700" spc="200" dirty="0">
                <a:solidFill>
                  <a:srgbClr val="08090F"/>
                </a:solidFill>
                <a:latin typeface="Arial MT"/>
                <a:cs typeface="Arial MT"/>
              </a:rPr>
              <a:t>must</a:t>
            </a:r>
            <a:r>
              <a:rPr sz="3700" spc="545" dirty="0">
                <a:solidFill>
                  <a:srgbClr val="08090F"/>
                </a:solidFill>
                <a:latin typeface="Arial MT"/>
                <a:cs typeface="Arial MT"/>
              </a:rPr>
              <a:t> </a:t>
            </a:r>
            <a:r>
              <a:rPr sz="3700" spc="215" dirty="0">
                <a:solidFill>
                  <a:srgbClr val="08090F"/>
                </a:solidFill>
                <a:latin typeface="Arial MT"/>
                <a:cs typeface="Arial MT"/>
              </a:rPr>
              <a:t>first</a:t>
            </a:r>
            <a:r>
              <a:rPr sz="3700" spc="545" dirty="0">
                <a:solidFill>
                  <a:srgbClr val="08090F"/>
                </a:solidFill>
                <a:latin typeface="Arial MT"/>
                <a:cs typeface="Arial MT"/>
              </a:rPr>
              <a:t> </a:t>
            </a:r>
            <a:r>
              <a:rPr sz="3700" spc="200" dirty="0">
                <a:solidFill>
                  <a:srgbClr val="08090F"/>
                </a:solidFill>
                <a:latin typeface="Arial MT"/>
                <a:cs typeface="Arial MT"/>
              </a:rPr>
              <a:t>find</a:t>
            </a:r>
            <a:r>
              <a:rPr sz="3700" spc="545" dirty="0">
                <a:solidFill>
                  <a:srgbClr val="08090F"/>
                </a:solidFill>
                <a:latin typeface="Arial MT"/>
                <a:cs typeface="Arial MT"/>
              </a:rPr>
              <a:t> </a:t>
            </a:r>
            <a:r>
              <a:rPr sz="3700" spc="180" dirty="0">
                <a:solidFill>
                  <a:srgbClr val="08090F"/>
                </a:solidFill>
                <a:latin typeface="Arial MT"/>
                <a:cs typeface="Arial MT"/>
              </a:rPr>
              <a:t>out</a:t>
            </a:r>
            <a:r>
              <a:rPr sz="3700" spc="545" dirty="0">
                <a:solidFill>
                  <a:srgbClr val="08090F"/>
                </a:solidFill>
                <a:latin typeface="Arial MT"/>
                <a:cs typeface="Arial MT"/>
              </a:rPr>
              <a:t> </a:t>
            </a:r>
            <a:r>
              <a:rPr sz="3700" spc="200" dirty="0">
                <a:solidFill>
                  <a:srgbClr val="08090F"/>
                </a:solidFill>
                <a:latin typeface="Arial MT"/>
                <a:cs typeface="Arial MT"/>
              </a:rPr>
              <a:t>what</a:t>
            </a:r>
            <a:r>
              <a:rPr sz="3700" spc="550" dirty="0">
                <a:solidFill>
                  <a:srgbClr val="08090F"/>
                </a:solidFill>
                <a:latin typeface="Arial MT"/>
                <a:cs typeface="Arial MT"/>
              </a:rPr>
              <a:t> </a:t>
            </a:r>
            <a:r>
              <a:rPr sz="3700" spc="180" dirty="0">
                <a:solidFill>
                  <a:srgbClr val="08090F"/>
                </a:solidFill>
                <a:latin typeface="Arial MT"/>
                <a:cs typeface="Arial MT"/>
              </a:rPr>
              <a:t>they are</a:t>
            </a:r>
            <a:r>
              <a:rPr sz="3700" spc="530" dirty="0">
                <a:solidFill>
                  <a:srgbClr val="08090F"/>
                </a:solidFill>
                <a:latin typeface="Arial MT"/>
                <a:cs typeface="Arial MT"/>
              </a:rPr>
              <a:t> </a:t>
            </a:r>
            <a:r>
              <a:rPr sz="3700" spc="135" dirty="0">
                <a:solidFill>
                  <a:srgbClr val="08090F"/>
                </a:solidFill>
                <a:latin typeface="Arial MT"/>
                <a:cs typeface="Arial MT"/>
              </a:rPr>
              <a:t>in</a:t>
            </a:r>
            <a:r>
              <a:rPr sz="3700" spc="540" dirty="0">
                <a:solidFill>
                  <a:srgbClr val="08090F"/>
                </a:solidFill>
                <a:latin typeface="Arial MT"/>
                <a:cs typeface="Arial MT"/>
              </a:rPr>
              <a:t> </a:t>
            </a:r>
            <a:r>
              <a:rPr sz="3700" spc="215" dirty="0">
                <a:solidFill>
                  <a:srgbClr val="08090F"/>
                </a:solidFill>
                <a:latin typeface="Arial MT"/>
                <a:cs typeface="Arial MT"/>
              </a:rPr>
              <a:t>order</a:t>
            </a:r>
            <a:r>
              <a:rPr sz="3700" spc="540" dirty="0">
                <a:solidFill>
                  <a:srgbClr val="08090F"/>
                </a:solidFill>
                <a:latin typeface="Arial MT"/>
                <a:cs typeface="Arial MT"/>
              </a:rPr>
              <a:t> </a:t>
            </a:r>
            <a:r>
              <a:rPr sz="3700" spc="135" dirty="0">
                <a:solidFill>
                  <a:srgbClr val="08090F"/>
                </a:solidFill>
                <a:latin typeface="Arial MT"/>
                <a:cs typeface="Arial MT"/>
              </a:rPr>
              <a:t>to</a:t>
            </a:r>
            <a:r>
              <a:rPr sz="3700" spc="545" dirty="0">
                <a:solidFill>
                  <a:srgbClr val="08090F"/>
                </a:solidFill>
                <a:latin typeface="Arial MT"/>
                <a:cs typeface="Arial MT"/>
              </a:rPr>
              <a:t> </a:t>
            </a:r>
            <a:r>
              <a:rPr sz="3700" spc="220" dirty="0">
                <a:solidFill>
                  <a:srgbClr val="08090F"/>
                </a:solidFill>
                <a:latin typeface="Arial MT"/>
                <a:cs typeface="Arial MT"/>
              </a:rPr>
              <a:t>respond</a:t>
            </a:r>
            <a:endParaRPr sz="3700">
              <a:latin typeface="Arial MT"/>
              <a:cs typeface="Arial MT"/>
            </a:endParaRPr>
          </a:p>
          <a:p>
            <a:pPr marL="12700" algn="just">
              <a:lnSpc>
                <a:spcPts val="4260"/>
              </a:lnSpc>
            </a:pPr>
            <a:r>
              <a:rPr sz="3700" spc="250" dirty="0">
                <a:solidFill>
                  <a:srgbClr val="08090F"/>
                </a:solidFill>
                <a:latin typeface="Arial MT"/>
                <a:cs typeface="Arial MT"/>
              </a:rPr>
              <a:t>appropriately.</a:t>
            </a:r>
            <a:r>
              <a:rPr sz="3700" spc="530" dirty="0">
                <a:solidFill>
                  <a:srgbClr val="08090F"/>
                </a:solidFill>
                <a:latin typeface="Arial MT"/>
                <a:cs typeface="Arial MT"/>
              </a:rPr>
              <a:t> </a:t>
            </a:r>
            <a:r>
              <a:rPr sz="3700" spc="135" dirty="0">
                <a:solidFill>
                  <a:srgbClr val="08090F"/>
                </a:solidFill>
                <a:latin typeface="Arial MT"/>
                <a:cs typeface="Arial MT"/>
              </a:rPr>
              <a:t>To</a:t>
            </a:r>
            <a:r>
              <a:rPr sz="3700" spc="545" dirty="0">
                <a:solidFill>
                  <a:srgbClr val="08090F"/>
                </a:solidFill>
                <a:latin typeface="Arial MT"/>
                <a:cs typeface="Arial MT"/>
              </a:rPr>
              <a:t> </a:t>
            </a:r>
            <a:r>
              <a:rPr sz="3700" spc="135" dirty="0">
                <a:solidFill>
                  <a:srgbClr val="08090F"/>
                </a:solidFill>
                <a:latin typeface="Arial MT"/>
                <a:cs typeface="Arial MT"/>
              </a:rPr>
              <a:t>do</a:t>
            </a:r>
            <a:r>
              <a:rPr sz="3700" spc="545" dirty="0">
                <a:solidFill>
                  <a:srgbClr val="08090F"/>
                </a:solidFill>
                <a:latin typeface="Arial MT"/>
                <a:cs typeface="Arial MT"/>
              </a:rPr>
              <a:t> </a:t>
            </a:r>
            <a:r>
              <a:rPr sz="3700" spc="200" dirty="0">
                <a:solidFill>
                  <a:srgbClr val="08090F"/>
                </a:solidFill>
                <a:latin typeface="Arial MT"/>
                <a:cs typeface="Arial MT"/>
              </a:rPr>
              <a:t>this</a:t>
            </a:r>
            <a:r>
              <a:rPr sz="3700" spc="545" dirty="0">
                <a:solidFill>
                  <a:srgbClr val="08090F"/>
                </a:solidFill>
                <a:latin typeface="Arial MT"/>
                <a:cs typeface="Arial MT"/>
              </a:rPr>
              <a:t> </a:t>
            </a:r>
            <a:r>
              <a:rPr sz="3700" spc="180" dirty="0">
                <a:solidFill>
                  <a:srgbClr val="08090F"/>
                </a:solidFill>
                <a:latin typeface="Arial MT"/>
                <a:cs typeface="Arial MT"/>
              </a:rPr>
              <a:t>you</a:t>
            </a:r>
            <a:r>
              <a:rPr sz="3700" spc="545" dirty="0">
                <a:solidFill>
                  <a:srgbClr val="08090F"/>
                </a:solidFill>
                <a:latin typeface="Arial MT"/>
                <a:cs typeface="Arial MT"/>
              </a:rPr>
              <a:t> </a:t>
            </a:r>
            <a:r>
              <a:rPr sz="3700" spc="180" dirty="0">
                <a:solidFill>
                  <a:srgbClr val="08090F"/>
                </a:solidFill>
                <a:latin typeface="Arial MT"/>
                <a:cs typeface="Arial MT"/>
              </a:rPr>
              <a:t>will</a:t>
            </a:r>
            <a:endParaRPr sz="3700">
              <a:latin typeface="Arial MT"/>
              <a:cs typeface="Arial MT"/>
            </a:endParaRPr>
          </a:p>
          <a:p>
            <a:pPr marL="12700" algn="just">
              <a:lnSpc>
                <a:spcPts val="4425"/>
              </a:lnSpc>
            </a:pPr>
            <a:r>
              <a:rPr sz="3700" spc="200" dirty="0">
                <a:solidFill>
                  <a:srgbClr val="08090F"/>
                </a:solidFill>
                <a:latin typeface="Arial MT"/>
                <a:cs typeface="Arial MT"/>
              </a:rPr>
              <a:t>need</a:t>
            </a:r>
            <a:r>
              <a:rPr sz="3700" spc="535" dirty="0">
                <a:solidFill>
                  <a:srgbClr val="08090F"/>
                </a:solidFill>
                <a:latin typeface="Arial MT"/>
                <a:cs typeface="Arial MT"/>
              </a:rPr>
              <a:t> </a:t>
            </a:r>
            <a:r>
              <a:rPr sz="3700" spc="135" dirty="0">
                <a:solidFill>
                  <a:srgbClr val="08090F"/>
                </a:solidFill>
                <a:latin typeface="Arial MT"/>
                <a:cs typeface="Arial MT"/>
              </a:rPr>
              <a:t>to</a:t>
            </a:r>
            <a:r>
              <a:rPr sz="3700" spc="545" dirty="0">
                <a:solidFill>
                  <a:srgbClr val="08090F"/>
                </a:solidFill>
                <a:latin typeface="Arial MT"/>
                <a:cs typeface="Arial MT"/>
              </a:rPr>
              <a:t> </a:t>
            </a:r>
            <a:r>
              <a:rPr sz="3700" spc="245" dirty="0">
                <a:solidFill>
                  <a:srgbClr val="08090F"/>
                </a:solidFill>
                <a:latin typeface="Arial MT"/>
                <a:cs typeface="Arial MT"/>
              </a:rPr>
              <a:t>communicate</a:t>
            </a:r>
            <a:r>
              <a:rPr sz="3700" spc="545" dirty="0">
                <a:solidFill>
                  <a:srgbClr val="08090F"/>
                </a:solidFill>
                <a:latin typeface="Arial MT"/>
                <a:cs typeface="Arial MT"/>
              </a:rPr>
              <a:t> </a:t>
            </a:r>
            <a:r>
              <a:rPr sz="3700" spc="200" dirty="0">
                <a:solidFill>
                  <a:srgbClr val="08090F"/>
                </a:solidFill>
                <a:latin typeface="Arial MT"/>
                <a:cs typeface="Arial MT"/>
              </a:rPr>
              <a:t>with</a:t>
            </a:r>
            <a:r>
              <a:rPr sz="3700" spc="550" dirty="0">
                <a:solidFill>
                  <a:srgbClr val="08090F"/>
                </a:solidFill>
                <a:latin typeface="Arial MT"/>
                <a:cs typeface="Arial MT"/>
              </a:rPr>
              <a:t> </a:t>
            </a:r>
            <a:r>
              <a:rPr sz="3700" spc="155" dirty="0">
                <a:solidFill>
                  <a:srgbClr val="08090F"/>
                </a:solidFill>
                <a:latin typeface="Arial MT"/>
                <a:cs typeface="Arial MT"/>
              </a:rPr>
              <a:t>the</a:t>
            </a:r>
            <a:endParaRPr sz="3700">
              <a:latin typeface="Arial MT"/>
              <a:cs typeface="Arial MT"/>
            </a:endParaRPr>
          </a:p>
          <a:p>
            <a:pPr marL="12700" algn="just">
              <a:lnSpc>
                <a:spcPts val="4425"/>
              </a:lnSpc>
            </a:pPr>
            <a:r>
              <a:rPr sz="3700" spc="229" dirty="0">
                <a:solidFill>
                  <a:srgbClr val="08090F"/>
                </a:solidFill>
                <a:latin typeface="Arial MT"/>
                <a:cs typeface="Arial MT"/>
              </a:rPr>
              <a:t>patient</a:t>
            </a:r>
            <a:r>
              <a:rPr sz="3700" spc="545" dirty="0">
                <a:solidFill>
                  <a:srgbClr val="08090F"/>
                </a:solidFill>
                <a:latin typeface="Arial MT"/>
                <a:cs typeface="Arial MT"/>
              </a:rPr>
              <a:t> </a:t>
            </a:r>
            <a:r>
              <a:rPr sz="3700" spc="180" dirty="0">
                <a:solidFill>
                  <a:srgbClr val="08090F"/>
                </a:solidFill>
                <a:latin typeface="Arial MT"/>
                <a:cs typeface="Arial MT"/>
              </a:rPr>
              <a:t>and</a:t>
            </a:r>
            <a:r>
              <a:rPr sz="3700" spc="545" dirty="0">
                <a:solidFill>
                  <a:srgbClr val="08090F"/>
                </a:solidFill>
                <a:latin typeface="Arial MT"/>
                <a:cs typeface="Arial MT"/>
              </a:rPr>
              <a:t> </a:t>
            </a:r>
            <a:r>
              <a:rPr sz="3700" spc="235" dirty="0">
                <a:solidFill>
                  <a:srgbClr val="08090F"/>
                </a:solidFill>
                <a:latin typeface="Arial MT"/>
                <a:cs typeface="Arial MT"/>
              </a:rPr>
              <a:t>identify</a:t>
            </a:r>
            <a:r>
              <a:rPr sz="3700" spc="545" dirty="0">
                <a:solidFill>
                  <a:srgbClr val="08090F"/>
                </a:solidFill>
                <a:latin typeface="Arial MT"/>
                <a:cs typeface="Arial MT"/>
              </a:rPr>
              <a:t> </a:t>
            </a:r>
            <a:r>
              <a:rPr sz="3700" spc="180" dirty="0">
                <a:solidFill>
                  <a:srgbClr val="08090F"/>
                </a:solidFill>
                <a:latin typeface="Arial MT"/>
                <a:cs typeface="Arial MT"/>
              </a:rPr>
              <a:t>the</a:t>
            </a:r>
            <a:r>
              <a:rPr sz="3700" spc="545" dirty="0">
                <a:solidFill>
                  <a:srgbClr val="08090F"/>
                </a:solidFill>
                <a:latin typeface="Arial MT"/>
                <a:cs typeface="Arial MT"/>
              </a:rPr>
              <a:t> </a:t>
            </a:r>
            <a:r>
              <a:rPr sz="3700" spc="220" dirty="0">
                <a:solidFill>
                  <a:srgbClr val="08090F"/>
                </a:solidFill>
                <a:latin typeface="Arial MT"/>
                <a:cs typeface="Arial MT"/>
              </a:rPr>
              <a:t>persons</a:t>
            </a:r>
            <a:endParaRPr sz="3700">
              <a:latin typeface="Arial MT"/>
              <a:cs typeface="Arial MT"/>
            </a:endParaRPr>
          </a:p>
          <a:p>
            <a:pPr marL="12700" algn="just">
              <a:lnSpc>
                <a:spcPts val="4425"/>
              </a:lnSpc>
            </a:pPr>
            <a:r>
              <a:rPr sz="3700" spc="235" dirty="0">
                <a:solidFill>
                  <a:srgbClr val="08090F"/>
                </a:solidFill>
                <a:latin typeface="Arial MT"/>
                <a:cs typeface="Arial MT"/>
              </a:rPr>
              <a:t>concerns</a:t>
            </a:r>
            <a:r>
              <a:rPr sz="3700" spc="540" dirty="0">
                <a:solidFill>
                  <a:srgbClr val="08090F"/>
                </a:solidFill>
                <a:latin typeface="Arial MT"/>
                <a:cs typeface="Arial MT"/>
              </a:rPr>
              <a:t> </a:t>
            </a:r>
            <a:r>
              <a:rPr sz="3700" spc="180" dirty="0">
                <a:solidFill>
                  <a:srgbClr val="08090F"/>
                </a:solidFill>
                <a:latin typeface="Arial MT"/>
                <a:cs typeface="Arial MT"/>
              </a:rPr>
              <a:t>and</a:t>
            </a:r>
            <a:r>
              <a:rPr sz="3700" spc="545" dirty="0">
                <a:solidFill>
                  <a:srgbClr val="08090F"/>
                </a:solidFill>
                <a:latin typeface="Arial MT"/>
                <a:cs typeface="Arial MT"/>
              </a:rPr>
              <a:t> </a:t>
            </a:r>
            <a:r>
              <a:rPr sz="3700" spc="215" dirty="0">
                <a:solidFill>
                  <a:srgbClr val="08090F"/>
                </a:solidFill>
                <a:latin typeface="Arial MT"/>
                <a:cs typeface="Arial MT"/>
              </a:rPr>
              <a:t>needs</a:t>
            </a:r>
            <a:r>
              <a:rPr sz="3700" spc="545" dirty="0">
                <a:solidFill>
                  <a:srgbClr val="08090F"/>
                </a:solidFill>
                <a:latin typeface="Arial MT"/>
                <a:cs typeface="Arial MT"/>
              </a:rPr>
              <a:t> </a:t>
            </a:r>
            <a:r>
              <a:rPr sz="3700" spc="180" dirty="0">
                <a:solidFill>
                  <a:srgbClr val="08090F"/>
                </a:solidFill>
                <a:latin typeface="Arial MT"/>
                <a:cs typeface="Arial MT"/>
              </a:rPr>
              <a:t>and</a:t>
            </a:r>
            <a:r>
              <a:rPr sz="3700" spc="545" dirty="0">
                <a:solidFill>
                  <a:srgbClr val="08090F"/>
                </a:solidFill>
                <a:latin typeface="Arial MT"/>
                <a:cs typeface="Arial MT"/>
              </a:rPr>
              <a:t> </a:t>
            </a:r>
            <a:r>
              <a:rPr sz="3700" spc="220" dirty="0">
                <a:solidFill>
                  <a:srgbClr val="08090F"/>
                </a:solidFill>
                <a:latin typeface="Arial MT"/>
                <a:cs typeface="Arial MT"/>
              </a:rPr>
              <a:t>respond</a:t>
            </a:r>
            <a:endParaRPr sz="3700">
              <a:latin typeface="Arial MT"/>
              <a:cs typeface="Arial MT"/>
            </a:endParaRPr>
          </a:p>
          <a:p>
            <a:pPr marL="12700" algn="just">
              <a:lnSpc>
                <a:spcPts val="4435"/>
              </a:lnSpc>
            </a:pPr>
            <a:r>
              <a:rPr sz="3700" spc="225" dirty="0">
                <a:solidFill>
                  <a:srgbClr val="08090F"/>
                </a:solidFill>
                <a:latin typeface="Arial MT"/>
                <a:cs typeface="Arial MT"/>
              </a:rPr>
              <a:t>within</a:t>
            </a:r>
            <a:r>
              <a:rPr sz="3700" spc="530" dirty="0">
                <a:solidFill>
                  <a:srgbClr val="08090F"/>
                </a:solidFill>
                <a:latin typeface="Arial MT"/>
                <a:cs typeface="Arial MT"/>
              </a:rPr>
              <a:t> </a:t>
            </a:r>
            <a:r>
              <a:rPr sz="3700" spc="225" dirty="0">
                <a:solidFill>
                  <a:srgbClr val="08090F"/>
                </a:solidFill>
                <a:latin typeface="Arial MT"/>
                <a:cs typeface="Arial MT"/>
              </a:rPr>
              <a:t>agreed</a:t>
            </a:r>
            <a:r>
              <a:rPr sz="3700" spc="545" dirty="0">
                <a:solidFill>
                  <a:srgbClr val="08090F"/>
                </a:solidFill>
                <a:latin typeface="Arial MT"/>
                <a:cs typeface="Arial MT"/>
              </a:rPr>
              <a:t> </a:t>
            </a:r>
            <a:r>
              <a:rPr sz="3700" spc="229" dirty="0">
                <a:solidFill>
                  <a:srgbClr val="08090F"/>
                </a:solidFill>
                <a:latin typeface="Arial MT"/>
                <a:cs typeface="Arial MT"/>
              </a:rPr>
              <a:t>levelof</a:t>
            </a:r>
            <a:r>
              <a:rPr sz="3700" spc="545" dirty="0">
                <a:solidFill>
                  <a:srgbClr val="08090F"/>
                </a:solidFill>
                <a:latin typeface="Arial MT"/>
                <a:cs typeface="Arial MT"/>
              </a:rPr>
              <a:t> </a:t>
            </a:r>
            <a:r>
              <a:rPr sz="3700" spc="240" dirty="0">
                <a:solidFill>
                  <a:srgbClr val="08090F"/>
                </a:solidFill>
                <a:latin typeface="Arial MT"/>
                <a:cs typeface="Arial MT"/>
              </a:rPr>
              <a:t>responsibility.</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8F3AFC6B-1685-E74C-FEB5-33B98CD1E585}"/>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4867667" y="0"/>
            <a:ext cx="8553449" cy="7343774"/>
          </a:xfrm>
          <a:prstGeom prst="rect">
            <a:avLst/>
          </a:prstGeom>
        </p:spPr>
      </p:pic>
      <p:sp>
        <p:nvSpPr>
          <p:cNvPr id="5" name="object 5"/>
          <p:cNvSpPr txBox="1">
            <a:spLocks noGrp="1"/>
          </p:cNvSpPr>
          <p:nvPr>
            <p:ph type="title"/>
          </p:nvPr>
        </p:nvSpPr>
        <p:spPr>
          <a:xfrm>
            <a:off x="1446960" y="7685806"/>
            <a:ext cx="15395575" cy="756920"/>
          </a:xfrm>
          <a:prstGeom prst="rect">
            <a:avLst/>
          </a:prstGeom>
        </p:spPr>
        <p:txBody>
          <a:bodyPr vert="horz" wrap="square" lIns="0" tIns="12700" rIns="0" bIns="0" rtlCol="0">
            <a:spAutoFit/>
          </a:bodyPr>
          <a:lstStyle/>
          <a:p>
            <a:pPr marL="12700">
              <a:lnSpc>
                <a:spcPct val="100000"/>
              </a:lnSpc>
              <a:spcBef>
                <a:spcPts val="100"/>
              </a:spcBef>
            </a:pPr>
            <a:r>
              <a:rPr sz="4800" b="0" spc="100" dirty="0">
                <a:latin typeface="Arial MT"/>
                <a:cs typeface="Arial MT"/>
              </a:rPr>
              <a:t>What</a:t>
            </a:r>
            <a:r>
              <a:rPr sz="4800" b="0" spc="285" dirty="0">
                <a:latin typeface="Arial MT"/>
                <a:cs typeface="Arial MT"/>
              </a:rPr>
              <a:t> </a:t>
            </a:r>
            <a:r>
              <a:rPr sz="4800" b="0" spc="105" dirty="0">
                <a:latin typeface="Arial MT"/>
                <a:cs typeface="Arial MT"/>
              </a:rPr>
              <a:t>might</a:t>
            </a:r>
            <a:r>
              <a:rPr sz="4800" b="0" spc="285" dirty="0">
                <a:latin typeface="Arial MT"/>
                <a:cs typeface="Arial MT"/>
              </a:rPr>
              <a:t> </a:t>
            </a:r>
            <a:r>
              <a:rPr sz="4800" b="0" spc="65" dirty="0">
                <a:latin typeface="Arial MT"/>
                <a:cs typeface="Arial MT"/>
              </a:rPr>
              <a:t>be</a:t>
            </a:r>
            <a:r>
              <a:rPr sz="4800" b="0" spc="285" dirty="0">
                <a:latin typeface="Arial MT"/>
                <a:cs typeface="Arial MT"/>
              </a:rPr>
              <a:t> </a:t>
            </a:r>
            <a:r>
              <a:rPr sz="4800" b="0" spc="100" dirty="0">
                <a:latin typeface="Arial MT"/>
                <a:cs typeface="Arial MT"/>
              </a:rPr>
              <a:t>some</a:t>
            </a:r>
            <a:r>
              <a:rPr sz="4800" b="0" spc="285" dirty="0">
                <a:latin typeface="Arial MT"/>
                <a:cs typeface="Arial MT"/>
              </a:rPr>
              <a:t> </a:t>
            </a:r>
            <a:r>
              <a:rPr sz="4800" b="0" spc="105" dirty="0">
                <a:latin typeface="Arial MT"/>
                <a:cs typeface="Arial MT"/>
              </a:rPr>
              <a:t>areas</a:t>
            </a:r>
            <a:r>
              <a:rPr sz="4800" b="0" spc="285" dirty="0">
                <a:latin typeface="Arial MT"/>
                <a:cs typeface="Arial MT"/>
              </a:rPr>
              <a:t> </a:t>
            </a:r>
            <a:r>
              <a:rPr sz="4800" b="0" spc="65" dirty="0">
                <a:latin typeface="Arial MT"/>
                <a:cs typeface="Arial MT"/>
              </a:rPr>
              <a:t>or</a:t>
            </a:r>
            <a:r>
              <a:rPr sz="4800" b="0" spc="285" dirty="0">
                <a:latin typeface="Arial MT"/>
                <a:cs typeface="Arial MT"/>
              </a:rPr>
              <a:t> </a:t>
            </a:r>
            <a:r>
              <a:rPr sz="4800" b="0" spc="120" dirty="0">
                <a:latin typeface="Arial MT"/>
                <a:cs typeface="Arial MT"/>
              </a:rPr>
              <a:t>behaviours</a:t>
            </a:r>
            <a:r>
              <a:rPr sz="4800" b="0" spc="285" dirty="0">
                <a:latin typeface="Arial MT"/>
                <a:cs typeface="Arial MT"/>
              </a:rPr>
              <a:t> </a:t>
            </a:r>
            <a:r>
              <a:rPr sz="4800" b="0" spc="65" dirty="0">
                <a:latin typeface="Arial MT"/>
                <a:cs typeface="Arial MT"/>
              </a:rPr>
              <a:t>of</a:t>
            </a:r>
            <a:r>
              <a:rPr sz="4800" b="0" spc="285" dirty="0">
                <a:latin typeface="Arial MT"/>
                <a:cs typeface="Arial MT"/>
              </a:rPr>
              <a:t> </a:t>
            </a:r>
            <a:r>
              <a:rPr sz="4800" b="0" spc="105" dirty="0">
                <a:latin typeface="Arial MT"/>
                <a:cs typeface="Arial MT"/>
              </a:rPr>
              <a:t>concern?</a:t>
            </a:r>
            <a:endParaRPr sz="4800">
              <a:latin typeface="Arial MT"/>
              <a:cs typeface="Arial MT"/>
            </a:endParaRPr>
          </a:p>
        </p:txBody>
      </p:sp>
      <p:pic>
        <p:nvPicPr>
          <p:cNvPr id="6" name="object 5">
            <a:hlinkClick r:id="rId3" action="ppaction://hlinksldjump"/>
            <a:extLst>
              <a:ext uri="{FF2B5EF4-FFF2-40B4-BE49-F238E27FC236}">
                <a16:creationId xmlns:a16="http://schemas.microsoft.com/office/drawing/2014/main" id="{9C42620A-8F8E-DB80-58F7-C0BB3DFCCD9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0" y="5143503"/>
            <a:ext cx="18287999" cy="5143496"/>
          </a:xfrm>
          <a:prstGeom prst="rect">
            <a:avLst/>
          </a:prstGeom>
        </p:spPr>
      </p:pic>
      <p:sp>
        <p:nvSpPr>
          <p:cNvPr id="6" name="object 6"/>
          <p:cNvSpPr txBox="1"/>
          <p:nvPr/>
        </p:nvSpPr>
        <p:spPr>
          <a:xfrm>
            <a:off x="1015990" y="2105006"/>
            <a:ext cx="16208375" cy="2806700"/>
          </a:xfrm>
          <a:prstGeom prst="rect">
            <a:avLst/>
          </a:prstGeom>
        </p:spPr>
        <p:txBody>
          <a:bodyPr vert="horz" wrap="square" lIns="0" tIns="12700" rIns="0" bIns="0" rtlCol="0">
            <a:spAutoFit/>
          </a:bodyPr>
          <a:lstStyle/>
          <a:p>
            <a:pPr marL="12700" marR="5080">
              <a:lnSpc>
                <a:spcPct val="123300"/>
              </a:lnSpc>
              <a:spcBef>
                <a:spcPts val="100"/>
              </a:spcBef>
              <a:tabLst>
                <a:tab pos="8270240" algn="l"/>
                <a:tab pos="12815570" algn="l"/>
              </a:tabLst>
            </a:pPr>
            <a:r>
              <a:rPr sz="3700" spc="155" dirty="0">
                <a:latin typeface="Arial MT"/>
                <a:cs typeface="Arial MT"/>
              </a:rPr>
              <a:t>While</a:t>
            </a:r>
            <a:r>
              <a:rPr sz="3700" spc="385" dirty="0">
                <a:latin typeface="Arial MT"/>
                <a:cs typeface="Arial MT"/>
              </a:rPr>
              <a:t> </a:t>
            </a:r>
            <a:r>
              <a:rPr sz="3700" spc="95" dirty="0">
                <a:latin typeface="Arial MT"/>
                <a:cs typeface="Arial MT"/>
              </a:rPr>
              <a:t>it</a:t>
            </a:r>
            <a:r>
              <a:rPr sz="3700" spc="400" dirty="0">
                <a:latin typeface="Arial MT"/>
                <a:cs typeface="Arial MT"/>
              </a:rPr>
              <a:t> </a:t>
            </a:r>
            <a:r>
              <a:rPr sz="3700" spc="95" dirty="0">
                <a:latin typeface="Arial MT"/>
                <a:cs typeface="Arial MT"/>
              </a:rPr>
              <a:t>is</a:t>
            </a:r>
            <a:r>
              <a:rPr sz="3700" spc="400" dirty="0">
                <a:latin typeface="Arial MT"/>
                <a:cs typeface="Arial MT"/>
              </a:rPr>
              <a:t> </a:t>
            </a:r>
            <a:r>
              <a:rPr sz="3700" spc="170" dirty="0">
                <a:latin typeface="Arial MT"/>
                <a:cs typeface="Arial MT"/>
              </a:rPr>
              <a:t>important</a:t>
            </a:r>
            <a:r>
              <a:rPr sz="3700" spc="400" dirty="0">
                <a:latin typeface="Arial MT"/>
                <a:cs typeface="Arial MT"/>
              </a:rPr>
              <a:t> </a:t>
            </a:r>
            <a:r>
              <a:rPr sz="3700" spc="95" dirty="0">
                <a:latin typeface="Arial MT"/>
                <a:cs typeface="Arial MT"/>
              </a:rPr>
              <a:t>to</a:t>
            </a:r>
            <a:r>
              <a:rPr sz="3700" spc="400" dirty="0">
                <a:latin typeface="Arial MT"/>
                <a:cs typeface="Arial MT"/>
              </a:rPr>
              <a:t> </a:t>
            </a:r>
            <a:r>
              <a:rPr sz="3700" spc="145" dirty="0">
                <a:latin typeface="Arial MT"/>
                <a:cs typeface="Arial MT"/>
              </a:rPr>
              <a:t>take</a:t>
            </a:r>
            <a:r>
              <a:rPr sz="3700" spc="400" dirty="0">
                <a:latin typeface="Arial MT"/>
                <a:cs typeface="Arial MT"/>
              </a:rPr>
              <a:t> </a:t>
            </a:r>
            <a:r>
              <a:rPr sz="3700" spc="150" dirty="0">
                <a:latin typeface="Arial MT"/>
                <a:cs typeface="Arial MT"/>
              </a:rPr>
              <a:t>notes,</a:t>
            </a:r>
            <a:r>
              <a:rPr sz="3700" dirty="0">
                <a:latin typeface="Arial MT"/>
                <a:cs typeface="Arial MT"/>
              </a:rPr>
              <a:t>	</a:t>
            </a:r>
            <a:r>
              <a:rPr sz="3700" spc="130" dirty="0">
                <a:latin typeface="Arial MT"/>
                <a:cs typeface="Arial MT"/>
              </a:rPr>
              <a:t>try</a:t>
            </a:r>
            <a:r>
              <a:rPr sz="3700" spc="390" dirty="0">
                <a:latin typeface="Arial MT"/>
                <a:cs typeface="Arial MT"/>
              </a:rPr>
              <a:t> </a:t>
            </a:r>
            <a:r>
              <a:rPr sz="3700" spc="155" dirty="0">
                <a:latin typeface="Arial MT"/>
                <a:cs typeface="Arial MT"/>
              </a:rPr>
              <a:t>where</a:t>
            </a:r>
            <a:r>
              <a:rPr sz="3700" spc="395" dirty="0">
                <a:latin typeface="Arial MT"/>
                <a:cs typeface="Arial MT"/>
              </a:rPr>
              <a:t> </a:t>
            </a:r>
            <a:r>
              <a:rPr sz="3700" spc="160" dirty="0">
                <a:latin typeface="Arial MT"/>
                <a:cs typeface="Arial MT"/>
              </a:rPr>
              <a:t>possible</a:t>
            </a:r>
            <a:r>
              <a:rPr sz="3700" dirty="0">
                <a:latin typeface="Arial MT"/>
                <a:cs typeface="Arial MT"/>
              </a:rPr>
              <a:t>	</a:t>
            </a:r>
            <a:r>
              <a:rPr sz="3700" spc="95" dirty="0">
                <a:latin typeface="Arial MT"/>
                <a:cs typeface="Arial MT"/>
              </a:rPr>
              <a:t>to</a:t>
            </a:r>
            <a:r>
              <a:rPr sz="3700" spc="395" dirty="0">
                <a:latin typeface="Arial MT"/>
                <a:cs typeface="Arial MT"/>
              </a:rPr>
              <a:t> </a:t>
            </a:r>
            <a:r>
              <a:rPr sz="3700" spc="155" dirty="0">
                <a:latin typeface="Arial MT"/>
                <a:cs typeface="Arial MT"/>
              </a:rPr>
              <a:t>avoid</a:t>
            </a:r>
            <a:r>
              <a:rPr sz="3700" spc="395" dirty="0">
                <a:latin typeface="Arial MT"/>
                <a:cs typeface="Arial MT"/>
              </a:rPr>
              <a:t> </a:t>
            </a:r>
            <a:r>
              <a:rPr sz="3700" spc="150" dirty="0">
                <a:latin typeface="Arial MT"/>
                <a:cs typeface="Arial MT"/>
              </a:rPr>
              <a:t>taking </a:t>
            </a:r>
            <a:r>
              <a:rPr sz="3700" spc="130" dirty="0">
                <a:latin typeface="Arial MT"/>
                <a:cs typeface="Arial MT"/>
              </a:rPr>
              <a:t>too</a:t>
            </a:r>
            <a:r>
              <a:rPr sz="3700" spc="395" dirty="0">
                <a:latin typeface="Arial MT"/>
                <a:cs typeface="Arial MT"/>
              </a:rPr>
              <a:t> </a:t>
            </a:r>
            <a:r>
              <a:rPr sz="3700" spc="145" dirty="0">
                <a:latin typeface="Arial MT"/>
                <a:cs typeface="Arial MT"/>
              </a:rPr>
              <a:t>many</a:t>
            </a:r>
            <a:r>
              <a:rPr sz="3700" spc="395" dirty="0">
                <a:latin typeface="Arial MT"/>
                <a:cs typeface="Arial MT"/>
              </a:rPr>
              <a:t> </a:t>
            </a:r>
            <a:r>
              <a:rPr sz="3700" spc="95" dirty="0">
                <a:latin typeface="Arial MT"/>
                <a:cs typeface="Arial MT"/>
              </a:rPr>
              <a:t>as</a:t>
            </a:r>
            <a:r>
              <a:rPr sz="3700" spc="395" dirty="0">
                <a:latin typeface="Arial MT"/>
                <a:cs typeface="Arial MT"/>
              </a:rPr>
              <a:t> </a:t>
            </a:r>
            <a:r>
              <a:rPr sz="3700" spc="145" dirty="0">
                <a:latin typeface="Arial MT"/>
                <a:cs typeface="Arial MT"/>
              </a:rPr>
              <a:t>this</a:t>
            </a:r>
            <a:r>
              <a:rPr sz="3700" spc="395" dirty="0">
                <a:latin typeface="Arial MT"/>
                <a:cs typeface="Arial MT"/>
              </a:rPr>
              <a:t> </a:t>
            </a:r>
            <a:r>
              <a:rPr sz="3700" spc="130" dirty="0">
                <a:latin typeface="Arial MT"/>
                <a:cs typeface="Arial MT"/>
              </a:rPr>
              <a:t>can</a:t>
            </a:r>
            <a:r>
              <a:rPr sz="3700" spc="395" dirty="0">
                <a:latin typeface="Arial MT"/>
                <a:cs typeface="Arial MT"/>
              </a:rPr>
              <a:t> </a:t>
            </a:r>
            <a:r>
              <a:rPr sz="3700" spc="145" dirty="0">
                <a:latin typeface="Arial MT"/>
                <a:cs typeface="Arial MT"/>
              </a:rPr>
              <a:t>make</a:t>
            </a:r>
            <a:r>
              <a:rPr sz="3700" spc="395" dirty="0">
                <a:latin typeface="Arial MT"/>
                <a:cs typeface="Arial MT"/>
              </a:rPr>
              <a:t> </a:t>
            </a:r>
            <a:r>
              <a:rPr sz="3700" dirty="0">
                <a:latin typeface="Arial MT"/>
                <a:cs typeface="Arial MT"/>
              </a:rPr>
              <a:t>a</a:t>
            </a:r>
            <a:r>
              <a:rPr sz="3700" spc="400" dirty="0">
                <a:latin typeface="Arial MT"/>
                <a:cs typeface="Arial MT"/>
              </a:rPr>
              <a:t> </a:t>
            </a:r>
            <a:r>
              <a:rPr sz="3700" spc="165" dirty="0">
                <a:latin typeface="Arial MT"/>
                <a:cs typeface="Arial MT"/>
              </a:rPr>
              <a:t>patient</a:t>
            </a:r>
            <a:r>
              <a:rPr sz="3700" spc="395" dirty="0">
                <a:latin typeface="Arial MT"/>
                <a:cs typeface="Arial MT"/>
              </a:rPr>
              <a:t> </a:t>
            </a:r>
            <a:r>
              <a:rPr sz="3700" spc="145" dirty="0">
                <a:latin typeface="Arial MT"/>
                <a:cs typeface="Arial MT"/>
              </a:rPr>
              <a:t>feel</a:t>
            </a:r>
            <a:r>
              <a:rPr sz="3700" spc="395" dirty="0">
                <a:latin typeface="Arial MT"/>
                <a:cs typeface="Arial MT"/>
              </a:rPr>
              <a:t> </a:t>
            </a:r>
            <a:r>
              <a:rPr sz="3700" spc="160" dirty="0">
                <a:latin typeface="Arial MT"/>
                <a:cs typeface="Arial MT"/>
              </a:rPr>
              <a:t>judged</a:t>
            </a:r>
            <a:r>
              <a:rPr sz="3700" spc="395" dirty="0">
                <a:latin typeface="Arial MT"/>
                <a:cs typeface="Arial MT"/>
              </a:rPr>
              <a:t> </a:t>
            </a:r>
            <a:r>
              <a:rPr sz="3700" spc="130" dirty="0">
                <a:latin typeface="Arial MT"/>
                <a:cs typeface="Arial MT"/>
              </a:rPr>
              <a:t>and</a:t>
            </a:r>
            <a:r>
              <a:rPr sz="3700" spc="395" dirty="0">
                <a:latin typeface="Arial MT"/>
                <a:cs typeface="Arial MT"/>
              </a:rPr>
              <a:t> </a:t>
            </a:r>
            <a:r>
              <a:rPr sz="3700" spc="165" dirty="0">
                <a:latin typeface="Arial MT"/>
                <a:cs typeface="Arial MT"/>
              </a:rPr>
              <a:t>uneasy.</a:t>
            </a:r>
            <a:r>
              <a:rPr sz="3700" spc="395" dirty="0">
                <a:latin typeface="Arial MT"/>
                <a:cs typeface="Arial MT"/>
              </a:rPr>
              <a:t> </a:t>
            </a:r>
            <a:r>
              <a:rPr sz="3700" spc="95" dirty="0">
                <a:latin typeface="Arial MT"/>
                <a:cs typeface="Arial MT"/>
              </a:rPr>
              <a:t>It</a:t>
            </a:r>
            <a:r>
              <a:rPr sz="3700" spc="400" dirty="0">
                <a:latin typeface="Arial MT"/>
                <a:cs typeface="Arial MT"/>
              </a:rPr>
              <a:t> </a:t>
            </a:r>
            <a:r>
              <a:rPr sz="3700" spc="70" dirty="0">
                <a:latin typeface="Arial MT"/>
                <a:cs typeface="Arial MT"/>
              </a:rPr>
              <a:t>is</a:t>
            </a:r>
            <a:endParaRPr sz="3700">
              <a:latin typeface="Arial MT"/>
              <a:cs typeface="Arial MT"/>
            </a:endParaRPr>
          </a:p>
          <a:p>
            <a:pPr marL="12700" marR="621030">
              <a:lnSpc>
                <a:spcPct val="123300"/>
              </a:lnSpc>
            </a:pPr>
            <a:r>
              <a:rPr sz="3700" spc="145" dirty="0">
                <a:latin typeface="Arial MT"/>
                <a:cs typeface="Arial MT"/>
              </a:rPr>
              <a:t>best</a:t>
            </a:r>
            <a:r>
              <a:rPr sz="3700" spc="385" dirty="0">
                <a:latin typeface="Arial MT"/>
                <a:cs typeface="Arial MT"/>
              </a:rPr>
              <a:t> </a:t>
            </a:r>
            <a:r>
              <a:rPr sz="3700" spc="95" dirty="0">
                <a:latin typeface="Arial MT"/>
                <a:cs typeface="Arial MT"/>
              </a:rPr>
              <a:t>to</a:t>
            </a:r>
            <a:r>
              <a:rPr sz="3700" spc="395" dirty="0">
                <a:latin typeface="Arial MT"/>
                <a:cs typeface="Arial MT"/>
              </a:rPr>
              <a:t> </a:t>
            </a:r>
            <a:r>
              <a:rPr sz="3700" spc="145" dirty="0">
                <a:latin typeface="Arial MT"/>
                <a:cs typeface="Arial MT"/>
              </a:rPr>
              <a:t>take</a:t>
            </a:r>
            <a:r>
              <a:rPr sz="3700" spc="400" dirty="0">
                <a:latin typeface="Arial MT"/>
                <a:cs typeface="Arial MT"/>
              </a:rPr>
              <a:t> </a:t>
            </a:r>
            <a:r>
              <a:rPr sz="3700" spc="155" dirty="0">
                <a:latin typeface="Arial MT"/>
                <a:cs typeface="Arial MT"/>
              </a:rPr>
              <a:t>brief</a:t>
            </a:r>
            <a:r>
              <a:rPr sz="3700" spc="395" dirty="0">
                <a:latin typeface="Arial MT"/>
                <a:cs typeface="Arial MT"/>
              </a:rPr>
              <a:t> </a:t>
            </a:r>
            <a:r>
              <a:rPr sz="3700" spc="160" dirty="0">
                <a:latin typeface="Arial MT"/>
                <a:cs typeface="Arial MT"/>
              </a:rPr>
              <a:t>notes,</a:t>
            </a:r>
            <a:r>
              <a:rPr sz="3700" spc="400" dirty="0">
                <a:latin typeface="Arial MT"/>
                <a:cs typeface="Arial MT"/>
              </a:rPr>
              <a:t> </a:t>
            </a:r>
            <a:r>
              <a:rPr sz="3700" spc="155" dirty="0">
                <a:latin typeface="Arial MT"/>
                <a:cs typeface="Arial MT"/>
              </a:rPr>
              <a:t>which</a:t>
            </a:r>
            <a:r>
              <a:rPr sz="3700" spc="395" dirty="0">
                <a:latin typeface="Arial MT"/>
                <a:cs typeface="Arial MT"/>
              </a:rPr>
              <a:t> </a:t>
            </a:r>
            <a:r>
              <a:rPr sz="3700" spc="130" dirty="0">
                <a:latin typeface="Arial MT"/>
                <a:cs typeface="Arial MT"/>
              </a:rPr>
              <a:t>you</a:t>
            </a:r>
            <a:r>
              <a:rPr sz="3700" spc="395" dirty="0">
                <a:latin typeface="Arial MT"/>
                <a:cs typeface="Arial MT"/>
              </a:rPr>
              <a:t> </a:t>
            </a:r>
            <a:r>
              <a:rPr sz="3700" spc="130" dirty="0">
                <a:latin typeface="Arial MT"/>
                <a:cs typeface="Arial MT"/>
              </a:rPr>
              <a:t>can</a:t>
            </a:r>
            <a:r>
              <a:rPr sz="3700" spc="400" dirty="0">
                <a:latin typeface="Arial MT"/>
                <a:cs typeface="Arial MT"/>
              </a:rPr>
              <a:t> </a:t>
            </a:r>
            <a:r>
              <a:rPr sz="3700" spc="170" dirty="0">
                <a:latin typeface="Arial MT"/>
                <a:cs typeface="Arial MT"/>
              </a:rPr>
              <a:t>elaborate</a:t>
            </a:r>
            <a:r>
              <a:rPr sz="3700" spc="395" dirty="0">
                <a:latin typeface="Arial MT"/>
                <a:cs typeface="Arial MT"/>
              </a:rPr>
              <a:t> </a:t>
            </a:r>
            <a:r>
              <a:rPr sz="3700" spc="95" dirty="0">
                <a:latin typeface="Arial MT"/>
                <a:cs typeface="Arial MT"/>
              </a:rPr>
              <a:t>on</a:t>
            </a:r>
            <a:r>
              <a:rPr sz="3700" spc="400" dirty="0">
                <a:latin typeface="Arial MT"/>
                <a:cs typeface="Arial MT"/>
              </a:rPr>
              <a:t> </a:t>
            </a:r>
            <a:r>
              <a:rPr sz="3700" spc="155" dirty="0">
                <a:latin typeface="Arial MT"/>
                <a:cs typeface="Arial MT"/>
              </a:rPr>
              <a:t>later</a:t>
            </a:r>
            <a:r>
              <a:rPr sz="3700" spc="395" dirty="0">
                <a:latin typeface="Arial MT"/>
                <a:cs typeface="Arial MT"/>
              </a:rPr>
              <a:t> </a:t>
            </a:r>
            <a:r>
              <a:rPr sz="3700" spc="145" dirty="0">
                <a:latin typeface="Arial MT"/>
                <a:cs typeface="Arial MT"/>
              </a:rPr>
              <a:t>when</a:t>
            </a:r>
            <a:r>
              <a:rPr sz="3700" spc="400" dirty="0">
                <a:latin typeface="Arial MT"/>
                <a:cs typeface="Arial MT"/>
              </a:rPr>
              <a:t> </a:t>
            </a:r>
            <a:r>
              <a:rPr sz="3700" spc="105" dirty="0">
                <a:latin typeface="Arial MT"/>
                <a:cs typeface="Arial MT"/>
              </a:rPr>
              <a:t>you </a:t>
            </a:r>
            <a:r>
              <a:rPr sz="3700" spc="170" dirty="0">
                <a:latin typeface="Arial MT"/>
                <a:cs typeface="Arial MT"/>
              </a:rPr>
              <a:t>formalise</a:t>
            </a:r>
            <a:r>
              <a:rPr sz="3700" spc="390" dirty="0">
                <a:latin typeface="Arial MT"/>
                <a:cs typeface="Arial MT"/>
              </a:rPr>
              <a:t> </a:t>
            </a:r>
            <a:r>
              <a:rPr sz="3700" spc="145" dirty="0">
                <a:latin typeface="Arial MT"/>
                <a:cs typeface="Arial MT"/>
              </a:rPr>
              <a:t>your</a:t>
            </a:r>
            <a:r>
              <a:rPr sz="3700" spc="400" dirty="0">
                <a:latin typeface="Arial MT"/>
                <a:cs typeface="Arial MT"/>
              </a:rPr>
              <a:t> </a:t>
            </a:r>
            <a:r>
              <a:rPr sz="3700" spc="175" dirty="0">
                <a:latin typeface="Arial MT"/>
                <a:cs typeface="Arial MT"/>
              </a:rPr>
              <a:t>assessment</a:t>
            </a:r>
            <a:r>
              <a:rPr sz="3700" spc="400" dirty="0">
                <a:latin typeface="Arial MT"/>
                <a:cs typeface="Arial MT"/>
              </a:rPr>
              <a:t> </a:t>
            </a:r>
            <a:r>
              <a:rPr sz="3700" spc="95" dirty="0">
                <a:latin typeface="Arial MT"/>
                <a:cs typeface="Arial MT"/>
              </a:rPr>
              <a:t>or</a:t>
            </a:r>
            <a:r>
              <a:rPr sz="3700" spc="405" dirty="0">
                <a:latin typeface="Arial MT"/>
                <a:cs typeface="Arial MT"/>
              </a:rPr>
              <a:t> </a:t>
            </a:r>
            <a:r>
              <a:rPr sz="3700" spc="155" dirty="0">
                <a:latin typeface="Arial MT"/>
                <a:cs typeface="Arial MT"/>
              </a:rPr>
              <a:t>report.</a:t>
            </a:r>
            <a:endParaRPr sz="3700">
              <a:latin typeface="Arial MT"/>
              <a:cs typeface="Arial MT"/>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065">
              <a:lnSpc>
                <a:spcPct val="100000"/>
              </a:lnSpc>
              <a:spcBef>
                <a:spcPts val="100"/>
              </a:spcBef>
            </a:pPr>
            <a:r>
              <a:rPr spc="45" dirty="0">
                <a:solidFill>
                  <a:srgbClr val="000000"/>
                </a:solidFill>
              </a:rPr>
              <a:t>Observe</a:t>
            </a:r>
            <a:r>
              <a:rPr spc="204" dirty="0">
                <a:solidFill>
                  <a:srgbClr val="000000"/>
                </a:solidFill>
              </a:rPr>
              <a:t> </a:t>
            </a:r>
            <a:r>
              <a:rPr dirty="0">
                <a:solidFill>
                  <a:srgbClr val="000000"/>
                </a:solidFill>
              </a:rPr>
              <a:t>and</a:t>
            </a:r>
            <a:r>
              <a:rPr spc="204" dirty="0">
                <a:solidFill>
                  <a:srgbClr val="000000"/>
                </a:solidFill>
              </a:rPr>
              <a:t> </a:t>
            </a:r>
            <a:r>
              <a:rPr dirty="0">
                <a:solidFill>
                  <a:srgbClr val="000000"/>
                </a:solidFill>
              </a:rPr>
              <a:t>take</a:t>
            </a:r>
            <a:r>
              <a:rPr spc="210" dirty="0">
                <a:solidFill>
                  <a:srgbClr val="000000"/>
                </a:solidFill>
              </a:rPr>
              <a:t> </a:t>
            </a:r>
            <a:r>
              <a:rPr spc="-10" dirty="0">
                <a:solidFill>
                  <a:srgbClr val="000000"/>
                </a:solidFill>
              </a:rPr>
              <a:t>notes</a:t>
            </a:r>
          </a:p>
        </p:txBody>
      </p:sp>
      <p:pic>
        <p:nvPicPr>
          <p:cNvPr id="8" name="object 5">
            <a:hlinkClick r:id="rId3" action="ppaction://hlinksldjump"/>
            <a:extLst>
              <a:ext uri="{FF2B5EF4-FFF2-40B4-BE49-F238E27FC236}">
                <a16:creationId xmlns:a16="http://schemas.microsoft.com/office/drawing/2014/main" id="{542A75A3-0FAC-098D-45D1-8B78F0284F58}"/>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10984389" y="0"/>
            <a:ext cx="7248523" cy="10286999"/>
          </a:xfrm>
          <a:prstGeom prst="rect">
            <a:avLst/>
          </a:prstGeom>
        </p:spPr>
      </p:pic>
      <p:sp>
        <p:nvSpPr>
          <p:cNvPr id="6" name="object 6"/>
          <p:cNvSpPr txBox="1"/>
          <p:nvPr/>
        </p:nvSpPr>
        <p:spPr>
          <a:xfrm>
            <a:off x="1016000" y="1992679"/>
            <a:ext cx="9792970" cy="2806700"/>
          </a:xfrm>
          <a:prstGeom prst="rect">
            <a:avLst/>
          </a:prstGeom>
        </p:spPr>
        <p:txBody>
          <a:bodyPr vert="horz" wrap="square" lIns="0" tIns="12700" rIns="0" bIns="0" rtlCol="0">
            <a:spAutoFit/>
          </a:bodyPr>
          <a:lstStyle/>
          <a:p>
            <a:pPr marL="12700" marR="22860">
              <a:lnSpc>
                <a:spcPct val="123300"/>
              </a:lnSpc>
              <a:spcBef>
                <a:spcPts val="100"/>
              </a:spcBef>
            </a:pPr>
            <a:r>
              <a:rPr sz="3700" spc="170" dirty="0">
                <a:latin typeface="Arial MT"/>
                <a:cs typeface="Arial MT"/>
              </a:rPr>
              <a:t>Patients</a:t>
            </a:r>
            <a:r>
              <a:rPr sz="3700" spc="385" dirty="0">
                <a:latin typeface="Arial MT"/>
                <a:cs typeface="Arial MT"/>
              </a:rPr>
              <a:t> </a:t>
            </a:r>
            <a:r>
              <a:rPr sz="3700" spc="155" dirty="0">
                <a:latin typeface="Arial MT"/>
                <a:cs typeface="Arial MT"/>
              </a:rPr>
              <a:t>often</a:t>
            </a:r>
            <a:r>
              <a:rPr sz="3700" spc="395" dirty="0">
                <a:latin typeface="Arial MT"/>
                <a:cs typeface="Arial MT"/>
              </a:rPr>
              <a:t> </a:t>
            </a:r>
            <a:r>
              <a:rPr sz="3700" spc="165" dirty="0">
                <a:latin typeface="Arial MT"/>
                <a:cs typeface="Arial MT"/>
              </a:rPr>
              <a:t>require</a:t>
            </a:r>
            <a:r>
              <a:rPr sz="3700" spc="395" dirty="0">
                <a:latin typeface="Arial MT"/>
                <a:cs typeface="Arial MT"/>
              </a:rPr>
              <a:t> </a:t>
            </a:r>
            <a:r>
              <a:rPr sz="3700" spc="180" dirty="0">
                <a:latin typeface="Arial MT"/>
                <a:cs typeface="Arial MT"/>
              </a:rPr>
              <a:t>encouragement</a:t>
            </a:r>
            <a:r>
              <a:rPr sz="3700" spc="400" dirty="0">
                <a:latin typeface="Arial MT"/>
                <a:cs typeface="Arial MT"/>
              </a:rPr>
              <a:t> </a:t>
            </a:r>
            <a:r>
              <a:rPr sz="3700" spc="105" dirty="0">
                <a:latin typeface="Arial MT"/>
                <a:cs typeface="Arial MT"/>
              </a:rPr>
              <a:t>and </a:t>
            </a:r>
            <a:r>
              <a:rPr sz="3700" spc="145" dirty="0">
                <a:latin typeface="Arial MT"/>
                <a:cs typeface="Arial MT"/>
              </a:rPr>
              <a:t>need</a:t>
            </a:r>
            <a:r>
              <a:rPr sz="3700" spc="395" dirty="0">
                <a:latin typeface="Arial MT"/>
                <a:cs typeface="Arial MT"/>
              </a:rPr>
              <a:t> </a:t>
            </a:r>
            <a:r>
              <a:rPr sz="3700" spc="95" dirty="0">
                <a:latin typeface="Arial MT"/>
                <a:cs typeface="Arial MT"/>
              </a:rPr>
              <a:t>to</a:t>
            </a:r>
            <a:r>
              <a:rPr sz="3700" spc="400" dirty="0">
                <a:latin typeface="Arial MT"/>
                <a:cs typeface="Arial MT"/>
              </a:rPr>
              <a:t> </a:t>
            </a:r>
            <a:r>
              <a:rPr sz="3700" spc="95" dirty="0">
                <a:latin typeface="Arial MT"/>
                <a:cs typeface="Arial MT"/>
              </a:rPr>
              <a:t>be</a:t>
            </a:r>
            <a:r>
              <a:rPr sz="3700" spc="395" dirty="0">
                <a:latin typeface="Arial MT"/>
                <a:cs typeface="Arial MT"/>
              </a:rPr>
              <a:t> </a:t>
            </a:r>
            <a:r>
              <a:rPr sz="3700" spc="155" dirty="0">
                <a:latin typeface="Arial MT"/>
                <a:cs typeface="Arial MT"/>
              </a:rPr>
              <a:t>asked</a:t>
            </a:r>
            <a:r>
              <a:rPr sz="3700" spc="400" dirty="0">
                <a:latin typeface="Arial MT"/>
                <a:cs typeface="Arial MT"/>
              </a:rPr>
              <a:t> </a:t>
            </a:r>
            <a:r>
              <a:rPr sz="3700" spc="130" dirty="0">
                <a:latin typeface="Arial MT"/>
                <a:cs typeface="Arial MT"/>
              </a:rPr>
              <a:t>the</a:t>
            </a:r>
            <a:r>
              <a:rPr sz="3700" spc="395" dirty="0">
                <a:latin typeface="Arial MT"/>
                <a:cs typeface="Arial MT"/>
              </a:rPr>
              <a:t> </a:t>
            </a:r>
            <a:r>
              <a:rPr sz="3700" spc="155" dirty="0">
                <a:latin typeface="Arial MT"/>
                <a:cs typeface="Arial MT"/>
              </a:rPr>
              <a:t>right</a:t>
            </a:r>
            <a:r>
              <a:rPr sz="3700" spc="400" dirty="0">
                <a:latin typeface="Arial MT"/>
                <a:cs typeface="Arial MT"/>
              </a:rPr>
              <a:t> </a:t>
            </a:r>
            <a:r>
              <a:rPr sz="3700" spc="170" dirty="0">
                <a:latin typeface="Arial MT"/>
                <a:cs typeface="Arial MT"/>
              </a:rPr>
              <a:t>questions</a:t>
            </a:r>
            <a:r>
              <a:rPr sz="3700" spc="400" dirty="0">
                <a:latin typeface="Arial MT"/>
                <a:cs typeface="Arial MT"/>
              </a:rPr>
              <a:t> </a:t>
            </a:r>
            <a:r>
              <a:rPr sz="3700" spc="70" dirty="0">
                <a:latin typeface="Arial MT"/>
                <a:cs typeface="Arial MT"/>
              </a:rPr>
              <a:t>in</a:t>
            </a:r>
            <a:endParaRPr sz="3700">
              <a:latin typeface="Arial MT"/>
              <a:cs typeface="Arial MT"/>
            </a:endParaRPr>
          </a:p>
          <a:p>
            <a:pPr marL="12700">
              <a:lnSpc>
                <a:spcPct val="100000"/>
              </a:lnSpc>
              <a:spcBef>
                <a:spcPts val="1035"/>
              </a:spcBef>
            </a:pPr>
            <a:r>
              <a:rPr sz="3700" spc="155" dirty="0">
                <a:latin typeface="Arial MT"/>
                <a:cs typeface="Arial MT"/>
              </a:rPr>
              <a:t>order</a:t>
            </a:r>
            <a:r>
              <a:rPr sz="3700" spc="395" dirty="0">
                <a:latin typeface="Arial MT"/>
                <a:cs typeface="Arial MT"/>
              </a:rPr>
              <a:t> </a:t>
            </a:r>
            <a:r>
              <a:rPr sz="3700" spc="95" dirty="0">
                <a:latin typeface="Arial MT"/>
                <a:cs typeface="Arial MT"/>
              </a:rPr>
              <a:t>to</a:t>
            </a:r>
            <a:r>
              <a:rPr sz="3700" spc="395" dirty="0">
                <a:latin typeface="Arial MT"/>
                <a:cs typeface="Arial MT"/>
              </a:rPr>
              <a:t> </a:t>
            </a:r>
            <a:r>
              <a:rPr sz="3700" spc="170" dirty="0">
                <a:latin typeface="Arial MT"/>
                <a:cs typeface="Arial MT"/>
              </a:rPr>
              <a:t>identify</a:t>
            </a:r>
            <a:r>
              <a:rPr sz="3700" spc="400" dirty="0">
                <a:latin typeface="Arial MT"/>
                <a:cs typeface="Arial MT"/>
              </a:rPr>
              <a:t> </a:t>
            </a:r>
            <a:r>
              <a:rPr sz="3700" spc="155" dirty="0">
                <a:latin typeface="Arial MT"/>
                <a:cs typeface="Arial MT"/>
              </a:rPr>
              <a:t>their</a:t>
            </a:r>
            <a:r>
              <a:rPr sz="3700" spc="395" dirty="0">
                <a:latin typeface="Arial MT"/>
                <a:cs typeface="Arial MT"/>
              </a:rPr>
              <a:t> </a:t>
            </a:r>
            <a:r>
              <a:rPr sz="3700" spc="160" dirty="0">
                <a:latin typeface="Arial MT"/>
                <a:cs typeface="Arial MT"/>
              </a:rPr>
              <a:t>needs.</a:t>
            </a:r>
            <a:r>
              <a:rPr sz="3700" spc="395" dirty="0">
                <a:latin typeface="Arial MT"/>
                <a:cs typeface="Arial MT"/>
              </a:rPr>
              <a:t> </a:t>
            </a:r>
            <a:r>
              <a:rPr sz="3700" spc="145" dirty="0">
                <a:latin typeface="Arial MT"/>
                <a:cs typeface="Arial MT"/>
              </a:rPr>
              <a:t>They</a:t>
            </a:r>
            <a:r>
              <a:rPr sz="3700" spc="400" dirty="0">
                <a:latin typeface="Arial MT"/>
                <a:cs typeface="Arial MT"/>
              </a:rPr>
              <a:t> </a:t>
            </a:r>
            <a:r>
              <a:rPr sz="3700" spc="145" dirty="0">
                <a:latin typeface="Arial MT"/>
                <a:cs typeface="Arial MT"/>
              </a:rPr>
              <a:t>might</a:t>
            </a:r>
            <a:endParaRPr sz="3700">
              <a:latin typeface="Arial MT"/>
              <a:cs typeface="Arial MT"/>
            </a:endParaRPr>
          </a:p>
          <a:p>
            <a:pPr marL="12700">
              <a:lnSpc>
                <a:spcPct val="100000"/>
              </a:lnSpc>
              <a:spcBef>
                <a:spcPts val="1035"/>
              </a:spcBef>
            </a:pPr>
            <a:r>
              <a:rPr sz="3700" spc="160" dirty="0">
                <a:latin typeface="Arial MT"/>
                <a:cs typeface="Arial MT"/>
              </a:rPr>
              <a:t>forget</a:t>
            </a:r>
            <a:r>
              <a:rPr sz="3700" spc="385" dirty="0">
                <a:latin typeface="Arial MT"/>
                <a:cs typeface="Arial MT"/>
              </a:rPr>
              <a:t> </a:t>
            </a:r>
            <a:r>
              <a:rPr sz="3700" spc="95" dirty="0">
                <a:latin typeface="Arial MT"/>
                <a:cs typeface="Arial MT"/>
              </a:rPr>
              <a:t>to</a:t>
            </a:r>
            <a:r>
              <a:rPr sz="3700" spc="395" dirty="0">
                <a:latin typeface="Arial MT"/>
                <a:cs typeface="Arial MT"/>
              </a:rPr>
              <a:t> </a:t>
            </a:r>
            <a:r>
              <a:rPr sz="3700" spc="145" dirty="0">
                <a:latin typeface="Arial MT"/>
                <a:cs typeface="Arial MT"/>
              </a:rPr>
              <a:t>tell</a:t>
            </a:r>
            <a:r>
              <a:rPr sz="3700" spc="395" dirty="0">
                <a:latin typeface="Arial MT"/>
                <a:cs typeface="Arial MT"/>
              </a:rPr>
              <a:t> </a:t>
            </a:r>
            <a:r>
              <a:rPr sz="3700" spc="130" dirty="0">
                <a:latin typeface="Arial MT"/>
                <a:cs typeface="Arial MT"/>
              </a:rPr>
              <a:t>you</a:t>
            </a:r>
            <a:r>
              <a:rPr sz="3700" spc="400" dirty="0">
                <a:latin typeface="Arial MT"/>
                <a:cs typeface="Arial MT"/>
              </a:rPr>
              <a:t> </a:t>
            </a:r>
            <a:r>
              <a:rPr sz="3700" spc="160" dirty="0">
                <a:latin typeface="Arial MT"/>
                <a:cs typeface="Arial MT"/>
              </a:rPr>
              <a:t>things</a:t>
            </a:r>
            <a:r>
              <a:rPr sz="3700" spc="395" dirty="0">
                <a:latin typeface="Arial MT"/>
                <a:cs typeface="Arial MT"/>
              </a:rPr>
              <a:t> </a:t>
            </a:r>
            <a:r>
              <a:rPr sz="3700" spc="145" dirty="0">
                <a:latin typeface="Arial MT"/>
                <a:cs typeface="Arial MT"/>
              </a:rPr>
              <a:t>that</a:t>
            </a:r>
            <a:r>
              <a:rPr sz="3700" spc="395" dirty="0">
                <a:latin typeface="Arial MT"/>
                <a:cs typeface="Arial MT"/>
              </a:rPr>
              <a:t> </a:t>
            </a:r>
            <a:r>
              <a:rPr sz="3700" spc="130" dirty="0">
                <a:latin typeface="Arial MT"/>
                <a:cs typeface="Arial MT"/>
              </a:rPr>
              <a:t>are</a:t>
            </a:r>
            <a:r>
              <a:rPr sz="3700" spc="400" dirty="0">
                <a:latin typeface="Arial MT"/>
                <a:cs typeface="Arial MT"/>
              </a:rPr>
              <a:t> </a:t>
            </a:r>
            <a:r>
              <a:rPr sz="3700" spc="165" dirty="0">
                <a:latin typeface="Arial MT"/>
                <a:cs typeface="Arial MT"/>
              </a:rPr>
              <a:t>important.</a:t>
            </a:r>
            <a:endParaRPr sz="3700">
              <a:latin typeface="Arial MT"/>
              <a:cs typeface="Arial MT"/>
            </a:endParaRPr>
          </a:p>
        </p:txBody>
      </p:sp>
      <p:sp>
        <p:nvSpPr>
          <p:cNvPr id="7" name="object 7"/>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Ask</a:t>
            </a:r>
            <a:r>
              <a:rPr spc="220" dirty="0"/>
              <a:t> </a:t>
            </a:r>
            <a:r>
              <a:rPr spc="35" dirty="0"/>
              <a:t>questions</a:t>
            </a:r>
          </a:p>
        </p:txBody>
      </p:sp>
      <p:pic>
        <p:nvPicPr>
          <p:cNvPr id="8" name="object 5">
            <a:hlinkClick r:id="rId3" action="ppaction://hlinksldjump"/>
            <a:extLst>
              <a:ext uri="{FF2B5EF4-FFF2-40B4-BE49-F238E27FC236}">
                <a16:creationId xmlns:a16="http://schemas.microsoft.com/office/drawing/2014/main" id="{305BED91-F745-FF47-BCB2-3ABEBEEA5685}"/>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9613900" y="-1"/>
            <a:ext cx="8705810" cy="10286998"/>
          </a:xfrm>
          <a:prstGeom prst="rect">
            <a:avLst/>
          </a:prstGeom>
        </p:spPr>
      </p:pic>
      <p:sp>
        <p:nvSpPr>
          <p:cNvPr id="6" name="object 6"/>
          <p:cNvSpPr txBox="1"/>
          <p:nvPr/>
        </p:nvSpPr>
        <p:spPr>
          <a:xfrm>
            <a:off x="1016000" y="3852474"/>
            <a:ext cx="8502650" cy="4959350"/>
          </a:xfrm>
          <a:prstGeom prst="rect">
            <a:avLst/>
          </a:prstGeom>
        </p:spPr>
        <p:txBody>
          <a:bodyPr vert="horz" wrap="square" lIns="0" tIns="12700" rIns="0" bIns="0" rtlCol="0">
            <a:spAutoFit/>
          </a:bodyPr>
          <a:lstStyle/>
          <a:p>
            <a:pPr marL="12700" marR="447675" algn="just">
              <a:lnSpc>
                <a:spcPct val="125000"/>
              </a:lnSpc>
              <a:spcBef>
                <a:spcPts val="100"/>
              </a:spcBef>
            </a:pPr>
            <a:r>
              <a:rPr sz="3700" spc="225" dirty="0">
                <a:solidFill>
                  <a:srgbClr val="08090F"/>
                </a:solidFill>
                <a:latin typeface="Arial MT"/>
                <a:cs typeface="Arial MT"/>
              </a:rPr>
              <a:t>Delivering</a:t>
            </a:r>
            <a:r>
              <a:rPr sz="3700" spc="540" dirty="0">
                <a:solidFill>
                  <a:srgbClr val="08090F"/>
                </a:solidFill>
                <a:latin typeface="Arial MT"/>
                <a:cs typeface="Arial MT"/>
              </a:rPr>
              <a:t> </a:t>
            </a:r>
            <a:r>
              <a:rPr sz="3700" spc="215" dirty="0">
                <a:solidFill>
                  <a:srgbClr val="08090F"/>
                </a:solidFill>
                <a:latin typeface="Arial MT"/>
                <a:cs typeface="Arial MT"/>
              </a:rPr>
              <a:t>quality</a:t>
            </a:r>
            <a:r>
              <a:rPr sz="3700" spc="540" dirty="0">
                <a:solidFill>
                  <a:srgbClr val="08090F"/>
                </a:solidFill>
                <a:latin typeface="Arial MT"/>
                <a:cs typeface="Arial MT"/>
              </a:rPr>
              <a:t> </a:t>
            </a:r>
            <a:r>
              <a:rPr sz="3700" spc="229" dirty="0">
                <a:solidFill>
                  <a:srgbClr val="08090F"/>
                </a:solidFill>
                <a:latin typeface="Arial MT"/>
                <a:cs typeface="Arial MT"/>
              </a:rPr>
              <a:t>patientcare</a:t>
            </a:r>
            <a:r>
              <a:rPr sz="3700" spc="540" dirty="0">
                <a:solidFill>
                  <a:srgbClr val="08090F"/>
                </a:solidFill>
                <a:latin typeface="Arial MT"/>
                <a:cs typeface="Arial MT"/>
              </a:rPr>
              <a:t> </a:t>
            </a:r>
            <a:r>
              <a:rPr sz="3700" spc="145" dirty="0">
                <a:solidFill>
                  <a:srgbClr val="08090F"/>
                </a:solidFill>
                <a:latin typeface="Arial MT"/>
                <a:cs typeface="Arial MT"/>
              </a:rPr>
              <a:t>and </a:t>
            </a:r>
            <a:r>
              <a:rPr sz="3700" spc="229" dirty="0">
                <a:solidFill>
                  <a:srgbClr val="08090F"/>
                </a:solidFill>
                <a:latin typeface="Arial MT"/>
                <a:cs typeface="Arial MT"/>
              </a:rPr>
              <a:t>maintaining</a:t>
            </a:r>
            <a:r>
              <a:rPr sz="3700" spc="525" dirty="0">
                <a:solidFill>
                  <a:srgbClr val="08090F"/>
                </a:solidFill>
                <a:latin typeface="Arial MT"/>
                <a:cs typeface="Arial MT"/>
              </a:rPr>
              <a:t> </a:t>
            </a:r>
            <a:r>
              <a:rPr sz="3700" spc="225" dirty="0">
                <a:solidFill>
                  <a:srgbClr val="08090F"/>
                </a:solidFill>
                <a:latin typeface="Arial MT"/>
                <a:cs typeface="Arial MT"/>
              </a:rPr>
              <a:t>excellent</a:t>
            </a:r>
            <a:r>
              <a:rPr sz="3700" spc="530" dirty="0">
                <a:solidFill>
                  <a:srgbClr val="08090F"/>
                </a:solidFill>
                <a:latin typeface="Arial MT"/>
                <a:cs typeface="Arial MT"/>
              </a:rPr>
              <a:t> </a:t>
            </a:r>
            <a:r>
              <a:rPr sz="3700" spc="204" dirty="0">
                <a:solidFill>
                  <a:srgbClr val="08090F"/>
                </a:solidFill>
                <a:latin typeface="Arial MT"/>
                <a:cs typeface="Arial MT"/>
              </a:rPr>
              <a:t>service</a:t>
            </a:r>
            <a:endParaRPr sz="3700">
              <a:latin typeface="Arial MT"/>
              <a:cs typeface="Arial MT"/>
            </a:endParaRPr>
          </a:p>
          <a:p>
            <a:pPr marL="12700" marR="5080" algn="just">
              <a:lnSpc>
                <a:spcPct val="125000"/>
              </a:lnSpc>
            </a:pPr>
            <a:r>
              <a:rPr sz="3700" spc="225" dirty="0">
                <a:solidFill>
                  <a:srgbClr val="08090F"/>
                </a:solidFill>
                <a:latin typeface="Arial MT"/>
                <a:cs typeface="Arial MT"/>
              </a:rPr>
              <a:t>standards</a:t>
            </a:r>
            <a:r>
              <a:rPr sz="3700" spc="505" dirty="0">
                <a:solidFill>
                  <a:srgbClr val="08090F"/>
                </a:solidFill>
                <a:latin typeface="Arial MT"/>
                <a:cs typeface="Arial MT"/>
              </a:rPr>
              <a:t> </a:t>
            </a:r>
            <a:r>
              <a:rPr sz="3700" spc="125" dirty="0">
                <a:solidFill>
                  <a:srgbClr val="08090F"/>
                </a:solidFill>
                <a:latin typeface="Arial MT"/>
                <a:cs typeface="Arial MT"/>
              </a:rPr>
              <a:t>is</a:t>
            </a:r>
            <a:r>
              <a:rPr sz="3700" spc="520" dirty="0">
                <a:solidFill>
                  <a:srgbClr val="08090F"/>
                </a:solidFill>
                <a:latin typeface="Arial MT"/>
                <a:cs typeface="Arial MT"/>
              </a:rPr>
              <a:t> </a:t>
            </a:r>
            <a:r>
              <a:rPr sz="3700" dirty="0">
                <a:solidFill>
                  <a:srgbClr val="08090F"/>
                </a:solidFill>
                <a:latin typeface="Arial MT"/>
                <a:cs typeface="Arial MT"/>
              </a:rPr>
              <a:t>a</a:t>
            </a:r>
            <a:r>
              <a:rPr sz="3700" spc="520" dirty="0">
                <a:solidFill>
                  <a:srgbClr val="08090F"/>
                </a:solidFill>
                <a:latin typeface="Arial MT"/>
                <a:cs typeface="Arial MT"/>
              </a:rPr>
              <a:t> </a:t>
            </a:r>
            <a:r>
              <a:rPr sz="3700" spc="229" dirty="0">
                <a:solidFill>
                  <a:srgbClr val="08090F"/>
                </a:solidFill>
                <a:latin typeface="Arial MT"/>
                <a:cs typeface="Arial MT"/>
              </a:rPr>
              <a:t>combination</a:t>
            </a:r>
            <a:r>
              <a:rPr sz="3700" spc="520" dirty="0">
                <a:solidFill>
                  <a:srgbClr val="08090F"/>
                </a:solidFill>
                <a:latin typeface="Arial MT"/>
                <a:cs typeface="Arial MT"/>
              </a:rPr>
              <a:t> </a:t>
            </a:r>
            <a:r>
              <a:rPr sz="3700" spc="125" dirty="0">
                <a:solidFill>
                  <a:srgbClr val="08090F"/>
                </a:solidFill>
                <a:latin typeface="Arial MT"/>
                <a:cs typeface="Arial MT"/>
              </a:rPr>
              <a:t>of</a:t>
            </a:r>
            <a:r>
              <a:rPr sz="3700" spc="520" dirty="0">
                <a:solidFill>
                  <a:srgbClr val="08090F"/>
                </a:solidFill>
                <a:latin typeface="Arial MT"/>
                <a:cs typeface="Arial MT"/>
              </a:rPr>
              <a:t> </a:t>
            </a:r>
            <a:r>
              <a:rPr sz="3700" spc="170" dirty="0">
                <a:solidFill>
                  <a:srgbClr val="08090F"/>
                </a:solidFill>
                <a:latin typeface="Arial MT"/>
                <a:cs typeface="Arial MT"/>
              </a:rPr>
              <a:t>many key</a:t>
            </a:r>
            <a:r>
              <a:rPr sz="3700" spc="520" dirty="0">
                <a:solidFill>
                  <a:srgbClr val="08090F"/>
                </a:solidFill>
                <a:latin typeface="Arial MT"/>
                <a:cs typeface="Arial MT"/>
              </a:rPr>
              <a:t> </a:t>
            </a:r>
            <a:r>
              <a:rPr sz="3700" spc="220" dirty="0">
                <a:solidFill>
                  <a:srgbClr val="08090F"/>
                </a:solidFill>
                <a:latin typeface="Arial MT"/>
                <a:cs typeface="Arial MT"/>
              </a:rPr>
              <a:t>elements</a:t>
            </a:r>
            <a:r>
              <a:rPr sz="3700" spc="525" dirty="0">
                <a:solidFill>
                  <a:srgbClr val="08090F"/>
                </a:solidFill>
                <a:latin typeface="Arial MT"/>
                <a:cs typeface="Arial MT"/>
              </a:rPr>
              <a:t> </a:t>
            </a:r>
            <a:r>
              <a:rPr sz="3700" spc="225" dirty="0">
                <a:solidFill>
                  <a:srgbClr val="08090F"/>
                </a:solidFill>
                <a:latin typeface="Arial MT"/>
                <a:cs typeface="Arial MT"/>
              </a:rPr>
              <a:t>including</a:t>
            </a:r>
            <a:r>
              <a:rPr sz="3700" spc="525" dirty="0">
                <a:solidFill>
                  <a:srgbClr val="08090F"/>
                </a:solidFill>
                <a:latin typeface="Arial MT"/>
                <a:cs typeface="Arial MT"/>
              </a:rPr>
              <a:t> </a:t>
            </a:r>
            <a:r>
              <a:rPr sz="3700" spc="254" dirty="0">
                <a:solidFill>
                  <a:srgbClr val="08090F"/>
                </a:solidFill>
                <a:latin typeface="Arial MT"/>
                <a:cs typeface="Arial MT"/>
              </a:rPr>
              <a:t>well-</a:t>
            </a:r>
            <a:r>
              <a:rPr sz="3700" spc="204" dirty="0">
                <a:solidFill>
                  <a:srgbClr val="08090F"/>
                </a:solidFill>
                <a:latin typeface="Arial MT"/>
                <a:cs typeface="Arial MT"/>
              </a:rPr>
              <a:t>trained </a:t>
            </a:r>
            <a:r>
              <a:rPr sz="3700" spc="210" dirty="0">
                <a:solidFill>
                  <a:srgbClr val="08090F"/>
                </a:solidFill>
                <a:latin typeface="Arial MT"/>
                <a:cs typeface="Arial MT"/>
              </a:rPr>
              <a:t>staff,</a:t>
            </a:r>
            <a:r>
              <a:rPr sz="3700" spc="525" dirty="0">
                <a:solidFill>
                  <a:srgbClr val="08090F"/>
                </a:solidFill>
                <a:latin typeface="Arial MT"/>
                <a:cs typeface="Arial MT"/>
              </a:rPr>
              <a:t> </a:t>
            </a:r>
            <a:r>
              <a:rPr sz="3700" spc="225" dirty="0">
                <a:solidFill>
                  <a:srgbClr val="08090F"/>
                </a:solidFill>
                <a:latin typeface="Arial MT"/>
                <a:cs typeface="Arial MT"/>
              </a:rPr>
              <a:t>efficient</a:t>
            </a:r>
            <a:r>
              <a:rPr sz="3700" spc="530" dirty="0">
                <a:solidFill>
                  <a:srgbClr val="08090F"/>
                </a:solidFill>
                <a:latin typeface="Arial MT"/>
                <a:cs typeface="Arial MT"/>
              </a:rPr>
              <a:t> </a:t>
            </a:r>
            <a:r>
              <a:rPr sz="3700" spc="220" dirty="0">
                <a:solidFill>
                  <a:srgbClr val="08090F"/>
                </a:solidFill>
                <a:latin typeface="Arial MT"/>
                <a:cs typeface="Arial MT"/>
              </a:rPr>
              <a:t>policies</a:t>
            </a:r>
            <a:r>
              <a:rPr sz="3700" spc="530" dirty="0">
                <a:solidFill>
                  <a:srgbClr val="08090F"/>
                </a:solidFill>
                <a:latin typeface="Arial MT"/>
                <a:cs typeface="Arial MT"/>
              </a:rPr>
              <a:t> </a:t>
            </a:r>
            <a:r>
              <a:rPr sz="3700" spc="145" dirty="0">
                <a:solidFill>
                  <a:srgbClr val="08090F"/>
                </a:solidFill>
                <a:latin typeface="Arial MT"/>
                <a:cs typeface="Arial MT"/>
              </a:rPr>
              <a:t>and</a:t>
            </a:r>
            <a:endParaRPr sz="3700">
              <a:latin typeface="Arial MT"/>
              <a:cs typeface="Arial MT"/>
            </a:endParaRPr>
          </a:p>
          <a:p>
            <a:pPr marL="12700" marR="2579370" algn="just">
              <a:lnSpc>
                <a:spcPct val="125000"/>
              </a:lnSpc>
            </a:pPr>
            <a:r>
              <a:rPr sz="3700" spc="225" dirty="0">
                <a:solidFill>
                  <a:srgbClr val="08090F"/>
                </a:solidFill>
                <a:latin typeface="Arial MT"/>
                <a:cs typeface="Arial MT"/>
              </a:rPr>
              <a:t>procedures</a:t>
            </a:r>
            <a:r>
              <a:rPr sz="3700" spc="530" dirty="0">
                <a:solidFill>
                  <a:srgbClr val="08090F"/>
                </a:solidFill>
                <a:latin typeface="Arial MT"/>
                <a:cs typeface="Arial MT"/>
              </a:rPr>
              <a:t> </a:t>
            </a:r>
            <a:r>
              <a:rPr sz="3700" spc="170" dirty="0">
                <a:solidFill>
                  <a:srgbClr val="08090F"/>
                </a:solidFill>
                <a:latin typeface="Arial MT"/>
                <a:cs typeface="Arial MT"/>
              </a:rPr>
              <a:t>and</a:t>
            </a:r>
            <a:r>
              <a:rPr sz="3700" spc="535" dirty="0">
                <a:solidFill>
                  <a:srgbClr val="08090F"/>
                </a:solidFill>
                <a:latin typeface="Arial MT"/>
                <a:cs typeface="Arial MT"/>
              </a:rPr>
              <a:t> </a:t>
            </a:r>
            <a:r>
              <a:rPr sz="3700" spc="215" dirty="0">
                <a:solidFill>
                  <a:srgbClr val="08090F"/>
                </a:solidFill>
                <a:latin typeface="Arial MT"/>
                <a:cs typeface="Arial MT"/>
              </a:rPr>
              <a:t>effective </a:t>
            </a:r>
            <a:r>
              <a:rPr sz="3700" spc="225" dirty="0">
                <a:solidFill>
                  <a:srgbClr val="08090F"/>
                </a:solidFill>
                <a:latin typeface="Arial MT"/>
                <a:cs typeface="Arial MT"/>
              </a:rPr>
              <a:t>communication.</a:t>
            </a:r>
            <a:endParaRPr sz="3700">
              <a:latin typeface="Arial MT"/>
              <a:cs typeface="Arial MT"/>
            </a:endParaRPr>
          </a:p>
        </p:txBody>
      </p:sp>
      <p:sp>
        <p:nvSpPr>
          <p:cNvPr id="7" name="object 7"/>
          <p:cNvSpPr txBox="1">
            <a:spLocks noGrp="1"/>
          </p:cNvSpPr>
          <p:nvPr>
            <p:ph type="title"/>
          </p:nvPr>
        </p:nvSpPr>
        <p:spPr>
          <a:xfrm>
            <a:off x="1016000" y="971838"/>
            <a:ext cx="6273165" cy="2772410"/>
          </a:xfrm>
          <a:prstGeom prst="rect">
            <a:avLst/>
          </a:prstGeom>
        </p:spPr>
        <p:txBody>
          <a:bodyPr vert="horz" wrap="square" lIns="0" tIns="116205" rIns="0" bIns="0" rtlCol="0">
            <a:spAutoFit/>
          </a:bodyPr>
          <a:lstStyle/>
          <a:p>
            <a:pPr marL="12700" marR="5080">
              <a:lnSpc>
                <a:spcPts val="6980"/>
              </a:lnSpc>
              <a:spcBef>
                <a:spcPts val="915"/>
              </a:spcBef>
              <a:tabLst>
                <a:tab pos="2508885" algn="l"/>
                <a:tab pos="3582670" algn="l"/>
                <a:tab pos="4182745" algn="l"/>
                <a:tab pos="4374515" algn="l"/>
              </a:tabLst>
            </a:pPr>
            <a:r>
              <a:rPr spc="310" dirty="0"/>
              <a:t>What</a:t>
            </a:r>
            <a:r>
              <a:rPr dirty="0"/>
              <a:t>	</a:t>
            </a:r>
            <a:r>
              <a:rPr spc="195" dirty="0"/>
              <a:t>is</a:t>
            </a:r>
            <a:r>
              <a:rPr dirty="0"/>
              <a:t>	</a:t>
            </a:r>
            <a:r>
              <a:rPr spc="-50" dirty="0"/>
              <a:t>a</a:t>
            </a:r>
            <a:r>
              <a:rPr dirty="0"/>
              <a:t>		</a:t>
            </a:r>
            <a:r>
              <a:rPr spc="310" dirty="0"/>
              <a:t>high </a:t>
            </a:r>
            <a:r>
              <a:rPr spc="375" dirty="0"/>
              <a:t>standard</a:t>
            </a:r>
            <a:r>
              <a:rPr dirty="0"/>
              <a:t>	</a:t>
            </a:r>
            <a:r>
              <a:rPr spc="195" dirty="0"/>
              <a:t>of</a:t>
            </a:r>
          </a:p>
          <a:p>
            <a:pPr marL="12700">
              <a:lnSpc>
                <a:spcPts val="6855"/>
              </a:lnSpc>
            </a:pPr>
            <a:r>
              <a:rPr spc="375" dirty="0"/>
              <a:t>service?</a:t>
            </a:r>
          </a:p>
        </p:txBody>
      </p:sp>
      <p:pic>
        <p:nvPicPr>
          <p:cNvPr id="9" name="object 5">
            <a:hlinkClick r:id="rId3" action="ppaction://hlinksldjump"/>
            <a:extLst>
              <a:ext uri="{FF2B5EF4-FFF2-40B4-BE49-F238E27FC236}">
                <a16:creationId xmlns:a16="http://schemas.microsoft.com/office/drawing/2014/main" id="{0073A2FF-76AA-1A11-D80B-6AFF530282A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572E7-36CE-E90A-54F5-4540DE0CDDF5}"/>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109473" y="53429"/>
            <a:ext cx="1257657" cy="1333500"/>
          </a:xfrm>
          <a:prstGeom prst="rect">
            <a:avLst/>
          </a:prstGeom>
        </p:spPr>
      </p:pic>
      <p:sp>
        <p:nvSpPr>
          <p:cNvPr id="4" name="TextBox 3">
            <a:extLst>
              <a:ext uri="{FF2B5EF4-FFF2-40B4-BE49-F238E27FC236}">
                <a16:creationId xmlns:a16="http://schemas.microsoft.com/office/drawing/2014/main" id="{D74BE74F-6E6A-9E0A-B10A-E5A8E739F1EA}"/>
              </a:ext>
            </a:extLst>
          </p:cNvPr>
          <p:cNvSpPr txBox="1"/>
          <p:nvPr/>
        </p:nvSpPr>
        <p:spPr>
          <a:xfrm>
            <a:off x="1905000" y="335369"/>
            <a:ext cx="12420600" cy="769441"/>
          </a:xfrm>
          <a:prstGeom prst="rect">
            <a:avLst/>
          </a:prstGeom>
          <a:noFill/>
        </p:spPr>
        <p:txBody>
          <a:bodyPr wrap="square" rtlCol="0">
            <a:spAutoFit/>
          </a:bodyPr>
          <a:lstStyle/>
          <a:p>
            <a:r>
              <a:rPr lang="en-US" sz="4400" dirty="0"/>
              <a:t>Ask the right questions</a:t>
            </a:r>
            <a:endParaRPr lang="en-AU" sz="4400" dirty="0"/>
          </a:p>
        </p:txBody>
      </p:sp>
      <p:sp>
        <p:nvSpPr>
          <p:cNvPr id="5" name="TextBox 4">
            <a:extLst>
              <a:ext uri="{FF2B5EF4-FFF2-40B4-BE49-F238E27FC236}">
                <a16:creationId xmlns:a16="http://schemas.microsoft.com/office/drawing/2014/main" id="{08F5C6B2-2ECD-4DBC-0B35-0ABAB05A0F6A}"/>
              </a:ext>
            </a:extLst>
          </p:cNvPr>
          <p:cNvSpPr txBox="1"/>
          <p:nvPr/>
        </p:nvSpPr>
        <p:spPr>
          <a:xfrm>
            <a:off x="88509" y="555486"/>
            <a:ext cx="18234660" cy="9140964"/>
          </a:xfrm>
          <a:prstGeom prst="rect">
            <a:avLst/>
          </a:prstGeom>
          <a:noFill/>
        </p:spPr>
        <p:txBody>
          <a:bodyPr wrap="square" rtlCol="0">
            <a:spAutoFit/>
          </a:bodyPr>
          <a:lstStyle/>
          <a:p>
            <a:r>
              <a:rPr lang="en-US" sz="2800" dirty="0">
                <a:solidFill>
                  <a:srgbClr val="0070C0"/>
                </a:solidFill>
              </a:rPr>
              <a:t>TASK 1:</a:t>
            </a:r>
          </a:p>
          <a:p>
            <a:r>
              <a:rPr lang="en-US" sz="2800" dirty="0">
                <a:solidFill>
                  <a:srgbClr val="0070C0"/>
                </a:solidFill>
              </a:rPr>
              <a:t>You are a youth psychologist. Elle, a 16-year-old girl, comes to you and says that she is no longer able to live at home with her parents.</a:t>
            </a:r>
          </a:p>
          <a:p>
            <a:r>
              <a:rPr lang="en-US" sz="2800" dirty="0">
                <a:solidFill>
                  <a:srgbClr val="0070C0"/>
                </a:solidFill>
              </a:rPr>
              <a:t>Create a list of at least five questions you would ask Elle to find out more information. You may find it useful to create Elle’s responses in order for you to create additional questions to ask her.</a:t>
            </a:r>
          </a:p>
          <a:p>
            <a:r>
              <a:rPr lang="en-US" sz="2800" dirty="0">
                <a:solidFill>
                  <a:schemeClr val="tx1"/>
                </a:solidFill>
              </a:rPr>
              <a:t>1. Can you tell me more about what's been happening at home that's making you feel like you can't stay there anymore?</a:t>
            </a:r>
          </a:p>
          <a:p>
            <a:r>
              <a:rPr lang="en-US" sz="2800" dirty="0">
                <a:solidFill>
                  <a:schemeClr val="tx1"/>
                </a:solidFill>
              </a:rPr>
              <a:t>Elle: Well, my parents and I have been arguing a lot lately. It's like we can't agree on anything, and it always turns into a huge fight.</a:t>
            </a:r>
          </a:p>
          <a:p>
            <a:r>
              <a:rPr lang="en-US" sz="2800" dirty="0">
                <a:solidFill>
                  <a:schemeClr val="tx1"/>
                </a:solidFill>
              </a:rPr>
              <a:t>2. How long have these arguments been going on, and what typically triggers them?</a:t>
            </a:r>
          </a:p>
          <a:p>
            <a:r>
              <a:rPr lang="en-US" sz="2800" dirty="0">
                <a:solidFill>
                  <a:schemeClr val="tx1"/>
                </a:solidFill>
              </a:rPr>
              <a:t>Elle: It's been going on for a few months now, ever since I started pushing back on some of their rules and expectations. They get triggered when I express my opinions or try to assert my independence.</a:t>
            </a:r>
          </a:p>
          <a:p>
            <a:r>
              <a:rPr lang="en-US" sz="2800" dirty="0">
                <a:solidFill>
                  <a:schemeClr val="tx1"/>
                </a:solidFill>
              </a:rPr>
              <a:t>3. Have you tried talking to your parents about how you're feeling?</a:t>
            </a:r>
          </a:p>
          <a:p>
            <a:r>
              <a:rPr lang="en-US" sz="2800" dirty="0">
                <a:solidFill>
                  <a:schemeClr val="tx1"/>
                </a:solidFill>
              </a:rPr>
              <a:t>Elle: Yeah, but it always ends up with them dismissing my feelings or telling me I'm overreacting. It's like they don't want to listen to me at all.</a:t>
            </a:r>
          </a:p>
          <a:p>
            <a:r>
              <a:rPr lang="en-US" sz="2800" dirty="0">
                <a:solidFill>
                  <a:schemeClr val="tx1"/>
                </a:solidFill>
              </a:rPr>
              <a:t>4. Do you feel safe at home, physically and emotionally?</a:t>
            </a:r>
          </a:p>
          <a:p>
            <a:r>
              <a:rPr lang="en-US" sz="2800" dirty="0">
                <a:solidFill>
                  <a:schemeClr val="tx1"/>
                </a:solidFill>
              </a:rPr>
              <a:t>Elle: Physically, yes. But emotionally, not really. It's like I'm walking on eggshells all the time, afraid of saying or doing something that will set them off.</a:t>
            </a:r>
          </a:p>
          <a:p>
            <a:r>
              <a:rPr lang="en-US" sz="2800" dirty="0">
                <a:solidFill>
                  <a:schemeClr val="tx1"/>
                </a:solidFill>
              </a:rPr>
              <a:t>5. Have you considered any alternatives to living at home, like staying with a relative or a friend?</a:t>
            </a:r>
          </a:p>
          <a:p>
            <a:r>
              <a:rPr lang="en-US" sz="2800" dirty="0">
                <a:solidFill>
                  <a:schemeClr val="tx1"/>
                </a:solidFill>
              </a:rPr>
              <a:t>Elle: I've thought about it, but I don't want to burden anyone else with my problems. Plus, I'm not sure if leaving home is the right decision, but I just don't know what else to do.</a:t>
            </a:r>
          </a:p>
        </p:txBody>
      </p:sp>
      <p:pic>
        <p:nvPicPr>
          <p:cNvPr id="8" name="Picture 7">
            <a:extLst>
              <a:ext uri="{FF2B5EF4-FFF2-40B4-BE49-F238E27FC236}">
                <a16:creationId xmlns:a16="http://schemas.microsoft.com/office/drawing/2014/main" id="{0ADA5098-A9AF-1B38-75B5-A80E7FDAEDDA}"/>
              </a:ext>
            </a:extLst>
          </p:cNvPr>
          <p:cNvPicPr>
            <a:picLocks noChangeAspect="1"/>
          </p:cNvPicPr>
          <p:nvPr/>
        </p:nvPicPr>
        <p:blipFill>
          <a:blip r:embed="rId4"/>
          <a:stretch>
            <a:fillRect/>
          </a:stretch>
        </p:blipFill>
        <p:spPr>
          <a:xfrm>
            <a:off x="15239" y="2743195"/>
            <a:ext cx="18184251" cy="6953255"/>
          </a:xfrm>
          <a:prstGeom prst="rect">
            <a:avLst/>
          </a:prstGeom>
        </p:spPr>
      </p:pic>
      <p:pic>
        <p:nvPicPr>
          <p:cNvPr id="6" name="object 5">
            <a:hlinkClick r:id="rId5" action="ppaction://hlinksldjump"/>
            <a:extLst>
              <a:ext uri="{FF2B5EF4-FFF2-40B4-BE49-F238E27FC236}">
                <a16:creationId xmlns:a16="http://schemas.microsoft.com/office/drawing/2014/main" id="{34FC6BDD-C85A-18F3-B32E-A1AF551EA2C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572E7-36CE-E90A-54F5-4540DE0CDDF5}"/>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6785458" y="152401"/>
            <a:ext cx="1257657" cy="1333500"/>
          </a:xfrm>
          <a:prstGeom prst="rect">
            <a:avLst/>
          </a:prstGeom>
        </p:spPr>
      </p:pic>
      <p:sp>
        <p:nvSpPr>
          <p:cNvPr id="4" name="TextBox 3">
            <a:extLst>
              <a:ext uri="{FF2B5EF4-FFF2-40B4-BE49-F238E27FC236}">
                <a16:creationId xmlns:a16="http://schemas.microsoft.com/office/drawing/2014/main" id="{D74BE74F-6E6A-9E0A-B10A-E5A8E739F1EA}"/>
              </a:ext>
            </a:extLst>
          </p:cNvPr>
          <p:cNvSpPr txBox="1"/>
          <p:nvPr/>
        </p:nvSpPr>
        <p:spPr>
          <a:xfrm>
            <a:off x="1905000" y="335369"/>
            <a:ext cx="12420600" cy="769441"/>
          </a:xfrm>
          <a:prstGeom prst="rect">
            <a:avLst/>
          </a:prstGeom>
          <a:noFill/>
        </p:spPr>
        <p:txBody>
          <a:bodyPr wrap="square" rtlCol="0">
            <a:spAutoFit/>
          </a:bodyPr>
          <a:lstStyle/>
          <a:p>
            <a:r>
              <a:rPr lang="en-US" sz="4400" dirty="0"/>
              <a:t>Ask the right questions</a:t>
            </a:r>
            <a:endParaRPr lang="en-AU" sz="4400" dirty="0"/>
          </a:p>
        </p:txBody>
      </p:sp>
      <p:sp>
        <p:nvSpPr>
          <p:cNvPr id="5" name="TextBox 4">
            <a:extLst>
              <a:ext uri="{FF2B5EF4-FFF2-40B4-BE49-F238E27FC236}">
                <a16:creationId xmlns:a16="http://schemas.microsoft.com/office/drawing/2014/main" id="{08F5C6B2-2ECD-4DBC-0B35-0ABAB05A0F6A}"/>
              </a:ext>
            </a:extLst>
          </p:cNvPr>
          <p:cNvSpPr txBox="1"/>
          <p:nvPr/>
        </p:nvSpPr>
        <p:spPr>
          <a:xfrm>
            <a:off x="58245" y="707842"/>
            <a:ext cx="18234660" cy="9140964"/>
          </a:xfrm>
          <a:prstGeom prst="rect">
            <a:avLst/>
          </a:prstGeom>
          <a:noFill/>
        </p:spPr>
        <p:txBody>
          <a:bodyPr wrap="square" rtlCol="0">
            <a:spAutoFit/>
          </a:bodyPr>
          <a:lstStyle/>
          <a:p>
            <a:r>
              <a:rPr lang="en-US" sz="2800" dirty="0">
                <a:solidFill>
                  <a:srgbClr val="0070C0"/>
                </a:solidFill>
              </a:rPr>
              <a:t>TASK 2:</a:t>
            </a:r>
          </a:p>
          <a:p>
            <a:r>
              <a:rPr lang="en-US" sz="2800" dirty="0">
                <a:solidFill>
                  <a:srgbClr val="0070C0"/>
                </a:solidFill>
              </a:rPr>
              <a:t>A health services professional such as a massage therapist or chiropractor may ask their patient to complete a pre-treatment questionnaire/survey that involves rating their pain levels, highlighting areas of concern and providing details of any medical conditions, injuries and/or illnesses. This questionnaire may form the basis for the consultation with the patient to assist them to identify their concerns and therefore their needs.</a:t>
            </a:r>
          </a:p>
          <a:p>
            <a:r>
              <a:rPr lang="en-US" sz="2800" dirty="0">
                <a:solidFill>
                  <a:srgbClr val="0070C0"/>
                </a:solidFill>
              </a:rPr>
              <a:t>Examine the following pre-treatment questionnaire and list six follow-up questions you could ask the patient to further explore their areas of concern.</a:t>
            </a:r>
          </a:p>
          <a:p>
            <a:r>
              <a:rPr lang="en-US" sz="2800" dirty="0">
                <a:solidFill>
                  <a:schemeClr val="tx1"/>
                </a:solidFill>
              </a:rPr>
              <a:t>Follow-up questions:</a:t>
            </a:r>
          </a:p>
          <a:p>
            <a:pPr marL="514350" indent="-514350">
              <a:buAutoNum type="arabicPeriod"/>
            </a:pPr>
            <a:r>
              <a:rPr lang="en-US" sz="2800" dirty="0">
                <a:solidFill>
                  <a:schemeClr val="tx1"/>
                </a:solidFill>
              </a:rPr>
              <a:t>Can you describe the type of pain you're experiencing in the areas you've marked on the diagram? For example, is it sharp, dull, throbbing, or shooting?</a:t>
            </a:r>
          </a:p>
          <a:p>
            <a:pPr marL="514350" indent="-514350">
              <a:buAutoNum type="arabicPeriod"/>
            </a:pPr>
            <a:r>
              <a:rPr lang="en-US" sz="2800" dirty="0">
                <a:solidFill>
                  <a:schemeClr val="tx1"/>
                </a:solidFill>
              </a:rPr>
              <a:t>If your pain does radiate to other areas of your body, can you tell me more about where it spreads and what it feels like in those areas?</a:t>
            </a:r>
          </a:p>
          <a:p>
            <a:pPr marL="514350" indent="-514350">
              <a:buAutoNum type="arabicPeriod"/>
            </a:pPr>
            <a:r>
              <a:rPr lang="en-US" sz="2800" dirty="0">
                <a:solidFill>
                  <a:schemeClr val="tx1"/>
                </a:solidFill>
              </a:rPr>
              <a:t>You mentioned radiating pain earlier; could you indicate on the diagram the initial source of your pain and the direction it travels?</a:t>
            </a:r>
          </a:p>
          <a:p>
            <a:pPr marL="514350" indent="-514350">
              <a:buAutoNum type="arabicPeriod"/>
            </a:pPr>
            <a:r>
              <a:rPr lang="en-US" sz="2800" dirty="0">
                <a:solidFill>
                  <a:schemeClr val="tx1"/>
                </a:solidFill>
              </a:rPr>
              <a:t>In the comparative pain scale chart, you rated your current pain level. Can you give me examples of how this pain affects your daily activities?</a:t>
            </a:r>
          </a:p>
          <a:p>
            <a:pPr marL="514350" indent="-514350">
              <a:buAutoNum type="arabicPeriod"/>
            </a:pPr>
            <a:r>
              <a:rPr lang="en-US" sz="2800" dirty="0">
                <a:solidFill>
                  <a:schemeClr val="tx1"/>
                </a:solidFill>
              </a:rPr>
              <a:t>When rating your average pain level over the last month, what specific activities or situations tend to exacerbate your pain?</a:t>
            </a:r>
          </a:p>
          <a:p>
            <a:pPr marL="514350" indent="-514350">
              <a:buAutoNum type="arabicPeriod"/>
            </a:pPr>
            <a:r>
              <a:rPr lang="en-US" sz="2800" dirty="0">
                <a:solidFill>
                  <a:schemeClr val="tx1"/>
                </a:solidFill>
              </a:rPr>
              <a:t>Among the conditions listed, which one(s) do you currently have, and how do they impact your pain or overall well-being? Additionally, are there any other medical conditions or injuries not listed here that you think I should be aware of?</a:t>
            </a:r>
          </a:p>
        </p:txBody>
      </p:sp>
      <p:pic>
        <p:nvPicPr>
          <p:cNvPr id="7" name="Picture 6">
            <a:extLst>
              <a:ext uri="{FF2B5EF4-FFF2-40B4-BE49-F238E27FC236}">
                <a16:creationId xmlns:a16="http://schemas.microsoft.com/office/drawing/2014/main" id="{D043AEF8-7E2B-5628-97AA-331954ED93CA}"/>
              </a:ext>
            </a:extLst>
          </p:cNvPr>
          <p:cNvPicPr>
            <a:picLocks noChangeAspect="1"/>
          </p:cNvPicPr>
          <p:nvPr/>
        </p:nvPicPr>
        <p:blipFill>
          <a:blip r:embed="rId4"/>
          <a:stretch>
            <a:fillRect/>
          </a:stretch>
        </p:blipFill>
        <p:spPr>
          <a:xfrm>
            <a:off x="0" y="3771900"/>
            <a:ext cx="18184251" cy="6076906"/>
          </a:xfrm>
          <a:prstGeom prst="rect">
            <a:avLst/>
          </a:prstGeom>
        </p:spPr>
      </p:pic>
      <p:pic>
        <p:nvPicPr>
          <p:cNvPr id="6" name="object 5">
            <a:hlinkClick r:id="rId5" action="ppaction://hlinksldjump"/>
            <a:extLst>
              <a:ext uri="{FF2B5EF4-FFF2-40B4-BE49-F238E27FC236}">
                <a16:creationId xmlns:a16="http://schemas.microsoft.com/office/drawing/2014/main" id="{34FC6BDD-C85A-18F3-B32E-A1AF551EA2C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2480605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572E7-36CE-E90A-54F5-4540DE0CDDF5}"/>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7620" y="0"/>
            <a:ext cx="1257657" cy="1333500"/>
          </a:xfrm>
          <a:prstGeom prst="rect">
            <a:avLst/>
          </a:prstGeom>
        </p:spPr>
      </p:pic>
      <p:sp>
        <p:nvSpPr>
          <p:cNvPr id="4" name="TextBox 3">
            <a:extLst>
              <a:ext uri="{FF2B5EF4-FFF2-40B4-BE49-F238E27FC236}">
                <a16:creationId xmlns:a16="http://schemas.microsoft.com/office/drawing/2014/main" id="{D74BE74F-6E6A-9E0A-B10A-E5A8E739F1EA}"/>
              </a:ext>
            </a:extLst>
          </p:cNvPr>
          <p:cNvSpPr txBox="1"/>
          <p:nvPr/>
        </p:nvSpPr>
        <p:spPr>
          <a:xfrm>
            <a:off x="1905000" y="335369"/>
            <a:ext cx="12420600" cy="769441"/>
          </a:xfrm>
          <a:prstGeom prst="rect">
            <a:avLst/>
          </a:prstGeom>
          <a:noFill/>
        </p:spPr>
        <p:txBody>
          <a:bodyPr wrap="square" rtlCol="0">
            <a:spAutoFit/>
          </a:bodyPr>
          <a:lstStyle/>
          <a:p>
            <a:r>
              <a:rPr lang="en-US" sz="4400" dirty="0"/>
              <a:t>Ask the right questions</a:t>
            </a:r>
            <a:endParaRPr lang="en-AU" sz="4400" dirty="0"/>
          </a:p>
        </p:txBody>
      </p:sp>
      <p:pic>
        <p:nvPicPr>
          <p:cNvPr id="7" name="Picture 6">
            <a:extLst>
              <a:ext uri="{FF2B5EF4-FFF2-40B4-BE49-F238E27FC236}">
                <a16:creationId xmlns:a16="http://schemas.microsoft.com/office/drawing/2014/main" id="{7F38E298-51EE-E6D6-BE63-F69B7E66C807}"/>
              </a:ext>
            </a:extLst>
          </p:cNvPr>
          <p:cNvPicPr>
            <a:picLocks noChangeAspect="1"/>
          </p:cNvPicPr>
          <p:nvPr/>
        </p:nvPicPr>
        <p:blipFill>
          <a:blip r:embed="rId4"/>
          <a:stretch>
            <a:fillRect/>
          </a:stretch>
        </p:blipFill>
        <p:spPr>
          <a:xfrm>
            <a:off x="3482857" y="1241024"/>
            <a:ext cx="4213343" cy="5350276"/>
          </a:xfrm>
          <a:prstGeom prst="rect">
            <a:avLst/>
          </a:prstGeom>
        </p:spPr>
      </p:pic>
      <p:pic>
        <p:nvPicPr>
          <p:cNvPr id="9" name="Picture 8">
            <a:extLst>
              <a:ext uri="{FF2B5EF4-FFF2-40B4-BE49-F238E27FC236}">
                <a16:creationId xmlns:a16="http://schemas.microsoft.com/office/drawing/2014/main" id="{2B95EACE-52D3-4FE6-6B93-107CE7DA54BB}"/>
              </a:ext>
            </a:extLst>
          </p:cNvPr>
          <p:cNvPicPr>
            <a:picLocks noChangeAspect="1"/>
          </p:cNvPicPr>
          <p:nvPr/>
        </p:nvPicPr>
        <p:blipFill>
          <a:blip r:embed="rId5"/>
          <a:stretch>
            <a:fillRect/>
          </a:stretch>
        </p:blipFill>
        <p:spPr>
          <a:xfrm>
            <a:off x="3527817" y="6820628"/>
            <a:ext cx="4604642" cy="2818672"/>
          </a:xfrm>
          <a:prstGeom prst="rect">
            <a:avLst/>
          </a:prstGeom>
        </p:spPr>
      </p:pic>
      <p:pic>
        <p:nvPicPr>
          <p:cNvPr id="11" name="Picture 10">
            <a:extLst>
              <a:ext uri="{FF2B5EF4-FFF2-40B4-BE49-F238E27FC236}">
                <a16:creationId xmlns:a16="http://schemas.microsoft.com/office/drawing/2014/main" id="{4C26FC4E-89FA-9510-6A12-DE6468136C4D}"/>
              </a:ext>
            </a:extLst>
          </p:cNvPr>
          <p:cNvPicPr>
            <a:picLocks noChangeAspect="1"/>
          </p:cNvPicPr>
          <p:nvPr/>
        </p:nvPicPr>
        <p:blipFill>
          <a:blip r:embed="rId6"/>
          <a:stretch>
            <a:fillRect/>
          </a:stretch>
        </p:blipFill>
        <p:spPr>
          <a:xfrm>
            <a:off x="8380883" y="38100"/>
            <a:ext cx="8002117" cy="3277057"/>
          </a:xfrm>
          <a:prstGeom prst="rect">
            <a:avLst/>
          </a:prstGeom>
        </p:spPr>
      </p:pic>
      <p:pic>
        <p:nvPicPr>
          <p:cNvPr id="13" name="Picture 12">
            <a:extLst>
              <a:ext uri="{FF2B5EF4-FFF2-40B4-BE49-F238E27FC236}">
                <a16:creationId xmlns:a16="http://schemas.microsoft.com/office/drawing/2014/main" id="{95533492-C866-A6A7-2AE3-7EF77207E83F}"/>
              </a:ext>
            </a:extLst>
          </p:cNvPr>
          <p:cNvPicPr>
            <a:picLocks noChangeAspect="1"/>
          </p:cNvPicPr>
          <p:nvPr/>
        </p:nvPicPr>
        <p:blipFill>
          <a:blip r:embed="rId7"/>
          <a:stretch>
            <a:fillRect/>
          </a:stretch>
        </p:blipFill>
        <p:spPr>
          <a:xfrm>
            <a:off x="8523757" y="3390900"/>
            <a:ext cx="8011643" cy="3686689"/>
          </a:xfrm>
          <a:prstGeom prst="rect">
            <a:avLst/>
          </a:prstGeom>
        </p:spPr>
      </p:pic>
      <p:pic>
        <p:nvPicPr>
          <p:cNvPr id="15" name="Picture 14">
            <a:extLst>
              <a:ext uri="{FF2B5EF4-FFF2-40B4-BE49-F238E27FC236}">
                <a16:creationId xmlns:a16="http://schemas.microsoft.com/office/drawing/2014/main" id="{6081C10C-0EC2-F38E-C083-C3089B565031}"/>
              </a:ext>
            </a:extLst>
          </p:cNvPr>
          <p:cNvPicPr>
            <a:picLocks noChangeAspect="1"/>
          </p:cNvPicPr>
          <p:nvPr/>
        </p:nvPicPr>
        <p:blipFill>
          <a:blip r:embed="rId8"/>
          <a:stretch>
            <a:fillRect/>
          </a:stretch>
        </p:blipFill>
        <p:spPr>
          <a:xfrm>
            <a:off x="8686800" y="7200900"/>
            <a:ext cx="5963482" cy="2886478"/>
          </a:xfrm>
          <a:prstGeom prst="rect">
            <a:avLst/>
          </a:prstGeom>
        </p:spPr>
      </p:pic>
      <p:pic>
        <p:nvPicPr>
          <p:cNvPr id="5" name="object 5">
            <a:hlinkClick r:id="rId9" action="ppaction://hlinksldjump"/>
            <a:extLst>
              <a:ext uri="{FF2B5EF4-FFF2-40B4-BE49-F238E27FC236}">
                <a16:creationId xmlns:a16="http://schemas.microsoft.com/office/drawing/2014/main" id="{A74DDFA0-0AB4-5786-68C9-AC4AB04B796B}"/>
              </a:ext>
            </a:extLst>
          </p:cNvPr>
          <p:cNvPicPr/>
          <p:nvPr/>
        </p:nvPicPr>
        <p:blipFill>
          <a:blip r:embed="rId10"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783647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572E7-36CE-E90A-54F5-4540DE0CDDF5}"/>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7078253" y="62597"/>
            <a:ext cx="1257657" cy="1333500"/>
          </a:xfrm>
          <a:prstGeom prst="rect">
            <a:avLst/>
          </a:prstGeom>
        </p:spPr>
      </p:pic>
      <p:sp>
        <p:nvSpPr>
          <p:cNvPr id="4" name="TextBox 3">
            <a:extLst>
              <a:ext uri="{FF2B5EF4-FFF2-40B4-BE49-F238E27FC236}">
                <a16:creationId xmlns:a16="http://schemas.microsoft.com/office/drawing/2014/main" id="{D74BE74F-6E6A-9E0A-B10A-E5A8E739F1EA}"/>
              </a:ext>
            </a:extLst>
          </p:cNvPr>
          <p:cNvSpPr txBox="1"/>
          <p:nvPr/>
        </p:nvSpPr>
        <p:spPr>
          <a:xfrm>
            <a:off x="1840230" y="115848"/>
            <a:ext cx="14554200" cy="769441"/>
          </a:xfrm>
          <a:prstGeom prst="rect">
            <a:avLst/>
          </a:prstGeom>
          <a:noFill/>
        </p:spPr>
        <p:txBody>
          <a:bodyPr wrap="square" rtlCol="0">
            <a:spAutoFit/>
          </a:bodyPr>
          <a:lstStyle/>
          <a:p>
            <a:r>
              <a:rPr lang="en-US" sz="4400" dirty="0"/>
              <a:t>Ask the right questions—6 Follow-up Questions each task</a:t>
            </a:r>
            <a:endParaRPr lang="en-AU" sz="4400" dirty="0"/>
          </a:p>
        </p:txBody>
      </p:sp>
      <p:sp>
        <p:nvSpPr>
          <p:cNvPr id="5" name="TextBox 4">
            <a:extLst>
              <a:ext uri="{FF2B5EF4-FFF2-40B4-BE49-F238E27FC236}">
                <a16:creationId xmlns:a16="http://schemas.microsoft.com/office/drawing/2014/main" id="{08F5C6B2-2ECD-4DBC-0B35-0ABAB05A0F6A}"/>
              </a:ext>
            </a:extLst>
          </p:cNvPr>
          <p:cNvSpPr txBox="1"/>
          <p:nvPr/>
        </p:nvSpPr>
        <p:spPr>
          <a:xfrm>
            <a:off x="0" y="876300"/>
            <a:ext cx="18234660" cy="9294852"/>
          </a:xfrm>
          <a:prstGeom prst="rect">
            <a:avLst/>
          </a:prstGeom>
          <a:noFill/>
        </p:spPr>
        <p:txBody>
          <a:bodyPr wrap="square" rtlCol="0">
            <a:spAutoFit/>
          </a:bodyPr>
          <a:lstStyle/>
          <a:p>
            <a:r>
              <a:rPr lang="en-US" sz="2600" dirty="0">
                <a:solidFill>
                  <a:srgbClr val="0070C0"/>
                </a:solidFill>
              </a:rPr>
              <a:t>Task 1:</a:t>
            </a:r>
          </a:p>
          <a:p>
            <a:r>
              <a:rPr lang="en-US" sz="2600" dirty="0">
                <a:solidFill>
                  <a:srgbClr val="0070C0"/>
                </a:solidFill>
              </a:rPr>
              <a:t>You are a youth psychologist. Elle, a 16-year-old girl, comes to you and says that she is no longer able to live at home with her parents.</a:t>
            </a:r>
          </a:p>
          <a:p>
            <a:r>
              <a:rPr lang="en-US" sz="2600" dirty="0">
                <a:solidFill>
                  <a:srgbClr val="0070C0"/>
                </a:solidFill>
              </a:rPr>
              <a:t>Create a list of at least five questions you would ask Elle to find out more information. You may find it useful to create Elle’s responses in order for you to create additional questions to ask her.</a:t>
            </a:r>
          </a:p>
          <a:p>
            <a:r>
              <a:rPr lang="en-US" sz="2600" dirty="0">
                <a:solidFill>
                  <a:schemeClr val="tx1"/>
                </a:solidFill>
              </a:rPr>
              <a:t>1. What is making you feel as though you need to leave home?</a:t>
            </a:r>
          </a:p>
          <a:p>
            <a:r>
              <a:rPr lang="en-US" sz="2600" dirty="0">
                <a:solidFill>
                  <a:schemeClr val="tx1"/>
                </a:solidFill>
              </a:rPr>
              <a:t>2. What is your relationship like with your parents?</a:t>
            </a:r>
          </a:p>
          <a:p>
            <a:r>
              <a:rPr lang="en-US" sz="2600" dirty="0">
                <a:solidFill>
                  <a:schemeClr val="tx1"/>
                </a:solidFill>
              </a:rPr>
              <a:t>3. Do you feel threatened or unsafe at home, why?</a:t>
            </a:r>
          </a:p>
          <a:p>
            <a:r>
              <a:rPr lang="en-US" sz="2600" dirty="0">
                <a:solidFill>
                  <a:schemeClr val="tx1"/>
                </a:solidFill>
              </a:rPr>
              <a:t>4. Are you the only child living at home?</a:t>
            </a:r>
          </a:p>
          <a:p>
            <a:r>
              <a:rPr lang="en-US" sz="2600" dirty="0">
                <a:solidFill>
                  <a:schemeClr val="tx1"/>
                </a:solidFill>
              </a:rPr>
              <a:t>5. Do you have your own room, or do you share with a sibling?</a:t>
            </a:r>
          </a:p>
          <a:p>
            <a:r>
              <a:rPr lang="en-US" sz="2600" dirty="0">
                <a:solidFill>
                  <a:srgbClr val="0070C0"/>
                </a:solidFill>
              </a:rPr>
              <a:t>Task 2:</a:t>
            </a:r>
          </a:p>
          <a:p>
            <a:r>
              <a:rPr lang="en-US" sz="2600" dirty="0">
                <a:solidFill>
                  <a:srgbClr val="0070C0"/>
                </a:solidFill>
              </a:rPr>
              <a:t>A health services professional such as a massage therapist or chiropractor may ask their patient to complete a pre-treatment questionnaire/survey that involves rating their pain levels, highlighting areas of concern, and providing details of any medical conditions, injuries and/or illnesses. This questionnaire may form the basis for the consultation with the patient to assist them to identify their concerns and therefore their needs.</a:t>
            </a:r>
          </a:p>
          <a:p>
            <a:r>
              <a:rPr lang="en-US" sz="2600" dirty="0">
                <a:solidFill>
                  <a:srgbClr val="0070C0"/>
                </a:solidFill>
              </a:rPr>
              <a:t>Examine the following pre-treatment questionnaire and list six follow-up questions you could ask the patient to further explore their areas of concern.</a:t>
            </a:r>
          </a:p>
          <a:p>
            <a:r>
              <a:rPr lang="en-US" sz="2600" dirty="0">
                <a:solidFill>
                  <a:schemeClr val="tx1"/>
                </a:solidFill>
              </a:rPr>
              <a:t>1. What activities if any are you doing before or after experience such pain?</a:t>
            </a:r>
          </a:p>
          <a:p>
            <a:r>
              <a:rPr lang="en-US" sz="2600" dirty="0">
                <a:solidFill>
                  <a:schemeClr val="tx1"/>
                </a:solidFill>
              </a:rPr>
              <a:t>2. Are you currently taking any medications for the pain?</a:t>
            </a:r>
          </a:p>
          <a:p>
            <a:r>
              <a:rPr lang="en-US" sz="2600" dirty="0">
                <a:solidFill>
                  <a:schemeClr val="tx1"/>
                </a:solidFill>
              </a:rPr>
              <a:t>3. How often do you exercise and what type of exercise do you do?</a:t>
            </a:r>
          </a:p>
          <a:p>
            <a:r>
              <a:rPr lang="en-US" sz="2600" dirty="0">
                <a:solidFill>
                  <a:schemeClr val="tx1"/>
                </a:solidFill>
              </a:rPr>
              <a:t>4. Are you a drinker or smoker?</a:t>
            </a:r>
          </a:p>
          <a:p>
            <a:r>
              <a:rPr lang="en-US" sz="2600" dirty="0">
                <a:solidFill>
                  <a:schemeClr val="tx1"/>
                </a:solidFill>
              </a:rPr>
              <a:t>5. How often do you eat take out?</a:t>
            </a:r>
          </a:p>
          <a:p>
            <a:r>
              <a:rPr lang="en-US" sz="2600" dirty="0">
                <a:solidFill>
                  <a:schemeClr val="tx1"/>
                </a:solidFill>
              </a:rPr>
              <a:t>6. How long have you been experiencing this pain and has it always been in the areas you have indicated?</a:t>
            </a:r>
          </a:p>
        </p:txBody>
      </p:sp>
      <p:pic>
        <p:nvPicPr>
          <p:cNvPr id="6" name="Picture 5">
            <a:extLst>
              <a:ext uri="{FF2B5EF4-FFF2-40B4-BE49-F238E27FC236}">
                <a16:creationId xmlns:a16="http://schemas.microsoft.com/office/drawing/2014/main" id="{107C2926-CC36-84B9-4B67-AA17B9AE043E}"/>
              </a:ext>
            </a:extLst>
          </p:cNvPr>
          <p:cNvPicPr>
            <a:picLocks noChangeAspect="1"/>
          </p:cNvPicPr>
          <p:nvPr/>
        </p:nvPicPr>
        <p:blipFill>
          <a:blip r:embed="rId4"/>
          <a:stretch>
            <a:fillRect/>
          </a:stretch>
        </p:blipFill>
        <p:spPr>
          <a:xfrm>
            <a:off x="38100" y="2914739"/>
            <a:ext cx="17411700" cy="1923961"/>
          </a:xfrm>
          <a:prstGeom prst="rect">
            <a:avLst/>
          </a:prstGeom>
        </p:spPr>
      </p:pic>
      <p:pic>
        <p:nvPicPr>
          <p:cNvPr id="7" name="Picture 6">
            <a:extLst>
              <a:ext uri="{FF2B5EF4-FFF2-40B4-BE49-F238E27FC236}">
                <a16:creationId xmlns:a16="http://schemas.microsoft.com/office/drawing/2014/main" id="{0BD6D245-30A8-92D3-FA6C-A456374BB833}"/>
              </a:ext>
            </a:extLst>
          </p:cNvPr>
          <p:cNvPicPr>
            <a:picLocks noChangeAspect="1"/>
          </p:cNvPicPr>
          <p:nvPr/>
        </p:nvPicPr>
        <p:blipFill>
          <a:blip r:embed="rId4"/>
          <a:stretch>
            <a:fillRect/>
          </a:stretch>
        </p:blipFill>
        <p:spPr>
          <a:xfrm>
            <a:off x="0" y="7639139"/>
            <a:ext cx="17411700" cy="2532013"/>
          </a:xfrm>
          <a:prstGeom prst="rect">
            <a:avLst/>
          </a:prstGeom>
        </p:spPr>
      </p:pic>
      <p:pic>
        <p:nvPicPr>
          <p:cNvPr id="8" name="object 5">
            <a:hlinkClick r:id="rId5" action="ppaction://hlinksldjump"/>
            <a:extLst>
              <a:ext uri="{FF2B5EF4-FFF2-40B4-BE49-F238E27FC236}">
                <a16:creationId xmlns:a16="http://schemas.microsoft.com/office/drawing/2014/main" id="{1C552682-C05D-FA38-0A47-4A40916F4B68}"/>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35721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9429749" cy="10286999"/>
          </a:xfrm>
          <a:prstGeom prst="rect">
            <a:avLst/>
          </a:prstGeom>
        </p:spPr>
      </p:pic>
      <p:sp>
        <p:nvSpPr>
          <p:cNvPr id="5" name="object 5"/>
          <p:cNvSpPr txBox="1">
            <a:spLocks noGrp="1"/>
          </p:cNvSpPr>
          <p:nvPr>
            <p:ph type="title"/>
          </p:nvPr>
        </p:nvSpPr>
        <p:spPr>
          <a:xfrm>
            <a:off x="9506051" y="965708"/>
            <a:ext cx="7397115" cy="1972310"/>
          </a:xfrm>
          <a:prstGeom prst="rect">
            <a:avLst/>
          </a:prstGeom>
        </p:spPr>
        <p:txBody>
          <a:bodyPr vert="horz" wrap="square" lIns="0" tIns="12065" rIns="0" bIns="0" rtlCol="0">
            <a:spAutoFit/>
          </a:bodyPr>
          <a:lstStyle/>
          <a:p>
            <a:pPr marL="12700">
              <a:lnSpc>
                <a:spcPts val="7665"/>
              </a:lnSpc>
              <a:spcBef>
                <a:spcPts val="95"/>
              </a:spcBef>
              <a:tabLst>
                <a:tab pos="2389505" algn="l"/>
                <a:tab pos="5427345" algn="l"/>
              </a:tabLst>
            </a:pPr>
            <a:r>
              <a:rPr spc="295" dirty="0">
                <a:solidFill>
                  <a:srgbClr val="000000"/>
                </a:solidFill>
              </a:rPr>
              <a:t>Take</a:t>
            </a:r>
            <a:r>
              <a:rPr dirty="0">
                <a:solidFill>
                  <a:srgbClr val="000000"/>
                </a:solidFill>
              </a:rPr>
              <a:t>	</a:t>
            </a:r>
            <a:r>
              <a:rPr spc="350" dirty="0">
                <a:solidFill>
                  <a:srgbClr val="000000"/>
                </a:solidFill>
              </a:rPr>
              <a:t>action</a:t>
            </a:r>
            <a:r>
              <a:rPr dirty="0">
                <a:solidFill>
                  <a:srgbClr val="000000"/>
                </a:solidFill>
              </a:rPr>
              <a:t>	</a:t>
            </a:r>
            <a:r>
              <a:rPr spc="175" dirty="0">
                <a:solidFill>
                  <a:srgbClr val="000000"/>
                </a:solidFill>
              </a:rPr>
              <a:t>to</a:t>
            </a:r>
          </a:p>
          <a:p>
            <a:pPr marL="12700">
              <a:lnSpc>
                <a:spcPts val="7665"/>
              </a:lnSpc>
              <a:tabLst>
                <a:tab pos="3563620" algn="l"/>
              </a:tabLst>
            </a:pPr>
            <a:r>
              <a:rPr spc="360" dirty="0">
                <a:solidFill>
                  <a:srgbClr val="000000"/>
                </a:solidFill>
              </a:rPr>
              <a:t>resolve</a:t>
            </a:r>
            <a:r>
              <a:rPr dirty="0">
                <a:solidFill>
                  <a:srgbClr val="000000"/>
                </a:solidFill>
              </a:rPr>
              <a:t>	</a:t>
            </a:r>
            <a:r>
              <a:rPr spc="375" dirty="0">
                <a:solidFill>
                  <a:srgbClr val="000000"/>
                </a:solidFill>
              </a:rPr>
              <a:t>conflicts</a:t>
            </a:r>
          </a:p>
        </p:txBody>
      </p:sp>
      <p:sp>
        <p:nvSpPr>
          <p:cNvPr id="6" name="object 6"/>
          <p:cNvSpPr txBox="1"/>
          <p:nvPr/>
        </p:nvSpPr>
        <p:spPr>
          <a:xfrm>
            <a:off x="9506051" y="3104231"/>
            <a:ext cx="7757795" cy="5940425"/>
          </a:xfrm>
          <a:prstGeom prst="rect">
            <a:avLst/>
          </a:prstGeom>
        </p:spPr>
        <p:txBody>
          <a:bodyPr vert="horz" wrap="square" lIns="0" tIns="12700" rIns="0" bIns="0" rtlCol="0">
            <a:spAutoFit/>
          </a:bodyPr>
          <a:lstStyle/>
          <a:p>
            <a:pPr marL="12700" marR="5080">
              <a:lnSpc>
                <a:spcPct val="114999"/>
              </a:lnSpc>
              <a:spcBef>
                <a:spcPts val="100"/>
              </a:spcBef>
            </a:pPr>
            <a:r>
              <a:rPr sz="3750" dirty="0">
                <a:latin typeface="Arial MT"/>
                <a:cs typeface="Arial MT"/>
              </a:rPr>
              <a:t>Conflict</a:t>
            </a:r>
            <a:r>
              <a:rPr sz="3750" spc="180" dirty="0">
                <a:latin typeface="Arial MT"/>
                <a:cs typeface="Arial MT"/>
              </a:rPr>
              <a:t> </a:t>
            </a:r>
            <a:r>
              <a:rPr sz="3750" dirty="0">
                <a:latin typeface="Arial MT"/>
                <a:cs typeface="Arial MT"/>
              </a:rPr>
              <a:t>can</a:t>
            </a:r>
            <a:r>
              <a:rPr sz="3750" spc="190" dirty="0">
                <a:latin typeface="Arial MT"/>
                <a:cs typeface="Arial MT"/>
              </a:rPr>
              <a:t> </a:t>
            </a:r>
            <a:r>
              <a:rPr sz="3750" dirty="0">
                <a:latin typeface="Arial MT"/>
                <a:cs typeface="Arial MT"/>
              </a:rPr>
              <a:t>be</a:t>
            </a:r>
            <a:r>
              <a:rPr sz="3750" spc="185" dirty="0">
                <a:latin typeface="Arial MT"/>
                <a:cs typeface="Arial MT"/>
              </a:rPr>
              <a:t> </a:t>
            </a:r>
            <a:r>
              <a:rPr sz="3750" dirty="0">
                <a:latin typeface="Arial MT"/>
                <a:cs typeface="Arial MT"/>
              </a:rPr>
              <a:t>defined</a:t>
            </a:r>
            <a:r>
              <a:rPr sz="3750" spc="190" dirty="0">
                <a:latin typeface="Arial MT"/>
                <a:cs typeface="Arial MT"/>
              </a:rPr>
              <a:t> </a:t>
            </a:r>
            <a:r>
              <a:rPr sz="3750" dirty="0">
                <a:latin typeface="Arial MT"/>
                <a:cs typeface="Arial MT"/>
              </a:rPr>
              <a:t>as</a:t>
            </a:r>
            <a:r>
              <a:rPr sz="3750" spc="190" dirty="0">
                <a:latin typeface="Arial MT"/>
                <a:cs typeface="Arial MT"/>
              </a:rPr>
              <a:t> </a:t>
            </a:r>
            <a:r>
              <a:rPr sz="3750" spc="-50" dirty="0">
                <a:latin typeface="Arial MT"/>
                <a:cs typeface="Arial MT"/>
              </a:rPr>
              <a:t>a </a:t>
            </a:r>
            <a:r>
              <a:rPr sz="3750" dirty="0">
                <a:latin typeface="Arial MT"/>
                <a:cs typeface="Arial MT"/>
              </a:rPr>
              <a:t>disagreement</a:t>
            </a:r>
            <a:r>
              <a:rPr sz="3750" spc="270" dirty="0">
                <a:latin typeface="Arial MT"/>
                <a:cs typeface="Arial MT"/>
              </a:rPr>
              <a:t> </a:t>
            </a:r>
            <a:r>
              <a:rPr sz="3750" dirty="0">
                <a:latin typeface="Arial MT"/>
                <a:cs typeface="Arial MT"/>
              </a:rPr>
              <a:t>or</a:t>
            </a:r>
            <a:r>
              <a:rPr sz="3750" spc="280" dirty="0">
                <a:latin typeface="Arial MT"/>
                <a:cs typeface="Arial MT"/>
              </a:rPr>
              <a:t> </a:t>
            </a:r>
            <a:r>
              <a:rPr sz="3750" dirty="0">
                <a:latin typeface="Arial MT"/>
                <a:cs typeface="Arial MT"/>
              </a:rPr>
              <a:t>dispute</a:t>
            </a:r>
            <a:r>
              <a:rPr sz="3750" spc="280" dirty="0">
                <a:latin typeface="Arial MT"/>
                <a:cs typeface="Arial MT"/>
              </a:rPr>
              <a:t> </a:t>
            </a:r>
            <a:r>
              <a:rPr sz="3750" spc="-10" dirty="0">
                <a:latin typeface="Arial MT"/>
                <a:cs typeface="Arial MT"/>
              </a:rPr>
              <a:t>between </a:t>
            </a:r>
            <a:r>
              <a:rPr sz="3750" dirty="0">
                <a:latin typeface="Arial MT"/>
                <a:cs typeface="Arial MT"/>
              </a:rPr>
              <a:t>parties</a:t>
            </a:r>
            <a:r>
              <a:rPr sz="3750" spc="229" dirty="0">
                <a:latin typeface="Arial MT"/>
                <a:cs typeface="Arial MT"/>
              </a:rPr>
              <a:t> </a:t>
            </a:r>
            <a:r>
              <a:rPr sz="3750" dirty="0">
                <a:latin typeface="Arial MT"/>
                <a:cs typeface="Arial MT"/>
              </a:rPr>
              <a:t>or</a:t>
            </a:r>
            <a:r>
              <a:rPr sz="3750" spc="229" dirty="0">
                <a:latin typeface="Arial MT"/>
                <a:cs typeface="Arial MT"/>
              </a:rPr>
              <a:t> </a:t>
            </a:r>
            <a:r>
              <a:rPr sz="3750" dirty="0">
                <a:latin typeface="Arial MT"/>
                <a:cs typeface="Arial MT"/>
              </a:rPr>
              <a:t>people.</a:t>
            </a:r>
            <a:r>
              <a:rPr sz="3750" spc="235" dirty="0">
                <a:latin typeface="Arial MT"/>
                <a:cs typeface="Arial MT"/>
              </a:rPr>
              <a:t> </a:t>
            </a:r>
            <a:r>
              <a:rPr sz="3750" dirty="0">
                <a:latin typeface="Arial MT"/>
                <a:cs typeface="Arial MT"/>
              </a:rPr>
              <a:t>These</a:t>
            </a:r>
            <a:r>
              <a:rPr sz="3750" spc="229" dirty="0">
                <a:latin typeface="Arial MT"/>
                <a:cs typeface="Arial MT"/>
              </a:rPr>
              <a:t> </a:t>
            </a:r>
            <a:r>
              <a:rPr sz="3750" dirty="0">
                <a:latin typeface="Arial MT"/>
                <a:cs typeface="Arial MT"/>
              </a:rPr>
              <a:t>parties</a:t>
            </a:r>
            <a:r>
              <a:rPr sz="3750" spc="229" dirty="0">
                <a:latin typeface="Arial MT"/>
                <a:cs typeface="Arial MT"/>
              </a:rPr>
              <a:t> </a:t>
            </a:r>
            <a:r>
              <a:rPr sz="3750" spc="-25" dirty="0">
                <a:latin typeface="Arial MT"/>
                <a:cs typeface="Arial MT"/>
              </a:rPr>
              <a:t>or </a:t>
            </a:r>
            <a:r>
              <a:rPr sz="3750" dirty="0">
                <a:latin typeface="Arial MT"/>
                <a:cs typeface="Arial MT"/>
              </a:rPr>
              <a:t>people</a:t>
            </a:r>
            <a:r>
              <a:rPr sz="3750" spc="220" dirty="0">
                <a:latin typeface="Arial MT"/>
                <a:cs typeface="Arial MT"/>
              </a:rPr>
              <a:t> </a:t>
            </a:r>
            <a:r>
              <a:rPr sz="3750" dirty="0">
                <a:latin typeface="Arial MT"/>
                <a:cs typeface="Arial MT"/>
              </a:rPr>
              <a:t>may</a:t>
            </a:r>
            <a:r>
              <a:rPr sz="3750" spc="225" dirty="0">
                <a:latin typeface="Arial MT"/>
                <a:cs typeface="Arial MT"/>
              </a:rPr>
              <a:t> </a:t>
            </a:r>
            <a:r>
              <a:rPr sz="3750" dirty="0">
                <a:latin typeface="Arial MT"/>
                <a:cs typeface="Arial MT"/>
              </a:rPr>
              <a:t>include</a:t>
            </a:r>
            <a:r>
              <a:rPr sz="3750" spc="220" dirty="0">
                <a:latin typeface="Arial MT"/>
                <a:cs typeface="Arial MT"/>
              </a:rPr>
              <a:t> </a:t>
            </a:r>
            <a:r>
              <a:rPr sz="3750" spc="-10" dirty="0">
                <a:latin typeface="Arial MT"/>
                <a:cs typeface="Arial MT"/>
              </a:rPr>
              <a:t>patients, </a:t>
            </a:r>
            <a:r>
              <a:rPr sz="3750" dirty="0">
                <a:latin typeface="Arial MT"/>
                <a:cs typeface="Arial MT"/>
              </a:rPr>
              <a:t>colleagues</a:t>
            </a:r>
            <a:r>
              <a:rPr sz="3750" spc="235" dirty="0">
                <a:latin typeface="Arial MT"/>
                <a:cs typeface="Arial MT"/>
              </a:rPr>
              <a:t> </a:t>
            </a:r>
            <a:r>
              <a:rPr sz="3750" dirty="0">
                <a:latin typeface="Arial MT"/>
                <a:cs typeface="Arial MT"/>
              </a:rPr>
              <a:t>of</a:t>
            </a:r>
            <a:r>
              <a:rPr sz="3750" spc="245" dirty="0">
                <a:latin typeface="Arial MT"/>
                <a:cs typeface="Arial MT"/>
              </a:rPr>
              <a:t> </a:t>
            </a:r>
            <a:r>
              <a:rPr sz="3750" dirty="0">
                <a:latin typeface="Arial MT"/>
                <a:cs typeface="Arial MT"/>
              </a:rPr>
              <a:t>families</a:t>
            </a:r>
            <a:r>
              <a:rPr sz="3750" spc="245" dirty="0">
                <a:latin typeface="Arial MT"/>
                <a:cs typeface="Arial MT"/>
              </a:rPr>
              <a:t> </a:t>
            </a:r>
            <a:r>
              <a:rPr sz="3750" dirty="0">
                <a:latin typeface="Arial MT"/>
                <a:cs typeface="Arial MT"/>
              </a:rPr>
              <a:t>that</a:t>
            </a:r>
            <a:r>
              <a:rPr sz="3750" spc="245" dirty="0">
                <a:latin typeface="Arial MT"/>
                <a:cs typeface="Arial MT"/>
              </a:rPr>
              <a:t> </a:t>
            </a:r>
            <a:r>
              <a:rPr sz="3750" spc="-20" dirty="0">
                <a:latin typeface="Arial MT"/>
                <a:cs typeface="Arial MT"/>
              </a:rPr>
              <a:t>have </a:t>
            </a:r>
            <a:r>
              <a:rPr sz="3750" dirty="0">
                <a:latin typeface="Arial MT"/>
                <a:cs typeface="Arial MT"/>
              </a:rPr>
              <a:t>opposing</a:t>
            </a:r>
            <a:r>
              <a:rPr sz="3750" spc="270" dirty="0">
                <a:latin typeface="Arial MT"/>
                <a:cs typeface="Arial MT"/>
              </a:rPr>
              <a:t> </a:t>
            </a:r>
            <a:r>
              <a:rPr sz="3750" dirty="0">
                <a:latin typeface="Arial MT"/>
                <a:cs typeface="Arial MT"/>
              </a:rPr>
              <a:t>needs,</a:t>
            </a:r>
            <a:r>
              <a:rPr sz="3750" spc="265" dirty="0">
                <a:latin typeface="Arial MT"/>
                <a:cs typeface="Arial MT"/>
              </a:rPr>
              <a:t> </a:t>
            </a:r>
            <a:r>
              <a:rPr sz="3750" dirty="0">
                <a:latin typeface="Arial MT"/>
                <a:cs typeface="Arial MT"/>
              </a:rPr>
              <a:t>ideas,</a:t>
            </a:r>
            <a:r>
              <a:rPr sz="3750" spc="270" dirty="0">
                <a:latin typeface="Arial MT"/>
                <a:cs typeface="Arial MT"/>
              </a:rPr>
              <a:t> </a:t>
            </a:r>
            <a:r>
              <a:rPr sz="3750" spc="-10" dirty="0">
                <a:latin typeface="Arial MT"/>
                <a:cs typeface="Arial MT"/>
              </a:rPr>
              <a:t>beliefs, </a:t>
            </a:r>
            <a:r>
              <a:rPr sz="3750" dirty="0">
                <a:latin typeface="Arial MT"/>
                <a:cs typeface="Arial MT"/>
              </a:rPr>
              <a:t>values</a:t>
            </a:r>
            <a:r>
              <a:rPr sz="3750" spc="195" dirty="0">
                <a:latin typeface="Arial MT"/>
                <a:cs typeface="Arial MT"/>
              </a:rPr>
              <a:t> </a:t>
            </a:r>
            <a:r>
              <a:rPr sz="3750" dirty="0">
                <a:latin typeface="Arial MT"/>
                <a:cs typeface="Arial MT"/>
              </a:rPr>
              <a:t>or</a:t>
            </a:r>
            <a:r>
              <a:rPr sz="3750" spc="200" dirty="0">
                <a:latin typeface="Arial MT"/>
                <a:cs typeface="Arial MT"/>
              </a:rPr>
              <a:t> </a:t>
            </a:r>
            <a:r>
              <a:rPr sz="3750" dirty="0">
                <a:latin typeface="Arial MT"/>
                <a:cs typeface="Arial MT"/>
              </a:rPr>
              <a:t>goals.</a:t>
            </a:r>
            <a:r>
              <a:rPr sz="3750" spc="204" dirty="0">
                <a:latin typeface="Arial MT"/>
                <a:cs typeface="Arial MT"/>
              </a:rPr>
              <a:t> </a:t>
            </a:r>
            <a:r>
              <a:rPr sz="3750" dirty="0">
                <a:latin typeface="Arial MT"/>
                <a:cs typeface="Arial MT"/>
              </a:rPr>
              <a:t>Conflict</a:t>
            </a:r>
            <a:r>
              <a:rPr sz="3750" spc="200" dirty="0">
                <a:latin typeface="Arial MT"/>
                <a:cs typeface="Arial MT"/>
              </a:rPr>
              <a:t> </a:t>
            </a:r>
            <a:r>
              <a:rPr sz="3750" dirty="0">
                <a:latin typeface="Arial MT"/>
                <a:cs typeface="Arial MT"/>
              </a:rPr>
              <a:t>in</a:t>
            </a:r>
            <a:r>
              <a:rPr sz="3750" spc="204" dirty="0">
                <a:latin typeface="Arial MT"/>
                <a:cs typeface="Arial MT"/>
              </a:rPr>
              <a:t> </a:t>
            </a:r>
            <a:r>
              <a:rPr sz="3750" spc="-25" dirty="0">
                <a:latin typeface="Arial MT"/>
                <a:cs typeface="Arial MT"/>
              </a:rPr>
              <a:t>any </a:t>
            </a:r>
            <a:r>
              <a:rPr sz="3750" dirty="0">
                <a:latin typeface="Arial MT"/>
                <a:cs typeface="Arial MT"/>
              </a:rPr>
              <a:t>workplace,</a:t>
            </a:r>
            <a:r>
              <a:rPr sz="3750" spc="260" dirty="0">
                <a:latin typeface="Arial MT"/>
                <a:cs typeface="Arial MT"/>
              </a:rPr>
              <a:t> </a:t>
            </a:r>
            <a:r>
              <a:rPr sz="3750" dirty="0">
                <a:latin typeface="Arial MT"/>
                <a:cs typeface="Arial MT"/>
              </a:rPr>
              <a:t>business</a:t>
            </a:r>
            <a:r>
              <a:rPr sz="3750" spc="265" dirty="0">
                <a:latin typeface="Arial MT"/>
                <a:cs typeface="Arial MT"/>
              </a:rPr>
              <a:t> </a:t>
            </a:r>
            <a:r>
              <a:rPr sz="3750" dirty="0">
                <a:latin typeface="Arial MT"/>
                <a:cs typeface="Arial MT"/>
              </a:rPr>
              <a:t>or</a:t>
            </a:r>
            <a:r>
              <a:rPr sz="3750" spc="270" dirty="0">
                <a:latin typeface="Arial MT"/>
                <a:cs typeface="Arial MT"/>
              </a:rPr>
              <a:t> </a:t>
            </a:r>
            <a:r>
              <a:rPr sz="3750" spc="-10" dirty="0">
                <a:latin typeface="Arial MT"/>
                <a:cs typeface="Arial MT"/>
              </a:rPr>
              <a:t>organisation </a:t>
            </a:r>
            <a:r>
              <a:rPr sz="3750" dirty="0">
                <a:latin typeface="Arial MT"/>
                <a:cs typeface="Arial MT"/>
              </a:rPr>
              <a:t>is</a:t>
            </a:r>
            <a:r>
              <a:rPr sz="3750" spc="105" dirty="0">
                <a:latin typeface="Arial MT"/>
                <a:cs typeface="Arial MT"/>
              </a:rPr>
              <a:t> </a:t>
            </a:r>
            <a:r>
              <a:rPr sz="3750" spc="-10" dirty="0">
                <a:latin typeface="Arial MT"/>
                <a:cs typeface="Arial MT"/>
              </a:rPr>
              <a:t>unavoidable.</a:t>
            </a:r>
            <a:endParaRPr sz="3750" dirty="0">
              <a:latin typeface="Arial MT"/>
              <a:cs typeface="Arial MT"/>
            </a:endParaRPr>
          </a:p>
        </p:txBody>
      </p:sp>
      <p:pic>
        <p:nvPicPr>
          <p:cNvPr id="7" name="object 5">
            <a:hlinkClick r:id="rId3" action="ppaction://hlinksldjump"/>
            <a:extLst>
              <a:ext uri="{FF2B5EF4-FFF2-40B4-BE49-F238E27FC236}">
                <a16:creationId xmlns:a16="http://schemas.microsoft.com/office/drawing/2014/main" id="{A5090706-B93C-F04D-FE28-D5EAB30BF6F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11330608" y="6"/>
            <a:ext cx="6953249" cy="10286993"/>
          </a:xfrm>
          <a:prstGeom prst="rect">
            <a:avLst/>
          </a:prstGeom>
        </p:spPr>
      </p:pic>
      <p:sp>
        <p:nvSpPr>
          <p:cNvPr id="6" name="object 6"/>
          <p:cNvSpPr txBox="1"/>
          <p:nvPr/>
        </p:nvSpPr>
        <p:spPr>
          <a:xfrm>
            <a:off x="1016000" y="2334871"/>
            <a:ext cx="9144635" cy="3502025"/>
          </a:xfrm>
          <a:prstGeom prst="rect">
            <a:avLst/>
          </a:prstGeom>
        </p:spPr>
        <p:txBody>
          <a:bodyPr vert="horz" wrap="square" lIns="0" tIns="12700" rIns="0" bIns="0" rtlCol="0">
            <a:spAutoFit/>
          </a:bodyPr>
          <a:lstStyle/>
          <a:p>
            <a:pPr marL="12700" marR="5080">
              <a:lnSpc>
                <a:spcPct val="123300"/>
              </a:lnSpc>
              <a:spcBef>
                <a:spcPts val="100"/>
              </a:spcBef>
              <a:tabLst>
                <a:tab pos="2084070" algn="l"/>
                <a:tab pos="2915285" algn="l"/>
                <a:tab pos="3483610" algn="l"/>
                <a:tab pos="3941445" algn="l"/>
                <a:tab pos="4136390" algn="l"/>
                <a:tab pos="4934585" algn="l"/>
                <a:tab pos="6045200" algn="l"/>
                <a:tab pos="7038975" algn="l"/>
                <a:tab pos="7124065" algn="l"/>
                <a:tab pos="8143875" algn="l"/>
                <a:tab pos="8326120" algn="l"/>
              </a:tabLst>
            </a:pPr>
            <a:r>
              <a:rPr sz="3700" spc="220" dirty="0">
                <a:latin typeface="Arial MT"/>
                <a:cs typeface="Arial MT"/>
              </a:rPr>
              <a:t>Negotiating</a:t>
            </a:r>
            <a:r>
              <a:rPr sz="3700" dirty="0">
                <a:latin typeface="Arial MT"/>
                <a:cs typeface="Arial MT"/>
              </a:rPr>
              <a:t>	</a:t>
            </a:r>
            <a:r>
              <a:rPr sz="3700" spc="100" dirty="0">
                <a:latin typeface="Arial MT"/>
                <a:cs typeface="Arial MT"/>
              </a:rPr>
              <a:t>is</a:t>
            </a:r>
            <a:r>
              <a:rPr sz="3700" dirty="0">
                <a:latin typeface="Arial MT"/>
                <a:cs typeface="Arial MT"/>
              </a:rPr>
              <a:t>	</a:t>
            </a:r>
            <a:r>
              <a:rPr sz="3700" spc="-50" dirty="0">
                <a:latin typeface="Arial MT"/>
                <a:cs typeface="Arial MT"/>
              </a:rPr>
              <a:t>a</a:t>
            </a:r>
            <a:r>
              <a:rPr sz="3700" dirty="0">
                <a:latin typeface="Arial MT"/>
                <a:cs typeface="Arial MT"/>
              </a:rPr>
              <a:t>	</a:t>
            </a:r>
            <a:r>
              <a:rPr sz="3700" spc="145" dirty="0">
                <a:latin typeface="Arial MT"/>
                <a:cs typeface="Arial MT"/>
              </a:rPr>
              <a:t>key</a:t>
            </a:r>
            <a:r>
              <a:rPr sz="3700" dirty="0">
                <a:latin typeface="Arial MT"/>
                <a:cs typeface="Arial MT"/>
              </a:rPr>
              <a:t>	</a:t>
            </a:r>
            <a:r>
              <a:rPr sz="3700" spc="190" dirty="0">
                <a:latin typeface="Arial MT"/>
                <a:cs typeface="Arial MT"/>
              </a:rPr>
              <a:t>skill</a:t>
            </a:r>
            <a:r>
              <a:rPr sz="3700" dirty="0">
                <a:latin typeface="Arial MT"/>
                <a:cs typeface="Arial MT"/>
              </a:rPr>
              <a:t>	</a:t>
            </a:r>
            <a:r>
              <a:rPr sz="3700" spc="170" dirty="0">
                <a:latin typeface="Arial MT"/>
                <a:cs typeface="Arial MT"/>
              </a:rPr>
              <a:t>that</a:t>
            </a:r>
            <a:r>
              <a:rPr sz="3700" dirty="0">
                <a:latin typeface="Arial MT"/>
                <a:cs typeface="Arial MT"/>
              </a:rPr>
              <a:t>		</a:t>
            </a:r>
            <a:r>
              <a:rPr sz="3700" spc="145" dirty="0">
                <a:latin typeface="Arial MT"/>
                <a:cs typeface="Arial MT"/>
              </a:rPr>
              <a:t>can</a:t>
            </a:r>
            <a:r>
              <a:rPr sz="3700" dirty="0">
                <a:latin typeface="Arial MT"/>
                <a:cs typeface="Arial MT"/>
              </a:rPr>
              <a:t>	</a:t>
            </a:r>
            <a:r>
              <a:rPr sz="3700" spc="170" dirty="0">
                <a:latin typeface="Arial MT"/>
                <a:cs typeface="Arial MT"/>
              </a:rPr>
              <a:t>help </a:t>
            </a:r>
            <a:r>
              <a:rPr sz="3700" spc="204" dirty="0">
                <a:latin typeface="Arial MT"/>
                <a:cs typeface="Arial MT"/>
              </a:rPr>
              <a:t>resolve</a:t>
            </a:r>
            <a:r>
              <a:rPr sz="3700" dirty="0">
                <a:latin typeface="Arial MT"/>
                <a:cs typeface="Arial MT"/>
              </a:rPr>
              <a:t>	</a:t>
            </a:r>
            <a:r>
              <a:rPr sz="3700" spc="215" dirty="0">
                <a:latin typeface="Arial MT"/>
                <a:cs typeface="Arial MT"/>
              </a:rPr>
              <a:t>conflict.</a:t>
            </a:r>
            <a:r>
              <a:rPr sz="3700" dirty="0">
                <a:latin typeface="Arial MT"/>
                <a:cs typeface="Arial MT"/>
              </a:rPr>
              <a:t>		</a:t>
            </a:r>
            <a:r>
              <a:rPr sz="3700" spc="220" dirty="0">
                <a:latin typeface="Arial MT"/>
                <a:cs typeface="Arial MT"/>
              </a:rPr>
              <a:t>Negotiating</a:t>
            </a:r>
            <a:r>
              <a:rPr sz="3700" dirty="0">
                <a:latin typeface="Arial MT"/>
                <a:cs typeface="Arial MT"/>
              </a:rPr>
              <a:t>	</a:t>
            </a:r>
            <a:r>
              <a:rPr sz="3700" spc="170" dirty="0">
                <a:latin typeface="Arial MT"/>
                <a:cs typeface="Arial MT"/>
              </a:rPr>
              <a:t>aims</a:t>
            </a:r>
            <a:r>
              <a:rPr sz="3700" dirty="0">
                <a:latin typeface="Arial MT"/>
                <a:cs typeface="Arial MT"/>
              </a:rPr>
              <a:t>		</a:t>
            </a:r>
            <a:r>
              <a:rPr sz="3700" spc="100" dirty="0">
                <a:latin typeface="Arial MT"/>
                <a:cs typeface="Arial MT"/>
              </a:rPr>
              <a:t>to</a:t>
            </a:r>
            <a:endParaRPr sz="3700">
              <a:latin typeface="Arial MT"/>
              <a:cs typeface="Arial MT"/>
            </a:endParaRPr>
          </a:p>
          <a:p>
            <a:pPr marL="12700">
              <a:lnSpc>
                <a:spcPct val="100000"/>
              </a:lnSpc>
              <a:spcBef>
                <a:spcPts val="1035"/>
              </a:spcBef>
              <a:tabLst>
                <a:tab pos="1515745" algn="l"/>
                <a:tab pos="1973580" algn="l"/>
                <a:tab pos="3933825" algn="l"/>
                <a:tab pos="6626859" algn="l"/>
                <a:tab pos="8234680" algn="l"/>
              </a:tabLst>
            </a:pPr>
            <a:r>
              <a:rPr sz="3700" spc="190" dirty="0">
                <a:latin typeface="Arial MT"/>
                <a:cs typeface="Arial MT"/>
              </a:rPr>
              <a:t>reach</a:t>
            </a:r>
            <a:r>
              <a:rPr sz="3700" dirty="0">
                <a:latin typeface="Arial MT"/>
                <a:cs typeface="Arial MT"/>
              </a:rPr>
              <a:t>	</a:t>
            </a:r>
            <a:r>
              <a:rPr sz="3700" spc="-50" dirty="0">
                <a:latin typeface="Arial MT"/>
                <a:cs typeface="Arial MT"/>
              </a:rPr>
              <a:t>a</a:t>
            </a:r>
            <a:r>
              <a:rPr sz="3700" dirty="0">
                <a:latin typeface="Arial MT"/>
                <a:cs typeface="Arial MT"/>
              </a:rPr>
              <a:t>	</a:t>
            </a:r>
            <a:r>
              <a:rPr sz="3700" spc="254" dirty="0">
                <a:latin typeface="Arial MT"/>
                <a:cs typeface="Arial MT"/>
              </a:rPr>
              <a:t>win-</a:t>
            </a:r>
            <a:r>
              <a:rPr sz="3700" spc="145" dirty="0">
                <a:latin typeface="Arial MT"/>
                <a:cs typeface="Arial MT"/>
              </a:rPr>
              <a:t>win</a:t>
            </a:r>
            <a:r>
              <a:rPr sz="3700" dirty="0">
                <a:latin typeface="Arial MT"/>
                <a:cs typeface="Arial MT"/>
              </a:rPr>
              <a:t>	</a:t>
            </a:r>
            <a:r>
              <a:rPr sz="3700" spc="220" dirty="0">
                <a:latin typeface="Arial MT"/>
                <a:cs typeface="Arial MT"/>
              </a:rPr>
              <a:t>resolution,</a:t>
            </a:r>
            <a:r>
              <a:rPr sz="3700" dirty="0">
                <a:latin typeface="Arial MT"/>
                <a:cs typeface="Arial MT"/>
              </a:rPr>
              <a:t>	</a:t>
            </a:r>
            <a:r>
              <a:rPr sz="3700" spc="190" dirty="0">
                <a:latin typeface="Arial MT"/>
                <a:cs typeface="Arial MT"/>
              </a:rPr>
              <a:t>where</a:t>
            </a:r>
            <a:r>
              <a:rPr sz="3700" dirty="0">
                <a:latin typeface="Arial MT"/>
                <a:cs typeface="Arial MT"/>
              </a:rPr>
              <a:t>	</a:t>
            </a:r>
            <a:r>
              <a:rPr sz="3700" spc="-50" dirty="0">
                <a:latin typeface="Arial MT"/>
                <a:cs typeface="Arial MT"/>
              </a:rPr>
              <a:t>a</a:t>
            </a:r>
            <a:endParaRPr sz="3700">
              <a:latin typeface="Arial MT"/>
              <a:cs typeface="Arial MT"/>
            </a:endParaRPr>
          </a:p>
          <a:p>
            <a:pPr marL="12700" marR="51435" indent="-635">
              <a:lnSpc>
                <a:spcPct val="123300"/>
              </a:lnSpc>
              <a:tabLst>
                <a:tab pos="1221740" algn="l"/>
                <a:tab pos="2195195" algn="l"/>
                <a:tab pos="4391025" algn="l"/>
                <a:tab pos="5410835" algn="l"/>
                <a:tab pos="6162675" algn="l"/>
                <a:tab pos="8470265" algn="l"/>
              </a:tabLst>
            </a:pPr>
            <a:r>
              <a:rPr sz="3700" spc="210" dirty="0">
                <a:latin typeface="Arial MT"/>
                <a:cs typeface="Arial MT"/>
              </a:rPr>
              <a:t>positive</a:t>
            </a:r>
            <a:r>
              <a:rPr sz="3700" dirty="0">
                <a:latin typeface="Arial MT"/>
                <a:cs typeface="Arial MT"/>
              </a:rPr>
              <a:t>	</a:t>
            </a:r>
            <a:r>
              <a:rPr sz="3700" spc="204" dirty="0">
                <a:latin typeface="Arial MT"/>
                <a:cs typeface="Arial MT"/>
              </a:rPr>
              <a:t>outcome</a:t>
            </a:r>
            <a:r>
              <a:rPr sz="3700" dirty="0">
                <a:latin typeface="Arial MT"/>
                <a:cs typeface="Arial MT"/>
              </a:rPr>
              <a:t>	</a:t>
            </a:r>
            <a:r>
              <a:rPr sz="3700" spc="145" dirty="0">
                <a:latin typeface="Arial MT"/>
                <a:cs typeface="Arial MT"/>
              </a:rPr>
              <a:t>can</a:t>
            </a:r>
            <a:r>
              <a:rPr sz="3700" dirty="0">
                <a:latin typeface="Arial MT"/>
                <a:cs typeface="Arial MT"/>
              </a:rPr>
              <a:t>	</a:t>
            </a:r>
            <a:r>
              <a:rPr sz="3700" spc="100" dirty="0">
                <a:latin typeface="Arial MT"/>
                <a:cs typeface="Arial MT"/>
              </a:rPr>
              <a:t>be</a:t>
            </a:r>
            <a:r>
              <a:rPr sz="3700" dirty="0">
                <a:latin typeface="Arial MT"/>
                <a:cs typeface="Arial MT"/>
              </a:rPr>
              <a:t>	</a:t>
            </a:r>
            <a:r>
              <a:rPr sz="3700" spc="210" dirty="0">
                <a:latin typeface="Arial MT"/>
                <a:cs typeface="Arial MT"/>
              </a:rPr>
              <a:t>achieved</a:t>
            </a:r>
            <a:r>
              <a:rPr sz="3700" dirty="0">
                <a:latin typeface="Arial MT"/>
                <a:cs typeface="Arial MT"/>
              </a:rPr>
              <a:t>	</a:t>
            </a:r>
            <a:r>
              <a:rPr sz="3700" spc="145" dirty="0">
                <a:latin typeface="Arial MT"/>
                <a:cs typeface="Arial MT"/>
              </a:rPr>
              <a:t>for </a:t>
            </a:r>
            <a:r>
              <a:rPr sz="3700" spc="170" dirty="0">
                <a:latin typeface="Arial MT"/>
                <a:cs typeface="Arial MT"/>
              </a:rPr>
              <a:t>both</a:t>
            </a:r>
            <a:r>
              <a:rPr sz="3700" dirty="0">
                <a:latin typeface="Arial MT"/>
                <a:cs typeface="Arial MT"/>
              </a:rPr>
              <a:t>	</a:t>
            </a:r>
            <a:r>
              <a:rPr sz="3700" spc="210" dirty="0">
                <a:latin typeface="Arial MT"/>
                <a:cs typeface="Arial MT"/>
              </a:rPr>
              <a:t>parties.</a:t>
            </a:r>
            <a:endParaRPr sz="3700">
              <a:latin typeface="Arial MT"/>
              <a:cs typeface="Arial MT"/>
            </a:endParaRPr>
          </a:p>
        </p:txBody>
      </p:sp>
      <p:sp>
        <p:nvSpPr>
          <p:cNvPr id="7" name="object 7"/>
          <p:cNvSpPr txBox="1">
            <a:spLocks noGrp="1"/>
          </p:cNvSpPr>
          <p:nvPr>
            <p:ph type="title"/>
          </p:nvPr>
        </p:nvSpPr>
        <p:spPr>
          <a:xfrm>
            <a:off x="1016000" y="1162953"/>
            <a:ext cx="4568190" cy="1000760"/>
          </a:xfrm>
          <a:prstGeom prst="rect">
            <a:avLst/>
          </a:prstGeom>
        </p:spPr>
        <p:txBody>
          <a:bodyPr vert="horz" wrap="square" lIns="0" tIns="12700" rIns="0" bIns="0" rtlCol="0">
            <a:spAutoFit/>
          </a:bodyPr>
          <a:lstStyle/>
          <a:p>
            <a:pPr marL="12700">
              <a:lnSpc>
                <a:spcPct val="100000"/>
              </a:lnSpc>
              <a:spcBef>
                <a:spcPts val="100"/>
              </a:spcBef>
            </a:pPr>
            <a:r>
              <a:rPr spc="40" dirty="0">
                <a:solidFill>
                  <a:srgbClr val="000000"/>
                </a:solidFill>
              </a:rPr>
              <a:t>Negotiating</a:t>
            </a:r>
          </a:p>
        </p:txBody>
      </p:sp>
      <p:pic>
        <p:nvPicPr>
          <p:cNvPr id="8" name="object 5">
            <a:hlinkClick r:id="rId3" action="ppaction://hlinksldjump"/>
            <a:extLst>
              <a:ext uri="{FF2B5EF4-FFF2-40B4-BE49-F238E27FC236}">
                <a16:creationId xmlns:a16="http://schemas.microsoft.com/office/drawing/2014/main" id="{A7738397-F7FD-1837-8D49-6C57CD79E3E3}"/>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4" name="object 4"/>
          <p:cNvPicPr/>
          <p:nvPr/>
        </p:nvPicPr>
        <p:blipFill>
          <a:blip r:embed="rId2" cstate="print"/>
          <a:stretch>
            <a:fillRect/>
          </a:stretch>
        </p:blipFill>
        <p:spPr>
          <a:xfrm>
            <a:off x="12910820" y="0"/>
            <a:ext cx="5376879" cy="10286993"/>
          </a:xfrm>
          <a:prstGeom prst="rect">
            <a:avLst/>
          </a:prstGeom>
        </p:spPr>
      </p:pic>
      <p:sp>
        <p:nvSpPr>
          <p:cNvPr id="6" name="object 6"/>
          <p:cNvSpPr txBox="1"/>
          <p:nvPr/>
        </p:nvSpPr>
        <p:spPr>
          <a:xfrm>
            <a:off x="1015993" y="1162948"/>
            <a:ext cx="10857230" cy="7375525"/>
          </a:xfrm>
          <a:prstGeom prst="rect">
            <a:avLst/>
          </a:prstGeom>
        </p:spPr>
        <p:txBody>
          <a:bodyPr vert="horz" wrap="square" lIns="0" tIns="12700" rIns="0" bIns="0" rtlCol="0">
            <a:spAutoFit/>
          </a:bodyPr>
          <a:lstStyle/>
          <a:p>
            <a:pPr marL="12700">
              <a:lnSpc>
                <a:spcPct val="100000"/>
              </a:lnSpc>
              <a:spcBef>
                <a:spcPts val="100"/>
              </a:spcBef>
            </a:pPr>
            <a:r>
              <a:rPr sz="6400" b="1" spc="45" dirty="0">
                <a:latin typeface="Arial"/>
                <a:cs typeface="Arial"/>
              </a:rPr>
              <a:t>Diversion</a:t>
            </a:r>
            <a:r>
              <a:rPr sz="6400" b="1" spc="145" dirty="0">
                <a:latin typeface="Arial"/>
                <a:cs typeface="Arial"/>
              </a:rPr>
              <a:t> </a:t>
            </a:r>
            <a:r>
              <a:rPr sz="6400" b="1" spc="35" dirty="0">
                <a:latin typeface="Arial"/>
                <a:cs typeface="Arial"/>
              </a:rPr>
              <a:t>tactics</a:t>
            </a:r>
            <a:endParaRPr sz="6400">
              <a:latin typeface="Arial"/>
              <a:cs typeface="Arial"/>
            </a:endParaRPr>
          </a:p>
          <a:p>
            <a:pPr>
              <a:lnSpc>
                <a:spcPct val="100000"/>
              </a:lnSpc>
              <a:spcBef>
                <a:spcPts val="5"/>
              </a:spcBef>
            </a:pPr>
            <a:endParaRPr sz="8750">
              <a:latin typeface="Arial"/>
              <a:cs typeface="Arial"/>
            </a:endParaRPr>
          </a:p>
          <a:p>
            <a:pPr marL="12700" marR="5080">
              <a:lnSpc>
                <a:spcPct val="104500"/>
              </a:lnSpc>
            </a:pPr>
            <a:r>
              <a:rPr sz="6400" b="1" dirty="0">
                <a:latin typeface="Arial"/>
                <a:cs typeface="Arial"/>
              </a:rPr>
              <a:t>Who</a:t>
            </a:r>
            <a:r>
              <a:rPr sz="6400" b="1" spc="220" dirty="0">
                <a:latin typeface="Arial"/>
                <a:cs typeface="Arial"/>
              </a:rPr>
              <a:t> </a:t>
            </a:r>
            <a:r>
              <a:rPr sz="6400" b="1" dirty="0">
                <a:latin typeface="Arial"/>
                <a:cs typeface="Arial"/>
              </a:rPr>
              <a:t>know</a:t>
            </a:r>
            <a:r>
              <a:rPr sz="6400" b="1" spc="220" dirty="0">
                <a:latin typeface="Arial"/>
                <a:cs typeface="Arial"/>
              </a:rPr>
              <a:t> </a:t>
            </a:r>
            <a:r>
              <a:rPr sz="6400" b="1" dirty="0">
                <a:latin typeface="Arial"/>
                <a:cs typeface="Arial"/>
              </a:rPr>
              <a:t>what</a:t>
            </a:r>
            <a:r>
              <a:rPr sz="6400" b="1" spc="220" dirty="0">
                <a:latin typeface="Arial"/>
                <a:cs typeface="Arial"/>
              </a:rPr>
              <a:t> </a:t>
            </a:r>
            <a:r>
              <a:rPr sz="6400" b="1" dirty="0">
                <a:latin typeface="Arial"/>
                <a:cs typeface="Arial"/>
              </a:rPr>
              <a:t>a</a:t>
            </a:r>
            <a:r>
              <a:rPr sz="6400" b="1" spc="220" dirty="0">
                <a:latin typeface="Arial"/>
                <a:cs typeface="Arial"/>
              </a:rPr>
              <a:t> </a:t>
            </a:r>
            <a:r>
              <a:rPr sz="6400" b="1" spc="35" dirty="0">
                <a:latin typeface="Arial"/>
                <a:cs typeface="Arial"/>
              </a:rPr>
              <a:t>diversion </a:t>
            </a:r>
            <a:r>
              <a:rPr sz="6400" b="1" spc="45" dirty="0">
                <a:latin typeface="Arial"/>
                <a:cs typeface="Arial"/>
              </a:rPr>
              <a:t>tactic</a:t>
            </a:r>
            <a:r>
              <a:rPr sz="6400" b="1" spc="114" dirty="0">
                <a:latin typeface="Arial"/>
                <a:cs typeface="Arial"/>
              </a:rPr>
              <a:t> </a:t>
            </a:r>
            <a:r>
              <a:rPr sz="6400" b="1" spc="-25" dirty="0">
                <a:latin typeface="Arial"/>
                <a:cs typeface="Arial"/>
              </a:rPr>
              <a:t>is?</a:t>
            </a:r>
            <a:endParaRPr sz="6400">
              <a:latin typeface="Arial"/>
              <a:cs typeface="Arial"/>
            </a:endParaRPr>
          </a:p>
          <a:p>
            <a:pPr>
              <a:lnSpc>
                <a:spcPct val="100000"/>
              </a:lnSpc>
              <a:spcBef>
                <a:spcPts val="30"/>
              </a:spcBef>
            </a:pPr>
            <a:endParaRPr sz="6950">
              <a:latin typeface="Arial"/>
              <a:cs typeface="Arial"/>
            </a:endParaRPr>
          </a:p>
          <a:p>
            <a:pPr marL="12700" marR="725170">
              <a:lnSpc>
                <a:spcPct val="104500"/>
              </a:lnSpc>
              <a:spcBef>
                <a:spcPts val="5"/>
              </a:spcBef>
            </a:pPr>
            <a:r>
              <a:rPr sz="6400" b="1" dirty="0">
                <a:latin typeface="Arial"/>
                <a:cs typeface="Arial"/>
              </a:rPr>
              <a:t>When</a:t>
            </a:r>
            <a:r>
              <a:rPr sz="6400" b="1" spc="260" dirty="0">
                <a:latin typeface="Arial"/>
                <a:cs typeface="Arial"/>
              </a:rPr>
              <a:t> </a:t>
            </a:r>
            <a:r>
              <a:rPr sz="6400" b="1" dirty="0">
                <a:latin typeface="Arial"/>
                <a:cs typeface="Arial"/>
              </a:rPr>
              <a:t>might</a:t>
            </a:r>
            <a:r>
              <a:rPr sz="6400" b="1" spc="260" dirty="0">
                <a:latin typeface="Arial"/>
                <a:cs typeface="Arial"/>
              </a:rPr>
              <a:t> </a:t>
            </a:r>
            <a:r>
              <a:rPr sz="6400" b="1" dirty="0">
                <a:latin typeface="Arial"/>
                <a:cs typeface="Arial"/>
              </a:rPr>
              <a:t>you</a:t>
            </a:r>
            <a:r>
              <a:rPr sz="6400" b="1" spc="260" dirty="0">
                <a:latin typeface="Arial"/>
                <a:cs typeface="Arial"/>
              </a:rPr>
              <a:t> </a:t>
            </a:r>
            <a:r>
              <a:rPr sz="6400" b="1" dirty="0">
                <a:latin typeface="Arial"/>
                <a:cs typeface="Arial"/>
              </a:rPr>
              <a:t>use</a:t>
            </a:r>
            <a:r>
              <a:rPr sz="6400" b="1" spc="265" dirty="0">
                <a:latin typeface="Arial"/>
                <a:cs typeface="Arial"/>
              </a:rPr>
              <a:t> </a:t>
            </a:r>
            <a:r>
              <a:rPr sz="6400" b="1" spc="-50" dirty="0">
                <a:latin typeface="Arial"/>
                <a:cs typeface="Arial"/>
              </a:rPr>
              <a:t>a </a:t>
            </a:r>
            <a:r>
              <a:rPr sz="6400" b="1" spc="45" dirty="0">
                <a:latin typeface="Arial"/>
                <a:cs typeface="Arial"/>
              </a:rPr>
              <a:t>diversion</a:t>
            </a:r>
            <a:r>
              <a:rPr sz="6400" b="1" spc="160" dirty="0">
                <a:latin typeface="Arial"/>
                <a:cs typeface="Arial"/>
              </a:rPr>
              <a:t> </a:t>
            </a:r>
            <a:r>
              <a:rPr sz="6400" b="1" spc="45" dirty="0">
                <a:latin typeface="Arial"/>
                <a:cs typeface="Arial"/>
              </a:rPr>
              <a:t>tactic</a:t>
            </a:r>
            <a:r>
              <a:rPr sz="6400" b="1" spc="160" dirty="0">
                <a:latin typeface="Arial"/>
                <a:cs typeface="Arial"/>
              </a:rPr>
              <a:t> </a:t>
            </a:r>
            <a:r>
              <a:rPr sz="6400" b="1" dirty="0">
                <a:latin typeface="Arial"/>
                <a:cs typeface="Arial"/>
              </a:rPr>
              <a:t>and</a:t>
            </a:r>
            <a:r>
              <a:rPr sz="6400" b="1" spc="160" dirty="0">
                <a:latin typeface="Arial"/>
                <a:cs typeface="Arial"/>
              </a:rPr>
              <a:t> </a:t>
            </a:r>
            <a:r>
              <a:rPr sz="6400" b="1" spc="-20" dirty="0">
                <a:latin typeface="Arial"/>
                <a:cs typeface="Arial"/>
              </a:rPr>
              <a:t>why?</a:t>
            </a:r>
            <a:endParaRPr sz="6400">
              <a:latin typeface="Arial"/>
              <a:cs typeface="Arial"/>
            </a:endParaRPr>
          </a:p>
        </p:txBody>
      </p:sp>
      <p:pic>
        <p:nvPicPr>
          <p:cNvPr id="7" name="object 5">
            <a:hlinkClick r:id="rId3" action="ppaction://hlinksldjump"/>
            <a:extLst>
              <a:ext uri="{FF2B5EF4-FFF2-40B4-BE49-F238E27FC236}">
                <a16:creationId xmlns:a16="http://schemas.microsoft.com/office/drawing/2014/main" id="{8231F76C-BF9E-BBF6-192C-7231B9573775}"/>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10134599" cy="10201274"/>
          </a:xfrm>
          <a:prstGeom prst="rect">
            <a:avLst/>
          </a:prstGeom>
        </p:spPr>
      </p:pic>
      <p:sp>
        <p:nvSpPr>
          <p:cNvPr id="5" name="object 5"/>
          <p:cNvSpPr txBox="1">
            <a:spLocks noGrp="1"/>
          </p:cNvSpPr>
          <p:nvPr>
            <p:ph type="title"/>
          </p:nvPr>
        </p:nvSpPr>
        <p:spPr>
          <a:xfrm>
            <a:off x="10235764" y="1304321"/>
            <a:ext cx="5398770" cy="1000760"/>
          </a:xfrm>
          <a:prstGeom prst="rect">
            <a:avLst/>
          </a:prstGeom>
        </p:spPr>
        <p:txBody>
          <a:bodyPr vert="horz" wrap="square" lIns="0" tIns="12700" rIns="0" bIns="0" rtlCol="0">
            <a:spAutoFit/>
          </a:bodyPr>
          <a:lstStyle/>
          <a:p>
            <a:pPr marL="12700">
              <a:lnSpc>
                <a:spcPct val="100000"/>
              </a:lnSpc>
              <a:spcBef>
                <a:spcPts val="100"/>
              </a:spcBef>
            </a:pPr>
            <a:r>
              <a:rPr spc="55" dirty="0">
                <a:solidFill>
                  <a:srgbClr val="000000"/>
                </a:solidFill>
              </a:rPr>
              <a:t>De-</a:t>
            </a:r>
            <a:r>
              <a:rPr spc="35" dirty="0">
                <a:solidFill>
                  <a:srgbClr val="000000"/>
                </a:solidFill>
              </a:rPr>
              <a:t>escalation</a:t>
            </a:r>
          </a:p>
        </p:txBody>
      </p:sp>
      <p:sp>
        <p:nvSpPr>
          <p:cNvPr id="6" name="object 6"/>
          <p:cNvSpPr txBox="1"/>
          <p:nvPr/>
        </p:nvSpPr>
        <p:spPr>
          <a:xfrm>
            <a:off x="10364018" y="2291349"/>
            <a:ext cx="6631305" cy="4723130"/>
          </a:xfrm>
          <a:prstGeom prst="rect">
            <a:avLst/>
          </a:prstGeom>
        </p:spPr>
        <p:txBody>
          <a:bodyPr vert="horz" wrap="square" lIns="0" tIns="0" rIns="0" bIns="0" rtlCol="0">
            <a:spAutoFit/>
          </a:bodyPr>
          <a:lstStyle/>
          <a:p>
            <a:pPr marL="12700" marR="5080">
              <a:lnSpc>
                <a:spcPts val="4650"/>
              </a:lnSpc>
            </a:pPr>
            <a:r>
              <a:rPr sz="3700" dirty="0">
                <a:latin typeface="Arial MT"/>
                <a:cs typeface="Arial MT"/>
              </a:rPr>
              <a:t>When</a:t>
            </a:r>
            <a:r>
              <a:rPr sz="3700" spc="225" dirty="0">
                <a:latin typeface="Arial MT"/>
                <a:cs typeface="Arial MT"/>
              </a:rPr>
              <a:t> </a:t>
            </a:r>
            <a:r>
              <a:rPr sz="3700" dirty="0">
                <a:latin typeface="Arial MT"/>
                <a:cs typeface="Arial MT"/>
              </a:rPr>
              <a:t>you</a:t>
            </a:r>
            <a:r>
              <a:rPr sz="3700" spc="225" dirty="0">
                <a:latin typeface="Arial MT"/>
                <a:cs typeface="Arial MT"/>
              </a:rPr>
              <a:t> </a:t>
            </a:r>
            <a:r>
              <a:rPr sz="3700" dirty="0">
                <a:latin typeface="Arial MT"/>
                <a:cs typeface="Arial MT"/>
              </a:rPr>
              <a:t>identifythat</a:t>
            </a:r>
            <a:r>
              <a:rPr sz="3700" spc="225" dirty="0">
                <a:latin typeface="Arial MT"/>
                <a:cs typeface="Arial MT"/>
              </a:rPr>
              <a:t> </a:t>
            </a:r>
            <a:r>
              <a:rPr sz="3700" spc="-50" dirty="0">
                <a:latin typeface="Arial MT"/>
                <a:cs typeface="Arial MT"/>
              </a:rPr>
              <a:t>a </a:t>
            </a:r>
            <a:r>
              <a:rPr sz="3700" dirty="0">
                <a:latin typeface="Arial MT"/>
                <a:cs typeface="Arial MT"/>
              </a:rPr>
              <a:t>situation</a:t>
            </a:r>
            <a:r>
              <a:rPr sz="3700" spc="145" dirty="0">
                <a:latin typeface="Arial MT"/>
                <a:cs typeface="Arial MT"/>
              </a:rPr>
              <a:t> </a:t>
            </a:r>
            <a:r>
              <a:rPr sz="3700" dirty="0">
                <a:latin typeface="Arial MT"/>
                <a:cs typeface="Arial MT"/>
              </a:rPr>
              <a:t>may</a:t>
            </a:r>
            <a:r>
              <a:rPr sz="3700" spc="150" dirty="0">
                <a:latin typeface="Arial MT"/>
                <a:cs typeface="Arial MT"/>
              </a:rPr>
              <a:t> </a:t>
            </a:r>
            <a:r>
              <a:rPr sz="3700" dirty="0">
                <a:latin typeface="Arial MT"/>
                <a:cs typeface="Arial MT"/>
              </a:rPr>
              <a:t>be</a:t>
            </a:r>
            <a:r>
              <a:rPr sz="3700" spc="150" dirty="0">
                <a:latin typeface="Arial MT"/>
                <a:cs typeface="Arial MT"/>
              </a:rPr>
              <a:t> </a:t>
            </a:r>
            <a:r>
              <a:rPr sz="3700" dirty="0">
                <a:latin typeface="Arial MT"/>
                <a:cs typeface="Arial MT"/>
              </a:rPr>
              <a:t>or</a:t>
            </a:r>
            <a:r>
              <a:rPr sz="3700" spc="150" dirty="0">
                <a:latin typeface="Arial MT"/>
                <a:cs typeface="Arial MT"/>
              </a:rPr>
              <a:t> </a:t>
            </a:r>
            <a:r>
              <a:rPr sz="3700" dirty="0">
                <a:latin typeface="Arial MT"/>
                <a:cs typeface="Arial MT"/>
              </a:rPr>
              <a:t>has</a:t>
            </a:r>
            <a:r>
              <a:rPr sz="3700" spc="150" dirty="0">
                <a:latin typeface="Arial MT"/>
                <a:cs typeface="Arial MT"/>
              </a:rPr>
              <a:t> </a:t>
            </a:r>
            <a:r>
              <a:rPr sz="3700" spc="-25" dirty="0">
                <a:latin typeface="Arial MT"/>
                <a:cs typeface="Arial MT"/>
              </a:rPr>
              <a:t>the </a:t>
            </a:r>
            <a:r>
              <a:rPr sz="3700" dirty="0">
                <a:latin typeface="Arial MT"/>
                <a:cs typeface="Arial MT"/>
              </a:rPr>
              <a:t>potential</a:t>
            </a:r>
            <a:r>
              <a:rPr sz="3700" spc="190" dirty="0">
                <a:latin typeface="Arial MT"/>
                <a:cs typeface="Arial MT"/>
              </a:rPr>
              <a:t> </a:t>
            </a:r>
            <a:r>
              <a:rPr sz="3700" dirty="0">
                <a:latin typeface="Arial MT"/>
                <a:cs typeface="Arial MT"/>
              </a:rPr>
              <a:t>to</a:t>
            </a:r>
            <a:r>
              <a:rPr sz="3700" spc="195" dirty="0">
                <a:latin typeface="Arial MT"/>
                <a:cs typeface="Arial MT"/>
              </a:rPr>
              <a:t> </a:t>
            </a:r>
            <a:r>
              <a:rPr sz="3700" dirty="0">
                <a:latin typeface="Arial MT"/>
                <a:cs typeface="Arial MT"/>
              </a:rPr>
              <a:t>escalate</a:t>
            </a:r>
            <a:r>
              <a:rPr sz="3700" spc="190" dirty="0">
                <a:latin typeface="Arial MT"/>
                <a:cs typeface="Arial MT"/>
              </a:rPr>
              <a:t> </a:t>
            </a:r>
            <a:r>
              <a:rPr sz="3700" dirty="0">
                <a:latin typeface="Arial MT"/>
                <a:cs typeface="Arial MT"/>
              </a:rPr>
              <a:t>it</a:t>
            </a:r>
            <a:r>
              <a:rPr sz="3700" spc="195" dirty="0">
                <a:latin typeface="Arial MT"/>
                <a:cs typeface="Arial MT"/>
              </a:rPr>
              <a:t> </a:t>
            </a:r>
            <a:r>
              <a:rPr sz="3700" spc="-25" dirty="0">
                <a:latin typeface="Arial MT"/>
                <a:cs typeface="Arial MT"/>
              </a:rPr>
              <a:t>is </a:t>
            </a:r>
            <a:r>
              <a:rPr sz="3700" dirty="0">
                <a:latin typeface="Arial MT"/>
                <a:cs typeface="Arial MT"/>
              </a:rPr>
              <a:t>importantto</a:t>
            </a:r>
            <a:r>
              <a:rPr sz="3700" spc="245" dirty="0">
                <a:latin typeface="Arial MT"/>
                <a:cs typeface="Arial MT"/>
              </a:rPr>
              <a:t> </a:t>
            </a:r>
            <a:r>
              <a:rPr sz="3700" dirty="0">
                <a:latin typeface="Arial MT"/>
                <a:cs typeface="Arial MT"/>
              </a:rPr>
              <a:t>act</a:t>
            </a:r>
            <a:r>
              <a:rPr sz="3700" spc="245" dirty="0">
                <a:latin typeface="Arial MT"/>
                <a:cs typeface="Arial MT"/>
              </a:rPr>
              <a:t> </a:t>
            </a:r>
            <a:r>
              <a:rPr sz="3700" dirty="0">
                <a:latin typeface="Arial MT"/>
                <a:cs typeface="Arial MT"/>
              </a:rPr>
              <a:t>quickly</a:t>
            </a:r>
            <a:r>
              <a:rPr sz="3700" spc="245" dirty="0">
                <a:latin typeface="Arial MT"/>
                <a:cs typeface="Arial MT"/>
              </a:rPr>
              <a:t> </a:t>
            </a:r>
            <a:r>
              <a:rPr sz="3700" spc="-25" dirty="0">
                <a:latin typeface="Arial MT"/>
                <a:cs typeface="Arial MT"/>
              </a:rPr>
              <a:t>to </a:t>
            </a:r>
            <a:r>
              <a:rPr sz="3700" dirty="0">
                <a:latin typeface="Arial MT"/>
                <a:cs typeface="Arial MT"/>
              </a:rPr>
              <a:t>defusethe</a:t>
            </a:r>
            <a:r>
              <a:rPr sz="3700" spc="320" dirty="0">
                <a:latin typeface="Arial MT"/>
                <a:cs typeface="Arial MT"/>
              </a:rPr>
              <a:t> </a:t>
            </a:r>
            <a:r>
              <a:rPr sz="3700" dirty="0">
                <a:latin typeface="Arial MT"/>
                <a:cs typeface="Arial MT"/>
              </a:rPr>
              <a:t>situation.</a:t>
            </a:r>
            <a:r>
              <a:rPr sz="3700" spc="320" dirty="0">
                <a:latin typeface="Arial MT"/>
                <a:cs typeface="Arial MT"/>
              </a:rPr>
              <a:t> </a:t>
            </a:r>
            <a:r>
              <a:rPr sz="3700" spc="-25" dirty="0">
                <a:latin typeface="Arial MT"/>
                <a:cs typeface="Arial MT"/>
              </a:rPr>
              <a:t>De- </a:t>
            </a:r>
            <a:r>
              <a:rPr sz="3700" dirty="0">
                <a:latin typeface="Arial MT"/>
                <a:cs typeface="Arial MT"/>
              </a:rPr>
              <a:t>escalation</a:t>
            </a:r>
            <a:r>
              <a:rPr sz="3700" spc="195" dirty="0">
                <a:latin typeface="Arial MT"/>
                <a:cs typeface="Arial MT"/>
              </a:rPr>
              <a:t> </a:t>
            </a:r>
            <a:r>
              <a:rPr sz="3700" dirty="0">
                <a:latin typeface="Arial MT"/>
                <a:cs typeface="Arial MT"/>
              </a:rPr>
              <a:t>is</a:t>
            </a:r>
            <a:r>
              <a:rPr sz="3700" spc="204" dirty="0">
                <a:latin typeface="Arial MT"/>
                <a:cs typeface="Arial MT"/>
              </a:rPr>
              <a:t> </a:t>
            </a:r>
            <a:r>
              <a:rPr sz="3700" dirty="0">
                <a:latin typeface="Arial MT"/>
                <a:cs typeface="Arial MT"/>
              </a:rPr>
              <a:t>about</a:t>
            </a:r>
            <a:r>
              <a:rPr sz="3700" spc="204" dirty="0">
                <a:latin typeface="Arial MT"/>
                <a:cs typeface="Arial MT"/>
              </a:rPr>
              <a:t> </a:t>
            </a:r>
            <a:r>
              <a:rPr sz="3700" spc="-10" dirty="0">
                <a:latin typeface="Arial MT"/>
                <a:cs typeface="Arial MT"/>
              </a:rPr>
              <a:t>reducingthe </a:t>
            </a:r>
            <a:r>
              <a:rPr sz="3700" dirty="0">
                <a:latin typeface="Arial MT"/>
                <a:cs typeface="Arial MT"/>
              </a:rPr>
              <a:t>intensity</a:t>
            </a:r>
            <a:r>
              <a:rPr sz="3700" spc="190" dirty="0">
                <a:latin typeface="Arial MT"/>
                <a:cs typeface="Arial MT"/>
              </a:rPr>
              <a:t> </a:t>
            </a:r>
            <a:r>
              <a:rPr sz="3700" dirty="0">
                <a:latin typeface="Arial MT"/>
                <a:cs typeface="Arial MT"/>
              </a:rPr>
              <a:t>or</a:t>
            </a:r>
            <a:r>
              <a:rPr sz="3700" spc="200" dirty="0">
                <a:latin typeface="Arial MT"/>
                <a:cs typeface="Arial MT"/>
              </a:rPr>
              <a:t> </a:t>
            </a:r>
            <a:r>
              <a:rPr sz="3700" dirty="0">
                <a:latin typeface="Arial MT"/>
                <a:cs typeface="Arial MT"/>
              </a:rPr>
              <a:t>magnitude</a:t>
            </a:r>
            <a:r>
              <a:rPr sz="3700" spc="200" dirty="0">
                <a:latin typeface="Arial MT"/>
                <a:cs typeface="Arial MT"/>
              </a:rPr>
              <a:t> </a:t>
            </a:r>
            <a:r>
              <a:rPr sz="3700" dirty="0">
                <a:latin typeface="Arial MT"/>
                <a:cs typeface="Arial MT"/>
              </a:rPr>
              <a:t>of</a:t>
            </a:r>
            <a:r>
              <a:rPr sz="3700" spc="200" dirty="0">
                <a:latin typeface="Arial MT"/>
                <a:cs typeface="Arial MT"/>
              </a:rPr>
              <a:t> </a:t>
            </a:r>
            <a:r>
              <a:rPr sz="3700" spc="-25" dirty="0">
                <a:latin typeface="Arial MT"/>
                <a:cs typeface="Arial MT"/>
              </a:rPr>
              <a:t>the </a:t>
            </a:r>
            <a:r>
              <a:rPr sz="3700" spc="-10" dirty="0">
                <a:latin typeface="Arial MT"/>
                <a:cs typeface="Arial MT"/>
              </a:rPr>
              <a:t>conflict.</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7D0C8986-0F40-2DBE-5ED7-DD0EE0D5286D}"/>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10649355" y="0"/>
            <a:ext cx="7638644" cy="10286999"/>
          </a:xfrm>
          <a:prstGeom prst="rect">
            <a:avLst/>
          </a:prstGeom>
        </p:spPr>
      </p:pic>
      <p:sp>
        <p:nvSpPr>
          <p:cNvPr id="6" name="object 6"/>
          <p:cNvSpPr txBox="1">
            <a:spLocks noGrp="1"/>
          </p:cNvSpPr>
          <p:nvPr>
            <p:ph type="title"/>
          </p:nvPr>
        </p:nvSpPr>
        <p:spPr>
          <a:xfrm>
            <a:off x="1015993" y="1036752"/>
            <a:ext cx="9347200" cy="2945130"/>
          </a:xfrm>
          <a:prstGeom prst="rect">
            <a:avLst/>
          </a:prstGeom>
        </p:spPr>
        <p:txBody>
          <a:bodyPr vert="horz" wrap="square" lIns="0" tIns="138430" rIns="0" bIns="0" rtlCol="0">
            <a:spAutoFit/>
          </a:bodyPr>
          <a:lstStyle/>
          <a:p>
            <a:pPr marL="12700">
              <a:lnSpc>
                <a:spcPct val="100000"/>
              </a:lnSpc>
              <a:spcBef>
                <a:spcPts val="1090"/>
              </a:spcBef>
            </a:pPr>
            <a:r>
              <a:rPr spc="45" dirty="0">
                <a:solidFill>
                  <a:srgbClr val="000000"/>
                </a:solidFill>
              </a:rPr>
              <a:t>Engage</a:t>
            </a:r>
            <a:r>
              <a:rPr spc="140" dirty="0">
                <a:solidFill>
                  <a:srgbClr val="000000"/>
                </a:solidFill>
              </a:rPr>
              <a:t> </a:t>
            </a:r>
            <a:r>
              <a:rPr dirty="0">
                <a:solidFill>
                  <a:srgbClr val="000000"/>
                </a:solidFill>
              </a:rPr>
              <a:t>in</a:t>
            </a:r>
            <a:r>
              <a:rPr spc="140" dirty="0">
                <a:solidFill>
                  <a:srgbClr val="000000"/>
                </a:solidFill>
              </a:rPr>
              <a:t> </a:t>
            </a:r>
            <a:r>
              <a:rPr spc="40" dirty="0">
                <a:solidFill>
                  <a:srgbClr val="000000"/>
                </a:solidFill>
              </a:rPr>
              <a:t>conversation</a:t>
            </a:r>
          </a:p>
          <a:p>
            <a:pPr marL="12700" marR="1151890">
              <a:lnSpc>
                <a:spcPct val="104700"/>
              </a:lnSpc>
              <a:spcBef>
                <a:spcPts val="365"/>
              </a:spcBef>
            </a:pPr>
            <a:r>
              <a:rPr sz="3700" b="0" dirty="0">
                <a:solidFill>
                  <a:srgbClr val="000000"/>
                </a:solidFill>
                <a:latin typeface="Arial MT"/>
                <a:cs typeface="Arial MT"/>
              </a:rPr>
              <a:t>Often</a:t>
            </a:r>
            <a:r>
              <a:rPr sz="3700" b="0" spc="225" dirty="0">
                <a:solidFill>
                  <a:srgbClr val="000000"/>
                </a:solidFill>
                <a:latin typeface="Arial MT"/>
                <a:cs typeface="Arial MT"/>
              </a:rPr>
              <a:t> </a:t>
            </a:r>
            <a:r>
              <a:rPr sz="3700" b="0" dirty="0">
                <a:solidFill>
                  <a:srgbClr val="000000"/>
                </a:solidFill>
                <a:latin typeface="Arial MT"/>
                <a:cs typeface="Arial MT"/>
              </a:rPr>
              <a:t>conflict</a:t>
            </a:r>
            <a:r>
              <a:rPr sz="3700" b="0" spc="225" dirty="0">
                <a:solidFill>
                  <a:srgbClr val="000000"/>
                </a:solidFill>
                <a:latin typeface="Arial MT"/>
                <a:cs typeface="Arial MT"/>
              </a:rPr>
              <a:t> </a:t>
            </a:r>
            <a:r>
              <a:rPr sz="3700" b="0" dirty="0">
                <a:solidFill>
                  <a:srgbClr val="000000"/>
                </a:solidFill>
                <a:latin typeface="Arial MT"/>
                <a:cs typeface="Arial MT"/>
              </a:rPr>
              <a:t>occurs</a:t>
            </a:r>
            <a:r>
              <a:rPr sz="3700" b="0" spc="229" dirty="0">
                <a:solidFill>
                  <a:srgbClr val="000000"/>
                </a:solidFill>
                <a:latin typeface="Arial MT"/>
                <a:cs typeface="Arial MT"/>
              </a:rPr>
              <a:t> </a:t>
            </a:r>
            <a:r>
              <a:rPr sz="3700" b="0" dirty="0">
                <a:solidFill>
                  <a:srgbClr val="000000"/>
                </a:solidFill>
                <a:latin typeface="Arial MT"/>
                <a:cs typeface="Arial MT"/>
              </a:rPr>
              <a:t>simply</a:t>
            </a:r>
            <a:r>
              <a:rPr sz="3700" b="0" spc="225" dirty="0">
                <a:solidFill>
                  <a:srgbClr val="000000"/>
                </a:solidFill>
                <a:latin typeface="Arial MT"/>
                <a:cs typeface="Arial MT"/>
              </a:rPr>
              <a:t> </a:t>
            </a:r>
            <a:r>
              <a:rPr sz="3700" b="0" dirty="0">
                <a:solidFill>
                  <a:srgbClr val="000000"/>
                </a:solidFill>
                <a:latin typeface="Arial MT"/>
                <a:cs typeface="Arial MT"/>
              </a:rPr>
              <a:t>because</a:t>
            </a:r>
            <a:r>
              <a:rPr sz="3700" b="0" spc="229" dirty="0">
                <a:solidFill>
                  <a:srgbClr val="000000"/>
                </a:solidFill>
                <a:latin typeface="Arial MT"/>
                <a:cs typeface="Arial MT"/>
              </a:rPr>
              <a:t> </a:t>
            </a:r>
            <a:r>
              <a:rPr sz="3700" b="0" spc="-50" dirty="0">
                <a:solidFill>
                  <a:srgbClr val="000000"/>
                </a:solidFill>
                <a:latin typeface="Arial MT"/>
                <a:cs typeface="Arial MT"/>
              </a:rPr>
              <a:t>a </a:t>
            </a:r>
            <a:r>
              <a:rPr sz="3700" b="0" dirty="0">
                <a:solidFill>
                  <a:srgbClr val="000000"/>
                </a:solidFill>
                <a:latin typeface="Arial MT"/>
                <a:cs typeface="Arial MT"/>
              </a:rPr>
              <a:t>person</a:t>
            </a:r>
            <a:r>
              <a:rPr sz="3700" b="0" spc="150" dirty="0">
                <a:solidFill>
                  <a:srgbClr val="000000"/>
                </a:solidFill>
                <a:latin typeface="Arial MT"/>
                <a:cs typeface="Arial MT"/>
              </a:rPr>
              <a:t> </a:t>
            </a:r>
            <a:r>
              <a:rPr sz="3700" b="0" dirty="0">
                <a:solidFill>
                  <a:srgbClr val="000000"/>
                </a:solidFill>
                <a:latin typeface="Arial MT"/>
                <a:cs typeface="Arial MT"/>
              </a:rPr>
              <a:t>just</a:t>
            </a:r>
            <a:r>
              <a:rPr sz="3700" b="0" spc="160" dirty="0">
                <a:solidFill>
                  <a:srgbClr val="000000"/>
                </a:solidFill>
                <a:latin typeface="Arial MT"/>
                <a:cs typeface="Arial MT"/>
              </a:rPr>
              <a:t> </a:t>
            </a:r>
            <a:r>
              <a:rPr sz="3700" b="0" dirty="0">
                <a:solidFill>
                  <a:srgbClr val="000000"/>
                </a:solidFill>
                <a:latin typeface="Arial MT"/>
                <a:cs typeface="Arial MT"/>
              </a:rPr>
              <a:t>wants</a:t>
            </a:r>
            <a:r>
              <a:rPr sz="3700" b="0" spc="160" dirty="0">
                <a:solidFill>
                  <a:srgbClr val="000000"/>
                </a:solidFill>
                <a:latin typeface="Arial MT"/>
                <a:cs typeface="Arial MT"/>
              </a:rPr>
              <a:t> </a:t>
            </a:r>
            <a:r>
              <a:rPr sz="3700" b="0" dirty="0">
                <a:solidFill>
                  <a:srgbClr val="000000"/>
                </a:solidFill>
                <a:latin typeface="Arial MT"/>
                <a:cs typeface="Arial MT"/>
              </a:rPr>
              <a:t>to</a:t>
            </a:r>
            <a:r>
              <a:rPr sz="3700" b="0" spc="160" dirty="0">
                <a:solidFill>
                  <a:srgbClr val="000000"/>
                </a:solidFill>
                <a:latin typeface="Arial MT"/>
                <a:cs typeface="Arial MT"/>
              </a:rPr>
              <a:t> </a:t>
            </a:r>
            <a:r>
              <a:rPr sz="3700" b="0" dirty="0">
                <a:solidFill>
                  <a:srgbClr val="000000"/>
                </a:solidFill>
                <a:latin typeface="Arial MT"/>
                <a:cs typeface="Arial MT"/>
              </a:rPr>
              <a:t>be</a:t>
            </a:r>
            <a:r>
              <a:rPr sz="3700" b="0" spc="160" dirty="0">
                <a:solidFill>
                  <a:srgbClr val="000000"/>
                </a:solidFill>
                <a:latin typeface="Arial MT"/>
                <a:cs typeface="Arial MT"/>
              </a:rPr>
              <a:t> </a:t>
            </a:r>
            <a:r>
              <a:rPr sz="3700" b="0" dirty="0">
                <a:solidFill>
                  <a:srgbClr val="000000"/>
                </a:solidFill>
                <a:latin typeface="Arial MT"/>
                <a:cs typeface="Arial MT"/>
              </a:rPr>
              <a:t>heard.</a:t>
            </a:r>
            <a:r>
              <a:rPr sz="3700" b="0" spc="160" dirty="0">
                <a:solidFill>
                  <a:srgbClr val="000000"/>
                </a:solidFill>
                <a:latin typeface="Arial MT"/>
                <a:cs typeface="Arial MT"/>
              </a:rPr>
              <a:t> </a:t>
            </a:r>
            <a:r>
              <a:rPr sz="3700" b="0" spc="-10" dirty="0">
                <a:solidFill>
                  <a:srgbClr val="000000"/>
                </a:solidFill>
                <a:latin typeface="Arial MT"/>
                <a:cs typeface="Arial MT"/>
              </a:rPr>
              <a:t>Their </a:t>
            </a:r>
            <a:r>
              <a:rPr sz="3700" b="0" dirty="0">
                <a:solidFill>
                  <a:srgbClr val="000000"/>
                </a:solidFill>
                <a:latin typeface="Arial MT"/>
                <a:cs typeface="Arial MT"/>
              </a:rPr>
              <a:t>behaviour</a:t>
            </a:r>
            <a:r>
              <a:rPr sz="3700" b="0" spc="130" dirty="0">
                <a:solidFill>
                  <a:srgbClr val="000000"/>
                </a:solidFill>
                <a:latin typeface="Arial MT"/>
                <a:cs typeface="Arial MT"/>
              </a:rPr>
              <a:t> </a:t>
            </a:r>
            <a:r>
              <a:rPr sz="3700" b="0" dirty="0">
                <a:solidFill>
                  <a:srgbClr val="000000"/>
                </a:solidFill>
                <a:latin typeface="Arial MT"/>
                <a:cs typeface="Arial MT"/>
              </a:rPr>
              <a:t>may</a:t>
            </a:r>
            <a:r>
              <a:rPr sz="3700" b="0" spc="140" dirty="0">
                <a:solidFill>
                  <a:srgbClr val="000000"/>
                </a:solidFill>
                <a:latin typeface="Arial MT"/>
                <a:cs typeface="Arial MT"/>
              </a:rPr>
              <a:t> </a:t>
            </a:r>
            <a:r>
              <a:rPr sz="3700" b="0" dirty="0">
                <a:solidFill>
                  <a:srgbClr val="000000"/>
                </a:solidFill>
                <a:latin typeface="Arial MT"/>
                <a:cs typeface="Arial MT"/>
              </a:rPr>
              <a:t>also</a:t>
            </a:r>
            <a:r>
              <a:rPr sz="3700" b="0" spc="145" dirty="0">
                <a:solidFill>
                  <a:srgbClr val="000000"/>
                </a:solidFill>
                <a:latin typeface="Arial MT"/>
                <a:cs typeface="Arial MT"/>
              </a:rPr>
              <a:t> </a:t>
            </a:r>
            <a:r>
              <a:rPr sz="3700" b="0" dirty="0">
                <a:solidFill>
                  <a:srgbClr val="000000"/>
                </a:solidFill>
                <a:latin typeface="Arial MT"/>
                <a:cs typeface="Arial MT"/>
              </a:rPr>
              <a:t>be</a:t>
            </a:r>
            <a:r>
              <a:rPr sz="3700" b="0" spc="140" dirty="0">
                <a:solidFill>
                  <a:srgbClr val="000000"/>
                </a:solidFill>
                <a:latin typeface="Arial MT"/>
                <a:cs typeface="Arial MT"/>
              </a:rPr>
              <a:t> </a:t>
            </a:r>
            <a:r>
              <a:rPr sz="3700" b="0" dirty="0">
                <a:solidFill>
                  <a:srgbClr val="000000"/>
                </a:solidFill>
                <a:latin typeface="Arial MT"/>
                <a:cs typeface="Arial MT"/>
              </a:rPr>
              <a:t>a</a:t>
            </a:r>
            <a:r>
              <a:rPr sz="3700" b="0" spc="145" dirty="0">
                <a:solidFill>
                  <a:srgbClr val="000000"/>
                </a:solidFill>
                <a:latin typeface="Arial MT"/>
                <a:cs typeface="Arial MT"/>
              </a:rPr>
              <a:t> </a:t>
            </a:r>
            <a:r>
              <a:rPr sz="3700" b="0" dirty="0">
                <a:solidFill>
                  <a:srgbClr val="000000"/>
                </a:solidFill>
                <a:latin typeface="Arial MT"/>
                <a:cs typeface="Arial MT"/>
              </a:rPr>
              <a:t>cry</a:t>
            </a:r>
            <a:r>
              <a:rPr sz="3700" b="0" spc="140" dirty="0">
                <a:solidFill>
                  <a:srgbClr val="000000"/>
                </a:solidFill>
                <a:latin typeface="Arial MT"/>
                <a:cs typeface="Arial MT"/>
              </a:rPr>
              <a:t> </a:t>
            </a:r>
            <a:r>
              <a:rPr sz="3700" b="0" dirty="0">
                <a:solidFill>
                  <a:srgbClr val="000000"/>
                </a:solidFill>
                <a:latin typeface="Arial MT"/>
                <a:cs typeface="Arial MT"/>
              </a:rPr>
              <a:t>for</a:t>
            </a:r>
            <a:r>
              <a:rPr sz="3700" b="0" spc="145" dirty="0">
                <a:solidFill>
                  <a:srgbClr val="000000"/>
                </a:solidFill>
                <a:latin typeface="Arial MT"/>
                <a:cs typeface="Arial MT"/>
              </a:rPr>
              <a:t> </a:t>
            </a:r>
            <a:r>
              <a:rPr sz="3700" b="0" spc="-10" dirty="0">
                <a:solidFill>
                  <a:srgbClr val="000000"/>
                </a:solidFill>
                <a:latin typeface="Arial MT"/>
                <a:cs typeface="Arial MT"/>
              </a:rPr>
              <a:t>help.</a:t>
            </a:r>
            <a:endParaRPr sz="3700" dirty="0">
              <a:latin typeface="Arial MT"/>
              <a:cs typeface="Arial MT"/>
            </a:endParaRPr>
          </a:p>
        </p:txBody>
      </p:sp>
      <p:sp>
        <p:nvSpPr>
          <p:cNvPr id="7" name="object 7"/>
          <p:cNvSpPr txBox="1"/>
          <p:nvPr/>
        </p:nvSpPr>
        <p:spPr>
          <a:xfrm>
            <a:off x="1015993" y="4573415"/>
            <a:ext cx="9236075" cy="2360930"/>
          </a:xfrm>
          <a:prstGeom prst="rect">
            <a:avLst/>
          </a:prstGeom>
        </p:spPr>
        <p:txBody>
          <a:bodyPr vert="horz" wrap="square" lIns="0" tIns="0" rIns="0" bIns="0" rtlCol="0">
            <a:spAutoFit/>
          </a:bodyPr>
          <a:lstStyle/>
          <a:p>
            <a:pPr marL="12700" marR="5080">
              <a:lnSpc>
                <a:spcPts val="4650"/>
              </a:lnSpc>
              <a:tabLst>
                <a:tab pos="2331085" algn="l"/>
                <a:tab pos="4298315" algn="l"/>
              </a:tabLst>
            </a:pPr>
            <a:r>
              <a:rPr sz="3700" dirty="0">
                <a:latin typeface="Arial MT"/>
                <a:cs typeface="Arial MT"/>
              </a:rPr>
              <a:t>Engaging</a:t>
            </a:r>
            <a:r>
              <a:rPr sz="3700" spc="170" dirty="0">
                <a:latin typeface="Arial MT"/>
                <a:cs typeface="Arial MT"/>
              </a:rPr>
              <a:t> </a:t>
            </a:r>
            <a:r>
              <a:rPr sz="3700" dirty="0">
                <a:latin typeface="Arial MT"/>
                <a:cs typeface="Arial MT"/>
              </a:rPr>
              <a:t>a</a:t>
            </a:r>
            <a:r>
              <a:rPr sz="3700" spc="170" dirty="0">
                <a:latin typeface="Arial MT"/>
                <a:cs typeface="Arial MT"/>
              </a:rPr>
              <a:t> </a:t>
            </a:r>
            <a:r>
              <a:rPr sz="3700" spc="-10" dirty="0">
                <a:latin typeface="Arial MT"/>
                <a:cs typeface="Arial MT"/>
              </a:rPr>
              <a:t>person</a:t>
            </a:r>
            <a:r>
              <a:rPr sz="3700" dirty="0">
                <a:latin typeface="Arial MT"/>
                <a:cs typeface="Arial MT"/>
              </a:rPr>
              <a:t>	in</a:t>
            </a:r>
            <a:r>
              <a:rPr sz="3700" spc="245" dirty="0">
                <a:latin typeface="Arial MT"/>
                <a:cs typeface="Arial MT"/>
              </a:rPr>
              <a:t> </a:t>
            </a:r>
            <a:r>
              <a:rPr sz="3700" dirty="0">
                <a:latin typeface="Arial MT"/>
                <a:cs typeface="Arial MT"/>
              </a:rPr>
              <a:t>conversation</a:t>
            </a:r>
            <a:r>
              <a:rPr sz="3700" spc="245" dirty="0">
                <a:latin typeface="Arial MT"/>
                <a:cs typeface="Arial MT"/>
              </a:rPr>
              <a:t> </a:t>
            </a:r>
            <a:r>
              <a:rPr sz="3700" spc="-25" dirty="0">
                <a:latin typeface="Arial MT"/>
                <a:cs typeface="Arial MT"/>
              </a:rPr>
              <a:t>can </a:t>
            </a:r>
            <a:r>
              <a:rPr sz="3700" dirty="0">
                <a:latin typeface="Arial MT"/>
                <a:cs typeface="Arial MT"/>
              </a:rPr>
              <a:t>allow</a:t>
            </a:r>
            <a:r>
              <a:rPr sz="3700" spc="130" dirty="0">
                <a:latin typeface="Arial MT"/>
                <a:cs typeface="Arial MT"/>
              </a:rPr>
              <a:t> </a:t>
            </a:r>
            <a:r>
              <a:rPr sz="3700" dirty="0">
                <a:latin typeface="Arial MT"/>
                <a:cs typeface="Arial MT"/>
              </a:rPr>
              <a:t>them</a:t>
            </a:r>
            <a:r>
              <a:rPr sz="3700" spc="145" dirty="0">
                <a:latin typeface="Arial MT"/>
                <a:cs typeface="Arial MT"/>
              </a:rPr>
              <a:t> </a:t>
            </a:r>
            <a:r>
              <a:rPr sz="3700" dirty="0">
                <a:latin typeface="Arial MT"/>
                <a:cs typeface="Arial MT"/>
              </a:rPr>
              <a:t>to</a:t>
            </a:r>
            <a:r>
              <a:rPr sz="3700" spc="145" dirty="0">
                <a:latin typeface="Arial MT"/>
                <a:cs typeface="Arial MT"/>
              </a:rPr>
              <a:t> </a:t>
            </a:r>
            <a:r>
              <a:rPr sz="3700" dirty="0">
                <a:latin typeface="Arial MT"/>
                <a:cs typeface="Arial MT"/>
              </a:rPr>
              <a:t>calm</a:t>
            </a:r>
            <a:r>
              <a:rPr sz="3700" spc="145" dirty="0">
                <a:latin typeface="Arial MT"/>
                <a:cs typeface="Arial MT"/>
              </a:rPr>
              <a:t> </a:t>
            </a:r>
            <a:r>
              <a:rPr sz="3700" dirty="0">
                <a:latin typeface="Arial MT"/>
                <a:cs typeface="Arial MT"/>
              </a:rPr>
              <a:t>down</a:t>
            </a:r>
            <a:r>
              <a:rPr sz="3700" spc="140" dirty="0">
                <a:latin typeface="Arial MT"/>
                <a:cs typeface="Arial MT"/>
              </a:rPr>
              <a:t> </a:t>
            </a:r>
            <a:r>
              <a:rPr sz="3700" dirty="0">
                <a:latin typeface="Arial MT"/>
                <a:cs typeface="Arial MT"/>
              </a:rPr>
              <a:t>and</a:t>
            </a:r>
            <a:r>
              <a:rPr sz="3700" spc="145" dirty="0">
                <a:latin typeface="Arial MT"/>
                <a:cs typeface="Arial MT"/>
              </a:rPr>
              <a:t> </a:t>
            </a:r>
            <a:r>
              <a:rPr sz="3700" dirty="0">
                <a:latin typeface="Arial MT"/>
                <a:cs typeface="Arial MT"/>
              </a:rPr>
              <a:t>focus</a:t>
            </a:r>
            <a:r>
              <a:rPr sz="3700" spc="145" dirty="0">
                <a:latin typeface="Arial MT"/>
                <a:cs typeface="Arial MT"/>
              </a:rPr>
              <a:t> </a:t>
            </a:r>
            <a:r>
              <a:rPr sz="3700" dirty="0">
                <a:latin typeface="Arial MT"/>
                <a:cs typeface="Arial MT"/>
              </a:rPr>
              <a:t>on</a:t>
            </a:r>
            <a:r>
              <a:rPr sz="3700" spc="145" dirty="0">
                <a:latin typeface="Arial MT"/>
                <a:cs typeface="Arial MT"/>
              </a:rPr>
              <a:t> </a:t>
            </a:r>
            <a:r>
              <a:rPr sz="3700" spc="-20" dirty="0">
                <a:latin typeface="Arial MT"/>
                <a:cs typeface="Arial MT"/>
              </a:rPr>
              <a:t>your </a:t>
            </a:r>
            <a:r>
              <a:rPr sz="3700" spc="-10" dirty="0">
                <a:latin typeface="Arial MT"/>
                <a:cs typeface="Arial MT"/>
              </a:rPr>
              <a:t>questions</a:t>
            </a:r>
            <a:r>
              <a:rPr sz="3700" dirty="0">
                <a:latin typeface="Arial MT"/>
                <a:cs typeface="Arial MT"/>
              </a:rPr>
              <a:t>	and</a:t>
            </a:r>
            <a:r>
              <a:rPr sz="3700" spc="125" dirty="0">
                <a:latin typeface="Arial MT"/>
                <a:cs typeface="Arial MT"/>
              </a:rPr>
              <a:t> </a:t>
            </a:r>
            <a:r>
              <a:rPr sz="3700" dirty="0">
                <a:latin typeface="Arial MT"/>
                <a:cs typeface="Arial MT"/>
              </a:rPr>
              <a:t>what</a:t>
            </a:r>
            <a:r>
              <a:rPr sz="3700" spc="135" dirty="0">
                <a:latin typeface="Arial MT"/>
                <a:cs typeface="Arial MT"/>
              </a:rPr>
              <a:t> </a:t>
            </a:r>
            <a:r>
              <a:rPr sz="3700" dirty="0">
                <a:latin typeface="Arial MT"/>
                <a:cs typeface="Arial MT"/>
              </a:rPr>
              <a:t>they</a:t>
            </a:r>
            <a:r>
              <a:rPr sz="3700" spc="135" dirty="0">
                <a:latin typeface="Arial MT"/>
                <a:cs typeface="Arial MT"/>
              </a:rPr>
              <a:t> </a:t>
            </a:r>
            <a:r>
              <a:rPr sz="3700" dirty="0">
                <a:latin typeface="Arial MT"/>
                <a:cs typeface="Arial MT"/>
              </a:rPr>
              <a:t>want</a:t>
            </a:r>
            <a:r>
              <a:rPr sz="3700" spc="135" dirty="0">
                <a:latin typeface="Arial MT"/>
                <a:cs typeface="Arial MT"/>
              </a:rPr>
              <a:t> </a:t>
            </a:r>
            <a:r>
              <a:rPr sz="3700" dirty="0">
                <a:latin typeface="Arial MT"/>
                <a:cs typeface="Arial MT"/>
              </a:rPr>
              <a:t>to</a:t>
            </a:r>
            <a:r>
              <a:rPr sz="3700" spc="135" dirty="0">
                <a:latin typeface="Arial MT"/>
                <a:cs typeface="Arial MT"/>
              </a:rPr>
              <a:t> </a:t>
            </a:r>
            <a:r>
              <a:rPr sz="3700" dirty="0">
                <a:latin typeface="Arial MT"/>
                <a:cs typeface="Arial MT"/>
              </a:rPr>
              <a:t>say</a:t>
            </a:r>
            <a:r>
              <a:rPr sz="3700" spc="135" dirty="0">
                <a:latin typeface="Arial MT"/>
                <a:cs typeface="Arial MT"/>
              </a:rPr>
              <a:t> </a:t>
            </a:r>
            <a:r>
              <a:rPr sz="3700" spc="-10" dirty="0">
                <a:latin typeface="Arial MT"/>
                <a:cs typeface="Arial MT"/>
              </a:rPr>
              <a:t>which </a:t>
            </a:r>
            <a:r>
              <a:rPr sz="3700" dirty="0">
                <a:latin typeface="Arial MT"/>
                <a:cs typeface="Arial MT"/>
              </a:rPr>
              <a:t>can</a:t>
            </a:r>
            <a:r>
              <a:rPr sz="3700" spc="145" dirty="0">
                <a:latin typeface="Arial MT"/>
                <a:cs typeface="Arial MT"/>
              </a:rPr>
              <a:t> </a:t>
            </a:r>
            <a:r>
              <a:rPr sz="3700" dirty="0">
                <a:latin typeface="Arial MT"/>
                <a:cs typeface="Arial MT"/>
              </a:rPr>
              <a:t>defuse</a:t>
            </a:r>
            <a:r>
              <a:rPr sz="3700" spc="155" dirty="0">
                <a:latin typeface="Arial MT"/>
                <a:cs typeface="Arial MT"/>
              </a:rPr>
              <a:t> </a:t>
            </a:r>
            <a:r>
              <a:rPr sz="3700" dirty="0">
                <a:latin typeface="Arial MT"/>
                <a:cs typeface="Arial MT"/>
              </a:rPr>
              <a:t>the</a:t>
            </a:r>
            <a:r>
              <a:rPr sz="3700" spc="155" dirty="0">
                <a:latin typeface="Arial MT"/>
                <a:cs typeface="Arial MT"/>
              </a:rPr>
              <a:t> </a:t>
            </a:r>
            <a:r>
              <a:rPr sz="3700" spc="-10" dirty="0">
                <a:latin typeface="Arial MT"/>
                <a:cs typeface="Arial MT"/>
              </a:rPr>
              <a:t>situation.</a:t>
            </a:r>
            <a:endParaRPr sz="3700">
              <a:latin typeface="Arial MT"/>
              <a:cs typeface="Arial MT"/>
            </a:endParaRPr>
          </a:p>
        </p:txBody>
      </p:sp>
      <p:pic>
        <p:nvPicPr>
          <p:cNvPr id="8" name="object 5">
            <a:hlinkClick r:id="rId3" action="ppaction://hlinksldjump"/>
            <a:extLst>
              <a:ext uri="{FF2B5EF4-FFF2-40B4-BE49-F238E27FC236}">
                <a16:creationId xmlns:a16="http://schemas.microsoft.com/office/drawing/2014/main" id="{F73BFE98-AD77-3602-F75F-03CCEE899E1F}"/>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0" y="3470979"/>
            <a:ext cx="18287999" cy="6816019"/>
          </a:xfrm>
          <a:prstGeom prst="rect">
            <a:avLst/>
          </a:prstGeom>
        </p:spPr>
      </p:pic>
      <p:sp>
        <p:nvSpPr>
          <p:cNvPr id="6" name="object 6"/>
          <p:cNvSpPr txBox="1">
            <a:spLocks noGrp="1"/>
          </p:cNvSpPr>
          <p:nvPr>
            <p:ph type="title"/>
          </p:nvPr>
        </p:nvSpPr>
        <p:spPr>
          <a:xfrm>
            <a:off x="1015993" y="898138"/>
            <a:ext cx="15313660" cy="2573020"/>
          </a:xfrm>
          <a:prstGeom prst="rect">
            <a:avLst/>
          </a:prstGeom>
        </p:spPr>
        <p:txBody>
          <a:bodyPr vert="horz" wrap="square" lIns="0" tIns="277495" rIns="0" bIns="0" rtlCol="0">
            <a:spAutoFit/>
          </a:bodyPr>
          <a:lstStyle/>
          <a:p>
            <a:pPr marL="12700">
              <a:lnSpc>
                <a:spcPct val="100000"/>
              </a:lnSpc>
              <a:spcBef>
                <a:spcPts val="2185"/>
              </a:spcBef>
            </a:pPr>
            <a:r>
              <a:rPr spc="45" dirty="0">
                <a:solidFill>
                  <a:srgbClr val="000000"/>
                </a:solidFill>
              </a:rPr>
              <a:t>Utilising</a:t>
            </a:r>
            <a:r>
              <a:rPr spc="195" dirty="0">
                <a:solidFill>
                  <a:srgbClr val="000000"/>
                </a:solidFill>
              </a:rPr>
              <a:t> </a:t>
            </a:r>
            <a:r>
              <a:rPr dirty="0">
                <a:solidFill>
                  <a:srgbClr val="000000"/>
                </a:solidFill>
              </a:rPr>
              <a:t>a</a:t>
            </a:r>
            <a:r>
              <a:rPr spc="195" dirty="0">
                <a:solidFill>
                  <a:srgbClr val="000000"/>
                </a:solidFill>
              </a:rPr>
              <a:t> </a:t>
            </a:r>
            <a:r>
              <a:rPr dirty="0">
                <a:solidFill>
                  <a:srgbClr val="000000"/>
                </a:solidFill>
              </a:rPr>
              <a:t>quiet</a:t>
            </a:r>
            <a:r>
              <a:rPr spc="195" dirty="0">
                <a:solidFill>
                  <a:srgbClr val="000000"/>
                </a:solidFill>
              </a:rPr>
              <a:t> </a:t>
            </a:r>
            <a:r>
              <a:rPr spc="-10" dirty="0">
                <a:solidFill>
                  <a:srgbClr val="000000"/>
                </a:solidFill>
              </a:rPr>
              <a:t>space</a:t>
            </a:r>
          </a:p>
          <a:p>
            <a:pPr marL="12700" marR="5080">
              <a:lnSpc>
                <a:spcPct val="104700"/>
              </a:lnSpc>
              <a:spcBef>
                <a:spcPts val="994"/>
              </a:spcBef>
              <a:tabLst>
                <a:tab pos="3666490" algn="l"/>
              </a:tabLst>
            </a:pPr>
            <a:r>
              <a:rPr sz="3700" b="0" dirty="0">
                <a:solidFill>
                  <a:srgbClr val="000000"/>
                </a:solidFill>
                <a:latin typeface="Arial MT"/>
                <a:cs typeface="Arial MT"/>
              </a:rPr>
              <a:t>A</a:t>
            </a:r>
            <a:r>
              <a:rPr sz="3700" b="0" spc="125" dirty="0">
                <a:solidFill>
                  <a:srgbClr val="000000"/>
                </a:solidFill>
                <a:latin typeface="Arial MT"/>
                <a:cs typeface="Arial MT"/>
              </a:rPr>
              <a:t> </a:t>
            </a:r>
            <a:r>
              <a:rPr sz="3700" b="0" dirty="0">
                <a:solidFill>
                  <a:srgbClr val="000000"/>
                </a:solidFill>
                <a:latin typeface="Arial MT"/>
                <a:cs typeface="Arial MT"/>
              </a:rPr>
              <a:t>great</a:t>
            </a:r>
            <a:r>
              <a:rPr sz="3700" b="0" spc="125" dirty="0">
                <a:solidFill>
                  <a:srgbClr val="000000"/>
                </a:solidFill>
                <a:latin typeface="Arial MT"/>
                <a:cs typeface="Arial MT"/>
              </a:rPr>
              <a:t> </a:t>
            </a:r>
            <a:r>
              <a:rPr sz="3700" b="0" spc="-10" dirty="0">
                <a:solidFill>
                  <a:srgbClr val="000000"/>
                </a:solidFill>
                <a:latin typeface="Arial MT"/>
                <a:cs typeface="Arial MT"/>
              </a:rPr>
              <a:t>strategy</a:t>
            </a:r>
            <a:r>
              <a:rPr sz="3700" b="0" dirty="0">
                <a:solidFill>
                  <a:srgbClr val="000000"/>
                </a:solidFill>
                <a:latin typeface="Arial MT"/>
                <a:cs typeface="Arial MT"/>
              </a:rPr>
              <a:t>	for</a:t>
            </a:r>
            <a:r>
              <a:rPr sz="3700" b="0" spc="155" dirty="0">
                <a:solidFill>
                  <a:srgbClr val="000000"/>
                </a:solidFill>
                <a:latin typeface="Arial MT"/>
                <a:cs typeface="Arial MT"/>
              </a:rPr>
              <a:t> </a:t>
            </a:r>
            <a:r>
              <a:rPr sz="3700" b="0" dirty="0">
                <a:solidFill>
                  <a:srgbClr val="000000"/>
                </a:solidFill>
                <a:latin typeface="Arial MT"/>
                <a:cs typeface="Arial MT"/>
              </a:rPr>
              <a:t>responding</a:t>
            </a:r>
            <a:r>
              <a:rPr sz="3700" b="0" spc="165" dirty="0">
                <a:solidFill>
                  <a:srgbClr val="000000"/>
                </a:solidFill>
                <a:latin typeface="Arial MT"/>
                <a:cs typeface="Arial MT"/>
              </a:rPr>
              <a:t> </a:t>
            </a:r>
            <a:r>
              <a:rPr sz="3700" b="0" dirty="0">
                <a:solidFill>
                  <a:srgbClr val="000000"/>
                </a:solidFill>
                <a:latin typeface="Arial MT"/>
                <a:cs typeface="Arial MT"/>
              </a:rPr>
              <a:t>to</a:t>
            </a:r>
            <a:r>
              <a:rPr sz="3700" b="0" spc="170" dirty="0">
                <a:solidFill>
                  <a:srgbClr val="000000"/>
                </a:solidFill>
                <a:latin typeface="Arial MT"/>
                <a:cs typeface="Arial MT"/>
              </a:rPr>
              <a:t> </a:t>
            </a:r>
            <a:r>
              <a:rPr sz="3700" b="0" dirty="0">
                <a:solidFill>
                  <a:srgbClr val="000000"/>
                </a:solidFill>
                <a:latin typeface="Arial MT"/>
                <a:cs typeface="Arial MT"/>
              </a:rPr>
              <a:t>conflict</a:t>
            </a:r>
            <a:r>
              <a:rPr sz="3700" b="0" spc="165" dirty="0">
                <a:solidFill>
                  <a:srgbClr val="000000"/>
                </a:solidFill>
                <a:latin typeface="Arial MT"/>
                <a:cs typeface="Arial MT"/>
              </a:rPr>
              <a:t> </a:t>
            </a:r>
            <a:r>
              <a:rPr sz="3700" b="0" dirty="0">
                <a:solidFill>
                  <a:srgbClr val="000000"/>
                </a:solidFill>
                <a:latin typeface="Arial MT"/>
                <a:cs typeface="Arial MT"/>
              </a:rPr>
              <a:t>is</a:t>
            </a:r>
            <a:r>
              <a:rPr sz="3700" b="0" spc="170" dirty="0">
                <a:solidFill>
                  <a:srgbClr val="000000"/>
                </a:solidFill>
                <a:latin typeface="Arial MT"/>
                <a:cs typeface="Arial MT"/>
              </a:rPr>
              <a:t> </a:t>
            </a:r>
            <a:r>
              <a:rPr sz="3700" b="0" dirty="0">
                <a:solidFill>
                  <a:srgbClr val="000000"/>
                </a:solidFill>
                <a:latin typeface="Arial MT"/>
                <a:cs typeface="Arial MT"/>
              </a:rPr>
              <a:t>to</a:t>
            </a:r>
            <a:r>
              <a:rPr sz="3700" b="0" spc="165" dirty="0">
                <a:solidFill>
                  <a:srgbClr val="000000"/>
                </a:solidFill>
                <a:latin typeface="Arial MT"/>
                <a:cs typeface="Arial MT"/>
              </a:rPr>
              <a:t> </a:t>
            </a:r>
            <a:r>
              <a:rPr sz="3700" b="0" dirty="0">
                <a:solidFill>
                  <a:srgbClr val="000000"/>
                </a:solidFill>
                <a:latin typeface="Arial MT"/>
                <a:cs typeface="Arial MT"/>
              </a:rPr>
              <a:t>take</a:t>
            </a:r>
            <a:r>
              <a:rPr sz="3700" b="0" spc="165" dirty="0">
                <a:solidFill>
                  <a:srgbClr val="000000"/>
                </a:solidFill>
                <a:latin typeface="Arial MT"/>
                <a:cs typeface="Arial MT"/>
              </a:rPr>
              <a:t> </a:t>
            </a:r>
            <a:r>
              <a:rPr sz="3700" b="0" dirty="0">
                <a:solidFill>
                  <a:srgbClr val="000000"/>
                </a:solidFill>
                <a:latin typeface="Arial MT"/>
                <a:cs typeface="Arial MT"/>
              </a:rPr>
              <a:t>the</a:t>
            </a:r>
            <a:r>
              <a:rPr sz="3700" b="0" spc="170" dirty="0">
                <a:solidFill>
                  <a:srgbClr val="000000"/>
                </a:solidFill>
                <a:latin typeface="Arial MT"/>
                <a:cs typeface="Arial MT"/>
              </a:rPr>
              <a:t> </a:t>
            </a:r>
            <a:r>
              <a:rPr sz="3700" b="0" dirty="0">
                <a:solidFill>
                  <a:srgbClr val="000000"/>
                </a:solidFill>
                <a:latin typeface="Arial MT"/>
                <a:cs typeface="Arial MT"/>
              </a:rPr>
              <a:t>patientto</a:t>
            </a:r>
            <a:r>
              <a:rPr sz="3700" b="0" spc="165" dirty="0">
                <a:solidFill>
                  <a:srgbClr val="000000"/>
                </a:solidFill>
                <a:latin typeface="Arial MT"/>
                <a:cs typeface="Arial MT"/>
              </a:rPr>
              <a:t> </a:t>
            </a:r>
            <a:r>
              <a:rPr sz="3700" b="0" dirty="0">
                <a:solidFill>
                  <a:srgbClr val="000000"/>
                </a:solidFill>
                <a:latin typeface="Arial MT"/>
                <a:cs typeface="Arial MT"/>
              </a:rPr>
              <a:t>a</a:t>
            </a:r>
            <a:r>
              <a:rPr sz="3700" b="0" spc="170" dirty="0">
                <a:solidFill>
                  <a:srgbClr val="000000"/>
                </a:solidFill>
                <a:latin typeface="Arial MT"/>
                <a:cs typeface="Arial MT"/>
              </a:rPr>
              <a:t> </a:t>
            </a:r>
            <a:r>
              <a:rPr sz="3700" b="0" spc="-10" dirty="0">
                <a:solidFill>
                  <a:srgbClr val="000000"/>
                </a:solidFill>
                <a:latin typeface="Arial MT"/>
                <a:cs typeface="Arial MT"/>
              </a:rPr>
              <a:t>quiet </a:t>
            </a:r>
            <a:r>
              <a:rPr sz="3700" b="0" dirty="0">
                <a:solidFill>
                  <a:srgbClr val="000000"/>
                </a:solidFill>
                <a:latin typeface="Arial MT"/>
                <a:cs typeface="Arial MT"/>
              </a:rPr>
              <a:t>space</a:t>
            </a:r>
            <a:r>
              <a:rPr sz="3700" b="0" spc="160" dirty="0">
                <a:solidFill>
                  <a:srgbClr val="000000"/>
                </a:solidFill>
                <a:latin typeface="Arial MT"/>
                <a:cs typeface="Arial MT"/>
              </a:rPr>
              <a:t> </a:t>
            </a:r>
            <a:r>
              <a:rPr sz="3700" b="0" dirty="0">
                <a:solidFill>
                  <a:srgbClr val="000000"/>
                </a:solidFill>
                <a:latin typeface="Arial MT"/>
                <a:cs typeface="Arial MT"/>
              </a:rPr>
              <a:t>free</a:t>
            </a:r>
            <a:r>
              <a:rPr sz="3700" b="0" spc="160" dirty="0">
                <a:solidFill>
                  <a:srgbClr val="000000"/>
                </a:solidFill>
                <a:latin typeface="Arial MT"/>
                <a:cs typeface="Arial MT"/>
              </a:rPr>
              <a:t> </a:t>
            </a:r>
            <a:r>
              <a:rPr sz="3700" b="0" dirty="0">
                <a:solidFill>
                  <a:srgbClr val="000000"/>
                </a:solidFill>
                <a:latin typeface="Arial MT"/>
                <a:cs typeface="Arial MT"/>
              </a:rPr>
              <a:t>from</a:t>
            </a:r>
            <a:r>
              <a:rPr sz="3700" b="0" spc="160" dirty="0">
                <a:solidFill>
                  <a:srgbClr val="000000"/>
                </a:solidFill>
                <a:latin typeface="Arial MT"/>
                <a:cs typeface="Arial MT"/>
              </a:rPr>
              <a:t> </a:t>
            </a:r>
            <a:r>
              <a:rPr sz="3700" b="0" dirty="0">
                <a:solidFill>
                  <a:srgbClr val="000000"/>
                </a:solidFill>
                <a:latin typeface="Arial MT"/>
                <a:cs typeface="Arial MT"/>
              </a:rPr>
              <a:t>noise</a:t>
            </a:r>
            <a:r>
              <a:rPr sz="3700" b="0" spc="160" dirty="0">
                <a:solidFill>
                  <a:srgbClr val="000000"/>
                </a:solidFill>
                <a:latin typeface="Arial MT"/>
                <a:cs typeface="Arial MT"/>
              </a:rPr>
              <a:t> </a:t>
            </a:r>
            <a:r>
              <a:rPr sz="3700" b="0" dirty="0">
                <a:solidFill>
                  <a:srgbClr val="000000"/>
                </a:solidFill>
                <a:latin typeface="Arial MT"/>
                <a:cs typeface="Arial MT"/>
              </a:rPr>
              <a:t>and</a:t>
            </a:r>
            <a:r>
              <a:rPr sz="3700" b="0" spc="165" dirty="0">
                <a:solidFill>
                  <a:srgbClr val="000000"/>
                </a:solidFill>
                <a:latin typeface="Arial MT"/>
                <a:cs typeface="Arial MT"/>
              </a:rPr>
              <a:t> </a:t>
            </a:r>
            <a:r>
              <a:rPr sz="3700" b="0" spc="-10" dirty="0">
                <a:solidFill>
                  <a:srgbClr val="000000"/>
                </a:solidFill>
                <a:latin typeface="Arial MT"/>
                <a:cs typeface="Arial MT"/>
              </a:rPr>
              <a:t>distraction.</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6786DEA2-2A47-BDCC-C8E5-DDBB1A1B06CB}"/>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12300045" y="0"/>
            <a:ext cx="5987954" cy="10286999"/>
          </a:xfrm>
          <a:prstGeom prst="rect">
            <a:avLst/>
          </a:prstGeom>
        </p:spPr>
      </p:pic>
      <p:sp>
        <p:nvSpPr>
          <p:cNvPr id="6" name="object 6"/>
          <p:cNvSpPr txBox="1"/>
          <p:nvPr/>
        </p:nvSpPr>
        <p:spPr>
          <a:xfrm>
            <a:off x="849074" y="971836"/>
            <a:ext cx="11238230" cy="7533005"/>
          </a:xfrm>
          <a:prstGeom prst="rect">
            <a:avLst/>
          </a:prstGeom>
        </p:spPr>
        <p:txBody>
          <a:bodyPr vert="horz" wrap="square" lIns="0" tIns="12700" rIns="0" bIns="0" rtlCol="0">
            <a:spAutoFit/>
          </a:bodyPr>
          <a:lstStyle/>
          <a:p>
            <a:pPr marL="179070">
              <a:lnSpc>
                <a:spcPts val="7325"/>
              </a:lnSpc>
              <a:spcBef>
                <a:spcPts val="100"/>
              </a:spcBef>
              <a:tabLst>
                <a:tab pos="2959735" algn="l"/>
                <a:tab pos="4633595" algn="l"/>
              </a:tabLst>
            </a:pPr>
            <a:r>
              <a:rPr sz="6400" b="1" spc="345" dirty="0">
                <a:solidFill>
                  <a:srgbClr val="08090F"/>
                </a:solidFill>
                <a:latin typeface="Arial"/>
                <a:cs typeface="Arial"/>
              </a:rPr>
              <a:t>There</a:t>
            </a:r>
            <a:r>
              <a:rPr sz="6400" b="1" dirty="0">
                <a:solidFill>
                  <a:srgbClr val="08090F"/>
                </a:solidFill>
                <a:latin typeface="Arial"/>
                <a:cs typeface="Arial"/>
              </a:rPr>
              <a:t>	</a:t>
            </a:r>
            <a:r>
              <a:rPr sz="6400" b="1" spc="270" dirty="0">
                <a:solidFill>
                  <a:srgbClr val="08090F"/>
                </a:solidFill>
                <a:latin typeface="Arial"/>
                <a:cs typeface="Arial"/>
              </a:rPr>
              <a:t>are</a:t>
            </a:r>
            <a:r>
              <a:rPr sz="6400" b="1" dirty="0">
                <a:solidFill>
                  <a:srgbClr val="08090F"/>
                </a:solidFill>
                <a:latin typeface="Arial"/>
                <a:cs typeface="Arial"/>
              </a:rPr>
              <a:t>	</a:t>
            </a:r>
            <a:r>
              <a:rPr sz="6400" b="1" spc="310" dirty="0">
                <a:solidFill>
                  <a:srgbClr val="08090F"/>
                </a:solidFill>
                <a:latin typeface="Arial"/>
                <a:cs typeface="Arial"/>
              </a:rPr>
              <a:t>many</a:t>
            </a:r>
            <a:endParaRPr sz="6400">
              <a:latin typeface="Arial"/>
              <a:cs typeface="Arial"/>
            </a:endParaRPr>
          </a:p>
          <a:p>
            <a:pPr marL="461645">
              <a:lnSpc>
                <a:spcPts val="6975"/>
              </a:lnSpc>
              <a:tabLst>
                <a:tab pos="7336790" algn="l"/>
              </a:tabLst>
            </a:pPr>
            <a:r>
              <a:rPr sz="6400" b="1" spc="405" dirty="0">
                <a:solidFill>
                  <a:srgbClr val="08090F"/>
                </a:solidFill>
                <a:latin typeface="Arial"/>
                <a:cs typeface="Arial"/>
              </a:rPr>
              <a:t>characteristics</a:t>
            </a:r>
            <a:r>
              <a:rPr sz="6400" b="1" dirty="0">
                <a:solidFill>
                  <a:srgbClr val="08090F"/>
                </a:solidFill>
                <a:latin typeface="Arial"/>
                <a:cs typeface="Arial"/>
              </a:rPr>
              <a:t>	</a:t>
            </a:r>
            <a:r>
              <a:rPr sz="6400" b="1" spc="310" dirty="0">
                <a:solidFill>
                  <a:srgbClr val="08090F"/>
                </a:solidFill>
                <a:latin typeface="Arial"/>
                <a:cs typeface="Arial"/>
              </a:rPr>
              <a:t>that</a:t>
            </a:r>
            <a:endParaRPr sz="6400">
              <a:latin typeface="Arial"/>
              <a:cs typeface="Arial"/>
            </a:endParaRPr>
          </a:p>
          <a:p>
            <a:pPr marL="179070" marR="302895">
              <a:lnSpc>
                <a:spcPts val="6980"/>
              </a:lnSpc>
              <a:spcBef>
                <a:spcPts val="459"/>
              </a:spcBef>
              <a:tabLst>
                <a:tab pos="3199130" algn="l"/>
                <a:tab pos="5423535" algn="l"/>
                <a:tab pos="10102850" algn="l"/>
              </a:tabLst>
            </a:pPr>
            <a:r>
              <a:rPr sz="6400" b="1" spc="360" dirty="0">
                <a:solidFill>
                  <a:srgbClr val="08090F"/>
                </a:solidFill>
                <a:latin typeface="Arial"/>
                <a:cs typeface="Arial"/>
              </a:rPr>
              <a:t>create</a:t>
            </a:r>
            <a:r>
              <a:rPr sz="6400" b="1" dirty="0">
                <a:solidFill>
                  <a:srgbClr val="08090F"/>
                </a:solidFill>
                <a:latin typeface="Arial"/>
                <a:cs typeface="Arial"/>
              </a:rPr>
              <a:t>	</a:t>
            </a:r>
            <a:r>
              <a:rPr sz="6400" b="1" spc="310" dirty="0">
                <a:solidFill>
                  <a:srgbClr val="08090F"/>
                </a:solidFill>
                <a:latin typeface="Arial"/>
                <a:cs typeface="Arial"/>
              </a:rPr>
              <a:t>high</a:t>
            </a:r>
            <a:r>
              <a:rPr sz="6400" b="1" dirty="0">
                <a:solidFill>
                  <a:srgbClr val="08090F"/>
                </a:solidFill>
                <a:latin typeface="Arial"/>
                <a:cs typeface="Arial"/>
              </a:rPr>
              <a:t>	</a:t>
            </a:r>
            <a:r>
              <a:rPr sz="6400" b="1" spc="385" dirty="0">
                <a:solidFill>
                  <a:srgbClr val="08090F"/>
                </a:solidFill>
                <a:latin typeface="Arial"/>
                <a:cs typeface="Arial"/>
              </a:rPr>
              <a:t>standards</a:t>
            </a:r>
            <a:r>
              <a:rPr sz="6400" b="1" dirty="0">
                <a:solidFill>
                  <a:srgbClr val="08090F"/>
                </a:solidFill>
                <a:latin typeface="Arial"/>
                <a:cs typeface="Arial"/>
              </a:rPr>
              <a:t>	</a:t>
            </a:r>
            <a:r>
              <a:rPr sz="6400" b="1" spc="195" dirty="0">
                <a:solidFill>
                  <a:srgbClr val="08090F"/>
                </a:solidFill>
                <a:latin typeface="Arial"/>
                <a:cs typeface="Arial"/>
              </a:rPr>
              <a:t>of </a:t>
            </a:r>
            <a:r>
              <a:rPr sz="6400" b="1" spc="370" dirty="0">
                <a:solidFill>
                  <a:srgbClr val="08090F"/>
                </a:solidFill>
                <a:latin typeface="Arial"/>
                <a:cs typeface="Arial"/>
              </a:rPr>
              <a:t>service</a:t>
            </a:r>
            <a:endParaRPr sz="6400">
              <a:latin typeface="Arial"/>
              <a:cs typeface="Arial"/>
            </a:endParaRPr>
          </a:p>
          <a:p>
            <a:pPr>
              <a:lnSpc>
                <a:spcPct val="100000"/>
              </a:lnSpc>
              <a:spcBef>
                <a:spcPts val="30"/>
              </a:spcBef>
            </a:pPr>
            <a:endParaRPr sz="8300">
              <a:latin typeface="Arial"/>
              <a:cs typeface="Arial"/>
            </a:endParaRPr>
          </a:p>
          <a:p>
            <a:pPr marL="12700" marR="944880">
              <a:lnSpc>
                <a:spcPts val="6980"/>
              </a:lnSpc>
              <a:tabLst>
                <a:tab pos="1175385" algn="l"/>
                <a:tab pos="1447800" algn="l"/>
                <a:tab pos="3536950" algn="l"/>
                <a:tab pos="4917440" algn="l"/>
                <a:tab pos="6633845" algn="l"/>
                <a:tab pos="7978775" algn="l"/>
              </a:tabLst>
            </a:pPr>
            <a:r>
              <a:rPr sz="6400" b="1" spc="195" dirty="0">
                <a:solidFill>
                  <a:srgbClr val="08090F"/>
                </a:solidFill>
                <a:latin typeface="Arial"/>
                <a:cs typeface="Arial"/>
              </a:rPr>
              <a:t>As</a:t>
            </a:r>
            <a:r>
              <a:rPr sz="6400" b="1" dirty="0">
                <a:solidFill>
                  <a:srgbClr val="08090F"/>
                </a:solidFill>
                <a:latin typeface="Arial"/>
                <a:cs typeface="Arial"/>
              </a:rPr>
              <a:t>		</a:t>
            </a:r>
            <a:r>
              <a:rPr sz="6400" b="1" spc="360" dirty="0">
                <a:solidFill>
                  <a:srgbClr val="08090F"/>
                </a:solidFill>
                <a:latin typeface="Arial"/>
                <a:cs typeface="Arial"/>
              </a:rPr>
              <a:t>anyone</a:t>
            </a:r>
            <a:r>
              <a:rPr sz="6400" b="1" dirty="0">
                <a:solidFill>
                  <a:srgbClr val="08090F"/>
                </a:solidFill>
                <a:latin typeface="Arial"/>
                <a:cs typeface="Arial"/>
              </a:rPr>
              <a:t>	</a:t>
            </a:r>
            <a:r>
              <a:rPr sz="6400" b="1" spc="270" dirty="0">
                <a:solidFill>
                  <a:srgbClr val="08090F"/>
                </a:solidFill>
                <a:latin typeface="Arial"/>
                <a:cs typeface="Arial"/>
              </a:rPr>
              <a:t>got</a:t>
            </a:r>
            <a:r>
              <a:rPr sz="6400" b="1" dirty="0">
                <a:solidFill>
                  <a:srgbClr val="08090F"/>
                </a:solidFill>
                <a:latin typeface="Arial"/>
                <a:cs typeface="Arial"/>
              </a:rPr>
              <a:t>	</a:t>
            </a:r>
            <a:r>
              <a:rPr sz="6400" b="1" spc="195" dirty="0">
                <a:solidFill>
                  <a:srgbClr val="08090F"/>
                </a:solidFill>
                <a:latin typeface="Arial"/>
                <a:cs typeface="Arial"/>
              </a:rPr>
              <a:t>an</a:t>
            </a:r>
            <a:r>
              <a:rPr sz="6400" b="1" dirty="0">
                <a:solidFill>
                  <a:srgbClr val="08090F"/>
                </a:solidFill>
                <a:latin typeface="Arial"/>
                <a:cs typeface="Arial"/>
              </a:rPr>
              <a:t>	</a:t>
            </a:r>
            <a:r>
              <a:rPr sz="6400" b="1" spc="335" dirty="0">
                <a:solidFill>
                  <a:srgbClr val="08090F"/>
                </a:solidFill>
                <a:latin typeface="Arial"/>
                <a:cs typeface="Arial"/>
              </a:rPr>
              <a:t>ideas </a:t>
            </a:r>
            <a:r>
              <a:rPr sz="6400" b="1" spc="195" dirty="0">
                <a:solidFill>
                  <a:srgbClr val="08090F"/>
                </a:solidFill>
                <a:latin typeface="Arial"/>
                <a:cs typeface="Arial"/>
              </a:rPr>
              <a:t>of</a:t>
            </a:r>
            <a:r>
              <a:rPr sz="6400" b="1" dirty="0">
                <a:solidFill>
                  <a:srgbClr val="08090F"/>
                </a:solidFill>
                <a:latin typeface="Arial"/>
                <a:cs typeface="Arial"/>
              </a:rPr>
              <a:t>	</a:t>
            </a:r>
            <a:r>
              <a:rPr sz="6400" b="1" spc="310" dirty="0">
                <a:solidFill>
                  <a:srgbClr val="08090F"/>
                </a:solidFill>
                <a:latin typeface="Arial"/>
                <a:cs typeface="Arial"/>
              </a:rPr>
              <a:t>what</a:t>
            </a:r>
            <a:r>
              <a:rPr sz="6400" b="1" dirty="0">
                <a:solidFill>
                  <a:srgbClr val="08090F"/>
                </a:solidFill>
                <a:latin typeface="Arial"/>
                <a:cs typeface="Arial"/>
              </a:rPr>
              <a:t>	</a:t>
            </a:r>
            <a:r>
              <a:rPr sz="6400" b="1" spc="345" dirty="0">
                <a:solidFill>
                  <a:srgbClr val="08090F"/>
                </a:solidFill>
                <a:latin typeface="Arial"/>
                <a:cs typeface="Arial"/>
              </a:rPr>
              <a:t>these</a:t>
            </a:r>
            <a:endParaRPr sz="6400">
              <a:latin typeface="Arial"/>
              <a:cs typeface="Arial"/>
            </a:endParaRPr>
          </a:p>
          <a:p>
            <a:pPr marL="12700">
              <a:lnSpc>
                <a:spcPts val="6855"/>
              </a:lnSpc>
              <a:tabLst>
                <a:tab pos="6887209" algn="l"/>
                <a:tab pos="9665970" algn="l"/>
              </a:tabLst>
            </a:pPr>
            <a:r>
              <a:rPr sz="6400" b="1" spc="405" dirty="0">
                <a:solidFill>
                  <a:srgbClr val="08090F"/>
                </a:solidFill>
                <a:latin typeface="Arial"/>
                <a:cs typeface="Arial"/>
              </a:rPr>
              <a:t>characteristics</a:t>
            </a:r>
            <a:r>
              <a:rPr sz="6400" b="1" dirty="0">
                <a:solidFill>
                  <a:srgbClr val="08090F"/>
                </a:solidFill>
                <a:latin typeface="Arial"/>
                <a:cs typeface="Arial"/>
              </a:rPr>
              <a:t>	</a:t>
            </a:r>
            <a:r>
              <a:rPr sz="6400" b="1" spc="335" dirty="0">
                <a:solidFill>
                  <a:srgbClr val="08090F"/>
                </a:solidFill>
                <a:latin typeface="Arial"/>
                <a:cs typeface="Arial"/>
              </a:rPr>
              <a:t>might</a:t>
            </a:r>
            <a:r>
              <a:rPr sz="6400" b="1" dirty="0">
                <a:solidFill>
                  <a:srgbClr val="08090F"/>
                </a:solidFill>
                <a:latin typeface="Arial"/>
                <a:cs typeface="Arial"/>
              </a:rPr>
              <a:t>	</a:t>
            </a:r>
            <a:r>
              <a:rPr sz="6400" b="1" spc="270" dirty="0">
                <a:solidFill>
                  <a:srgbClr val="08090F"/>
                </a:solidFill>
                <a:latin typeface="Arial"/>
                <a:cs typeface="Arial"/>
              </a:rPr>
              <a:t>be?</a:t>
            </a:r>
            <a:endParaRPr sz="6400">
              <a:latin typeface="Arial"/>
              <a:cs typeface="Arial"/>
            </a:endParaRPr>
          </a:p>
        </p:txBody>
      </p:sp>
      <p:pic>
        <p:nvPicPr>
          <p:cNvPr id="5" name="object 5">
            <a:hlinkClick r:id="rId3" action="ppaction://hlinksldjump"/>
            <a:extLst>
              <a:ext uri="{FF2B5EF4-FFF2-40B4-BE49-F238E27FC236}">
                <a16:creationId xmlns:a16="http://schemas.microsoft.com/office/drawing/2014/main" id="{D28F27FE-0029-0C2B-FD05-E7DB54EACE0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11061408" y="0"/>
            <a:ext cx="7226591" cy="10286999"/>
          </a:xfrm>
          <a:prstGeom prst="rect">
            <a:avLst/>
          </a:prstGeom>
        </p:spPr>
      </p:pic>
      <p:sp>
        <p:nvSpPr>
          <p:cNvPr id="6" name="object 6"/>
          <p:cNvSpPr txBox="1">
            <a:spLocks noGrp="1"/>
          </p:cNvSpPr>
          <p:nvPr>
            <p:ph type="title"/>
          </p:nvPr>
        </p:nvSpPr>
        <p:spPr>
          <a:xfrm>
            <a:off x="1015993" y="806893"/>
            <a:ext cx="9401175" cy="3307715"/>
          </a:xfrm>
          <a:prstGeom prst="rect">
            <a:avLst/>
          </a:prstGeom>
        </p:spPr>
        <p:txBody>
          <a:bodyPr vert="horz" wrap="square" lIns="0" tIns="368300" rIns="0" bIns="0" rtlCol="0">
            <a:spAutoFit/>
          </a:bodyPr>
          <a:lstStyle/>
          <a:p>
            <a:pPr marL="12700">
              <a:lnSpc>
                <a:spcPct val="100000"/>
              </a:lnSpc>
              <a:spcBef>
                <a:spcPts val="2900"/>
              </a:spcBef>
            </a:pPr>
            <a:r>
              <a:rPr spc="45" dirty="0">
                <a:solidFill>
                  <a:srgbClr val="000000"/>
                </a:solidFill>
              </a:rPr>
              <a:t>Referring</a:t>
            </a:r>
            <a:r>
              <a:rPr spc="180" dirty="0">
                <a:solidFill>
                  <a:srgbClr val="000000"/>
                </a:solidFill>
              </a:rPr>
              <a:t> </a:t>
            </a:r>
            <a:r>
              <a:rPr dirty="0">
                <a:solidFill>
                  <a:srgbClr val="000000"/>
                </a:solidFill>
              </a:rPr>
              <a:t>the</a:t>
            </a:r>
            <a:r>
              <a:rPr spc="185" dirty="0">
                <a:solidFill>
                  <a:srgbClr val="000000"/>
                </a:solidFill>
              </a:rPr>
              <a:t> </a:t>
            </a:r>
            <a:r>
              <a:rPr spc="35" dirty="0">
                <a:solidFill>
                  <a:srgbClr val="000000"/>
                </a:solidFill>
              </a:rPr>
              <a:t>conflict</a:t>
            </a:r>
          </a:p>
          <a:p>
            <a:pPr marL="12700" marR="5080">
              <a:lnSpc>
                <a:spcPct val="104700"/>
              </a:lnSpc>
              <a:spcBef>
                <a:spcPts val="1415"/>
              </a:spcBef>
            </a:pPr>
            <a:r>
              <a:rPr sz="3700" b="0" dirty="0">
                <a:solidFill>
                  <a:srgbClr val="000000"/>
                </a:solidFill>
                <a:latin typeface="Arial MT"/>
                <a:cs typeface="Arial MT"/>
              </a:rPr>
              <a:t>Conflict</a:t>
            </a:r>
            <a:r>
              <a:rPr sz="3700" b="0" spc="160" dirty="0">
                <a:solidFill>
                  <a:srgbClr val="000000"/>
                </a:solidFill>
                <a:latin typeface="Arial MT"/>
                <a:cs typeface="Arial MT"/>
              </a:rPr>
              <a:t> </a:t>
            </a:r>
            <a:r>
              <a:rPr sz="3700" b="0" dirty="0">
                <a:solidFill>
                  <a:srgbClr val="000000"/>
                </a:solidFill>
                <a:latin typeface="Arial MT"/>
                <a:cs typeface="Arial MT"/>
              </a:rPr>
              <a:t>in</a:t>
            </a:r>
            <a:r>
              <a:rPr sz="3700" b="0" spc="170" dirty="0">
                <a:solidFill>
                  <a:srgbClr val="000000"/>
                </a:solidFill>
                <a:latin typeface="Arial MT"/>
                <a:cs typeface="Arial MT"/>
              </a:rPr>
              <a:t> </a:t>
            </a:r>
            <a:r>
              <a:rPr sz="3700" b="0" dirty="0">
                <a:solidFill>
                  <a:srgbClr val="000000"/>
                </a:solidFill>
                <a:latin typeface="Arial MT"/>
                <a:cs typeface="Arial MT"/>
              </a:rPr>
              <a:t>any</a:t>
            </a:r>
            <a:r>
              <a:rPr sz="3700" b="0" spc="170" dirty="0">
                <a:solidFill>
                  <a:srgbClr val="000000"/>
                </a:solidFill>
                <a:latin typeface="Arial MT"/>
                <a:cs typeface="Arial MT"/>
              </a:rPr>
              <a:t> </a:t>
            </a:r>
            <a:r>
              <a:rPr sz="3700" b="0" dirty="0">
                <a:solidFill>
                  <a:srgbClr val="000000"/>
                </a:solidFill>
                <a:latin typeface="Arial MT"/>
                <a:cs typeface="Arial MT"/>
              </a:rPr>
              <a:t>workplace</a:t>
            </a:r>
            <a:r>
              <a:rPr sz="3700" b="0" spc="170" dirty="0">
                <a:solidFill>
                  <a:srgbClr val="000000"/>
                </a:solidFill>
                <a:latin typeface="Arial MT"/>
                <a:cs typeface="Arial MT"/>
              </a:rPr>
              <a:t> </a:t>
            </a:r>
            <a:r>
              <a:rPr sz="3700" b="0" dirty="0">
                <a:solidFill>
                  <a:srgbClr val="000000"/>
                </a:solidFill>
                <a:latin typeface="Arial MT"/>
                <a:cs typeface="Arial MT"/>
              </a:rPr>
              <a:t>can</a:t>
            </a:r>
            <a:r>
              <a:rPr sz="3700" b="0" spc="170" dirty="0">
                <a:solidFill>
                  <a:srgbClr val="000000"/>
                </a:solidFill>
                <a:latin typeface="Arial MT"/>
                <a:cs typeface="Arial MT"/>
              </a:rPr>
              <a:t> </a:t>
            </a:r>
            <a:r>
              <a:rPr sz="3700" b="0" dirty="0">
                <a:solidFill>
                  <a:srgbClr val="000000"/>
                </a:solidFill>
                <a:latin typeface="Arial MT"/>
                <a:cs typeface="Arial MT"/>
              </a:rPr>
              <a:t>be</a:t>
            </a:r>
            <a:r>
              <a:rPr sz="3700" b="0" spc="170" dirty="0">
                <a:solidFill>
                  <a:srgbClr val="000000"/>
                </a:solidFill>
                <a:latin typeface="Arial MT"/>
                <a:cs typeface="Arial MT"/>
              </a:rPr>
              <a:t> </a:t>
            </a:r>
            <a:r>
              <a:rPr sz="3700" b="0" spc="-10" dirty="0">
                <a:solidFill>
                  <a:srgbClr val="000000"/>
                </a:solidFill>
                <a:latin typeface="Arial MT"/>
                <a:cs typeface="Arial MT"/>
              </a:rPr>
              <a:t>detrimental </a:t>
            </a:r>
            <a:r>
              <a:rPr sz="3700" b="0" dirty="0">
                <a:solidFill>
                  <a:srgbClr val="000000"/>
                </a:solidFill>
                <a:latin typeface="Arial MT"/>
                <a:cs typeface="Arial MT"/>
              </a:rPr>
              <a:t>to</a:t>
            </a:r>
            <a:r>
              <a:rPr sz="3700" b="0" spc="265" dirty="0">
                <a:solidFill>
                  <a:srgbClr val="000000"/>
                </a:solidFill>
                <a:latin typeface="Arial MT"/>
                <a:cs typeface="Arial MT"/>
              </a:rPr>
              <a:t> </a:t>
            </a:r>
            <a:r>
              <a:rPr sz="3700" b="0" dirty="0">
                <a:solidFill>
                  <a:srgbClr val="000000"/>
                </a:solidFill>
                <a:latin typeface="Arial MT"/>
                <a:cs typeface="Arial MT"/>
              </a:rPr>
              <a:t>the</a:t>
            </a:r>
            <a:r>
              <a:rPr sz="3700" b="0" spc="270" dirty="0">
                <a:solidFill>
                  <a:srgbClr val="000000"/>
                </a:solidFill>
                <a:latin typeface="Arial MT"/>
                <a:cs typeface="Arial MT"/>
              </a:rPr>
              <a:t> </a:t>
            </a:r>
            <a:r>
              <a:rPr sz="3700" b="0" dirty="0">
                <a:solidFill>
                  <a:srgbClr val="000000"/>
                </a:solidFill>
                <a:latin typeface="Arial MT"/>
                <a:cs typeface="Arial MT"/>
              </a:rPr>
              <a:t>organisation’s</a:t>
            </a:r>
            <a:r>
              <a:rPr sz="3700" b="0" spc="265" dirty="0">
                <a:solidFill>
                  <a:srgbClr val="000000"/>
                </a:solidFill>
                <a:latin typeface="Arial MT"/>
                <a:cs typeface="Arial MT"/>
              </a:rPr>
              <a:t> </a:t>
            </a:r>
            <a:r>
              <a:rPr sz="3700" b="0" dirty="0">
                <a:solidFill>
                  <a:srgbClr val="000000"/>
                </a:solidFill>
                <a:latin typeface="Arial MT"/>
                <a:cs typeface="Arial MT"/>
              </a:rPr>
              <a:t>productivity</a:t>
            </a:r>
            <a:r>
              <a:rPr sz="3700" b="0" spc="270" dirty="0">
                <a:solidFill>
                  <a:srgbClr val="000000"/>
                </a:solidFill>
                <a:latin typeface="Arial MT"/>
                <a:cs typeface="Arial MT"/>
              </a:rPr>
              <a:t> </a:t>
            </a:r>
            <a:r>
              <a:rPr sz="3700" b="0" spc="-25" dirty="0">
                <a:solidFill>
                  <a:srgbClr val="000000"/>
                </a:solidFill>
                <a:latin typeface="Arial MT"/>
                <a:cs typeface="Arial MT"/>
              </a:rPr>
              <a:t>and </a:t>
            </a:r>
            <a:r>
              <a:rPr sz="3700" b="0" spc="-10" dirty="0">
                <a:solidFill>
                  <a:srgbClr val="000000"/>
                </a:solidFill>
                <a:latin typeface="Arial MT"/>
                <a:cs typeface="Arial MT"/>
              </a:rPr>
              <a:t>success.</a:t>
            </a:r>
            <a:endParaRPr sz="3700">
              <a:latin typeface="Arial MT"/>
              <a:cs typeface="Arial MT"/>
            </a:endParaRPr>
          </a:p>
        </p:txBody>
      </p:sp>
      <p:sp>
        <p:nvSpPr>
          <p:cNvPr id="7" name="object 7"/>
          <p:cNvSpPr txBox="1"/>
          <p:nvPr/>
        </p:nvSpPr>
        <p:spPr>
          <a:xfrm>
            <a:off x="1015993" y="4706299"/>
            <a:ext cx="9332595" cy="3542029"/>
          </a:xfrm>
          <a:prstGeom prst="rect">
            <a:avLst/>
          </a:prstGeom>
        </p:spPr>
        <p:txBody>
          <a:bodyPr vert="horz" wrap="square" lIns="0" tIns="0" rIns="0" bIns="0" rtlCol="0">
            <a:spAutoFit/>
          </a:bodyPr>
          <a:lstStyle/>
          <a:p>
            <a:pPr marL="12700" marR="5080">
              <a:lnSpc>
                <a:spcPts val="4650"/>
              </a:lnSpc>
            </a:pPr>
            <a:r>
              <a:rPr sz="3700" dirty="0">
                <a:latin typeface="Arial MT"/>
                <a:cs typeface="Arial MT"/>
              </a:rPr>
              <a:t>This</a:t>
            </a:r>
            <a:r>
              <a:rPr sz="3700" spc="195" dirty="0">
                <a:latin typeface="Arial MT"/>
                <a:cs typeface="Arial MT"/>
              </a:rPr>
              <a:t> </a:t>
            </a:r>
            <a:r>
              <a:rPr sz="3700" dirty="0">
                <a:latin typeface="Arial MT"/>
                <a:cs typeface="Arial MT"/>
              </a:rPr>
              <a:t>is</a:t>
            </a:r>
            <a:r>
              <a:rPr sz="3700" spc="210" dirty="0">
                <a:latin typeface="Arial MT"/>
                <a:cs typeface="Arial MT"/>
              </a:rPr>
              <a:t> </a:t>
            </a:r>
            <a:r>
              <a:rPr sz="3700" dirty="0">
                <a:latin typeface="Arial MT"/>
                <a:cs typeface="Arial MT"/>
              </a:rPr>
              <a:t>particularly</a:t>
            </a:r>
            <a:r>
              <a:rPr sz="3700" spc="210" dirty="0">
                <a:latin typeface="Arial MT"/>
                <a:cs typeface="Arial MT"/>
              </a:rPr>
              <a:t> </a:t>
            </a:r>
            <a:r>
              <a:rPr sz="3700" dirty="0">
                <a:latin typeface="Arial MT"/>
                <a:cs typeface="Arial MT"/>
              </a:rPr>
              <a:t>important</a:t>
            </a:r>
            <a:r>
              <a:rPr sz="3700" spc="210" dirty="0">
                <a:latin typeface="Arial MT"/>
                <a:cs typeface="Arial MT"/>
              </a:rPr>
              <a:t> </a:t>
            </a:r>
            <a:r>
              <a:rPr sz="3700" dirty="0">
                <a:latin typeface="Arial MT"/>
                <a:cs typeface="Arial MT"/>
              </a:rPr>
              <a:t>as</a:t>
            </a:r>
            <a:r>
              <a:rPr sz="3700" spc="210" dirty="0">
                <a:latin typeface="Arial MT"/>
                <a:cs typeface="Arial MT"/>
              </a:rPr>
              <a:t> </a:t>
            </a:r>
            <a:r>
              <a:rPr sz="3700" spc="-25" dirty="0">
                <a:latin typeface="Arial MT"/>
                <a:cs typeface="Arial MT"/>
              </a:rPr>
              <a:t>the </a:t>
            </a:r>
            <a:r>
              <a:rPr sz="3700" dirty="0">
                <a:latin typeface="Arial MT"/>
                <a:cs typeface="Arial MT"/>
              </a:rPr>
              <a:t>organisations</a:t>
            </a:r>
            <a:r>
              <a:rPr sz="3700" spc="245" dirty="0">
                <a:latin typeface="Arial MT"/>
                <a:cs typeface="Arial MT"/>
              </a:rPr>
              <a:t> </a:t>
            </a:r>
            <a:r>
              <a:rPr sz="3700" dirty="0">
                <a:latin typeface="Arial MT"/>
                <a:cs typeface="Arial MT"/>
              </a:rPr>
              <a:t>within</a:t>
            </a:r>
            <a:r>
              <a:rPr sz="3700" spc="245" dirty="0">
                <a:latin typeface="Arial MT"/>
                <a:cs typeface="Arial MT"/>
              </a:rPr>
              <a:t> </a:t>
            </a:r>
            <a:r>
              <a:rPr sz="3700" dirty="0">
                <a:latin typeface="Arial MT"/>
                <a:cs typeface="Arial MT"/>
              </a:rPr>
              <a:t>the</a:t>
            </a:r>
            <a:r>
              <a:rPr sz="3700" spc="245" dirty="0">
                <a:latin typeface="Arial MT"/>
                <a:cs typeface="Arial MT"/>
              </a:rPr>
              <a:t> </a:t>
            </a:r>
            <a:r>
              <a:rPr sz="3700" dirty="0">
                <a:latin typeface="Arial MT"/>
                <a:cs typeface="Arial MT"/>
              </a:rPr>
              <a:t>health</a:t>
            </a:r>
            <a:r>
              <a:rPr sz="3700" spc="245" dirty="0">
                <a:latin typeface="Arial MT"/>
                <a:cs typeface="Arial MT"/>
              </a:rPr>
              <a:t> </a:t>
            </a:r>
            <a:r>
              <a:rPr sz="3700" spc="-10" dirty="0">
                <a:latin typeface="Arial MT"/>
                <a:cs typeface="Arial MT"/>
              </a:rPr>
              <a:t>services </a:t>
            </a:r>
            <a:r>
              <a:rPr sz="3700" dirty="0">
                <a:latin typeface="Arial MT"/>
                <a:cs typeface="Arial MT"/>
              </a:rPr>
              <a:t>industry</a:t>
            </a:r>
            <a:r>
              <a:rPr sz="3700" spc="210" dirty="0">
                <a:latin typeface="Arial MT"/>
                <a:cs typeface="Arial MT"/>
              </a:rPr>
              <a:t> </a:t>
            </a:r>
            <a:r>
              <a:rPr sz="3700" dirty="0">
                <a:latin typeface="Arial MT"/>
                <a:cs typeface="Arial MT"/>
              </a:rPr>
              <a:t>deal</a:t>
            </a:r>
            <a:r>
              <a:rPr sz="3700" spc="220" dirty="0">
                <a:latin typeface="Arial MT"/>
                <a:cs typeface="Arial MT"/>
              </a:rPr>
              <a:t> </a:t>
            </a:r>
            <a:r>
              <a:rPr sz="3700" dirty="0">
                <a:latin typeface="Arial MT"/>
                <a:cs typeface="Arial MT"/>
              </a:rPr>
              <a:t>directly</a:t>
            </a:r>
            <a:r>
              <a:rPr sz="3700" spc="220" dirty="0">
                <a:latin typeface="Arial MT"/>
                <a:cs typeface="Arial MT"/>
              </a:rPr>
              <a:t> </a:t>
            </a:r>
            <a:r>
              <a:rPr sz="3700" dirty="0">
                <a:latin typeface="Arial MT"/>
                <a:cs typeface="Arial MT"/>
              </a:rPr>
              <a:t>with</a:t>
            </a:r>
            <a:r>
              <a:rPr sz="3700" spc="220" dirty="0">
                <a:latin typeface="Arial MT"/>
                <a:cs typeface="Arial MT"/>
              </a:rPr>
              <a:t> </a:t>
            </a:r>
            <a:r>
              <a:rPr sz="3700" dirty="0">
                <a:latin typeface="Arial MT"/>
                <a:cs typeface="Arial MT"/>
              </a:rPr>
              <a:t>patient</a:t>
            </a:r>
            <a:r>
              <a:rPr sz="3700" spc="220" dirty="0">
                <a:latin typeface="Arial MT"/>
                <a:cs typeface="Arial MT"/>
              </a:rPr>
              <a:t> </a:t>
            </a:r>
            <a:r>
              <a:rPr sz="3700" dirty="0">
                <a:latin typeface="Arial MT"/>
                <a:cs typeface="Arial MT"/>
              </a:rPr>
              <a:t>health</a:t>
            </a:r>
            <a:r>
              <a:rPr sz="3700" spc="220" dirty="0">
                <a:latin typeface="Arial MT"/>
                <a:cs typeface="Arial MT"/>
              </a:rPr>
              <a:t> </a:t>
            </a:r>
            <a:r>
              <a:rPr sz="3700" spc="-25" dirty="0">
                <a:latin typeface="Arial MT"/>
                <a:cs typeface="Arial MT"/>
              </a:rPr>
              <a:t>and </a:t>
            </a:r>
            <a:r>
              <a:rPr sz="3700" dirty="0">
                <a:latin typeface="Arial MT"/>
                <a:cs typeface="Arial MT"/>
              </a:rPr>
              <a:t>wellbeing,</a:t>
            </a:r>
            <a:r>
              <a:rPr sz="3700" spc="180" dirty="0">
                <a:latin typeface="Arial MT"/>
                <a:cs typeface="Arial MT"/>
              </a:rPr>
              <a:t> </a:t>
            </a:r>
            <a:r>
              <a:rPr sz="3700" dirty="0">
                <a:latin typeface="Arial MT"/>
                <a:cs typeface="Arial MT"/>
              </a:rPr>
              <a:t>which</a:t>
            </a:r>
            <a:r>
              <a:rPr sz="3700" spc="190" dirty="0">
                <a:latin typeface="Arial MT"/>
                <a:cs typeface="Arial MT"/>
              </a:rPr>
              <a:t> </a:t>
            </a:r>
            <a:r>
              <a:rPr sz="3700" dirty="0">
                <a:latin typeface="Arial MT"/>
                <a:cs typeface="Arial MT"/>
              </a:rPr>
              <a:t>makes</a:t>
            </a:r>
            <a:r>
              <a:rPr sz="3700" spc="190" dirty="0">
                <a:latin typeface="Arial MT"/>
                <a:cs typeface="Arial MT"/>
              </a:rPr>
              <a:t> </a:t>
            </a:r>
            <a:r>
              <a:rPr sz="3700" dirty="0">
                <a:latin typeface="Arial MT"/>
                <a:cs typeface="Arial MT"/>
              </a:rPr>
              <a:t>it</a:t>
            </a:r>
            <a:r>
              <a:rPr sz="3700" spc="190" dirty="0">
                <a:latin typeface="Arial MT"/>
                <a:cs typeface="Arial MT"/>
              </a:rPr>
              <a:t> </a:t>
            </a:r>
            <a:r>
              <a:rPr sz="3700" dirty="0">
                <a:latin typeface="Arial MT"/>
                <a:cs typeface="Arial MT"/>
              </a:rPr>
              <a:t>even</a:t>
            </a:r>
            <a:r>
              <a:rPr sz="3700" spc="195" dirty="0">
                <a:latin typeface="Arial MT"/>
                <a:cs typeface="Arial MT"/>
              </a:rPr>
              <a:t> </a:t>
            </a:r>
            <a:r>
              <a:rPr sz="3700" spc="-20" dirty="0">
                <a:latin typeface="Arial MT"/>
                <a:cs typeface="Arial MT"/>
              </a:rPr>
              <a:t>more </a:t>
            </a:r>
            <a:r>
              <a:rPr sz="3700" dirty="0">
                <a:latin typeface="Arial MT"/>
                <a:cs typeface="Arial MT"/>
              </a:rPr>
              <a:t>important</a:t>
            </a:r>
            <a:r>
              <a:rPr sz="3700" spc="195" dirty="0">
                <a:latin typeface="Arial MT"/>
                <a:cs typeface="Arial MT"/>
              </a:rPr>
              <a:t> </a:t>
            </a:r>
            <a:r>
              <a:rPr sz="3700" dirty="0">
                <a:latin typeface="Arial MT"/>
                <a:cs typeface="Arial MT"/>
              </a:rPr>
              <a:t>to</a:t>
            </a:r>
            <a:r>
              <a:rPr sz="3700" spc="195" dirty="0">
                <a:latin typeface="Arial MT"/>
                <a:cs typeface="Arial MT"/>
              </a:rPr>
              <a:t> </a:t>
            </a:r>
            <a:r>
              <a:rPr sz="3700" dirty="0">
                <a:latin typeface="Arial MT"/>
                <a:cs typeface="Arial MT"/>
              </a:rPr>
              <a:t>ensure</a:t>
            </a:r>
            <a:r>
              <a:rPr sz="3700" spc="200" dirty="0">
                <a:latin typeface="Arial MT"/>
                <a:cs typeface="Arial MT"/>
              </a:rPr>
              <a:t> </a:t>
            </a:r>
            <a:r>
              <a:rPr sz="3700" dirty="0">
                <a:latin typeface="Arial MT"/>
                <a:cs typeface="Arial MT"/>
              </a:rPr>
              <a:t>conflict</a:t>
            </a:r>
            <a:r>
              <a:rPr sz="3700" spc="195" dirty="0">
                <a:latin typeface="Arial MT"/>
                <a:cs typeface="Arial MT"/>
              </a:rPr>
              <a:t> </a:t>
            </a:r>
            <a:r>
              <a:rPr sz="3700" dirty="0">
                <a:latin typeface="Arial MT"/>
                <a:cs typeface="Arial MT"/>
              </a:rPr>
              <a:t>is</a:t>
            </a:r>
            <a:r>
              <a:rPr sz="3700" spc="200" dirty="0">
                <a:latin typeface="Arial MT"/>
                <a:cs typeface="Arial MT"/>
              </a:rPr>
              <a:t> </a:t>
            </a:r>
            <a:r>
              <a:rPr sz="3700" spc="-10" dirty="0">
                <a:latin typeface="Arial MT"/>
                <a:cs typeface="Arial MT"/>
              </a:rPr>
              <a:t>resolved </a:t>
            </a:r>
            <a:r>
              <a:rPr sz="3700" dirty="0">
                <a:latin typeface="Arial MT"/>
                <a:cs typeface="Arial MT"/>
              </a:rPr>
              <a:t>quickly</a:t>
            </a:r>
            <a:r>
              <a:rPr sz="3700" spc="185" dirty="0">
                <a:latin typeface="Arial MT"/>
                <a:cs typeface="Arial MT"/>
              </a:rPr>
              <a:t> </a:t>
            </a:r>
            <a:r>
              <a:rPr sz="3700" dirty="0">
                <a:latin typeface="Arial MT"/>
                <a:cs typeface="Arial MT"/>
              </a:rPr>
              <a:t>and</a:t>
            </a:r>
            <a:r>
              <a:rPr sz="3700" spc="185" dirty="0">
                <a:latin typeface="Arial MT"/>
                <a:cs typeface="Arial MT"/>
              </a:rPr>
              <a:t> </a:t>
            </a:r>
            <a:r>
              <a:rPr sz="3700" spc="-10" dirty="0">
                <a:latin typeface="Arial MT"/>
                <a:cs typeface="Arial MT"/>
              </a:rPr>
              <a:t>effectively.</a:t>
            </a:r>
            <a:endParaRPr sz="3700">
              <a:latin typeface="Arial MT"/>
              <a:cs typeface="Arial MT"/>
            </a:endParaRPr>
          </a:p>
        </p:txBody>
      </p:sp>
      <p:pic>
        <p:nvPicPr>
          <p:cNvPr id="8" name="object 5">
            <a:hlinkClick r:id="rId3" action="ppaction://hlinksldjump"/>
            <a:extLst>
              <a:ext uri="{FF2B5EF4-FFF2-40B4-BE49-F238E27FC236}">
                <a16:creationId xmlns:a16="http://schemas.microsoft.com/office/drawing/2014/main" id="{4076FCE3-08C9-D583-F4CE-5FF06D202B0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54226F-09F0-7CAA-08D3-80C2247B9BB1}"/>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5240" y="0"/>
            <a:ext cx="1527096" cy="1485900"/>
          </a:xfrm>
          <a:prstGeom prst="rect">
            <a:avLst/>
          </a:prstGeom>
        </p:spPr>
      </p:pic>
      <p:sp>
        <p:nvSpPr>
          <p:cNvPr id="5" name="TextBox 4">
            <a:extLst>
              <a:ext uri="{FF2B5EF4-FFF2-40B4-BE49-F238E27FC236}">
                <a16:creationId xmlns:a16="http://schemas.microsoft.com/office/drawing/2014/main" id="{1E81ABAC-9144-F8EF-ADE6-F992CB14A3BD}"/>
              </a:ext>
            </a:extLst>
          </p:cNvPr>
          <p:cNvSpPr txBox="1"/>
          <p:nvPr/>
        </p:nvSpPr>
        <p:spPr>
          <a:xfrm>
            <a:off x="1905000" y="335369"/>
            <a:ext cx="12420600" cy="769441"/>
          </a:xfrm>
          <a:prstGeom prst="rect">
            <a:avLst/>
          </a:prstGeom>
          <a:noFill/>
        </p:spPr>
        <p:txBody>
          <a:bodyPr wrap="square" rtlCol="0">
            <a:spAutoFit/>
          </a:bodyPr>
          <a:lstStyle/>
          <a:p>
            <a:r>
              <a:rPr lang="en-US" sz="4400" dirty="0"/>
              <a:t>Conflict situations - case studies</a:t>
            </a:r>
            <a:endParaRPr lang="en-AU" sz="4400" dirty="0"/>
          </a:p>
        </p:txBody>
      </p:sp>
      <p:sp>
        <p:nvSpPr>
          <p:cNvPr id="6" name="TextBox 5">
            <a:extLst>
              <a:ext uri="{FF2B5EF4-FFF2-40B4-BE49-F238E27FC236}">
                <a16:creationId xmlns:a16="http://schemas.microsoft.com/office/drawing/2014/main" id="{782F438D-2735-BD43-EC63-A4575A6FB3E7}"/>
              </a:ext>
            </a:extLst>
          </p:cNvPr>
          <p:cNvSpPr txBox="1"/>
          <p:nvPr/>
        </p:nvSpPr>
        <p:spPr>
          <a:xfrm>
            <a:off x="38100" y="1257300"/>
            <a:ext cx="18234660" cy="830997"/>
          </a:xfrm>
          <a:prstGeom prst="rect">
            <a:avLst/>
          </a:prstGeom>
          <a:noFill/>
        </p:spPr>
        <p:txBody>
          <a:bodyPr wrap="square" rtlCol="0">
            <a:spAutoFit/>
          </a:bodyPr>
          <a:lstStyle/>
          <a:p>
            <a:r>
              <a:rPr lang="en-US" sz="2400" dirty="0">
                <a:solidFill>
                  <a:srgbClr val="0070C0"/>
                </a:solidFill>
              </a:rPr>
              <a:t>Using your knowledge that you have learnt about conflict resolution, analyse the following conflict situations and explain what techniques you would use to achieve a positive outcome.</a:t>
            </a:r>
          </a:p>
        </p:txBody>
      </p:sp>
      <p:graphicFrame>
        <p:nvGraphicFramePr>
          <p:cNvPr id="7" name="Table 6">
            <a:extLst>
              <a:ext uri="{FF2B5EF4-FFF2-40B4-BE49-F238E27FC236}">
                <a16:creationId xmlns:a16="http://schemas.microsoft.com/office/drawing/2014/main" id="{BFF3F6DA-EBA8-AA38-808A-C9DB38EC1001}"/>
              </a:ext>
            </a:extLst>
          </p:cNvPr>
          <p:cNvGraphicFramePr>
            <a:graphicFrameLocks noGrp="1"/>
          </p:cNvGraphicFramePr>
          <p:nvPr>
            <p:extLst>
              <p:ext uri="{D42A27DB-BD31-4B8C-83A1-F6EECF244321}">
                <p14:modId xmlns:p14="http://schemas.microsoft.com/office/powerpoint/2010/main" val="3399008815"/>
              </p:ext>
            </p:extLst>
          </p:nvPr>
        </p:nvGraphicFramePr>
        <p:xfrm>
          <a:off x="0" y="2095500"/>
          <a:ext cx="18313050" cy="7498080"/>
        </p:xfrm>
        <a:graphic>
          <a:graphicData uri="http://schemas.openxmlformats.org/drawingml/2006/table">
            <a:tbl>
              <a:tblPr firstRow="1" bandRow="1">
                <a:tableStyleId>{5C22544A-7EE6-4342-B048-85BDC9FD1C3A}</a:tableStyleId>
              </a:tblPr>
              <a:tblGrid>
                <a:gridCol w="18313050">
                  <a:extLst>
                    <a:ext uri="{9D8B030D-6E8A-4147-A177-3AD203B41FA5}">
                      <a16:colId xmlns:a16="http://schemas.microsoft.com/office/drawing/2014/main" val="2476940295"/>
                    </a:ext>
                  </a:extLst>
                </a:gridCol>
              </a:tblGrid>
              <a:tr h="370840">
                <a:tc>
                  <a:txBody>
                    <a:bodyPr/>
                    <a:lstStyle/>
                    <a:p>
                      <a:r>
                        <a:rPr lang="en-US" sz="2400" b="0" dirty="0">
                          <a:solidFill>
                            <a:srgbClr val="0070C0"/>
                          </a:solidFill>
                        </a:rPr>
                        <a:t>Situation 1: Matt is a nurse’s assistant and works with Veronica who is his supervising nurse. Veronica becomes aware of a ward staff meeting and was told to tell Matt to attend. Veronica doesn’t tell Paul. Matt finds out and is very angry and decides to confront her. He becomes quiet upset and tells the ward manager that he wishes to longer work with Veronica.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987380"/>
                  </a:ext>
                </a:extLst>
              </a:tr>
              <a:tr h="370840">
                <a:tc>
                  <a:txBody>
                    <a:bodyPr/>
                    <a:lstStyle/>
                    <a:p>
                      <a:r>
                        <a:rPr lang="en-US" sz="2400" b="0" dirty="0">
                          <a:solidFill>
                            <a:schemeClr val="tx1"/>
                          </a:solidFill>
                        </a:rPr>
                        <a:t>To address the conflict between Matt and Veronica, I'd listen attentively to both, clarify the situation to ensure mutual understanding, and show empathy to build rapport. Then, I'd guide a problem-solving discussion to find solutions, mediate if needed, and offer conflict resolution skills training to improve workplace dynamics. These steps aim to foster open communication, mutual respect, and a positive working relationship, ultimately resolving the conflict.</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366564"/>
                  </a:ext>
                </a:extLst>
              </a:tr>
              <a:tr h="370840">
                <a:tc>
                  <a:txBody>
                    <a:bodyPr/>
                    <a:lstStyle/>
                    <a:p>
                      <a:r>
                        <a:rPr lang="en-US" sz="2400" b="0" dirty="0">
                          <a:solidFill>
                            <a:srgbClr val="0070C0"/>
                          </a:solidFill>
                        </a:rPr>
                        <a:t>Situation 2: Trevor has been working with Sophie for almost 2 years. Trevor has noticed that over the last few months Sophie has been very aggressive, rude and hostile towards him. He has confronted Sophie about her behaviour, but she refuses to acknowledge the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642838"/>
                  </a:ext>
                </a:extLst>
              </a:tr>
              <a:tr h="370840">
                <a:tc>
                  <a:txBody>
                    <a:bodyPr/>
                    <a:lstStyle/>
                    <a:p>
                      <a:r>
                        <a:rPr lang="en-US" sz="2400" b="0" dirty="0">
                          <a:solidFill>
                            <a:schemeClr val="tx1"/>
                          </a:solidFill>
                        </a:rPr>
                        <a:t>To address the conflict between Trevor and Sophie, I'd emphasize active listening to Trevor's concerns and encourage direct communication with Sophie. If needed, I'd facilitate a formal meeting, </a:t>
                      </a:r>
                      <a:r>
                        <a:rPr lang="en-US" sz="2400" b="0" dirty="0" err="1">
                          <a:solidFill>
                            <a:schemeClr val="tx1"/>
                          </a:solidFill>
                        </a:rPr>
                        <a:t>utilising</a:t>
                      </a:r>
                      <a:r>
                        <a:rPr lang="en-US" sz="2400" b="0" dirty="0">
                          <a:solidFill>
                            <a:schemeClr val="tx1"/>
                          </a:solidFill>
                        </a:rPr>
                        <a:t> conflict management strategies to reach a resolution and ensure a positive outcome for their working relationship.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685079"/>
                  </a:ext>
                </a:extLst>
              </a:tr>
              <a:tr h="370840">
                <a:tc>
                  <a:txBody>
                    <a:bodyPr/>
                    <a:lstStyle/>
                    <a:p>
                      <a:r>
                        <a:rPr lang="en-US" sz="2400" b="0" dirty="0">
                          <a:solidFill>
                            <a:srgbClr val="0070C0"/>
                          </a:solidFill>
                        </a:rPr>
                        <a:t>Situation 3: Jacinta is a physiotherapist at a rehabilitation </a:t>
                      </a:r>
                      <a:r>
                        <a:rPr lang="en-US" sz="2400" b="0" dirty="0" err="1">
                          <a:solidFill>
                            <a:srgbClr val="0070C0"/>
                          </a:solidFill>
                        </a:rPr>
                        <a:t>centre</a:t>
                      </a:r>
                      <a:r>
                        <a:rPr lang="en-US" sz="2400" b="0" dirty="0">
                          <a:solidFill>
                            <a:srgbClr val="0070C0"/>
                          </a:solidFill>
                        </a:rPr>
                        <a:t>. Monica is one of her elderly patients recovering from a bad fall. Monica continually argues with Jacinta about when she can return home. Jacinta wishes to keep Mary at the </a:t>
                      </a:r>
                      <a:r>
                        <a:rPr lang="en-US" sz="2400" b="0" dirty="0" err="1">
                          <a:solidFill>
                            <a:srgbClr val="0070C0"/>
                          </a:solidFill>
                        </a:rPr>
                        <a:t>centre</a:t>
                      </a:r>
                      <a:r>
                        <a:rPr lang="en-US" sz="2400" b="0" dirty="0">
                          <a:solidFill>
                            <a:srgbClr val="0070C0"/>
                          </a:solidFill>
                        </a:rPr>
                        <a:t> for longer as she believes that she is not fit to return home. Monica however believes that she will recover faster at home with her two sons looking after her. Monica has put in a formal complaint about Jacinta’s treatment.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099316"/>
                  </a:ext>
                </a:extLst>
              </a:tr>
              <a:tr h="370840">
                <a:tc>
                  <a:txBody>
                    <a:bodyPr/>
                    <a:lstStyle/>
                    <a:p>
                      <a:r>
                        <a:rPr lang="en-US" sz="2400" b="0" dirty="0">
                          <a:solidFill>
                            <a:schemeClr val="tx1"/>
                          </a:solidFill>
                        </a:rPr>
                        <a:t>To resolve the conflict between Jacinta and Monica, I'd employ active listening, empathy, effective communication, collaborative decision-making, mediation if needed, and address Monica's formal complaint to ensure her concerns are heard and her well-being </a:t>
                      </a:r>
                      <a:r>
                        <a:rPr lang="en-US" sz="2400" b="0" dirty="0" err="1">
                          <a:solidFill>
                            <a:schemeClr val="tx1"/>
                          </a:solidFill>
                        </a:rPr>
                        <a:t>prioritised</a:t>
                      </a:r>
                      <a:r>
                        <a:rPr lang="en-US" sz="2400" b="0" dirty="0">
                          <a:solidFill>
                            <a:schemeClr val="tx1"/>
                          </a:solidFill>
                        </a:rPr>
                        <a:t>, aiming for a positive outcome for both parties.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053500"/>
                  </a:ext>
                </a:extLst>
              </a:tr>
            </a:tbl>
          </a:graphicData>
        </a:graphic>
      </p:graphicFrame>
      <p:pic>
        <p:nvPicPr>
          <p:cNvPr id="9" name="Picture 8">
            <a:extLst>
              <a:ext uri="{FF2B5EF4-FFF2-40B4-BE49-F238E27FC236}">
                <a16:creationId xmlns:a16="http://schemas.microsoft.com/office/drawing/2014/main" id="{A9EDAC62-6A53-2EA2-2A28-AF4D9701CB63}"/>
              </a:ext>
            </a:extLst>
          </p:cNvPr>
          <p:cNvPicPr>
            <a:picLocks noChangeAspect="1"/>
          </p:cNvPicPr>
          <p:nvPr/>
        </p:nvPicPr>
        <p:blipFill>
          <a:blip r:embed="rId5"/>
          <a:stretch>
            <a:fillRect/>
          </a:stretch>
        </p:blipFill>
        <p:spPr>
          <a:xfrm>
            <a:off x="38100" y="3322737"/>
            <a:ext cx="18234660" cy="1439763"/>
          </a:xfrm>
          <a:prstGeom prst="rect">
            <a:avLst/>
          </a:prstGeom>
        </p:spPr>
      </p:pic>
      <p:pic>
        <p:nvPicPr>
          <p:cNvPr id="10" name="Picture 9">
            <a:extLst>
              <a:ext uri="{FF2B5EF4-FFF2-40B4-BE49-F238E27FC236}">
                <a16:creationId xmlns:a16="http://schemas.microsoft.com/office/drawing/2014/main" id="{7ED2AEE5-67A3-65EE-4284-4E461EDBB36E}"/>
              </a:ext>
            </a:extLst>
          </p:cNvPr>
          <p:cNvPicPr>
            <a:picLocks noChangeAspect="1"/>
          </p:cNvPicPr>
          <p:nvPr/>
        </p:nvPicPr>
        <p:blipFill>
          <a:blip r:embed="rId5"/>
          <a:stretch>
            <a:fillRect/>
          </a:stretch>
        </p:blipFill>
        <p:spPr>
          <a:xfrm>
            <a:off x="2931" y="5700257"/>
            <a:ext cx="18234660" cy="1134883"/>
          </a:xfrm>
          <a:prstGeom prst="rect">
            <a:avLst/>
          </a:prstGeom>
        </p:spPr>
      </p:pic>
      <p:pic>
        <p:nvPicPr>
          <p:cNvPr id="11" name="Picture 10">
            <a:extLst>
              <a:ext uri="{FF2B5EF4-FFF2-40B4-BE49-F238E27FC236}">
                <a16:creationId xmlns:a16="http://schemas.microsoft.com/office/drawing/2014/main" id="{60F44C05-EC13-426E-8C47-2DD4D8F398FB}"/>
              </a:ext>
            </a:extLst>
          </p:cNvPr>
          <p:cNvPicPr>
            <a:picLocks noChangeAspect="1"/>
          </p:cNvPicPr>
          <p:nvPr/>
        </p:nvPicPr>
        <p:blipFill>
          <a:blip r:embed="rId5"/>
          <a:stretch>
            <a:fillRect/>
          </a:stretch>
        </p:blipFill>
        <p:spPr>
          <a:xfrm>
            <a:off x="14654" y="8504417"/>
            <a:ext cx="18234660" cy="1134883"/>
          </a:xfrm>
          <a:prstGeom prst="rect">
            <a:avLst/>
          </a:prstGeom>
        </p:spPr>
      </p:pic>
      <p:pic>
        <p:nvPicPr>
          <p:cNvPr id="8" name="object 5">
            <a:hlinkClick r:id="rId6" action="ppaction://hlinksldjump"/>
            <a:extLst>
              <a:ext uri="{FF2B5EF4-FFF2-40B4-BE49-F238E27FC236}">
                <a16:creationId xmlns:a16="http://schemas.microsoft.com/office/drawing/2014/main" id="{518BDCFC-D12D-41E8-C362-C372A80F31AC}"/>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8381999" cy="10286999"/>
          </a:xfrm>
          <a:prstGeom prst="rect">
            <a:avLst/>
          </a:prstGeom>
        </p:spPr>
      </p:pic>
      <p:sp>
        <p:nvSpPr>
          <p:cNvPr id="5" name="object 5"/>
          <p:cNvSpPr txBox="1">
            <a:spLocks noGrp="1"/>
          </p:cNvSpPr>
          <p:nvPr>
            <p:ph type="title"/>
          </p:nvPr>
        </p:nvSpPr>
        <p:spPr>
          <a:xfrm>
            <a:off x="8715593" y="1162929"/>
            <a:ext cx="7134859" cy="2019935"/>
          </a:xfrm>
          <a:prstGeom prst="rect">
            <a:avLst/>
          </a:prstGeom>
        </p:spPr>
        <p:txBody>
          <a:bodyPr vert="horz" wrap="square" lIns="0" tIns="0" rIns="0" bIns="0" rtlCol="0">
            <a:spAutoFit/>
          </a:bodyPr>
          <a:lstStyle/>
          <a:p>
            <a:pPr marL="12700" marR="5080">
              <a:lnSpc>
                <a:spcPts val="8030"/>
              </a:lnSpc>
            </a:pPr>
            <a:r>
              <a:rPr spc="45" dirty="0">
                <a:solidFill>
                  <a:srgbClr val="000000"/>
                </a:solidFill>
              </a:rPr>
              <a:t>Respond</a:t>
            </a:r>
            <a:r>
              <a:rPr spc="170" dirty="0">
                <a:solidFill>
                  <a:srgbClr val="000000"/>
                </a:solidFill>
              </a:rPr>
              <a:t> </a:t>
            </a:r>
            <a:r>
              <a:rPr dirty="0">
                <a:solidFill>
                  <a:srgbClr val="000000"/>
                </a:solidFill>
              </a:rPr>
              <a:t>and</a:t>
            </a:r>
            <a:r>
              <a:rPr spc="175" dirty="0">
                <a:solidFill>
                  <a:srgbClr val="000000"/>
                </a:solidFill>
              </a:rPr>
              <a:t> </a:t>
            </a:r>
            <a:r>
              <a:rPr spc="-20" dirty="0">
                <a:solidFill>
                  <a:srgbClr val="000000"/>
                </a:solidFill>
              </a:rPr>
              <a:t>deal </a:t>
            </a:r>
            <a:r>
              <a:rPr dirty="0">
                <a:solidFill>
                  <a:srgbClr val="000000"/>
                </a:solidFill>
              </a:rPr>
              <a:t>with</a:t>
            </a:r>
            <a:r>
              <a:rPr spc="265" dirty="0">
                <a:solidFill>
                  <a:srgbClr val="000000"/>
                </a:solidFill>
              </a:rPr>
              <a:t> </a:t>
            </a:r>
            <a:r>
              <a:rPr spc="35" dirty="0">
                <a:solidFill>
                  <a:srgbClr val="000000"/>
                </a:solidFill>
              </a:rPr>
              <a:t>complaints</a:t>
            </a:r>
          </a:p>
        </p:txBody>
      </p:sp>
      <p:sp>
        <p:nvSpPr>
          <p:cNvPr id="6" name="object 6"/>
          <p:cNvSpPr txBox="1"/>
          <p:nvPr/>
        </p:nvSpPr>
        <p:spPr>
          <a:xfrm>
            <a:off x="8715593" y="3347335"/>
            <a:ext cx="8320405" cy="3542029"/>
          </a:xfrm>
          <a:prstGeom prst="rect">
            <a:avLst/>
          </a:prstGeom>
        </p:spPr>
        <p:txBody>
          <a:bodyPr vert="horz" wrap="square" lIns="0" tIns="0" rIns="0" bIns="0" rtlCol="0">
            <a:spAutoFit/>
          </a:bodyPr>
          <a:lstStyle/>
          <a:p>
            <a:pPr marL="12700" marR="5080">
              <a:lnSpc>
                <a:spcPts val="4650"/>
              </a:lnSpc>
            </a:pPr>
            <a:r>
              <a:rPr sz="3700" dirty="0">
                <a:latin typeface="Arial MT"/>
                <a:cs typeface="Arial MT"/>
              </a:rPr>
              <a:t>When</a:t>
            </a:r>
            <a:r>
              <a:rPr sz="3700" spc="160" dirty="0">
                <a:latin typeface="Arial MT"/>
                <a:cs typeface="Arial MT"/>
              </a:rPr>
              <a:t> </a:t>
            </a:r>
            <a:r>
              <a:rPr sz="3700" dirty="0">
                <a:latin typeface="Arial MT"/>
                <a:cs typeface="Arial MT"/>
              </a:rPr>
              <a:t>working</a:t>
            </a:r>
            <a:r>
              <a:rPr sz="3700" spc="170" dirty="0">
                <a:latin typeface="Arial MT"/>
                <a:cs typeface="Arial MT"/>
              </a:rPr>
              <a:t> </a:t>
            </a:r>
            <a:r>
              <a:rPr sz="3700" dirty="0">
                <a:latin typeface="Arial MT"/>
                <a:cs typeface="Arial MT"/>
              </a:rPr>
              <a:t>in</a:t>
            </a:r>
            <a:r>
              <a:rPr sz="3700" spc="170" dirty="0">
                <a:latin typeface="Arial MT"/>
                <a:cs typeface="Arial MT"/>
              </a:rPr>
              <a:t> </a:t>
            </a:r>
            <a:r>
              <a:rPr sz="3700" dirty="0">
                <a:latin typeface="Arial MT"/>
                <a:cs typeface="Arial MT"/>
              </a:rPr>
              <a:t>an</a:t>
            </a:r>
            <a:r>
              <a:rPr sz="3700" spc="170" dirty="0">
                <a:latin typeface="Arial MT"/>
                <a:cs typeface="Arial MT"/>
              </a:rPr>
              <a:t> </a:t>
            </a:r>
            <a:r>
              <a:rPr sz="3700" dirty="0">
                <a:latin typeface="Arial MT"/>
                <a:cs typeface="Arial MT"/>
              </a:rPr>
              <a:t>industry</a:t>
            </a:r>
            <a:r>
              <a:rPr sz="3700" spc="170" dirty="0">
                <a:latin typeface="Arial MT"/>
                <a:cs typeface="Arial MT"/>
              </a:rPr>
              <a:t> </a:t>
            </a:r>
            <a:r>
              <a:rPr sz="3700" dirty="0">
                <a:latin typeface="Arial MT"/>
                <a:cs typeface="Arial MT"/>
              </a:rPr>
              <a:t>that</a:t>
            </a:r>
            <a:r>
              <a:rPr sz="3700" spc="170" dirty="0">
                <a:latin typeface="Arial MT"/>
                <a:cs typeface="Arial MT"/>
              </a:rPr>
              <a:t> </a:t>
            </a:r>
            <a:r>
              <a:rPr sz="3700" spc="-10" dirty="0">
                <a:latin typeface="Arial MT"/>
                <a:cs typeface="Arial MT"/>
              </a:rPr>
              <a:t>deals </a:t>
            </a:r>
            <a:r>
              <a:rPr sz="3700" dirty="0">
                <a:latin typeface="Arial MT"/>
                <a:cs typeface="Arial MT"/>
              </a:rPr>
              <a:t>directly</a:t>
            </a:r>
            <a:r>
              <a:rPr sz="3700" spc="195" dirty="0">
                <a:latin typeface="Arial MT"/>
                <a:cs typeface="Arial MT"/>
              </a:rPr>
              <a:t> </a:t>
            </a:r>
            <a:r>
              <a:rPr sz="3700" dirty="0">
                <a:latin typeface="Arial MT"/>
                <a:cs typeface="Arial MT"/>
              </a:rPr>
              <a:t>with</a:t>
            </a:r>
            <a:r>
              <a:rPr sz="3700" spc="204" dirty="0">
                <a:latin typeface="Arial MT"/>
                <a:cs typeface="Arial MT"/>
              </a:rPr>
              <a:t> </a:t>
            </a:r>
            <a:r>
              <a:rPr sz="3700" dirty="0">
                <a:latin typeface="Arial MT"/>
                <a:cs typeface="Arial MT"/>
              </a:rPr>
              <a:t>patients</a:t>
            </a:r>
            <a:r>
              <a:rPr sz="3700" spc="204" dirty="0">
                <a:latin typeface="Arial MT"/>
                <a:cs typeface="Arial MT"/>
              </a:rPr>
              <a:t> </a:t>
            </a:r>
            <a:r>
              <a:rPr sz="3700" dirty="0">
                <a:latin typeface="Arial MT"/>
                <a:cs typeface="Arial MT"/>
              </a:rPr>
              <a:t>it</a:t>
            </a:r>
            <a:r>
              <a:rPr sz="3700" spc="204" dirty="0">
                <a:latin typeface="Arial MT"/>
                <a:cs typeface="Arial MT"/>
              </a:rPr>
              <a:t> </a:t>
            </a:r>
            <a:r>
              <a:rPr sz="3700" dirty="0">
                <a:latin typeface="Arial MT"/>
                <a:cs typeface="Arial MT"/>
              </a:rPr>
              <a:t>is</a:t>
            </a:r>
            <a:r>
              <a:rPr sz="3700" spc="204" dirty="0">
                <a:latin typeface="Arial MT"/>
                <a:cs typeface="Arial MT"/>
              </a:rPr>
              <a:t> </a:t>
            </a:r>
            <a:r>
              <a:rPr sz="3700" dirty="0">
                <a:latin typeface="Arial MT"/>
                <a:cs typeface="Arial MT"/>
              </a:rPr>
              <a:t>inevitable</a:t>
            </a:r>
            <a:r>
              <a:rPr sz="3700" spc="204" dirty="0">
                <a:latin typeface="Arial MT"/>
                <a:cs typeface="Arial MT"/>
              </a:rPr>
              <a:t> </a:t>
            </a:r>
            <a:r>
              <a:rPr sz="3700" spc="-20" dirty="0">
                <a:latin typeface="Arial MT"/>
                <a:cs typeface="Arial MT"/>
              </a:rPr>
              <a:t>that </a:t>
            </a:r>
            <a:r>
              <a:rPr sz="3700" dirty="0">
                <a:latin typeface="Arial MT"/>
                <a:cs typeface="Arial MT"/>
              </a:rPr>
              <a:t>at</a:t>
            </a:r>
            <a:r>
              <a:rPr sz="3700" spc="145" dirty="0">
                <a:latin typeface="Arial MT"/>
                <a:cs typeface="Arial MT"/>
              </a:rPr>
              <a:t> </a:t>
            </a:r>
            <a:r>
              <a:rPr sz="3700" dirty="0">
                <a:latin typeface="Arial MT"/>
                <a:cs typeface="Arial MT"/>
              </a:rPr>
              <a:t>some</a:t>
            </a:r>
            <a:r>
              <a:rPr sz="3700" spc="145" dirty="0">
                <a:latin typeface="Arial MT"/>
                <a:cs typeface="Arial MT"/>
              </a:rPr>
              <a:t> </a:t>
            </a:r>
            <a:r>
              <a:rPr sz="3700" dirty="0">
                <a:latin typeface="Arial MT"/>
                <a:cs typeface="Arial MT"/>
              </a:rPr>
              <a:t>point</a:t>
            </a:r>
            <a:r>
              <a:rPr sz="3700" spc="145" dirty="0">
                <a:latin typeface="Arial MT"/>
                <a:cs typeface="Arial MT"/>
              </a:rPr>
              <a:t> </a:t>
            </a:r>
            <a:r>
              <a:rPr sz="3700" dirty="0">
                <a:latin typeface="Arial MT"/>
                <a:cs typeface="Arial MT"/>
              </a:rPr>
              <a:t>they</a:t>
            </a:r>
            <a:r>
              <a:rPr sz="3700" spc="145" dirty="0">
                <a:latin typeface="Arial MT"/>
                <a:cs typeface="Arial MT"/>
              </a:rPr>
              <a:t> </a:t>
            </a:r>
            <a:r>
              <a:rPr sz="3700" dirty="0">
                <a:latin typeface="Arial MT"/>
                <a:cs typeface="Arial MT"/>
              </a:rPr>
              <a:t>may</a:t>
            </a:r>
            <a:r>
              <a:rPr sz="3700" spc="145" dirty="0">
                <a:latin typeface="Arial MT"/>
                <a:cs typeface="Arial MT"/>
              </a:rPr>
              <a:t> </a:t>
            </a:r>
            <a:r>
              <a:rPr sz="3700" dirty="0">
                <a:latin typeface="Arial MT"/>
                <a:cs typeface="Arial MT"/>
              </a:rPr>
              <a:t>make</a:t>
            </a:r>
            <a:r>
              <a:rPr sz="3700" spc="145" dirty="0">
                <a:latin typeface="Arial MT"/>
                <a:cs typeface="Arial MT"/>
              </a:rPr>
              <a:t> </a:t>
            </a:r>
            <a:r>
              <a:rPr sz="3700" spc="-50" dirty="0">
                <a:latin typeface="Arial MT"/>
                <a:cs typeface="Arial MT"/>
              </a:rPr>
              <a:t>a </a:t>
            </a:r>
            <a:r>
              <a:rPr sz="3700" dirty="0">
                <a:latin typeface="Arial MT"/>
                <a:cs typeface="Arial MT"/>
              </a:rPr>
              <a:t>complaint.</a:t>
            </a:r>
            <a:r>
              <a:rPr sz="3700" spc="254" dirty="0">
                <a:latin typeface="Arial MT"/>
                <a:cs typeface="Arial MT"/>
              </a:rPr>
              <a:t> </a:t>
            </a:r>
            <a:r>
              <a:rPr sz="3700" dirty="0">
                <a:latin typeface="Arial MT"/>
                <a:cs typeface="Arial MT"/>
              </a:rPr>
              <a:t>Patients</a:t>
            </a:r>
            <a:r>
              <a:rPr sz="3700" spc="254" dirty="0">
                <a:latin typeface="Arial MT"/>
                <a:cs typeface="Arial MT"/>
              </a:rPr>
              <a:t> </a:t>
            </a:r>
            <a:r>
              <a:rPr sz="3700" dirty="0">
                <a:latin typeface="Arial MT"/>
                <a:cs typeface="Arial MT"/>
              </a:rPr>
              <a:t>will</a:t>
            </a:r>
            <a:r>
              <a:rPr sz="3700" spc="254" dirty="0">
                <a:latin typeface="Arial MT"/>
                <a:cs typeface="Arial MT"/>
              </a:rPr>
              <a:t> </a:t>
            </a:r>
            <a:r>
              <a:rPr sz="3700" spc="-10" dirty="0">
                <a:latin typeface="Arial MT"/>
                <a:cs typeface="Arial MT"/>
              </a:rPr>
              <a:t>generally </a:t>
            </a:r>
            <a:r>
              <a:rPr sz="3700" dirty="0">
                <a:latin typeface="Arial MT"/>
                <a:cs typeface="Arial MT"/>
              </a:rPr>
              <a:t>complain</a:t>
            </a:r>
            <a:r>
              <a:rPr sz="3700" spc="225" dirty="0">
                <a:latin typeface="Arial MT"/>
                <a:cs typeface="Arial MT"/>
              </a:rPr>
              <a:t> </a:t>
            </a:r>
            <a:r>
              <a:rPr sz="3700" dirty="0">
                <a:latin typeface="Arial MT"/>
                <a:cs typeface="Arial MT"/>
              </a:rPr>
              <a:t>because</a:t>
            </a:r>
            <a:r>
              <a:rPr sz="3700" spc="240" dirty="0">
                <a:latin typeface="Arial MT"/>
                <a:cs typeface="Arial MT"/>
              </a:rPr>
              <a:t> </a:t>
            </a:r>
            <a:r>
              <a:rPr sz="3700" dirty="0">
                <a:latin typeface="Arial MT"/>
                <a:cs typeface="Arial MT"/>
              </a:rPr>
              <a:t>something</a:t>
            </a:r>
            <a:r>
              <a:rPr sz="3700" spc="235" dirty="0">
                <a:latin typeface="Arial MT"/>
                <a:cs typeface="Arial MT"/>
              </a:rPr>
              <a:t> </a:t>
            </a:r>
            <a:r>
              <a:rPr sz="3700" dirty="0">
                <a:latin typeface="Arial MT"/>
                <a:cs typeface="Arial MT"/>
              </a:rPr>
              <a:t>has</a:t>
            </a:r>
            <a:r>
              <a:rPr sz="3700" spc="240" dirty="0">
                <a:latin typeface="Arial MT"/>
                <a:cs typeface="Arial MT"/>
              </a:rPr>
              <a:t> </a:t>
            </a:r>
            <a:r>
              <a:rPr sz="3700" spc="-20" dirty="0">
                <a:latin typeface="Arial MT"/>
                <a:cs typeface="Arial MT"/>
              </a:rPr>
              <a:t>gone </a:t>
            </a:r>
            <a:r>
              <a:rPr sz="3700" spc="-10" dirty="0">
                <a:latin typeface="Arial MT"/>
                <a:cs typeface="Arial MT"/>
              </a:rPr>
              <a:t>wrong.</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819688AC-17DF-E7DE-0B48-EA8FA6A44975}"/>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8217634"/>
          </a:xfrm>
          <a:prstGeom prst="rect">
            <a:avLst/>
          </a:prstGeom>
          <a:noFill/>
        </p:spPr>
        <p:txBody>
          <a:bodyPr wrap="square" rtlCol="0">
            <a:spAutoFit/>
          </a:bodyPr>
          <a:lstStyle/>
          <a:p>
            <a:r>
              <a:rPr lang="en-US" sz="2400" dirty="0">
                <a:solidFill>
                  <a:srgbClr val="0070C0"/>
                </a:solidFill>
              </a:rPr>
              <a:t>1. What three characteristics of creating excellent service standards within the health services industry?</a:t>
            </a:r>
          </a:p>
          <a:p>
            <a:r>
              <a:rPr lang="en-US" sz="2400" dirty="0">
                <a:solidFill>
                  <a:schemeClr val="tx1"/>
                </a:solidFill>
              </a:rPr>
              <a:t>• Providing care fairly and ethically with a focus on patient needs</a:t>
            </a:r>
          </a:p>
          <a:p>
            <a:r>
              <a:rPr lang="en-US" sz="2400" dirty="0">
                <a:solidFill>
                  <a:schemeClr val="tx1"/>
                </a:solidFill>
              </a:rPr>
              <a:t>• Acting professionally with honesty, consistency, and integrity</a:t>
            </a:r>
          </a:p>
          <a:p>
            <a:r>
              <a:rPr lang="en-US" sz="2400" dirty="0">
                <a:solidFill>
                  <a:schemeClr val="tx1"/>
                </a:solidFill>
              </a:rPr>
              <a:t>• Communicating clearly and effectively</a:t>
            </a:r>
          </a:p>
          <a:p>
            <a:r>
              <a:rPr lang="en-US" sz="2400" dirty="0">
                <a:solidFill>
                  <a:schemeClr val="tx1"/>
                </a:solidFill>
              </a:rPr>
              <a:t>• Providing appropriate care</a:t>
            </a:r>
          </a:p>
          <a:p>
            <a:r>
              <a:rPr lang="en-US" sz="2400" dirty="0">
                <a:solidFill>
                  <a:schemeClr val="tx1"/>
                </a:solidFill>
              </a:rPr>
              <a:t>• Inviting teamwork and collaboration with colleagues</a:t>
            </a:r>
          </a:p>
          <a:p>
            <a:r>
              <a:rPr lang="en-US" sz="2400" dirty="0">
                <a:solidFill>
                  <a:schemeClr val="tx1"/>
                </a:solidFill>
              </a:rPr>
              <a:t>• Upholding </a:t>
            </a:r>
            <a:r>
              <a:rPr lang="en-US" sz="2400" dirty="0" err="1">
                <a:solidFill>
                  <a:schemeClr val="tx1"/>
                </a:solidFill>
              </a:rPr>
              <a:t>organisational</a:t>
            </a:r>
            <a:r>
              <a:rPr lang="en-US" sz="2400" dirty="0">
                <a:solidFill>
                  <a:schemeClr val="tx1"/>
                </a:solidFill>
              </a:rPr>
              <a:t> policies and procedures</a:t>
            </a:r>
          </a:p>
          <a:p>
            <a:r>
              <a:rPr lang="en-US" sz="2400" dirty="0">
                <a:solidFill>
                  <a:schemeClr val="tx1"/>
                </a:solidFill>
              </a:rPr>
              <a:t>• Demonstrating empathy, patience, and care</a:t>
            </a:r>
          </a:p>
          <a:p>
            <a:r>
              <a:rPr lang="en-US" sz="2400" dirty="0">
                <a:solidFill>
                  <a:schemeClr val="tx1"/>
                </a:solidFill>
              </a:rPr>
              <a:t>• Treating all patients with respect and dignity</a:t>
            </a:r>
          </a:p>
          <a:p>
            <a:r>
              <a:rPr lang="en-US" sz="2400" dirty="0">
                <a:solidFill>
                  <a:schemeClr val="tx1"/>
                </a:solidFill>
              </a:rPr>
              <a:t>• Acknowledging different cultures, values, and beliefs.</a:t>
            </a:r>
          </a:p>
          <a:p>
            <a:r>
              <a:rPr lang="en-US" sz="2400" dirty="0">
                <a:solidFill>
                  <a:srgbClr val="0070C0"/>
                </a:solidFill>
              </a:rPr>
              <a:t>2. Building a rapport with people also …</a:t>
            </a:r>
          </a:p>
          <a:p>
            <a:r>
              <a:rPr lang="en-US" sz="2400" dirty="0">
                <a:solidFill>
                  <a:schemeClr val="tx1"/>
                </a:solidFill>
              </a:rPr>
              <a:t>means building trust and respect, which may encourage them to be more honest when talking with you about their health.</a:t>
            </a:r>
          </a:p>
          <a:p>
            <a:r>
              <a:rPr lang="en-US" sz="2400" dirty="0">
                <a:solidFill>
                  <a:srgbClr val="0070C0"/>
                </a:solidFill>
              </a:rPr>
              <a:t>3. What are two strategies for building informal rapport?</a:t>
            </a:r>
          </a:p>
          <a:p>
            <a:r>
              <a:rPr lang="en-US" sz="2400" dirty="0">
                <a:solidFill>
                  <a:schemeClr val="tx1"/>
                </a:solidFill>
              </a:rPr>
              <a:t>• providing a friendly and courteous greeting</a:t>
            </a:r>
          </a:p>
          <a:p>
            <a:r>
              <a:rPr lang="en-US" sz="2400" dirty="0">
                <a:solidFill>
                  <a:schemeClr val="tx1"/>
                </a:solidFill>
              </a:rPr>
              <a:t>• general chit-chat about their life, sporting team success, weekend activities and hobbies.</a:t>
            </a:r>
          </a:p>
          <a:p>
            <a:r>
              <a:rPr lang="en-US" sz="2400" dirty="0">
                <a:solidFill>
                  <a:schemeClr val="tx1"/>
                </a:solidFill>
              </a:rPr>
              <a:t>• introducing yourself and your position.</a:t>
            </a:r>
          </a:p>
          <a:p>
            <a:r>
              <a:rPr lang="en-US" sz="2400" dirty="0">
                <a:solidFill>
                  <a:srgbClr val="0070C0"/>
                </a:solidFill>
              </a:rPr>
              <a:t>4. What are three things that a health worker needs to consider when building a rapport with their patients?</a:t>
            </a:r>
          </a:p>
          <a:p>
            <a:r>
              <a:rPr lang="en-US" sz="2400" dirty="0">
                <a:solidFill>
                  <a:schemeClr val="tx1"/>
                </a:solidFill>
              </a:rPr>
              <a:t>• Introduce yourself and get to know your patient</a:t>
            </a:r>
          </a:p>
          <a:p>
            <a:r>
              <a:rPr lang="en-US" sz="2400" dirty="0">
                <a:solidFill>
                  <a:schemeClr val="tx1"/>
                </a:solidFill>
              </a:rPr>
              <a:t>• Listen to what patients have to say</a:t>
            </a:r>
          </a:p>
          <a:p>
            <a:r>
              <a:rPr lang="en-US" sz="2400" dirty="0">
                <a:solidFill>
                  <a:schemeClr val="tx1"/>
                </a:solidFill>
              </a:rPr>
              <a:t>• Always explain what is happening</a:t>
            </a:r>
          </a:p>
          <a:p>
            <a:r>
              <a:rPr lang="en-US" sz="2400" dirty="0">
                <a:solidFill>
                  <a:schemeClr val="tx1"/>
                </a:solidFill>
              </a:rPr>
              <a:t>• Have empathy and sympathy</a:t>
            </a:r>
          </a:p>
          <a:p>
            <a:r>
              <a:rPr lang="en-US" sz="2400" dirty="0">
                <a:solidFill>
                  <a:schemeClr val="tx1"/>
                </a:solidFill>
              </a:rPr>
              <a:t>• Remain professional</a:t>
            </a:r>
          </a:p>
        </p:txBody>
      </p:sp>
      <p:pic>
        <p:nvPicPr>
          <p:cNvPr id="6" name="Picture 5">
            <a:extLst>
              <a:ext uri="{FF2B5EF4-FFF2-40B4-BE49-F238E27FC236}">
                <a16:creationId xmlns:a16="http://schemas.microsoft.com/office/drawing/2014/main" id="{FC817005-4A14-A450-AE8F-480BC444A8F8}"/>
              </a:ext>
            </a:extLst>
          </p:cNvPr>
          <p:cNvPicPr>
            <a:picLocks noChangeAspect="1"/>
          </p:cNvPicPr>
          <p:nvPr/>
        </p:nvPicPr>
        <p:blipFill>
          <a:blip r:embed="rId4"/>
          <a:stretch>
            <a:fillRect/>
          </a:stretch>
        </p:blipFill>
        <p:spPr>
          <a:xfrm>
            <a:off x="45720" y="1737348"/>
            <a:ext cx="17411700" cy="3253752"/>
          </a:xfrm>
          <a:prstGeom prst="rect">
            <a:avLst/>
          </a:prstGeom>
        </p:spPr>
      </p:pic>
      <p:pic>
        <p:nvPicPr>
          <p:cNvPr id="7" name="Picture 6">
            <a:extLst>
              <a:ext uri="{FF2B5EF4-FFF2-40B4-BE49-F238E27FC236}">
                <a16:creationId xmlns:a16="http://schemas.microsoft.com/office/drawing/2014/main" id="{DB8E7D06-2755-9B67-3EA2-81858B2AFFE8}"/>
              </a:ext>
            </a:extLst>
          </p:cNvPr>
          <p:cNvPicPr>
            <a:picLocks noChangeAspect="1"/>
          </p:cNvPicPr>
          <p:nvPr/>
        </p:nvPicPr>
        <p:blipFill>
          <a:blip r:embed="rId4"/>
          <a:stretch>
            <a:fillRect/>
          </a:stretch>
        </p:blipFill>
        <p:spPr>
          <a:xfrm>
            <a:off x="45720" y="5394513"/>
            <a:ext cx="17411700" cy="358587"/>
          </a:xfrm>
          <a:prstGeom prst="rect">
            <a:avLst/>
          </a:prstGeom>
        </p:spPr>
      </p:pic>
      <p:pic>
        <p:nvPicPr>
          <p:cNvPr id="8" name="Picture 7">
            <a:extLst>
              <a:ext uri="{FF2B5EF4-FFF2-40B4-BE49-F238E27FC236}">
                <a16:creationId xmlns:a16="http://schemas.microsoft.com/office/drawing/2014/main" id="{F1825E63-CAFE-7C27-0915-A722FF2B13E4}"/>
              </a:ext>
            </a:extLst>
          </p:cNvPr>
          <p:cNvPicPr>
            <a:picLocks noChangeAspect="1"/>
          </p:cNvPicPr>
          <p:nvPr/>
        </p:nvPicPr>
        <p:blipFill>
          <a:blip r:embed="rId4"/>
          <a:stretch>
            <a:fillRect/>
          </a:stretch>
        </p:blipFill>
        <p:spPr>
          <a:xfrm>
            <a:off x="45720" y="6051917"/>
            <a:ext cx="17411700" cy="1148983"/>
          </a:xfrm>
          <a:prstGeom prst="rect">
            <a:avLst/>
          </a:prstGeom>
        </p:spPr>
      </p:pic>
      <p:pic>
        <p:nvPicPr>
          <p:cNvPr id="9" name="Picture 8">
            <a:extLst>
              <a:ext uri="{FF2B5EF4-FFF2-40B4-BE49-F238E27FC236}">
                <a16:creationId xmlns:a16="http://schemas.microsoft.com/office/drawing/2014/main" id="{D837B430-6BF5-08C3-6CE6-4405D185A620}"/>
              </a:ext>
            </a:extLst>
          </p:cNvPr>
          <p:cNvPicPr>
            <a:picLocks noChangeAspect="1"/>
          </p:cNvPicPr>
          <p:nvPr/>
        </p:nvPicPr>
        <p:blipFill>
          <a:blip r:embed="rId4"/>
          <a:stretch>
            <a:fillRect/>
          </a:stretch>
        </p:blipFill>
        <p:spPr>
          <a:xfrm>
            <a:off x="38100" y="7604313"/>
            <a:ext cx="17411700" cy="1923961"/>
          </a:xfrm>
          <a:prstGeom prst="rect">
            <a:avLst/>
          </a:prstGeom>
        </p:spPr>
      </p:pic>
      <p:pic>
        <p:nvPicPr>
          <p:cNvPr id="10" name="object 5">
            <a:hlinkClick r:id="rId5" action="ppaction://hlinksldjump"/>
            <a:extLst>
              <a:ext uri="{FF2B5EF4-FFF2-40B4-BE49-F238E27FC236}">
                <a16:creationId xmlns:a16="http://schemas.microsoft.com/office/drawing/2014/main" id="{D74A1784-6DC7-A292-3D6B-A2C2A20A1B6D}"/>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7478970"/>
          </a:xfrm>
          <a:prstGeom prst="rect">
            <a:avLst/>
          </a:prstGeom>
          <a:noFill/>
        </p:spPr>
        <p:txBody>
          <a:bodyPr wrap="square" rtlCol="0">
            <a:spAutoFit/>
          </a:bodyPr>
          <a:lstStyle/>
          <a:p>
            <a:r>
              <a:rPr lang="en-US" sz="2400" dirty="0">
                <a:solidFill>
                  <a:srgbClr val="0070C0"/>
                </a:solidFill>
              </a:rPr>
              <a:t>5. What two things that you should NOT do when developing a professional relationship with a patient?</a:t>
            </a:r>
          </a:p>
          <a:p>
            <a:r>
              <a:rPr lang="en-US" sz="2400" dirty="0">
                <a:solidFill>
                  <a:schemeClr val="tx1"/>
                </a:solidFill>
              </a:rPr>
              <a:t>• be quick to judge and give your opinion. When considering other people’s ideas take the time to weigh up and consider the advantages and disadvantages of their idea.</a:t>
            </a:r>
          </a:p>
          <a:p>
            <a:r>
              <a:rPr lang="en-US" sz="2400" dirty="0">
                <a:solidFill>
                  <a:schemeClr val="tx1"/>
                </a:solidFill>
              </a:rPr>
              <a:t>• act childish and never be offensive (e.g., don’t tell rude jokes)</a:t>
            </a:r>
          </a:p>
          <a:p>
            <a:r>
              <a:rPr lang="en-US" sz="2400" dirty="0">
                <a:solidFill>
                  <a:schemeClr val="tx1"/>
                </a:solidFill>
              </a:rPr>
              <a:t>• overstep or give your personal opinion on an issue when it is not required. Stick to the task at hand.</a:t>
            </a:r>
          </a:p>
          <a:p>
            <a:r>
              <a:rPr lang="en-US" sz="2400" dirty="0">
                <a:solidFill>
                  <a:srgbClr val="0070C0"/>
                </a:solidFill>
              </a:rPr>
              <a:t>6. Explain three aspects of becoming a better active and engaged listener?</a:t>
            </a:r>
          </a:p>
          <a:p>
            <a:r>
              <a:rPr lang="en-US" sz="2400" dirty="0">
                <a:solidFill>
                  <a:schemeClr val="tx1"/>
                </a:solidFill>
              </a:rPr>
              <a:t>• Provide feedback and respond appropriately – ask questions to clarify information; use open questions to gain additional information; be honest in your answers/feedback.</a:t>
            </a:r>
          </a:p>
          <a:p>
            <a:r>
              <a:rPr lang="en-US" sz="2400" dirty="0">
                <a:solidFill>
                  <a:schemeClr val="tx1"/>
                </a:solidFill>
              </a:rPr>
              <a:t>• Pay attention – look directly at the speaker; concentrate on what they are saying, don’t silently prepare for what you will say next; avoid being distracted by side conversations or environmental factors.</a:t>
            </a:r>
          </a:p>
          <a:p>
            <a:r>
              <a:rPr lang="en-US" sz="2400" dirty="0">
                <a:solidFill>
                  <a:schemeClr val="tx1"/>
                </a:solidFill>
              </a:rPr>
              <a:t>• Show that you are listening – smile and nod occasionally; use positive body language and posture.</a:t>
            </a:r>
          </a:p>
          <a:p>
            <a:r>
              <a:rPr lang="en-US" sz="2400" dirty="0">
                <a:solidFill>
                  <a:schemeClr val="tx1"/>
                </a:solidFill>
              </a:rPr>
              <a:t>• Don’t interrupt – being an active listener means listening and not speaking. Speaking at the wrong time could interrupt a person’s train of thought or stop them from disclosing important information or </a:t>
            </a:r>
            <a:r>
              <a:rPr lang="en-US" sz="2400" dirty="0" err="1">
                <a:solidFill>
                  <a:schemeClr val="tx1"/>
                </a:solidFill>
              </a:rPr>
              <a:t>verbalising</a:t>
            </a:r>
            <a:r>
              <a:rPr lang="en-US" sz="2400" dirty="0">
                <a:solidFill>
                  <a:schemeClr val="tx1"/>
                </a:solidFill>
              </a:rPr>
              <a:t> how they are feeling. People often provide more information when they have the freedom to speak without interruption</a:t>
            </a:r>
          </a:p>
          <a:p>
            <a:r>
              <a:rPr lang="en-US" sz="2400" dirty="0">
                <a:solidFill>
                  <a:schemeClr val="tx1"/>
                </a:solidFill>
              </a:rPr>
              <a:t>• Use open body language – even if you do not agree with what the patient is saying it is important to remain open to their opinions, ideas, and views. You can do this by maintaining positive body language such as standing directly in front of them with an open stance and without your arms crossed over your chest. Don’t look away</a:t>
            </a:r>
          </a:p>
          <a:p>
            <a:r>
              <a:rPr lang="en-US" sz="2400" dirty="0">
                <a:solidFill>
                  <a:schemeClr val="tx1"/>
                </a:solidFill>
              </a:rPr>
              <a:t>• or get distracted and maintain eye contact at all times.</a:t>
            </a:r>
          </a:p>
          <a:p>
            <a:r>
              <a:rPr lang="en-US" sz="2400" dirty="0">
                <a:solidFill>
                  <a:srgbClr val="0070C0"/>
                </a:solidFill>
              </a:rPr>
              <a:t>7. Developing the ability to understand and use non-verbal communication can help you…</a:t>
            </a:r>
          </a:p>
          <a:p>
            <a:r>
              <a:rPr lang="en-US" sz="2400" dirty="0">
                <a:solidFill>
                  <a:schemeClr val="tx1"/>
                </a:solidFill>
              </a:rPr>
              <a:t>connect with others, express what you really mean, navigate challenging situations, and build better working relationships</a:t>
            </a:r>
          </a:p>
        </p:txBody>
      </p:sp>
      <p:pic>
        <p:nvPicPr>
          <p:cNvPr id="6" name="Picture 5">
            <a:extLst>
              <a:ext uri="{FF2B5EF4-FFF2-40B4-BE49-F238E27FC236}">
                <a16:creationId xmlns:a16="http://schemas.microsoft.com/office/drawing/2014/main" id="{19698E19-7514-CE09-6715-89CD630B5502}"/>
              </a:ext>
            </a:extLst>
          </p:cNvPr>
          <p:cNvPicPr>
            <a:picLocks noChangeAspect="1"/>
          </p:cNvPicPr>
          <p:nvPr/>
        </p:nvPicPr>
        <p:blipFill>
          <a:blip r:embed="rId4"/>
          <a:stretch>
            <a:fillRect/>
          </a:stretch>
        </p:blipFill>
        <p:spPr>
          <a:xfrm>
            <a:off x="0" y="1737348"/>
            <a:ext cx="17411700" cy="1424952"/>
          </a:xfrm>
          <a:prstGeom prst="rect">
            <a:avLst/>
          </a:prstGeom>
        </p:spPr>
      </p:pic>
      <p:pic>
        <p:nvPicPr>
          <p:cNvPr id="7" name="Picture 6">
            <a:extLst>
              <a:ext uri="{FF2B5EF4-FFF2-40B4-BE49-F238E27FC236}">
                <a16:creationId xmlns:a16="http://schemas.microsoft.com/office/drawing/2014/main" id="{888C028A-3DCD-ED71-CEE6-44CC29FBA54B}"/>
              </a:ext>
            </a:extLst>
          </p:cNvPr>
          <p:cNvPicPr>
            <a:picLocks noChangeAspect="1"/>
          </p:cNvPicPr>
          <p:nvPr/>
        </p:nvPicPr>
        <p:blipFill>
          <a:blip r:embed="rId4"/>
          <a:stretch>
            <a:fillRect/>
          </a:stretch>
        </p:blipFill>
        <p:spPr>
          <a:xfrm>
            <a:off x="-25050" y="3543300"/>
            <a:ext cx="18234660" cy="4419600"/>
          </a:xfrm>
          <a:prstGeom prst="rect">
            <a:avLst/>
          </a:prstGeom>
        </p:spPr>
      </p:pic>
      <p:pic>
        <p:nvPicPr>
          <p:cNvPr id="8" name="Picture 7">
            <a:extLst>
              <a:ext uri="{FF2B5EF4-FFF2-40B4-BE49-F238E27FC236}">
                <a16:creationId xmlns:a16="http://schemas.microsoft.com/office/drawing/2014/main" id="{9157DFDB-F582-8C12-677F-45D936E0222E}"/>
              </a:ext>
            </a:extLst>
          </p:cNvPr>
          <p:cNvPicPr>
            <a:picLocks noChangeAspect="1"/>
          </p:cNvPicPr>
          <p:nvPr/>
        </p:nvPicPr>
        <p:blipFill>
          <a:blip r:embed="rId4"/>
          <a:stretch>
            <a:fillRect/>
          </a:stretch>
        </p:blipFill>
        <p:spPr>
          <a:xfrm>
            <a:off x="68580" y="8254337"/>
            <a:ext cx="17411700" cy="1923961"/>
          </a:xfrm>
          <a:prstGeom prst="rect">
            <a:avLst/>
          </a:prstGeom>
        </p:spPr>
      </p:pic>
      <p:pic>
        <p:nvPicPr>
          <p:cNvPr id="9" name="object 5">
            <a:hlinkClick r:id="rId5" action="ppaction://hlinksldjump"/>
            <a:extLst>
              <a:ext uri="{FF2B5EF4-FFF2-40B4-BE49-F238E27FC236}">
                <a16:creationId xmlns:a16="http://schemas.microsoft.com/office/drawing/2014/main" id="{0525737E-E5CC-42A3-36D2-45D89F6A5051}"/>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7777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8217634"/>
          </a:xfrm>
          <a:prstGeom prst="rect">
            <a:avLst/>
          </a:prstGeom>
          <a:noFill/>
        </p:spPr>
        <p:txBody>
          <a:bodyPr wrap="square" rtlCol="0">
            <a:spAutoFit/>
          </a:bodyPr>
          <a:lstStyle/>
          <a:p>
            <a:r>
              <a:rPr lang="en-US" sz="2400" dirty="0">
                <a:solidFill>
                  <a:srgbClr val="0070C0"/>
                </a:solidFill>
              </a:rPr>
              <a:t>8. What can be three methods used to communicate with a patient non-verbally?</a:t>
            </a:r>
          </a:p>
          <a:p>
            <a:r>
              <a:rPr lang="en-US" sz="2400" dirty="0">
                <a:solidFill>
                  <a:schemeClr val="tx1"/>
                </a:solidFill>
              </a:rPr>
              <a:t>• Facial expressions</a:t>
            </a:r>
          </a:p>
          <a:p>
            <a:r>
              <a:rPr lang="en-US" sz="2400" dirty="0">
                <a:solidFill>
                  <a:schemeClr val="tx1"/>
                </a:solidFill>
              </a:rPr>
              <a:t>• Body movements and gestures</a:t>
            </a:r>
          </a:p>
          <a:p>
            <a:r>
              <a:rPr lang="en-US" sz="2400" dirty="0">
                <a:solidFill>
                  <a:schemeClr val="tx1"/>
                </a:solidFill>
              </a:rPr>
              <a:t>• Eye contact</a:t>
            </a:r>
          </a:p>
          <a:p>
            <a:r>
              <a:rPr lang="en-US" sz="2400" dirty="0">
                <a:solidFill>
                  <a:schemeClr val="tx1"/>
                </a:solidFill>
              </a:rPr>
              <a:t>• Posture</a:t>
            </a:r>
          </a:p>
          <a:p>
            <a:r>
              <a:rPr lang="en-US" sz="2400" dirty="0">
                <a:solidFill>
                  <a:schemeClr val="tx1"/>
                </a:solidFill>
              </a:rPr>
              <a:t>• Muscle tension</a:t>
            </a:r>
          </a:p>
          <a:p>
            <a:r>
              <a:rPr lang="en-US" sz="2400" dirty="0">
                <a:solidFill>
                  <a:schemeClr val="tx1"/>
                </a:solidFill>
              </a:rPr>
              <a:t>• Breathing</a:t>
            </a:r>
          </a:p>
          <a:p>
            <a:r>
              <a:rPr lang="en-US" sz="2400" dirty="0">
                <a:solidFill>
                  <a:srgbClr val="0070C0"/>
                </a:solidFill>
              </a:rPr>
              <a:t>9. What does it mean to be “Empathetic”?</a:t>
            </a:r>
          </a:p>
          <a:p>
            <a:r>
              <a:rPr lang="en-US" sz="2400" dirty="0">
                <a:solidFill>
                  <a:schemeClr val="tx1"/>
                </a:solidFill>
              </a:rPr>
              <a:t>Being empathetic is about imagining yourself in someone’s position and considering how you would feel. The best way to show empathy for another person is to listen to them and provide open, honest, and supportive feedback. Offer to help them; this shows that you are keen to make life just that little bit easier for them.</a:t>
            </a:r>
          </a:p>
          <a:p>
            <a:r>
              <a:rPr lang="en-US" sz="2400" dirty="0">
                <a:solidFill>
                  <a:srgbClr val="0070C0"/>
                </a:solidFill>
              </a:rPr>
              <a:t>10. In Western culture eye contact is very important, what is one aspect of eye contact that you need to consider when communicating with a patient?</a:t>
            </a:r>
          </a:p>
          <a:p>
            <a:r>
              <a:rPr lang="en-US" sz="2400" dirty="0">
                <a:solidFill>
                  <a:schemeClr val="tx1"/>
                </a:solidFill>
              </a:rPr>
              <a:t>• In Middle Eastern cultures eye contact is less common. Women are not to make too much eye contact with men as it can be misinterpreted as a romantic interest.</a:t>
            </a:r>
          </a:p>
          <a:p>
            <a:r>
              <a:rPr lang="en-US" sz="2400" dirty="0">
                <a:solidFill>
                  <a:schemeClr val="tx1"/>
                </a:solidFill>
              </a:rPr>
              <a:t>• In Asian cultures eye contact is often considered to be inappropriate, especially if the person making the eye contact is considered to be of a lower social class. For example, a student would never make eye contact with their teacher as this could be viewed as disrespectful and rude.</a:t>
            </a:r>
          </a:p>
          <a:p>
            <a:r>
              <a:rPr lang="en-US" sz="2400" dirty="0">
                <a:solidFill>
                  <a:schemeClr val="tx1"/>
                </a:solidFill>
              </a:rPr>
              <a:t>• In African cultures eye contact can be viewed as aggressive, disrespectful, and confrontational.</a:t>
            </a:r>
          </a:p>
          <a:p>
            <a:r>
              <a:rPr lang="en-US" sz="2400" dirty="0">
                <a:solidFill>
                  <a:srgbClr val="0070C0"/>
                </a:solidFill>
              </a:rPr>
              <a:t>11. What is the most effective way to identify a patient’s concerns or particular needs?</a:t>
            </a:r>
          </a:p>
          <a:p>
            <a:r>
              <a:rPr lang="en-US" sz="2400" dirty="0">
                <a:solidFill>
                  <a:schemeClr val="tx1"/>
                </a:solidFill>
              </a:rPr>
              <a:t>Speak to them directly, spending time one-on-one with them and asking them a series of questions to establish the best way to respond and assist them.</a:t>
            </a:r>
          </a:p>
        </p:txBody>
      </p:sp>
      <p:pic>
        <p:nvPicPr>
          <p:cNvPr id="6" name="Picture 5">
            <a:extLst>
              <a:ext uri="{FF2B5EF4-FFF2-40B4-BE49-F238E27FC236}">
                <a16:creationId xmlns:a16="http://schemas.microsoft.com/office/drawing/2014/main" id="{1A4756AF-9205-BF59-6B98-9D4F8E4801C6}"/>
              </a:ext>
            </a:extLst>
          </p:cNvPr>
          <p:cNvPicPr>
            <a:picLocks noChangeAspect="1"/>
          </p:cNvPicPr>
          <p:nvPr/>
        </p:nvPicPr>
        <p:blipFill>
          <a:blip r:embed="rId4"/>
          <a:stretch>
            <a:fillRect/>
          </a:stretch>
        </p:blipFill>
        <p:spPr>
          <a:xfrm>
            <a:off x="38100" y="1737348"/>
            <a:ext cx="17411700" cy="2186952"/>
          </a:xfrm>
          <a:prstGeom prst="rect">
            <a:avLst/>
          </a:prstGeom>
        </p:spPr>
      </p:pic>
      <p:pic>
        <p:nvPicPr>
          <p:cNvPr id="7" name="Picture 6">
            <a:extLst>
              <a:ext uri="{FF2B5EF4-FFF2-40B4-BE49-F238E27FC236}">
                <a16:creationId xmlns:a16="http://schemas.microsoft.com/office/drawing/2014/main" id="{31A16EFB-0816-6B18-08A8-8744DD63DC57}"/>
              </a:ext>
            </a:extLst>
          </p:cNvPr>
          <p:cNvPicPr>
            <a:picLocks noChangeAspect="1"/>
          </p:cNvPicPr>
          <p:nvPr/>
        </p:nvPicPr>
        <p:blipFill>
          <a:blip r:embed="rId4"/>
          <a:stretch>
            <a:fillRect/>
          </a:stretch>
        </p:blipFill>
        <p:spPr>
          <a:xfrm>
            <a:off x="38100" y="4229101"/>
            <a:ext cx="17868900" cy="1143000"/>
          </a:xfrm>
          <a:prstGeom prst="rect">
            <a:avLst/>
          </a:prstGeom>
        </p:spPr>
      </p:pic>
      <p:pic>
        <p:nvPicPr>
          <p:cNvPr id="8" name="Picture 7">
            <a:extLst>
              <a:ext uri="{FF2B5EF4-FFF2-40B4-BE49-F238E27FC236}">
                <a16:creationId xmlns:a16="http://schemas.microsoft.com/office/drawing/2014/main" id="{60C13767-1379-37FD-10F0-EF8138E0D172}"/>
              </a:ext>
            </a:extLst>
          </p:cNvPr>
          <p:cNvPicPr>
            <a:picLocks noChangeAspect="1"/>
          </p:cNvPicPr>
          <p:nvPr/>
        </p:nvPicPr>
        <p:blipFill>
          <a:blip r:embed="rId4"/>
          <a:stretch>
            <a:fillRect/>
          </a:stretch>
        </p:blipFill>
        <p:spPr>
          <a:xfrm>
            <a:off x="38100" y="6057900"/>
            <a:ext cx="17868900" cy="2263129"/>
          </a:xfrm>
          <a:prstGeom prst="rect">
            <a:avLst/>
          </a:prstGeom>
        </p:spPr>
      </p:pic>
      <p:pic>
        <p:nvPicPr>
          <p:cNvPr id="9" name="Picture 8">
            <a:extLst>
              <a:ext uri="{FF2B5EF4-FFF2-40B4-BE49-F238E27FC236}">
                <a16:creationId xmlns:a16="http://schemas.microsoft.com/office/drawing/2014/main" id="{6194C4BB-4824-B146-707A-E6CF74B7CB39}"/>
              </a:ext>
            </a:extLst>
          </p:cNvPr>
          <p:cNvPicPr>
            <a:picLocks noChangeAspect="1"/>
          </p:cNvPicPr>
          <p:nvPr/>
        </p:nvPicPr>
        <p:blipFill>
          <a:blip r:embed="rId4"/>
          <a:stretch>
            <a:fillRect/>
          </a:stretch>
        </p:blipFill>
        <p:spPr>
          <a:xfrm>
            <a:off x="30480" y="8635946"/>
            <a:ext cx="17411700" cy="1536754"/>
          </a:xfrm>
          <a:prstGeom prst="rect">
            <a:avLst/>
          </a:prstGeom>
        </p:spPr>
      </p:pic>
      <p:pic>
        <p:nvPicPr>
          <p:cNvPr id="10" name="object 5">
            <a:hlinkClick r:id="rId5" action="ppaction://hlinksldjump"/>
            <a:extLst>
              <a:ext uri="{FF2B5EF4-FFF2-40B4-BE49-F238E27FC236}">
                <a16:creationId xmlns:a16="http://schemas.microsoft.com/office/drawing/2014/main" id="{83A4FFA0-58E1-5FC6-36C1-0FC4351A97DA}"/>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6805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6001643"/>
          </a:xfrm>
          <a:prstGeom prst="rect">
            <a:avLst/>
          </a:prstGeom>
          <a:noFill/>
        </p:spPr>
        <p:txBody>
          <a:bodyPr wrap="square" rtlCol="0">
            <a:spAutoFit/>
          </a:bodyPr>
          <a:lstStyle/>
          <a:p>
            <a:r>
              <a:rPr lang="en-US" sz="2400" dirty="0">
                <a:solidFill>
                  <a:srgbClr val="0070C0"/>
                </a:solidFill>
              </a:rPr>
              <a:t>12. Resolving conflict will result in three outcomes, explain one of them.</a:t>
            </a:r>
          </a:p>
          <a:p>
            <a:r>
              <a:rPr lang="en-US" sz="2400" dirty="0">
                <a:solidFill>
                  <a:schemeClr val="tx1"/>
                </a:solidFill>
              </a:rPr>
              <a:t>• A win-win situation: In a win-win situation both parties will come away from the conflict situation satisfied with the resolution.</a:t>
            </a:r>
          </a:p>
          <a:p>
            <a:r>
              <a:rPr lang="en-US" sz="2400" dirty="0">
                <a:solidFill>
                  <a:schemeClr val="tx1"/>
                </a:solidFill>
              </a:rPr>
              <a:t>• A win-lose situation: In a win-lose situation only one party will come away satisfied</a:t>
            </a:r>
          </a:p>
          <a:p>
            <a:r>
              <a:rPr lang="en-US" sz="2400" dirty="0">
                <a:solidFill>
                  <a:schemeClr val="tx1"/>
                </a:solidFill>
              </a:rPr>
              <a:t>• A lose-lose situation: In a lose-lose situation the conflict will either be ignored, or the parties will be unable or unwilling to compromise on an outcome.</a:t>
            </a:r>
          </a:p>
          <a:p>
            <a:r>
              <a:rPr lang="en-US" sz="2400" dirty="0">
                <a:solidFill>
                  <a:srgbClr val="0070C0"/>
                </a:solidFill>
              </a:rPr>
              <a:t>13. What are three things that you need to consider when negotiating successfully?</a:t>
            </a:r>
          </a:p>
          <a:p>
            <a:r>
              <a:rPr lang="en-US" sz="2400" dirty="0">
                <a:solidFill>
                  <a:schemeClr val="tx1"/>
                </a:solidFill>
              </a:rPr>
              <a:t>• consider the goal of the negotiation</a:t>
            </a:r>
          </a:p>
          <a:p>
            <a:r>
              <a:rPr lang="en-US" sz="2400" dirty="0">
                <a:solidFill>
                  <a:schemeClr val="tx1"/>
                </a:solidFill>
              </a:rPr>
              <a:t>• possible alternatives</a:t>
            </a:r>
          </a:p>
          <a:p>
            <a:r>
              <a:rPr lang="en-US" sz="2400" dirty="0">
                <a:solidFill>
                  <a:schemeClr val="tx1"/>
                </a:solidFill>
              </a:rPr>
              <a:t>• the desired outcome</a:t>
            </a:r>
          </a:p>
          <a:p>
            <a:r>
              <a:rPr lang="en-US" sz="2400" dirty="0">
                <a:solidFill>
                  <a:schemeClr val="tx1"/>
                </a:solidFill>
              </a:rPr>
              <a:t>• the relationship between you and the person/party</a:t>
            </a:r>
          </a:p>
          <a:p>
            <a:r>
              <a:rPr lang="en-US" sz="2400" dirty="0">
                <a:solidFill>
                  <a:schemeClr val="tx1"/>
                </a:solidFill>
              </a:rPr>
              <a:t>• possible solutions and consequences. If the negotiation</a:t>
            </a:r>
          </a:p>
          <a:p>
            <a:r>
              <a:rPr lang="en-US" sz="2400" dirty="0">
                <a:solidFill>
                  <a:schemeClr val="tx1"/>
                </a:solidFill>
              </a:rPr>
              <a:t>• does not go as planned, you need to consider what you are willing to compromise on or give up as part of the negotiation.</a:t>
            </a:r>
          </a:p>
          <a:p>
            <a:r>
              <a:rPr lang="en-US" sz="2400" dirty="0">
                <a:solidFill>
                  <a:srgbClr val="0070C0"/>
                </a:solidFill>
              </a:rPr>
              <a:t>14. What is the intent of a diversion tactic?</a:t>
            </a:r>
          </a:p>
          <a:p>
            <a:r>
              <a:rPr lang="en-US" sz="2400" dirty="0">
                <a:solidFill>
                  <a:schemeClr val="tx1"/>
                </a:solidFill>
              </a:rPr>
              <a:t>A diversion tactic is used to draw a person’s attention away from the conflict, calm them, get them talking and resolve the issue. Diversion tactics may include offering food or drink, asking the person if they would like to play a game, go for a walk, or come and see something of interest.</a:t>
            </a:r>
          </a:p>
        </p:txBody>
      </p:sp>
      <p:pic>
        <p:nvPicPr>
          <p:cNvPr id="6" name="Picture 5">
            <a:extLst>
              <a:ext uri="{FF2B5EF4-FFF2-40B4-BE49-F238E27FC236}">
                <a16:creationId xmlns:a16="http://schemas.microsoft.com/office/drawing/2014/main" id="{6741C836-C216-01B3-37EE-9458DD53F0DA}"/>
              </a:ext>
            </a:extLst>
          </p:cNvPr>
          <p:cNvPicPr>
            <a:picLocks noChangeAspect="1"/>
          </p:cNvPicPr>
          <p:nvPr/>
        </p:nvPicPr>
        <p:blipFill>
          <a:blip r:embed="rId4"/>
          <a:stretch>
            <a:fillRect/>
          </a:stretch>
        </p:blipFill>
        <p:spPr>
          <a:xfrm>
            <a:off x="38100" y="1733058"/>
            <a:ext cx="17411700" cy="1429242"/>
          </a:xfrm>
          <a:prstGeom prst="rect">
            <a:avLst/>
          </a:prstGeom>
        </p:spPr>
      </p:pic>
      <p:pic>
        <p:nvPicPr>
          <p:cNvPr id="7" name="Picture 6">
            <a:extLst>
              <a:ext uri="{FF2B5EF4-FFF2-40B4-BE49-F238E27FC236}">
                <a16:creationId xmlns:a16="http://schemas.microsoft.com/office/drawing/2014/main" id="{F52DFB6F-A556-219E-EB6F-5B5E89DD4560}"/>
              </a:ext>
            </a:extLst>
          </p:cNvPr>
          <p:cNvPicPr>
            <a:picLocks noChangeAspect="1"/>
          </p:cNvPicPr>
          <p:nvPr/>
        </p:nvPicPr>
        <p:blipFill>
          <a:blip r:embed="rId4"/>
          <a:stretch>
            <a:fillRect/>
          </a:stretch>
        </p:blipFill>
        <p:spPr>
          <a:xfrm>
            <a:off x="68580" y="3524339"/>
            <a:ext cx="17411700" cy="2228761"/>
          </a:xfrm>
          <a:prstGeom prst="rect">
            <a:avLst/>
          </a:prstGeom>
        </p:spPr>
      </p:pic>
      <p:pic>
        <p:nvPicPr>
          <p:cNvPr id="8" name="Picture 7">
            <a:extLst>
              <a:ext uri="{FF2B5EF4-FFF2-40B4-BE49-F238E27FC236}">
                <a16:creationId xmlns:a16="http://schemas.microsoft.com/office/drawing/2014/main" id="{28536D27-7FF8-50A2-4B50-A544B44D6243}"/>
              </a:ext>
            </a:extLst>
          </p:cNvPr>
          <p:cNvPicPr>
            <a:picLocks noChangeAspect="1"/>
          </p:cNvPicPr>
          <p:nvPr/>
        </p:nvPicPr>
        <p:blipFill>
          <a:blip r:embed="rId4"/>
          <a:stretch>
            <a:fillRect/>
          </a:stretch>
        </p:blipFill>
        <p:spPr>
          <a:xfrm>
            <a:off x="-7620" y="6096178"/>
            <a:ext cx="18067020" cy="1923961"/>
          </a:xfrm>
          <a:prstGeom prst="rect">
            <a:avLst/>
          </a:prstGeom>
        </p:spPr>
      </p:pic>
      <p:pic>
        <p:nvPicPr>
          <p:cNvPr id="9" name="object 5">
            <a:hlinkClick r:id="rId5" action="ppaction://hlinksldjump"/>
            <a:extLst>
              <a:ext uri="{FF2B5EF4-FFF2-40B4-BE49-F238E27FC236}">
                <a16:creationId xmlns:a16="http://schemas.microsoft.com/office/drawing/2014/main" id="{A7F264F2-C625-C7B7-C65C-41270486D9C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8069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6740307"/>
          </a:xfrm>
          <a:prstGeom prst="rect">
            <a:avLst/>
          </a:prstGeom>
          <a:noFill/>
        </p:spPr>
        <p:txBody>
          <a:bodyPr wrap="square" rtlCol="0">
            <a:spAutoFit/>
          </a:bodyPr>
          <a:lstStyle/>
          <a:p>
            <a:r>
              <a:rPr lang="en-US" sz="2400" dirty="0">
                <a:solidFill>
                  <a:srgbClr val="0070C0"/>
                </a:solidFill>
              </a:rPr>
              <a:t>15. What are three that you can do to de-escalate a situation?</a:t>
            </a:r>
          </a:p>
          <a:p>
            <a:r>
              <a:rPr lang="en-US" sz="2400" dirty="0">
                <a:solidFill>
                  <a:schemeClr val="tx1"/>
                </a:solidFill>
              </a:rPr>
              <a:t>• be calm, empathetic and adopt a non-confrontational approach. It is important to not show fear and be confident when speaking with the patient.</a:t>
            </a:r>
          </a:p>
          <a:p>
            <a:r>
              <a:rPr lang="en-US" sz="2400" dirty="0">
                <a:solidFill>
                  <a:schemeClr val="tx1"/>
                </a:solidFill>
              </a:rPr>
              <a:t>• ensure that your body language is neutral and that you avoid giving too much eye contact as this can be misinterpreted as confrontational.</a:t>
            </a:r>
          </a:p>
          <a:p>
            <a:r>
              <a:rPr lang="en-US" sz="2400" dirty="0">
                <a:solidFill>
                  <a:schemeClr val="tx1"/>
                </a:solidFill>
              </a:rPr>
              <a:t>• give the patient your undivided attention, listen and acknowledge that you are listening to them without agreeing with them or giving your opinion.</a:t>
            </a:r>
          </a:p>
          <a:p>
            <a:r>
              <a:rPr lang="en-US" sz="2400" dirty="0">
                <a:solidFill>
                  <a:schemeClr val="tx1"/>
                </a:solidFill>
              </a:rPr>
              <a:t>• ensure that you are an appropriate distance from the patient so that you cannot be touched or reached if the situation suddenly changes.</a:t>
            </a:r>
          </a:p>
          <a:p>
            <a:r>
              <a:rPr lang="en-US" sz="2400" dirty="0">
                <a:solidFill>
                  <a:schemeClr val="tx1"/>
                </a:solidFill>
              </a:rPr>
              <a:t>• make use of diversion tactics if appropriate, offer food and drinks.</a:t>
            </a:r>
          </a:p>
          <a:p>
            <a:r>
              <a:rPr lang="en-US" sz="2400" dirty="0">
                <a:solidFill>
                  <a:schemeClr val="tx1"/>
                </a:solidFill>
              </a:rPr>
              <a:t>• seek assistance from others that could be helpful in calming the patient such as the patient’s family, friends, or colleagues.</a:t>
            </a:r>
          </a:p>
          <a:p>
            <a:r>
              <a:rPr lang="en-US" sz="2400" dirty="0">
                <a:solidFill>
                  <a:srgbClr val="0070C0"/>
                </a:solidFill>
              </a:rPr>
              <a:t>16. Engaging a person in conversation also allows you to…</a:t>
            </a:r>
          </a:p>
          <a:p>
            <a:r>
              <a:rPr lang="en-US" sz="2400" dirty="0">
                <a:solidFill>
                  <a:schemeClr val="tx1"/>
                </a:solidFill>
              </a:rPr>
              <a:t>assess why the person is acting a certain way, what has created the conflict situation and what can be done to resolve the issue.</a:t>
            </a:r>
          </a:p>
          <a:p>
            <a:r>
              <a:rPr lang="en-US" sz="2400" dirty="0">
                <a:solidFill>
                  <a:srgbClr val="0070C0"/>
                </a:solidFill>
              </a:rPr>
              <a:t>17. There may be a time when you are dealing with a conflict and need to seek further assistance. Who would be an appropriate person to seek assistance from?</a:t>
            </a:r>
          </a:p>
          <a:p>
            <a:r>
              <a:rPr lang="en-US" sz="2400" dirty="0">
                <a:solidFill>
                  <a:schemeClr val="tx1"/>
                </a:solidFill>
              </a:rPr>
              <a:t>• A supervisor</a:t>
            </a:r>
          </a:p>
          <a:p>
            <a:r>
              <a:rPr lang="en-US" sz="2400" dirty="0">
                <a:solidFill>
                  <a:schemeClr val="tx1"/>
                </a:solidFill>
              </a:rPr>
              <a:t>• An experienced staff member</a:t>
            </a:r>
          </a:p>
          <a:p>
            <a:r>
              <a:rPr lang="en-US" sz="2400" dirty="0">
                <a:solidFill>
                  <a:schemeClr val="tx1"/>
                </a:solidFill>
              </a:rPr>
              <a:t>• A manager or director</a:t>
            </a:r>
          </a:p>
        </p:txBody>
      </p:sp>
      <p:pic>
        <p:nvPicPr>
          <p:cNvPr id="6" name="Picture 5">
            <a:extLst>
              <a:ext uri="{FF2B5EF4-FFF2-40B4-BE49-F238E27FC236}">
                <a16:creationId xmlns:a16="http://schemas.microsoft.com/office/drawing/2014/main" id="{511C754D-A62F-0CEA-BCF1-A5A9337254DE}"/>
              </a:ext>
            </a:extLst>
          </p:cNvPr>
          <p:cNvPicPr>
            <a:picLocks noChangeAspect="1"/>
          </p:cNvPicPr>
          <p:nvPr/>
        </p:nvPicPr>
        <p:blipFill>
          <a:blip r:embed="rId4"/>
          <a:stretch>
            <a:fillRect/>
          </a:stretch>
        </p:blipFill>
        <p:spPr>
          <a:xfrm>
            <a:off x="68580" y="1661148"/>
            <a:ext cx="18181320" cy="3710952"/>
          </a:xfrm>
          <a:prstGeom prst="rect">
            <a:avLst/>
          </a:prstGeom>
        </p:spPr>
      </p:pic>
      <p:pic>
        <p:nvPicPr>
          <p:cNvPr id="7" name="Picture 6">
            <a:extLst>
              <a:ext uri="{FF2B5EF4-FFF2-40B4-BE49-F238E27FC236}">
                <a16:creationId xmlns:a16="http://schemas.microsoft.com/office/drawing/2014/main" id="{8A056E39-D252-A0AA-95B6-CFBF78536C4D}"/>
              </a:ext>
            </a:extLst>
          </p:cNvPr>
          <p:cNvPicPr>
            <a:picLocks noChangeAspect="1"/>
          </p:cNvPicPr>
          <p:nvPr/>
        </p:nvPicPr>
        <p:blipFill>
          <a:blip r:embed="rId4"/>
          <a:stretch>
            <a:fillRect/>
          </a:stretch>
        </p:blipFill>
        <p:spPr>
          <a:xfrm>
            <a:off x="68580" y="5676900"/>
            <a:ext cx="17411700" cy="418847"/>
          </a:xfrm>
          <a:prstGeom prst="rect">
            <a:avLst/>
          </a:prstGeom>
        </p:spPr>
      </p:pic>
      <p:pic>
        <p:nvPicPr>
          <p:cNvPr id="8" name="Picture 7">
            <a:extLst>
              <a:ext uri="{FF2B5EF4-FFF2-40B4-BE49-F238E27FC236}">
                <a16:creationId xmlns:a16="http://schemas.microsoft.com/office/drawing/2014/main" id="{8C2C79B1-1AF5-6A9E-F638-EB60E5B64782}"/>
              </a:ext>
            </a:extLst>
          </p:cNvPr>
          <p:cNvPicPr>
            <a:picLocks noChangeAspect="1"/>
          </p:cNvPicPr>
          <p:nvPr/>
        </p:nvPicPr>
        <p:blipFill>
          <a:blip r:embed="rId4"/>
          <a:stretch>
            <a:fillRect/>
          </a:stretch>
        </p:blipFill>
        <p:spPr>
          <a:xfrm>
            <a:off x="-25050" y="6877139"/>
            <a:ext cx="17411700" cy="1923961"/>
          </a:xfrm>
          <a:prstGeom prst="rect">
            <a:avLst/>
          </a:prstGeom>
        </p:spPr>
      </p:pic>
      <p:pic>
        <p:nvPicPr>
          <p:cNvPr id="9" name="object 5">
            <a:hlinkClick r:id="rId5" action="ppaction://hlinksldjump"/>
            <a:extLst>
              <a:ext uri="{FF2B5EF4-FFF2-40B4-BE49-F238E27FC236}">
                <a16:creationId xmlns:a16="http://schemas.microsoft.com/office/drawing/2014/main" id="{F644A573-8D4D-E0AE-22C9-58E295E1BA91}"/>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239324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CCB91A-91A0-6CEF-AC9B-B068BC85502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252061" cy="1638288"/>
          </a:xfrm>
          <a:prstGeom prst="rect">
            <a:avLst/>
          </a:prstGeom>
        </p:spPr>
      </p:pic>
      <p:sp>
        <p:nvSpPr>
          <p:cNvPr id="4" name="TextBox 3">
            <a:extLst>
              <a:ext uri="{FF2B5EF4-FFF2-40B4-BE49-F238E27FC236}">
                <a16:creationId xmlns:a16="http://schemas.microsoft.com/office/drawing/2014/main" id="{D9E004F8-6DDE-760C-3751-AAF10D1D3CC0}"/>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1</a:t>
            </a:r>
            <a:endParaRPr lang="en-AU" sz="4400" dirty="0"/>
          </a:p>
        </p:txBody>
      </p:sp>
      <p:sp>
        <p:nvSpPr>
          <p:cNvPr id="5" name="TextBox 4">
            <a:extLst>
              <a:ext uri="{FF2B5EF4-FFF2-40B4-BE49-F238E27FC236}">
                <a16:creationId xmlns:a16="http://schemas.microsoft.com/office/drawing/2014/main" id="{D462F4B0-17A1-9B88-B4CA-8DF0A2D17E32}"/>
              </a:ext>
            </a:extLst>
          </p:cNvPr>
          <p:cNvSpPr txBox="1"/>
          <p:nvPr/>
        </p:nvSpPr>
        <p:spPr>
          <a:xfrm>
            <a:off x="38100" y="1257300"/>
            <a:ext cx="18234660" cy="8956298"/>
          </a:xfrm>
          <a:prstGeom prst="rect">
            <a:avLst/>
          </a:prstGeom>
          <a:noFill/>
        </p:spPr>
        <p:txBody>
          <a:bodyPr wrap="square" rtlCol="0">
            <a:spAutoFit/>
          </a:bodyPr>
          <a:lstStyle/>
          <a:p>
            <a:r>
              <a:rPr lang="en-US" sz="2400" dirty="0">
                <a:solidFill>
                  <a:srgbClr val="0070C0"/>
                </a:solidFill>
              </a:rPr>
              <a:t>18. What are three signs that may indicate that a patient is dissatisfied with services being provided?</a:t>
            </a:r>
          </a:p>
          <a:p>
            <a:r>
              <a:rPr lang="en-US" sz="2400" dirty="0">
                <a:solidFill>
                  <a:schemeClr val="tx1"/>
                </a:solidFill>
              </a:rPr>
              <a:t>• Negative body language </a:t>
            </a:r>
            <a:r>
              <a:rPr lang="en-US" sz="2400" dirty="0" err="1">
                <a:solidFill>
                  <a:schemeClr val="tx1"/>
                </a:solidFill>
              </a:rPr>
              <a:t>signalling</a:t>
            </a:r>
            <a:r>
              <a:rPr lang="en-US" sz="2400" dirty="0">
                <a:solidFill>
                  <a:schemeClr val="tx1"/>
                </a:solidFill>
              </a:rPr>
              <a:t> disinterest or dissatisfaction, such as arms crossed and a lack of eye contact.</a:t>
            </a:r>
          </a:p>
          <a:p>
            <a:r>
              <a:rPr lang="en-US" sz="2400" dirty="0">
                <a:solidFill>
                  <a:schemeClr val="tx1"/>
                </a:solidFill>
              </a:rPr>
              <a:t>• Becoming disrespectful and dismissive</a:t>
            </a:r>
          </a:p>
          <a:p>
            <a:r>
              <a:rPr lang="en-US" sz="2400" dirty="0">
                <a:solidFill>
                  <a:schemeClr val="tx1"/>
                </a:solidFill>
              </a:rPr>
              <a:t>• They don’t seem to be listening to you or are interested in what you are saying.</a:t>
            </a:r>
          </a:p>
          <a:p>
            <a:r>
              <a:rPr lang="en-US" sz="2400" dirty="0">
                <a:solidFill>
                  <a:schemeClr val="tx1"/>
                </a:solidFill>
              </a:rPr>
              <a:t>• Showing frustration or anger as they leave the store, such as slamming a door or making a negative comment as they leave such as “I’m never coming back here again”.</a:t>
            </a:r>
          </a:p>
          <a:p>
            <a:r>
              <a:rPr lang="en-US" sz="2400" dirty="0">
                <a:solidFill>
                  <a:schemeClr val="tx1"/>
                </a:solidFill>
              </a:rPr>
              <a:t>• They are quiet even when issues occur/re-occur</a:t>
            </a:r>
          </a:p>
          <a:p>
            <a:r>
              <a:rPr lang="en-US" sz="2400" dirty="0">
                <a:solidFill>
                  <a:schemeClr val="tx1"/>
                </a:solidFill>
              </a:rPr>
              <a:t>• They choose not to provide feedback, or they give you below-average feedback</a:t>
            </a:r>
          </a:p>
          <a:p>
            <a:r>
              <a:rPr lang="en-US" sz="2400" dirty="0">
                <a:solidFill>
                  <a:schemeClr val="tx1"/>
                </a:solidFill>
              </a:rPr>
              <a:t>• They are not responding to you via email and phone</a:t>
            </a:r>
          </a:p>
          <a:p>
            <a:r>
              <a:rPr lang="en-US" sz="2400" dirty="0">
                <a:solidFill>
                  <a:schemeClr val="tx1"/>
                </a:solidFill>
              </a:rPr>
              <a:t>• Patients unsubscribe from your email promotions and/or send back promotional mail</a:t>
            </a:r>
          </a:p>
          <a:p>
            <a:r>
              <a:rPr lang="en-US" sz="2400" dirty="0">
                <a:solidFill>
                  <a:srgbClr val="0070C0"/>
                </a:solidFill>
              </a:rPr>
              <a:t>19. An organisation providing health services can collect complaints in a number of ways, what are two methods a patient can provide feedback/ complaint?</a:t>
            </a:r>
          </a:p>
          <a:p>
            <a:r>
              <a:rPr lang="en-US" sz="2400" dirty="0">
                <a:solidFill>
                  <a:schemeClr val="tx1"/>
                </a:solidFill>
              </a:rPr>
              <a:t>• Written - on a card or piece of paper and given to a staff member or placed in a suggestion box</a:t>
            </a:r>
          </a:p>
          <a:p>
            <a:r>
              <a:rPr lang="en-US" sz="2400" dirty="0">
                <a:solidFill>
                  <a:schemeClr val="tx1"/>
                </a:solidFill>
              </a:rPr>
              <a:t>• Verbal - by a patient complaining directly to a staff member, supervisor, or manager</a:t>
            </a:r>
          </a:p>
          <a:p>
            <a:r>
              <a:rPr lang="en-US" sz="2400" dirty="0">
                <a:solidFill>
                  <a:schemeClr val="tx1"/>
                </a:solidFill>
              </a:rPr>
              <a:t>• Electronic - through email or an online survey</a:t>
            </a:r>
          </a:p>
          <a:p>
            <a:r>
              <a:rPr lang="en-US" sz="2400" dirty="0">
                <a:solidFill>
                  <a:srgbClr val="0070C0"/>
                </a:solidFill>
              </a:rPr>
              <a:t>20. If the complaint cannot be handled straight away because it was submitted…</a:t>
            </a:r>
          </a:p>
          <a:p>
            <a:r>
              <a:rPr lang="en-US" sz="2400" dirty="0">
                <a:solidFill>
                  <a:schemeClr val="tx1"/>
                </a:solidFill>
              </a:rPr>
              <a:t>electronically, via the mail or a complaints box, the issue should be addressed with the staff member involved and the manager should contact the patient to assure them that their complaint was taken seriously and that is has been dealt with.</a:t>
            </a:r>
          </a:p>
          <a:p>
            <a:r>
              <a:rPr lang="en-US" sz="2400" dirty="0">
                <a:solidFill>
                  <a:srgbClr val="0070C0"/>
                </a:solidFill>
              </a:rPr>
              <a:t>21. What does the acronym LAAAF stand for?</a:t>
            </a:r>
          </a:p>
          <a:p>
            <a:r>
              <a:rPr lang="en-US" sz="2400" dirty="0">
                <a:solidFill>
                  <a:schemeClr val="tx1"/>
                </a:solidFill>
              </a:rPr>
              <a:t>• Listen</a:t>
            </a:r>
          </a:p>
          <a:p>
            <a:r>
              <a:rPr lang="en-US" sz="2400" dirty="0">
                <a:solidFill>
                  <a:schemeClr val="tx1"/>
                </a:solidFill>
              </a:rPr>
              <a:t>• Acknowledge</a:t>
            </a:r>
          </a:p>
          <a:p>
            <a:r>
              <a:rPr lang="en-US" sz="2400" dirty="0">
                <a:solidFill>
                  <a:schemeClr val="tx1"/>
                </a:solidFill>
              </a:rPr>
              <a:t>• Act in response</a:t>
            </a:r>
          </a:p>
          <a:p>
            <a:r>
              <a:rPr lang="en-US" sz="2400" dirty="0">
                <a:solidFill>
                  <a:schemeClr val="tx1"/>
                </a:solidFill>
              </a:rPr>
              <a:t>• Action</a:t>
            </a:r>
          </a:p>
          <a:p>
            <a:r>
              <a:rPr lang="en-US" sz="2400" dirty="0">
                <a:solidFill>
                  <a:schemeClr val="tx1"/>
                </a:solidFill>
              </a:rPr>
              <a:t>• Follow-up</a:t>
            </a:r>
          </a:p>
        </p:txBody>
      </p:sp>
      <p:pic>
        <p:nvPicPr>
          <p:cNvPr id="6" name="Picture 5">
            <a:extLst>
              <a:ext uri="{FF2B5EF4-FFF2-40B4-BE49-F238E27FC236}">
                <a16:creationId xmlns:a16="http://schemas.microsoft.com/office/drawing/2014/main" id="{7FD754A0-6108-9C23-13B6-F90DEBCD24FE}"/>
              </a:ext>
            </a:extLst>
          </p:cNvPr>
          <p:cNvPicPr>
            <a:picLocks noChangeAspect="1"/>
          </p:cNvPicPr>
          <p:nvPr/>
        </p:nvPicPr>
        <p:blipFill>
          <a:blip r:embed="rId4"/>
          <a:stretch>
            <a:fillRect/>
          </a:stretch>
        </p:blipFill>
        <p:spPr>
          <a:xfrm>
            <a:off x="60960" y="1661148"/>
            <a:ext cx="18188940" cy="3329952"/>
          </a:xfrm>
          <a:prstGeom prst="rect">
            <a:avLst/>
          </a:prstGeom>
        </p:spPr>
      </p:pic>
      <p:pic>
        <p:nvPicPr>
          <p:cNvPr id="7" name="Picture 6">
            <a:extLst>
              <a:ext uri="{FF2B5EF4-FFF2-40B4-BE49-F238E27FC236}">
                <a16:creationId xmlns:a16="http://schemas.microsoft.com/office/drawing/2014/main" id="{2312FBCC-D642-D6D1-B348-55582EEE4FFA}"/>
              </a:ext>
            </a:extLst>
          </p:cNvPr>
          <p:cNvPicPr>
            <a:picLocks noChangeAspect="1"/>
          </p:cNvPicPr>
          <p:nvPr/>
        </p:nvPicPr>
        <p:blipFill>
          <a:blip r:embed="rId4"/>
          <a:stretch>
            <a:fillRect/>
          </a:stretch>
        </p:blipFill>
        <p:spPr>
          <a:xfrm>
            <a:off x="15240" y="5727829"/>
            <a:ext cx="17411700" cy="1092071"/>
          </a:xfrm>
          <a:prstGeom prst="rect">
            <a:avLst/>
          </a:prstGeom>
        </p:spPr>
      </p:pic>
      <p:pic>
        <p:nvPicPr>
          <p:cNvPr id="8" name="Picture 7">
            <a:extLst>
              <a:ext uri="{FF2B5EF4-FFF2-40B4-BE49-F238E27FC236}">
                <a16:creationId xmlns:a16="http://schemas.microsoft.com/office/drawing/2014/main" id="{B7B5EB0B-2B49-E485-242B-2136FF7B38B5}"/>
              </a:ext>
            </a:extLst>
          </p:cNvPr>
          <p:cNvPicPr>
            <a:picLocks noChangeAspect="1"/>
          </p:cNvPicPr>
          <p:nvPr/>
        </p:nvPicPr>
        <p:blipFill>
          <a:blip r:embed="rId4"/>
          <a:stretch>
            <a:fillRect/>
          </a:stretch>
        </p:blipFill>
        <p:spPr>
          <a:xfrm>
            <a:off x="-32670" y="7181939"/>
            <a:ext cx="17411700" cy="704761"/>
          </a:xfrm>
          <a:prstGeom prst="rect">
            <a:avLst/>
          </a:prstGeom>
        </p:spPr>
      </p:pic>
      <p:pic>
        <p:nvPicPr>
          <p:cNvPr id="9" name="Picture 8">
            <a:extLst>
              <a:ext uri="{FF2B5EF4-FFF2-40B4-BE49-F238E27FC236}">
                <a16:creationId xmlns:a16="http://schemas.microsoft.com/office/drawing/2014/main" id="{6AB98270-1610-B506-4086-4DD52168DDAF}"/>
              </a:ext>
            </a:extLst>
          </p:cNvPr>
          <p:cNvPicPr>
            <a:picLocks noChangeAspect="1"/>
          </p:cNvPicPr>
          <p:nvPr/>
        </p:nvPicPr>
        <p:blipFill>
          <a:blip r:embed="rId4"/>
          <a:stretch>
            <a:fillRect/>
          </a:stretch>
        </p:blipFill>
        <p:spPr>
          <a:xfrm>
            <a:off x="60960" y="8289637"/>
            <a:ext cx="17411700" cy="1923961"/>
          </a:xfrm>
          <a:prstGeom prst="rect">
            <a:avLst/>
          </a:prstGeom>
        </p:spPr>
      </p:pic>
      <p:pic>
        <p:nvPicPr>
          <p:cNvPr id="10" name="object 5">
            <a:hlinkClick r:id="rId5" action="ppaction://hlinksldjump"/>
            <a:extLst>
              <a:ext uri="{FF2B5EF4-FFF2-40B4-BE49-F238E27FC236}">
                <a16:creationId xmlns:a16="http://schemas.microsoft.com/office/drawing/2014/main" id="{D177CCD1-C278-6A2D-DA91-BA3824EC18C0}"/>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227708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grpSp>
        <p:nvGrpSpPr>
          <p:cNvPr id="3" name="object 3"/>
          <p:cNvGrpSpPr/>
          <p:nvPr/>
        </p:nvGrpSpPr>
        <p:grpSpPr>
          <a:xfrm>
            <a:off x="11270723" y="12"/>
            <a:ext cx="7017384" cy="10287000"/>
            <a:chOff x="11270723" y="12"/>
            <a:chExt cx="7017384"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pic>
          <p:nvPicPr>
            <p:cNvPr id="5" name="object 5"/>
            <p:cNvPicPr/>
            <p:nvPr/>
          </p:nvPicPr>
          <p:blipFill>
            <a:blip r:embed="rId3" cstate="print"/>
            <a:stretch>
              <a:fillRect/>
            </a:stretch>
          </p:blipFill>
          <p:spPr>
            <a:xfrm>
              <a:off x="11270723" y="12"/>
              <a:ext cx="7017276" cy="10286987"/>
            </a:xfrm>
            <a:prstGeom prst="rect">
              <a:avLst/>
            </a:prstGeom>
          </p:spPr>
        </p:pic>
      </p:grpSp>
      <p:sp>
        <p:nvSpPr>
          <p:cNvPr id="6" name="object 6"/>
          <p:cNvSpPr txBox="1"/>
          <p:nvPr/>
        </p:nvSpPr>
        <p:spPr>
          <a:xfrm>
            <a:off x="1016000" y="2884289"/>
            <a:ext cx="10121900" cy="5283200"/>
          </a:xfrm>
          <a:prstGeom prst="rect">
            <a:avLst/>
          </a:prstGeom>
        </p:spPr>
        <p:txBody>
          <a:bodyPr vert="horz" wrap="square" lIns="0" tIns="106045" rIns="0" bIns="0" rtlCol="0">
            <a:spAutoFit/>
          </a:bodyPr>
          <a:lstStyle/>
          <a:p>
            <a:pPr marL="12700">
              <a:lnSpc>
                <a:spcPct val="100000"/>
              </a:lnSpc>
              <a:spcBef>
                <a:spcPts val="835"/>
              </a:spcBef>
              <a:tabLst>
                <a:tab pos="2144395" algn="l"/>
                <a:tab pos="2745105" algn="l"/>
                <a:tab pos="3667760" algn="l"/>
                <a:tab pos="5321935" algn="l"/>
                <a:tab pos="7488555" algn="l"/>
              </a:tabLst>
            </a:pPr>
            <a:r>
              <a:rPr sz="3700" spc="220" dirty="0">
                <a:latin typeface="Arial MT"/>
                <a:cs typeface="Arial MT"/>
              </a:rPr>
              <a:t>Working</a:t>
            </a:r>
            <a:r>
              <a:rPr sz="3700" dirty="0">
                <a:latin typeface="Arial MT"/>
                <a:cs typeface="Arial MT"/>
              </a:rPr>
              <a:t>	</a:t>
            </a:r>
            <a:r>
              <a:rPr sz="3700" spc="110" dirty="0">
                <a:latin typeface="Arial MT"/>
                <a:cs typeface="Arial MT"/>
              </a:rPr>
              <a:t>in</a:t>
            </a:r>
            <a:r>
              <a:rPr sz="3700" dirty="0">
                <a:latin typeface="Arial MT"/>
                <a:cs typeface="Arial MT"/>
              </a:rPr>
              <a:t>	</a:t>
            </a:r>
            <a:r>
              <a:rPr sz="3700" spc="155" dirty="0">
                <a:latin typeface="Arial MT"/>
                <a:cs typeface="Arial MT"/>
              </a:rPr>
              <a:t>the</a:t>
            </a:r>
            <a:r>
              <a:rPr sz="3700" dirty="0">
                <a:latin typeface="Arial MT"/>
                <a:cs typeface="Arial MT"/>
              </a:rPr>
              <a:t>	</a:t>
            </a:r>
            <a:r>
              <a:rPr sz="3700" spc="215" dirty="0">
                <a:latin typeface="Arial MT"/>
                <a:cs typeface="Arial MT"/>
              </a:rPr>
              <a:t>health</a:t>
            </a:r>
            <a:r>
              <a:rPr sz="3700" dirty="0">
                <a:latin typeface="Arial MT"/>
                <a:cs typeface="Arial MT"/>
              </a:rPr>
              <a:t>	</a:t>
            </a:r>
            <a:r>
              <a:rPr sz="3700" spc="225" dirty="0">
                <a:latin typeface="Arial MT"/>
                <a:cs typeface="Arial MT"/>
              </a:rPr>
              <a:t>services</a:t>
            </a:r>
            <a:r>
              <a:rPr sz="3700" dirty="0">
                <a:latin typeface="Arial MT"/>
                <a:cs typeface="Arial MT"/>
              </a:rPr>
              <a:t>	</a:t>
            </a:r>
            <a:r>
              <a:rPr sz="3700" spc="225" dirty="0">
                <a:latin typeface="Arial MT"/>
                <a:cs typeface="Arial MT"/>
              </a:rPr>
              <a:t>industry</a:t>
            </a:r>
            <a:endParaRPr sz="3700">
              <a:latin typeface="Arial MT"/>
              <a:cs typeface="Arial MT"/>
            </a:endParaRPr>
          </a:p>
          <a:p>
            <a:pPr marL="12700" marR="12065">
              <a:lnSpc>
                <a:spcPts val="5180"/>
              </a:lnSpc>
              <a:spcBef>
                <a:spcPts val="290"/>
              </a:spcBef>
              <a:tabLst>
                <a:tab pos="473709" algn="l"/>
                <a:tab pos="1039494" algn="l"/>
                <a:tab pos="1996439" algn="l"/>
                <a:tab pos="2641600" algn="l"/>
                <a:tab pos="4565015" algn="l"/>
                <a:tab pos="4704080" algn="l"/>
                <a:tab pos="5026660" algn="l"/>
                <a:tab pos="6027420" algn="l"/>
                <a:tab pos="6819265" algn="l"/>
                <a:tab pos="7167880" algn="l"/>
                <a:tab pos="7445375" algn="l"/>
                <a:tab pos="9700260" algn="l"/>
              </a:tabLst>
            </a:pPr>
            <a:r>
              <a:rPr sz="3700" spc="155" dirty="0">
                <a:latin typeface="Arial MT"/>
                <a:cs typeface="Arial MT"/>
              </a:rPr>
              <a:t>you</a:t>
            </a:r>
            <a:r>
              <a:rPr sz="3700" dirty="0">
                <a:latin typeface="Arial MT"/>
                <a:cs typeface="Arial MT"/>
              </a:rPr>
              <a:t>	</a:t>
            </a:r>
            <a:r>
              <a:rPr sz="3700" spc="180" dirty="0">
                <a:latin typeface="Arial MT"/>
                <a:cs typeface="Arial MT"/>
              </a:rPr>
              <a:t>will</a:t>
            </a:r>
            <a:r>
              <a:rPr sz="3700" dirty="0">
                <a:latin typeface="Arial MT"/>
                <a:cs typeface="Arial MT"/>
              </a:rPr>
              <a:t>	</a:t>
            </a:r>
            <a:r>
              <a:rPr sz="3700" spc="229" dirty="0">
                <a:latin typeface="Arial MT"/>
                <a:cs typeface="Arial MT"/>
              </a:rPr>
              <a:t>encounter</a:t>
            </a:r>
            <a:r>
              <a:rPr sz="3700" dirty="0">
                <a:latin typeface="Arial MT"/>
                <a:cs typeface="Arial MT"/>
              </a:rPr>
              <a:t>	</a:t>
            </a:r>
            <a:r>
              <a:rPr sz="3700" spc="-50" dirty="0">
                <a:latin typeface="Arial MT"/>
                <a:cs typeface="Arial MT"/>
              </a:rPr>
              <a:t>a</a:t>
            </a:r>
            <a:r>
              <a:rPr sz="3700" dirty="0">
                <a:latin typeface="Arial MT"/>
                <a:cs typeface="Arial MT"/>
              </a:rPr>
              <a:t>	</a:t>
            </a:r>
            <a:r>
              <a:rPr sz="3700" spc="220" dirty="0">
                <a:latin typeface="Arial MT"/>
                <a:cs typeface="Arial MT"/>
              </a:rPr>
              <a:t>variety</a:t>
            </a:r>
            <a:r>
              <a:rPr sz="3700" dirty="0">
                <a:latin typeface="Arial MT"/>
                <a:cs typeface="Arial MT"/>
              </a:rPr>
              <a:t>	</a:t>
            </a:r>
            <a:r>
              <a:rPr sz="3700" spc="110" dirty="0">
                <a:latin typeface="Arial MT"/>
                <a:cs typeface="Arial MT"/>
              </a:rPr>
              <a:t>of</a:t>
            </a:r>
            <a:r>
              <a:rPr sz="3700" dirty="0">
                <a:latin typeface="Arial MT"/>
                <a:cs typeface="Arial MT"/>
              </a:rPr>
              <a:t>	</a:t>
            </a:r>
            <a:r>
              <a:rPr sz="3700" spc="229" dirty="0">
                <a:latin typeface="Arial MT"/>
                <a:cs typeface="Arial MT"/>
              </a:rPr>
              <a:t>patients,</a:t>
            </a:r>
            <a:r>
              <a:rPr sz="3700" dirty="0">
                <a:latin typeface="Arial MT"/>
                <a:cs typeface="Arial MT"/>
              </a:rPr>
              <a:t>	</a:t>
            </a:r>
            <a:r>
              <a:rPr sz="3700" spc="110" dirty="0">
                <a:latin typeface="Arial MT"/>
                <a:cs typeface="Arial MT"/>
              </a:rPr>
              <a:t>in </a:t>
            </a:r>
            <a:r>
              <a:rPr sz="3700" spc="-50" dirty="0">
                <a:latin typeface="Arial MT"/>
                <a:cs typeface="Arial MT"/>
              </a:rPr>
              <a:t>a</a:t>
            </a:r>
            <a:r>
              <a:rPr sz="3700" dirty="0">
                <a:latin typeface="Arial MT"/>
                <a:cs typeface="Arial MT"/>
              </a:rPr>
              <a:t>	</a:t>
            </a:r>
            <a:r>
              <a:rPr sz="3700" spc="204" dirty="0">
                <a:latin typeface="Arial MT"/>
                <a:cs typeface="Arial MT"/>
              </a:rPr>
              <a:t>range</a:t>
            </a:r>
            <a:r>
              <a:rPr sz="3700" dirty="0">
                <a:latin typeface="Arial MT"/>
                <a:cs typeface="Arial MT"/>
              </a:rPr>
              <a:t>	</a:t>
            </a:r>
            <a:r>
              <a:rPr sz="3700" spc="-894" dirty="0">
                <a:latin typeface="Arial MT"/>
                <a:cs typeface="Arial MT"/>
              </a:rPr>
              <a:t> </a:t>
            </a:r>
            <a:r>
              <a:rPr sz="3700" spc="135" dirty="0">
                <a:latin typeface="Arial MT"/>
                <a:cs typeface="Arial MT"/>
              </a:rPr>
              <a:t>of</a:t>
            </a:r>
            <a:r>
              <a:rPr sz="3700" dirty="0">
                <a:latin typeface="Arial MT"/>
                <a:cs typeface="Arial MT"/>
              </a:rPr>
              <a:t>	</a:t>
            </a:r>
            <a:r>
              <a:rPr sz="3700" spc="225" dirty="0">
                <a:latin typeface="Arial MT"/>
                <a:cs typeface="Arial MT"/>
              </a:rPr>
              <a:t>settings</a:t>
            </a:r>
            <a:r>
              <a:rPr sz="3700" dirty="0">
                <a:latin typeface="Arial MT"/>
                <a:cs typeface="Arial MT"/>
              </a:rPr>
              <a:t>		</a:t>
            </a:r>
            <a:r>
              <a:rPr sz="3700" spc="180" dirty="0">
                <a:latin typeface="Arial MT"/>
                <a:cs typeface="Arial MT"/>
              </a:rPr>
              <a:t>each</a:t>
            </a:r>
            <a:r>
              <a:rPr sz="3700" dirty="0">
                <a:latin typeface="Arial MT"/>
                <a:cs typeface="Arial MT"/>
              </a:rPr>
              <a:t>	</a:t>
            </a:r>
            <a:r>
              <a:rPr sz="3700" spc="180" dirty="0">
                <a:latin typeface="Arial MT"/>
                <a:cs typeface="Arial MT"/>
              </a:rPr>
              <a:t>with</a:t>
            </a:r>
            <a:r>
              <a:rPr sz="3700" dirty="0">
                <a:latin typeface="Arial MT"/>
                <a:cs typeface="Arial MT"/>
              </a:rPr>
              <a:t>	</a:t>
            </a:r>
            <a:r>
              <a:rPr sz="3700" spc="229" dirty="0">
                <a:latin typeface="Arial MT"/>
                <a:cs typeface="Arial MT"/>
              </a:rPr>
              <a:t>different</a:t>
            </a:r>
            <a:endParaRPr sz="3700">
              <a:latin typeface="Arial MT"/>
              <a:cs typeface="Arial MT"/>
            </a:endParaRPr>
          </a:p>
          <a:p>
            <a:pPr marL="12700">
              <a:lnSpc>
                <a:spcPct val="100000"/>
              </a:lnSpc>
              <a:spcBef>
                <a:spcPts val="434"/>
              </a:spcBef>
              <a:tabLst>
                <a:tab pos="3797935" algn="l"/>
                <a:tab pos="5329555" algn="l"/>
                <a:tab pos="7357745" algn="l"/>
              </a:tabLst>
            </a:pPr>
            <a:r>
              <a:rPr sz="3700" spc="240" dirty="0">
                <a:latin typeface="Arial MT"/>
                <a:cs typeface="Arial MT"/>
              </a:rPr>
              <a:t>circumstances.</a:t>
            </a:r>
            <a:r>
              <a:rPr sz="3700" dirty="0">
                <a:latin typeface="Arial MT"/>
                <a:cs typeface="Arial MT"/>
              </a:rPr>
              <a:t>	</a:t>
            </a:r>
            <a:r>
              <a:rPr sz="3700" spc="180" dirty="0">
                <a:latin typeface="Arial MT"/>
                <a:cs typeface="Arial MT"/>
              </a:rPr>
              <a:t>When</a:t>
            </a:r>
            <a:r>
              <a:rPr sz="3700" dirty="0">
                <a:latin typeface="Arial MT"/>
                <a:cs typeface="Arial MT"/>
              </a:rPr>
              <a:t>	</a:t>
            </a:r>
            <a:r>
              <a:rPr sz="3700" spc="220" dirty="0">
                <a:latin typeface="Arial MT"/>
                <a:cs typeface="Arial MT"/>
              </a:rPr>
              <a:t>working</a:t>
            </a:r>
            <a:r>
              <a:rPr sz="3700" dirty="0">
                <a:latin typeface="Arial MT"/>
                <a:cs typeface="Arial MT"/>
              </a:rPr>
              <a:t>	</a:t>
            </a:r>
            <a:r>
              <a:rPr sz="3700" spc="180" dirty="0">
                <a:latin typeface="Arial MT"/>
                <a:cs typeface="Arial MT"/>
              </a:rPr>
              <a:t>with</a:t>
            </a:r>
            <a:endParaRPr sz="3700">
              <a:latin typeface="Arial MT"/>
              <a:cs typeface="Arial MT"/>
            </a:endParaRPr>
          </a:p>
          <a:p>
            <a:pPr marL="12700">
              <a:lnSpc>
                <a:spcPct val="100000"/>
              </a:lnSpc>
              <a:spcBef>
                <a:spcPts val="735"/>
              </a:spcBef>
            </a:pPr>
            <a:r>
              <a:rPr sz="3700" spc="229" dirty="0">
                <a:latin typeface="Arial MT"/>
                <a:cs typeface="Arial MT"/>
              </a:rPr>
              <a:t>patients,</a:t>
            </a:r>
            <a:endParaRPr sz="3700">
              <a:latin typeface="Arial MT"/>
              <a:cs typeface="Arial MT"/>
            </a:endParaRPr>
          </a:p>
          <a:p>
            <a:pPr marL="12700" marR="5080">
              <a:lnSpc>
                <a:spcPts val="5170"/>
              </a:lnSpc>
              <a:spcBef>
                <a:spcPts val="300"/>
              </a:spcBef>
              <a:tabLst>
                <a:tab pos="1039494" algn="l"/>
                <a:tab pos="1265555" algn="l"/>
                <a:tab pos="2849880" algn="l"/>
                <a:tab pos="3920490" algn="l"/>
                <a:tab pos="5461000" algn="l"/>
                <a:tab pos="5739130" algn="l"/>
                <a:tab pos="6209030" algn="l"/>
                <a:tab pos="6783070" algn="l"/>
                <a:tab pos="7471409" algn="l"/>
                <a:tab pos="9220200" algn="l"/>
              </a:tabLst>
            </a:pPr>
            <a:r>
              <a:rPr sz="3700" spc="204" dirty="0">
                <a:latin typeface="Arial MT"/>
                <a:cs typeface="Arial MT"/>
              </a:rPr>
              <a:t>their</a:t>
            </a:r>
            <a:r>
              <a:rPr sz="3700" dirty="0">
                <a:latin typeface="Arial MT"/>
                <a:cs typeface="Arial MT"/>
              </a:rPr>
              <a:t>	</a:t>
            </a:r>
            <a:r>
              <a:rPr sz="3700" spc="215" dirty="0">
                <a:latin typeface="Arial MT"/>
                <a:cs typeface="Arial MT"/>
              </a:rPr>
              <a:t>family</a:t>
            </a:r>
            <a:r>
              <a:rPr sz="3700" dirty="0">
                <a:latin typeface="Arial MT"/>
                <a:cs typeface="Arial MT"/>
              </a:rPr>
              <a:t>	</a:t>
            </a:r>
            <a:r>
              <a:rPr sz="3700" spc="-915" dirty="0">
                <a:latin typeface="Arial MT"/>
                <a:cs typeface="Arial MT"/>
              </a:rPr>
              <a:t> </a:t>
            </a:r>
            <a:r>
              <a:rPr sz="3700" spc="180" dirty="0">
                <a:latin typeface="Arial MT"/>
                <a:cs typeface="Arial MT"/>
              </a:rPr>
              <a:t>and</a:t>
            </a:r>
            <a:r>
              <a:rPr sz="3700" dirty="0">
                <a:latin typeface="Arial MT"/>
                <a:cs typeface="Arial MT"/>
              </a:rPr>
              <a:t>	</a:t>
            </a:r>
            <a:r>
              <a:rPr sz="3700" spc="220" dirty="0">
                <a:latin typeface="Arial MT"/>
                <a:cs typeface="Arial MT"/>
              </a:rPr>
              <a:t>friends</a:t>
            </a:r>
            <a:r>
              <a:rPr sz="3700" dirty="0">
                <a:latin typeface="Arial MT"/>
                <a:cs typeface="Arial MT"/>
              </a:rPr>
              <a:t>	</a:t>
            </a:r>
            <a:r>
              <a:rPr sz="3700" spc="110" dirty="0">
                <a:latin typeface="Arial MT"/>
                <a:cs typeface="Arial MT"/>
              </a:rPr>
              <a:t>it</a:t>
            </a:r>
            <a:r>
              <a:rPr sz="3700" dirty="0">
                <a:latin typeface="Arial MT"/>
                <a:cs typeface="Arial MT"/>
              </a:rPr>
              <a:t>	</a:t>
            </a:r>
            <a:r>
              <a:rPr sz="3700" spc="110" dirty="0">
                <a:latin typeface="Arial MT"/>
                <a:cs typeface="Arial MT"/>
              </a:rPr>
              <a:t>is</a:t>
            </a:r>
            <a:r>
              <a:rPr sz="3700" dirty="0">
                <a:latin typeface="Arial MT"/>
                <a:cs typeface="Arial MT"/>
              </a:rPr>
              <a:t>	</a:t>
            </a:r>
            <a:r>
              <a:rPr sz="3700" spc="229" dirty="0">
                <a:latin typeface="Arial MT"/>
                <a:cs typeface="Arial MT"/>
              </a:rPr>
              <a:t>important</a:t>
            </a:r>
            <a:r>
              <a:rPr sz="3700" dirty="0">
                <a:latin typeface="Arial MT"/>
                <a:cs typeface="Arial MT"/>
              </a:rPr>
              <a:t>	</a:t>
            </a:r>
            <a:r>
              <a:rPr sz="3700" spc="180" dirty="0">
                <a:latin typeface="Arial MT"/>
                <a:cs typeface="Arial MT"/>
              </a:rPr>
              <a:t>that </a:t>
            </a:r>
            <a:r>
              <a:rPr sz="3700" spc="155" dirty="0">
                <a:latin typeface="Arial MT"/>
                <a:cs typeface="Arial MT"/>
              </a:rPr>
              <a:t>you</a:t>
            </a:r>
            <a:r>
              <a:rPr sz="3700" dirty="0">
                <a:latin typeface="Arial MT"/>
                <a:cs typeface="Arial MT"/>
              </a:rPr>
              <a:t>	</a:t>
            </a:r>
            <a:r>
              <a:rPr sz="3700" spc="215" dirty="0">
                <a:latin typeface="Arial MT"/>
                <a:cs typeface="Arial MT"/>
              </a:rPr>
              <a:t>always</a:t>
            </a:r>
            <a:r>
              <a:rPr sz="3700" dirty="0">
                <a:latin typeface="Arial MT"/>
                <a:cs typeface="Arial MT"/>
              </a:rPr>
              <a:t>	</a:t>
            </a:r>
            <a:r>
              <a:rPr sz="3700" spc="235" dirty="0">
                <a:latin typeface="Arial MT"/>
                <a:cs typeface="Arial MT"/>
              </a:rPr>
              <a:t>positively,</a:t>
            </a:r>
            <a:r>
              <a:rPr sz="3700" dirty="0">
                <a:latin typeface="Arial MT"/>
                <a:cs typeface="Arial MT"/>
              </a:rPr>
              <a:t>	</a:t>
            </a:r>
            <a:r>
              <a:rPr sz="3700" spc="225" dirty="0">
                <a:latin typeface="Arial MT"/>
                <a:cs typeface="Arial MT"/>
              </a:rPr>
              <a:t>actively</a:t>
            </a:r>
            <a:r>
              <a:rPr sz="3700" dirty="0">
                <a:latin typeface="Arial MT"/>
                <a:cs typeface="Arial MT"/>
              </a:rPr>
              <a:t>	</a:t>
            </a:r>
            <a:r>
              <a:rPr sz="3700" spc="155" dirty="0">
                <a:latin typeface="Arial MT"/>
                <a:cs typeface="Arial MT"/>
              </a:rPr>
              <a:t>and</a:t>
            </a:r>
            <a:endParaRPr sz="3700">
              <a:latin typeface="Arial MT"/>
              <a:cs typeface="Arial MT"/>
            </a:endParaRPr>
          </a:p>
          <a:p>
            <a:pPr marL="12700">
              <a:lnSpc>
                <a:spcPct val="100000"/>
              </a:lnSpc>
              <a:spcBef>
                <a:spcPts val="445"/>
              </a:spcBef>
              <a:tabLst>
                <a:tab pos="3049905" algn="l"/>
                <a:tab pos="6209665" algn="l"/>
                <a:tab pos="8159115" algn="l"/>
              </a:tabLst>
            </a:pPr>
            <a:r>
              <a:rPr sz="3700" spc="235" dirty="0">
                <a:latin typeface="Arial MT"/>
                <a:cs typeface="Arial MT"/>
              </a:rPr>
              <a:t>consistently</a:t>
            </a:r>
            <a:r>
              <a:rPr sz="3700" dirty="0">
                <a:latin typeface="Arial MT"/>
                <a:cs typeface="Arial MT"/>
              </a:rPr>
              <a:t>	</a:t>
            </a:r>
            <a:r>
              <a:rPr sz="3700" spc="235" dirty="0">
                <a:latin typeface="Arial MT"/>
                <a:cs typeface="Arial MT"/>
              </a:rPr>
              <a:t>demonstrate</a:t>
            </a:r>
            <a:r>
              <a:rPr sz="3700" dirty="0">
                <a:latin typeface="Arial MT"/>
                <a:cs typeface="Arial MT"/>
              </a:rPr>
              <a:t>	</a:t>
            </a:r>
            <a:r>
              <a:rPr sz="3700" spc="220" dirty="0">
                <a:latin typeface="Arial MT"/>
                <a:cs typeface="Arial MT"/>
              </a:rPr>
              <a:t>respect</a:t>
            </a:r>
            <a:r>
              <a:rPr sz="3700" dirty="0">
                <a:latin typeface="Arial MT"/>
                <a:cs typeface="Arial MT"/>
              </a:rPr>
              <a:t>	</a:t>
            </a:r>
            <a:r>
              <a:rPr sz="3700" spc="155" dirty="0">
                <a:latin typeface="Arial MT"/>
                <a:cs typeface="Arial MT"/>
              </a:rPr>
              <a:t>for</a:t>
            </a:r>
            <a:endParaRPr sz="3700">
              <a:latin typeface="Arial MT"/>
              <a:cs typeface="Arial MT"/>
            </a:endParaRPr>
          </a:p>
        </p:txBody>
      </p:sp>
      <p:sp>
        <p:nvSpPr>
          <p:cNvPr id="7" name="object 7"/>
          <p:cNvSpPr txBox="1"/>
          <p:nvPr/>
        </p:nvSpPr>
        <p:spPr>
          <a:xfrm>
            <a:off x="1016000" y="8142090"/>
            <a:ext cx="2298065" cy="1339850"/>
          </a:xfrm>
          <a:prstGeom prst="rect">
            <a:avLst/>
          </a:prstGeom>
        </p:spPr>
        <p:txBody>
          <a:bodyPr vert="horz" wrap="square" lIns="0" tIns="12065" rIns="0" bIns="0" rtlCol="0">
            <a:spAutoFit/>
          </a:bodyPr>
          <a:lstStyle/>
          <a:p>
            <a:pPr marL="12700" marR="5080">
              <a:lnSpc>
                <a:spcPct val="116599"/>
              </a:lnSpc>
              <a:spcBef>
                <a:spcPts val="95"/>
              </a:spcBef>
            </a:pPr>
            <a:r>
              <a:rPr sz="3700" spc="229" dirty="0">
                <a:latin typeface="Arial MT"/>
                <a:cs typeface="Arial MT"/>
              </a:rPr>
              <a:t>individual </a:t>
            </a:r>
            <a:r>
              <a:rPr sz="3700" spc="220" dirty="0">
                <a:latin typeface="Arial MT"/>
                <a:cs typeface="Arial MT"/>
              </a:rPr>
              <a:t>promote</a:t>
            </a:r>
            <a:endParaRPr sz="3700">
              <a:latin typeface="Arial MT"/>
              <a:cs typeface="Arial MT"/>
            </a:endParaRPr>
          </a:p>
        </p:txBody>
      </p:sp>
      <p:sp>
        <p:nvSpPr>
          <p:cNvPr id="8" name="object 8"/>
          <p:cNvSpPr txBox="1"/>
          <p:nvPr/>
        </p:nvSpPr>
        <p:spPr>
          <a:xfrm>
            <a:off x="3313458" y="8142090"/>
            <a:ext cx="6702425" cy="1339850"/>
          </a:xfrm>
          <a:prstGeom prst="rect">
            <a:avLst/>
          </a:prstGeom>
        </p:spPr>
        <p:txBody>
          <a:bodyPr vert="horz" wrap="square" lIns="0" tIns="12065" rIns="0" bIns="0" rtlCol="0">
            <a:spAutoFit/>
          </a:bodyPr>
          <a:lstStyle/>
          <a:p>
            <a:pPr marL="12700" marR="5080" indent="339725">
              <a:lnSpc>
                <a:spcPct val="116599"/>
              </a:lnSpc>
              <a:spcBef>
                <a:spcPts val="95"/>
              </a:spcBef>
              <a:tabLst>
                <a:tab pos="2562225" algn="l"/>
                <a:tab pos="3198495" algn="l"/>
                <a:tab pos="3799204" algn="l"/>
                <a:tab pos="4538980" algn="l"/>
                <a:tab pos="5835650" algn="l"/>
              </a:tabLst>
            </a:pPr>
            <a:r>
              <a:rPr sz="3700" spc="235" dirty="0">
                <a:latin typeface="Arial MT"/>
                <a:cs typeface="Arial MT"/>
              </a:rPr>
              <a:t>differences</a:t>
            </a:r>
            <a:r>
              <a:rPr sz="3700" dirty="0">
                <a:latin typeface="Arial MT"/>
                <a:cs typeface="Arial MT"/>
              </a:rPr>
              <a:t>	</a:t>
            </a:r>
            <a:r>
              <a:rPr sz="3700" spc="110" dirty="0">
                <a:latin typeface="Arial MT"/>
                <a:cs typeface="Arial MT"/>
              </a:rPr>
              <a:t>in</a:t>
            </a:r>
            <a:r>
              <a:rPr sz="3700" dirty="0">
                <a:latin typeface="Arial MT"/>
                <a:cs typeface="Arial MT"/>
              </a:rPr>
              <a:t>	</a:t>
            </a:r>
            <a:r>
              <a:rPr sz="3700" spc="155" dirty="0">
                <a:latin typeface="Arial MT"/>
                <a:cs typeface="Arial MT"/>
              </a:rPr>
              <a:t>all</a:t>
            </a:r>
            <a:r>
              <a:rPr sz="3700" dirty="0">
                <a:latin typeface="Arial MT"/>
                <a:cs typeface="Arial MT"/>
              </a:rPr>
              <a:t>	</a:t>
            </a:r>
            <a:r>
              <a:rPr sz="3700" spc="180" dirty="0">
                <a:latin typeface="Arial MT"/>
                <a:cs typeface="Arial MT"/>
              </a:rPr>
              <a:t>work</a:t>
            </a:r>
            <a:r>
              <a:rPr sz="3700" dirty="0">
                <a:latin typeface="Arial MT"/>
                <a:cs typeface="Arial MT"/>
              </a:rPr>
              <a:t>	</a:t>
            </a:r>
            <a:r>
              <a:rPr sz="3700" spc="155" dirty="0">
                <a:latin typeface="Arial MT"/>
                <a:cs typeface="Arial MT"/>
              </a:rPr>
              <a:t>and </a:t>
            </a:r>
            <a:r>
              <a:rPr sz="3700" spc="229" dirty="0">
                <a:latin typeface="Arial MT"/>
                <a:cs typeface="Arial MT"/>
              </a:rPr>
              <a:t>respectful</a:t>
            </a:r>
            <a:r>
              <a:rPr sz="3700" dirty="0">
                <a:latin typeface="Arial MT"/>
                <a:cs typeface="Arial MT"/>
              </a:rPr>
              <a:t>	</a:t>
            </a:r>
            <a:r>
              <a:rPr sz="3700" spc="229" dirty="0">
                <a:latin typeface="Arial MT"/>
                <a:cs typeface="Arial MT"/>
              </a:rPr>
              <a:t>behaviour.</a:t>
            </a:r>
            <a:endParaRPr sz="3700" dirty="0">
              <a:latin typeface="Arial MT"/>
              <a:cs typeface="Arial MT"/>
            </a:endParaRPr>
          </a:p>
        </p:txBody>
      </p:sp>
      <p:sp>
        <p:nvSpPr>
          <p:cNvPr id="9" name="object 9"/>
          <p:cNvSpPr txBox="1">
            <a:spLocks noGrp="1"/>
          </p:cNvSpPr>
          <p:nvPr>
            <p:ph type="title"/>
          </p:nvPr>
        </p:nvSpPr>
        <p:spPr>
          <a:xfrm>
            <a:off x="1016000" y="969435"/>
            <a:ext cx="9323705" cy="2019935"/>
          </a:xfrm>
          <a:prstGeom prst="rect">
            <a:avLst/>
          </a:prstGeom>
        </p:spPr>
        <p:txBody>
          <a:bodyPr vert="horz" wrap="square" lIns="0" tIns="0" rIns="0" bIns="0" rtlCol="0">
            <a:spAutoFit/>
          </a:bodyPr>
          <a:lstStyle/>
          <a:p>
            <a:pPr marL="12700" marR="5080">
              <a:lnSpc>
                <a:spcPts val="8030"/>
              </a:lnSpc>
            </a:pPr>
            <a:r>
              <a:rPr dirty="0">
                <a:solidFill>
                  <a:srgbClr val="000000"/>
                </a:solidFill>
              </a:rPr>
              <a:t>ACT</a:t>
            </a:r>
            <a:r>
              <a:rPr spc="150" dirty="0">
                <a:solidFill>
                  <a:srgbClr val="000000"/>
                </a:solidFill>
              </a:rPr>
              <a:t> </a:t>
            </a:r>
            <a:r>
              <a:rPr dirty="0">
                <a:solidFill>
                  <a:srgbClr val="000000"/>
                </a:solidFill>
              </a:rPr>
              <a:t>IN</a:t>
            </a:r>
            <a:r>
              <a:rPr spc="175" dirty="0">
                <a:solidFill>
                  <a:srgbClr val="000000"/>
                </a:solidFill>
              </a:rPr>
              <a:t> </a:t>
            </a:r>
            <a:r>
              <a:rPr dirty="0">
                <a:solidFill>
                  <a:srgbClr val="000000"/>
                </a:solidFill>
              </a:rPr>
              <a:t>A</a:t>
            </a:r>
            <a:r>
              <a:rPr spc="170" dirty="0">
                <a:solidFill>
                  <a:srgbClr val="000000"/>
                </a:solidFill>
              </a:rPr>
              <a:t> </a:t>
            </a:r>
            <a:r>
              <a:rPr spc="35" dirty="0">
                <a:solidFill>
                  <a:srgbClr val="000000"/>
                </a:solidFill>
              </a:rPr>
              <a:t>RESPECTFUL MANNER</a:t>
            </a:r>
          </a:p>
        </p:txBody>
      </p:sp>
      <p:pic>
        <p:nvPicPr>
          <p:cNvPr id="10" name="object 5">
            <a:hlinkClick r:id="rId4" action="ppaction://hlinksldjump"/>
            <a:extLst>
              <a:ext uri="{FF2B5EF4-FFF2-40B4-BE49-F238E27FC236}">
                <a16:creationId xmlns:a16="http://schemas.microsoft.com/office/drawing/2014/main" id="{A2CFF0E1-86F1-065D-6489-083AAC01321C}"/>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8992895" y="78569"/>
            <a:ext cx="9295104" cy="10134598"/>
          </a:xfrm>
          <a:prstGeom prst="rect">
            <a:avLst/>
          </a:prstGeom>
        </p:spPr>
      </p:pic>
      <p:sp>
        <p:nvSpPr>
          <p:cNvPr id="6" name="object 6"/>
          <p:cNvSpPr txBox="1">
            <a:spLocks noGrp="1"/>
          </p:cNvSpPr>
          <p:nvPr>
            <p:ph type="title"/>
          </p:nvPr>
        </p:nvSpPr>
        <p:spPr>
          <a:xfrm>
            <a:off x="1016000" y="969425"/>
            <a:ext cx="10234295" cy="2019935"/>
          </a:xfrm>
          <a:prstGeom prst="rect">
            <a:avLst/>
          </a:prstGeom>
        </p:spPr>
        <p:txBody>
          <a:bodyPr vert="horz" wrap="square" lIns="0" tIns="0" rIns="0" bIns="0" rtlCol="0">
            <a:spAutoFit/>
          </a:bodyPr>
          <a:lstStyle/>
          <a:p>
            <a:pPr marL="12700" marR="5080">
              <a:lnSpc>
                <a:spcPts val="8030"/>
              </a:lnSpc>
            </a:pPr>
            <a:r>
              <a:rPr spc="45" dirty="0">
                <a:solidFill>
                  <a:srgbClr val="000000"/>
                </a:solidFill>
              </a:rPr>
              <a:t>MAINTAIN</a:t>
            </a:r>
            <a:r>
              <a:rPr spc="140" dirty="0">
                <a:solidFill>
                  <a:srgbClr val="000000"/>
                </a:solidFill>
              </a:rPr>
              <a:t> </a:t>
            </a:r>
            <a:r>
              <a:rPr spc="40" dirty="0">
                <a:solidFill>
                  <a:srgbClr val="000000"/>
                </a:solidFill>
              </a:rPr>
              <a:t>APPROPRIATE RELATIONSHIPS</a:t>
            </a:r>
          </a:p>
        </p:txBody>
      </p:sp>
      <p:sp>
        <p:nvSpPr>
          <p:cNvPr id="7" name="object 7"/>
          <p:cNvSpPr txBox="1"/>
          <p:nvPr/>
        </p:nvSpPr>
        <p:spPr>
          <a:xfrm>
            <a:off x="1054319" y="3118816"/>
            <a:ext cx="7731759" cy="5588000"/>
          </a:xfrm>
          <a:prstGeom prst="rect">
            <a:avLst/>
          </a:prstGeom>
        </p:spPr>
        <p:txBody>
          <a:bodyPr vert="horz" wrap="square" lIns="0" tIns="135890" rIns="0" bIns="0" rtlCol="0">
            <a:spAutoFit/>
          </a:bodyPr>
          <a:lstStyle/>
          <a:p>
            <a:pPr marL="12700">
              <a:lnSpc>
                <a:spcPct val="100000"/>
              </a:lnSpc>
              <a:spcBef>
                <a:spcPts val="1070"/>
              </a:spcBef>
              <a:tabLst>
                <a:tab pos="1356360" algn="l"/>
                <a:tab pos="2736850" algn="l"/>
                <a:tab pos="4338320" algn="l"/>
                <a:tab pos="5276215" algn="l"/>
              </a:tabLst>
            </a:pPr>
            <a:r>
              <a:rPr sz="3750" spc="185" dirty="0">
                <a:latin typeface="Arial MT"/>
                <a:cs typeface="Arial MT"/>
              </a:rPr>
              <a:t>Most</a:t>
            </a:r>
            <a:r>
              <a:rPr sz="3750" dirty="0">
                <a:latin typeface="Arial MT"/>
                <a:cs typeface="Arial MT"/>
              </a:rPr>
              <a:t>	</a:t>
            </a:r>
            <a:r>
              <a:rPr sz="3750" spc="210" dirty="0">
                <a:latin typeface="Arial MT"/>
                <a:cs typeface="Arial MT"/>
              </a:rPr>
              <a:t>roles</a:t>
            </a:r>
            <a:r>
              <a:rPr sz="3750" dirty="0">
                <a:latin typeface="Arial MT"/>
                <a:cs typeface="Arial MT"/>
              </a:rPr>
              <a:t>	</a:t>
            </a:r>
            <a:r>
              <a:rPr sz="3750" spc="215" dirty="0">
                <a:latin typeface="Arial MT"/>
                <a:cs typeface="Arial MT"/>
              </a:rPr>
              <a:t>within</a:t>
            </a:r>
            <a:r>
              <a:rPr sz="3750" dirty="0">
                <a:latin typeface="Arial MT"/>
                <a:cs typeface="Arial MT"/>
              </a:rPr>
              <a:t>	</a:t>
            </a:r>
            <a:r>
              <a:rPr sz="3750" spc="155" dirty="0">
                <a:latin typeface="Arial MT"/>
                <a:cs typeface="Arial MT"/>
              </a:rPr>
              <a:t>the</a:t>
            </a:r>
            <a:r>
              <a:rPr sz="3750" dirty="0">
                <a:latin typeface="Arial MT"/>
                <a:cs typeface="Arial MT"/>
              </a:rPr>
              <a:t>	</a:t>
            </a:r>
            <a:r>
              <a:rPr sz="3750" spc="215" dirty="0">
                <a:latin typeface="Arial MT"/>
                <a:cs typeface="Arial MT"/>
              </a:rPr>
              <a:t>health</a:t>
            </a:r>
            <a:endParaRPr sz="3750">
              <a:latin typeface="Arial MT"/>
              <a:cs typeface="Arial MT"/>
            </a:endParaRPr>
          </a:p>
          <a:p>
            <a:pPr marL="12700" marR="5080">
              <a:lnSpc>
                <a:spcPts val="5480"/>
              </a:lnSpc>
              <a:spcBef>
                <a:spcPts val="340"/>
              </a:spcBef>
              <a:tabLst>
                <a:tab pos="1658620" algn="l"/>
                <a:tab pos="2127250" algn="l"/>
                <a:tab pos="2214880" algn="l"/>
                <a:tab pos="4338320" algn="l"/>
                <a:tab pos="4808220" algn="l"/>
                <a:tab pos="6240780" algn="l"/>
                <a:tab pos="6781800" algn="l"/>
                <a:tab pos="7284720" algn="l"/>
              </a:tabLst>
            </a:pPr>
            <a:r>
              <a:rPr sz="3750" spc="229" dirty="0">
                <a:latin typeface="Arial MT"/>
                <a:cs typeface="Arial MT"/>
              </a:rPr>
              <a:t>services</a:t>
            </a:r>
            <a:r>
              <a:rPr sz="3750" dirty="0">
                <a:latin typeface="Arial MT"/>
                <a:cs typeface="Arial MT"/>
              </a:rPr>
              <a:t>		</a:t>
            </a:r>
            <a:r>
              <a:rPr sz="3750" spc="229" dirty="0">
                <a:latin typeface="Arial MT"/>
                <a:cs typeface="Arial MT"/>
              </a:rPr>
              <a:t>industry</a:t>
            </a:r>
            <a:r>
              <a:rPr sz="3750" dirty="0">
                <a:latin typeface="Arial MT"/>
                <a:cs typeface="Arial MT"/>
              </a:rPr>
              <a:t>	</a:t>
            </a:r>
            <a:r>
              <a:rPr sz="3750" spc="225" dirty="0">
                <a:latin typeface="Arial MT"/>
                <a:cs typeface="Arial MT"/>
              </a:rPr>
              <a:t>require</a:t>
            </a:r>
            <a:r>
              <a:rPr sz="3750" dirty="0">
                <a:latin typeface="Arial MT"/>
                <a:cs typeface="Arial MT"/>
              </a:rPr>
              <a:t>	</a:t>
            </a:r>
            <a:r>
              <a:rPr sz="3750" spc="155" dirty="0">
                <a:latin typeface="Arial MT"/>
                <a:cs typeface="Arial MT"/>
              </a:rPr>
              <a:t>you</a:t>
            </a:r>
            <a:r>
              <a:rPr sz="3750" dirty="0">
                <a:latin typeface="Arial MT"/>
                <a:cs typeface="Arial MT"/>
              </a:rPr>
              <a:t>	</a:t>
            </a:r>
            <a:r>
              <a:rPr sz="3750" spc="110" dirty="0">
                <a:latin typeface="Arial MT"/>
                <a:cs typeface="Arial MT"/>
              </a:rPr>
              <a:t>to </a:t>
            </a:r>
            <a:r>
              <a:rPr sz="3750" spc="210" dirty="0">
                <a:latin typeface="Arial MT"/>
                <a:cs typeface="Arial MT"/>
              </a:rPr>
              <a:t>spend</a:t>
            </a:r>
            <a:r>
              <a:rPr sz="3750" dirty="0">
                <a:latin typeface="Arial MT"/>
                <a:cs typeface="Arial MT"/>
              </a:rPr>
              <a:t>	</a:t>
            </a:r>
            <a:r>
              <a:rPr sz="3750" spc="-50" dirty="0">
                <a:latin typeface="Arial MT"/>
                <a:cs typeface="Arial MT"/>
              </a:rPr>
              <a:t>a</a:t>
            </a:r>
            <a:r>
              <a:rPr sz="3750" dirty="0">
                <a:latin typeface="Arial MT"/>
                <a:cs typeface="Arial MT"/>
              </a:rPr>
              <a:t>	</a:t>
            </a:r>
            <a:r>
              <a:rPr sz="3750" spc="240" dirty="0">
                <a:latin typeface="Arial MT"/>
                <a:cs typeface="Arial MT"/>
              </a:rPr>
              <a:t>significant</a:t>
            </a:r>
            <a:r>
              <a:rPr sz="3750" dirty="0">
                <a:latin typeface="Arial MT"/>
                <a:cs typeface="Arial MT"/>
              </a:rPr>
              <a:t>	</a:t>
            </a:r>
            <a:r>
              <a:rPr sz="3750" spc="215" dirty="0">
                <a:latin typeface="Arial MT"/>
                <a:cs typeface="Arial MT"/>
              </a:rPr>
              <a:t>amount</a:t>
            </a:r>
            <a:r>
              <a:rPr sz="3750" dirty="0">
                <a:latin typeface="Arial MT"/>
                <a:cs typeface="Arial MT"/>
              </a:rPr>
              <a:t>	</a:t>
            </a:r>
            <a:r>
              <a:rPr sz="3750" spc="110" dirty="0">
                <a:latin typeface="Arial MT"/>
                <a:cs typeface="Arial MT"/>
              </a:rPr>
              <a:t>of</a:t>
            </a:r>
            <a:endParaRPr sz="3750">
              <a:latin typeface="Arial MT"/>
              <a:cs typeface="Arial MT"/>
            </a:endParaRPr>
          </a:p>
          <a:p>
            <a:pPr marL="12700">
              <a:lnSpc>
                <a:spcPct val="100000"/>
              </a:lnSpc>
              <a:spcBef>
                <a:spcPts val="625"/>
              </a:spcBef>
              <a:tabLst>
                <a:tab pos="1224280" algn="l"/>
                <a:tab pos="2382520" algn="l"/>
                <a:tab pos="3621404" algn="l"/>
                <a:tab pos="5913120" algn="l"/>
              </a:tabLst>
            </a:pPr>
            <a:r>
              <a:rPr sz="3750" spc="185" dirty="0">
                <a:latin typeface="Arial MT"/>
                <a:cs typeface="Arial MT"/>
              </a:rPr>
              <a:t>time</a:t>
            </a:r>
            <a:r>
              <a:rPr sz="3750" dirty="0">
                <a:latin typeface="Arial MT"/>
                <a:cs typeface="Arial MT"/>
              </a:rPr>
              <a:t>	</a:t>
            </a:r>
            <a:r>
              <a:rPr sz="3750" spc="185" dirty="0">
                <a:latin typeface="Arial MT"/>
                <a:cs typeface="Arial MT"/>
              </a:rPr>
              <a:t>with</a:t>
            </a:r>
            <a:r>
              <a:rPr sz="3750" dirty="0">
                <a:latin typeface="Arial MT"/>
                <a:cs typeface="Arial MT"/>
              </a:rPr>
              <a:t>	</a:t>
            </a:r>
            <a:r>
              <a:rPr sz="3750" spc="185" dirty="0">
                <a:latin typeface="Arial MT"/>
                <a:cs typeface="Arial MT"/>
              </a:rPr>
              <a:t>your</a:t>
            </a:r>
            <a:r>
              <a:rPr sz="3750" dirty="0">
                <a:latin typeface="Arial MT"/>
                <a:cs typeface="Arial MT"/>
              </a:rPr>
              <a:t>	</a:t>
            </a:r>
            <a:r>
              <a:rPr sz="3750" spc="229" dirty="0">
                <a:latin typeface="Arial MT"/>
                <a:cs typeface="Arial MT"/>
              </a:rPr>
              <a:t>patients.</a:t>
            </a:r>
            <a:r>
              <a:rPr sz="3750" dirty="0">
                <a:latin typeface="Arial MT"/>
                <a:cs typeface="Arial MT"/>
              </a:rPr>
              <a:t>	</a:t>
            </a:r>
            <a:r>
              <a:rPr sz="3750" spc="185" dirty="0">
                <a:latin typeface="Arial MT"/>
                <a:cs typeface="Arial MT"/>
              </a:rPr>
              <a:t>With</a:t>
            </a:r>
            <a:endParaRPr sz="3750">
              <a:latin typeface="Arial MT"/>
              <a:cs typeface="Arial MT"/>
            </a:endParaRPr>
          </a:p>
          <a:p>
            <a:pPr marL="12700">
              <a:lnSpc>
                <a:spcPct val="100000"/>
              </a:lnSpc>
              <a:spcBef>
                <a:spcPts val="975"/>
              </a:spcBef>
              <a:tabLst>
                <a:tab pos="1064895" algn="l"/>
                <a:tab pos="2392045" algn="l"/>
                <a:tab pos="3028950" algn="l"/>
                <a:tab pos="4984115" algn="l"/>
              </a:tabLst>
            </a:pPr>
            <a:r>
              <a:rPr sz="3750" spc="185" dirty="0">
                <a:latin typeface="Arial MT"/>
                <a:cs typeface="Arial MT"/>
              </a:rPr>
              <a:t>this</a:t>
            </a:r>
            <a:r>
              <a:rPr sz="3750" dirty="0">
                <a:latin typeface="Arial MT"/>
                <a:cs typeface="Arial MT"/>
              </a:rPr>
              <a:t>	</a:t>
            </a:r>
            <a:r>
              <a:rPr sz="3750" spc="200" dirty="0">
                <a:latin typeface="Arial MT"/>
                <a:cs typeface="Arial MT"/>
              </a:rPr>
              <a:t>level</a:t>
            </a:r>
            <a:r>
              <a:rPr sz="3750" dirty="0">
                <a:latin typeface="Arial MT"/>
                <a:cs typeface="Arial MT"/>
              </a:rPr>
              <a:t>	</a:t>
            </a:r>
            <a:r>
              <a:rPr sz="3750" spc="110" dirty="0">
                <a:latin typeface="Arial MT"/>
                <a:cs typeface="Arial MT"/>
              </a:rPr>
              <a:t>of</a:t>
            </a:r>
            <a:r>
              <a:rPr sz="3750" dirty="0">
                <a:latin typeface="Arial MT"/>
                <a:cs typeface="Arial MT"/>
              </a:rPr>
              <a:t>	</a:t>
            </a:r>
            <a:r>
              <a:rPr sz="3750" spc="225" dirty="0">
                <a:latin typeface="Arial MT"/>
                <a:cs typeface="Arial MT"/>
              </a:rPr>
              <a:t>contact</a:t>
            </a:r>
            <a:r>
              <a:rPr sz="3750" dirty="0">
                <a:latin typeface="Arial MT"/>
                <a:cs typeface="Arial MT"/>
              </a:rPr>
              <a:t>	</a:t>
            </a:r>
            <a:r>
              <a:rPr sz="3750" spc="185" dirty="0">
                <a:latin typeface="Arial MT"/>
                <a:cs typeface="Arial MT"/>
              </a:rPr>
              <a:t>with</a:t>
            </a:r>
            <a:endParaRPr sz="3750">
              <a:latin typeface="Arial MT"/>
              <a:cs typeface="Arial MT"/>
            </a:endParaRPr>
          </a:p>
          <a:p>
            <a:pPr marL="12700">
              <a:lnSpc>
                <a:spcPct val="100000"/>
              </a:lnSpc>
              <a:spcBef>
                <a:spcPts val="975"/>
              </a:spcBef>
              <a:tabLst>
                <a:tab pos="2136140" algn="l"/>
                <a:tab pos="3207385" algn="l"/>
                <a:tab pos="4481195" algn="l"/>
              </a:tabLst>
            </a:pPr>
            <a:r>
              <a:rPr sz="3750" spc="229" dirty="0">
                <a:latin typeface="Arial MT"/>
                <a:cs typeface="Arial MT"/>
              </a:rPr>
              <a:t>patients</a:t>
            </a:r>
            <a:r>
              <a:rPr sz="3750" dirty="0">
                <a:latin typeface="Arial MT"/>
                <a:cs typeface="Arial MT"/>
              </a:rPr>
              <a:t>	</a:t>
            </a:r>
            <a:r>
              <a:rPr sz="3750" spc="155" dirty="0">
                <a:latin typeface="Arial MT"/>
                <a:cs typeface="Arial MT"/>
              </a:rPr>
              <a:t>and</a:t>
            </a:r>
            <a:r>
              <a:rPr sz="3750" dirty="0">
                <a:latin typeface="Arial MT"/>
                <a:cs typeface="Arial MT"/>
              </a:rPr>
              <a:t>	</a:t>
            </a:r>
            <a:r>
              <a:rPr sz="3750" spc="200" dirty="0">
                <a:latin typeface="Arial MT"/>
                <a:cs typeface="Arial MT"/>
              </a:rPr>
              <a:t>their</a:t>
            </a:r>
            <a:r>
              <a:rPr sz="3750" dirty="0">
                <a:latin typeface="Arial MT"/>
                <a:cs typeface="Arial MT"/>
              </a:rPr>
              <a:t>	</a:t>
            </a:r>
            <a:r>
              <a:rPr sz="3750" spc="229" dirty="0">
                <a:latin typeface="Arial MT"/>
                <a:cs typeface="Arial MT"/>
              </a:rPr>
              <a:t>families,</a:t>
            </a:r>
            <a:endParaRPr sz="3750">
              <a:latin typeface="Arial MT"/>
              <a:cs typeface="Arial MT"/>
            </a:endParaRPr>
          </a:p>
          <a:p>
            <a:pPr marL="12700" marR="304800">
              <a:lnSpc>
                <a:spcPts val="5480"/>
              </a:lnSpc>
              <a:spcBef>
                <a:spcPts val="140"/>
              </a:spcBef>
              <a:tabLst>
                <a:tab pos="1224280" algn="l"/>
                <a:tab pos="2110105" algn="l"/>
                <a:tab pos="2579370" algn="l"/>
                <a:tab pos="4507865" algn="l"/>
                <a:tab pos="5666740" algn="l"/>
                <a:tab pos="7037705" algn="l"/>
              </a:tabLst>
            </a:pPr>
            <a:r>
              <a:rPr sz="3750" spc="229" dirty="0">
                <a:latin typeface="Arial MT"/>
                <a:cs typeface="Arial MT"/>
              </a:rPr>
              <a:t>building</a:t>
            </a:r>
            <a:r>
              <a:rPr sz="3750" dirty="0">
                <a:latin typeface="Arial MT"/>
                <a:cs typeface="Arial MT"/>
              </a:rPr>
              <a:t>	</a:t>
            </a:r>
            <a:r>
              <a:rPr sz="3750" spc="-50" dirty="0">
                <a:latin typeface="Arial MT"/>
                <a:cs typeface="Arial MT"/>
              </a:rPr>
              <a:t>a</a:t>
            </a:r>
            <a:r>
              <a:rPr sz="3750" dirty="0">
                <a:latin typeface="Arial MT"/>
                <a:cs typeface="Arial MT"/>
              </a:rPr>
              <a:t>	</a:t>
            </a:r>
            <a:r>
              <a:rPr sz="3750" spc="225" dirty="0">
                <a:latin typeface="Arial MT"/>
                <a:cs typeface="Arial MT"/>
              </a:rPr>
              <a:t>rapport</a:t>
            </a:r>
            <a:r>
              <a:rPr sz="3750" dirty="0">
                <a:latin typeface="Arial MT"/>
                <a:cs typeface="Arial MT"/>
              </a:rPr>
              <a:t>	</a:t>
            </a:r>
            <a:r>
              <a:rPr sz="3750" spc="185" dirty="0">
                <a:latin typeface="Arial MT"/>
                <a:cs typeface="Arial MT"/>
              </a:rPr>
              <a:t>with</a:t>
            </a:r>
            <a:r>
              <a:rPr sz="3750" dirty="0">
                <a:latin typeface="Arial MT"/>
                <a:cs typeface="Arial MT"/>
              </a:rPr>
              <a:t>	</a:t>
            </a:r>
            <a:r>
              <a:rPr sz="3750" spc="185" dirty="0">
                <a:latin typeface="Arial MT"/>
                <a:cs typeface="Arial MT"/>
              </a:rPr>
              <a:t>them</a:t>
            </a:r>
            <a:r>
              <a:rPr sz="3750" dirty="0">
                <a:latin typeface="Arial MT"/>
                <a:cs typeface="Arial MT"/>
              </a:rPr>
              <a:t>	</a:t>
            </a:r>
            <a:r>
              <a:rPr sz="3750" spc="110" dirty="0">
                <a:latin typeface="Arial MT"/>
                <a:cs typeface="Arial MT"/>
              </a:rPr>
              <a:t>is </a:t>
            </a:r>
            <a:r>
              <a:rPr sz="3750" spc="185" dirty="0">
                <a:latin typeface="Arial MT"/>
                <a:cs typeface="Arial MT"/>
              </a:rPr>
              <a:t>very</a:t>
            </a:r>
            <a:r>
              <a:rPr sz="3750" dirty="0">
                <a:latin typeface="Arial MT"/>
                <a:cs typeface="Arial MT"/>
              </a:rPr>
              <a:t>	</a:t>
            </a:r>
            <a:r>
              <a:rPr sz="3750" spc="235" dirty="0">
                <a:latin typeface="Arial MT"/>
                <a:cs typeface="Arial MT"/>
              </a:rPr>
              <a:t>important.</a:t>
            </a:r>
            <a:endParaRPr sz="3750">
              <a:latin typeface="Arial MT"/>
              <a:cs typeface="Arial MT"/>
            </a:endParaRPr>
          </a:p>
        </p:txBody>
      </p:sp>
      <p:pic>
        <p:nvPicPr>
          <p:cNvPr id="5" name="object 5">
            <a:hlinkClick r:id="rId3" action="ppaction://hlinksldjump"/>
            <a:extLst>
              <a:ext uri="{FF2B5EF4-FFF2-40B4-BE49-F238E27FC236}">
                <a16:creationId xmlns:a16="http://schemas.microsoft.com/office/drawing/2014/main" id="{F0FF0DE9-47E4-4D94-50AE-80C753353B1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3" name="object 3"/>
          <p:cNvPicPr/>
          <p:nvPr/>
        </p:nvPicPr>
        <p:blipFill>
          <a:blip r:embed="rId2" cstate="email">
            <a:extLst>
              <a:ext uri="{28A0092B-C50C-407E-A947-70E740481C1C}">
                <a14:useLocalDpi xmlns:a14="http://schemas.microsoft.com/office/drawing/2010/main"/>
              </a:ext>
            </a:extLst>
          </a:blip>
          <a:stretch>
            <a:fillRect/>
          </a:stretch>
        </p:blipFill>
        <p:spPr>
          <a:xfrm>
            <a:off x="16957087" y="9258312"/>
            <a:ext cx="914399" cy="876299"/>
          </a:xfrm>
          <a:prstGeom prst="rect">
            <a:avLst/>
          </a:prstGeom>
        </p:spPr>
      </p:pic>
      <p:sp>
        <p:nvSpPr>
          <p:cNvPr id="4" name="object 4"/>
          <p:cNvSpPr txBox="1">
            <a:spLocks noGrp="1"/>
          </p:cNvSpPr>
          <p:nvPr>
            <p:ph type="title"/>
          </p:nvPr>
        </p:nvSpPr>
        <p:spPr>
          <a:xfrm>
            <a:off x="1016000" y="965244"/>
            <a:ext cx="9856470" cy="1000760"/>
          </a:xfrm>
          <a:prstGeom prst="rect">
            <a:avLst/>
          </a:prstGeom>
        </p:spPr>
        <p:txBody>
          <a:bodyPr vert="horz" wrap="square" lIns="0" tIns="12700" rIns="0" bIns="0" rtlCol="0">
            <a:spAutoFit/>
          </a:bodyPr>
          <a:lstStyle/>
          <a:p>
            <a:pPr marL="12700">
              <a:lnSpc>
                <a:spcPct val="100000"/>
              </a:lnSpc>
              <a:spcBef>
                <a:spcPts val="100"/>
              </a:spcBef>
              <a:tabLst>
                <a:tab pos="2856230" algn="l"/>
                <a:tab pos="6455410" algn="l"/>
              </a:tabLst>
            </a:pPr>
            <a:r>
              <a:rPr spc="365" dirty="0"/>
              <a:t>Being</a:t>
            </a:r>
            <a:r>
              <a:rPr dirty="0"/>
              <a:t>	</a:t>
            </a:r>
            <a:r>
              <a:rPr spc="390" dirty="0"/>
              <a:t>respect</a:t>
            </a:r>
            <a:r>
              <a:rPr dirty="0"/>
              <a:t>	</a:t>
            </a:r>
            <a:r>
              <a:rPr spc="390" dirty="0"/>
              <a:t>means..</a:t>
            </a:r>
          </a:p>
        </p:txBody>
      </p:sp>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486501" y="2516195"/>
            <a:ext cx="142875" cy="142875"/>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486501" y="3316295"/>
            <a:ext cx="142875" cy="142875"/>
          </a:xfrm>
          <a:prstGeom prst="rect">
            <a:avLst/>
          </a:prstGeom>
        </p:spPr>
      </p:pic>
      <p:pic>
        <p:nvPicPr>
          <p:cNvPr id="7" name="object 7"/>
          <p:cNvPicPr/>
          <p:nvPr/>
        </p:nvPicPr>
        <p:blipFill>
          <a:blip r:embed="rId4" cstate="email">
            <a:extLst>
              <a:ext uri="{28A0092B-C50C-407E-A947-70E740481C1C}">
                <a14:useLocalDpi xmlns:a14="http://schemas.microsoft.com/office/drawing/2010/main"/>
              </a:ext>
            </a:extLst>
          </a:blip>
          <a:stretch>
            <a:fillRect/>
          </a:stretch>
        </p:blipFill>
        <p:spPr>
          <a:xfrm>
            <a:off x="1486501" y="4116395"/>
            <a:ext cx="142875" cy="142875"/>
          </a:xfrm>
          <a:prstGeom prst="rect">
            <a:avLst/>
          </a:prstGeom>
        </p:spPr>
      </p:pic>
      <p:pic>
        <p:nvPicPr>
          <p:cNvPr id="8" name="object 8"/>
          <p:cNvPicPr/>
          <p:nvPr/>
        </p:nvPicPr>
        <p:blipFill>
          <a:blip r:embed="rId4" cstate="email">
            <a:extLst>
              <a:ext uri="{28A0092B-C50C-407E-A947-70E740481C1C}">
                <a14:useLocalDpi xmlns:a14="http://schemas.microsoft.com/office/drawing/2010/main"/>
              </a:ext>
            </a:extLst>
          </a:blip>
          <a:stretch>
            <a:fillRect/>
          </a:stretch>
        </p:blipFill>
        <p:spPr>
          <a:xfrm>
            <a:off x="1486501" y="4916495"/>
            <a:ext cx="142875" cy="142875"/>
          </a:xfrm>
          <a:prstGeom prst="rect">
            <a:avLst/>
          </a:prstGeom>
        </p:spPr>
      </p:pic>
      <p:pic>
        <p:nvPicPr>
          <p:cNvPr id="9" name="object 9"/>
          <p:cNvPicPr/>
          <p:nvPr/>
        </p:nvPicPr>
        <p:blipFill>
          <a:blip r:embed="rId4" cstate="email">
            <a:extLst>
              <a:ext uri="{28A0092B-C50C-407E-A947-70E740481C1C}">
                <a14:useLocalDpi xmlns:a14="http://schemas.microsoft.com/office/drawing/2010/main"/>
              </a:ext>
            </a:extLst>
          </a:blip>
          <a:stretch>
            <a:fillRect/>
          </a:stretch>
        </p:blipFill>
        <p:spPr>
          <a:xfrm>
            <a:off x="1486501" y="5716595"/>
            <a:ext cx="142875" cy="142875"/>
          </a:xfrm>
          <a:prstGeom prst="rect">
            <a:avLst/>
          </a:prstGeom>
        </p:spPr>
      </p:pic>
      <p:pic>
        <p:nvPicPr>
          <p:cNvPr id="10" name="object 10"/>
          <p:cNvPicPr/>
          <p:nvPr/>
        </p:nvPicPr>
        <p:blipFill>
          <a:blip r:embed="rId3" cstate="email">
            <a:extLst>
              <a:ext uri="{28A0092B-C50C-407E-A947-70E740481C1C}">
                <a14:useLocalDpi xmlns:a14="http://schemas.microsoft.com/office/drawing/2010/main"/>
              </a:ext>
            </a:extLst>
          </a:blip>
          <a:stretch>
            <a:fillRect/>
          </a:stretch>
        </p:blipFill>
        <p:spPr>
          <a:xfrm>
            <a:off x="1486501" y="6516696"/>
            <a:ext cx="142875" cy="142875"/>
          </a:xfrm>
          <a:prstGeom prst="rect">
            <a:avLst/>
          </a:prstGeom>
        </p:spPr>
      </p:pic>
      <p:pic>
        <p:nvPicPr>
          <p:cNvPr id="11" name="object 11"/>
          <p:cNvPicPr/>
          <p:nvPr/>
        </p:nvPicPr>
        <p:blipFill>
          <a:blip r:embed="rId4" cstate="email">
            <a:extLst>
              <a:ext uri="{28A0092B-C50C-407E-A947-70E740481C1C}">
                <a14:useLocalDpi xmlns:a14="http://schemas.microsoft.com/office/drawing/2010/main"/>
              </a:ext>
            </a:extLst>
          </a:blip>
          <a:stretch>
            <a:fillRect/>
          </a:stretch>
        </p:blipFill>
        <p:spPr>
          <a:xfrm>
            <a:off x="1486501" y="8116896"/>
            <a:ext cx="142875" cy="142875"/>
          </a:xfrm>
          <a:prstGeom prst="rect">
            <a:avLst/>
          </a:prstGeom>
        </p:spPr>
      </p:pic>
      <p:pic>
        <p:nvPicPr>
          <p:cNvPr id="12" name="object 12"/>
          <p:cNvPicPr/>
          <p:nvPr/>
        </p:nvPicPr>
        <p:blipFill>
          <a:blip r:embed="rId4" cstate="email">
            <a:extLst>
              <a:ext uri="{28A0092B-C50C-407E-A947-70E740481C1C}">
                <a14:useLocalDpi xmlns:a14="http://schemas.microsoft.com/office/drawing/2010/main"/>
              </a:ext>
            </a:extLst>
          </a:blip>
          <a:stretch>
            <a:fillRect/>
          </a:stretch>
        </p:blipFill>
        <p:spPr>
          <a:xfrm>
            <a:off x="1486501" y="8916996"/>
            <a:ext cx="142875" cy="142875"/>
          </a:xfrm>
          <a:prstGeom prst="rect">
            <a:avLst/>
          </a:prstGeom>
        </p:spPr>
      </p:pic>
      <p:pic>
        <p:nvPicPr>
          <p:cNvPr id="13" name="object 13"/>
          <p:cNvPicPr/>
          <p:nvPr/>
        </p:nvPicPr>
        <p:blipFill>
          <a:blip r:embed="rId4" cstate="email">
            <a:extLst>
              <a:ext uri="{28A0092B-C50C-407E-A947-70E740481C1C}">
                <a14:useLocalDpi xmlns:a14="http://schemas.microsoft.com/office/drawing/2010/main"/>
              </a:ext>
            </a:extLst>
          </a:blip>
          <a:stretch>
            <a:fillRect/>
          </a:stretch>
        </p:blipFill>
        <p:spPr>
          <a:xfrm>
            <a:off x="1486501" y="9717096"/>
            <a:ext cx="142875" cy="142875"/>
          </a:xfrm>
          <a:prstGeom prst="rect">
            <a:avLst/>
          </a:prstGeom>
        </p:spPr>
      </p:pic>
      <p:sp>
        <p:nvSpPr>
          <p:cNvPr id="14" name="object 14"/>
          <p:cNvSpPr txBox="1"/>
          <p:nvPr/>
        </p:nvSpPr>
        <p:spPr>
          <a:xfrm>
            <a:off x="1824887" y="2016443"/>
            <a:ext cx="14802485" cy="8026400"/>
          </a:xfrm>
          <a:prstGeom prst="rect">
            <a:avLst/>
          </a:prstGeom>
        </p:spPr>
        <p:txBody>
          <a:bodyPr vert="horz" wrap="square" lIns="0" tIns="12700" rIns="0" bIns="0" rtlCol="0">
            <a:spAutoFit/>
          </a:bodyPr>
          <a:lstStyle/>
          <a:p>
            <a:pPr marL="12700" marR="2366645">
              <a:lnSpc>
                <a:spcPct val="141900"/>
              </a:lnSpc>
              <a:spcBef>
                <a:spcPts val="100"/>
              </a:spcBef>
            </a:pPr>
            <a:r>
              <a:rPr sz="3700" dirty="0">
                <a:solidFill>
                  <a:srgbClr val="08090F"/>
                </a:solidFill>
                <a:latin typeface="Arial MT"/>
                <a:cs typeface="Arial MT"/>
              </a:rPr>
              <a:t>Treating</a:t>
            </a:r>
            <a:r>
              <a:rPr sz="3700" spc="254" dirty="0">
                <a:solidFill>
                  <a:srgbClr val="08090F"/>
                </a:solidFill>
                <a:latin typeface="Arial MT"/>
                <a:cs typeface="Arial MT"/>
              </a:rPr>
              <a:t> </a:t>
            </a:r>
            <a:r>
              <a:rPr sz="3700" dirty="0">
                <a:solidFill>
                  <a:srgbClr val="08090F"/>
                </a:solidFill>
                <a:latin typeface="Arial MT"/>
                <a:cs typeface="Arial MT"/>
              </a:rPr>
              <a:t>patients</a:t>
            </a:r>
            <a:r>
              <a:rPr sz="3700" spc="254" dirty="0">
                <a:solidFill>
                  <a:srgbClr val="08090F"/>
                </a:solidFill>
                <a:latin typeface="Arial MT"/>
                <a:cs typeface="Arial MT"/>
              </a:rPr>
              <a:t> </a:t>
            </a:r>
            <a:r>
              <a:rPr sz="3700" dirty="0">
                <a:solidFill>
                  <a:srgbClr val="08090F"/>
                </a:solidFill>
                <a:latin typeface="Arial MT"/>
                <a:cs typeface="Arial MT"/>
              </a:rPr>
              <a:t>and</a:t>
            </a:r>
            <a:r>
              <a:rPr sz="3700" spc="254" dirty="0">
                <a:solidFill>
                  <a:srgbClr val="08090F"/>
                </a:solidFill>
                <a:latin typeface="Arial MT"/>
                <a:cs typeface="Arial MT"/>
              </a:rPr>
              <a:t> </a:t>
            </a:r>
            <a:r>
              <a:rPr sz="3700" dirty="0">
                <a:solidFill>
                  <a:srgbClr val="08090F"/>
                </a:solidFill>
                <a:latin typeface="Arial MT"/>
                <a:cs typeface="Arial MT"/>
              </a:rPr>
              <a:t>colleagues</a:t>
            </a:r>
            <a:r>
              <a:rPr sz="3700" spc="254" dirty="0">
                <a:solidFill>
                  <a:srgbClr val="08090F"/>
                </a:solidFill>
                <a:latin typeface="Arial MT"/>
                <a:cs typeface="Arial MT"/>
              </a:rPr>
              <a:t> </a:t>
            </a:r>
            <a:r>
              <a:rPr sz="3700" dirty="0">
                <a:solidFill>
                  <a:srgbClr val="08090F"/>
                </a:solidFill>
                <a:latin typeface="Arial MT"/>
                <a:cs typeface="Arial MT"/>
              </a:rPr>
              <a:t>with</a:t>
            </a:r>
            <a:r>
              <a:rPr sz="3700" spc="254" dirty="0">
                <a:solidFill>
                  <a:srgbClr val="08090F"/>
                </a:solidFill>
                <a:latin typeface="Arial MT"/>
                <a:cs typeface="Arial MT"/>
              </a:rPr>
              <a:t> </a:t>
            </a:r>
            <a:r>
              <a:rPr sz="3700" dirty="0">
                <a:solidFill>
                  <a:srgbClr val="08090F"/>
                </a:solidFill>
                <a:latin typeface="Arial MT"/>
                <a:cs typeface="Arial MT"/>
              </a:rPr>
              <a:t>kindness</a:t>
            </a:r>
            <a:r>
              <a:rPr sz="3700" spc="254" dirty="0">
                <a:solidFill>
                  <a:srgbClr val="08090F"/>
                </a:solidFill>
                <a:latin typeface="Arial MT"/>
                <a:cs typeface="Arial MT"/>
              </a:rPr>
              <a:t> </a:t>
            </a:r>
            <a:r>
              <a:rPr sz="3700" dirty="0">
                <a:solidFill>
                  <a:srgbClr val="08090F"/>
                </a:solidFill>
                <a:latin typeface="Arial MT"/>
                <a:cs typeface="Arial MT"/>
              </a:rPr>
              <a:t>and</a:t>
            </a:r>
            <a:r>
              <a:rPr sz="3700" spc="254" dirty="0">
                <a:solidFill>
                  <a:srgbClr val="08090F"/>
                </a:solidFill>
                <a:latin typeface="Arial MT"/>
                <a:cs typeface="Arial MT"/>
              </a:rPr>
              <a:t> </a:t>
            </a:r>
            <a:r>
              <a:rPr sz="3700" spc="-10" dirty="0">
                <a:solidFill>
                  <a:srgbClr val="08090F"/>
                </a:solidFill>
                <a:latin typeface="Arial MT"/>
                <a:cs typeface="Arial MT"/>
              </a:rPr>
              <a:t>dignity </a:t>
            </a:r>
            <a:r>
              <a:rPr sz="3700" dirty="0">
                <a:solidFill>
                  <a:srgbClr val="08090F"/>
                </a:solidFill>
                <a:latin typeface="Arial MT"/>
                <a:cs typeface="Arial MT"/>
              </a:rPr>
              <a:t>Smiling</a:t>
            </a:r>
            <a:r>
              <a:rPr sz="3700" spc="210" dirty="0">
                <a:solidFill>
                  <a:srgbClr val="08090F"/>
                </a:solidFill>
                <a:latin typeface="Arial MT"/>
                <a:cs typeface="Arial MT"/>
              </a:rPr>
              <a:t> </a:t>
            </a:r>
            <a:r>
              <a:rPr sz="3700" dirty="0">
                <a:solidFill>
                  <a:srgbClr val="08090F"/>
                </a:solidFill>
                <a:latin typeface="Arial MT"/>
                <a:cs typeface="Arial MT"/>
              </a:rPr>
              <a:t>and</a:t>
            </a:r>
            <a:r>
              <a:rPr sz="3700" spc="210" dirty="0">
                <a:solidFill>
                  <a:srgbClr val="08090F"/>
                </a:solidFill>
                <a:latin typeface="Arial MT"/>
                <a:cs typeface="Arial MT"/>
              </a:rPr>
              <a:t> </a:t>
            </a:r>
            <a:r>
              <a:rPr sz="3700" dirty="0">
                <a:solidFill>
                  <a:srgbClr val="08090F"/>
                </a:solidFill>
                <a:latin typeface="Arial MT"/>
                <a:cs typeface="Arial MT"/>
              </a:rPr>
              <a:t>being</a:t>
            </a:r>
            <a:r>
              <a:rPr sz="3700" spc="210" dirty="0">
                <a:solidFill>
                  <a:srgbClr val="08090F"/>
                </a:solidFill>
                <a:latin typeface="Arial MT"/>
                <a:cs typeface="Arial MT"/>
              </a:rPr>
              <a:t> </a:t>
            </a:r>
            <a:r>
              <a:rPr sz="3700" spc="-10" dirty="0">
                <a:solidFill>
                  <a:srgbClr val="08090F"/>
                </a:solidFill>
                <a:latin typeface="Arial MT"/>
                <a:cs typeface="Arial MT"/>
              </a:rPr>
              <a:t>friendly</a:t>
            </a:r>
            <a:endParaRPr sz="3700">
              <a:latin typeface="Arial MT"/>
              <a:cs typeface="Arial MT"/>
            </a:endParaRPr>
          </a:p>
          <a:p>
            <a:pPr marL="12700" marR="6694805">
              <a:lnSpc>
                <a:spcPct val="141900"/>
              </a:lnSpc>
            </a:pPr>
            <a:r>
              <a:rPr sz="3700" dirty="0">
                <a:solidFill>
                  <a:srgbClr val="08090F"/>
                </a:solidFill>
                <a:latin typeface="Arial MT"/>
                <a:cs typeface="Arial MT"/>
              </a:rPr>
              <a:t>Don’t</a:t>
            </a:r>
            <a:r>
              <a:rPr sz="3700" spc="225" dirty="0">
                <a:solidFill>
                  <a:srgbClr val="08090F"/>
                </a:solidFill>
                <a:latin typeface="Arial MT"/>
                <a:cs typeface="Arial MT"/>
              </a:rPr>
              <a:t> </a:t>
            </a:r>
            <a:r>
              <a:rPr sz="3700" dirty="0">
                <a:solidFill>
                  <a:srgbClr val="08090F"/>
                </a:solidFill>
                <a:latin typeface="Arial MT"/>
                <a:cs typeface="Arial MT"/>
              </a:rPr>
              <a:t>discriminate</a:t>
            </a:r>
            <a:r>
              <a:rPr sz="3700" spc="235" dirty="0">
                <a:solidFill>
                  <a:srgbClr val="08090F"/>
                </a:solidFill>
                <a:latin typeface="Arial MT"/>
                <a:cs typeface="Arial MT"/>
              </a:rPr>
              <a:t> </a:t>
            </a:r>
            <a:r>
              <a:rPr sz="3700" dirty="0">
                <a:solidFill>
                  <a:srgbClr val="08090F"/>
                </a:solidFill>
                <a:latin typeface="Arial MT"/>
                <a:cs typeface="Arial MT"/>
              </a:rPr>
              <a:t>or</a:t>
            </a:r>
            <a:r>
              <a:rPr sz="3700" spc="235" dirty="0">
                <a:solidFill>
                  <a:srgbClr val="08090F"/>
                </a:solidFill>
                <a:latin typeface="Arial MT"/>
                <a:cs typeface="Arial MT"/>
              </a:rPr>
              <a:t> </a:t>
            </a:r>
            <a:r>
              <a:rPr sz="3700" dirty="0">
                <a:solidFill>
                  <a:srgbClr val="08090F"/>
                </a:solidFill>
                <a:latin typeface="Arial MT"/>
                <a:cs typeface="Arial MT"/>
              </a:rPr>
              <a:t>show</a:t>
            </a:r>
            <a:r>
              <a:rPr sz="3700" spc="240" dirty="0">
                <a:solidFill>
                  <a:srgbClr val="08090F"/>
                </a:solidFill>
                <a:latin typeface="Arial MT"/>
                <a:cs typeface="Arial MT"/>
              </a:rPr>
              <a:t> </a:t>
            </a:r>
            <a:r>
              <a:rPr sz="3700" spc="-10" dirty="0">
                <a:solidFill>
                  <a:srgbClr val="08090F"/>
                </a:solidFill>
                <a:latin typeface="Arial MT"/>
                <a:cs typeface="Arial MT"/>
              </a:rPr>
              <a:t>favouritism </a:t>
            </a:r>
            <a:r>
              <a:rPr sz="3700" dirty="0">
                <a:solidFill>
                  <a:srgbClr val="08090F"/>
                </a:solidFill>
                <a:latin typeface="Arial MT"/>
                <a:cs typeface="Arial MT"/>
              </a:rPr>
              <a:t>Being</a:t>
            </a:r>
            <a:r>
              <a:rPr sz="3700" spc="245" dirty="0">
                <a:solidFill>
                  <a:srgbClr val="08090F"/>
                </a:solidFill>
                <a:latin typeface="Arial MT"/>
                <a:cs typeface="Arial MT"/>
              </a:rPr>
              <a:t> </a:t>
            </a:r>
            <a:r>
              <a:rPr sz="3700" dirty="0">
                <a:solidFill>
                  <a:srgbClr val="08090F"/>
                </a:solidFill>
                <a:latin typeface="Arial MT"/>
                <a:cs typeface="Arial MT"/>
              </a:rPr>
              <a:t>supportive</a:t>
            </a:r>
            <a:r>
              <a:rPr sz="3700" spc="245" dirty="0">
                <a:solidFill>
                  <a:srgbClr val="08090F"/>
                </a:solidFill>
                <a:latin typeface="Arial MT"/>
                <a:cs typeface="Arial MT"/>
              </a:rPr>
              <a:t> </a:t>
            </a:r>
            <a:r>
              <a:rPr sz="3700" dirty="0">
                <a:solidFill>
                  <a:srgbClr val="08090F"/>
                </a:solidFill>
                <a:latin typeface="Arial MT"/>
                <a:cs typeface="Arial MT"/>
              </a:rPr>
              <a:t>and</a:t>
            </a:r>
            <a:r>
              <a:rPr sz="3700" spc="245" dirty="0">
                <a:solidFill>
                  <a:srgbClr val="08090F"/>
                </a:solidFill>
                <a:latin typeface="Arial MT"/>
                <a:cs typeface="Arial MT"/>
              </a:rPr>
              <a:t> </a:t>
            </a:r>
            <a:r>
              <a:rPr sz="3700" spc="-10" dirty="0">
                <a:solidFill>
                  <a:srgbClr val="08090F"/>
                </a:solidFill>
                <a:latin typeface="Arial MT"/>
                <a:cs typeface="Arial MT"/>
              </a:rPr>
              <a:t>encouraging </a:t>
            </a:r>
            <a:r>
              <a:rPr sz="3700" dirty="0">
                <a:solidFill>
                  <a:srgbClr val="08090F"/>
                </a:solidFill>
                <a:latin typeface="Arial MT"/>
                <a:cs typeface="Arial MT"/>
              </a:rPr>
              <a:t>Being</a:t>
            </a:r>
            <a:r>
              <a:rPr sz="3700" spc="185" dirty="0">
                <a:solidFill>
                  <a:srgbClr val="08090F"/>
                </a:solidFill>
                <a:latin typeface="Arial MT"/>
                <a:cs typeface="Arial MT"/>
              </a:rPr>
              <a:t> </a:t>
            </a:r>
            <a:r>
              <a:rPr sz="3700" dirty="0">
                <a:solidFill>
                  <a:srgbClr val="08090F"/>
                </a:solidFill>
                <a:latin typeface="Arial MT"/>
                <a:cs typeface="Arial MT"/>
              </a:rPr>
              <a:t>an</a:t>
            </a:r>
            <a:r>
              <a:rPr sz="3700" spc="185" dirty="0">
                <a:solidFill>
                  <a:srgbClr val="08090F"/>
                </a:solidFill>
                <a:latin typeface="Arial MT"/>
                <a:cs typeface="Arial MT"/>
              </a:rPr>
              <a:t> </a:t>
            </a:r>
            <a:r>
              <a:rPr sz="3700" dirty="0">
                <a:solidFill>
                  <a:srgbClr val="08090F"/>
                </a:solidFill>
                <a:latin typeface="Arial MT"/>
                <a:cs typeface="Arial MT"/>
              </a:rPr>
              <a:t>active</a:t>
            </a:r>
            <a:r>
              <a:rPr sz="3700" spc="190" dirty="0">
                <a:solidFill>
                  <a:srgbClr val="08090F"/>
                </a:solidFill>
                <a:latin typeface="Arial MT"/>
                <a:cs typeface="Arial MT"/>
              </a:rPr>
              <a:t> </a:t>
            </a:r>
            <a:r>
              <a:rPr sz="3700" spc="-10" dirty="0">
                <a:solidFill>
                  <a:srgbClr val="08090F"/>
                </a:solidFill>
                <a:latin typeface="Arial MT"/>
                <a:cs typeface="Arial MT"/>
              </a:rPr>
              <a:t>listener</a:t>
            </a:r>
            <a:endParaRPr sz="3700">
              <a:latin typeface="Arial MT"/>
              <a:cs typeface="Arial MT"/>
            </a:endParaRPr>
          </a:p>
          <a:p>
            <a:pPr marL="147320" marR="5080" indent="-135255">
              <a:lnSpc>
                <a:spcPct val="141900"/>
              </a:lnSpc>
              <a:tabLst>
                <a:tab pos="3399154" algn="l"/>
              </a:tabLst>
            </a:pPr>
            <a:r>
              <a:rPr sz="3700" spc="-10" dirty="0">
                <a:solidFill>
                  <a:srgbClr val="08090F"/>
                </a:solidFill>
                <a:latin typeface="Arial MT"/>
                <a:cs typeface="Arial MT"/>
              </a:rPr>
              <a:t>Demonstrating</a:t>
            </a:r>
            <a:r>
              <a:rPr sz="3700" dirty="0">
                <a:solidFill>
                  <a:srgbClr val="08090F"/>
                </a:solidFill>
                <a:latin typeface="Arial MT"/>
                <a:cs typeface="Arial MT"/>
              </a:rPr>
              <a:t>	courtesy</a:t>
            </a:r>
            <a:r>
              <a:rPr sz="3700" spc="280" dirty="0">
                <a:solidFill>
                  <a:srgbClr val="08090F"/>
                </a:solidFill>
                <a:latin typeface="Arial MT"/>
                <a:cs typeface="Arial MT"/>
              </a:rPr>
              <a:t> </a:t>
            </a:r>
            <a:r>
              <a:rPr sz="3700" dirty="0">
                <a:solidFill>
                  <a:srgbClr val="08090F"/>
                </a:solidFill>
                <a:latin typeface="Arial MT"/>
                <a:cs typeface="Arial MT"/>
              </a:rPr>
              <a:t>in</a:t>
            </a:r>
            <a:r>
              <a:rPr sz="3700" spc="280" dirty="0">
                <a:solidFill>
                  <a:srgbClr val="08090F"/>
                </a:solidFill>
                <a:latin typeface="Arial MT"/>
                <a:cs typeface="Arial MT"/>
              </a:rPr>
              <a:t> </a:t>
            </a:r>
            <a:r>
              <a:rPr sz="3700" dirty="0">
                <a:solidFill>
                  <a:srgbClr val="08090F"/>
                </a:solidFill>
                <a:latin typeface="Arial MT"/>
                <a:cs typeface="Arial MT"/>
              </a:rPr>
              <a:t>all</a:t>
            </a:r>
            <a:r>
              <a:rPr sz="3700" spc="280" dirty="0">
                <a:solidFill>
                  <a:srgbClr val="08090F"/>
                </a:solidFill>
                <a:latin typeface="Arial MT"/>
                <a:cs typeface="Arial MT"/>
              </a:rPr>
              <a:t> </a:t>
            </a:r>
            <a:r>
              <a:rPr sz="3700" dirty="0">
                <a:solidFill>
                  <a:srgbClr val="08090F"/>
                </a:solidFill>
                <a:latin typeface="Arial MT"/>
                <a:cs typeface="Arial MT"/>
              </a:rPr>
              <a:t>interpersonal</a:t>
            </a:r>
            <a:r>
              <a:rPr sz="3700" spc="280" dirty="0">
                <a:solidFill>
                  <a:srgbClr val="08090F"/>
                </a:solidFill>
                <a:latin typeface="Arial MT"/>
                <a:cs typeface="Arial MT"/>
              </a:rPr>
              <a:t> </a:t>
            </a:r>
            <a:r>
              <a:rPr sz="3700" dirty="0">
                <a:solidFill>
                  <a:srgbClr val="08090F"/>
                </a:solidFill>
                <a:latin typeface="Arial MT"/>
                <a:cs typeface="Arial MT"/>
              </a:rPr>
              <a:t>interactions</a:t>
            </a:r>
            <a:r>
              <a:rPr sz="3700" spc="280" dirty="0">
                <a:solidFill>
                  <a:srgbClr val="08090F"/>
                </a:solidFill>
                <a:latin typeface="Arial MT"/>
                <a:cs typeface="Arial MT"/>
              </a:rPr>
              <a:t> </a:t>
            </a:r>
            <a:r>
              <a:rPr sz="3700" dirty="0">
                <a:solidFill>
                  <a:srgbClr val="08090F"/>
                </a:solidFill>
                <a:latin typeface="Arial MT"/>
                <a:cs typeface="Arial MT"/>
              </a:rPr>
              <a:t>with</a:t>
            </a:r>
            <a:r>
              <a:rPr sz="3700" spc="280" dirty="0">
                <a:solidFill>
                  <a:srgbClr val="08090F"/>
                </a:solidFill>
                <a:latin typeface="Arial MT"/>
                <a:cs typeface="Arial MT"/>
              </a:rPr>
              <a:t> </a:t>
            </a:r>
            <a:r>
              <a:rPr sz="3700" spc="-10" dirty="0">
                <a:solidFill>
                  <a:srgbClr val="08090F"/>
                </a:solidFill>
                <a:latin typeface="Arial MT"/>
                <a:cs typeface="Arial MT"/>
              </a:rPr>
              <a:t>patients, </a:t>
            </a:r>
            <a:r>
              <a:rPr sz="3700" dirty="0">
                <a:solidFill>
                  <a:srgbClr val="08090F"/>
                </a:solidFill>
                <a:latin typeface="Arial MT"/>
                <a:cs typeface="Arial MT"/>
              </a:rPr>
              <a:t>families</a:t>
            </a:r>
            <a:r>
              <a:rPr sz="3700" spc="215" dirty="0">
                <a:solidFill>
                  <a:srgbClr val="08090F"/>
                </a:solidFill>
                <a:latin typeface="Arial MT"/>
                <a:cs typeface="Arial MT"/>
              </a:rPr>
              <a:t> </a:t>
            </a:r>
            <a:r>
              <a:rPr sz="3700" dirty="0">
                <a:solidFill>
                  <a:srgbClr val="08090F"/>
                </a:solidFill>
                <a:latin typeface="Arial MT"/>
                <a:cs typeface="Arial MT"/>
              </a:rPr>
              <a:t>and</a:t>
            </a:r>
            <a:r>
              <a:rPr sz="3700" spc="229" dirty="0">
                <a:solidFill>
                  <a:srgbClr val="08090F"/>
                </a:solidFill>
                <a:latin typeface="Arial MT"/>
                <a:cs typeface="Arial MT"/>
              </a:rPr>
              <a:t> </a:t>
            </a:r>
            <a:r>
              <a:rPr sz="3700" spc="-10" dirty="0">
                <a:solidFill>
                  <a:srgbClr val="08090F"/>
                </a:solidFill>
                <a:latin typeface="Arial MT"/>
                <a:cs typeface="Arial MT"/>
              </a:rPr>
              <a:t>colleagues</a:t>
            </a:r>
            <a:endParaRPr sz="3700">
              <a:latin typeface="Arial MT"/>
              <a:cs typeface="Arial MT"/>
            </a:endParaRPr>
          </a:p>
          <a:p>
            <a:pPr marL="12700">
              <a:lnSpc>
                <a:spcPct val="100000"/>
              </a:lnSpc>
              <a:spcBef>
                <a:spcPts val="1855"/>
              </a:spcBef>
            </a:pPr>
            <a:r>
              <a:rPr sz="3700" dirty="0">
                <a:solidFill>
                  <a:srgbClr val="08090F"/>
                </a:solidFill>
                <a:latin typeface="Arial MT"/>
                <a:cs typeface="Arial MT"/>
              </a:rPr>
              <a:t>Being</a:t>
            </a:r>
            <a:r>
              <a:rPr sz="3700" spc="260" dirty="0">
                <a:solidFill>
                  <a:srgbClr val="08090F"/>
                </a:solidFill>
                <a:latin typeface="Arial MT"/>
                <a:cs typeface="Arial MT"/>
              </a:rPr>
              <a:t> </a:t>
            </a:r>
            <a:r>
              <a:rPr sz="3700" dirty="0">
                <a:solidFill>
                  <a:srgbClr val="08090F"/>
                </a:solidFill>
                <a:latin typeface="Arial MT"/>
                <a:cs typeface="Arial MT"/>
              </a:rPr>
              <a:t>objective,</a:t>
            </a:r>
            <a:r>
              <a:rPr sz="3700" spc="265" dirty="0">
                <a:solidFill>
                  <a:srgbClr val="08090F"/>
                </a:solidFill>
                <a:latin typeface="Arial MT"/>
                <a:cs typeface="Arial MT"/>
              </a:rPr>
              <a:t> </a:t>
            </a:r>
            <a:r>
              <a:rPr sz="3700" dirty="0">
                <a:solidFill>
                  <a:srgbClr val="08090F"/>
                </a:solidFill>
                <a:latin typeface="Arial MT"/>
                <a:cs typeface="Arial MT"/>
              </a:rPr>
              <a:t>fair</a:t>
            </a:r>
            <a:r>
              <a:rPr sz="3700" spc="260" dirty="0">
                <a:solidFill>
                  <a:srgbClr val="08090F"/>
                </a:solidFill>
                <a:latin typeface="Arial MT"/>
                <a:cs typeface="Arial MT"/>
              </a:rPr>
              <a:t> </a:t>
            </a:r>
            <a:r>
              <a:rPr sz="3700" dirty="0">
                <a:solidFill>
                  <a:srgbClr val="08090F"/>
                </a:solidFill>
                <a:latin typeface="Arial MT"/>
                <a:cs typeface="Arial MT"/>
              </a:rPr>
              <a:t>and</a:t>
            </a:r>
            <a:r>
              <a:rPr sz="3700" spc="265" dirty="0">
                <a:solidFill>
                  <a:srgbClr val="08090F"/>
                </a:solidFill>
                <a:latin typeface="Arial MT"/>
                <a:cs typeface="Arial MT"/>
              </a:rPr>
              <a:t> </a:t>
            </a:r>
            <a:r>
              <a:rPr sz="3700" dirty="0">
                <a:solidFill>
                  <a:srgbClr val="08090F"/>
                </a:solidFill>
                <a:latin typeface="Arial MT"/>
                <a:cs typeface="Arial MT"/>
              </a:rPr>
              <a:t>non-</a:t>
            </a:r>
            <a:r>
              <a:rPr sz="3700" spc="-10" dirty="0">
                <a:solidFill>
                  <a:srgbClr val="08090F"/>
                </a:solidFill>
                <a:latin typeface="Arial MT"/>
                <a:cs typeface="Arial MT"/>
              </a:rPr>
              <a:t>judgmental</a:t>
            </a:r>
            <a:endParaRPr sz="3700">
              <a:latin typeface="Arial MT"/>
              <a:cs typeface="Arial MT"/>
            </a:endParaRPr>
          </a:p>
          <a:p>
            <a:pPr marL="12700" marR="3025140">
              <a:lnSpc>
                <a:spcPct val="141900"/>
              </a:lnSpc>
            </a:pPr>
            <a:r>
              <a:rPr sz="3700" dirty="0">
                <a:solidFill>
                  <a:srgbClr val="08090F"/>
                </a:solidFill>
                <a:latin typeface="Arial MT"/>
                <a:cs typeface="Arial MT"/>
              </a:rPr>
              <a:t>Being</a:t>
            </a:r>
            <a:r>
              <a:rPr sz="3700" spc="250" dirty="0">
                <a:solidFill>
                  <a:srgbClr val="08090F"/>
                </a:solidFill>
                <a:latin typeface="Arial MT"/>
                <a:cs typeface="Arial MT"/>
              </a:rPr>
              <a:t> </a:t>
            </a:r>
            <a:r>
              <a:rPr sz="3700" dirty="0">
                <a:solidFill>
                  <a:srgbClr val="08090F"/>
                </a:solidFill>
                <a:latin typeface="Arial MT"/>
                <a:cs typeface="Arial MT"/>
              </a:rPr>
              <a:t>accepting</a:t>
            </a:r>
            <a:r>
              <a:rPr sz="3700" spc="250" dirty="0">
                <a:solidFill>
                  <a:srgbClr val="08090F"/>
                </a:solidFill>
                <a:latin typeface="Arial MT"/>
                <a:cs typeface="Arial MT"/>
              </a:rPr>
              <a:t> </a:t>
            </a:r>
            <a:r>
              <a:rPr sz="3700" dirty="0">
                <a:solidFill>
                  <a:srgbClr val="08090F"/>
                </a:solidFill>
                <a:latin typeface="Arial MT"/>
                <a:cs typeface="Arial MT"/>
              </a:rPr>
              <a:t>of</a:t>
            </a:r>
            <a:r>
              <a:rPr sz="3700" spc="250" dirty="0">
                <a:solidFill>
                  <a:srgbClr val="08090F"/>
                </a:solidFill>
                <a:latin typeface="Arial MT"/>
                <a:cs typeface="Arial MT"/>
              </a:rPr>
              <a:t> </a:t>
            </a:r>
            <a:r>
              <a:rPr sz="3700" dirty="0">
                <a:solidFill>
                  <a:srgbClr val="08090F"/>
                </a:solidFill>
                <a:latin typeface="Arial MT"/>
                <a:cs typeface="Arial MT"/>
              </a:rPr>
              <a:t>different</a:t>
            </a:r>
            <a:r>
              <a:rPr sz="3700" spc="250" dirty="0">
                <a:solidFill>
                  <a:srgbClr val="08090F"/>
                </a:solidFill>
                <a:latin typeface="Arial MT"/>
                <a:cs typeface="Arial MT"/>
              </a:rPr>
              <a:t> </a:t>
            </a:r>
            <a:r>
              <a:rPr sz="3700" dirty="0">
                <a:solidFill>
                  <a:srgbClr val="08090F"/>
                </a:solidFill>
                <a:latin typeface="Arial MT"/>
                <a:cs typeface="Arial MT"/>
              </a:rPr>
              <a:t>cultures,</a:t>
            </a:r>
            <a:r>
              <a:rPr sz="3700" spc="250" dirty="0">
                <a:solidFill>
                  <a:srgbClr val="08090F"/>
                </a:solidFill>
                <a:latin typeface="Arial MT"/>
                <a:cs typeface="Arial MT"/>
              </a:rPr>
              <a:t> </a:t>
            </a:r>
            <a:r>
              <a:rPr sz="3700" dirty="0">
                <a:solidFill>
                  <a:srgbClr val="08090F"/>
                </a:solidFill>
                <a:latin typeface="Arial MT"/>
                <a:cs typeface="Arial MT"/>
              </a:rPr>
              <a:t>values</a:t>
            </a:r>
            <a:r>
              <a:rPr sz="3700" spc="250" dirty="0">
                <a:solidFill>
                  <a:srgbClr val="08090F"/>
                </a:solidFill>
                <a:latin typeface="Arial MT"/>
                <a:cs typeface="Arial MT"/>
              </a:rPr>
              <a:t> </a:t>
            </a:r>
            <a:r>
              <a:rPr sz="3700" dirty="0">
                <a:solidFill>
                  <a:srgbClr val="08090F"/>
                </a:solidFill>
                <a:latin typeface="Arial MT"/>
                <a:cs typeface="Arial MT"/>
              </a:rPr>
              <a:t>and</a:t>
            </a:r>
            <a:r>
              <a:rPr sz="3700" spc="250" dirty="0">
                <a:solidFill>
                  <a:srgbClr val="08090F"/>
                </a:solidFill>
                <a:latin typeface="Arial MT"/>
                <a:cs typeface="Arial MT"/>
              </a:rPr>
              <a:t> </a:t>
            </a:r>
            <a:r>
              <a:rPr sz="3700" spc="-10" dirty="0">
                <a:solidFill>
                  <a:srgbClr val="08090F"/>
                </a:solidFill>
                <a:latin typeface="Arial MT"/>
                <a:cs typeface="Arial MT"/>
              </a:rPr>
              <a:t>beliefs </a:t>
            </a:r>
            <a:r>
              <a:rPr sz="3700" dirty="0">
                <a:solidFill>
                  <a:srgbClr val="08090F"/>
                </a:solidFill>
                <a:latin typeface="Arial MT"/>
                <a:cs typeface="Arial MT"/>
              </a:rPr>
              <a:t>Always</a:t>
            </a:r>
            <a:r>
              <a:rPr sz="3700" spc="165" dirty="0">
                <a:solidFill>
                  <a:srgbClr val="08090F"/>
                </a:solidFill>
                <a:latin typeface="Arial MT"/>
                <a:cs typeface="Arial MT"/>
              </a:rPr>
              <a:t> </a:t>
            </a:r>
            <a:r>
              <a:rPr sz="3700" dirty="0">
                <a:solidFill>
                  <a:srgbClr val="08090F"/>
                </a:solidFill>
                <a:latin typeface="Arial MT"/>
                <a:cs typeface="Arial MT"/>
              </a:rPr>
              <a:t>be</a:t>
            </a:r>
            <a:r>
              <a:rPr sz="3700" spc="175" dirty="0">
                <a:solidFill>
                  <a:srgbClr val="08090F"/>
                </a:solidFill>
                <a:latin typeface="Arial MT"/>
                <a:cs typeface="Arial MT"/>
              </a:rPr>
              <a:t> </a:t>
            </a:r>
            <a:r>
              <a:rPr sz="3700" spc="-10" dirty="0">
                <a:solidFill>
                  <a:srgbClr val="08090F"/>
                </a:solidFill>
                <a:latin typeface="Arial MT"/>
                <a:cs typeface="Arial MT"/>
              </a:rPr>
              <a:t>professional</a:t>
            </a:r>
            <a:endParaRPr sz="3700">
              <a:latin typeface="Arial MT"/>
              <a:cs typeface="Arial M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11"/>
            <a:ext cx="18288000" cy="10287000"/>
          </a:xfrm>
          <a:prstGeom prst="rect">
            <a:avLst/>
          </a:prstGeom>
        </p:spPr>
      </p:pic>
      <p:sp>
        <p:nvSpPr>
          <p:cNvPr id="5" name="object 5"/>
          <p:cNvSpPr txBox="1"/>
          <p:nvPr/>
        </p:nvSpPr>
        <p:spPr>
          <a:xfrm>
            <a:off x="1170104" y="1215632"/>
            <a:ext cx="15424150" cy="1972310"/>
          </a:xfrm>
          <a:prstGeom prst="rect">
            <a:avLst/>
          </a:prstGeom>
        </p:spPr>
        <p:txBody>
          <a:bodyPr vert="horz" wrap="square" lIns="0" tIns="29209" rIns="0" bIns="0" rtlCol="0">
            <a:spAutoFit/>
          </a:bodyPr>
          <a:lstStyle/>
          <a:p>
            <a:pPr marL="12700" marR="5080">
              <a:lnSpc>
                <a:spcPts val="7650"/>
              </a:lnSpc>
              <a:spcBef>
                <a:spcPts val="229"/>
              </a:spcBef>
              <a:tabLst>
                <a:tab pos="5928360" algn="l"/>
                <a:tab pos="9527540" algn="l"/>
                <a:tab pos="11076940" algn="l"/>
              </a:tabLst>
            </a:pPr>
            <a:r>
              <a:rPr sz="6400" b="1" spc="415" dirty="0">
                <a:solidFill>
                  <a:srgbClr val="08090F"/>
                </a:solidFill>
                <a:latin typeface="Arial"/>
                <a:cs typeface="Arial"/>
              </a:rPr>
              <a:t>Demonstrate</a:t>
            </a:r>
            <a:r>
              <a:rPr sz="6400" b="1" dirty="0">
                <a:solidFill>
                  <a:srgbClr val="08090F"/>
                </a:solidFill>
                <a:latin typeface="Arial"/>
                <a:cs typeface="Arial"/>
              </a:rPr>
              <a:t>	</a:t>
            </a:r>
            <a:r>
              <a:rPr sz="6400" b="1" spc="390" dirty="0">
                <a:solidFill>
                  <a:srgbClr val="08090F"/>
                </a:solidFill>
                <a:latin typeface="Arial"/>
                <a:cs typeface="Arial"/>
              </a:rPr>
              <a:t>respect</a:t>
            </a:r>
            <a:r>
              <a:rPr sz="6400" b="1" dirty="0">
                <a:solidFill>
                  <a:srgbClr val="08090F"/>
                </a:solidFill>
                <a:latin typeface="Arial"/>
                <a:cs typeface="Arial"/>
              </a:rPr>
              <a:t>	</a:t>
            </a:r>
            <a:r>
              <a:rPr sz="6400" b="1" spc="285" dirty="0">
                <a:solidFill>
                  <a:srgbClr val="08090F"/>
                </a:solidFill>
                <a:latin typeface="Arial"/>
                <a:cs typeface="Arial"/>
              </a:rPr>
              <a:t>for</a:t>
            </a:r>
            <a:r>
              <a:rPr sz="6400" b="1" dirty="0">
                <a:solidFill>
                  <a:srgbClr val="08090F"/>
                </a:solidFill>
                <a:latin typeface="Arial"/>
                <a:cs typeface="Arial"/>
              </a:rPr>
              <a:t>	</a:t>
            </a:r>
            <a:r>
              <a:rPr sz="6400" b="1" spc="409" dirty="0">
                <a:solidFill>
                  <a:srgbClr val="08090F"/>
                </a:solidFill>
                <a:latin typeface="Arial"/>
                <a:cs typeface="Arial"/>
              </a:rPr>
              <a:t>individual difference</a:t>
            </a:r>
            <a:endParaRPr sz="6400">
              <a:latin typeface="Arial"/>
              <a:cs typeface="Arial"/>
            </a:endParaRPr>
          </a:p>
        </p:txBody>
      </p:sp>
      <p:sp>
        <p:nvSpPr>
          <p:cNvPr id="6" name="object 6"/>
          <p:cNvSpPr txBox="1"/>
          <p:nvPr/>
        </p:nvSpPr>
        <p:spPr>
          <a:xfrm>
            <a:off x="1170104" y="7478176"/>
            <a:ext cx="12877165" cy="1000760"/>
          </a:xfrm>
          <a:prstGeom prst="rect">
            <a:avLst/>
          </a:prstGeom>
        </p:spPr>
        <p:txBody>
          <a:bodyPr vert="horz" wrap="square" lIns="0" tIns="12700" rIns="0" bIns="0" rtlCol="0">
            <a:spAutoFit/>
          </a:bodyPr>
          <a:lstStyle/>
          <a:p>
            <a:pPr marL="12700">
              <a:lnSpc>
                <a:spcPct val="100000"/>
              </a:lnSpc>
              <a:spcBef>
                <a:spcPts val="100"/>
              </a:spcBef>
              <a:tabLst>
                <a:tab pos="2524760" algn="l"/>
                <a:tab pos="4947920" algn="l"/>
                <a:tab pos="6919595" algn="l"/>
                <a:tab pos="9569450" algn="l"/>
                <a:tab pos="10742295" algn="l"/>
              </a:tabLst>
            </a:pPr>
            <a:r>
              <a:rPr sz="6400" b="1" spc="330" dirty="0">
                <a:solidFill>
                  <a:srgbClr val="08090F"/>
                </a:solidFill>
                <a:latin typeface="Arial"/>
                <a:cs typeface="Arial"/>
              </a:rPr>
              <a:t>What</a:t>
            </a:r>
            <a:r>
              <a:rPr sz="6400" b="1" dirty="0">
                <a:solidFill>
                  <a:srgbClr val="08090F"/>
                </a:solidFill>
                <a:latin typeface="Arial"/>
                <a:cs typeface="Arial"/>
              </a:rPr>
              <a:t>	</a:t>
            </a:r>
            <a:r>
              <a:rPr sz="6400" b="1" spc="330" dirty="0">
                <a:solidFill>
                  <a:srgbClr val="08090F"/>
                </a:solidFill>
                <a:latin typeface="Arial"/>
                <a:cs typeface="Arial"/>
              </a:rPr>
              <a:t>does</a:t>
            </a:r>
            <a:r>
              <a:rPr sz="6400" b="1" dirty="0">
                <a:solidFill>
                  <a:srgbClr val="08090F"/>
                </a:solidFill>
                <a:latin typeface="Arial"/>
                <a:cs typeface="Arial"/>
              </a:rPr>
              <a:t>	</a:t>
            </a:r>
            <a:r>
              <a:rPr sz="6400" b="1" spc="330" dirty="0">
                <a:solidFill>
                  <a:srgbClr val="08090F"/>
                </a:solidFill>
                <a:latin typeface="Arial"/>
                <a:cs typeface="Arial"/>
              </a:rPr>
              <a:t>this</a:t>
            </a:r>
            <a:r>
              <a:rPr sz="6400" b="1" dirty="0">
                <a:solidFill>
                  <a:srgbClr val="08090F"/>
                </a:solidFill>
                <a:latin typeface="Arial"/>
                <a:cs typeface="Arial"/>
              </a:rPr>
              <a:t>	</a:t>
            </a:r>
            <a:r>
              <a:rPr sz="6400" b="1" spc="330" dirty="0">
                <a:solidFill>
                  <a:srgbClr val="08090F"/>
                </a:solidFill>
                <a:latin typeface="Arial"/>
                <a:cs typeface="Arial"/>
              </a:rPr>
              <a:t>mean</a:t>
            </a:r>
            <a:r>
              <a:rPr sz="6400" b="1" dirty="0">
                <a:solidFill>
                  <a:srgbClr val="08090F"/>
                </a:solidFill>
                <a:latin typeface="Arial"/>
                <a:cs typeface="Arial"/>
              </a:rPr>
              <a:t>	</a:t>
            </a:r>
            <a:r>
              <a:rPr sz="6400" b="1" spc="210" dirty="0">
                <a:solidFill>
                  <a:srgbClr val="08090F"/>
                </a:solidFill>
                <a:latin typeface="Arial"/>
                <a:cs typeface="Arial"/>
              </a:rPr>
              <a:t>to</a:t>
            </a:r>
            <a:r>
              <a:rPr sz="6400" b="1" dirty="0">
                <a:solidFill>
                  <a:srgbClr val="08090F"/>
                </a:solidFill>
                <a:latin typeface="Arial"/>
                <a:cs typeface="Arial"/>
              </a:rPr>
              <a:t>	</a:t>
            </a:r>
            <a:r>
              <a:rPr sz="6400" b="1" spc="330" dirty="0">
                <a:solidFill>
                  <a:srgbClr val="08090F"/>
                </a:solidFill>
                <a:latin typeface="Arial"/>
                <a:cs typeface="Arial"/>
              </a:rPr>
              <a:t>you?</a:t>
            </a:r>
            <a:endParaRPr sz="6400">
              <a:latin typeface="Arial"/>
              <a:cs typeface="Arial"/>
            </a:endParaRPr>
          </a:p>
        </p:txBody>
      </p:sp>
      <p:pic>
        <p:nvPicPr>
          <p:cNvPr id="7" name="object 5">
            <a:hlinkClick r:id="rId3" action="ppaction://hlinksldjump"/>
            <a:extLst>
              <a:ext uri="{FF2B5EF4-FFF2-40B4-BE49-F238E27FC236}">
                <a16:creationId xmlns:a16="http://schemas.microsoft.com/office/drawing/2014/main" id="{19EBBFB4-CEEB-0CA8-2B0B-04722708A3EF}"/>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txBox="1">
            <a:spLocks noGrp="1"/>
          </p:cNvSpPr>
          <p:nvPr>
            <p:ph type="title"/>
          </p:nvPr>
        </p:nvSpPr>
        <p:spPr>
          <a:xfrm>
            <a:off x="1016000" y="965231"/>
            <a:ext cx="6497955" cy="2943860"/>
          </a:xfrm>
          <a:prstGeom prst="rect">
            <a:avLst/>
          </a:prstGeom>
        </p:spPr>
        <p:txBody>
          <a:bodyPr vert="horz" wrap="square" lIns="0" tIns="48260" rIns="0" bIns="0" rtlCol="0">
            <a:spAutoFit/>
          </a:bodyPr>
          <a:lstStyle/>
          <a:p>
            <a:pPr marL="12700" marR="5080">
              <a:lnSpc>
                <a:spcPts val="7650"/>
              </a:lnSpc>
              <a:spcBef>
                <a:spcPts val="380"/>
              </a:spcBef>
              <a:tabLst>
                <a:tab pos="3851275" algn="l"/>
              </a:tabLst>
            </a:pPr>
            <a:r>
              <a:rPr spc="425" dirty="0"/>
              <a:t>Organisational </a:t>
            </a:r>
            <a:r>
              <a:rPr spc="400" dirty="0"/>
              <a:t>Policies</a:t>
            </a:r>
            <a:r>
              <a:rPr dirty="0"/>
              <a:t>	</a:t>
            </a:r>
            <a:r>
              <a:rPr spc="285" dirty="0"/>
              <a:t>and</a:t>
            </a:r>
          </a:p>
          <a:p>
            <a:pPr marL="12700">
              <a:lnSpc>
                <a:spcPts val="7400"/>
              </a:lnSpc>
            </a:pPr>
            <a:r>
              <a:rPr spc="409" dirty="0"/>
              <a:t>Procedures</a:t>
            </a:r>
          </a:p>
        </p:txBody>
      </p:sp>
      <p:sp>
        <p:nvSpPr>
          <p:cNvPr id="6" name="object 6"/>
          <p:cNvSpPr txBox="1">
            <a:spLocks noGrp="1"/>
          </p:cNvSpPr>
          <p:nvPr>
            <p:ph type="body" idx="1"/>
          </p:nvPr>
        </p:nvSpPr>
        <p:spPr>
          <a:prstGeom prst="rect">
            <a:avLst/>
          </a:prstGeom>
        </p:spPr>
        <p:txBody>
          <a:bodyPr vert="horz" wrap="square" lIns="0" tIns="12700" rIns="0" bIns="0" rtlCol="0">
            <a:spAutoFit/>
          </a:bodyPr>
          <a:lstStyle/>
          <a:p>
            <a:pPr marL="12065" marR="5080">
              <a:lnSpc>
                <a:spcPct val="141900"/>
              </a:lnSpc>
              <a:spcBef>
                <a:spcPts val="100"/>
              </a:spcBef>
            </a:pPr>
            <a:r>
              <a:rPr dirty="0"/>
              <a:t>As</a:t>
            </a:r>
            <a:r>
              <a:rPr spc="195" dirty="0"/>
              <a:t> </a:t>
            </a:r>
            <a:r>
              <a:rPr dirty="0"/>
              <a:t>an</a:t>
            </a:r>
            <a:r>
              <a:rPr spc="195" dirty="0"/>
              <a:t> </a:t>
            </a:r>
            <a:r>
              <a:rPr dirty="0"/>
              <a:t>employeein</a:t>
            </a:r>
            <a:r>
              <a:rPr spc="195" dirty="0"/>
              <a:t> </a:t>
            </a:r>
            <a:r>
              <a:rPr dirty="0"/>
              <a:t>the</a:t>
            </a:r>
            <a:r>
              <a:rPr spc="195" dirty="0"/>
              <a:t> </a:t>
            </a:r>
            <a:r>
              <a:rPr dirty="0"/>
              <a:t>health</a:t>
            </a:r>
            <a:r>
              <a:rPr spc="200" dirty="0"/>
              <a:t> </a:t>
            </a:r>
            <a:r>
              <a:rPr spc="-10" dirty="0"/>
              <a:t>services </a:t>
            </a:r>
            <a:r>
              <a:rPr dirty="0"/>
              <a:t>industry,</a:t>
            </a:r>
            <a:r>
              <a:rPr spc="215" dirty="0"/>
              <a:t> </a:t>
            </a:r>
            <a:r>
              <a:rPr dirty="0"/>
              <a:t>you</a:t>
            </a:r>
            <a:r>
              <a:rPr spc="215" dirty="0"/>
              <a:t> </a:t>
            </a:r>
            <a:r>
              <a:rPr dirty="0"/>
              <a:t>must</a:t>
            </a:r>
            <a:r>
              <a:rPr spc="215" dirty="0"/>
              <a:t> </a:t>
            </a:r>
            <a:r>
              <a:rPr dirty="0"/>
              <a:t>uphold</a:t>
            </a:r>
            <a:r>
              <a:rPr spc="215" dirty="0"/>
              <a:t> </a:t>
            </a:r>
            <a:r>
              <a:rPr dirty="0"/>
              <a:t>and</a:t>
            </a:r>
            <a:r>
              <a:rPr spc="215" dirty="0"/>
              <a:t> </a:t>
            </a:r>
            <a:r>
              <a:rPr dirty="0"/>
              <a:t>follow</a:t>
            </a:r>
            <a:r>
              <a:rPr spc="220" dirty="0"/>
              <a:t> </a:t>
            </a:r>
            <a:r>
              <a:rPr spc="-50" dirty="0"/>
              <a:t>a </a:t>
            </a:r>
            <a:r>
              <a:rPr dirty="0"/>
              <a:t>range</a:t>
            </a:r>
            <a:r>
              <a:rPr spc="250" dirty="0"/>
              <a:t> </a:t>
            </a:r>
            <a:r>
              <a:rPr dirty="0"/>
              <a:t>of</a:t>
            </a:r>
            <a:r>
              <a:rPr spc="265" dirty="0"/>
              <a:t> </a:t>
            </a:r>
            <a:r>
              <a:rPr dirty="0"/>
              <a:t>relevant</a:t>
            </a:r>
            <a:r>
              <a:rPr spc="260" dirty="0"/>
              <a:t> </a:t>
            </a:r>
            <a:r>
              <a:rPr dirty="0"/>
              <a:t>legislation</a:t>
            </a:r>
            <a:r>
              <a:rPr spc="265" dirty="0"/>
              <a:t> </a:t>
            </a:r>
            <a:r>
              <a:rPr spc="-25" dirty="0"/>
              <a:t>and </a:t>
            </a:r>
            <a:r>
              <a:rPr dirty="0"/>
              <a:t>organisational</a:t>
            </a:r>
            <a:r>
              <a:rPr spc="459" dirty="0"/>
              <a:t> </a:t>
            </a:r>
            <a:r>
              <a:rPr dirty="0"/>
              <a:t>policiesand</a:t>
            </a:r>
            <a:r>
              <a:rPr spc="475" dirty="0"/>
              <a:t> </a:t>
            </a:r>
            <a:r>
              <a:rPr spc="-10" dirty="0"/>
              <a:t>procedures.</a:t>
            </a:r>
          </a:p>
        </p:txBody>
      </p:sp>
      <p:pic>
        <p:nvPicPr>
          <p:cNvPr id="7" name="object 5">
            <a:hlinkClick r:id="rId3" action="ppaction://hlinksldjump"/>
            <a:extLst>
              <a:ext uri="{FF2B5EF4-FFF2-40B4-BE49-F238E27FC236}">
                <a16:creationId xmlns:a16="http://schemas.microsoft.com/office/drawing/2014/main" id="{363BFB8E-4562-87CF-C8DF-B772C645FBE9}"/>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0F9"/>
          </a:solidFill>
        </p:spPr>
        <p:txBody>
          <a:bodyPr wrap="square" lIns="0" tIns="0" rIns="0" bIns="0" rtlCol="0"/>
          <a:lstStyle/>
          <a:p>
            <a:endParaRPr/>
          </a:p>
        </p:txBody>
      </p:sp>
      <p:sp>
        <p:nvSpPr>
          <p:cNvPr id="4" name="object 4"/>
          <p:cNvSpPr txBox="1">
            <a:spLocks noGrp="1"/>
          </p:cNvSpPr>
          <p:nvPr>
            <p:ph type="title"/>
          </p:nvPr>
        </p:nvSpPr>
        <p:spPr>
          <a:xfrm>
            <a:off x="1016000" y="425325"/>
            <a:ext cx="16395065" cy="5617210"/>
          </a:xfrm>
          <a:prstGeom prst="rect">
            <a:avLst/>
          </a:prstGeom>
        </p:spPr>
        <p:txBody>
          <a:bodyPr vert="horz" wrap="square" lIns="0" tIns="552450" rIns="0" bIns="0" rtlCol="0">
            <a:spAutoFit/>
          </a:bodyPr>
          <a:lstStyle/>
          <a:p>
            <a:pPr marL="12700" algn="just">
              <a:lnSpc>
                <a:spcPct val="100000"/>
              </a:lnSpc>
              <a:spcBef>
                <a:spcPts val="4350"/>
              </a:spcBef>
            </a:pPr>
            <a:r>
              <a:rPr spc="375" dirty="0"/>
              <a:t>Legal</a:t>
            </a:r>
            <a:r>
              <a:rPr spc="950" dirty="0"/>
              <a:t> </a:t>
            </a:r>
            <a:r>
              <a:rPr spc="310" dirty="0"/>
              <a:t>and</a:t>
            </a:r>
            <a:r>
              <a:rPr spc="950" dirty="0"/>
              <a:t> </a:t>
            </a:r>
            <a:r>
              <a:rPr spc="400" dirty="0"/>
              <a:t>ethical</a:t>
            </a:r>
            <a:r>
              <a:rPr spc="955" dirty="0"/>
              <a:t> </a:t>
            </a:r>
            <a:r>
              <a:rPr spc="425" dirty="0"/>
              <a:t>considerations</a:t>
            </a:r>
          </a:p>
          <a:p>
            <a:pPr marL="22860" marR="5080" algn="just">
              <a:lnSpc>
                <a:spcPct val="141900"/>
              </a:lnSpc>
              <a:spcBef>
                <a:spcPts val="595"/>
              </a:spcBef>
            </a:pPr>
            <a:r>
              <a:rPr sz="3700" b="0" dirty="0">
                <a:latin typeface="Arial MT"/>
                <a:cs typeface="Arial MT"/>
              </a:rPr>
              <a:t>There</a:t>
            </a:r>
            <a:r>
              <a:rPr sz="3700" b="0" spc="880" dirty="0">
                <a:latin typeface="Arial MT"/>
                <a:cs typeface="Arial MT"/>
              </a:rPr>
              <a:t> </a:t>
            </a:r>
            <a:r>
              <a:rPr sz="3700" b="0" dirty="0">
                <a:latin typeface="Arial MT"/>
                <a:cs typeface="Arial MT"/>
              </a:rPr>
              <a:t>are</a:t>
            </a:r>
            <a:r>
              <a:rPr sz="3700" b="0" spc="880" dirty="0">
                <a:latin typeface="Arial MT"/>
                <a:cs typeface="Arial MT"/>
              </a:rPr>
              <a:t> </a:t>
            </a:r>
            <a:r>
              <a:rPr sz="3700" b="0" dirty="0">
                <a:latin typeface="Arial MT"/>
                <a:cs typeface="Arial MT"/>
              </a:rPr>
              <a:t>many</a:t>
            </a:r>
            <a:r>
              <a:rPr sz="3700" b="0" spc="880" dirty="0">
                <a:latin typeface="Arial MT"/>
                <a:cs typeface="Arial MT"/>
              </a:rPr>
              <a:t> </a:t>
            </a:r>
            <a:r>
              <a:rPr sz="3700" b="0" dirty="0">
                <a:latin typeface="Arial MT"/>
                <a:cs typeface="Arial MT"/>
              </a:rPr>
              <a:t>ethical</a:t>
            </a:r>
            <a:r>
              <a:rPr sz="3700" b="0" spc="880" dirty="0">
                <a:latin typeface="Arial MT"/>
                <a:cs typeface="Arial MT"/>
              </a:rPr>
              <a:t> </a:t>
            </a:r>
            <a:r>
              <a:rPr sz="3700" b="0" dirty="0">
                <a:latin typeface="Arial MT"/>
                <a:cs typeface="Arial MT"/>
              </a:rPr>
              <a:t>standards</a:t>
            </a:r>
            <a:r>
              <a:rPr sz="3700" b="0" spc="880" dirty="0">
                <a:latin typeface="Arial MT"/>
                <a:cs typeface="Arial MT"/>
              </a:rPr>
              <a:t> </a:t>
            </a:r>
            <a:r>
              <a:rPr sz="3700" b="0" dirty="0">
                <a:latin typeface="Arial MT"/>
                <a:cs typeface="Arial MT"/>
              </a:rPr>
              <a:t>you</a:t>
            </a:r>
            <a:r>
              <a:rPr sz="3700" b="0" spc="880" dirty="0">
                <a:latin typeface="Arial MT"/>
                <a:cs typeface="Arial MT"/>
              </a:rPr>
              <a:t> </a:t>
            </a:r>
            <a:r>
              <a:rPr sz="3700" b="0" dirty="0">
                <a:latin typeface="Arial MT"/>
                <a:cs typeface="Arial MT"/>
              </a:rPr>
              <a:t>need</a:t>
            </a:r>
            <a:r>
              <a:rPr sz="3700" b="0" spc="885" dirty="0">
                <a:latin typeface="Arial MT"/>
                <a:cs typeface="Arial MT"/>
              </a:rPr>
              <a:t> </a:t>
            </a:r>
            <a:r>
              <a:rPr sz="3700" b="0" dirty="0">
                <a:latin typeface="Arial MT"/>
                <a:cs typeface="Arial MT"/>
              </a:rPr>
              <a:t>to</a:t>
            </a:r>
            <a:r>
              <a:rPr sz="3700" b="0" spc="880" dirty="0">
                <a:latin typeface="Arial MT"/>
                <a:cs typeface="Arial MT"/>
              </a:rPr>
              <a:t> </a:t>
            </a:r>
            <a:r>
              <a:rPr sz="3700" b="0" dirty="0">
                <a:latin typeface="Arial MT"/>
                <a:cs typeface="Arial MT"/>
              </a:rPr>
              <a:t>be</a:t>
            </a:r>
            <a:r>
              <a:rPr sz="3700" b="0" spc="885" dirty="0">
                <a:latin typeface="Arial MT"/>
                <a:cs typeface="Arial MT"/>
              </a:rPr>
              <a:t> </a:t>
            </a:r>
            <a:r>
              <a:rPr sz="3700" b="0" dirty="0">
                <a:latin typeface="Arial MT"/>
                <a:cs typeface="Arial MT"/>
              </a:rPr>
              <a:t>aware</a:t>
            </a:r>
            <a:r>
              <a:rPr sz="3700" b="0" spc="880" dirty="0">
                <a:latin typeface="Arial MT"/>
                <a:cs typeface="Arial MT"/>
              </a:rPr>
              <a:t> </a:t>
            </a:r>
            <a:r>
              <a:rPr sz="3700" b="0" dirty="0">
                <a:latin typeface="Arial MT"/>
                <a:cs typeface="Arial MT"/>
              </a:rPr>
              <a:t>of</a:t>
            </a:r>
            <a:r>
              <a:rPr sz="3700" b="0" spc="880" dirty="0">
                <a:latin typeface="Arial MT"/>
                <a:cs typeface="Arial MT"/>
              </a:rPr>
              <a:t> </a:t>
            </a:r>
            <a:r>
              <a:rPr sz="3700" b="0" dirty="0">
                <a:latin typeface="Arial MT"/>
                <a:cs typeface="Arial MT"/>
              </a:rPr>
              <a:t>in</a:t>
            </a:r>
            <a:r>
              <a:rPr sz="3700" b="0" spc="880" dirty="0">
                <a:latin typeface="Arial MT"/>
                <a:cs typeface="Arial MT"/>
              </a:rPr>
              <a:t> </a:t>
            </a:r>
            <a:r>
              <a:rPr sz="3700" b="0" dirty="0">
                <a:latin typeface="Arial MT"/>
                <a:cs typeface="Arial MT"/>
              </a:rPr>
              <a:t>the</a:t>
            </a:r>
            <a:r>
              <a:rPr sz="3700" b="0" spc="885" dirty="0">
                <a:latin typeface="Arial MT"/>
                <a:cs typeface="Arial MT"/>
              </a:rPr>
              <a:t> </a:t>
            </a:r>
            <a:r>
              <a:rPr sz="3700" b="0" spc="-10" dirty="0">
                <a:latin typeface="Arial MT"/>
                <a:cs typeface="Arial MT"/>
              </a:rPr>
              <a:t>health </a:t>
            </a:r>
            <a:r>
              <a:rPr sz="3700" b="0" dirty="0">
                <a:latin typeface="Arial MT"/>
                <a:cs typeface="Arial MT"/>
              </a:rPr>
              <a:t>services</a:t>
            </a:r>
            <a:r>
              <a:rPr sz="3700" b="0" spc="590" dirty="0">
                <a:latin typeface="Arial MT"/>
                <a:cs typeface="Arial MT"/>
              </a:rPr>
              <a:t> </a:t>
            </a:r>
            <a:r>
              <a:rPr sz="3700" b="0" dirty="0">
                <a:latin typeface="Arial MT"/>
                <a:cs typeface="Arial MT"/>
              </a:rPr>
              <a:t>industry.</a:t>
            </a:r>
            <a:r>
              <a:rPr sz="3700" b="0" spc="595" dirty="0">
                <a:latin typeface="Arial MT"/>
                <a:cs typeface="Arial MT"/>
              </a:rPr>
              <a:t> </a:t>
            </a:r>
            <a:r>
              <a:rPr sz="3700" b="0" dirty="0">
                <a:latin typeface="Arial MT"/>
                <a:cs typeface="Arial MT"/>
              </a:rPr>
              <a:t>Governing</a:t>
            </a:r>
            <a:r>
              <a:rPr sz="3700" b="0" spc="595" dirty="0">
                <a:latin typeface="Arial MT"/>
                <a:cs typeface="Arial MT"/>
              </a:rPr>
              <a:t> </a:t>
            </a:r>
            <a:r>
              <a:rPr sz="3700" b="0" dirty="0">
                <a:latin typeface="Arial MT"/>
                <a:cs typeface="Arial MT"/>
              </a:rPr>
              <a:t>peak</a:t>
            </a:r>
            <a:r>
              <a:rPr sz="3700" b="0" spc="595" dirty="0">
                <a:latin typeface="Arial MT"/>
                <a:cs typeface="Arial MT"/>
              </a:rPr>
              <a:t> </a:t>
            </a:r>
            <a:r>
              <a:rPr sz="3700" b="0" dirty="0">
                <a:latin typeface="Arial MT"/>
                <a:cs typeface="Arial MT"/>
              </a:rPr>
              <a:t>bodies</a:t>
            </a:r>
            <a:r>
              <a:rPr sz="3700" b="0" spc="595" dirty="0">
                <a:latin typeface="Arial MT"/>
                <a:cs typeface="Arial MT"/>
              </a:rPr>
              <a:t> </a:t>
            </a:r>
            <a:r>
              <a:rPr sz="3700" b="0" dirty="0">
                <a:latin typeface="Arial MT"/>
                <a:cs typeface="Arial MT"/>
              </a:rPr>
              <a:t>in</a:t>
            </a:r>
            <a:r>
              <a:rPr sz="3700" b="0" spc="595" dirty="0">
                <a:latin typeface="Arial MT"/>
                <a:cs typeface="Arial MT"/>
              </a:rPr>
              <a:t> </a:t>
            </a:r>
            <a:r>
              <a:rPr sz="3700" b="0" dirty="0">
                <a:latin typeface="Arial MT"/>
                <a:cs typeface="Arial MT"/>
              </a:rPr>
              <a:t>the</a:t>
            </a:r>
            <a:r>
              <a:rPr sz="3700" b="0" spc="595" dirty="0">
                <a:latin typeface="Arial MT"/>
                <a:cs typeface="Arial MT"/>
              </a:rPr>
              <a:t> </a:t>
            </a:r>
            <a:r>
              <a:rPr sz="3700" b="0" dirty="0">
                <a:latin typeface="Arial MT"/>
                <a:cs typeface="Arial MT"/>
              </a:rPr>
              <a:t>industry</a:t>
            </a:r>
            <a:r>
              <a:rPr sz="3700" b="0" spc="595" dirty="0">
                <a:latin typeface="Arial MT"/>
                <a:cs typeface="Arial MT"/>
              </a:rPr>
              <a:t> </a:t>
            </a:r>
            <a:r>
              <a:rPr sz="3700" b="0" dirty="0">
                <a:latin typeface="Arial MT"/>
                <a:cs typeface="Arial MT"/>
              </a:rPr>
              <a:t>set</a:t>
            </a:r>
            <a:r>
              <a:rPr sz="3700" b="0" spc="595" dirty="0">
                <a:latin typeface="Arial MT"/>
                <a:cs typeface="Arial MT"/>
              </a:rPr>
              <a:t> </a:t>
            </a:r>
            <a:r>
              <a:rPr sz="3700" b="0" dirty="0">
                <a:latin typeface="Arial MT"/>
                <a:cs typeface="Arial MT"/>
              </a:rPr>
              <a:t>many</a:t>
            </a:r>
            <a:r>
              <a:rPr sz="3700" b="0" spc="595" dirty="0">
                <a:latin typeface="Arial MT"/>
                <a:cs typeface="Arial MT"/>
              </a:rPr>
              <a:t> </a:t>
            </a:r>
            <a:r>
              <a:rPr sz="3700" b="0" dirty="0">
                <a:latin typeface="Arial MT"/>
                <a:cs typeface="Arial MT"/>
              </a:rPr>
              <a:t>of</a:t>
            </a:r>
            <a:r>
              <a:rPr sz="3700" b="0" spc="595" dirty="0">
                <a:latin typeface="Arial MT"/>
                <a:cs typeface="Arial MT"/>
              </a:rPr>
              <a:t> </a:t>
            </a:r>
            <a:r>
              <a:rPr sz="3700" b="0" spc="-10" dirty="0">
                <a:latin typeface="Arial MT"/>
                <a:cs typeface="Arial MT"/>
              </a:rPr>
              <a:t>these </a:t>
            </a:r>
            <a:r>
              <a:rPr sz="3700" b="0" dirty="0">
                <a:latin typeface="Arial MT"/>
                <a:cs typeface="Arial MT"/>
              </a:rPr>
              <a:t>ethical</a:t>
            </a:r>
            <a:r>
              <a:rPr sz="3700" b="0" spc="480" dirty="0">
                <a:latin typeface="Arial MT"/>
                <a:cs typeface="Arial MT"/>
              </a:rPr>
              <a:t> </a:t>
            </a:r>
            <a:r>
              <a:rPr sz="3700" b="0" dirty="0">
                <a:latin typeface="Arial MT"/>
                <a:cs typeface="Arial MT"/>
              </a:rPr>
              <a:t>standards</a:t>
            </a:r>
            <a:r>
              <a:rPr sz="3700" b="0" spc="480" dirty="0">
                <a:latin typeface="Arial MT"/>
                <a:cs typeface="Arial MT"/>
              </a:rPr>
              <a:t> </a:t>
            </a:r>
            <a:r>
              <a:rPr sz="3700" b="0" dirty="0">
                <a:latin typeface="Arial MT"/>
                <a:cs typeface="Arial MT"/>
              </a:rPr>
              <a:t>through</a:t>
            </a:r>
            <a:r>
              <a:rPr sz="3700" b="0" spc="480" dirty="0">
                <a:latin typeface="Arial MT"/>
                <a:cs typeface="Arial MT"/>
              </a:rPr>
              <a:t> </a:t>
            </a:r>
            <a:r>
              <a:rPr sz="3700" b="0" dirty="0">
                <a:latin typeface="Arial MT"/>
                <a:cs typeface="Arial MT"/>
              </a:rPr>
              <a:t>their</a:t>
            </a:r>
            <a:r>
              <a:rPr sz="3700" b="0" spc="484" dirty="0">
                <a:latin typeface="Arial MT"/>
                <a:cs typeface="Arial MT"/>
              </a:rPr>
              <a:t> </a:t>
            </a:r>
            <a:r>
              <a:rPr sz="3700" b="0" dirty="0">
                <a:latin typeface="Arial MT"/>
                <a:cs typeface="Arial MT"/>
              </a:rPr>
              <a:t>Code</a:t>
            </a:r>
            <a:r>
              <a:rPr sz="3700" b="0" spc="480" dirty="0">
                <a:latin typeface="Arial MT"/>
                <a:cs typeface="Arial MT"/>
              </a:rPr>
              <a:t> </a:t>
            </a:r>
            <a:r>
              <a:rPr sz="3700" b="0" dirty="0">
                <a:latin typeface="Arial MT"/>
                <a:cs typeface="Arial MT"/>
              </a:rPr>
              <a:t>of</a:t>
            </a:r>
            <a:r>
              <a:rPr sz="3700" b="0" spc="480" dirty="0">
                <a:latin typeface="Arial MT"/>
                <a:cs typeface="Arial MT"/>
              </a:rPr>
              <a:t> </a:t>
            </a:r>
            <a:r>
              <a:rPr sz="3700" b="0" dirty="0">
                <a:latin typeface="Arial MT"/>
                <a:cs typeface="Arial MT"/>
              </a:rPr>
              <a:t>Conduct</a:t>
            </a:r>
            <a:r>
              <a:rPr sz="3700" b="0" spc="480" dirty="0">
                <a:latin typeface="Arial MT"/>
                <a:cs typeface="Arial MT"/>
              </a:rPr>
              <a:t> </a:t>
            </a:r>
            <a:r>
              <a:rPr sz="3700" b="0" dirty="0">
                <a:latin typeface="Arial MT"/>
                <a:cs typeface="Arial MT"/>
              </a:rPr>
              <a:t>and</a:t>
            </a:r>
            <a:r>
              <a:rPr sz="3700" b="0" spc="484" dirty="0">
                <a:latin typeface="Arial MT"/>
                <a:cs typeface="Arial MT"/>
              </a:rPr>
              <a:t> </a:t>
            </a:r>
            <a:r>
              <a:rPr sz="3700" b="0" dirty="0">
                <a:latin typeface="Arial MT"/>
                <a:cs typeface="Arial MT"/>
              </a:rPr>
              <a:t>Code</a:t>
            </a:r>
            <a:r>
              <a:rPr sz="3700" b="0" spc="480" dirty="0">
                <a:latin typeface="Arial MT"/>
                <a:cs typeface="Arial MT"/>
              </a:rPr>
              <a:t> </a:t>
            </a:r>
            <a:r>
              <a:rPr sz="3700" b="0" dirty="0">
                <a:latin typeface="Arial MT"/>
                <a:cs typeface="Arial MT"/>
              </a:rPr>
              <a:t>of</a:t>
            </a:r>
            <a:r>
              <a:rPr sz="3700" b="0" spc="480" dirty="0">
                <a:latin typeface="Arial MT"/>
                <a:cs typeface="Arial MT"/>
              </a:rPr>
              <a:t> </a:t>
            </a:r>
            <a:r>
              <a:rPr sz="3700" b="0" dirty="0">
                <a:latin typeface="Arial MT"/>
                <a:cs typeface="Arial MT"/>
              </a:rPr>
              <a:t>Ethics.</a:t>
            </a:r>
            <a:r>
              <a:rPr sz="3700" b="0" spc="484" dirty="0">
                <a:latin typeface="Arial MT"/>
                <a:cs typeface="Arial MT"/>
              </a:rPr>
              <a:t> </a:t>
            </a:r>
            <a:r>
              <a:rPr sz="3700" b="0" spc="-10" dirty="0">
                <a:latin typeface="Arial MT"/>
                <a:cs typeface="Arial MT"/>
              </a:rPr>
              <a:t>These </a:t>
            </a:r>
            <a:r>
              <a:rPr sz="3700" b="0" dirty="0">
                <a:latin typeface="Arial MT"/>
                <a:cs typeface="Arial MT"/>
              </a:rPr>
              <a:t>include</a:t>
            </a:r>
            <a:r>
              <a:rPr sz="3700" b="0" spc="40" dirty="0">
                <a:latin typeface="Arial MT"/>
                <a:cs typeface="Arial MT"/>
              </a:rPr>
              <a:t>  </a:t>
            </a:r>
            <a:r>
              <a:rPr sz="3700" b="0" dirty="0">
                <a:latin typeface="Arial MT"/>
                <a:cs typeface="Arial MT"/>
              </a:rPr>
              <a:t>the</a:t>
            </a:r>
            <a:r>
              <a:rPr sz="3700" b="0" spc="40" dirty="0">
                <a:latin typeface="Arial MT"/>
                <a:cs typeface="Arial MT"/>
              </a:rPr>
              <a:t>  </a:t>
            </a:r>
            <a:r>
              <a:rPr sz="3700" b="0" dirty="0">
                <a:latin typeface="Arial MT"/>
                <a:cs typeface="Arial MT"/>
              </a:rPr>
              <a:t>Aged</a:t>
            </a:r>
            <a:r>
              <a:rPr sz="3700" b="0" spc="40" dirty="0">
                <a:latin typeface="Arial MT"/>
                <a:cs typeface="Arial MT"/>
              </a:rPr>
              <a:t>  </a:t>
            </a:r>
            <a:r>
              <a:rPr sz="3700" b="0" dirty="0">
                <a:latin typeface="Arial MT"/>
                <a:cs typeface="Arial MT"/>
              </a:rPr>
              <a:t>and</a:t>
            </a:r>
            <a:r>
              <a:rPr sz="3700" b="0" spc="40" dirty="0">
                <a:latin typeface="Arial MT"/>
                <a:cs typeface="Arial MT"/>
              </a:rPr>
              <a:t>  </a:t>
            </a:r>
            <a:r>
              <a:rPr sz="3700" b="0" dirty="0">
                <a:latin typeface="Arial MT"/>
                <a:cs typeface="Arial MT"/>
              </a:rPr>
              <a:t>Community</a:t>
            </a:r>
            <a:r>
              <a:rPr sz="3700" b="0" spc="380" dirty="0">
                <a:latin typeface="Arial MT"/>
                <a:cs typeface="Arial MT"/>
              </a:rPr>
              <a:t>   </a:t>
            </a:r>
            <a:r>
              <a:rPr sz="3700" b="0" dirty="0">
                <a:latin typeface="Arial MT"/>
                <a:cs typeface="Arial MT"/>
              </a:rPr>
              <a:t>Services</a:t>
            </a:r>
            <a:r>
              <a:rPr sz="3700" b="0" spc="50" dirty="0">
                <a:latin typeface="Arial MT"/>
                <a:cs typeface="Arial MT"/>
              </a:rPr>
              <a:t>  </a:t>
            </a:r>
            <a:r>
              <a:rPr sz="3700" b="0" dirty="0">
                <a:latin typeface="Arial MT"/>
                <a:cs typeface="Arial MT"/>
              </a:rPr>
              <a:t>Australia,</a:t>
            </a:r>
            <a:r>
              <a:rPr sz="3700" b="0" spc="50" dirty="0">
                <a:latin typeface="Arial MT"/>
                <a:cs typeface="Arial MT"/>
              </a:rPr>
              <a:t>  </a:t>
            </a:r>
            <a:r>
              <a:rPr sz="3700" b="0" dirty="0">
                <a:latin typeface="Arial MT"/>
                <a:cs typeface="Arial MT"/>
              </a:rPr>
              <a:t>Australian</a:t>
            </a:r>
            <a:r>
              <a:rPr sz="3700" b="0" spc="45" dirty="0">
                <a:latin typeface="Arial MT"/>
                <a:cs typeface="Arial MT"/>
              </a:rPr>
              <a:t>  </a:t>
            </a:r>
            <a:r>
              <a:rPr sz="3700" b="0" spc="-10" dirty="0">
                <a:latin typeface="Arial MT"/>
                <a:cs typeface="Arial MT"/>
              </a:rPr>
              <a:t>Nursing </a:t>
            </a:r>
            <a:r>
              <a:rPr sz="3700" b="0" dirty="0">
                <a:latin typeface="Arial MT"/>
                <a:cs typeface="Arial MT"/>
              </a:rPr>
              <a:t>Federation</a:t>
            </a:r>
            <a:r>
              <a:rPr sz="3700" b="0" spc="240" dirty="0">
                <a:latin typeface="Arial MT"/>
                <a:cs typeface="Arial MT"/>
              </a:rPr>
              <a:t> </a:t>
            </a:r>
            <a:r>
              <a:rPr sz="3700" b="0" dirty="0">
                <a:latin typeface="Arial MT"/>
                <a:cs typeface="Arial MT"/>
              </a:rPr>
              <a:t>and</a:t>
            </a:r>
            <a:r>
              <a:rPr sz="3700" b="0" spc="240" dirty="0">
                <a:latin typeface="Arial MT"/>
                <a:cs typeface="Arial MT"/>
              </a:rPr>
              <a:t> </a:t>
            </a:r>
            <a:r>
              <a:rPr sz="3700" b="0" dirty="0">
                <a:latin typeface="Arial MT"/>
                <a:cs typeface="Arial MT"/>
              </a:rPr>
              <a:t>the</a:t>
            </a:r>
            <a:r>
              <a:rPr sz="3700" b="0" spc="240" dirty="0">
                <a:latin typeface="Arial MT"/>
                <a:cs typeface="Arial MT"/>
              </a:rPr>
              <a:t> </a:t>
            </a:r>
            <a:r>
              <a:rPr sz="3700" b="0" dirty="0">
                <a:latin typeface="Arial MT"/>
                <a:cs typeface="Arial MT"/>
              </a:rPr>
              <a:t>Australian</a:t>
            </a:r>
            <a:r>
              <a:rPr sz="3700" b="0" spc="240" dirty="0">
                <a:latin typeface="Arial MT"/>
                <a:cs typeface="Arial MT"/>
              </a:rPr>
              <a:t> </a:t>
            </a:r>
            <a:r>
              <a:rPr sz="3700" b="0" dirty="0">
                <a:latin typeface="Arial MT"/>
                <a:cs typeface="Arial MT"/>
              </a:rPr>
              <a:t>Council</a:t>
            </a:r>
            <a:r>
              <a:rPr sz="3700" b="0" spc="240" dirty="0">
                <a:latin typeface="Arial MT"/>
                <a:cs typeface="Arial MT"/>
              </a:rPr>
              <a:t> </a:t>
            </a:r>
            <a:r>
              <a:rPr sz="3700" b="0" dirty="0">
                <a:latin typeface="Arial MT"/>
                <a:cs typeface="Arial MT"/>
              </a:rPr>
              <a:t>of</a:t>
            </a:r>
            <a:r>
              <a:rPr sz="3700" b="0" spc="240" dirty="0">
                <a:latin typeface="Arial MT"/>
                <a:cs typeface="Arial MT"/>
              </a:rPr>
              <a:t> </a:t>
            </a:r>
            <a:r>
              <a:rPr sz="3700" b="0" dirty="0">
                <a:latin typeface="Arial MT"/>
                <a:cs typeface="Arial MT"/>
              </a:rPr>
              <a:t>Social</a:t>
            </a:r>
            <a:r>
              <a:rPr sz="3700" b="0" spc="240" dirty="0">
                <a:latin typeface="Arial MT"/>
                <a:cs typeface="Arial MT"/>
              </a:rPr>
              <a:t> </a:t>
            </a:r>
            <a:r>
              <a:rPr sz="3700" b="0" spc="-10" dirty="0">
                <a:latin typeface="Arial MT"/>
                <a:cs typeface="Arial MT"/>
              </a:rPr>
              <a:t>Service</a:t>
            </a:r>
            <a:endParaRPr sz="3700">
              <a:latin typeface="Arial MT"/>
              <a:cs typeface="Arial MT"/>
            </a:endParaRPr>
          </a:p>
        </p:txBody>
      </p:sp>
      <p:pic>
        <p:nvPicPr>
          <p:cNvPr id="5" name="object 5">
            <a:hlinkClick r:id="rId2" action="ppaction://hlinksldjump"/>
            <a:extLst>
              <a:ext uri="{FF2B5EF4-FFF2-40B4-BE49-F238E27FC236}">
                <a16:creationId xmlns:a16="http://schemas.microsoft.com/office/drawing/2014/main" id="{8C28EE36-2464-A693-271C-0093DB55F900}"/>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A196C-21C1-B128-8E53-F29D4BBE8E2E}"/>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7620" y="0"/>
            <a:ext cx="1400413" cy="1333499"/>
          </a:xfrm>
          <a:prstGeom prst="rect">
            <a:avLst/>
          </a:prstGeom>
        </p:spPr>
      </p:pic>
      <p:sp>
        <p:nvSpPr>
          <p:cNvPr id="5" name="TextBox 4">
            <a:extLst>
              <a:ext uri="{FF2B5EF4-FFF2-40B4-BE49-F238E27FC236}">
                <a16:creationId xmlns:a16="http://schemas.microsoft.com/office/drawing/2014/main" id="{69BD5A0A-A418-F2D0-F944-DF12EA9F517C}"/>
              </a:ext>
            </a:extLst>
          </p:cNvPr>
          <p:cNvSpPr txBox="1"/>
          <p:nvPr/>
        </p:nvSpPr>
        <p:spPr>
          <a:xfrm>
            <a:off x="1905000" y="335369"/>
            <a:ext cx="12420600" cy="769441"/>
          </a:xfrm>
          <a:prstGeom prst="rect">
            <a:avLst/>
          </a:prstGeom>
          <a:noFill/>
        </p:spPr>
        <p:txBody>
          <a:bodyPr wrap="square" rtlCol="0">
            <a:spAutoFit/>
          </a:bodyPr>
          <a:lstStyle/>
          <a:p>
            <a:r>
              <a:rPr lang="en-US" sz="4400" dirty="0"/>
              <a:t>Respect - do you know what it looks like?</a:t>
            </a:r>
            <a:endParaRPr lang="en-AU" sz="4400" dirty="0"/>
          </a:p>
        </p:txBody>
      </p:sp>
      <p:sp>
        <p:nvSpPr>
          <p:cNvPr id="6" name="TextBox 5">
            <a:extLst>
              <a:ext uri="{FF2B5EF4-FFF2-40B4-BE49-F238E27FC236}">
                <a16:creationId xmlns:a16="http://schemas.microsoft.com/office/drawing/2014/main" id="{80D30B96-07A8-D7A5-4012-73B8C35C4ED1}"/>
              </a:ext>
            </a:extLst>
          </p:cNvPr>
          <p:cNvSpPr txBox="1"/>
          <p:nvPr/>
        </p:nvSpPr>
        <p:spPr>
          <a:xfrm>
            <a:off x="38100" y="1257300"/>
            <a:ext cx="18234660" cy="3785652"/>
          </a:xfrm>
          <a:prstGeom prst="rect">
            <a:avLst/>
          </a:prstGeom>
          <a:noFill/>
        </p:spPr>
        <p:txBody>
          <a:bodyPr wrap="square" rtlCol="0">
            <a:spAutoFit/>
          </a:bodyPr>
          <a:lstStyle/>
          <a:p>
            <a:r>
              <a:rPr lang="en-US" sz="2400" dirty="0">
                <a:solidFill>
                  <a:schemeClr val="tx1"/>
                </a:solidFill>
              </a:rPr>
              <a:t>Most of us know how to be respectful to one another, however are you surprised at how many people don’t actually know how to act in a respectful manner? Would you be able to identify respectful behaviour if you saw it?</a:t>
            </a:r>
          </a:p>
          <a:p>
            <a:r>
              <a:rPr lang="en-US" sz="2400" dirty="0">
                <a:solidFill>
                  <a:schemeClr val="tx1"/>
                </a:solidFill>
              </a:rPr>
              <a:t>Instructions:</a:t>
            </a:r>
          </a:p>
          <a:p>
            <a:r>
              <a:rPr lang="en-US" sz="2400" dirty="0">
                <a:solidFill>
                  <a:schemeClr val="tx1"/>
                </a:solidFill>
              </a:rPr>
              <a:t>1. Your teacher is going to give you two sheets of paper that read ‘respectful’ and ‘disrespectful’.</a:t>
            </a:r>
          </a:p>
          <a:p>
            <a:r>
              <a:rPr lang="en-US" sz="2400" dirty="0">
                <a:solidFill>
                  <a:schemeClr val="tx1"/>
                </a:solidFill>
              </a:rPr>
              <a:t>2. You are then going to read the following scenarios that involve a particular person interacting and communicating with others.</a:t>
            </a:r>
          </a:p>
          <a:p>
            <a:r>
              <a:rPr lang="en-US" sz="2400" dirty="0">
                <a:solidFill>
                  <a:schemeClr val="tx1"/>
                </a:solidFill>
              </a:rPr>
              <a:t>3. You must now decide if the particular person in each scenario was acting respectfully or disrespectfully (this is an individual task and you should not share your decision at this point).</a:t>
            </a:r>
          </a:p>
          <a:p>
            <a:r>
              <a:rPr lang="en-US" sz="2400" dirty="0">
                <a:solidFill>
                  <a:schemeClr val="tx1"/>
                </a:solidFill>
              </a:rPr>
              <a:t>4. Your teacher will then read out each scenario and ask each student to hold up the sign that either says ‘respectful’ or ‘disrespectful’.</a:t>
            </a:r>
          </a:p>
          <a:p>
            <a:r>
              <a:rPr lang="en-US" sz="2400" dirty="0">
                <a:solidFill>
                  <a:schemeClr val="tx1"/>
                </a:solidFill>
              </a:rPr>
              <a:t>5. Your teacher will then ask certain students to explain their decision to the class.</a:t>
            </a:r>
          </a:p>
        </p:txBody>
      </p:sp>
      <p:graphicFrame>
        <p:nvGraphicFramePr>
          <p:cNvPr id="7" name="Table 6">
            <a:extLst>
              <a:ext uri="{FF2B5EF4-FFF2-40B4-BE49-F238E27FC236}">
                <a16:creationId xmlns:a16="http://schemas.microsoft.com/office/drawing/2014/main" id="{E9C0BFBC-D685-9E17-3CC1-87C55B4AE1B6}"/>
              </a:ext>
            </a:extLst>
          </p:cNvPr>
          <p:cNvGraphicFramePr>
            <a:graphicFrameLocks noGrp="1"/>
          </p:cNvGraphicFramePr>
          <p:nvPr>
            <p:extLst>
              <p:ext uri="{D42A27DB-BD31-4B8C-83A1-F6EECF244321}">
                <p14:modId xmlns:p14="http://schemas.microsoft.com/office/powerpoint/2010/main" val="1659699044"/>
              </p:ext>
            </p:extLst>
          </p:nvPr>
        </p:nvGraphicFramePr>
        <p:xfrm>
          <a:off x="38100" y="5052061"/>
          <a:ext cx="18343530" cy="3840480"/>
        </p:xfrm>
        <a:graphic>
          <a:graphicData uri="http://schemas.openxmlformats.org/drawingml/2006/table">
            <a:tbl>
              <a:tblPr firstRow="1" bandRow="1">
                <a:tableStyleId>{5C22544A-7EE6-4342-B048-85BDC9FD1C3A}</a:tableStyleId>
              </a:tblPr>
              <a:tblGrid>
                <a:gridCol w="18343530">
                  <a:extLst>
                    <a:ext uri="{9D8B030D-6E8A-4147-A177-3AD203B41FA5}">
                      <a16:colId xmlns:a16="http://schemas.microsoft.com/office/drawing/2014/main" val="2941054459"/>
                    </a:ext>
                  </a:extLst>
                </a:gridCol>
              </a:tblGrid>
              <a:tr h="370840">
                <a:tc>
                  <a:txBody>
                    <a:bodyPr/>
                    <a:lstStyle/>
                    <a:p>
                      <a:r>
                        <a:rPr lang="en-US" sz="2400" b="0" dirty="0">
                          <a:solidFill>
                            <a:schemeClr val="tx1"/>
                          </a:solidFill>
                        </a:rPr>
                        <a:t>Scenario 1: Mark the paramedic</a:t>
                      </a:r>
                    </a:p>
                    <a:p>
                      <a:r>
                        <a:rPr lang="en-US" sz="2400" b="0" dirty="0">
                          <a:solidFill>
                            <a:schemeClr val="tx1"/>
                          </a:solidFill>
                        </a:rPr>
                        <a:t>Mark is an experienced paramedic and is working with Ruby who has just recently graduated from university. Mark and Ruby attend a car accident where there is an injured woman and her son. Ruby starts to administer treatment and apply a bandage to the woman’s arm. Mark sees that Ruby is applying the bandage incorrectly and proceeds to interrupt and starts applying the bandage himself. His only remark to Ruby is ‘here I will do it properly”.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2822983"/>
                  </a:ext>
                </a:extLst>
              </a:tr>
              <a:tr h="370840">
                <a:tc>
                  <a:txBody>
                    <a:bodyPr/>
                    <a:lstStyle/>
                    <a:p>
                      <a:r>
                        <a:rPr lang="en-US" sz="2400" b="0" dirty="0">
                          <a:solidFill>
                            <a:schemeClr val="tx1"/>
                          </a:solidFill>
                        </a:rPr>
                        <a:t>Scenario 2: Ava the medical receptionist</a:t>
                      </a:r>
                    </a:p>
                    <a:p>
                      <a:r>
                        <a:rPr lang="en-US" sz="2400" b="0" dirty="0">
                          <a:solidFill>
                            <a:schemeClr val="tx1"/>
                          </a:solidFill>
                        </a:rPr>
                        <a:t>Ava is the medical receptionist for a specialist orthodontic clinic in the city. Carolina, a patient of one of the orthodontists is running late for her appointment. The clinic has a policy that if a patient is running more than 15 minutes late their appointment has to be rescheduled. Carolina arrives 20 minutes late as her car broke down. Ava tells Carolina that her appointment will now have to be rescheduled. Carolina is frustrated and asks Ava why this is the case. Ava knows that she continually arrives late to her appointments and rolls her eyes in front of Carolina.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074963"/>
                  </a:ext>
                </a:extLst>
              </a:tr>
            </a:tbl>
          </a:graphicData>
        </a:graphic>
      </p:graphicFrame>
      <p:pic>
        <p:nvPicPr>
          <p:cNvPr id="8" name="object 5">
            <a:hlinkClick r:id="rId4" action="ppaction://hlinksldjump"/>
            <a:extLst>
              <a:ext uri="{FF2B5EF4-FFF2-40B4-BE49-F238E27FC236}">
                <a16:creationId xmlns:a16="http://schemas.microsoft.com/office/drawing/2014/main" id="{05B02E80-B62D-7FA3-28E7-FB4E16D54CF6}"/>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A196C-21C1-B128-8E53-F29D4BBE8E2E}"/>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7620" y="0"/>
            <a:ext cx="1400413" cy="1333499"/>
          </a:xfrm>
          <a:prstGeom prst="rect">
            <a:avLst/>
          </a:prstGeom>
        </p:spPr>
      </p:pic>
      <p:sp>
        <p:nvSpPr>
          <p:cNvPr id="5" name="TextBox 4">
            <a:extLst>
              <a:ext uri="{FF2B5EF4-FFF2-40B4-BE49-F238E27FC236}">
                <a16:creationId xmlns:a16="http://schemas.microsoft.com/office/drawing/2014/main" id="{69BD5A0A-A418-F2D0-F944-DF12EA9F517C}"/>
              </a:ext>
            </a:extLst>
          </p:cNvPr>
          <p:cNvSpPr txBox="1"/>
          <p:nvPr/>
        </p:nvSpPr>
        <p:spPr>
          <a:xfrm>
            <a:off x="1905000" y="335369"/>
            <a:ext cx="12420600" cy="769441"/>
          </a:xfrm>
          <a:prstGeom prst="rect">
            <a:avLst/>
          </a:prstGeom>
          <a:noFill/>
        </p:spPr>
        <p:txBody>
          <a:bodyPr wrap="square" rtlCol="0">
            <a:spAutoFit/>
          </a:bodyPr>
          <a:lstStyle/>
          <a:p>
            <a:r>
              <a:rPr lang="en-US" sz="4400" dirty="0"/>
              <a:t>Respect - do you know what it looks like?</a:t>
            </a:r>
            <a:endParaRPr lang="en-AU" sz="4400" dirty="0"/>
          </a:p>
        </p:txBody>
      </p:sp>
      <p:sp>
        <p:nvSpPr>
          <p:cNvPr id="6" name="TextBox 5">
            <a:extLst>
              <a:ext uri="{FF2B5EF4-FFF2-40B4-BE49-F238E27FC236}">
                <a16:creationId xmlns:a16="http://schemas.microsoft.com/office/drawing/2014/main" id="{80D30B96-07A8-D7A5-4012-73B8C35C4ED1}"/>
              </a:ext>
            </a:extLst>
          </p:cNvPr>
          <p:cNvSpPr txBox="1"/>
          <p:nvPr/>
        </p:nvSpPr>
        <p:spPr>
          <a:xfrm>
            <a:off x="38100" y="1257300"/>
            <a:ext cx="18234660" cy="3785652"/>
          </a:xfrm>
          <a:prstGeom prst="rect">
            <a:avLst/>
          </a:prstGeom>
          <a:noFill/>
        </p:spPr>
        <p:txBody>
          <a:bodyPr wrap="square" rtlCol="0">
            <a:spAutoFit/>
          </a:bodyPr>
          <a:lstStyle/>
          <a:p>
            <a:r>
              <a:rPr lang="en-US" sz="2400" dirty="0">
                <a:solidFill>
                  <a:schemeClr val="tx1"/>
                </a:solidFill>
              </a:rPr>
              <a:t>Most of us know how to be respectful to one another, however are you surprised at how many people don’t actually know how to act in a respectful manner? Would you be able to identify respectful behaviour if you saw it?</a:t>
            </a:r>
          </a:p>
          <a:p>
            <a:r>
              <a:rPr lang="en-US" sz="2400" dirty="0">
                <a:solidFill>
                  <a:schemeClr val="tx1"/>
                </a:solidFill>
              </a:rPr>
              <a:t>Instructions:</a:t>
            </a:r>
          </a:p>
          <a:p>
            <a:r>
              <a:rPr lang="en-US" sz="2400" dirty="0">
                <a:solidFill>
                  <a:schemeClr val="tx1"/>
                </a:solidFill>
              </a:rPr>
              <a:t>1. Your teacher is going to give you two sheets of paper that read ‘respectful’ and ‘disrespectful’.</a:t>
            </a:r>
          </a:p>
          <a:p>
            <a:r>
              <a:rPr lang="en-US" sz="2400" dirty="0">
                <a:solidFill>
                  <a:schemeClr val="tx1"/>
                </a:solidFill>
              </a:rPr>
              <a:t>2. You are then going to read the following scenarios that involve a particular person interacting and communicating with others.</a:t>
            </a:r>
          </a:p>
          <a:p>
            <a:r>
              <a:rPr lang="en-US" sz="2400" dirty="0">
                <a:solidFill>
                  <a:schemeClr val="tx1"/>
                </a:solidFill>
              </a:rPr>
              <a:t>3. You must now decide if the particular person in each scenario was acting respectfully or disrespectfully (this is an individual task and you should not share your decision at this point).</a:t>
            </a:r>
          </a:p>
          <a:p>
            <a:r>
              <a:rPr lang="en-US" sz="2400" dirty="0">
                <a:solidFill>
                  <a:schemeClr val="tx1"/>
                </a:solidFill>
              </a:rPr>
              <a:t>4. Your teacher will then read out each scenario and ask each student to hold up the sign that either says ‘respectful’ or ‘disrespectful’.</a:t>
            </a:r>
          </a:p>
          <a:p>
            <a:r>
              <a:rPr lang="en-US" sz="2400" dirty="0">
                <a:solidFill>
                  <a:schemeClr val="tx1"/>
                </a:solidFill>
              </a:rPr>
              <a:t>5. Your teacher will then ask certain students to explain their decision to the class.</a:t>
            </a:r>
          </a:p>
        </p:txBody>
      </p:sp>
      <p:graphicFrame>
        <p:nvGraphicFramePr>
          <p:cNvPr id="7" name="Table 6">
            <a:extLst>
              <a:ext uri="{FF2B5EF4-FFF2-40B4-BE49-F238E27FC236}">
                <a16:creationId xmlns:a16="http://schemas.microsoft.com/office/drawing/2014/main" id="{E9C0BFBC-D685-9E17-3CC1-87C55B4AE1B6}"/>
              </a:ext>
            </a:extLst>
          </p:cNvPr>
          <p:cNvGraphicFramePr>
            <a:graphicFrameLocks noGrp="1"/>
          </p:cNvGraphicFramePr>
          <p:nvPr>
            <p:extLst>
              <p:ext uri="{D42A27DB-BD31-4B8C-83A1-F6EECF244321}">
                <p14:modId xmlns:p14="http://schemas.microsoft.com/office/powerpoint/2010/main" val="3763123594"/>
              </p:ext>
            </p:extLst>
          </p:nvPr>
        </p:nvGraphicFramePr>
        <p:xfrm>
          <a:off x="38100" y="5052061"/>
          <a:ext cx="18343530" cy="4572000"/>
        </p:xfrm>
        <a:graphic>
          <a:graphicData uri="http://schemas.openxmlformats.org/drawingml/2006/table">
            <a:tbl>
              <a:tblPr firstRow="1" bandRow="1">
                <a:tableStyleId>{5C22544A-7EE6-4342-B048-85BDC9FD1C3A}</a:tableStyleId>
              </a:tblPr>
              <a:tblGrid>
                <a:gridCol w="18343530">
                  <a:extLst>
                    <a:ext uri="{9D8B030D-6E8A-4147-A177-3AD203B41FA5}">
                      <a16:colId xmlns:a16="http://schemas.microsoft.com/office/drawing/2014/main" val="2941054459"/>
                    </a:ext>
                  </a:extLst>
                </a:gridCol>
              </a:tblGrid>
              <a:tr h="370840">
                <a:tc>
                  <a:txBody>
                    <a:bodyPr/>
                    <a:lstStyle/>
                    <a:p>
                      <a:r>
                        <a:rPr lang="en-US" sz="2400" b="0" dirty="0">
                          <a:solidFill>
                            <a:schemeClr val="tx1"/>
                          </a:solidFill>
                        </a:rPr>
                        <a:t>Scenario 3: Alistair the dental nurse</a:t>
                      </a:r>
                    </a:p>
                    <a:p>
                      <a:r>
                        <a:rPr lang="en-US" sz="2400" b="0" dirty="0">
                          <a:solidFill>
                            <a:schemeClr val="tx1"/>
                          </a:solidFill>
                        </a:rPr>
                        <a:t>Alistair is a dental nurse and works with a team of nurses at the High Smiles Dental clinic. Alistair is working with Megan today and they have a busy schedule with the clinic booked out with appointments. After lunch Megan asks Alistair to cover for her, as she wants to go home early. She tells Alistair to tell the manager that she has gone home sick. Alistair knows that this is not the right thing to do and politely tells Megan that he will not be able to do that for her and she will need to discuss it with their manager. Megan gets upset with Alistair and accuses him of being unfair and rude.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511789"/>
                  </a:ext>
                </a:extLst>
              </a:tr>
              <a:tr h="370840">
                <a:tc>
                  <a:txBody>
                    <a:bodyPr/>
                    <a:lstStyle/>
                    <a:p>
                      <a:r>
                        <a:rPr lang="en-US" sz="2400" b="0" dirty="0">
                          <a:solidFill>
                            <a:schemeClr val="tx1"/>
                          </a:solidFill>
                        </a:rPr>
                        <a:t>Scenario 4: Phil the nurse</a:t>
                      </a:r>
                    </a:p>
                    <a:p>
                      <a:r>
                        <a:rPr lang="en-US" sz="2400" b="0" dirty="0">
                          <a:solidFill>
                            <a:schemeClr val="tx1"/>
                          </a:solidFill>
                        </a:rPr>
                        <a:t>Phil is a nurse at an aged care facility and is helping Mandy to have a shower. Phil and Mandy have a good relationship, as they have known each other for over 5 years. Phil helps Mandy into the shower and asks her to sit down on the shower chair, so he can help her undress. While trying to sit, Mandy slips over and falls to the ground. She is not hurt and begins to laugh out loud. Phil starts to laugh as well and then pulls out his phone to take a video of Mary trying to get up. She is unaware that Phil is videoing and continues to laugh until she eventually gets herself up. Phil then shows other staff members the video of Mary as he knows that she won’t mind.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2417890"/>
                  </a:ext>
                </a:extLst>
              </a:tr>
            </a:tbl>
          </a:graphicData>
        </a:graphic>
      </p:graphicFrame>
      <p:pic>
        <p:nvPicPr>
          <p:cNvPr id="8" name="object 5">
            <a:hlinkClick r:id="rId4" action="ppaction://hlinksldjump"/>
            <a:extLst>
              <a:ext uri="{FF2B5EF4-FFF2-40B4-BE49-F238E27FC236}">
                <a16:creationId xmlns:a16="http://schemas.microsoft.com/office/drawing/2014/main" id="{62048245-2A55-23AA-86B4-2F3E6A4DF11C}"/>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875034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8963024" cy="10286999"/>
          </a:xfrm>
          <a:prstGeom prst="rect">
            <a:avLst/>
          </a:prstGeom>
        </p:spPr>
      </p:pic>
      <p:sp>
        <p:nvSpPr>
          <p:cNvPr id="5" name="object 5"/>
          <p:cNvSpPr txBox="1"/>
          <p:nvPr/>
        </p:nvSpPr>
        <p:spPr>
          <a:xfrm>
            <a:off x="9131300" y="3125046"/>
            <a:ext cx="8054975" cy="4311650"/>
          </a:xfrm>
          <a:prstGeom prst="rect">
            <a:avLst/>
          </a:prstGeom>
        </p:spPr>
        <p:txBody>
          <a:bodyPr vert="horz" wrap="square" lIns="0" tIns="147955" rIns="0" bIns="0" rtlCol="0">
            <a:spAutoFit/>
          </a:bodyPr>
          <a:lstStyle/>
          <a:p>
            <a:pPr marL="12700">
              <a:lnSpc>
                <a:spcPct val="100000"/>
              </a:lnSpc>
              <a:spcBef>
                <a:spcPts val="1165"/>
              </a:spcBef>
            </a:pPr>
            <a:r>
              <a:rPr sz="3800" spc="150" dirty="0">
                <a:latin typeface="Arial MT"/>
                <a:cs typeface="Arial MT"/>
              </a:rPr>
              <a:t>Duty</a:t>
            </a:r>
            <a:r>
              <a:rPr sz="3800" spc="400" dirty="0">
                <a:latin typeface="Arial MT"/>
                <a:cs typeface="Arial MT"/>
              </a:rPr>
              <a:t> </a:t>
            </a:r>
            <a:r>
              <a:rPr sz="3800" spc="100" dirty="0">
                <a:latin typeface="Arial MT"/>
                <a:cs typeface="Arial MT"/>
              </a:rPr>
              <a:t>of</a:t>
            </a:r>
            <a:r>
              <a:rPr sz="3800" spc="400" dirty="0">
                <a:latin typeface="Arial MT"/>
                <a:cs typeface="Arial MT"/>
              </a:rPr>
              <a:t> </a:t>
            </a:r>
            <a:r>
              <a:rPr sz="3800" spc="150" dirty="0">
                <a:latin typeface="Arial MT"/>
                <a:cs typeface="Arial MT"/>
              </a:rPr>
              <a:t>care</a:t>
            </a:r>
            <a:r>
              <a:rPr sz="3800" spc="400" dirty="0">
                <a:latin typeface="Arial MT"/>
                <a:cs typeface="Arial MT"/>
              </a:rPr>
              <a:t> </a:t>
            </a:r>
            <a:r>
              <a:rPr sz="3800" spc="100" dirty="0">
                <a:latin typeface="Arial MT"/>
                <a:cs typeface="Arial MT"/>
              </a:rPr>
              <a:t>is</a:t>
            </a:r>
            <a:r>
              <a:rPr sz="3800" spc="400" dirty="0">
                <a:latin typeface="Arial MT"/>
                <a:cs typeface="Arial MT"/>
              </a:rPr>
              <a:t> </a:t>
            </a:r>
            <a:r>
              <a:rPr sz="3800" dirty="0">
                <a:latin typeface="Arial MT"/>
                <a:cs typeface="Arial MT"/>
              </a:rPr>
              <a:t>a</a:t>
            </a:r>
            <a:r>
              <a:rPr sz="3800" spc="400" dirty="0">
                <a:latin typeface="Arial MT"/>
                <a:cs typeface="Arial MT"/>
              </a:rPr>
              <a:t> </a:t>
            </a:r>
            <a:r>
              <a:rPr sz="3800" spc="150" dirty="0">
                <a:latin typeface="Arial MT"/>
                <a:cs typeface="Arial MT"/>
              </a:rPr>
              <a:t>legal</a:t>
            </a:r>
            <a:endParaRPr sz="3800">
              <a:latin typeface="Arial MT"/>
              <a:cs typeface="Arial MT"/>
            </a:endParaRPr>
          </a:p>
          <a:p>
            <a:pPr marL="12700" marR="5080">
              <a:lnSpc>
                <a:spcPts val="5630"/>
              </a:lnSpc>
              <a:spcBef>
                <a:spcPts val="360"/>
              </a:spcBef>
              <a:tabLst>
                <a:tab pos="4039870" algn="l"/>
              </a:tabLst>
            </a:pPr>
            <a:r>
              <a:rPr sz="3800" spc="180" dirty="0">
                <a:latin typeface="Arial MT"/>
                <a:cs typeface="Arial MT"/>
              </a:rPr>
              <a:t>requirement.</a:t>
            </a:r>
            <a:r>
              <a:rPr sz="3800" spc="409" dirty="0">
                <a:latin typeface="Arial MT"/>
                <a:cs typeface="Arial MT"/>
              </a:rPr>
              <a:t> </a:t>
            </a:r>
            <a:r>
              <a:rPr sz="3800" spc="100" dirty="0">
                <a:latin typeface="Arial MT"/>
                <a:cs typeface="Arial MT"/>
              </a:rPr>
              <a:t>As</a:t>
            </a:r>
            <a:r>
              <a:rPr sz="3800" spc="415" dirty="0">
                <a:latin typeface="Arial MT"/>
                <a:cs typeface="Arial MT"/>
              </a:rPr>
              <a:t> </a:t>
            </a:r>
            <a:r>
              <a:rPr sz="3800" dirty="0">
                <a:latin typeface="Arial MT"/>
                <a:cs typeface="Arial MT"/>
              </a:rPr>
              <a:t>a</a:t>
            </a:r>
            <a:r>
              <a:rPr sz="3800" spc="409" dirty="0">
                <a:latin typeface="Arial MT"/>
                <a:cs typeface="Arial MT"/>
              </a:rPr>
              <a:t> </a:t>
            </a:r>
            <a:r>
              <a:rPr sz="3800" spc="165" dirty="0">
                <a:latin typeface="Arial MT"/>
                <a:cs typeface="Arial MT"/>
              </a:rPr>
              <a:t>health</a:t>
            </a:r>
            <a:r>
              <a:rPr sz="3800" spc="415" dirty="0">
                <a:latin typeface="Arial MT"/>
                <a:cs typeface="Arial MT"/>
              </a:rPr>
              <a:t> </a:t>
            </a:r>
            <a:r>
              <a:rPr sz="3800" spc="165" dirty="0">
                <a:latin typeface="Arial MT"/>
                <a:cs typeface="Arial MT"/>
              </a:rPr>
              <a:t>services </a:t>
            </a:r>
            <a:r>
              <a:rPr sz="3800" spc="170" dirty="0">
                <a:latin typeface="Arial MT"/>
                <a:cs typeface="Arial MT"/>
              </a:rPr>
              <a:t>worker,</a:t>
            </a:r>
            <a:r>
              <a:rPr sz="3800" spc="405" dirty="0">
                <a:latin typeface="Arial MT"/>
                <a:cs typeface="Arial MT"/>
              </a:rPr>
              <a:t> </a:t>
            </a:r>
            <a:r>
              <a:rPr sz="3800" spc="130" dirty="0">
                <a:latin typeface="Arial MT"/>
                <a:cs typeface="Arial MT"/>
              </a:rPr>
              <a:t>you</a:t>
            </a:r>
            <a:r>
              <a:rPr sz="3800" spc="405" dirty="0">
                <a:latin typeface="Arial MT"/>
                <a:cs typeface="Arial MT"/>
              </a:rPr>
              <a:t> </a:t>
            </a:r>
            <a:r>
              <a:rPr sz="3800" spc="150" dirty="0">
                <a:latin typeface="Arial MT"/>
                <a:cs typeface="Arial MT"/>
              </a:rPr>
              <a:t>have</a:t>
            </a:r>
            <a:r>
              <a:rPr sz="3800" spc="405" dirty="0">
                <a:latin typeface="Arial MT"/>
                <a:cs typeface="Arial MT"/>
              </a:rPr>
              <a:t> </a:t>
            </a:r>
            <a:r>
              <a:rPr sz="3800" dirty="0">
                <a:latin typeface="Arial MT"/>
                <a:cs typeface="Arial MT"/>
              </a:rPr>
              <a:t>a</a:t>
            </a:r>
            <a:r>
              <a:rPr sz="3800" spc="405" dirty="0">
                <a:latin typeface="Arial MT"/>
                <a:cs typeface="Arial MT"/>
              </a:rPr>
              <a:t> </a:t>
            </a:r>
            <a:r>
              <a:rPr sz="3800" spc="175" dirty="0">
                <a:latin typeface="Arial MT"/>
                <a:cs typeface="Arial MT"/>
              </a:rPr>
              <a:t>responsibility </a:t>
            </a:r>
            <a:r>
              <a:rPr sz="3800" spc="100" dirty="0">
                <a:latin typeface="Arial MT"/>
                <a:cs typeface="Arial MT"/>
              </a:rPr>
              <a:t>to</a:t>
            </a:r>
            <a:r>
              <a:rPr sz="3800" spc="390" dirty="0">
                <a:latin typeface="Arial MT"/>
                <a:cs typeface="Arial MT"/>
              </a:rPr>
              <a:t> </a:t>
            </a:r>
            <a:r>
              <a:rPr sz="3800" spc="150" dirty="0">
                <a:latin typeface="Arial MT"/>
                <a:cs typeface="Arial MT"/>
              </a:rPr>
              <a:t>your</a:t>
            </a:r>
            <a:r>
              <a:rPr sz="3800" spc="400" dirty="0">
                <a:latin typeface="Arial MT"/>
                <a:cs typeface="Arial MT"/>
              </a:rPr>
              <a:t> </a:t>
            </a:r>
            <a:r>
              <a:rPr sz="3800" spc="165" dirty="0">
                <a:latin typeface="Arial MT"/>
                <a:cs typeface="Arial MT"/>
              </a:rPr>
              <a:t>patients</a:t>
            </a:r>
            <a:r>
              <a:rPr sz="3800" dirty="0">
                <a:latin typeface="Arial MT"/>
                <a:cs typeface="Arial MT"/>
              </a:rPr>
              <a:t>	</a:t>
            </a:r>
            <a:r>
              <a:rPr sz="3800" spc="100" dirty="0">
                <a:latin typeface="Arial MT"/>
                <a:cs typeface="Arial MT"/>
              </a:rPr>
              <a:t>to</a:t>
            </a:r>
            <a:r>
              <a:rPr sz="3800" spc="400" dirty="0">
                <a:latin typeface="Arial MT"/>
                <a:cs typeface="Arial MT"/>
              </a:rPr>
              <a:t> </a:t>
            </a:r>
            <a:r>
              <a:rPr sz="3800" spc="165" dirty="0">
                <a:latin typeface="Arial MT"/>
                <a:cs typeface="Arial MT"/>
              </a:rPr>
              <a:t>reduce</a:t>
            </a:r>
            <a:r>
              <a:rPr sz="3800" spc="405" dirty="0">
                <a:latin typeface="Arial MT"/>
                <a:cs typeface="Arial MT"/>
              </a:rPr>
              <a:t> </a:t>
            </a:r>
            <a:r>
              <a:rPr sz="3800" spc="100" dirty="0">
                <a:latin typeface="Arial MT"/>
                <a:cs typeface="Arial MT"/>
              </a:rPr>
              <a:t>or</a:t>
            </a:r>
            <a:r>
              <a:rPr sz="3800" spc="405" dirty="0">
                <a:latin typeface="Arial MT"/>
                <a:cs typeface="Arial MT"/>
              </a:rPr>
              <a:t> </a:t>
            </a:r>
            <a:r>
              <a:rPr sz="3800" spc="150" dirty="0">
                <a:latin typeface="Arial MT"/>
                <a:cs typeface="Arial MT"/>
              </a:rPr>
              <a:t>limit </a:t>
            </a:r>
            <a:r>
              <a:rPr sz="3800" spc="130" dirty="0">
                <a:latin typeface="Arial MT"/>
                <a:cs typeface="Arial MT"/>
              </a:rPr>
              <a:t>the</a:t>
            </a:r>
            <a:r>
              <a:rPr sz="3800" spc="400" dirty="0">
                <a:latin typeface="Arial MT"/>
                <a:cs typeface="Arial MT"/>
              </a:rPr>
              <a:t> </a:t>
            </a:r>
            <a:r>
              <a:rPr sz="3800" spc="165" dirty="0">
                <a:latin typeface="Arial MT"/>
                <a:cs typeface="Arial MT"/>
              </a:rPr>
              <a:t>amount</a:t>
            </a:r>
            <a:r>
              <a:rPr sz="3800" spc="405" dirty="0">
                <a:latin typeface="Arial MT"/>
                <a:cs typeface="Arial MT"/>
              </a:rPr>
              <a:t> </a:t>
            </a:r>
            <a:r>
              <a:rPr sz="3800" spc="100" dirty="0">
                <a:latin typeface="Arial MT"/>
                <a:cs typeface="Arial MT"/>
              </a:rPr>
              <a:t>of</a:t>
            </a:r>
            <a:r>
              <a:rPr sz="3800" spc="405" dirty="0">
                <a:latin typeface="Arial MT"/>
                <a:cs typeface="Arial MT"/>
              </a:rPr>
              <a:t> </a:t>
            </a:r>
            <a:r>
              <a:rPr sz="3800" spc="150" dirty="0">
                <a:latin typeface="Arial MT"/>
                <a:cs typeface="Arial MT"/>
              </a:rPr>
              <a:t>harm</a:t>
            </a:r>
            <a:r>
              <a:rPr sz="3800" spc="400" dirty="0">
                <a:latin typeface="Arial MT"/>
                <a:cs typeface="Arial MT"/>
              </a:rPr>
              <a:t> </a:t>
            </a:r>
            <a:r>
              <a:rPr sz="3800" spc="100" dirty="0">
                <a:latin typeface="Arial MT"/>
                <a:cs typeface="Arial MT"/>
              </a:rPr>
              <a:t>or</a:t>
            </a:r>
            <a:r>
              <a:rPr sz="3800" spc="405" dirty="0">
                <a:latin typeface="Arial MT"/>
                <a:cs typeface="Arial MT"/>
              </a:rPr>
              <a:t> </a:t>
            </a:r>
            <a:r>
              <a:rPr sz="3800" spc="150" dirty="0">
                <a:latin typeface="Arial MT"/>
                <a:cs typeface="Arial MT"/>
              </a:rPr>
              <a:t>risk</a:t>
            </a:r>
            <a:r>
              <a:rPr sz="3800" spc="405" dirty="0">
                <a:latin typeface="Arial MT"/>
                <a:cs typeface="Arial MT"/>
              </a:rPr>
              <a:t> </a:t>
            </a:r>
            <a:r>
              <a:rPr sz="3800" spc="130" dirty="0">
                <a:latin typeface="Arial MT"/>
                <a:cs typeface="Arial MT"/>
              </a:rPr>
              <a:t>they</a:t>
            </a:r>
            <a:endParaRPr sz="3800">
              <a:latin typeface="Arial MT"/>
              <a:cs typeface="Arial MT"/>
            </a:endParaRPr>
          </a:p>
          <a:p>
            <a:pPr marL="12700">
              <a:lnSpc>
                <a:spcPct val="100000"/>
              </a:lnSpc>
              <a:spcBef>
                <a:spcPts val="685"/>
              </a:spcBef>
            </a:pPr>
            <a:r>
              <a:rPr sz="3800" spc="130" dirty="0">
                <a:latin typeface="Arial MT"/>
                <a:cs typeface="Arial MT"/>
              </a:rPr>
              <a:t>are</a:t>
            </a:r>
            <a:r>
              <a:rPr sz="3800" spc="409" dirty="0">
                <a:latin typeface="Arial MT"/>
                <a:cs typeface="Arial MT"/>
              </a:rPr>
              <a:t> </a:t>
            </a:r>
            <a:r>
              <a:rPr sz="3800" spc="170" dirty="0">
                <a:latin typeface="Arial MT"/>
                <a:cs typeface="Arial MT"/>
              </a:rPr>
              <a:t>exposed</a:t>
            </a:r>
            <a:r>
              <a:rPr sz="3800" spc="409" dirty="0">
                <a:latin typeface="Arial MT"/>
                <a:cs typeface="Arial MT"/>
              </a:rPr>
              <a:t> </a:t>
            </a:r>
            <a:r>
              <a:rPr sz="3800" spc="105" dirty="0">
                <a:latin typeface="Arial MT"/>
                <a:cs typeface="Arial MT"/>
              </a:rPr>
              <a:t>to.</a:t>
            </a:r>
            <a:endParaRPr sz="3800">
              <a:latin typeface="Arial MT"/>
              <a:cs typeface="Arial MT"/>
            </a:endParaRPr>
          </a:p>
        </p:txBody>
      </p:sp>
      <p:sp>
        <p:nvSpPr>
          <p:cNvPr id="6" name="object 6"/>
          <p:cNvSpPr txBox="1">
            <a:spLocks noGrp="1"/>
          </p:cNvSpPr>
          <p:nvPr>
            <p:ph type="title"/>
          </p:nvPr>
        </p:nvSpPr>
        <p:spPr>
          <a:xfrm>
            <a:off x="9131300" y="970701"/>
            <a:ext cx="5822315" cy="2039620"/>
          </a:xfrm>
          <a:prstGeom prst="rect">
            <a:avLst/>
          </a:prstGeom>
        </p:spPr>
        <p:txBody>
          <a:bodyPr vert="horz" wrap="square" lIns="0" tIns="0" rIns="0" bIns="0" rtlCol="0">
            <a:spAutoFit/>
          </a:bodyPr>
          <a:lstStyle/>
          <a:p>
            <a:pPr marL="12700" marR="5080">
              <a:lnSpc>
                <a:spcPts val="8100"/>
              </a:lnSpc>
            </a:pPr>
            <a:r>
              <a:rPr sz="6450" spc="45" dirty="0">
                <a:solidFill>
                  <a:srgbClr val="FFFFFF"/>
                </a:solidFill>
              </a:rPr>
              <a:t>Provide</a:t>
            </a:r>
            <a:r>
              <a:rPr sz="6450" spc="130" dirty="0">
                <a:solidFill>
                  <a:srgbClr val="FFFFFF"/>
                </a:solidFill>
              </a:rPr>
              <a:t> </a:t>
            </a:r>
            <a:r>
              <a:rPr sz="6450" spc="35" dirty="0">
                <a:solidFill>
                  <a:srgbClr val="FFFFFF"/>
                </a:solidFill>
              </a:rPr>
              <a:t>caring assistance</a:t>
            </a:r>
            <a:endParaRPr sz="6450"/>
          </a:p>
        </p:txBody>
      </p:sp>
      <p:pic>
        <p:nvPicPr>
          <p:cNvPr id="7" name="object 5">
            <a:hlinkClick r:id="rId3" action="ppaction://hlinksldjump"/>
            <a:extLst>
              <a:ext uri="{FF2B5EF4-FFF2-40B4-BE49-F238E27FC236}">
                <a16:creationId xmlns:a16="http://schemas.microsoft.com/office/drawing/2014/main" id="{068B242D-D71C-C9AF-B88E-204B73D0BB09}"/>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10322277" y="3"/>
            <a:ext cx="7962899" cy="10286996"/>
          </a:xfrm>
          <a:prstGeom prst="rect">
            <a:avLst/>
          </a:prstGeom>
        </p:spPr>
      </p:pic>
      <p:sp>
        <p:nvSpPr>
          <p:cNvPr id="6" name="object 6"/>
          <p:cNvSpPr txBox="1">
            <a:spLocks noGrp="1"/>
          </p:cNvSpPr>
          <p:nvPr>
            <p:ph type="title"/>
          </p:nvPr>
        </p:nvSpPr>
        <p:spPr>
          <a:xfrm>
            <a:off x="1016000" y="965234"/>
            <a:ext cx="6286500" cy="1000760"/>
          </a:xfrm>
          <a:prstGeom prst="rect">
            <a:avLst/>
          </a:prstGeom>
        </p:spPr>
        <p:txBody>
          <a:bodyPr vert="horz" wrap="square" lIns="0" tIns="12700" rIns="0" bIns="0" rtlCol="0">
            <a:spAutoFit/>
          </a:bodyPr>
          <a:lstStyle/>
          <a:p>
            <a:pPr marL="12700">
              <a:lnSpc>
                <a:spcPct val="100000"/>
              </a:lnSpc>
              <a:spcBef>
                <a:spcPts val="100"/>
              </a:spcBef>
              <a:tabLst>
                <a:tab pos="3472815" algn="l"/>
                <a:tab pos="4646295" algn="l"/>
              </a:tabLst>
            </a:pPr>
            <a:r>
              <a:rPr spc="390" dirty="0"/>
              <a:t>Dignity</a:t>
            </a:r>
            <a:r>
              <a:rPr dirty="0"/>
              <a:t>	</a:t>
            </a:r>
            <a:r>
              <a:rPr spc="210" dirty="0"/>
              <a:t>of</a:t>
            </a:r>
            <a:r>
              <a:rPr dirty="0"/>
              <a:t>	</a:t>
            </a:r>
            <a:r>
              <a:rPr spc="330" dirty="0"/>
              <a:t>risk</a:t>
            </a:r>
          </a:p>
        </p:txBody>
      </p:sp>
      <p:sp>
        <p:nvSpPr>
          <p:cNvPr id="7" name="object 7"/>
          <p:cNvSpPr txBox="1"/>
          <p:nvPr/>
        </p:nvSpPr>
        <p:spPr>
          <a:xfrm>
            <a:off x="1022134" y="2016422"/>
            <a:ext cx="9159240" cy="4826000"/>
          </a:xfrm>
          <a:prstGeom prst="rect">
            <a:avLst/>
          </a:prstGeom>
        </p:spPr>
        <p:txBody>
          <a:bodyPr vert="horz" wrap="square" lIns="0" tIns="12700" rIns="0" bIns="0" rtlCol="0">
            <a:spAutoFit/>
          </a:bodyPr>
          <a:lstStyle/>
          <a:p>
            <a:pPr marL="12700" marR="5080">
              <a:lnSpc>
                <a:spcPct val="141900"/>
              </a:lnSpc>
              <a:spcBef>
                <a:spcPts val="100"/>
              </a:spcBef>
            </a:pPr>
            <a:r>
              <a:rPr sz="3700" dirty="0">
                <a:solidFill>
                  <a:srgbClr val="08090F"/>
                </a:solidFill>
                <a:latin typeface="Arial MT"/>
                <a:cs typeface="Arial MT"/>
              </a:rPr>
              <a:t>Dignity</a:t>
            </a:r>
            <a:r>
              <a:rPr sz="3700" spc="165" dirty="0">
                <a:solidFill>
                  <a:srgbClr val="08090F"/>
                </a:solidFill>
                <a:latin typeface="Arial MT"/>
                <a:cs typeface="Arial MT"/>
              </a:rPr>
              <a:t> </a:t>
            </a:r>
            <a:r>
              <a:rPr sz="3700" dirty="0">
                <a:solidFill>
                  <a:srgbClr val="08090F"/>
                </a:solidFill>
                <a:latin typeface="Arial MT"/>
                <a:cs typeface="Arial MT"/>
              </a:rPr>
              <a:t>of</a:t>
            </a:r>
            <a:r>
              <a:rPr sz="3700" spc="165" dirty="0">
                <a:solidFill>
                  <a:srgbClr val="08090F"/>
                </a:solidFill>
                <a:latin typeface="Arial MT"/>
                <a:cs typeface="Arial MT"/>
              </a:rPr>
              <a:t> </a:t>
            </a:r>
            <a:r>
              <a:rPr sz="3700" dirty="0">
                <a:solidFill>
                  <a:srgbClr val="08090F"/>
                </a:solidFill>
                <a:latin typeface="Arial MT"/>
                <a:cs typeface="Arial MT"/>
              </a:rPr>
              <a:t>risk</a:t>
            </a:r>
            <a:r>
              <a:rPr sz="3700" spc="170" dirty="0">
                <a:solidFill>
                  <a:srgbClr val="08090F"/>
                </a:solidFill>
                <a:latin typeface="Arial MT"/>
                <a:cs typeface="Arial MT"/>
              </a:rPr>
              <a:t> </a:t>
            </a:r>
            <a:r>
              <a:rPr sz="3700" dirty="0">
                <a:solidFill>
                  <a:srgbClr val="08090F"/>
                </a:solidFill>
                <a:latin typeface="Arial MT"/>
                <a:cs typeface="Arial MT"/>
              </a:rPr>
              <a:t>is</a:t>
            </a:r>
            <a:r>
              <a:rPr sz="3700" spc="165" dirty="0">
                <a:solidFill>
                  <a:srgbClr val="08090F"/>
                </a:solidFill>
                <a:latin typeface="Arial MT"/>
                <a:cs typeface="Arial MT"/>
              </a:rPr>
              <a:t> </a:t>
            </a:r>
            <a:r>
              <a:rPr sz="3700" dirty="0">
                <a:solidFill>
                  <a:srgbClr val="08090F"/>
                </a:solidFill>
                <a:latin typeface="Arial MT"/>
                <a:cs typeface="Arial MT"/>
              </a:rPr>
              <a:t>a</a:t>
            </a:r>
            <a:r>
              <a:rPr sz="3700" spc="170" dirty="0">
                <a:solidFill>
                  <a:srgbClr val="08090F"/>
                </a:solidFill>
                <a:latin typeface="Arial MT"/>
                <a:cs typeface="Arial MT"/>
              </a:rPr>
              <a:t> </a:t>
            </a:r>
            <a:r>
              <a:rPr sz="3700" dirty="0">
                <a:solidFill>
                  <a:srgbClr val="08090F"/>
                </a:solidFill>
                <a:latin typeface="Arial MT"/>
                <a:cs typeface="Arial MT"/>
              </a:rPr>
              <a:t>term</a:t>
            </a:r>
            <a:r>
              <a:rPr sz="3700" spc="165" dirty="0">
                <a:solidFill>
                  <a:srgbClr val="08090F"/>
                </a:solidFill>
                <a:latin typeface="Arial MT"/>
                <a:cs typeface="Arial MT"/>
              </a:rPr>
              <a:t> </a:t>
            </a:r>
            <a:r>
              <a:rPr sz="3700" dirty="0">
                <a:solidFill>
                  <a:srgbClr val="08090F"/>
                </a:solidFill>
                <a:latin typeface="Arial MT"/>
                <a:cs typeface="Arial MT"/>
              </a:rPr>
              <a:t>used</a:t>
            </a:r>
            <a:r>
              <a:rPr sz="3700" spc="170" dirty="0">
                <a:solidFill>
                  <a:srgbClr val="08090F"/>
                </a:solidFill>
                <a:latin typeface="Arial MT"/>
                <a:cs typeface="Arial MT"/>
              </a:rPr>
              <a:t> </a:t>
            </a:r>
            <a:r>
              <a:rPr sz="3700" dirty="0">
                <a:solidFill>
                  <a:srgbClr val="08090F"/>
                </a:solidFill>
                <a:latin typeface="Arial MT"/>
                <a:cs typeface="Arial MT"/>
              </a:rPr>
              <a:t>to</a:t>
            </a:r>
            <a:r>
              <a:rPr sz="3700" spc="165" dirty="0">
                <a:solidFill>
                  <a:srgbClr val="08090F"/>
                </a:solidFill>
                <a:latin typeface="Arial MT"/>
                <a:cs typeface="Arial MT"/>
              </a:rPr>
              <a:t> </a:t>
            </a:r>
            <a:r>
              <a:rPr sz="3700" dirty="0">
                <a:solidFill>
                  <a:srgbClr val="08090F"/>
                </a:solidFill>
                <a:latin typeface="Arial MT"/>
                <a:cs typeface="Arial MT"/>
              </a:rPr>
              <a:t>describe</a:t>
            </a:r>
            <a:r>
              <a:rPr sz="3700" spc="170" dirty="0">
                <a:solidFill>
                  <a:srgbClr val="08090F"/>
                </a:solidFill>
                <a:latin typeface="Arial MT"/>
                <a:cs typeface="Arial MT"/>
              </a:rPr>
              <a:t> </a:t>
            </a:r>
            <a:r>
              <a:rPr sz="3700" spc="-50" dirty="0">
                <a:solidFill>
                  <a:srgbClr val="08090F"/>
                </a:solidFill>
                <a:latin typeface="Arial MT"/>
                <a:cs typeface="Arial MT"/>
              </a:rPr>
              <a:t>a </a:t>
            </a:r>
            <a:r>
              <a:rPr sz="3700" dirty="0">
                <a:solidFill>
                  <a:srgbClr val="08090F"/>
                </a:solidFill>
                <a:latin typeface="Arial MT"/>
                <a:cs typeface="Arial MT"/>
              </a:rPr>
              <a:t>person’s</a:t>
            </a:r>
            <a:r>
              <a:rPr sz="3700" spc="190" dirty="0">
                <a:solidFill>
                  <a:srgbClr val="08090F"/>
                </a:solidFill>
                <a:latin typeface="Arial MT"/>
                <a:cs typeface="Arial MT"/>
              </a:rPr>
              <a:t> </a:t>
            </a:r>
            <a:r>
              <a:rPr sz="3700" dirty="0">
                <a:solidFill>
                  <a:srgbClr val="08090F"/>
                </a:solidFill>
                <a:latin typeface="Arial MT"/>
                <a:cs typeface="Arial MT"/>
              </a:rPr>
              <a:t>right</a:t>
            </a:r>
            <a:r>
              <a:rPr sz="3700" spc="195" dirty="0">
                <a:solidFill>
                  <a:srgbClr val="08090F"/>
                </a:solidFill>
                <a:latin typeface="Arial MT"/>
                <a:cs typeface="Arial MT"/>
              </a:rPr>
              <a:t> </a:t>
            </a:r>
            <a:r>
              <a:rPr sz="3700" dirty="0">
                <a:solidFill>
                  <a:srgbClr val="08090F"/>
                </a:solidFill>
                <a:latin typeface="Arial MT"/>
                <a:cs typeface="Arial MT"/>
              </a:rPr>
              <a:t>to</a:t>
            </a:r>
            <a:r>
              <a:rPr sz="3700" spc="190" dirty="0">
                <a:solidFill>
                  <a:srgbClr val="08090F"/>
                </a:solidFill>
                <a:latin typeface="Arial MT"/>
                <a:cs typeface="Arial MT"/>
              </a:rPr>
              <a:t> </a:t>
            </a:r>
            <a:r>
              <a:rPr sz="3700" dirty="0">
                <a:solidFill>
                  <a:srgbClr val="08090F"/>
                </a:solidFill>
                <a:latin typeface="Arial MT"/>
                <a:cs typeface="Arial MT"/>
              </a:rPr>
              <a:t>make</a:t>
            </a:r>
            <a:r>
              <a:rPr sz="3700" spc="195" dirty="0">
                <a:solidFill>
                  <a:srgbClr val="08090F"/>
                </a:solidFill>
                <a:latin typeface="Arial MT"/>
                <a:cs typeface="Arial MT"/>
              </a:rPr>
              <a:t> </a:t>
            </a:r>
            <a:r>
              <a:rPr sz="3700" dirty="0">
                <a:solidFill>
                  <a:srgbClr val="08090F"/>
                </a:solidFill>
                <a:latin typeface="Arial MT"/>
                <a:cs typeface="Arial MT"/>
              </a:rPr>
              <a:t>their</a:t>
            </a:r>
            <a:r>
              <a:rPr sz="3700" spc="190" dirty="0">
                <a:solidFill>
                  <a:srgbClr val="08090F"/>
                </a:solidFill>
                <a:latin typeface="Arial MT"/>
                <a:cs typeface="Arial MT"/>
              </a:rPr>
              <a:t> </a:t>
            </a:r>
            <a:r>
              <a:rPr sz="3700" dirty="0">
                <a:solidFill>
                  <a:srgbClr val="08090F"/>
                </a:solidFill>
                <a:latin typeface="Arial MT"/>
                <a:cs typeface="Arial MT"/>
              </a:rPr>
              <a:t>own</a:t>
            </a:r>
            <a:r>
              <a:rPr sz="3700" spc="195" dirty="0">
                <a:solidFill>
                  <a:srgbClr val="08090F"/>
                </a:solidFill>
                <a:latin typeface="Arial MT"/>
                <a:cs typeface="Arial MT"/>
              </a:rPr>
              <a:t> </a:t>
            </a:r>
            <a:r>
              <a:rPr sz="3700" spc="-10" dirty="0">
                <a:solidFill>
                  <a:srgbClr val="08090F"/>
                </a:solidFill>
                <a:latin typeface="Arial MT"/>
                <a:cs typeface="Arial MT"/>
              </a:rPr>
              <a:t>choices </a:t>
            </a:r>
            <a:r>
              <a:rPr sz="3700" dirty="0">
                <a:solidFill>
                  <a:srgbClr val="08090F"/>
                </a:solidFill>
                <a:latin typeface="Arial MT"/>
                <a:cs typeface="Arial MT"/>
              </a:rPr>
              <a:t>about</a:t>
            </a:r>
            <a:r>
              <a:rPr sz="3700" spc="210" dirty="0">
                <a:solidFill>
                  <a:srgbClr val="08090F"/>
                </a:solidFill>
                <a:latin typeface="Arial MT"/>
                <a:cs typeface="Arial MT"/>
              </a:rPr>
              <a:t> </a:t>
            </a:r>
            <a:r>
              <a:rPr sz="3700" dirty="0">
                <a:solidFill>
                  <a:srgbClr val="08090F"/>
                </a:solidFill>
                <a:latin typeface="Arial MT"/>
                <a:cs typeface="Arial MT"/>
              </a:rPr>
              <a:t>their</a:t>
            </a:r>
            <a:r>
              <a:rPr sz="3700" spc="220" dirty="0">
                <a:solidFill>
                  <a:srgbClr val="08090F"/>
                </a:solidFill>
                <a:latin typeface="Arial MT"/>
                <a:cs typeface="Arial MT"/>
              </a:rPr>
              <a:t> </a:t>
            </a:r>
            <a:r>
              <a:rPr sz="3700" dirty="0">
                <a:solidFill>
                  <a:srgbClr val="08090F"/>
                </a:solidFill>
                <a:latin typeface="Arial MT"/>
                <a:cs typeface="Arial MT"/>
              </a:rPr>
              <a:t>health,</a:t>
            </a:r>
            <a:r>
              <a:rPr sz="3700" spc="225" dirty="0">
                <a:solidFill>
                  <a:srgbClr val="08090F"/>
                </a:solidFill>
                <a:latin typeface="Arial MT"/>
                <a:cs typeface="Arial MT"/>
              </a:rPr>
              <a:t> </a:t>
            </a:r>
            <a:r>
              <a:rPr sz="3700" dirty="0">
                <a:solidFill>
                  <a:srgbClr val="08090F"/>
                </a:solidFill>
                <a:latin typeface="Arial MT"/>
                <a:cs typeface="Arial MT"/>
              </a:rPr>
              <a:t>the</a:t>
            </a:r>
            <a:r>
              <a:rPr sz="3700" spc="220" dirty="0">
                <a:solidFill>
                  <a:srgbClr val="08090F"/>
                </a:solidFill>
                <a:latin typeface="Arial MT"/>
                <a:cs typeface="Arial MT"/>
              </a:rPr>
              <a:t> </a:t>
            </a:r>
            <a:r>
              <a:rPr sz="3700" dirty="0">
                <a:solidFill>
                  <a:srgbClr val="08090F"/>
                </a:solidFill>
                <a:latin typeface="Arial MT"/>
                <a:cs typeface="Arial MT"/>
              </a:rPr>
              <a:t>services</a:t>
            </a:r>
            <a:r>
              <a:rPr sz="3700" spc="220" dirty="0">
                <a:solidFill>
                  <a:srgbClr val="08090F"/>
                </a:solidFill>
                <a:latin typeface="Arial MT"/>
                <a:cs typeface="Arial MT"/>
              </a:rPr>
              <a:t> </a:t>
            </a:r>
            <a:r>
              <a:rPr sz="3700" dirty="0">
                <a:solidFill>
                  <a:srgbClr val="08090F"/>
                </a:solidFill>
                <a:latin typeface="Arial MT"/>
                <a:cs typeface="Arial MT"/>
              </a:rPr>
              <a:t>that</a:t>
            </a:r>
            <a:r>
              <a:rPr sz="3700" spc="225" dirty="0">
                <a:solidFill>
                  <a:srgbClr val="08090F"/>
                </a:solidFill>
                <a:latin typeface="Arial MT"/>
                <a:cs typeface="Arial MT"/>
              </a:rPr>
              <a:t> </a:t>
            </a:r>
            <a:r>
              <a:rPr sz="3700" spc="-20" dirty="0">
                <a:solidFill>
                  <a:srgbClr val="08090F"/>
                </a:solidFill>
                <a:latin typeface="Arial MT"/>
                <a:cs typeface="Arial MT"/>
              </a:rPr>
              <a:t>they </a:t>
            </a:r>
            <a:r>
              <a:rPr sz="3700" dirty="0">
                <a:solidFill>
                  <a:srgbClr val="08090F"/>
                </a:solidFill>
                <a:latin typeface="Arial MT"/>
                <a:cs typeface="Arial MT"/>
              </a:rPr>
              <a:t>access,</a:t>
            </a:r>
            <a:r>
              <a:rPr sz="3700" spc="240" dirty="0">
                <a:solidFill>
                  <a:srgbClr val="08090F"/>
                </a:solidFill>
                <a:latin typeface="Arial MT"/>
                <a:cs typeface="Arial MT"/>
              </a:rPr>
              <a:t> </a:t>
            </a:r>
            <a:r>
              <a:rPr sz="3700" dirty="0">
                <a:solidFill>
                  <a:srgbClr val="08090F"/>
                </a:solidFill>
                <a:latin typeface="Arial MT"/>
                <a:cs typeface="Arial MT"/>
              </a:rPr>
              <a:t>and</a:t>
            </a:r>
            <a:r>
              <a:rPr sz="3700" spc="254" dirty="0">
                <a:solidFill>
                  <a:srgbClr val="08090F"/>
                </a:solidFill>
                <a:latin typeface="Arial MT"/>
                <a:cs typeface="Arial MT"/>
              </a:rPr>
              <a:t> </a:t>
            </a:r>
            <a:r>
              <a:rPr sz="3700" dirty="0">
                <a:solidFill>
                  <a:srgbClr val="08090F"/>
                </a:solidFill>
                <a:latin typeface="Arial MT"/>
                <a:cs typeface="Arial MT"/>
              </a:rPr>
              <a:t>their</a:t>
            </a:r>
            <a:r>
              <a:rPr sz="3700" spc="254" dirty="0">
                <a:solidFill>
                  <a:srgbClr val="08090F"/>
                </a:solidFill>
                <a:latin typeface="Arial MT"/>
                <a:cs typeface="Arial MT"/>
              </a:rPr>
              <a:t> </a:t>
            </a:r>
            <a:r>
              <a:rPr sz="3700" dirty="0">
                <a:solidFill>
                  <a:srgbClr val="08090F"/>
                </a:solidFill>
                <a:latin typeface="Arial MT"/>
                <a:cs typeface="Arial MT"/>
              </a:rPr>
              <a:t>healthcare</a:t>
            </a:r>
            <a:r>
              <a:rPr sz="3700" spc="254" dirty="0">
                <a:solidFill>
                  <a:srgbClr val="08090F"/>
                </a:solidFill>
                <a:latin typeface="Arial MT"/>
                <a:cs typeface="Arial MT"/>
              </a:rPr>
              <a:t> </a:t>
            </a:r>
            <a:r>
              <a:rPr sz="3700" spc="-10" dirty="0">
                <a:solidFill>
                  <a:srgbClr val="08090F"/>
                </a:solidFill>
                <a:latin typeface="Arial MT"/>
                <a:cs typeface="Arial MT"/>
              </a:rPr>
              <a:t>needs </a:t>
            </a:r>
            <a:r>
              <a:rPr sz="3700" dirty="0">
                <a:solidFill>
                  <a:srgbClr val="08090F"/>
                </a:solidFill>
                <a:latin typeface="Arial MT"/>
                <a:cs typeface="Arial MT"/>
              </a:rPr>
              <a:t>irrespective</a:t>
            </a:r>
            <a:r>
              <a:rPr sz="3700" spc="220" dirty="0">
                <a:solidFill>
                  <a:srgbClr val="08090F"/>
                </a:solidFill>
                <a:latin typeface="Arial MT"/>
                <a:cs typeface="Arial MT"/>
              </a:rPr>
              <a:t> </a:t>
            </a:r>
            <a:r>
              <a:rPr sz="3700" dirty="0">
                <a:solidFill>
                  <a:srgbClr val="08090F"/>
                </a:solidFill>
                <a:latin typeface="Arial MT"/>
                <a:cs typeface="Arial MT"/>
              </a:rPr>
              <a:t>of</a:t>
            </a:r>
            <a:r>
              <a:rPr sz="3700" spc="235" dirty="0">
                <a:solidFill>
                  <a:srgbClr val="08090F"/>
                </a:solidFill>
                <a:latin typeface="Arial MT"/>
                <a:cs typeface="Arial MT"/>
              </a:rPr>
              <a:t> </a:t>
            </a:r>
            <a:r>
              <a:rPr sz="3700" dirty="0">
                <a:solidFill>
                  <a:srgbClr val="08090F"/>
                </a:solidFill>
                <a:latin typeface="Arial MT"/>
                <a:cs typeface="Arial MT"/>
              </a:rPr>
              <a:t>the</a:t>
            </a:r>
            <a:r>
              <a:rPr sz="3700" spc="235" dirty="0">
                <a:solidFill>
                  <a:srgbClr val="08090F"/>
                </a:solidFill>
                <a:latin typeface="Arial MT"/>
                <a:cs typeface="Arial MT"/>
              </a:rPr>
              <a:t> </a:t>
            </a:r>
            <a:r>
              <a:rPr sz="3700" dirty="0">
                <a:solidFill>
                  <a:srgbClr val="08090F"/>
                </a:solidFill>
                <a:latin typeface="Arial MT"/>
                <a:cs typeface="Arial MT"/>
              </a:rPr>
              <a:t>advice</a:t>
            </a:r>
            <a:r>
              <a:rPr sz="3700" spc="229" dirty="0">
                <a:solidFill>
                  <a:srgbClr val="08090F"/>
                </a:solidFill>
                <a:latin typeface="Arial MT"/>
                <a:cs typeface="Arial MT"/>
              </a:rPr>
              <a:t> </a:t>
            </a:r>
            <a:r>
              <a:rPr sz="3700" dirty="0">
                <a:solidFill>
                  <a:srgbClr val="08090F"/>
                </a:solidFill>
                <a:latin typeface="Arial MT"/>
                <a:cs typeface="Arial MT"/>
              </a:rPr>
              <a:t>they</a:t>
            </a:r>
            <a:r>
              <a:rPr sz="3700" spc="235" dirty="0">
                <a:solidFill>
                  <a:srgbClr val="08090F"/>
                </a:solidFill>
                <a:latin typeface="Arial MT"/>
                <a:cs typeface="Arial MT"/>
              </a:rPr>
              <a:t> </a:t>
            </a:r>
            <a:r>
              <a:rPr sz="3700" dirty="0">
                <a:solidFill>
                  <a:srgbClr val="08090F"/>
                </a:solidFill>
                <a:latin typeface="Arial MT"/>
                <a:cs typeface="Arial MT"/>
              </a:rPr>
              <a:t>receive</a:t>
            </a:r>
            <a:r>
              <a:rPr sz="3700" spc="235" dirty="0">
                <a:solidFill>
                  <a:srgbClr val="08090F"/>
                </a:solidFill>
                <a:latin typeface="Arial MT"/>
                <a:cs typeface="Arial MT"/>
              </a:rPr>
              <a:t> </a:t>
            </a:r>
            <a:r>
              <a:rPr sz="3700" spc="-20" dirty="0">
                <a:solidFill>
                  <a:srgbClr val="08090F"/>
                </a:solidFill>
                <a:latin typeface="Arial MT"/>
                <a:cs typeface="Arial MT"/>
              </a:rPr>
              <a:t>from </a:t>
            </a:r>
            <a:r>
              <a:rPr sz="3700" dirty="0">
                <a:solidFill>
                  <a:srgbClr val="08090F"/>
                </a:solidFill>
                <a:latin typeface="Arial MT"/>
                <a:cs typeface="Arial MT"/>
              </a:rPr>
              <a:t>health</a:t>
            </a:r>
            <a:r>
              <a:rPr sz="3700" spc="235" dirty="0">
                <a:solidFill>
                  <a:srgbClr val="08090F"/>
                </a:solidFill>
                <a:latin typeface="Arial MT"/>
                <a:cs typeface="Arial MT"/>
              </a:rPr>
              <a:t> </a:t>
            </a:r>
            <a:r>
              <a:rPr sz="3700" spc="-10" dirty="0">
                <a:solidFill>
                  <a:srgbClr val="08090F"/>
                </a:solidFill>
                <a:latin typeface="Arial MT"/>
                <a:cs typeface="Arial MT"/>
              </a:rPr>
              <a:t>professionals.</a:t>
            </a:r>
            <a:endParaRPr sz="3700">
              <a:latin typeface="Arial MT"/>
              <a:cs typeface="Arial MT"/>
            </a:endParaRPr>
          </a:p>
        </p:txBody>
      </p:sp>
      <p:pic>
        <p:nvPicPr>
          <p:cNvPr id="8" name="object 5">
            <a:hlinkClick r:id="rId3" action="ppaction://hlinksldjump"/>
            <a:extLst>
              <a:ext uri="{FF2B5EF4-FFF2-40B4-BE49-F238E27FC236}">
                <a16:creationId xmlns:a16="http://schemas.microsoft.com/office/drawing/2014/main" id="{ABDFF721-DE0E-00E5-D1AC-09A8ECDD0D7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8000" cy="10287000"/>
          </a:xfrm>
          <a:prstGeom prst="rect">
            <a:avLst/>
          </a:prstGeom>
        </p:spPr>
      </p:pic>
      <p:sp>
        <p:nvSpPr>
          <p:cNvPr id="3" name="object 3"/>
          <p:cNvSpPr txBox="1">
            <a:spLocks noGrp="1"/>
          </p:cNvSpPr>
          <p:nvPr>
            <p:ph type="title"/>
          </p:nvPr>
        </p:nvSpPr>
        <p:spPr>
          <a:xfrm>
            <a:off x="1016000" y="425325"/>
            <a:ext cx="15699740" cy="4017010"/>
          </a:xfrm>
          <a:prstGeom prst="rect">
            <a:avLst/>
          </a:prstGeom>
        </p:spPr>
        <p:txBody>
          <a:bodyPr vert="horz" wrap="square" lIns="0" tIns="552450" rIns="0" bIns="0" rtlCol="0">
            <a:spAutoFit/>
          </a:bodyPr>
          <a:lstStyle/>
          <a:p>
            <a:pPr marL="12700">
              <a:lnSpc>
                <a:spcPct val="100000"/>
              </a:lnSpc>
              <a:spcBef>
                <a:spcPts val="4350"/>
              </a:spcBef>
              <a:tabLst>
                <a:tab pos="4075429" algn="l"/>
              </a:tabLst>
            </a:pPr>
            <a:r>
              <a:rPr spc="400" dirty="0"/>
              <a:t>Maintain</a:t>
            </a:r>
            <a:r>
              <a:rPr dirty="0"/>
              <a:t>	</a:t>
            </a:r>
            <a:r>
              <a:rPr spc="425" dirty="0"/>
              <a:t>confidentiality</a:t>
            </a:r>
          </a:p>
          <a:p>
            <a:pPr marL="22225" marR="5080">
              <a:lnSpc>
                <a:spcPct val="141900"/>
              </a:lnSpc>
              <a:spcBef>
                <a:spcPts val="595"/>
              </a:spcBef>
            </a:pPr>
            <a:r>
              <a:rPr sz="3700" b="0" dirty="0">
                <a:latin typeface="Arial MT"/>
                <a:cs typeface="Arial MT"/>
              </a:rPr>
              <a:t>Workers</a:t>
            </a:r>
            <a:r>
              <a:rPr sz="3700" b="0" spc="210" dirty="0">
                <a:latin typeface="Arial MT"/>
                <a:cs typeface="Arial MT"/>
              </a:rPr>
              <a:t> </a:t>
            </a:r>
            <a:r>
              <a:rPr sz="3700" b="0" dirty="0">
                <a:latin typeface="Arial MT"/>
                <a:cs typeface="Arial MT"/>
              </a:rPr>
              <a:t>in</a:t>
            </a:r>
            <a:r>
              <a:rPr sz="3700" b="0" spc="210" dirty="0">
                <a:latin typeface="Arial MT"/>
                <a:cs typeface="Arial MT"/>
              </a:rPr>
              <a:t> </a:t>
            </a:r>
            <a:r>
              <a:rPr sz="3700" b="0" dirty="0">
                <a:latin typeface="Arial MT"/>
                <a:cs typeface="Arial MT"/>
              </a:rPr>
              <a:t>the</a:t>
            </a:r>
            <a:r>
              <a:rPr sz="3700" b="0" spc="210" dirty="0">
                <a:latin typeface="Arial MT"/>
                <a:cs typeface="Arial MT"/>
              </a:rPr>
              <a:t> </a:t>
            </a:r>
            <a:r>
              <a:rPr sz="3700" b="0" dirty="0">
                <a:latin typeface="Arial MT"/>
                <a:cs typeface="Arial MT"/>
              </a:rPr>
              <a:t>health</a:t>
            </a:r>
            <a:r>
              <a:rPr sz="3700" b="0" spc="210" dirty="0">
                <a:latin typeface="Arial MT"/>
                <a:cs typeface="Arial MT"/>
              </a:rPr>
              <a:t> </a:t>
            </a:r>
            <a:r>
              <a:rPr sz="3700" b="0" dirty="0">
                <a:latin typeface="Arial MT"/>
                <a:cs typeface="Arial MT"/>
              </a:rPr>
              <a:t>services</a:t>
            </a:r>
            <a:r>
              <a:rPr sz="3700" b="0" spc="210" dirty="0">
                <a:latin typeface="Arial MT"/>
                <a:cs typeface="Arial MT"/>
              </a:rPr>
              <a:t> </a:t>
            </a:r>
            <a:r>
              <a:rPr sz="3700" b="0" dirty="0">
                <a:latin typeface="Arial MT"/>
                <a:cs typeface="Arial MT"/>
              </a:rPr>
              <a:t>industry</a:t>
            </a:r>
            <a:r>
              <a:rPr sz="3700" b="0" spc="210" dirty="0">
                <a:latin typeface="Arial MT"/>
                <a:cs typeface="Arial MT"/>
              </a:rPr>
              <a:t> </a:t>
            </a:r>
            <a:r>
              <a:rPr sz="3700" b="0" dirty="0">
                <a:latin typeface="Arial MT"/>
                <a:cs typeface="Arial MT"/>
              </a:rPr>
              <a:t>have</a:t>
            </a:r>
            <a:r>
              <a:rPr sz="3700" b="0" spc="210" dirty="0">
                <a:latin typeface="Arial MT"/>
                <a:cs typeface="Arial MT"/>
              </a:rPr>
              <a:t> </a:t>
            </a:r>
            <a:r>
              <a:rPr sz="3700" b="0" dirty="0">
                <a:latin typeface="Arial MT"/>
                <a:cs typeface="Arial MT"/>
              </a:rPr>
              <a:t>an</a:t>
            </a:r>
            <a:r>
              <a:rPr sz="3700" b="0" spc="210" dirty="0">
                <a:latin typeface="Arial MT"/>
                <a:cs typeface="Arial MT"/>
              </a:rPr>
              <a:t> </a:t>
            </a:r>
            <a:r>
              <a:rPr sz="3700" b="0" dirty="0">
                <a:latin typeface="Arial MT"/>
                <a:cs typeface="Arial MT"/>
              </a:rPr>
              <a:t>ethical</a:t>
            </a:r>
            <a:r>
              <a:rPr sz="3700" b="0" spc="210" dirty="0">
                <a:latin typeface="Arial MT"/>
                <a:cs typeface="Arial MT"/>
              </a:rPr>
              <a:t> </a:t>
            </a:r>
            <a:r>
              <a:rPr sz="3700" b="0" dirty="0">
                <a:latin typeface="Arial MT"/>
                <a:cs typeface="Arial MT"/>
              </a:rPr>
              <a:t>and</a:t>
            </a:r>
            <a:r>
              <a:rPr sz="3700" b="0" spc="210" dirty="0">
                <a:latin typeface="Arial MT"/>
                <a:cs typeface="Arial MT"/>
              </a:rPr>
              <a:t> </a:t>
            </a:r>
            <a:r>
              <a:rPr sz="3700" b="0" spc="-20" dirty="0">
                <a:latin typeface="Arial MT"/>
                <a:cs typeface="Arial MT"/>
              </a:rPr>
              <a:t>legal </a:t>
            </a:r>
            <a:r>
              <a:rPr sz="3700" b="0" dirty="0">
                <a:latin typeface="Arial MT"/>
                <a:cs typeface="Arial MT"/>
              </a:rPr>
              <a:t>responsibility</a:t>
            </a:r>
            <a:r>
              <a:rPr sz="3700" b="0" spc="290" dirty="0">
                <a:latin typeface="Arial MT"/>
                <a:cs typeface="Arial MT"/>
              </a:rPr>
              <a:t> </a:t>
            </a:r>
            <a:r>
              <a:rPr sz="3700" b="0" dirty="0">
                <a:latin typeface="Arial MT"/>
                <a:cs typeface="Arial MT"/>
              </a:rPr>
              <a:t>to</a:t>
            </a:r>
            <a:r>
              <a:rPr sz="3700" b="0" spc="290" dirty="0">
                <a:latin typeface="Arial MT"/>
                <a:cs typeface="Arial MT"/>
              </a:rPr>
              <a:t> </a:t>
            </a:r>
            <a:r>
              <a:rPr sz="3700" b="0" dirty="0">
                <a:latin typeface="Arial MT"/>
                <a:cs typeface="Arial MT"/>
              </a:rPr>
              <a:t>respect</a:t>
            </a:r>
            <a:r>
              <a:rPr sz="3700" b="0" spc="295" dirty="0">
                <a:latin typeface="Arial MT"/>
                <a:cs typeface="Arial MT"/>
              </a:rPr>
              <a:t> </a:t>
            </a:r>
            <a:r>
              <a:rPr sz="3700" b="0" dirty="0">
                <a:latin typeface="Arial MT"/>
                <a:cs typeface="Arial MT"/>
              </a:rPr>
              <a:t>and</a:t>
            </a:r>
            <a:r>
              <a:rPr sz="3700" b="0" spc="290" dirty="0">
                <a:latin typeface="Arial MT"/>
                <a:cs typeface="Arial MT"/>
              </a:rPr>
              <a:t> </a:t>
            </a:r>
            <a:r>
              <a:rPr sz="3700" b="0" dirty="0">
                <a:latin typeface="Arial MT"/>
                <a:cs typeface="Arial MT"/>
              </a:rPr>
              <a:t>maintain</a:t>
            </a:r>
            <a:r>
              <a:rPr sz="3700" b="0" spc="290" dirty="0">
                <a:latin typeface="Arial MT"/>
                <a:cs typeface="Arial MT"/>
              </a:rPr>
              <a:t> </a:t>
            </a:r>
            <a:r>
              <a:rPr sz="3700" b="0" dirty="0">
                <a:latin typeface="Arial MT"/>
                <a:cs typeface="Arial MT"/>
              </a:rPr>
              <a:t>patient</a:t>
            </a:r>
            <a:r>
              <a:rPr sz="3700" b="0" spc="295" dirty="0">
                <a:latin typeface="Arial MT"/>
                <a:cs typeface="Arial MT"/>
              </a:rPr>
              <a:t> </a:t>
            </a:r>
            <a:r>
              <a:rPr sz="3700" b="0" dirty="0">
                <a:latin typeface="Arial MT"/>
                <a:cs typeface="Arial MT"/>
              </a:rPr>
              <a:t>confidentiality</a:t>
            </a:r>
            <a:r>
              <a:rPr sz="3700" b="0" spc="290" dirty="0">
                <a:latin typeface="Arial MT"/>
                <a:cs typeface="Arial MT"/>
              </a:rPr>
              <a:t> </a:t>
            </a:r>
            <a:r>
              <a:rPr sz="3700" b="0" dirty="0">
                <a:latin typeface="Arial MT"/>
                <a:cs typeface="Arial MT"/>
              </a:rPr>
              <a:t>and</a:t>
            </a:r>
            <a:r>
              <a:rPr sz="3700" b="0" spc="290" dirty="0">
                <a:latin typeface="Arial MT"/>
                <a:cs typeface="Arial MT"/>
              </a:rPr>
              <a:t> </a:t>
            </a:r>
            <a:r>
              <a:rPr sz="3700" b="0" dirty="0">
                <a:latin typeface="Arial MT"/>
                <a:cs typeface="Arial MT"/>
              </a:rPr>
              <a:t>privacy</a:t>
            </a:r>
            <a:r>
              <a:rPr sz="3700" b="0" spc="295" dirty="0">
                <a:latin typeface="Arial MT"/>
                <a:cs typeface="Arial MT"/>
              </a:rPr>
              <a:t> </a:t>
            </a:r>
            <a:r>
              <a:rPr sz="3700" b="0" spc="-25" dirty="0">
                <a:latin typeface="Arial MT"/>
                <a:cs typeface="Arial MT"/>
              </a:rPr>
              <a:t>at </a:t>
            </a:r>
            <a:r>
              <a:rPr sz="3700" b="0" dirty="0">
                <a:latin typeface="Arial MT"/>
                <a:cs typeface="Arial MT"/>
              </a:rPr>
              <a:t>all</a:t>
            </a:r>
            <a:r>
              <a:rPr sz="3700" b="0" spc="235" dirty="0">
                <a:latin typeface="Arial MT"/>
                <a:cs typeface="Arial MT"/>
              </a:rPr>
              <a:t> </a:t>
            </a:r>
            <a:r>
              <a:rPr sz="3700" b="0" dirty="0">
                <a:latin typeface="Arial MT"/>
                <a:cs typeface="Arial MT"/>
              </a:rPr>
              <a:t>times.</a:t>
            </a:r>
            <a:r>
              <a:rPr sz="3700" b="0" spc="245" dirty="0">
                <a:latin typeface="Arial MT"/>
                <a:cs typeface="Arial MT"/>
              </a:rPr>
              <a:t> </a:t>
            </a:r>
            <a:r>
              <a:rPr sz="3700" b="0" dirty="0">
                <a:latin typeface="Arial MT"/>
                <a:cs typeface="Arial MT"/>
              </a:rPr>
              <a:t>The</a:t>
            </a:r>
            <a:r>
              <a:rPr sz="3700" b="0" spc="245" dirty="0">
                <a:latin typeface="Arial MT"/>
                <a:cs typeface="Arial MT"/>
              </a:rPr>
              <a:t> </a:t>
            </a:r>
            <a:r>
              <a:rPr sz="3700" b="0" dirty="0">
                <a:latin typeface="Arial MT"/>
                <a:cs typeface="Arial MT"/>
              </a:rPr>
              <a:t>terms</a:t>
            </a:r>
            <a:r>
              <a:rPr sz="3700" b="0" spc="245" dirty="0">
                <a:latin typeface="Arial MT"/>
                <a:cs typeface="Arial MT"/>
              </a:rPr>
              <a:t> </a:t>
            </a:r>
            <a:r>
              <a:rPr sz="3700" b="0" dirty="0">
                <a:latin typeface="Arial MT"/>
                <a:cs typeface="Arial MT"/>
              </a:rPr>
              <a:t>‘privacy’</a:t>
            </a:r>
            <a:r>
              <a:rPr sz="3700" b="0" spc="245" dirty="0">
                <a:latin typeface="Arial MT"/>
                <a:cs typeface="Arial MT"/>
              </a:rPr>
              <a:t> </a:t>
            </a:r>
            <a:r>
              <a:rPr sz="3700" b="0" dirty="0">
                <a:latin typeface="Arial MT"/>
                <a:cs typeface="Arial MT"/>
              </a:rPr>
              <a:t>and</a:t>
            </a:r>
            <a:r>
              <a:rPr sz="3700" b="0" spc="245" dirty="0">
                <a:latin typeface="Arial MT"/>
                <a:cs typeface="Arial MT"/>
              </a:rPr>
              <a:t> </a:t>
            </a:r>
            <a:r>
              <a:rPr sz="3700" b="0" dirty="0">
                <a:latin typeface="Arial MT"/>
                <a:cs typeface="Arial MT"/>
              </a:rPr>
              <a:t>‘confidentiality’</a:t>
            </a:r>
            <a:r>
              <a:rPr sz="3700" b="0" spc="245" dirty="0">
                <a:latin typeface="Arial MT"/>
                <a:cs typeface="Arial MT"/>
              </a:rPr>
              <a:t> </a:t>
            </a:r>
            <a:r>
              <a:rPr sz="3700" b="0" dirty="0">
                <a:latin typeface="Arial MT"/>
                <a:cs typeface="Arial MT"/>
              </a:rPr>
              <a:t>do</a:t>
            </a:r>
            <a:r>
              <a:rPr sz="3700" b="0" spc="245" dirty="0">
                <a:latin typeface="Arial MT"/>
                <a:cs typeface="Arial MT"/>
              </a:rPr>
              <a:t> </a:t>
            </a:r>
            <a:r>
              <a:rPr sz="3700" b="0" spc="-10" dirty="0">
                <a:latin typeface="Arial MT"/>
                <a:cs typeface="Arial MT"/>
              </a:rPr>
              <a:t>differ.</a:t>
            </a:r>
            <a:endParaRPr sz="3700">
              <a:latin typeface="Arial MT"/>
              <a:cs typeface="Arial MT"/>
            </a:endParaRPr>
          </a:p>
        </p:txBody>
      </p:sp>
      <p:sp>
        <p:nvSpPr>
          <p:cNvPr id="4" name="object 4"/>
          <p:cNvSpPr txBox="1"/>
          <p:nvPr/>
        </p:nvSpPr>
        <p:spPr>
          <a:xfrm>
            <a:off x="1026134" y="5216819"/>
            <a:ext cx="15688310" cy="2425700"/>
          </a:xfrm>
          <a:prstGeom prst="rect">
            <a:avLst/>
          </a:prstGeom>
        </p:spPr>
        <p:txBody>
          <a:bodyPr vert="horz" wrap="square" lIns="0" tIns="12700" rIns="0" bIns="0" rtlCol="0">
            <a:spAutoFit/>
          </a:bodyPr>
          <a:lstStyle/>
          <a:p>
            <a:pPr marL="12700" marR="5080">
              <a:lnSpc>
                <a:spcPct val="141900"/>
              </a:lnSpc>
              <a:spcBef>
                <a:spcPts val="100"/>
              </a:spcBef>
              <a:tabLst>
                <a:tab pos="9417685" algn="l"/>
              </a:tabLst>
            </a:pPr>
            <a:r>
              <a:rPr sz="3700" dirty="0">
                <a:solidFill>
                  <a:srgbClr val="08090F"/>
                </a:solidFill>
                <a:latin typeface="Arial MT"/>
                <a:cs typeface="Arial MT"/>
              </a:rPr>
              <a:t>Confidentiality</a:t>
            </a:r>
            <a:r>
              <a:rPr sz="3700" spc="204" dirty="0">
                <a:solidFill>
                  <a:srgbClr val="08090F"/>
                </a:solidFill>
                <a:latin typeface="Arial MT"/>
                <a:cs typeface="Arial MT"/>
              </a:rPr>
              <a:t> </a:t>
            </a:r>
            <a:r>
              <a:rPr sz="3700" dirty="0">
                <a:solidFill>
                  <a:srgbClr val="08090F"/>
                </a:solidFill>
                <a:latin typeface="Arial MT"/>
                <a:cs typeface="Arial MT"/>
              </a:rPr>
              <a:t>is</a:t>
            </a:r>
            <a:r>
              <a:rPr sz="3700" spc="204" dirty="0">
                <a:solidFill>
                  <a:srgbClr val="08090F"/>
                </a:solidFill>
                <a:latin typeface="Arial MT"/>
                <a:cs typeface="Arial MT"/>
              </a:rPr>
              <a:t> </a:t>
            </a:r>
            <a:r>
              <a:rPr sz="3700" dirty="0">
                <a:solidFill>
                  <a:srgbClr val="08090F"/>
                </a:solidFill>
                <a:latin typeface="Arial MT"/>
                <a:cs typeface="Arial MT"/>
              </a:rPr>
              <a:t>an</a:t>
            </a:r>
            <a:r>
              <a:rPr sz="3700" spc="210" dirty="0">
                <a:solidFill>
                  <a:srgbClr val="08090F"/>
                </a:solidFill>
                <a:latin typeface="Arial MT"/>
                <a:cs typeface="Arial MT"/>
              </a:rPr>
              <a:t> </a:t>
            </a:r>
            <a:r>
              <a:rPr sz="3700" dirty="0">
                <a:solidFill>
                  <a:srgbClr val="08090F"/>
                </a:solidFill>
                <a:latin typeface="Arial MT"/>
                <a:cs typeface="Arial MT"/>
              </a:rPr>
              <a:t>ethical</a:t>
            </a:r>
            <a:r>
              <a:rPr sz="3700" spc="204" dirty="0">
                <a:solidFill>
                  <a:srgbClr val="08090F"/>
                </a:solidFill>
                <a:latin typeface="Arial MT"/>
                <a:cs typeface="Arial MT"/>
              </a:rPr>
              <a:t> </a:t>
            </a:r>
            <a:r>
              <a:rPr sz="3700" dirty="0">
                <a:solidFill>
                  <a:srgbClr val="08090F"/>
                </a:solidFill>
                <a:latin typeface="Arial MT"/>
                <a:cs typeface="Arial MT"/>
              </a:rPr>
              <a:t>duty</a:t>
            </a:r>
            <a:r>
              <a:rPr sz="3700" spc="204" dirty="0">
                <a:solidFill>
                  <a:srgbClr val="08090F"/>
                </a:solidFill>
                <a:latin typeface="Arial MT"/>
                <a:cs typeface="Arial MT"/>
              </a:rPr>
              <a:t> </a:t>
            </a:r>
            <a:r>
              <a:rPr sz="3700" dirty="0">
                <a:solidFill>
                  <a:srgbClr val="08090F"/>
                </a:solidFill>
                <a:latin typeface="Arial MT"/>
                <a:cs typeface="Arial MT"/>
              </a:rPr>
              <a:t>that</a:t>
            </a:r>
            <a:r>
              <a:rPr sz="3700" spc="210" dirty="0">
                <a:solidFill>
                  <a:srgbClr val="08090F"/>
                </a:solidFill>
                <a:latin typeface="Arial MT"/>
                <a:cs typeface="Arial MT"/>
              </a:rPr>
              <a:t> </a:t>
            </a:r>
            <a:r>
              <a:rPr sz="3700" dirty="0">
                <a:solidFill>
                  <a:srgbClr val="08090F"/>
                </a:solidFill>
                <a:latin typeface="Arial MT"/>
                <a:cs typeface="Arial MT"/>
              </a:rPr>
              <a:t>a</a:t>
            </a:r>
            <a:r>
              <a:rPr sz="3700" spc="204" dirty="0">
                <a:solidFill>
                  <a:srgbClr val="08090F"/>
                </a:solidFill>
                <a:latin typeface="Arial MT"/>
                <a:cs typeface="Arial MT"/>
              </a:rPr>
              <a:t> </a:t>
            </a:r>
            <a:r>
              <a:rPr sz="3700" dirty="0">
                <a:solidFill>
                  <a:srgbClr val="08090F"/>
                </a:solidFill>
                <a:latin typeface="Arial MT"/>
                <a:cs typeface="Arial MT"/>
              </a:rPr>
              <a:t>person</a:t>
            </a:r>
            <a:r>
              <a:rPr sz="3700" spc="204" dirty="0">
                <a:solidFill>
                  <a:srgbClr val="08090F"/>
                </a:solidFill>
                <a:latin typeface="Arial MT"/>
                <a:cs typeface="Arial MT"/>
              </a:rPr>
              <a:t> </a:t>
            </a:r>
            <a:r>
              <a:rPr sz="3700" dirty="0">
                <a:solidFill>
                  <a:srgbClr val="08090F"/>
                </a:solidFill>
                <a:latin typeface="Arial MT"/>
                <a:cs typeface="Arial MT"/>
              </a:rPr>
              <a:t>upholds</a:t>
            </a:r>
            <a:r>
              <a:rPr sz="3700" spc="210" dirty="0">
                <a:solidFill>
                  <a:srgbClr val="08090F"/>
                </a:solidFill>
                <a:latin typeface="Arial MT"/>
                <a:cs typeface="Arial MT"/>
              </a:rPr>
              <a:t> </a:t>
            </a:r>
            <a:r>
              <a:rPr sz="3700" dirty="0">
                <a:solidFill>
                  <a:srgbClr val="08090F"/>
                </a:solidFill>
                <a:latin typeface="Arial MT"/>
                <a:cs typeface="Arial MT"/>
              </a:rPr>
              <a:t>such</a:t>
            </a:r>
            <a:r>
              <a:rPr sz="3700" spc="204" dirty="0">
                <a:solidFill>
                  <a:srgbClr val="08090F"/>
                </a:solidFill>
                <a:latin typeface="Arial MT"/>
                <a:cs typeface="Arial MT"/>
              </a:rPr>
              <a:t> </a:t>
            </a:r>
            <a:r>
              <a:rPr sz="3700" dirty="0">
                <a:solidFill>
                  <a:srgbClr val="08090F"/>
                </a:solidFill>
                <a:latin typeface="Arial MT"/>
                <a:cs typeface="Arial MT"/>
              </a:rPr>
              <a:t>as</a:t>
            </a:r>
            <a:r>
              <a:rPr sz="3700" spc="210" dirty="0">
                <a:solidFill>
                  <a:srgbClr val="08090F"/>
                </a:solidFill>
                <a:latin typeface="Arial MT"/>
                <a:cs typeface="Arial MT"/>
              </a:rPr>
              <a:t> </a:t>
            </a:r>
            <a:r>
              <a:rPr sz="3700" spc="-10" dirty="0">
                <a:solidFill>
                  <a:srgbClr val="08090F"/>
                </a:solidFill>
                <a:latin typeface="Arial MT"/>
                <a:cs typeface="Arial MT"/>
              </a:rPr>
              <a:t>doctors, </a:t>
            </a:r>
            <a:r>
              <a:rPr sz="3700" dirty="0">
                <a:solidFill>
                  <a:srgbClr val="08090F"/>
                </a:solidFill>
                <a:latin typeface="Arial MT"/>
                <a:cs typeface="Arial MT"/>
              </a:rPr>
              <a:t>therapists</a:t>
            </a:r>
            <a:r>
              <a:rPr sz="3700" spc="305" dirty="0">
                <a:solidFill>
                  <a:srgbClr val="08090F"/>
                </a:solidFill>
                <a:latin typeface="Arial MT"/>
                <a:cs typeface="Arial MT"/>
              </a:rPr>
              <a:t> </a:t>
            </a:r>
            <a:r>
              <a:rPr sz="3700" dirty="0">
                <a:solidFill>
                  <a:srgbClr val="08090F"/>
                </a:solidFill>
                <a:latin typeface="Arial MT"/>
                <a:cs typeface="Arial MT"/>
              </a:rPr>
              <a:t>and</a:t>
            </a:r>
            <a:r>
              <a:rPr sz="3700" spc="315" dirty="0">
                <a:solidFill>
                  <a:srgbClr val="08090F"/>
                </a:solidFill>
                <a:latin typeface="Arial MT"/>
                <a:cs typeface="Arial MT"/>
              </a:rPr>
              <a:t> </a:t>
            </a:r>
            <a:r>
              <a:rPr sz="3700" dirty="0">
                <a:solidFill>
                  <a:srgbClr val="08090F"/>
                </a:solidFill>
                <a:latin typeface="Arial MT"/>
                <a:cs typeface="Arial MT"/>
              </a:rPr>
              <a:t>attorneys.</a:t>
            </a:r>
            <a:r>
              <a:rPr sz="3700" spc="315" dirty="0">
                <a:solidFill>
                  <a:srgbClr val="08090F"/>
                </a:solidFill>
                <a:latin typeface="Arial MT"/>
                <a:cs typeface="Arial MT"/>
              </a:rPr>
              <a:t> </a:t>
            </a:r>
            <a:r>
              <a:rPr sz="3700" dirty="0">
                <a:solidFill>
                  <a:srgbClr val="08090F"/>
                </a:solidFill>
                <a:latin typeface="Arial MT"/>
                <a:cs typeface="Arial MT"/>
              </a:rPr>
              <a:t>Upholding</a:t>
            </a:r>
            <a:r>
              <a:rPr sz="3700" spc="315" dirty="0">
                <a:solidFill>
                  <a:srgbClr val="08090F"/>
                </a:solidFill>
                <a:latin typeface="Arial MT"/>
                <a:cs typeface="Arial MT"/>
              </a:rPr>
              <a:t> </a:t>
            </a:r>
            <a:r>
              <a:rPr sz="3700" spc="-10" dirty="0">
                <a:solidFill>
                  <a:srgbClr val="08090F"/>
                </a:solidFill>
                <a:latin typeface="Arial MT"/>
                <a:cs typeface="Arial MT"/>
              </a:rPr>
              <a:t>patient</a:t>
            </a:r>
            <a:r>
              <a:rPr sz="3700" dirty="0">
                <a:solidFill>
                  <a:srgbClr val="08090F"/>
                </a:solidFill>
                <a:latin typeface="Arial MT"/>
                <a:cs typeface="Arial MT"/>
              </a:rPr>
              <a:t>	confidentiality</a:t>
            </a:r>
            <a:r>
              <a:rPr sz="3700" spc="280" dirty="0">
                <a:solidFill>
                  <a:srgbClr val="08090F"/>
                </a:solidFill>
                <a:latin typeface="Arial MT"/>
                <a:cs typeface="Arial MT"/>
              </a:rPr>
              <a:t> </a:t>
            </a:r>
            <a:r>
              <a:rPr sz="3700" dirty="0">
                <a:solidFill>
                  <a:srgbClr val="08090F"/>
                </a:solidFill>
                <a:latin typeface="Arial MT"/>
                <a:cs typeface="Arial MT"/>
              </a:rPr>
              <a:t>is</a:t>
            </a:r>
            <a:r>
              <a:rPr sz="3700" spc="280" dirty="0">
                <a:solidFill>
                  <a:srgbClr val="08090F"/>
                </a:solidFill>
                <a:latin typeface="Arial MT"/>
                <a:cs typeface="Arial MT"/>
              </a:rPr>
              <a:t> </a:t>
            </a:r>
            <a:r>
              <a:rPr sz="3700" dirty="0">
                <a:solidFill>
                  <a:srgbClr val="08090F"/>
                </a:solidFill>
                <a:latin typeface="Arial MT"/>
                <a:cs typeface="Arial MT"/>
              </a:rPr>
              <a:t>best</a:t>
            </a:r>
            <a:r>
              <a:rPr sz="3700" spc="280" dirty="0">
                <a:solidFill>
                  <a:srgbClr val="08090F"/>
                </a:solidFill>
                <a:latin typeface="Arial MT"/>
                <a:cs typeface="Arial MT"/>
              </a:rPr>
              <a:t> </a:t>
            </a:r>
            <a:r>
              <a:rPr sz="3700" spc="-10" dirty="0">
                <a:solidFill>
                  <a:srgbClr val="08090F"/>
                </a:solidFill>
                <a:latin typeface="Arial MT"/>
                <a:cs typeface="Arial MT"/>
              </a:rPr>
              <a:t>practice </a:t>
            </a:r>
            <a:r>
              <a:rPr sz="3700" dirty="0">
                <a:solidFill>
                  <a:srgbClr val="08090F"/>
                </a:solidFill>
                <a:latin typeface="Arial MT"/>
                <a:cs typeface="Arial MT"/>
              </a:rPr>
              <a:t>for</a:t>
            </a:r>
            <a:r>
              <a:rPr sz="3700" spc="165" dirty="0">
                <a:solidFill>
                  <a:srgbClr val="08090F"/>
                </a:solidFill>
                <a:latin typeface="Arial MT"/>
                <a:cs typeface="Arial MT"/>
              </a:rPr>
              <a:t> </a:t>
            </a:r>
            <a:r>
              <a:rPr sz="3700" dirty="0">
                <a:solidFill>
                  <a:srgbClr val="08090F"/>
                </a:solidFill>
                <a:latin typeface="Arial MT"/>
                <a:cs typeface="Arial MT"/>
              </a:rPr>
              <a:t>any</a:t>
            </a:r>
            <a:r>
              <a:rPr sz="3700" spc="175" dirty="0">
                <a:solidFill>
                  <a:srgbClr val="08090F"/>
                </a:solidFill>
                <a:latin typeface="Arial MT"/>
                <a:cs typeface="Arial MT"/>
              </a:rPr>
              <a:t> </a:t>
            </a:r>
            <a:r>
              <a:rPr sz="3700" dirty="0">
                <a:solidFill>
                  <a:srgbClr val="08090F"/>
                </a:solidFill>
                <a:latin typeface="Arial MT"/>
                <a:cs typeface="Arial MT"/>
              </a:rPr>
              <a:t>activity</a:t>
            </a:r>
            <a:r>
              <a:rPr sz="3700" spc="175" dirty="0">
                <a:solidFill>
                  <a:srgbClr val="08090F"/>
                </a:solidFill>
                <a:latin typeface="Arial MT"/>
                <a:cs typeface="Arial MT"/>
              </a:rPr>
              <a:t> </a:t>
            </a:r>
            <a:r>
              <a:rPr sz="3700" dirty="0">
                <a:solidFill>
                  <a:srgbClr val="08090F"/>
                </a:solidFill>
                <a:latin typeface="Arial MT"/>
                <a:cs typeface="Arial MT"/>
              </a:rPr>
              <a:t>or</a:t>
            </a:r>
            <a:r>
              <a:rPr sz="3700" spc="175" dirty="0">
                <a:solidFill>
                  <a:srgbClr val="08090F"/>
                </a:solidFill>
                <a:latin typeface="Arial MT"/>
                <a:cs typeface="Arial MT"/>
              </a:rPr>
              <a:t> </a:t>
            </a:r>
            <a:r>
              <a:rPr sz="3700" spc="-10" dirty="0">
                <a:solidFill>
                  <a:srgbClr val="08090F"/>
                </a:solidFill>
                <a:latin typeface="Arial MT"/>
                <a:cs typeface="Arial MT"/>
              </a:rPr>
              <a:t>organisation.</a:t>
            </a:r>
            <a:endParaRPr sz="3700" dirty="0">
              <a:latin typeface="Arial MT"/>
              <a:cs typeface="Arial MT"/>
            </a:endParaRPr>
          </a:p>
        </p:txBody>
      </p:sp>
      <p:pic>
        <p:nvPicPr>
          <p:cNvPr id="6" name="object 5">
            <a:hlinkClick r:id="rId3" action="ppaction://hlinksldjump"/>
            <a:extLst>
              <a:ext uri="{FF2B5EF4-FFF2-40B4-BE49-F238E27FC236}">
                <a16:creationId xmlns:a16="http://schemas.microsoft.com/office/drawing/2014/main" id="{FC1B4A19-2150-ADDD-C6A6-2EFA101921C5}"/>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515677" y="3531852"/>
            <a:ext cx="142875" cy="142875"/>
          </a:xfrm>
          <a:prstGeom prst="rect">
            <a:avLst/>
          </a:prstGeom>
        </p:spPr>
      </p:pic>
      <p:pic>
        <p:nvPicPr>
          <p:cNvPr id="5" name="object 5"/>
          <p:cNvPicPr/>
          <p:nvPr/>
        </p:nvPicPr>
        <p:blipFill>
          <a:blip r:embed="rId2" cstate="email">
            <a:extLst>
              <a:ext uri="{28A0092B-C50C-407E-A947-70E740481C1C}">
                <a14:useLocalDpi xmlns:a14="http://schemas.microsoft.com/office/drawing/2010/main"/>
              </a:ext>
            </a:extLst>
          </a:blip>
          <a:stretch>
            <a:fillRect/>
          </a:stretch>
        </p:blipFill>
        <p:spPr>
          <a:xfrm>
            <a:off x="1515677" y="4112877"/>
            <a:ext cx="142875" cy="142875"/>
          </a:xfrm>
          <a:prstGeom prst="rect">
            <a:avLst/>
          </a:prstGeom>
        </p:spPr>
      </p:pic>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515677" y="4693902"/>
            <a:ext cx="142875" cy="1428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515677" y="5274927"/>
            <a:ext cx="142875" cy="142875"/>
          </a:xfrm>
          <a:prstGeom prst="rect">
            <a:avLst/>
          </a:prstGeom>
        </p:spPr>
      </p:pic>
      <p:sp>
        <p:nvSpPr>
          <p:cNvPr id="8" name="object 8"/>
          <p:cNvSpPr txBox="1"/>
          <p:nvPr/>
        </p:nvSpPr>
        <p:spPr>
          <a:xfrm>
            <a:off x="1856592" y="3246165"/>
            <a:ext cx="13714730" cy="2347595"/>
          </a:xfrm>
          <a:prstGeom prst="rect">
            <a:avLst/>
          </a:prstGeom>
        </p:spPr>
        <p:txBody>
          <a:bodyPr vert="horz" wrap="square" lIns="0" tIns="10795" rIns="0" bIns="0" rtlCol="0">
            <a:spAutoFit/>
          </a:bodyPr>
          <a:lstStyle/>
          <a:p>
            <a:pPr marL="12700" marR="5080">
              <a:lnSpc>
                <a:spcPct val="100299"/>
              </a:lnSpc>
              <a:spcBef>
                <a:spcPts val="85"/>
              </a:spcBef>
              <a:tabLst>
                <a:tab pos="2761615" algn="l"/>
              </a:tabLst>
            </a:pPr>
            <a:r>
              <a:rPr sz="3800" dirty="0">
                <a:latin typeface="Arial MT"/>
                <a:cs typeface="Arial MT"/>
              </a:rPr>
              <a:t>Not</a:t>
            </a:r>
            <a:r>
              <a:rPr sz="3800" spc="140" dirty="0">
                <a:latin typeface="Arial MT"/>
                <a:cs typeface="Arial MT"/>
              </a:rPr>
              <a:t> </a:t>
            </a:r>
            <a:r>
              <a:rPr sz="3800" spc="-10" dirty="0">
                <a:latin typeface="Arial MT"/>
                <a:cs typeface="Arial MT"/>
              </a:rPr>
              <a:t>talking</a:t>
            </a:r>
            <a:r>
              <a:rPr sz="3800" dirty="0">
                <a:latin typeface="Arial MT"/>
                <a:cs typeface="Arial MT"/>
              </a:rPr>
              <a:t>	about</a:t>
            </a:r>
            <a:r>
              <a:rPr sz="3800" spc="185" dirty="0">
                <a:latin typeface="Arial MT"/>
                <a:cs typeface="Arial MT"/>
              </a:rPr>
              <a:t> </a:t>
            </a:r>
            <a:r>
              <a:rPr sz="3800" dirty="0">
                <a:latin typeface="Arial MT"/>
                <a:cs typeface="Arial MT"/>
              </a:rPr>
              <a:t>the</a:t>
            </a:r>
            <a:r>
              <a:rPr sz="3800" spc="195" dirty="0">
                <a:latin typeface="Arial MT"/>
                <a:cs typeface="Arial MT"/>
              </a:rPr>
              <a:t> </a:t>
            </a:r>
            <a:r>
              <a:rPr sz="3800" dirty="0">
                <a:latin typeface="Arial MT"/>
                <a:cs typeface="Arial MT"/>
              </a:rPr>
              <a:t>patient</a:t>
            </a:r>
            <a:r>
              <a:rPr sz="3800" spc="190" dirty="0">
                <a:latin typeface="Arial MT"/>
                <a:cs typeface="Arial MT"/>
              </a:rPr>
              <a:t> </a:t>
            </a:r>
            <a:r>
              <a:rPr sz="3800" dirty="0">
                <a:latin typeface="Arial MT"/>
                <a:cs typeface="Arial MT"/>
              </a:rPr>
              <a:t>outside</a:t>
            </a:r>
            <a:r>
              <a:rPr sz="3800" spc="195" dirty="0">
                <a:latin typeface="Arial MT"/>
                <a:cs typeface="Arial MT"/>
              </a:rPr>
              <a:t> </a:t>
            </a:r>
            <a:r>
              <a:rPr sz="3800" dirty="0">
                <a:latin typeface="Arial MT"/>
                <a:cs typeface="Arial MT"/>
              </a:rPr>
              <a:t>of</a:t>
            </a:r>
            <a:r>
              <a:rPr sz="3800" spc="190" dirty="0">
                <a:latin typeface="Arial MT"/>
                <a:cs typeface="Arial MT"/>
              </a:rPr>
              <a:t> </a:t>
            </a:r>
            <a:r>
              <a:rPr sz="3800" dirty="0">
                <a:latin typeface="Arial MT"/>
                <a:cs typeface="Arial MT"/>
              </a:rPr>
              <a:t>the</a:t>
            </a:r>
            <a:r>
              <a:rPr sz="3800" spc="195" dirty="0">
                <a:latin typeface="Arial MT"/>
                <a:cs typeface="Arial MT"/>
              </a:rPr>
              <a:t> </a:t>
            </a:r>
            <a:r>
              <a:rPr sz="3800" dirty="0">
                <a:latin typeface="Arial MT"/>
                <a:cs typeface="Arial MT"/>
              </a:rPr>
              <a:t>work</a:t>
            </a:r>
            <a:r>
              <a:rPr sz="3800" spc="200" dirty="0">
                <a:latin typeface="Arial MT"/>
                <a:cs typeface="Arial MT"/>
              </a:rPr>
              <a:t> </a:t>
            </a:r>
            <a:r>
              <a:rPr sz="3800" spc="-10" dirty="0">
                <a:latin typeface="Arial MT"/>
                <a:cs typeface="Arial MT"/>
              </a:rPr>
              <a:t>environment. </a:t>
            </a:r>
            <a:r>
              <a:rPr sz="3800" dirty="0">
                <a:latin typeface="Arial MT"/>
                <a:cs typeface="Arial MT"/>
              </a:rPr>
              <a:t>Only</a:t>
            </a:r>
            <a:r>
              <a:rPr sz="3800" spc="260" dirty="0">
                <a:latin typeface="Arial MT"/>
                <a:cs typeface="Arial MT"/>
              </a:rPr>
              <a:t> </a:t>
            </a:r>
            <a:r>
              <a:rPr sz="3800" dirty="0">
                <a:latin typeface="Arial MT"/>
                <a:cs typeface="Arial MT"/>
              </a:rPr>
              <a:t>discussing</a:t>
            </a:r>
            <a:r>
              <a:rPr sz="3800" spc="275" dirty="0">
                <a:latin typeface="Arial MT"/>
                <a:cs typeface="Arial MT"/>
              </a:rPr>
              <a:t> </a:t>
            </a:r>
            <a:r>
              <a:rPr sz="3800" dirty="0">
                <a:latin typeface="Arial MT"/>
                <a:cs typeface="Arial MT"/>
              </a:rPr>
              <a:t>patients</a:t>
            </a:r>
            <a:r>
              <a:rPr sz="3800" spc="275" dirty="0">
                <a:latin typeface="Arial MT"/>
                <a:cs typeface="Arial MT"/>
              </a:rPr>
              <a:t> </a:t>
            </a:r>
            <a:r>
              <a:rPr sz="3800" dirty="0">
                <a:latin typeface="Arial MT"/>
                <a:cs typeface="Arial MT"/>
              </a:rPr>
              <a:t>with</a:t>
            </a:r>
            <a:r>
              <a:rPr sz="3800" spc="270" dirty="0">
                <a:latin typeface="Arial MT"/>
                <a:cs typeface="Arial MT"/>
              </a:rPr>
              <a:t> </a:t>
            </a:r>
            <a:r>
              <a:rPr sz="3800" dirty="0">
                <a:latin typeface="Arial MT"/>
                <a:cs typeface="Arial MT"/>
              </a:rPr>
              <a:t>the</a:t>
            </a:r>
            <a:r>
              <a:rPr sz="3800" spc="275" dirty="0">
                <a:latin typeface="Arial MT"/>
                <a:cs typeface="Arial MT"/>
              </a:rPr>
              <a:t> </a:t>
            </a:r>
            <a:r>
              <a:rPr sz="3800" dirty="0">
                <a:latin typeface="Arial MT"/>
                <a:cs typeface="Arial MT"/>
              </a:rPr>
              <a:t>appropriate</a:t>
            </a:r>
            <a:r>
              <a:rPr sz="3800" spc="275" dirty="0">
                <a:latin typeface="Arial MT"/>
                <a:cs typeface="Arial MT"/>
              </a:rPr>
              <a:t> </a:t>
            </a:r>
            <a:r>
              <a:rPr sz="3800" spc="-10" dirty="0">
                <a:latin typeface="Arial MT"/>
                <a:cs typeface="Arial MT"/>
              </a:rPr>
              <a:t>people.</a:t>
            </a:r>
            <a:endParaRPr sz="3800">
              <a:latin typeface="Arial MT"/>
              <a:cs typeface="Arial MT"/>
            </a:endParaRPr>
          </a:p>
          <a:p>
            <a:pPr marL="12700">
              <a:lnSpc>
                <a:spcPct val="100000"/>
              </a:lnSpc>
              <a:spcBef>
                <a:spcPts val="15"/>
              </a:spcBef>
            </a:pPr>
            <a:r>
              <a:rPr sz="3800" dirty="0">
                <a:latin typeface="Arial MT"/>
                <a:cs typeface="Arial MT"/>
              </a:rPr>
              <a:t>Conducting</a:t>
            </a:r>
            <a:r>
              <a:rPr sz="3800" spc="250" dirty="0">
                <a:latin typeface="Arial MT"/>
                <a:cs typeface="Arial MT"/>
              </a:rPr>
              <a:t> </a:t>
            </a:r>
            <a:r>
              <a:rPr sz="3800" dirty="0">
                <a:latin typeface="Arial MT"/>
                <a:cs typeface="Arial MT"/>
              </a:rPr>
              <a:t>interviews</a:t>
            </a:r>
            <a:r>
              <a:rPr sz="3800" spc="250" dirty="0">
                <a:latin typeface="Arial MT"/>
                <a:cs typeface="Arial MT"/>
              </a:rPr>
              <a:t> </a:t>
            </a:r>
            <a:r>
              <a:rPr sz="3800" dirty="0">
                <a:latin typeface="Arial MT"/>
                <a:cs typeface="Arial MT"/>
              </a:rPr>
              <a:t>in</a:t>
            </a:r>
            <a:r>
              <a:rPr sz="3800" spc="250" dirty="0">
                <a:latin typeface="Arial MT"/>
                <a:cs typeface="Arial MT"/>
              </a:rPr>
              <a:t> </a:t>
            </a:r>
            <a:r>
              <a:rPr sz="3800" dirty="0">
                <a:latin typeface="Arial MT"/>
                <a:cs typeface="Arial MT"/>
              </a:rPr>
              <a:t>a</a:t>
            </a:r>
            <a:r>
              <a:rPr sz="3800" spc="250" dirty="0">
                <a:latin typeface="Arial MT"/>
                <a:cs typeface="Arial MT"/>
              </a:rPr>
              <a:t> </a:t>
            </a:r>
            <a:r>
              <a:rPr sz="3800" dirty="0">
                <a:latin typeface="Arial MT"/>
                <a:cs typeface="Arial MT"/>
              </a:rPr>
              <a:t>private</a:t>
            </a:r>
            <a:r>
              <a:rPr sz="3800" spc="250" dirty="0">
                <a:latin typeface="Arial MT"/>
                <a:cs typeface="Arial MT"/>
              </a:rPr>
              <a:t> </a:t>
            </a:r>
            <a:r>
              <a:rPr sz="3800" spc="-10" dirty="0">
                <a:latin typeface="Arial MT"/>
                <a:cs typeface="Arial MT"/>
              </a:rPr>
              <a:t>place.</a:t>
            </a:r>
            <a:endParaRPr sz="3800">
              <a:latin typeface="Arial MT"/>
              <a:cs typeface="Arial MT"/>
            </a:endParaRPr>
          </a:p>
          <a:p>
            <a:pPr marL="12700">
              <a:lnSpc>
                <a:spcPct val="100000"/>
              </a:lnSpc>
              <a:spcBef>
                <a:spcPts val="15"/>
              </a:spcBef>
            </a:pPr>
            <a:r>
              <a:rPr sz="3800" dirty="0">
                <a:latin typeface="Arial MT"/>
                <a:cs typeface="Arial MT"/>
              </a:rPr>
              <a:t>Seek</a:t>
            </a:r>
            <a:r>
              <a:rPr sz="3800" spc="220" dirty="0">
                <a:latin typeface="Arial MT"/>
                <a:cs typeface="Arial MT"/>
              </a:rPr>
              <a:t> </a:t>
            </a:r>
            <a:r>
              <a:rPr sz="3800" dirty="0">
                <a:latin typeface="Arial MT"/>
                <a:cs typeface="Arial MT"/>
              </a:rPr>
              <a:t>patient</a:t>
            </a:r>
            <a:r>
              <a:rPr sz="3800" spc="225" dirty="0">
                <a:latin typeface="Arial MT"/>
                <a:cs typeface="Arial MT"/>
              </a:rPr>
              <a:t> </a:t>
            </a:r>
            <a:r>
              <a:rPr sz="3800" dirty="0">
                <a:latin typeface="Arial MT"/>
                <a:cs typeface="Arial MT"/>
              </a:rPr>
              <a:t>permission</a:t>
            </a:r>
            <a:r>
              <a:rPr sz="3800" spc="235" dirty="0">
                <a:latin typeface="Arial MT"/>
                <a:cs typeface="Arial MT"/>
              </a:rPr>
              <a:t> </a:t>
            </a:r>
            <a:r>
              <a:rPr sz="3800" dirty="0">
                <a:latin typeface="Arial MT"/>
                <a:cs typeface="Arial MT"/>
              </a:rPr>
              <a:t>to</a:t>
            </a:r>
            <a:r>
              <a:rPr sz="3800" spc="229" dirty="0">
                <a:latin typeface="Arial MT"/>
                <a:cs typeface="Arial MT"/>
              </a:rPr>
              <a:t> </a:t>
            </a:r>
            <a:r>
              <a:rPr sz="3800" dirty="0">
                <a:latin typeface="Arial MT"/>
                <a:cs typeface="Arial MT"/>
              </a:rPr>
              <a:t>share</a:t>
            </a:r>
            <a:r>
              <a:rPr sz="3800" spc="235" dirty="0">
                <a:latin typeface="Arial MT"/>
                <a:cs typeface="Arial MT"/>
              </a:rPr>
              <a:t> </a:t>
            </a:r>
            <a:r>
              <a:rPr sz="3800" dirty="0">
                <a:latin typeface="Arial MT"/>
                <a:cs typeface="Arial MT"/>
              </a:rPr>
              <a:t>their</a:t>
            </a:r>
            <a:r>
              <a:rPr sz="3800" spc="235" dirty="0">
                <a:latin typeface="Arial MT"/>
                <a:cs typeface="Arial MT"/>
              </a:rPr>
              <a:t> </a:t>
            </a:r>
            <a:r>
              <a:rPr sz="3800" spc="-10" dirty="0">
                <a:latin typeface="Arial MT"/>
                <a:cs typeface="Arial MT"/>
              </a:rPr>
              <a:t>information.</a:t>
            </a:r>
            <a:endParaRPr sz="3800">
              <a:latin typeface="Arial MT"/>
              <a:cs typeface="Arial MT"/>
            </a:endParaRPr>
          </a:p>
        </p:txBody>
      </p:sp>
      <p:sp>
        <p:nvSpPr>
          <p:cNvPr id="9" name="object 9"/>
          <p:cNvSpPr txBox="1">
            <a:spLocks noGrp="1"/>
          </p:cNvSpPr>
          <p:nvPr>
            <p:ph type="title"/>
          </p:nvPr>
        </p:nvSpPr>
        <p:spPr>
          <a:xfrm>
            <a:off x="1016001" y="965233"/>
            <a:ext cx="12321540" cy="1972310"/>
          </a:xfrm>
          <a:prstGeom prst="rect">
            <a:avLst/>
          </a:prstGeom>
        </p:spPr>
        <p:txBody>
          <a:bodyPr vert="horz" wrap="square" lIns="0" tIns="29209" rIns="0" bIns="0" rtlCol="0">
            <a:spAutoFit/>
          </a:bodyPr>
          <a:lstStyle/>
          <a:p>
            <a:pPr marL="12700" marR="5080">
              <a:lnSpc>
                <a:spcPts val="7650"/>
              </a:lnSpc>
              <a:spcBef>
                <a:spcPts val="229"/>
              </a:spcBef>
              <a:tabLst>
                <a:tab pos="2661920" algn="l"/>
                <a:tab pos="3835400" algn="l"/>
                <a:tab pos="7189470" algn="l"/>
                <a:tab pos="10742930" algn="l"/>
              </a:tabLst>
            </a:pPr>
            <a:r>
              <a:rPr spc="330" dirty="0">
                <a:solidFill>
                  <a:srgbClr val="000000"/>
                </a:solidFill>
              </a:rPr>
              <a:t>Ways</a:t>
            </a:r>
            <a:r>
              <a:rPr dirty="0">
                <a:solidFill>
                  <a:srgbClr val="000000"/>
                </a:solidFill>
              </a:rPr>
              <a:t>	</a:t>
            </a:r>
            <a:r>
              <a:rPr spc="200" dirty="0">
                <a:solidFill>
                  <a:srgbClr val="000000"/>
                </a:solidFill>
              </a:rPr>
              <a:t>to</a:t>
            </a:r>
            <a:r>
              <a:rPr dirty="0">
                <a:solidFill>
                  <a:srgbClr val="000000"/>
                </a:solidFill>
              </a:rPr>
              <a:t>	</a:t>
            </a:r>
            <a:r>
              <a:rPr spc="380" dirty="0">
                <a:solidFill>
                  <a:srgbClr val="000000"/>
                </a:solidFill>
              </a:rPr>
              <a:t>uphold</a:t>
            </a:r>
            <a:r>
              <a:rPr dirty="0">
                <a:solidFill>
                  <a:srgbClr val="000000"/>
                </a:solidFill>
              </a:rPr>
              <a:t>	</a:t>
            </a:r>
            <a:r>
              <a:rPr spc="390" dirty="0">
                <a:solidFill>
                  <a:srgbClr val="000000"/>
                </a:solidFill>
              </a:rPr>
              <a:t>privacy</a:t>
            </a:r>
            <a:r>
              <a:rPr dirty="0">
                <a:solidFill>
                  <a:srgbClr val="000000"/>
                </a:solidFill>
              </a:rPr>
              <a:t>	</a:t>
            </a:r>
            <a:r>
              <a:rPr spc="285" dirty="0">
                <a:solidFill>
                  <a:srgbClr val="000000"/>
                </a:solidFill>
              </a:rPr>
              <a:t>and </a:t>
            </a:r>
            <a:r>
              <a:rPr spc="425" dirty="0">
                <a:solidFill>
                  <a:srgbClr val="000000"/>
                </a:solidFill>
              </a:rPr>
              <a:t>confidentiality</a:t>
            </a:r>
          </a:p>
        </p:txBody>
      </p:sp>
      <p:pic>
        <p:nvPicPr>
          <p:cNvPr id="10" name="object 5">
            <a:hlinkClick r:id="rId4" action="ppaction://hlinksldjump"/>
            <a:extLst>
              <a:ext uri="{FF2B5EF4-FFF2-40B4-BE49-F238E27FC236}">
                <a16:creationId xmlns:a16="http://schemas.microsoft.com/office/drawing/2014/main" id="{AFEBE552-4A44-05A0-B4D9-D2CB5BC856D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664666" y="8605520"/>
            <a:ext cx="12509500" cy="1000760"/>
          </a:xfrm>
          <a:prstGeom prst="rect">
            <a:avLst/>
          </a:prstGeom>
        </p:spPr>
        <p:txBody>
          <a:bodyPr vert="horz" wrap="square" lIns="0" tIns="12700" rIns="0" bIns="0" rtlCol="0">
            <a:spAutoFit/>
          </a:bodyPr>
          <a:lstStyle/>
          <a:p>
            <a:pPr marL="12700">
              <a:lnSpc>
                <a:spcPct val="100000"/>
              </a:lnSpc>
              <a:spcBef>
                <a:spcPts val="100"/>
              </a:spcBef>
              <a:tabLst>
                <a:tab pos="2225040" algn="l"/>
                <a:tab pos="5321300" algn="l"/>
                <a:tab pos="7682865" algn="l"/>
                <a:tab pos="11207750" algn="l"/>
              </a:tabLst>
            </a:pPr>
            <a:r>
              <a:rPr spc="270" dirty="0"/>
              <a:t>Who</a:t>
            </a:r>
            <a:r>
              <a:rPr dirty="0"/>
              <a:t>	</a:t>
            </a:r>
            <a:r>
              <a:rPr spc="345" dirty="0"/>
              <a:t>knows</a:t>
            </a:r>
            <a:r>
              <a:rPr dirty="0"/>
              <a:t>	</a:t>
            </a:r>
            <a:r>
              <a:rPr spc="310" dirty="0"/>
              <a:t>what</a:t>
            </a:r>
            <a:r>
              <a:rPr dirty="0"/>
              <a:t>	</a:t>
            </a:r>
            <a:r>
              <a:rPr spc="370" dirty="0"/>
              <a:t>rapport</a:t>
            </a:r>
            <a:r>
              <a:rPr dirty="0"/>
              <a:t>	</a:t>
            </a:r>
            <a:r>
              <a:rPr spc="270" dirty="0"/>
              <a:t>is?</a:t>
            </a:r>
          </a:p>
        </p:txBody>
      </p:sp>
      <p:pic>
        <p:nvPicPr>
          <p:cNvPr id="4" name="Picture 3">
            <a:extLst>
              <a:ext uri="{FF2B5EF4-FFF2-40B4-BE49-F238E27FC236}">
                <a16:creationId xmlns:a16="http://schemas.microsoft.com/office/drawing/2014/main" id="{786E2DFE-A8E4-0C34-69BD-69B4E3EDB32D}"/>
              </a:ext>
            </a:extLst>
          </p:cNvPr>
          <p:cNvPicPr>
            <a:picLocks noChangeAspect="1"/>
          </p:cNvPicPr>
          <p:nvPr/>
        </p:nvPicPr>
        <p:blipFill>
          <a:blip r:embed="rId2"/>
          <a:stretch>
            <a:fillRect/>
          </a:stretch>
        </p:blipFill>
        <p:spPr>
          <a:xfrm>
            <a:off x="1671033" y="488234"/>
            <a:ext cx="14330967" cy="8037114"/>
          </a:xfrm>
          <a:prstGeom prst="rect">
            <a:avLst/>
          </a:prstGeom>
        </p:spPr>
      </p:pic>
      <p:pic>
        <p:nvPicPr>
          <p:cNvPr id="3" name="object 5">
            <a:hlinkClick r:id="rId3" action="ppaction://hlinksldjump"/>
            <a:extLst>
              <a:ext uri="{FF2B5EF4-FFF2-40B4-BE49-F238E27FC236}">
                <a16:creationId xmlns:a16="http://schemas.microsoft.com/office/drawing/2014/main" id="{E6A5035C-6761-1853-F7A2-0FF0D4ECF8E8}"/>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0" y="40344"/>
            <a:ext cx="8667749" cy="10246655"/>
          </a:xfrm>
          <a:prstGeom prst="rect">
            <a:avLst/>
          </a:prstGeom>
        </p:spPr>
      </p:pic>
      <p:sp>
        <p:nvSpPr>
          <p:cNvPr id="5" name="object 5"/>
          <p:cNvSpPr txBox="1"/>
          <p:nvPr/>
        </p:nvSpPr>
        <p:spPr>
          <a:xfrm>
            <a:off x="9131300" y="4387802"/>
            <a:ext cx="7280909" cy="2303780"/>
          </a:xfrm>
          <a:prstGeom prst="rect">
            <a:avLst/>
          </a:prstGeom>
        </p:spPr>
        <p:txBody>
          <a:bodyPr vert="horz" wrap="square" lIns="0" tIns="4445" rIns="0" bIns="0" rtlCol="0">
            <a:spAutoFit/>
          </a:bodyPr>
          <a:lstStyle/>
          <a:p>
            <a:pPr marL="12700" marR="5080">
              <a:lnSpc>
                <a:spcPct val="101400"/>
              </a:lnSpc>
              <a:spcBef>
                <a:spcPts val="35"/>
              </a:spcBef>
            </a:pPr>
            <a:r>
              <a:rPr sz="3700" dirty="0">
                <a:latin typeface="Arial MT"/>
                <a:cs typeface="Arial MT"/>
              </a:rPr>
              <a:t>Open</a:t>
            </a:r>
            <a:r>
              <a:rPr sz="3700" spc="215" dirty="0">
                <a:latin typeface="Arial MT"/>
                <a:cs typeface="Arial MT"/>
              </a:rPr>
              <a:t> </a:t>
            </a:r>
            <a:r>
              <a:rPr sz="3700" dirty="0">
                <a:latin typeface="Arial MT"/>
                <a:cs typeface="Arial MT"/>
              </a:rPr>
              <a:t>disclosure</a:t>
            </a:r>
            <a:r>
              <a:rPr sz="3700" spc="220" dirty="0">
                <a:latin typeface="Arial MT"/>
                <a:cs typeface="Arial MT"/>
              </a:rPr>
              <a:t> </a:t>
            </a:r>
            <a:r>
              <a:rPr sz="3700" dirty="0">
                <a:latin typeface="Arial MT"/>
                <a:cs typeface="Arial MT"/>
              </a:rPr>
              <a:t>is</a:t>
            </a:r>
            <a:r>
              <a:rPr sz="3700" spc="220" dirty="0">
                <a:latin typeface="Arial MT"/>
                <a:cs typeface="Arial MT"/>
              </a:rPr>
              <a:t> </a:t>
            </a:r>
            <a:r>
              <a:rPr sz="3700" dirty="0">
                <a:latin typeface="Arial MT"/>
                <a:cs typeface="Arial MT"/>
              </a:rPr>
              <a:t>about</a:t>
            </a:r>
            <a:r>
              <a:rPr sz="3700" spc="220" dirty="0">
                <a:latin typeface="Arial MT"/>
                <a:cs typeface="Arial MT"/>
              </a:rPr>
              <a:t> </a:t>
            </a:r>
            <a:r>
              <a:rPr sz="3700" spc="-10" dirty="0">
                <a:latin typeface="Arial MT"/>
                <a:cs typeface="Arial MT"/>
              </a:rPr>
              <a:t>ensuring </a:t>
            </a:r>
            <a:r>
              <a:rPr sz="3700" dirty="0">
                <a:latin typeface="Arial MT"/>
                <a:cs typeface="Arial MT"/>
              </a:rPr>
              <a:t>open</a:t>
            </a:r>
            <a:r>
              <a:rPr sz="3700" spc="320" dirty="0">
                <a:latin typeface="Arial MT"/>
                <a:cs typeface="Arial MT"/>
              </a:rPr>
              <a:t> </a:t>
            </a:r>
            <a:r>
              <a:rPr sz="3700" dirty="0">
                <a:latin typeface="Arial MT"/>
                <a:cs typeface="Arial MT"/>
              </a:rPr>
              <a:t>communication</a:t>
            </a:r>
            <a:r>
              <a:rPr sz="3700" spc="335" dirty="0">
                <a:latin typeface="Arial MT"/>
                <a:cs typeface="Arial MT"/>
              </a:rPr>
              <a:t> </a:t>
            </a:r>
            <a:r>
              <a:rPr sz="3700" spc="-10" dirty="0">
                <a:latin typeface="Arial MT"/>
                <a:cs typeface="Arial MT"/>
              </a:rPr>
              <a:t>between </a:t>
            </a:r>
            <a:r>
              <a:rPr sz="3700" dirty="0">
                <a:latin typeface="Arial MT"/>
                <a:cs typeface="Arial MT"/>
              </a:rPr>
              <a:t>patients</a:t>
            </a:r>
            <a:r>
              <a:rPr sz="3700" spc="305" dirty="0">
                <a:latin typeface="Arial MT"/>
                <a:cs typeface="Arial MT"/>
              </a:rPr>
              <a:t> </a:t>
            </a:r>
            <a:r>
              <a:rPr sz="3700" dirty="0">
                <a:latin typeface="Arial MT"/>
                <a:cs typeface="Arial MT"/>
              </a:rPr>
              <a:t>and</a:t>
            </a:r>
            <a:r>
              <a:rPr sz="3700" spc="315" dirty="0">
                <a:latin typeface="Arial MT"/>
                <a:cs typeface="Arial MT"/>
              </a:rPr>
              <a:t> </a:t>
            </a:r>
            <a:r>
              <a:rPr sz="3700" dirty="0">
                <a:latin typeface="Arial MT"/>
                <a:cs typeface="Arial MT"/>
              </a:rPr>
              <a:t>organisations</a:t>
            </a:r>
            <a:r>
              <a:rPr sz="3700" spc="315" dirty="0">
                <a:latin typeface="Arial MT"/>
                <a:cs typeface="Arial MT"/>
              </a:rPr>
              <a:t> </a:t>
            </a:r>
            <a:r>
              <a:rPr sz="3700" spc="-20" dirty="0">
                <a:latin typeface="Arial MT"/>
                <a:cs typeface="Arial MT"/>
              </a:rPr>
              <a:t>when </a:t>
            </a:r>
            <a:r>
              <a:rPr sz="3700" dirty="0">
                <a:latin typeface="Arial MT"/>
                <a:cs typeface="Arial MT"/>
              </a:rPr>
              <a:t>things</a:t>
            </a:r>
            <a:r>
              <a:rPr sz="3700" spc="165" dirty="0">
                <a:latin typeface="Arial MT"/>
                <a:cs typeface="Arial MT"/>
              </a:rPr>
              <a:t> </a:t>
            </a:r>
            <a:r>
              <a:rPr sz="3700" dirty="0">
                <a:latin typeface="Arial MT"/>
                <a:cs typeface="Arial MT"/>
              </a:rPr>
              <a:t>don’t</a:t>
            </a:r>
            <a:r>
              <a:rPr sz="3700" spc="165" dirty="0">
                <a:latin typeface="Arial MT"/>
                <a:cs typeface="Arial MT"/>
              </a:rPr>
              <a:t> </a:t>
            </a:r>
            <a:r>
              <a:rPr sz="3700" dirty="0">
                <a:latin typeface="Arial MT"/>
                <a:cs typeface="Arial MT"/>
              </a:rPr>
              <a:t>go</a:t>
            </a:r>
            <a:r>
              <a:rPr sz="3700" spc="165" dirty="0">
                <a:latin typeface="Arial MT"/>
                <a:cs typeface="Arial MT"/>
              </a:rPr>
              <a:t> </a:t>
            </a:r>
            <a:r>
              <a:rPr sz="3700" dirty="0">
                <a:latin typeface="Arial MT"/>
                <a:cs typeface="Arial MT"/>
              </a:rPr>
              <a:t>to</a:t>
            </a:r>
            <a:r>
              <a:rPr sz="3700" spc="170" dirty="0">
                <a:latin typeface="Arial MT"/>
                <a:cs typeface="Arial MT"/>
              </a:rPr>
              <a:t> </a:t>
            </a:r>
            <a:r>
              <a:rPr sz="3700" spc="-10" dirty="0">
                <a:latin typeface="Arial MT"/>
                <a:cs typeface="Arial MT"/>
              </a:rPr>
              <a:t>plan.</a:t>
            </a:r>
            <a:endParaRPr sz="3700">
              <a:latin typeface="Arial MT"/>
              <a:cs typeface="Arial MT"/>
            </a:endParaRPr>
          </a:p>
        </p:txBody>
      </p:sp>
      <p:sp>
        <p:nvSpPr>
          <p:cNvPr id="6" name="object 6"/>
          <p:cNvSpPr txBox="1">
            <a:spLocks noGrp="1"/>
          </p:cNvSpPr>
          <p:nvPr>
            <p:ph type="title"/>
          </p:nvPr>
        </p:nvSpPr>
        <p:spPr>
          <a:xfrm>
            <a:off x="9131300" y="686306"/>
            <a:ext cx="7577455" cy="3148330"/>
          </a:xfrm>
          <a:prstGeom prst="rect">
            <a:avLst/>
          </a:prstGeom>
        </p:spPr>
        <p:txBody>
          <a:bodyPr vert="horz" wrap="square" lIns="0" tIns="291465" rIns="0" bIns="0" rtlCol="0">
            <a:spAutoFit/>
          </a:bodyPr>
          <a:lstStyle/>
          <a:p>
            <a:pPr marL="12700">
              <a:lnSpc>
                <a:spcPct val="100000"/>
              </a:lnSpc>
              <a:spcBef>
                <a:spcPts val="2295"/>
              </a:spcBef>
            </a:pPr>
            <a:r>
              <a:rPr spc="409" dirty="0">
                <a:solidFill>
                  <a:srgbClr val="000000"/>
                </a:solidFill>
              </a:rPr>
              <a:t>Disclosure</a:t>
            </a:r>
          </a:p>
          <a:p>
            <a:pPr marL="12700" marR="5080">
              <a:lnSpc>
                <a:spcPct val="101400"/>
              </a:lnSpc>
              <a:spcBef>
                <a:spcPts val="1205"/>
              </a:spcBef>
              <a:tabLst>
                <a:tab pos="1538605" algn="l"/>
              </a:tabLst>
            </a:pPr>
            <a:r>
              <a:rPr sz="3700" b="0" dirty="0">
                <a:solidFill>
                  <a:srgbClr val="000000"/>
                </a:solidFill>
                <a:latin typeface="Arial MT"/>
                <a:cs typeface="Arial MT"/>
              </a:rPr>
              <a:t>It</a:t>
            </a:r>
            <a:r>
              <a:rPr sz="3700" b="0" spc="185" dirty="0">
                <a:solidFill>
                  <a:srgbClr val="000000"/>
                </a:solidFill>
                <a:latin typeface="Arial MT"/>
                <a:cs typeface="Arial MT"/>
              </a:rPr>
              <a:t> </a:t>
            </a:r>
            <a:r>
              <a:rPr sz="3700" b="0" dirty="0">
                <a:solidFill>
                  <a:srgbClr val="000000"/>
                </a:solidFill>
                <a:latin typeface="Arial MT"/>
                <a:cs typeface="Arial MT"/>
              </a:rPr>
              <a:t>is</a:t>
            </a:r>
            <a:r>
              <a:rPr sz="3700" b="0" spc="190" dirty="0">
                <a:solidFill>
                  <a:srgbClr val="000000"/>
                </a:solidFill>
                <a:latin typeface="Arial MT"/>
                <a:cs typeface="Arial MT"/>
              </a:rPr>
              <a:t> </a:t>
            </a:r>
            <a:r>
              <a:rPr sz="3700" b="0" dirty="0">
                <a:solidFill>
                  <a:srgbClr val="000000"/>
                </a:solidFill>
                <a:latin typeface="Arial MT"/>
                <a:cs typeface="Arial MT"/>
              </a:rPr>
              <a:t>important</a:t>
            </a:r>
            <a:r>
              <a:rPr sz="3700" b="0" spc="190" dirty="0">
                <a:solidFill>
                  <a:srgbClr val="000000"/>
                </a:solidFill>
                <a:latin typeface="Arial MT"/>
                <a:cs typeface="Arial MT"/>
              </a:rPr>
              <a:t> </a:t>
            </a:r>
            <a:r>
              <a:rPr sz="3700" b="0" dirty="0">
                <a:solidFill>
                  <a:srgbClr val="000000"/>
                </a:solidFill>
                <a:latin typeface="Arial MT"/>
                <a:cs typeface="Arial MT"/>
              </a:rPr>
              <a:t>for</a:t>
            </a:r>
            <a:r>
              <a:rPr sz="3700" b="0" spc="190" dirty="0">
                <a:solidFill>
                  <a:srgbClr val="000000"/>
                </a:solidFill>
                <a:latin typeface="Arial MT"/>
                <a:cs typeface="Arial MT"/>
              </a:rPr>
              <a:t> </a:t>
            </a:r>
            <a:r>
              <a:rPr sz="3700" b="0" dirty="0">
                <a:solidFill>
                  <a:srgbClr val="000000"/>
                </a:solidFill>
                <a:latin typeface="Arial MT"/>
                <a:cs typeface="Arial MT"/>
              </a:rPr>
              <a:t>health</a:t>
            </a:r>
            <a:r>
              <a:rPr sz="3700" b="0" spc="190" dirty="0">
                <a:solidFill>
                  <a:srgbClr val="000000"/>
                </a:solidFill>
                <a:latin typeface="Arial MT"/>
                <a:cs typeface="Arial MT"/>
              </a:rPr>
              <a:t> </a:t>
            </a:r>
            <a:r>
              <a:rPr sz="3700" b="0" spc="-10" dirty="0">
                <a:solidFill>
                  <a:srgbClr val="000000"/>
                </a:solidFill>
                <a:latin typeface="Arial MT"/>
                <a:cs typeface="Arial MT"/>
              </a:rPr>
              <a:t>service </a:t>
            </a:r>
            <a:r>
              <a:rPr sz="3700" b="0" dirty="0">
                <a:solidFill>
                  <a:srgbClr val="000000"/>
                </a:solidFill>
                <a:latin typeface="Arial MT"/>
                <a:cs typeface="Arial MT"/>
              </a:rPr>
              <a:t>organisations</a:t>
            </a:r>
            <a:r>
              <a:rPr sz="3700" b="0" spc="245" dirty="0">
                <a:solidFill>
                  <a:srgbClr val="000000"/>
                </a:solidFill>
                <a:latin typeface="Arial MT"/>
                <a:cs typeface="Arial MT"/>
              </a:rPr>
              <a:t> </a:t>
            </a:r>
            <a:r>
              <a:rPr sz="3700" b="0" dirty="0">
                <a:solidFill>
                  <a:srgbClr val="000000"/>
                </a:solidFill>
                <a:latin typeface="Arial MT"/>
                <a:cs typeface="Arial MT"/>
              </a:rPr>
              <a:t>to</a:t>
            </a:r>
            <a:r>
              <a:rPr sz="3700" b="0" spc="245" dirty="0">
                <a:solidFill>
                  <a:srgbClr val="000000"/>
                </a:solidFill>
                <a:latin typeface="Arial MT"/>
                <a:cs typeface="Arial MT"/>
              </a:rPr>
              <a:t> </a:t>
            </a:r>
            <a:r>
              <a:rPr sz="3700" b="0" dirty="0">
                <a:solidFill>
                  <a:srgbClr val="000000"/>
                </a:solidFill>
                <a:latin typeface="Arial MT"/>
                <a:cs typeface="Arial MT"/>
              </a:rPr>
              <a:t>maintain</a:t>
            </a:r>
            <a:r>
              <a:rPr sz="3700" b="0" spc="245" dirty="0">
                <a:solidFill>
                  <a:srgbClr val="000000"/>
                </a:solidFill>
                <a:latin typeface="Arial MT"/>
                <a:cs typeface="Arial MT"/>
              </a:rPr>
              <a:t> </a:t>
            </a:r>
            <a:r>
              <a:rPr sz="3700" b="0" dirty="0">
                <a:solidFill>
                  <a:srgbClr val="000000"/>
                </a:solidFill>
                <a:latin typeface="Arial MT"/>
                <a:cs typeface="Arial MT"/>
              </a:rPr>
              <a:t>a</a:t>
            </a:r>
            <a:r>
              <a:rPr sz="3700" b="0" spc="245" dirty="0">
                <a:solidFill>
                  <a:srgbClr val="000000"/>
                </a:solidFill>
                <a:latin typeface="Arial MT"/>
                <a:cs typeface="Arial MT"/>
              </a:rPr>
              <a:t> </a:t>
            </a:r>
            <a:r>
              <a:rPr sz="3700" b="0" spc="-10" dirty="0">
                <a:solidFill>
                  <a:srgbClr val="000000"/>
                </a:solidFill>
                <a:latin typeface="Arial MT"/>
                <a:cs typeface="Arial MT"/>
              </a:rPr>
              <a:t>process called</a:t>
            </a:r>
            <a:r>
              <a:rPr sz="3700" b="0" dirty="0">
                <a:solidFill>
                  <a:srgbClr val="000000"/>
                </a:solidFill>
                <a:latin typeface="Arial MT"/>
                <a:cs typeface="Arial MT"/>
              </a:rPr>
              <a:t>	open</a:t>
            </a:r>
            <a:r>
              <a:rPr sz="3700" b="0" spc="165" dirty="0">
                <a:solidFill>
                  <a:srgbClr val="000000"/>
                </a:solidFill>
                <a:latin typeface="Arial MT"/>
                <a:cs typeface="Arial MT"/>
              </a:rPr>
              <a:t> </a:t>
            </a:r>
            <a:r>
              <a:rPr sz="3700" b="0" spc="-10" dirty="0">
                <a:solidFill>
                  <a:srgbClr val="000000"/>
                </a:solidFill>
                <a:latin typeface="Arial MT"/>
                <a:cs typeface="Arial MT"/>
              </a:rPr>
              <a:t>disclosure.</a:t>
            </a:r>
            <a:endParaRPr sz="3700">
              <a:latin typeface="Arial MT"/>
              <a:cs typeface="Arial MT"/>
            </a:endParaRPr>
          </a:p>
        </p:txBody>
      </p:sp>
      <p:pic>
        <p:nvPicPr>
          <p:cNvPr id="7" name="object 5">
            <a:hlinkClick r:id="rId3" action="ppaction://hlinksldjump"/>
            <a:extLst>
              <a:ext uri="{FF2B5EF4-FFF2-40B4-BE49-F238E27FC236}">
                <a16:creationId xmlns:a16="http://schemas.microsoft.com/office/drawing/2014/main" id="{8D2BC97C-30A6-5FC1-092A-AE53B914D056}"/>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grpSp>
        <p:nvGrpSpPr>
          <p:cNvPr id="3" name="object 3"/>
          <p:cNvGrpSpPr/>
          <p:nvPr/>
        </p:nvGrpSpPr>
        <p:grpSpPr>
          <a:xfrm>
            <a:off x="11512115" y="6"/>
            <a:ext cx="6772275" cy="10287000"/>
            <a:chOff x="11512115" y="6"/>
            <a:chExt cx="6772275" cy="10287000"/>
          </a:xfrm>
        </p:grpSpPr>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6957088" y="9258306"/>
              <a:ext cx="914399" cy="876299"/>
            </a:xfrm>
            <a:prstGeom prst="rect">
              <a:avLst/>
            </a:prstGeom>
          </p:spPr>
        </p:pic>
        <p:pic>
          <p:nvPicPr>
            <p:cNvPr id="5" name="object 5"/>
            <p:cNvPicPr/>
            <p:nvPr/>
          </p:nvPicPr>
          <p:blipFill>
            <a:blip r:embed="rId3" cstate="print"/>
            <a:stretch>
              <a:fillRect/>
            </a:stretch>
          </p:blipFill>
          <p:spPr>
            <a:xfrm>
              <a:off x="11512115" y="6"/>
              <a:ext cx="6772274" cy="10286993"/>
            </a:xfrm>
            <a:prstGeom prst="rect">
              <a:avLst/>
            </a:prstGeom>
          </p:spPr>
        </p:pic>
      </p:grpSp>
      <p:sp>
        <p:nvSpPr>
          <p:cNvPr id="6" name="object 6"/>
          <p:cNvSpPr txBox="1">
            <a:spLocks noGrp="1"/>
          </p:cNvSpPr>
          <p:nvPr>
            <p:ph type="title"/>
          </p:nvPr>
        </p:nvSpPr>
        <p:spPr>
          <a:xfrm>
            <a:off x="1016000" y="425331"/>
            <a:ext cx="10366375" cy="5617210"/>
          </a:xfrm>
          <a:prstGeom prst="rect">
            <a:avLst/>
          </a:prstGeom>
        </p:spPr>
        <p:txBody>
          <a:bodyPr vert="horz" wrap="square" lIns="0" tIns="552450" rIns="0" bIns="0" rtlCol="0">
            <a:spAutoFit/>
          </a:bodyPr>
          <a:lstStyle/>
          <a:p>
            <a:pPr marL="12700">
              <a:lnSpc>
                <a:spcPct val="100000"/>
              </a:lnSpc>
              <a:spcBef>
                <a:spcPts val="4350"/>
              </a:spcBef>
              <a:tabLst>
                <a:tab pos="2570480" algn="l"/>
                <a:tab pos="5701030" algn="l"/>
                <a:tab pos="7612380" algn="l"/>
              </a:tabLst>
            </a:pPr>
            <a:r>
              <a:rPr spc="330" dirty="0"/>
              <a:t>Work</a:t>
            </a:r>
            <a:r>
              <a:rPr dirty="0"/>
              <a:t>	</a:t>
            </a:r>
            <a:r>
              <a:rPr spc="380" dirty="0"/>
              <a:t>Health</a:t>
            </a:r>
            <a:r>
              <a:rPr dirty="0"/>
              <a:t>	</a:t>
            </a:r>
            <a:r>
              <a:rPr spc="285" dirty="0"/>
              <a:t>and</a:t>
            </a:r>
            <a:r>
              <a:rPr dirty="0"/>
              <a:t>	</a:t>
            </a:r>
            <a:r>
              <a:rPr spc="380" dirty="0"/>
              <a:t>Safety</a:t>
            </a:r>
          </a:p>
          <a:p>
            <a:pPr marL="19050" marR="601345">
              <a:lnSpc>
                <a:spcPct val="141900"/>
              </a:lnSpc>
              <a:spcBef>
                <a:spcPts val="595"/>
              </a:spcBef>
            </a:pPr>
            <a:r>
              <a:rPr sz="3700" b="0" dirty="0">
                <a:latin typeface="Arial MT"/>
                <a:cs typeface="Arial MT"/>
              </a:rPr>
              <a:t>It</a:t>
            </a:r>
            <a:r>
              <a:rPr sz="3700" b="0" spc="210" dirty="0">
                <a:latin typeface="Arial MT"/>
                <a:cs typeface="Arial MT"/>
              </a:rPr>
              <a:t> </a:t>
            </a:r>
            <a:r>
              <a:rPr sz="3700" b="0" dirty="0">
                <a:latin typeface="Arial MT"/>
                <a:cs typeface="Arial MT"/>
              </a:rPr>
              <a:t>is</a:t>
            </a:r>
            <a:r>
              <a:rPr sz="3700" b="0" spc="210" dirty="0">
                <a:latin typeface="Arial MT"/>
                <a:cs typeface="Arial MT"/>
              </a:rPr>
              <a:t> </a:t>
            </a:r>
            <a:r>
              <a:rPr sz="3700" b="0" dirty="0">
                <a:latin typeface="Arial MT"/>
                <a:cs typeface="Arial MT"/>
              </a:rPr>
              <a:t>the</a:t>
            </a:r>
            <a:r>
              <a:rPr sz="3700" b="0" spc="210" dirty="0">
                <a:latin typeface="Arial MT"/>
                <a:cs typeface="Arial MT"/>
              </a:rPr>
              <a:t> </a:t>
            </a:r>
            <a:r>
              <a:rPr sz="3700" b="0" dirty="0">
                <a:latin typeface="Arial MT"/>
                <a:cs typeface="Arial MT"/>
              </a:rPr>
              <a:t>legal</a:t>
            </a:r>
            <a:r>
              <a:rPr sz="3700" b="0" spc="210" dirty="0">
                <a:latin typeface="Arial MT"/>
                <a:cs typeface="Arial MT"/>
              </a:rPr>
              <a:t> </a:t>
            </a:r>
            <a:r>
              <a:rPr sz="3700" b="0" dirty="0">
                <a:latin typeface="Arial MT"/>
                <a:cs typeface="Arial MT"/>
              </a:rPr>
              <a:t>responsibility</a:t>
            </a:r>
            <a:r>
              <a:rPr sz="3700" b="0" spc="210" dirty="0">
                <a:latin typeface="Arial MT"/>
                <a:cs typeface="Arial MT"/>
              </a:rPr>
              <a:t> </a:t>
            </a:r>
            <a:r>
              <a:rPr sz="3700" b="0" dirty="0">
                <a:latin typeface="Arial MT"/>
                <a:cs typeface="Arial MT"/>
              </a:rPr>
              <a:t>of</a:t>
            </a:r>
            <a:r>
              <a:rPr sz="3700" b="0" spc="210" dirty="0">
                <a:latin typeface="Arial MT"/>
                <a:cs typeface="Arial MT"/>
              </a:rPr>
              <a:t> </a:t>
            </a:r>
            <a:r>
              <a:rPr sz="3700" b="0" dirty="0">
                <a:latin typeface="Arial MT"/>
                <a:cs typeface="Arial MT"/>
              </a:rPr>
              <a:t>all</a:t>
            </a:r>
            <a:r>
              <a:rPr sz="3700" b="0" spc="210" dirty="0">
                <a:latin typeface="Arial MT"/>
                <a:cs typeface="Arial MT"/>
              </a:rPr>
              <a:t> </a:t>
            </a:r>
            <a:r>
              <a:rPr sz="3700" b="0" dirty="0">
                <a:latin typeface="Arial MT"/>
                <a:cs typeface="Arial MT"/>
              </a:rPr>
              <a:t>employees</a:t>
            </a:r>
            <a:r>
              <a:rPr sz="3700" b="0" spc="210" dirty="0">
                <a:latin typeface="Arial MT"/>
                <a:cs typeface="Arial MT"/>
              </a:rPr>
              <a:t> </a:t>
            </a:r>
            <a:r>
              <a:rPr sz="3700" b="0" spc="-25" dirty="0">
                <a:latin typeface="Arial MT"/>
                <a:cs typeface="Arial MT"/>
              </a:rPr>
              <a:t>in </a:t>
            </a:r>
            <a:r>
              <a:rPr sz="3700" b="0" dirty="0">
                <a:latin typeface="Arial MT"/>
                <a:cs typeface="Arial MT"/>
              </a:rPr>
              <a:t>the</a:t>
            </a:r>
            <a:r>
              <a:rPr sz="3700" b="0" spc="215" dirty="0">
                <a:latin typeface="Arial MT"/>
                <a:cs typeface="Arial MT"/>
              </a:rPr>
              <a:t> </a:t>
            </a:r>
            <a:r>
              <a:rPr sz="3700" b="0" dirty="0">
                <a:latin typeface="Arial MT"/>
                <a:cs typeface="Arial MT"/>
              </a:rPr>
              <a:t>community</a:t>
            </a:r>
            <a:r>
              <a:rPr sz="3700" b="0" spc="215" dirty="0">
                <a:latin typeface="Arial MT"/>
                <a:cs typeface="Arial MT"/>
              </a:rPr>
              <a:t> </a:t>
            </a:r>
            <a:r>
              <a:rPr sz="3700" b="0" dirty="0">
                <a:latin typeface="Arial MT"/>
                <a:cs typeface="Arial MT"/>
              </a:rPr>
              <a:t>services</a:t>
            </a:r>
            <a:r>
              <a:rPr sz="3700" b="0" spc="215" dirty="0">
                <a:latin typeface="Arial MT"/>
                <a:cs typeface="Arial MT"/>
              </a:rPr>
              <a:t> </a:t>
            </a:r>
            <a:r>
              <a:rPr sz="3700" b="0" dirty="0">
                <a:latin typeface="Arial MT"/>
                <a:cs typeface="Arial MT"/>
              </a:rPr>
              <a:t>industry</a:t>
            </a:r>
            <a:r>
              <a:rPr sz="3700" b="0" spc="215" dirty="0">
                <a:latin typeface="Arial MT"/>
                <a:cs typeface="Arial MT"/>
              </a:rPr>
              <a:t> </a:t>
            </a:r>
            <a:r>
              <a:rPr sz="3700" b="0" dirty="0">
                <a:latin typeface="Arial MT"/>
                <a:cs typeface="Arial MT"/>
              </a:rPr>
              <a:t>as</a:t>
            </a:r>
            <a:r>
              <a:rPr sz="3700" b="0" spc="215" dirty="0">
                <a:latin typeface="Arial MT"/>
                <a:cs typeface="Arial MT"/>
              </a:rPr>
              <a:t> </a:t>
            </a:r>
            <a:r>
              <a:rPr sz="3700" b="0" dirty="0">
                <a:latin typeface="Arial MT"/>
                <a:cs typeface="Arial MT"/>
              </a:rPr>
              <a:t>well</a:t>
            </a:r>
            <a:r>
              <a:rPr sz="3700" b="0" spc="215" dirty="0">
                <a:latin typeface="Arial MT"/>
                <a:cs typeface="Arial MT"/>
              </a:rPr>
              <a:t> </a:t>
            </a:r>
            <a:r>
              <a:rPr sz="3700" b="0" dirty="0">
                <a:latin typeface="Arial MT"/>
                <a:cs typeface="Arial MT"/>
              </a:rPr>
              <a:t>as</a:t>
            </a:r>
            <a:r>
              <a:rPr sz="3700" b="0" spc="215" dirty="0">
                <a:latin typeface="Arial MT"/>
                <a:cs typeface="Arial MT"/>
              </a:rPr>
              <a:t> </a:t>
            </a:r>
            <a:r>
              <a:rPr sz="3700" b="0" spc="-25" dirty="0">
                <a:latin typeface="Arial MT"/>
                <a:cs typeface="Arial MT"/>
              </a:rPr>
              <a:t>all </a:t>
            </a:r>
            <a:r>
              <a:rPr sz="3700" b="0" dirty="0">
                <a:latin typeface="Arial MT"/>
                <a:cs typeface="Arial MT"/>
              </a:rPr>
              <a:t>other</a:t>
            </a:r>
            <a:r>
              <a:rPr sz="3700" b="0" spc="260" dirty="0">
                <a:latin typeface="Arial MT"/>
                <a:cs typeface="Arial MT"/>
              </a:rPr>
              <a:t> </a:t>
            </a:r>
            <a:r>
              <a:rPr sz="3700" b="0" dirty="0">
                <a:latin typeface="Arial MT"/>
                <a:cs typeface="Arial MT"/>
              </a:rPr>
              <a:t>industries</a:t>
            </a:r>
            <a:r>
              <a:rPr sz="3700" b="0" spc="265" dirty="0">
                <a:latin typeface="Arial MT"/>
                <a:cs typeface="Arial MT"/>
              </a:rPr>
              <a:t> </a:t>
            </a:r>
            <a:r>
              <a:rPr sz="3700" b="0" dirty="0">
                <a:latin typeface="Arial MT"/>
                <a:cs typeface="Arial MT"/>
              </a:rPr>
              <a:t>within</a:t>
            </a:r>
            <a:r>
              <a:rPr sz="3700" b="0" spc="260" dirty="0">
                <a:latin typeface="Arial MT"/>
                <a:cs typeface="Arial MT"/>
              </a:rPr>
              <a:t> </a:t>
            </a:r>
            <a:r>
              <a:rPr sz="3700" b="0" dirty="0">
                <a:latin typeface="Arial MT"/>
                <a:cs typeface="Arial MT"/>
              </a:rPr>
              <a:t>Australia</a:t>
            </a:r>
            <a:r>
              <a:rPr sz="3700" b="0" spc="265" dirty="0">
                <a:latin typeface="Arial MT"/>
                <a:cs typeface="Arial MT"/>
              </a:rPr>
              <a:t> </a:t>
            </a:r>
            <a:r>
              <a:rPr sz="3700" b="0" dirty="0">
                <a:latin typeface="Arial MT"/>
                <a:cs typeface="Arial MT"/>
              </a:rPr>
              <a:t>to</a:t>
            </a:r>
            <a:r>
              <a:rPr sz="3700" b="0" spc="260" dirty="0">
                <a:latin typeface="Arial MT"/>
                <a:cs typeface="Arial MT"/>
              </a:rPr>
              <a:t> </a:t>
            </a:r>
            <a:r>
              <a:rPr sz="3700" b="0" dirty="0">
                <a:latin typeface="Arial MT"/>
                <a:cs typeface="Arial MT"/>
              </a:rPr>
              <a:t>operate</a:t>
            </a:r>
            <a:r>
              <a:rPr sz="3700" b="0" spc="265" dirty="0">
                <a:latin typeface="Arial MT"/>
                <a:cs typeface="Arial MT"/>
              </a:rPr>
              <a:t> </a:t>
            </a:r>
            <a:r>
              <a:rPr sz="3700" b="0" spc="-25" dirty="0">
                <a:latin typeface="Arial MT"/>
                <a:cs typeface="Arial MT"/>
              </a:rPr>
              <a:t>in </a:t>
            </a:r>
            <a:r>
              <a:rPr sz="3700" b="0" dirty="0">
                <a:latin typeface="Arial MT"/>
                <a:cs typeface="Arial MT"/>
              </a:rPr>
              <a:t>accordance</a:t>
            </a:r>
            <a:r>
              <a:rPr sz="3700" b="0" spc="270" dirty="0">
                <a:latin typeface="Arial MT"/>
                <a:cs typeface="Arial MT"/>
              </a:rPr>
              <a:t> </a:t>
            </a:r>
            <a:r>
              <a:rPr sz="3700" b="0" dirty="0">
                <a:latin typeface="Arial MT"/>
                <a:cs typeface="Arial MT"/>
              </a:rPr>
              <a:t>with</a:t>
            </a:r>
            <a:r>
              <a:rPr sz="3700" b="0" spc="275" dirty="0">
                <a:latin typeface="Arial MT"/>
                <a:cs typeface="Arial MT"/>
              </a:rPr>
              <a:t> </a:t>
            </a:r>
            <a:r>
              <a:rPr sz="3700" b="0" dirty="0">
                <a:latin typeface="Arial MT"/>
                <a:cs typeface="Arial MT"/>
              </a:rPr>
              <a:t>acceptable</a:t>
            </a:r>
            <a:r>
              <a:rPr sz="3700" b="0" spc="270" dirty="0">
                <a:latin typeface="Arial MT"/>
                <a:cs typeface="Arial MT"/>
              </a:rPr>
              <a:t> </a:t>
            </a:r>
            <a:r>
              <a:rPr sz="3700" b="0" dirty="0">
                <a:latin typeface="Arial MT"/>
                <a:cs typeface="Arial MT"/>
              </a:rPr>
              <a:t>work</a:t>
            </a:r>
            <a:r>
              <a:rPr sz="3700" b="0" spc="275" dirty="0">
                <a:latin typeface="Arial MT"/>
                <a:cs typeface="Arial MT"/>
              </a:rPr>
              <a:t> </a:t>
            </a:r>
            <a:r>
              <a:rPr sz="3700" b="0" dirty="0">
                <a:latin typeface="Arial MT"/>
                <a:cs typeface="Arial MT"/>
              </a:rPr>
              <a:t>health</a:t>
            </a:r>
            <a:r>
              <a:rPr sz="3700" b="0" spc="275" dirty="0">
                <a:latin typeface="Arial MT"/>
                <a:cs typeface="Arial MT"/>
              </a:rPr>
              <a:t> </a:t>
            </a:r>
            <a:r>
              <a:rPr sz="3700" b="0" spc="-25" dirty="0">
                <a:latin typeface="Arial MT"/>
                <a:cs typeface="Arial MT"/>
              </a:rPr>
              <a:t>and </a:t>
            </a:r>
            <a:r>
              <a:rPr sz="3700" b="0" dirty="0">
                <a:latin typeface="Arial MT"/>
                <a:cs typeface="Arial MT"/>
              </a:rPr>
              <a:t>safety</a:t>
            </a:r>
            <a:r>
              <a:rPr sz="3700" b="0" spc="235" dirty="0">
                <a:latin typeface="Arial MT"/>
                <a:cs typeface="Arial MT"/>
              </a:rPr>
              <a:t> </a:t>
            </a:r>
            <a:r>
              <a:rPr sz="3700" b="0" spc="-10" dirty="0">
                <a:latin typeface="Arial MT"/>
                <a:cs typeface="Arial MT"/>
              </a:rPr>
              <a:t>standards.</a:t>
            </a:r>
            <a:endParaRPr sz="3700">
              <a:latin typeface="Arial MT"/>
              <a:cs typeface="Arial MT"/>
            </a:endParaRPr>
          </a:p>
        </p:txBody>
      </p:sp>
      <p:pic>
        <p:nvPicPr>
          <p:cNvPr id="7" name="object 5">
            <a:hlinkClick r:id="rId4" action="ppaction://hlinksldjump"/>
            <a:extLst>
              <a:ext uri="{FF2B5EF4-FFF2-40B4-BE49-F238E27FC236}">
                <a16:creationId xmlns:a16="http://schemas.microsoft.com/office/drawing/2014/main" id="{AC89EDBF-2360-3E40-F216-D192FA84A792}"/>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3" name="object 3"/>
          <p:cNvSpPr txBox="1">
            <a:spLocks noGrp="1"/>
          </p:cNvSpPr>
          <p:nvPr>
            <p:ph type="title"/>
          </p:nvPr>
        </p:nvSpPr>
        <p:spPr>
          <a:xfrm>
            <a:off x="1016000" y="965237"/>
            <a:ext cx="10366375" cy="1000760"/>
          </a:xfrm>
          <a:prstGeom prst="rect">
            <a:avLst/>
          </a:prstGeom>
        </p:spPr>
        <p:txBody>
          <a:bodyPr vert="horz" wrap="square" lIns="0" tIns="12700" rIns="0" bIns="0" rtlCol="0">
            <a:spAutoFit/>
          </a:bodyPr>
          <a:lstStyle/>
          <a:p>
            <a:pPr marL="12700">
              <a:lnSpc>
                <a:spcPct val="100000"/>
              </a:lnSpc>
              <a:spcBef>
                <a:spcPts val="100"/>
              </a:spcBef>
              <a:tabLst>
                <a:tab pos="2570480" algn="l"/>
                <a:tab pos="5701030" algn="l"/>
                <a:tab pos="7612380" algn="l"/>
              </a:tabLst>
            </a:pPr>
            <a:r>
              <a:rPr spc="330" dirty="0"/>
              <a:t>Work</a:t>
            </a:r>
            <a:r>
              <a:rPr dirty="0"/>
              <a:t>	</a:t>
            </a:r>
            <a:r>
              <a:rPr spc="380" dirty="0"/>
              <a:t>Health</a:t>
            </a:r>
            <a:r>
              <a:rPr dirty="0"/>
              <a:t>	</a:t>
            </a:r>
            <a:r>
              <a:rPr spc="285" dirty="0"/>
              <a:t>and</a:t>
            </a:r>
            <a:r>
              <a:rPr dirty="0"/>
              <a:t>	</a:t>
            </a:r>
            <a:r>
              <a:rPr spc="380" dirty="0"/>
              <a:t>Safety</a:t>
            </a:r>
          </a:p>
        </p:txBody>
      </p:sp>
      <p:pic>
        <p:nvPicPr>
          <p:cNvPr id="4" name="object 4"/>
          <p:cNvPicPr/>
          <p:nvPr/>
        </p:nvPicPr>
        <p:blipFill>
          <a:blip r:embed="rId2" cstate="email">
            <a:extLst>
              <a:ext uri="{28A0092B-C50C-407E-A947-70E740481C1C}">
                <a14:useLocalDpi xmlns:a14="http://schemas.microsoft.com/office/drawing/2010/main"/>
              </a:ext>
            </a:extLst>
          </a:blip>
          <a:stretch>
            <a:fillRect/>
          </a:stretch>
        </p:blipFill>
        <p:spPr>
          <a:xfrm>
            <a:off x="1486501" y="3316277"/>
            <a:ext cx="142875" cy="142875"/>
          </a:xfrm>
          <a:prstGeom prst="rect">
            <a:avLst/>
          </a:prstGeom>
        </p:spPr>
      </p:pic>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486501" y="4116377"/>
            <a:ext cx="142875" cy="142875"/>
          </a:xfrm>
          <a:prstGeom prst="rect">
            <a:avLst/>
          </a:prstGeom>
        </p:spPr>
      </p:pic>
      <p:pic>
        <p:nvPicPr>
          <p:cNvPr id="6" name="object 6"/>
          <p:cNvPicPr/>
          <p:nvPr/>
        </p:nvPicPr>
        <p:blipFill>
          <a:blip r:embed="rId3" cstate="email">
            <a:extLst>
              <a:ext uri="{28A0092B-C50C-407E-A947-70E740481C1C}">
                <a14:useLocalDpi xmlns:a14="http://schemas.microsoft.com/office/drawing/2010/main"/>
              </a:ext>
            </a:extLst>
          </a:blip>
          <a:stretch>
            <a:fillRect/>
          </a:stretch>
        </p:blipFill>
        <p:spPr>
          <a:xfrm>
            <a:off x="1486501" y="4916477"/>
            <a:ext cx="142875" cy="142875"/>
          </a:xfrm>
          <a:prstGeom prst="rect">
            <a:avLst/>
          </a:prstGeom>
        </p:spPr>
      </p:pic>
      <p:pic>
        <p:nvPicPr>
          <p:cNvPr id="7" name="object 7"/>
          <p:cNvPicPr/>
          <p:nvPr/>
        </p:nvPicPr>
        <p:blipFill>
          <a:blip r:embed="rId3" cstate="email">
            <a:extLst>
              <a:ext uri="{28A0092B-C50C-407E-A947-70E740481C1C}">
                <a14:useLocalDpi xmlns:a14="http://schemas.microsoft.com/office/drawing/2010/main"/>
              </a:ext>
            </a:extLst>
          </a:blip>
          <a:stretch>
            <a:fillRect/>
          </a:stretch>
        </p:blipFill>
        <p:spPr>
          <a:xfrm>
            <a:off x="1486501" y="5716577"/>
            <a:ext cx="142875" cy="142875"/>
          </a:xfrm>
          <a:prstGeom prst="rect">
            <a:avLst/>
          </a:prstGeom>
        </p:spPr>
      </p:pic>
      <p:pic>
        <p:nvPicPr>
          <p:cNvPr id="8" name="object 8"/>
          <p:cNvPicPr/>
          <p:nvPr/>
        </p:nvPicPr>
        <p:blipFill>
          <a:blip r:embed="rId2" cstate="email">
            <a:extLst>
              <a:ext uri="{28A0092B-C50C-407E-A947-70E740481C1C}">
                <a14:useLocalDpi xmlns:a14="http://schemas.microsoft.com/office/drawing/2010/main"/>
              </a:ext>
            </a:extLst>
          </a:blip>
          <a:stretch>
            <a:fillRect/>
          </a:stretch>
        </p:blipFill>
        <p:spPr>
          <a:xfrm>
            <a:off x="1486501" y="6516678"/>
            <a:ext cx="142875" cy="142875"/>
          </a:xfrm>
          <a:prstGeom prst="rect">
            <a:avLst/>
          </a:prstGeom>
        </p:spPr>
      </p:pic>
      <p:sp>
        <p:nvSpPr>
          <p:cNvPr id="9" name="object 9"/>
          <p:cNvSpPr txBox="1"/>
          <p:nvPr/>
        </p:nvSpPr>
        <p:spPr>
          <a:xfrm>
            <a:off x="1026130" y="2016426"/>
            <a:ext cx="11814810" cy="4826000"/>
          </a:xfrm>
          <a:prstGeom prst="rect">
            <a:avLst/>
          </a:prstGeom>
        </p:spPr>
        <p:txBody>
          <a:bodyPr vert="horz" wrap="square" lIns="0" tIns="12700" rIns="0" bIns="0" rtlCol="0">
            <a:spAutoFit/>
          </a:bodyPr>
          <a:lstStyle/>
          <a:p>
            <a:pPr marL="810895" marR="5080" indent="-798830">
              <a:lnSpc>
                <a:spcPct val="141900"/>
              </a:lnSpc>
              <a:spcBef>
                <a:spcPts val="100"/>
              </a:spcBef>
            </a:pPr>
            <a:r>
              <a:rPr sz="3700" dirty="0">
                <a:solidFill>
                  <a:srgbClr val="08090F"/>
                </a:solidFill>
                <a:latin typeface="Arial MT"/>
                <a:cs typeface="Arial MT"/>
              </a:rPr>
              <a:t>Under</a:t>
            </a:r>
            <a:r>
              <a:rPr sz="3700" spc="225" dirty="0">
                <a:solidFill>
                  <a:srgbClr val="08090F"/>
                </a:solidFill>
                <a:latin typeface="Arial MT"/>
                <a:cs typeface="Arial MT"/>
              </a:rPr>
              <a:t> </a:t>
            </a:r>
            <a:r>
              <a:rPr sz="3700" dirty="0">
                <a:solidFill>
                  <a:srgbClr val="08090F"/>
                </a:solidFill>
                <a:latin typeface="Arial MT"/>
                <a:cs typeface="Arial MT"/>
              </a:rPr>
              <a:t>WHS/OHS</a:t>
            </a:r>
            <a:r>
              <a:rPr sz="3700" spc="225" dirty="0">
                <a:solidFill>
                  <a:srgbClr val="08090F"/>
                </a:solidFill>
                <a:latin typeface="Arial MT"/>
                <a:cs typeface="Arial MT"/>
              </a:rPr>
              <a:t> </a:t>
            </a:r>
            <a:r>
              <a:rPr sz="3700" dirty="0">
                <a:solidFill>
                  <a:srgbClr val="08090F"/>
                </a:solidFill>
                <a:latin typeface="Arial MT"/>
                <a:cs typeface="Arial MT"/>
              </a:rPr>
              <a:t>legislation</a:t>
            </a:r>
            <a:r>
              <a:rPr sz="3700" spc="225" dirty="0">
                <a:solidFill>
                  <a:srgbClr val="08090F"/>
                </a:solidFill>
                <a:latin typeface="Arial MT"/>
                <a:cs typeface="Arial MT"/>
              </a:rPr>
              <a:t> </a:t>
            </a:r>
            <a:r>
              <a:rPr sz="3700" dirty="0">
                <a:solidFill>
                  <a:srgbClr val="08090F"/>
                </a:solidFill>
                <a:latin typeface="Arial MT"/>
                <a:cs typeface="Arial MT"/>
              </a:rPr>
              <a:t>you</a:t>
            </a:r>
            <a:r>
              <a:rPr sz="3700" spc="225" dirty="0">
                <a:solidFill>
                  <a:srgbClr val="08090F"/>
                </a:solidFill>
                <a:latin typeface="Arial MT"/>
                <a:cs typeface="Arial MT"/>
              </a:rPr>
              <a:t> </a:t>
            </a:r>
            <a:r>
              <a:rPr sz="3700" dirty="0">
                <a:solidFill>
                  <a:srgbClr val="08090F"/>
                </a:solidFill>
                <a:latin typeface="Arial MT"/>
                <a:cs typeface="Arial MT"/>
              </a:rPr>
              <a:t>are</a:t>
            </a:r>
            <a:r>
              <a:rPr sz="3700" spc="225" dirty="0">
                <a:solidFill>
                  <a:srgbClr val="08090F"/>
                </a:solidFill>
                <a:latin typeface="Arial MT"/>
                <a:cs typeface="Arial MT"/>
              </a:rPr>
              <a:t> </a:t>
            </a:r>
            <a:r>
              <a:rPr sz="3700" dirty="0">
                <a:solidFill>
                  <a:srgbClr val="08090F"/>
                </a:solidFill>
                <a:latin typeface="Arial MT"/>
                <a:cs typeface="Arial MT"/>
              </a:rPr>
              <a:t>obliged</a:t>
            </a:r>
            <a:r>
              <a:rPr sz="3700" spc="225" dirty="0">
                <a:solidFill>
                  <a:srgbClr val="08090F"/>
                </a:solidFill>
                <a:latin typeface="Arial MT"/>
                <a:cs typeface="Arial MT"/>
              </a:rPr>
              <a:t> </a:t>
            </a:r>
            <a:r>
              <a:rPr sz="3700" dirty="0">
                <a:solidFill>
                  <a:srgbClr val="08090F"/>
                </a:solidFill>
                <a:latin typeface="Arial MT"/>
                <a:cs typeface="Arial MT"/>
              </a:rPr>
              <a:t>to</a:t>
            </a:r>
            <a:r>
              <a:rPr sz="3700" spc="225" dirty="0">
                <a:solidFill>
                  <a:srgbClr val="08090F"/>
                </a:solidFill>
                <a:latin typeface="Arial MT"/>
                <a:cs typeface="Arial MT"/>
              </a:rPr>
              <a:t> </a:t>
            </a:r>
            <a:r>
              <a:rPr sz="3700" spc="-10" dirty="0">
                <a:solidFill>
                  <a:srgbClr val="08090F"/>
                </a:solidFill>
                <a:latin typeface="Arial MT"/>
                <a:cs typeface="Arial MT"/>
              </a:rPr>
              <a:t>provide: </a:t>
            </a:r>
            <a:r>
              <a:rPr sz="3700" dirty="0">
                <a:solidFill>
                  <a:srgbClr val="08090F"/>
                </a:solidFill>
                <a:latin typeface="Arial MT"/>
                <a:cs typeface="Arial MT"/>
              </a:rPr>
              <a:t>safe</a:t>
            </a:r>
            <a:r>
              <a:rPr sz="3700" spc="165" dirty="0">
                <a:solidFill>
                  <a:srgbClr val="08090F"/>
                </a:solidFill>
                <a:latin typeface="Arial MT"/>
                <a:cs typeface="Arial MT"/>
              </a:rPr>
              <a:t> </a:t>
            </a:r>
            <a:r>
              <a:rPr sz="3700" dirty="0">
                <a:solidFill>
                  <a:srgbClr val="08090F"/>
                </a:solidFill>
                <a:latin typeface="Arial MT"/>
                <a:cs typeface="Arial MT"/>
              </a:rPr>
              <a:t>work</a:t>
            </a:r>
            <a:r>
              <a:rPr sz="3700" spc="175" dirty="0">
                <a:solidFill>
                  <a:srgbClr val="08090F"/>
                </a:solidFill>
                <a:latin typeface="Arial MT"/>
                <a:cs typeface="Arial MT"/>
              </a:rPr>
              <a:t> </a:t>
            </a:r>
            <a:r>
              <a:rPr sz="3700" spc="-10" dirty="0">
                <a:solidFill>
                  <a:srgbClr val="08090F"/>
                </a:solidFill>
                <a:latin typeface="Arial MT"/>
                <a:cs typeface="Arial MT"/>
              </a:rPr>
              <a:t>premises</a:t>
            </a:r>
            <a:endParaRPr sz="3700">
              <a:latin typeface="Arial MT"/>
              <a:cs typeface="Arial MT"/>
            </a:endParaRPr>
          </a:p>
          <a:p>
            <a:pPr marL="810895" marR="2223135">
              <a:lnSpc>
                <a:spcPct val="141900"/>
              </a:lnSpc>
            </a:pPr>
            <a:r>
              <a:rPr sz="3700" dirty="0">
                <a:solidFill>
                  <a:srgbClr val="08090F"/>
                </a:solidFill>
                <a:latin typeface="Arial MT"/>
                <a:cs typeface="Arial MT"/>
              </a:rPr>
              <a:t>safe</a:t>
            </a:r>
            <a:r>
              <a:rPr sz="3700" spc="260" dirty="0">
                <a:solidFill>
                  <a:srgbClr val="08090F"/>
                </a:solidFill>
                <a:latin typeface="Arial MT"/>
                <a:cs typeface="Arial MT"/>
              </a:rPr>
              <a:t> </a:t>
            </a:r>
            <a:r>
              <a:rPr sz="3700" dirty="0">
                <a:solidFill>
                  <a:srgbClr val="08090F"/>
                </a:solidFill>
                <a:latin typeface="Arial MT"/>
                <a:cs typeface="Arial MT"/>
              </a:rPr>
              <a:t>machinery,</a:t>
            </a:r>
            <a:r>
              <a:rPr sz="3700" spc="265" dirty="0">
                <a:solidFill>
                  <a:srgbClr val="08090F"/>
                </a:solidFill>
                <a:latin typeface="Arial MT"/>
                <a:cs typeface="Arial MT"/>
              </a:rPr>
              <a:t> </a:t>
            </a:r>
            <a:r>
              <a:rPr sz="3700" dirty="0">
                <a:solidFill>
                  <a:srgbClr val="08090F"/>
                </a:solidFill>
                <a:latin typeface="Arial MT"/>
                <a:cs typeface="Arial MT"/>
              </a:rPr>
              <a:t>equipment</a:t>
            </a:r>
            <a:r>
              <a:rPr sz="3700" spc="260" dirty="0">
                <a:solidFill>
                  <a:srgbClr val="08090F"/>
                </a:solidFill>
                <a:latin typeface="Arial MT"/>
                <a:cs typeface="Arial MT"/>
              </a:rPr>
              <a:t> </a:t>
            </a:r>
            <a:r>
              <a:rPr sz="3700" dirty="0">
                <a:solidFill>
                  <a:srgbClr val="08090F"/>
                </a:solidFill>
                <a:latin typeface="Arial MT"/>
                <a:cs typeface="Arial MT"/>
              </a:rPr>
              <a:t>and</a:t>
            </a:r>
            <a:r>
              <a:rPr sz="3700" spc="265" dirty="0">
                <a:solidFill>
                  <a:srgbClr val="08090F"/>
                </a:solidFill>
                <a:latin typeface="Arial MT"/>
                <a:cs typeface="Arial MT"/>
              </a:rPr>
              <a:t> </a:t>
            </a:r>
            <a:r>
              <a:rPr sz="3700" spc="-10" dirty="0">
                <a:solidFill>
                  <a:srgbClr val="08090F"/>
                </a:solidFill>
                <a:latin typeface="Arial MT"/>
                <a:cs typeface="Arial MT"/>
              </a:rPr>
              <a:t>materials </a:t>
            </a:r>
            <a:r>
              <a:rPr sz="3700" dirty="0">
                <a:solidFill>
                  <a:srgbClr val="08090F"/>
                </a:solidFill>
                <a:latin typeface="Arial MT"/>
                <a:cs typeface="Arial MT"/>
              </a:rPr>
              <a:t>safe</a:t>
            </a:r>
            <a:r>
              <a:rPr sz="3700" spc="185" dirty="0">
                <a:solidFill>
                  <a:srgbClr val="08090F"/>
                </a:solidFill>
                <a:latin typeface="Arial MT"/>
                <a:cs typeface="Arial MT"/>
              </a:rPr>
              <a:t> </a:t>
            </a:r>
            <a:r>
              <a:rPr sz="3700" dirty="0">
                <a:solidFill>
                  <a:srgbClr val="08090F"/>
                </a:solidFill>
                <a:latin typeface="Arial MT"/>
                <a:cs typeface="Arial MT"/>
              </a:rPr>
              <a:t>systems</a:t>
            </a:r>
            <a:r>
              <a:rPr sz="3700" spc="185" dirty="0">
                <a:solidFill>
                  <a:srgbClr val="08090F"/>
                </a:solidFill>
                <a:latin typeface="Arial MT"/>
                <a:cs typeface="Arial MT"/>
              </a:rPr>
              <a:t> </a:t>
            </a:r>
            <a:r>
              <a:rPr sz="3700" dirty="0">
                <a:solidFill>
                  <a:srgbClr val="08090F"/>
                </a:solidFill>
                <a:latin typeface="Arial MT"/>
                <a:cs typeface="Arial MT"/>
              </a:rPr>
              <a:t>of</a:t>
            </a:r>
            <a:r>
              <a:rPr sz="3700" spc="190" dirty="0">
                <a:solidFill>
                  <a:srgbClr val="08090F"/>
                </a:solidFill>
                <a:latin typeface="Arial MT"/>
                <a:cs typeface="Arial MT"/>
              </a:rPr>
              <a:t> </a:t>
            </a:r>
            <a:r>
              <a:rPr sz="3700" spc="-20" dirty="0">
                <a:solidFill>
                  <a:srgbClr val="08090F"/>
                </a:solidFill>
                <a:latin typeface="Arial MT"/>
                <a:cs typeface="Arial MT"/>
              </a:rPr>
              <a:t>work</a:t>
            </a:r>
            <a:endParaRPr sz="3700">
              <a:latin typeface="Arial MT"/>
              <a:cs typeface="Arial MT"/>
            </a:endParaRPr>
          </a:p>
          <a:p>
            <a:pPr marL="810895" marR="813435">
              <a:lnSpc>
                <a:spcPct val="141900"/>
              </a:lnSpc>
            </a:pPr>
            <a:r>
              <a:rPr sz="3700" dirty="0">
                <a:solidFill>
                  <a:srgbClr val="08090F"/>
                </a:solidFill>
                <a:latin typeface="Arial MT"/>
                <a:cs typeface="Arial MT"/>
              </a:rPr>
              <a:t>information,</a:t>
            </a:r>
            <a:r>
              <a:rPr sz="3700" spc="340" dirty="0">
                <a:solidFill>
                  <a:srgbClr val="08090F"/>
                </a:solidFill>
                <a:latin typeface="Arial MT"/>
                <a:cs typeface="Arial MT"/>
              </a:rPr>
              <a:t> </a:t>
            </a:r>
            <a:r>
              <a:rPr sz="3700" dirty="0">
                <a:solidFill>
                  <a:srgbClr val="08090F"/>
                </a:solidFill>
                <a:latin typeface="Arial MT"/>
                <a:cs typeface="Arial MT"/>
              </a:rPr>
              <a:t>instruction,</a:t>
            </a:r>
            <a:r>
              <a:rPr sz="3700" spc="340" dirty="0">
                <a:solidFill>
                  <a:srgbClr val="08090F"/>
                </a:solidFill>
                <a:latin typeface="Arial MT"/>
                <a:cs typeface="Arial MT"/>
              </a:rPr>
              <a:t> </a:t>
            </a:r>
            <a:r>
              <a:rPr sz="3700" dirty="0">
                <a:solidFill>
                  <a:srgbClr val="08090F"/>
                </a:solidFill>
                <a:latin typeface="Arial MT"/>
                <a:cs typeface="Arial MT"/>
              </a:rPr>
              <a:t>training</a:t>
            </a:r>
            <a:r>
              <a:rPr sz="3700" spc="340" dirty="0">
                <a:solidFill>
                  <a:srgbClr val="08090F"/>
                </a:solidFill>
                <a:latin typeface="Arial MT"/>
                <a:cs typeface="Arial MT"/>
              </a:rPr>
              <a:t> </a:t>
            </a:r>
            <a:r>
              <a:rPr sz="3700" dirty="0">
                <a:solidFill>
                  <a:srgbClr val="08090F"/>
                </a:solidFill>
                <a:latin typeface="Arial MT"/>
                <a:cs typeface="Arial MT"/>
              </a:rPr>
              <a:t>and</a:t>
            </a:r>
            <a:r>
              <a:rPr sz="3700" spc="345" dirty="0">
                <a:solidFill>
                  <a:srgbClr val="08090F"/>
                </a:solidFill>
                <a:latin typeface="Arial MT"/>
                <a:cs typeface="Arial MT"/>
              </a:rPr>
              <a:t> </a:t>
            </a:r>
            <a:r>
              <a:rPr sz="3700" spc="-10" dirty="0">
                <a:solidFill>
                  <a:srgbClr val="08090F"/>
                </a:solidFill>
                <a:latin typeface="Arial MT"/>
                <a:cs typeface="Arial MT"/>
              </a:rPr>
              <a:t>supervision </a:t>
            </a:r>
            <a:r>
              <a:rPr sz="3700" dirty="0">
                <a:solidFill>
                  <a:srgbClr val="08090F"/>
                </a:solidFill>
                <a:latin typeface="Arial MT"/>
                <a:cs typeface="Arial MT"/>
              </a:rPr>
              <a:t>a</a:t>
            </a:r>
            <a:r>
              <a:rPr sz="3700" spc="235" dirty="0">
                <a:solidFill>
                  <a:srgbClr val="08090F"/>
                </a:solidFill>
                <a:latin typeface="Arial MT"/>
                <a:cs typeface="Arial MT"/>
              </a:rPr>
              <a:t> </a:t>
            </a:r>
            <a:r>
              <a:rPr sz="3700" dirty="0">
                <a:solidFill>
                  <a:srgbClr val="08090F"/>
                </a:solidFill>
                <a:latin typeface="Arial MT"/>
                <a:cs typeface="Arial MT"/>
              </a:rPr>
              <a:t>suitable</a:t>
            </a:r>
            <a:r>
              <a:rPr sz="3700" spc="245" dirty="0">
                <a:solidFill>
                  <a:srgbClr val="08090F"/>
                </a:solidFill>
                <a:latin typeface="Arial MT"/>
                <a:cs typeface="Arial MT"/>
              </a:rPr>
              <a:t> </a:t>
            </a:r>
            <a:r>
              <a:rPr sz="3700" dirty="0">
                <a:solidFill>
                  <a:srgbClr val="08090F"/>
                </a:solidFill>
                <a:latin typeface="Arial MT"/>
                <a:cs typeface="Arial MT"/>
              </a:rPr>
              <a:t>working</a:t>
            </a:r>
            <a:r>
              <a:rPr sz="3700" spc="245" dirty="0">
                <a:solidFill>
                  <a:srgbClr val="08090F"/>
                </a:solidFill>
                <a:latin typeface="Arial MT"/>
                <a:cs typeface="Arial MT"/>
              </a:rPr>
              <a:t> </a:t>
            </a:r>
            <a:r>
              <a:rPr sz="3700" dirty="0">
                <a:solidFill>
                  <a:srgbClr val="08090F"/>
                </a:solidFill>
                <a:latin typeface="Arial MT"/>
                <a:cs typeface="Arial MT"/>
              </a:rPr>
              <a:t>environment</a:t>
            </a:r>
            <a:r>
              <a:rPr sz="3700" spc="245" dirty="0">
                <a:solidFill>
                  <a:srgbClr val="08090F"/>
                </a:solidFill>
                <a:latin typeface="Arial MT"/>
                <a:cs typeface="Arial MT"/>
              </a:rPr>
              <a:t> </a:t>
            </a:r>
            <a:r>
              <a:rPr sz="3700" dirty="0">
                <a:solidFill>
                  <a:srgbClr val="08090F"/>
                </a:solidFill>
                <a:latin typeface="Arial MT"/>
                <a:cs typeface="Arial MT"/>
              </a:rPr>
              <a:t>and</a:t>
            </a:r>
            <a:r>
              <a:rPr sz="3700" spc="245" dirty="0">
                <a:solidFill>
                  <a:srgbClr val="08090F"/>
                </a:solidFill>
                <a:latin typeface="Arial MT"/>
                <a:cs typeface="Arial MT"/>
              </a:rPr>
              <a:t> </a:t>
            </a:r>
            <a:r>
              <a:rPr sz="3700" spc="-10" dirty="0">
                <a:solidFill>
                  <a:srgbClr val="08090F"/>
                </a:solidFill>
                <a:latin typeface="Arial MT"/>
                <a:cs typeface="Arial MT"/>
              </a:rPr>
              <a:t>facilities.</a:t>
            </a:r>
            <a:endParaRPr sz="3700">
              <a:latin typeface="Arial MT"/>
              <a:cs typeface="Arial MT"/>
            </a:endParaRPr>
          </a:p>
        </p:txBody>
      </p:sp>
      <p:pic>
        <p:nvPicPr>
          <p:cNvPr id="11" name="object 5">
            <a:hlinkClick r:id="rId4" action="ppaction://hlinksldjump"/>
            <a:extLst>
              <a:ext uri="{FF2B5EF4-FFF2-40B4-BE49-F238E27FC236}">
                <a16:creationId xmlns:a16="http://schemas.microsoft.com/office/drawing/2014/main" id="{966E126A-586E-6474-DFD2-E50241DDE788}"/>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316E0-8E9E-C2EF-8F91-70B11F5EAAF9}"/>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38100" y="0"/>
            <a:ext cx="1701046" cy="1409700"/>
          </a:xfrm>
          <a:prstGeom prst="rect">
            <a:avLst/>
          </a:prstGeom>
        </p:spPr>
      </p:pic>
      <p:sp>
        <p:nvSpPr>
          <p:cNvPr id="5" name="TextBox 4">
            <a:extLst>
              <a:ext uri="{FF2B5EF4-FFF2-40B4-BE49-F238E27FC236}">
                <a16:creationId xmlns:a16="http://schemas.microsoft.com/office/drawing/2014/main" id="{9F879C02-322F-02D9-4A9C-585E35A84B71}"/>
              </a:ext>
            </a:extLst>
          </p:cNvPr>
          <p:cNvSpPr txBox="1"/>
          <p:nvPr/>
        </p:nvSpPr>
        <p:spPr>
          <a:xfrm>
            <a:off x="1905000" y="335369"/>
            <a:ext cx="12420600" cy="769441"/>
          </a:xfrm>
          <a:prstGeom prst="rect">
            <a:avLst/>
          </a:prstGeom>
          <a:noFill/>
        </p:spPr>
        <p:txBody>
          <a:bodyPr wrap="square" rtlCol="0">
            <a:spAutoFit/>
          </a:bodyPr>
          <a:lstStyle/>
          <a:p>
            <a:r>
              <a:rPr lang="en-US" sz="4400" dirty="0"/>
              <a:t>Upholding patient confidentiality</a:t>
            </a:r>
            <a:endParaRPr lang="en-AU" sz="4400" dirty="0"/>
          </a:p>
        </p:txBody>
      </p:sp>
      <p:sp>
        <p:nvSpPr>
          <p:cNvPr id="6" name="TextBox 5">
            <a:extLst>
              <a:ext uri="{FF2B5EF4-FFF2-40B4-BE49-F238E27FC236}">
                <a16:creationId xmlns:a16="http://schemas.microsoft.com/office/drawing/2014/main" id="{E24F519E-DBB7-B919-62D6-C1523D02ED68}"/>
              </a:ext>
            </a:extLst>
          </p:cNvPr>
          <p:cNvSpPr txBox="1"/>
          <p:nvPr/>
        </p:nvSpPr>
        <p:spPr>
          <a:xfrm>
            <a:off x="38100" y="1257300"/>
            <a:ext cx="18234660" cy="461665"/>
          </a:xfrm>
          <a:prstGeom prst="rect">
            <a:avLst/>
          </a:prstGeom>
          <a:noFill/>
        </p:spPr>
        <p:txBody>
          <a:bodyPr wrap="square" rtlCol="0">
            <a:spAutoFit/>
          </a:bodyPr>
          <a:lstStyle/>
          <a:p>
            <a:r>
              <a:rPr lang="en-US" sz="2400" dirty="0">
                <a:solidFill>
                  <a:srgbClr val="0070C0"/>
                </a:solidFill>
              </a:rPr>
              <a:t>For each of the following scenarios identify whether the patient’s confidentiality should be upheld.</a:t>
            </a:r>
          </a:p>
        </p:txBody>
      </p:sp>
      <p:graphicFrame>
        <p:nvGraphicFramePr>
          <p:cNvPr id="7" name="Table 6">
            <a:extLst>
              <a:ext uri="{FF2B5EF4-FFF2-40B4-BE49-F238E27FC236}">
                <a16:creationId xmlns:a16="http://schemas.microsoft.com/office/drawing/2014/main" id="{E42B8BD9-A40D-D9F3-0B55-23A9CDCA0105}"/>
              </a:ext>
            </a:extLst>
          </p:cNvPr>
          <p:cNvGraphicFramePr>
            <a:graphicFrameLocks noGrp="1"/>
          </p:cNvGraphicFramePr>
          <p:nvPr>
            <p:extLst>
              <p:ext uri="{D42A27DB-BD31-4B8C-83A1-F6EECF244321}">
                <p14:modId xmlns:p14="http://schemas.microsoft.com/office/powerpoint/2010/main" val="2962055971"/>
              </p:ext>
            </p:extLst>
          </p:nvPr>
        </p:nvGraphicFramePr>
        <p:xfrm>
          <a:off x="38100" y="1790700"/>
          <a:ext cx="18234660" cy="8046720"/>
        </p:xfrm>
        <a:graphic>
          <a:graphicData uri="http://schemas.openxmlformats.org/drawingml/2006/table">
            <a:tbl>
              <a:tblPr firstRow="1" bandRow="1">
                <a:tableStyleId>{5C22544A-7EE6-4342-B048-85BDC9FD1C3A}</a:tableStyleId>
              </a:tblPr>
              <a:tblGrid>
                <a:gridCol w="14287500">
                  <a:extLst>
                    <a:ext uri="{9D8B030D-6E8A-4147-A177-3AD203B41FA5}">
                      <a16:colId xmlns:a16="http://schemas.microsoft.com/office/drawing/2014/main" val="3003662968"/>
                    </a:ext>
                  </a:extLst>
                </a:gridCol>
                <a:gridCol w="3947160">
                  <a:extLst>
                    <a:ext uri="{9D8B030D-6E8A-4147-A177-3AD203B41FA5}">
                      <a16:colId xmlns:a16="http://schemas.microsoft.com/office/drawing/2014/main" val="1045152919"/>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solidFill>
                            <a:srgbClr val="0070C0"/>
                          </a:solidFill>
                        </a:rPr>
                        <a:t>Scenario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070C0"/>
                          </a:solidFill>
                        </a:rPr>
                        <a:t>Uphold Confidentiality? – Yes Or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556208"/>
                  </a:ext>
                </a:extLst>
              </a:tr>
              <a:tr h="370840">
                <a:tc>
                  <a:txBody>
                    <a:bodyPr/>
                    <a:lstStyle/>
                    <a:p>
                      <a:r>
                        <a:rPr lang="en-US" sz="2400" dirty="0">
                          <a:solidFill>
                            <a:srgbClr val="0070C0"/>
                          </a:solidFill>
                        </a:rPr>
                        <a:t>1. Kaitlyn has been to the local clinic for an appointment. Her boyfriend Frank has turned up to the clinic to find out why she attended.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Yes</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776447"/>
                  </a:ext>
                </a:extLst>
              </a:tr>
              <a:tr h="370840">
                <a:tc>
                  <a:txBody>
                    <a:bodyPr/>
                    <a:lstStyle/>
                    <a:p>
                      <a:r>
                        <a:rPr lang="en-US" sz="2400" dirty="0">
                          <a:solidFill>
                            <a:srgbClr val="0070C0"/>
                          </a:solidFill>
                        </a:rPr>
                        <a:t>2. Debra is 17 years-old. Her parents have taken her to see a counsellor as her behaviour has been quite out of character lately. Her grades at school have dropped and they are unsure how to help her. Debra discloses to her counsellor that she is being bullied at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Yes</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509007"/>
                  </a:ext>
                </a:extLst>
              </a:tr>
              <a:tr h="370840">
                <a:tc>
                  <a:txBody>
                    <a:bodyPr/>
                    <a:lstStyle/>
                    <a:p>
                      <a:r>
                        <a:rPr lang="en-US" sz="2400" dirty="0">
                          <a:solidFill>
                            <a:srgbClr val="0070C0"/>
                          </a:solidFill>
                        </a:rPr>
                        <a:t>3. Jet is 15 years-old. He regularly attends the youth health </a:t>
                      </a:r>
                      <a:r>
                        <a:rPr lang="en-US" sz="2400" dirty="0" err="1">
                          <a:solidFill>
                            <a:srgbClr val="0070C0"/>
                          </a:solidFill>
                        </a:rPr>
                        <a:t>centre</a:t>
                      </a:r>
                      <a:r>
                        <a:rPr lang="en-US" sz="2400" dirty="0">
                          <a:solidFill>
                            <a:srgbClr val="0070C0"/>
                          </a:solidFill>
                        </a:rPr>
                        <a:t> where you work. When he takes his jumper off, his t-shirt comes up a little and you notice that he has some red welts on his back. They look quite nasty. He notices that you have seen the welts and quickly covers them up and tells you that he fell down while skateboarding.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No</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415209"/>
                  </a:ext>
                </a:extLst>
              </a:tr>
              <a:tr h="370840">
                <a:tc>
                  <a:txBody>
                    <a:bodyPr/>
                    <a:lstStyle/>
                    <a:p>
                      <a:r>
                        <a:rPr lang="en-US" sz="2400" dirty="0">
                          <a:solidFill>
                            <a:srgbClr val="0070C0"/>
                          </a:solidFill>
                        </a:rPr>
                        <a:t>4. Leslie tells you that she is a drug trafficker and feels terrible and wants someone to talk 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No</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2714116"/>
                  </a:ext>
                </a:extLst>
              </a:tr>
              <a:tr h="370840">
                <a:tc>
                  <a:txBody>
                    <a:bodyPr/>
                    <a:lstStyle/>
                    <a:p>
                      <a:r>
                        <a:rPr lang="en-US" sz="2400" dirty="0">
                          <a:solidFill>
                            <a:srgbClr val="0070C0"/>
                          </a:solidFill>
                        </a:rPr>
                        <a:t>5. Joanne is suffering from depression. You need to refer her to a mental health facility for treatment. They have requested her patient information file.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Yes, but with consent form the patient</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595605"/>
                  </a:ext>
                </a:extLst>
              </a:tr>
              <a:tr h="370840">
                <a:tc>
                  <a:txBody>
                    <a:bodyPr/>
                    <a:lstStyle/>
                    <a:p>
                      <a:r>
                        <a:rPr lang="en-US" sz="2400" dirty="0">
                          <a:solidFill>
                            <a:srgbClr val="0070C0"/>
                          </a:solidFill>
                        </a:rPr>
                        <a:t>6. Kourtney is in rehab for the third time in the last two years. During her individual counselling session she says that she doesn’t know why she is bothering as it is a waste of time as she will just start using again when she gets out, like the last two times she got out of rehab. She makes the comment that she just can’t be bothered anymore and that it’s not like anyone would miss her if she weren’t around.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No</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758291"/>
                  </a:ext>
                </a:extLst>
              </a:tr>
              <a:tr h="370840">
                <a:tc>
                  <a:txBody>
                    <a:bodyPr/>
                    <a:lstStyle/>
                    <a:p>
                      <a:r>
                        <a:rPr lang="en-US" sz="2400" dirty="0">
                          <a:solidFill>
                            <a:srgbClr val="0070C0"/>
                          </a:solidFill>
                        </a:rPr>
                        <a:t>7. A police officer enters your clinic and asks for the private contact information of one of your patients, as they are believed to have been involved in a robbery.</a:t>
                      </a:r>
                      <a:endParaRPr lang="en-AU"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No</a:t>
                      </a:r>
                      <a:endParaRPr lang="en-AU"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730106"/>
                  </a:ext>
                </a:extLst>
              </a:tr>
            </a:tbl>
          </a:graphicData>
        </a:graphic>
      </p:graphicFrame>
      <p:pic>
        <p:nvPicPr>
          <p:cNvPr id="8" name="Picture 7">
            <a:extLst>
              <a:ext uri="{FF2B5EF4-FFF2-40B4-BE49-F238E27FC236}">
                <a16:creationId xmlns:a16="http://schemas.microsoft.com/office/drawing/2014/main" id="{795B7FA5-12F3-30F0-DF7F-8EFD90D095C5}"/>
              </a:ext>
            </a:extLst>
          </p:cNvPr>
          <p:cNvPicPr>
            <a:picLocks noChangeAspect="1"/>
          </p:cNvPicPr>
          <p:nvPr/>
        </p:nvPicPr>
        <p:blipFill>
          <a:blip r:embed="rId5"/>
          <a:stretch>
            <a:fillRect/>
          </a:stretch>
        </p:blipFill>
        <p:spPr>
          <a:xfrm>
            <a:off x="14386559" y="2732151"/>
            <a:ext cx="3672841" cy="434615"/>
          </a:xfrm>
          <a:prstGeom prst="rect">
            <a:avLst/>
          </a:prstGeom>
        </p:spPr>
      </p:pic>
      <p:pic>
        <p:nvPicPr>
          <p:cNvPr id="9" name="Picture 8">
            <a:extLst>
              <a:ext uri="{FF2B5EF4-FFF2-40B4-BE49-F238E27FC236}">
                <a16:creationId xmlns:a16="http://schemas.microsoft.com/office/drawing/2014/main" id="{5F8A1351-0D76-0D01-73E1-99BAFD9C1C43}"/>
              </a:ext>
            </a:extLst>
          </p:cNvPr>
          <p:cNvPicPr>
            <a:picLocks noChangeAspect="1"/>
          </p:cNvPicPr>
          <p:nvPr/>
        </p:nvPicPr>
        <p:blipFill>
          <a:blip r:embed="rId5"/>
          <a:stretch>
            <a:fillRect/>
          </a:stretch>
        </p:blipFill>
        <p:spPr>
          <a:xfrm>
            <a:off x="14371319" y="3543300"/>
            <a:ext cx="3672841" cy="434615"/>
          </a:xfrm>
          <a:prstGeom prst="rect">
            <a:avLst/>
          </a:prstGeom>
        </p:spPr>
      </p:pic>
      <p:pic>
        <p:nvPicPr>
          <p:cNvPr id="10" name="Picture 9">
            <a:extLst>
              <a:ext uri="{FF2B5EF4-FFF2-40B4-BE49-F238E27FC236}">
                <a16:creationId xmlns:a16="http://schemas.microsoft.com/office/drawing/2014/main" id="{F0563565-2E8B-6AAF-FB84-497F88AD1BF1}"/>
              </a:ext>
            </a:extLst>
          </p:cNvPr>
          <p:cNvPicPr>
            <a:picLocks noChangeAspect="1"/>
          </p:cNvPicPr>
          <p:nvPr/>
        </p:nvPicPr>
        <p:blipFill>
          <a:blip r:embed="rId5"/>
          <a:stretch>
            <a:fillRect/>
          </a:stretch>
        </p:blipFill>
        <p:spPr>
          <a:xfrm>
            <a:off x="14386559" y="4702058"/>
            <a:ext cx="3672841" cy="434615"/>
          </a:xfrm>
          <a:prstGeom prst="rect">
            <a:avLst/>
          </a:prstGeom>
        </p:spPr>
      </p:pic>
      <p:pic>
        <p:nvPicPr>
          <p:cNvPr id="11" name="Picture 10">
            <a:extLst>
              <a:ext uri="{FF2B5EF4-FFF2-40B4-BE49-F238E27FC236}">
                <a16:creationId xmlns:a16="http://schemas.microsoft.com/office/drawing/2014/main" id="{672BD917-CF5A-B7A7-3614-1FA3B79C8B0F}"/>
              </a:ext>
            </a:extLst>
          </p:cNvPr>
          <p:cNvPicPr>
            <a:picLocks noChangeAspect="1"/>
          </p:cNvPicPr>
          <p:nvPr/>
        </p:nvPicPr>
        <p:blipFill>
          <a:blip r:embed="rId5"/>
          <a:stretch>
            <a:fillRect/>
          </a:stretch>
        </p:blipFill>
        <p:spPr>
          <a:xfrm>
            <a:off x="14348459" y="6222111"/>
            <a:ext cx="3672841" cy="292990"/>
          </a:xfrm>
          <a:prstGeom prst="rect">
            <a:avLst/>
          </a:prstGeom>
        </p:spPr>
      </p:pic>
      <p:pic>
        <p:nvPicPr>
          <p:cNvPr id="12" name="Picture 11">
            <a:extLst>
              <a:ext uri="{FF2B5EF4-FFF2-40B4-BE49-F238E27FC236}">
                <a16:creationId xmlns:a16="http://schemas.microsoft.com/office/drawing/2014/main" id="{B347E9CB-6B18-C100-5E55-237378B378C8}"/>
              </a:ext>
            </a:extLst>
          </p:cNvPr>
          <p:cNvPicPr>
            <a:picLocks noChangeAspect="1"/>
          </p:cNvPicPr>
          <p:nvPr/>
        </p:nvPicPr>
        <p:blipFill>
          <a:blip r:embed="rId5"/>
          <a:stretch>
            <a:fillRect/>
          </a:stretch>
        </p:blipFill>
        <p:spPr>
          <a:xfrm>
            <a:off x="14325600" y="6685620"/>
            <a:ext cx="3672841" cy="695249"/>
          </a:xfrm>
          <a:prstGeom prst="rect">
            <a:avLst/>
          </a:prstGeom>
        </p:spPr>
      </p:pic>
      <p:pic>
        <p:nvPicPr>
          <p:cNvPr id="13" name="Picture 12">
            <a:extLst>
              <a:ext uri="{FF2B5EF4-FFF2-40B4-BE49-F238E27FC236}">
                <a16:creationId xmlns:a16="http://schemas.microsoft.com/office/drawing/2014/main" id="{CDB43D9E-F7E2-2F53-3211-586516208BF0}"/>
              </a:ext>
            </a:extLst>
          </p:cNvPr>
          <p:cNvPicPr>
            <a:picLocks noChangeAspect="1"/>
          </p:cNvPicPr>
          <p:nvPr/>
        </p:nvPicPr>
        <p:blipFill>
          <a:blip r:embed="rId5"/>
          <a:stretch>
            <a:fillRect/>
          </a:stretch>
        </p:blipFill>
        <p:spPr>
          <a:xfrm>
            <a:off x="14386559" y="7528285"/>
            <a:ext cx="3672841" cy="434615"/>
          </a:xfrm>
          <a:prstGeom prst="rect">
            <a:avLst/>
          </a:prstGeom>
        </p:spPr>
      </p:pic>
      <p:pic>
        <p:nvPicPr>
          <p:cNvPr id="14" name="Picture 13">
            <a:extLst>
              <a:ext uri="{FF2B5EF4-FFF2-40B4-BE49-F238E27FC236}">
                <a16:creationId xmlns:a16="http://schemas.microsoft.com/office/drawing/2014/main" id="{0B814914-D6E0-804C-53DF-FA86F68855CD}"/>
              </a:ext>
            </a:extLst>
          </p:cNvPr>
          <p:cNvPicPr>
            <a:picLocks noChangeAspect="1"/>
          </p:cNvPicPr>
          <p:nvPr/>
        </p:nvPicPr>
        <p:blipFill>
          <a:blip r:embed="rId5"/>
          <a:stretch>
            <a:fillRect/>
          </a:stretch>
        </p:blipFill>
        <p:spPr>
          <a:xfrm>
            <a:off x="14386559" y="9128485"/>
            <a:ext cx="3672841" cy="434615"/>
          </a:xfrm>
          <a:prstGeom prst="rect">
            <a:avLst/>
          </a:prstGeom>
        </p:spPr>
      </p:pic>
      <p:pic>
        <p:nvPicPr>
          <p:cNvPr id="15" name="object 5">
            <a:hlinkClick r:id="rId6" action="ppaction://hlinksldjump"/>
            <a:extLst>
              <a:ext uri="{FF2B5EF4-FFF2-40B4-BE49-F238E27FC236}">
                <a16:creationId xmlns:a16="http://schemas.microsoft.com/office/drawing/2014/main" id="{991FB4EB-AACA-797B-7747-88FC00F88D71}"/>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sp>
        <p:nvSpPr>
          <p:cNvPr id="3" name="object 3"/>
          <p:cNvSpPr txBox="1">
            <a:spLocks noGrp="1"/>
          </p:cNvSpPr>
          <p:nvPr>
            <p:ph type="title"/>
          </p:nvPr>
        </p:nvSpPr>
        <p:spPr>
          <a:xfrm>
            <a:off x="1016000" y="425325"/>
            <a:ext cx="15793719" cy="5617210"/>
          </a:xfrm>
          <a:prstGeom prst="rect">
            <a:avLst/>
          </a:prstGeom>
        </p:spPr>
        <p:txBody>
          <a:bodyPr vert="horz" wrap="square" lIns="0" tIns="552450" rIns="0" bIns="0" rtlCol="0">
            <a:spAutoFit/>
          </a:bodyPr>
          <a:lstStyle/>
          <a:p>
            <a:pPr marL="12700">
              <a:lnSpc>
                <a:spcPct val="100000"/>
              </a:lnSpc>
              <a:spcBef>
                <a:spcPts val="4350"/>
              </a:spcBef>
              <a:tabLst>
                <a:tab pos="3353435" algn="l"/>
              </a:tabLst>
            </a:pPr>
            <a:r>
              <a:rPr spc="365" dirty="0"/>
              <a:t>Human</a:t>
            </a:r>
            <a:r>
              <a:rPr dirty="0"/>
              <a:t>	</a:t>
            </a:r>
            <a:r>
              <a:rPr spc="380" dirty="0"/>
              <a:t>Rights</a:t>
            </a:r>
          </a:p>
          <a:p>
            <a:pPr marL="22225" marR="5080">
              <a:lnSpc>
                <a:spcPct val="141900"/>
              </a:lnSpc>
              <a:spcBef>
                <a:spcPts val="595"/>
              </a:spcBef>
            </a:pPr>
            <a:r>
              <a:rPr sz="3700" b="0" dirty="0">
                <a:latin typeface="Arial MT"/>
                <a:cs typeface="Arial MT"/>
              </a:rPr>
              <a:t>Every</a:t>
            </a:r>
            <a:r>
              <a:rPr sz="3700" b="0" spc="200" dirty="0">
                <a:latin typeface="Arial MT"/>
                <a:cs typeface="Arial MT"/>
              </a:rPr>
              <a:t> </a:t>
            </a:r>
            <a:r>
              <a:rPr sz="3700" b="0" dirty="0">
                <a:latin typeface="Arial MT"/>
                <a:cs typeface="Arial MT"/>
              </a:rPr>
              <a:t>person</a:t>
            </a:r>
            <a:r>
              <a:rPr sz="3700" b="0" spc="200" dirty="0">
                <a:latin typeface="Arial MT"/>
                <a:cs typeface="Arial MT"/>
              </a:rPr>
              <a:t> </a:t>
            </a:r>
            <a:r>
              <a:rPr sz="3700" b="0" dirty="0">
                <a:latin typeface="Arial MT"/>
                <a:cs typeface="Arial MT"/>
              </a:rPr>
              <a:t>has</a:t>
            </a:r>
            <a:r>
              <a:rPr sz="3700" b="0" spc="200" dirty="0">
                <a:latin typeface="Arial MT"/>
                <a:cs typeface="Arial MT"/>
              </a:rPr>
              <a:t> </a:t>
            </a:r>
            <a:r>
              <a:rPr sz="3700" b="0" dirty="0">
                <a:latin typeface="Arial MT"/>
                <a:cs typeface="Arial MT"/>
              </a:rPr>
              <a:t>rights.</a:t>
            </a:r>
            <a:r>
              <a:rPr sz="3700" b="0" spc="200" dirty="0">
                <a:latin typeface="Arial MT"/>
                <a:cs typeface="Arial MT"/>
              </a:rPr>
              <a:t> </a:t>
            </a:r>
            <a:r>
              <a:rPr sz="3700" b="0" dirty="0">
                <a:latin typeface="Arial MT"/>
                <a:cs typeface="Arial MT"/>
              </a:rPr>
              <a:t>Our</a:t>
            </a:r>
            <a:r>
              <a:rPr sz="3700" b="0" spc="200" dirty="0">
                <a:latin typeface="Arial MT"/>
                <a:cs typeface="Arial MT"/>
              </a:rPr>
              <a:t> </a:t>
            </a:r>
            <a:r>
              <a:rPr sz="3700" b="0" dirty="0">
                <a:latin typeface="Arial MT"/>
                <a:cs typeface="Arial MT"/>
              </a:rPr>
              <a:t>human</a:t>
            </a:r>
            <a:r>
              <a:rPr sz="3700" b="0" spc="200" dirty="0">
                <a:latin typeface="Arial MT"/>
                <a:cs typeface="Arial MT"/>
              </a:rPr>
              <a:t> </a:t>
            </a:r>
            <a:r>
              <a:rPr sz="3700" b="0" dirty="0">
                <a:latin typeface="Arial MT"/>
                <a:cs typeface="Arial MT"/>
              </a:rPr>
              <a:t>rights</a:t>
            </a:r>
            <a:r>
              <a:rPr sz="3700" b="0" spc="200" dirty="0">
                <a:latin typeface="Arial MT"/>
                <a:cs typeface="Arial MT"/>
              </a:rPr>
              <a:t> </a:t>
            </a:r>
            <a:r>
              <a:rPr sz="3700" b="0" dirty="0">
                <a:latin typeface="Arial MT"/>
                <a:cs typeface="Arial MT"/>
              </a:rPr>
              <a:t>are</a:t>
            </a:r>
            <a:r>
              <a:rPr sz="3700" b="0" spc="200" dirty="0">
                <a:latin typeface="Arial MT"/>
                <a:cs typeface="Arial MT"/>
              </a:rPr>
              <a:t> </a:t>
            </a:r>
            <a:r>
              <a:rPr sz="3700" b="0" dirty="0">
                <a:latin typeface="Arial MT"/>
                <a:cs typeface="Arial MT"/>
              </a:rPr>
              <a:t>the</a:t>
            </a:r>
            <a:r>
              <a:rPr sz="3700" b="0" spc="200" dirty="0">
                <a:latin typeface="Arial MT"/>
                <a:cs typeface="Arial MT"/>
              </a:rPr>
              <a:t> </a:t>
            </a:r>
            <a:r>
              <a:rPr sz="3700" b="0" dirty="0">
                <a:latin typeface="Arial MT"/>
                <a:cs typeface="Arial MT"/>
              </a:rPr>
              <a:t>basic</a:t>
            </a:r>
            <a:r>
              <a:rPr sz="3700" b="0" spc="200" dirty="0">
                <a:latin typeface="Arial MT"/>
                <a:cs typeface="Arial MT"/>
              </a:rPr>
              <a:t> </a:t>
            </a:r>
            <a:r>
              <a:rPr sz="3700" b="0" dirty="0">
                <a:latin typeface="Arial MT"/>
                <a:cs typeface="Arial MT"/>
              </a:rPr>
              <a:t>rights</a:t>
            </a:r>
            <a:r>
              <a:rPr sz="3700" b="0" spc="204" dirty="0">
                <a:latin typeface="Arial MT"/>
                <a:cs typeface="Arial MT"/>
              </a:rPr>
              <a:t> </a:t>
            </a:r>
            <a:r>
              <a:rPr sz="3700" b="0" spc="-25" dirty="0">
                <a:latin typeface="Arial MT"/>
                <a:cs typeface="Arial MT"/>
              </a:rPr>
              <a:t>and </a:t>
            </a:r>
            <a:r>
              <a:rPr sz="3700" b="0" dirty="0">
                <a:latin typeface="Arial MT"/>
                <a:cs typeface="Arial MT"/>
              </a:rPr>
              <a:t>freedoms</a:t>
            </a:r>
            <a:r>
              <a:rPr sz="3700" b="0" spc="204" dirty="0">
                <a:latin typeface="Arial MT"/>
                <a:cs typeface="Arial MT"/>
              </a:rPr>
              <a:t> </a:t>
            </a:r>
            <a:r>
              <a:rPr sz="3700" b="0" dirty="0">
                <a:latin typeface="Arial MT"/>
                <a:cs typeface="Arial MT"/>
              </a:rPr>
              <a:t>that</a:t>
            </a:r>
            <a:r>
              <a:rPr sz="3700" b="0" spc="204" dirty="0">
                <a:latin typeface="Arial MT"/>
                <a:cs typeface="Arial MT"/>
              </a:rPr>
              <a:t> </a:t>
            </a:r>
            <a:r>
              <a:rPr sz="3700" b="0" dirty="0">
                <a:latin typeface="Arial MT"/>
                <a:cs typeface="Arial MT"/>
              </a:rPr>
              <a:t>every</a:t>
            </a:r>
            <a:r>
              <a:rPr sz="3700" b="0" spc="210" dirty="0">
                <a:latin typeface="Arial MT"/>
                <a:cs typeface="Arial MT"/>
              </a:rPr>
              <a:t> </a:t>
            </a:r>
            <a:r>
              <a:rPr sz="3700" b="0" dirty="0">
                <a:latin typeface="Arial MT"/>
                <a:cs typeface="Arial MT"/>
              </a:rPr>
              <a:t>person</a:t>
            </a:r>
            <a:r>
              <a:rPr sz="3700" b="0" spc="204" dirty="0">
                <a:latin typeface="Arial MT"/>
                <a:cs typeface="Arial MT"/>
              </a:rPr>
              <a:t> </a:t>
            </a:r>
            <a:r>
              <a:rPr sz="3700" b="0" dirty="0">
                <a:latin typeface="Arial MT"/>
                <a:cs typeface="Arial MT"/>
              </a:rPr>
              <a:t>is</a:t>
            </a:r>
            <a:r>
              <a:rPr sz="3700" b="0" spc="210" dirty="0">
                <a:latin typeface="Arial MT"/>
                <a:cs typeface="Arial MT"/>
              </a:rPr>
              <a:t> </a:t>
            </a:r>
            <a:r>
              <a:rPr sz="3700" b="0" dirty="0">
                <a:latin typeface="Arial MT"/>
                <a:cs typeface="Arial MT"/>
              </a:rPr>
              <a:t>entitled</a:t>
            </a:r>
            <a:r>
              <a:rPr sz="3700" b="0" spc="204" dirty="0">
                <a:latin typeface="Arial MT"/>
                <a:cs typeface="Arial MT"/>
              </a:rPr>
              <a:t> </a:t>
            </a:r>
            <a:r>
              <a:rPr sz="3700" b="0" dirty="0">
                <a:latin typeface="Arial MT"/>
                <a:cs typeface="Arial MT"/>
              </a:rPr>
              <a:t>to.</a:t>
            </a:r>
            <a:r>
              <a:rPr sz="3700" b="0" spc="204" dirty="0">
                <a:latin typeface="Arial MT"/>
                <a:cs typeface="Arial MT"/>
              </a:rPr>
              <a:t> </a:t>
            </a:r>
            <a:r>
              <a:rPr sz="3700" b="0" dirty="0">
                <a:latin typeface="Arial MT"/>
                <a:cs typeface="Arial MT"/>
              </a:rPr>
              <a:t>Human</a:t>
            </a:r>
            <a:r>
              <a:rPr sz="3700" b="0" spc="210" dirty="0">
                <a:latin typeface="Arial MT"/>
                <a:cs typeface="Arial MT"/>
              </a:rPr>
              <a:t> </a:t>
            </a:r>
            <a:r>
              <a:rPr sz="3700" b="0" dirty="0">
                <a:latin typeface="Arial MT"/>
                <a:cs typeface="Arial MT"/>
              </a:rPr>
              <a:t>rights</a:t>
            </a:r>
            <a:r>
              <a:rPr sz="3700" b="0" spc="204" dirty="0">
                <a:latin typeface="Arial MT"/>
                <a:cs typeface="Arial MT"/>
              </a:rPr>
              <a:t> </a:t>
            </a:r>
            <a:r>
              <a:rPr sz="3700" b="0" dirty="0">
                <a:latin typeface="Arial MT"/>
                <a:cs typeface="Arial MT"/>
              </a:rPr>
              <a:t>are</a:t>
            </a:r>
            <a:r>
              <a:rPr sz="3700" b="0" spc="210" dirty="0">
                <a:latin typeface="Arial MT"/>
                <a:cs typeface="Arial MT"/>
              </a:rPr>
              <a:t> </a:t>
            </a:r>
            <a:r>
              <a:rPr sz="3700" b="0" dirty="0">
                <a:latin typeface="Arial MT"/>
                <a:cs typeface="Arial MT"/>
              </a:rPr>
              <a:t>upheld</a:t>
            </a:r>
            <a:r>
              <a:rPr sz="3700" b="0" spc="204" dirty="0">
                <a:latin typeface="Arial MT"/>
                <a:cs typeface="Arial MT"/>
              </a:rPr>
              <a:t> </a:t>
            </a:r>
            <a:r>
              <a:rPr sz="3700" b="0" dirty="0">
                <a:latin typeface="Arial MT"/>
                <a:cs typeface="Arial MT"/>
              </a:rPr>
              <a:t>all</a:t>
            </a:r>
            <a:r>
              <a:rPr sz="3700" b="0" spc="210" dirty="0">
                <a:latin typeface="Arial MT"/>
                <a:cs typeface="Arial MT"/>
              </a:rPr>
              <a:t> </a:t>
            </a:r>
            <a:r>
              <a:rPr sz="3700" b="0" spc="-20" dirty="0">
                <a:latin typeface="Arial MT"/>
                <a:cs typeface="Arial MT"/>
              </a:rPr>
              <a:t>over </a:t>
            </a:r>
            <a:r>
              <a:rPr sz="3700" b="0" dirty="0">
                <a:latin typeface="Arial MT"/>
                <a:cs typeface="Arial MT"/>
              </a:rPr>
              <a:t>the</a:t>
            </a:r>
            <a:r>
              <a:rPr sz="3700" b="0" spc="240" dirty="0">
                <a:latin typeface="Arial MT"/>
                <a:cs typeface="Arial MT"/>
              </a:rPr>
              <a:t> </a:t>
            </a:r>
            <a:r>
              <a:rPr sz="3700" b="0" dirty="0">
                <a:latin typeface="Arial MT"/>
                <a:cs typeface="Arial MT"/>
              </a:rPr>
              <a:t>world</a:t>
            </a:r>
            <a:r>
              <a:rPr sz="3700" b="0" spc="240" dirty="0">
                <a:latin typeface="Arial MT"/>
                <a:cs typeface="Arial MT"/>
              </a:rPr>
              <a:t> </a:t>
            </a:r>
            <a:r>
              <a:rPr sz="3700" b="0" dirty="0">
                <a:latin typeface="Arial MT"/>
                <a:cs typeface="Arial MT"/>
              </a:rPr>
              <a:t>through</a:t>
            </a:r>
            <a:r>
              <a:rPr sz="3700" b="0" spc="240" dirty="0">
                <a:latin typeface="Arial MT"/>
                <a:cs typeface="Arial MT"/>
              </a:rPr>
              <a:t> </a:t>
            </a:r>
            <a:r>
              <a:rPr sz="3700" b="0" dirty="0">
                <a:latin typeface="Arial MT"/>
                <a:cs typeface="Arial MT"/>
              </a:rPr>
              <a:t>the</a:t>
            </a:r>
            <a:r>
              <a:rPr sz="3700" b="0" spc="240" dirty="0">
                <a:latin typeface="Arial MT"/>
                <a:cs typeface="Arial MT"/>
              </a:rPr>
              <a:t> </a:t>
            </a:r>
            <a:r>
              <a:rPr sz="3700" b="0" dirty="0">
                <a:latin typeface="Arial MT"/>
                <a:cs typeface="Arial MT"/>
              </a:rPr>
              <a:t>United</a:t>
            </a:r>
            <a:r>
              <a:rPr sz="3700" b="0" spc="245" dirty="0">
                <a:latin typeface="Arial MT"/>
                <a:cs typeface="Arial MT"/>
              </a:rPr>
              <a:t> </a:t>
            </a:r>
            <a:r>
              <a:rPr sz="3700" b="0" dirty="0">
                <a:latin typeface="Arial MT"/>
                <a:cs typeface="Arial MT"/>
              </a:rPr>
              <a:t>Nations</a:t>
            </a:r>
            <a:r>
              <a:rPr sz="3700" b="0" spc="240" dirty="0">
                <a:latin typeface="Arial MT"/>
                <a:cs typeface="Arial MT"/>
              </a:rPr>
              <a:t> </a:t>
            </a:r>
            <a:r>
              <a:rPr sz="3700" b="0" dirty="0">
                <a:latin typeface="Arial MT"/>
                <a:cs typeface="Arial MT"/>
              </a:rPr>
              <a:t>Universal</a:t>
            </a:r>
            <a:r>
              <a:rPr sz="3700" b="0" spc="240" dirty="0">
                <a:latin typeface="Arial MT"/>
                <a:cs typeface="Arial MT"/>
              </a:rPr>
              <a:t> </a:t>
            </a:r>
            <a:r>
              <a:rPr sz="3700" b="0" dirty="0">
                <a:latin typeface="Arial MT"/>
                <a:cs typeface="Arial MT"/>
              </a:rPr>
              <a:t>Declaration</a:t>
            </a:r>
            <a:r>
              <a:rPr sz="3700" b="0" spc="240" dirty="0">
                <a:latin typeface="Arial MT"/>
                <a:cs typeface="Arial MT"/>
              </a:rPr>
              <a:t> </a:t>
            </a:r>
            <a:r>
              <a:rPr sz="3700" b="0" dirty="0">
                <a:latin typeface="Arial MT"/>
                <a:cs typeface="Arial MT"/>
              </a:rPr>
              <a:t>of</a:t>
            </a:r>
            <a:r>
              <a:rPr sz="3700" b="0" spc="245" dirty="0">
                <a:latin typeface="Arial MT"/>
                <a:cs typeface="Arial MT"/>
              </a:rPr>
              <a:t> </a:t>
            </a:r>
            <a:r>
              <a:rPr sz="3700" b="0" spc="-10" dirty="0">
                <a:latin typeface="Arial MT"/>
                <a:cs typeface="Arial MT"/>
              </a:rPr>
              <a:t>Human </a:t>
            </a:r>
            <a:r>
              <a:rPr sz="3700" b="0" dirty="0">
                <a:latin typeface="Arial MT"/>
                <a:cs typeface="Arial MT"/>
              </a:rPr>
              <a:t>Rights.</a:t>
            </a:r>
            <a:r>
              <a:rPr sz="3700" b="0" spc="245" dirty="0">
                <a:latin typeface="Arial MT"/>
                <a:cs typeface="Arial MT"/>
              </a:rPr>
              <a:t> </a:t>
            </a:r>
            <a:r>
              <a:rPr sz="3700" b="0" dirty="0">
                <a:latin typeface="Arial MT"/>
                <a:cs typeface="Arial MT"/>
              </a:rPr>
              <a:t>There</a:t>
            </a:r>
            <a:r>
              <a:rPr sz="3700" b="0" spc="245" dirty="0">
                <a:latin typeface="Arial MT"/>
                <a:cs typeface="Arial MT"/>
              </a:rPr>
              <a:t> </a:t>
            </a:r>
            <a:r>
              <a:rPr sz="3700" b="0" dirty="0">
                <a:latin typeface="Arial MT"/>
                <a:cs typeface="Arial MT"/>
              </a:rPr>
              <a:t>are</a:t>
            </a:r>
            <a:r>
              <a:rPr sz="3700" b="0" spc="245" dirty="0">
                <a:latin typeface="Arial MT"/>
                <a:cs typeface="Arial MT"/>
              </a:rPr>
              <a:t> </a:t>
            </a:r>
            <a:r>
              <a:rPr sz="3700" b="0" dirty="0">
                <a:latin typeface="Arial MT"/>
                <a:cs typeface="Arial MT"/>
              </a:rPr>
              <a:t>thirty</a:t>
            </a:r>
            <a:r>
              <a:rPr sz="3700" b="0" spc="245" dirty="0">
                <a:latin typeface="Arial MT"/>
                <a:cs typeface="Arial MT"/>
              </a:rPr>
              <a:t> </a:t>
            </a:r>
            <a:r>
              <a:rPr sz="3700" b="0" dirty="0">
                <a:latin typeface="Arial MT"/>
                <a:cs typeface="Arial MT"/>
              </a:rPr>
              <a:t>articles</a:t>
            </a:r>
            <a:r>
              <a:rPr sz="3700" b="0" spc="245" dirty="0">
                <a:latin typeface="Arial MT"/>
                <a:cs typeface="Arial MT"/>
              </a:rPr>
              <a:t> </a:t>
            </a:r>
            <a:r>
              <a:rPr sz="3700" b="0" dirty="0">
                <a:latin typeface="Arial MT"/>
                <a:cs typeface="Arial MT"/>
              </a:rPr>
              <a:t>(sections)</a:t>
            </a:r>
            <a:r>
              <a:rPr sz="3700" b="0" spc="245" dirty="0">
                <a:latin typeface="Arial MT"/>
                <a:cs typeface="Arial MT"/>
              </a:rPr>
              <a:t> </a:t>
            </a:r>
            <a:r>
              <a:rPr sz="3700" b="0" dirty="0">
                <a:latin typeface="Arial MT"/>
                <a:cs typeface="Arial MT"/>
              </a:rPr>
              <a:t>of</a:t>
            </a:r>
            <a:r>
              <a:rPr sz="3700" b="0" spc="245" dirty="0">
                <a:latin typeface="Arial MT"/>
                <a:cs typeface="Arial MT"/>
              </a:rPr>
              <a:t> </a:t>
            </a:r>
            <a:r>
              <a:rPr sz="3700" b="0" dirty="0">
                <a:latin typeface="Arial MT"/>
                <a:cs typeface="Arial MT"/>
              </a:rPr>
              <a:t>the</a:t>
            </a:r>
            <a:r>
              <a:rPr sz="3700" b="0" spc="245" dirty="0">
                <a:latin typeface="Arial MT"/>
                <a:cs typeface="Arial MT"/>
              </a:rPr>
              <a:t> </a:t>
            </a:r>
            <a:r>
              <a:rPr sz="3700" b="0" dirty="0">
                <a:latin typeface="Arial MT"/>
                <a:cs typeface="Arial MT"/>
              </a:rPr>
              <a:t>declaration;</a:t>
            </a:r>
            <a:r>
              <a:rPr sz="3700" b="0" spc="245" dirty="0">
                <a:latin typeface="Arial MT"/>
                <a:cs typeface="Arial MT"/>
              </a:rPr>
              <a:t> </a:t>
            </a:r>
            <a:r>
              <a:rPr sz="3700" b="0" dirty="0">
                <a:latin typeface="Arial MT"/>
                <a:cs typeface="Arial MT"/>
              </a:rPr>
              <a:t>each</a:t>
            </a:r>
            <a:r>
              <a:rPr sz="3700" b="0" spc="245" dirty="0">
                <a:latin typeface="Arial MT"/>
                <a:cs typeface="Arial MT"/>
              </a:rPr>
              <a:t> </a:t>
            </a:r>
            <a:r>
              <a:rPr sz="3700" b="0" spc="-10" dirty="0">
                <a:latin typeface="Arial MT"/>
                <a:cs typeface="Arial MT"/>
              </a:rPr>
              <a:t>article </a:t>
            </a:r>
            <a:r>
              <a:rPr sz="3700" b="0" dirty="0">
                <a:latin typeface="Arial MT"/>
                <a:cs typeface="Arial MT"/>
              </a:rPr>
              <a:t>outlines</a:t>
            </a:r>
            <a:r>
              <a:rPr sz="3700" b="0" spc="215" dirty="0">
                <a:latin typeface="Arial MT"/>
                <a:cs typeface="Arial MT"/>
              </a:rPr>
              <a:t> </a:t>
            </a:r>
            <a:r>
              <a:rPr sz="3700" b="0" dirty="0">
                <a:latin typeface="Arial MT"/>
                <a:cs typeface="Arial MT"/>
              </a:rPr>
              <a:t>a</a:t>
            </a:r>
            <a:r>
              <a:rPr sz="3700" b="0" spc="215" dirty="0">
                <a:latin typeface="Arial MT"/>
                <a:cs typeface="Arial MT"/>
              </a:rPr>
              <a:t> </a:t>
            </a:r>
            <a:r>
              <a:rPr sz="3700" b="0" dirty="0">
                <a:latin typeface="Arial MT"/>
                <a:cs typeface="Arial MT"/>
              </a:rPr>
              <a:t>different</a:t>
            </a:r>
            <a:r>
              <a:rPr sz="3700" b="0" spc="215" dirty="0">
                <a:latin typeface="Arial MT"/>
                <a:cs typeface="Arial MT"/>
              </a:rPr>
              <a:t> </a:t>
            </a:r>
            <a:r>
              <a:rPr sz="3700" b="0" dirty="0">
                <a:latin typeface="Arial MT"/>
                <a:cs typeface="Arial MT"/>
              </a:rPr>
              <a:t>aspect</a:t>
            </a:r>
            <a:r>
              <a:rPr sz="3700" b="0" spc="215" dirty="0">
                <a:latin typeface="Arial MT"/>
                <a:cs typeface="Arial MT"/>
              </a:rPr>
              <a:t> </a:t>
            </a:r>
            <a:r>
              <a:rPr sz="3700" b="0" dirty="0">
                <a:latin typeface="Arial MT"/>
                <a:cs typeface="Arial MT"/>
              </a:rPr>
              <a:t>of</a:t>
            </a:r>
            <a:r>
              <a:rPr sz="3700" b="0" spc="215" dirty="0">
                <a:latin typeface="Arial MT"/>
                <a:cs typeface="Arial MT"/>
              </a:rPr>
              <a:t> </a:t>
            </a:r>
            <a:r>
              <a:rPr sz="3700" b="0" dirty="0">
                <a:latin typeface="Arial MT"/>
                <a:cs typeface="Arial MT"/>
              </a:rPr>
              <a:t>human</a:t>
            </a:r>
            <a:r>
              <a:rPr sz="3700" b="0" spc="220" dirty="0">
                <a:latin typeface="Arial MT"/>
                <a:cs typeface="Arial MT"/>
              </a:rPr>
              <a:t> </a:t>
            </a:r>
            <a:r>
              <a:rPr sz="3700" b="0" spc="-10" dirty="0">
                <a:latin typeface="Arial MT"/>
                <a:cs typeface="Arial MT"/>
              </a:rPr>
              <a:t>rights.</a:t>
            </a:r>
            <a:endParaRPr sz="3700">
              <a:latin typeface="Arial MT"/>
              <a:cs typeface="Arial MT"/>
            </a:endParaRPr>
          </a:p>
        </p:txBody>
      </p:sp>
      <p:sp>
        <p:nvSpPr>
          <p:cNvPr id="4" name="object 4"/>
          <p:cNvSpPr txBox="1"/>
          <p:nvPr/>
        </p:nvSpPr>
        <p:spPr>
          <a:xfrm>
            <a:off x="1026125" y="7053278"/>
            <a:ext cx="7031355" cy="589280"/>
          </a:xfrm>
          <a:prstGeom prst="rect">
            <a:avLst/>
          </a:prstGeom>
        </p:spPr>
        <p:txBody>
          <a:bodyPr vert="horz" wrap="square" lIns="0" tIns="12700" rIns="0" bIns="0" rtlCol="0">
            <a:spAutoFit/>
          </a:bodyPr>
          <a:lstStyle/>
          <a:p>
            <a:pPr marL="12700">
              <a:lnSpc>
                <a:spcPct val="100000"/>
              </a:lnSpc>
              <a:spcBef>
                <a:spcPts val="100"/>
              </a:spcBef>
            </a:pPr>
            <a:r>
              <a:rPr sz="3700" dirty="0">
                <a:solidFill>
                  <a:srgbClr val="08090F"/>
                </a:solidFill>
                <a:latin typeface="Arial MT"/>
                <a:cs typeface="Arial MT"/>
              </a:rPr>
              <a:t>Do</a:t>
            </a:r>
            <a:r>
              <a:rPr sz="3700" spc="160" dirty="0">
                <a:solidFill>
                  <a:srgbClr val="08090F"/>
                </a:solidFill>
                <a:latin typeface="Arial MT"/>
                <a:cs typeface="Arial MT"/>
              </a:rPr>
              <a:t> </a:t>
            </a:r>
            <a:r>
              <a:rPr sz="3700" dirty="0">
                <a:solidFill>
                  <a:srgbClr val="08090F"/>
                </a:solidFill>
                <a:latin typeface="Arial MT"/>
                <a:cs typeface="Arial MT"/>
              </a:rPr>
              <a:t>you</a:t>
            </a:r>
            <a:r>
              <a:rPr sz="3700" spc="160" dirty="0">
                <a:solidFill>
                  <a:srgbClr val="08090F"/>
                </a:solidFill>
                <a:latin typeface="Arial MT"/>
                <a:cs typeface="Arial MT"/>
              </a:rPr>
              <a:t> </a:t>
            </a:r>
            <a:r>
              <a:rPr sz="3700" dirty="0">
                <a:solidFill>
                  <a:srgbClr val="08090F"/>
                </a:solidFill>
                <a:latin typeface="Arial MT"/>
                <a:cs typeface="Arial MT"/>
              </a:rPr>
              <a:t>know</a:t>
            </a:r>
            <a:r>
              <a:rPr sz="3700" spc="160" dirty="0">
                <a:solidFill>
                  <a:srgbClr val="08090F"/>
                </a:solidFill>
                <a:latin typeface="Arial MT"/>
                <a:cs typeface="Arial MT"/>
              </a:rPr>
              <a:t> </a:t>
            </a:r>
            <a:r>
              <a:rPr sz="3700" dirty="0">
                <a:solidFill>
                  <a:srgbClr val="08090F"/>
                </a:solidFill>
                <a:latin typeface="Arial MT"/>
                <a:cs typeface="Arial MT"/>
              </a:rPr>
              <a:t>your</a:t>
            </a:r>
            <a:r>
              <a:rPr sz="3700" spc="160" dirty="0">
                <a:solidFill>
                  <a:srgbClr val="08090F"/>
                </a:solidFill>
                <a:latin typeface="Arial MT"/>
                <a:cs typeface="Arial MT"/>
              </a:rPr>
              <a:t> </a:t>
            </a:r>
            <a:r>
              <a:rPr sz="3700" dirty="0">
                <a:solidFill>
                  <a:srgbClr val="08090F"/>
                </a:solidFill>
                <a:latin typeface="Arial MT"/>
                <a:cs typeface="Arial MT"/>
              </a:rPr>
              <a:t>human</a:t>
            </a:r>
            <a:r>
              <a:rPr sz="3700" spc="165" dirty="0">
                <a:solidFill>
                  <a:srgbClr val="08090F"/>
                </a:solidFill>
                <a:latin typeface="Arial MT"/>
                <a:cs typeface="Arial MT"/>
              </a:rPr>
              <a:t> </a:t>
            </a:r>
            <a:r>
              <a:rPr sz="3700" spc="-10" dirty="0">
                <a:solidFill>
                  <a:srgbClr val="08090F"/>
                </a:solidFill>
                <a:latin typeface="Arial MT"/>
                <a:cs typeface="Arial MT"/>
              </a:rPr>
              <a:t>rights?</a:t>
            </a:r>
            <a:endParaRPr sz="3700">
              <a:latin typeface="Arial MT"/>
              <a:cs typeface="Arial MT"/>
            </a:endParaRPr>
          </a:p>
        </p:txBody>
      </p:sp>
      <p:pic>
        <p:nvPicPr>
          <p:cNvPr id="6" name="object 5">
            <a:hlinkClick r:id="rId2" action="ppaction://hlinksldjump"/>
            <a:extLst>
              <a:ext uri="{FF2B5EF4-FFF2-40B4-BE49-F238E27FC236}">
                <a16:creationId xmlns:a16="http://schemas.microsoft.com/office/drawing/2014/main" id="{F7A18E19-8EE7-9B24-7C25-93963141C4E8}"/>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40C5A-94B4-F177-C7B2-6660E16519A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753433" cy="1409700"/>
          </a:xfrm>
          <a:prstGeom prst="rect">
            <a:avLst/>
          </a:prstGeom>
        </p:spPr>
      </p:pic>
      <p:sp>
        <p:nvSpPr>
          <p:cNvPr id="5" name="TextBox 4">
            <a:extLst>
              <a:ext uri="{FF2B5EF4-FFF2-40B4-BE49-F238E27FC236}">
                <a16:creationId xmlns:a16="http://schemas.microsoft.com/office/drawing/2014/main" id="{65FC3E9A-1B03-9D79-0972-750ABE8C6913}"/>
              </a:ext>
            </a:extLst>
          </p:cNvPr>
          <p:cNvSpPr txBox="1"/>
          <p:nvPr/>
        </p:nvSpPr>
        <p:spPr>
          <a:xfrm>
            <a:off x="1905000" y="335369"/>
            <a:ext cx="12420600" cy="769441"/>
          </a:xfrm>
          <a:prstGeom prst="rect">
            <a:avLst/>
          </a:prstGeom>
          <a:noFill/>
        </p:spPr>
        <p:txBody>
          <a:bodyPr wrap="square" rtlCol="0">
            <a:spAutoFit/>
          </a:bodyPr>
          <a:lstStyle/>
          <a:p>
            <a:r>
              <a:rPr lang="en-US" sz="4400" dirty="0"/>
              <a:t>Work role boundaries</a:t>
            </a:r>
            <a:endParaRPr lang="en-AU" sz="4400" dirty="0"/>
          </a:p>
        </p:txBody>
      </p:sp>
      <p:sp>
        <p:nvSpPr>
          <p:cNvPr id="6" name="TextBox 5">
            <a:extLst>
              <a:ext uri="{FF2B5EF4-FFF2-40B4-BE49-F238E27FC236}">
                <a16:creationId xmlns:a16="http://schemas.microsoft.com/office/drawing/2014/main" id="{D9164F0F-4E37-6937-71CB-9F5FD70E5D19}"/>
              </a:ext>
            </a:extLst>
          </p:cNvPr>
          <p:cNvSpPr txBox="1"/>
          <p:nvPr/>
        </p:nvSpPr>
        <p:spPr>
          <a:xfrm>
            <a:off x="38100" y="1257300"/>
            <a:ext cx="18234660" cy="461665"/>
          </a:xfrm>
          <a:prstGeom prst="rect">
            <a:avLst/>
          </a:prstGeom>
          <a:noFill/>
        </p:spPr>
        <p:txBody>
          <a:bodyPr wrap="square" rtlCol="0">
            <a:spAutoFit/>
          </a:bodyPr>
          <a:lstStyle/>
          <a:p>
            <a:r>
              <a:rPr lang="en-US" sz="2400" dirty="0">
                <a:solidFill>
                  <a:srgbClr val="0070C0"/>
                </a:solidFill>
              </a:rPr>
              <a:t>Read each of the following scenarios and determine if each person acted within their job role responsibilities.</a:t>
            </a:r>
          </a:p>
        </p:txBody>
      </p:sp>
      <p:graphicFrame>
        <p:nvGraphicFramePr>
          <p:cNvPr id="9" name="Table 8">
            <a:extLst>
              <a:ext uri="{FF2B5EF4-FFF2-40B4-BE49-F238E27FC236}">
                <a16:creationId xmlns:a16="http://schemas.microsoft.com/office/drawing/2014/main" id="{8E5C6B41-952A-E82B-C903-DB33840CCB97}"/>
              </a:ext>
            </a:extLst>
          </p:cNvPr>
          <p:cNvGraphicFramePr>
            <a:graphicFrameLocks noGrp="1"/>
          </p:cNvGraphicFramePr>
          <p:nvPr>
            <p:extLst>
              <p:ext uri="{D42A27DB-BD31-4B8C-83A1-F6EECF244321}">
                <p14:modId xmlns:p14="http://schemas.microsoft.com/office/powerpoint/2010/main" val="2290702275"/>
              </p:ext>
            </p:extLst>
          </p:nvPr>
        </p:nvGraphicFramePr>
        <p:xfrm>
          <a:off x="38100" y="1790700"/>
          <a:ext cx="18234660" cy="7315200"/>
        </p:xfrm>
        <a:graphic>
          <a:graphicData uri="http://schemas.openxmlformats.org/drawingml/2006/table">
            <a:tbl>
              <a:tblPr firstRow="1" bandRow="1">
                <a:tableStyleId>{5C22544A-7EE6-4342-B048-85BDC9FD1C3A}</a:tableStyleId>
              </a:tblPr>
              <a:tblGrid>
                <a:gridCol w="18234660">
                  <a:extLst>
                    <a:ext uri="{9D8B030D-6E8A-4147-A177-3AD203B41FA5}">
                      <a16:colId xmlns:a16="http://schemas.microsoft.com/office/drawing/2014/main" val="300366296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1: Belinda is an aged care assistant at the View Hill residential care unit. She notices that one of the women she cares for seems depressed and sad. She decides to get her some anti-depressant medication from the facility’s pharmacy to help her feel better.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556208"/>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This is not within Belinda’s work role. It is within her work role to notice that a woman she cares for is depressed but then she should refer the woman to the appropriate health professional. It is not within her work role to be medicating patients with anti-depressant medications.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77644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2: Sherrie is a receptionist at a medical clinic. A patient on their way into the clinic falls and injures their knee on the front steps. Sherrie administers first aid, as she is first aid qualified.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50900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It is within Sherrie’s work role to look after the patient and provide first aid as she is first aid qualified. In this instance Sherrie would administer the initial first aid response and then leave the patient in the hands of more advanced care, such as a doctor from the clinic or a paramedic.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415209"/>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3: Ty works as a counsellor at a homeless shelter. On Friday night the shelter is full, so he invites three of the homeless men to sleep at his house for the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2714116"/>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This is not within Ty’s work role to invite homeless men to stay at his personal home. As well as not being within his work role, it is also not professionally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3859560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4: Morgan works at a nursing home as a nurse’s assistant. When showering one of her patients she notices that she has cut her toe using nail clippers. She dries the cut and applies anti-bacterial cream and a bandage to ensure that it does not get infected.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758291"/>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This is within Morgan’s work role as a nurse’s assistant. Anti-bacterial cream does not require a health professional to prescribe or administer it. Morgan has simply applied a bandage and anti-bacterial cream as part of her work role to assist with personal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1730106"/>
                  </a:ext>
                </a:extLst>
              </a:tr>
            </a:tbl>
          </a:graphicData>
        </a:graphic>
      </p:graphicFrame>
      <p:pic>
        <p:nvPicPr>
          <p:cNvPr id="10" name="Picture 9">
            <a:extLst>
              <a:ext uri="{FF2B5EF4-FFF2-40B4-BE49-F238E27FC236}">
                <a16:creationId xmlns:a16="http://schemas.microsoft.com/office/drawing/2014/main" id="{F713C453-D6D8-82B8-12B9-D8A3B4212ADD}"/>
              </a:ext>
            </a:extLst>
          </p:cNvPr>
          <p:cNvPicPr>
            <a:picLocks noChangeAspect="1"/>
          </p:cNvPicPr>
          <p:nvPr/>
        </p:nvPicPr>
        <p:blipFill>
          <a:blip r:embed="rId4"/>
          <a:stretch>
            <a:fillRect/>
          </a:stretch>
        </p:blipFill>
        <p:spPr>
          <a:xfrm>
            <a:off x="76200" y="2705100"/>
            <a:ext cx="18112741" cy="1035803"/>
          </a:xfrm>
          <a:prstGeom prst="rect">
            <a:avLst/>
          </a:prstGeom>
        </p:spPr>
      </p:pic>
      <p:pic>
        <p:nvPicPr>
          <p:cNvPr id="11" name="Picture 10">
            <a:extLst>
              <a:ext uri="{FF2B5EF4-FFF2-40B4-BE49-F238E27FC236}">
                <a16:creationId xmlns:a16="http://schemas.microsoft.com/office/drawing/2014/main" id="{F6EC842E-1E58-7676-C149-6994096CB122}"/>
              </a:ext>
            </a:extLst>
          </p:cNvPr>
          <p:cNvPicPr>
            <a:picLocks noChangeAspect="1"/>
          </p:cNvPicPr>
          <p:nvPr/>
        </p:nvPicPr>
        <p:blipFill>
          <a:blip r:embed="rId4"/>
          <a:stretch>
            <a:fillRect/>
          </a:stretch>
        </p:blipFill>
        <p:spPr>
          <a:xfrm>
            <a:off x="91440" y="4717297"/>
            <a:ext cx="18112741" cy="1035803"/>
          </a:xfrm>
          <a:prstGeom prst="rect">
            <a:avLst/>
          </a:prstGeom>
        </p:spPr>
      </p:pic>
      <p:pic>
        <p:nvPicPr>
          <p:cNvPr id="12" name="Picture 11">
            <a:extLst>
              <a:ext uri="{FF2B5EF4-FFF2-40B4-BE49-F238E27FC236}">
                <a16:creationId xmlns:a16="http://schemas.microsoft.com/office/drawing/2014/main" id="{2DB8663E-8F4B-6C41-FC1E-78BA4E1BA381}"/>
              </a:ext>
            </a:extLst>
          </p:cNvPr>
          <p:cNvPicPr>
            <a:picLocks noChangeAspect="1"/>
          </p:cNvPicPr>
          <p:nvPr/>
        </p:nvPicPr>
        <p:blipFill>
          <a:blip r:embed="rId4"/>
          <a:stretch>
            <a:fillRect/>
          </a:stretch>
        </p:blipFill>
        <p:spPr>
          <a:xfrm>
            <a:off x="91440" y="6729495"/>
            <a:ext cx="18112741" cy="623806"/>
          </a:xfrm>
          <a:prstGeom prst="rect">
            <a:avLst/>
          </a:prstGeom>
        </p:spPr>
      </p:pic>
      <p:pic>
        <p:nvPicPr>
          <p:cNvPr id="13" name="Picture 12">
            <a:extLst>
              <a:ext uri="{FF2B5EF4-FFF2-40B4-BE49-F238E27FC236}">
                <a16:creationId xmlns:a16="http://schemas.microsoft.com/office/drawing/2014/main" id="{6D3719BC-6A13-6CC9-903E-69BE0F86A82E}"/>
              </a:ext>
            </a:extLst>
          </p:cNvPr>
          <p:cNvPicPr>
            <a:picLocks noChangeAspect="1"/>
          </p:cNvPicPr>
          <p:nvPr/>
        </p:nvPicPr>
        <p:blipFill>
          <a:blip r:embed="rId4"/>
          <a:stretch>
            <a:fillRect/>
          </a:stretch>
        </p:blipFill>
        <p:spPr>
          <a:xfrm>
            <a:off x="76200" y="8405894"/>
            <a:ext cx="18112741" cy="623806"/>
          </a:xfrm>
          <a:prstGeom prst="rect">
            <a:avLst/>
          </a:prstGeom>
        </p:spPr>
      </p:pic>
      <p:pic>
        <p:nvPicPr>
          <p:cNvPr id="7" name="object 5">
            <a:hlinkClick r:id="rId5" action="ppaction://hlinksldjump"/>
            <a:extLst>
              <a:ext uri="{FF2B5EF4-FFF2-40B4-BE49-F238E27FC236}">
                <a16:creationId xmlns:a16="http://schemas.microsoft.com/office/drawing/2014/main" id="{F330FA59-434F-6C9F-5650-FAB423C3545A}"/>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840C5A-94B4-F177-C7B2-6660E16519AB}"/>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30480"/>
            <a:ext cx="1753433" cy="1409700"/>
          </a:xfrm>
          <a:prstGeom prst="rect">
            <a:avLst/>
          </a:prstGeom>
        </p:spPr>
      </p:pic>
      <p:sp>
        <p:nvSpPr>
          <p:cNvPr id="5" name="TextBox 4">
            <a:extLst>
              <a:ext uri="{FF2B5EF4-FFF2-40B4-BE49-F238E27FC236}">
                <a16:creationId xmlns:a16="http://schemas.microsoft.com/office/drawing/2014/main" id="{65FC3E9A-1B03-9D79-0972-750ABE8C6913}"/>
              </a:ext>
            </a:extLst>
          </p:cNvPr>
          <p:cNvSpPr txBox="1"/>
          <p:nvPr/>
        </p:nvSpPr>
        <p:spPr>
          <a:xfrm>
            <a:off x="1905000" y="335369"/>
            <a:ext cx="12420600" cy="769441"/>
          </a:xfrm>
          <a:prstGeom prst="rect">
            <a:avLst/>
          </a:prstGeom>
          <a:noFill/>
        </p:spPr>
        <p:txBody>
          <a:bodyPr wrap="square" rtlCol="0">
            <a:spAutoFit/>
          </a:bodyPr>
          <a:lstStyle/>
          <a:p>
            <a:r>
              <a:rPr lang="en-US" sz="4400" dirty="0"/>
              <a:t>Work role boundaries</a:t>
            </a:r>
            <a:endParaRPr lang="en-AU" sz="4400" dirty="0"/>
          </a:p>
        </p:txBody>
      </p:sp>
      <p:sp>
        <p:nvSpPr>
          <p:cNvPr id="6" name="TextBox 5">
            <a:extLst>
              <a:ext uri="{FF2B5EF4-FFF2-40B4-BE49-F238E27FC236}">
                <a16:creationId xmlns:a16="http://schemas.microsoft.com/office/drawing/2014/main" id="{D9164F0F-4E37-6937-71CB-9F5FD70E5D19}"/>
              </a:ext>
            </a:extLst>
          </p:cNvPr>
          <p:cNvSpPr txBox="1"/>
          <p:nvPr/>
        </p:nvSpPr>
        <p:spPr>
          <a:xfrm>
            <a:off x="38100" y="1257300"/>
            <a:ext cx="18234660" cy="461665"/>
          </a:xfrm>
          <a:prstGeom prst="rect">
            <a:avLst/>
          </a:prstGeom>
          <a:noFill/>
        </p:spPr>
        <p:txBody>
          <a:bodyPr wrap="square" rtlCol="0">
            <a:spAutoFit/>
          </a:bodyPr>
          <a:lstStyle/>
          <a:p>
            <a:r>
              <a:rPr lang="en-US" sz="2400" dirty="0">
                <a:solidFill>
                  <a:srgbClr val="0070C0"/>
                </a:solidFill>
              </a:rPr>
              <a:t>Read each of the following scenarios and determine if each person acted within their job role responsibilities.</a:t>
            </a:r>
          </a:p>
        </p:txBody>
      </p:sp>
      <p:graphicFrame>
        <p:nvGraphicFramePr>
          <p:cNvPr id="9" name="Table 8">
            <a:extLst>
              <a:ext uri="{FF2B5EF4-FFF2-40B4-BE49-F238E27FC236}">
                <a16:creationId xmlns:a16="http://schemas.microsoft.com/office/drawing/2014/main" id="{8E5C6B41-952A-E82B-C903-DB33840CCB97}"/>
              </a:ext>
            </a:extLst>
          </p:cNvPr>
          <p:cNvGraphicFramePr>
            <a:graphicFrameLocks noGrp="1"/>
          </p:cNvGraphicFramePr>
          <p:nvPr>
            <p:extLst>
              <p:ext uri="{D42A27DB-BD31-4B8C-83A1-F6EECF244321}">
                <p14:modId xmlns:p14="http://schemas.microsoft.com/office/powerpoint/2010/main" val="2014457181"/>
              </p:ext>
            </p:extLst>
          </p:nvPr>
        </p:nvGraphicFramePr>
        <p:xfrm>
          <a:off x="38100" y="1790700"/>
          <a:ext cx="18234660" cy="4754880"/>
        </p:xfrm>
        <a:graphic>
          <a:graphicData uri="http://schemas.openxmlformats.org/drawingml/2006/table">
            <a:tbl>
              <a:tblPr firstRow="1" bandRow="1">
                <a:tableStyleId>{5C22544A-7EE6-4342-B048-85BDC9FD1C3A}</a:tableStyleId>
              </a:tblPr>
              <a:tblGrid>
                <a:gridCol w="18234660">
                  <a:extLst>
                    <a:ext uri="{9D8B030D-6E8A-4147-A177-3AD203B41FA5}">
                      <a16:colId xmlns:a16="http://schemas.microsoft.com/office/drawing/2014/main" val="3003662968"/>
                    </a:ext>
                  </a:extLst>
                </a:gridCol>
              </a:tblGrid>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5: Charlotte is an occupational therapist at a rehabilitation facility. She notices that one of her patients that should be attending her sessions has not attended in the past three days. She goes to his room to check on him.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556208"/>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Checking on the welfare of a patient is within Charlotte’s work role. It is also a nice thing to do so that the patient feels that their lack of presence has been noticed. It could also motivate them to begin attending again or provide an opportunity to discuss why they have stopped coming to the sessions.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77644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rgbClr val="0070C0"/>
                          </a:solidFill>
                        </a:rPr>
                        <a:t>Scenario 6: Carrie is an orderly at the Royal Children’s Hospital. One of the boys she delivers dinner to is screaming because his tooth is falling out and he is in pain. She can’t see any nurses or doctors and the boy is becoming quite aggressive and is trying to pull out his own tooth. Carrie grabs a pair of medical pliers and tries to remove his tooth.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250900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dirty="0">
                          <a:solidFill>
                            <a:schemeClr val="tx1"/>
                          </a:solidFill>
                        </a:rPr>
                        <a:t>Suggested response: This is not within Carrie’s work role, as she is not appropriately qualified to administer this type of treatment. She should refer the situation to a nurse, doctor or dentist and possibly </a:t>
                      </a:r>
                      <a:r>
                        <a:rPr lang="en-US" sz="2400" b="0" dirty="0" err="1">
                          <a:solidFill>
                            <a:schemeClr val="tx1"/>
                          </a:solidFill>
                        </a:rPr>
                        <a:t>organise</a:t>
                      </a:r>
                      <a:r>
                        <a:rPr lang="en-US" sz="2400" b="0" dirty="0">
                          <a:solidFill>
                            <a:schemeClr val="tx1"/>
                          </a:solidFill>
                        </a:rPr>
                        <a:t> specific arrangements to make the boy feel more comfortable. Even though a person may be distressed or in pain this is not a reason to intervene with something that is outside of a person’s work role, which could cause more injury to the patient and result in disciplinary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415209"/>
                  </a:ext>
                </a:extLst>
              </a:tr>
            </a:tbl>
          </a:graphicData>
        </a:graphic>
      </p:graphicFrame>
      <p:pic>
        <p:nvPicPr>
          <p:cNvPr id="7" name="Picture 6">
            <a:extLst>
              <a:ext uri="{FF2B5EF4-FFF2-40B4-BE49-F238E27FC236}">
                <a16:creationId xmlns:a16="http://schemas.microsoft.com/office/drawing/2014/main" id="{A5C80AAC-8B40-0DF5-4255-14010FD83501}"/>
              </a:ext>
            </a:extLst>
          </p:cNvPr>
          <p:cNvPicPr>
            <a:picLocks noChangeAspect="1"/>
          </p:cNvPicPr>
          <p:nvPr/>
        </p:nvPicPr>
        <p:blipFill>
          <a:blip r:embed="rId4"/>
          <a:stretch>
            <a:fillRect/>
          </a:stretch>
        </p:blipFill>
        <p:spPr>
          <a:xfrm>
            <a:off x="76200" y="2674620"/>
            <a:ext cx="18112741" cy="1108193"/>
          </a:xfrm>
          <a:prstGeom prst="rect">
            <a:avLst/>
          </a:prstGeom>
        </p:spPr>
      </p:pic>
      <p:pic>
        <p:nvPicPr>
          <p:cNvPr id="8" name="Picture 7">
            <a:extLst>
              <a:ext uri="{FF2B5EF4-FFF2-40B4-BE49-F238E27FC236}">
                <a16:creationId xmlns:a16="http://schemas.microsoft.com/office/drawing/2014/main" id="{809B7266-3525-81E8-4757-75F9F3FA3FE7}"/>
              </a:ext>
            </a:extLst>
          </p:cNvPr>
          <p:cNvPicPr>
            <a:picLocks noChangeAspect="1"/>
          </p:cNvPicPr>
          <p:nvPr/>
        </p:nvPicPr>
        <p:blipFill>
          <a:blip r:embed="rId4"/>
          <a:stretch>
            <a:fillRect/>
          </a:stretch>
        </p:blipFill>
        <p:spPr>
          <a:xfrm>
            <a:off x="114299" y="5029717"/>
            <a:ext cx="18112741" cy="1465816"/>
          </a:xfrm>
          <a:prstGeom prst="rect">
            <a:avLst/>
          </a:prstGeom>
        </p:spPr>
      </p:pic>
      <p:pic>
        <p:nvPicPr>
          <p:cNvPr id="10" name="object 5">
            <a:hlinkClick r:id="rId5" action="ppaction://hlinksldjump"/>
            <a:extLst>
              <a:ext uri="{FF2B5EF4-FFF2-40B4-BE49-F238E27FC236}">
                <a16:creationId xmlns:a16="http://schemas.microsoft.com/office/drawing/2014/main" id="{B8824911-0B95-5ECB-77D4-781CFAC29CC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98687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29EFBD-5939-0238-0316-47E222A3A6C7}"/>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0" y="15240"/>
            <a:ext cx="1438038" cy="1409700"/>
          </a:xfrm>
          <a:prstGeom prst="rect">
            <a:avLst/>
          </a:prstGeom>
        </p:spPr>
      </p:pic>
      <p:sp>
        <p:nvSpPr>
          <p:cNvPr id="5" name="TextBox 4">
            <a:extLst>
              <a:ext uri="{FF2B5EF4-FFF2-40B4-BE49-F238E27FC236}">
                <a16:creationId xmlns:a16="http://schemas.microsoft.com/office/drawing/2014/main" id="{89939457-A30A-0CA8-0140-ECD949A1D6A5}"/>
              </a:ext>
            </a:extLst>
          </p:cNvPr>
          <p:cNvSpPr txBox="1"/>
          <p:nvPr/>
        </p:nvSpPr>
        <p:spPr>
          <a:xfrm>
            <a:off x="1905000" y="335369"/>
            <a:ext cx="12420600" cy="769441"/>
          </a:xfrm>
          <a:prstGeom prst="rect">
            <a:avLst/>
          </a:prstGeom>
          <a:noFill/>
        </p:spPr>
        <p:txBody>
          <a:bodyPr wrap="square" rtlCol="0">
            <a:spAutoFit/>
          </a:bodyPr>
          <a:lstStyle/>
          <a:p>
            <a:r>
              <a:rPr lang="en-US" sz="4400" dirty="0" err="1"/>
              <a:t>Behaviours</a:t>
            </a:r>
            <a:r>
              <a:rPr lang="en-US" sz="4400" dirty="0"/>
              <a:t> of concern - can you deal with them?</a:t>
            </a:r>
            <a:endParaRPr lang="en-AU" sz="4400" dirty="0"/>
          </a:p>
        </p:txBody>
      </p:sp>
      <p:sp>
        <p:nvSpPr>
          <p:cNvPr id="6" name="TextBox 5">
            <a:extLst>
              <a:ext uri="{FF2B5EF4-FFF2-40B4-BE49-F238E27FC236}">
                <a16:creationId xmlns:a16="http://schemas.microsoft.com/office/drawing/2014/main" id="{ED119F2A-F4C5-C2F2-EDC6-FA83AE90D107}"/>
              </a:ext>
            </a:extLst>
          </p:cNvPr>
          <p:cNvSpPr txBox="1"/>
          <p:nvPr/>
        </p:nvSpPr>
        <p:spPr>
          <a:xfrm>
            <a:off x="38100" y="1257300"/>
            <a:ext cx="18234660" cy="4154984"/>
          </a:xfrm>
          <a:prstGeom prst="rect">
            <a:avLst/>
          </a:prstGeom>
          <a:noFill/>
        </p:spPr>
        <p:txBody>
          <a:bodyPr wrap="square" rtlCol="0">
            <a:spAutoFit/>
          </a:bodyPr>
          <a:lstStyle/>
          <a:p>
            <a:r>
              <a:rPr lang="en-US" sz="2400" dirty="0">
                <a:solidFill>
                  <a:srgbClr val="0070C0"/>
                </a:solidFill>
              </a:rPr>
              <a:t>Using your knowledge that you have learnt about dealing with </a:t>
            </a:r>
            <a:r>
              <a:rPr lang="en-US" sz="2400" dirty="0" err="1">
                <a:solidFill>
                  <a:srgbClr val="0070C0"/>
                </a:solidFill>
              </a:rPr>
              <a:t>behaviours</a:t>
            </a:r>
            <a:r>
              <a:rPr lang="en-US" sz="2400" dirty="0">
                <a:solidFill>
                  <a:srgbClr val="0070C0"/>
                </a:solidFill>
              </a:rPr>
              <a:t> of concern choose four </a:t>
            </a:r>
            <a:r>
              <a:rPr lang="en-US" sz="2400" dirty="0" err="1">
                <a:solidFill>
                  <a:srgbClr val="0070C0"/>
                </a:solidFill>
              </a:rPr>
              <a:t>behaviours</a:t>
            </a:r>
            <a:r>
              <a:rPr lang="en-US" sz="2400" dirty="0">
                <a:solidFill>
                  <a:srgbClr val="0070C0"/>
                </a:solidFill>
              </a:rPr>
              <a:t> from the diagram below and describe the techniques you would use to effectively respond to the behaviour. You may wish to refer back to chapter 3 in book 1 to refresh your knowledge. </a:t>
            </a:r>
            <a:r>
              <a:rPr lang="en-US" sz="2400" dirty="0" err="1">
                <a:solidFill>
                  <a:srgbClr val="0070C0"/>
                </a:solidFill>
              </a:rPr>
              <a:t>Behaviours</a:t>
            </a:r>
            <a:r>
              <a:rPr lang="en-US" sz="2400" dirty="0">
                <a:solidFill>
                  <a:srgbClr val="0070C0"/>
                </a:solidFill>
              </a:rPr>
              <a:t> of concern:</a:t>
            </a:r>
          </a:p>
          <a:p>
            <a:pPr marL="342900" indent="-342900">
              <a:buFont typeface="Arial" panose="020B0604020202020204" pitchFamily="34" charset="0"/>
              <a:buChar char="•"/>
            </a:pPr>
            <a:r>
              <a:rPr lang="en-US" sz="2400" dirty="0">
                <a:solidFill>
                  <a:srgbClr val="0070C0"/>
                </a:solidFill>
              </a:rPr>
              <a:t>Verbal offensiveness</a:t>
            </a:r>
          </a:p>
          <a:p>
            <a:pPr marL="342900" indent="-342900">
              <a:buFont typeface="Arial" panose="020B0604020202020204" pitchFamily="34" charset="0"/>
              <a:buChar char="•"/>
            </a:pPr>
            <a:r>
              <a:rPr lang="en-US" sz="2400" dirty="0">
                <a:solidFill>
                  <a:srgbClr val="0070C0"/>
                </a:solidFill>
              </a:rPr>
              <a:t>Noisiness</a:t>
            </a:r>
          </a:p>
          <a:p>
            <a:pPr marL="342900" indent="-342900">
              <a:buFont typeface="Arial" panose="020B0604020202020204" pitchFamily="34" charset="0"/>
              <a:buChar char="•"/>
            </a:pPr>
            <a:r>
              <a:rPr lang="en-US" sz="2400" dirty="0">
                <a:solidFill>
                  <a:srgbClr val="0070C0"/>
                </a:solidFill>
              </a:rPr>
              <a:t>Self-destructive behaviour</a:t>
            </a:r>
          </a:p>
          <a:p>
            <a:pPr marL="342900" indent="-342900">
              <a:buFont typeface="Arial" panose="020B0604020202020204" pitchFamily="34" charset="0"/>
              <a:buChar char="•"/>
            </a:pPr>
            <a:r>
              <a:rPr lang="en-US" sz="2400" dirty="0">
                <a:solidFill>
                  <a:srgbClr val="0070C0"/>
                </a:solidFill>
              </a:rPr>
              <a:t>Wandering</a:t>
            </a:r>
          </a:p>
          <a:p>
            <a:pPr marL="342900" indent="-342900">
              <a:buFont typeface="Arial" panose="020B0604020202020204" pitchFamily="34" charset="0"/>
              <a:buChar char="•"/>
            </a:pPr>
            <a:r>
              <a:rPr lang="en-US" sz="2400" dirty="0">
                <a:solidFill>
                  <a:srgbClr val="0070C0"/>
                </a:solidFill>
              </a:rPr>
              <a:t>Intrusive behaviour</a:t>
            </a:r>
          </a:p>
          <a:p>
            <a:pPr marL="342900" indent="-342900">
              <a:buFont typeface="Arial" panose="020B0604020202020204" pitchFamily="34" charset="0"/>
              <a:buChar char="•"/>
            </a:pPr>
            <a:r>
              <a:rPr lang="en-US" sz="2400" dirty="0">
                <a:solidFill>
                  <a:srgbClr val="0070C0"/>
                </a:solidFill>
              </a:rPr>
              <a:t>Manipulation</a:t>
            </a:r>
          </a:p>
          <a:p>
            <a:pPr marL="342900" indent="-342900">
              <a:buFont typeface="Arial" panose="020B0604020202020204" pitchFamily="34" charset="0"/>
              <a:buChar char="•"/>
            </a:pPr>
            <a:r>
              <a:rPr lang="en-US" sz="2400" dirty="0">
                <a:solidFill>
                  <a:srgbClr val="0070C0"/>
                </a:solidFill>
              </a:rPr>
              <a:t>Intoxication</a:t>
            </a:r>
          </a:p>
          <a:p>
            <a:pPr marL="342900" indent="-342900">
              <a:buFont typeface="Arial" panose="020B0604020202020204" pitchFamily="34" charset="0"/>
              <a:buChar char="•"/>
            </a:pPr>
            <a:r>
              <a:rPr lang="en-US" sz="2400" dirty="0">
                <a:solidFill>
                  <a:srgbClr val="0070C0"/>
                </a:solidFill>
              </a:rPr>
              <a:t>Confusion.</a:t>
            </a:r>
          </a:p>
        </p:txBody>
      </p:sp>
      <p:graphicFrame>
        <p:nvGraphicFramePr>
          <p:cNvPr id="7" name="Table 6">
            <a:extLst>
              <a:ext uri="{FF2B5EF4-FFF2-40B4-BE49-F238E27FC236}">
                <a16:creationId xmlns:a16="http://schemas.microsoft.com/office/drawing/2014/main" id="{810B192B-BA7F-90BF-A803-942EAACFA31B}"/>
              </a:ext>
            </a:extLst>
          </p:cNvPr>
          <p:cNvGraphicFramePr>
            <a:graphicFrameLocks noGrp="1"/>
          </p:cNvGraphicFramePr>
          <p:nvPr>
            <p:extLst>
              <p:ext uri="{D42A27DB-BD31-4B8C-83A1-F6EECF244321}">
                <p14:modId xmlns:p14="http://schemas.microsoft.com/office/powerpoint/2010/main" val="529870599"/>
              </p:ext>
            </p:extLst>
          </p:nvPr>
        </p:nvGraphicFramePr>
        <p:xfrm>
          <a:off x="38100" y="5295900"/>
          <a:ext cx="18234660" cy="4940483"/>
        </p:xfrm>
        <a:graphic>
          <a:graphicData uri="http://schemas.openxmlformats.org/drawingml/2006/table">
            <a:tbl>
              <a:tblPr firstRow="1" bandRow="1">
                <a:tableStyleId>{5C22544A-7EE6-4342-B048-85BDC9FD1C3A}</a:tableStyleId>
              </a:tblPr>
              <a:tblGrid>
                <a:gridCol w="9117330">
                  <a:extLst>
                    <a:ext uri="{9D8B030D-6E8A-4147-A177-3AD203B41FA5}">
                      <a16:colId xmlns:a16="http://schemas.microsoft.com/office/drawing/2014/main" val="3734667903"/>
                    </a:ext>
                  </a:extLst>
                </a:gridCol>
                <a:gridCol w="9117330">
                  <a:extLst>
                    <a:ext uri="{9D8B030D-6E8A-4147-A177-3AD203B41FA5}">
                      <a16:colId xmlns:a16="http://schemas.microsoft.com/office/drawing/2014/main" val="1641707528"/>
                    </a:ext>
                  </a:extLst>
                </a:gridCol>
              </a:tblGrid>
              <a:tr h="2288723">
                <a:tc>
                  <a:txBody>
                    <a:bodyPr/>
                    <a:lstStyle/>
                    <a:p>
                      <a:r>
                        <a:rPr lang="en-US" sz="2400" b="0" dirty="0">
                          <a:solidFill>
                            <a:srgbClr val="0070C0"/>
                          </a:solidFill>
                        </a:rPr>
                        <a:t>Behaviour of concern: </a:t>
                      </a:r>
                      <a:r>
                        <a:rPr lang="en-US" sz="2400" b="0" dirty="0">
                          <a:solidFill>
                            <a:schemeClr val="tx1"/>
                          </a:solidFill>
                        </a:rPr>
                        <a:t>Confusion</a:t>
                      </a:r>
                    </a:p>
                    <a:p>
                      <a:r>
                        <a:rPr lang="en-US" sz="2400" b="0" dirty="0">
                          <a:solidFill>
                            <a:srgbClr val="0070C0"/>
                          </a:solidFill>
                        </a:rPr>
                        <a:t>Techniques to respond:</a:t>
                      </a:r>
                    </a:p>
                    <a:p>
                      <a:r>
                        <a:rPr lang="en-US" sz="2400" b="0" dirty="0">
                          <a:solidFill>
                            <a:schemeClr val="tx1"/>
                          </a:solidFill>
                        </a:rPr>
                        <a:t>Ask the person a series of simple questions in a clear calm, supportive manner, treat them with courtesy and respect, approach from the front so they can see you and take them to a private area free from distractions</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rgbClr val="0070C0"/>
                          </a:solidFill>
                        </a:rPr>
                        <a:t>Behaviour of concern: </a:t>
                      </a:r>
                      <a:r>
                        <a:rPr lang="en-US" sz="2400" b="0" dirty="0">
                          <a:solidFill>
                            <a:schemeClr val="tx1"/>
                          </a:solidFill>
                        </a:rPr>
                        <a:t>Manipulation</a:t>
                      </a:r>
                    </a:p>
                    <a:p>
                      <a:r>
                        <a:rPr lang="en-US" sz="2400" b="0" dirty="0">
                          <a:solidFill>
                            <a:srgbClr val="0070C0"/>
                          </a:solidFill>
                        </a:rPr>
                        <a:t>Techniques to respond:</a:t>
                      </a:r>
                    </a:p>
                    <a:p>
                      <a:r>
                        <a:rPr lang="en-US" sz="2400" b="0" dirty="0">
                          <a:solidFill>
                            <a:schemeClr val="tx1"/>
                          </a:solidFill>
                        </a:rPr>
                        <a:t>You need to be firm and clearly identify the inappropriate behaviour and outline why it is unacceptable. It is important that you make them understand how their behaviour is affecting others.</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688677"/>
                  </a:ext>
                </a:extLst>
              </a:tr>
              <a:tr h="2288723">
                <a:tc>
                  <a:txBody>
                    <a:bodyPr/>
                    <a:lstStyle/>
                    <a:p>
                      <a:r>
                        <a:rPr lang="en-US" sz="2400" b="0" dirty="0">
                          <a:solidFill>
                            <a:srgbClr val="0070C0"/>
                          </a:solidFill>
                        </a:rPr>
                        <a:t>Behaviour of concern: </a:t>
                      </a:r>
                      <a:r>
                        <a:rPr lang="en-US" sz="2400" b="0" dirty="0">
                          <a:solidFill>
                            <a:schemeClr val="tx1"/>
                          </a:solidFill>
                        </a:rPr>
                        <a:t>Intrusive</a:t>
                      </a:r>
                    </a:p>
                    <a:p>
                      <a:r>
                        <a:rPr lang="en-US" sz="2400" b="0" dirty="0">
                          <a:solidFill>
                            <a:srgbClr val="0070C0"/>
                          </a:solidFill>
                        </a:rPr>
                        <a:t>Techniques to respond:</a:t>
                      </a:r>
                    </a:p>
                    <a:p>
                      <a:r>
                        <a:rPr lang="en-US" sz="2400" b="0" dirty="0">
                          <a:solidFill>
                            <a:schemeClr val="tx1"/>
                          </a:solidFill>
                        </a:rPr>
                        <a:t>Identify the behaviour immediately and guide them away from it, change the topic</a:t>
                      </a:r>
                    </a:p>
                    <a:p>
                      <a:r>
                        <a:rPr lang="en-US" sz="2400" b="0" dirty="0">
                          <a:solidFill>
                            <a:schemeClr val="tx1"/>
                          </a:solidFill>
                        </a:rPr>
                        <a:t>and in a private space talk to them about their intrusive behaviour and why it is inappropriate.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rgbClr val="0070C0"/>
                          </a:solidFill>
                        </a:rPr>
                        <a:t>Behaviour of concern: </a:t>
                      </a:r>
                      <a:r>
                        <a:rPr lang="en-US" sz="2400" b="0" dirty="0">
                          <a:solidFill>
                            <a:schemeClr val="tx1"/>
                          </a:solidFill>
                        </a:rPr>
                        <a:t>Intoxication </a:t>
                      </a:r>
                    </a:p>
                    <a:p>
                      <a:r>
                        <a:rPr lang="en-US" sz="2400" b="0" dirty="0">
                          <a:solidFill>
                            <a:srgbClr val="0070C0"/>
                          </a:solidFill>
                        </a:rPr>
                        <a:t>Techniques to respond:</a:t>
                      </a:r>
                    </a:p>
                    <a:p>
                      <a:r>
                        <a:rPr lang="en-US" sz="2400" b="0" dirty="0">
                          <a:solidFill>
                            <a:schemeClr val="tx1"/>
                          </a:solidFill>
                        </a:rPr>
                        <a:t>• Stay calm and speak to the person in a low tone</a:t>
                      </a:r>
                    </a:p>
                    <a:p>
                      <a:r>
                        <a:rPr lang="en-US" sz="2400" b="0" dirty="0">
                          <a:solidFill>
                            <a:schemeClr val="tx1"/>
                          </a:solidFill>
                        </a:rPr>
                        <a:t>• Don’t be judgmental</a:t>
                      </a:r>
                    </a:p>
                    <a:p>
                      <a:r>
                        <a:rPr lang="en-US" sz="2400" b="0" dirty="0">
                          <a:solidFill>
                            <a:schemeClr val="tx1"/>
                          </a:solidFill>
                        </a:rPr>
                        <a:t>• Do not try any methods to sober them up</a:t>
                      </a:r>
                    </a:p>
                    <a:p>
                      <a:r>
                        <a:rPr lang="en-US" sz="2400" b="0" dirty="0">
                          <a:solidFill>
                            <a:schemeClr val="tx1"/>
                          </a:solidFill>
                        </a:rPr>
                        <a:t>• Try to make the person comfortable; lie them down on the side but never on the back or stomach.</a:t>
                      </a:r>
                      <a:endParaRPr lang="en-AU"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519467"/>
                  </a:ext>
                </a:extLst>
              </a:tr>
            </a:tbl>
          </a:graphicData>
        </a:graphic>
      </p:graphicFrame>
      <p:pic>
        <p:nvPicPr>
          <p:cNvPr id="8" name="Picture 7">
            <a:extLst>
              <a:ext uri="{FF2B5EF4-FFF2-40B4-BE49-F238E27FC236}">
                <a16:creationId xmlns:a16="http://schemas.microsoft.com/office/drawing/2014/main" id="{0BA0E62C-4476-C9E7-13F4-958F62A1709A}"/>
              </a:ext>
            </a:extLst>
          </p:cNvPr>
          <p:cNvPicPr>
            <a:picLocks noChangeAspect="1"/>
          </p:cNvPicPr>
          <p:nvPr/>
        </p:nvPicPr>
        <p:blipFill>
          <a:blip r:embed="rId5"/>
          <a:stretch>
            <a:fillRect/>
          </a:stretch>
        </p:blipFill>
        <p:spPr>
          <a:xfrm>
            <a:off x="2895600" y="5419905"/>
            <a:ext cx="3200400" cy="333196"/>
          </a:xfrm>
          <a:prstGeom prst="rect">
            <a:avLst/>
          </a:prstGeom>
        </p:spPr>
      </p:pic>
      <p:pic>
        <p:nvPicPr>
          <p:cNvPr id="9" name="Picture 8">
            <a:extLst>
              <a:ext uri="{FF2B5EF4-FFF2-40B4-BE49-F238E27FC236}">
                <a16:creationId xmlns:a16="http://schemas.microsoft.com/office/drawing/2014/main" id="{1F2A3322-65FB-6E87-F49D-743FE5D14C75}"/>
              </a:ext>
            </a:extLst>
          </p:cNvPr>
          <p:cNvPicPr>
            <a:picLocks noChangeAspect="1"/>
          </p:cNvPicPr>
          <p:nvPr/>
        </p:nvPicPr>
        <p:blipFill>
          <a:blip r:embed="rId5"/>
          <a:stretch>
            <a:fillRect/>
          </a:stretch>
        </p:blipFill>
        <p:spPr>
          <a:xfrm>
            <a:off x="76200" y="6092707"/>
            <a:ext cx="8991601" cy="1412993"/>
          </a:xfrm>
          <a:prstGeom prst="rect">
            <a:avLst/>
          </a:prstGeom>
        </p:spPr>
      </p:pic>
      <p:pic>
        <p:nvPicPr>
          <p:cNvPr id="10" name="Picture 9">
            <a:extLst>
              <a:ext uri="{FF2B5EF4-FFF2-40B4-BE49-F238E27FC236}">
                <a16:creationId xmlns:a16="http://schemas.microsoft.com/office/drawing/2014/main" id="{958D331D-6937-53F2-E5E9-0B204FF681D5}"/>
              </a:ext>
            </a:extLst>
          </p:cNvPr>
          <p:cNvPicPr>
            <a:picLocks noChangeAspect="1"/>
          </p:cNvPicPr>
          <p:nvPr/>
        </p:nvPicPr>
        <p:blipFill>
          <a:blip r:embed="rId5"/>
          <a:stretch>
            <a:fillRect/>
          </a:stretch>
        </p:blipFill>
        <p:spPr>
          <a:xfrm>
            <a:off x="12039600" y="5372100"/>
            <a:ext cx="3200400" cy="333196"/>
          </a:xfrm>
          <a:prstGeom prst="rect">
            <a:avLst/>
          </a:prstGeom>
        </p:spPr>
      </p:pic>
      <p:pic>
        <p:nvPicPr>
          <p:cNvPr id="11" name="Picture 10">
            <a:extLst>
              <a:ext uri="{FF2B5EF4-FFF2-40B4-BE49-F238E27FC236}">
                <a16:creationId xmlns:a16="http://schemas.microsoft.com/office/drawing/2014/main" id="{17D87776-3C4A-5A73-0420-BDAA6792614F}"/>
              </a:ext>
            </a:extLst>
          </p:cNvPr>
          <p:cNvPicPr>
            <a:picLocks noChangeAspect="1"/>
          </p:cNvPicPr>
          <p:nvPr/>
        </p:nvPicPr>
        <p:blipFill>
          <a:blip r:embed="rId5"/>
          <a:stretch>
            <a:fillRect/>
          </a:stretch>
        </p:blipFill>
        <p:spPr>
          <a:xfrm>
            <a:off x="9163050" y="6082079"/>
            <a:ext cx="8991601" cy="1412993"/>
          </a:xfrm>
          <a:prstGeom prst="rect">
            <a:avLst/>
          </a:prstGeom>
        </p:spPr>
      </p:pic>
      <p:pic>
        <p:nvPicPr>
          <p:cNvPr id="12" name="Picture 11">
            <a:extLst>
              <a:ext uri="{FF2B5EF4-FFF2-40B4-BE49-F238E27FC236}">
                <a16:creationId xmlns:a16="http://schemas.microsoft.com/office/drawing/2014/main" id="{A230ED2C-20B9-B887-8693-ECD463F3F155}"/>
              </a:ext>
            </a:extLst>
          </p:cNvPr>
          <p:cNvPicPr>
            <a:picLocks noChangeAspect="1"/>
          </p:cNvPicPr>
          <p:nvPr/>
        </p:nvPicPr>
        <p:blipFill>
          <a:blip r:embed="rId5"/>
          <a:stretch>
            <a:fillRect/>
          </a:stretch>
        </p:blipFill>
        <p:spPr>
          <a:xfrm>
            <a:off x="2895600" y="7678708"/>
            <a:ext cx="3200400" cy="333196"/>
          </a:xfrm>
          <a:prstGeom prst="rect">
            <a:avLst/>
          </a:prstGeom>
        </p:spPr>
      </p:pic>
      <p:pic>
        <p:nvPicPr>
          <p:cNvPr id="13" name="Picture 12">
            <a:extLst>
              <a:ext uri="{FF2B5EF4-FFF2-40B4-BE49-F238E27FC236}">
                <a16:creationId xmlns:a16="http://schemas.microsoft.com/office/drawing/2014/main" id="{82B12103-0900-05C0-F970-D8D4B477F5E7}"/>
              </a:ext>
            </a:extLst>
          </p:cNvPr>
          <p:cNvPicPr>
            <a:picLocks noChangeAspect="1"/>
          </p:cNvPicPr>
          <p:nvPr/>
        </p:nvPicPr>
        <p:blipFill>
          <a:blip r:embed="rId5"/>
          <a:stretch>
            <a:fillRect/>
          </a:stretch>
        </p:blipFill>
        <p:spPr>
          <a:xfrm>
            <a:off x="76199" y="8400358"/>
            <a:ext cx="8991601" cy="1412993"/>
          </a:xfrm>
          <a:prstGeom prst="rect">
            <a:avLst/>
          </a:prstGeom>
        </p:spPr>
      </p:pic>
      <p:pic>
        <p:nvPicPr>
          <p:cNvPr id="14" name="Picture 13">
            <a:extLst>
              <a:ext uri="{FF2B5EF4-FFF2-40B4-BE49-F238E27FC236}">
                <a16:creationId xmlns:a16="http://schemas.microsoft.com/office/drawing/2014/main" id="{142BC499-DC27-E065-5AF1-7A3E342C776E}"/>
              </a:ext>
            </a:extLst>
          </p:cNvPr>
          <p:cNvPicPr>
            <a:picLocks noChangeAspect="1"/>
          </p:cNvPicPr>
          <p:nvPr/>
        </p:nvPicPr>
        <p:blipFill>
          <a:blip r:embed="rId5"/>
          <a:stretch>
            <a:fillRect/>
          </a:stretch>
        </p:blipFill>
        <p:spPr>
          <a:xfrm>
            <a:off x="12039600" y="7629704"/>
            <a:ext cx="3200400" cy="333196"/>
          </a:xfrm>
          <a:prstGeom prst="rect">
            <a:avLst/>
          </a:prstGeom>
        </p:spPr>
      </p:pic>
      <p:pic>
        <p:nvPicPr>
          <p:cNvPr id="15" name="Picture 14">
            <a:extLst>
              <a:ext uri="{FF2B5EF4-FFF2-40B4-BE49-F238E27FC236}">
                <a16:creationId xmlns:a16="http://schemas.microsoft.com/office/drawing/2014/main" id="{28A7A4E0-7DF0-9EB8-EB1A-471BCFC27276}"/>
              </a:ext>
            </a:extLst>
          </p:cNvPr>
          <p:cNvPicPr>
            <a:picLocks noChangeAspect="1"/>
          </p:cNvPicPr>
          <p:nvPr/>
        </p:nvPicPr>
        <p:blipFill>
          <a:blip r:embed="rId5"/>
          <a:stretch>
            <a:fillRect/>
          </a:stretch>
        </p:blipFill>
        <p:spPr>
          <a:xfrm>
            <a:off x="9220199" y="8393145"/>
            <a:ext cx="8991601" cy="1741454"/>
          </a:xfrm>
          <a:prstGeom prst="rect">
            <a:avLst/>
          </a:prstGeom>
        </p:spPr>
      </p:pic>
      <p:pic>
        <p:nvPicPr>
          <p:cNvPr id="16" name="object 5">
            <a:hlinkClick r:id="rId6" action="ppaction://hlinksldjump"/>
            <a:extLst>
              <a:ext uri="{FF2B5EF4-FFF2-40B4-BE49-F238E27FC236}">
                <a16:creationId xmlns:a16="http://schemas.microsoft.com/office/drawing/2014/main" id="{84AB57A6-8EC0-807D-E0E2-5A8B522F96F8}"/>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345-B45B-9219-384D-D6B2DFD1DD97}"/>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241" y="0"/>
            <a:ext cx="1356360" cy="1333500"/>
          </a:xfrm>
          <a:prstGeom prst="rect">
            <a:avLst/>
          </a:prstGeom>
        </p:spPr>
      </p:pic>
      <p:sp>
        <p:nvSpPr>
          <p:cNvPr id="5" name="TextBox 4">
            <a:extLst>
              <a:ext uri="{FF2B5EF4-FFF2-40B4-BE49-F238E27FC236}">
                <a16:creationId xmlns:a16="http://schemas.microsoft.com/office/drawing/2014/main" id="{5EEA21D6-90F7-B7FE-77FA-3CDDC5EEC5FC}"/>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sp>
        <p:nvSpPr>
          <p:cNvPr id="6" name="TextBox 5">
            <a:extLst>
              <a:ext uri="{FF2B5EF4-FFF2-40B4-BE49-F238E27FC236}">
                <a16:creationId xmlns:a16="http://schemas.microsoft.com/office/drawing/2014/main" id="{930B4ABA-8DD3-9A1A-D8F4-207085275EDF}"/>
              </a:ext>
            </a:extLst>
          </p:cNvPr>
          <p:cNvSpPr txBox="1"/>
          <p:nvPr/>
        </p:nvSpPr>
        <p:spPr>
          <a:xfrm>
            <a:off x="38100" y="1257300"/>
            <a:ext cx="18234660" cy="8586966"/>
          </a:xfrm>
          <a:prstGeom prst="rect">
            <a:avLst/>
          </a:prstGeom>
          <a:noFill/>
        </p:spPr>
        <p:txBody>
          <a:bodyPr wrap="square" rtlCol="0">
            <a:spAutoFit/>
          </a:bodyPr>
          <a:lstStyle/>
          <a:p>
            <a:r>
              <a:rPr lang="en-US" sz="2400" dirty="0">
                <a:solidFill>
                  <a:srgbClr val="0070C0"/>
                </a:solidFill>
              </a:rPr>
              <a:t>1. What does it mean to be courteous?</a:t>
            </a:r>
          </a:p>
          <a:p>
            <a:r>
              <a:rPr lang="en-US" sz="2400" dirty="0">
                <a:solidFill>
                  <a:schemeClr val="tx1"/>
                </a:solidFill>
              </a:rPr>
              <a:t>• Providing your full attention when it is needed</a:t>
            </a:r>
          </a:p>
          <a:p>
            <a:r>
              <a:rPr lang="en-US" sz="2400" dirty="0">
                <a:solidFill>
                  <a:schemeClr val="tx1"/>
                </a:solidFill>
              </a:rPr>
              <a:t>• Having a friendly conversation when being spoken to</a:t>
            </a:r>
          </a:p>
          <a:p>
            <a:r>
              <a:rPr lang="en-US" sz="2400" dirty="0">
                <a:solidFill>
                  <a:schemeClr val="tx1"/>
                </a:solidFill>
              </a:rPr>
              <a:t>• Showing a genuine interest in others</a:t>
            </a:r>
          </a:p>
          <a:p>
            <a:r>
              <a:rPr lang="en-US" sz="2400" dirty="0">
                <a:solidFill>
                  <a:schemeClr val="tx1"/>
                </a:solidFill>
              </a:rPr>
              <a:t>• Always be mindful of a person’s personal space</a:t>
            </a:r>
          </a:p>
          <a:p>
            <a:r>
              <a:rPr lang="en-US" sz="2400" dirty="0">
                <a:solidFill>
                  <a:srgbClr val="0070C0"/>
                </a:solidFill>
              </a:rPr>
              <a:t>2. When you act in a respectful…</a:t>
            </a:r>
          </a:p>
          <a:p>
            <a:r>
              <a:rPr lang="en-US" sz="2400" dirty="0">
                <a:solidFill>
                  <a:schemeClr val="tx1"/>
                </a:solidFill>
              </a:rPr>
              <a:t>manner towards patients it demonstrates that you are highly professional and that you genuinely care about their situation.</a:t>
            </a:r>
          </a:p>
          <a:p>
            <a:r>
              <a:rPr lang="en-US" sz="2400" dirty="0">
                <a:solidFill>
                  <a:srgbClr val="0070C0"/>
                </a:solidFill>
              </a:rPr>
              <a:t>3. What three actions can you demonstrate that indicate that you are being respectful?</a:t>
            </a:r>
          </a:p>
          <a:p>
            <a:r>
              <a:rPr lang="en-US" sz="2400" dirty="0">
                <a:solidFill>
                  <a:schemeClr val="tx1"/>
                </a:solidFill>
              </a:rPr>
              <a:t>• Treating patients and colleagues with kindness and dignity</a:t>
            </a:r>
          </a:p>
          <a:p>
            <a:r>
              <a:rPr lang="en-US" sz="2400" dirty="0">
                <a:solidFill>
                  <a:schemeClr val="tx1"/>
                </a:solidFill>
              </a:rPr>
              <a:t>• Smiling and being friendly</a:t>
            </a:r>
          </a:p>
          <a:p>
            <a:r>
              <a:rPr lang="en-US" sz="2400" dirty="0">
                <a:solidFill>
                  <a:schemeClr val="tx1"/>
                </a:solidFill>
              </a:rPr>
              <a:t>• Don’t discriminate or show </a:t>
            </a:r>
            <a:r>
              <a:rPr lang="en-US" sz="2400" dirty="0" err="1">
                <a:solidFill>
                  <a:schemeClr val="tx1"/>
                </a:solidFill>
              </a:rPr>
              <a:t>favouritism</a:t>
            </a:r>
            <a:endParaRPr lang="en-US" sz="2400" dirty="0">
              <a:solidFill>
                <a:schemeClr val="tx1"/>
              </a:solidFill>
            </a:endParaRPr>
          </a:p>
          <a:p>
            <a:r>
              <a:rPr lang="en-US" sz="2400" dirty="0">
                <a:solidFill>
                  <a:schemeClr val="tx1"/>
                </a:solidFill>
              </a:rPr>
              <a:t>• Being supportive and encouraging</a:t>
            </a:r>
          </a:p>
          <a:p>
            <a:r>
              <a:rPr lang="en-US" sz="2400" dirty="0">
                <a:solidFill>
                  <a:schemeClr val="tx1"/>
                </a:solidFill>
              </a:rPr>
              <a:t>• Being an active listener</a:t>
            </a:r>
          </a:p>
          <a:p>
            <a:r>
              <a:rPr lang="en-US" sz="2400" dirty="0">
                <a:solidFill>
                  <a:schemeClr val="tx1"/>
                </a:solidFill>
              </a:rPr>
              <a:t>• Demonstrating courtesy in all interpersonal interactions with patients,</a:t>
            </a:r>
          </a:p>
          <a:p>
            <a:r>
              <a:rPr lang="en-US" sz="2400" dirty="0">
                <a:solidFill>
                  <a:schemeClr val="tx1"/>
                </a:solidFill>
              </a:rPr>
              <a:t>• families and colleagues</a:t>
            </a:r>
          </a:p>
          <a:p>
            <a:r>
              <a:rPr lang="en-US" sz="2400" dirty="0">
                <a:solidFill>
                  <a:schemeClr val="tx1"/>
                </a:solidFill>
              </a:rPr>
              <a:t>• Being objective, fair and non-judgmental</a:t>
            </a:r>
          </a:p>
          <a:p>
            <a:r>
              <a:rPr lang="en-US" sz="2400" dirty="0">
                <a:solidFill>
                  <a:schemeClr val="tx1"/>
                </a:solidFill>
              </a:rPr>
              <a:t>• Being accepting of different cultures, values, and beliefs</a:t>
            </a:r>
          </a:p>
          <a:p>
            <a:r>
              <a:rPr lang="en-US" sz="2400" dirty="0">
                <a:solidFill>
                  <a:schemeClr val="tx1"/>
                </a:solidFill>
              </a:rPr>
              <a:t>• Always be professional</a:t>
            </a:r>
          </a:p>
          <a:p>
            <a:r>
              <a:rPr lang="en-US" sz="2400" dirty="0">
                <a:solidFill>
                  <a:srgbClr val="0070C0"/>
                </a:solidFill>
              </a:rPr>
              <a:t>4. There are many ethical standards you need to be aware of in the health services industry that are governed peak bodies. What are three industry bodies?</a:t>
            </a:r>
          </a:p>
          <a:p>
            <a:r>
              <a:rPr lang="en-US" sz="2400" dirty="0">
                <a:solidFill>
                  <a:schemeClr val="tx1"/>
                </a:solidFill>
              </a:rPr>
              <a:t>• Aged and Community Services Australia</a:t>
            </a:r>
          </a:p>
          <a:p>
            <a:r>
              <a:rPr lang="en-US" sz="2400" dirty="0">
                <a:solidFill>
                  <a:schemeClr val="tx1"/>
                </a:solidFill>
              </a:rPr>
              <a:t>• Australian Nursing Federation</a:t>
            </a:r>
          </a:p>
          <a:p>
            <a:r>
              <a:rPr lang="en-US" sz="2400" dirty="0">
                <a:solidFill>
                  <a:schemeClr val="tx1"/>
                </a:solidFill>
              </a:rPr>
              <a:t>• Australian Council of Social Service</a:t>
            </a:r>
          </a:p>
        </p:txBody>
      </p:sp>
      <p:pic>
        <p:nvPicPr>
          <p:cNvPr id="7" name="Picture 6">
            <a:extLst>
              <a:ext uri="{FF2B5EF4-FFF2-40B4-BE49-F238E27FC236}">
                <a16:creationId xmlns:a16="http://schemas.microsoft.com/office/drawing/2014/main" id="{2264CEB3-C08C-084E-075C-5D8C5A9C675E}"/>
              </a:ext>
            </a:extLst>
          </p:cNvPr>
          <p:cNvPicPr>
            <a:picLocks noChangeAspect="1"/>
          </p:cNvPicPr>
          <p:nvPr/>
        </p:nvPicPr>
        <p:blipFill>
          <a:blip r:embed="rId4"/>
          <a:stretch>
            <a:fillRect/>
          </a:stretch>
        </p:blipFill>
        <p:spPr>
          <a:xfrm>
            <a:off x="38099" y="1646009"/>
            <a:ext cx="8991601" cy="1516291"/>
          </a:xfrm>
          <a:prstGeom prst="rect">
            <a:avLst/>
          </a:prstGeom>
        </p:spPr>
      </p:pic>
      <p:pic>
        <p:nvPicPr>
          <p:cNvPr id="8" name="Picture 7">
            <a:extLst>
              <a:ext uri="{FF2B5EF4-FFF2-40B4-BE49-F238E27FC236}">
                <a16:creationId xmlns:a16="http://schemas.microsoft.com/office/drawing/2014/main" id="{734E1761-0C83-291C-5135-028F338206EE}"/>
              </a:ext>
            </a:extLst>
          </p:cNvPr>
          <p:cNvPicPr>
            <a:picLocks noChangeAspect="1"/>
          </p:cNvPicPr>
          <p:nvPr/>
        </p:nvPicPr>
        <p:blipFill>
          <a:blip r:embed="rId4"/>
          <a:stretch>
            <a:fillRect/>
          </a:stretch>
        </p:blipFill>
        <p:spPr>
          <a:xfrm>
            <a:off x="70183" y="3543300"/>
            <a:ext cx="17227217" cy="349234"/>
          </a:xfrm>
          <a:prstGeom prst="rect">
            <a:avLst/>
          </a:prstGeom>
        </p:spPr>
      </p:pic>
      <p:pic>
        <p:nvPicPr>
          <p:cNvPr id="9" name="Picture 8">
            <a:extLst>
              <a:ext uri="{FF2B5EF4-FFF2-40B4-BE49-F238E27FC236}">
                <a16:creationId xmlns:a16="http://schemas.microsoft.com/office/drawing/2014/main" id="{648C88C6-8AC9-081E-80D7-AF8215D23EE1}"/>
              </a:ext>
            </a:extLst>
          </p:cNvPr>
          <p:cNvPicPr>
            <a:picLocks noChangeAspect="1"/>
          </p:cNvPicPr>
          <p:nvPr/>
        </p:nvPicPr>
        <p:blipFill>
          <a:blip r:embed="rId4"/>
          <a:stretch>
            <a:fillRect/>
          </a:stretch>
        </p:blipFill>
        <p:spPr>
          <a:xfrm>
            <a:off x="90236" y="4246344"/>
            <a:ext cx="11492164" cy="3640355"/>
          </a:xfrm>
          <a:prstGeom prst="rect">
            <a:avLst/>
          </a:prstGeom>
        </p:spPr>
      </p:pic>
      <p:pic>
        <p:nvPicPr>
          <p:cNvPr id="10" name="Picture 9">
            <a:extLst>
              <a:ext uri="{FF2B5EF4-FFF2-40B4-BE49-F238E27FC236}">
                <a16:creationId xmlns:a16="http://schemas.microsoft.com/office/drawing/2014/main" id="{C40A0550-817B-C225-82A1-A2FF400B5F66}"/>
              </a:ext>
            </a:extLst>
          </p:cNvPr>
          <p:cNvPicPr>
            <a:picLocks noChangeAspect="1"/>
          </p:cNvPicPr>
          <p:nvPr/>
        </p:nvPicPr>
        <p:blipFill>
          <a:blip r:embed="rId4"/>
          <a:stretch>
            <a:fillRect/>
          </a:stretch>
        </p:blipFill>
        <p:spPr>
          <a:xfrm>
            <a:off x="70183" y="8640990"/>
            <a:ext cx="8991601" cy="1672167"/>
          </a:xfrm>
          <a:prstGeom prst="rect">
            <a:avLst/>
          </a:prstGeom>
        </p:spPr>
      </p:pic>
      <p:pic>
        <p:nvPicPr>
          <p:cNvPr id="11" name="object 5">
            <a:hlinkClick r:id="rId5" action="ppaction://hlinksldjump"/>
            <a:extLst>
              <a:ext uri="{FF2B5EF4-FFF2-40B4-BE49-F238E27FC236}">
                <a16:creationId xmlns:a16="http://schemas.microsoft.com/office/drawing/2014/main" id="{64107790-363E-1E67-18B1-40AD425269F9}"/>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345-B45B-9219-384D-D6B2DFD1DD97}"/>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5241" y="0"/>
            <a:ext cx="1356360" cy="1333500"/>
          </a:xfrm>
          <a:prstGeom prst="rect">
            <a:avLst/>
          </a:prstGeom>
        </p:spPr>
      </p:pic>
      <p:sp>
        <p:nvSpPr>
          <p:cNvPr id="5" name="TextBox 4">
            <a:extLst>
              <a:ext uri="{FF2B5EF4-FFF2-40B4-BE49-F238E27FC236}">
                <a16:creationId xmlns:a16="http://schemas.microsoft.com/office/drawing/2014/main" id="{5EEA21D6-90F7-B7FE-77FA-3CDDC5EEC5FC}"/>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sp>
        <p:nvSpPr>
          <p:cNvPr id="6" name="TextBox 5">
            <a:extLst>
              <a:ext uri="{FF2B5EF4-FFF2-40B4-BE49-F238E27FC236}">
                <a16:creationId xmlns:a16="http://schemas.microsoft.com/office/drawing/2014/main" id="{930B4ABA-8DD3-9A1A-D8F4-207085275EDF}"/>
              </a:ext>
            </a:extLst>
          </p:cNvPr>
          <p:cNvSpPr txBox="1"/>
          <p:nvPr/>
        </p:nvSpPr>
        <p:spPr>
          <a:xfrm>
            <a:off x="38100" y="1257300"/>
            <a:ext cx="18234660" cy="8956298"/>
          </a:xfrm>
          <a:prstGeom prst="rect">
            <a:avLst/>
          </a:prstGeom>
          <a:noFill/>
        </p:spPr>
        <p:txBody>
          <a:bodyPr wrap="square" rtlCol="0">
            <a:spAutoFit/>
          </a:bodyPr>
          <a:lstStyle/>
          <a:p>
            <a:r>
              <a:rPr lang="en-US" sz="2400" dirty="0">
                <a:solidFill>
                  <a:srgbClr val="0070C0"/>
                </a:solidFill>
              </a:rPr>
              <a:t>5. When responding to a behaviour of concern you have a duty of care…</a:t>
            </a:r>
            <a:endParaRPr lang="en-US" sz="2400" dirty="0">
              <a:solidFill>
                <a:schemeClr val="tx1"/>
              </a:solidFill>
            </a:endParaRPr>
          </a:p>
          <a:p>
            <a:r>
              <a:rPr lang="en-US" sz="2400" dirty="0">
                <a:solidFill>
                  <a:schemeClr val="tx1"/>
                </a:solidFill>
              </a:rPr>
              <a:t>to that person, however, this obligation does not supersede your own safety or the safety of others.</a:t>
            </a:r>
          </a:p>
          <a:p>
            <a:r>
              <a:rPr lang="en-US" sz="2400" dirty="0">
                <a:solidFill>
                  <a:srgbClr val="0070C0"/>
                </a:solidFill>
              </a:rPr>
              <a:t>6. What are four things you can do to ensure your duty of care when responding to </a:t>
            </a:r>
            <a:r>
              <a:rPr lang="en-US" sz="2400" dirty="0" err="1">
                <a:solidFill>
                  <a:srgbClr val="0070C0"/>
                </a:solidFill>
              </a:rPr>
              <a:t>behaviours</a:t>
            </a:r>
            <a:r>
              <a:rPr lang="en-US" sz="2400" dirty="0">
                <a:solidFill>
                  <a:srgbClr val="0070C0"/>
                </a:solidFill>
              </a:rPr>
              <a:t> of concern especially signs of aggression?</a:t>
            </a:r>
          </a:p>
          <a:p>
            <a:r>
              <a:rPr lang="en-US" sz="2400" dirty="0">
                <a:solidFill>
                  <a:schemeClr val="tx1"/>
                </a:solidFill>
              </a:rPr>
              <a:t>• Follow </a:t>
            </a:r>
            <a:r>
              <a:rPr lang="en-US" sz="2400" dirty="0" err="1">
                <a:solidFill>
                  <a:schemeClr val="tx1"/>
                </a:solidFill>
              </a:rPr>
              <a:t>organisational</a:t>
            </a:r>
            <a:r>
              <a:rPr lang="en-US" sz="2400" dirty="0">
                <a:solidFill>
                  <a:schemeClr val="tx1"/>
                </a:solidFill>
              </a:rPr>
              <a:t> policies and procedures as well as any planned responses.</a:t>
            </a:r>
          </a:p>
          <a:p>
            <a:r>
              <a:rPr lang="en-US" sz="2400" dirty="0">
                <a:solidFill>
                  <a:schemeClr val="tx1"/>
                </a:solidFill>
              </a:rPr>
              <a:t>• Ensure your personal safety and the safety of others around you.</a:t>
            </a:r>
          </a:p>
          <a:p>
            <a:r>
              <a:rPr lang="en-US" sz="2400" dirty="0">
                <a:solidFill>
                  <a:schemeClr val="tx1"/>
                </a:solidFill>
              </a:rPr>
              <a:t>• Take any steps that are reasonable to prevent harm. Such as moving away potential objects that could be used as weapons from a person showing signs of aggression.</a:t>
            </a:r>
          </a:p>
          <a:p>
            <a:r>
              <a:rPr lang="en-US" sz="2400" dirty="0">
                <a:solidFill>
                  <a:schemeClr val="tx1"/>
                </a:solidFill>
              </a:rPr>
              <a:t>• Seek help when you identify a situation where a person is being abused, is self-harming or is potentially suicidal.</a:t>
            </a:r>
          </a:p>
          <a:p>
            <a:r>
              <a:rPr lang="en-US" sz="2400" dirty="0">
                <a:solidFill>
                  <a:schemeClr val="tx1"/>
                </a:solidFill>
              </a:rPr>
              <a:t>• Report any </a:t>
            </a:r>
            <a:r>
              <a:rPr lang="en-US" sz="2400" dirty="0" err="1">
                <a:solidFill>
                  <a:schemeClr val="tx1"/>
                </a:solidFill>
              </a:rPr>
              <a:t>behaviours</a:t>
            </a:r>
            <a:r>
              <a:rPr lang="en-US" sz="2400" dirty="0">
                <a:solidFill>
                  <a:schemeClr val="tx1"/>
                </a:solidFill>
              </a:rPr>
              <a:t> of concern immediately so that the situation can be managed and controlled, preventing escalation and further risk.</a:t>
            </a:r>
          </a:p>
          <a:p>
            <a:r>
              <a:rPr lang="en-US" sz="2400" dirty="0">
                <a:solidFill>
                  <a:schemeClr val="tx1"/>
                </a:solidFill>
              </a:rPr>
              <a:t>• Report the situation and record all required information for your employer, regulatory body and/or government authority.</a:t>
            </a:r>
          </a:p>
          <a:p>
            <a:r>
              <a:rPr lang="en-US" sz="2400" dirty="0">
                <a:solidFill>
                  <a:srgbClr val="0070C0"/>
                </a:solidFill>
              </a:rPr>
              <a:t>7. Explain the term “Dignity of risk”.</a:t>
            </a:r>
          </a:p>
          <a:p>
            <a:r>
              <a:rPr lang="en-US" sz="2400" dirty="0">
                <a:solidFill>
                  <a:schemeClr val="tx1"/>
                </a:solidFill>
              </a:rPr>
              <a:t>Dignity of risk is a term used to describe a person’s right to make their own choices about their health, the services that they access, and their healthcare needs irrespective of the advice they receive from health professionals.</a:t>
            </a:r>
          </a:p>
          <a:p>
            <a:r>
              <a:rPr lang="en-US" sz="2400" dirty="0">
                <a:solidFill>
                  <a:srgbClr val="0070C0"/>
                </a:solidFill>
              </a:rPr>
              <a:t>8. What are two strategies that could applied to maintain or uphold a patient’s privacy and confidentiality?</a:t>
            </a:r>
          </a:p>
          <a:p>
            <a:r>
              <a:rPr lang="en-US" sz="2400" dirty="0">
                <a:solidFill>
                  <a:schemeClr val="tx1"/>
                </a:solidFill>
              </a:rPr>
              <a:t>• Not talking about the patient outside of the work environment.</a:t>
            </a:r>
          </a:p>
          <a:p>
            <a:r>
              <a:rPr lang="en-US" sz="2400" dirty="0">
                <a:solidFill>
                  <a:schemeClr val="tx1"/>
                </a:solidFill>
              </a:rPr>
              <a:t>• Only discussing patients with the appropriate people.</a:t>
            </a:r>
          </a:p>
          <a:p>
            <a:r>
              <a:rPr lang="en-US" sz="2400" dirty="0">
                <a:solidFill>
                  <a:schemeClr val="tx1"/>
                </a:solidFill>
              </a:rPr>
              <a:t>• Conducting interviews in a private place.</a:t>
            </a:r>
          </a:p>
          <a:p>
            <a:r>
              <a:rPr lang="en-US" sz="2400" dirty="0">
                <a:solidFill>
                  <a:schemeClr val="tx1"/>
                </a:solidFill>
              </a:rPr>
              <a:t>• Seek patient permission to share their information.</a:t>
            </a:r>
          </a:p>
          <a:p>
            <a:r>
              <a:rPr lang="en-US" sz="2400" dirty="0">
                <a:solidFill>
                  <a:srgbClr val="0070C0"/>
                </a:solidFill>
              </a:rPr>
              <a:t>9. What are the three main legislative Acts that mandate the confidentiality of a patient’s information?</a:t>
            </a:r>
          </a:p>
          <a:p>
            <a:r>
              <a:rPr lang="en-US" sz="2400" dirty="0">
                <a:solidFill>
                  <a:schemeClr val="tx1"/>
                </a:solidFill>
              </a:rPr>
              <a:t>• Health Administration Act 1982</a:t>
            </a:r>
          </a:p>
          <a:p>
            <a:r>
              <a:rPr lang="en-US" sz="2400" dirty="0">
                <a:solidFill>
                  <a:schemeClr val="tx1"/>
                </a:solidFill>
              </a:rPr>
              <a:t>• Health Records and Information Privacy Act 2002</a:t>
            </a:r>
          </a:p>
          <a:p>
            <a:r>
              <a:rPr lang="en-US" sz="2400" dirty="0">
                <a:solidFill>
                  <a:schemeClr val="tx1"/>
                </a:solidFill>
              </a:rPr>
              <a:t>• Health Services Act v 1988 (Vic)</a:t>
            </a:r>
          </a:p>
        </p:txBody>
      </p:sp>
      <p:pic>
        <p:nvPicPr>
          <p:cNvPr id="7" name="Picture 6">
            <a:extLst>
              <a:ext uri="{FF2B5EF4-FFF2-40B4-BE49-F238E27FC236}">
                <a16:creationId xmlns:a16="http://schemas.microsoft.com/office/drawing/2014/main" id="{5B04EF7F-009F-3957-54F1-820AE363B977}"/>
              </a:ext>
            </a:extLst>
          </p:cNvPr>
          <p:cNvPicPr>
            <a:picLocks noChangeAspect="1"/>
          </p:cNvPicPr>
          <p:nvPr/>
        </p:nvPicPr>
        <p:blipFill>
          <a:blip r:embed="rId5"/>
          <a:stretch>
            <a:fillRect/>
          </a:stretch>
        </p:blipFill>
        <p:spPr>
          <a:xfrm>
            <a:off x="51334" y="1646009"/>
            <a:ext cx="17227217" cy="449491"/>
          </a:xfrm>
          <a:prstGeom prst="rect">
            <a:avLst/>
          </a:prstGeom>
        </p:spPr>
      </p:pic>
      <p:pic>
        <p:nvPicPr>
          <p:cNvPr id="8" name="Picture 7">
            <a:extLst>
              <a:ext uri="{FF2B5EF4-FFF2-40B4-BE49-F238E27FC236}">
                <a16:creationId xmlns:a16="http://schemas.microsoft.com/office/drawing/2014/main" id="{CE5CC1E1-7E7E-1E35-FFA5-6F631A5FF024}"/>
              </a:ext>
            </a:extLst>
          </p:cNvPr>
          <p:cNvPicPr>
            <a:picLocks noChangeAspect="1"/>
          </p:cNvPicPr>
          <p:nvPr/>
        </p:nvPicPr>
        <p:blipFill>
          <a:blip r:embed="rId5"/>
          <a:stretch>
            <a:fillRect/>
          </a:stretch>
        </p:blipFill>
        <p:spPr>
          <a:xfrm>
            <a:off x="15239" y="2781300"/>
            <a:ext cx="18343530" cy="2971800"/>
          </a:xfrm>
          <a:prstGeom prst="rect">
            <a:avLst/>
          </a:prstGeom>
        </p:spPr>
      </p:pic>
      <p:pic>
        <p:nvPicPr>
          <p:cNvPr id="9" name="Picture 8">
            <a:extLst>
              <a:ext uri="{FF2B5EF4-FFF2-40B4-BE49-F238E27FC236}">
                <a16:creationId xmlns:a16="http://schemas.microsoft.com/office/drawing/2014/main" id="{E85BDEDA-5F6B-3B6F-9B35-01DC635001A4}"/>
              </a:ext>
            </a:extLst>
          </p:cNvPr>
          <p:cNvPicPr>
            <a:picLocks noChangeAspect="1"/>
          </p:cNvPicPr>
          <p:nvPr/>
        </p:nvPicPr>
        <p:blipFill>
          <a:blip r:embed="rId5"/>
          <a:stretch>
            <a:fillRect/>
          </a:stretch>
        </p:blipFill>
        <p:spPr>
          <a:xfrm>
            <a:off x="51334" y="6089666"/>
            <a:ext cx="18008066" cy="654034"/>
          </a:xfrm>
          <a:prstGeom prst="rect">
            <a:avLst/>
          </a:prstGeom>
        </p:spPr>
      </p:pic>
      <p:pic>
        <p:nvPicPr>
          <p:cNvPr id="10" name="Picture 9">
            <a:extLst>
              <a:ext uri="{FF2B5EF4-FFF2-40B4-BE49-F238E27FC236}">
                <a16:creationId xmlns:a16="http://schemas.microsoft.com/office/drawing/2014/main" id="{97A5AC7D-3E05-B3FF-52D9-81559D00AE67}"/>
              </a:ext>
            </a:extLst>
          </p:cNvPr>
          <p:cNvPicPr>
            <a:picLocks noChangeAspect="1"/>
          </p:cNvPicPr>
          <p:nvPr/>
        </p:nvPicPr>
        <p:blipFill>
          <a:blip r:embed="rId5"/>
          <a:stretch>
            <a:fillRect/>
          </a:stretch>
        </p:blipFill>
        <p:spPr>
          <a:xfrm>
            <a:off x="16042" y="7156465"/>
            <a:ext cx="17227217" cy="1484525"/>
          </a:xfrm>
          <a:prstGeom prst="rect">
            <a:avLst/>
          </a:prstGeom>
        </p:spPr>
      </p:pic>
      <p:pic>
        <p:nvPicPr>
          <p:cNvPr id="11" name="Picture 10">
            <a:extLst>
              <a:ext uri="{FF2B5EF4-FFF2-40B4-BE49-F238E27FC236}">
                <a16:creationId xmlns:a16="http://schemas.microsoft.com/office/drawing/2014/main" id="{25FDA93A-984F-1B8D-5CB1-E80AC96BA68F}"/>
              </a:ext>
            </a:extLst>
          </p:cNvPr>
          <p:cNvPicPr>
            <a:picLocks noChangeAspect="1"/>
          </p:cNvPicPr>
          <p:nvPr/>
        </p:nvPicPr>
        <p:blipFill>
          <a:blip r:embed="rId5"/>
          <a:stretch>
            <a:fillRect/>
          </a:stretch>
        </p:blipFill>
        <p:spPr>
          <a:xfrm>
            <a:off x="0" y="8973627"/>
            <a:ext cx="16555813" cy="1160972"/>
          </a:xfrm>
          <a:prstGeom prst="rect">
            <a:avLst/>
          </a:prstGeom>
        </p:spPr>
      </p:pic>
      <p:pic>
        <p:nvPicPr>
          <p:cNvPr id="12" name="object 5">
            <a:hlinkClick r:id="rId6" action="ppaction://hlinksldjump"/>
            <a:extLst>
              <a:ext uri="{FF2B5EF4-FFF2-40B4-BE49-F238E27FC236}">
                <a16:creationId xmlns:a16="http://schemas.microsoft.com/office/drawing/2014/main" id="{33A13E27-A74B-5998-ED21-87B2478E3116}"/>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5758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txBox="1"/>
          <p:nvPr/>
        </p:nvSpPr>
        <p:spPr>
          <a:xfrm>
            <a:off x="1016000" y="2158970"/>
            <a:ext cx="15970250" cy="2806700"/>
          </a:xfrm>
          <a:prstGeom prst="rect">
            <a:avLst/>
          </a:prstGeom>
        </p:spPr>
        <p:txBody>
          <a:bodyPr vert="horz" wrap="square" lIns="0" tIns="12065" rIns="0" bIns="0" rtlCol="0">
            <a:spAutoFit/>
          </a:bodyPr>
          <a:lstStyle/>
          <a:p>
            <a:pPr marL="12700" marR="39370">
              <a:lnSpc>
                <a:spcPct val="121700"/>
              </a:lnSpc>
              <a:spcBef>
                <a:spcPts val="95"/>
              </a:spcBef>
              <a:tabLst>
                <a:tab pos="2162175" algn="l"/>
                <a:tab pos="3347720" algn="l"/>
                <a:tab pos="3728085" algn="l"/>
                <a:tab pos="3816985" algn="l"/>
                <a:tab pos="4904105" algn="l"/>
                <a:tab pos="5745480" algn="l"/>
                <a:tab pos="6904355" algn="l"/>
                <a:tab pos="7647940" algn="l"/>
                <a:tab pos="8719185" algn="l"/>
                <a:tab pos="9019540" algn="l"/>
                <a:tab pos="9656445" algn="l"/>
                <a:tab pos="9904730" algn="l"/>
                <a:tab pos="10426065" algn="l"/>
                <a:tab pos="11683365" algn="l"/>
                <a:tab pos="11823700" algn="l"/>
                <a:tab pos="13637894" algn="l"/>
                <a:tab pos="13780769" algn="l"/>
                <a:tab pos="15054580" algn="l"/>
              </a:tabLst>
            </a:pPr>
            <a:r>
              <a:rPr sz="3750" spc="240" dirty="0">
                <a:latin typeface="Arial MT"/>
                <a:cs typeface="Arial MT"/>
              </a:rPr>
              <a:t>Establishing</a:t>
            </a:r>
            <a:r>
              <a:rPr sz="3750" dirty="0">
                <a:latin typeface="Arial MT"/>
                <a:cs typeface="Arial MT"/>
              </a:rPr>
              <a:t>	</a:t>
            </a:r>
            <a:r>
              <a:rPr sz="3750" spc="-50" dirty="0">
                <a:latin typeface="Arial MT"/>
                <a:cs typeface="Arial MT"/>
              </a:rPr>
              <a:t>a</a:t>
            </a:r>
            <a:r>
              <a:rPr sz="3750" dirty="0">
                <a:latin typeface="Arial MT"/>
                <a:cs typeface="Arial MT"/>
              </a:rPr>
              <a:t>		</a:t>
            </a:r>
            <a:r>
              <a:rPr sz="3750" spc="225" dirty="0">
                <a:latin typeface="Arial MT"/>
                <a:cs typeface="Arial MT"/>
              </a:rPr>
              <a:t>rapport</a:t>
            </a:r>
            <a:r>
              <a:rPr sz="3750" dirty="0">
                <a:latin typeface="Arial MT"/>
                <a:cs typeface="Arial MT"/>
              </a:rPr>
              <a:t>	</a:t>
            </a:r>
            <a:r>
              <a:rPr sz="3750" spc="185" dirty="0">
                <a:latin typeface="Arial MT"/>
                <a:cs typeface="Arial MT"/>
              </a:rPr>
              <a:t>with</a:t>
            </a:r>
            <a:r>
              <a:rPr sz="3750" dirty="0">
                <a:latin typeface="Arial MT"/>
                <a:cs typeface="Arial MT"/>
              </a:rPr>
              <a:t>	</a:t>
            </a:r>
            <a:r>
              <a:rPr sz="3750" spc="215" dirty="0">
                <a:latin typeface="Arial MT"/>
                <a:cs typeface="Arial MT"/>
              </a:rPr>
              <a:t>people</a:t>
            </a:r>
            <a:r>
              <a:rPr sz="3750" dirty="0">
                <a:latin typeface="Arial MT"/>
                <a:cs typeface="Arial MT"/>
              </a:rPr>
              <a:t>	</a:t>
            </a:r>
            <a:r>
              <a:rPr sz="3750" spc="185" dirty="0">
                <a:latin typeface="Arial MT"/>
                <a:cs typeface="Arial MT"/>
              </a:rPr>
              <a:t>also</a:t>
            </a:r>
            <a:r>
              <a:rPr sz="3750" dirty="0">
                <a:latin typeface="Arial MT"/>
                <a:cs typeface="Arial MT"/>
              </a:rPr>
              <a:t>	</a:t>
            </a:r>
            <a:r>
              <a:rPr sz="3750" spc="210" dirty="0">
                <a:latin typeface="Arial MT"/>
                <a:cs typeface="Arial MT"/>
              </a:rPr>
              <a:t>means</a:t>
            </a:r>
            <a:r>
              <a:rPr sz="3750" dirty="0">
                <a:latin typeface="Arial MT"/>
                <a:cs typeface="Arial MT"/>
              </a:rPr>
              <a:t>	</a:t>
            </a:r>
            <a:r>
              <a:rPr sz="3750" spc="229" dirty="0">
                <a:latin typeface="Arial MT"/>
                <a:cs typeface="Arial MT"/>
              </a:rPr>
              <a:t>building</a:t>
            </a:r>
            <a:r>
              <a:rPr sz="3750" dirty="0">
                <a:latin typeface="Arial MT"/>
                <a:cs typeface="Arial MT"/>
              </a:rPr>
              <a:t>		</a:t>
            </a:r>
            <a:r>
              <a:rPr sz="3750" spc="210" dirty="0">
                <a:latin typeface="Arial MT"/>
                <a:cs typeface="Arial MT"/>
              </a:rPr>
              <a:t>trust</a:t>
            </a:r>
            <a:r>
              <a:rPr sz="3750" dirty="0">
                <a:latin typeface="Arial MT"/>
                <a:cs typeface="Arial MT"/>
              </a:rPr>
              <a:t>	</a:t>
            </a:r>
            <a:r>
              <a:rPr sz="3750" spc="155" dirty="0">
                <a:latin typeface="Arial MT"/>
                <a:cs typeface="Arial MT"/>
              </a:rPr>
              <a:t>and </a:t>
            </a:r>
            <a:r>
              <a:rPr sz="3750" spc="229" dirty="0">
                <a:latin typeface="Arial MT"/>
                <a:cs typeface="Arial MT"/>
              </a:rPr>
              <a:t>respect,</a:t>
            </a:r>
            <a:r>
              <a:rPr sz="3750" dirty="0">
                <a:latin typeface="Arial MT"/>
                <a:cs typeface="Arial MT"/>
              </a:rPr>
              <a:t>	</a:t>
            </a:r>
            <a:r>
              <a:rPr sz="3750" spc="210" dirty="0">
                <a:latin typeface="Arial MT"/>
                <a:cs typeface="Arial MT"/>
              </a:rPr>
              <a:t>which</a:t>
            </a:r>
            <a:r>
              <a:rPr sz="3750" dirty="0">
                <a:latin typeface="Arial MT"/>
                <a:cs typeface="Arial MT"/>
              </a:rPr>
              <a:t>	</a:t>
            </a:r>
            <a:r>
              <a:rPr sz="3750" spc="155" dirty="0">
                <a:latin typeface="Arial MT"/>
                <a:cs typeface="Arial MT"/>
              </a:rPr>
              <a:t>may</a:t>
            </a:r>
            <a:r>
              <a:rPr sz="3750" dirty="0">
                <a:latin typeface="Arial MT"/>
                <a:cs typeface="Arial MT"/>
              </a:rPr>
              <a:t>	</a:t>
            </a:r>
            <a:r>
              <a:rPr sz="3750" spc="229" dirty="0">
                <a:latin typeface="Arial MT"/>
                <a:cs typeface="Arial MT"/>
              </a:rPr>
              <a:t>encourage</a:t>
            </a:r>
            <a:r>
              <a:rPr sz="3750" dirty="0">
                <a:latin typeface="Arial MT"/>
                <a:cs typeface="Arial MT"/>
              </a:rPr>
              <a:t>	</a:t>
            </a:r>
            <a:r>
              <a:rPr sz="3750" spc="185" dirty="0">
                <a:latin typeface="Arial MT"/>
                <a:cs typeface="Arial MT"/>
              </a:rPr>
              <a:t>them</a:t>
            </a:r>
            <a:r>
              <a:rPr sz="3750" dirty="0">
                <a:latin typeface="Arial MT"/>
                <a:cs typeface="Arial MT"/>
              </a:rPr>
              <a:t>	</a:t>
            </a:r>
            <a:r>
              <a:rPr sz="3750" spc="110" dirty="0">
                <a:latin typeface="Arial MT"/>
                <a:cs typeface="Arial MT"/>
              </a:rPr>
              <a:t>to</a:t>
            </a:r>
            <a:r>
              <a:rPr sz="3750" dirty="0">
                <a:latin typeface="Arial MT"/>
                <a:cs typeface="Arial MT"/>
              </a:rPr>
              <a:t>	</a:t>
            </a:r>
            <a:r>
              <a:rPr sz="3750" spc="110" dirty="0">
                <a:latin typeface="Arial MT"/>
                <a:cs typeface="Arial MT"/>
              </a:rPr>
              <a:t>be</a:t>
            </a:r>
            <a:r>
              <a:rPr sz="3750" dirty="0">
                <a:latin typeface="Arial MT"/>
                <a:cs typeface="Arial MT"/>
              </a:rPr>
              <a:t>	</a:t>
            </a:r>
            <a:r>
              <a:rPr sz="3750" spc="185" dirty="0">
                <a:latin typeface="Arial MT"/>
                <a:cs typeface="Arial MT"/>
              </a:rPr>
              <a:t>more</a:t>
            </a:r>
            <a:r>
              <a:rPr sz="3750" dirty="0">
                <a:latin typeface="Arial MT"/>
                <a:cs typeface="Arial MT"/>
              </a:rPr>
              <a:t>		</a:t>
            </a:r>
            <a:r>
              <a:rPr sz="3750" spc="215" dirty="0">
                <a:latin typeface="Arial MT"/>
                <a:cs typeface="Arial MT"/>
              </a:rPr>
              <a:t>honest</a:t>
            </a:r>
            <a:r>
              <a:rPr sz="3750" dirty="0">
                <a:latin typeface="Arial MT"/>
                <a:cs typeface="Arial MT"/>
              </a:rPr>
              <a:t>	</a:t>
            </a:r>
            <a:r>
              <a:rPr sz="3750" spc="185" dirty="0">
                <a:latin typeface="Arial MT"/>
                <a:cs typeface="Arial MT"/>
              </a:rPr>
              <a:t>when</a:t>
            </a:r>
            <a:endParaRPr sz="3750">
              <a:latin typeface="Arial MT"/>
              <a:cs typeface="Arial MT"/>
            </a:endParaRPr>
          </a:p>
          <a:p>
            <a:pPr marL="12700">
              <a:lnSpc>
                <a:spcPct val="100000"/>
              </a:lnSpc>
              <a:spcBef>
                <a:spcPts val="975"/>
              </a:spcBef>
              <a:tabLst>
                <a:tab pos="1808480" algn="l"/>
                <a:tab pos="2967355" algn="l"/>
                <a:tab pos="4011295" algn="l"/>
                <a:tab pos="5551805" algn="l"/>
                <a:tab pos="6825615" algn="l"/>
                <a:tab pos="8675370" algn="l"/>
                <a:tab pos="9886950" algn="l"/>
                <a:tab pos="10497185" algn="l"/>
                <a:tab pos="11629390" algn="l"/>
                <a:tab pos="12602845" algn="l"/>
                <a:tab pos="13815060" algn="l"/>
              </a:tabLst>
            </a:pPr>
            <a:r>
              <a:rPr sz="3750" spc="225" dirty="0">
                <a:latin typeface="Arial MT"/>
                <a:cs typeface="Arial MT"/>
              </a:rPr>
              <a:t>talking</a:t>
            </a:r>
            <a:r>
              <a:rPr sz="3750" dirty="0">
                <a:latin typeface="Arial MT"/>
                <a:cs typeface="Arial MT"/>
              </a:rPr>
              <a:t>	</a:t>
            </a:r>
            <a:r>
              <a:rPr sz="3750" spc="185" dirty="0">
                <a:latin typeface="Arial MT"/>
                <a:cs typeface="Arial MT"/>
              </a:rPr>
              <a:t>with</a:t>
            </a:r>
            <a:r>
              <a:rPr sz="3750" dirty="0">
                <a:latin typeface="Arial MT"/>
                <a:cs typeface="Arial MT"/>
              </a:rPr>
              <a:t>	</a:t>
            </a:r>
            <a:r>
              <a:rPr sz="3750" spc="155" dirty="0">
                <a:latin typeface="Arial MT"/>
                <a:cs typeface="Arial MT"/>
              </a:rPr>
              <a:t>you</a:t>
            </a:r>
            <a:r>
              <a:rPr sz="3750" dirty="0">
                <a:latin typeface="Arial MT"/>
                <a:cs typeface="Arial MT"/>
              </a:rPr>
              <a:t>	</a:t>
            </a:r>
            <a:r>
              <a:rPr sz="3750" spc="210" dirty="0">
                <a:latin typeface="Arial MT"/>
                <a:cs typeface="Arial MT"/>
              </a:rPr>
              <a:t>about</a:t>
            </a:r>
            <a:r>
              <a:rPr sz="3750" dirty="0">
                <a:latin typeface="Arial MT"/>
                <a:cs typeface="Arial MT"/>
              </a:rPr>
              <a:t>	</a:t>
            </a:r>
            <a:r>
              <a:rPr sz="3750" spc="210" dirty="0">
                <a:latin typeface="Arial MT"/>
                <a:cs typeface="Arial MT"/>
              </a:rPr>
              <a:t>their</a:t>
            </a:r>
            <a:r>
              <a:rPr sz="3750" dirty="0">
                <a:latin typeface="Arial MT"/>
                <a:cs typeface="Arial MT"/>
              </a:rPr>
              <a:t>	</a:t>
            </a:r>
            <a:r>
              <a:rPr sz="3750" spc="225" dirty="0">
                <a:latin typeface="Arial MT"/>
                <a:cs typeface="Arial MT"/>
              </a:rPr>
              <a:t>health.</a:t>
            </a:r>
            <a:r>
              <a:rPr sz="3750" dirty="0">
                <a:latin typeface="Arial MT"/>
                <a:cs typeface="Arial MT"/>
              </a:rPr>
              <a:t>	</a:t>
            </a:r>
            <a:r>
              <a:rPr sz="3750" spc="185" dirty="0">
                <a:latin typeface="Arial MT"/>
                <a:cs typeface="Arial MT"/>
              </a:rPr>
              <a:t>This</a:t>
            </a:r>
            <a:r>
              <a:rPr sz="3750" dirty="0">
                <a:latin typeface="Arial MT"/>
                <a:cs typeface="Arial MT"/>
              </a:rPr>
              <a:t>	</a:t>
            </a:r>
            <a:r>
              <a:rPr sz="3750" spc="110" dirty="0">
                <a:latin typeface="Arial MT"/>
                <a:cs typeface="Arial MT"/>
              </a:rPr>
              <a:t>in</a:t>
            </a:r>
            <a:r>
              <a:rPr sz="3750" dirty="0">
                <a:latin typeface="Arial MT"/>
                <a:cs typeface="Arial MT"/>
              </a:rPr>
              <a:t>	</a:t>
            </a:r>
            <a:r>
              <a:rPr sz="3750" spc="185" dirty="0">
                <a:latin typeface="Arial MT"/>
                <a:cs typeface="Arial MT"/>
              </a:rPr>
              <a:t>turn</a:t>
            </a:r>
            <a:r>
              <a:rPr sz="3750" dirty="0">
                <a:latin typeface="Arial MT"/>
                <a:cs typeface="Arial MT"/>
              </a:rPr>
              <a:t>	</a:t>
            </a:r>
            <a:r>
              <a:rPr sz="3750" spc="185" dirty="0">
                <a:latin typeface="Arial MT"/>
                <a:cs typeface="Arial MT"/>
              </a:rPr>
              <a:t>will</a:t>
            </a:r>
            <a:r>
              <a:rPr sz="3750" dirty="0">
                <a:latin typeface="Arial MT"/>
                <a:cs typeface="Arial MT"/>
              </a:rPr>
              <a:t>	</a:t>
            </a:r>
            <a:r>
              <a:rPr sz="3750" spc="185" dirty="0">
                <a:latin typeface="Arial MT"/>
                <a:cs typeface="Arial MT"/>
              </a:rPr>
              <a:t>help</a:t>
            </a:r>
            <a:r>
              <a:rPr sz="3750" dirty="0">
                <a:latin typeface="Arial MT"/>
                <a:cs typeface="Arial MT"/>
              </a:rPr>
              <a:t>	</a:t>
            </a:r>
            <a:r>
              <a:rPr sz="3750" spc="155" dirty="0">
                <a:latin typeface="Arial MT"/>
                <a:cs typeface="Arial MT"/>
              </a:rPr>
              <a:t>you</a:t>
            </a:r>
            <a:endParaRPr sz="3750">
              <a:latin typeface="Arial MT"/>
              <a:cs typeface="Arial MT"/>
            </a:endParaRPr>
          </a:p>
          <a:p>
            <a:pPr marL="12700">
              <a:lnSpc>
                <a:spcPct val="100000"/>
              </a:lnSpc>
              <a:spcBef>
                <a:spcPts val="975"/>
              </a:spcBef>
              <a:tabLst>
                <a:tab pos="3020060" algn="l"/>
                <a:tab pos="3958590" algn="l"/>
                <a:tab pos="6931659" algn="l"/>
                <a:tab pos="9134475" algn="l"/>
                <a:tab pos="9771380" algn="l"/>
                <a:tab pos="11142345" algn="l"/>
                <a:tab pos="12080240" algn="l"/>
                <a:tab pos="14345919" algn="l"/>
              </a:tabLst>
            </a:pPr>
            <a:r>
              <a:rPr sz="3750" spc="229" dirty="0">
                <a:latin typeface="Arial MT"/>
                <a:cs typeface="Arial MT"/>
              </a:rPr>
              <a:t>recommend</a:t>
            </a:r>
            <a:r>
              <a:rPr sz="3750" dirty="0">
                <a:latin typeface="Arial MT"/>
                <a:cs typeface="Arial MT"/>
              </a:rPr>
              <a:t>	</a:t>
            </a:r>
            <a:r>
              <a:rPr sz="3750" spc="155" dirty="0">
                <a:latin typeface="Arial MT"/>
                <a:cs typeface="Arial MT"/>
              </a:rPr>
              <a:t>the</a:t>
            </a:r>
            <a:r>
              <a:rPr sz="3750" dirty="0">
                <a:latin typeface="Arial MT"/>
                <a:cs typeface="Arial MT"/>
              </a:rPr>
              <a:t>	</a:t>
            </a:r>
            <a:r>
              <a:rPr sz="3750" spc="240" dirty="0">
                <a:latin typeface="Arial MT"/>
                <a:cs typeface="Arial MT"/>
              </a:rPr>
              <a:t>appropriate</a:t>
            </a:r>
            <a:r>
              <a:rPr sz="3750" dirty="0">
                <a:latin typeface="Arial MT"/>
                <a:cs typeface="Arial MT"/>
              </a:rPr>
              <a:t>	</a:t>
            </a:r>
            <a:r>
              <a:rPr sz="3750" spc="229" dirty="0">
                <a:latin typeface="Arial MT"/>
                <a:cs typeface="Arial MT"/>
              </a:rPr>
              <a:t>services</a:t>
            </a:r>
            <a:r>
              <a:rPr sz="3750" dirty="0">
                <a:latin typeface="Arial MT"/>
                <a:cs typeface="Arial MT"/>
              </a:rPr>
              <a:t>	</a:t>
            </a:r>
            <a:r>
              <a:rPr sz="3750" spc="110" dirty="0">
                <a:latin typeface="Arial MT"/>
                <a:cs typeface="Arial MT"/>
              </a:rPr>
              <a:t>to</a:t>
            </a:r>
            <a:r>
              <a:rPr sz="3750" dirty="0">
                <a:latin typeface="Arial MT"/>
                <a:cs typeface="Arial MT"/>
              </a:rPr>
              <a:t>	</a:t>
            </a:r>
            <a:r>
              <a:rPr sz="3750" spc="185" dirty="0">
                <a:latin typeface="Arial MT"/>
                <a:cs typeface="Arial MT"/>
              </a:rPr>
              <a:t>meet</a:t>
            </a:r>
            <a:r>
              <a:rPr sz="3750" dirty="0">
                <a:latin typeface="Arial MT"/>
                <a:cs typeface="Arial MT"/>
              </a:rPr>
              <a:t>	</a:t>
            </a:r>
            <a:r>
              <a:rPr sz="3750" spc="155" dirty="0">
                <a:latin typeface="Arial MT"/>
                <a:cs typeface="Arial MT"/>
              </a:rPr>
              <a:t>the</a:t>
            </a:r>
            <a:r>
              <a:rPr sz="3750" dirty="0">
                <a:latin typeface="Arial MT"/>
                <a:cs typeface="Arial MT"/>
              </a:rPr>
              <a:t>	</a:t>
            </a:r>
            <a:r>
              <a:rPr sz="3750" spc="229" dirty="0">
                <a:latin typeface="Arial MT"/>
                <a:cs typeface="Arial MT"/>
              </a:rPr>
              <a:t>patient’s</a:t>
            </a:r>
            <a:r>
              <a:rPr sz="3750" dirty="0">
                <a:latin typeface="Arial MT"/>
                <a:cs typeface="Arial MT"/>
              </a:rPr>
              <a:t>	</a:t>
            </a:r>
            <a:r>
              <a:rPr sz="3750" spc="215" dirty="0">
                <a:latin typeface="Arial MT"/>
                <a:cs typeface="Arial MT"/>
              </a:rPr>
              <a:t>needs.</a:t>
            </a:r>
            <a:endParaRPr sz="3750">
              <a:latin typeface="Arial MT"/>
              <a:cs typeface="Arial MT"/>
            </a:endParaRPr>
          </a:p>
        </p:txBody>
      </p:sp>
      <p:sp>
        <p:nvSpPr>
          <p:cNvPr id="6" name="object 6"/>
          <p:cNvSpPr txBox="1">
            <a:spLocks noGrp="1"/>
          </p:cNvSpPr>
          <p:nvPr>
            <p:ph type="title"/>
          </p:nvPr>
        </p:nvSpPr>
        <p:spPr>
          <a:xfrm>
            <a:off x="1016000" y="971831"/>
            <a:ext cx="12997180" cy="1000760"/>
          </a:xfrm>
          <a:prstGeom prst="rect">
            <a:avLst/>
          </a:prstGeom>
        </p:spPr>
        <p:txBody>
          <a:bodyPr vert="horz" wrap="square" lIns="0" tIns="12700" rIns="0" bIns="0" rtlCol="0">
            <a:spAutoFit/>
          </a:bodyPr>
          <a:lstStyle/>
          <a:p>
            <a:pPr marL="12700">
              <a:lnSpc>
                <a:spcPct val="100000"/>
              </a:lnSpc>
              <a:spcBef>
                <a:spcPts val="100"/>
              </a:spcBef>
              <a:tabLst>
                <a:tab pos="4420235" algn="l"/>
                <a:tab pos="7945755" algn="l"/>
                <a:tab pos="10080625" algn="l"/>
              </a:tabLst>
            </a:pPr>
            <a:r>
              <a:rPr spc="385" dirty="0"/>
              <a:t>Establish</a:t>
            </a:r>
            <a:r>
              <a:rPr dirty="0"/>
              <a:t>	</a:t>
            </a:r>
            <a:r>
              <a:rPr spc="370" dirty="0"/>
              <a:t>rapport</a:t>
            </a:r>
            <a:r>
              <a:rPr dirty="0"/>
              <a:t>	</a:t>
            </a:r>
            <a:r>
              <a:rPr spc="310" dirty="0"/>
              <a:t>with</a:t>
            </a:r>
            <a:r>
              <a:rPr dirty="0"/>
              <a:t>	</a:t>
            </a:r>
            <a:r>
              <a:rPr spc="360" dirty="0"/>
              <a:t>people</a:t>
            </a:r>
          </a:p>
        </p:txBody>
      </p:sp>
      <p:pic>
        <p:nvPicPr>
          <p:cNvPr id="2" name="object 5">
            <a:hlinkClick r:id="rId3" action="ppaction://hlinksldjump"/>
            <a:extLst>
              <a:ext uri="{FF2B5EF4-FFF2-40B4-BE49-F238E27FC236}">
                <a16:creationId xmlns:a16="http://schemas.microsoft.com/office/drawing/2014/main" id="{D5E74CB9-EDB0-C083-9D37-27EA66E436B7}"/>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92112" y="9182100"/>
            <a:ext cx="914399" cy="87629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345-B45B-9219-384D-D6B2DFD1DD97}"/>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241" y="0"/>
            <a:ext cx="1356360" cy="1333500"/>
          </a:xfrm>
          <a:prstGeom prst="rect">
            <a:avLst/>
          </a:prstGeom>
        </p:spPr>
      </p:pic>
      <p:sp>
        <p:nvSpPr>
          <p:cNvPr id="5" name="TextBox 4">
            <a:extLst>
              <a:ext uri="{FF2B5EF4-FFF2-40B4-BE49-F238E27FC236}">
                <a16:creationId xmlns:a16="http://schemas.microsoft.com/office/drawing/2014/main" id="{5EEA21D6-90F7-B7FE-77FA-3CDDC5EEC5FC}"/>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sp>
        <p:nvSpPr>
          <p:cNvPr id="6" name="TextBox 5">
            <a:extLst>
              <a:ext uri="{FF2B5EF4-FFF2-40B4-BE49-F238E27FC236}">
                <a16:creationId xmlns:a16="http://schemas.microsoft.com/office/drawing/2014/main" id="{930B4ABA-8DD3-9A1A-D8F4-207085275EDF}"/>
              </a:ext>
            </a:extLst>
          </p:cNvPr>
          <p:cNvSpPr txBox="1"/>
          <p:nvPr/>
        </p:nvSpPr>
        <p:spPr>
          <a:xfrm>
            <a:off x="38100" y="1257300"/>
            <a:ext cx="18234660" cy="8217634"/>
          </a:xfrm>
          <a:prstGeom prst="rect">
            <a:avLst/>
          </a:prstGeom>
          <a:noFill/>
        </p:spPr>
        <p:txBody>
          <a:bodyPr wrap="square" rtlCol="0">
            <a:spAutoFit/>
          </a:bodyPr>
          <a:lstStyle/>
          <a:p>
            <a:r>
              <a:rPr lang="en-US" sz="2400" dirty="0">
                <a:solidFill>
                  <a:srgbClr val="0070C0"/>
                </a:solidFill>
              </a:rPr>
              <a:t>10. What are the five aspects of open disclosure?</a:t>
            </a:r>
          </a:p>
          <a:p>
            <a:r>
              <a:rPr lang="en-US" sz="2400" dirty="0">
                <a:solidFill>
                  <a:schemeClr val="tx1"/>
                </a:solidFill>
              </a:rPr>
              <a:t>• an apology</a:t>
            </a:r>
          </a:p>
          <a:p>
            <a:r>
              <a:rPr lang="en-US" sz="2400" dirty="0">
                <a:solidFill>
                  <a:schemeClr val="tx1"/>
                </a:solidFill>
              </a:rPr>
              <a:t>• a factual explanation of what occurred</a:t>
            </a:r>
          </a:p>
          <a:p>
            <a:r>
              <a:rPr lang="en-US" sz="2400" dirty="0">
                <a:solidFill>
                  <a:schemeClr val="tx1"/>
                </a:solidFill>
              </a:rPr>
              <a:t>• a discussion of the possible effects or consequences</a:t>
            </a:r>
          </a:p>
          <a:p>
            <a:r>
              <a:rPr lang="en-US" sz="2400" dirty="0">
                <a:solidFill>
                  <a:schemeClr val="tx1"/>
                </a:solidFill>
              </a:rPr>
              <a:t>• an explanation of the steps taken to ensure that it doesn’t happen again</a:t>
            </a:r>
          </a:p>
          <a:p>
            <a:r>
              <a:rPr lang="en-US" sz="2400" dirty="0">
                <a:solidFill>
                  <a:schemeClr val="tx1"/>
                </a:solidFill>
              </a:rPr>
              <a:t>• an opportunity for the patient and their family to ask questions and describe their view of</a:t>
            </a:r>
          </a:p>
          <a:p>
            <a:r>
              <a:rPr lang="en-US" sz="2400" dirty="0">
                <a:solidFill>
                  <a:schemeClr val="tx1"/>
                </a:solidFill>
              </a:rPr>
              <a:t>• the situation and/or their experience.</a:t>
            </a:r>
          </a:p>
          <a:p>
            <a:r>
              <a:rPr lang="en-US" sz="2400" dirty="0">
                <a:solidFill>
                  <a:srgbClr val="0070C0"/>
                </a:solidFill>
              </a:rPr>
              <a:t>11. Under the WHS/OHS legislation what four things a health services organisation is obliged to provide?</a:t>
            </a:r>
          </a:p>
          <a:p>
            <a:r>
              <a:rPr lang="en-US" sz="2400" dirty="0">
                <a:solidFill>
                  <a:schemeClr val="tx1"/>
                </a:solidFill>
              </a:rPr>
              <a:t>• safe work premises</a:t>
            </a:r>
          </a:p>
          <a:p>
            <a:r>
              <a:rPr lang="en-US" sz="2400" dirty="0">
                <a:solidFill>
                  <a:schemeClr val="tx1"/>
                </a:solidFill>
              </a:rPr>
              <a:t>• safe machinery, equipment, and materials</a:t>
            </a:r>
          </a:p>
          <a:p>
            <a:r>
              <a:rPr lang="en-US" sz="2400" dirty="0">
                <a:solidFill>
                  <a:schemeClr val="tx1"/>
                </a:solidFill>
              </a:rPr>
              <a:t>• safe systems of work</a:t>
            </a:r>
          </a:p>
          <a:p>
            <a:r>
              <a:rPr lang="en-US" sz="2400" dirty="0">
                <a:solidFill>
                  <a:schemeClr val="tx1"/>
                </a:solidFill>
              </a:rPr>
              <a:t>• information, instruction, training, and supervision</a:t>
            </a:r>
          </a:p>
          <a:p>
            <a:r>
              <a:rPr lang="en-US" sz="2400" dirty="0">
                <a:solidFill>
                  <a:schemeClr val="tx1"/>
                </a:solidFill>
              </a:rPr>
              <a:t>• a suitable working environment and facilities.</a:t>
            </a:r>
          </a:p>
          <a:p>
            <a:r>
              <a:rPr lang="en-US" sz="2400" dirty="0">
                <a:solidFill>
                  <a:srgbClr val="0070C0"/>
                </a:solidFill>
              </a:rPr>
              <a:t>12. What are four basic human rights?</a:t>
            </a:r>
          </a:p>
          <a:p>
            <a:r>
              <a:rPr lang="en-US" sz="2400" dirty="0">
                <a:solidFill>
                  <a:schemeClr val="tx1"/>
                </a:solidFill>
              </a:rPr>
              <a:t>• Everyone has the right to life</a:t>
            </a:r>
          </a:p>
          <a:p>
            <a:r>
              <a:rPr lang="en-US" sz="2400" dirty="0">
                <a:solidFill>
                  <a:schemeClr val="tx1"/>
                </a:solidFill>
              </a:rPr>
              <a:t>• Everyone has the right to freedom of opinion and expression</a:t>
            </a:r>
          </a:p>
          <a:p>
            <a:r>
              <a:rPr lang="en-US" sz="2400" dirty="0">
                <a:solidFill>
                  <a:schemeClr val="tx1"/>
                </a:solidFill>
              </a:rPr>
              <a:t>• Everyone has the right to rest and leisure</a:t>
            </a:r>
          </a:p>
          <a:p>
            <a:r>
              <a:rPr lang="en-US" sz="2400" dirty="0">
                <a:solidFill>
                  <a:schemeClr val="tx1"/>
                </a:solidFill>
              </a:rPr>
              <a:t>• Everyone has the right to education</a:t>
            </a:r>
          </a:p>
          <a:p>
            <a:r>
              <a:rPr lang="en-US" sz="2400" dirty="0">
                <a:solidFill>
                  <a:srgbClr val="0070C0"/>
                </a:solidFill>
              </a:rPr>
              <a:t>13. What is a work role boundary?</a:t>
            </a:r>
          </a:p>
          <a:p>
            <a:r>
              <a:rPr lang="en-US" sz="2400" dirty="0">
                <a:solidFill>
                  <a:schemeClr val="tx1"/>
                </a:solidFill>
              </a:rPr>
              <a:t>Your work role boundaries are your limitations and the point where your responsibilities end. These boundaries ensure that you do not work outside of your qualifications, skills and abilities and also ensure that you do not overstep your role into someone else’s, which could cause conflict in the workplace and confusion for patients.</a:t>
            </a:r>
          </a:p>
        </p:txBody>
      </p:sp>
      <p:pic>
        <p:nvPicPr>
          <p:cNvPr id="7" name="Picture 6">
            <a:extLst>
              <a:ext uri="{FF2B5EF4-FFF2-40B4-BE49-F238E27FC236}">
                <a16:creationId xmlns:a16="http://schemas.microsoft.com/office/drawing/2014/main" id="{075E2A3E-184A-223B-42E8-81E5D85080F3}"/>
              </a:ext>
            </a:extLst>
          </p:cNvPr>
          <p:cNvPicPr>
            <a:picLocks noChangeAspect="1"/>
          </p:cNvPicPr>
          <p:nvPr/>
        </p:nvPicPr>
        <p:blipFill>
          <a:blip r:embed="rId4"/>
          <a:stretch>
            <a:fillRect/>
          </a:stretch>
        </p:blipFill>
        <p:spPr>
          <a:xfrm>
            <a:off x="18046" y="1684108"/>
            <a:ext cx="17227217" cy="2163991"/>
          </a:xfrm>
          <a:prstGeom prst="rect">
            <a:avLst/>
          </a:prstGeom>
        </p:spPr>
      </p:pic>
      <p:pic>
        <p:nvPicPr>
          <p:cNvPr id="8" name="Picture 7">
            <a:extLst>
              <a:ext uri="{FF2B5EF4-FFF2-40B4-BE49-F238E27FC236}">
                <a16:creationId xmlns:a16="http://schemas.microsoft.com/office/drawing/2014/main" id="{CEE1FFF0-0151-F384-0856-537BA9E22AA9}"/>
              </a:ext>
            </a:extLst>
          </p:cNvPr>
          <p:cNvPicPr>
            <a:picLocks noChangeAspect="1"/>
          </p:cNvPicPr>
          <p:nvPr/>
        </p:nvPicPr>
        <p:blipFill>
          <a:blip r:embed="rId4"/>
          <a:stretch>
            <a:fillRect/>
          </a:stretch>
        </p:blipFill>
        <p:spPr>
          <a:xfrm>
            <a:off x="38099" y="4274906"/>
            <a:ext cx="17227217" cy="1782994"/>
          </a:xfrm>
          <a:prstGeom prst="rect">
            <a:avLst/>
          </a:prstGeom>
        </p:spPr>
      </p:pic>
      <p:pic>
        <p:nvPicPr>
          <p:cNvPr id="9" name="Picture 8">
            <a:extLst>
              <a:ext uri="{FF2B5EF4-FFF2-40B4-BE49-F238E27FC236}">
                <a16:creationId xmlns:a16="http://schemas.microsoft.com/office/drawing/2014/main" id="{65360855-81F0-4E7D-18F9-EA27E635B215}"/>
              </a:ext>
            </a:extLst>
          </p:cNvPr>
          <p:cNvPicPr>
            <a:picLocks noChangeAspect="1"/>
          </p:cNvPicPr>
          <p:nvPr/>
        </p:nvPicPr>
        <p:blipFill>
          <a:blip r:embed="rId4"/>
          <a:stretch>
            <a:fillRect/>
          </a:stretch>
        </p:blipFill>
        <p:spPr>
          <a:xfrm>
            <a:off x="38099" y="6484706"/>
            <a:ext cx="17227217" cy="1401993"/>
          </a:xfrm>
          <a:prstGeom prst="rect">
            <a:avLst/>
          </a:prstGeom>
        </p:spPr>
      </p:pic>
      <p:pic>
        <p:nvPicPr>
          <p:cNvPr id="11" name="Picture 10">
            <a:extLst>
              <a:ext uri="{FF2B5EF4-FFF2-40B4-BE49-F238E27FC236}">
                <a16:creationId xmlns:a16="http://schemas.microsoft.com/office/drawing/2014/main" id="{946E475D-74BC-2BEE-5D3A-57A759B60367}"/>
              </a:ext>
            </a:extLst>
          </p:cNvPr>
          <p:cNvPicPr>
            <a:picLocks noChangeAspect="1"/>
          </p:cNvPicPr>
          <p:nvPr/>
        </p:nvPicPr>
        <p:blipFill>
          <a:blip r:embed="rId4"/>
          <a:stretch>
            <a:fillRect/>
          </a:stretch>
        </p:blipFill>
        <p:spPr>
          <a:xfrm>
            <a:off x="70183" y="8313505"/>
            <a:ext cx="17801303" cy="1161430"/>
          </a:xfrm>
          <a:prstGeom prst="rect">
            <a:avLst/>
          </a:prstGeom>
        </p:spPr>
      </p:pic>
      <p:pic>
        <p:nvPicPr>
          <p:cNvPr id="13" name="object 5">
            <a:hlinkClick r:id="rId5" action="ppaction://hlinksldjump"/>
            <a:extLst>
              <a:ext uri="{FF2B5EF4-FFF2-40B4-BE49-F238E27FC236}">
                <a16:creationId xmlns:a16="http://schemas.microsoft.com/office/drawing/2014/main" id="{35D3F210-C0DB-BFB4-C6F0-CA9F50F1F8F3}"/>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1983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576345-B45B-9219-384D-D6B2DFD1DD97}"/>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15241" y="0"/>
            <a:ext cx="1356360" cy="1333500"/>
          </a:xfrm>
          <a:prstGeom prst="rect">
            <a:avLst/>
          </a:prstGeom>
        </p:spPr>
      </p:pic>
      <p:sp>
        <p:nvSpPr>
          <p:cNvPr id="5" name="TextBox 4">
            <a:extLst>
              <a:ext uri="{FF2B5EF4-FFF2-40B4-BE49-F238E27FC236}">
                <a16:creationId xmlns:a16="http://schemas.microsoft.com/office/drawing/2014/main" id="{5EEA21D6-90F7-B7FE-77FA-3CDDC5EEC5FC}"/>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2</a:t>
            </a:r>
            <a:endParaRPr lang="en-AU" sz="4400" dirty="0"/>
          </a:p>
        </p:txBody>
      </p:sp>
      <p:sp>
        <p:nvSpPr>
          <p:cNvPr id="6" name="TextBox 5">
            <a:extLst>
              <a:ext uri="{FF2B5EF4-FFF2-40B4-BE49-F238E27FC236}">
                <a16:creationId xmlns:a16="http://schemas.microsoft.com/office/drawing/2014/main" id="{930B4ABA-8DD3-9A1A-D8F4-207085275EDF}"/>
              </a:ext>
            </a:extLst>
          </p:cNvPr>
          <p:cNvSpPr txBox="1"/>
          <p:nvPr/>
        </p:nvSpPr>
        <p:spPr>
          <a:xfrm>
            <a:off x="38100" y="1257300"/>
            <a:ext cx="18234660" cy="7478970"/>
          </a:xfrm>
          <a:prstGeom prst="rect">
            <a:avLst/>
          </a:prstGeom>
          <a:noFill/>
        </p:spPr>
        <p:txBody>
          <a:bodyPr wrap="square" rtlCol="0">
            <a:spAutoFit/>
          </a:bodyPr>
          <a:lstStyle/>
          <a:p>
            <a:r>
              <a:rPr lang="en-US" sz="2400" dirty="0">
                <a:solidFill>
                  <a:srgbClr val="0070C0"/>
                </a:solidFill>
              </a:rPr>
              <a:t>14. Define the term, “Behaviour of concern”.</a:t>
            </a:r>
          </a:p>
          <a:p>
            <a:r>
              <a:rPr lang="en-US" sz="2400" dirty="0">
                <a:solidFill>
                  <a:schemeClr val="tx1"/>
                </a:solidFill>
              </a:rPr>
              <a:t>Behaviour of concern can be defined as behaviour where a person or persons act in a manner that threatens the physical safety of themselves and those around them, including carers, staff, family members and friends.</a:t>
            </a:r>
          </a:p>
          <a:p>
            <a:r>
              <a:rPr lang="en-US" sz="2400" dirty="0">
                <a:solidFill>
                  <a:srgbClr val="0070C0"/>
                </a:solidFill>
              </a:rPr>
              <a:t>15. When working within the health service you will encounter many </a:t>
            </a:r>
            <a:r>
              <a:rPr lang="en-US" sz="2400" dirty="0" err="1">
                <a:solidFill>
                  <a:srgbClr val="0070C0"/>
                </a:solidFill>
              </a:rPr>
              <a:t>behaviours</a:t>
            </a:r>
            <a:r>
              <a:rPr lang="en-US" sz="2400" dirty="0">
                <a:solidFill>
                  <a:srgbClr val="0070C0"/>
                </a:solidFill>
              </a:rPr>
              <a:t> of concern, what are three?</a:t>
            </a:r>
          </a:p>
          <a:p>
            <a:r>
              <a:rPr lang="en-US" sz="2400" dirty="0">
                <a:solidFill>
                  <a:schemeClr val="tx1"/>
                </a:solidFill>
              </a:rPr>
              <a:t>• Aggression</a:t>
            </a:r>
          </a:p>
          <a:p>
            <a:r>
              <a:rPr lang="en-US" sz="2400" dirty="0">
                <a:solidFill>
                  <a:schemeClr val="tx1"/>
                </a:solidFill>
              </a:rPr>
              <a:t>• Confusion</a:t>
            </a:r>
          </a:p>
          <a:p>
            <a:r>
              <a:rPr lang="en-US" sz="2400" dirty="0">
                <a:solidFill>
                  <a:schemeClr val="tx1"/>
                </a:solidFill>
              </a:rPr>
              <a:t>• Intoxication</a:t>
            </a:r>
          </a:p>
          <a:p>
            <a:r>
              <a:rPr lang="en-US" sz="2400" dirty="0">
                <a:solidFill>
                  <a:schemeClr val="tx1"/>
                </a:solidFill>
              </a:rPr>
              <a:t>• Intrusive behaviour</a:t>
            </a:r>
          </a:p>
          <a:p>
            <a:r>
              <a:rPr lang="en-US" sz="2400" dirty="0">
                <a:solidFill>
                  <a:schemeClr val="tx1"/>
                </a:solidFill>
              </a:rPr>
              <a:t>• Manipulation</a:t>
            </a:r>
          </a:p>
          <a:p>
            <a:r>
              <a:rPr lang="en-US" sz="2400" dirty="0">
                <a:solidFill>
                  <a:schemeClr val="tx1"/>
                </a:solidFill>
              </a:rPr>
              <a:t>• Wandering</a:t>
            </a:r>
          </a:p>
          <a:p>
            <a:r>
              <a:rPr lang="en-US" sz="2400" dirty="0">
                <a:solidFill>
                  <a:srgbClr val="0070C0"/>
                </a:solidFill>
              </a:rPr>
              <a:t>16. What is aggressive behaviour?</a:t>
            </a:r>
          </a:p>
          <a:p>
            <a:r>
              <a:rPr lang="en-US" sz="2400" dirty="0">
                <a:solidFill>
                  <a:schemeClr val="tx1"/>
                </a:solidFill>
              </a:rPr>
              <a:t>A person who is aggressive will most often verbally abuse others, however, in some instances this turns to physical abuse and violence. Physical aggression may include shoving, pushing, hitting, kicking, and biting. It is important that incidents of aggression are dealt with and defused quickly to prevent escalation.</a:t>
            </a:r>
          </a:p>
          <a:p>
            <a:r>
              <a:rPr lang="en-US" sz="2400" dirty="0">
                <a:solidFill>
                  <a:srgbClr val="0070C0"/>
                </a:solidFill>
              </a:rPr>
              <a:t>17. What are three things that you could do to successful deal with a patient who is exhibiting aggressive behaviour?</a:t>
            </a:r>
          </a:p>
          <a:p>
            <a:r>
              <a:rPr lang="en-US" sz="2400" dirty="0">
                <a:solidFill>
                  <a:schemeClr val="tx1"/>
                </a:solidFill>
              </a:rPr>
              <a:t>• by speaking in a positive, slow, and calm voice</a:t>
            </a:r>
          </a:p>
          <a:p>
            <a:r>
              <a:rPr lang="en-US" sz="2400" dirty="0">
                <a:solidFill>
                  <a:schemeClr val="tx1"/>
                </a:solidFill>
              </a:rPr>
              <a:t>• asking questions</a:t>
            </a:r>
          </a:p>
          <a:p>
            <a:r>
              <a:rPr lang="en-US" sz="2400" dirty="0">
                <a:solidFill>
                  <a:schemeClr val="tx1"/>
                </a:solidFill>
              </a:rPr>
              <a:t>• getting the person to talk, using positive body language</a:t>
            </a:r>
          </a:p>
          <a:p>
            <a:r>
              <a:rPr lang="en-US" sz="2400" dirty="0">
                <a:solidFill>
                  <a:schemeClr val="tx1"/>
                </a:solidFill>
              </a:rPr>
              <a:t>• trying to make a connection with them by showing empathy,</a:t>
            </a:r>
          </a:p>
          <a:p>
            <a:r>
              <a:rPr lang="en-US" sz="2400" dirty="0">
                <a:solidFill>
                  <a:schemeClr val="tx1"/>
                </a:solidFill>
              </a:rPr>
              <a:t>• being positive and telling them that all you want to do is help them.</a:t>
            </a:r>
          </a:p>
        </p:txBody>
      </p:sp>
      <p:pic>
        <p:nvPicPr>
          <p:cNvPr id="7" name="Picture 6">
            <a:extLst>
              <a:ext uri="{FF2B5EF4-FFF2-40B4-BE49-F238E27FC236}">
                <a16:creationId xmlns:a16="http://schemas.microsoft.com/office/drawing/2014/main" id="{020B9B48-8834-229D-EAF0-8E687DAD96D9}"/>
              </a:ext>
            </a:extLst>
          </p:cNvPr>
          <p:cNvPicPr>
            <a:picLocks noChangeAspect="1"/>
          </p:cNvPicPr>
          <p:nvPr/>
        </p:nvPicPr>
        <p:blipFill>
          <a:blip r:embed="rId4"/>
          <a:stretch>
            <a:fillRect/>
          </a:stretch>
        </p:blipFill>
        <p:spPr>
          <a:xfrm>
            <a:off x="18046" y="1626840"/>
            <a:ext cx="17853440" cy="773460"/>
          </a:xfrm>
          <a:prstGeom prst="rect">
            <a:avLst/>
          </a:prstGeom>
        </p:spPr>
      </p:pic>
      <p:pic>
        <p:nvPicPr>
          <p:cNvPr id="8" name="Picture 7">
            <a:extLst>
              <a:ext uri="{FF2B5EF4-FFF2-40B4-BE49-F238E27FC236}">
                <a16:creationId xmlns:a16="http://schemas.microsoft.com/office/drawing/2014/main" id="{7406AE02-C597-FC4F-4152-60F5159566B2}"/>
              </a:ext>
            </a:extLst>
          </p:cNvPr>
          <p:cNvPicPr>
            <a:picLocks noChangeAspect="1"/>
          </p:cNvPicPr>
          <p:nvPr/>
        </p:nvPicPr>
        <p:blipFill>
          <a:blip r:embed="rId4"/>
          <a:stretch>
            <a:fillRect/>
          </a:stretch>
        </p:blipFill>
        <p:spPr>
          <a:xfrm>
            <a:off x="38099" y="2769841"/>
            <a:ext cx="17227217" cy="2221260"/>
          </a:xfrm>
          <a:prstGeom prst="rect">
            <a:avLst/>
          </a:prstGeom>
        </p:spPr>
      </p:pic>
      <p:pic>
        <p:nvPicPr>
          <p:cNvPr id="9" name="Picture 8">
            <a:extLst>
              <a:ext uri="{FF2B5EF4-FFF2-40B4-BE49-F238E27FC236}">
                <a16:creationId xmlns:a16="http://schemas.microsoft.com/office/drawing/2014/main" id="{70618A58-96E6-3381-1F76-A3366734266E}"/>
              </a:ext>
            </a:extLst>
          </p:cNvPr>
          <p:cNvPicPr>
            <a:picLocks noChangeAspect="1"/>
          </p:cNvPicPr>
          <p:nvPr/>
        </p:nvPicPr>
        <p:blipFill>
          <a:blip r:embed="rId4"/>
          <a:stretch>
            <a:fillRect/>
          </a:stretch>
        </p:blipFill>
        <p:spPr>
          <a:xfrm>
            <a:off x="38099" y="5338513"/>
            <a:ext cx="18211801" cy="1100387"/>
          </a:xfrm>
          <a:prstGeom prst="rect">
            <a:avLst/>
          </a:prstGeom>
        </p:spPr>
      </p:pic>
      <p:pic>
        <p:nvPicPr>
          <p:cNvPr id="10" name="Picture 9">
            <a:extLst>
              <a:ext uri="{FF2B5EF4-FFF2-40B4-BE49-F238E27FC236}">
                <a16:creationId xmlns:a16="http://schemas.microsoft.com/office/drawing/2014/main" id="{D06A6508-52FC-AF00-7D11-89FC15A816A2}"/>
              </a:ext>
            </a:extLst>
          </p:cNvPr>
          <p:cNvPicPr>
            <a:picLocks noChangeAspect="1"/>
          </p:cNvPicPr>
          <p:nvPr/>
        </p:nvPicPr>
        <p:blipFill>
          <a:blip r:embed="rId4"/>
          <a:stretch>
            <a:fillRect/>
          </a:stretch>
        </p:blipFill>
        <p:spPr>
          <a:xfrm>
            <a:off x="0" y="6819900"/>
            <a:ext cx="17227217" cy="1939230"/>
          </a:xfrm>
          <a:prstGeom prst="rect">
            <a:avLst/>
          </a:prstGeom>
        </p:spPr>
      </p:pic>
      <p:pic>
        <p:nvPicPr>
          <p:cNvPr id="11" name="object 5">
            <a:hlinkClick r:id="rId5" action="ppaction://hlinksldjump"/>
            <a:extLst>
              <a:ext uri="{FF2B5EF4-FFF2-40B4-BE49-F238E27FC236}">
                <a16:creationId xmlns:a16="http://schemas.microsoft.com/office/drawing/2014/main" id="{6F57502C-9480-FBA6-222A-4F5499E02C3E}"/>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40954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0" y="0"/>
            <a:ext cx="9820274" cy="10286999"/>
          </a:xfrm>
          <a:prstGeom prst="rect">
            <a:avLst/>
          </a:prstGeom>
        </p:spPr>
      </p:pic>
      <p:sp>
        <p:nvSpPr>
          <p:cNvPr id="5" name="object 5"/>
          <p:cNvSpPr txBox="1"/>
          <p:nvPr/>
        </p:nvSpPr>
        <p:spPr>
          <a:xfrm>
            <a:off x="9988432" y="3985085"/>
            <a:ext cx="7284720" cy="5252720"/>
          </a:xfrm>
          <a:prstGeom prst="rect">
            <a:avLst/>
          </a:prstGeom>
        </p:spPr>
        <p:txBody>
          <a:bodyPr vert="horz" wrap="square" lIns="0" tIns="10795" rIns="0" bIns="0" rtlCol="0">
            <a:spAutoFit/>
          </a:bodyPr>
          <a:lstStyle/>
          <a:p>
            <a:pPr marL="12700" marR="76835">
              <a:lnSpc>
                <a:spcPct val="100299"/>
              </a:lnSpc>
              <a:spcBef>
                <a:spcPts val="85"/>
              </a:spcBef>
            </a:pPr>
            <a:r>
              <a:rPr sz="3800" dirty="0">
                <a:latin typeface="Arial MT"/>
                <a:cs typeface="Arial MT"/>
              </a:rPr>
              <a:t>As</a:t>
            </a:r>
            <a:r>
              <a:rPr sz="3800" spc="190" dirty="0">
                <a:latin typeface="Arial MT"/>
                <a:cs typeface="Arial MT"/>
              </a:rPr>
              <a:t> </a:t>
            </a:r>
            <a:r>
              <a:rPr sz="3800" dirty="0">
                <a:latin typeface="Arial MT"/>
                <a:cs typeface="Arial MT"/>
              </a:rPr>
              <a:t>a</a:t>
            </a:r>
            <a:r>
              <a:rPr sz="3800" spc="200" dirty="0">
                <a:latin typeface="Arial MT"/>
                <a:cs typeface="Arial MT"/>
              </a:rPr>
              <a:t> </a:t>
            </a:r>
            <a:r>
              <a:rPr sz="3800" dirty="0">
                <a:latin typeface="Arial MT"/>
                <a:cs typeface="Arial MT"/>
              </a:rPr>
              <a:t>health</a:t>
            </a:r>
            <a:r>
              <a:rPr sz="3800" spc="200" dirty="0">
                <a:latin typeface="Arial MT"/>
                <a:cs typeface="Arial MT"/>
              </a:rPr>
              <a:t> </a:t>
            </a:r>
            <a:r>
              <a:rPr sz="3800" dirty="0">
                <a:latin typeface="Arial MT"/>
                <a:cs typeface="Arial MT"/>
              </a:rPr>
              <a:t>services</a:t>
            </a:r>
            <a:r>
              <a:rPr sz="3800" spc="200" dirty="0">
                <a:latin typeface="Arial MT"/>
                <a:cs typeface="Arial MT"/>
              </a:rPr>
              <a:t> </a:t>
            </a:r>
            <a:r>
              <a:rPr sz="3800" dirty="0">
                <a:latin typeface="Arial MT"/>
                <a:cs typeface="Arial MT"/>
              </a:rPr>
              <a:t>worker</a:t>
            </a:r>
            <a:r>
              <a:rPr sz="3800" spc="204" dirty="0">
                <a:latin typeface="Arial MT"/>
                <a:cs typeface="Arial MT"/>
              </a:rPr>
              <a:t> </a:t>
            </a:r>
            <a:r>
              <a:rPr sz="3800" spc="-20" dirty="0">
                <a:latin typeface="Arial MT"/>
                <a:cs typeface="Arial MT"/>
              </a:rPr>
              <a:t>your </a:t>
            </a:r>
            <a:r>
              <a:rPr sz="3800" dirty="0">
                <a:latin typeface="Arial MT"/>
                <a:cs typeface="Arial MT"/>
              </a:rPr>
              <a:t>purpose</a:t>
            </a:r>
            <a:r>
              <a:rPr sz="3800" spc="185" dirty="0">
                <a:latin typeface="Arial MT"/>
                <a:cs typeface="Arial MT"/>
              </a:rPr>
              <a:t> </a:t>
            </a:r>
            <a:r>
              <a:rPr sz="3800" dirty="0">
                <a:latin typeface="Arial MT"/>
                <a:cs typeface="Arial MT"/>
              </a:rPr>
              <a:t>is</a:t>
            </a:r>
            <a:r>
              <a:rPr sz="3800" spc="185" dirty="0">
                <a:latin typeface="Arial MT"/>
                <a:cs typeface="Arial MT"/>
              </a:rPr>
              <a:t> </a:t>
            </a:r>
            <a:r>
              <a:rPr sz="3800" dirty="0">
                <a:latin typeface="Arial MT"/>
                <a:cs typeface="Arial MT"/>
              </a:rPr>
              <a:t>to</a:t>
            </a:r>
            <a:r>
              <a:rPr sz="3800" spc="190" dirty="0">
                <a:latin typeface="Arial MT"/>
                <a:cs typeface="Arial MT"/>
              </a:rPr>
              <a:t> </a:t>
            </a:r>
            <a:r>
              <a:rPr sz="3800" dirty="0">
                <a:latin typeface="Arial MT"/>
                <a:cs typeface="Arial MT"/>
              </a:rPr>
              <a:t>assist</a:t>
            </a:r>
            <a:r>
              <a:rPr sz="3800" spc="180" dirty="0">
                <a:latin typeface="Arial MT"/>
                <a:cs typeface="Arial MT"/>
              </a:rPr>
              <a:t> </a:t>
            </a:r>
            <a:r>
              <a:rPr sz="3800" dirty="0">
                <a:latin typeface="Arial MT"/>
                <a:cs typeface="Arial MT"/>
              </a:rPr>
              <a:t>your</a:t>
            </a:r>
            <a:r>
              <a:rPr sz="3800" spc="190" dirty="0">
                <a:latin typeface="Arial MT"/>
                <a:cs typeface="Arial MT"/>
              </a:rPr>
              <a:t> </a:t>
            </a:r>
            <a:r>
              <a:rPr sz="3800" spc="-10" dirty="0">
                <a:latin typeface="Arial MT"/>
                <a:cs typeface="Arial MT"/>
              </a:rPr>
              <a:t>patients </a:t>
            </a:r>
            <a:r>
              <a:rPr sz="3800" dirty="0">
                <a:latin typeface="Arial MT"/>
                <a:cs typeface="Arial MT"/>
              </a:rPr>
              <a:t>to</a:t>
            </a:r>
            <a:r>
              <a:rPr sz="3800" spc="190" dirty="0">
                <a:latin typeface="Arial MT"/>
                <a:cs typeface="Arial MT"/>
              </a:rPr>
              <a:t> </a:t>
            </a:r>
            <a:r>
              <a:rPr sz="3800" dirty="0">
                <a:latin typeface="Arial MT"/>
                <a:cs typeface="Arial MT"/>
              </a:rPr>
              <a:t>achieve</a:t>
            </a:r>
            <a:r>
              <a:rPr sz="3800" spc="200" dirty="0">
                <a:latin typeface="Arial MT"/>
                <a:cs typeface="Arial MT"/>
              </a:rPr>
              <a:t> </a:t>
            </a:r>
            <a:r>
              <a:rPr sz="3800" dirty="0">
                <a:latin typeface="Arial MT"/>
                <a:cs typeface="Arial MT"/>
              </a:rPr>
              <a:t>an</a:t>
            </a:r>
            <a:r>
              <a:rPr sz="3800" spc="200" dirty="0">
                <a:latin typeface="Arial MT"/>
                <a:cs typeface="Arial MT"/>
              </a:rPr>
              <a:t> </a:t>
            </a:r>
            <a:r>
              <a:rPr sz="3800" dirty="0">
                <a:latin typeface="Arial MT"/>
                <a:cs typeface="Arial MT"/>
              </a:rPr>
              <a:t>optimal</a:t>
            </a:r>
            <a:r>
              <a:rPr sz="3800" spc="200" dirty="0">
                <a:latin typeface="Arial MT"/>
                <a:cs typeface="Arial MT"/>
              </a:rPr>
              <a:t> </a:t>
            </a:r>
            <a:r>
              <a:rPr sz="3800" dirty="0">
                <a:latin typeface="Arial MT"/>
                <a:cs typeface="Arial MT"/>
              </a:rPr>
              <a:t>state</a:t>
            </a:r>
            <a:r>
              <a:rPr sz="3800" spc="204" dirty="0">
                <a:latin typeface="Arial MT"/>
                <a:cs typeface="Arial MT"/>
              </a:rPr>
              <a:t> </a:t>
            </a:r>
            <a:r>
              <a:rPr sz="3800" spc="-25" dirty="0">
                <a:latin typeface="Arial MT"/>
                <a:cs typeface="Arial MT"/>
              </a:rPr>
              <a:t>of </a:t>
            </a:r>
            <a:r>
              <a:rPr sz="3800" dirty="0">
                <a:latin typeface="Arial MT"/>
                <a:cs typeface="Arial MT"/>
              </a:rPr>
              <a:t>physical,</a:t>
            </a:r>
            <a:r>
              <a:rPr sz="3800" spc="240" dirty="0">
                <a:latin typeface="Arial MT"/>
                <a:cs typeface="Arial MT"/>
              </a:rPr>
              <a:t> </a:t>
            </a:r>
            <a:r>
              <a:rPr sz="3800" dirty="0">
                <a:latin typeface="Arial MT"/>
                <a:cs typeface="Arial MT"/>
              </a:rPr>
              <a:t>social</a:t>
            </a:r>
            <a:r>
              <a:rPr sz="3800" spc="250" dirty="0">
                <a:latin typeface="Arial MT"/>
                <a:cs typeface="Arial MT"/>
              </a:rPr>
              <a:t> </a:t>
            </a:r>
            <a:r>
              <a:rPr sz="3800" dirty="0">
                <a:latin typeface="Arial MT"/>
                <a:cs typeface="Arial MT"/>
              </a:rPr>
              <a:t>and</a:t>
            </a:r>
            <a:r>
              <a:rPr sz="3800" spc="254" dirty="0">
                <a:latin typeface="Arial MT"/>
                <a:cs typeface="Arial MT"/>
              </a:rPr>
              <a:t> </a:t>
            </a:r>
            <a:r>
              <a:rPr sz="3800" spc="-10" dirty="0">
                <a:latin typeface="Arial MT"/>
                <a:cs typeface="Arial MT"/>
              </a:rPr>
              <a:t>emotional health.</a:t>
            </a:r>
            <a:endParaRPr sz="3800">
              <a:latin typeface="Arial MT"/>
              <a:cs typeface="Arial MT"/>
            </a:endParaRPr>
          </a:p>
          <a:p>
            <a:pPr>
              <a:lnSpc>
                <a:spcPct val="100000"/>
              </a:lnSpc>
              <a:spcBef>
                <a:spcPts val="35"/>
              </a:spcBef>
            </a:pPr>
            <a:endParaRPr sz="3950">
              <a:latin typeface="Arial MT"/>
              <a:cs typeface="Arial MT"/>
            </a:endParaRPr>
          </a:p>
          <a:p>
            <a:pPr marL="12700" marR="5080">
              <a:lnSpc>
                <a:spcPct val="100299"/>
              </a:lnSpc>
            </a:pPr>
            <a:r>
              <a:rPr sz="3800" dirty="0">
                <a:latin typeface="Arial MT"/>
                <a:cs typeface="Arial MT"/>
              </a:rPr>
              <a:t>This</a:t>
            </a:r>
            <a:r>
              <a:rPr sz="3800" spc="160" dirty="0">
                <a:latin typeface="Arial MT"/>
                <a:cs typeface="Arial MT"/>
              </a:rPr>
              <a:t> </a:t>
            </a:r>
            <a:r>
              <a:rPr sz="3800" dirty="0">
                <a:latin typeface="Arial MT"/>
                <a:cs typeface="Arial MT"/>
              </a:rPr>
              <a:t>may</a:t>
            </a:r>
            <a:r>
              <a:rPr sz="3800" spc="175" dirty="0">
                <a:latin typeface="Arial MT"/>
                <a:cs typeface="Arial MT"/>
              </a:rPr>
              <a:t> </a:t>
            </a:r>
            <a:r>
              <a:rPr sz="3800" dirty="0">
                <a:latin typeface="Arial MT"/>
                <a:cs typeface="Arial MT"/>
              </a:rPr>
              <a:t>be</a:t>
            </a:r>
            <a:r>
              <a:rPr sz="3800" spc="170" dirty="0">
                <a:latin typeface="Arial MT"/>
                <a:cs typeface="Arial MT"/>
              </a:rPr>
              <a:t> </a:t>
            </a:r>
            <a:r>
              <a:rPr sz="3800" dirty="0">
                <a:latin typeface="Arial MT"/>
                <a:cs typeface="Arial MT"/>
              </a:rPr>
              <a:t>achieved</a:t>
            </a:r>
            <a:r>
              <a:rPr sz="3800" spc="175" dirty="0">
                <a:latin typeface="Arial MT"/>
                <a:cs typeface="Arial MT"/>
              </a:rPr>
              <a:t> </a:t>
            </a:r>
            <a:r>
              <a:rPr sz="3800" dirty="0">
                <a:latin typeface="Arial MT"/>
                <a:cs typeface="Arial MT"/>
              </a:rPr>
              <a:t>in</a:t>
            </a:r>
            <a:r>
              <a:rPr sz="3800" spc="175" dirty="0">
                <a:latin typeface="Arial MT"/>
                <a:cs typeface="Arial MT"/>
              </a:rPr>
              <a:t> </a:t>
            </a:r>
            <a:r>
              <a:rPr sz="3800" spc="-20" dirty="0">
                <a:latin typeface="Arial MT"/>
                <a:cs typeface="Arial MT"/>
              </a:rPr>
              <a:t>many </a:t>
            </a:r>
            <a:r>
              <a:rPr sz="3800" dirty="0">
                <a:latin typeface="Arial MT"/>
                <a:cs typeface="Arial MT"/>
              </a:rPr>
              <a:t>different</a:t>
            </a:r>
            <a:r>
              <a:rPr sz="3800" spc="240" dirty="0">
                <a:latin typeface="Arial MT"/>
                <a:cs typeface="Arial MT"/>
              </a:rPr>
              <a:t> </a:t>
            </a:r>
            <a:r>
              <a:rPr sz="3800" dirty="0">
                <a:latin typeface="Arial MT"/>
                <a:cs typeface="Arial MT"/>
              </a:rPr>
              <a:t>ways</a:t>
            </a:r>
            <a:r>
              <a:rPr sz="3800" spc="250" dirty="0">
                <a:latin typeface="Arial MT"/>
                <a:cs typeface="Arial MT"/>
              </a:rPr>
              <a:t> </a:t>
            </a:r>
            <a:r>
              <a:rPr sz="3800" dirty="0">
                <a:latin typeface="Arial MT"/>
                <a:cs typeface="Arial MT"/>
              </a:rPr>
              <a:t>depending</a:t>
            </a:r>
            <a:r>
              <a:rPr sz="3800" spc="250" dirty="0">
                <a:latin typeface="Arial MT"/>
                <a:cs typeface="Arial MT"/>
              </a:rPr>
              <a:t> </a:t>
            </a:r>
            <a:r>
              <a:rPr sz="3800" dirty="0">
                <a:latin typeface="Arial MT"/>
                <a:cs typeface="Arial MT"/>
              </a:rPr>
              <a:t>on</a:t>
            </a:r>
            <a:r>
              <a:rPr sz="3800" spc="254" dirty="0">
                <a:latin typeface="Arial MT"/>
                <a:cs typeface="Arial MT"/>
              </a:rPr>
              <a:t> </a:t>
            </a:r>
            <a:r>
              <a:rPr sz="3800" spc="-20" dirty="0">
                <a:latin typeface="Arial MT"/>
                <a:cs typeface="Arial MT"/>
              </a:rPr>
              <a:t>your </a:t>
            </a:r>
            <a:r>
              <a:rPr sz="3800" spc="-10" dirty="0">
                <a:latin typeface="Arial MT"/>
                <a:cs typeface="Arial MT"/>
              </a:rPr>
              <a:t>role.</a:t>
            </a:r>
            <a:endParaRPr sz="3800">
              <a:latin typeface="Arial MT"/>
              <a:cs typeface="Arial MT"/>
            </a:endParaRPr>
          </a:p>
        </p:txBody>
      </p:sp>
      <p:sp>
        <p:nvSpPr>
          <p:cNvPr id="6" name="object 6"/>
          <p:cNvSpPr txBox="1">
            <a:spLocks noGrp="1"/>
          </p:cNvSpPr>
          <p:nvPr>
            <p:ph type="title"/>
          </p:nvPr>
        </p:nvSpPr>
        <p:spPr>
          <a:xfrm>
            <a:off x="9988432" y="969422"/>
            <a:ext cx="5187315" cy="3039110"/>
          </a:xfrm>
          <a:prstGeom prst="rect">
            <a:avLst/>
          </a:prstGeom>
        </p:spPr>
        <p:txBody>
          <a:bodyPr vert="horz" wrap="square" lIns="0" tIns="0" rIns="0" bIns="0" rtlCol="0">
            <a:spAutoFit/>
          </a:bodyPr>
          <a:lstStyle/>
          <a:p>
            <a:pPr marL="12700" marR="5080">
              <a:lnSpc>
                <a:spcPts val="8030"/>
              </a:lnSpc>
            </a:pPr>
            <a:r>
              <a:rPr spc="35" dirty="0">
                <a:solidFill>
                  <a:srgbClr val="000000"/>
                </a:solidFill>
              </a:rPr>
              <a:t>EVALUATE SERVICE STANDARDS</a:t>
            </a:r>
          </a:p>
        </p:txBody>
      </p:sp>
      <p:pic>
        <p:nvPicPr>
          <p:cNvPr id="7" name="object 5">
            <a:hlinkClick r:id="rId3" action="ppaction://hlinksldjump"/>
            <a:extLst>
              <a:ext uri="{FF2B5EF4-FFF2-40B4-BE49-F238E27FC236}">
                <a16:creationId xmlns:a16="http://schemas.microsoft.com/office/drawing/2014/main" id="{E7A4B1FD-D5FA-48ED-C5B0-601F69EB6F81}"/>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sp>
        <p:nvSpPr>
          <p:cNvPr id="4" name="object 4"/>
          <p:cNvSpPr txBox="1"/>
          <p:nvPr/>
        </p:nvSpPr>
        <p:spPr>
          <a:xfrm>
            <a:off x="1016000" y="965244"/>
            <a:ext cx="15714980" cy="6085205"/>
          </a:xfrm>
          <a:prstGeom prst="rect">
            <a:avLst/>
          </a:prstGeom>
        </p:spPr>
        <p:txBody>
          <a:bodyPr vert="horz" wrap="square" lIns="0" tIns="48260" rIns="0" bIns="0" rtlCol="0">
            <a:spAutoFit/>
          </a:bodyPr>
          <a:lstStyle/>
          <a:p>
            <a:pPr marL="12700" marR="2508885">
              <a:lnSpc>
                <a:spcPts val="7650"/>
              </a:lnSpc>
              <a:spcBef>
                <a:spcPts val="380"/>
              </a:spcBef>
              <a:tabLst>
                <a:tab pos="3368675" algn="l"/>
                <a:tab pos="5280025" algn="l"/>
                <a:tab pos="9252585" algn="l"/>
              </a:tabLst>
            </a:pPr>
            <a:r>
              <a:rPr sz="6400" b="1" spc="380" dirty="0">
                <a:solidFill>
                  <a:srgbClr val="08090F"/>
                </a:solidFill>
                <a:latin typeface="Arial"/>
                <a:cs typeface="Arial"/>
              </a:rPr>
              <a:t>Formal</a:t>
            </a:r>
            <a:r>
              <a:rPr sz="6400" b="1" dirty="0">
                <a:solidFill>
                  <a:srgbClr val="08090F"/>
                </a:solidFill>
                <a:latin typeface="Arial"/>
                <a:cs typeface="Arial"/>
              </a:rPr>
              <a:t>	</a:t>
            </a:r>
            <a:r>
              <a:rPr sz="6400" b="1" spc="285" dirty="0">
                <a:solidFill>
                  <a:srgbClr val="08090F"/>
                </a:solidFill>
                <a:latin typeface="Arial"/>
                <a:cs typeface="Arial"/>
              </a:rPr>
              <a:t>and</a:t>
            </a:r>
            <a:r>
              <a:rPr sz="6400" b="1" dirty="0">
                <a:solidFill>
                  <a:srgbClr val="08090F"/>
                </a:solidFill>
                <a:latin typeface="Arial"/>
                <a:cs typeface="Arial"/>
              </a:rPr>
              <a:t>	</a:t>
            </a:r>
            <a:r>
              <a:rPr sz="6400" b="1" spc="400" dirty="0">
                <a:solidFill>
                  <a:srgbClr val="08090F"/>
                </a:solidFill>
                <a:latin typeface="Arial"/>
                <a:cs typeface="Arial"/>
              </a:rPr>
              <a:t>informal</a:t>
            </a:r>
            <a:r>
              <a:rPr sz="6400" b="1" dirty="0">
                <a:solidFill>
                  <a:srgbClr val="08090F"/>
                </a:solidFill>
                <a:latin typeface="Arial"/>
                <a:cs typeface="Arial"/>
              </a:rPr>
              <a:t>	</a:t>
            </a:r>
            <a:r>
              <a:rPr sz="6400" b="1" spc="400" dirty="0">
                <a:solidFill>
                  <a:srgbClr val="08090F"/>
                </a:solidFill>
                <a:latin typeface="Arial"/>
                <a:cs typeface="Arial"/>
              </a:rPr>
              <a:t>feedback </a:t>
            </a:r>
            <a:r>
              <a:rPr sz="6400" b="1" spc="390" dirty="0">
                <a:solidFill>
                  <a:srgbClr val="08090F"/>
                </a:solidFill>
                <a:latin typeface="Arial"/>
                <a:cs typeface="Arial"/>
              </a:rPr>
              <a:t>methods</a:t>
            </a:r>
            <a:endParaRPr sz="6400">
              <a:latin typeface="Arial"/>
              <a:cs typeface="Arial"/>
            </a:endParaRPr>
          </a:p>
          <a:p>
            <a:pPr>
              <a:lnSpc>
                <a:spcPct val="100000"/>
              </a:lnSpc>
              <a:spcBef>
                <a:spcPts val="25"/>
              </a:spcBef>
            </a:pPr>
            <a:endParaRPr sz="8050">
              <a:latin typeface="Arial"/>
              <a:cs typeface="Arial"/>
            </a:endParaRPr>
          </a:p>
          <a:p>
            <a:pPr marL="166370" marR="5080">
              <a:lnSpc>
                <a:spcPts val="7650"/>
              </a:lnSpc>
              <a:tabLst>
                <a:tab pos="1068705" algn="l"/>
                <a:tab pos="2964815" algn="l"/>
                <a:tab pos="3747770" algn="l"/>
                <a:tab pos="4319270" algn="l"/>
                <a:tab pos="5645150" algn="l"/>
                <a:tab pos="5673725" algn="l"/>
                <a:tab pos="8411845" algn="l"/>
                <a:tab pos="9378950" algn="l"/>
                <a:tab pos="9646920" algn="l"/>
                <a:tab pos="11558270" algn="l"/>
                <a:tab pos="12355830" algn="l"/>
                <a:tab pos="13670280" algn="l"/>
              </a:tabLst>
            </a:pPr>
            <a:r>
              <a:rPr sz="6400" b="1" spc="210" dirty="0">
                <a:solidFill>
                  <a:srgbClr val="08090F"/>
                </a:solidFill>
                <a:latin typeface="Arial"/>
                <a:cs typeface="Arial"/>
              </a:rPr>
              <a:t>If</a:t>
            </a:r>
            <a:r>
              <a:rPr sz="6400" b="1" dirty="0">
                <a:solidFill>
                  <a:srgbClr val="08090F"/>
                </a:solidFill>
                <a:latin typeface="Arial"/>
                <a:cs typeface="Arial"/>
              </a:rPr>
              <a:t>	</a:t>
            </a:r>
            <a:r>
              <a:rPr sz="6400" b="1" spc="285" dirty="0">
                <a:solidFill>
                  <a:srgbClr val="08090F"/>
                </a:solidFill>
                <a:latin typeface="Arial"/>
                <a:cs typeface="Arial"/>
              </a:rPr>
              <a:t>you</a:t>
            </a:r>
            <a:r>
              <a:rPr sz="6400" b="1" dirty="0">
                <a:solidFill>
                  <a:srgbClr val="08090F"/>
                </a:solidFill>
                <a:latin typeface="Arial"/>
                <a:cs typeface="Arial"/>
              </a:rPr>
              <a:t>	</a:t>
            </a:r>
            <a:r>
              <a:rPr sz="6400" b="1" spc="-1675" dirty="0">
                <a:solidFill>
                  <a:srgbClr val="08090F"/>
                </a:solidFill>
                <a:latin typeface="Arial"/>
                <a:cs typeface="Arial"/>
              </a:rPr>
              <a:t> </a:t>
            </a:r>
            <a:r>
              <a:rPr sz="6400" b="1" spc="350" dirty="0">
                <a:solidFill>
                  <a:srgbClr val="08090F"/>
                </a:solidFill>
                <a:latin typeface="Arial"/>
                <a:cs typeface="Arial"/>
              </a:rPr>
              <a:t>were</a:t>
            </a:r>
            <a:r>
              <a:rPr sz="6400" b="1" dirty="0">
                <a:solidFill>
                  <a:srgbClr val="08090F"/>
                </a:solidFill>
                <a:latin typeface="Arial"/>
                <a:cs typeface="Arial"/>
              </a:rPr>
              <a:t>	</a:t>
            </a:r>
            <a:r>
              <a:rPr sz="6400" b="1" spc="390" dirty="0">
                <a:solidFill>
                  <a:srgbClr val="08090F"/>
                </a:solidFill>
                <a:latin typeface="Arial"/>
                <a:cs typeface="Arial"/>
              </a:rPr>
              <a:t>seeking</a:t>
            </a:r>
            <a:r>
              <a:rPr sz="6400" b="1" dirty="0">
                <a:solidFill>
                  <a:srgbClr val="08090F"/>
                </a:solidFill>
                <a:latin typeface="Arial"/>
                <a:cs typeface="Arial"/>
              </a:rPr>
              <a:t>	</a:t>
            </a:r>
            <a:r>
              <a:rPr sz="6400" b="1" spc="400" dirty="0">
                <a:solidFill>
                  <a:srgbClr val="08090F"/>
                </a:solidFill>
                <a:latin typeface="Arial"/>
                <a:cs typeface="Arial"/>
              </a:rPr>
              <a:t>feedback</a:t>
            </a:r>
            <a:r>
              <a:rPr sz="6400" b="1" dirty="0">
                <a:solidFill>
                  <a:srgbClr val="08090F"/>
                </a:solidFill>
                <a:latin typeface="Arial"/>
                <a:cs typeface="Arial"/>
              </a:rPr>
              <a:t>	</a:t>
            </a:r>
            <a:r>
              <a:rPr sz="6400" b="1" spc="330" dirty="0">
                <a:solidFill>
                  <a:srgbClr val="08090F"/>
                </a:solidFill>
                <a:latin typeface="Arial"/>
                <a:cs typeface="Arial"/>
              </a:rPr>
              <a:t>what </a:t>
            </a:r>
            <a:r>
              <a:rPr sz="6400" b="1" spc="365" dirty="0">
                <a:solidFill>
                  <a:srgbClr val="08090F"/>
                </a:solidFill>
                <a:latin typeface="Arial"/>
                <a:cs typeface="Arial"/>
              </a:rPr>
              <a:t>might</a:t>
            </a:r>
            <a:r>
              <a:rPr sz="6400" b="1" dirty="0">
                <a:solidFill>
                  <a:srgbClr val="08090F"/>
                </a:solidFill>
                <a:latin typeface="Arial"/>
                <a:cs typeface="Arial"/>
              </a:rPr>
              <a:t>	</a:t>
            </a:r>
            <a:r>
              <a:rPr sz="6400" b="1" spc="200" dirty="0">
                <a:solidFill>
                  <a:srgbClr val="08090F"/>
                </a:solidFill>
                <a:latin typeface="Arial"/>
                <a:cs typeface="Arial"/>
              </a:rPr>
              <a:t>be</a:t>
            </a:r>
            <a:r>
              <a:rPr sz="6400" b="1" dirty="0">
                <a:solidFill>
                  <a:srgbClr val="08090F"/>
                </a:solidFill>
                <a:latin typeface="Arial"/>
                <a:cs typeface="Arial"/>
              </a:rPr>
              <a:t>	</a:t>
            </a:r>
            <a:r>
              <a:rPr sz="6400" b="1" spc="210" dirty="0">
                <a:solidFill>
                  <a:srgbClr val="08090F"/>
                </a:solidFill>
                <a:latin typeface="Arial"/>
                <a:cs typeface="Arial"/>
              </a:rPr>
              <a:t>an</a:t>
            </a:r>
            <a:r>
              <a:rPr sz="6400" b="1" dirty="0">
                <a:solidFill>
                  <a:srgbClr val="08090F"/>
                </a:solidFill>
                <a:latin typeface="Arial"/>
                <a:cs typeface="Arial"/>
              </a:rPr>
              <a:t>		</a:t>
            </a:r>
            <a:r>
              <a:rPr sz="6400" b="1" spc="400" dirty="0">
                <a:solidFill>
                  <a:srgbClr val="08090F"/>
                </a:solidFill>
                <a:latin typeface="Arial"/>
                <a:cs typeface="Arial"/>
              </a:rPr>
              <a:t>informal</a:t>
            </a:r>
            <a:r>
              <a:rPr sz="6400" b="1" dirty="0">
                <a:solidFill>
                  <a:srgbClr val="08090F"/>
                </a:solidFill>
                <a:latin typeface="Arial"/>
                <a:cs typeface="Arial"/>
              </a:rPr>
              <a:t>		</a:t>
            </a:r>
            <a:r>
              <a:rPr sz="6400" b="1" spc="285" dirty="0">
                <a:solidFill>
                  <a:srgbClr val="08090F"/>
                </a:solidFill>
                <a:latin typeface="Arial"/>
                <a:cs typeface="Arial"/>
              </a:rPr>
              <a:t>and</a:t>
            </a:r>
            <a:r>
              <a:rPr sz="6400" b="1" dirty="0">
                <a:solidFill>
                  <a:srgbClr val="08090F"/>
                </a:solidFill>
                <a:latin typeface="Arial"/>
                <a:cs typeface="Arial"/>
              </a:rPr>
              <a:t>	</a:t>
            </a:r>
            <a:r>
              <a:rPr sz="6400" b="1" spc="-50" dirty="0">
                <a:solidFill>
                  <a:srgbClr val="08090F"/>
                </a:solidFill>
                <a:latin typeface="Arial"/>
                <a:cs typeface="Arial"/>
              </a:rPr>
              <a:t>a</a:t>
            </a:r>
            <a:r>
              <a:rPr sz="6400" b="1" dirty="0">
                <a:solidFill>
                  <a:srgbClr val="08090F"/>
                </a:solidFill>
                <a:latin typeface="Arial"/>
                <a:cs typeface="Arial"/>
              </a:rPr>
              <a:t>	</a:t>
            </a:r>
            <a:r>
              <a:rPr sz="6400" b="1" spc="380" dirty="0">
                <a:solidFill>
                  <a:srgbClr val="08090F"/>
                </a:solidFill>
                <a:latin typeface="Arial"/>
                <a:cs typeface="Arial"/>
              </a:rPr>
              <a:t>formal method</a:t>
            </a:r>
            <a:r>
              <a:rPr sz="6400" b="1" dirty="0">
                <a:solidFill>
                  <a:srgbClr val="08090F"/>
                </a:solidFill>
                <a:latin typeface="Arial"/>
                <a:cs typeface="Arial"/>
              </a:rPr>
              <a:t>	</a:t>
            </a:r>
            <a:r>
              <a:rPr sz="6400" b="1" spc="285" dirty="0">
                <a:solidFill>
                  <a:srgbClr val="08090F"/>
                </a:solidFill>
                <a:latin typeface="Arial"/>
                <a:cs typeface="Arial"/>
              </a:rPr>
              <a:t>you</a:t>
            </a:r>
            <a:r>
              <a:rPr sz="6400" b="1" dirty="0">
                <a:solidFill>
                  <a:srgbClr val="08090F"/>
                </a:solidFill>
                <a:latin typeface="Arial"/>
                <a:cs typeface="Arial"/>
              </a:rPr>
              <a:t>	</a:t>
            </a:r>
            <a:r>
              <a:rPr sz="6400" b="1" spc="-1689" dirty="0">
                <a:solidFill>
                  <a:srgbClr val="08090F"/>
                </a:solidFill>
                <a:latin typeface="Arial"/>
                <a:cs typeface="Arial"/>
              </a:rPr>
              <a:t> </a:t>
            </a:r>
            <a:r>
              <a:rPr sz="6400" b="1" spc="375" dirty="0">
                <a:solidFill>
                  <a:srgbClr val="08090F"/>
                </a:solidFill>
                <a:latin typeface="Arial"/>
                <a:cs typeface="Arial"/>
              </a:rPr>
              <a:t>could</a:t>
            </a:r>
            <a:r>
              <a:rPr sz="6400" b="1" dirty="0">
                <a:solidFill>
                  <a:srgbClr val="08090F"/>
                </a:solidFill>
                <a:latin typeface="Arial"/>
                <a:cs typeface="Arial"/>
              </a:rPr>
              <a:t>	</a:t>
            </a:r>
            <a:r>
              <a:rPr sz="6400" b="1" spc="330" dirty="0">
                <a:solidFill>
                  <a:srgbClr val="08090F"/>
                </a:solidFill>
                <a:latin typeface="Arial"/>
                <a:cs typeface="Arial"/>
              </a:rPr>
              <a:t>use?</a:t>
            </a:r>
            <a:endParaRPr sz="6400">
              <a:latin typeface="Arial"/>
              <a:cs typeface="Arial"/>
            </a:endParaRPr>
          </a:p>
        </p:txBody>
      </p:sp>
      <p:pic>
        <p:nvPicPr>
          <p:cNvPr id="5" name="object 5">
            <a:hlinkClick r:id="rId2" action="ppaction://hlinksldjump"/>
            <a:extLst>
              <a:ext uri="{FF2B5EF4-FFF2-40B4-BE49-F238E27FC236}">
                <a16:creationId xmlns:a16="http://schemas.microsoft.com/office/drawing/2014/main" id="{F4D7578C-100E-3D9D-30CA-AF14BCB08F1A}"/>
              </a:ext>
            </a:extLst>
          </p:cNvPr>
          <p:cNvPicPr/>
          <p:nvPr/>
        </p:nvPicPr>
        <p:blipFill>
          <a:blip r:embed="rId3"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11"/>
            <a:ext cx="18288000" cy="10287000"/>
          </a:xfrm>
          <a:prstGeom prst="rect">
            <a:avLst/>
          </a:prstGeom>
        </p:spPr>
      </p:pic>
      <p:sp>
        <p:nvSpPr>
          <p:cNvPr id="5" name="object 5"/>
          <p:cNvSpPr txBox="1">
            <a:spLocks noGrp="1"/>
          </p:cNvSpPr>
          <p:nvPr>
            <p:ph type="ctrTitle"/>
          </p:nvPr>
        </p:nvSpPr>
        <p:spPr>
          <a:prstGeom prst="rect">
            <a:avLst/>
          </a:prstGeom>
        </p:spPr>
        <p:txBody>
          <a:bodyPr vert="horz" wrap="square" lIns="0" tIns="29209" rIns="0" bIns="0" rtlCol="0">
            <a:spAutoFit/>
          </a:bodyPr>
          <a:lstStyle/>
          <a:p>
            <a:pPr marL="12700" marR="5080">
              <a:lnSpc>
                <a:spcPts val="7650"/>
              </a:lnSpc>
              <a:spcBef>
                <a:spcPts val="229"/>
              </a:spcBef>
              <a:tabLst>
                <a:tab pos="4122420" algn="l"/>
                <a:tab pos="6228715" algn="l"/>
                <a:tab pos="10341610" algn="l"/>
              </a:tabLst>
            </a:pPr>
            <a:r>
              <a:rPr spc="400" dirty="0"/>
              <a:t>Evaluate</a:t>
            </a:r>
            <a:r>
              <a:rPr dirty="0"/>
              <a:t>	</a:t>
            </a:r>
            <a:r>
              <a:rPr spc="420" dirty="0"/>
              <a:t>effectiveness</a:t>
            </a:r>
            <a:r>
              <a:rPr dirty="0"/>
              <a:t>	</a:t>
            </a:r>
            <a:r>
              <a:rPr spc="210" dirty="0"/>
              <a:t>of </a:t>
            </a:r>
            <a:r>
              <a:rPr spc="420" dirty="0"/>
              <a:t>interpersonal</a:t>
            </a:r>
            <a:r>
              <a:rPr dirty="0"/>
              <a:t>	</a:t>
            </a:r>
            <a:r>
              <a:rPr spc="415" dirty="0"/>
              <a:t>interaction</a:t>
            </a:r>
          </a:p>
        </p:txBody>
      </p:sp>
      <p:sp>
        <p:nvSpPr>
          <p:cNvPr id="6" name="object 6"/>
          <p:cNvSpPr txBox="1"/>
          <p:nvPr/>
        </p:nvSpPr>
        <p:spPr>
          <a:xfrm>
            <a:off x="1626421" y="6505981"/>
            <a:ext cx="11163300" cy="1000760"/>
          </a:xfrm>
          <a:prstGeom prst="rect">
            <a:avLst/>
          </a:prstGeom>
        </p:spPr>
        <p:txBody>
          <a:bodyPr vert="horz" wrap="square" lIns="0" tIns="12700" rIns="0" bIns="0" rtlCol="0">
            <a:spAutoFit/>
          </a:bodyPr>
          <a:lstStyle/>
          <a:p>
            <a:pPr marL="12700">
              <a:lnSpc>
                <a:spcPct val="100000"/>
              </a:lnSpc>
              <a:spcBef>
                <a:spcPts val="100"/>
              </a:spcBef>
              <a:tabLst>
                <a:tab pos="2524760" algn="l"/>
                <a:tab pos="4947920" algn="l"/>
                <a:tab pos="6919595" algn="l"/>
                <a:tab pos="8289290" algn="l"/>
              </a:tabLst>
            </a:pPr>
            <a:r>
              <a:rPr sz="6400" b="1" spc="330" dirty="0">
                <a:solidFill>
                  <a:srgbClr val="08090F"/>
                </a:solidFill>
                <a:latin typeface="Arial"/>
                <a:cs typeface="Arial"/>
              </a:rPr>
              <a:t>What</a:t>
            </a:r>
            <a:r>
              <a:rPr sz="6400" b="1" dirty="0">
                <a:solidFill>
                  <a:srgbClr val="08090F"/>
                </a:solidFill>
                <a:latin typeface="Arial"/>
                <a:cs typeface="Arial"/>
              </a:rPr>
              <a:t>	</a:t>
            </a:r>
            <a:r>
              <a:rPr sz="6400" b="1" spc="330" dirty="0">
                <a:solidFill>
                  <a:srgbClr val="08090F"/>
                </a:solidFill>
                <a:latin typeface="Arial"/>
                <a:cs typeface="Arial"/>
              </a:rPr>
              <a:t>does</a:t>
            </a:r>
            <a:r>
              <a:rPr sz="6400" b="1" dirty="0">
                <a:solidFill>
                  <a:srgbClr val="08090F"/>
                </a:solidFill>
                <a:latin typeface="Arial"/>
                <a:cs typeface="Arial"/>
              </a:rPr>
              <a:t>	</a:t>
            </a:r>
            <a:r>
              <a:rPr sz="6400" b="1" spc="330" dirty="0">
                <a:solidFill>
                  <a:srgbClr val="08090F"/>
                </a:solidFill>
                <a:latin typeface="Arial"/>
                <a:cs typeface="Arial"/>
              </a:rPr>
              <a:t>this</a:t>
            </a:r>
            <a:r>
              <a:rPr sz="6400" b="1" dirty="0">
                <a:solidFill>
                  <a:srgbClr val="08090F"/>
                </a:solidFill>
                <a:latin typeface="Arial"/>
                <a:cs typeface="Arial"/>
              </a:rPr>
              <a:t>	</a:t>
            </a:r>
            <a:r>
              <a:rPr sz="6400" b="1" spc="285" dirty="0">
                <a:solidFill>
                  <a:srgbClr val="08090F"/>
                </a:solidFill>
                <a:latin typeface="Arial"/>
                <a:cs typeface="Arial"/>
              </a:rPr>
              <a:t>all</a:t>
            </a:r>
            <a:r>
              <a:rPr sz="6400" b="1" dirty="0">
                <a:solidFill>
                  <a:srgbClr val="08090F"/>
                </a:solidFill>
                <a:latin typeface="Arial"/>
                <a:cs typeface="Arial"/>
              </a:rPr>
              <a:t>	</a:t>
            </a:r>
            <a:r>
              <a:rPr sz="6400" b="1" spc="365" dirty="0">
                <a:solidFill>
                  <a:srgbClr val="08090F"/>
                </a:solidFill>
                <a:latin typeface="Arial"/>
                <a:cs typeface="Arial"/>
              </a:rPr>
              <a:t>mean?</a:t>
            </a:r>
            <a:endParaRPr sz="6400">
              <a:latin typeface="Arial"/>
              <a:cs typeface="Arial"/>
            </a:endParaRPr>
          </a:p>
        </p:txBody>
      </p:sp>
      <p:pic>
        <p:nvPicPr>
          <p:cNvPr id="7" name="object 5">
            <a:hlinkClick r:id="rId3" action="ppaction://hlinksldjump"/>
            <a:extLst>
              <a:ext uri="{FF2B5EF4-FFF2-40B4-BE49-F238E27FC236}">
                <a16:creationId xmlns:a16="http://schemas.microsoft.com/office/drawing/2014/main" id="{D3BC3980-E0C6-FA60-5DEF-EC49011D406A}"/>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1"/>
            <a:ext cx="18288000" cy="10287000"/>
          </a:xfrm>
          <a:prstGeom prst="rect">
            <a:avLst/>
          </a:prstGeom>
        </p:spPr>
      </p:pic>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05" dirty="0"/>
              <a:t>Mentoring</a:t>
            </a:r>
          </a:p>
        </p:txBody>
      </p:sp>
      <p:sp>
        <p:nvSpPr>
          <p:cNvPr id="4" name="object 4"/>
          <p:cNvSpPr txBox="1"/>
          <p:nvPr/>
        </p:nvSpPr>
        <p:spPr>
          <a:xfrm>
            <a:off x="1020438" y="2016442"/>
            <a:ext cx="7068820" cy="6426200"/>
          </a:xfrm>
          <a:prstGeom prst="rect">
            <a:avLst/>
          </a:prstGeom>
        </p:spPr>
        <p:txBody>
          <a:bodyPr vert="horz" wrap="square" lIns="0" tIns="12700" rIns="0" bIns="0" rtlCol="0">
            <a:spAutoFit/>
          </a:bodyPr>
          <a:lstStyle/>
          <a:p>
            <a:pPr marL="12700" marR="5080">
              <a:lnSpc>
                <a:spcPct val="141900"/>
              </a:lnSpc>
              <a:spcBef>
                <a:spcPts val="100"/>
              </a:spcBef>
            </a:pPr>
            <a:r>
              <a:rPr sz="3700" dirty="0">
                <a:solidFill>
                  <a:srgbClr val="08090F"/>
                </a:solidFill>
                <a:latin typeface="Arial MT"/>
                <a:cs typeface="Arial MT"/>
              </a:rPr>
              <a:t>Mentoring</a:t>
            </a:r>
            <a:r>
              <a:rPr sz="3700" spc="210" dirty="0">
                <a:solidFill>
                  <a:srgbClr val="08090F"/>
                </a:solidFill>
                <a:latin typeface="Arial MT"/>
                <a:cs typeface="Arial MT"/>
              </a:rPr>
              <a:t> </a:t>
            </a:r>
            <a:r>
              <a:rPr sz="3700" dirty="0">
                <a:solidFill>
                  <a:srgbClr val="08090F"/>
                </a:solidFill>
                <a:latin typeface="Arial MT"/>
                <a:cs typeface="Arial MT"/>
              </a:rPr>
              <a:t>is</a:t>
            </a:r>
            <a:r>
              <a:rPr sz="3700" spc="220" dirty="0">
                <a:solidFill>
                  <a:srgbClr val="08090F"/>
                </a:solidFill>
                <a:latin typeface="Arial MT"/>
                <a:cs typeface="Arial MT"/>
              </a:rPr>
              <a:t> </a:t>
            </a:r>
            <a:r>
              <a:rPr sz="3700" dirty="0">
                <a:solidFill>
                  <a:srgbClr val="08090F"/>
                </a:solidFill>
                <a:latin typeface="Arial MT"/>
                <a:cs typeface="Arial MT"/>
              </a:rPr>
              <a:t>about</a:t>
            </a:r>
            <a:r>
              <a:rPr sz="3700" spc="225" dirty="0">
                <a:solidFill>
                  <a:srgbClr val="08090F"/>
                </a:solidFill>
                <a:latin typeface="Arial MT"/>
                <a:cs typeface="Arial MT"/>
              </a:rPr>
              <a:t> </a:t>
            </a:r>
            <a:r>
              <a:rPr sz="3700" spc="-10" dirty="0">
                <a:solidFill>
                  <a:srgbClr val="08090F"/>
                </a:solidFill>
                <a:latin typeface="Arial MT"/>
                <a:cs typeface="Arial MT"/>
              </a:rPr>
              <a:t>transferring </a:t>
            </a:r>
            <a:r>
              <a:rPr sz="3700" dirty="0">
                <a:solidFill>
                  <a:srgbClr val="08090F"/>
                </a:solidFill>
                <a:latin typeface="Arial MT"/>
                <a:cs typeface="Arial MT"/>
              </a:rPr>
              <a:t>knowledge</a:t>
            </a:r>
            <a:r>
              <a:rPr sz="3700" spc="250" dirty="0">
                <a:solidFill>
                  <a:srgbClr val="08090F"/>
                </a:solidFill>
                <a:latin typeface="Arial MT"/>
                <a:cs typeface="Arial MT"/>
              </a:rPr>
              <a:t> </a:t>
            </a:r>
            <a:r>
              <a:rPr sz="3700" dirty="0">
                <a:solidFill>
                  <a:srgbClr val="08090F"/>
                </a:solidFill>
                <a:latin typeface="Arial MT"/>
                <a:cs typeface="Arial MT"/>
              </a:rPr>
              <a:t>from</a:t>
            </a:r>
            <a:r>
              <a:rPr sz="3700" spc="265" dirty="0">
                <a:solidFill>
                  <a:srgbClr val="08090F"/>
                </a:solidFill>
                <a:latin typeface="Arial MT"/>
                <a:cs typeface="Arial MT"/>
              </a:rPr>
              <a:t> </a:t>
            </a:r>
            <a:r>
              <a:rPr sz="3700" dirty="0">
                <a:solidFill>
                  <a:srgbClr val="08090F"/>
                </a:solidFill>
                <a:latin typeface="Arial MT"/>
                <a:cs typeface="Arial MT"/>
              </a:rPr>
              <a:t>one</a:t>
            </a:r>
            <a:r>
              <a:rPr sz="3700" spc="260" dirty="0">
                <a:solidFill>
                  <a:srgbClr val="08090F"/>
                </a:solidFill>
                <a:latin typeface="Arial MT"/>
                <a:cs typeface="Arial MT"/>
              </a:rPr>
              <a:t> </a:t>
            </a:r>
            <a:r>
              <a:rPr sz="3700" dirty="0">
                <a:solidFill>
                  <a:srgbClr val="08090F"/>
                </a:solidFill>
                <a:latin typeface="Arial MT"/>
                <a:cs typeface="Arial MT"/>
              </a:rPr>
              <a:t>individual</a:t>
            </a:r>
            <a:r>
              <a:rPr sz="3700" spc="265" dirty="0">
                <a:solidFill>
                  <a:srgbClr val="08090F"/>
                </a:solidFill>
                <a:latin typeface="Arial MT"/>
                <a:cs typeface="Arial MT"/>
              </a:rPr>
              <a:t> </a:t>
            </a:r>
            <a:r>
              <a:rPr sz="3700" spc="-25" dirty="0">
                <a:solidFill>
                  <a:srgbClr val="08090F"/>
                </a:solidFill>
                <a:latin typeface="Arial MT"/>
                <a:cs typeface="Arial MT"/>
              </a:rPr>
              <a:t>to </a:t>
            </a:r>
            <a:r>
              <a:rPr sz="3700" dirty="0">
                <a:solidFill>
                  <a:srgbClr val="08090F"/>
                </a:solidFill>
                <a:latin typeface="Arial MT"/>
                <a:cs typeface="Arial MT"/>
              </a:rPr>
              <a:t>another,</a:t>
            </a:r>
            <a:r>
              <a:rPr sz="3700" spc="335" dirty="0">
                <a:solidFill>
                  <a:srgbClr val="08090F"/>
                </a:solidFill>
                <a:latin typeface="Arial MT"/>
                <a:cs typeface="Arial MT"/>
              </a:rPr>
              <a:t> </a:t>
            </a:r>
            <a:r>
              <a:rPr sz="3700" dirty="0">
                <a:solidFill>
                  <a:srgbClr val="08090F"/>
                </a:solidFill>
                <a:latin typeface="Arial MT"/>
                <a:cs typeface="Arial MT"/>
              </a:rPr>
              <a:t>through</a:t>
            </a:r>
            <a:r>
              <a:rPr sz="3700" spc="340" dirty="0">
                <a:solidFill>
                  <a:srgbClr val="08090F"/>
                </a:solidFill>
                <a:latin typeface="Arial MT"/>
                <a:cs typeface="Arial MT"/>
              </a:rPr>
              <a:t> </a:t>
            </a:r>
            <a:r>
              <a:rPr sz="3700" dirty="0">
                <a:solidFill>
                  <a:srgbClr val="08090F"/>
                </a:solidFill>
                <a:latin typeface="Arial MT"/>
                <a:cs typeface="Arial MT"/>
              </a:rPr>
              <a:t>explanation</a:t>
            </a:r>
            <a:r>
              <a:rPr sz="3700" spc="340" dirty="0">
                <a:solidFill>
                  <a:srgbClr val="08090F"/>
                </a:solidFill>
                <a:latin typeface="Arial MT"/>
                <a:cs typeface="Arial MT"/>
              </a:rPr>
              <a:t> </a:t>
            </a:r>
            <a:r>
              <a:rPr sz="3700" spc="-25" dirty="0">
                <a:solidFill>
                  <a:srgbClr val="08090F"/>
                </a:solidFill>
                <a:latin typeface="Arial MT"/>
                <a:cs typeface="Arial MT"/>
              </a:rPr>
              <a:t>and </a:t>
            </a:r>
            <a:r>
              <a:rPr sz="3700" dirty="0">
                <a:solidFill>
                  <a:srgbClr val="08090F"/>
                </a:solidFill>
                <a:latin typeface="Arial MT"/>
                <a:cs typeface="Arial MT"/>
              </a:rPr>
              <a:t>demonstration,</a:t>
            </a:r>
            <a:r>
              <a:rPr sz="3700" spc="409" dirty="0">
                <a:solidFill>
                  <a:srgbClr val="08090F"/>
                </a:solidFill>
                <a:latin typeface="Arial MT"/>
                <a:cs typeface="Arial MT"/>
              </a:rPr>
              <a:t> </a:t>
            </a:r>
            <a:r>
              <a:rPr sz="3700" dirty="0">
                <a:solidFill>
                  <a:srgbClr val="08090F"/>
                </a:solidFill>
                <a:latin typeface="Arial MT"/>
                <a:cs typeface="Arial MT"/>
              </a:rPr>
              <a:t>offering</a:t>
            </a:r>
            <a:r>
              <a:rPr sz="3700" spc="420" dirty="0">
                <a:solidFill>
                  <a:srgbClr val="08090F"/>
                </a:solidFill>
                <a:latin typeface="Arial MT"/>
                <a:cs typeface="Arial MT"/>
              </a:rPr>
              <a:t> </a:t>
            </a:r>
            <a:r>
              <a:rPr sz="3700" spc="-25" dirty="0">
                <a:solidFill>
                  <a:srgbClr val="08090F"/>
                </a:solidFill>
                <a:latin typeface="Arial MT"/>
                <a:cs typeface="Arial MT"/>
              </a:rPr>
              <a:t>the </a:t>
            </a:r>
            <a:r>
              <a:rPr sz="3700" dirty="0">
                <a:solidFill>
                  <a:srgbClr val="08090F"/>
                </a:solidFill>
                <a:latin typeface="Arial MT"/>
                <a:cs typeface="Arial MT"/>
              </a:rPr>
              <a:t>individual</a:t>
            </a:r>
            <a:r>
              <a:rPr sz="3700" spc="240" dirty="0">
                <a:solidFill>
                  <a:srgbClr val="08090F"/>
                </a:solidFill>
                <a:latin typeface="Arial MT"/>
                <a:cs typeface="Arial MT"/>
              </a:rPr>
              <a:t> </a:t>
            </a:r>
            <a:r>
              <a:rPr sz="3700" dirty="0">
                <a:solidFill>
                  <a:srgbClr val="08090F"/>
                </a:solidFill>
                <a:latin typeface="Arial MT"/>
                <a:cs typeface="Arial MT"/>
              </a:rPr>
              <a:t>an</a:t>
            </a:r>
            <a:r>
              <a:rPr sz="3700" spc="254" dirty="0">
                <a:solidFill>
                  <a:srgbClr val="08090F"/>
                </a:solidFill>
                <a:latin typeface="Arial MT"/>
                <a:cs typeface="Arial MT"/>
              </a:rPr>
              <a:t> </a:t>
            </a:r>
            <a:r>
              <a:rPr sz="3700" dirty="0">
                <a:solidFill>
                  <a:srgbClr val="08090F"/>
                </a:solidFill>
                <a:latin typeface="Arial MT"/>
                <a:cs typeface="Arial MT"/>
              </a:rPr>
              <a:t>opportunity</a:t>
            </a:r>
            <a:r>
              <a:rPr sz="3700" spc="254" dirty="0">
                <a:solidFill>
                  <a:srgbClr val="08090F"/>
                </a:solidFill>
                <a:latin typeface="Arial MT"/>
                <a:cs typeface="Arial MT"/>
              </a:rPr>
              <a:t> </a:t>
            </a:r>
            <a:r>
              <a:rPr sz="3700" dirty="0">
                <a:solidFill>
                  <a:srgbClr val="08090F"/>
                </a:solidFill>
                <a:latin typeface="Arial MT"/>
                <a:cs typeface="Arial MT"/>
              </a:rPr>
              <a:t>to</a:t>
            </a:r>
            <a:r>
              <a:rPr sz="3700" spc="254" dirty="0">
                <a:solidFill>
                  <a:srgbClr val="08090F"/>
                </a:solidFill>
                <a:latin typeface="Arial MT"/>
                <a:cs typeface="Arial MT"/>
              </a:rPr>
              <a:t> </a:t>
            </a:r>
            <a:r>
              <a:rPr sz="3700" spc="-10" dirty="0">
                <a:solidFill>
                  <a:srgbClr val="08090F"/>
                </a:solidFill>
                <a:latin typeface="Arial MT"/>
                <a:cs typeface="Arial MT"/>
              </a:rPr>
              <a:t>learn </a:t>
            </a:r>
            <a:r>
              <a:rPr sz="3700" dirty="0">
                <a:solidFill>
                  <a:srgbClr val="08090F"/>
                </a:solidFill>
                <a:latin typeface="Arial MT"/>
                <a:cs typeface="Arial MT"/>
              </a:rPr>
              <a:t>as</a:t>
            </a:r>
            <a:r>
              <a:rPr sz="3700" spc="190" dirty="0">
                <a:solidFill>
                  <a:srgbClr val="08090F"/>
                </a:solidFill>
                <a:latin typeface="Arial MT"/>
                <a:cs typeface="Arial MT"/>
              </a:rPr>
              <a:t> </a:t>
            </a:r>
            <a:r>
              <a:rPr sz="3700" dirty="0">
                <a:solidFill>
                  <a:srgbClr val="08090F"/>
                </a:solidFill>
                <a:latin typeface="Arial MT"/>
                <a:cs typeface="Arial MT"/>
              </a:rPr>
              <a:t>they</a:t>
            </a:r>
            <a:r>
              <a:rPr sz="3700" spc="195" dirty="0">
                <a:solidFill>
                  <a:srgbClr val="08090F"/>
                </a:solidFill>
                <a:latin typeface="Arial MT"/>
                <a:cs typeface="Arial MT"/>
              </a:rPr>
              <a:t> </a:t>
            </a:r>
            <a:r>
              <a:rPr sz="3700" dirty="0">
                <a:solidFill>
                  <a:srgbClr val="08090F"/>
                </a:solidFill>
                <a:latin typeface="Arial MT"/>
                <a:cs typeface="Arial MT"/>
              </a:rPr>
              <a:t>are</a:t>
            </a:r>
            <a:r>
              <a:rPr sz="3700" spc="190" dirty="0">
                <a:solidFill>
                  <a:srgbClr val="08090F"/>
                </a:solidFill>
                <a:latin typeface="Arial MT"/>
                <a:cs typeface="Arial MT"/>
              </a:rPr>
              <a:t> </a:t>
            </a:r>
            <a:r>
              <a:rPr sz="3700" dirty="0">
                <a:solidFill>
                  <a:srgbClr val="08090F"/>
                </a:solidFill>
                <a:latin typeface="Arial MT"/>
                <a:cs typeface="Arial MT"/>
              </a:rPr>
              <a:t>supported</a:t>
            </a:r>
            <a:r>
              <a:rPr sz="3700" spc="195" dirty="0">
                <a:solidFill>
                  <a:srgbClr val="08090F"/>
                </a:solidFill>
                <a:latin typeface="Arial MT"/>
                <a:cs typeface="Arial MT"/>
              </a:rPr>
              <a:t> </a:t>
            </a:r>
            <a:r>
              <a:rPr sz="3700" spc="-25" dirty="0">
                <a:solidFill>
                  <a:srgbClr val="08090F"/>
                </a:solidFill>
                <a:latin typeface="Arial MT"/>
                <a:cs typeface="Arial MT"/>
              </a:rPr>
              <a:t>and </a:t>
            </a:r>
            <a:r>
              <a:rPr sz="3700" dirty="0">
                <a:solidFill>
                  <a:srgbClr val="08090F"/>
                </a:solidFill>
                <a:latin typeface="Arial MT"/>
                <a:cs typeface="Arial MT"/>
              </a:rPr>
              <a:t>assisted</a:t>
            </a:r>
            <a:r>
              <a:rPr sz="3700" spc="155" dirty="0">
                <a:solidFill>
                  <a:srgbClr val="08090F"/>
                </a:solidFill>
                <a:latin typeface="Arial MT"/>
                <a:cs typeface="Arial MT"/>
              </a:rPr>
              <a:t> </a:t>
            </a:r>
            <a:r>
              <a:rPr sz="3700" dirty="0">
                <a:solidFill>
                  <a:srgbClr val="08090F"/>
                </a:solidFill>
                <a:latin typeface="Arial MT"/>
                <a:cs typeface="Arial MT"/>
              </a:rPr>
              <a:t>by</a:t>
            </a:r>
            <a:r>
              <a:rPr sz="3700" spc="165" dirty="0">
                <a:solidFill>
                  <a:srgbClr val="08090F"/>
                </a:solidFill>
                <a:latin typeface="Arial MT"/>
                <a:cs typeface="Arial MT"/>
              </a:rPr>
              <a:t> </a:t>
            </a:r>
            <a:r>
              <a:rPr sz="3700" dirty="0">
                <a:solidFill>
                  <a:srgbClr val="08090F"/>
                </a:solidFill>
                <a:latin typeface="Arial MT"/>
                <a:cs typeface="Arial MT"/>
              </a:rPr>
              <a:t>a</a:t>
            </a:r>
            <a:r>
              <a:rPr sz="3700" spc="165" dirty="0">
                <a:solidFill>
                  <a:srgbClr val="08090F"/>
                </a:solidFill>
                <a:latin typeface="Arial MT"/>
                <a:cs typeface="Arial MT"/>
              </a:rPr>
              <a:t> </a:t>
            </a:r>
            <a:r>
              <a:rPr sz="3700" dirty="0">
                <a:solidFill>
                  <a:srgbClr val="08090F"/>
                </a:solidFill>
                <a:latin typeface="Arial MT"/>
                <a:cs typeface="Arial MT"/>
              </a:rPr>
              <a:t>more</a:t>
            </a:r>
            <a:r>
              <a:rPr sz="3700" spc="170" dirty="0">
                <a:solidFill>
                  <a:srgbClr val="08090F"/>
                </a:solidFill>
                <a:latin typeface="Arial MT"/>
                <a:cs typeface="Arial MT"/>
              </a:rPr>
              <a:t> </a:t>
            </a:r>
            <a:r>
              <a:rPr sz="3700" spc="-10" dirty="0">
                <a:solidFill>
                  <a:srgbClr val="08090F"/>
                </a:solidFill>
                <a:latin typeface="Arial MT"/>
                <a:cs typeface="Arial MT"/>
              </a:rPr>
              <a:t>experienced colleague.</a:t>
            </a:r>
            <a:endParaRPr sz="3700">
              <a:latin typeface="Arial MT"/>
              <a:cs typeface="Arial MT"/>
            </a:endParaRPr>
          </a:p>
        </p:txBody>
      </p:sp>
      <p:pic>
        <p:nvPicPr>
          <p:cNvPr id="6" name="object 5">
            <a:hlinkClick r:id="rId3" action="ppaction://hlinksldjump"/>
            <a:extLst>
              <a:ext uri="{FF2B5EF4-FFF2-40B4-BE49-F238E27FC236}">
                <a16:creationId xmlns:a16="http://schemas.microsoft.com/office/drawing/2014/main" id="{CC601E59-AA78-2164-7B14-85082EBEB579}"/>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FFF8E7"/>
          </a:solidFill>
        </p:spPr>
        <p:txBody>
          <a:bodyPr wrap="square" lIns="0" tIns="0" rIns="0" bIns="0" rtlCol="0"/>
          <a:lstStyle/>
          <a:p>
            <a:endParaRPr/>
          </a:p>
        </p:txBody>
      </p:sp>
      <p:sp>
        <p:nvSpPr>
          <p:cNvPr id="3" name="object 3"/>
          <p:cNvSpPr txBox="1">
            <a:spLocks noGrp="1"/>
          </p:cNvSpPr>
          <p:nvPr>
            <p:ph type="title"/>
          </p:nvPr>
        </p:nvSpPr>
        <p:spPr>
          <a:xfrm>
            <a:off x="1016000" y="965244"/>
            <a:ext cx="8847455" cy="2943860"/>
          </a:xfrm>
          <a:prstGeom prst="rect">
            <a:avLst/>
          </a:prstGeom>
        </p:spPr>
        <p:txBody>
          <a:bodyPr vert="horz" wrap="square" lIns="0" tIns="12700" rIns="0" bIns="0" rtlCol="0">
            <a:spAutoFit/>
          </a:bodyPr>
          <a:lstStyle/>
          <a:p>
            <a:pPr marL="12700">
              <a:lnSpc>
                <a:spcPts val="7665"/>
              </a:lnSpc>
              <a:spcBef>
                <a:spcPts val="100"/>
              </a:spcBef>
              <a:tabLst>
                <a:tab pos="4212590" algn="l"/>
              </a:tabLst>
            </a:pPr>
            <a:r>
              <a:rPr spc="400" dirty="0"/>
              <a:t>Personal</a:t>
            </a:r>
            <a:r>
              <a:rPr dirty="0"/>
              <a:t>	</a:t>
            </a:r>
            <a:r>
              <a:rPr spc="285" dirty="0"/>
              <a:t>and</a:t>
            </a:r>
          </a:p>
          <a:p>
            <a:pPr marL="12700" marR="5080">
              <a:lnSpc>
                <a:spcPts val="7650"/>
              </a:lnSpc>
              <a:spcBef>
                <a:spcPts val="115"/>
              </a:spcBef>
              <a:tabLst>
                <a:tab pos="4469130" algn="l"/>
              </a:tabLst>
            </a:pPr>
            <a:r>
              <a:rPr spc="409" dirty="0"/>
              <a:t>reflective</a:t>
            </a:r>
            <a:r>
              <a:rPr dirty="0"/>
              <a:t>	</a:t>
            </a:r>
            <a:r>
              <a:rPr spc="405" dirty="0"/>
              <a:t>behaviour </a:t>
            </a:r>
            <a:r>
              <a:rPr spc="409" dirty="0"/>
              <a:t>strategies</a:t>
            </a:r>
          </a:p>
        </p:txBody>
      </p:sp>
      <p:sp>
        <p:nvSpPr>
          <p:cNvPr id="4" name="object 4"/>
          <p:cNvSpPr txBox="1">
            <a:spLocks noGrp="1"/>
          </p:cNvSpPr>
          <p:nvPr>
            <p:ph type="body" idx="1"/>
          </p:nvPr>
        </p:nvSpPr>
        <p:spPr>
          <a:prstGeom prst="rect">
            <a:avLst/>
          </a:prstGeom>
        </p:spPr>
        <p:txBody>
          <a:bodyPr vert="horz" wrap="square" lIns="0" tIns="12700" rIns="0" bIns="0" rtlCol="0">
            <a:spAutoFit/>
          </a:bodyPr>
          <a:lstStyle/>
          <a:p>
            <a:pPr marL="12700" marR="5080">
              <a:lnSpc>
                <a:spcPct val="141900"/>
              </a:lnSpc>
              <a:spcBef>
                <a:spcPts val="100"/>
              </a:spcBef>
            </a:pPr>
            <a:r>
              <a:rPr dirty="0"/>
              <a:t>Personal</a:t>
            </a:r>
            <a:r>
              <a:rPr spc="270" dirty="0"/>
              <a:t> </a:t>
            </a:r>
            <a:r>
              <a:rPr dirty="0"/>
              <a:t>and</a:t>
            </a:r>
            <a:r>
              <a:rPr spc="275" dirty="0"/>
              <a:t> </a:t>
            </a:r>
            <a:r>
              <a:rPr dirty="0"/>
              <a:t>reflective</a:t>
            </a:r>
            <a:r>
              <a:rPr spc="270" dirty="0"/>
              <a:t> </a:t>
            </a:r>
            <a:r>
              <a:rPr dirty="0"/>
              <a:t>strategies</a:t>
            </a:r>
            <a:r>
              <a:rPr spc="275" dirty="0"/>
              <a:t> </a:t>
            </a:r>
            <a:r>
              <a:rPr dirty="0"/>
              <a:t>are</a:t>
            </a:r>
            <a:r>
              <a:rPr spc="275" dirty="0"/>
              <a:t> </a:t>
            </a:r>
            <a:r>
              <a:rPr spc="-10" dirty="0"/>
              <a:t>great </a:t>
            </a:r>
            <a:r>
              <a:rPr dirty="0"/>
              <a:t>ways</a:t>
            </a:r>
            <a:r>
              <a:rPr spc="165" dirty="0"/>
              <a:t> </a:t>
            </a:r>
            <a:r>
              <a:rPr dirty="0"/>
              <a:t>for</a:t>
            </a:r>
            <a:r>
              <a:rPr spc="175" dirty="0"/>
              <a:t> </a:t>
            </a:r>
            <a:r>
              <a:rPr dirty="0"/>
              <a:t>staff</a:t>
            </a:r>
            <a:r>
              <a:rPr spc="175" dirty="0"/>
              <a:t> </a:t>
            </a:r>
            <a:r>
              <a:rPr dirty="0"/>
              <a:t>to</a:t>
            </a:r>
            <a:r>
              <a:rPr spc="175" dirty="0"/>
              <a:t> </a:t>
            </a:r>
            <a:r>
              <a:rPr dirty="0"/>
              <a:t>help</a:t>
            </a:r>
            <a:r>
              <a:rPr spc="175" dirty="0"/>
              <a:t> </a:t>
            </a:r>
            <a:r>
              <a:rPr dirty="0"/>
              <a:t>monitor</a:t>
            </a:r>
            <a:r>
              <a:rPr spc="175" dirty="0"/>
              <a:t> </a:t>
            </a:r>
            <a:r>
              <a:rPr dirty="0"/>
              <a:t>and</a:t>
            </a:r>
            <a:r>
              <a:rPr spc="175" dirty="0"/>
              <a:t> </a:t>
            </a:r>
            <a:r>
              <a:rPr spc="-10" dirty="0"/>
              <a:t>evaluate </a:t>
            </a:r>
            <a:r>
              <a:rPr dirty="0"/>
              <a:t>their</a:t>
            </a:r>
            <a:r>
              <a:rPr spc="295" dirty="0"/>
              <a:t> </a:t>
            </a:r>
            <a:r>
              <a:rPr dirty="0"/>
              <a:t>performance</a:t>
            </a:r>
            <a:r>
              <a:rPr spc="305" dirty="0"/>
              <a:t> </a:t>
            </a:r>
            <a:r>
              <a:rPr dirty="0"/>
              <a:t>and</a:t>
            </a:r>
            <a:r>
              <a:rPr spc="305" dirty="0"/>
              <a:t> </a:t>
            </a:r>
            <a:r>
              <a:rPr dirty="0"/>
              <a:t>interactions</a:t>
            </a:r>
            <a:r>
              <a:rPr spc="310" dirty="0"/>
              <a:t> </a:t>
            </a:r>
            <a:r>
              <a:rPr spc="-20" dirty="0"/>
              <a:t>with </a:t>
            </a:r>
            <a:r>
              <a:rPr dirty="0"/>
              <a:t>patients.</a:t>
            </a:r>
            <a:r>
              <a:rPr spc="260" dirty="0"/>
              <a:t> </a:t>
            </a:r>
            <a:r>
              <a:rPr dirty="0"/>
              <a:t>These</a:t>
            </a:r>
            <a:r>
              <a:rPr spc="265" dirty="0"/>
              <a:t> </a:t>
            </a:r>
            <a:r>
              <a:rPr dirty="0"/>
              <a:t>involve</a:t>
            </a:r>
            <a:r>
              <a:rPr spc="260" dirty="0"/>
              <a:t> </a:t>
            </a:r>
            <a:r>
              <a:rPr dirty="0"/>
              <a:t>staff</a:t>
            </a:r>
            <a:r>
              <a:rPr spc="265" dirty="0"/>
              <a:t> </a:t>
            </a:r>
            <a:r>
              <a:rPr spc="-10" dirty="0"/>
              <a:t>members </a:t>
            </a:r>
            <a:r>
              <a:rPr dirty="0"/>
              <a:t>completing</a:t>
            </a:r>
            <a:r>
              <a:rPr spc="270" dirty="0"/>
              <a:t> </a:t>
            </a:r>
            <a:r>
              <a:rPr dirty="0"/>
              <a:t>a</a:t>
            </a:r>
            <a:r>
              <a:rPr spc="280" dirty="0"/>
              <a:t> </a:t>
            </a:r>
            <a:r>
              <a:rPr dirty="0"/>
              <a:t>self-evaluation</a:t>
            </a:r>
            <a:r>
              <a:rPr spc="280" dirty="0"/>
              <a:t> </a:t>
            </a:r>
            <a:r>
              <a:rPr dirty="0"/>
              <a:t>of</a:t>
            </a:r>
            <a:r>
              <a:rPr spc="280" dirty="0"/>
              <a:t> </a:t>
            </a:r>
            <a:r>
              <a:rPr spc="-10" dirty="0"/>
              <a:t>their </a:t>
            </a:r>
            <a:r>
              <a:rPr dirty="0"/>
              <a:t>performance</a:t>
            </a:r>
            <a:r>
              <a:rPr spc="250" dirty="0"/>
              <a:t> </a:t>
            </a:r>
            <a:r>
              <a:rPr dirty="0"/>
              <a:t>at</a:t>
            </a:r>
            <a:r>
              <a:rPr spc="265" dirty="0"/>
              <a:t> </a:t>
            </a:r>
            <a:r>
              <a:rPr spc="-10" dirty="0"/>
              <a:t>work.</a:t>
            </a:r>
          </a:p>
        </p:txBody>
      </p:sp>
      <p:grpSp>
        <p:nvGrpSpPr>
          <p:cNvPr id="5" name="object 5"/>
          <p:cNvGrpSpPr/>
          <p:nvPr/>
        </p:nvGrpSpPr>
        <p:grpSpPr>
          <a:xfrm>
            <a:off x="10342674" y="12"/>
            <a:ext cx="7943850" cy="10287000"/>
            <a:chOff x="10342674" y="12"/>
            <a:chExt cx="7943850" cy="10287000"/>
          </a:xfrm>
        </p:grpSpPr>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16957088" y="9258312"/>
              <a:ext cx="914399" cy="876299"/>
            </a:xfrm>
            <a:prstGeom prst="rect">
              <a:avLst/>
            </a:prstGeom>
          </p:spPr>
        </p:pic>
        <p:pic>
          <p:nvPicPr>
            <p:cNvPr id="7" name="object 7"/>
            <p:cNvPicPr/>
            <p:nvPr/>
          </p:nvPicPr>
          <p:blipFill>
            <a:blip r:embed="rId3" cstate="print"/>
            <a:stretch>
              <a:fillRect/>
            </a:stretch>
          </p:blipFill>
          <p:spPr>
            <a:xfrm>
              <a:off x="10342674" y="12"/>
              <a:ext cx="7943849" cy="10286987"/>
            </a:xfrm>
            <a:prstGeom prst="rect">
              <a:avLst/>
            </a:prstGeom>
          </p:spPr>
        </p:pic>
      </p:grpSp>
      <p:pic>
        <p:nvPicPr>
          <p:cNvPr id="8" name="object 5">
            <a:hlinkClick r:id="rId4" action="ppaction://hlinksldjump"/>
            <a:extLst>
              <a:ext uri="{FF2B5EF4-FFF2-40B4-BE49-F238E27FC236}">
                <a16:creationId xmlns:a16="http://schemas.microsoft.com/office/drawing/2014/main" id="{181FA017-61BB-BE08-8FC0-F35CE027DE71}"/>
              </a:ext>
            </a:extLst>
          </p:cNvPr>
          <p:cNvPicPr/>
          <p:nvPr/>
        </p:nvPicPr>
        <p:blipFill>
          <a:blip r:embed="rId2"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9E4BB-7625-B868-A8B5-78ACC130E92D}"/>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 y="0"/>
            <a:ext cx="1862733" cy="1485900"/>
          </a:xfrm>
          <a:prstGeom prst="rect">
            <a:avLst/>
          </a:prstGeom>
        </p:spPr>
      </p:pic>
      <p:sp>
        <p:nvSpPr>
          <p:cNvPr id="4" name="TextBox 3">
            <a:extLst>
              <a:ext uri="{FF2B5EF4-FFF2-40B4-BE49-F238E27FC236}">
                <a16:creationId xmlns:a16="http://schemas.microsoft.com/office/drawing/2014/main" id="{8B29A14E-D963-6D8A-7E72-DF7AA708CD7C}"/>
              </a:ext>
            </a:extLst>
          </p:cNvPr>
          <p:cNvSpPr txBox="1"/>
          <p:nvPr/>
        </p:nvSpPr>
        <p:spPr>
          <a:xfrm>
            <a:off x="1905000" y="335369"/>
            <a:ext cx="12420600" cy="769441"/>
          </a:xfrm>
          <a:prstGeom prst="rect">
            <a:avLst/>
          </a:prstGeom>
          <a:noFill/>
        </p:spPr>
        <p:txBody>
          <a:bodyPr wrap="square" rtlCol="0">
            <a:spAutoFit/>
          </a:bodyPr>
          <a:lstStyle/>
          <a:p>
            <a:r>
              <a:rPr lang="en-US" sz="4400" dirty="0"/>
              <a:t>Develop your own personal reflection</a:t>
            </a:r>
            <a:endParaRPr lang="en-AU" sz="4400" dirty="0"/>
          </a:p>
        </p:txBody>
      </p:sp>
      <p:sp>
        <p:nvSpPr>
          <p:cNvPr id="5" name="TextBox 4">
            <a:extLst>
              <a:ext uri="{FF2B5EF4-FFF2-40B4-BE49-F238E27FC236}">
                <a16:creationId xmlns:a16="http://schemas.microsoft.com/office/drawing/2014/main" id="{7ABC488C-723E-5742-960B-F71921453112}"/>
              </a:ext>
            </a:extLst>
          </p:cNvPr>
          <p:cNvSpPr txBox="1"/>
          <p:nvPr/>
        </p:nvSpPr>
        <p:spPr>
          <a:xfrm>
            <a:off x="38100" y="1486198"/>
            <a:ext cx="18234660" cy="7848302"/>
          </a:xfrm>
          <a:prstGeom prst="rect">
            <a:avLst/>
          </a:prstGeom>
          <a:noFill/>
        </p:spPr>
        <p:txBody>
          <a:bodyPr wrap="square" rtlCol="0">
            <a:spAutoFit/>
          </a:bodyPr>
          <a:lstStyle/>
          <a:p>
            <a:r>
              <a:rPr lang="en-US" sz="2400" dirty="0">
                <a:solidFill>
                  <a:srgbClr val="0070C0"/>
                </a:solidFill>
              </a:rPr>
              <a:t>Develop a series of ten questions to gain feedback about student performance at school. You may like to include questions about strengths, weaknesses, time management, concentration, work ethic, effort in class, progress etc. Once you have created your personal reflection, complete the following questions:</a:t>
            </a:r>
          </a:p>
          <a:p>
            <a:r>
              <a:rPr lang="en-US" sz="2400" dirty="0">
                <a:solidFill>
                  <a:srgbClr val="0070C0"/>
                </a:solidFill>
              </a:rPr>
              <a:t>Questions:</a:t>
            </a:r>
          </a:p>
          <a:p>
            <a:r>
              <a:rPr lang="en-US" sz="2400" dirty="0">
                <a:solidFill>
                  <a:srgbClr val="0070C0"/>
                </a:solidFill>
              </a:rPr>
              <a:t>1. If a teacher at school gave you the personal reflection sheet you just created would you find it difficult to be honest if you knew that both your teacher and parents would read it? Explain why/why not?</a:t>
            </a:r>
          </a:p>
          <a:p>
            <a:r>
              <a:rPr lang="en-US" sz="2400" dirty="0">
                <a:solidFill>
                  <a:srgbClr val="0070C0"/>
                </a:solidFill>
              </a:rPr>
              <a:t>................................................................................................................................................................................................................................................................................................................................................................................................................................................................................................................................</a:t>
            </a:r>
          </a:p>
          <a:p>
            <a:r>
              <a:rPr lang="en-US" sz="2400" dirty="0">
                <a:solidFill>
                  <a:srgbClr val="0070C0"/>
                </a:solidFill>
              </a:rPr>
              <a:t>2. Do you think that personal reflection is an effective way to gain feedback in the workplace? Explain why/why not?</a:t>
            </a:r>
          </a:p>
          <a:p>
            <a:r>
              <a:rPr lang="en-US" sz="2400" dirty="0">
                <a:solidFill>
                  <a:srgbClr val="0070C0"/>
                </a:solidFill>
              </a:rPr>
              <a:t>................................................................................................................................................................................................................................................................................................................................................................................................................................................................................................................................</a:t>
            </a:r>
          </a:p>
          <a:p>
            <a:r>
              <a:rPr lang="en-US" sz="2400" dirty="0">
                <a:solidFill>
                  <a:srgbClr val="0070C0"/>
                </a:solidFill>
              </a:rPr>
              <a:t>3. Why do you think it is important to get people to think about their performance in the workplace instead of just telling them?</a:t>
            </a:r>
          </a:p>
          <a:p>
            <a:r>
              <a:rPr lang="en-US" sz="2400" dirty="0">
                <a:solidFill>
                  <a:srgbClr val="0070C0"/>
                </a:solidFill>
              </a:rPr>
              <a:t>................................................................................................................................................................................................................................................................................................................................................................................................................................................................................................................................</a:t>
            </a:r>
          </a:p>
          <a:p>
            <a:r>
              <a:rPr lang="en-US" sz="2400" dirty="0">
                <a:solidFill>
                  <a:srgbClr val="0070C0"/>
                </a:solidFill>
              </a:rPr>
              <a:t>4. Do you think that a personal reflection alone is enough to measure performance? Explain why/ why not?</a:t>
            </a:r>
          </a:p>
          <a:p>
            <a:r>
              <a:rPr lang="en-US" sz="2400" dirty="0">
                <a:solidFill>
                  <a:srgbClr val="0070C0"/>
                </a:solidFill>
              </a:rPr>
              <a:t>................................................................................................................................................................................................................................................................................................................................................................................................................................................................................................................................</a:t>
            </a:r>
          </a:p>
        </p:txBody>
      </p:sp>
      <p:pic>
        <p:nvPicPr>
          <p:cNvPr id="6" name="object 5">
            <a:hlinkClick r:id="rId4" action="ppaction://hlinksldjump"/>
            <a:extLst>
              <a:ext uri="{FF2B5EF4-FFF2-40B4-BE49-F238E27FC236}">
                <a16:creationId xmlns:a16="http://schemas.microsoft.com/office/drawing/2014/main" id="{4610AEBB-5792-A8A0-36FC-55D52A2B48B9}"/>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19E4BB-7625-B868-A8B5-78ACC130E92D}"/>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 y="0"/>
            <a:ext cx="1862733" cy="1485900"/>
          </a:xfrm>
          <a:prstGeom prst="rect">
            <a:avLst/>
          </a:prstGeom>
        </p:spPr>
      </p:pic>
      <p:sp>
        <p:nvSpPr>
          <p:cNvPr id="4" name="TextBox 3">
            <a:extLst>
              <a:ext uri="{FF2B5EF4-FFF2-40B4-BE49-F238E27FC236}">
                <a16:creationId xmlns:a16="http://schemas.microsoft.com/office/drawing/2014/main" id="{8B29A14E-D963-6D8A-7E72-DF7AA708CD7C}"/>
              </a:ext>
            </a:extLst>
          </p:cNvPr>
          <p:cNvSpPr txBox="1"/>
          <p:nvPr/>
        </p:nvSpPr>
        <p:spPr>
          <a:xfrm>
            <a:off x="1905000" y="335369"/>
            <a:ext cx="12420600" cy="769441"/>
          </a:xfrm>
          <a:prstGeom prst="rect">
            <a:avLst/>
          </a:prstGeom>
          <a:noFill/>
        </p:spPr>
        <p:txBody>
          <a:bodyPr wrap="square" rtlCol="0">
            <a:spAutoFit/>
          </a:bodyPr>
          <a:lstStyle/>
          <a:p>
            <a:r>
              <a:rPr lang="en-US" sz="4400" dirty="0"/>
              <a:t>Develop your own personal reflection</a:t>
            </a:r>
            <a:endParaRPr lang="en-AU" sz="4400" dirty="0"/>
          </a:p>
        </p:txBody>
      </p:sp>
      <p:sp>
        <p:nvSpPr>
          <p:cNvPr id="5" name="TextBox 4">
            <a:extLst>
              <a:ext uri="{FF2B5EF4-FFF2-40B4-BE49-F238E27FC236}">
                <a16:creationId xmlns:a16="http://schemas.microsoft.com/office/drawing/2014/main" id="{7ABC488C-723E-5742-960B-F71921453112}"/>
              </a:ext>
            </a:extLst>
          </p:cNvPr>
          <p:cNvSpPr txBox="1"/>
          <p:nvPr/>
        </p:nvSpPr>
        <p:spPr>
          <a:xfrm>
            <a:off x="38100" y="1474530"/>
            <a:ext cx="18234660" cy="7478970"/>
          </a:xfrm>
          <a:prstGeom prst="rect">
            <a:avLst/>
          </a:prstGeom>
          <a:noFill/>
        </p:spPr>
        <p:txBody>
          <a:bodyPr wrap="square" rtlCol="0">
            <a:spAutoFit/>
          </a:bodyPr>
          <a:lstStyle/>
          <a:p>
            <a:r>
              <a:rPr lang="en-US" sz="2400" dirty="0">
                <a:solidFill>
                  <a:srgbClr val="0070C0"/>
                </a:solidFill>
              </a:rPr>
              <a:t>Develop a series of ten questions to gain feedback about student performance at school. You may like to include questions about strengths, weaknesses, time management, concentration, work ethic, effort in class, progress etc. Once you have created your personal reflection, complete the following questions:</a:t>
            </a:r>
          </a:p>
          <a:p>
            <a:r>
              <a:rPr lang="en-US" sz="2400" dirty="0">
                <a:solidFill>
                  <a:srgbClr val="0070C0"/>
                </a:solidFill>
              </a:rPr>
              <a:t>Questions:</a:t>
            </a:r>
          </a:p>
          <a:p>
            <a:r>
              <a:rPr lang="en-US" sz="2400" dirty="0">
                <a:solidFill>
                  <a:srgbClr val="0070C0"/>
                </a:solidFill>
              </a:rPr>
              <a:t>5. What are some advantages of personal reflection?</a:t>
            </a:r>
          </a:p>
          <a:p>
            <a:r>
              <a:rPr lang="en-US" sz="2400" dirty="0">
                <a:solidFill>
                  <a:srgbClr val="0070C0"/>
                </a:solidFill>
              </a:rPr>
              <a:t>................................................................................................................................................................................................................................................................................................................................................................................................................................................................................................................................</a:t>
            </a:r>
          </a:p>
          <a:p>
            <a:r>
              <a:rPr lang="en-US" sz="2400" dirty="0">
                <a:solidFill>
                  <a:srgbClr val="0070C0"/>
                </a:solidFill>
              </a:rPr>
              <a:t>6. What are some disadvantages of personal reflection?</a:t>
            </a:r>
          </a:p>
          <a:p>
            <a:r>
              <a:rPr lang="en-US" sz="2400" dirty="0">
                <a:solidFill>
                  <a:srgbClr val="0070C0"/>
                </a:solidFill>
              </a:rPr>
              <a:t>................................................................................................................................................................................................................................................................................................................................................................................................................................................................................................................................</a:t>
            </a:r>
          </a:p>
          <a:p>
            <a:r>
              <a:rPr lang="en-US" sz="2400" dirty="0">
                <a:solidFill>
                  <a:srgbClr val="0070C0"/>
                </a:solidFill>
              </a:rPr>
              <a:t>7. Briefly describe a situation at work where you think it may not be appropriate to conduct a personal reflection.</a:t>
            </a:r>
          </a:p>
          <a:p>
            <a:r>
              <a:rPr lang="en-US" sz="2400" dirty="0">
                <a:solidFill>
                  <a:srgbClr val="0070C0"/>
                </a:solidFill>
              </a:rPr>
              <a:t>................................................................................................................................................................................................................................................................................................................................................................................................................................................................................................................................</a:t>
            </a:r>
          </a:p>
          <a:p>
            <a:r>
              <a:rPr lang="en-US" sz="2400" dirty="0">
                <a:solidFill>
                  <a:srgbClr val="0070C0"/>
                </a:solidFill>
              </a:rPr>
              <a:t>8. What occupation within the health services do you believe personal reflection would be most useful for? Give a brief explanation.</a:t>
            </a:r>
          </a:p>
          <a:p>
            <a:r>
              <a:rPr lang="en-US" sz="2400" dirty="0">
                <a:solidFill>
                  <a:srgbClr val="0070C0"/>
                </a:solidFill>
              </a:rPr>
              <a:t>................................................................................................................................................................................................................................................................................................................................................................................................................................................................................................................................</a:t>
            </a:r>
            <a:endParaRPr lang="en-US" sz="2400" dirty="0">
              <a:solidFill>
                <a:schemeClr val="tx1"/>
              </a:solidFill>
            </a:endParaRPr>
          </a:p>
        </p:txBody>
      </p:sp>
      <p:pic>
        <p:nvPicPr>
          <p:cNvPr id="6" name="object 5">
            <a:hlinkClick r:id="rId4" action="ppaction://hlinksldjump"/>
            <a:extLst>
              <a:ext uri="{FF2B5EF4-FFF2-40B4-BE49-F238E27FC236}">
                <a16:creationId xmlns:a16="http://schemas.microsoft.com/office/drawing/2014/main" id="{5F9AB9F7-C71C-944B-3953-D31DDB7320E0}"/>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41342043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sp>
        <p:nvSpPr>
          <p:cNvPr id="3" name="object 3"/>
          <p:cNvSpPr txBox="1">
            <a:spLocks noGrp="1"/>
          </p:cNvSpPr>
          <p:nvPr>
            <p:ph type="title"/>
          </p:nvPr>
        </p:nvSpPr>
        <p:spPr>
          <a:xfrm>
            <a:off x="1016000" y="965232"/>
            <a:ext cx="10459085" cy="1972310"/>
          </a:xfrm>
          <a:prstGeom prst="rect">
            <a:avLst/>
          </a:prstGeom>
        </p:spPr>
        <p:txBody>
          <a:bodyPr vert="horz" wrap="square" lIns="0" tIns="29209" rIns="0" bIns="0" rtlCol="0">
            <a:spAutoFit/>
          </a:bodyPr>
          <a:lstStyle/>
          <a:p>
            <a:pPr marL="12700" marR="5080">
              <a:lnSpc>
                <a:spcPts val="7650"/>
              </a:lnSpc>
              <a:spcBef>
                <a:spcPts val="229"/>
              </a:spcBef>
              <a:tabLst>
                <a:tab pos="2103120" algn="l"/>
                <a:tab pos="2437130" algn="l"/>
                <a:tab pos="4526915" algn="l"/>
                <a:tab pos="5614670" algn="l"/>
                <a:tab pos="6787515" algn="l"/>
              </a:tabLst>
            </a:pPr>
            <a:r>
              <a:rPr spc="330" dirty="0"/>
              <a:t>Seek</a:t>
            </a:r>
            <a:r>
              <a:rPr dirty="0"/>
              <a:t>		</a:t>
            </a:r>
            <a:r>
              <a:rPr spc="380" dirty="0"/>
              <a:t>advice</a:t>
            </a:r>
            <a:r>
              <a:rPr dirty="0"/>
              <a:t>	</a:t>
            </a:r>
            <a:r>
              <a:rPr spc="210" dirty="0"/>
              <a:t>to</a:t>
            </a:r>
            <a:r>
              <a:rPr dirty="0"/>
              <a:t>	</a:t>
            </a:r>
            <a:r>
              <a:rPr spc="390" dirty="0"/>
              <a:t>enhance </a:t>
            </a:r>
            <a:r>
              <a:rPr spc="285" dirty="0"/>
              <a:t>own</a:t>
            </a:r>
            <a:r>
              <a:rPr dirty="0"/>
              <a:t>	</a:t>
            </a:r>
            <a:r>
              <a:rPr spc="330" dirty="0"/>
              <a:t>work</a:t>
            </a:r>
            <a:r>
              <a:rPr dirty="0"/>
              <a:t>	</a:t>
            </a:r>
            <a:r>
              <a:rPr spc="415" dirty="0"/>
              <a:t>performance</a:t>
            </a:r>
          </a:p>
        </p:txBody>
      </p:sp>
      <p:sp>
        <p:nvSpPr>
          <p:cNvPr id="4" name="object 4"/>
          <p:cNvSpPr txBox="1"/>
          <p:nvPr/>
        </p:nvSpPr>
        <p:spPr>
          <a:xfrm>
            <a:off x="1022667" y="2958719"/>
            <a:ext cx="10678160" cy="4454525"/>
          </a:xfrm>
          <a:prstGeom prst="rect">
            <a:avLst/>
          </a:prstGeom>
        </p:spPr>
        <p:txBody>
          <a:bodyPr vert="horz" wrap="square" lIns="0" tIns="12065" rIns="0" bIns="0" rtlCol="0">
            <a:spAutoFit/>
          </a:bodyPr>
          <a:lstStyle/>
          <a:p>
            <a:pPr marL="12700" marR="5080">
              <a:lnSpc>
                <a:spcPct val="141800"/>
              </a:lnSpc>
              <a:spcBef>
                <a:spcPts val="95"/>
              </a:spcBef>
            </a:pPr>
            <a:r>
              <a:rPr sz="4100" dirty="0">
                <a:solidFill>
                  <a:srgbClr val="08090F"/>
                </a:solidFill>
                <a:latin typeface="Arial MT"/>
                <a:cs typeface="Arial MT"/>
              </a:rPr>
              <a:t>At</a:t>
            </a:r>
            <a:r>
              <a:rPr sz="4100" spc="190" dirty="0">
                <a:solidFill>
                  <a:srgbClr val="08090F"/>
                </a:solidFill>
                <a:latin typeface="Arial MT"/>
                <a:cs typeface="Arial MT"/>
              </a:rPr>
              <a:t> </a:t>
            </a:r>
            <a:r>
              <a:rPr sz="4100" dirty="0">
                <a:solidFill>
                  <a:srgbClr val="08090F"/>
                </a:solidFill>
                <a:latin typeface="Arial MT"/>
                <a:cs typeface="Arial MT"/>
              </a:rPr>
              <a:t>some</a:t>
            </a:r>
            <a:r>
              <a:rPr sz="4100" spc="200" dirty="0">
                <a:solidFill>
                  <a:srgbClr val="08090F"/>
                </a:solidFill>
                <a:latin typeface="Arial MT"/>
                <a:cs typeface="Arial MT"/>
              </a:rPr>
              <a:t> </a:t>
            </a:r>
            <a:r>
              <a:rPr sz="4100" dirty="0">
                <a:solidFill>
                  <a:srgbClr val="08090F"/>
                </a:solidFill>
                <a:latin typeface="Arial MT"/>
                <a:cs typeface="Arial MT"/>
              </a:rPr>
              <a:t>point</a:t>
            </a:r>
            <a:r>
              <a:rPr sz="4100" spc="200" dirty="0">
                <a:solidFill>
                  <a:srgbClr val="08090F"/>
                </a:solidFill>
                <a:latin typeface="Arial MT"/>
                <a:cs typeface="Arial MT"/>
              </a:rPr>
              <a:t> </a:t>
            </a:r>
            <a:r>
              <a:rPr sz="4100" dirty="0">
                <a:solidFill>
                  <a:srgbClr val="08090F"/>
                </a:solidFill>
                <a:latin typeface="Arial MT"/>
                <a:cs typeface="Arial MT"/>
              </a:rPr>
              <a:t>in</a:t>
            </a:r>
            <a:r>
              <a:rPr sz="4100" spc="200" dirty="0">
                <a:solidFill>
                  <a:srgbClr val="08090F"/>
                </a:solidFill>
                <a:latin typeface="Arial MT"/>
                <a:cs typeface="Arial MT"/>
              </a:rPr>
              <a:t> </a:t>
            </a:r>
            <a:r>
              <a:rPr sz="4100" dirty="0">
                <a:solidFill>
                  <a:srgbClr val="08090F"/>
                </a:solidFill>
                <a:latin typeface="Arial MT"/>
                <a:cs typeface="Arial MT"/>
              </a:rPr>
              <a:t>your</a:t>
            </a:r>
            <a:r>
              <a:rPr sz="4100" spc="200" dirty="0">
                <a:solidFill>
                  <a:srgbClr val="08090F"/>
                </a:solidFill>
                <a:latin typeface="Arial MT"/>
                <a:cs typeface="Arial MT"/>
              </a:rPr>
              <a:t> </a:t>
            </a:r>
            <a:r>
              <a:rPr sz="4100" dirty="0">
                <a:solidFill>
                  <a:srgbClr val="08090F"/>
                </a:solidFill>
                <a:latin typeface="Arial MT"/>
                <a:cs typeface="Arial MT"/>
              </a:rPr>
              <a:t>career</a:t>
            </a:r>
            <a:r>
              <a:rPr sz="4100" spc="200" dirty="0">
                <a:solidFill>
                  <a:srgbClr val="08090F"/>
                </a:solidFill>
                <a:latin typeface="Arial MT"/>
                <a:cs typeface="Arial MT"/>
              </a:rPr>
              <a:t> </a:t>
            </a:r>
            <a:r>
              <a:rPr sz="4100" dirty="0">
                <a:solidFill>
                  <a:srgbClr val="08090F"/>
                </a:solidFill>
                <a:latin typeface="Arial MT"/>
                <a:cs typeface="Arial MT"/>
              </a:rPr>
              <a:t>within</a:t>
            </a:r>
            <a:r>
              <a:rPr sz="4100" spc="200" dirty="0">
                <a:solidFill>
                  <a:srgbClr val="08090F"/>
                </a:solidFill>
                <a:latin typeface="Arial MT"/>
                <a:cs typeface="Arial MT"/>
              </a:rPr>
              <a:t> </a:t>
            </a:r>
            <a:r>
              <a:rPr sz="4100" dirty="0">
                <a:solidFill>
                  <a:srgbClr val="08090F"/>
                </a:solidFill>
                <a:latin typeface="Arial MT"/>
                <a:cs typeface="Arial MT"/>
              </a:rPr>
              <a:t>the</a:t>
            </a:r>
            <a:r>
              <a:rPr sz="4100" spc="200" dirty="0">
                <a:solidFill>
                  <a:srgbClr val="08090F"/>
                </a:solidFill>
                <a:latin typeface="Arial MT"/>
                <a:cs typeface="Arial MT"/>
              </a:rPr>
              <a:t> </a:t>
            </a:r>
            <a:r>
              <a:rPr sz="4100" spc="-10" dirty="0">
                <a:solidFill>
                  <a:srgbClr val="08090F"/>
                </a:solidFill>
                <a:latin typeface="Arial MT"/>
                <a:cs typeface="Arial MT"/>
              </a:rPr>
              <a:t>health </a:t>
            </a:r>
            <a:r>
              <a:rPr sz="4100" dirty="0">
                <a:solidFill>
                  <a:srgbClr val="08090F"/>
                </a:solidFill>
                <a:latin typeface="Arial MT"/>
                <a:cs typeface="Arial MT"/>
              </a:rPr>
              <a:t>services</a:t>
            </a:r>
            <a:r>
              <a:rPr sz="4100" spc="250" dirty="0">
                <a:solidFill>
                  <a:srgbClr val="08090F"/>
                </a:solidFill>
                <a:latin typeface="Arial MT"/>
                <a:cs typeface="Arial MT"/>
              </a:rPr>
              <a:t> </a:t>
            </a:r>
            <a:r>
              <a:rPr sz="4100" dirty="0">
                <a:solidFill>
                  <a:srgbClr val="08090F"/>
                </a:solidFill>
                <a:latin typeface="Arial MT"/>
                <a:cs typeface="Arial MT"/>
              </a:rPr>
              <a:t>industry</a:t>
            </a:r>
            <a:r>
              <a:rPr sz="4100" spc="254" dirty="0">
                <a:solidFill>
                  <a:srgbClr val="08090F"/>
                </a:solidFill>
                <a:latin typeface="Arial MT"/>
                <a:cs typeface="Arial MT"/>
              </a:rPr>
              <a:t> </a:t>
            </a:r>
            <a:r>
              <a:rPr sz="4100" dirty="0">
                <a:solidFill>
                  <a:srgbClr val="08090F"/>
                </a:solidFill>
                <a:latin typeface="Arial MT"/>
                <a:cs typeface="Arial MT"/>
              </a:rPr>
              <a:t>you</a:t>
            </a:r>
            <a:r>
              <a:rPr sz="4100" spc="254" dirty="0">
                <a:solidFill>
                  <a:srgbClr val="08090F"/>
                </a:solidFill>
                <a:latin typeface="Arial MT"/>
                <a:cs typeface="Arial MT"/>
              </a:rPr>
              <a:t> </a:t>
            </a:r>
            <a:r>
              <a:rPr sz="4100" dirty="0">
                <a:solidFill>
                  <a:srgbClr val="08090F"/>
                </a:solidFill>
                <a:latin typeface="Arial MT"/>
                <a:cs typeface="Arial MT"/>
              </a:rPr>
              <a:t>may</a:t>
            </a:r>
            <a:r>
              <a:rPr sz="4100" spc="250" dirty="0">
                <a:solidFill>
                  <a:srgbClr val="08090F"/>
                </a:solidFill>
                <a:latin typeface="Arial MT"/>
                <a:cs typeface="Arial MT"/>
              </a:rPr>
              <a:t> </a:t>
            </a:r>
            <a:r>
              <a:rPr sz="4100" dirty="0">
                <a:solidFill>
                  <a:srgbClr val="08090F"/>
                </a:solidFill>
                <a:latin typeface="Arial MT"/>
                <a:cs typeface="Arial MT"/>
              </a:rPr>
              <a:t>be</a:t>
            </a:r>
            <a:r>
              <a:rPr sz="4100" spc="254" dirty="0">
                <a:solidFill>
                  <a:srgbClr val="08090F"/>
                </a:solidFill>
                <a:latin typeface="Arial MT"/>
                <a:cs typeface="Arial MT"/>
              </a:rPr>
              <a:t> </a:t>
            </a:r>
            <a:r>
              <a:rPr sz="4100" dirty="0">
                <a:solidFill>
                  <a:srgbClr val="08090F"/>
                </a:solidFill>
                <a:latin typeface="Arial MT"/>
                <a:cs typeface="Arial MT"/>
              </a:rPr>
              <a:t>required</a:t>
            </a:r>
            <a:r>
              <a:rPr sz="4100" spc="254" dirty="0">
                <a:solidFill>
                  <a:srgbClr val="08090F"/>
                </a:solidFill>
                <a:latin typeface="Arial MT"/>
                <a:cs typeface="Arial MT"/>
              </a:rPr>
              <a:t> </a:t>
            </a:r>
            <a:r>
              <a:rPr sz="4100" spc="-25" dirty="0">
                <a:solidFill>
                  <a:srgbClr val="08090F"/>
                </a:solidFill>
                <a:latin typeface="Arial MT"/>
                <a:cs typeface="Arial MT"/>
              </a:rPr>
              <a:t>to </a:t>
            </a:r>
            <a:r>
              <a:rPr sz="4100" dirty="0">
                <a:solidFill>
                  <a:srgbClr val="08090F"/>
                </a:solidFill>
                <a:latin typeface="Arial MT"/>
                <a:cs typeface="Arial MT"/>
              </a:rPr>
              <a:t>seek</a:t>
            </a:r>
            <a:r>
              <a:rPr sz="4100" spc="245" dirty="0">
                <a:solidFill>
                  <a:srgbClr val="08090F"/>
                </a:solidFill>
                <a:latin typeface="Arial MT"/>
                <a:cs typeface="Arial MT"/>
              </a:rPr>
              <a:t> </a:t>
            </a:r>
            <a:r>
              <a:rPr sz="4100" dirty="0">
                <a:solidFill>
                  <a:srgbClr val="08090F"/>
                </a:solidFill>
                <a:latin typeface="Arial MT"/>
                <a:cs typeface="Arial MT"/>
              </a:rPr>
              <a:t>and</a:t>
            </a:r>
            <a:r>
              <a:rPr sz="4100" spc="245" dirty="0">
                <a:solidFill>
                  <a:srgbClr val="08090F"/>
                </a:solidFill>
                <a:latin typeface="Arial MT"/>
                <a:cs typeface="Arial MT"/>
              </a:rPr>
              <a:t> </a:t>
            </a:r>
            <a:r>
              <a:rPr sz="4100" dirty="0">
                <a:solidFill>
                  <a:srgbClr val="08090F"/>
                </a:solidFill>
                <a:latin typeface="Arial MT"/>
                <a:cs typeface="Arial MT"/>
              </a:rPr>
              <a:t>receive</a:t>
            </a:r>
            <a:r>
              <a:rPr sz="4100" spc="245" dirty="0">
                <a:solidFill>
                  <a:srgbClr val="08090F"/>
                </a:solidFill>
                <a:latin typeface="Arial MT"/>
                <a:cs typeface="Arial MT"/>
              </a:rPr>
              <a:t> </a:t>
            </a:r>
            <a:r>
              <a:rPr sz="4100" dirty="0">
                <a:solidFill>
                  <a:srgbClr val="08090F"/>
                </a:solidFill>
                <a:latin typeface="Arial MT"/>
                <a:cs typeface="Arial MT"/>
              </a:rPr>
              <a:t>advice</a:t>
            </a:r>
            <a:r>
              <a:rPr sz="4100" spc="245" dirty="0">
                <a:solidFill>
                  <a:srgbClr val="08090F"/>
                </a:solidFill>
                <a:latin typeface="Arial MT"/>
                <a:cs typeface="Arial MT"/>
              </a:rPr>
              <a:t> </a:t>
            </a:r>
            <a:r>
              <a:rPr sz="4100" dirty="0">
                <a:solidFill>
                  <a:srgbClr val="08090F"/>
                </a:solidFill>
                <a:latin typeface="Arial MT"/>
                <a:cs typeface="Arial MT"/>
              </a:rPr>
              <a:t>or</a:t>
            </a:r>
            <a:r>
              <a:rPr sz="4100" spc="245" dirty="0">
                <a:solidFill>
                  <a:srgbClr val="08090F"/>
                </a:solidFill>
                <a:latin typeface="Arial MT"/>
                <a:cs typeface="Arial MT"/>
              </a:rPr>
              <a:t> </a:t>
            </a:r>
            <a:r>
              <a:rPr sz="4100" dirty="0">
                <a:solidFill>
                  <a:srgbClr val="08090F"/>
                </a:solidFill>
                <a:latin typeface="Arial MT"/>
                <a:cs typeface="Arial MT"/>
              </a:rPr>
              <a:t>assistance</a:t>
            </a:r>
            <a:r>
              <a:rPr sz="4100" spc="245" dirty="0">
                <a:solidFill>
                  <a:srgbClr val="08090F"/>
                </a:solidFill>
                <a:latin typeface="Arial MT"/>
                <a:cs typeface="Arial MT"/>
              </a:rPr>
              <a:t> </a:t>
            </a:r>
            <a:r>
              <a:rPr sz="4100" dirty="0">
                <a:solidFill>
                  <a:srgbClr val="08090F"/>
                </a:solidFill>
                <a:latin typeface="Arial MT"/>
                <a:cs typeface="Arial MT"/>
              </a:rPr>
              <a:t>from</a:t>
            </a:r>
            <a:r>
              <a:rPr sz="4100" spc="250" dirty="0">
                <a:solidFill>
                  <a:srgbClr val="08090F"/>
                </a:solidFill>
                <a:latin typeface="Arial MT"/>
                <a:cs typeface="Arial MT"/>
              </a:rPr>
              <a:t> </a:t>
            </a:r>
            <a:r>
              <a:rPr sz="4100" spc="-50" dirty="0">
                <a:solidFill>
                  <a:srgbClr val="08090F"/>
                </a:solidFill>
                <a:latin typeface="Arial MT"/>
                <a:cs typeface="Arial MT"/>
              </a:rPr>
              <a:t>a </a:t>
            </a:r>
            <a:r>
              <a:rPr sz="4100" dirty="0">
                <a:solidFill>
                  <a:srgbClr val="08090F"/>
                </a:solidFill>
                <a:latin typeface="Arial MT"/>
                <a:cs typeface="Arial MT"/>
              </a:rPr>
              <a:t>supervisor,</a:t>
            </a:r>
            <a:r>
              <a:rPr sz="4100" spc="320" dirty="0">
                <a:solidFill>
                  <a:srgbClr val="08090F"/>
                </a:solidFill>
                <a:latin typeface="Arial MT"/>
                <a:cs typeface="Arial MT"/>
              </a:rPr>
              <a:t> </a:t>
            </a:r>
            <a:r>
              <a:rPr sz="4100" dirty="0">
                <a:solidFill>
                  <a:srgbClr val="08090F"/>
                </a:solidFill>
                <a:latin typeface="Arial MT"/>
                <a:cs typeface="Arial MT"/>
              </a:rPr>
              <a:t>colleague</a:t>
            </a:r>
            <a:r>
              <a:rPr sz="4100" spc="320" dirty="0">
                <a:solidFill>
                  <a:srgbClr val="08090F"/>
                </a:solidFill>
                <a:latin typeface="Arial MT"/>
                <a:cs typeface="Arial MT"/>
              </a:rPr>
              <a:t> </a:t>
            </a:r>
            <a:r>
              <a:rPr sz="4100" dirty="0">
                <a:solidFill>
                  <a:srgbClr val="08090F"/>
                </a:solidFill>
                <a:latin typeface="Arial MT"/>
                <a:cs typeface="Arial MT"/>
              </a:rPr>
              <a:t>and</a:t>
            </a:r>
            <a:r>
              <a:rPr sz="4100" spc="320" dirty="0">
                <a:solidFill>
                  <a:srgbClr val="08090F"/>
                </a:solidFill>
                <a:latin typeface="Arial MT"/>
                <a:cs typeface="Arial MT"/>
              </a:rPr>
              <a:t> </a:t>
            </a:r>
            <a:r>
              <a:rPr sz="4100" dirty="0">
                <a:solidFill>
                  <a:srgbClr val="08090F"/>
                </a:solidFill>
                <a:latin typeface="Arial MT"/>
                <a:cs typeface="Arial MT"/>
              </a:rPr>
              <a:t>other</a:t>
            </a:r>
            <a:r>
              <a:rPr sz="4100" spc="320" dirty="0">
                <a:solidFill>
                  <a:srgbClr val="08090F"/>
                </a:solidFill>
                <a:latin typeface="Arial MT"/>
                <a:cs typeface="Arial MT"/>
              </a:rPr>
              <a:t> </a:t>
            </a:r>
            <a:r>
              <a:rPr sz="4100" spc="-10" dirty="0">
                <a:solidFill>
                  <a:srgbClr val="08090F"/>
                </a:solidFill>
                <a:latin typeface="Arial MT"/>
                <a:cs typeface="Arial MT"/>
              </a:rPr>
              <a:t>appropriate </a:t>
            </a:r>
            <a:r>
              <a:rPr sz="4100" dirty="0">
                <a:solidFill>
                  <a:srgbClr val="08090F"/>
                </a:solidFill>
                <a:latin typeface="Arial MT"/>
                <a:cs typeface="Arial MT"/>
              </a:rPr>
              <a:t>sources</a:t>
            </a:r>
            <a:r>
              <a:rPr sz="4100" spc="245" dirty="0">
                <a:solidFill>
                  <a:srgbClr val="08090F"/>
                </a:solidFill>
                <a:latin typeface="Arial MT"/>
                <a:cs typeface="Arial MT"/>
              </a:rPr>
              <a:t> </a:t>
            </a:r>
            <a:r>
              <a:rPr sz="4100" dirty="0">
                <a:solidFill>
                  <a:srgbClr val="08090F"/>
                </a:solidFill>
                <a:latin typeface="Arial MT"/>
                <a:cs typeface="Arial MT"/>
              </a:rPr>
              <a:t>when</a:t>
            </a:r>
            <a:r>
              <a:rPr sz="4100" spc="250" dirty="0">
                <a:solidFill>
                  <a:srgbClr val="08090F"/>
                </a:solidFill>
                <a:latin typeface="Arial MT"/>
                <a:cs typeface="Arial MT"/>
              </a:rPr>
              <a:t> </a:t>
            </a:r>
            <a:r>
              <a:rPr sz="4100" dirty="0">
                <a:solidFill>
                  <a:srgbClr val="08090F"/>
                </a:solidFill>
                <a:latin typeface="Arial MT"/>
                <a:cs typeface="Arial MT"/>
              </a:rPr>
              <a:t>carrying</a:t>
            </a:r>
            <a:r>
              <a:rPr sz="4100" spc="245" dirty="0">
                <a:solidFill>
                  <a:srgbClr val="08090F"/>
                </a:solidFill>
                <a:latin typeface="Arial MT"/>
                <a:cs typeface="Arial MT"/>
              </a:rPr>
              <a:t> </a:t>
            </a:r>
            <a:r>
              <a:rPr sz="4100" dirty="0">
                <a:solidFill>
                  <a:srgbClr val="08090F"/>
                </a:solidFill>
                <a:latin typeface="Arial MT"/>
                <a:cs typeface="Arial MT"/>
              </a:rPr>
              <a:t>out</a:t>
            </a:r>
            <a:r>
              <a:rPr sz="4100" spc="250" dirty="0">
                <a:solidFill>
                  <a:srgbClr val="08090F"/>
                </a:solidFill>
                <a:latin typeface="Arial MT"/>
                <a:cs typeface="Arial MT"/>
              </a:rPr>
              <a:t> </a:t>
            </a:r>
            <a:r>
              <a:rPr sz="4100" dirty="0">
                <a:solidFill>
                  <a:srgbClr val="08090F"/>
                </a:solidFill>
                <a:latin typeface="Arial MT"/>
                <a:cs typeface="Arial MT"/>
              </a:rPr>
              <a:t>your</a:t>
            </a:r>
            <a:r>
              <a:rPr sz="4100" spc="250" dirty="0">
                <a:solidFill>
                  <a:srgbClr val="08090F"/>
                </a:solidFill>
                <a:latin typeface="Arial MT"/>
                <a:cs typeface="Arial MT"/>
              </a:rPr>
              <a:t> </a:t>
            </a:r>
            <a:r>
              <a:rPr sz="4100" spc="-10" dirty="0">
                <a:solidFill>
                  <a:srgbClr val="08090F"/>
                </a:solidFill>
                <a:latin typeface="Arial MT"/>
                <a:cs typeface="Arial MT"/>
              </a:rPr>
              <a:t>role.</a:t>
            </a:r>
            <a:endParaRPr sz="4100">
              <a:latin typeface="Arial MT"/>
              <a:cs typeface="Arial MT"/>
            </a:endParaRPr>
          </a:p>
        </p:txBody>
      </p:sp>
      <p:pic>
        <p:nvPicPr>
          <p:cNvPr id="6" name="object 6"/>
          <p:cNvPicPr/>
          <p:nvPr/>
        </p:nvPicPr>
        <p:blipFill>
          <a:blip r:embed="rId2" cstate="print"/>
          <a:stretch>
            <a:fillRect/>
          </a:stretch>
        </p:blipFill>
        <p:spPr>
          <a:xfrm>
            <a:off x="11913896" y="0"/>
            <a:ext cx="6372224" cy="10286999"/>
          </a:xfrm>
          <a:prstGeom prst="rect">
            <a:avLst/>
          </a:prstGeom>
        </p:spPr>
      </p:pic>
      <p:pic>
        <p:nvPicPr>
          <p:cNvPr id="8" name="object 5">
            <a:hlinkClick r:id="rId3" action="ppaction://hlinksldjump"/>
            <a:extLst>
              <a:ext uri="{FF2B5EF4-FFF2-40B4-BE49-F238E27FC236}">
                <a16:creationId xmlns:a16="http://schemas.microsoft.com/office/drawing/2014/main" id="{458D70E9-4762-3C3A-CBA7-722AA9BF4722}"/>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0"/>
            <a:ext cx="18288000" cy="10287000"/>
          </a:xfrm>
          <a:prstGeom prst="rect">
            <a:avLst/>
          </a:prstGeom>
        </p:spPr>
      </p:pic>
      <p:sp>
        <p:nvSpPr>
          <p:cNvPr id="5" name="object 5"/>
          <p:cNvSpPr txBox="1"/>
          <p:nvPr/>
        </p:nvSpPr>
        <p:spPr>
          <a:xfrm>
            <a:off x="1016000" y="2261884"/>
            <a:ext cx="3542029" cy="6369050"/>
          </a:xfrm>
          <a:prstGeom prst="rect">
            <a:avLst/>
          </a:prstGeom>
        </p:spPr>
        <p:txBody>
          <a:bodyPr vert="horz" wrap="square" lIns="0" tIns="153670" rIns="0" bIns="0" rtlCol="0">
            <a:spAutoFit/>
          </a:bodyPr>
          <a:lstStyle/>
          <a:p>
            <a:pPr marL="12700">
              <a:lnSpc>
                <a:spcPct val="100000"/>
              </a:lnSpc>
              <a:spcBef>
                <a:spcPts val="1210"/>
              </a:spcBef>
              <a:tabLst>
                <a:tab pos="607060" algn="l"/>
                <a:tab pos="2025014" algn="l"/>
              </a:tabLst>
            </a:pPr>
            <a:r>
              <a:rPr sz="3700" spc="100" dirty="0">
                <a:latin typeface="Arial MT"/>
                <a:cs typeface="Arial MT"/>
              </a:rPr>
              <a:t>Is</a:t>
            </a:r>
            <a:r>
              <a:rPr sz="3700" dirty="0">
                <a:latin typeface="Arial MT"/>
                <a:cs typeface="Arial MT"/>
              </a:rPr>
              <a:t>	</a:t>
            </a:r>
            <a:r>
              <a:rPr sz="3700" spc="170" dirty="0">
                <a:latin typeface="Arial MT"/>
                <a:cs typeface="Arial MT"/>
              </a:rPr>
              <a:t>when</a:t>
            </a:r>
            <a:r>
              <a:rPr sz="3700" dirty="0">
                <a:latin typeface="Arial MT"/>
                <a:cs typeface="Arial MT"/>
              </a:rPr>
              <a:t>	</a:t>
            </a:r>
            <a:r>
              <a:rPr sz="3700" spc="145" dirty="0">
                <a:latin typeface="Arial MT"/>
                <a:cs typeface="Arial MT"/>
              </a:rPr>
              <a:t>you</a:t>
            </a:r>
            <a:endParaRPr sz="3700">
              <a:latin typeface="Arial MT"/>
              <a:cs typeface="Arial MT"/>
            </a:endParaRPr>
          </a:p>
          <a:p>
            <a:pPr marL="12700" marR="5080">
              <a:lnSpc>
                <a:spcPct val="125000"/>
              </a:lnSpc>
              <a:tabLst>
                <a:tab pos="1947545" algn="l"/>
                <a:tab pos="2084705" algn="l"/>
                <a:tab pos="2861945" algn="l"/>
              </a:tabLst>
            </a:pPr>
            <a:r>
              <a:rPr sz="3700" spc="204" dirty="0">
                <a:latin typeface="Arial MT"/>
                <a:cs typeface="Arial MT"/>
              </a:rPr>
              <a:t>provide</a:t>
            </a:r>
            <a:r>
              <a:rPr sz="3700" dirty="0">
                <a:latin typeface="Arial MT"/>
                <a:cs typeface="Arial MT"/>
              </a:rPr>
              <a:t>	</a:t>
            </a:r>
            <a:r>
              <a:rPr sz="3700" spc="204" dirty="0">
                <a:latin typeface="Arial MT"/>
                <a:cs typeface="Arial MT"/>
              </a:rPr>
              <a:t>written </a:t>
            </a:r>
            <a:r>
              <a:rPr sz="3700" spc="220" dirty="0">
                <a:latin typeface="Arial MT"/>
                <a:cs typeface="Arial MT"/>
              </a:rPr>
              <a:t>information</a:t>
            </a:r>
            <a:r>
              <a:rPr sz="3700" dirty="0">
                <a:latin typeface="Arial MT"/>
                <a:cs typeface="Arial MT"/>
              </a:rPr>
              <a:t>	</a:t>
            </a:r>
            <a:r>
              <a:rPr sz="3700" spc="100" dirty="0">
                <a:latin typeface="Arial MT"/>
                <a:cs typeface="Arial MT"/>
              </a:rPr>
              <a:t>to </a:t>
            </a:r>
            <a:r>
              <a:rPr sz="3700" spc="210" dirty="0">
                <a:latin typeface="Arial MT"/>
                <a:cs typeface="Arial MT"/>
              </a:rPr>
              <a:t>patients</a:t>
            </a:r>
            <a:r>
              <a:rPr sz="3700" dirty="0">
                <a:latin typeface="Arial MT"/>
                <a:cs typeface="Arial MT"/>
              </a:rPr>
              <a:t>		</a:t>
            </a:r>
            <a:r>
              <a:rPr sz="3700" spc="100" dirty="0">
                <a:latin typeface="Arial MT"/>
                <a:cs typeface="Arial MT"/>
              </a:rPr>
              <a:t>or</a:t>
            </a:r>
            <a:endParaRPr sz="3700">
              <a:latin typeface="Arial MT"/>
              <a:cs typeface="Arial MT"/>
            </a:endParaRPr>
          </a:p>
          <a:p>
            <a:pPr marL="12700" marR="382905">
              <a:lnSpc>
                <a:spcPct val="125000"/>
              </a:lnSpc>
              <a:tabLst>
                <a:tab pos="1731645" algn="l"/>
                <a:tab pos="2751455" algn="l"/>
              </a:tabLst>
            </a:pPr>
            <a:r>
              <a:rPr sz="3700" spc="215" dirty="0">
                <a:latin typeface="Arial MT"/>
                <a:cs typeface="Arial MT"/>
              </a:rPr>
              <a:t>colleagues</a:t>
            </a:r>
            <a:r>
              <a:rPr sz="3700" dirty="0">
                <a:latin typeface="Arial MT"/>
                <a:cs typeface="Arial MT"/>
              </a:rPr>
              <a:t>	</a:t>
            </a:r>
            <a:r>
              <a:rPr sz="3700" spc="100" dirty="0">
                <a:latin typeface="Arial MT"/>
                <a:cs typeface="Arial MT"/>
              </a:rPr>
              <a:t>in </a:t>
            </a:r>
            <a:r>
              <a:rPr sz="3700" spc="200" dirty="0">
                <a:latin typeface="Arial MT"/>
                <a:cs typeface="Arial MT"/>
              </a:rPr>
              <a:t>regard</a:t>
            </a:r>
            <a:r>
              <a:rPr sz="3700" dirty="0">
                <a:latin typeface="Arial MT"/>
                <a:cs typeface="Arial MT"/>
              </a:rPr>
              <a:t>	</a:t>
            </a:r>
            <a:r>
              <a:rPr sz="3700" spc="100" dirty="0">
                <a:latin typeface="Arial MT"/>
                <a:cs typeface="Arial MT"/>
              </a:rPr>
              <a:t>to</a:t>
            </a:r>
            <a:endParaRPr sz="3700">
              <a:latin typeface="Arial MT"/>
              <a:cs typeface="Arial MT"/>
            </a:endParaRPr>
          </a:p>
          <a:p>
            <a:pPr marL="12700">
              <a:lnSpc>
                <a:spcPct val="100000"/>
              </a:lnSpc>
              <a:spcBef>
                <a:spcPts val="1110"/>
              </a:spcBef>
            </a:pPr>
            <a:r>
              <a:rPr sz="3700" spc="215" dirty="0">
                <a:latin typeface="Arial MT"/>
                <a:cs typeface="Arial MT"/>
              </a:rPr>
              <a:t>diagnosis,</a:t>
            </a:r>
            <a:endParaRPr sz="3700">
              <a:latin typeface="Arial MT"/>
              <a:cs typeface="Arial MT"/>
            </a:endParaRPr>
          </a:p>
          <a:p>
            <a:pPr marL="12700" marR="358140">
              <a:lnSpc>
                <a:spcPct val="125000"/>
              </a:lnSpc>
              <a:tabLst>
                <a:tab pos="2724150" algn="l"/>
              </a:tabLst>
            </a:pPr>
            <a:r>
              <a:rPr sz="3700" spc="215" dirty="0">
                <a:latin typeface="Arial MT"/>
                <a:cs typeface="Arial MT"/>
              </a:rPr>
              <a:t>treatments</a:t>
            </a:r>
            <a:r>
              <a:rPr sz="3700" dirty="0">
                <a:latin typeface="Arial MT"/>
                <a:cs typeface="Arial MT"/>
              </a:rPr>
              <a:t>	</a:t>
            </a:r>
            <a:r>
              <a:rPr sz="3700" spc="100" dirty="0">
                <a:latin typeface="Arial MT"/>
                <a:cs typeface="Arial MT"/>
              </a:rPr>
              <a:t>or </a:t>
            </a:r>
            <a:r>
              <a:rPr sz="3700" spc="215" dirty="0">
                <a:latin typeface="Arial MT"/>
                <a:cs typeface="Arial MT"/>
              </a:rPr>
              <a:t>referrals.</a:t>
            </a:r>
            <a:endParaRPr sz="3700">
              <a:latin typeface="Arial MT"/>
              <a:cs typeface="Arial MT"/>
            </a:endParaRPr>
          </a:p>
        </p:txBody>
      </p:sp>
      <p:sp>
        <p:nvSpPr>
          <p:cNvPr id="6" name="object 6"/>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5" dirty="0">
                <a:solidFill>
                  <a:srgbClr val="000000"/>
                </a:solidFill>
              </a:rPr>
              <a:t>Formal</a:t>
            </a:r>
            <a:r>
              <a:rPr spc="114" dirty="0">
                <a:solidFill>
                  <a:srgbClr val="000000"/>
                </a:solidFill>
              </a:rPr>
              <a:t> </a:t>
            </a:r>
            <a:r>
              <a:rPr spc="35" dirty="0">
                <a:solidFill>
                  <a:srgbClr val="000000"/>
                </a:solidFill>
              </a:rPr>
              <a:t>Rapport</a:t>
            </a:r>
          </a:p>
        </p:txBody>
      </p:sp>
      <p:pic>
        <p:nvPicPr>
          <p:cNvPr id="2" name="object 5">
            <a:hlinkClick r:id="rId3" action="ppaction://hlinksldjump"/>
            <a:extLst>
              <a:ext uri="{FF2B5EF4-FFF2-40B4-BE49-F238E27FC236}">
                <a16:creationId xmlns:a16="http://schemas.microsoft.com/office/drawing/2014/main" id="{B8B7FD4A-A87F-2C63-A5C8-A486AA5C7321}"/>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DA63A6"/>
          </a:solidFill>
        </p:spPr>
        <p:txBody>
          <a:bodyPr wrap="square" lIns="0" tIns="0" rIns="0" bIns="0" rtlCol="0"/>
          <a:lstStyle/>
          <a:p>
            <a:endParaRPr/>
          </a:p>
        </p:txBody>
      </p:sp>
      <p:pic>
        <p:nvPicPr>
          <p:cNvPr id="4" name="object 4"/>
          <p:cNvPicPr/>
          <p:nvPr/>
        </p:nvPicPr>
        <p:blipFill>
          <a:blip r:embed="rId2" cstate="print"/>
          <a:stretch>
            <a:fillRect/>
          </a:stretch>
        </p:blipFill>
        <p:spPr>
          <a:xfrm>
            <a:off x="0" y="1"/>
            <a:ext cx="10086974" cy="10286998"/>
          </a:xfrm>
          <a:prstGeom prst="rect">
            <a:avLst/>
          </a:prstGeom>
        </p:spPr>
      </p:pic>
      <p:sp>
        <p:nvSpPr>
          <p:cNvPr id="5" name="object 5"/>
          <p:cNvSpPr txBox="1"/>
          <p:nvPr/>
        </p:nvSpPr>
        <p:spPr>
          <a:xfrm>
            <a:off x="10453747" y="3380180"/>
            <a:ext cx="7519670" cy="3915410"/>
          </a:xfrm>
          <a:prstGeom prst="rect">
            <a:avLst/>
          </a:prstGeom>
        </p:spPr>
        <p:txBody>
          <a:bodyPr vert="horz" wrap="square" lIns="0" tIns="48260" rIns="0" bIns="0" rtlCol="0">
            <a:spAutoFit/>
          </a:bodyPr>
          <a:lstStyle/>
          <a:p>
            <a:pPr marL="12700" marR="5080">
              <a:lnSpc>
                <a:spcPts val="7650"/>
              </a:lnSpc>
              <a:spcBef>
                <a:spcPts val="380"/>
              </a:spcBef>
              <a:tabLst>
                <a:tab pos="2524760" algn="l"/>
                <a:tab pos="2615565" algn="l"/>
                <a:tab pos="3698240" algn="l"/>
              </a:tabLst>
            </a:pPr>
            <a:r>
              <a:rPr sz="6400" b="1" spc="330" dirty="0">
                <a:solidFill>
                  <a:srgbClr val="08090F"/>
                </a:solidFill>
                <a:latin typeface="Arial"/>
                <a:cs typeface="Arial"/>
              </a:rPr>
              <a:t>What</a:t>
            </a:r>
            <a:r>
              <a:rPr sz="6400" b="1" dirty="0">
                <a:solidFill>
                  <a:srgbClr val="08090F"/>
                </a:solidFill>
                <a:latin typeface="Arial"/>
                <a:cs typeface="Arial"/>
              </a:rPr>
              <a:t>	</a:t>
            </a:r>
            <a:r>
              <a:rPr sz="6400" b="1" spc="210" dirty="0">
                <a:solidFill>
                  <a:srgbClr val="08090F"/>
                </a:solidFill>
                <a:latin typeface="Arial"/>
                <a:cs typeface="Arial"/>
              </a:rPr>
              <a:t>to</a:t>
            </a:r>
            <a:r>
              <a:rPr sz="6400" b="1" dirty="0">
                <a:solidFill>
                  <a:srgbClr val="08090F"/>
                </a:solidFill>
                <a:latin typeface="Arial"/>
                <a:cs typeface="Arial"/>
              </a:rPr>
              <a:t>	</a:t>
            </a:r>
            <a:r>
              <a:rPr sz="6400" b="1" spc="400" dirty="0">
                <a:solidFill>
                  <a:srgbClr val="08090F"/>
                </a:solidFill>
                <a:latin typeface="Arial"/>
                <a:cs typeface="Arial"/>
              </a:rPr>
              <a:t>consider </a:t>
            </a:r>
            <a:r>
              <a:rPr sz="6400" b="1" spc="330" dirty="0">
                <a:solidFill>
                  <a:srgbClr val="08090F"/>
                </a:solidFill>
                <a:latin typeface="Arial"/>
                <a:cs typeface="Arial"/>
              </a:rPr>
              <a:t>when</a:t>
            </a:r>
            <a:r>
              <a:rPr sz="6400" b="1" dirty="0">
                <a:solidFill>
                  <a:srgbClr val="08090F"/>
                </a:solidFill>
                <a:latin typeface="Arial"/>
                <a:cs typeface="Arial"/>
              </a:rPr>
              <a:t>		</a:t>
            </a:r>
            <a:r>
              <a:rPr sz="6400" b="1" spc="405" dirty="0">
                <a:solidFill>
                  <a:srgbClr val="08090F"/>
                </a:solidFill>
                <a:latin typeface="Arial"/>
                <a:cs typeface="Arial"/>
              </a:rPr>
              <a:t>receiving</a:t>
            </a:r>
            <a:endParaRPr sz="6400">
              <a:latin typeface="Arial"/>
              <a:cs typeface="Arial"/>
            </a:endParaRPr>
          </a:p>
          <a:p>
            <a:pPr marL="12700" marR="2199640">
              <a:lnSpc>
                <a:spcPts val="7650"/>
              </a:lnSpc>
              <a:tabLst>
                <a:tab pos="1923414" algn="l"/>
              </a:tabLst>
            </a:pPr>
            <a:r>
              <a:rPr sz="6400" b="1" spc="285" dirty="0">
                <a:solidFill>
                  <a:srgbClr val="08090F"/>
                </a:solidFill>
                <a:latin typeface="Arial"/>
                <a:cs typeface="Arial"/>
              </a:rPr>
              <a:t>and</a:t>
            </a:r>
            <a:r>
              <a:rPr sz="6400" b="1" dirty="0">
                <a:solidFill>
                  <a:srgbClr val="08090F"/>
                </a:solidFill>
                <a:latin typeface="Arial"/>
                <a:cs typeface="Arial"/>
              </a:rPr>
              <a:t>	</a:t>
            </a:r>
            <a:r>
              <a:rPr sz="6400" b="1" spc="390" dirty="0">
                <a:solidFill>
                  <a:srgbClr val="08090F"/>
                </a:solidFill>
                <a:latin typeface="Arial"/>
                <a:cs typeface="Arial"/>
              </a:rPr>
              <a:t>seeking </a:t>
            </a:r>
            <a:r>
              <a:rPr sz="6400" b="1" spc="409" dirty="0">
                <a:solidFill>
                  <a:srgbClr val="08090F"/>
                </a:solidFill>
                <a:latin typeface="Arial"/>
                <a:cs typeface="Arial"/>
              </a:rPr>
              <a:t>assistance</a:t>
            </a:r>
            <a:endParaRPr sz="6400">
              <a:latin typeface="Arial"/>
              <a:cs typeface="Arial"/>
            </a:endParaRPr>
          </a:p>
        </p:txBody>
      </p:sp>
      <p:pic>
        <p:nvPicPr>
          <p:cNvPr id="6" name="object 5">
            <a:hlinkClick r:id="rId3" action="ppaction://hlinksldjump"/>
            <a:extLst>
              <a:ext uri="{FF2B5EF4-FFF2-40B4-BE49-F238E27FC236}">
                <a16:creationId xmlns:a16="http://schemas.microsoft.com/office/drawing/2014/main" id="{2E662F1B-EBD3-11A3-466B-150D82D8DAF4}"/>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5CFA4-49F9-85F5-0D87-C3BE882F3739}"/>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0" y="0"/>
            <a:ext cx="1792828" cy="1409700"/>
          </a:xfrm>
          <a:prstGeom prst="rect">
            <a:avLst/>
          </a:prstGeom>
        </p:spPr>
      </p:pic>
      <p:sp>
        <p:nvSpPr>
          <p:cNvPr id="4" name="TextBox 3">
            <a:extLst>
              <a:ext uri="{FF2B5EF4-FFF2-40B4-BE49-F238E27FC236}">
                <a16:creationId xmlns:a16="http://schemas.microsoft.com/office/drawing/2014/main" id="{BE75B3A1-2FF4-023D-DF75-DD400BCC0FE2}"/>
              </a:ext>
            </a:extLst>
          </p:cNvPr>
          <p:cNvSpPr txBox="1"/>
          <p:nvPr/>
        </p:nvSpPr>
        <p:spPr>
          <a:xfrm>
            <a:off x="1905000" y="335369"/>
            <a:ext cx="12420600" cy="769441"/>
          </a:xfrm>
          <a:prstGeom prst="rect">
            <a:avLst/>
          </a:prstGeom>
          <a:noFill/>
        </p:spPr>
        <p:txBody>
          <a:bodyPr wrap="square" rtlCol="0">
            <a:spAutoFit/>
          </a:bodyPr>
          <a:lstStyle/>
          <a:p>
            <a:r>
              <a:rPr lang="en-US" sz="4400" dirty="0"/>
              <a:t>Create an evaluation</a:t>
            </a:r>
            <a:endParaRPr lang="en-AU" sz="4400" dirty="0"/>
          </a:p>
        </p:txBody>
      </p:sp>
      <p:sp>
        <p:nvSpPr>
          <p:cNvPr id="5" name="TextBox 4">
            <a:extLst>
              <a:ext uri="{FF2B5EF4-FFF2-40B4-BE49-F238E27FC236}">
                <a16:creationId xmlns:a16="http://schemas.microsoft.com/office/drawing/2014/main" id="{8ED3E656-54CD-A9E2-CBA5-130FACFE4604}"/>
              </a:ext>
            </a:extLst>
          </p:cNvPr>
          <p:cNvSpPr txBox="1"/>
          <p:nvPr/>
        </p:nvSpPr>
        <p:spPr>
          <a:xfrm>
            <a:off x="38100" y="1474530"/>
            <a:ext cx="18234660" cy="5262979"/>
          </a:xfrm>
          <a:prstGeom prst="rect">
            <a:avLst/>
          </a:prstGeom>
          <a:noFill/>
        </p:spPr>
        <p:txBody>
          <a:bodyPr wrap="square" rtlCol="0">
            <a:spAutoFit/>
          </a:bodyPr>
          <a:lstStyle/>
          <a:p>
            <a:r>
              <a:rPr lang="en-US" sz="2400" dirty="0">
                <a:solidFill>
                  <a:srgbClr val="0070C0"/>
                </a:solidFill>
              </a:rPr>
              <a:t>Loretta is physiotherapist and runs her own clinic. She has a large client base and is wanting to find out how she could improve on her own performance and service when treating patients. Create a survey, questionnaire or set of interview questions to gain feedback from patients that Loretta could use at the conclusion of her appointment.</a:t>
            </a:r>
          </a:p>
          <a:p>
            <a:r>
              <a:rPr lang="en-US" sz="2400" dirty="0">
                <a:solidFill>
                  <a:srgbClr val="0070C0"/>
                </a:solidFill>
              </a:rPr>
              <a:t>Ensure that your evaluation allows her to gain feedback on:</a:t>
            </a:r>
          </a:p>
          <a:p>
            <a:r>
              <a:rPr lang="en-US" sz="2400" dirty="0">
                <a:solidFill>
                  <a:srgbClr val="0070C0"/>
                </a:solidFill>
              </a:rPr>
              <a:t>• Communication with patients</a:t>
            </a:r>
          </a:p>
          <a:p>
            <a:r>
              <a:rPr lang="en-US" sz="2400" dirty="0">
                <a:solidFill>
                  <a:srgbClr val="0070C0"/>
                </a:solidFill>
              </a:rPr>
              <a:t>• Patients’ overall experience with Loretta</a:t>
            </a:r>
          </a:p>
          <a:p>
            <a:r>
              <a:rPr lang="en-US" sz="2400" dirty="0">
                <a:solidFill>
                  <a:srgbClr val="0070C0"/>
                </a:solidFill>
              </a:rPr>
              <a:t>• Information given to patients</a:t>
            </a:r>
          </a:p>
          <a:p>
            <a:r>
              <a:rPr lang="en-US" sz="2400" dirty="0">
                <a:solidFill>
                  <a:srgbClr val="0070C0"/>
                </a:solidFill>
              </a:rPr>
              <a:t>• Rapport with the patients</a:t>
            </a:r>
          </a:p>
          <a:p>
            <a:r>
              <a:rPr lang="en-US" sz="2400" dirty="0">
                <a:solidFill>
                  <a:srgbClr val="0070C0"/>
                </a:solidFill>
              </a:rPr>
              <a:t>• Explanation of diagnosis and treatment</a:t>
            </a:r>
          </a:p>
          <a:p>
            <a:r>
              <a:rPr lang="en-US" sz="2400" dirty="0">
                <a:solidFill>
                  <a:srgbClr val="0070C0"/>
                </a:solidFill>
              </a:rPr>
              <a:t>• Consideration of patient needs and concerns</a:t>
            </a:r>
          </a:p>
          <a:p>
            <a:r>
              <a:rPr lang="en-US" sz="2400" dirty="0">
                <a:solidFill>
                  <a:srgbClr val="0070C0"/>
                </a:solidFill>
              </a:rPr>
              <a:t>• Patient satisfaction</a:t>
            </a:r>
          </a:p>
          <a:p>
            <a:r>
              <a:rPr lang="en-US" sz="2400" dirty="0">
                <a:solidFill>
                  <a:srgbClr val="0070C0"/>
                </a:solidFill>
              </a:rPr>
              <a:t>• Likelihood of the patient returning to be treated by Loretta</a:t>
            </a:r>
          </a:p>
          <a:p>
            <a:r>
              <a:rPr lang="en-US" sz="2400" dirty="0">
                <a:solidFill>
                  <a:srgbClr val="0070C0"/>
                </a:solidFill>
              </a:rPr>
              <a:t>• Likelihood of patient referring a friend or family member to Loretta</a:t>
            </a:r>
          </a:p>
          <a:p>
            <a:r>
              <a:rPr lang="en-US" sz="2400" dirty="0">
                <a:solidFill>
                  <a:srgbClr val="0070C0"/>
                </a:solidFill>
              </a:rPr>
              <a:t>Your evaluation should be presented as a professional document and must contain at least 15 questions.</a:t>
            </a:r>
            <a:endParaRPr lang="en-US" sz="2400" dirty="0">
              <a:solidFill>
                <a:schemeClr val="tx1"/>
              </a:solidFill>
            </a:endParaRPr>
          </a:p>
        </p:txBody>
      </p:sp>
      <p:pic>
        <p:nvPicPr>
          <p:cNvPr id="6" name="object 5">
            <a:hlinkClick r:id="rId4" action="ppaction://hlinksldjump"/>
            <a:extLst>
              <a:ext uri="{FF2B5EF4-FFF2-40B4-BE49-F238E27FC236}">
                <a16:creationId xmlns:a16="http://schemas.microsoft.com/office/drawing/2014/main" id="{1AFB5C6E-12B2-C29C-0508-BC112EAAB6D5}"/>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5CFA4-49F9-85F5-0D87-C3BE882F3739}"/>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0" y="0"/>
            <a:ext cx="1792828" cy="1409700"/>
          </a:xfrm>
          <a:prstGeom prst="rect">
            <a:avLst/>
          </a:prstGeom>
        </p:spPr>
      </p:pic>
      <p:sp>
        <p:nvSpPr>
          <p:cNvPr id="4" name="TextBox 3">
            <a:extLst>
              <a:ext uri="{FF2B5EF4-FFF2-40B4-BE49-F238E27FC236}">
                <a16:creationId xmlns:a16="http://schemas.microsoft.com/office/drawing/2014/main" id="{BE75B3A1-2FF4-023D-DF75-DD400BCC0FE2}"/>
              </a:ext>
            </a:extLst>
          </p:cNvPr>
          <p:cNvSpPr txBox="1"/>
          <p:nvPr/>
        </p:nvSpPr>
        <p:spPr>
          <a:xfrm>
            <a:off x="1905000" y="335369"/>
            <a:ext cx="12420600" cy="769441"/>
          </a:xfrm>
          <a:prstGeom prst="rect">
            <a:avLst/>
          </a:prstGeom>
          <a:noFill/>
        </p:spPr>
        <p:txBody>
          <a:bodyPr wrap="square" rtlCol="0">
            <a:spAutoFit/>
          </a:bodyPr>
          <a:lstStyle/>
          <a:p>
            <a:r>
              <a:rPr lang="en-US" sz="4400" dirty="0"/>
              <a:t>Create an evaluation</a:t>
            </a:r>
            <a:endParaRPr lang="en-AU" sz="4400" dirty="0"/>
          </a:p>
        </p:txBody>
      </p:sp>
      <p:sp>
        <p:nvSpPr>
          <p:cNvPr id="5" name="TextBox 4">
            <a:extLst>
              <a:ext uri="{FF2B5EF4-FFF2-40B4-BE49-F238E27FC236}">
                <a16:creationId xmlns:a16="http://schemas.microsoft.com/office/drawing/2014/main" id="{8ED3E656-54CD-A9E2-CBA5-130FACFE4604}"/>
              </a:ext>
            </a:extLst>
          </p:cNvPr>
          <p:cNvSpPr txBox="1"/>
          <p:nvPr/>
        </p:nvSpPr>
        <p:spPr>
          <a:xfrm>
            <a:off x="26670" y="1082913"/>
            <a:ext cx="18234660" cy="9325630"/>
          </a:xfrm>
          <a:prstGeom prst="rect">
            <a:avLst/>
          </a:prstGeom>
          <a:noFill/>
        </p:spPr>
        <p:txBody>
          <a:bodyPr wrap="square" rtlCol="0">
            <a:spAutoFit/>
          </a:bodyPr>
          <a:lstStyle/>
          <a:p>
            <a:pPr algn="ctr"/>
            <a:r>
              <a:rPr lang="en-US" sz="2400" b="1" dirty="0">
                <a:solidFill>
                  <a:schemeClr val="tx1"/>
                </a:solidFill>
              </a:rPr>
              <a:t>Patient Feedback Survey</a:t>
            </a:r>
          </a:p>
          <a:p>
            <a:r>
              <a:rPr lang="en-US" sz="2400" dirty="0">
                <a:solidFill>
                  <a:schemeClr val="tx1"/>
                </a:solidFill>
              </a:rPr>
              <a:t>Thank you for choosing Loretta's Physiotherapy Clinic for your treatment. Your feedback is important to us as we continuously strive to improve our services. Please take a few moments to complete this survey honestly and thoughtfully.</a:t>
            </a:r>
          </a:p>
          <a:p>
            <a:pPr marL="457200" indent="-457200">
              <a:buAutoNum type="arabicPeriod"/>
            </a:pPr>
            <a:r>
              <a:rPr lang="en-US" sz="2400" dirty="0">
                <a:solidFill>
                  <a:schemeClr val="tx1"/>
                </a:solidFill>
              </a:rPr>
              <a:t>How satisfied are you with the communication between you and Loretta during your appointment?</a:t>
            </a:r>
          </a:p>
          <a:p>
            <a:r>
              <a:rPr lang="en-US" sz="2400" dirty="0">
                <a:solidFill>
                  <a:schemeClr val="tx1"/>
                </a:solidFill>
              </a:rPr>
              <a:t>Very satisfied   </a:t>
            </a:r>
            <a:r>
              <a:rPr lang="en-US" sz="2400" dirty="0" err="1">
                <a:solidFill>
                  <a:schemeClr val="tx1"/>
                </a:solidFill>
              </a:rPr>
              <a:t>Satisfied</a:t>
            </a:r>
            <a:r>
              <a:rPr lang="en-US" sz="2400" dirty="0">
                <a:solidFill>
                  <a:schemeClr val="tx1"/>
                </a:solidFill>
              </a:rPr>
              <a:t>   Neutral   Dissatisfied   Very dissatisfied</a:t>
            </a:r>
          </a:p>
          <a:p>
            <a:r>
              <a:rPr lang="en-US" sz="2400" dirty="0">
                <a:solidFill>
                  <a:schemeClr val="tx1"/>
                </a:solidFill>
              </a:rPr>
              <a:t>2. Overall, how would you rate your experience with Loretta as your physiotherapist?</a:t>
            </a:r>
          </a:p>
          <a:p>
            <a:r>
              <a:rPr lang="en-US" sz="2400" dirty="0">
                <a:solidFill>
                  <a:schemeClr val="tx1"/>
                </a:solidFill>
              </a:rPr>
              <a:t>Excellent   Good   Fair   Poor</a:t>
            </a:r>
          </a:p>
          <a:p>
            <a:r>
              <a:rPr lang="en-US" sz="2400" dirty="0">
                <a:solidFill>
                  <a:schemeClr val="tx1"/>
                </a:solidFill>
              </a:rPr>
              <a:t>3. Did Loretta provide you with clear and understandable information about your condition and treatment plan?</a:t>
            </a:r>
          </a:p>
          <a:p>
            <a:r>
              <a:rPr lang="en-US" sz="2400" dirty="0">
                <a:solidFill>
                  <a:schemeClr val="tx1"/>
                </a:solidFill>
              </a:rPr>
              <a:t>Yes, very clear   Yes, somewhat clear   No, not very clear   No, not at all clear</a:t>
            </a:r>
          </a:p>
          <a:p>
            <a:r>
              <a:rPr lang="en-US" sz="2400" dirty="0">
                <a:solidFill>
                  <a:schemeClr val="tx1"/>
                </a:solidFill>
              </a:rPr>
              <a:t>4. How would you rate the rapport between you and Loretta during your appointment?</a:t>
            </a:r>
          </a:p>
          <a:p>
            <a:r>
              <a:rPr lang="en-US" sz="2400" dirty="0">
                <a:solidFill>
                  <a:schemeClr val="tx1"/>
                </a:solidFill>
              </a:rPr>
              <a:t>Excellent   Good   Fair   Poor</a:t>
            </a:r>
          </a:p>
          <a:p>
            <a:r>
              <a:rPr lang="en-US" sz="2400" dirty="0">
                <a:solidFill>
                  <a:schemeClr val="tx1"/>
                </a:solidFill>
              </a:rPr>
              <a:t>5. Did Loretta explain your diagnosis and treatment options to your satisfaction?</a:t>
            </a:r>
          </a:p>
          <a:p>
            <a:r>
              <a:rPr lang="en-US" sz="2400" dirty="0">
                <a:solidFill>
                  <a:schemeClr val="tx1"/>
                </a:solidFill>
              </a:rPr>
              <a:t>Yes, completely   Yes, somewhat   No, not very well   No, not at all</a:t>
            </a:r>
          </a:p>
          <a:p>
            <a:r>
              <a:rPr lang="en-US" sz="2400" dirty="0">
                <a:solidFill>
                  <a:schemeClr val="tx1"/>
                </a:solidFill>
              </a:rPr>
              <a:t>6. Did Loretta consider your needs and concerns during your treatment session?</a:t>
            </a:r>
          </a:p>
          <a:p>
            <a:r>
              <a:rPr lang="en-US" sz="2400" dirty="0">
                <a:solidFill>
                  <a:schemeClr val="tx1"/>
                </a:solidFill>
              </a:rPr>
              <a:t>Yes, always   Yes, sometimes   No, rarely   No, never</a:t>
            </a:r>
          </a:p>
          <a:p>
            <a:r>
              <a:rPr lang="en-US" sz="2400" dirty="0">
                <a:solidFill>
                  <a:schemeClr val="tx1"/>
                </a:solidFill>
              </a:rPr>
              <a:t>7. On a scale of 1 to 10, how satisfied are you with your overall experience at Loretta's Physiotherapy Clinic?</a:t>
            </a:r>
          </a:p>
          <a:p>
            <a:r>
              <a:rPr lang="en-US" sz="2400" dirty="0">
                <a:solidFill>
                  <a:schemeClr val="tx1"/>
                </a:solidFill>
              </a:rPr>
              <a:t>8. How likely are you to return to Loretta's clinic for future treatment?</a:t>
            </a:r>
          </a:p>
          <a:p>
            <a:r>
              <a:rPr lang="en-US" sz="2400" dirty="0">
                <a:solidFill>
                  <a:schemeClr val="tx1"/>
                </a:solidFill>
              </a:rPr>
              <a:t>Very likely   </a:t>
            </a:r>
            <a:r>
              <a:rPr lang="en-US" sz="2400" dirty="0" err="1">
                <a:solidFill>
                  <a:schemeClr val="tx1"/>
                </a:solidFill>
              </a:rPr>
              <a:t>Likely</a:t>
            </a:r>
            <a:r>
              <a:rPr lang="en-US" sz="2400" dirty="0">
                <a:solidFill>
                  <a:schemeClr val="tx1"/>
                </a:solidFill>
              </a:rPr>
              <a:t>   Neutral   Unlikely   Very unlikely</a:t>
            </a:r>
          </a:p>
          <a:p>
            <a:r>
              <a:rPr lang="en-US" sz="2400" dirty="0">
                <a:solidFill>
                  <a:schemeClr val="tx1"/>
                </a:solidFill>
              </a:rPr>
              <a:t>9. How likely are you to recommend Loretta's Physiotherapy Clinic to a friend or family member?</a:t>
            </a:r>
          </a:p>
          <a:p>
            <a:r>
              <a:rPr lang="en-US" sz="2400" dirty="0">
                <a:solidFill>
                  <a:schemeClr val="tx1"/>
                </a:solidFill>
              </a:rPr>
              <a:t>Very likely   </a:t>
            </a:r>
            <a:r>
              <a:rPr lang="en-US" sz="2400" dirty="0" err="1">
                <a:solidFill>
                  <a:schemeClr val="tx1"/>
                </a:solidFill>
              </a:rPr>
              <a:t>Likely</a:t>
            </a:r>
            <a:r>
              <a:rPr lang="en-US" sz="2400" dirty="0">
                <a:solidFill>
                  <a:schemeClr val="tx1"/>
                </a:solidFill>
              </a:rPr>
              <a:t>   Neutral   Unlikely   Very unlikely</a:t>
            </a:r>
          </a:p>
          <a:p>
            <a:r>
              <a:rPr lang="en-US" sz="2400" dirty="0">
                <a:solidFill>
                  <a:schemeClr val="tx1"/>
                </a:solidFill>
              </a:rPr>
              <a:t>10. Were your treatment goals discussed and addressed during your appointment?</a:t>
            </a:r>
          </a:p>
          <a:p>
            <a:r>
              <a:rPr lang="en-US" sz="2400" dirty="0">
                <a:solidFill>
                  <a:schemeClr val="tx1"/>
                </a:solidFill>
              </a:rPr>
              <a:t>Yes, fully addressed   Yes, somewhat addressed   No, not very well addressed   No, not at all addressed</a:t>
            </a:r>
          </a:p>
          <a:p>
            <a:r>
              <a:rPr lang="en-US" sz="2400" dirty="0">
                <a:solidFill>
                  <a:schemeClr val="tx1"/>
                </a:solidFill>
              </a:rPr>
              <a:t>11. Did Loretta provide a comfortable and welcoming environment during your appointment?</a:t>
            </a:r>
          </a:p>
          <a:p>
            <a:r>
              <a:rPr lang="en-US" sz="2400" dirty="0">
                <a:solidFill>
                  <a:schemeClr val="tx1"/>
                </a:solidFill>
              </a:rPr>
              <a:t>Yes, very comfortable and welcoming   Yes, somewhat comfortable and welcoming   No, not very comfortable and welcoming   No, not at all comfortable and welcoming</a:t>
            </a:r>
          </a:p>
        </p:txBody>
      </p:sp>
      <p:pic>
        <p:nvPicPr>
          <p:cNvPr id="6" name="object 5">
            <a:hlinkClick r:id="rId4" action="ppaction://hlinksldjump"/>
            <a:extLst>
              <a:ext uri="{FF2B5EF4-FFF2-40B4-BE49-F238E27FC236}">
                <a16:creationId xmlns:a16="http://schemas.microsoft.com/office/drawing/2014/main" id="{1AFB5C6E-12B2-C29C-0508-BC112EAAB6D5}"/>
              </a:ext>
            </a:extLst>
          </p:cNvPr>
          <p:cNvPicPr/>
          <p:nvPr/>
        </p:nvPicPr>
        <p:blipFill>
          <a:blip r:embed="rId5" cstate="email">
            <a:extLst>
              <a:ext uri="{28A0092B-C50C-407E-A947-70E740481C1C}">
                <a14:useLocalDpi xmlns:a14="http://schemas.microsoft.com/office/drawing/2010/main"/>
              </a:ext>
            </a:extLst>
          </a:blip>
          <a:stretch>
            <a:fillRect/>
          </a:stretch>
        </p:blipFill>
        <p:spPr>
          <a:xfrm>
            <a:off x="17133695" y="8324865"/>
            <a:ext cx="914399" cy="876298"/>
          </a:xfrm>
          <a:prstGeom prst="rect">
            <a:avLst/>
          </a:prstGeom>
        </p:spPr>
      </p:pic>
    </p:spTree>
    <p:extLst>
      <p:ext uri="{BB962C8B-B14F-4D97-AF65-F5344CB8AC3E}">
        <p14:creationId xmlns:p14="http://schemas.microsoft.com/office/powerpoint/2010/main" val="3913505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5CFA4-49F9-85F5-0D87-C3BE882F3739}"/>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52400" y="0"/>
            <a:ext cx="1792828" cy="1409700"/>
          </a:xfrm>
          <a:prstGeom prst="rect">
            <a:avLst/>
          </a:prstGeom>
        </p:spPr>
      </p:pic>
      <p:sp>
        <p:nvSpPr>
          <p:cNvPr id="4" name="TextBox 3">
            <a:extLst>
              <a:ext uri="{FF2B5EF4-FFF2-40B4-BE49-F238E27FC236}">
                <a16:creationId xmlns:a16="http://schemas.microsoft.com/office/drawing/2014/main" id="{BE75B3A1-2FF4-023D-DF75-DD400BCC0FE2}"/>
              </a:ext>
            </a:extLst>
          </p:cNvPr>
          <p:cNvSpPr txBox="1"/>
          <p:nvPr/>
        </p:nvSpPr>
        <p:spPr>
          <a:xfrm>
            <a:off x="1905000" y="335369"/>
            <a:ext cx="12420600" cy="769441"/>
          </a:xfrm>
          <a:prstGeom prst="rect">
            <a:avLst/>
          </a:prstGeom>
          <a:noFill/>
        </p:spPr>
        <p:txBody>
          <a:bodyPr wrap="square" rtlCol="0">
            <a:spAutoFit/>
          </a:bodyPr>
          <a:lstStyle/>
          <a:p>
            <a:r>
              <a:rPr lang="en-US" sz="4400" dirty="0"/>
              <a:t>Create an evaluation</a:t>
            </a:r>
            <a:endParaRPr lang="en-AU" sz="4400" dirty="0"/>
          </a:p>
        </p:txBody>
      </p:sp>
      <p:sp>
        <p:nvSpPr>
          <p:cNvPr id="5" name="TextBox 4">
            <a:extLst>
              <a:ext uri="{FF2B5EF4-FFF2-40B4-BE49-F238E27FC236}">
                <a16:creationId xmlns:a16="http://schemas.microsoft.com/office/drawing/2014/main" id="{8ED3E656-54CD-A9E2-CBA5-130FACFE4604}"/>
              </a:ext>
            </a:extLst>
          </p:cNvPr>
          <p:cNvSpPr txBox="1"/>
          <p:nvPr/>
        </p:nvSpPr>
        <p:spPr>
          <a:xfrm>
            <a:off x="71942" y="1365738"/>
            <a:ext cx="18234660" cy="3785652"/>
          </a:xfrm>
          <a:prstGeom prst="rect">
            <a:avLst/>
          </a:prstGeom>
          <a:noFill/>
        </p:spPr>
        <p:txBody>
          <a:bodyPr wrap="square" rtlCol="0">
            <a:spAutoFit/>
          </a:bodyPr>
          <a:lstStyle/>
          <a:p>
            <a:r>
              <a:rPr lang="en-US" sz="2400" dirty="0">
                <a:solidFill>
                  <a:schemeClr val="tx1"/>
                </a:solidFill>
              </a:rPr>
              <a:t>12. Did you feel respected and valued as a patient during your appointment with Loretta?</a:t>
            </a:r>
          </a:p>
          <a:p>
            <a:r>
              <a:rPr lang="en-US" sz="2400" dirty="0">
                <a:solidFill>
                  <a:schemeClr val="tx1"/>
                </a:solidFill>
              </a:rPr>
              <a:t>Yes, very much so   Yes, to some extent   No, not very much   No, not at all</a:t>
            </a:r>
          </a:p>
          <a:p>
            <a:r>
              <a:rPr lang="en-US" sz="2400" dirty="0">
                <a:solidFill>
                  <a:schemeClr val="tx1"/>
                </a:solidFill>
              </a:rPr>
              <a:t>13. Were any potential side effects or risks of treatment adequately explained to you?</a:t>
            </a:r>
          </a:p>
          <a:p>
            <a:r>
              <a:rPr lang="en-US" sz="2400" dirty="0">
                <a:solidFill>
                  <a:schemeClr val="tx1"/>
                </a:solidFill>
              </a:rPr>
              <a:t>Yes, completely   Yes, somewhat   No, not very well   No, not at all</a:t>
            </a:r>
          </a:p>
          <a:p>
            <a:r>
              <a:rPr lang="en-US" sz="2400" dirty="0">
                <a:solidFill>
                  <a:schemeClr val="tx1"/>
                </a:solidFill>
              </a:rPr>
              <a:t>14. How satisfied are you with the overall outcome of your treatment session?</a:t>
            </a:r>
          </a:p>
          <a:p>
            <a:r>
              <a:rPr lang="en-US" sz="2400" dirty="0">
                <a:solidFill>
                  <a:schemeClr val="tx1"/>
                </a:solidFill>
              </a:rPr>
              <a:t>Very satisfied   </a:t>
            </a:r>
            <a:r>
              <a:rPr lang="en-US" sz="2400" dirty="0" err="1">
                <a:solidFill>
                  <a:schemeClr val="tx1"/>
                </a:solidFill>
              </a:rPr>
              <a:t>Satisfied</a:t>
            </a:r>
            <a:r>
              <a:rPr lang="en-US" sz="2400" dirty="0">
                <a:solidFill>
                  <a:schemeClr val="tx1"/>
                </a:solidFill>
              </a:rPr>
              <a:t>   Neutral   Dissatisfied   Very dissatisfied</a:t>
            </a:r>
          </a:p>
          <a:p>
            <a:r>
              <a:rPr lang="en-US" sz="2400" dirty="0">
                <a:solidFill>
                  <a:schemeClr val="tx1"/>
                </a:solidFill>
              </a:rPr>
              <a:t>15. Is there anything else you would like to share about your experience at Loretta's Physiotherapy Clinic?</a:t>
            </a:r>
          </a:p>
          <a:p>
            <a:endParaRPr lang="en-US" sz="2400" dirty="0">
              <a:solidFill>
                <a:schemeClr val="tx1"/>
              </a:solidFill>
            </a:endParaRPr>
          </a:p>
          <a:p>
            <a:r>
              <a:rPr lang="en-US" sz="2400" dirty="0">
                <a:solidFill>
                  <a:schemeClr val="tx1"/>
                </a:solidFill>
              </a:rPr>
              <a:t>Thank you for taking the time to complete this survey. Your feedback is invaluable to us as we strive to enhance our services and provide the best possible care to our patients.</a:t>
            </a:r>
          </a:p>
        </p:txBody>
      </p:sp>
      <p:pic>
        <p:nvPicPr>
          <p:cNvPr id="6" name="object 5">
            <a:hlinkClick r:id="rId4" action="ppaction://hlinksldjump"/>
            <a:extLst>
              <a:ext uri="{FF2B5EF4-FFF2-40B4-BE49-F238E27FC236}">
                <a16:creationId xmlns:a16="http://schemas.microsoft.com/office/drawing/2014/main" id="{1AFB5C6E-12B2-C29C-0508-BC112EAAB6D5}"/>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3835115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CD4E9"/>
          </a:solidFill>
        </p:spPr>
        <p:txBody>
          <a:bodyPr wrap="square" lIns="0" tIns="0" rIns="0" bIns="0" rtlCol="0"/>
          <a:lstStyle/>
          <a:p>
            <a:endParaRPr/>
          </a:p>
        </p:txBody>
      </p:sp>
      <p:pic>
        <p:nvPicPr>
          <p:cNvPr id="4" name="object 4"/>
          <p:cNvPicPr/>
          <p:nvPr/>
        </p:nvPicPr>
        <p:blipFill>
          <a:blip r:embed="rId2" cstate="print"/>
          <a:stretch>
            <a:fillRect/>
          </a:stretch>
        </p:blipFill>
        <p:spPr>
          <a:xfrm>
            <a:off x="12527280" y="3"/>
            <a:ext cx="5760719" cy="10286996"/>
          </a:xfrm>
          <a:prstGeom prst="rect">
            <a:avLst/>
          </a:prstGeom>
        </p:spPr>
      </p:pic>
      <p:sp>
        <p:nvSpPr>
          <p:cNvPr id="6" name="object 6"/>
          <p:cNvSpPr txBox="1">
            <a:spLocks noGrp="1"/>
          </p:cNvSpPr>
          <p:nvPr>
            <p:ph type="title"/>
          </p:nvPr>
        </p:nvSpPr>
        <p:spPr>
          <a:xfrm>
            <a:off x="980404" y="965234"/>
            <a:ext cx="16158844" cy="1972310"/>
          </a:xfrm>
          <a:prstGeom prst="rect">
            <a:avLst/>
          </a:prstGeom>
        </p:spPr>
        <p:txBody>
          <a:bodyPr vert="horz" wrap="square" lIns="0" tIns="29209" rIns="0" bIns="0" rtlCol="0">
            <a:spAutoFit/>
          </a:bodyPr>
          <a:lstStyle/>
          <a:p>
            <a:pPr marL="12700" marR="5080">
              <a:lnSpc>
                <a:spcPts val="7650"/>
              </a:lnSpc>
              <a:spcBef>
                <a:spcPts val="229"/>
              </a:spcBef>
              <a:tabLst>
                <a:tab pos="1923414" algn="l"/>
                <a:tab pos="4075429" algn="l"/>
                <a:tab pos="7387590" algn="l"/>
                <a:tab pos="11586845" algn="l"/>
                <a:tab pos="12760325" algn="l"/>
              </a:tabLst>
            </a:pPr>
            <a:r>
              <a:rPr spc="400" dirty="0"/>
              <a:t>Maintain</a:t>
            </a:r>
            <a:r>
              <a:rPr dirty="0"/>
              <a:t>	</a:t>
            </a:r>
            <a:r>
              <a:rPr spc="380" dirty="0"/>
              <a:t>agreed</a:t>
            </a:r>
            <a:r>
              <a:rPr dirty="0"/>
              <a:t>	</a:t>
            </a:r>
            <a:r>
              <a:rPr spc="400" dirty="0"/>
              <a:t>standard</a:t>
            </a:r>
            <a:r>
              <a:rPr dirty="0"/>
              <a:t>	</a:t>
            </a:r>
            <a:r>
              <a:rPr spc="210" dirty="0"/>
              <a:t>of</a:t>
            </a:r>
            <a:r>
              <a:rPr dirty="0"/>
              <a:t>	</a:t>
            </a:r>
            <a:r>
              <a:rPr spc="390" dirty="0"/>
              <a:t>support </a:t>
            </a:r>
            <a:r>
              <a:rPr spc="285" dirty="0"/>
              <a:t>and</a:t>
            </a:r>
            <a:r>
              <a:rPr dirty="0"/>
              <a:t>	</a:t>
            </a:r>
            <a:r>
              <a:rPr spc="390" dirty="0"/>
              <a:t>service</a:t>
            </a:r>
          </a:p>
        </p:txBody>
      </p:sp>
      <p:sp>
        <p:nvSpPr>
          <p:cNvPr id="7" name="object 7"/>
          <p:cNvSpPr txBox="1"/>
          <p:nvPr/>
        </p:nvSpPr>
        <p:spPr>
          <a:xfrm>
            <a:off x="980404" y="3020138"/>
            <a:ext cx="11037570" cy="5646420"/>
          </a:xfrm>
          <a:prstGeom prst="rect">
            <a:avLst/>
          </a:prstGeom>
        </p:spPr>
        <p:txBody>
          <a:bodyPr vert="horz" wrap="square" lIns="0" tIns="31750" rIns="0" bIns="0" rtlCol="0">
            <a:spAutoFit/>
          </a:bodyPr>
          <a:lstStyle/>
          <a:p>
            <a:pPr marL="12700" marR="5080">
              <a:lnSpc>
                <a:spcPts val="4430"/>
              </a:lnSpc>
              <a:spcBef>
                <a:spcPts val="250"/>
              </a:spcBef>
              <a:tabLst>
                <a:tab pos="638175" algn="l"/>
                <a:tab pos="1541780" algn="l"/>
                <a:tab pos="2011045" algn="l"/>
                <a:tab pos="2532380" algn="l"/>
                <a:tab pos="3131820" algn="l"/>
                <a:tab pos="3731260" algn="l"/>
                <a:tab pos="4053204" algn="l"/>
                <a:tab pos="4356735" algn="l"/>
                <a:tab pos="5704840" algn="l"/>
                <a:tab pos="7303770" algn="l"/>
                <a:tab pos="7764145" algn="l"/>
                <a:tab pos="7790180" algn="l"/>
                <a:tab pos="8955405" algn="l"/>
                <a:tab pos="10163175" algn="l"/>
              </a:tabLst>
            </a:pPr>
            <a:r>
              <a:rPr sz="3700" spc="155" dirty="0">
                <a:solidFill>
                  <a:srgbClr val="08090F"/>
                </a:solidFill>
                <a:latin typeface="Arial MT"/>
                <a:cs typeface="Arial MT"/>
              </a:rPr>
              <a:t>When</a:t>
            </a:r>
            <a:r>
              <a:rPr sz="3700" dirty="0">
                <a:solidFill>
                  <a:srgbClr val="08090F"/>
                </a:solidFill>
                <a:latin typeface="Arial MT"/>
                <a:cs typeface="Arial MT"/>
              </a:rPr>
              <a:t>	</a:t>
            </a:r>
            <a:r>
              <a:rPr sz="3700" spc="100" dirty="0">
                <a:solidFill>
                  <a:srgbClr val="08090F"/>
                </a:solidFill>
                <a:latin typeface="Arial MT"/>
                <a:cs typeface="Arial MT"/>
              </a:rPr>
              <a:t>it</a:t>
            </a:r>
            <a:r>
              <a:rPr sz="3700" dirty="0">
                <a:solidFill>
                  <a:srgbClr val="08090F"/>
                </a:solidFill>
                <a:latin typeface="Arial MT"/>
                <a:cs typeface="Arial MT"/>
              </a:rPr>
              <a:t>	</a:t>
            </a:r>
            <a:r>
              <a:rPr sz="3700" spc="170" dirty="0">
                <a:solidFill>
                  <a:srgbClr val="08090F"/>
                </a:solidFill>
                <a:latin typeface="Arial MT"/>
                <a:cs typeface="Arial MT"/>
              </a:rPr>
              <a:t>comes</a:t>
            </a:r>
            <a:r>
              <a:rPr sz="3700" dirty="0">
                <a:solidFill>
                  <a:srgbClr val="08090F"/>
                </a:solidFill>
                <a:latin typeface="Arial MT"/>
                <a:cs typeface="Arial MT"/>
              </a:rPr>
              <a:t>	</a:t>
            </a:r>
            <a:r>
              <a:rPr sz="3700" spc="90" dirty="0">
                <a:solidFill>
                  <a:srgbClr val="08090F"/>
                </a:solidFill>
                <a:latin typeface="Arial MT"/>
                <a:cs typeface="Arial MT"/>
              </a:rPr>
              <a:t>to</a:t>
            </a:r>
            <a:r>
              <a:rPr sz="3700" dirty="0">
                <a:solidFill>
                  <a:srgbClr val="08090F"/>
                </a:solidFill>
                <a:latin typeface="Arial MT"/>
                <a:cs typeface="Arial MT"/>
              </a:rPr>
              <a:t>	</a:t>
            </a:r>
            <a:r>
              <a:rPr sz="3700" spc="215" dirty="0">
                <a:solidFill>
                  <a:srgbClr val="08090F"/>
                </a:solidFill>
                <a:latin typeface="Arial MT"/>
                <a:cs typeface="Arial MT"/>
              </a:rPr>
              <a:t>maintaining</a:t>
            </a:r>
            <a:r>
              <a:rPr sz="3700" dirty="0">
                <a:solidFill>
                  <a:srgbClr val="08090F"/>
                </a:solidFill>
                <a:latin typeface="Arial MT"/>
                <a:cs typeface="Arial MT"/>
              </a:rPr>
              <a:t>	</a:t>
            </a:r>
            <a:r>
              <a:rPr sz="3700" spc="-50" dirty="0">
                <a:solidFill>
                  <a:srgbClr val="08090F"/>
                </a:solidFill>
                <a:latin typeface="Arial MT"/>
                <a:cs typeface="Arial MT"/>
              </a:rPr>
              <a:t>a</a:t>
            </a:r>
            <a:r>
              <a:rPr sz="3700" dirty="0">
                <a:solidFill>
                  <a:srgbClr val="08090F"/>
                </a:solidFill>
                <a:latin typeface="Arial MT"/>
                <a:cs typeface="Arial MT"/>
              </a:rPr>
              <a:t>	</a:t>
            </a:r>
            <a:r>
              <a:rPr sz="3700" spc="165" dirty="0">
                <a:solidFill>
                  <a:srgbClr val="08090F"/>
                </a:solidFill>
                <a:latin typeface="Arial MT"/>
                <a:cs typeface="Arial MT"/>
              </a:rPr>
              <a:t>high</a:t>
            </a:r>
            <a:r>
              <a:rPr sz="3700" dirty="0">
                <a:solidFill>
                  <a:srgbClr val="08090F"/>
                </a:solidFill>
                <a:latin typeface="Arial MT"/>
                <a:cs typeface="Arial MT"/>
              </a:rPr>
              <a:t>	</a:t>
            </a:r>
            <a:r>
              <a:rPr sz="3700" spc="204" dirty="0">
                <a:solidFill>
                  <a:srgbClr val="08090F"/>
                </a:solidFill>
                <a:latin typeface="Arial MT"/>
                <a:cs typeface="Arial MT"/>
              </a:rPr>
              <a:t>standard </a:t>
            </a:r>
            <a:r>
              <a:rPr sz="3700" spc="90" dirty="0">
                <a:solidFill>
                  <a:srgbClr val="08090F"/>
                </a:solidFill>
                <a:latin typeface="Arial MT"/>
                <a:cs typeface="Arial MT"/>
              </a:rPr>
              <a:t>of</a:t>
            </a:r>
            <a:r>
              <a:rPr sz="3700" dirty="0">
                <a:solidFill>
                  <a:srgbClr val="08090F"/>
                </a:solidFill>
                <a:latin typeface="Arial MT"/>
                <a:cs typeface="Arial MT"/>
              </a:rPr>
              <a:t>	</a:t>
            </a:r>
            <a:r>
              <a:rPr sz="3700" spc="200" dirty="0">
                <a:solidFill>
                  <a:srgbClr val="08090F"/>
                </a:solidFill>
                <a:latin typeface="Arial MT"/>
                <a:cs typeface="Arial MT"/>
              </a:rPr>
              <a:t>service</a:t>
            </a:r>
            <a:r>
              <a:rPr sz="3700" dirty="0">
                <a:solidFill>
                  <a:srgbClr val="08090F"/>
                </a:solidFill>
                <a:latin typeface="Arial MT"/>
                <a:cs typeface="Arial MT"/>
              </a:rPr>
              <a:t>	</a:t>
            </a:r>
            <a:r>
              <a:rPr sz="3700" spc="95" dirty="0">
                <a:solidFill>
                  <a:srgbClr val="08090F"/>
                </a:solidFill>
                <a:latin typeface="Arial MT"/>
                <a:cs typeface="Arial MT"/>
              </a:rPr>
              <a:t>in</a:t>
            </a:r>
            <a:r>
              <a:rPr sz="3700" dirty="0">
                <a:solidFill>
                  <a:srgbClr val="08090F"/>
                </a:solidFill>
                <a:latin typeface="Arial MT"/>
                <a:cs typeface="Arial MT"/>
              </a:rPr>
              <a:t>	</a:t>
            </a:r>
            <a:r>
              <a:rPr sz="3700" spc="135" dirty="0">
                <a:solidFill>
                  <a:srgbClr val="08090F"/>
                </a:solidFill>
                <a:latin typeface="Arial MT"/>
                <a:cs typeface="Arial MT"/>
              </a:rPr>
              <a:t>the</a:t>
            </a:r>
            <a:r>
              <a:rPr sz="3700" dirty="0">
                <a:solidFill>
                  <a:srgbClr val="08090F"/>
                </a:solidFill>
                <a:latin typeface="Arial MT"/>
                <a:cs typeface="Arial MT"/>
              </a:rPr>
              <a:t>	</a:t>
            </a:r>
            <a:r>
              <a:rPr sz="3700" spc="195" dirty="0">
                <a:solidFill>
                  <a:srgbClr val="08090F"/>
                </a:solidFill>
                <a:latin typeface="Arial MT"/>
                <a:cs typeface="Arial MT"/>
              </a:rPr>
              <a:t>health</a:t>
            </a:r>
            <a:r>
              <a:rPr sz="3700" dirty="0">
                <a:solidFill>
                  <a:srgbClr val="08090F"/>
                </a:solidFill>
                <a:latin typeface="Arial MT"/>
                <a:cs typeface="Arial MT"/>
              </a:rPr>
              <a:t>	</a:t>
            </a:r>
            <a:r>
              <a:rPr sz="3700" spc="210" dirty="0">
                <a:solidFill>
                  <a:srgbClr val="08090F"/>
                </a:solidFill>
                <a:latin typeface="Arial MT"/>
                <a:cs typeface="Arial MT"/>
              </a:rPr>
              <a:t>industry</a:t>
            </a:r>
            <a:r>
              <a:rPr sz="3700" dirty="0">
                <a:solidFill>
                  <a:srgbClr val="08090F"/>
                </a:solidFill>
                <a:latin typeface="Arial MT"/>
                <a:cs typeface="Arial MT"/>
              </a:rPr>
              <a:t>		</a:t>
            </a:r>
            <a:r>
              <a:rPr sz="3700" spc="204" dirty="0">
                <a:solidFill>
                  <a:srgbClr val="08090F"/>
                </a:solidFill>
                <a:latin typeface="Arial MT"/>
                <a:cs typeface="Arial MT"/>
              </a:rPr>
              <a:t>everyone</a:t>
            </a:r>
            <a:r>
              <a:rPr sz="3700" dirty="0">
                <a:solidFill>
                  <a:srgbClr val="08090F"/>
                </a:solidFill>
                <a:latin typeface="Arial MT"/>
                <a:cs typeface="Arial MT"/>
              </a:rPr>
              <a:t>	</a:t>
            </a:r>
            <a:r>
              <a:rPr sz="3700" spc="95" dirty="0">
                <a:solidFill>
                  <a:srgbClr val="08090F"/>
                </a:solidFill>
                <a:latin typeface="Arial MT"/>
                <a:cs typeface="Arial MT"/>
              </a:rPr>
              <a:t>in</a:t>
            </a:r>
            <a:endParaRPr sz="3700">
              <a:latin typeface="Arial MT"/>
              <a:cs typeface="Arial MT"/>
            </a:endParaRPr>
          </a:p>
          <a:p>
            <a:pPr marL="12700">
              <a:lnSpc>
                <a:spcPts val="4265"/>
              </a:lnSpc>
              <a:tabLst>
                <a:tab pos="933450" algn="l"/>
                <a:tab pos="3019425" algn="l"/>
                <a:tab pos="3670935" algn="l"/>
                <a:tab pos="4757420" algn="l"/>
                <a:tab pos="6320790" algn="l"/>
                <a:tab pos="6920865" algn="l"/>
                <a:tab pos="7381240" algn="l"/>
                <a:tab pos="9032875" algn="l"/>
              </a:tabLst>
            </a:pPr>
            <a:r>
              <a:rPr sz="3700" spc="135" dirty="0">
                <a:solidFill>
                  <a:srgbClr val="08090F"/>
                </a:solidFill>
                <a:latin typeface="Arial MT"/>
                <a:cs typeface="Arial MT"/>
              </a:rPr>
              <a:t>the</a:t>
            </a:r>
            <a:r>
              <a:rPr sz="3700" dirty="0">
                <a:solidFill>
                  <a:srgbClr val="08090F"/>
                </a:solidFill>
                <a:latin typeface="Arial MT"/>
                <a:cs typeface="Arial MT"/>
              </a:rPr>
              <a:t>	</a:t>
            </a:r>
            <a:r>
              <a:rPr sz="3700" spc="210" dirty="0">
                <a:solidFill>
                  <a:srgbClr val="08090F"/>
                </a:solidFill>
                <a:latin typeface="Arial MT"/>
                <a:cs typeface="Arial MT"/>
              </a:rPr>
              <a:t>industry</a:t>
            </a:r>
            <a:r>
              <a:rPr sz="3700" dirty="0">
                <a:solidFill>
                  <a:srgbClr val="08090F"/>
                </a:solidFill>
                <a:latin typeface="Arial MT"/>
                <a:cs typeface="Arial MT"/>
              </a:rPr>
              <a:t>	</a:t>
            </a:r>
            <a:r>
              <a:rPr sz="3700" spc="90" dirty="0">
                <a:solidFill>
                  <a:srgbClr val="08090F"/>
                </a:solidFill>
                <a:latin typeface="Arial MT"/>
                <a:cs typeface="Arial MT"/>
              </a:rPr>
              <a:t>or</a:t>
            </a:r>
            <a:r>
              <a:rPr sz="3700" dirty="0">
                <a:solidFill>
                  <a:srgbClr val="08090F"/>
                </a:solidFill>
                <a:latin typeface="Arial MT"/>
                <a:cs typeface="Arial MT"/>
              </a:rPr>
              <a:t>	</a:t>
            </a:r>
            <a:r>
              <a:rPr sz="3700" spc="165" dirty="0">
                <a:solidFill>
                  <a:srgbClr val="08090F"/>
                </a:solidFill>
                <a:latin typeface="Arial MT"/>
                <a:cs typeface="Arial MT"/>
              </a:rPr>
              <a:t>that</a:t>
            </a:r>
            <a:r>
              <a:rPr sz="3700" dirty="0">
                <a:solidFill>
                  <a:srgbClr val="08090F"/>
                </a:solidFill>
                <a:latin typeface="Arial MT"/>
                <a:cs typeface="Arial MT"/>
              </a:rPr>
              <a:t>	</a:t>
            </a:r>
            <a:r>
              <a:rPr sz="3700" spc="185" dirty="0">
                <a:solidFill>
                  <a:srgbClr val="08090F"/>
                </a:solidFill>
                <a:latin typeface="Arial MT"/>
                <a:cs typeface="Arial MT"/>
              </a:rPr>
              <a:t>works</a:t>
            </a:r>
            <a:r>
              <a:rPr sz="3700" dirty="0">
                <a:solidFill>
                  <a:srgbClr val="08090F"/>
                </a:solidFill>
                <a:latin typeface="Arial MT"/>
                <a:cs typeface="Arial MT"/>
              </a:rPr>
              <a:t>	</a:t>
            </a:r>
            <a:r>
              <a:rPr sz="3700" spc="85" dirty="0">
                <a:solidFill>
                  <a:srgbClr val="08090F"/>
                </a:solidFill>
                <a:latin typeface="Arial MT"/>
                <a:cs typeface="Arial MT"/>
              </a:rPr>
              <a:t>in</a:t>
            </a:r>
            <a:r>
              <a:rPr sz="3700" dirty="0">
                <a:solidFill>
                  <a:srgbClr val="08090F"/>
                </a:solidFill>
                <a:latin typeface="Arial MT"/>
                <a:cs typeface="Arial MT"/>
              </a:rPr>
              <a:t>	</a:t>
            </a:r>
            <a:r>
              <a:rPr sz="3700" spc="-50" dirty="0">
                <a:solidFill>
                  <a:srgbClr val="08090F"/>
                </a:solidFill>
                <a:latin typeface="Arial MT"/>
                <a:cs typeface="Arial MT"/>
              </a:rPr>
              <a:t>a</a:t>
            </a:r>
            <a:r>
              <a:rPr sz="3700" dirty="0">
                <a:solidFill>
                  <a:srgbClr val="08090F"/>
                </a:solidFill>
                <a:latin typeface="Arial MT"/>
                <a:cs typeface="Arial MT"/>
              </a:rPr>
              <a:t>	</a:t>
            </a:r>
            <a:r>
              <a:rPr sz="3700" spc="195" dirty="0">
                <a:solidFill>
                  <a:srgbClr val="08090F"/>
                </a:solidFill>
                <a:latin typeface="Arial MT"/>
                <a:cs typeface="Arial MT"/>
              </a:rPr>
              <a:t>health</a:t>
            </a:r>
            <a:r>
              <a:rPr sz="3700" dirty="0">
                <a:solidFill>
                  <a:srgbClr val="08090F"/>
                </a:solidFill>
                <a:latin typeface="Arial MT"/>
                <a:cs typeface="Arial MT"/>
              </a:rPr>
              <a:t>	</a:t>
            </a:r>
            <a:r>
              <a:rPr sz="3700" spc="160" dirty="0">
                <a:solidFill>
                  <a:srgbClr val="08090F"/>
                </a:solidFill>
                <a:latin typeface="Arial MT"/>
                <a:cs typeface="Arial MT"/>
              </a:rPr>
              <a:t>care</a:t>
            </a:r>
            <a:endParaRPr sz="3700">
              <a:latin typeface="Arial MT"/>
              <a:cs typeface="Arial MT"/>
            </a:endParaRPr>
          </a:p>
          <a:p>
            <a:pPr marL="12700" marR="1020444">
              <a:lnSpc>
                <a:spcPts val="4430"/>
              </a:lnSpc>
              <a:spcBef>
                <a:spcPts val="150"/>
              </a:spcBef>
              <a:tabLst>
                <a:tab pos="1498600" algn="l"/>
                <a:tab pos="1802764" algn="l"/>
                <a:tab pos="3419475" algn="l"/>
                <a:tab pos="4036695" algn="l"/>
                <a:tab pos="4801870" algn="l"/>
                <a:tab pos="5992495" algn="l"/>
                <a:tab pos="6618605" algn="l"/>
                <a:tab pos="8157209" algn="l"/>
                <a:tab pos="8913495" algn="l"/>
              </a:tabLst>
            </a:pPr>
            <a:r>
              <a:rPr sz="3700" spc="204" dirty="0">
                <a:solidFill>
                  <a:srgbClr val="08090F"/>
                </a:solidFill>
                <a:latin typeface="Arial MT"/>
                <a:cs typeface="Arial MT"/>
              </a:rPr>
              <a:t>setting</a:t>
            </a:r>
            <a:r>
              <a:rPr sz="3700" dirty="0">
                <a:solidFill>
                  <a:srgbClr val="08090F"/>
                </a:solidFill>
                <a:latin typeface="Arial MT"/>
                <a:cs typeface="Arial MT"/>
              </a:rPr>
              <a:t>	</a:t>
            </a:r>
            <a:r>
              <a:rPr sz="3700" spc="185" dirty="0">
                <a:solidFill>
                  <a:srgbClr val="08090F"/>
                </a:solidFill>
                <a:latin typeface="Arial MT"/>
                <a:cs typeface="Arial MT"/>
              </a:rPr>
              <a:t>needs</a:t>
            </a:r>
            <a:r>
              <a:rPr sz="3700" dirty="0">
                <a:solidFill>
                  <a:srgbClr val="08090F"/>
                </a:solidFill>
                <a:latin typeface="Arial MT"/>
                <a:cs typeface="Arial MT"/>
              </a:rPr>
              <a:t>	</a:t>
            </a:r>
            <a:r>
              <a:rPr sz="3700" spc="90" dirty="0">
                <a:solidFill>
                  <a:srgbClr val="08090F"/>
                </a:solidFill>
                <a:latin typeface="Arial MT"/>
                <a:cs typeface="Arial MT"/>
              </a:rPr>
              <a:t>to</a:t>
            </a:r>
            <a:r>
              <a:rPr sz="3700" dirty="0">
                <a:solidFill>
                  <a:srgbClr val="08090F"/>
                </a:solidFill>
                <a:latin typeface="Arial MT"/>
                <a:cs typeface="Arial MT"/>
              </a:rPr>
              <a:t>	</a:t>
            </a:r>
            <a:r>
              <a:rPr sz="3700" spc="-969" dirty="0">
                <a:solidFill>
                  <a:srgbClr val="08090F"/>
                </a:solidFill>
                <a:latin typeface="Arial MT"/>
                <a:cs typeface="Arial MT"/>
              </a:rPr>
              <a:t> </a:t>
            </a:r>
            <a:r>
              <a:rPr sz="3700" spc="110" dirty="0">
                <a:solidFill>
                  <a:srgbClr val="08090F"/>
                </a:solidFill>
                <a:latin typeface="Arial MT"/>
                <a:cs typeface="Arial MT"/>
              </a:rPr>
              <a:t>be</a:t>
            </a:r>
            <a:r>
              <a:rPr sz="3700" dirty="0">
                <a:solidFill>
                  <a:srgbClr val="08090F"/>
                </a:solidFill>
                <a:latin typeface="Arial MT"/>
                <a:cs typeface="Arial MT"/>
              </a:rPr>
              <a:t>	</a:t>
            </a:r>
            <a:r>
              <a:rPr sz="3700" spc="165" dirty="0">
                <a:solidFill>
                  <a:srgbClr val="08090F"/>
                </a:solidFill>
                <a:latin typeface="Arial MT"/>
                <a:cs typeface="Arial MT"/>
              </a:rPr>
              <a:t>able</a:t>
            </a:r>
            <a:r>
              <a:rPr sz="3700" dirty="0">
                <a:solidFill>
                  <a:srgbClr val="08090F"/>
                </a:solidFill>
                <a:latin typeface="Arial MT"/>
                <a:cs typeface="Arial MT"/>
              </a:rPr>
              <a:t>	</a:t>
            </a:r>
            <a:r>
              <a:rPr sz="3700" spc="90" dirty="0">
                <a:solidFill>
                  <a:srgbClr val="08090F"/>
                </a:solidFill>
                <a:latin typeface="Arial MT"/>
                <a:cs typeface="Arial MT"/>
              </a:rPr>
              <a:t>to</a:t>
            </a:r>
            <a:r>
              <a:rPr sz="3700" dirty="0">
                <a:solidFill>
                  <a:srgbClr val="08090F"/>
                </a:solidFill>
                <a:latin typeface="Arial MT"/>
                <a:cs typeface="Arial MT"/>
              </a:rPr>
              <a:t>	</a:t>
            </a:r>
            <a:r>
              <a:rPr sz="3700" spc="185" dirty="0">
                <a:solidFill>
                  <a:srgbClr val="08090F"/>
                </a:solidFill>
                <a:latin typeface="Arial MT"/>
                <a:cs typeface="Arial MT"/>
              </a:rPr>
              <a:t>agree</a:t>
            </a:r>
            <a:r>
              <a:rPr sz="3700" dirty="0">
                <a:solidFill>
                  <a:srgbClr val="08090F"/>
                </a:solidFill>
                <a:latin typeface="Arial MT"/>
                <a:cs typeface="Arial MT"/>
              </a:rPr>
              <a:t>	</a:t>
            </a:r>
            <a:r>
              <a:rPr sz="3700" spc="85" dirty="0">
                <a:solidFill>
                  <a:srgbClr val="08090F"/>
                </a:solidFill>
                <a:latin typeface="Arial MT"/>
                <a:cs typeface="Arial MT"/>
              </a:rPr>
              <a:t>on</a:t>
            </a:r>
            <a:r>
              <a:rPr sz="3700" dirty="0">
                <a:solidFill>
                  <a:srgbClr val="08090F"/>
                </a:solidFill>
                <a:latin typeface="Arial MT"/>
                <a:cs typeface="Arial MT"/>
              </a:rPr>
              <a:t>	</a:t>
            </a:r>
            <a:r>
              <a:rPr sz="3700" spc="160" dirty="0">
                <a:solidFill>
                  <a:srgbClr val="08090F"/>
                </a:solidFill>
                <a:latin typeface="Arial MT"/>
                <a:cs typeface="Arial MT"/>
              </a:rPr>
              <a:t>what </a:t>
            </a:r>
            <a:r>
              <a:rPr sz="3700" spc="185" dirty="0">
                <a:solidFill>
                  <a:srgbClr val="08090F"/>
                </a:solidFill>
                <a:latin typeface="Arial MT"/>
                <a:cs typeface="Arial MT"/>
              </a:rPr>
              <a:t>these</a:t>
            </a:r>
            <a:r>
              <a:rPr sz="3700" dirty="0">
                <a:solidFill>
                  <a:srgbClr val="08090F"/>
                </a:solidFill>
                <a:latin typeface="Arial MT"/>
                <a:cs typeface="Arial MT"/>
              </a:rPr>
              <a:t>	</a:t>
            </a:r>
            <a:r>
              <a:rPr sz="3700" spc="210" dirty="0">
                <a:solidFill>
                  <a:srgbClr val="08090F"/>
                </a:solidFill>
                <a:latin typeface="Arial MT"/>
                <a:cs typeface="Arial MT"/>
              </a:rPr>
              <a:t>standards</a:t>
            </a:r>
            <a:r>
              <a:rPr sz="3700" dirty="0">
                <a:solidFill>
                  <a:srgbClr val="08090F"/>
                </a:solidFill>
                <a:latin typeface="Arial MT"/>
                <a:cs typeface="Arial MT"/>
              </a:rPr>
              <a:t>	</a:t>
            </a:r>
            <a:r>
              <a:rPr sz="3700" spc="165" dirty="0">
                <a:solidFill>
                  <a:srgbClr val="08090F"/>
                </a:solidFill>
                <a:latin typeface="Arial MT"/>
                <a:cs typeface="Arial MT"/>
              </a:rPr>
              <a:t>are.</a:t>
            </a:r>
            <a:endParaRPr sz="3700">
              <a:latin typeface="Arial MT"/>
              <a:cs typeface="Arial MT"/>
            </a:endParaRPr>
          </a:p>
          <a:p>
            <a:pPr>
              <a:lnSpc>
                <a:spcPct val="100000"/>
              </a:lnSpc>
              <a:spcBef>
                <a:spcPts val="50"/>
              </a:spcBef>
            </a:pPr>
            <a:endParaRPr sz="3800">
              <a:latin typeface="Arial MT"/>
              <a:cs typeface="Arial MT"/>
            </a:endParaRPr>
          </a:p>
          <a:p>
            <a:pPr marL="12700" marR="266065">
              <a:lnSpc>
                <a:spcPts val="4420"/>
              </a:lnSpc>
              <a:tabLst>
                <a:tab pos="741680" algn="l"/>
                <a:tab pos="1906270" algn="l"/>
                <a:tab pos="2688590" algn="l"/>
                <a:tab pos="3714115" algn="l"/>
                <a:tab pos="4444365" algn="l"/>
                <a:tab pos="5035550" algn="l"/>
                <a:tab pos="5391785" algn="l"/>
                <a:tab pos="7008495" algn="l"/>
                <a:tab pos="8094980" algn="l"/>
                <a:tab pos="8547735" algn="l"/>
                <a:tab pos="9277985" algn="l"/>
                <a:tab pos="9415145" algn="l"/>
                <a:tab pos="10041255" algn="l"/>
              </a:tabLst>
            </a:pPr>
            <a:r>
              <a:rPr sz="3700" spc="90" dirty="0">
                <a:solidFill>
                  <a:srgbClr val="08090F"/>
                </a:solidFill>
                <a:latin typeface="Arial MT"/>
                <a:cs typeface="Arial MT"/>
              </a:rPr>
              <a:t>Of</a:t>
            </a:r>
            <a:r>
              <a:rPr sz="3700" dirty="0">
                <a:solidFill>
                  <a:srgbClr val="08090F"/>
                </a:solidFill>
                <a:latin typeface="Arial MT"/>
                <a:cs typeface="Arial MT"/>
              </a:rPr>
              <a:t>	</a:t>
            </a:r>
            <a:r>
              <a:rPr sz="3700" spc="200" dirty="0">
                <a:solidFill>
                  <a:srgbClr val="08090F"/>
                </a:solidFill>
                <a:latin typeface="Arial MT"/>
                <a:cs typeface="Arial MT"/>
              </a:rPr>
              <a:t>course,</a:t>
            </a:r>
            <a:r>
              <a:rPr sz="3700" dirty="0">
                <a:solidFill>
                  <a:srgbClr val="08090F"/>
                </a:solidFill>
                <a:latin typeface="Arial MT"/>
                <a:cs typeface="Arial MT"/>
              </a:rPr>
              <a:t>	</a:t>
            </a:r>
            <a:r>
              <a:rPr sz="3700" spc="135" dirty="0">
                <a:solidFill>
                  <a:srgbClr val="08090F"/>
                </a:solidFill>
                <a:latin typeface="Arial MT"/>
                <a:cs typeface="Arial MT"/>
              </a:rPr>
              <a:t>you</a:t>
            </a:r>
            <a:r>
              <a:rPr sz="3700" dirty="0">
                <a:solidFill>
                  <a:srgbClr val="08090F"/>
                </a:solidFill>
                <a:latin typeface="Arial MT"/>
                <a:cs typeface="Arial MT"/>
              </a:rPr>
              <a:t>	</a:t>
            </a:r>
            <a:r>
              <a:rPr sz="3700" spc="160" dirty="0">
                <a:solidFill>
                  <a:srgbClr val="08090F"/>
                </a:solidFill>
                <a:latin typeface="Arial MT"/>
                <a:cs typeface="Arial MT"/>
              </a:rPr>
              <a:t>have</a:t>
            </a:r>
            <a:r>
              <a:rPr sz="3700" dirty="0">
                <a:solidFill>
                  <a:srgbClr val="08090F"/>
                </a:solidFill>
                <a:latin typeface="Arial MT"/>
                <a:cs typeface="Arial MT"/>
              </a:rPr>
              <a:t>	</a:t>
            </a:r>
            <a:r>
              <a:rPr sz="3700" spc="200" dirty="0">
                <a:solidFill>
                  <a:srgbClr val="08090F"/>
                </a:solidFill>
                <a:latin typeface="Arial MT"/>
                <a:cs typeface="Arial MT"/>
              </a:rPr>
              <a:t>learned</a:t>
            </a:r>
            <a:r>
              <a:rPr sz="3700" dirty="0">
                <a:solidFill>
                  <a:srgbClr val="08090F"/>
                </a:solidFill>
                <a:latin typeface="Arial MT"/>
                <a:cs typeface="Arial MT"/>
              </a:rPr>
              <a:t>	</a:t>
            </a:r>
            <a:r>
              <a:rPr sz="3700" spc="165" dirty="0">
                <a:solidFill>
                  <a:srgbClr val="08090F"/>
                </a:solidFill>
                <a:latin typeface="Arial MT"/>
                <a:cs typeface="Arial MT"/>
              </a:rPr>
              <a:t>that</a:t>
            </a:r>
            <a:r>
              <a:rPr sz="3700" dirty="0">
                <a:solidFill>
                  <a:srgbClr val="08090F"/>
                </a:solidFill>
                <a:latin typeface="Arial MT"/>
                <a:cs typeface="Arial MT"/>
              </a:rPr>
              <a:t>	</a:t>
            </a:r>
            <a:r>
              <a:rPr sz="3700" spc="160" dirty="0">
                <a:solidFill>
                  <a:srgbClr val="08090F"/>
                </a:solidFill>
                <a:latin typeface="Arial MT"/>
                <a:cs typeface="Arial MT"/>
              </a:rPr>
              <a:t>most</a:t>
            </a:r>
            <a:r>
              <a:rPr sz="3700" dirty="0">
                <a:solidFill>
                  <a:srgbClr val="08090F"/>
                </a:solidFill>
                <a:latin typeface="Arial MT"/>
                <a:cs typeface="Arial MT"/>
              </a:rPr>
              <a:t>		</a:t>
            </a:r>
            <a:r>
              <a:rPr sz="3700" spc="90" dirty="0">
                <a:solidFill>
                  <a:srgbClr val="08090F"/>
                </a:solidFill>
                <a:latin typeface="Arial MT"/>
                <a:cs typeface="Arial MT"/>
              </a:rPr>
              <a:t>of</a:t>
            </a:r>
            <a:r>
              <a:rPr sz="3700" dirty="0">
                <a:solidFill>
                  <a:srgbClr val="08090F"/>
                </a:solidFill>
                <a:latin typeface="Arial MT"/>
                <a:cs typeface="Arial MT"/>
              </a:rPr>
              <a:t>	</a:t>
            </a:r>
            <a:r>
              <a:rPr sz="3700" spc="135" dirty="0">
                <a:solidFill>
                  <a:srgbClr val="08090F"/>
                </a:solidFill>
                <a:latin typeface="Arial MT"/>
                <a:cs typeface="Arial MT"/>
              </a:rPr>
              <a:t>the </a:t>
            </a:r>
            <a:r>
              <a:rPr sz="3700" spc="200" dirty="0">
                <a:solidFill>
                  <a:srgbClr val="08090F"/>
                </a:solidFill>
                <a:latin typeface="Arial MT"/>
                <a:cs typeface="Arial MT"/>
              </a:rPr>
              <a:t>service</a:t>
            </a:r>
            <a:r>
              <a:rPr sz="3700" dirty="0">
                <a:solidFill>
                  <a:srgbClr val="08090F"/>
                </a:solidFill>
                <a:latin typeface="Arial MT"/>
                <a:cs typeface="Arial MT"/>
              </a:rPr>
              <a:t>	</a:t>
            </a:r>
            <a:r>
              <a:rPr sz="3700" spc="210" dirty="0">
                <a:solidFill>
                  <a:srgbClr val="08090F"/>
                </a:solidFill>
                <a:latin typeface="Arial MT"/>
                <a:cs typeface="Arial MT"/>
              </a:rPr>
              <a:t>standards</a:t>
            </a:r>
            <a:r>
              <a:rPr sz="3700" dirty="0">
                <a:solidFill>
                  <a:srgbClr val="08090F"/>
                </a:solidFill>
                <a:latin typeface="Arial MT"/>
                <a:cs typeface="Arial MT"/>
              </a:rPr>
              <a:t>	</a:t>
            </a:r>
            <a:r>
              <a:rPr sz="3700" spc="135" dirty="0">
                <a:solidFill>
                  <a:srgbClr val="08090F"/>
                </a:solidFill>
                <a:latin typeface="Arial MT"/>
                <a:cs typeface="Arial MT"/>
              </a:rPr>
              <a:t>are</a:t>
            </a:r>
            <a:r>
              <a:rPr sz="3700" dirty="0">
                <a:solidFill>
                  <a:srgbClr val="08090F"/>
                </a:solidFill>
                <a:latin typeface="Arial MT"/>
                <a:cs typeface="Arial MT"/>
              </a:rPr>
              <a:t>	</a:t>
            </a:r>
            <a:r>
              <a:rPr sz="3700" spc="215" dirty="0">
                <a:solidFill>
                  <a:srgbClr val="08090F"/>
                </a:solidFill>
                <a:latin typeface="Arial MT"/>
                <a:cs typeface="Arial MT"/>
              </a:rPr>
              <a:t>underpinned</a:t>
            </a:r>
            <a:r>
              <a:rPr sz="3700" dirty="0">
                <a:solidFill>
                  <a:srgbClr val="08090F"/>
                </a:solidFill>
                <a:latin typeface="Arial MT"/>
                <a:cs typeface="Arial MT"/>
              </a:rPr>
              <a:t>	</a:t>
            </a:r>
            <a:r>
              <a:rPr sz="3700" spc="90" dirty="0">
                <a:solidFill>
                  <a:srgbClr val="08090F"/>
                </a:solidFill>
                <a:latin typeface="Arial MT"/>
                <a:cs typeface="Arial MT"/>
              </a:rPr>
              <a:t>by</a:t>
            </a:r>
            <a:r>
              <a:rPr sz="3700" dirty="0">
                <a:solidFill>
                  <a:srgbClr val="08090F"/>
                </a:solidFill>
                <a:latin typeface="Arial MT"/>
                <a:cs typeface="Arial MT"/>
              </a:rPr>
              <a:t>	</a:t>
            </a:r>
            <a:r>
              <a:rPr sz="3700" spc="135" dirty="0">
                <a:solidFill>
                  <a:srgbClr val="08090F"/>
                </a:solidFill>
                <a:latin typeface="Arial MT"/>
                <a:cs typeface="Arial MT"/>
              </a:rPr>
              <a:t>the</a:t>
            </a:r>
            <a:endParaRPr sz="3700">
              <a:latin typeface="Arial MT"/>
              <a:cs typeface="Arial MT"/>
            </a:endParaRPr>
          </a:p>
          <a:p>
            <a:pPr marL="12700" marR="1473835">
              <a:lnSpc>
                <a:spcPts val="4430"/>
              </a:lnSpc>
              <a:tabLst>
                <a:tab pos="1732914" algn="l"/>
                <a:tab pos="2124075" algn="l"/>
                <a:tab pos="3079750" algn="l"/>
                <a:tab pos="4322445" algn="l"/>
                <a:tab pos="4731385" algn="l"/>
                <a:tab pos="8216265" algn="l"/>
              </a:tabLst>
            </a:pPr>
            <a:r>
              <a:rPr sz="3700" spc="204" dirty="0">
                <a:solidFill>
                  <a:srgbClr val="08090F"/>
                </a:solidFill>
                <a:latin typeface="Arial MT"/>
                <a:cs typeface="Arial MT"/>
              </a:rPr>
              <a:t>relevant</a:t>
            </a:r>
            <a:r>
              <a:rPr sz="3700" dirty="0">
                <a:solidFill>
                  <a:srgbClr val="08090F"/>
                </a:solidFill>
                <a:latin typeface="Arial MT"/>
                <a:cs typeface="Arial MT"/>
              </a:rPr>
              <a:t>	</a:t>
            </a:r>
            <a:r>
              <a:rPr sz="3700" spc="220" dirty="0">
                <a:solidFill>
                  <a:srgbClr val="08090F"/>
                </a:solidFill>
                <a:latin typeface="Arial MT"/>
                <a:cs typeface="Arial MT"/>
              </a:rPr>
              <a:t>legislative</a:t>
            </a:r>
            <a:r>
              <a:rPr sz="3700" dirty="0">
                <a:solidFill>
                  <a:srgbClr val="08090F"/>
                </a:solidFill>
                <a:latin typeface="Arial MT"/>
                <a:cs typeface="Arial MT"/>
              </a:rPr>
              <a:t>	</a:t>
            </a:r>
            <a:r>
              <a:rPr sz="3700" spc="220" dirty="0">
                <a:solidFill>
                  <a:srgbClr val="08090F"/>
                </a:solidFill>
                <a:latin typeface="Arial MT"/>
                <a:cs typeface="Arial MT"/>
              </a:rPr>
              <a:t>requirements,</a:t>
            </a:r>
            <a:r>
              <a:rPr sz="3700" dirty="0">
                <a:solidFill>
                  <a:srgbClr val="08090F"/>
                </a:solidFill>
                <a:latin typeface="Arial MT"/>
                <a:cs typeface="Arial MT"/>
              </a:rPr>
              <a:t>	</a:t>
            </a:r>
            <a:r>
              <a:rPr sz="3700" spc="185" dirty="0">
                <a:solidFill>
                  <a:srgbClr val="08090F"/>
                </a:solidFill>
                <a:latin typeface="Arial MT"/>
                <a:cs typeface="Arial MT"/>
              </a:rPr>
              <a:t>which </a:t>
            </a:r>
            <a:r>
              <a:rPr sz="3700" spc="180" dirty="0">
                <a:solidFill>
                  <a:srgbClr val="08090F"/>
                </a:solidFill>
                <a:latin typeface="Arial MT"/>
                <a:cs typeface="Arial MT"/>
              </a:rPr>
              <a:t>makes</a:t>
            </a:r>
            <a:r>
              <a:rPr sz="3700" dirty="0">
                <a:solidFill>
                  <a:srgbClr val="08090F"/>
                </a:solidFill>
                <a:latin typeface="Arial MT"/>
                <a:cs typeface="Arial MT"/>
              </a:rPr>
              <a:t>	</a:t>
            </a:r>
            <a:r>
              <a:rPr sz="3700" spc="160" dirty="0">
                <a:solidFill>
                  <a:srgbClr val="08090F"/>
                </a:solidFill>
                <a:latin typeface="Arial MT"/>
                <a:cs typeface="Arial MT"/>
              </a:rPr>
              <a:t>them</a:t>
            </a:r>
            <a:r>
              <a:rPr sz="3700" dirty="0">
                <a:solidFill>
                  <a:srgbClr val="08090F"/>
                </a:solidFill>
                <a:latin typeface="Arial MT"/>
                <a:cs typeface="Arial MT"/>
              </a:rPr>
              <a:t>	</a:t>
            </a:r>
            <a:r>
              <a:rPr sz="3700" spc="160" dirty="0">
                <a:solidFill>
                  <a:srgbClr val="08090F"/>
                </a:solidFill>
                <a:latin typeface="Arial MT"/>
                <a:cs typeface="Arial MT"/>
              </a:rPr>
              <a:t>non-</a:t>
            </a:r>
            <a:r>
              <a:rPr sz="3700" dirty="0">
                <a:solidFill>
                  <a:srgbClr val="08090F"/>
                </a:solidFill>
                <a:latin typeface="Arial MT"/>
                <a:cs typeface="Arial MT"/>
              </a:rPr>
              <a:t>	</a:t>
            </a:r>
            <a:r>
              <a:rPr sz="3700" spc="215" dirty="0">
                <a:solidFill>
                  <a:srgbClr val="08090F"/>
                </a:solidFill>
                <a:latin typeface="Arial MT"/>
                <a:cs typeface="Arial MT"/>
              </a:rPr>
              <a:t>negotiable.</a:t>
            </a:r>
            <a:endParaRPr sz="3700">
              <a:latin typeface="Arial MT"/>
              <a:cs typeface="Arial MT"/>
            </a:endParaRPr>
          </a:p>
        </p:txBody>
      </p:sp>
      <p:pic>
        <p:nvPicPr>
          <p:cNvPr id="8" name="object 5">
            <a:hlinkClick r:id="rId3" action="ppaction://hlinksldjump"/>
            <a:extLst>
              <a:ext uri="{FF2B5EF4-FFF2-40B4-BE49-F238E27FC236}">
                <a16:creationId xmlns:a16="http://schemas.microsoft.com/office/drawing/2014/main" id="{244C1B23-50D4-D700-5DEF-83884B150509}"/>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3</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474530"/>
            <a:ext cx="18234660" cy="7478970"/>
          </a:xfrm>
          <a:prstGeom prst="rect">
            <a:avLst/>
          </a:prstGeom>
          <a:noFill/>
        </p:spPr>
        <p:txBody>
          <a:bodyPr wrap="square" rtlCol="0">
            <a:spAutoFit/>
          </a:bodyPr>
          <a:lstStyle/>
          <a:p>
            <a:r>
              <a:rPr lang="en-US" sz="2400" dirty="0">
                <a:solidFill>
                  <a:srgbClr val="0070C0"/>
                </a:solidFill>
              </a:rPr>
              <a:t>1. What is the objective behind evaluating the effectiveness of your interactions with others?</a:t>
            </a:r>
          </a:p>
          <a:p>
            <a:r>
              <a:rPr lang="en-US" sz="2400" dirty="0">
                <a:solidFill>
                  <a:schemeClr val="tx1"/>
                </a:solidFill>
              </a:rPr>
              <a:t>The main objective of your role and responsibilities is to provide the highest service standards, at all times. Evaluating the effectiveness of your interactions with others enables you to improve your service offerings and allows you to maintain a consistent service standard and to make continuous improvements with the intent of achieving an optimal health service.</a:t>
            </a:r>
          </a:p>
          <a:p>
            <a:r>
              <a:rPr lang="en-US" sz="2400" dirty="0">
                <a:solidFill>
                  <a:srgbClr val="0070C0"/>
                </a:solidFill>
              </a:rPr>
              <a:t>2. Getting feedback on your work performance is essential to providing a high standard of service. What are four informal methods of gaining such feedback?</a:t>
            </a:r>
          </a:p>
          <a:p>
            <a:r>
              <a:rPr lang="en-US" sz="2400" dirty="0">
                <a:solidFill>
                  <a:schemeClr val="tx1"/>
                </a:solidFill>
              </a:rPr>
              <a:t>• A conversation with a supervisor or patient</a:t>
            </a:r>
          </a:p>
          <a:p>
            <a:r>
              <a:rPr lang="en-US" sz="2400" dirty="0">
                <a:solidFill>
                  <a:schemeClr val="tx1"/>
                </a:solidFill>
              </a:rPr>
              <a:t>• Lunch or coffee breaks with a colleague or supervisor</a:t>
            </a:r>
          </a:p>
          <a:p>
            <a:r>
              <a:rPr lang="en-US" sz="2400" dirty="0">
                <a:solidFill>
                  <a:schemeClr val="tx1"/>
                </a:solidFill>
              </a:rPr>
              <a:t>• Informal meetings</a:t>
            </a:r>
          </a:p>
          <a:p>
            <a:r>
              <a:rPr lang="en-US" sz="2400" dirty="0">
                <a:solidFill>
                  <a:schemeClr val="tx1"/>
                </a:solidFill>
              </a:rPr>
              <a:t>• A chat or discussion while working</a:t>
            </a:r>
          </a:p>
          <a:p>
            <a:r>
              <a:rPr lang="en-US" sz="2400" dirty="0">
                <a:solidFill>
                  <a:srgbClr val="0070C0"/>
                </a:solidFill>
              </a:rPr>
              <a:t>3. When self-reflecting, what can a diary or journal be useful for?</a:t>
            </a:r>
          </a:p>
          <a:p>
            <a:r>
              <a:rPr lang="en-US" sz="2400" dirty="0">
                <a:solidFill>
                  <a:schemeClr val="tx1"/>
                </a:solidFill>
              </a:rPr>
              <a:t>It is great self-reflection tool as past entries can be used to develop future practices by reflecting on what worked and what didn’t work.</a:t>
            </a:r>
          </a:p>
          <a:p>
            <a:r>
              <a:rPr lang="en-US" sz="2400" dirty="0">
                <a:solidFill>
                  <a:srgbClr val="0070C0"/>
                </a:solidFill>
              </a:rPr>
              <a:t>4. How would you best describe “Mentoring”?</a:t>
            </a:r>
          </a:p>
          <a:p>
            <a:r>
              <a:rPr lang="en-US" sz="2400" dirty="0">
                <a:solidFill>
                  <a:schemeClr val="tx1"/>
                </a:solidFill>
              </a:rPr>
              <a:t>Mentoring is about transferring knowledge from one individual to another, through explanation and demonstration, offering the individual an opportunity to learn as they are supported and assisted by a more experienced colleague. A mentor could assist a health services worker to evaluate their performance by reflecting on strengths and weaknesses.</a:t>
            </a:r>
          </a:p>
          <a:p>
            <a:r>
              <a:rPr lang="en-US" sz="2400" dirty="0">
                <a:solidFill>
                  <a:srgbClr val="0070C0"/>
                </a:solidFill>
              </a:rPr>
              <a:t>5. What does a personal or reflective behaviour strategies involve?</a:t>
            </a:r>
          </a:p>
          <a:p>
            <a:r>
              <a:rPr lang="en-US" sz="2400" dirty="0">
                <a:solidFill>
                  <a:schemeClr val="tx1"/>
                </a:solidFill>
              </a:rPr>
              <a:t>These involve staff members completing a self-evaluation of their performance at work. Reflecting on oneself can be very effective if the individuals are honest and are able to review themselves critically.</a:t>
            </a:r>
          </a:p>
        </p:txBody>
      </p:sp>
      <p:pic>
        <p:nvPicPr>
          <p:cNvPr id="7" name="Picture 6">
            <a:extLst>
              <a:ext uri="{FF2B5EF4-FFF2-40B4-BE49-F238E27FC236}">
                <a16:creationId xmlns:a16="http://schemas.microsoft.com/office/drawing/2014/main" id="{A47EB6B2-3573-A230-0385-A8C8E023CF7E}"/>
              </a:ext>
            </a:extLst>
          </p:cNvPr>
          <p:cNvPicPr>
            <a:picLocks noChangeAspect="1"/>
          </p:cNvPicPr>
          <p:nvPr/>
        </p:nvPicPr>
        <p:blipFill>
          <a:blip r:embed="rId4"/>
          <a:stretch>
            <a:fillRect/>
          </a:stretch>
        </p:blipFill>
        <p:spPr>
          <a:xfrm>
            <a:off x="0" y="1866900"/>
            <a:ext cx="18211801" cy="1100387"/>
          </a:xfrm>
          <a:prstGeom prst="rect">
            <a:avLst/>
          </a:prstGeom>
        </p:spPr>
      </p:pic>
      <p:pic>
        <p:nvPicPr>
          <p:cNvPr id="8" name="Picture 7">
            <a:extLst>
              <a:ext uri="{FF2B5EF4-FFF2-40B4-BE49-F238E27FC236}">
                <a16:creationId xmlns:a16="http://schemas.microsoft.com/office/drawing/2014/main" id="{9160442E-5F03-577D-C7B7-8182343B7E42}"/>
              </a:ext>
            </a:extLst>
          </p:cNvPr>
          <p:cNvPicPr>
            <a:picLocks noChangeAspect="1"/>
          </p:cNvPicPr>
          <p:nvPr/>
        </p:nvPicPr>
        <p:blipFill>
          <a:blip r:embed="rId4"/>
          <a:stretch>
            <a:fillRect/>
          </a:stretch>
        </p:blipFill>
        <p:spPr>
          <a:xfrm>
            <a:off x="60959" y="3693911"/>
            <a:ext cx="18211801" cy="1525790"/>
          </a:xfrm>
          <a:prstGeom prst="rect">
            <a:avLst/>
          </a:prstGeom>
        </p:spPr>
      </p:pic>
      <p:pic>
        <p:nvPicPr>
          <p:cNvPr id="9" name="Picture 8">
            <a:extLst>
              <a:ext uri="{FF2B5EF4-FFF2-40B4-BE49-F238E27FC236}">
                <a16:creationId xmlns:a16="http://schemas.microsoft.com/office/drawing/2014/main" id="{D5BB1C77-6A76-A01E-49AD-E6B9AD5EBC01}"/>
              </a:ext>
            </a:extLst>
          </p:cNvPr>
          <p:cNvPicPr>
            <a:picLocks noChangeAspect="1"/>
          </p:cNvPicPr>
          <p:nvPr/>
        </p:nvPicPr>
        <p:blipFill>
          <a:blip r:embed="rId4"/>
          <a:stretch>
            <a:fillRect/>
          </a:stretch>
        </p:blipFill>
        <p:spPr>
          <a:xfrm>
            <a:off x="99059" y="5556387"/>
            <a:ext cx="18211801" cy="730114"/>
          </a:xfrm>
          <a:prstGeom prst="rect">
            <a:avLst/>
          </a:prstGeom>
        </p:spPr>
      </p:pic>
      <p:pic>
        <p:nvPicPr>
          <p:cNvPr id="10" name="Picture 9">
            <a:extLst>
              <a:ext uri="{FF2B5EF4-FFF2-40B4-BE49-F238E27FC236}">
                <a16:creationId xmlns:a16="http://schemas.microsoft.com/office/drawing/2014/main" id="{58CD35D2-BE27-07B7-E74B-A3DC5EB74B7E}"/>
              </a:ext>
            </a:extLst>
          </p:cNvPr>
          <p:cNvPicPr>
            <a:picLocks noChangeAspect="1"/>
          </p:cNvPicPr>
          <p:nvPr/>
        </p:nvPicPr>
        <p:blipFill>
          <a:blip r:embed="rId4"/>
          <a:stretch>
            <a:fillRect/>
          </a:stretch>
        </p:blipFill>
        <p:spPr>
          <a:xfrm>
            <a:off x="83819" y="6667500"/>
            <a:ext cx="18211801" cy="1100387"/>
          </a:xfrm>
          <a:prstGeom prst="rect">
            <a:avLst/>
          </a:prstGeom>
        </p:spPr>
      </p:pic>
      <p:pic>
        <p:nvPicPr>
          <p:cNvPr id="11" name="Picture 10">
            <a:extLst>
              <a:ext uri="{FF2B5EF4-FFF2-40B4-BE49-F238E27FC236}">
                <a16:creationId xmlns:a16="http://schemas.microsoft.com/office/drawing/2014/main" id="{AC75F8BE-FE09-C04F-659E-8F93857C4923}"/>
              </a:ext>
            </a:extLst>
          </p:cNvPr>
          <p:cNvPicPr>
            <a:picLocks noChangeAspect="1"/>
          </p:cNvPicPr>
          <p:nvPr/>
        </p:nvPicPr>
        <p:blipFill>
          <a:blip r:embed="rId4"/>
          <a:stretch>
            <a:fillRect/>
          </a:stretch>
        </p:blipFill>
        <p:spPr>
          <a:xfrm>
            <a:off x="-1" y="8161723"/>
            <a:ext cx="18211801" cy="1100387"/>
          </a:xfrm>
          <a:prstGeom prst="rect">
            <a:avLst/>
          </a:prstGeom>
        </p:spPr>
      </p:pic>
      <p:pic>
        <p:nvPicPr>
          <p:cNvPr id="12" name="object 5">
            <a:hlinkClick r:id="rId5" action="ppaction://hlinksldjump"/>
            <a:extLst>
              <a:ext uri="{FF2B5EF4-FFF2-40B4-BE49-F238E27FC236}">
                <a16:creationId xmlns:a16="http://schemas.microsoft.com/office/drawing/2014/main" id="{EA32B38E-56DB-0662-DF85-EA62D3B9D182}"/>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Learning Checkpoint 3</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028700"/>
            <a:ext cx="18234660" cy="8956298"/>
          </a:xfrm>
          <a:prstGeom prst="rect">
            <a:avLst/>
          </a:prstGeom>
          <a:noFill/>
        </p:spPr>
        <p:txBody>
          <a:bodyPr wrap="square" rtlCol="0">
            <a:spAutoFit/>
          </a:bodyPr>
          <a:lstStyle/>
          <a:p>
            <a:r>
              <a:rPr lang="en-US" sz="2400" dirty="0">
                <a:solidFill>
                  <a:srgbClr val="0070C0"/>
                </a:solidFill>
              </a:rPr>
              <a:t>6. Within your role with a health service provider you might seek assistance from time to time. What are five reasons you might seek advice or assistance?</a:t>
            </a:r>
          </a:p>
          <a:p>
            <a:r>
              <a:rPr lang="en-US" sz="2400" dirty="0">
                <a:solidFill>
                  <a:schemeClr val="tx1"/>
                </a:solidFill>
              </a:rPr>
              <a:t>• Patient care</a:t>
            </a:r>
          </a:p>
          <a:p>
            <a:r>
              <a:rPr lang="en-US" sz="2400" dirty="0">
                <a:solidFill>
                  <a:schemeClr val="tx1"/>
                </a:solidFill>
              </a:rPr>
              <a:t>• Policies and procedures</a:t>
            </a:r>
          </a:p>
          <a:p>
            <a:r>
              <a:rPr lang="en-US" sz="2400" dirty="0">
                <a:solidFill>
                  <a:schemeClr val="tx1"/>
                </a:solidFill>
              </a:rPr>
              <a:t>• Standards of service</a:t>
            </a:r>
          </a:p>
          <a:p>
            <a:r>
              <a:rPr lang="en-US" sz="2400" dirty="0">
                <a:solidFill>
                  <a:schemeClr val="tx1"/>
                </a:solidFill>
              </a:rPr>
              <a:t>• Equipment</a:t>
            </a:r>
          </a:p>
          <a:p>
            <a:r>
              <a:rPr lang="en-US" sz="2400" dirty="0">
                <a:solidFill>
                  <a:schemeClr val="tx1"/>
                </a:solidFill>
              </a:rPr>
              <a:t>• </a:t>
            </a:r>
            <a:r>
              <a:rPr lang="en-US" sz="2400" dirty="0" err="1">
                <a:solidFill>
                  <a:schemeClr val="tx1"/>
                </a:solidFill>
              </a:rPr>
              <a:t>Behaviours</a:t>
            </a:r>
            <a:r>
              <a:rPr lang="en-US" sz="2400" dirty="0">
                <a:solidFill>
                  <a:schemeClr val="tx1"/>
                </a:solidFill>
              </a:rPr>
              <a:t> of concern</a:t>
            </a:r>
          </a:p>
          <a:p>
            <a:r>
              <a:rPr lang="en-US" sz="2400" dirty="0">
                <a:solidFill>
                  <a:schemeClr val="tx1"/>
                </a:solidFill>
              </a:rPr>
              <a:t>• Medical terminology</a:t>
            </a:r>
          </a:p>
          <a:p>
            <a:r>
              <a:rPr lang="en-US" sz="2400" dirty="0">
                <a:solidFill>
                  <a:schemeClr val="tx1"/>
                </a:solidFill>
              </a:rPr>
              <a:t>• Carrying out routine tasks</a:t>
            </a:r>
          </a:p>
          <a:p>
            <a:r>
              <a:rPr lang="en-US" sz="2400" dirty="0">
                <a:solidFill>
                  <a:srgbClr val="0070C0"/>
                </a:solidFill>
              </a:rPr>
              <a:t>7. Who or what maybe an appropriate or knowledgeable source?</a:t>
            </a:r>
          </a:p>
          <a:p>
            <a:r>
              <a:rPr lang="en-US" sz="2400" dirty="0">
                <a:solidFill>
                  <a:schemeClr val="tx1"/>
                </a:solidFill>
              </a:rPr>
              <a:t>• The police and security staff</a:t>
            </a:r>
          </a:p>
          <a:p>
            <a:r>
              <a:rPr lang="en-US" sz="2400" dirty="0">
                <a:solidFill>
                  <a:schemeClr val="tx1"/>
                </a:solidFill>
              </a:rPr>
              <a:t>• Work (Occupational) Health and Safety officers and representatives</a:t>
            </a:r>
          </a:p>
          <a:p>
            <a:r>
              <a:rPr lang="en-US" sz="2400" dirty="0">
                <a:solidFill>
                  <a:schemeClr val="tx1"/>
                </a:solidFill>
              </a:rPr>
              <a:t>• Ambulance or other medical staff on hand</a:t>
            </a:r>
          </a:p>
          <a:p>
            <a:r>
              <a:rPr lang="en-US" sz="2400" dirty="0">
                <a:solidFill>
                  <a:schemeClr val="tx1"/>
                </a:solidFill>
              </a:rPr>
              <a:t>• Experts or specialists in the management of particular area</a:t>
            </a:r>
          </a:p>
          <a:p>
            <a:r>
              <a:rPr lang="en-US" sz="2400" dirty="0">
                <a:solidFill>
                  <a:schemeClr val="tx1"/>
                </a:solidFill>
              </a:rPr>
              <a:t>• Counsellor’s</a:t>
            </a:r>
          </a:p>
          <a:p>
            <a:r>
              <a:rPr lang="en-US" sz="2400" dirty="0">
                <a:solidFill>
                  <a:srgbClr val="0070C0"/>
                </a:solidFill>
              </a:rPr>
              <a:t>8. Seeking assistance in any workplace is an opportunity to learn. What three aspects of seeking assistant needs to be considered?</a:t>
            </a:r>
          </a:p>
          <a:p>
            <a:r>
              <a:rPr lang="en-US" sz="2400" dirty="0">
                <a:solidFill>
                  <a:schemeClr val="tx1"/>
                </a:solidFill>
              </a:rPr>
              <a:t>• Don’t delay.</a:t>
            </a:r>
          </a:p>
          <a:p>
            <a:r>
              <a:rPr lang="en-US" sz="2400" dirty="0">
                <a:solidFill>
                  <a:schemeClr val="tx1"/>
                </a:solidFill>
              </a:rPr>
              <a:t>• Be strong and confident.</a:t>
            </a:r>
          </a:p>
          <a:p>
            <a:r>
              <a:rPr lang="en-US" sz="2400" dirty="0">
                <a:solidFill>
                  <a:schemeClr val="tx1"/>
                </a:solidFill>
              </a:rPr>
              <a:t>• Be specific about what you need help with and for how long.</a:t>
            </a:r>
          </a:p>
          <a:p>
            <a:r>
              <a:rPr lang="en-US" sz="2400" dirty="0">
                <a:solidFill>
                  <a:schemeClr val="tx1"/>
                </a:solidFill>
              </a:rPr>
              <a:t>• After seeking assistance act on and incorporate the advice into your work</a:t>
            </a:r>
          </a:p>
          <a:p>
            <a:r>
              <a:rPr lang="en-US" sz="2400" dirty="0">
                <a:solidFill>
                  <a:schemeClr val="tx1"/>
                </a:solidFill>
              </a:rPr>
              <a:t>• After seeking assistance, it is important that you adjust your own work to incorporate Remember to ask follow-up questions.</a:t>
            </a:r>
          </a:p>
          <a:p>
            <a:r>
              <a:rPr lang="en-US" sz="2400" dirty="0">
                <a:solidFill>
                  <a:srgbClr val="0070C0"/>
                </a:solidFill>
              </a:rPr>
              <a:t>9. Why is it important to maintain agreed standards of service?</a:t>
            </a:r>
          </a:p>
          <a:p>
            <a:r>
              <a:rPr lang="en-US" sz="2400" dirty="0">
                <a:solidFill>
                  <a:schemeClr val="tx1"/>
                </a:solidFill>
              </a:rPr>
              <a:t>It builds patient trust in your organisation and in the services that are being offered. It also helps an organisation establish a strong and ongoing reputations.</a:t>
            </a:r>
          </a:p>
        </p:txBody>
      </p:sp>
      <p:pic>
        <p:nvPicPr>
          <p:cNvPr id="7" name="Picture 6">
            <a:extLst>
              <a:ext uri="{FF2B5EF4-FFF2-40B4-BE49-F238E27FC236}">
                <a16:creationId xmlns:a16="http://schemas.microsoft.com/office/drawing/2014/main" id="{371809CF-9A7D-D08E-E737-F6B3E9423D3B}"/>
              </a:ext>
            </a:extLst>
          </p:cNvPr>
          <p:cNvPicPr>
            <a:picLocks noChangeAspect="1"/>
          </p:cNvPicPr>
          <p:nvPr/>
        </p:nvPicPr>
        <p:blipFill>
          <a:blip r:embed="rId5"/>
          <a:stretch>
            <a:fillRect/>
          </a:stretch>
        </p:blipFill>
        <p:spPr>
          <a:xfrm>
            <a:off x="15240" y="1798141"/>
            <a:ext cx="18211801" cy="2583359"/>
          </a:xfrm>
          <a:prstGeom prst="rect">
            <a:avLst/>
          </a:prstGeom>
        </p:spPr>
      </p:pic>
      <p:pic>
        <p:nvPicPr>
          <p:cNvPr id="8" name="Picture 7">
            <a:extLst>
              <a:ext uri="{FF2B5EF4-FFF2-40B4-BE49-F238E27FC236}">
                <a16:creationId xmlns:a16="http://schemas.microsoft.com/office/drawing/2014/main" id="{6E3233D3-F0F0-0FBE-DF1B-0F7477FF4650}"/>
              </a:ext>
            </a:extLst>
          </p:cNvPr>
          <p:cNvPicPr>
            <a:picLocks noChangeAspect="1"/>
          </p:cNvPicPr>
          <p:nvPr/>
        </p:nvPicPr>
        <p:blipFill>
          <a:blip r:embed="rId5"/>
          <a:stretch>
            <a:fillRect/>
          </a:stretch>
        </p:blipFill>
        <p:spPr>
          <a:xfrm>
            <a:off x="60959" y="4769941"/>
            <a:ext cx="18211801" cy="1821359"/>
          </a:xfrm>
          <a:prstGeom prst="rect">
            <a:avLst/>
          </a:prstGeom>
        </p:spPr>
      </p:pic>
      <p:pic>
        <p:nvPicPr>
          <p:cNvPr id="9" name="Picture 8">
            <a:extLst>
              <a:ext uri="{FF2B5EF4-FFF2-40B4-BE49-F238E27FC236}">
                <a16:creationId xmlns:a16="http://schemas.microsoft.com/office/drawing/2014/main" id="{6779224D-E444-0269-C1E8-795E9476D88F}"/>
              </a:ext>
            </a:extLst>
          </p:cNvPr>
          <p:cNvPicPr>
            <a:picLocks noChangeAspect="1"/>
          </p:cNvPicPr>
          <p:nvPr/>
        </p:nvPicPr>
        <p:blipFill>
          <a:blip r:embed="rId5"/>
          <a:stretch>
            <a:fillRect/>
          </a:stretch>
        </p:blipFill>
        <p:spPr>
          <a:xfrm>
            <a:off x="99059" y="6964681"/>
            <a:ext cx="18211801" cy="1821359"/>
          </a:xfrm>
          <a:prstGeom prst="rect">
            <a:avLst/>
          </a:prstGeom>
        </p:spPr>
      </p:pic>
      <p:pic>
        <p:nvPicPr>
          <p:cNvPr id="10" name="Picture 9">
            <a:extLst>
              <a:ext uri="{FF2B5EF4-FFF2-40B4-BE49-F238E27FC236}">
                <a16:creationId xmlns:a16="http://schemas.microsoft.com/office/drawing/2014/main" id="{CFEED7D0-517C-3A30-AA5F-9C731A49DEC4}"/>
              </a:ext>
            </a:extLst>
          </p:cNvPr>
          <p:cNvPicPr>
            <a:picLocks noChangeAspect="1"/>
          </p:cNvPicPr>
          <p:nvPr/>
        </p:nvPicPr>
        <p:blipFill>
          <a:blip r:embed="rId5"/>
          <a:stretch>
            <a:fillRect/>
          </a:stretch>
        </p:blipFill>
        <p:spPr>
          <a:xfrm>
            <a:off x="15239" y="9148513"/>
            <a:ext cx="17856247" cy="1100387"/>
          </a:xfrm>
          <a:prstGeom prst="rect">
            <a:avLst/>
          </a:prstGeom>
        </p:spPr>
      </p:pic>
      <p:pic>
        <p:nvPicPr>
          <p:cNvPr id="11" name="object 5">
            <a:hlinkClick r:id="rId6" action="ppaction://hlinksldjump"/>
            <a:extLst>
              <a:ext uri="{FF2B5EF4-FFF2-40B4-BE49-F238E27FC236}">
                <a16:creationId xmlns:a16="http://schemas.microsoft.com/office/drawing/2014/main" id="{CBA671E7-0D68-9CA5-AE2C-F276A922279B}"/>
              </a:ext>
            </a:extLst>
          </p:cNvPr>
          <p:cNvPicPr/>
          <p:nvPr/>
        </p:nvPicPr>
        <p:blipFill>
          <a:blip r:embed="rId7"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250123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1 Written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028700"/>
            <a:ext cx="18234660" cy="7848302"/>
          </a:xfrm>
          <a:prstGeom prst="rect">
            <a:avLst/>
          </a:prstGeom>
          <a:noFill/>
        </p:spPr>
        <p:txBody>
          <a:bodyPr wrap="square" rtlCol="0">
            <a:spAutoFit/>
          </a:bodyPr>
          <a:lstStyle/>
          <a:p>
            <a:r>
              <a:rPr lang="en-US" sz="2400" dirty="0">
                <a:solidFill>
                  <a:srgbClr val="0070C0"/>
                </a:solidFill>
              </a:rPr>
              <a:t>1. What are three things that you can do to establish rapport with patients?</a:t>
            </a:r>
          </a:p>
          <a:p>
            <a:r>
              <a:rPr lang="en-US" sz="2400" dirty="0">
                <a:solidFill>
                  <a:schemeClr val="tx1"/>
                </a:solidFill>
              </a:rPr>
              <a:t>• Introduce yourself and get to know them</a:t>
            </a:r>
          </a:p>
          <a:p>
            <a:r>
              <a:rPr lang="en-US" sz="2400" dirty="0">
                <a:solidFill>
                  <a:schemeClr val="tx1"/>
                </a:solidFill>
              </a:rPr>
              <a:t>• Listen to what patients have to say</a:t>
            </a:r>
          </a:p>
          <a:p>
            <a:r>
              <a:rPr lang="en-US" sz="2400" dirty="0">
                <a:solidFill>
                  <a:schemeClr val="tx1"/>
                </a:solidFill>
              </a:rPr>
              <a:t>• Always explain what is happening</a:t>
            </a:r>
          </a:p>
          <a:p>
            <a:r>
              <a:rPr lang="en-US" sz="2400" dirty="0">
                <a:solidFill>
                  <a:schemeClr val="tx1"/>
                </a:solidFill>
              </a:rPr>
              <a:t>• Have empathy and sympathy</a:t>
            </a:r>
          </a:p>
          <a:p>
            <a:r>
              <a:rPr lang="en-US" sz="2400" dirty="0">
                <a:solidFill>
                  <a:schemeClr val="tx1"/>
                </a:solidFill>
              </a:rPr>
              <a:t>• Remain professional</a:t>
            </a:r>
          </a:p>
          <a:p>
            <a:r>
              <a:rPr lang="en-US" sz="2400" dirty="0">
                <a:solidFill>
                  <a:srgbClr val="0070C0"/>
                </a:solidFill>
              </a:rPr>
              <a:t>2. Describe three effective communication skills that you can use to ensure a high level of quality service.</a:t>
            </a:r>
          </a:p>
          <a:p>
            <a:r>
              <a:rPr lang="en-US" sz="2400" dirty="0">
                <a:solidFill>
                  <a:schemeClr val="tx1"/>
                </a:solidFill>
              </a:rPr>
              <a:t>• Speaking skills- being clear, upfront, and honest</a:t>
            </a:r>
          </a:p>
          <a:p>
            <a:r>
              <a:rPr lang="en-US" sz="2400" dirty="0">
                <a:solidFill>
                  <a:schemeClr val="tx1"/>
                </a:solidFill>
              </a:rPr>
              <a:t>• Listening skills- being active and engaged</a:t>
            </a:r>
          </a:p>
          <a:p>
            <a:r>
              <a:rPr lang="en-US" sz="2400" dirty="0">
                <a:solidFill>
                  <a:schemeClr val="tx1"/>
                </a:solidFill>
              </a:rPr>
              <a:t>• Non-verbal communication skills- use wordless communication or body language</a:t>
            </a:r>
          </a:p>
          <a:p>
            <a:r>
              <a:rPr lang="en-US" sz="2400" dirty="0">
                <a:solidFill>
                  <a:srgbClr val="0070C0"/>
                </a:solidFill>
              </a:rPr>
              <a:t>3. Describe the role of an interpreter and give an example of when you would seek their services.</a:t>
            </a:r>
          </a:p>
          <a:p>
            <a:r>
              <a:rPr lang="en-US" sz="2400" dirty="0">
                <a:solidFill>
                  <a:schemeClr val="tx1"/>
                </a:solidFill>
              </a:rPr>
              <a:t>An interpreter is a person who translates speech orally or into sign language. When working with patients from different cultures that cannot speak English or English is their second language you may need to access interpreter services to assist with communication.</a:t>
            </a:r>
          </a:p>
          <a:p>
            <a:r>
              <a:rPr lang="en-US" sz="2400" dirty="0">
                <a:solidFill>
                  <a:srgbClr val="0070C0"/>
                </a:solidFill>
              </a:rPr>
              <a:t>4. What are four ways of identifying an individual’s concerns or needs?</a:t>
            </a:r>
          </a:p>
          <a:p>
            <a:r>
              <a:rPr lang="en-US" sz="2400" dirty="0">
                <a:solidFill>
                  <a:schemeClr val="tx1"/>
                </a:solidFill>
              </a:rPr>
              <a:t>What a patient is telling you and their demeanour, their body language and general behaviour. What a patent is saying or how they are saying it can demonstrate areas of concern. In some cases, it might not be what the patient is saying that reveals the area/s of</a:t>
            </a:r>
          </a:p>
          <a:p>
            <a:r>
              <a:rPr lang="en-US" sz="2400" dirty="0">
                <a:solidFill>
                  <a:schemeClr val="tx1"/>
                </a:solidFill>
              </a:rPr>
              <a:t>concern or need, it could be the way they are acting, for example, they might be fidgeting, defensive, clenching their fists or seem withdrawn.</a:t>
            </a:r>
          </a:p>
          <a:p>
            <a:r>
              <a:rPr lang="en-US" sz="2400" dirty="0">
                <a:solidFill>
                  <a:srgbClr val="0070C0"/>
                </a:solidFill>
              </a:rPr>
              <a:t>5. When taking action to resolve a conflict, when would you refer the situation to an appropriate other, to whom and why?</a:t>
            </a:r>
          </a:p>
          <a:p>
            <a:r>
              <a:rPr lang="en-US" sz="2400" dirty="0">
                <a:solidFill>
                  <a:schemeClr val="tx1"/>
                </a:solidFill>
              </a:rPr>
              <a:t>If the conflict was starting to affect an employee’s work or if the conflict was impacting the safety and well-being of all involved. Refer the conflict situation to a supervisor, another more experience staff member, the manager, or a doctor.</a:t>
            </a:r>
          </a:p>
        </p:txBody>
      </p:sp>
      <p:pic>
        <p:nvPicPr>
          <p:cNvPr id="11" name="Picture 10">
            <a:extLst>
              <a:ext uri="{FF2B5EF4-FFF2-40B4-BE49-F238E27FC236}">
                <a16:creationId xmlns:a16="http://schemas.microsoft.com/office/drawing/2014/main" id="{0B19A04A-0C7E-E1B6-5E60-1D4956E514E6}"/>
              </a:ext>
            </a:extLst>
          </p:cNvPr>
          <p:cNvPicPr>
            <a:picLocks noChangeAspect="1"/>
          </p:cNvPicPr>
          <p:nvPr/>
        </p:nvPicPr>
        <p:blipFill>
          <a:blip r:embed="rId4"/>
          <a:stretch>
            <a:fillRect/>
          </a:stretch>
        </p:blipFill>
        <p:spPr>
          <a:xfrm>
            <a:off x="124109" y="1486108"/>
            <a:ext cx="18211801" cy="1752392"/>
          </a:xfrm>
          <a:prstGeom prst="rect">
            <a:avLst/>
          </a:prstGeom>
        </p:spPr>
      </p:pic>
      <p:pic>
        <p:nvPicPr>
          <p:cNvPr id="12" name="Picture 11">
            <a:extLst>
              <a:ext uri="{FF2B5EF4-FFF2-40B4-BE49-F238E27FC236}">
                <a16:creationId xmlns:a16="http://schemas.microsoft.com/office/drawing/2014/main" id="{FCA5D116-D69C-60A0-25F0-0AF10CA85E77}"/>
              </a:ext>
            </a:extLst>
          </p:cNvPr>
          <p:cNvPicPr>
            <a:picLocks noChangeAspect="1"/>
          </p:cNvPicPr>
          <p:nvPr/>
        </p:nvPicPr>
        <p:blipFill>
          <a:blip r:embed="rId4"/>
          <a:stretch>
            <a:fillRect/>
          </a:stretch>
        </p:blipFill>
        <p:spPr>
          <a:xfrm>
            <a:off x="76200" y="3711148"/>
            <a:ext cx="18211801" cy="990600"/>
          </a:xfrm>
          <a:prstGeom prst="rect">
            <a:avLst/>
          </a:prstGeom>
        </p:spPr>
      </p:pic>
      <p:pic>
        <p:nvPicPr>
          <p:cNvPr id="13" name="Picture 12">
            <a:extLst>
              <a:ext uri="{FF2B5EF4-FFF2-40B4-BE49-F238E27FC236}">
                <a16:creationId xmlns:a16="http://schemas.microsoft.com/office/drawing/2014/main" id="{6F863C77-78D4-7195-267D-7E49C32A0715}"/>
              </a:ext>
            </a:extLst>
          </p:cNvPr>
          <p:cNvPicPr>
            <a:picLocks noChangeAspect="1"/>
          </p:cNvPicPr>
          <p:nvPr/>
        </p:nvPicPr>
        <p:blipFill>
          <a:blip r:embed="rId4"/>
          <a:stretch>
            <a:fillRect/>
          </a:stretch>
        </p:blipFill>
        <p:spPr>
          <a:xfrm>
            <a:off x="76200" y="5097988"/>
            <a:ext cx="18211801" cy="730114"/>
          </a:xfrm>
          <a:prstGeom prst="rect">
            <a:avLst/>
          </a:prstGeom>
        </p:spPr>
      </p:pic>
      <p:pic>
        <p:nvPicPr>
          <p:cNvPr id="14" name="Picture 13">
            <a:extLst>
              <a:ext uri="{FF2B5EF4-FFF2-40B4-BE49-F238E27FC236}">
                <a16:creationId xmlns:a16="http://schemas.microsoft.com/office/drawing/2014/main" id="{89DA625F-5393-F2C9-8295-784DB0363B13}"/>
              </a:ext>
            </a:extLst>
          </p:cNvPr>
          <p:cNvPicPr>
            <a:picLocks noChangeAspect="1"/>
          </p:cNvPicPr>
          <p:nvPr/>
        </p:nvPicPr>
        <p:blipFill>
          <a:blip r:embed="rId4"/>
          <a:stretch>
            <a:fillRect/>
          </a:stretch>
        </p:blipFill>
        <p:spPr>
          <a:xfrm>
            <a:off x="53339" y="6257380"/>
            <a:ext cx="18211801" cy="1409700"/>
          </a:xfrm>
          <a:prstGeom prst="rect">
            <a:avLst/>
          </a:prstGeom>
        </p:spPr>
      </p:pic>
      <p:pic>
        <p:nvPicPr>
          <p:cNvPr id="15" name="Picture 14">
            <a:extLst>
              <a:ext uri="{FF2B5EF4-FFF2-40B4-BE49-F238E27FC236}">
                <a16:creationId xmlns:a16="http://schemas.microsoft.com/office/drawing/2014/main" id="{43EF7244-FE09-9F87-AAFB-6CA146D2BEB8}"/>
              </a:ext>
            </a:extLst>
          </p:cNvPr>
          <p:cNvPicPr>
            <a:picLocks noChangeAspect="1"/>
          </p:cNvPicPr>
          <p:nvPr/>
        </p:nvPicPr>
        <p:blipFill>
          <a:blip r:embed="rId4"/>
          <a:stretch>
            <a:fillRect/>
          </a:stretch>
        </p:blipFill>
        <p:spPr>
          <a:xfrm>
            <a:off x="22860" y="8070986"/>
            <a:ext cx="18211801" cy="730114"/>
          </a:xfrm>
          <a:prstGeom prst="rect">
            <a:avLst/>
          </a:prstGeom>
        </p:spPr>
      </p:pic>
      <p:pic>
        <p:nvPicPr>
          <p:cNvPr id="7" name="object 5">
            <a:hlinkClick r:id="rId5" action="ppaction://hlinksldjump"/>
            <a:extLst>
              <a:ext uri="{FF2B5EF4-FFF2-40B4-BE49-F238E27FC236}">
                <a16:creationId xmlns:a16="http://schemas.microsoft.com/office/drawing/2014/main" id="{35ADC861-0574-3BB8-037E-6789FDC664B7}"/>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0309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1 Written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028700"/>
            <a:ext cx="18234660" cy="8586966"/>
          </a:xfrm>
          <a:prstGeom prst="rect">
            <a:avLst/>
          </a:prstGeom>
          <a:noFill/>
        </p:spPr>
        <p:txBody>
          <a:bodyPr wrap="square" rtlCol="0">
            <a:spAutoFit/>
          </a:bodyPr>
          <a:lstStyle/>
          <a:p>
            <a:r>
              <a:rPr lang="en-US" sz="2400" dirty="0">
                <a:solidFill>
                  <a:srgbClr val="0070C0"/>
                </a:solidFill>
              </a:rPr>
              <a:t>6. Explain the importance of responding and dealing with service complaints in line with </a:t>
            </a:r>
            <a:r>
              <a:rPr lang="en-US" sz="2400" dirty="0" err="1">
                <a:solidFill>
                  <a:srgbClr val="0070C0"/>
                </a:solidFill>
              </a:rPr>
              <a:t>organisational</a:t>
            </a:r>
            <a:r>
              <a:rPr lang="en-US" sz="2400" dirty="0">
                <a:solidFill>
                  <a:srgbClr val="0070C0"/>
                </a:solidFill>
              </a:rPr>
              <a:t> policy.</a:t>
            </a:r>
          </a:p>
          <a:p>
            <a:r>
              <a:rPr lang="en-US" sz="2400" dirty="0" err="1">
                <a:solidFill>
                  <a:schemeClr val="tx1"/>
                </a:solidFill>
              </a:rPr>
              <a:t>Recognising</a:t>
            </a:r>
            <a:r>
              <a:rPr lang="en-US" sz="2400" dirty="0">
                <a:solidFill>
                  <a:schemeClr val="tx1"/>
                </a:solidFill>
              </a:rPr>
              <a:t> signs of patient dissatisfaction means that you can be proactive and ask them to speak and </a:t>
            </a:r>
            <a:r>
              <a:rPr lang="en-US" sz="2400" dirty="0" err="1">
                <a:solidFill>
                  <a:schemeClr val="tx1"/>
                </a:solidFill>
              </a:rPr>
              <a:t>verbalise</a:t>
            </a:r>
            <a:r>
              <a:rPr lang="en-US" sz="2400" dirty="0">
                <a:solidFill>
                  <a:schemeClr val="tx1"/>
                </a:solidFill>
              </a:rPr>
              <a:t> their complaint, so it can be dealt with quickly and effectively. A customer complaint can be very useful to an organisation, even though they are often negative, they can allow the organisation to act on feedback and make improvements. </a:t>
            </a:r>
            <a:r>
              <a:rPr lang="en-US" sz="2400" dirty="0" err="1">
                <a:solidFill>
                  <a:schemeClr val="tx1"/>
                </a:solidFill>
              </a:rPr>
              <a:t>Organisations</a:t>
            </a:r>
            <a:r>
              <a:rPr lang="en-US" sz="2400" dirty="0">
                <a:solidFill>
                  <a:schemeClr val="tx1"/>
                </a:solidFill>
              </a:rPr>
              <a:t> can collect complaints in different ways, depending on the nature of the organisation and what will be the easiest method for the patient to provide the feedback.</a:t>
            </a:r>
          </a:p>
          <a:p>
            <a:r>
              <a:rPr lang="en-US" sz="2400" dirty="0">
                <a:solidFill>
                  <a:srgbClr val="0070C0"/>
                </a:solidFill>
              </a:rPr>
              <a:t>7. What are four things that you can do to demonstrate a positive, active, and consistent respect for individuals with personal and cultural differences?</a:t>
            </a:r>
          </a:p>
          <a:p>
            <a:r>
              <a:rPr lang="en-US" sz="2400" dirty="0">
                <a:solidFill>
                  <a:schemeClr val="tx1"/>
                </a:solidFill>
              </a:rPr>
              <a:t>• Treating patients and colleagues with kindness and dignity</a:t>
            </a:r>
          </a:p>
          <a:p>
            <a:r>
              <a:rPr lang="en-US" sz="2400" dirty="0">
                <a:solidFill>
                  <a:schemeClr val="tx1"/>
                </a:solidFill>
              </a:rPr>
              <a:t>• Smiling and being friendly</a:t>
            </a:r>
          </a:p>
          <a:p>
            <a:r>
              <a:rPr lang="en-US" sz="2400" dirty="0">
                <a:solidFill>
                  <a:schemeClr val="tx1"/>
                </a:solidFill>
              </a:rPr>
              <a:t>• Don’t discriminate or show </a:t>
            </a:r>
            <a:r>
              <a:rPr lang="en-US" sz="2400" dirty="0" err="1">
                <a:solidFill>
                  <a:schemeClr val="tx1"/>
                </a:solidFill>
              </a:rPr>
              <a:t>favouritism</a:t>
            </a:r>
            <a:endParaRPr lang="en-US" sz="2400" dirty="0">
              <a:solidFill>
                <a:schemeClr val="tx1"/>
              </a:solidFill>
            </a:endParaRPr>
          </a:p>
          <a:p>
            <a:r>
              <a:rPr lang="en-US" sz="2400" dirty="0">
                <a:solidFill>
                  <a:schemeClr val="tx1"/>
                </a:solidFill>
              </a:rPr>
              <a:t>• Being supportive and encouraging</a:t>
            </a:r>
          </a:p>
          <a:p>
            <a:r>
              <a:rPr lang="en-US" sz="2400" dirty="0">
                <a:solidFill>
                  <a:schemeClr val="tx1"/>
                </a:solidFill>
              </a:rPr>
              <a:t>• Being an active listener</a:t>
            </a:r>
          </a:p>
          <a:p>
            <a:r>
              <a:rPr lang="en-US" sz="2400" dirty="0">
                <a:solidFill>
                  <a:schemeClr val="tx1"/>
                </a:solidFill>
              </a:rPr>
              <a:t>• Demonstrating courtesy in all interpersonal interactions with patients,</a:t>
            </a:r>
          </a:p>
          <a:p>
            <a:r>
              <a:rPr lang="en-US" sz="2400" dirty="0">
                <a:solidFill>
                  <a:schemeClr val="tx1"/>
                </a:solidFill>
              </a:rPr>
              <a:t>• families and colleagues</a:t>
            </a:r>
          </a:p>
          <a:p>
            <a:r>
              <a:rPr lang="en-US" sz="2400" dirty="0">
                <a:solidFill>
                  <a:schemeClr val="tx1"/>
                </a:solidFill>
              </a:rPr>
              <a:t>• Being objective, fair and non-judgmental</a:t>
            </a:r>
          </a:p>
          <a:p>
            <a:r>
              <a:rPr lang="en-US" sz="2400" dirty="0">
                <a:solidFill>
                  <a:schemeClr val="tx1"/>
                </a:solidFill>
              </a:rPr>
              <a:t>• Being accepting of different cultures, values, and beliefs</a:t>
            </a:r>
          </a:p>
          <a:p>
            <a:r>
              <a:rPr lang="en-US" sz="2400" dirty="0">
                <a:solidFill>
                  <a:schemeClr val="tx1"/>
                </a:solidFill>
              </a:rPr>
              <a:t>• Always be professional</a:t>
            </a:r>
          </a:p>
          <a:p>
            <a:r>
              <a:rPr lang="en-US" sz="2400" dirty="0">
                <a:solidFill>
                  <a:srgbClr val="0070C0"/>
                </a:solidFill>
              </a:rPr>
              <a:t>8. Explain three ways you can maintain an individual’s confidentiality and privacy.</a:t>
            </a:r>
          </a:p>
          <a:p>
            <a:r>
              <a:rPr lang="en-US" sz="2400" dirty="0">
                <a:solidFill>
                  <a:schemeClr val="tx1"/>
                </a:solidFill>
              </a:rPr>
              <a:t>• Not talking about the patient outside of the work environment.</a:t>
            </a:r>
          </a:p>
          <a:p>
            <a:r>
              <a:rPr lang="en-US" sz="2400" dirty="0">
                <a:solidFill>
                  <a:schemeClr val="tx1"/>
                </a:solidFill>
              </a:rPr>
              <a:t>• Only discussing patients with the appropriate people.</a:t>
            </a:r>
          </a:p>
          <a:p>
            <a:r>
              <a:rPr lang="en-US" sz="2400" dirty="0">
                <a:solidFill>
                  <a:schemeClr val="tx1"/>
                </a:solidFill>
              </a:rPr>
              <a:t>• Conducting interviews in a private place.</a:t>
            </a:r>
          </a:p>
          <a:p>
            <a:r>
              <a:rPr lang="en-US" sz="2400" dirty="0">
                <a:solidFill>
                  <a:schemeClr val="tx1"/>
                </a:solidFill>
              </a:rPr>
              <a:t>• Seek patient permission to share their information</a:t>
            </a:r>
          </a:p>
        </p:txBody>
      </p:sp>
      <p:pic>
        <p:nvPicPr>
          <p:cNvPr id="7" name="Picture 6">
            <a:extLst>
              <a:ext uri="{FF2B5EF4-FFF2-40B4-BE49-F238E27FC236}">
                <a16:creationId xmlns:a16="http://schemas.microsoft.com/office/drawing/2014/main" id="{18F0A0FD-4D7A-6207-641E-C15CC587FC2B}"/>
              </a:ext>
            </a:extLst>
          </p:cNvPr>
          <p:cNvPicPr>
            <a:picLocks noChangeAspect="1"/>
          </p:cNvPicPr>
          <p:nvPr/>
        </p:nvPicPr>
        <p:blipFill>
          <a:blip r:embed="rId4"/>
          <a:stretch>
            <a:fillRect/>
          </a:stretch>
        </p:blipFill>
        <p:spPr>
          <a:xfrm>
            <a:off x="49529" y="1441586"/>
            <a:ext cx="18211801" cy="1796914"/>
          </a:xfrm>
          <a:prstGeom prst="rect">
            <a:avLst/>
          </a:prstGeom>
        </p:spPr>
      </p:pic>
      <p:pic>
        <p:nvPicPr>
          <p:cNvPr id="8" name="Picture 7">
            <a:extLst>
              <a:ext uri="{FF2B5EF4-FFF2-40B4-BE49-F238E27FC236}">
                <a16:creationId xmlns:a16="http://schemas.microsoft.com/office/drawing/2014/main" id="{B05DEE99-4893-8336-E71A-2B7EF9D291EE}"/>
              </a:ext>
            </a:extLst>
          </p:cNvPr>
          <p:cNvPicPr>
            <a:picLocks noChangeAspect="1"/>
          </p:cNvPicPr>
          <p:nvPr/>
        </p:nvPicPr>
        <p:blipFill>
          <a:blip r:embed="rId4"/>
          <a:stretch>
            <a:fillRect/>
          </a:stretch>
        </p:blipFill>
        <p:spPr>
          <a:xfrm>
            <a:off x="76200" y="4000500"/>
            <a:ext cx="18211801" cy="3679757"/>
          </a:xfrm>
          <a:prstGeom prst="rect">
            <a:avLst/>
          </a:prstGeom>
        </p:spPr>
      </p:pic>
      <p:pic>
        <p:nvPicPr>
          <p:cNvPr id="9" name="Picture 8">
            <a:extLst>
              <a:ext uri="{FF2B5EF4-FFF2-40B4-BE49-F238E27FC236}">
                <a16:creationId xmlns:a16="http://schemas.microsoft.com/office/drawing/2014/main" id="{9B0D7BF4-425F-0C59-E52F-5103A9652257}"/>
              </a:ext>
            </a:extLst>
          </p:cNvPr>
          <p:cNvPicPr>
            <a:picLocks noChangeAspect="1"/>
          </p:cNvPicPr>
          <p:nvPr/>
        </p:nvPicPr>
        <p:blipFill>
          <a:blip r:embed="rId4"/>
          <a:stretch>
            <a:fillRect/>
          </a:stretch>
        </p:blipFill>
        <p:spPr>
          <a:xfrm>
            <a:off x="76200" y="8025266"/>
            <a:ext cx="18211801" cy="1590400"/>
          </a:xfrm>
          <a:prstGeom prst="rect">
            <a:avLst/>
          </a:prstGeom>
        </p:spPr>
      </p:pic>
      <p:pic>
        <p:nvPicPr>
          <p:cNvPr id="10" name="object 5">
            <a:hlinkClick r:id="rId5" action="ppaction://hlinksldjump"/>
            <a:extLst>
              <a:ext uri="{FF2B5EF4-FFF2-40B4-BE49-F238E27FC236}">
                <a16:creationId xmlns:a16="http://schemas.microsoft.com/office/drawing/2014/main" id="{B3842E4A-2DE6-9200-AAF4-451076CEAB48}"/>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65154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1 Written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028700"/>
            <a:ext cx="18234660" cy="7109639"/>
          </a:xfrm>
          <a:prstGeom prst="rect">
            <a:avLst/>
          </a:prstGeom>
          <a:noFill/>
        </p:spPr>
        <p:txBody>
          <a:bodyPr wrap="square" rtlCol="0">
            <a:spAutoFit/>
          </a:bodyPr>
          <a:lstStyle/>
          <a:p>
            <a:r>
              <a:rPr lang="en-US" sz="2400" dirty="0">
                <a:solidFill>
                  <a:srgbClr val="0070C0"/>
                </a:solidFill>
              </a:rPr>
              <a:t>9. Describe three ways that you can demonstrate courtesy when interacting with others.</a:t>
            </a:r>
          </a:p>
          <a:p>
            <a:r>
              <a:rPr lang="en-US" sz="2400" dirty="0">
                <a:solidFill>
                  <a:schemeClr val="tx1"/>
                </a:solidFill>
              </a:rPr>
              <a:t>• Providing your full attention when it is needed</a:t>
            </a:r>
          </a:p>
          <a:p>
            <a:r>
              <a:rPr lang="en-US" sz="2400" dirty="0">
                <a:solidFill>
                  <a:schemeClr val="tx1"/>
                </a:solidFill>
              </a:rPr>
              <a:t>• Having a friendly conversation when being spoken to</a:t>
            </a:r>
          </a:p>
          <a:p>
            <a:r>
              <a:rPr lang="en-US" sz="2400" dirty="0">
                <a:solidFill>
                  <a:schemeClr val="tx1"/>
                </a:solidFill>
              </a:rPr>
              <a:t>• Showing a genuine interest in others</a:t>
            </a:r>
          </a:p>
          <a:p>
            <a:r>
              <a:rPr lang="en-US" sz="2400" dirty="0">
                <a:solidFill>
                  <a:schemeClr val="tx1"/>
                </a:solidFill>
              </a:rPr>
              <a:t>• Always be mindful of a person’s personal space</a:t>
            </a:r>
          </a:p>
          <a:p>
            <a:r>
              <a:rPr lang="en-US" sz="2400" dirty="0">
                <a:solidFill>
                  <a:srgbClr val="0070C0"/>
                </a:solidFill>
              </a:rPr>
              <a:t>10. What assistance of care should you provide to an individual who is demonstrating </a:t>
            </a:r>
            <a:r>
              <a:rPr lang="en-US" sz="2400" dirty="0" err="1">
                <a:solidFill>
                  <a:srgbClr val="0070C0"/>
                </a:solidFill>
              </a:rPr>
              <a:t>behaviours</a:t>
            </a:r>
            <a:r>
              <a:rPr lang="en-US" sz="2400" dirty="0">
                <a:solidFill>
                  <a:srgbClr val="0070C0"/>
                </a:solidFill>
              </a:rPr>
              <a:t> of concern?</a:t>
            </a:r>
          </a:p>
          <a:p>
            <a:r>
              <a:rPr lang="en-US" sz="2400" dirty="0">
                <a:solidFill>
                  <a:schemeClr val="tx1"/>
                </a:solidFill>
              </a:rPr>
              <a:t>Find a way to show gratitude and an appreciation for your patient. This makes them feel important and provides them with a sense of belonging. For example, you could thank them for arriving on time for their appointment, making your job easier or for their excellent</a:t>
            </a:r>
          </a:p>
          <a:p>
            <a:r>
              <a:rPr lang="en-US" sz="2400" dirty="0">
                <a:solidFill>
                  <a:schemeClr val="tx1"/>
                </a:solidFill>
              </a:rPr>
              <a:t>conversation that has made your day brighter and more enjoyable.</a:t>
            </a:r>
          </a:p>
          <a:p>
            <a:r>
              <a:rPr lang="en-US" sz="2400" dirty="0">
                <a:solidFill>
                  <a:srgbClr val="0070C0"/>
                </a:solidFill>
              </a:rPr>
              <a:t>11. Describe three things that you can do to ensure your duty of care when responding to </a:t>
            </a:r>
            <a:r>
              <a:rPr lang="en-US" sz="2400" dirty="0" err="1">
                <a:solidFill>
                  <a:srgbClr val="0070C0"/>
                </a:solidFill>
              </a:rPr>
              <a:t>behaviours</a:t>
            </a:r>
            <a:r>
              <a:rPr lang="en-US" sz="2400" dirty="0">
                <a:solidFill>
                  <a:srgbClr val="0070C0"/>
                </a:solidFill>
              </a:rPr>
              <a:t> of concern especially signs of aggression.</a:t>
            </a:r>
          </a:p>
          <a:p>
            <a:r>
              <a:rPr lang="en-US" sz="2400" dirty="0">
                <a:solidFill>
                  <a:schemeClr val="tx1"/>
                </a:solidFill>
              </a:rPr>
              <a:t>• Follow </a:t>
            </a:r>
            <a:r>
              <a:rPr lang="en-US" sz="2400" dirty="0" err="1">
                <a:solidFill>
                  <a:schemeClr val="tx1"/>
                </a:solidFill>
              </a:rPr>
              <a:t>organisational</a:t>
            </a:r>
            <a:r>
              <a:rPr lang="en-US" sz="2400" dirty="0">
                <a:solidFill>
                  <a:schemeClr val="tx1"/>
                </a:solidFill>
              </a:rPr>
              <a:t> policies and procedures as well as any planned responses.</a:t>
            </a:r>
          </a:p>
          <a:p>
            <a:r>
              <a:rPr lang="en-US" sz="2400" dirty="0">
                <a:solidFill>
                  <a:schemeClr val="tx1"/>
                </a:solidFill>
              </a:rPr>
              <a:t>• Ensure your personal safety and the safety of others around you.</a:t>
            </a:r>
          </a:p>
          <a:p>
            <a:r>
              <a:rPr lang="en-US" sz="2400" dirty="0">
                <a:solidFill>
                  <a:schemeClr val="tx1"/>
                </a:solidFill>
              </a:rPr>
              <a:t>• Take any steps that are reasonable to prevent harm. Such as moving away potential objects that could be used as weapons from a person showing signs of aggression.</a:t>
            </a:r>
          </a:p>
          <a:p>
            <a:r>
              <a:rPr lang="en-US" sz="2400" dirty="0">
                <a:solidFill>
                  <a:schemeClr val="tx1"/>
                </a:solidFill>
              </a:rPr>
              <a:t>• Seek help when you identify a situation where a person is being abused, is self harming or is potentially suicidal.</a:t>
            </a:r>
          </a:p>
          <a:p>
            <a:r>
              <a:rPr lang="en-US" sz="2400" dirty="0">
                <a:solidFill>
                  <a:schemeClr val="tx1"/>
                </a:solidFill>
              </a:rPr>
              <a:t>• Report any </a:t>
            </a:r>
            <a:r>
              <a:rPr lang="en-US" sz="2400" dirty="0" err="1">
                <a:solidFill>
                  <a:schemeClr val="tx1"/>
                </a:solidFill>
              </a:rPr>
              <a:t>behaviours</a:t>
            </a:r>
            <a:r>
              <a:rPr lang="en-US" sz="2400" dirty="0">
                <a:solidFill>
                  <a:schemeClr val="tx1"/>
                </a:solidFill>
              </a:rPr>
              <a:t> of concern immediately so that the situation can be managed and controlled, preventing escalation and further risk.</a:t>
            </a:r>
          </a:p>
          <a:p>
            <a:r>
              <a:rPr lang="en-US" sz="2400" dirty="0">
                <a:solidFill>
                  <a:schemeClr val="tx1"/>
                </a:solidFill>
              </a:rPr>
              <a:t>• Report the situation and record all required information for your employer, regulatory body and/or government authority.</a:t>
            </a:r>
          </a:p>
        </p:txBody>
      </p:sp>
      <p:pic>
        <p:nvPicPr>
          <p:cNvPr id="7" name="Picture 6">
            <a:extLst>
              <a:ext uri="{FF2B5EF4-FFF2-40B4-BE49-F238E27FC236}">
                <a16:creationId xmlns:a16="http://schemas.microsoft.com/office/drawing/2014/main" id="{6CA74432-65BC-993C-5AF9-892793FA4C88}"/>
              </a:ext>
            </a:extLst>
          </p:cNvPr>
          <p:cNvPicPr>
            <a:picLocks noChangeAspect="1"/>
          </p:cNvPicPr>
          <p:nvPr/>
        </p:nvPicPr>
        <p:blipFill>
          <a:blip r:embed="rId4"/>
          <a:stretch>
            <a:fillRect/>
          </a:stretch>
        </p:blipFill>
        <p:spPr>
          <a:xfrm>
            <a:off x="49529" y="1494656"/>
            <a:ext cx="18211801" cy="1409699"/>
          </a:xfrm>
          <a:prstGeom prst="rect">
            <a:avLst/>
          </a:prstGeom>
        </p:spPr>
      </p:pic>
      <p:pic>
        <p:nvPicPr>
          <p:cNvPr id="8" name="Picture 7">
            <a:extLst>
              <a:ext uri="{FF2B5EF4-FFF2-40B4-BE49-F238E27FC236}">
                <a16:creationId xmlns:a16="http://schemas.microsoft.com/office/drawing/2014/main" id="{5100977D-7F45-942F-31FF-5F39F8544048}"/>
              </a:ext>
            </a:extLst>
          </p:cNvPr>
          <p:cNvPicPr>
            <a:picLocks noChangeAspect="1"/>
          </p:cNvPicPr>
          <p:nvPr/>
        </p:nvPicPr>
        <p:blipFill>
          <a:blip r:embed="rId4"/>
          <a:stretch>
            <a:fillRect/>
          </a:stretch>
        </p:blipFill>
        <p:spPr>
          <a:xfrm>
            <a:off x="76200" y="3238500"/>
            <a:ext cx="18211801" cy="1133018"/>
          </a:xfrm>
          <a:prstGeom prst="rect">
            <a:avLst/>
          </a:prstGeom>
        </p:spPr>
      </p:pic>
      <p:pic>
        <p:nvPicPr>
          <p:cNvPr id="9" name="Picture 8">
            <a:extLst>
              <a:ext uri="{FF2B5EF4-FFF2-40B4-BE49-F238E27FC236}">
                <a16:creationId xmlns:a16="http://schemas.microsoft.com/office/drawing/2014/main" id="{5F7664B7-AF3F-E275-B9AB-BAE06DA44DA6}"/>
              </a:ext>
            </a:extLst>
          </p:cNvPr>
          <p:cNvPicPr>
            <a:picLocks noChangeAspect="1"/>
          </p:cNvPicPr>
          <p:nvPr/>
        </p:nvPicPr>
        <p:blipFill>
          <a:blip r:embed="rId4"/>
          <a:stretch>
            <a:fillRect/>
          </a:stretch>
        </p:blipFill>
        <p:spPr>
          <a:xfrm>
            <a:off x="124109" y="5159757"/>
            <a:ext cx="18211801" cy="3063538"/>
          </a:xfrm>
          <a:prstGeom prst="rect">
            <a:avLst/>
          </a:prstGeom>
        </p:spPr>
      </p:pic>
      <p:pic>
        <p:nvPicPr>
          <p:cNvPr id="10" name="object 5">
            <a:hlinkClick r:id="rId5" action="ppaction://hlinksldjump"/>
            <a:extLst>
              <a:ext uri="{FF2B5EF4-FFF2-40B4-BE49-F238E27FC236}">
                <a16:creationId xmlns:a16="http://schemas.microsoft.com/office/drawing/2014/main" id="{49731BDD-4024-AED0-C479-E4DDF9052065}"/>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9823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E2EBFF"/>
          </a:solidFill>
        </p:spPr>
        <p:txBody>
          <a:bodyPr wrap="square" lIns="0" tIns="0" rIns="0" bIns="0" rtlCol="0"/>
          <a:lstStyle/>
          <a:p>
            <a:endParaRPr/>
          </a:p>
        </p:txBody>
      </p:sp>
      <p:pic>
        <p:nvPicPr>
          <p:cNvPr id="4" name="object 4"/>
          <p:cNvPicPr/>
          <p:nvPr/>
        </p:nvPicPr>
        <p:blipFill>
          <a:blip r:embed="rId2" cstate="print"/>
          <a:stretch>
            <a:fillRect/>
          </a:stretch>
        </p:blipFill>
        <p:spPr>
          <a:xfrm>
            <a:off x="8914613" y="6"/>
            <a:ext cx="9372599" cy="10286993"/>
          </a:xfrm>
          <a:prstGeom prst="rect">
            <a:avLst/>
          </a:prstGeom>
        </p:spPr>
      </p:pic>
      <p:sp>
        <p:nvSpPr>
          <p:cNvPr id="6" name="object 6"/>
          <p:cNvSpPr txBox="1"/>
          <p:nvPr/>
        </p:nvSpPr>
        <p:spPr>
          <a:xfrm>
            <a:off x="1016000" y="2424128"/>
            <a:ext cx="7586980" cy="5511800"/>
          </a:xfrm>
          <a:prstGeom prst="rect">
            <a:avLst/>
          </a:prstGeom>
        </p:spPr>
        <p:txBody>
          <a:bodyPr vert="horz" wrap="square" lIns="0" tIns="12700" rIns="0" bIns="0" rtlCol="0">
            <a:spAutoFit/>
          </a:bodyPr>
          <a:lstStyle/>
          <a:p>
            <a:pPr marL="12700" marR="588645">
              <a:lnSpc>
                <a:spcPct val="125000"/>
              </a:lnSpc>
              <a:spcBef>
                <a:spcPts val="100"/>
              </a:spcBef>
              <a:tabLst>
                <a:tab pos="590550" algn="l"/>
                <a:tab pos="1030605" algn="l"/>
                <a:tab pos="1971039" algn="l"/>
                <a:tab pos="2963545" algn="l"/>
                <a:tab pos="3485515" algn="l"/>
                <a:tab pos="4846320" algn="l"/>
                <a:tab pos="5291455" algn="l"/>
                <a:tab pos="5553075" algn="l"/>
              </a:tabLst>
            </a:pPr>
            <a:r>
              <a:rPr sz="3600" spc="100" dirty="0">
                <a:latin typeface="Arial MT"/>
                <a:cs typeface="Arial MT"/>
              </a:rPr>
              <a:t>Is</a:t>
            </a:r>
            <a:r>
              <a:rPr sz="3600" dirty="0">
                <a:latin typeface="Arial MT"/>
                <a:cs typeface="Arial MT"/>
              </a:rPr>
              <a:t>	</a:t>
            </a:r>
            <a:r>
              <a:rPr sz="3600" spc="165" dirty="0">
                <a:latin typeface="Arial MT"/>
                <a:cs typeface="Arial MT"/>
              </a:rPr>
              <a:t>when</a:t>
            </a:r>
            <a:r>
              <a:rPr sz="3600" dirty="0">
                <a:latin typeface="Arial MT"/>
                <a:cs typeface="Arial MT"/>
              </a:rPr>
              <a:t>	</a:t>
            </a:r>
            <a:r>
              <a:rPr sz="3600" spc="140" dirty="0">
                <a:latin typeface="Arial MT"/>
                <a:cs typeface="Arial MT"/>
              </a:rPr>
              <a:t>you</a:t>
            </a:r>
            <a:r>
              <a:rPr sz="3600" dirty="0">
                <a:latin typeface="Arial MT"/>
                <a:cs typeface="Arial MT"/>
              </a:rPr>
              <a:t>	</a:t>
            </a:r>
            <a:r>
              <a:rPr sz="3600" spc="200" dirty="0">
                <a:latin typeface="Arial MT"/>
                <a:cs typeface="Arial MT"/>
              </a:rPr>
              <a:t>provide</a:t>
            </a:r>
            <a:r>
              <a:rPr sz="3600" dirty="0">
                <a:latin typeface="Arial MT"/>
                <a:cs typeface="Arial MT"/>
              </a:rPr>
              <a:t>	</a:t>
            </a:r>
            <a:r>
              <a:rPr sz="3600" spc="-50" dirty="0">
                <a:latin typeface="Arial MT"/>
                <a:cs typeface="Arial MT"/>
              </a:rPr>
              <a:t>a</a:t>
            </a:r>
            <a:r>
              <a:rPr sz="3600" dirty="0">
                <a:latin typeface="Arial MT"/>
                <a:cs typeface="Arial MT"/>
              </a:rPr>
              <a:t>	</a:t>
            </a:r>
            <a:r>
              <a:rPr sz="3600" spc="204" dirty="0">
                <a:latin typeface="Arial MT"/>
                <a:cs typeface="Arial MT"/>
              </a:rPr>
              <a:t>friendly </a:t>
            </a:r>
            <a:r>
              <a:rPr sz="3600" spc="140" dirty="0">
                <a:latin typeface="Arial MT"/>
                <a:cs typeface="Arial MT"/>
              </a:rPr>
              <a:t>and</a:t>
            </a:r>
            <a:r>
              <a:rPr sz="3600" dirty="0">
                <a:latin typeface="Arial MT"/>
                <a:cs typeface="Arial MT"/>
              </a:rPr>
              <a:t>	</a:t>
            </a:r>
            <a:r>
              <a:rPr sz="3600" spc="210" dirty="0">
                <a:latin typeface="Arial MT"/>
                <a:cs typeface="Arial MT"/>
              </a:rPr>
              <a:t>courteous</a:t>
            </a:r>
            <a:r>
              <a:rPr sz="3600" dirty="0">
                <a:latin typeface="Arial MT"/>
                <a:cs typeface="Arial MT"/>
              </a:rPr>
              <a:t>	</a:t>
            </a:r>
            <a:r>
              <a:rPr sz="3600" spc="204" dirty="0">
                <a:latin typeface="Arial MT"/>
                <a:cs typeface="Arial MT"/>
              </a:rPr>
              <a:t>greeting</a:t>
            </a:r>
            <a:r>
              <a:rPr sz="3600" dirty="0">
                <a:latin typeface="Arial MT"/>
                <a:cs typeface="Arial MT"/>
              </a:rPr>
              <a:t>	</a:t>
            </a:r>
            <a:r>
              <a:rPr sz="3600" spc="140" dirty="0">
                <a:latin typeface="Arial MT"/>
                <a:cs typeface="Arial MT"/>
              </a:rPr>
              <a:t>and</a:t>
            </a:r>
            <a:endParaRPr sz="3600">
              <a:latin typeface="Arial MT"/>
              <a:cs typeface="Arial MT"/>
            </a:endParaRPr>
          </a:p>
          <a:p>
            <a:pPr marL="12700">
              <a:lnSpc>
                <a:spcPct val="100000"/>
              </a:lnSpc>
              <a:spcBef>
                <a:spcPts val="1080"/>
              </a:spcBef>
              <a:tabLst>
                <a:tab pos="1920875" algn="l"/>
                <a:tab pos="4095750" algn="l"/>
                <a:tab pos="5559425" algn="l"/>
              </a:tabLst>
            </a:pPr>
            <a:r>
              <a:rPr sz="3600" spc="200" dirty="0">
                <a:latin typeface="Arial MT"/>
                <a:cs typeface="Arial MT"/>
              </a:rPr>
              <a:t>general</a:t>
            </a:r>
            <a:r>
              <a:rPr sz="3600" dirty="0">
                <a:latin typeface="Arial MT"/>
                <a:cs typeface="Arial MT"/>
              </a:rPr>
              <a:t>	</a:t>
            </a:r>
            <a:r>
              <a:rPr sz="3600" spc="250" dirty="0">
                <a:latin typeface="Arial MT"/>
                <a:cs typeface="Arial MT"/>
              </a:rPr>
              <a:t>chit-</a:t>
            </a:r>
            <a:r>
              <a:rPr sz="3600" spc="165" dirty="0">
                <a:latin typeface="Arial MT"/>
                <a:cs typeface="Arial MT"/>
              </a:rPr>
              <a:t>chat</a:t>
            </a:r>
            <a:r>
              <a:rPr sz="3600" dirty="0">
                <a:latin typeface="Arial MT"/>
                <a:cs typeface="Arial MT"/>
              </a:rPr>
              <a:t>	</a:t>
            </a:r>
            <a:r>
              <a:rPr sz="3600" spc="190" dirty="0">
                <a:latin typeface="Arial MT"/>
                <a:cs typeface="Arial MT"/>
              </a:rPr>
              <a:t>about</a:t>
            </a:r>
            <a:r>
              <a:rPr sz="3600" dirty="0">
                <a:latin typeface="Arial MT"/>
                <a:cs typeface="Arial MT"/>
              </a:rPr>
              <a:t>	</a:t>
            </a:r>
            <a:r>
              <a:rPr sz="3600" spc="-50" dirty="0">
                <a:latin typeface="Arial MT"/>
                <a:cs typeface="Arial MT"/>
              </a:rPr>
              <a:t>a</a:t>
            </a:r>
            <a:endParaRPr sz="3600">
              <a:latin typeface="Arial MT"/>
              <a:cs typeface="Arial MT"/>
            </a:endParaRPr>
          </a:p>
          <a:p>
            <a:pPr marL="12700">
              <a:lnSpc>
                <a:spcPct val="100000"/>
              </a:lnSpc>
              <a:spcBef>
                <a:spcPts val="1080"/>
              </a:spcBef>
              <a:tabLst>
                <a:tab pos="2148205" algn="l"/>
                <a:tab pos="3178810" algn="l"/>
                <a:tab pos="3655695" algn="l"/>
                <a:tab pos="4208780" algn="l"/>
                <a:tab pos="5334635" algn="l"/>
              </a:tabLst>
            </a:pPr>
            <a:r>
              <a:rPr sz="3600" spc="210" dirty="0">
                <a:latin typeface="Arial MT"/>
                <a:cs typeface="Arial MT"/>
              </a:rPr>
              <a:t>patient's</a:t>
            </a:r>
            <a:r>
              <a:rPr sz="3600" dirty="0">
                <a:latin typeface="Arial MT"/>
                <a:cs typeface="Arial MT"/>
              </a:rPr>
              <a:t>	</a:t>
            </a:r>
            <a:r>
              <a:rPr sz="3600" spc="190" dirty="0">
                <a:latin typeface="Arial MT"/>
                <a:cs typeface="Arial MT"/>
              </a:rPr>
              <a:t>life.</a:t>
            </a:r>
            <a:r>
              <a:rPr sz="3600" dirty="0">
                <a:latin typeface="Arial MT"/>
                <a:cs typeface="Arial MT"/>
              </a:rPr>
              <a:t>	</a:t>
            </a:r>
            <a:r>
              <a:rPr sz="3600" spc="90" dirty="0">
                <a:latin typeface="Arial MT"/>
                <a:cs typeface="Arial MT"/>
              </a:rPr>
              <a:t>It</a:t>
            </a:r>
            <a:r>
              <a:rPr sz="3600" dirty="0">
                <a:latin typeface="Arial MT"/>
                <a:cs typeface="Arial MT"/>
              </a:rPr>
              <a:t>	</a:t>
            </a:r>
            <a:r>
              <a:rPr sz="3600" spc="100" dirty="0">
                <a:latin typeface="Arial MT"/>
                <a:cs typeface="Arial MT"/>
              </a:rPr>
              <a:t>is</a:t>
            </a:r>
            <a:r>
              <a:rPr sz="3600" dirty="0">
                <a:latin typeface="Arial MT"/>
                <a:cs typeface="Arial MT"/>
              </a:rPr>
              <a:t>	</a:t>
            </a:r>
            <a:r>
              <a:rPr sz="3600" spc="165" dirty="0">
                <a:latin typeface="Arial MT"/>
                <a:cs typeface="Arial MT"/>
              </a:rPr>
              <a:t>also</a:t>
            </a:r>
            <a:r>
              <a:rPr sz="3600" dirty="0">
                <a:latin typeface="Arial MT"/>
                <a:cs typeface="Arial MT"/>
              </a:rPr>
              <a:t>	</a:t>
            </a:r>
            <a:r>
              <a:rPr sz="3600" spc="190" dirty="0">
                <a:latin typeface="Arial MT"/>
                <a:cs typeface="Arial MT"/>
              </a:rPr>
              <a:t>about</a:t>
            </a:r>
            <a:endParaRPr sz="3600">
              <a:latin typeface="Arial MT"/>
              <a:cs typeface="Arial MT"/>
            </a:endParaRPr>
          </a:p>
          <a:p>
            <a:pPr marL="12700" marR="5080">
              <a:lnSpc>
                <a:spcPct val="125000"/>
              </a:lnSpc>
              <a:tabLst>
                <a:tab pos="1030605" algn="l"/>
                <a:tab pos="2054225" algn="l"/>
                <a:tab pos="2206625" algn="l"/>
                <a:tab pos="2244725" algn="l"/>
                <a:tab pos="2759710" algn="l"/>
                <a:tab pos="3262629" algn="l"/>
                <a:tab pos="3357879" algn="l"/>
                <a:tab pos="5247640" algn="l"/>
                <a:tab pos="5507990" algn="l"/>
                <a:tab pos="5551170" algn="l"/>
                <a:tab pos="6423660" algn="l"/>
              </a:tabLst>
            </a:pPr>
            <a:r>
              <a:rPr sz="3600" spc="204" dirty="0">
                <a:latin typeface="Arial MT"/>
                <a:cs typeface="Arial MT"/>
              </a:rPr>
              <a:t>sporting</a:t>
            </a:r>
            <a:r>
              <a:rPr sz="3600" dirty="0">
                <a:latin typeface="Arial MT"/>
                <a:cs typeface="Arial MT"/>
              </a:rPr>
              <a:t>	</a:t>
            </a:r>
            <a:r>
              <a:rPr sz="3600" spc="165" dirty="0">
                <a:latin typeface="Arial MT"/>
                <a:cs typeface="Arial MT"/>
              </a:rPr>
              <a:t>team</a:t>
            </a:r>
            <a:r>
              <a:rPr sz="3600" dirty="0">
                <a:latin typeface="Arial MT"/>
                <a:cs typeface="Arial MT"/>
              </a:rPr>
              <a:t>		</a:t>
            </a:r>
            <a:r>
              <a:rPr sz="3600" spc="204" dirty="0">
                <a:latin typeface="Arial MT"/>
                <a:cs typeface="Arial MT"/>
              </a:rPr>
              <a:t>success,</a:t>
            </a:r>
            <a:r>
              <a:rPr sz="3600" dirty="0">
                <a:latin typeface="Arial MT"/>
                <a:cs typeface="Arial MT"/>
              </a:rPr>
              <a:t>		</a:t>
            </a:r>
            <a:r>
              <a:rPr sz="3600" spc="200" dirty="0">
                <a:latin typeface="Arial MT"/>
                <a:cs typeface="Arial MT"/>
              </a:rPr>
              <a:t>weekend </a:t>
            </a:r>
            <a:r>
              <a:rPr sz="3600" spc="215" dirty="0">
                <a:latin typeface="Arial MT"/>
                <a:cs typeface="Arial MT"/>
              </a:rPr>
              <a:t>activities</a:t>
            </a:r>
            <a:r>
              <a:rPr sz="3600" dirty="0">
                <a:latin typeface="Arial MT"/>
                <a:cs typeface="Arial MT"/>
              </a:rPr>
              <a:t>			</a:t>
            </a:r>
            <a:r>
              <a:rPr sz="3600" spc="140" dirty="0">
                <a:latin typeface="Arial MT"/>
                <a:cs typeface="Arial MT"/>
              </a:rPr>
              <a:t>and</a:t>
            </a:r>
            <a:r>
              <a:rPr sz="3600" dirty="0">
                <a:latin typeface="Arial MT"/>
                <a:cs typeface="Arial MT"/>
              </a:rPr>
              <a:t>	</a:t>
            </a:r>
            <a:r>
              <a:rPr sz="3600" spc="200" dirty="0">
                <a:latin typeface="Arial MT"/>
                <a:cs typeface="Arial MT"/>
              </a:rPr>
              <a:t>hobbies</a:t>
            </a:r>
            <a:r>
              <a:rPr sz="3600" dirty="0">
                <a:latin typeface="Arial MT"/>
                <a:cs typeface="Arial MT"/>
              </a:rPr>
              <a:t>	</a:t>
            </a:r>
            <a:r>
              <a:rPr sz="3600" spc="140" dirty="0">
                <a:latin typeface="Arial MT"/>
                <a:cs typeface="Arial MT"/>
              </a:rPr>
              <a:t>and</a:t>
            </a:r>
            <a:r>
              <a:rPr sz="3600" dirty="0">
                <a:latin typeface="Arial MT"/>
                <a:cs typeface="Arial MT"/>
              </a:rPr>
              <a:t>	</a:t>
            </a:r>
            <a:r>
              <a:rPr sz="3600" spc="165" dirty="0">
                <a:latin typeface="Arial MT"/>
                <a:cs typeface="Arial MT"/>
              </a:rPr>
              <a:t>most </a:t>
            </a:r>
            <a:r>
              <a:rPr sz="3600" spc="215" dirty="0">
                <a:latin typeface="Arial MT"/>
                <a:cs typeface="Arial MT"/>
              </a:rPr>
              <a:t>importantly</a:t>
            </a:r>
            <a:r>
              <a:rPr sz="3600" dirty="0">
                <a:latin typeface="Arial MT"/>
                <a:cs typeface="Arial MT"/>
              </a:rPr>
              <a:t>	</a:t>
            </a:r>
            <a:r>
              <a:rPr sz="3600" spc="215" dirty="0">
                <a:latin typeface="Arial MT"/>
                <a:cs typeface="Arial MT"/>
              </a:rPr>
              <a:t>introducing</a:t>
            </a:r>
            <a:r>
              <a:rPr sz="3600" dirty="0">
                <a:latin typeface="Arial MT"/>
                <a:cs typeface="Arial MT"/>
              </a:rPr>
              <a:t>	</a:t>
            </a:r>
            <a:r>
              <a:rPr sz="3600" spc="204" dirty="0">
                <a:latin typeface="Arial MT"/>
                <a:cs typeface="Arial MT"/>
              </a:rPr>
              <a:t>yourself </a:t>
            </a:r>
            <a:r>
              <a:rPr sz="3600" spc="140" dirty="0">
                <a:latin typeface="Arial MT"/>
                <a:cs typeface="Arial MT"/>
              </a:rPr>
              <a:t>and</a:t>
            </a:r>
            <a:r>
              <a:rPr sz="3600" dirty="0">
                <a:latin typeface="Arial MT"/>
                <a:cs typeface="Arial MT"/>
              </a:rPr>
              <a:t>	</a:t>
            </a:r>
            <a:r>
              <a:rPr sz="3600" spc="165" dirty="0">
                <a:latin typeface="Arial MT"/>
                <a:cs typeface="Arial MT"/>
              </a:rPr>
              <a:t>your</a:t>
            </a:r>
            <a:r>
              <a:rPr sz="3600" dirty="0">
                <a:latin typeface="Arial MT"/>
                <a:cs typeface="Arial MT"/>
              </a:rPr>
              <a:t>		</a:t>
            </a:r>
            <a:r>
              <a:rPr sz="3600" spc="210" dirty="0">
                <a:latin typeface="Arial MT"/>
                <a:cs typeface="Arial MT"/>
              </a:rPr>
              <a:t>position.</a:t>
            </a:r>
            <a:endParaRPr sz="3600">
              <a:latin typeface="Arial MT"/>
              <a:cs typeface="Arial MT"/>
            </a:endParaRPr>
          </a:p>
        </p:txBody>
      </p:sp>
      <p:sp>
        <p:nvSpPr>
          <p:cNvPr id="7" name="object 7"/>
          <p:cNvSpPr txBox="1">
            <a:spLocks noGrp="1"/>
          </p:cNvSpPr>
          <p:nvPr>
            <p:ph type="title"/>
          </p:nvPr>
        </p:nvSpPr>
        <p:spPr>
          <a:xfrm>
            <a:off x="1016000" y="1284720"/>
            <a:ext cx="6682105" cy="1000760"/>
          </a:xfrm>
          <a:prstGeom prst="rect">
            <a:avLst/>
          </a:prstGeom>
        </p:spPr>
        <p:txBody>
          <a:bodyPr vert="horz" wrap="square" lIns="0" tIns="12700" rIns="0" bIns="0" rtlCol="0">
            <a:spAutoFit/>
          </a:bodyPr>
          <a:lstStyle/>
          <a:p>
            <a:pPr marL="12700">
              <a:lnSpc>
                <a:spcPct val="100000"/>
              </a:lnSpc>
              <a:spcBef>
                <a:spcPts val="100"/>
              </a:spcBef>
            </a:pPr>
            <a:r>
              <a:rPr spc="45" dirty="0">
                <a:solidFill>
                  <a:srgbClr val="000000"/>
                </a:solidFill>
              </a:rPr>
              <a:t>Informal</a:t>
            </a:r>
            <a:r>
              <a:rPr spc="135" dirty="0">
                <a:solidFill>
                  <a:srgbClr val="000000"/>
                </a:solidFill>
              </a:rPr>
              <a:t> </a:t>
            </a:r>
            <a:r>
              <a:rPr spc="35" dirty="0">
                <a:solidFill>
                  <a:srgbClr val="000000"/>
                </a:solidFill>
              </a:rPr>
              <a:t>Rapport</a:t>
            </a:r>
          </a:p>
        </p:txBody>
      </p:sp>
      <p:pic>
        <p:nvPicPr>
          <p:cNvPr id="3" name="object 5">
            <a:hlinkClick r:id="rId3" action="ppaction://hlinksldjump"/>
            <a:extLst>
              <a:ext uri="{FF2B5EF4-FFF2-40B4-BE49-F238E27FC236}">
                <a16:creationId xmlns:a16="http://schemas.microsoft.com/office/drawing/2014/main" id="{9CDA1B9E-C35D-8EC6-7092-9DDE164E8C18}"/>
              </a:ext>
            </a:extLst>
          </p:cNvPr>
          <p:cNvPicPr/>
          <p:nvPr/>
        </p:nvPicPr>
        <p:blipFill>
          <a:blip r:embed="rId4"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1 Written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028700"/>
            <a:ext cx="18234660" cy="4524315"/>
          </a:xfrm>
          <a:prstGeom prst="rect">
            <a:avLst/>
          </a:prstGeom>
          <a:noFill/>
        </p:spPr>
        <p:txBody>
          <a:bodyPr wrap="square" rtlCol="0">
            <a:spAutoFit/>
          </a:bodyPr>
          <a:lstStyle/>
          <a:p>
            <a:r>
              <a:rPr lang="en-US" sz="2400" dirty="0">
                <a:solidFill>
                  <a:srgbClr val="0070C0"/>
                </a:solidFill>
              </a:rPr>
              <a:t>12. Why is it important to monitor and evaluate the effectiveness of your interactions with others, when providing a high standard of service?</a:t>
            </a:r>
          </a:p>
          <a:p>
            <a:r>
              <a:rPr lang="en-US" sz="2400" dirty="0">
                <a:solidFill>
                  <a:schemeClr val="tx1"/>
                </a:solidFill>
              </a:rPr>
              <a:t>It is important that when working in a health services environment that you can monitor and evaluate the effectiveness of your interactions with other. The main objective of your role and responsibilities is to provide the highest service standards, always. Evaluating the effectiveness of your interactions with others enables you to improve your service offerings and allows you to maintain a consistent service standard and to make continuous improvements with the intent of achieving an optimal health service.</a:t>
            </a:r>
          </a:p>
          <a:p>
            <a:r>
              <a:rPr lang="en-US" sz="2400" dirty="0">
                <a:solidFill>
                  <a:srgbClr val="0070C0"/>
                </a:solidFill>
              </a:rPr>
              <a:t>13. Why should you seek assistance from your supervisor when enhancing your own work performance?</a:t>
            </a:r>
          </a:p>
          <a:p>
            <a:r>
              <a:rPr lang="en-US" sz="2400" dirty="0">
                <a:solidFill>
                  <a:schemeClr val="tx1"/>
                </a:solidFill>
              </a:rPr>
              <a:t>Seeking assistance from your supervisor on your work performance will enable you to become more proficient and perform your role more effectively. Advice offered can also help you work through a situation in the most appropriate way.</a:t>
            </a:r>
          </a:p>
          <a:p>
            <a:r>
              <a:rPr lang="en-US" sz="2400" dirty="0">
                <a:solidFill>
                  <a:srgbClr val="0070C0"/>
                </a:solidFill>
              </a:rPr>
              <a:t>14. What is an example of when you would adjust your own work performance to address advice on performance issues?</a:t>
            </a:r>
          </a:p>
          <a:p>
            <a:r>
              <a:rPr lang="en-US" sz="2400" dirty="0">
                <a:solidFill>
                  <a:schemeClr val="tx1"/>
                </a:solidFill>
              </a:rPr>
              <a:t>For example, you may have received advice from a colleague on how to best deal with a difficult patient that is in your care. From this advice you may alter the way you communicate with this patient, which will result in more effective interactions with them in the future.</a:t>
            </a:r>
          </a:p>
        </p:txBody>
      </p:sp>
      <p:pic>
        <p:nvPicPr>
          <p:cNvPr id="7" name="Picture 6">
            <a:extLst>
              <a:ext uri="{FF2B5EF4-FFF2-40B4-BE49-F238E27FC236}">
                <a16:creationId xmlns:a16="http://schemas.microsoft.com/office/drawing/2014/main" id="{98F67E67-2BAE-8EC9-1D4E-51EAD73D2122}"/>
              </a:ext>
            </a:extLst>
          </p:cNvPr>
          <p:cNvPicPr>
            <a:picLocks noChangeAspect="1"/>
          </p:cNvPicPr>
          <p:nvPr/>
        </p:nvPicPr>
        <p:blipFill>
          <a:blip r:embed="rId4"/>
          <a:stretch>
            <a:fillRect/>
          </a:stretch>
        </p:blipFill>
        <p:spPr>
          <a:xfrm>
            <a:off x="76199" y="1798141"/>
            <a:ext cx="18211801" cy="1516559"/>
          </a:xfrm>
          <a:prstGeom prst="rect">
            <a:avLst/>
          </a:prstGeom>
        </p:spPr>
      </p:pic>
      <p:pic>
        <p:nvPicPr>
          <p:cNvPr id="8" name="Picture 7">
            <a:extLst>
              <a:ext uri="{FF2B5EF4-FFF2-40B4-BE49-F238E27FC236}">
                <a16:creationId xmlns:a16="http://schemas.microsoft.com/office/drawing/2014/main" id="{5963531A-0C0D-0E84-140D-3704439BB13F}"/>
              </a:ext>
            </a:extLst>
          </p:cNvPr>
          <p:cNvPicPr>
            <a:picLocks noChangeAspect="1"/>
          </p:cNvPicPr>
          <p:nvPr/>
        </p:nvPicPr>
        <p:blipFill>
          <a:blip r:embed="rId4"/>
          <a:stretch>
            <a:fillRect/>
          </a:stretch>
        </p:blipFill>
        <p:spPr>
          <a:xfrm>
            <a:off x="124109" y="3651386"/>
            <a:ext cx="18211801" cy="730114"/>
          </a:xfrm>
          <a:prstGeom prst="rect">
            <a:avLst/>
          </a:prstGeom>
        </p:spPr>
      </p:pic>
      <p:pic>
        <p:nvPicPr>
          <p:cNvPr id="9" name="Picture 8">
            <a:extLst>
              <a:ext uri="{FF2B5EF4-FFF2-40B4-BE49-F238E27FC236}">
                <a16:creationId xmlns:a16="http://schemas.microsoft.com/office/drawing/2014/main" id="{FF7162DD-66CC-DF8C-1D84-A30EA140E239}"/>
              </a:ext>
            </a:extLst>
          </p:cNvPr>
          <p:cNvPicPr>
            <a:picLocks noChangeAspect="1"/>
          </p:cNvPicPr>
          <p:nvPr/>
        </p:nvPicPr>
        <p:blipFill>
          <a:blip r:embed="rId4"/>
          <a:stretch>
            <a:fillRect/>
          </a:stretch>
        </p:blipFill>
        <p:spPr>
          <a:xfrm>
            <a:off x="49529" y="4802007"/>
            <a:ext cx="18211801" cy="730114"/>
          </a:xfrm>
          <a:prstGeom prst="rect">
            <a:avLst/>
          </a:prstGeom>
        </p:spPr>
      </p:pic>
      <p:pic>
        <p:nvPicPr>
          <p:cNvPr id="10" name="object 5">
            <a:hlinkClick r:id="rId5" action="ppaction://hlinksldjump"/>
            <a:extLst>
              <a:ext uri="{FF2B5EF4-FFF2-40B4-BE49-F238E27FC236}">
                <a16:creationId xmlns:a16="http://schemas.microsoft.com/office/drawing/2014/main" id="{6DA7CA3F-371A-C1F5-DE31-B802D0E039B1}"/>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9168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0887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 y="0"/>
            <a:ext cx="1066800" cy="110481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2 Multiple Choice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0" y="1104810"/>
            <a:ext cx="17983200" cy="8217634"/>
          </a:xfrm>
          <a:prstGeom prst="rect">
            <a:avLst/>
          </a:prstGeom>
          <a:noFill/>
        </p:spPr>
        <p:txBody>
          <a:bodyPr wrap="square" rtlCol="0">
            <a:spAutoFit/>
          </a:bodyPr>
          <a:lstStyle/>
          <a:p>
            <a:pPr lvl="3"/>
            <a:r>
              <a:rPr lang="en-US" sz="2400" dirty="0">
                <a:solidFill>
                  <a:srgbClr val="0070C0"/>
                </a:solidFill>
              </a:rPr>
              <a:t>1. Which of the following are characteristics of excellent service standards? (Select three)</a:t>
            </a:r>
          </a:p>
          <a:p>
            <a:pPr lvl="7"/>
            <a:r>
              <a:rPr lang="en-US" sz="2400" dirty="0">
                <a:solidFill>
                  <a:schemeClr val="tx1"/>
                </a:solidFill>
              </a:rPr>
              <a:t>a) Inviting teamwork and collaboration with colleagues</a:t>
            </a:r>
          </a:p>
          <a:p>
            <a:pPr lvl="7"/>
            <a:r>
              <a:rPr lang="en-US" sz="2400" dirty="0">
                <a:solidFill>
                  <a:schemeClr val="tx1"/>
                </a:solidFill>
              </a:rPr>
              <a:t>b) Having knowledge of different cultures, values, and beliefs</a:t>
            </a:r>
          </a:p>
          <a:p>
            <a:pPr lvl="7"/>
            <a:r>
              <a:rPr lang="en-US" sz="2400" dirty="0">
                <a:solidFill>
                  <a:schemeClr val="tx1"/>
                </a:solidFill>
              </a:rPr>
              <a:t>c) Acting professionally with honesty, consistency, and integrity</a:t>
            </a:r>
          </a:p>
          <a:p>
            <a:pPr lvl="7"/>
            <a:r>
              <a:rPr lang="en-US" sz="2400" dirty="0">
                <a:solidFill>
                  <a:schemeClr val="tx1"/>
                </a:solidFill>
              </a:rPr>
              <a:t>d) Treating all patients with respect and dignity</a:t>
            </a:r>
          </a:p>
          <a:p>
            <a:pPr lvl="3"/>
            <a:r>
              <a:rPr lang="en-US" sz="2400" dirty="0">
                <a:solidFill>
                  <a:srgbClr val="0070C0"/>
                </a:solidFill>
              </a:rPr>
              <a:t>2. Which statement best describes how to best access interpreter services? (Select one)</a:t>
            </a:r>
          </a:p>
          <a:p>
            <a:pPr lvl="3"/>
            <a:r>
              <a:rPr lang="en-US" sz="2400" dirty="0">
                <a:solidFill>
                  <a:schemeClr val="tx1"/>
                </a:solidFill>
              </a:rPr>
              <a:t>a) Access the Transatlantic and Interpreting Services (TIS) provider that provides interpreting services to people who can speak English at www.tisnational.gov.au</a:t>
            </a:r>
          </a:p>
          <a:p>
            <a:pPr lvl="3"/>
            <a:r>
              <a:rPr lang="en-US" sz="2400" dirty="0">
                <a:solidFill>
                  <a:schemeClr val="tx1"/>
                </a:solidFill>
              </a:rPr>
              <a:t>b) The best way to access interpreter services is to ask your supervisor or someone who has used the service before.</a:t>
            </a:r>
          </a:p>
          <a:p>
            <a:pPr lvl="3"/>
            <a:r>
              <a:rPr lang="en-US" sz="2400" dirty="0">
                <a:solidFill>
                  <a:schemeClr val="tx1"/>
                </a:solidFill>
              </a:rPr>
              <a:t>c) Access the Translating and Interpreting Services (TIS) provider that provides interpreting services to people who do not speak English at www.tisnational.gov.au</a:t>
            </a:r>
          </a:p>
          <a:p>
            <a:pPr lvl="3"/>
            <a:r>
              <a:rPr lang="en-US" sz="2400" dirty="0">
                <a:solidFill>
                  <a:schemeClr val="tx1"/>
                </a:solidFill>
              </a:rPr>
              <a:t>d) Access to information brochures that have been translated into a variety of languages at www.tisnational.gov.au</a:t>
            </a:r>
          </a:p>
          <a:p>
            <a:pPr lvl="3"/>
            <a:r>
              <a:rPr lang="en-US" sz="2400" dirty="0">
                <a:solidFill>
                  <a:srgbClr val="0070C0"/>
                </a:solidFill>
              </a:rPr>
              <a:t>3. What are three cultural differences in Australia (Select three)</a:t>
            </a:r>
          </a:p>
          <a:p>
            <a:pPr lvl="3"/>
            <a:r>
              <a:rPr lang="en-US" sz="2400" dirty="0">
                <a:solidFill>
                  <a:schemeClr val="tx1"/>
                </a:solidFill>
              </a:rPr>
              <a:t>a) Eye contact</a:t>
            </a:r>
          </a:p>
          <a:p>
            <a:pPr lvl="3"/>
            <a:r>
              <a:rPr lang="en-US" sz="2400" dirty="0">
                <a:solidFill>
                  <a:schemeClr val="tx1"/>
                </a:solidFill>
              </a:rPr>
              <a:t>b) Touching</a:t>
            </a:r>
          </a:p>
          <a:p>
            <a:pPr lvl="3"/>
            <a:r>
              <a:rPr lang="en-US" sz="2400" dirty="0">
                <a:solidFill>
                  <a:schemeClr val="tx1"/>
                </a:solidFill>
              </a:rPr>
              <a:t>c) the business WHS policy</a:t>
            </a:r>
          </a:p>
          <a:p>
            <a:pPr lvl="3"/>
            <a:r>
              <a:rPr lang="en-US" sz="2400" dirty="0">
                <a:solidFill>
                  <a:schemeClr val="tx1"/>
                </a:solidFill>
              </a:rPr>
              <a:t>d) Non-communication and gestures</a:t>
            </a:r>
          </a:p>
          <a:p>
            <a:pPr lvl="3"/>
            <a:r>
              <a:rPr lang="en-US" sz="2400" dirty="0">
                <a:solidFill>
                  <a:srgbClr val="0070C0"/>
                </a:solidFill>
              </a:rPr>
              <a:t>4. What are two legal and ethical Human Right considerations? (Select two)</a:t>
            </a:r>
          </a:p>
          <a:p>
            <a:pPr lvl="3"/>
            <a:r>
              <a:rPr lang="en-US" sz="2400" dirty="0">
                <a:solidFill>
                  <a:schemeClr val="tx1"/>
                </a:solidFill>
              </a:rPr>
              <a:t>a) Everyone has the right to rest and leisure</a:t>
            </a:r>
          </a:p>
          <a:p>
            <a:pPr lvl="3"/>
            <a:r>
              <a:rPr lang="en-US" sz="2400" dirty="0">
                <a:solidFill>
                  <a:schemeClr val="tx1"/>
                </a:solidFill>
              </a:rPr>
              <a:t>b) your colleague</a:t>
            </a:r>
          </a:p>
          <a:p>
            <a:pPr lvl="3"/>
            <a:r>
              <a:rPr lang="en-US" sz="2400" dirty="0">
                <a:solidFill>
                  <a:schemeClr val="tx1"/>
                </a:solidFill>
              </a:rPr>
              <a:t>c) the business WHS policy</a:t>
            </a:r>
          </a:p>
          <a:p>
            <a:pPr lvl="3"/>
            <a:r>
              <a:rPr lang="en-US" sz="2400" dirty="0">
                <a:solidFill>
                  <a:schemeClr val="tx1"/>
                </a:solidFill>
              </a:rPr>
              <a:t>d) Everyone has the right to freedom of opinion and expression</a:t>
            </a:r>
          </a:p>
        </p:txBody>
      </p:sp>
      <p:pic>
        <p:nvPicPr>
          <p:cNvPr id="9" name="Graphic 8" descr="Checkmark">
            <a:extLst>
              <a:ext uri="{FF2B5EF4-FFF2-40B4-BE49-F238E27FC236}">
                <a16:creationId xmlns:a16="http://schemas.microsoft.com/office/drawing/2014/main" id="{1484FE6F-4CDB-0453-C183-5634B259DDC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100" y="1485900"/>
            <a:ext cx="388351" cy="388351"/>
          </a:xfrm>
          <a:prstGeom prst="rect">
            <a:avLst/>
          </a:prstGeom>
        </p:spPr>
      </p:pic>
      <p:pic>
        <p:nvPicPr>
          <p:cNvPr id="10" name="Graphic 9" descr="Checkmark">
            <a:extLst>
              <a:ext uri="{FF2B5EF4-FFF2-40B4-BE49-F238E27FC236}">
                <a16:creationId xmlns:a16="http://schemas.microsoft.com/office/drawing/2014/main" id="{096735E3-A1D1-782C-437C-F99C292D664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49" y="2247900"/>
            <a:ext cx="388351" cy="388351"/>
          </a:xfrm>
          <a:prstGeom prst="rect">
            <a:avLst/>
          </a:prstGeom>
        </p:spPr>
      </p:pic>
      <p:pic>
        <p:nvPicPr>
          <p:cNvPr id="11" name="Graphic 10" descr="Checkmark">
            <a:extLst>
              <a:ext uri="{FF2B5EF4-FFF2-40B4-BE49-F238E27FC236}">
                <a16:creationId xmlns:a16="http://schemas.microsoft.com/office/drawing/2014/main" id="{99F53BCA-DC06-5C76-ED72-FD2CE4A05D1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849" y="2628900"/>
            <a:ext cx="388351" cy="388351"/>
          </a:xfrm>
          <a:prstGeom prst="rect">
            <a:avLst/>
          </a:prstGeom>
        </p:spPr>
      </p:pic>
      <p:pic>
        <p:nvPicPr>
          <p:cNvPr id="12" name="Graphic 11" descr="Checkmark">
            <a:extLst>
              <a:ext uri="{FF2B5EF4-FFF2-40B4-BE49-F238E27FC236}">
                <a16:creationId xmlns:a16="http://schemas.microsoft.com/office/drawing/2014/main" id="{CCE32EB8-D3E8-6EEF-28DB-78ED440F73A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4457700"/>
            <a:ext cx="388351" cy="388351"/>
          </a:xfrm>
          <a:prstGeom prst="rect">
            <a:avLst/>
          </a:prstGeom>
        </p:spPr>
      </p:pic>
      <p:pic>
        <p:nvPicPr>
          <p:cNvPr id="13" name="Graphic 12" descr="Checkmark">
            <a:extLst>
              <a:ext uri="{FF2B5EF4-FFF2-40B4-BE49-F238E27FC236}">
                <a16:creationId xmlns:a16="http://schemas.microsoft.com/office/drawing/2014/main" id="{00EB4366-2367-439C-79EE-027FCA1739E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5974349"/>
            <a:ext cx="388351" cy="388351"/>
          </a:xfrm>
          <a:prstGeom prst="rect">
            <a:avLst/>
          </a:prstGeom>
        </p:spPr>
      </p:pic>
      <p:pic>
        <p:nvPicPr>
          <p:cNvPr id="14" name="Graphic 13" descr="Checkmark">
            <a:extLst>
              <a:ext uri="{FF2B5EF4-FFF2-40B4-BE49-F238E27FC236}">
                <a16:creationId xmlns:a16="http://schemas.microsoft.com/office/drawing/2014/main" id="{4B50CAA3-A717-6AA2-EF08-3D1E8634C9F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6286500"/>
            <a:ext cx="388351" cy="388351"/>
          </a:xfrm>
          <a:prstGeom prst="rect">
            <a:avLst/>
          </a:prstGeom>
        </p:spPr>
      </p:pic>
      <p:pic>
        <p:nvPicPr>
          <p:cNvPr id="15" name="Graphic 14" descr="Checkmark">
            <a:extLst>
              <a:ext uri="{FF2B5EF4-FFF2-40B4-BE49-F238E27FC236}">
                <a16:creationId xmlns:a16="http://schemas.microsoft.com/office/drawing/2014/main" id="{C53126B6-7327-E9F7-BE15-5FB013414C1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7048500"/>
            <a:ext cx="388351" cy="388351"/>
          </a:xfrm>
          <a:prstGeom prst="rect">
            <a:avLst/>
          </a:prstGeom>
        </p:spPr>
      </p:pic>
      <p:pic>
        <p:nvPicPr>
          <p:cNvPr id="17" name="Graphic 16" descr="Checkmark">
            <a:extLst>
              <a:ext uri="{FF2B5EF4-FFF2-40B4-BE49-F238E27FC236}">
                <a16:creationId xmlns:a16="http://schemas.microsoft.com/office/drawing/2014/main" id="{B9FED9AB-AD43-2928-DE8E-31979D935DF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7803149"/>
            <a:ext cx="388351" cy="388351"/>
          </a:xfrm>
          <a:prstGeom prst="rect">
            <a:avLst/>
          </a:prstGeom>
        </p:spPr>
      </p:pic>
      <p:pic>
        <p:nvPicPr>
          <p:cNvPr id="18" name="Graphic 17" descr="Checkmark">
            <a:extLst>
              <a:ext uri="{FF2B5EF4-FFF2-40B4-BE49-F238E27FC236}">
                <a16:creationId xmlns:a16="http://schemas.microsoft.com/office/drawing/2014/main" id="{8CB34FBA-3AF4-3C45-B1CE-D9744565139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200" y="8869949"/>
            <a:ext cx="388351" cy="388351"/>
          </a:xfrm>
          <a:prstGeom prst="rect">
            <a:avLst/>
          </a:prstGeom>
        </p:spPr>
      </p:pic>
      <p:pic>
        <p:nvPicPr>
          <p:cNvPr id="20" name="Picture 19">
            <a:extLst>
              <a:ext uri="{FF2B5EF4-FFF2-40B4-BE49-F238E27FC236}">
                <a16:creationId xmlns:a16="http://schemas.microsoft.com/office/drawing/2014/main" id="{2E78F918-A334-FDE2-3684-52D0BDC5FC15}"/>
              </a:ext>
            </a:extLst>
          </p:cNvPr>
          <p:cNvPicPr>
            <a:picLocks noChangeAspect="1"/>
          </p:cNvPicPr>
          <p:nvPr/>
        </p:nvPicPr>
        <p:blipFill>
          <a:blip r:embed="rId6"/>
          <a:stretch>
            <a:fillRect/>
          </a:stretch>
        </p:blipFill>
        <p:spPr>
          <a:xfrm>
            <a:off x="68848" y="1306469"/>
            <a:ext cx="388352" cy="7951831"/>
          </a:xfrm>
          <a:prstGeom prst="rect">
            <a:avLst/>
          </a:prstGeom>
        </p:spPr>
      </p:pic>
      <p:pic>
        <p:nvPicPr>
          <p:cNvPr id="21" name="object 5">
            <a:hlinkClick r:id="rId7" action="ppaction://hlinksldjump"/>
            <a:extLst>
              <a:ext uri="{FF2B5EF4-FFF2-40B4-BE49-F238E27FC236}">
                <a16:creationId xmlns:a16="http://schemas.microsoft.com/office/drawing/2014/main" id="{F4E4E3BE-7A32-AB38-7514-799046AE258B}"/>
              </a:ext>
            </a:extLst>
          </p:cNvPr>
          <p:cNvPicPr/>
          <p:nvPr/>
        </p:nvPicPr>
        <p:blipFill>
          <a:blip r:embed="rId8"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32397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0" y="-3810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1" y="0"/>
            <a:ext cx="1066800" cy="1104810"/>
          </a:xfrm>
          <a:prstGeom prst="rect">
            <a:avLst/>
          </a:prstGeom>
        </p:spPr>
      </p:pic>
      <p:pic>
        <p:nvPicPr>
          <p:cNvPr id="3" name="object 3"/>
          <p:cNvPicPr/>
          <p:nvPr/>
        </p:nvPicPr>
        <p:blipFill>
          <a:blip r:embed="rId4" cstate="email">
            <a:extLst>
              <a:ext uri="{28A0092B-C50C-407E-A947-70E740481C1C}">
                <a14:useLocalDpi xmlns:a14="http://schemas.microsoft.com/office/drawing/2010/main"/>
              </a:ext>
            </a:extLst>
          </a:blip>
          <a:stretch>
            <a:fillRect/>
          </a:stretch>
        </p:blipFill>
        <p:spPr>
          <a:xfrm>
            <a:off x="16957087" y="9258300"/>
            <a:ext cx="914399" cy="876299"/>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8100"/>
            <a:ext cx="12420600" cy="769441"/>
          </a:xfrm>
          <a:prstGeom prst="rect">
            <a:avLst/>
          </a:prstGeom>
          <a:noFill/>
        </p:spPr>
        <p:txBody>
          <a:bodyPr wrap="square" rtlCol="0">
            <a:spAutoFit/>
          </a:bodyPr>
          <a:lstStyle/>
          <a:p>
            <a:r>
              <a:rPr lang="en-US" sz="4400" dirty="0"/>
              <a:t>Assessment 2 Multiple Choice Questions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457200" y="723900"/>
            <a:ext cx="17983200" cy="9694962"/>
          </a:xfrm>
          <a:prstGeom prst="rect">
            <a:avLst/>
          </a:prstGeom>
          <a:noFill/>
        </p:spPr>
        <p:txBody>
          <a:bodyPr wrap="square" rtlCol="0">
            <a:spAutoFit/>
          </a:bodyPr>
          <a:lstStyle/>
          <a:p>
            <a:pPr lvl="3"/>
            <a:r>
              <a:rPr lang="en-US" sz="2400" dirty="0">
                <a:solidFill>
                  <a:srgbClr val="0070C0"/>
                </a:solidFill>
              </a:rPr>
              <a:t>5. What are two legal and ethical Work Health and Safety (WHS) legislations you are obliged to provide? (Select two)</a:t>
            </a:r>
          </a:p>
          <a:p>
            <a:pPr lvl="3"/>
            <a:r>
              <a:rPr lang="en-US" sz="2400" dirty="0">
                <a:solidFill>
                  <a:schemeClr val="tx1"/>
                </a:solidFill>
              </a:rPr>
              <a:t>a) Unsafe machinery, equipment, and materials</a:t>
            </a:r>
          </a:p>
          <a:p>
            <a:pPr lvl="3"/>
            <a:r>
              <a:rPr lang="en-US" sz="2400" dirty="0">
                <a:solidFill>
                  <a:schemeClr val="tx1"/>
                </a:solidFill>
              </a:rPr>
              <a:t>b) Information, instruction, training, and supervision</a:t>
            </a:r>
          </a:p>
          <a:p>
            <a:pPr lvl="3"/>
            <a:r>
              <a:rPr lang="en-US" sz="2400" dirty="0">
                <a:solidFill>
                  <a:schemeClr val="tx1"/>
                </a:solidFill>
              </a:rPr>
              <a:t>c) A suitable working environment with lunch facilities</a:t>
            </a:r>
          </a:p>
          <a:p>
            <a:pPr lvl="3"/>
            <a:r>
              <a:rPr lang="en-US" sz="2400" dirty="0">
                <a:solidFill>
                  <a:schemeClr val="tx1"/>
                </a:solidFill>
              </a:rPr>
              <a:t>d) Safe work premises</a:t>
            </a:r>
          </a:p>
          <a:p>
            <a:pPr lvl="3"/>
            <a:r>
              <a:rPr lang="en-US" sz="2400" dirty="0">
                <a:solidFill>
                  <a:srgbClr val="0070C0"/>
                </a:solidFill>
              </a:rPr>
              <a:t>6. What are three </a:t>
            </a:r>
            <a:r>
              <a:rPr lang="en-US" sz="2400" dirty="0" err="1">
                <a:solidFill>
                  <a:srgbClr val="0070C0"/>
                </a:solidFill>
              </a:rPr>
              <a:t>organisational</a:t>
            </a:r>
            <a:r>
              <a:rPr lang="en-US" sz="2400" dirty="0">
                <a:solidFill>
                  <a:srgbClr val="0070C0"/>
                </a:solidFill>
              </a:rPr>
              <a:t> procedures that need to be followed when responding to </a:t>
            </a:r>
            <a:r>
              <a:rPr lang="en-US" sz="2400" dirty="0" err="1">
                <a:solidFill>
                  <a:srgbClr val="0070C0"/>
                </a:solidFill>
              </a:rPr>
              <a:t>behaviours</a:t>
            </a:r>
            <a:r>
              <a:rPr lang="en-US" sz="2400" dirty="0">
                <a:solidFill>
                  <a:srgbClr val="0070C0"/>
                </a:solidFill>
              </a:rPr>
              <a:t> of concern? (Select three)</a:t>
            </a:r>
          </a:p>
          <a:p>
            <a:pPr lvl="3"/>
            <a:r>
              <a:rPr lang="en-US" sz="2400" dirty="0">
                <a:solidFill>
                  <a:schemeClr val="tx1"/>
                </a:solidFill>
              </a:rPr>
              <a:t>a) Ensure additional support is readily available</a:t>
            </a:r>
          </a:p>
          <a:p>
            <a:pPr lvl="3"/>
            <a:r>
              <a:rPr lang="en-US" sz="2400" dirty="0">
                <a:solidFill>
                  <a:schemeClr val="tx1"/>
                </a:solidFill>
              </a:rPr>
              <a:t>b) Used closed ended questioning strategies</a:t>
            </a:r>
          </a:p>
          <a:p>
            <a:pPr lvl="3"/>
            <a:r>
              <a:rPr lang="en-US" sz="2400" dirty="0">
                <a:solidFill>
                  <a:schemeClr val="tx1"/>
                </a:solidFill>
              </a:rPr>
              <a:t>c) Make the patient feel safe and supported</a:t>
            </a:r>
          </a:p>
          <a:p>
            <a:pPr lvl="3"/>
            <a:r>
              <a:rPr lang="en-US" sz="2400" dirty="0">
                <a:solidFill>
                  <a:schemeClr val="tx1"/>
                </a:solidFill>
              </a:rPr>
              <a:t>d) Keep calm</a:t>
            </a:r>
          </a:p>
          <a:p>
            <a:pPr lvl="3"/>
            <a:r>
              <a:rPr lang="en-US" sz="2400" dirty="0">
                <a:solidFill>
                  <a:srgbClr val="0070C0"/>
                </a:solidFill>
              </a:rPr>
              <a:t>7. What are three </a:t>
            </a:r>
            <a:r>
              <a:rPr lang="en-US" sz="2400" dirty="0" err="1">
                <a:solidFill>
                  <a:srgbClr val="0070C0"/>
                </a:solidFill>
              </a:rPr>
              <a:t>organisational</a:t>
            </a:r>
            <a:r>
              <a:rPr lang="en-US" sz="2400" dirty="0">
                <a:solidFill>
                  <a:srgbClr val="0070C0"/>
                </a:solidFill>
              </a:rPr>
              <a:t> procedures for dealing with service complaints? (Select three)</a:t>
            </a:r>
          </a:p>
          <a:p>
            <a:pPr lvl="3"/>
            <a:r>
              <a:rPr lang="en-US" sz="2400" dirty="0">
                <a:solidFill>
                  <a:schemeClr val="tx1"/>
                </a:solidFill>
              </a:rPr>
              <a:t>a) Any verbal complaints made in person should be listened to attentively</a:t>
            </a:r>
          </a:p>
          <a:p>
            <a:pPr lvl="3"/>
            <a:r>
              <a:rPr lang="en-US" sz="2400" dirty="0">
                <a:solidFill>
                  <a:schemeClr val="tx1"/>
                </a:solidFill>
              </a:rPr>
              <a:t>b) Notes of the complaint should be taken for future reference</a:t>
            </a:r>
          </a:p>
          <a:p>
            <a:pPr lvl="3"/>
            <a:r>
              <a:rPr lang="en-US" sz="2400" dirty="0">
                <a:solidFill>
                  <a:schemeClr val="tx1"/>
                </a:solidFill>
              </a:rPr>
              <a:t>c) All patient complaints should be recorded and played back to the client</a:t>
            </a:r>
          </a:p>
          <a:p>
            <a:pPr lvl="3"/>
            <a:r>
              <a:rPr lang="en-US" sz="2400" dirty="0">
                <a:solidFill>
                  <a:schemeClr val="tx1"/>
                </a:solidFill>
              </a:rPr>
              <a:t>d) All patient complaints should be taken seriously</a:t>
            </a:r>
          </a:p>
          <a:p>
            <a:pPr lvl="3"/>
            <a:r>
              <a:rPr lang="en-US" sz="2400" dirty="0">
                <a:solidFill>
                  <a:srgbClr val="0070C0"/>
                </a:solidFill>
              </a:rPr>
              <a:t>8. Which of the following are roles and responsibilities of yourself and others when working within the Community Services industry? (Select three)</a:t>
            </a:r>
          </a:p>
          <a:p>
            <a:pPr lvl="3"/>
            <a:r>
              <a:rPr lang="en-US" sz="2400" dirty="0">
                <a:solidFill>
                  <a:schemeClr val="tx1"/>
                </a:solidFill>
              </a:rPr>
              <a:t>a) Spend a significant amount of time with your patients</a:t>
            </a:r>
          </a:p>
          <a:p>
            <a:pPr lvl="3"/>
            <a:r>
              <a:rPr lang="en-US" sz="2400" dirty="0">
                <a:solidFill>
                  <a:schemeClr val="tx1"/>
                </a:solidFill>
              </a:rPr>
              <a:t>b) Build trust and respect with all involved in health care services</a:t>
            </a:r>
          </a:p>
          <a:p>
            <a:pPr lvl="3"/>
            <a:r>
              <a:rPr lang="en-US" sz="2400" dirty="0">
                <a:solidFill>
                  <a:schemeClr val="tx1"/>
                </a:solidFill>
              </a:rPr>
              <a:t>c) Keep your patience comfortable and connected to their environment</a:t>
            </a:r>
          </a:p>
          <a:p>
            <a:pPr lvl="3"/>
            <a:r>
              <a:rPr lang="en-US" sz="2400" dirty="0">
                <a:solidFill>
                  <a:schemeClr val="tx1"/>
                </a:solidFill>
              </a:rPr>
              <a:t>d) Building a rapport with patients and their families</a:t>
            </a:r>
          </a:p>
          <a:p>
            <a:pPr lvl="3"/>
            <a:r>
              <a:rPr lang="en-US" sz="2400" dirty="0">
                <a:solidFill>
                  <a:srgbClr val="0070C0"/>
                </a:solidFill>
              </a:rPr>
              <a:t>9. When would you refer an individual’s situation or issue to an appropriate other? (Select three)</a:t>
            </a:r>
          </a:p>
          <a:p>
            <a:pPr lvl="3"/>
            <a:r>
              <a:rPr lang="en-US" sz="2400" dirty="0">
                <a:solidFill>
                  <a:schemeClr val="tx1"/>
                </a:solidFill>
              </a:rPr>
              <a:t>a) When it is your time to finish work because you don’t want to work overtime</a:t>
            </a:r>
          </a:p>
          <a:p>
            <a:pPr lvl="3"/>
            <a:r>
              <a:rPr lang="en-US" sz="2400" dirty="0">
                <a:solidFill>
                  <a:schemeClr val="tx1"/>
                </a:solidFill>
              </a:rPr>
              <a:t>b) When the situation becomes detrimental to the </a:t>
            </a:r>
            <a:r>
              <a:rPr lang="en-US" sz="2400" dirty="0" err="1">
                <a:solidFill>
                  <a:schemeClr val="tx1"/>
                </a:solidFill>
              </a:rPr>
              <a:t>organisation’s</a:t>
            </a:r>
            <a:r>
              <a:rPr lang="en-US" sz="2400" dirty="0">
                <a:solidFill>
                  <a:schemeClr val="tx1"/>
                </a:solidFill>
              </a:rPr>
              <a:t> productivity, and service standard</a:t>
            </a:r>
          </a:p>
          <a:p>
            <a:pPr lvl="3"/>
            <a:r>
              <a:rPr lang="en-US" sz="2400" dirty="0">
                <a:solidFill>
                  <a:schemeClr val="tx1"/>
                </a:solidFill>
              </a:rPr>
              <a:t>c) To ensure the conflict is resolved quickly and effectively</a:t>
            </a:r>
          </a:p>
          <a:p>
            <a:pPr lvl="3"/>
            <a:r>
              <a:rPr lang="en-US" sz="2400" dirty="0">
                <a:solidFill>
                  <a:schemeClr val="tx1"/>
                </a:solidFill>
              </a:rPr>
              <a:t>d) When there becomes an increased safety risks to yourself and others</a:t>
            </a:r>
          </a:p>
        </p:txBody>
      </p:sp>
      <p:pic>
        <p:nvPicPr>
          <p:cNvPr id="9" name="Graphic 8" descr="Checkmark">
            <a:extLst>
              <a:ext uri="{FF2B5EF4-FFF2-40B4-BE49-F238E27FC236}">
                <a16:creationId xmlns:a16="http://schemas.microsoft.com/office/drawing/2014/main" id="{1484FE6F-4CDB-0453-C183-5634B259DDC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100" y="1485900"/>
            <a:ext cx="388351" cy="388351"/>
          </a:xfrm>
          <a:prstGeom prst="rect">
            <a:avLst/>
          </a:prstGeom>
        </p:spPr>
      </p:pic>
      <p:pic>
        <p:nvPicPr>
          <p:cNvPr id="10" name="Graphic 9" descr="Checkmark">
            <a:extLst>
              <a:ext uri="{FF2B5EF4-FFF2-40B4-BE49-F238E27FC236}">
                <a16:creationId xmlns:a16="http://schemas.microsoft.com/office/drawing/2014/main" id="{096735E3-A1D1-782C-437C-F99C292D664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849" y="5905500"/>
            <a:ext cx="388351" cy="388351"/>
          </a:xfrm>
          <a:prstGeom prst="rect">
            <a:avLst/>
          </a:prstGeom>
        </p:spPr>
      </p:pic>
      <p:pic>
        <p:nvPicPr>
          <p:cNvPr id="11" name="Graphic 10" descr="Checkmark">
            <a:extLst>
              <a:ext uri="{FF2B5EF4-FFF2-40B4-BE49-F238E27FC236}">
                <a16:creationId xmlns:a16="http://schemas.microsoft.com/office/drawing/2014/main" id="{99F53BCA-DC06-5C76-ED72-FD2CE4A05D1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8849" y="2247900"/>
            <a:ext cx="388351" cy="388351"/>
          </a:xfrm>
          <a:prstGeom prst="rect">
            <a:avLst/>
          </a:prstGeom>
        </p:spPr>
      </p:pic>
      <p:pic>
        <p:nvPicPr>
          <p:cNvPr id="12" name="Graphic 11" descr="Checkmark">
            <a:extLst>
              <a:ext uri="{FF2B5EF4-FFF2-40B4-BE49-F238E27FC236}">
                <a16:creationId xmlns:a16="http://schemas.microsoft.com/office/drawing/2014/main" id="{CCE32EB8-D3E8-6EEF-28DB-78ED440F73A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3009900"/>
            <a:ext cx="388351" cy="388351"/>
          </a:xfrm>
          <a:prstGeom prst="rect">
            <a:avLst/>
          </a:prstGeom>
        </p:spPr>
      </p:pic>
      <p:pic>
        <p:nvPicPr>
          <p:cNvPr id="13" name="Graphic 12" descr="Checkmark">
            <a:extLst>
              <a:ext uri="{FF2B5EF4-FFF2-40B4-BE49-F238E27FC236}">
                <a16:creationId xmlns:a16="http://schemas.microsoft.com/office/drawing/2014/main" id="{00EB4366-2367-439C-79EE-027FCA1739E3}"/>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3695700"/>
            <a:ext cx="388351" cy="388351"/>
          </a:xfrm>
          <a:prstGeom prst="rect">
            <a:avLst/>
          </a:prstGeom>
        </p:spPr>
      </p:pic>
      <p:pic>
        <p:nvPicPr>
          <p:cNvPr id="14" name="Graphic 13" descr="Checkmark">
            <a:extLst>
              <a:ext uri="{FF2B5EF4-FFF2-40B4-BE49-F238E27FC236}">
                <a16:creationId xmlns:a16="http://schemas.microsoft.com/office/drawing/2014/main" id="{4B50CAA3-A717-6AA2-EF08-3D1E8634C9F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4076700"/>
            <a:ext cx="388351" cy="388351"/>
          </a:xfrm>
          <a:prstGeom prst="rect">
            <a:avLst/>
          </a:prstGeom>
        </p:spPr>
      </p:pic>
      <p:pic>
        <p:nvPicPr>
          <p:cNvPr id="15" name="Graphic 14" descr="Checkmark">
            <a:extLst>
              <a:ext uri="{FF2B5EF4-FFF2-40B4-BE49-F238E27FC236}">
                <a16:creationId xmlns:a16="http://schemas.microsoft.com/office/drawing/2014/main" id="{C53126B6-7327-E9F7-BE15-5FB013414C1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4838700"/>
            <a:ext cx="388351" cy="388351"/>
          </a:xfrm>
          <a:prstGeom prst="rect">
            <a:avLst/>
          </a:prstGeom>
        </p:spPr>
      </p:pic>
      <p:pic>
        <p:nvPicPr>
          <p:cNvPr id="17" name="Graphic 16" descr="Checkmark">
            <a:extLst>
              <a:ext uri="{FF2B5EF4-FFF2-40B4-BE49-F238E27FC236}">
                <a16:creationId xmlns:a16="http://schemas.microsoft.com/office/drawing/2014/main" id="{B9FED9AB-AD43-2928-DE8E-31979D935DF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5219700"/>
            <a:ext cx="388351" cy="388351"/>
          </a:xfrm>
          <a:prstGeom prst="rect">
            <a:avLst/>
          </a:prstGeom>
        </p:spPr>
      </p:pic>
      <p:pic>
        <p:nvPicPr>
          <p:cNvPr id="18" name="Graphic 17" descr="Checkmark">
            <a:extLst>
              <a:ext uri="{FF2B5EF4-FFF2-40B4-BE49-F238E27FC236}">
                <a16:creationId xmlns:a16="http://schemas.microsoft.com/office/drawing/2014/main" id="{8CB34FBA-3AF4-3C45-B1CE-D9744565139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6972300"/>
            <a:ext cx="388351" cy="388351"/>
          </a:xfrm>
          <a:prstGeom prst="rect">
            <a:avLst/>
          </a:prstGeom>
        </p:spPr>
      </p:pic>
      <p:pic>
        <p:nvPicPr>
          <p:cNvPr id="7" name="Graphic 6" descr="Checkmark">
            <a:extLst>
              <a:ext uri="{FF2B5EF4-FFF2-40B4-BE49-F238E27FC236}">
                <a16:creationId xmlns:a16="http://schemas.microsoft.com/office/drawing/2014/main" id="{F6DA0E7A-B284-DAC8-ACD1-DDCF5CEB77E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7422149"/>
            <a:ext cx="388351" cy="388351"/>
          </a:xfrm>
          <a:prstGeom prst="rect">
            <a:avLst/>
          </a:prstGeom>
        </p:spPr>
      </p:pic>
      <p:pic>
        <p:nvPicPr>
          <p:cNvPr id="8" name="Graphic 7" descr="Checkmark">
            <a:extLst>
              <a:ext uri="{FF2B5EF4-FFF2-40B4-BE49-F238E27FC236}">
                <a16:creationId xmlns:a16="http://schemas.microsoft.com/office/drawing/2014/main" id="{855BAD24-EC5E-EF6E-E4DA-E80E3B707F0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8107949"/>
            <a:ext cx="388351" cy="388351"/>
          </a:xfrm>
          <a:prstGeom prst="rect">
            <a:avLst/>
          </a:prstGeom>
        </p:spPr>
      </p:pic>
      <p:pic>
        <p:nvPicPr>
          <p:cNvPr id="16" name="Graphic 15" descr="Checkmark">
            <a:extLst>
              <a:ext uri="{FF2B5EF4-FFF2-40B4-BE49-F238E27FC236}">
                <a16:creationId xmlns:a16="http://schemas.microsoft.com/office/drawing/2014/main" id="{F9275776-3E03-98FF-FDB3-319E71BADB42}"/>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9182100"/>
            <a:ext cx="388351" cy="388351"/>
          </a:xfrm>
          <a:prstGeom prst="rect">
            <a:avLst/>
          </a:prstGeom>
        </p:spPr>
      </p:pic>
      <p:pic>
        <p:nvPicPr>
          <p:cNvPr id="19" name="Graphic 18" descr="Checkmark">
            <a:extLst>
              <a:ext uri="{FF2B5EF4-FFF2-40B4-BE49-F238E27FC236}">
                <a16:creationId xmlns:a16="http://schemas.microsoft.com/office/drawing/2014/main" id="{BBBFAAAD-8FD8-DBF9-E7C6-C490A7DDB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9555749"/>
            <a:ext cx="388351" cy="388351"/>
          </a:xfrm>
          <a:prstGeom prst="rect">
            <a:avLst/>
          </a:prstGeom>
        </p:spPr>
      </p:pic>
      <p:pic>
        <p:nvPicPr>
          <p:cNvPr id="20" name="Graphic 19" descr="Checkmark">
            <a:extLst>
              <a:ext uri="{FF2B5EF4-FFF2-40B4-BE49-F238E27FC236}">
                <a16:creationId xmlns:a16="http://schemas.microsoft.com/office/drawing/2014/main" id="{005B8C41-A952-BE12-2A9F-5B9BEA79729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00" y="9936749"/>
            <a:ext cx="388351" cy="388351"/>
          </a:xfrm>
          <a:prstGeom prst="rect">
            <a:avLst/>
          </a:prstGeom>
        </p:spPr>
      </p:pic>
      <p:pic>
        <p:nvPicPr>
          <p:cNvPr id="21" name="Picture 20">
            <a:extLst>
              <a:ext uri="{FF2B5EF4-FFF2-40B4-BE49-F238E27FC236}">
                <a16:creationId xmlns:a16="http://schemas.microsoft.com/office/drawing/2014/main" id="{B870292D-82A2-AE42-E952-07666FBDCD1A}"/>
              </a:ext>
            </a:extLst>
          </p:cNvPr>
          <p:cNvPicPr>
            <a:picLocks noChangeAspect="1"/>
          </p:cNvPicPr>
          <p:nvPr/>
        </p:nvPicPr>
        <p:blipFill>
          <a:blip r:embed="rId7"/>
          <a:stretch>
            <a:fillRect/>
          </a:stretch>
        </p:blipFill>
        <p:spPr>
          <a:xfrm>
            <a:off x="68847" y="1306469"/>
            <a:ext cx="437475" cy="8957671"/>
          </a:xfrm>
          <a:prstGeom prst="rect">
            <a:avLst/>
          </a:prstGeom>
        </p:spPr>
      </p:pic>
      <p:pic>
        <p:nvPicPr>
          <p:cNvPr id="22" name="object 5">
            <a:hlinkClick r:id="rId8" action="ppaction://hlinksldjump"/>
            <a:extLst>
              <a:ext uri="{FF2B5EF4-FFF2-40B4-BE49-F238E27FC236}">
                <a16:creationId xmlns:a16="http://schemas.microsoft.com/office/drawing/2014/main" id="{1810FB24-AB8E-66C4-797D-09C04F5DBA54}"/>
              </a:ext>
            </a:extLst>
          </p:cNvPr>
          <p:cNvPicPr/>
          <p:nvPr/>
        </p:nvPicPr>
        <p:blipFill>
          <a:blip r:embed="rId9"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171142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3 Roleplayed Case Studies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105198"/>
            <a:ext cx="18234660" cy="6740307"/>
          </a:xfrm>
          <a:prstGeom prst="rect">
            <a:avLst/>
          </a:prstGeom>
          <a:noFill/>
        </p:spPr>
        <p:txBody>
          <a:bodyPr wrap="square" rtlCol="0">
            <a:spAutoFit/>
          </a:bodyPr>
          <a:lstStyle/>
          <a:p>
            <a:r>
              <a:rPr lang="en-US" sz="2400" dirty="0">
                <a:solidFill>
                  <a:schemeClr val="tx1"/>
                </a:solidFill>
              </a:rPr>
              <a:t>You are required to read each of the following case studies. Partner up with another student and role play each case study delivering a high standard of service to each client/patient. During each interaction (role play) you must consider:</a:t>
            </a:r>
          </a:p>
          <a:p>
            <a:r>
              <a:rPr lang="en-US" sz="2400" dirty="0">
                <a:solidFill>
                  <a:schemeClr val="tx1"/>
                </a:solidFill>
              </a:rPr>
              <a:t>• Verbal communication - the language you used, how you used it, if you utilized any communication skills such as questioning, paraphrasing, active listening, and clear and concise communication.</a:t>
            </a:r>
          </a:p>
          <a:p>
            <a:r>
              <a:rPr lang="en-US" sz="2400" dirty="0">
                <a:solidFill>
                  <a:schemeClr val="tx1"/>
                </a:solidFill>
              </a:rPr>
              <a:t>• Non-verbal communication - did you smile and provide eye contact; how did you stand, and did you use any gestures?</a:t>
            </a:r>
          </a:p>
          <a:p>
            <a:r>
              <a:rPr lang="en-US" sz="2400" dirty="0">
                <a:solidFill>
                  <a:schemeClr val="tx1"/>
                </a:solidFill>
              </a:rPr>
              <a:t>• How did you ensure that you were non-discriminatory in your interaction?</a:t>
            </a:r>
          </a:p>
          <a:p>
            <a:r>
              <a:rPr lang="en-US" sz="2400" dirty="0">
                <a:solidFill>
                  <a:schemeClr val="tx1"/>
                </a:solidFill>
              </a:rPr>
              <a:t>• How were you supportive and inclusive?</a:t>
            </a:r>
          </a:p>
          <a:p>
            <a:endParaRPr lang="en-US" sz="2400" dirty="0">
              <a:solidFill>
                <a:schemeClr val="tx1"/>
              </a:solidFill>
            </a:endParaRPr>
          </a:p>
          <a:p>
            <a:r>
              <a:rPr lang="en-US" sz="2400" dirty="0">
                <a:solidFill>
                  <a:schemeClr val="tx1"/>
                </a:solidFill>
              </a:rPr>
              <a:t>To meet the requirements of this assessment task you will need to demonstrate your understanding and ability to:</a:t>
            </a:r>
          </a:p>
          <a:p>
            <a:r>
              <a:rPr lang="en-US" sz="2400" dirty="0">
                <a:solidFill>
                  <a:schemeClr val="tx1"/>
                </a:solidFill>
              </a:rPr>
              <a:t>• Maintain appropriate relationships</a:t>
            </a:r>
          </a:p>
          <a:p>
            <a:r>
              <a:rPr lang="en-US" sz="2400" dirty="0">
                <a:solidFill>
                  <a:schemeClr val="tx1"/>
                </a:solidFill>
              </a:rPr>
              <a:t>• Act in a respectful manner</a:t>
            </a:r>
          </a:p>
          <a:p>
            <a:r>
              <a:rPr lang="en-US" sz="2400" dirty="0">
                <a:solidFill>
                  <a:schemeClr val="tx1"/>
                </a:solidFill>
              </a:rPr>
              <a:t>• Evaluate service standards</a:t>
            </a:r>
          </a:p>
          <a:p>
            <a:endParaRPr lang="en-US" sz="2400" dirty="0">
              <a:solidFill>
                <a:schemeClr val="tx1"/>
              </a:solidFill>
            </a:endParaRPr>
          </a:p>
          <a:p>
            <a:r>
              <a:rPr lang="en-US" sz="2400" dirty="0">
                <a:solidFill>
                  <a:schemeClr val="tx1"/>
                </a:solidFill>
              </a:rPr>
              <a:t>At the conclusion of each role-play, you are then to complete a set of questions relating the role plays below and provide your responses in a Word document. The interpretation of each roleplay will have an impact on the types of responses provided.</a:t>
            </a:r>
          </a:p>
          <a:p>
            <a:r>
              <a:rPr lang="en-US" sz="2400" dirty="0">
                <a:solidFill>
                  <a:schemeClr val="tx1"/>
                </a:solidFill>
              </a:rPr>
              <a:t>• Case study 3A- Paediatric Ward</a:t>
            </a:r>
          </a:p>
          <a:p>
            <a:r>
              <a:rPr lang="en-US" sz="2400" dirty="0">
                <a:solidFill>
                  <a:schemeClr val="tx1"/>
                </a:solidFill>
              </a:rPr>
              <a:t>• Case study 3B- Theatre Technician</a:t>
            </a:r>
          </a:p>
          <a:p>
            <a:r>
              <a:rPr lang="en-US" sz="2400" dirty="0">
                <a:solidFill>
                  <a:schemeClr val="tx1"/>
                </a:solidFill>
              </a:rPr>
              <a:t>• Case study 3C- Allied Health</a:t>
            </a:r>
          </a:p>
        </p:txBody>
      </p:sp>
      <p:pic>
        <p:nvPicPr>
          <p:cNvPr id="7" name="object 5">
            <a:hlinkClick r:id="rId4" action="ppaction://hlinksldjump"/>
            <a:extLst>
              <a:ext uri="{FF2B5EF4-FFF2-40B4-BE49-F238E27FC236}">
                <a16:creationId xmlns:a16="http://schemas.microsoft.com/office/drawing/2014/main" id="{190D2C18-08F1-1756-A118-CA88416FD307}"/>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42152648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905000" y="335369"/>
            <a:ext cx="12420600" cy="769441"/>
          </a:xfrm>
          <a:prstGeom prst="rect">
            <a:avLst/>
          </a:prstGeom>
          <a:noFill/>
        </p:spPr>
        <p:txBody>
          <a:bodyPr wrap="square" rtlCol="0">
            <a:spAutoFit/>
          </a:bodyPr>
          <a:lstStyle/>
          <a:p>
            <a:r>
              <a:rPr lang="en-US" sz="4400" dirty="0"/>
              <a:t>Assessment 3 Roleplayed Case Studies</a:t>
            </a:r>
            <a:endParaRPr lang="en-AU" sz="44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38100" y="1105198"/>
            <a:ext cx="18234660" cy="8586966"/>
          </a:xfrm>
          <a:prstGeom prst="rect">
            <a:avLst/>
          </a:prstGeom>
          <a:noFill/>
        </p:spPr>
        <p:txBody>
          <a:bodyPr wrap="square" rtlCol="0">
            <a:spAutoFit/>
          </a:bodyPr>
          <a:lstStyle/>
          <a:p>
            <a:r>
              <a:rPr lang="en-US" sz="2400" dirty="0">
                <a:solidFill>
                  <a:srgbClr val="002060"/>
                </a:solidFill>
              </a:rPr>
              <a:t>Case study 3A- Paediatric Ward</a:t>
            </a:r>
          </a:p>
          <a:p>
            <a:r>
              <a:rPr lang="en-US" sz="2400" dirty="0">
                <a:solidFill>
                  <a:srgbClr val="002060"/>
                </a:solidFill>
              </a:rPr>
              <a:t>You are a nurse's assistant on a paediatric ward of a hospital. A parent of one of the children in your care has asked if something could be organised to celebrate his birthday. You know that the ward has strict rules about bringing in outside food and making too much noise, as it is important that all of the children have a quiet environment to rest and recuperate. The parent does not</a:t>
            </a:r>
          </a:p>
          <a:p>
            <a:r>
              <a:rPr lang="en-US" sz="2400" dirty="0">
                <a:solidFill>
                  <a:srgbClr val="002060"/>
                </a:solidFill>
              </a:rPr>
              <a:t>seem to understand you and is getting anxious. They see no reason that they cannot bring their cultural meals in to celebrate their child’s birthday.</a:t>
            </a:r>
          </a:p>
          <a:p>
            <a:r>
              <a:rPr lang="en-US" sz="2400" dirty="0">
                <a:solidFill>
                  <a:srgbClr val="002060"/>
                </a:solidFill>
              </a:rPr>
              <a:t>• Describe how you used appropriate verbal communication to assist the client?</a:t>
            </a:r>
          </a:p>
          <a:p>
            <a:r>
              <a:rPr lang="en-US" sz="2400" dirty="0">
                <a:solidFill>
                  <a:schemeClr val="tx1"/>
                </a:solidFill>
              </a:rPr>
              <a:t>Respecting cultural differences by acknowledging the parent's desire for cultural celebrations within hospital policies. </a:t>
            </a:r>
          </a:p>
          <a:p>
            <a:r>
              <a:rPr lang="en-US" sz="2400" dirty="0">
                <a:solidFill>
                  <a:srgbClr val="002060"/>
                </a:solidFill>
              </a:rPr>
              <a:t>• Is there a characteristic of excellent standards of service mentioned?</a:t>
            </a:r>
          </a:p>
          <a:p>
            <a:r>
              <a:rPr lang="en-US" sz="2400" dirty="0">
                <a:solidFill>
                  <a:schemeClr val="tx1"/>
                </a:solidFill>
              </a:rPr>
              <a:t>Use clear verbal communication to explain rules calmly, avoiding medical jargon.</a:t>
            </a:r>
          </a:p>
          <a:p>
            <a:r>
              <a:rPr lang="en-US" sz="2400" dirty="0">
                <a:solidFill>
                  <a:srgbClr val="002060"/>
                </a:solidFill>
              </a:rPr>
              <a:t>• What might be the cultural misunderstanding and is an interpreter needed?</a:t>
            </a:r>
          </a:p>
          <a:p>
            <a:r>
              <a:rPr lang="en-US" sz="2400" dirty="0">
                <a:solidFill>
                  <a:schemeClr val="tx1"/>
                </a:solidFill>
              </a:rPr>
              <a:t>Maintain neutrality and respect in tone to avoid discrimination, showing empathy for the parent's wishes while explaining policies kindly.</a:t>
            </a:r>
          </a:p>
          <a:p>
            <a:r>
              <a:rPr lang="en-US" sz="2400" dirty="0">
                <a:solidFill>
                  <a:srgbClr val="002060"/>
                </a:solidFill>
              </a:rPr>
              <a:t>• Identify at least two non-verbal communication cues you used to provide a high standard of service</a:t>
            </a:r>
          </a:p>
          <a:p>
            <a:r>
              <a:rPr lang="en-US" sz="2400" dirty="0">
                <a:solidFill>
                  <a:schemeClr val="tx1"/>
                </a:solidFill>
              </a:rPr>
              <a:t>Employ non-verbal cues like eye contact and a reassuring tone to convey empathy. </a:t>
            </a:r>
          </a:p>
          <a:p>
            <a:r>
              <a:rPr lang="en-US" sz="2400" dirty="0">
                <a:solidFill>
                  <a:srgbClr val="002060"/>
                </a:solidFill>
              </a:rPr>
              <a:t>• How did you ensure that you communicated in a non-discriminatory way?</a:t>
            </a:r>
          </a:p>
          <a:p>
            <a:r>
              <a:rPr lang="en-US" sz="2400" dirty="0">
                <a:solidFill>
                  <a:schemeClr val="tx1"/>
                </a:solidFill>
              </a:rPr>
              <a:t>Using correct tone of voice and showing empathy. Address cultural misunderstandings with interpreters if needed to ensure accurate communication.</a:t>
            </a:r>
          </a:p>
          <a:p>
            <a:r>
              <a:rPr lang="en-US" sz="2400" dirty="0">
                <a:solidFill>
                  <a:srgbClr val="002060"/>
                </a:solidFill>
              </a:rPr>
              <a:t>• How did you ensure that you were supportive during your interaction with the client?</a:t>
            </a:r>
          </a:p>
          <a:p>
            <a:r>
              <a:rPr lang="en-US" sz="2400" dirty="0">
                <a:solidFill>
                  <a:schemeClr val="tx1"/>
                </a:solidFill>
              </a:rPr>
              <a:t>Support the parent inclusively by actively listening, offering alternatives that comply with policies, and involving them in decisions. </a:t>
            </a:r>
          </a:p>
          <a:p>
            <a:r>
              <a:rPr lang="en-US" sz="2400" dirty="0">
                <a:solidFill>
                  <a:srgbClr val="002060"/>
                </a:solidFill>
              </a:rPr>
              <a:t>• How did you ensure that your communications where inclusive?</a:t>
            </a:r>
          </a:p>
          <a:p>
            <a:r>
              <a:rPr lang="en-US" sz="2400" dirty="0">
                <a:solidFill>
                  <a:schemeClr val="tx1"/>
                </a:solidFill>
              </a:rPr>
              <a:t>Empathise with the situation and re-enforce the rules and what could happen to the child if they are not followed and if the organisation just let anyone bring any food onsite.</a:t>
            </a:r>
          </a:p>
        </p:txBody>
      </p:sp>
      <p:pic>
        <p:nvPicPr>
          <p:cNvPr id="14" name="object 5">
            <a:hlinkClick r:id="rId4" action="ppaction://hlinksldjump"/>
            <a:extLst>
              <a:ext uri="{FF2B5EF4-FFF2-40B4-BE49-F238E27FC236}">
                <a16:creationId xmlns:a16="http://schemas.microsoft.com/office/drawing/2014/main" id="{71ABB854-80E8-478C-6F02-3F486C932844}"/>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pic>
        <p:nvPicPr>
          <p:cNvPr id="3" name="Picture 2">
            <a:extLst>
              <a:ext uri="{FF2B5EF4-FFF2-40B4-BE49-F238E27FC236}">
                <a16:creationId xmlns:a16="http://schemas.microsoft.com/office/drawing/2014/main" id="{0CE2B986-4278-5A50-8FFF-7DD62F90AC97}"/>
              </a:ext>
            </a:extLst>
          </p:cNvPr>
          <p:cNvPicPr>
            <a:picLocks noChangeAspect="1"/>
          </p:cNvPicPr>
          <p:nvPr/>
        </p:nvPicPr>
        <p:blipFill>
          <a:blip r:embed="rId6"/>
          <a:stretch>
            <a:fillRect/>
          </a:stretch>
        </p:blipFill>
        <p:spPr>
          <a:xfrm>
            <a:off x="146969" y="3695700"/>
            <a:ext cx="18211801" cy="381000"/>
          </a:xfrm>
          <a:prstGeom prst="rect">
            <a:avLst/>
          </a:prstGeom>
        </p:spPr>
      </p:pic>
      <p:pic>
        <p:nvPicPr>
          <p:cNvPr id="15" name="Picture 14">
            <a:extLst>
              <a:ext uri="{FF2B5EF4-FFF2-40B4-BE49-F238E27FC236}">
                <a16:creationId xmlns:a16="http://schemas.microsoft.com/office/drawing/2014/main" id="{B8023B6C-C57B-A1E2-C5C7-AFF73387179D}"/>
              </a:ext>
            </a:extLst>
          </p:cNvPr>
          <p:cNvPicPr>
            <a:picLocks noChangeAspect="1"/>
          </p:cNvPicPr>
          <p:nvPr/>
        </p:nvPicPr>
        <p:blipFill>
          <a:blip r:embed="rId6"/>
          <a:stretch>
            <a:fillRect/>
          </a:stretch>
        </p:blipFill>
        <p:spPr>
          <a:xfrm>
            <a:off x="124109" y="4457700"/>
            <a:ext cx="18211801" cy="381000"/>
          </a:xfrm>
          <a:prstGeom prst="rect">
            <a:avLst/>
          </a:prstGeom>
        </p:spPr>
      </p:pic>
      <p:pic>
        <p:nvPicPr>
          <p:cNvPr id="16" name="Picture 15">
            <a:extLst>
              <a:ext uri="{FF2B5EF4-FFF2-40B4-BE49-F238E27FC236}">
                <a16:creationId xmlns:a16="http://schemas.microsoft.com/office/drawing/2014/main" id="{F8681B97-0DF8-2006-83EB-163420B4F276}"/>
              </a:ext>
            </a:extLst>
          </p:cNvPr>
          <p:cNvPicPr>
            <a:picLocks noChangeAspect="1"/>
          </p:cNvPicPr>
          <p:nvPr/>
        </p:nvPicPr>
        <p:blipFill>
          <a:blip r:embed="rId6"/>
          <a:stretch>
            <a:fillRect/>
          </a:stretch>
        </p:blipFill>
        <p:spPr>
          <a:xfrm>
            <a:off x="38100" y="5219700"/>
            <a:ext cx="18211801" cy="685800"/>
          </a:xfrm>
          <a:prstGeom prst="rect">
            <a:avLst/>
          </a:prstGeom>
        </p:spPr>
      </p:pic>
      <p:pic>
        <p:nvPicPr>
          <p:cNvPr id="17" name="Picture 16">
            <a:extLst>
              <a:ext uri="{FF2B5EF4-FFF2-40B4-BE49-F238E27FC236}">
                <a16:creationId xmlns:a16="http://schemas.microsoft.com/office/drawing/2014/main" id="{881A865F-CFDA-236E-AA0B-37A9F9D78B71}"/>
              </a:ext>
            </a:extLst>
          </p:cNvPr>
          <p:cNvPicPr>
            <a:picLocks noChangeAspect="1"/>
          </p:cNvPicPr>
          <p:nvPr/>
        </p:nvPicPr>
        <p:blipFill>
          <a:blip r:embed="rId6"/>
          <a:stretch>
            <a:fillRect/>
          </a:stretch>
        </p:blipFill>
        <p:spPr>
          <a:xfrm>
            <a:off x="111800" y="6280451"/>
            <a:ext cx="18211801" cy="381000"/>
          </a:xfrm>
          <a:prstGeom prst="rect">
            <a:avLst/>
          </a:prstGeom>
        </p:spPr>
      </p:pic>
      <p:pic>
        <p:nvPicPr>
          <p:cNvPr id="18" name="Picture 17">
            <a:extLst>
              <a:ext uri="{FF2B5EF4-FFF2-40B4-BE49-F238E27FC236}">
                <a16:creationId xmlns:a16="http://schemas.microsoft.com/office/drawing/2014/main" id="{FC735EE2-30FD-8900-0735-A99AE325A9E6}"/>
              </a:ext>
            </a:extLst>
          </p:cNvPr>
          <p:cNvPicPr>
            <a:picLocks noChangeAspect="1"/>
          </p:cNvPicPr>
          <p:nvPr/>
        </p:nvPicPr>
        <p:blipFill>
          <a:blip r:embed="rId6"/>
          <a:stretch>
            <a:fillRect/>
          </a:stretch>
        </p:blipFill>
        <p:spPr>
          <a:xfrm>
            <a:off x="111800" y="7054551"/>
            <a:ext cx="18211801" cy="689238"/>
          </a:xfrm>
          <a:prstGeom prst="rect">
            <a:avLst/>
          </a:prstGeom>
        </p:spPr>
      </p:pic>
      <p:pic>
        <p:nvPicPr>
          <p:cNvPr id="19" name="Picture 18">
            <a:extLst>
              <a:ext uri="{FF2B5EF4-FFF2-40B4-BE49-F238E27FC236}">
                <a16:creationId xmlns:a16="http://schemas.microsoft.com/office/drawing/2014/main" id="{1BB88E15-6C98-AFED-888D-3EAB78812CCF}"/>
              </a:ext>
            </a:extLst>
          </p:cNvPr>
          <p:cNvPicPr>
            <a:picLocks noChangeAspect="1"/>
          </p:cNvPicPr>
          <p:nvPr/>
        </p:nvPicPr>
        <p:blipFill>
          <a:blip r:embed="rId6"/>
          <a:stretch>
            <a:fillRect/>
          </a:stretch>
        </p:blipFill>
        <p:spPr>
          <a:xfrm>
            <a:off x="38100" y="8103202"/>
            <a:ext cx="18211801" cy="381000"/>
          </a:xfrm>
          <a:prstGeom prst="rect">
            <a:avLst/>
          </a:prstGeom>
        </p:spPr>
      </p:pic>
      <p:pic>
        <p:nvPicPr>
          <p:cNvPr id="20" name="Picture 19">
            <a:extLst>
              <a:ext uri="{FF2B5EF4-FFF2-40B4-BE49-F238E27FC236}">
                <a16:creationId xmlns:a16="http://schemas.microsoft.com/office/drawing/2014/main" id="{6F00A556-A49A-FB28-FB77-1DF0E3958167}"/>
              </a:ext>
            </a:extLst>
          </p:cNvPr>
          <p:cNvPicPr>
            <a:picLocks noChangeAspect="1"/>
          </p:cNvPicPr>
          <p:nvPr/>
        </p:nvPicPr>
        <p:blipFill>
          <a:blip r:embed="rId6"/>
          <a:stretch>
            <a:fillRect/>
          </a:stretch>
        </p:blipFill>
        <p:spPr>
          <a:xfrm>
            <a:off x="38100" y="8877300"/>
            <a:ext cx="18211801" cy="689240"/>
          </a:xfrm>
          <a:prstGeom prst="rect">
            <a:avLst/>
          </a:prstGeom>
        </p:spPr>
      </p:pic>
    </p:spTree>
    <p:extLst>
      <p:ext uri="{BB962C8B-B14F-4D97-AF65-F5344CB8AC3E}">
        <p14:creationId xmlns:p14="http://schemas.microsoft.com/office/powerpoint/2010/main" val="20132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932736" y="-38100"/>
            <a:ext cx="17603295" cy="1323439"/>
          </a:xfrm>
          <a:prstGeom prst="rect">
            <a:avLst/>
          </a:prstGeom>
          <a:noFill/>
        </p:spPr>
        <p:txBody>
          <a:bodyPr wrap="square" rtlCol="0">
            <a:spAutoFit/>
          </a:bodyPr>
          <a:lstStyle/>
          <a:p>
            <a:r>
              <a:rPr lang="en-US" sz="4000" dirty="0"/>
              <a:t>Assessment 3 Roleplayed Case Studies </a:t>
            </a:r>
            <a:r>
              <a:rPr lang="en-US" sz="4000" dirty="0">
                <a:solidFill>
                  <a:srgbClr val="002060"/>
                </a:solidFill>
              </a:rPr>
              <a:t>Case study 3B- Theatre Technician</a:t>
            </a:r>
          </a:p>
          <a:p>
            <a:endParaRPr lang="en-AU" sz="40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58245" y="690205"/>
            <a:ext cx="18234660" cy="9787295"/>
          </a:xfrm>
          <a:prstGeom prst="rect">
            <a:avLst/>
          </a:prstGeom>
          <a:noFill/>
        </p:spPr>
        <p:txBody>
          <a:bodyPr wrap="square" rtlCol="0">
            <a:spAutoFit/>
          </a:bodyPr>
          <a:lstStyle/>
          <a:p>
            <a:r>
              <a:rPr lang="en-US" dirty="0">
                <a:solidFill>
                  <a:srgbClr val="002060"/>
                </a:solidFill>
              </a:rPr>
              <a:t>You are an operating theatre technician. You have just finished preparing the surgical room for an elective C-Section delivery. They have just brought the patient in, and she is lying on the surgical table ready for the procedure to begin when you are told that the surgery will need to be delayed as the lead obstetrician is stuck in another surgical room with a patient whose surgery has not gone to plan. The patient in front of you becomes very upset and anxious.</a:t>
            </a:r>
          </a:p>
          <a:p>
            <a:r>
              <a:rPr lang="en-US" sz="2400" dirty="0">
                <a:solidFill>
                  <a:srgbClr val="002060"/>
                </a:solidFill>
              </a:rPr>
              <a:t>• Describe how you used appropriate verbal communication to assist the client?</a:t>
            </a:r>
          </a:p>
          <a:p>
            <a:r>
              <a:rPr lang="en-US" sz="2400" dirty="0">
                <a:solidFill>
                  <a:schemeClr val="tx1"/>
                </a:solidFill>
              </a:rPr>
              <a:t>Explanation and Reassurance: Communicate clearly and calmly with the patient to explain the situation. You might say, "I understand this is disappointing and stressful. The lead obstetrician is currently occupied, but we're doing everything we can to ensure your safety and comfort. “</a:t>
            </a:r>
          </a:p>
          <a:p>
            <a:r>
              <a:rPr lang="en-US" sz="2400" dirty="0">
                <a:solidFill>
                  <a:schemeClr val="tx1"/>
                </a:solidFill>
              </a:rPr>
              <a:t>Time Estimate: Provide an estimate of how long the delay might be, if possible. This helps manage expectations and reduce anxiety.</a:t>
            </a:r>
          </a:p>
          <a:p>
            <a:r>
              <a:rPr lang="en-US" sz="2400" dirty="0">
                <a:solidFill>
                  <a:srgbClr val="002060"/>
                </a:solidFill>
              </a:rPr>
              <a:t>• Are there any privacy, confidentiality concerns, if yes, what were they?</a:t>
            </a:r>
          </a:p>
          <a:p>
            <a:r>
              <a:rPr lang="en-US" sz="2400" dirty="0">
                <a:solidFill>
                  <a:schemeClr val="tx1"/>
                </a:solidFill>
              </a:rPr>
              <a:t>Privacy: Ensure the patient's privacy by speaking quietly and directly to them without discussing sensitive details where others can overhear.</a:t>
            </a:r>
          </a:p>
          <a:p>
            <a:r>
              <a:rPr lang="en-US" sz="2400" dirty="0">
                <a:solidFill>
                  <a:schemeClr val="tx1"/>
                </a:solidFill>
              </a:rPr>
              <a:t>Confidentiality: Avoid discussing details of the delay or the reasons behind it in a way that could breach patient confidentiality.</a:t>
            </a:r>
          </a:p>
          <a:p>
            <a:r>
              <a:rPr lang="en-US" sz="2400" dirty="0">
                <a:solidFill>
                  <a:srgbClr val="002060"/>
                </a:solidFill>
              </a:rPr>
              <a:t>• Identify at least two non-verbal communication cues you used to provide a high standard of service.</a:t>
            </a:r>
          </a:p>
          <a:p>
            <a:r>
              <a:rPr lang="en-US" sz="2400" dirty="0">
                <a:solidFill>
                  <a:schemeClr val="tx1"/>
                </a:solidFill>
              </a:rPr>
              <a:t>Maintaining Eye Contact: Establishing and maintaining eye contact shows attentiveness and empathy.</a:t>
            </a:r>
          </a:p>
          <a:p>
            <a:r>
              <a:rPr lang="en-US" sz="2400" dirty="0">
                <a:solidFill>
                  <a:schemeClr val="tx1"/>
                </a:solidFill>
              </a:rPr>
              <a:t>Facial Expressions: Use a calm and reassuring facial expression to convey empathy and support.</a:t>
            </a:r>
          </a:p>
          <a:p>
            <a:r>
              <a:rPr lang="en-US" sz="2400" dirty="0">
                <a:solidFill>
                  <a:srgbClr val="002060"/>
                </a:solidFill>
              </a:rPr>
              <a:t>• How did you ensure that you communicated in a non-discriminatory way?</a:t>
            </a:r>
          </a:p>
          <a:p>
            <a:r>
              <a:rPr lang="en-US" sz="2400" dirty="0">
                <a:solidFill>
                  <a:schemeClr val="tx1"/>
                </a:solidFill>
              </a:rPr>
              <a:t>Neutral and Respectful Tone: Ensure your tone remains neutral, respectful, and non-judgmental throughout the interaction.</a:t>
            </a:r>
          </a:p>
          <a:p>
            <a:r>
              <a:rPr lang="en-US" sz="2400" dirty="0">
                <a:solidFill>
                  <a:schemeClr val="tx1"/>
                </a:solidFill>
              </a:rPr>
              <a:t>Avoiding Assumptions: Refrain from making assumptions or judgments about the patient's feelings or reactions to the situation.</a:t>
            </a:r>
          </a:p>
          <a:p>
            <a:r>
              <a:rPr lang="en-US" sz="2400" dirty="0">
                <a:solidFill>
                  <a:srgbClr val="002060"/>
                </a:solidFill>
              </a:rPr>
              <a:t>• How did you ensure that you were supportive during your interaction with the client?</a:t>
            </a:r>
          </a:p>
          <a:p>
            <a:r>
              <a:rPr lang="en-US" sz="2400" dirty="0">
                <a:solidFill>
                  <a:schemeClr val="tx1"/>
                </a:solidFill>
              </a:rPr>
              <a:t>Active Listening: Listen actively to the patient's concerns and acknowledge their feelings. Repeat back their concerns to show understanding, like, "I can see this is upsetting for you.“</a:t>
            </a:r>
          </a:p>
          <a:p>
            <a:r>
              <a:rPr lang="en-US" sz="2400" dirty="0">
                <a:solidFill>
                  <a:schemeClr val="tx1"/>
                </a:solidFill>
              </a:rPr>
              <a:t>Offering Support: Offer reassurance and support, such as asking if there's anything specific they need or if there's someone they'd like to contact for support.</a:t>
            </a:r>
          </a:p>
          <a:p>
            <a:r>
              <a:rPr lang="en-US" sz="2400" dirty="0">
                <a:solidFill>
                  <a:srgbClr val="002060"/>
                </a:solidFill>
              </a:rPr>
              <a:t>• How did you ensure that your communications where inclusive?</a:t>
            </a:r>
          </a:p>
          <a:p>
            <a:r>
              <a:rPr lang="en-US" sz="2400" dirty="0">
                <a:solidFill>
                  <a:schemeClr val="tx1"/>
                </a:solidFill>
              </a:rPr>
              <a:t>Respecting Individual Needs: Consider the patient's individual needs and preferences in how you communicate with them.</a:t>
            </a:r>
          </a:p>
          <a:p>
            <a:r>
              <a:rPr lang="en-US" sz="2400" dirty="0">
                <a:solidFill>
                  <a:schemeClr val="tx1"/>
                </a:solidFill>
              </a:rPr>
              <a:t>Language and Clarity: Clear and easy to understand, avoiding medical jargon that could confuse or intimidate the patient.</a:t>
            </a:r>
          </a:p>
        </p:txBody>
      </p:sp>
      <p:pic>
        <p:nvPicPr>
          <p:cNvPr id="7" name="object 5">
            <a:hlinkClick r:id="rId4" action="ppaction://hlinksldjump"/>
            <a:extLst>
              <a:ext uri="{FF2B5EF4-FFF2-40B4-BE49-F238E27FC236}">
                <a16:creationId xmlns:a16="http://schemas.microsoft.com/office/drawing/2014/main" id="{68841C19-B040-CB1B-9454-C3C98770021F}"/>
              </a:ext>
            </a:extLst>
          </p:cNvPr>
          <p:cNvPicPr/>
          <p:nvPr/>
        </p:nvPicPr>
        <p:blipFill>
          <a:blip r:embed="rId5"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pic>
        <p:nvPicPr>
          <p:cNvPr id="3" name="Picture 2">
            <a:extLst>
              <a:ext uri="{FF2B5EF4-FFF2-40B4-BE49-F238E27FC236}">
                <a16:creationId xmlns:a16="http://schemas.microsoft.com/office/drawing/2014/main" id="{E469B6B8-69F0-4DF1-7F97-8CFB0D9D1A4D}"/>
              </a:ext>
            </a:extLst>
          </p:cNvPr>
          <p:cNvPicPr>
            <a:picLocks noChangeAspect="1"/>
          </p:cNvPicPr>
          <p:nvPr/>
        </p:nvPicPr>
        <p:blipFill>
          <a:blip r:embed="rId6"/>
          <a:stretch>
            <a:fillRect/>
          </a:stretch>
        </p:blipFill>
        <p:spPr>
          <a:xfrm>
            <a:off x="32825" y="1967337"/>
            <a:ext cx="18211801" cy="1409699"/>
          </a:xfrm>
          <a:prstGeom prst="rect">
            <a:avLst/>
          </a:prstGeom>
        </p:spPr>
      </p:pic>
      <p:pic>
        <p:nvPicPr>
          <p:cNvPr id="8" name="Picture 7">
            <a:extLst>
              <a:ext uri="{FF2B5EF4-FFF2-40B4-BE49-F238E27FC236}">
                <a16:creationId xmlns:a16="http://schemas.microsoft.com/office/drawing/2014/main" id="{B243DA66-81F5-A4C3-2C74-20D9B2A7B10E}"/>
              </a:ext>
            </a:extLst>
          </p:cNvPr>
          <p:cNvPicPr>
            <a:picLocks noChangeAspect="1"/>
          </p:cNvPicPr>
          <p:nvPr/>
        </p:nvPicPr>
        <p:blipFill>
          <a:blip r:embed="rId6"/>
          <a:stretch>
            <a:fillRect/>
          </a:stretch>
        </p:blipFill>
        <p:spPr>
          <a:xfrm>
            <a:off x="146969" y="3771900"/>
            <a:ext cx="18211801" cy="1143000"/>
          </a:xfrm>
          <a:prstGeom prst="rect">
            <a:avLst/>
          </a:prstGeom>
        </p:spPr>
      </p:pic>
      <p:pic>
        <p:nvPicPr>
          <p:cNvPr id="9" name="Picture 8">
            <a:extLst>
              <a:ext uri="{FF2B5EF4-FFF2-40B4-BE49-F238E27FC236}">
                <a16:creationId xmlns:a16="http://schemas.microsoft.com/office/drawing/2014/main" id="{A45F98E1-FBEB-34D6-EDF9-B3D9637D9940}"/>
              </a:ext>
            </a:extLst>
          </p:cNvPr>
          <p:cNvPicPr>
            <a:picLocks noChangeAspect="1"/>
          </p:cNvPicPr>
          <p:nvPr/>
        </p:nvPicPr>
        <p:blipFill>
          <a:blip r:embed="rId6"/>
          <a:stretch>
            <a:fillRect/>
          </a:stretch>
        </p:blipFill>
        <p:spPr>
          <a:xfrm>
            <a:off x="124109" y="5233564"/>
            <a:ext cx="18211801" cy="748136"/>
          </a:xfrm>
          <a:prstGeom prst="rect">
            <a:avLst/>
          </a:prstGeom>
        </p:spPr>
      </p:pic>
      <p:pic>
        <p:nvPicPr>
          <p:cNvPr id="10" name="Picture 9">
            <a:extLst>
              <a:ext uri="{FF2B5EF4-FFF2-40B4-BE49-F238E27FC236}">
                <a16:creationId xmlns:a16="http://schemas.microsoft.com/office/drawing/2014/main" id="{36AC400A-CEB7-067C-23CE-6768B6B696D4}"/>
              </a:ext>
            </a:extLst>
          </p:cNvPr>
          <p:cNvPicPr>
            <a:picLocks noChangeAspect="1"/>
          </p:cNvPicPr>
          <p:nvPr/>
        </p:nvPicPr>
        <p:blipFill>
          <a:blip r:embed="rId6"/>
          <a:stretch>
            <a:fillRect/>
          </a:stretch>
        </p:blipFill>
        <p:spPr>
          <a:xfrm>
            <a:off x="76199" y="6320319"/>
            <a:ext cx="18211801" cy="748136"/>
          </a:xfrm>
          <a:prstGeom prst="rect">
            <a:avLst/>
          </a:prstGeom>
        </p:spPr>
      </p:pic>
      <p:pic>
        <p:nvPicPr>
          <p:cNvPr id="11" name="Picture 10">
            <a:extLst>
              <a:ext uri="{FF2B5EF4-FFF2-40B4-BE49-F238E27FC236}">
                <a16:creationId xmlns:a16="http://schemas.microsoft.com/office/drawing/2014/main" id="{F42A056C-70FD-E58E-C9EC-717771B76895}"/>
              </a:ext>
            </a:extLst>
          </p:cNvPr>
          <p:cNvPicPr>
            <a:picLocks noChangeAspect="1"/>
          </p:cNvPicPr>
          <p:nvPr/>
        </p:nvPicPr>
        <p:blipFill>
          <a:blip r:embed="rId6"/>
          <a:stretch>
            <a:fillRect/>
          </a:stretch>
        </p:blipFill>
        <p:spPr>
          <a:xfrm>
            <a:off x="76200" y="7400471"/>
            <a:ext cx="18211801" cy="1524511"/>
          </a:xfrm>
          <a:prstGeom prst="rect">
            <a:avLst/>
          </a:prstGeom>
        </p:spPr>
      </p:pic>
      <p:pic>
        <p:nvPicPr>
          <p:cNvPr id="12" name="Picture 11">
            <a:extLst>
              <a:ext uri="{FF2B5EF4-FFF2-40B4-BE49-F238E27FC236}">
                <a16:creationId xmlns:a16="http://schemas.microsoft.com/office/drawing/2014/main" id="{5ED1C782-B932-2A2E-81CF-232E95CAFA18}"/>
              </a:ext>
            </a:extLst>
          </p:cNvPr>
          <p:cNvPicPr>
            <a:picLocks noChangeAspect="1"/>
          </p:cNvPicPr>
          <p:nvPr/>
        </p:nvPicPr>
        <p:blipFill>
          <a:blip r:embed="rId6"/>
          <a:stretch>
            <a:fillRect/>
          </a:stretch>
        </p:blipFill>
        <p:spPr>
          <a:xfrm>
            <a:off x="58245" y="9211326"/>
            <a:ext cx="16705755" cy="876297"/>
          </a:xfrm>
          <a:prstGeom prst="rect">
            <a:avLst/>
          </a:prstGeom>
        </p:spPr>
      </p:pic>
    </p:spTree>
    <p:extLst>
      <p:ext uri="{BB962C8B-B14F-4D97-AF65-F5344CB8AC3E}">
        <p14:creationId xmlns:p14="http://schemas.microsoft.com/office/powerpoint/2010/main" val="37857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46D61-DCAB-0914-7DC8-216020031FAA}"/>
              </a:ext>
            </a:extLst>
          </p:cNvPr>
          <p:cNvPicPr>
            <a:picLocks noChangeAspect="1"/>
          </p:cNvPicPr>
          <p:nvPr/>
        </p:nvPicPr>
        <p:blipFill>
          <a:blip r:embed="rId2"/>
          <a:stretch>
            <a:fillRect/>
          </a:stretch>
        </p:blipFill>
        <p:spPr>
          <a:xfrm>
            <a:off x="15240" y="22860"/>
            <a:ext cx="18320670" cy="10264140"/>
          </a:xfrm>
          <a:prstGeom prst="rect">
            <a:avLst/>
          </a:prstGeom>
        </p:spPr>
      </p:pic>
      <p:pic>
        <p:nvPicPr>
          <p:cNvPr id="2" name="object 2"/>
          <p:cNvPicPr/>
          <p:nvPr/>
        </p:nvPicPr>
        <p:blipFill>
          <a:blip r:embed="rId3" cstate="email">
            <a:extLst>
              <a:ext uri="{28A0092B-C50C-407E-A947-70E740481C1C}">
                <a14:useLocalDpi xmlns:a14="http://schemas.microsoft.com/office/drawing/2010/main"/>
              </a:ext>
            </a:extLst>
          </a:blip>
          <a:stretch>
            <a:fillRect/>
          </a:stretch>
        </p:blipFill>
        <p:spPr>
          <a:xfrm>
            <a:off x="0" y="0"/>
            <a:ext cx="1175861" cy="1409700"/>
          </a:xfrm>
          <a:prstGeom prst="rect">
            <a:avLst/>
          </a:prstGeom>
        </p:spPr>
      </p:pic>
      <p:sp>
        <p:nvSpPr>
          <p:cNvPr id="5" name="TextBox 4">
            <a:extLst>
              <a:ext uri="{FF2B5EF4-FFF2-40B4-BE49-F238E27FC236}">
                <a16:creationId xmlns:a16="http://schemas.microsoft.com/office/drawing/2014/main" id="{DAA78DFB-778F-17D1-DE4C-51DA55EE5A28}"/>
              </a:ext>
            </a:extLst>
          </p:cNvPr>
          <p:cNvSpPr txBox="1"/>
          <p:nvPr/>
        </p:nvSpPr>
        <p:spPr>
          <a:xfrm>
            <a:off x="1198720" y="-114300"/>
            <a:ext cx="17137189" cy="1323439"/>
          </a:xfrm>
          <a:prstGeom prst="rect">
            <a:avLst/>
          </a:prstGeom>
          <a:noFill/>
        </p:spPr>
        <p:txBody>
          <a:bodyPr wrap="square" rtlCol="0">
            <a:spAutoFit/>
          </a:bodyPr>
          <a:lstStyle/>
          <a:p>
            <a:r>
              <a:rPr lang="en-US" sz="4000" dirty="0"/>
              <a:t>Assessment 3 Roleplayed Case Studies </a:t>
            </a:r>
            <a:r>
              <a:rPr lang="en-US" sz="4000" dirty="0">
                <a:solidFill>
                  <a:srgbClr val="002060"/>
                </a:solidFill>
              </a:rPr>
              <a:t>Case study 3C- Allied Health</a:t>
            </a:r>
          </a:p>
          <a:p>
            <a:endParaRPr lang="en-AU" sz="4000" dirty="0"/>
          </a:p>
        </p:txBody>
      </p:sp>
      <p:sp>
        <p:nvSpPr>
          <p:cNvPr id="6" name="TextBox 5">
            <a:extLst>
              <a:ext uri="{FF2B5EF4-FFF2-40B4-BE49-F238E27FC236}">
                <a16:creationId xmlns:a16="http://schemas.microsoft.com/office/drawing/2014/main" id="{AB1CF422-EEF2-6942-DAC6-5B7B032F40E6}"/>
              </a:ext>
            </a:extLst>
          </p:cNvPr>
          <p:cNvSpPr txBox="1"/>
          <p:nvPr/>
        </p:nvSpPr>
        <p:spPr>
          <a:xfrm>
            <a:off x="-1" y="571500"/>
            <a:ext cx="18234660" cy="10156627"/>
          </a:xfrm>
          <a:prstGeom prst="rect">
            <a:avLst/>
          </a:prstGeom>
          <a:noFill/>
        </p:spPr>
        <p:txBody>
          <a:bodyPr wrap="square" rtlCol="0">
            <a:spAutoFit/>
          </a:bodyPr>
          <a:lstStyle/>
          <a:p>
            <a:r>
              <a:rPr lang="en-US" dirty="0">
                <a:solidFill>
                  <a:srgbClr val="002060"/>
                </a:solidFill>
              </a:rPr>
              <a:t>You are an allied health assistant. Your role is to prepare patients for their appointment with the allied health professional by recording the medical history, taking their temperature, blood pressure and heart rate. This information is then passed onto the allied health professional that continues with the appointment. On this day you introduce yourself to Harriet a new patient. You begin to ask her about her medical history and attempt to take her temperature. She stops you and tells you that you are not the doctor and that she wants the doctor to examine her and not you.</a:t>
            </a:r>
            <a:endParaRPr lang="en-US" sz="2400" dirty="0">
              <a:solidFill>
                <a:srgbClr val="002060"/>
              </a:solidFill>
            </a:endParaRPr>
          </a:p>
          <a:p>
            <a:r>
              <a:rPr lang="en-US" sz="2400" dirty="0">
                <a:solidFill>
                  <a:srgbClr val="002060"/>
                </a:solidFill>
              </a:rPr>
              <a:t>• </a:t>
            </a:r>
            <a:r>
              <a:rPr lang="en-US" sz="2300" dirty="0">
                <a:solidFill>
                  <a:srgbClr val="002060"/>
                </a:solidFill>
              </a:rPr>
              <a:t>Describe how you used appropriate verbal communication to assist the client?</a:t>
            </a:r>
          </a:p>
          <a:p>
            <a:r>
              <a:rPr lang="en-US" sz="2300" dirty="0">
                <a:solidFill>
                  <a:schemeClr val="tx1"/>
                </a:solidFill>
              </a:rPr>
              <a:t>Clarification and Explanation: </a:t>
            </a:r>
            <a:r>
              <a:rPr lang="en-US" sz="2300" dirty="0" err="1">
                <a:solidFill>
                  <a:schemeClr val="tx1"/>
                </a:solidFill>
              </a:rPr>
              <a:t>Apologise</a:t>
            </a:r>
            <a:r>
              <a:rPr lang="en-US" sz="2300" dirty="0">
                <a:solidFill>
                  <a:schemeClr val="tx1"/>
                </a:solidFill>
              </a:rPr>
              <a:t> for any misunderstanding and clarify your role. You might say, "I </a:t>
            </a:r>
            <a:r>
              <a:rPr lang="en-US" sz="2300" dirty="0" err="1">
                <a:solidFill>
                  <a:schemeClr val="tx1"/>
                </a:solidFill>
              </a:rPr>
              <a:t>apologise</a:t>
            </a:r>
            <a:r>
              <a:rPr lang="en-US" sz="2300" dirty="0">
                <a:solidFill>
                  <a:schemeClr val="tx1"/>
                </a:solidFill>
              </a:rPr>
              <a:t> for any confusion. I'm here to assist in preparing you for your appointment. The doctor will see you shortly, but I'll need to gather some basic information first to help them."</a:t>
            </a:r>
          </a:p>
          <a:p>
            <a:r>
              <a:rPr lang="en-US" sz="2300" dirty="0">
                <a:solidFill>
                  <a:srgbClr val="002060"/>
                </a:solidFill>
              </a:rPr>
              <a:t>• What were the </a:t>
            </a:r>
            <a:r>
              <a:rPr lang="en-US" sz="2300" dirty="0" err="1">
                <a:solidFill>
                  <a:srgbClr val="002060"/>
                </a:solidFill>
              </a:rPr>
              <a:t>behaviours</a:t>
            </a:r>
            <a:r>
              <a:rPr lang="en-US" sz="2300" dirty="0">
                <a:solidFill>
                  <a:srgbClr val="002060"/>
                </a:solidFill>
              </a:rPr>
              <a:t> of concern?</a:t>
            </a:r>
          </a:p>
          <a:p>
            <a:r>
              <a:rPr lang="en-US" sz="2300" dirty="0">
                <a:solidFill>
                  <a:schemeClr val="tx1"/>
                </a:solidFill>
              </a:rPr>
              <a:t>Harriet's insistence on only being examined by the doctor suggests she may feel uncomfortable or uncertain about the assistant's role in her care. This behavior indicates a need for clear communication and reassurance.</a:t>
            </a:r>
          </a:p>
          <a:p>
            <a:r>
              <a:rPr lang="en-US" sz="2300" dirty="0">
                <a:solidFill>
                  <a:srgbClr val="002060"/>
                </a:solidFill>
              </a:rPr>
              <a:t>• Identify at least two non-verbal communication cues you used to provide a high standard of service.</a:t>
            </a:r>
          </a:p>
          <a:p>
            <a:r>
              <a:rPr lang="en-US" sz="2300" dirty="0">
                <a:solidFill>
                  <a:schemeClr val="tx1"/>
                </a:solidFill>
              </a:rPr>
              <a:t>Open and Approachable Body Language: Maintain an open posture, facing Harriet directly, to convey attentiveness and readiness to listen. Respectful Gestures: Use gestures such as nodding to show understanding and agreement with her concerns, which can help build rapport and trust.</a:t>
            </a:r>
          </a:p>
          <a:p>
            <a:r>
              <a:rPr lang="en-US" sz="2300" dirty="0">
                <a:solidFill>
                  <a:srgbClr val="002060"/>
                </a:solidFill>
              </a:rPr>
              <a:t>• How did you ensure that you communicated in a non-discriminatory way?</a:t>
            </a:r>
          </a:p>
          <a:p>
            <a:r>
              <a:rPr lang="en-US" sz="2300" dirty="0">
                <a:solidFill>
                  <a:schemeClr val="tx1"/>
                </a:solidFill>
              </a:rPr>
              <a:t>Respect for Patient Autonomy: Acknowledge Harriet's preference and assure her that her wishes will be respected. Avoid any tone or language that might imply judgment or dismissal of her concerns. Professional Language: Use professional language that reinforces your role as an allied health assistant without assuming the responsibilities of a doctor.</a:t>
            </a:r>
          </a:p>
          <a:p>
            <a:r>
              <a:rPr lang="en-US" sz="2300" dirty="0">
                <a:solidFill>
                  <a:srgbClr val="002060"/>
                </a:solidFill>
              </a:rPr>
              <a:t>• How did you ensure that you were supportive during your interaction with the client?</a:t>
            </a:r>
          </a:p>
          <a:p>
            <a:r>
              <a:rPr lang="en-US" sz="2300" dirty="0">
                <a:solidFill>
                  <a:schemeClr val="tx1"/>
                </a:solidFill>
              </a:rPr>
              <a:t>Empathetic Response: Express empathy for Harriet's feelings and concerns. You could say, "I understand you prefer to see the doctor directly. I'll make sure they are informed and ready for your appointment.“ Offering Assistance: Offer any additional assistance or information she may need to feel comfortable, such as explaining the process or offering to address any other questions or concerns she might have.</a:t>
            </a:r>
          </a:p>
          <a:p>
            <a:r>
              <a:rPr lang="en-US" sz="2300" dirty="0">
                <a:solidFill>
                  <a:srgbClr val="002060"/>
                </a:solidFill>
              </a:rPr>
              <a:t>• How did you ensure that your communications where inclusive?</a:t>
            </a:r>
          </a:p>
          <a:p>
            <a:r>
              <a:rPr lang="en-US" sz="2300" dirty="0">
                <a:solidFill>
                  <a:schemeClr val="tx1"/>
                </a:solidFill>
              </a:rPr>
              <a:t>Respectful Engagement: Engage with Harriet in a manner that acknowledges her preferences and respects her autonomy in decision-making regarding her healthcare. Clear Communication of Roles: Clearly outline your role as an allied health assistant in supporting the healthcare team, while </a:t>
            </a:r>
            <a:r>
              <a:rPr lang="en-US" sz="2300" dirty="0" err="1">
                <a:solidFill>
                  <a:schemeClr val="tx1"/>
                </a:solidFill>
              </a:rPr>
              <a:t>emphasising</a:t>
            </a:r>
            <a:r>
              <a:rPr lang="en-US" sz="2300" dirty="0">
                <a:solidFill>
                  <a:schemeClr val="tx1"/>
                </a:solidFill>
              </a:rPr>
              <a:t> the doctor's role in direct patient examination and care.</a:t>
            </a:r>
          </a:p>
        </p:txBody>
      </p:sp>
      <p:pic>
        <p:nvPicPr>
          <p:cNvPr id="3" name="Picture 2">
            <a:extLst>
              <a:ext uri="{FF2B5EF4-FFF2-40B4-BE49-F238E27FC236}">
                <a16:creationId xmlns:a16="http://schemas.microsoft.com/office/drawing/2014/main" id="{5F0788A3-317A-BB61-61A7-9B116703E091}"/>
              </a:ext>
            </a:extLst>
          </p:cNvPr>
          <p:cNvPicPr>
            <a:picLocks noChangeAspect="1"/>
          </p:cNvPicPr>
          <p:nvPr/>
        </p:nvPicPr>
        <p:blipFill>
          <a:blip r:embed="rId4"/>
          <a:stretch>
            <a:fillRect/>
          </a:stretch>
        </p:blipFill>
        <p:spPr>
          <a:xfrm>
            <a:off x="76199" y="2171700"/>
            <a:ext cx="18211801" cy="1066800"/>
          </a:xfrm>
          <a:prstGeom prst="rect">
            <a:avLst/>
          </a:prstGeom>
        </p:spPr>
      </p:pic>
      <p:pic>
        <p:nvPicPr>
          <p:cNvPr id="8" name="Picture 7">
            <a:extLst>
              <a:ext uri="{FF2B5EF4-FFF2-40B4-BE49-F238E27FC236}">
                <a16:creationId xmlns:a16="http://schemas.microsoft.com/office/drawing/2014/main" id="{C678445E-0C35-056E-1C75-645D67821526}"/>
              </a:ext>
            </a:extLst>
          </p:cNvPr>
          <p:cNvPicPr>
            <a:picLocks noChangeAspect="1"/>
          </p:cNvPicPr>
          <p:nvPr/>
        </p:nvPicPr>
        <p:blipFill>
          <a:blip r:embed="rId4"/>
          <a:stretch>
            <a:fillRect/>
          </a:stretch>
        </p:blipFill>
        <p:spPr>
          <a:xfrm>
            <a:off x="0" y="3543299"/>
            <a:ext cx="18211801" cy="657761"/>
          </a:xfrm>
          <a:prstGeom prst="rect">
            <a:avLst/>
          </a:prstGeom>
        </p:spPr>
      </p:pic>
      <p:pic>
        <p:nvPicPr>
          <p:cNvPr id="9" name="Picture 8">
            <a:extLst>
              <a:ext uri="{FF2B5EF4-FFF2-40B4-BE49-F238E27FC236}">
                <a16:creationId xmlns:a16="http://schemas.microsoft.com/office/drawing/2014/main" id="{5DC6615B-E179-EBB5-76FC-69138E203B4B}"/>
              </a:ext>
            </a:extLst>
          </p:cNvPr>
          <p:cNvPicPr>
            <a:picLocks noChangeAspect="1"/>
          </p:cNvPicPr>
          <p:nvPr/>
        </p:nvPicPr>
        <p:blipFill>
          <a:blip r:embed="rId4"/>
          <a:stretch>
            <a:fillRect/>
          </a:stretch>
        </p:blipFill>
        <p:spPr>
          <a:xfrm>
            <a:off x="35167" y="4610099"/>
            <a:ext cx="18211801" cy="1066799"/>
          </a:xfrm>
          <a:prstGeom prst="rect">
            <a:avLst/>
          </a:prstGeom>
        </p:spPr>
      </p:pic>
      <p:pic>
        <p:nvPicPr>
          <p:cNvPr id="10" name="Picture 9">
            <a:extLst>
              <a:ext uri="{FF2B5EF4-FFF2-40B4-BE49-F238E27FC236}">
                <a16:creationId xmlns:a16="http://schemas.microsoft.com/office/drawing/2014/main" id="{0EFF8AA9-D67D-4BFC-6BA8-7BB5605A4080}"/>
              </a:ext>
            </a:extLst>
          </p:cNvPr>
          <p:cNvPicPr>
            <a:picLocks noChangeAspect="1"/>
          </p:cNvPicPr>
          <p:nvPr/>
        </p:nvPicPr>
        <p:blipFill>
          <a:blip r:embed="rId4"/>
          <a:stretch>
            <a:fillRect/>
          </a:stretch>
        </p:blipFill>
        <p:spPr>
          <a:xfrm>
            <a:off x="76199" y="6035037"/>
            <a:ext cx="18211801" cy="1013459"/>
          </a:xfrm>
          <a:prstGeom prst="rect">
            <a:avLst/>
          </a:prstGeom>
        </p:spPr>
      </p:pic>
      <p:pic>
        <p:nvPicPr>
          <p:cNvPr id="11" name="Picture 10">
            <a:extLst>
              <a:ext uri="{FF2B5EF4-FFF2-40B4-BE49-F238E27FC236}">
                <a16:creationId xmlns:a16="http://schemas.microsoft.com/office/drawing/2014/main" id="{CE2C617C-EBBA-3355-F86D-82403BC80E87}"/>
              </a:ext>
            </a:extLst>
          </p:cNvPr>
          <p:cNvPicPr>
            <a:picLocks noChangeAspect="1"/>
          </p:cNvPicPr>
          <p:nvPr/>
        </p:nvPicPr>
        <p:blipFill>
          <a:blip r:embed="rId4"/>
          <a:stretch>
            <a:fillRect/>
          </a:stretch>
        </p:blipFill>
        <p:spPr>
          <a:xfrm>
            <a:off x="0" y="7429500"/>
            <a:ext cx="18211801" cy="1410539"/>
          </a:xfrm>
          <a:prstGeom prst="rect">
            <a:avLst/>
          </a:prstGeom>
        </p:spPr>
      </p:pic>
      <p:pic>
        <p:nvPicPr>
          <p:cNvPr id="12" name="Picture 11">
            <a:extLst>
              <a:ext uri="{FF2B5EF4-FFF2-40B4-BE49-F238E27FC236}">
                <a16:creationId xmlns:a16="http://schemas.microsoft.com/office/drawing/2014/main" id="{A656FE3D-4676-522B-618F-F55A83D8BBE0}"/>
              </a:ext>
            </a:extLst>
          </p:cNvPr>
          <p:cNvPicPr>
            <a:picLocks noChangeAspect="1"/>
          </p:cNvPicPr>
          <p:nvPr/>
        </p:nvPicPr>
        <p:blipFill>
          <a:blip r:embed="rId4"/>
          <a:stretch>
            <a:fillRect/>
          </a:stretch>
        </p:blipFill>
        <p:spPr>
          <a:xfrm>
            <a:off x="-18172" y="9153968"/>
            <a:ext cx="17315571" cy="1110172"/>
          </a:xfrm>
          <a:prstGeom prst="rect">
            <a:avLst/>
          </a:prstGeom>
        </p:spPr>
      </p:pic>
      <p:pic>
        <p:nvPicPr>
          <p:cNvPr id="7" name="object 5">
            <a:hlinkClick r:id="rId5" action="ppaction://hlinksldjump"/>
            <a:extLst>
              <a:ext uri="{FF2B5EF4-FFF2-40B4-BE49-F238E27FC236}">
                <a16:creationId xmlns:a16="http://schemas.microsoft.com/office/drawing/2014/main" id="{E3704838-A97D-6F0F-C6FE-66CED10B1879}"/>
              </a:ext>
            </a:extLst>
          </p:cNvPr>
          <p:cNvPicPr/>
          <p:nvPr/>
        </p:nvPicPr>
        <p:blipFill>
          <a:blip r:embed="rId6" cstate="email">
            <a:extLst>
              <a:ext uri="{28A0092B-C50C-407E-A947-70E740481C1C}">
                <a14:useLocalDpi xmlns:a14="http://schemas.microsoft.com/office/drawing/2010/main"/>
              </a:ext>
            </a:extLst>
          </a:blip>
          <a:stretch>
            <a:fillRect/>
          </a:stretch>
        </p:blipFill>
        <p:spPr>
          <a:xfrm>
            <a:off x="16957088" y="9258301"/>
            <a:ext cx="914399" cy="876298"/>
          </a:xfrm>
          <a:prstGeom prst="rect">
            <a:avLst/>
          </a:prstGeom>
        </p:spPr>
      </p:pic>
    </p:spTree>
    <p:extLst>
      <p:ext uri="{BB962C8B-B14F-4D97-AF65-F5344CB8AC3E}">
        <p14:creationId xmlns:p14="http://schemas.microsoft.com/office/powerpoint/2010/main" val="84933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solidFill>
            <a:srgbClr val="B61D8D"/>
          </a:solidFill>
        </p:spPr>
        <p:txBody>
          <a:bodyPr wrap="square" lIns="0" tIns="0" rIns="0" bIns="0" rtlCol="0"/>
          <a:lstStyle/>
          <a:p>
            <a:endParaRPr/>
          </a:p>
        </p:txBody>
      </p:sp>
      <p:pic>
        <p:nvPicPr>
          <p:cNvPr id="3" name="object 3"/>
          <p:cNvPicPr/>
          <p:nvPr/>
        </p:nvPicPr>
        <p:blipFill>
          <a:blip r:embed="rId2" cstate="print"/>
          <a:stretch>
            <a:fillRect/>
          </a:stretch>
        </p:blipFill>
        <p:spPr>
          <a:xfrm>
            <a:off x="7066269" y="3159270"/>
            <a:ext cx="4152899" cy="397192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3444</TotalTime>
  <Words>14874</Words>
  <Application>Microsoft Office PowerPoint</Application>
  <PresentationFormat>Custom</PresentationFormat>
  <Paragraphs>869</Paragraphs>
  <Slides>97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97</vt:i4>
      </vt:variant>
    </vt:vector>
  </HeadingPairs>
  <TitlesOfParts>
    <vt:vector size="100" baseType="lpstr">
      <vt:lpstr>Arial MT</vt:lpstr>
      <vt:lpstr>Arial</vt:lpstr>
      <vt:lpstr>Office Theme</vt:lpstr>
      <vt:lpstr>CHCCCS 010</vt:lpstr>
      <vt:lpstr>Assessment</vt:lpstr>
      <vt:lpstr>What is a  high standard of service?</vt:lpstr>
      <vt:lpstr>PowerPoint Presentation</vt:lpstr>
      <vt:lpstr>MAINTAIN APPROPRIATE RELATIONSHIPS</vt:lpstr>
      <vt:lpstr>Who knows what rapport is?</vt:lpstr>
      <vt:lpstr>Establish rapport with people</vt:lpstr>
      <vt:lpstr>Formal Rapport</vt:lpstr>
      <vt:lpstr>Informal Rapport</vt:lpstr>
      <vt:lpstr>When establishing rapport...</vt:lpstr>
      <vt:lpstr>PowerPoint Presentation</vt:lpstr>
      <vt:lpstr>PowerPoint Presentation</vt:lpstr>
      <vt:lpstr>PowerPoint Presentation</vt:lpstr>
      <vt:lpstr>PowerPoint Presentation</vt:lpstr>
      <vt:lpstr>Use effective communication skills</vt:lpstr>
      <vt:lpstr>PowerPoint Presentation</vt:lpstr>
      <vt:lpstr>Are you an effective listener?</vt:lpstr>
      <vt:lpstr>To be an effective and engaged listener...</vt:lpstr>
      <vt:lpstr>PowerPoint Presentation</vt:lpstr>
      <vt:lpstr>PowerPoint Presentation</vt:lpstr>
      <vt:lpstr>PowerPoint Presentation</vt:lpstr>
      <vt:lpstr>Non- verbal communication gestures</vt:lpstr>
      <vt:lpstr>Eye contact Touching Verbal Comunication</vt:lpstr>
      <vt:lpstr>Be courteous in all interpersonal interactions</vt:lpstr>
      <vt:lpstr>Access interpreter skills</vt:lpstr>
      <vt:lpstr>Identify areas of concerns and report to supervisor</vt:lpstr>
      <vt:lpstr>What might be some areas or behaviours of concern?</vt:lpstr>
      <vt:lpstr>Observe and take notes</vt:lpstr>
      <vt:lpstr>Ask questions</vt:lpstr>
      <vt:lpstr>PowerPoint Presentation</vt:lpstr>
      <vt:lpstr>PowerPoint Presentation</vt:lpstr>
      <vt:lpstr>PowerPoint Presentation</vt:lpstr>
      <vt:lpstr>PowerPoint Presentation</vt:lpstr>
      <vt:lpstr>Take action to resolve conflicts</vt:lpstr>
      <vt:lpstr>Negotiating</vt:lpstr>
      <vt:lpstr>PowerPoint Presentation</vt:lpstr>
      <vt:lpstr>De-escalation</vt:lpstr>
      <vt:lpstr>Engage in conversation Often conflict occurs simply because a person just wants to be heard. Their behaviour may also be a cry for help.</vt:lpstr>
      <vt:lpstr>Utilising a quiet space A great strategy for responding to conflict is to take the patientto a quiet space free from noise and distraction.</vt:lpstr>
      <vt:lpstr>Referring the conflict Conflict in any workplace can be detrimental to the organisation’s productivity and success.</vt:lpstr>
      <vt:lpstr>PowerPoint Presentation</vt:lpstr>
      <vt:lpstr>Respond and deal with complaints</vt:lpstr>
      <vt:lpstr>PowerPoint Presentation</vt:lpstr>
      <vt:lpstr>PowerPoint Presentation</vt:lpstr>
      <vt:lpstr>PowerPoint Presentation</vt:lpstr>
      <vt:lpstr>PowerPoint Presentation</vt:lpstr>
      <vt:lpstr>PowerPoint Presentation</vt:lpstr>
      <vt:lpstr>PowerPoint Presentation</vt:lpstr>
      <vt:lpstr>ACT IN A RESPECTFUL MANNER</vt:lpstr>
      <vt:lpstr>Being respect means..</vt:lpstr>
      <vt:lpstr>PowerPoint Presentation</vt:lpstr>
      <vt:lpstr>Organisational Policies and Procedures</vt:lpstr>
      <vt:lpstr>Legal and ethical considerations There are many ethical standards you need to be aware of in the health services industry. Governing peak bodies in the industry set many of these ethical standards through their Code of Conduct and Code of Ethics. These include  the  Aged  and  Community   Services  Australia,  Australian  Nursing Federation and the Australian Council of Social Service</vt:lpstr>
      <vt:lpstr>PowerPoint Presentation</vt:lpstr>
      <vt:lpstr>PowerPoint Presentation</vt:lpstr>
      <vt:lpstr>Provide caring assistance</vt:lpstr>
      <vt:lpstr>Dignity of risk</vt:lpstr>
      <vt:lpstr>Maintain confidentiality Workers in the health services industry have an ethical and legal responsibility to respect and maintain patient confidentiality and privacy at all times. The terms ‘privacy’ and ‘confidentiality’ do differ.</vt:lpstr>
      <vt:lpstr>Ways to uphold privacy and confidentiality</vt:lpstr>
      <vt:lpstr>Disclosure It is important for health service organisations to maintain a process called open disclosure.</vt:lpstr>
      <vt:lpstr>Work Health and Safety It is the legal responsibility of all employees in the community services industry as well as all other industries within Australia to operate in accordance with acceptable work health and safety standards.</vt:lpstr>
      <vt:lpstr>Work Health and Safety</vt:lpstr>
      <vt:lpstr>PowerPoint Presentation</vt:lpstr>
      <vt:lpstr>Human Rights Every person has rights. Our human rights are the basic rights and freedoms that every person is entitled to. Human rights are upheld all over the world through the United Nations Universal Declaration of Human Rights. There are thirty articles (sections) of the declaration; each article outlines a different aspect of human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EVALUATE SERVICE STANDARDS</vt:lpstr>
      <vt:lpstr>PowerPoint Presentation</vt:lpstr>
      <vt:lpstr>Evaluate effectiveness of interpersonal interaction</vt:lpstr>
      <vt:lpstr>Mentoring</vt:lpstr>
      <vt:lpstr>Personal and reflective behaviour strategies</vt:lpstr>
      <vt:lpstr>PowerPoint Presentation</vt:lpstr>
      <vt:lpstr>PowerPoint Presentation</vt:lpstr>
      <vt:lpstr>Seek  advice to enhance own work performance</vt:lpstr>
      <vt:lpstr>PowerPoint Presentation</vt:lpstr>
      <vt:lpstr>PowerPoint Presentation</vt:lpstr>
      <vt:lpstr>PowerPoint Presentation</vt:lpstr>
      <vt:lpstr>PowerPoint Presentation</vt:lpstr>
      <vt:lpstr>Maintain agreed standard of support and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CHCCCS 010</dc:title>
  <cp:lastModifiedBy>Lyn ZHANG</cp:lastModifiedBy>
  <cp:revision>92</cp:revision>
  <dcterms:created xsi:type="dcterms:W3CDTF">2024-05-06T23:01:18Z</dcterms:created>
  <dcterms:modified xsi:type="dcterms:W3CDTF">2024-06-23T21:55:51Z</dcterms:modified>
</cp:coreProperties>
</file>