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256" r:id="rId2"/>
    <p:sldId id="257" r:id="rId3"/>
    <p:sldId id="258" r:id="rId4"/>
    <p:sldId id="259" r:id="rId5"/>
    <p:sldId id="260" r:id="rId6"/>
    <p:sldId id="292" r:id="rId7"/>
    <p:sldId id="291" r:id="rId8"/>
    <p:sldId id="263" r:id="rId9"/>
    <p:sldId id="264" r:id="rId10"/>
    <p:sldId id="265" r:id="rId11"/>
    <p:sldId id="266" r:id="rId12"/>
    <p:sldId id="267" r:id="rId13"/>
    <p:sldId id="268" r:id="rId14"/>
    <p:sldId id="293" r:id="rId15"/>
    <p:sldId id="294" r:id="rId16"/>
    <p:sldId id="270" r:id="rId17"/>
    <p:sldId id="271" r:id="rId18"/>
    <p:sldId id="272" r:id="rId19"/>
    <p:sldId id="295" r:id="rId20"/>
    <p:sldId id="274" r:id="rId21"/>
    <p:sldId id="275" r:id="rId22"/>
    <p:sldId id="276" r:id="rId23"/>
    <p:sldId id="296" r:id="rId24"/>
    <p:sldId id="297" r:id="rId25"/>
    <p:sldId id="278" r:id="rId26"/>
    <p:sldId id="279" r:id="rId27"/>
    <p:sldId id="298" r:id="rId28"/>
    <p:sldId id="299" r:id="rId29"/>
    <p:sldId id="281" r:id="rId30"/>
    <p:sldId id="282" r:id="rId31"/>
    <p:sldId id="283" r:id="rId32"/>
    <p:sldId id="284" r:id="rId33"/>
    <p:sldId id="285" r:id="rId34"/>
    <p:sldId id="286"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8" r:id="rId52"/>
    <p:sldId id="316" r:id="rId53"/>
    <p:sldId id="317" r:id="rId54"/>
    <p:sldId id="319" r:id="rId55"/>
    <p:sldId id="320" r:id="rId56"/>
    <p:sldId id="321" r:id="rId57"/>
    <p:sldId id="322" r:id="rId58"/>
    <p:sldId id="324" r:id="rId59"/>
    <p:sldId id="325" r:id="rId60"/>
    <p:sldId id="323" r:id="rId61"/>
    <p:sldId id="290" r:id="rId6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774"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88C13AC8-40C7-48C7-B123-D26A35DAA2B2}" type="datetimeFigureOut">
              <a:rPr lang="en-AU" smtClean="0"/>
              <a:t>15/07/2024</a:t>
            </a:fld>
            <a:endParaRPr lang="en-AU"/>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3E9FE33E-0079-4EA4-AE84-F4C0353C6CCA}" type="slidenum">
              <a:rPr lang="en-AU" smtClean="0"/>
              <a:t>‹#›</a:t>
            </a:fld>
            <a:endParaRPr lang="en-AU"/>
          </a:p>
        </p:txBody>
      </p:sp>
    </p:spTree>
    <p:extLst>
      <p:ext uri="{BB962C8B-B14F-4D97-AF65-F5344CB8AC3E}">
        <p14:creationId xmlns:p14="http://schemas.microsoft.com/office/powerpoint/2010/main" val="310981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https://www.tobysinclair.com/post/how-to-use-johari-window-to-build-self-awareness</a:t>
            </a:r>
          </a:p>
        </p:txBody>
      </p:sp>
      <p:sp>
        <p:nvSpPr>
          <p:cNvPr id="4" name="Slide Number Placeholder 3"/>
          <p:cNvSpPr>
            <a:spLocks noGrp="1"/>
          </p:cNvSpPr>
          <p:nvPr>
            <p:ph type="sldNum" sz="quarter" idx="5"/>
          </p:nvPr>
        </p:nvSpPr>
        <p:spPr/>
        <p:txBody>
          <a:bodyPr/>
          <a:lstStyle/>
          <a:p>
            <a:fld id="{3E9FE33E-0079-4EA4-AE84-F4C0353C6CCA}" type="slidenum">
              <a:rPr lang="en-AU" smtClean="0"/>
              <a:t>24</a:t>
            </a:fld>
            <a:endParaRPr lang="en-AU"/>
          </a:p>
        </p:txBody>
      </p:sp>
    </p:spTree>
    <p:extLst>
      <p:ext uri="{BB962C8B-B14F-4D97-AF65-F5344CB8AC3E}">
        <p14:creationId xmlns:p14="http://schemas.microsoft.com/office/powerpoint/2010/main" val="375722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6400" b="1" i="0">
                <a:solidFill>
                  <a:schemeClr val="tx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18" name="bg object 18"/>
          <p:cNvSpPr/>
          <p:nvPr/>
        </p:nvSpPr>
        <p:spPr>
          <a:xfrm>
            <a:off x="1028700" y="204850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19" name="bg object 19"/>
          <p:cNvSpPr/>
          <p:nvPr/>
        </p:nvSpPr>
        <p:spPr>
          <a:xfrm>
            <a:off x="9831881" y="2007790"/>
            <a:ext cx="7423784" cy="7239000"/>
          </a:xfrm>
          <a:custGeom>
            <a:avLst/>
            <a:gdLst/>
            <a:ahLst/>
            <a:cxnLst/>
            <a:rect l="l" t="t" r="r" b="b"/>
            <a:pathLst>
              <a:path w="7423784" h="7239000">
                <a:moveTo>
                  <a:pt x="4529897" y="12699"/>
                </a:moveTo>
                <a:lnTo>
                  <a:pt x="4223250" y="12699"/>
                </a:lnTo>
                <a:lnTo>
                  <a:pt x="4274671" y="0"/>
                </a:lnTo>
                <a:lnTo>
                  <a:pt x="4474817" y="0"/>
                </a:lnTo>
                <a:lnTo>
                  <a:pt x="4529897" y="12699"/>
                </a:lnTo>
                <a:close/>
              </a:path>
              <a:path w="7423784" h="7239000">
                <a:moveTo>
                  <a:pt x="4763470" y="12699"/>
                </a:moveTo>
                <a:lnTo>
                  <a:pt x="4638593" y="12699"/>
                </a:lnTo>
                <a:lnTo>
                  <a:pt x="4693675" y="0"/>
                </a:lnTo>
                <a:lnTo>
                  <a:pt x="4739106" y="0"/>
                </a:lnTo>
                <a:lnTo>
                  <a:pt x="4763470" y="12699"/>
                </a:lnTo>
                <a:close/>
              </a:path>
              <a:path w="7423784" h="7239000">
                <a:moveTo>
                  <a:pt x="4977014" y="12699"/>
                </a:moveTo>
                <a:lnTo>
                  <a:pt x="4824596" y="12699"/>
                </a:lnTo>
                <a:lnTo>
                  <a:pt x="4863524" y="0"/>
                </a:lnTo>
                <a:lnTo>
                  <a:pt x="4901537" y="0"/>
                </a:lnTo>
                <a:lnTo>
                  <a:pt x="4977014" y="12699"/>
                </a:lnTo>
                <a:close/>
              </a:path>
              <a:path w="7423784" h="7239000">
                <a:moveTo>
                  <a:pt x="5204662" y="25399"/>
                </a:moveTo>
                <a:lnTo>
                  <a:pt x="4069203" y="25399"/>
                </a:lnTo>
                <a:lnTo>
                  <a:pt x="4120624" y="12699"/>
                </a:lnTo>
                <a:lnTo>
                  <a:pt x="5178954" y="12699"/>
                </a:lnTo>
                <a:lnTo>
                  <a:pt x="5204662" y="25399"/>
                </a:lnTo>
                <a:close/>
              </a:path>
              <a:path w="7423784" h="7239000">
                <a:moveTo>
                  <a:pt x="2825124" y="38099"/>
                </a:moveTo>
                <a:lnTo>
                  <a:pt x="2499657" y="38099"/>
                </a:lnTo>
                <a:lnTo>
                  <a:pt x="2550281" y="25399"/>
                </a:lnTo>
                <a:lnTo>
                  <a:pt x="2800179" y="25399"/>
                </a:lnTo>
                <a:lnTo>
                  <a:pt x="2825124" y="38099"/>
                </a:lnTo>
                <a:close/>
              </a:path>
              <a:path w="7423784" h="7239000">
                <a:moveTo>
                  <a:pt x="3626751" y="38099"/>
                </a:moveTo>
                <a:lnTo>
                  <a:pt x="3145472" y="38099"/>
                </a:lnTo>
                <a:lnTo>
                  <a:pt x="3199889" y="25399"/>
                </a:lnTo>
                <a:lnTo>
                  <a:pt x="3573991" y="25399"/>
                </a:lnTo>
                <a:lnTo>
                  <a:pt x="3626751" y="38099"/>
                </a:lnTo>
                <a:close/>
              </a:path>
              <a:path w="7423784" h="7239000">
                <a:moveTo>
                  <a:pt x="5348708" y="50799"/>
                </a:moveTo>
                <a:lnTo>
                  <a:pt x="2246139" y="50799"/>
                </a:lnTo>
                <a:lnTo>
                  <a:pt x="2347604" y="38099"/>
                </a:lnTo>
                <a:lnTo>
                  <a:pt x="3750690" y="38099"/>
                </a:lnTo>
                <a:lnTo>
                  <a:pt x="3804064" y="25399"/>
                </a:lnTo>
                <a:lnTo>
                  <a:pt x="5256446" y="25399"/>
                </a:lnTo>
                <a:lnTo>
                  <a:pt x="5348708" y="50799"/>
                </a:lnTo>
                <a:close/>
              </a:path>
              <a:path w="7423784" h="7239000">
                <a:moveTo>
                  <a:pt x="5537827" y="63499"/>
                </a:moveTo>
                <a:lnTo>
                  <a:pt x="2043187" y="63499"/>
                </a:lnTo>
                <a:lnTo>
                  <a:pt x="2093914" y="50799"/>
                </a:lnTo>
                <a:lnTo>
                  <a:pt x="5488978" y="50799"/>
                </a:lnTo>
                <a:lnTo>
                  <a:pt x="5537827" y="63499"/>
                </a:lnTo>
                <a:close/>
              </a:path>
              <a:path w="7423784" h="7239000">
                <a:moveTo>
                  <a:pt x="5781511" y="76199"/>
                </a:moveTo>
                <a:lnTo>
                  <a:pt x="1840509" y="76199"/>
                </a:lnTo>
                <a:lnTo>
                  <a:pt x="1891133" y="63499"/>
                </a:lnTo>
                <a:lnTo>
                  <a:pt x="5732903" y="63499"/>
                </a:lnTo>
                <a:lnTo>
                  <a:pt x="5781511" y="76199"/>
                </a:lnTo>
                <a:close/>
              </a:path>
              <a:path w="7423784" h="7239000">
                <a:moveTo>
                  <a:pt x="6028455" y="114299"/>
                </a:moveTo>
                <a:lnTo>
                  <a:pt x="1543721" y="114299"/>
                </a:lnTo>
                <a:lnTo>
                  <a:pt x="1592637" y="101599"/>
                </a:lnTo>
                <a:lnTo>
                  <a:pt x="1690847" y="88899"/>
                </a:lnTo>
                <a:lnTo>
                  <a:pt x="1740250" y="76199"/>
                </a:lnTo>
                <a:lnTo>
                  <a:pt x="5830022" y="76199"/>
                </a:lnTo>
                <a:lnTo>
                  <a:pt x="5926692" y="101599"/>
                </a:lnTo>
                <a:lnTo>
                  <a:pt x="5977425" y="101599"/>
                </a:lnTo>
                <a:lnTo>
                  <a:pt x="6028455" y="114299"/>
                </a:lnTo>
                <a:close/>
              </a:path>
              <a:path w="7423784" h="7239000">
                <a:moveTo>
                  <a:pt x="6131136" y="126999"/>
                </a:moveTo>
                <a:lnTo>
                  <a:pt x="1447429" y="126999"/>
                </a:lnTo>
                <a:lnTo>
                  <a:pt x="1494861" y="114299"/>
                </a:lnTo>
                <a:lnTo>
                  <a:pt x="6079715" y="114299"/>
                </a:lnTo>
                <a:lnTo>
                  <a:pt x="6131136" y="126999"/>
                </a:lnTo>
                <a:close/>
              </a:path>
              <a:path w="7423784" h="7239000">
                <a:moveTo>
                  <a:pt x="6234183" y="139699"/>
                </a:moveTo>
                <a:lnTo>
                  <a:pt x="1354412" y="139699"/>
                </a:lnTo>
                <a:lnTo>
                  <a:pt x="1400703" y="126999"/>
                </a:lnTo>
                <a:lnTo>
                  <a:pt x="6182648" y="126999"/>
                </a:lnTo>
                <a:lnTo>
                  <a:pt x="6234183" y="139699"/>
                </a:lnTo>
                <a:close/>
              </a:path>
              <a:path w="7423784" h="7239000">
                <a:moveTo>
                  <a:pt x="6037341" y="7099299"/>
                </a:moveTo>
                <a:lnTo>
                  <a:pt x="2184648" y="7099299"/>
                </a:lnTo>
                <a:lnTo>
                  <a:pt x="2131888" y="7086599"/>
                </a:lnTo>
                <a:lnTo>
                  <a:pt x="2079128" y="7086599"/>
                </a:lnTo>
                <a:lnTo>
                  <a:pt x="2026368" y="7073899"/>
                </a:lnTo>
                <a:lnTo>
                  <a:pt x="1920848" y="7061199"/>
                </a:lnTo>
                <a:lnTo>
                  <a:pt x="1868088" y="7061199"/>
                </a:lnTo>
                <a:lnTo>
                  <a:pt x="1818258" y="7048499"/>
                </a:lnTo>
                <a:lnTo>
                  <a:pt x="1768422" y="7048499"/>
                </a:lnTo>
                <a:lnTo>
                  <a:pt x="1718572" y="7035799"/>
                </a:lnTo>
                <a:lnTo>
                  <a:pt x="1668701" y="7035799"/>
                </a:lnTo>
                <a:lnTo>
                  <a:pt x="1568872" y="7010399"/>
                </a:lnTo>
                <a:lnTo>
                  <a:pt x="1418806" y="6997699"/>
                </a:lnTo>
                <a:lnTo>
                  <a:pt x="1368670" y="6984999"/>
                </a:lnTo>
                <a:lnTo>
                  <a:pt x="1318468" y="6984999"/>
                </a:lnTo>
                <a:lnTo>
                  <a:pt x="1268190" y="6972299"/>
                </a:lnTo>
                <a:lnTo>
                  <a:pt x="1121127" y="6959599"/>
                </a:lnTo>
                <a:lnTo>
                  <a:pt x="875488" y="6921499"/>
                </a:lnTo>
                <a:lnTo>
                  <a:pt x="822661" y="6921499"/>
                </a:lnTo>
                <a:lnTo>
                  <a:pt x="818753" y="6908799"/>
                </a:lnTo>
                <a:lnTo>
                  <a:pt x="814846" y="6908799"/>
                </a:lnTo>
                <a:lnTo>
                  <a:pt x="768364" y="6896099"/>
                </a:lnTo>
                <a:lnTo>
                  <a:pt x="721447" y="6870699"/>
                </a:lnTo>
                <a:lnTo>
                  <a:pt x="674393" y="6857999"/>
                </a:lnTo>
                <a:lnTo>
                  <a:pt x="627499" y="6832599"/>
                </a:lnTo>
                <a:lnTo>
                  <a:pt x="581063" y="6819899"/>
                </a:lnTo>
                <a:lnTo>
                  <a:pt x="535383" y="6794499"/>
                </a:lnTo>
                <a:lnTo>
                  <a:pt x="490755" y="6781799"/>
                </a:lnTo>
                <a:lnTo>
                  <a:pt x="447479" y="6756399"/>
                </a:lnTo>
                <a:lnTo>
                  <a:pt x="405214" y="6718299"/>
                </a:lnTo>
                <a:lnTo>
                  <a:pt x="366738" y="6692899"/>
                </a:lnTo>
                <a:lnTo>
                  <a:pt x="331954" y="6654799"/>
                </a:lnTo>
                <a:lnTo>
                  <a:pt x="300768" y="6629399"/>
                </a:lnTo>
                <a:lnTo>
                  <a:pt x="273082" y="6591299"/>
                </a:lnTo>
                <a:lnTo>
                  <a:pt x="248800" y="6553199"/>
                </a:lnTo>
                <a:lnTo>
                  <a:pt x="227827" y="6502399"/>
                </a:lnTo>
                <a:lnTo>
                  <a:pt x="210067" y="6464299"/>
                </a:lnTo>
                <a:lnTo>
                  <a:pt x="195424" y="6413499"/>
                </a:lnTo>
                <a:lnTo>
                  <a:pt x="183801" y="6375399"/>
                </a:lnTo>
                <a:lnTo>
                  <a:pt x="175102" y="6324599"/>
                </a:lnTo>
                <a:lnTo>
                  <a:pt x="169232" y="6273799"/>
                </a:lnTo>
                <a:lnTo>
                  <a:pt x="166094" y="6222999"/>
                </a:lnTo>
                <a:lnTo>
                  <a:pt x="163438" y="6172199"/>
                </a:lnTo>
                <a:lnTo>
                  <a:pt x="159499" y="6108699"/>
                </a:lnTo>
                <a:lnTo>
                  <a:pt x="155926" y="6057899"/>
                </a:lnTo>
                <a:lnTo>
                  <a:pt x="154369" y="5994399"/>
                </a:lnTo>
                <a:lnTo>
                  <a:pt x="155798" y="5943599"/>
                </a:lnTo>
                <a:lnTo>
                  <a:pt x="157987" y="5892799"/>
                </a:lnTo>
                <a:lnTo>
                  <a:pt x="160720" y="5841999"/>
                </a:lnTo>
                <a:lnTo>
                  <a:pt x="163778" y="5791199"/>
                </a:lnTo>
                <a:lnTo>
                  <a:pt x="166944" y="5740399"/>
                </a:lnTo>
                <a:lnTo>
                  <a:pt x="170002" y="5689599"/>
                </a:lnTo>
                <a:lnTo>
                  <a:pt x="172531" y="5638799"/>
                </a:lnTo>
                <a:lnTo>
                  <a:pt x="174891" y="5587999"/>
                </a:lnTo>
                <a:lnTo>
                  <a:pt x="177058" y="5537199"/>
                </a:lnTo>
                <a:lnTo>
                  <a:pt x="179008" y="5486399"/>
                </a:lnTo>
                <a:lnTo>
                  <a:pt x="180717" y="5435599"/>
                </a:lnTo>
                <a:lnTo>
                  <a:pt x="183314" y="5321299"/>
                </a:lnTo>
                <a:lnTo>
                  <a:pt x="184155" y="5270499"/>
                </a:lnTo>
                <a:lnTo>
                  <a:pt x="184657" y="5219699"/>
                </a:lnTo>
                <a:lnTo>
                  <a:pt x="184737" y="5156199"/>
                </a:lnTo>
                <a:lnTo>
                  <a:pt x="184553" y="5118099"/>
                </a:lnTo>
                <a:lnTo>
                  <a:pt x="183897" y="5067299"/>
                </a:lnTo>
                <a:lnTo>
                  <a:pt x="182808" y="5016499"/>
                </a:lnTo>
                <a:lnTo>
                  <a:pt x="181260" y="4965699"/>
                </a:lnTo>
                <a:lnTo>
                  <a:pt x="179229" y="4914899"/>
                </a:lnTo>
                <a:lnTo>
                  <a:pt x="176692" y="4864099"/>
                </a:lnTo>
                <a:lnTo>
                  <a:pt x="173624" y="4813299"/>
                </a:lnTo>
                <a:lnTo>
                  <a:pt x="170002" y="4762499"/>
                </a:lnTo>
                <a:lnTo>
                  <a:pt x="165993" y="4711699"/>
                </a:lnTo>
                <a:lnTo>
                  <a:pt x="162025" y="4660899"/>
                </a:lnTo>
                <a:lnTo>
                  <a:pt x="158091" y="4610099"/>
                </a:lnTo>
                <a:lnTo>
                  <a:pt x="150304" y="4495799"/>
                </a:lnTo>
                <a:lnTo>
                  <a:pt x="127170" y="4190999"/>
                </a:lnTo>
                <a:lnTo>
                  <a:pt x="119382" y="4089399"/>
                </a:lnTo>
                <a:lnTo>
                  <a:pt x="115448" y="4038599"/>
                </a:lnTo>
                <a:lnTo>
                  <a:pt x="111480" y="3987799"/>
                </a:lnTo>
                <a:lnTo>
                  <a:pt x="107472" y="3924299"/>
                </a:lnTo>
                <a:lnTo>
                  <a:pt x="103261" y="3873499"/>
                </a:lnTo>
                <a:lnTo>
                  <a:pt x="98874" y="3822699"/>
                </a:lnTo>
                <a:lnTo>
                  <a:pt x="94369" y="3771899"/>
                </a:lnTo>
                <a:lnTo>
                  <a:pt x="85244" y="3670299"/>
                </a:lnTo>
                <a:lnTo>
                  <a:pt x="80740" y="3606799"/>
                </a:lnTo>
                <a:lnTo>
                  <a:pt x="76353" y="3555999"/>
                </a:lnTo>
                <a:lnTo>
                  <a:pt x="72142" y="3505199"/>
                </a:lnTo>
                <a:lnTo>
                  <a:pt x="68166" y="3454399"/>
                </a:lnTo>
                <a:lnTo>
                  <a:pt x="64483" y="3403599"/>
                </a:lnTo>
                <a:lnTo>
                  <a:pt x="61674" y="3352799"/>
                </a:lnTo>
                <a:lnTo>
                  <a:pt x="59720" y="3301999"/>
                </a:lnTo>
                <a:lnTo>
                  <a:pt x="58278" y="3251199"/>
                </a:lnTo>
                <a:lnTo>
                  <a:pt x="57008" y="3200399"/>
                </a:lnTo>
                <a:lnTo>
                  <a:pt x="55567" y="3149599"/>
                </a:lnTo>
                <a:lnTo>
                  <a:pt x="53613" y="3098799"/>
                </a:lnTo>
                <a:lnTo>
                  <a:pt x="50804" y="3047999"/>
                </a:lnTo>
                <a:lnTo>
                  <a:pt x="45155" y="2997199"/>
                </a:lnTo>
                <a:lnTo>
                  <a:pt x="36393" y="2946399"/>
                </a:lnTo>
                <a:lnTo>
                  <a:pt x="27997" y="2895599"/>
                </a:lnTo>
                <a:lnTo>
                  <a:pt x="23448" y="2844799"/>
                </a:lnTo>
                <a:lnTo>
                  <a:pt x="21270" y="2793999"/>
                </a:lnTo>
                <a:lnTo>
                  <a:pt x="19398" y="2755899"/>
                </a:lnTo>
                <a:lnTo>
                  <a:pt x="17784" y="2705099"/>
                </a:lnTo>
                <a:lnTo>
                  <a:pt x="16381" y="2654299"/>
                </a:lnTo>
                <a:lnTo>
                  <a:pt x="15142" y="2603499"/>
                </a:lnTo>
                <a:lnTo>
                  <a:pt x="9768" y="2362199"/>
                </a:lnTo>
                <a:lnTo>
                  <a:pt x="7143" y="2311399"/>
                </a:lnTo>
                <a:lnTo>
                  <a:pt x="3419" y="2273299"/>
                </a:lnTo>
                <a:lnTo>
                  <a:pt x="427" y="2222499"/>
                </a:lnTo>
                <a:lnTo>
                  <a:pt x="0" y="2171699"/>
                </a:lnTo>
                <a:lnTo>
                  <a:pt x="1700" y="2120899"/>
                </a:lnTo>
                <a:lnTo>
                  <a:pt x="4486" y="2082799"/>
                </a:lnTo>
                <a:lnTo>
                  <a:pt x="11143" y="1981199"/>
                </a:lnTo>
                <a:lnTo>
                  <a:pt x="13929" y="1930399"/>
                </a:lnTo>
                <a:lnTo>
                  <a:pt x="15630" y="1879599"/>
                </a:lnTo>
                <a:lnTo>
                  <a:pt x="15715" y="1828799"/>
                </a:lnTo>
                <a:lnTo>
                  <a:pt x="14639" y="1790699"/>
                </a:lnTo>
                <a:lnTo>
                  <a:pt x="12913" y="1739899"/>
                </a:lnTo>
                <a:lnTo>
                  <a:pt x="11050" y="1689099"/>
                </a:lnTo>
                <a:lnTo>
                  <a:pt x="9563" y="1638299"/>
                </a:lnTo>
                <a:lnTo>
                  <a:pt x="8965" y="1587499"/>
                </a:lnTo>
                <a:lnTo>
                  <a:pt x="9768" y="1549399"/>
                </a:lnTo>
                <a:lnTo>
                  <a:pt x="10845" y="1485899"/>
                </a:lnTo>
                <a:lnTo>
                  <a:pt x="13822" y="1435099"/>
                </a:lnTo>
                <a:lnTo>
                  <a:pt x="18318" y="1384299"/>
                </a:lnTo>
                <a:lnTo>
                  <a:pt x="23954" y="1333499"/>
                </a:lnTo>
                <a:lnTo>
                  <a:pt x="30351" y="1282699"/>
                </a:lnTo>
                <a:lnTo>
                  <a:pt x="37127" y="1219199"/>
                </a:lnTo>
                <a:lnTo>
                  <a:pt x="43783" y="1193799"/>
                </a:lnTo>
                <a:lnTo>
                  <a:pt x="55201" y="1168399"/>
                </a:lnTo>
                <a:lnTo>
                  <a:pt x="67353" y="1142999"/>
                </a:lnTo>
                <a:lnTo>
                  <a:pt x="76209" y="1117599"/>
                </a:lnTo>
                <a:lnTo>
                  <a:pt x="85353" y="1066799"/>
                </a:lnTo>
                <a:lnTo>
                  <a:pt x="94815" y="1015999"/>
                </a:lnTo>
                <a:lnTo>
                  <a:pt x="104814" y="965199"/>
                </a:lnTo>
                <a:lnTo>
                  <a:pt x="115571" y="914399"/>
                </a:lnTo>
                <a:lnTo>
                  <a:pt x="127305" y="863599"/>
                </a:lnTo>
                <a:lnTo>
                  <a:pt x="140238" y="812799"/>
                </a:lnTo>
                <a:lnTo>
                  <a:pt x="154588" y="774699"/>
                </a:lnTo>
                <a:lnTo>
                  <a:pt x="170578" y="723899"/>
                </a:lnTo>
                <a:lnTo>
                  <a:pt x="188425" y="673099"/>
                </a:lnTo>
                <a:lnTo>
                  <a:pt x="208352" y="622299"/>
                </a:lnTo>
                <a:lnTo>
                  <a:pt x="230578" y="584199"/>
                </a:lnTo>
                <a:lnTo>
                  <a:pt x="247218" y="546099"/>
                </a:lnTo>
                <a:lnTo>
                  <a:pt x="266973" y="520699"/>
                </a:lnTo>
                <a:lnTo>
                  <a:pt x="288559" y="507999"/>
                </a:lnTo>
                <a:lnTo>
                  <a:pt x="310694" y="482599"/>
                </a:lnTo>
                <a:lnTo>
                  <a:pt x="320099" y="469899"/>
                </a:lnTo>
                <a:lnTo>
                  <a:pt x="349776" y="469899"/>
                </a:lnTo>
                <a:lnTo>
                  <a:pt x="359150" y="457199"/>
                </a:lnTo>
                <a:lnTo>
                  <a:pt x="367607" y="444499"/>
                </a:lnTo>
                <a:lnTo>
                  <a:pt x="376431" y="419099"/>
                </a:lnTo>
                <a:lnTo>
                  <a:pt x="386903" y="406399"/>
                </a:lnTo>
                <a:lnTo>
                  <a:pt x="429324" y="380999"/>
                </a:lnTo>
                <a:lnTo>
                  <a:pt x="472884" y="355599"/>
                </a:lnTo>
                <a:lnTo>
                  <a:pt x="518071" y="330199"/>
                </a:lnTo>
                <a:lnTo>
                  <a:pt x="565376" y="317499"/>
                </a:lnTo>
                <a:lnTo>
                  <a:pt x="615285" y="292099"/>
                </a:lnTo>
                <a:lnTo>
                  <a:pt x="668289" y="292099"/>
                </a:lnTo>
                <a:lnTo>
                  <a:pt x="1163954" y="165099"/>
                </a:lnTo>
                <a:lnTo>
                  <a:pt x="1215429" y="165099"/>
                </a:lnTo>
                <a:lnTo>
                  <a:pt x="1308284" y="139699"/>
                </a:lnTo>
                <a:lnTo>
                  <a:pt x="6285673" y="139699"/>
                </a:lnTo>
                <a:lnTo>
                  <a:pt x="6337047" y="152399"/>
                </a:lnTo>
                <a:lnTo>
                  <a:pt x="6386398" y="152399"/>
                </a:lnTo>
                <a:lnTo>
                  <a:pt x="6435468" y="165099"/>
                </a:lnTo>
                <a:lnTo>
                  <a:pt x="6483506" y="190499"/>
                </a:lnTo>
                <a:lnTo>
                  <a:pt x="6529763" y="203199"/>
                </a:lnTo>
                <a:lnTo>
                  <a:pt x="6617321" y="253999"/>
                </a:lnTo>
                <a:lnTo>
                  <a:pt x="6658247" y="292099"/>
                </a:lnTo>
                <a:lnTo>
                  <a:pt x="6736629" y="368299"/>
                </a:lnTo>
                <a:lnTo>
                  <a:pt x="6776712" y="406399"/>
                </a:lnTo>
                <a:lnTo>
                  <a:pt x="6797474" y="419099"/>
                </a:lnTo>
                <a:lnTo>
                  <a:pt x="6819701" y="431799"/>
                </a:lnTo>
                <a:lnTo>
                  <a:pt x="6840463" y="444499"/>
                </a:lnTo>
                <a:lnTo>
                  <a:pt x="6856829" y="469899"/>
                </a:lnTo>
                <a:lnTo>
                  <a:pt x="6886655" y="507999"/>
                </a:lnTo>
                <a:lnTo>
                  <a:pt x="6915356" y="558799"/>
                </a:lnTo>
                <a:lnTo>
                  <a:pt x="6943214" y="596899"/>
                </a:lnTo>
                <a:lnTo>
                  <a:pt x="6970509" y="647699"/>
                </a:lnTo>
                <a:lnTo>
                  <a:pt x="6997521" y="698499"/>
                </a:lnTo>
                <a:lnTo>
                  <a:pt x="7022313" y="736599"/>
                </a:lnTo>
                <a:lnTo>
                  <a:pt x="7046372" y="787399"/>
                </a:lnTo>
                <a:lnTo>
                  <a:pt x="7068967" y="825499"/>
                </a:lnTo>
                <a:lnTo>
                  <a:pt x="7089364" y="876299"/>
                </a:lnTo>
                <a:lnTo>
                  <a:pt x="7108873" y="927099"/>
                </a:lnTo>
                <a:lnTo>
                  <a:pt x="7126734" y="977899"/>
                </a:lnTo>
                <a:lnTo>
                  <a:pt x="7143496" y="1028699"/>
                </a:lnTo>
                <a:lnTo>
                  <a:pt x="7159709" y="1079499"/>
                </a:lnTo>
                <a:lnTo>
                  <a:pt x="7174236" y="1130299"/>
                </a:lnTo>
                <a:lnTo>
                  <a:pt x="7189071" y="1181099"/>
                </a:lnTo>
                <a:lnTo>
                  <a:pt x="7203804" y="1231899"/>
                </a:lnTo>
                <a:lnTo>
                  <a:pt x="7218024" y="1269999"/>
                </a:lnTo>
                <a:lnTo>
                  <a:pt x="7231321" y="1320799"/>
                </a:lnTo>
                <a:lnTo>
                  <a:pt x="7243284" y="1371599"/>
                </a:lnTo>
                <a:lnTo>
                  <a:pt x="7253505" y="1422399"/>
                </a:lnTo>
                <a:lnTo>
                  <a:pt x="7262438" y="1473199"/>
                </a:lnTo>
                <a:lnTo>
                  <a:pt x="7270575" y="1523999"/>
                </a:lnTo>
                <a:lnTo>
                  <a:pt x="7278054" y="1574799"/>
                </a:lnTo>
                <a:lnTo>
                  <a:pt x="7285019" y="1625599"/>
                </a:lnTo>
                <a:lnTo>
                  <a:pt x="7291608" y="1676399"/>
                </a:lnTo>
                <a:lnTo>
                  <a:pt x="7297962" y="1727199"/>
                </a:lnTo>
                <a:lnTo>
                  <a:pt x="7304223" y="1777999"/>
                </a:lnTo>
                <a:lnTo>
                  <a:pt x="7310531" y="1828799"/>
                </a:lnTo>
                <a:lnTo>
                  <a:pt x="7317026" y="1879599"/>
                </a:lnTo>
                <a:lnTo>
                  <a:pt x="7323849" y="1917699"/>
                </a:lnTo>
                <a:lnTo>
                  <a:pt x="7336063" y="2006599"/>
                </a:lnTo>
                <a:lnTo>
                  <a:pt x="7341438" y="2044699"/>
                </a:lnTo>
                <a:lnTo>
                  <a:pt x="7345347" y="2082799"/>
                </a:lnTo>
                <a:lnTo>
                  <a:pt x="7349118" y="2133599"/>
                </a:lnTo>
                <a:lnTo>
                  <a:pt x="7352647" y="2197099"/>
                </a:lnTo>
                <a:lnTo>
                  <a:pt x="7355984" y="2247899"/>
                </a:lnTo>
                <a:lnTo>
                  <a:pt x="7359176" y="2298699"/>
                </a:lnTo>
                <a:lnTo>
                  <a:pt x="7362272" y="2349499"/>
                </a:lnTo>
                <a:lnTo>
                  <a:pt x="7368367" y="2451099"/>
                </a:lnTo>
                <a:lnTo>
                  <a:pt x="7371464" y="2501899"/>
                </a:lnTo>
                <a:lnTo>
                  <a:pt x="7374656" y="2552699"/>
                </a:lnTo>
                <a:lnTo>
                  <a:pt x="7378521" y="2603499"/>
                </a:lnTo>
                <a:lnTo>
                  <a:pt x="7382605" y="2654299"/>
                </a:lnTo>
                <a:lnTo>
                  <a:pt x="7386840" y="2717799"/>
                </a:lnTo>
                <a:lnTo>
                  <a:pt x="7395475" y="2819399"/>
                </a:lnTo>
                <a:lnTo>
                  <a:pt x="7399736" y="2870199"/>
                </a:lnTo>
                <a:lnTo>
                  <a:pt x="7403864" y="2920999"/>
                </a:lnTo>
                <a:lnTo>
                  <a:pt x="7407789" y="2971799"/>
                </a:lnTo>
                <a:lnTo>
                  <a:pt x="7411442" y="3022599"/>
                </a:lnTo>
                <a:lnTo>
                  <a:pt x="7414751" y="3086099"/>
                </a:lnTo>
                <a:lnTo>
                  <a:pt x="7417645" y="3136899"/>
                </a:lnTo>
                <a:lnTo>
                  <a:pt x="7420255" y="3187699"/>
                </a:lnTo>
                <a:lnTo>
                  <a:pt x="7422723" y="3238499"/>
                </a:lnTo>
                <a:lnTo>
                  <a:pt x="7423509" y="3263899"/>
                </a:lnTo>
                <a:lnTo>
                  <a:pt x="7423509" y="3975099"/>
                </a:lnTo>
                <a:lnTo>
                  <a:pt x="7422568" y="4000499"/>
                </a:lnTo>
                <a:lnTo>
                  <a:pt x="7420628" y="4063999"/>
                </a:lnTo>
                <a:lnTo>
                  <a:pt x="7418577" y="4114799"/>
                </a:lnTo>
                <a:lnTo>
                  <a:pt x="7416426" y="4165599"/>
                </a:lnTo>
                <a:lnTo>
                  <a:pt x="7414184" y="4216399"/>
                </a:lnTo>
                <a:lnTo>
                  <a:pt x="7411862" y="4267199"/>
                </a:lnTo>
                <a:lnTo>
                  <a:pt x="7409469" y="4317999"/>
                </a:lnTo>
                <a:lnTo>
                  <a:pt x="7407017" y="4368799"/>
                </a:lnTo>
                <a:lnTo>
                  <a:pt x="7404514" y="4419599"/>
                </a:lnTo>
                <a:lnTo>
                  <a:pt x="7401970" y="4470399"/>
                </a:lnTo>
                <a:lnTo>
                  <a:pt x="7394200" y="4635499"/>
                </a:lnTo>
                <a:lnTo>
                  <a:pt x="7391437" y="4686299"/>
                </a:lnTo>
                <a:lnTo>
                  <a:pt x="7388471" y="4737099"/>
                </a:lnTo>
                <a:lnTo>
                  <a:pt x="7385294" y="4787899"/>
                </a:lnTo>
                <a:lnTo>
                  <a:pt x="7381896" y="4838699"/>
                </a:lnTo>
                <a:lnTo>
                  <a:pt x="7378269" y="4889499"/>
                </a:lnTo>
                <a:lnTo>
                  <a:pt x="7374405" y="4940299"/>
                </a:lnTo>
                <a:lnTo>
                  <a:pt x="7370294" y="4991099"/>
                </a:lnTo>
                <a:lnTo>
                  <a:pt x="7365928" y="5054599"/>
                </a:lnTo>
                <a:lnTo>
                  <a:pt x="7361297" y="5105399"/>
                </a:lnTo>
                <a:lnTo>
                  <a:pt x="7356394" y="5156199"/>
                </a:lnTo>
                <a:lnTo>
                  <a:pt x="7351208" y="5206999"/>
                </a:lnTo>
                <a:lnTo>
                  <a:pt x="7345650" y="5257799"/>
                </a:lnTo>
                <a:lnTo>
                  <a:pt x="7339687" y="5308599"/>
                </a:lnTo>
                <a:lnTo>
                  <a:pt x="7333397" y="5359399"/>
                </a:lnTo>
                <a:lnTo>
                  <a:pt x="7326861" y="5410199"/>
                </a:lnTo>
                <a:lnTo>
                  <a:pt x="7320158" y="5460999"/>
                </a:lnTo>
                <a:lnTo>
                  <a:pt x="7306566" y="5575299"/>
                </a:lnTo>
                <a:lnTo>
                  <a:pt x="7299836" y="5626099"/>
                </a:lnTo>
                <a:lnTo>
                  <a:pt x="7293255" y="5676899"/>
                </a:lnTo>
                <a:lnTo>
                  <a:pt x="7286904" y="5727699"/>
                </a:lnTo>
                <a:lnTo>
                  <a:pt x="7280860" y="5778499"/>
                </a:lnTo>
                <a:lnTo>
                  <a:pt x="7275499" y="5829299"/>
                </a:lnTo>
                <a:lnTo>
                  <a:pt x="7270939" y="5880099"/>
                </a:lnTo>
                <a:lnTo>
                  <a:pt x="7266882" y="5930899"/>
                </a:lnTo>
                <a:lnTo>
                  <a:pt x="7263032" y="5981699"/>
                </a:lnTo>
                <a:lnTo>
                  <a:pt x="7259089" y="6032499"/>
                </a:lnTo>
                <a:lnTo>
                  <a:pt x="7254757" y="6070599"/>
                </a:lnTo>
                <a:lnTo>
                  <a:pt x="7249737" y="6121399"/>
                </a:lnTo>
                <a:lnTo>
                  <a:pt x="7243733" y="6172199"/>
                </a:lnTo>
                <a:lnTo>
                  <a:pt x="7234470" y="6222999"/>
                </a:lnTo>
                <a:lnTo>
                  <a:pt x="7220354" y="6273799"/>
                </a:lnTo>
                <a:lnTo>
                  <a:pt x="7201793" y="6324599"/>
                </a:lnTo>
                <a:lnTo>
                  <a:pt x="7179199" y="6362699"/>
                </a:lnTo>
                <a:lnTo>
                  <a:pt x="7152982" y="6413499"/>
                </a:lnTo>
                <a:lnTo>
                  <a:pt x="7123551" y="6451599"/>
                </a:lnTo>
                <a:lnTo>
                  <a:pt x="7091317" y="6489699"/>
                </a:lnTo>
                <a:lnTo>
                  <a:pt x="7060080" y="6527799"/>
                </a:lnTo>
                <a:lnTo>
                  <a:pt x="7030307" y="6565899"/>
                </a:lnTo>
                <a:lnTo>
                  <a:pt x="6971902" y="6642099"/>
                </a:lnTo>
                <a:lnTo>
                  <a:pt x="6941641" y="6680199"/>
                </a:lnTo>
                <a:lnTo>
                  <a:pt x="6909590" y="6718299"/>
                </a:lnTo>
                <a:lnTo>
                  <a:pt x="6879645" y="6756399"/>
                </a:lnTo>
                <a:lnTo>
                  <a:pt x="6847856" y="6781799"/>
                </a:lnTo>
                <a:lnTo>
                  <a:pt x="6813352" y="6807199"/>
                </a:lnTo>
                <a:lnTo>
                  <a:pt x="6775266" y="6832599"/>
                </a:lnTo>
                <a:lnTo>
                  <a:pt x="6732729" y="6845299"/>
                </a:lnTo>
                <a:lnTo>
                  <a:pt x="6684873" y="6845299"/>
                </a:lnTo>
                <a:lnTo>
                  <a:pt x="6667590" y="6857999"/>
                </a:lnTo>
                <a:lnTo>
                  <a:pt x="6650675" y="6857999"/>
                </a:lnTo>
                <a:lnTo>
                  <a:pt x="6633760" y="6870699"/>
                </a:lnTo>
                <a:lnTo>
                  <a:pt x="6616479" y="6883399"/>
                </a:lnTo>
                <a:lnTo>
                  <a:pt x="6566370" y="6908799"/>
                </a:lnTo>
                <a:lnTo>
                  <a:pt x="6515881" y="6921499"/>
                </a:lnTo>
                <a:lnTo>
                  <a:pt x="6414848" y="6972299"/>
                </a:lnTo>
                <a:lnTo>
                  <a:pt x="6364848" y="6984999"/>
                </a:lnTo>
                <a:lnTo>
                  <a:pt x="6315553" y="7010399"/>
                </a:lnTo>
                <a:lnTo>
                  <a:pt x="6270332" y="7035799"/>
                </a:lnTo>
                <a:lnTo>
                  <a:pt x="6037341" y="7099299"/>
                </a:lnTo>
                <a:close/>
              </a:path>
              <a:path w="7423784" h="7239000">
                <a:moveTo>
                  <a:pt x="5941818" y="7111999"/>
                </a:moveTo>
                <a:lnTo>
                  <a:pt x="2290168" y="7111999"/>
                </a:lnTo>
                <a:lnTo>
                  <a:pt x="2237408" y="7099299"/>
                </a:lnTo>
                <a:lnTo>
                  <a:pt x="5989698" y="7099299"/>
                </a:lnTo>
                <a:lnTo>
                  <a:pt x="5941818" y="7111999"/>
                </a:lnTo>
                <a:close/>
              </a:path>
              <a:path w="7423784" h="7239000">
                <a:moveTo>
                  <a:pt x="5748872" y="7124699"/>
                </a:moveTo>
                <a:lnTo>
                  <a:pt x="2395688" y="7124699"/>
                </a:lnTo>
                <a:lnTo>
                  <a:pt x="2342928" y="7111999"/>
                </a:lnTo>
                <a:lnTo>
                  <a:pt x="5797227" y="7111999"/>
                </a:lnTo>
                <a:lnTo>
                  <a:pt x="5748872" y="7124699"/>
                </a:lnTo>
                <a:close/>
              </a:path>
              <a:path w="7423784" h="7239000">
                <a:moveTo>
                  <a:pt x="5469685" y="7137399"/>
                </a:moveTo>
                <a:lnTo>
                  <a:pt x="2692745" y="7137399"/>
                </a:lnTo>
                <a:lnTo>
                  <a:pt x="2643152" y="7124699"/>
                </a:lnTo>
                <a:lnTo>
                  <a:pt x="5496645" y="7124699"/>
                </a:lnTo>
                <a:lnTo>
                  <a:pt x="5469685" y="7137399"/>
                </a:lnTo>
                <a:close/>
              </a:path>
              <a:path w="7423784" h="7239000">
                <a:moveTo>
                  <a:pt x="5416682" y="7150099"/>
                </a:moveTo>
                <a:lnTo>
                  <a:pt x="3039805" y="7150099"/>
                </a:lnTo>
                <a:lnTo>
                  <a:pt x="2990295" y="7137399"/>
                </a:lnTo>
                <a:lnTo>
                  <a:pt x="5443092" y="7137399"/>
                </a:lnTo>
                <a:lnTo>
                  <a:pt x="5416682" y="7150099"/>
                </a:lnTo>
                <a:close/>
              </a:path>
              <a:path w="7423784" h="7239000">
                <a:moveTo>
                  <a:pt x="5223929" y="7162799"/>
                </a:moveTo>
                <a:lnTo>
                  <a:pt x="3188024" y="7162799"/>
                </a:lnTo>
                <a:lnTo>
                  <a:pt x="3138678" y="7150099"/>
                </a:lnTo>
                <a:lnTo>
                  <a:pt x="5254492" y="7150099"/>
                </a:lnTo>
                <a:lnTo>
                  <a:pt x="5223929" y="7162799"/>
                </a:lnTo>
                <a:close/>
              </a:path>
              <a:path w="7423784" h="7239000">
                <a:moveTo>
                  <a:pt x="5332655" y="7162799"/>
                </a:moveTo>
                <a:lnTo>
                  <a:pt x="5281421" y="7162799"/>
                </a:lnTo>
                <a:lnTo>
                  <a:pt x="5268659" y="7150099"/>
                </a:lnTo>
                <a:lnTo>
                  <a:pt x="5350241" y="7150099"/>
                </a:lnTo>
                <a:lnTo>
                  <a:pt x="5332655" y="7162799"/>
                </a:lnTo>
                <a:close/>
              </a:path>
              <a:path w="7423784" h="7239000">
                <a:moveTo>
                  <a:pt x="5170131" y="7175499"/>
                </a:moveTo>
                <a:lnTo>
                  <a:pt x="3286492" y="7175499"/>
                </a:lnTo>
                <a:lnTo>
                  <a:pt x="3237298" y="7162799"/>
                </a:lnTo>
                <a:lnTo>
                  <a:pt x="5196114" y="7162799"/>
                </a:lnTo>
                <a:lnTo>
                  <a:pt x="5170131" y="7175499"/>
                </a:lnTo>
                <a:close/>
              </a:path>
              <a:path w="7423784" h="7239000">
                <a:moveTo>
                  <a:pt x="4941005" y="7200899"/>
                </a:moveTo>
                <a:lnTo>
                  <a:pt x="3490543" y="7200899"/>
                </a:lnTo>
                <a:lnTo>
                  <a:pt x="3438587" y="7188199"/>
                </a:lnTo>
                <a:lnTo>
                  <a:pt x="3386903" y="7188199"/>
                </a:lnTo>
                <a:lnTo>
                  <a:pt x="3335596" y="7175499"/>
                </a:lnTo>
                <a:lnTo>
                  <a:pt x="5145063" y="7175499"/>
                </a:lnTo>
                <a:lnTo>
                  <a:pt x="4991936" y="7188199"/>
                </a:lnTo>
                <a:lnTo>
                  <a:pt x="4941005" y="7200899"/>
                </a:lnTo>
                <a:close/>
              </a:path>
              <a:path w="7423784" h="7239000">
                <a:moveTo>
                  <a:pt x="4788302" y="7213599"/>
                </a:moveTo>
                <a:lnTo>
                  <a:pt x="3647027" y="7213599"/>
                </a:lnTo>
                <a:lnTo>
                  <a:pt x="3594866" y="7200899"/>
                </a:lnTo>
                <a:lnTo>
                  <a:pt x="4839206" y="7200899"/>
                </a:lnTo>
                <a:lnTo>
                  <a:pt x="4788302" y="7213599"/>
                </a:lnTo>
                <a:close/>
              </a:path>
              <a:path w="7423784" h="7239000">
                <a:moveTo>
                  <a:pt x="4474591" y="7238999"/>
                </a:moveTo>
                <a:lnTo>
                  <a:pt x="3760318" y="7238999"/>
                </a:lnTo>
                <a:lnTo>
                  <a:pt x="3699052" y="7213599"/>
                </a:lnTo>
                <a:lnTo>
                  <a:pt x="4686397" y="7213599"/>
                </a:lnTo>
                <a:lnTo>
                  <a:pt x="4635361" y="7226299"/>
                </a:lnTo>
                <a:lnTo>
                  <a:pt x="4488496" y="7226299"/>
                </a:lnTo>
                <a:lnTo>
                  <a:pt x="4474591" y="7238999"/>
                </a:lnTo>
                <a:close/>
              </a:path>
            </a:pathLst>
          </a:custGeom>
          <a:solidFill>
            <a:srgbClr val="FFFFFF"/>
          </a:solidFill>
        </p:spPr>
        <p:txBody>
          <a:bodyPr wrap="square" lIns="0" tIns="0" rIns="0" bIns="0" rtlCol="0"/>
          <a:lstStyle/>
          <a:p>
            <a:endParaRPr/>
          </a:p>
        </p:txBody>
      </p:sp>
      <p:pic>
        <p:nvPicPr>
          <p:cNvPr id="20" name="bg object 20"/>
          <p:cNvPicPr/>
          <p:nvPr/>
        </p:nvPicPr>
        <p:blipFill>
          <a:blip r:embed="rId3" cstate="email">
            <a:extLst>
              <a:ext uri="{28A0092B-C50C-407E-A947-70E740481C1C}">
                <a14:useLocalDpi xmlns:a14="http://schemas.microsoft.com/office/drawing/2010/main"/>
              </a:ext>
            </a:extLst>
          </a:blip>
          <a:stretch>
            <a:fillRect/>
          </a:stretch>
        </p:blipFill>
        <p:spPr>
          <a:xfrm>
            <a:off x="1030010" y="5158145"/>
            <a:ext cx="6972299" cy="4781549"/>
          </a:xfrm>
          <a:prstGeom prst="rect">
            <a:avLst/>
          </a:prstGeom>
        </p:spPr>
      </p:pic>
      <p:sp>
        <p:nvSpPr>
          <p:cNvPr id="2" name="Holder 2"/>
          <p:cNvSpPr>
            <a:spLocks noGrp="1"/>
          </p:cNvSpPr>
          <p:nvPr>
            <p:ph type="title"/>
          </p:nvPr>
        </p:nvSpPr>
        <p:spPr/>
        <p:txBody>
          <a:bodyPr lIns="0" tIns="0" rIns="0" bIns="0"/>
          <a:lstStyle>
            <a:lvl1pPr>
              <a:defRPr sz="6400" b="1"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457881" y="2585276"/>
            <a:ext cx="6209665" cy="6026150"/>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9" cy="10286999"/>
          </a:xfrm>
          <a:prstGeom prst="rect">
            <a:avLst/>
          </a:prstGeom>
        </p:spPr>
      </p:pic>
      <p:sp>
        <p:nvSpPr>
          <p:cNvPr id="17" name="bg object 17"/>
          <p:cNvSpPr/>
          <p:nvPr/>
        </p:nvSpPr>
        <p:spPr>
          <a:xfrm>
            <a:off x="0" y="1"/>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29798"/>
            </a:srgbClr>
          </a:solidFill>
        </p:spPr>
        <p:txBody>
          <a:bodyPr wrap="square" lIns="0" tIns="0" rIns="0" bIns="0" rtlCol="0"/>
          <a:lstStyle/>
          <a:p>
            <a:endParaRPr/>
          </a:p>
        </p:txBody>
      </p:sp>
      <p:pic>
        <p:nvPicPr>
          <p:cNvPr id="18" name="bg object 18"/>
          <p:cNvPicPr/>
          <p:nvPr/>
        </p:nvPicPr>
        <p:blipFill>
          <a:blip r:embed="rId3"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
        <p:nvSpPr>
          <p:cNvPr id="2" name="Holder 2"/>
          <p:cNvSpPr>
            <a:spLocks noGrp="1"/>
          </p:cNvSpPr>
          <p:nvPr>
            <p:ph type="title"/>
          </p:nvPr>
        </p:nvSpPr>
        <p:spPr/>
        <p:txBody>
          <a:bodyPr lIns="0" tIns="0" rIns="0" bIns="0"/>
          <a:lstStyle>
            <a:lvl1pPr>
              <a:defRPr sz="6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3" y="941740"/>
            <a:ext cx="16377285" cy="1000760"/>
          </a:xfrm>
          <a:prstGeom prst="rect">
            <a:avLst/>
          </a:prstGeom>
        </p:spPr>
        <p:txBody>
          <a:bodyPr wrap="square" lIns="0" tIns="0" rIns="0" bIns="0">
            <a:spAutoFit/>
          </a:bodyPr>
          <a:lstStyle>
            <a:lvl1pPr>
              <a:defRPr sz="6400" b="1" i="0">
                <a:solidFill>
                  <a:schemeClr val="tx1"/>
                </a:solidFill>
                <a:latin typeface="Arial"/>
                <a:cs typeface="Arial"/>
              </a:defRPr>
            </a:lvl1pPr>
          </a:lstStyle>
          <a:p>
            <a:endParaRPr/>
          </a:p>
        </p:txBody>
      </p:sp>
      <p:sp>
        <p:nvSpPr>
          <p:cNvPr id="3" name="Holder 3"/>
          <p:cNvSpPr>
            <a:spLocks noGrp="1"/>
          </p:cNvSpPr>
          <p:nvPr>
            <p:ph type="body" idx="1"/>
          </p:nvPr>
        </p:nvSpPr>
        <p:spPr>
          <a:xfrm>
            <a:off x="7021105" y="2496785"/>
            <a:ext cx="10137140" cy="5387975"/>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7.xml"/><Relationship Id="rId3" Type="http://schemas.openxmlformats.org/officeDocument/2006/relationships/image" Target="../media/image1.png"/><Relationship Id="rId7" Type="http://schemas.openxmlformats.org/officeDocument/2006/relationships/slide" Target="slide54.xml"/><Relationship Id="rId12" Type="http://schemas.openxmlformats.org/officeDocument/2006/relationships/slide" Target="slide23.xml"/><Relationship Id="rId2" Type="http://schemas.openxmlformats.org/officeDocument/2006/relationships/image" Target="../media/image6.jpg"/><Relationship Id="rId16" Type="http://schemas.openxmlformats.org/officeDocument/2006/relationships/slide" Target="slide36.xml"/><Relationship Id="rId1" Type="http://schemas.openxmlformats.org/officeDocument/2006/relationships/slideLayout" Target="../slideLayouts/slideLayout5.xml"/><Relationship Id="rId6" Type="http://schemas.openxmlformats.org/officeDocument/2006/relationships/slide" Target="slide49.xml"/><Relationship Id="rId11" Type="http://schemas.openxmlformats.org/officeDocument/2006/relationships/slide" Target="slide6.xml"/><Relationship Id="rId5" Type="http://schemas.openxmlformats.org/officeDocument/2006/relationships/slide" Target="slide40.xml"/><Relationship Id="rId15" Type="http://schemas.openxmlformats.org/officeDocument/2006/relationships/slide" Target="slide19.xml"/><Relationship Id="rId10" Type="http://schemas.openxmlformats.org/officeDocument/2006/relationships/slide" Target="slide37.xml"/><Relationship Id="rId4" Type="http://schemas.openxmlformats.org/officeDocument/2006/relationships/image" Target="../media/image7.png"/><Relationship Id="rId9" Type="http://schemas.openxmlformats.org/officeDocument/2006/relationships/slide" Target="slide27.xml"/><Relationship Id="rId14"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communicationtheory.org/the-johari-window-model/" TargetMode="External"/><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36.png"/><Relationship Id="rId4" Type="http://schemas.openxmlformats.org/officeDocument/2006/relationships/hyperlink" Target="https://www.tobysinclair.com/post/how-to-use-johari-window-to-build-self-awarenes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38.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1.jpe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8.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hyperlink" Target="https://www.youtube.com/watch?v=qDQissx0wH0" TargetMode="Externa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52.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1.jpeg"/><Relationship Id="rId7"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1.jpe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1.jpeg"/><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1.jpe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1.jpe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1.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zBMZCzeQO4" TargetMode="Externa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d2cMSgNh2U" TargetMode="Externa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0" y="0"/>
            <a:ext cx="17872075" cy="10287000"/>
            <a:chOff x="0" y="0"/>
            <a:chExt cx="17872075" cy="10287000"/>
          </a:xfrm>
        </p:grpSpPr>
        <p:pic>
          <p:nvPicPr>
            <p:cNvPr id="4" name="object 4"/>
            <p:cNvPicPr/>
            <p:nvPr/>
          </p:nvPicPr>
          <p:blipFill>
            <a:blip r:embed="rId2" cstate="print"/>
            <a:stretch>
              <a:fillRect/>
            </a:stretch>
          </p:blipFill>
          <p:spPr>
            <a:xfrm>
              <a:off x="0" y="0"/>
              <a:ext cx="12468224" cy="10286999"/>
            </a:xfrm>
            <a:prstGeom prst="rect">
              <a:avLst/>
            </a:prstGeom>
          </p:spPr>
        </p:pic>
        <p:sp>
          <p:nvSpPr>
            <p:cNvPr id="5" name="object 5"/>
            <p:cNvSpPr/>
            <p:nvPr/>
          </p:nvSpPr>
          <p:spPr>
            <a:xfrm>
              <a:off x="6683966" y="1028700"/>
              <a:ext cx="10572750" cy="5772150"/>
            </a:xfrm>
            <a:custGeom>
              <a:avLst/>
              <a:gdLst/>
              <a:ahLst/>
              <a:cxnLst/>
              <a:rect l="l" t="t" r="r" b="b"/>
              <a:pathLst>
                <a:path w="10572750" h="5772150">
                  <a:moveTo>
                    <a:pt x="10572750" y="5772150"/>
                  </a:moveTo>
                  <a:lnTo>
                    <a:pt x="0" y="5772150"/>
                  </a:lnTo>
                  <a:lnTo>
                    <a:pt x="0" y="0"/>
                  </a:lnTo>
                  <a:lnTo>
                    <a:pt x="10572750" y="0"/>
                  </a:lnTo>
                  <a:lnTo>
                    <a:pt x="10572750" y="5772150"/>
                  </a:lnTo>
                  <a:close/>
                </a:path>
              </a:pathLst>
            </a:custGeom>
            <a:solidFill>
              <a:srgbClr val="B61D8D">
                <a:alpha val="85879"/>
              </a:srgbClr>
            </a:solidFill>
          </p:spPr>
          <p:txBody>
            <a:bodyPr wrap="square" lIns="0" tIns="0" rIns="0" bIns="0" rtlCol="0"/>
            <a:lstStyle/>
            <a:p>
              <a:endParaRPr/>
            </a:p>
          </p:txBody>
        </p:sp>
        <p:sp>
          <p:nvSpPr>
            <p:cNvPr id="6" name="object 6"/>
            <p:cNvSpPr/>
            <p:nvPr/>
          </p:nvSpPr>
          <p:spPr>
            <a:xfrm>
              <a:off x="7724813" y="1568246"/>
              <a:ext cx="8496300" cy="2164080"/>
            </a:xfrm>
            <a:custGeom>
              <a:avLst/>
              <a:gdLst/>
              <a:ahLst/>
              <a:cxnLst/>
              <a:rect l="l" t="t" r="r" b="b"/>
              <a:pathLst>
                <a:path w="8496300" h="2164079">
                  <a:moveTo>
                    <a:pt x="8496300" y="2049208"/>
                  </a:moveTo>
                  <a:lnTo>
                    <a:pt x="0" y="2049208"/>
                  </a:lnTo>
                  <a:lnTo>
                    <a:pt x="0" y="2163508"/>
                  </a:lnTo>
                  <a:lnTo>
                    <a:pt x="8496300" y="2163508"/>
                  </a:lnTo>
                  <a:lnTo>
                    <a:pt x="8496300" y="2049208"/>
                  </a:lnTo>
                  <a:close/>
                </a:path>
                <a:path w="8496300" h="2164079">
                  <a:moveTo>
                    <a:pt x="8496300" y="0"/>
                  </a:moveTo>
                  <a:lnTo>
                    <a:pt x="0" y="0"/>
                  </a:lnTo>
                  <a:lnTo>
                    <a:pt x="0" y="114300"/>
                  </a:lnTo>
                  <a:lnTo>
                    <a:pt x="8496300" y="114300"/>
                  </a:lnTo>
                  <a:lnTo>
                    <a:pt x="8496300" y="0"/>
                  </a:lnTo>
                  <a:close/>
                </a:path>
              </a:pathLst>
            </a:custGeom>
            <a:solidFill>
              <a:srgbClr val="FCFDFD"/>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8" name="object 8"/>
          <p:cNvSpPr txBox="1">
            <a:spLocks noGrp="1"/>
          </p:cNvSpPr>
          <p:nvPr>
            <p:ph type="title"/>
          </p:nvPr>
        </p:nvSpPr>
        <p:spPr>
          <a:xfrm>
            <a:off x="8557448" y="1595276"/>
            <a:ext cx="6829425" cy="1939925"/>
          </a:xfrm>
          <a:prstGeom prst="rect">
            <a:avLst/>
          </a:prstGeom>
        </p:spPr>
        <p:txBody>
          <a:bodyPr vert="horz" wrap="square" lIns="0" tIns="102235" rIns="0" bIns="0" rtlCol="0">
            <a:spAutoFit/>
          </a:bodyPr>
          <a:lstStyle/>
          <a:p>
            <a:pPr algn="ctr">
              <a:lnSpc>
                <a:spcPct val="100000"/>
              </a:lnSpc>
              <a:spcBef>
                <a:spcPts val="805"/>
              </a:spcBef>
            </a:pPr>
            <a:r>
              <a:rPr sz="3600" spc="135" dirty="0">
                <a:solidFill>
                  <a:srgbClr val="FCFDFD"/>
                </a:solidFill>
              </a:rPr>
              <a:t>CHCCCS</a:t>
            </a:r>
            <a:r>
              <a:rPr sz="3600" spc="-600" dirty="0">
                <a:solidFill>
                  <a:srgbClr val="FCFDFD"/>
                </a:solidFill>
              </a:rPr>
              <a:t> </a:t>
            </a:r>
            <a:r>
              <a:rPr sz="3600" spc="315" dirty="0">
                <a:solidFill>
                  <a:srgbClr val="FCFDFD"/>
                </a:solidFill>
              </a:rPr>
              <a:t>020</a:t>
            </a:r>
            <a:endParaRPr sz="3600" dirty="0"/>
          </a:p>
          <a:p>
            <a:pPr marL="12700" marR="5080" algn="ctr">
              <a:lnSpc>
                <a:spcPct val="116300"/>
              </a:lnSpc>
              <a:tabLst>
                <a:tab pos="2603500" algn="l"/>
                <a:tab pos="3519170" algn="l"/>
                <a:tab pos="4349750" algn="l"/>
                <a:tab pos="6158865" algn="l"/>
              </a:tabLst>
            </a:pPr>
            <a:r>
              <a:rPr sz="3600" spc="105" dirty="0">
                <a:solidFill>
                  <a:srgbClr val="FCFDFD"/>
                </a:solidFill>
              </a:rPr>
              <a:t>RESPOND</a:t>
            </a:r>
            <a:r>
              <a:rPr sz="3600" dirty="0">
                <a:solidFill>
                  <a:srgbClr val="FCFDFD"/>
                </a:solidFill>
              </a:rPr>
              <a:t>	</a:t>
            </a:r>
            <a:r>
              <a:rPr sz="3600" spc="145" dirty="0">
                <a:solidFill>
                  <a:srgbClr val="FCFDFD"/>
                </a:solidFill>
              </a:rPr>
              <a:t>EFFECTIVELY</a:t>
            </a:r>
            <a:r>
              <a:rPr sz="3600" dirty="0">
                <a:solidFill>
                  <a:srgbClr val="FCFDFD"/>
                </a:solidFill>
              </a:rPr>
              <a:t>	</a:t>
            </a:r>
            <a:r>
              <a:rPr sz="3600" spc="45" dirty="0">
                <a:solidFill>
                  <a:srgbClr val="FCFDFD"/>
                </a:solidFill>
              </a:rPr>
              <a:t>TO </a:t>
            </a:r>
            <a:r>
              <a:rPr sz="3600" spc="165" dirty="0">
                <a:solidFill>
                  <a:srgbClr val="FCFDFD"/>
                </a:solidFill>
              </a:rPr>
              <a:t>BEHAVIOURS</a:t>
            </a:r>
            <a:r>
              <a:rPr sz="3600" dirty="0">
                <a:solidFill>
                  <a:srgbClr val="FCFDFD"/>
                </a:solidFill>
              </a:rPr>
              <a:t>	</a:t>
            </a:r>
            <a:r>
              <a:rPr sz="3600" spc="-25" dirty="0">
                <a:solidFill>
                  <a:srgbClr val="FCFDFD"/>
                </a:solidFill>
              </a:rPr>
              <a:t>OF</a:t>
            </a:r>
            <a:r>
              <a:rPr sz="3600" dirty="0">
                <a:solidFill>
                  <a:srgbClr val="FCFDFD"/>
                </a:solidFill>
              </a:rPr>
              <a:t>	</a:t>
            </a:r>
            <a:r>
              <a:rPr sz="3600" spc="95" dirty="0">
                <a:solidFill>
                  <a:srgbClr val="FCFDFD"/>
                </a:solidFill>
              </a:rPr>
              <a:t>CONCERN</a:t>
            </a:r>
            <a:endParaRPr sz="3600" dirty="0"/>
          </a:p>
        </p:txBody>
      </p:sp>
      <p:grpSp>
        <p:nvGrpSpPr>
          <p:cNvPr id="9" name="object 9"/>
          <p:cNvGrpSpPr/>
          <p:nvPr/>
        </p:nvGrpSpPr>
        <p:grpSpPr>
          <a:xfrm>
            <a:off x="8317970" y="4833322"/>
            <a:ext cx="104775" cy="1095375"/>
            <a:chOff x="8317970" y="4833322"/>
            <a:chExt cx="104775" cy="1095375"/>
          </a:xfrm>
        </p:grpSpPr>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8317970" y="483332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8317970" y="5328622"/>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8317970" y="5823922"/>
              <a:ext cx="104775" cy="104775"/>
            </a:xfrm>
            <a:prstGeom prst="rect">
              <a:avLst/>
            </a:prstGeom>
          </p:spPr>
        </p:pic>
      </p:grpSp>
      <p:sp>
        <p:nvSpPr>
          <p:cNvPr id="13" name="object 13"/>
          <p:cNvSpPr txBox="1"/>
          <p:nvPr/>
        </p:nvSpPr>
        <p:spPr>
          <a:xfrm>
            <a:off x="7935235" y="3938455"/>
            <a:ext cx="8672195" cy="2122170"/>
          </a:xfrm>
          <a:prstGeom prst="rect">
            <a:avLst/>
          </a:prstGeom>
        </p:spPr>
        <p:txBody>
          <a:bodyPr vert="horz" wrap="square" lIns="0" tIns="138430" rIns="0" bIns="0" rtlCol="0">
            <a:spAutoFit/>
          </a:bodyPr>
          <a:lstStyle/>
          <a:p>
            <a:pPr marL="12700">
              <a:lnSpc>
                <a:spcPct val="100000"/>
              </a:lnSpc>
              <a:spcBef>
                <a:spcPts val="1090"/>
              </a:spcBef>
              <a:tabLst>
                <a:tab pos="481965" algn="l"/>
                <a:tab pos="1258570" algn="l"/>
                <a:tab pos="2055495" algn="l"/>
                <a:tab pos="2683510" algn="l"/>
                <a:tab pos="3400425" algn="l"/>
                <a:tab pos="4276090" algn="l"/>
                <a:tab pos="4745990" algn="l"/>
                <a:tab pos="5438775" algn="l"/>
              </a:tabLst>
            </a:pPr>
            <a:r>
              <a:rPr sz="2800" spc="60" dirty="0">
                <a:solidFill>
                  <a:srgbClr val="FCFDFD"/>
                </a:solidFill>
                <a:latin typeface="Arial MT"/>
                <a:cs typeface="Arial MT"/>
              </a:rPr>
              <a:t>In</a:t>
            </a:r>
            <a:r>
              <a:rPr sz="2800" dirty="0">
                <a:solidFill>
                  <a:srgbClr val="FCFDFD"/>
                </a:solidFill>
                <a:latin typeface="Arial MT"/>
                <a:cs typeface="Arial MT"/>
              </a:rPr>
              <a:t>	</a:t>
            </a:r>
            <a:r>
              <a:rPr sz="2800" spc="120" dirty="0">
                <a:solidFill>
                  <a:srgbClr val="FCFDFD"/>
                </a:solidFill>
                <a:latin typeface="Arial MT"/>
                <a:cs typeface="Arial MT"/>
              </a:rPr>
              <a:t>this</a:t>
            </a:r>
            <a:r>
              <a:rPr sz="2800" dirty="0">
                <a:solidFill>
                  <a:srgbClr val="FCFDFD"/>
                </a:solidFill>
                <a:latin typeface="Arial MT"/>
                <a:cs typeface="Arial MT"/>
              </a:rPr>
              <a:t>	</a:t>
            </a:r>
            <a:r>
              <a:rPr sz="2800" spc="114" dirty="0">
                <a:solidFill>
                  <a:srgbClr val="FCFDFD"/>
                </a:solidFill>
                <a:latin typeface="Arial MT"/>
                <a:cs typeface="Arial MT"/>
              </a:rPr>
              <a:t>unit</a:t>
            </a:r>
            <a:r>
              <a:rPr sz="2800" dirty="0">
                <a:solidFill>
                  <a:srgbClr val="FCFDFD"/>
                </a:solidFill>
                <a:latin typeface="Arial MT"/>
                <a:cs typeface="Arial MT"/>
              </a:rPr>
              <a:t>	</a:t>
            </a:r>
            <a:r>
              <a:rPr sz="2800" spc="50" dirty="0">
                <a:solidFill>
                  <a:srgbClr val="FCFDFD"/>
                </a:solidFill>
                <a:latin typeface="Arial MT"/>
                <a:cs typeface="Arial MT"/>
              </a:rPr>
              <a:t>we</a:t>
            </a:r>
            <a:r>
              <a:rPr sz="2800" dirty="0">
                <a:solidFill>
                  <a:srgbClr val="FCFDFD"/>
                </a:solidFill>
                <a:latin typeface="Arial MT"/>
                <a:cs typeface="Arial MT"/>
              </a:rPr>
              <a:t>	</a:t>
            </a:r>
            <a:r>
              <a:rPr sz="2800" spc="114" dirty="0">
                <a:solidFill>
                  <a:srgbClr val="FCFDFD"/>
                </a:solidFill>
                <a:latin typeface="Arial MT"/>
                <a:cs typeface="Arial MT"/>
              </a:rPr>
              <a:t>will</a:t>
            </a:r>
            <a:r>
              <a:rPr sz="2800" dirty="0">
                <a:solidFill>
                  <a:srgbClr val="FCFDFD"/>
                </a:solidFill>
                <a:latin typeface="Arial MT"/>
                <a:cs typeface="Arial MT"/>
              </a:rPr>
              <a:t>	</a:t>
            </a:r>
            <a:r>
              <a:rPr sz="2800" spc="114" dirty="0">
                <a:solidFill>
                  <a:srgbClr val="FCFDFD"/>
                </a:solidFill>
                <a:latin typeface="Arial MT"/>
                <a:cs typeface="Arial MT"/>
              </a:rPr>
              <a:t>look</a:t>
            </a:r>
            <a:r>
              <a:rPr sz="2800" dirty="0">
                <a:solidFill>
                  <a:srgbClr val="FCFDFD"/>
                </a:solidFill>
                <a:latin typeface="Arial MT"/>
                <a:cs typeface="Arial MT"/>
              </a:rPr>
              <a:t>	</a:t>
            </a:r>
            <a:r>
              <a:rPr sz="2800" spc="60" dirty="0">
                <a:solidFill>
                  <a:srgbClr val="FCFDFD"/>
                </a:solidFill>
                <a:latin typeface="Arial MT"/>
                <a:cs typeface="Arial MT"/>
              </a:rPr>
              <a:t>at</a:t>
            </a:r>
            <a:r>
              <a:rPr sz="2800" dirty="0">
                <a:solidFill>
                  <a:srgbClr val="FCFDFD"/>
                </a:solidFill>
                <a:latin typeface="Arial MT"/>
                <a:cs typeface="Arial MT"/>
              </a:rPr>
              <a:t>	</a:t>
            </a:r>
            <a:r>
              <a:rPr sz="2800" spc="90" dirty="0">
                <a:solidFill>
                  <a:srgbClr val="FCFDFD"/>
                </a:solidFill>
                <a:latin typeface="Arial MT"/>
                <a:cs typeface="Arial MT"/>
              </a:rPr>
              <a:t>the</a:t>
            </a:r>
            <a:r>
              <a:rPr sz="2800" dirty="0">
                <a:solidFill>
                  <a:srgbClr val="FCFDFD"/>
                </a:solidFill>
                <a:latin typeface="Arial MT"/>
                <a:cs typeface="Arial MT"/>
              </a:rPr>
              <a:t>	</a:t>
            </a:r>
            <a:r>
              <a:rPr sz="2800" spc="155" dirty="0">
                <a:solidFill>
                  <a:srgbClr val="FCFDFD"/>
                </a:solidFill>
                <a:latin typeface="Arial MT"/>
                <a:cs typeface="Arial MT"/>
              </a:rPr>
              <a:t>following:</a:t>
            </a:r>
            <a:endParaRPr sz="2800" dirty="0">
              <a:latin typeface="Arial MT"/>
              <a:cs typeface="Arial MT"/>
            </a:endParaRPr>
          </a:p>
          <a:p>
            <a:pPr marL="654050" marR="5080">
              <a:lnSpc>
                <a:spcPct val="116100"/>
              </a:lnSpc>
              <a:spcBef>
                <a:spcPts val="455"/>
              </a:spcBef>
              <a:tabLst>
                <a:tab pos="2301240" algn="l"/>
                <a:tab pos="2653030" algn="l"/>
                <a:tab pos="4562475" algn="l"/>
                <a:tab pos="5354320" algn="l"/>
                <a:tab pos="7021830" algn="l"/>
              </a:tabLst>
            </a:pPr>
            <a:r>
              <a:rPr sz="2800" spc="155" dirty="0">
                <a:solidFill>
                  <a:srgbClr val="FCFDFD"/>
                </a:solidFill>
                <a:latin typeface="Arial MT"/>
                <a:cs typeface="Arial MT"/>
              </a:rPr>
              <a:t>identifying</a:t>
            </a:r>
            <a:r>
              <a:rPr sz="2800" dirty="0">
                <a:solidFill>
                  <a:srgbClr val="FCFDFD"/>
                </a:solidFill>
                <a:latin typeface="Arial MT"/>
                <a:cs typeface="Arial MT"/>
              </a:rPr>
              <a:t>	</a:t>
            </a:r>
            <a:r>
              <a:rPr sz="2800" spc="150" dirty="0">
                <a:solidFill>
                  <a:srgbClr val="FCFDFD"/>
                </a:solidFill>
                <a:latin typeface="Arial MT"/>
                <a:cs typeface="Arial MT"/>
              </a:rPr>
              <a:t>behaviour</a:t>
            </a:r>
            <a:r>
              <a:rPr sz="2800" dirty="0">
                <a:solidFill>
                  <a:srgbClr val="FCFDFD"/>
                </a:solidFill>
                <a:latin typeface="Arial MT"/>
                <a:cs typeface="Arial MT"/>
              </a:rPr>
              <a:t>	</a:t>
            </a:r>
            <a:r>
              <a:rPr sz="2800" spc="85" dirty="0">
                <a:solidFill>
                  <a:srgbClr val="FCFDFD"/>
                </a:solidFill>
                <a:latin typeface="Arial MT"/>
                <a:cs typeface="Arial MT"/>
              </a:rPr>
              <a:t>and</a:t>
            </a:r>
            <a:r>
              <a:rPr sz="2800" dirty="0">
                <a:solidFill>
                  <a:srgbClr val="FCFDFD"/>
                </a:solidFill>
                <a:latin typeface="Arial MT"/>
                <a:cs typeface="Arial MT"/>
              </a:rPr>
              <a:t>	</a:t>
            </a:r>
            <a:r>
              <a:rPr sz="2800" spc="145" dirty="0">
                <a:solidFill>
                  <a:srgbClr val="FCFDFD"/>
                </a:solidFill>
                <a:latin typeface="Arial MT"/>
                <a:cs typeface="Arial MT"/>
              </a:rPr>
              <a:t>planning</a:t>
            </a:r>
            <a:r>
              <a:rPr sz="2800" dirty="0">
                <a:solidFill>
                  <a:srgbClr val="FCFDFD"/>
                </a:solidFill>
                <a:latin typeface="Arial MT"/>
                <a:cs typeface="Arial MT"/>
              </a:rPr>
              <a:t>	</a:t>
            </a:r>
            <a:r>
              <a:rPr sz="2800" spc="145" dirty="0">
                <a:solidFill>
                  <a:srgbClr val="FCFDFD"/>
                </a:solidFill>
                <a:latin typeface="Arial MT"/>
                <a:cs typeface="Arial MT"/>
              </a:rPr>
              <a:t>response applying</a:t>
            </a:r>
            <a:r>
              <a:rPr sz="2800" dirty="0">
                <a:solidFill>
                  <a:srgbClr val="FCFDFD"/>
                </a:solidFill>
                <a:latin typeface="Arial MT"/>
                <a:cs typeface="Arial MT"/>
              </a:rPr>
              <a:t>	</a:t>
            </a:r>
            <a:r>
              <a:rPr sz="2800" spc="145" dirty="0">
                <a:solidFill>
                  <a:srgbClr val="FCFDFD"/>
                </a:solidFill>
                <a:latin typeface="Arial MT"/>
                <a:cs typeface="Arial MT"/>
              </a:rPr>
              <a:t>response</a:t>
            </a:r>
            <a:endParaRPr sz="2800" dirty="0">
              <a:latin typeface="Arial MT"/>
              <a:cs typeface="Arial MT"/>
            </a:endParaRPr>
          </a:p>
          <a:p>
            <a:pPr marL="654050">
              <a:lnSpc>
                <a:spcPct val="100000"/>
              </a:lnSpc>
              <a:spcBef>
                <a:spcPts val="540"/>
              </a:spcBef>
              <a:tabLst>
                <a:tab pos="2405380" algn="l"/>
                <a:tab pos="3196590" algn="l"/>
                <a:tab pos="5046980" algn="l"/>
              </a:tabLst>
            </a:pPr>
            <a:r>
              <a:rPr sz="2800" spc="150" dirty="0">
                <a:solidFill>
                  <a:srgbClr val="FCFDFD"/>
                </a:solidFill>
                <a:latin typeface="Arial MT"/>
                <a:cs typeface="Arial MT"/>
              </a:rPr>
              <a:t>reporting</a:t>
            </a:r>
            <a:r>
              <a:rPr sz="2800" dirty="0">
                <a:solidFill>
                  <a:srgbClr val="FCFDFD"/>
                </a:solidFill>
                <a:latin typeface="Arial MT"/>
                <a:cs typeface="Arial MT"/>
              </a:rPr>
              <a:t>	</a:t>
            </a:r>
            <a:r>
              <a:rPr sz="2800" spc="85" dirty="0">
                <a:solidFill>
                  <a:srgbClr val="FCFDFD"/>
                </a:solidFill>
                <a:latin typeface="Arial MT"/>
                <a:cs typeface="Arial MT"/>
              </a:rPr>
              <a:t>and</a:t>
            </a:r>
            <a:r>
              <a:rPr sz="2800" dirty="0">
                <a:solidFill>
                  <a:srgbClr val="FCFDFD"/>
                </a:solidFill>
                <a:latin typeface="Arial MT"/>
                <a:cs typeface="Arial MT"/>
              </a:rPr>
              <a:t>	</a:t>
            </a:r>
            <a:r>
              <a:rPr sz="2800" spc="150" dirty="0">
                <a:solidFill>
                  <a:srgbClr val="FCFDFD"/>
                </a:solidFill>
                <a:latin typeface="Arial MT"/>
                <a:cs typeface="Arial MT"/>
              </a:rPr>
              <a:t>reviewing</a:t>
            </a:r>
            <a:r>
              <a:rPr sz="2800" dirty="0">
                <a:solidFill>
                  <a:srgbClr val="FCFDFD"/>
                </a:solidFill>
                <a:latin typeface="Arial MT"/>
                <a:cs typeface="Arial MT"/>
              </a:rPr>
              <a:t>	</a:t>
            </a:r>
            <a:r>
              <a:rPr sz="2800" spc="155" dirty="0">
                <a:solidFill>
                  <a:srgbClr val="FCFDFD"/>
                </a:solidFill>
                <a:latin typeface="Arial MT"/>
                <a:cs typeface="Arial MT"/>
              </a:rPr>
              <a:t>incidents.</a:t>
            </a:r>
            <a:endParaRPr sz="2800" dirty="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06"/>
            <a:ext cx="914399" cy="876299"/>
          </a:xfrm>
          <a:prstGeom prst="rect">
            <a:avLst/>
          </a:prstGeom>
        </p:spPr>
      </p:pic>
      <p:grpSp>
        <p:nvGrpSpPr>
          <p:cNvPr id="4" name="object 4"/>
          <p:cNvGrpSpPr/>
          <p:nvPr/>
        </p:nvGrpSpPr>
        <p:grpSpPr>
          <a:xfrm>
            <a:off x="0" y="6"/>
            <a:ext cx="7105015" cy="10287000"/>
            <a:chOff x="0" y="6"/>
            <a:chExt cx="7105015" cy="10287000"/>
          </a:xfrm>
        </p:grpSpPr>
        <p:sp>
          <p:nvSpPr>
            <p:cNvPr id="5" name="object 5"/>
            <p:cNvSpPr/>
            <p:nvPr/>
          </p:nvSpPr>
          <p:spPr>
            <a:xfrm>
              <a:off x="1028700" y="204851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6"/>
              <a:ext cx="7104567" cy="10286993"/>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165" dirty="0"/>
              <a:t>Organisational</a:t>
            </a:r>
            <a:r>
              <a:rPr spc="575" dirty="0"/>
              <a:t> </a:t>
            </a:r>
            <a:r>
              <a:rPr spc="190" dirty="0"/>
              <a:t>Policies</a:t>
            </a:r>
            <a:r>
              <a:rPr spc="575" dirty="0"/>
              <a:t> </a:t>
            </a:r>
            <a:r>
              <a:rPr dirty="0"/>
              <a:t>and</a:t>
            </a:r>
            <a:r>
              <a:rPr spc="570" dirty="0"/>
              <a:t> </a:t>
            </a:r>
            <a:r>
              <a:rPr spc="140" dirty="0"/>
              <a:t>Procedures</a:t>
            </a: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7992664" y="5712464"/>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7992664" y="6912614"/>
            <a:ext cx="104775" cy="104775"/>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7992664" y="8112764"/>
            <a:ext cx="104775" cy="104775"/>
          </a:xfrm>
          <a:prstGeom prst="rect">
            <a:avLst/>
          </a:prstGeom>
        </p:spPr>
      </p:pic>
      <p:sp>
        <p:nvSpPr>
          <p:cNvPr id="11" name="object 11"/>
          <p:cNvSpPr txBox="1"/>
          <p:nvPr/>
        </p:nvSpPr>
        <p:spPr>
          <a:xfrm>
            <a:off x="7656114" y="2322827"/>
            <a:ext cx="9518650" cy="6026150"/>
          </a:xfrm>
          <a:prstGeom prst="rect">
            <a:avLst/>
          </a:prstGeom>
        </p:spPr>
        <p:txBody>
          <a:bodyPr vert="horz" wrap="square" lIns="0" tIns="12700" rIns="0" bIns="0" rtlCol="0">
            <a:spAutoFit/>
          </a:bodyPr>
          <a:lstStyle/>
          <a:p>
            <a:pPr marL="12700" marR="5080">
              <a:lnSpc>
                <a:spcPct val="140600"/>
              </a:lnSpc>
              <a:spcBef>
                <a:spcPts val="100"/>
              </a:spcBef>
              <a:tabLst>
                <a:tab pos="625475" algn="l"/>
                <a:tab pos="1638935" algn="l"/>
                <a:tab pos="2261870" algn="l"/>
                <a:tab pos="2777490" algn="l"/>
                <a:tab pos="4196080" algn="l"/>
                <a:tab pos="4286250" algn="l"/>
                <a:tab pos="4374515" algn="l"/>
                <a:tab pos="4844415" algn="l"/>
                <a:tab pos="4913630" algn="l"/>
                <a:tab pos="5078095" algn="l"/>
                <a:tab pos="5907405" algn="l"/>
                <a:tab pos="7229475" algn="l"/>
                <a:tab pos="7471409" algn="l"/>
                <a:tab pos="8411845" algn="l"/>
              </a:tabLst>
            </a:pPr>
            <a:r>
              <a:rPr sz="2800" spc="160" dirty="0">
                <a:latin typeface="Arial MT"/>
                <a:cs typeface="Arial MT"/>
              </a:rPr>
              <a:t>Organisational</a:t>
            </a:r>
            <a:r>
              <a:rPr sz="2800" dirty="0">
                <a:latin typeface="Arial MT"/>
                <a:cs typeface="Arial MT"/>
              </a:rPr>
              <a:t>	</a:t>
            </a:r>
            <a:r>
              <a:rPr sz="2800" spc="150" dirty="0">
                <a:latin typeface="Arial MT"/>
                <a:cs typeface="Arial MT"/>
              </a:rPr>
              <a:t>policies</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procedures</a:t>
            </a:r>
            <a:r>
              <a:rPr sz="2800" dirty="0">
                <a:latin typeface="Arial MT"/>
                <a:cs typeface="Arial MT"/>
              </a:rPr>
              <a:t>	</a:t>
            </a:r>
            <a:r>
              <a:rPr sz="2800" spc="140" dirty="0">
                <a:latin typeface="Arial MT"/>
                <a:cs typeface="Arial MT"/>
              </a:rPr>
              <a:t>within</a:t>
            </a:r>
            <a:r>
              <a:rPr sz="2800" dirty="0">
                <a:latin typeface="Arial MT"/>
                <a:cs typeface="Arial MT"/>
              </a:rPr>
              <a:t>	</a:t>
            </a:r>
            <a:r>
              <a:rPr sz="2800" spc="140" dirty="0">
                <a:latin typeface="Arial MT"/>
                <a:cs typeface="Arial MT"/>
              </a:rPr>
              <a:t>health </a:t>
            </a:r>
            <a:r>
              <a:rPr sz="2800" spc="150" dirty="0">
                <a:latin typeface="Arial MT"/>
                <a:cs typeface="Arial MT"/>
              </a:rPr>
              <a:t>services</a:t>
            </a:r>
            <a:r>
              <a:rPr sz="2800" dirty="0">
                <a:latin typeface="Arial MT"/>
                <a:cs typeface="Arial MT"/>
              </a:rPr>
              <a:t>	</a:t>
            </a:r>
            <a:r>
              <a:rPr sz="2800" spc="155" dirty="0">
                <a:latin typeface="Arial MT"/>
                <a:cs typeface="Arial MT"/>
              </a:rPr>
              <a:t>environments</a:t>
            </a:r>
            <a:r>
              <a:rPr sz="2800" dirty="0">
                <a:latin typeface="Arial MT"/>
                <a:cs typeface="Arial MT"/>
              </a:rPr>
              <a:t>	</a:t>
            </a:r>
            <a:r>
              <a:rPr sz="2800" spc="114" dirty="0">
                <a:latin typeface="Arial MT"/>
                <a:cs typeface="Arial MT"/>
              </a:rPr>
              <a:t>will</a:t>
            </a:r>
            <a:r>
              <a:rPr sz="2800" dirty="0">
                <a:latin typeface="Arial MT"/>
                <a:cs typeface="Arial MT"/>
              </a:rPr>
              <a:t>		</a:t>
            </a:r>
            <a:r>
              <a:rPr sz="2800" spc="110" dirty="0">
                <a:latin typeface="Arial MT"/>
                <a:cs typeface="Arial MT"/>
              </a:rPr>
              <a:t>have</a:t>
            </a:r>
            <a:r>
              <a:rPr sz="2800" dirty="0">
                <a:latin typeface="Arial MT"/>
                <a:cs typeface="Arial MT"/>
              </a:rPr>
              <a:t>	</a:t>
            </a:r>
            <a:r>
              <a:rPr sz="2800" spc="140" dirty="0">
                <a:latin typeface="Arial MT"/>
                <a:cs typeface="Arial MT"/>
              </a:rPr>
              <a:t>planned</a:t>
            </a:r>
            <a:r>
              <a:rPr sz="2800" dirty="0">
                <a:latin typeface="Arial MT"/>
                <a:cs typeface="Arial MT"/>
              </a:rPr>
              <a:t>	</a:t>
            </a:r>
            <a:r>
              <a:rPr sz="2800" spc="150" dirty="0">
                <a:latin typeface="Arial MT"/>
                <a:cs typeface="Arial MT"/>
              </a:rPr>
              <a:t>responses </a:t>
            </a:r>
            <a:r>
              <a:rPr sz="2800" spc="95" dirty="0">
                <a:latin typeface="Arial MT"/>
                <a:cs typeface="Arial MT"/>
              </a:rPr>
              <a:t>for</a:t>
            </a:r>
            <a:r>
              <a:rPr sz="2800" dirty="0">
                <a:latin typeface="Arial MT"/>
                <a:cs typeface="Arial MT"/>
              </a:rPr>
              <a:t>	</a:t>
            </a:r>
            <a:r>
              <a:rPr sz="2800" spc="135" dirty="0">
                <a:latin typeface="Arial MT"/>
                <a:cs typeface="Arial MT"/>
              </a:rPr>
              <a:t>common</a:t>
            </a:r>
            <a:r>
              <a:rPr sz="2800" dirty="0">
                <a:latin typeface="Arial MT"/>
                <a:cs typeface="Arial MT"/>
              </a:rPr>
              <a:t>	</a:t>
            </a:r>
            <a:r>
              <a:rPr sz="2800" spc="150" dirty="0">
                <a:latin typeface="Arial MT"/>
                <a:cs typeface="Arial MT"/>
              </a:rPr>
              <a:t>behaviours</a:t>
            </a:r>
            <a:r>
              <a:rPr sz="2800" dirty="0">
                <a:latin typeface="Arial MT"/>
                <a:cs typeface="Arial MT"/>
              </a:rPr>
              <a:t>		</a:t>
            </a:r>
            <a:r>
              <a:rPr sz="2800" spc="60" dirty="0">
                <a:latin typeface="Arial MT"/>
                <a:cs typeface="Arial MT"/>
              </a:rPr>
              <a:t>of</a:t>
            </a:r>
            <a:r>
              <a:rPr sz="2800" dirty="0">
                <a:latin typeface="Arial MT"/>
                <a:cs typeface="Arial MT"/>
              </a:rPr>
              <a:t>	</a:t>
            </a:r>
            <a:r>
              <a:rPr sz="2800" spc="150" dirty="0">
                <a:latin typeface="Arial MT"/>
                <a:cs typeface="Arial MT"/>
              </a:rPr>
              <a:t>concern.</a:t>
            </a:r>
            <a:endParaRPr sz="2800" dirty="0">
              <a:latin typeface="Arial MT"/>
              <a:cs typeface="Arial MT"/>
            </a:endParaRPr>
          </a:p>
          <a:p>
            <a:pPr>
              <a:lnSpc>
                <a:spcPct val="100000"/>
              </a:lnSpc>
              <a:spcBef>
                <a:spcPts val="1505"/>
              </a:spcBef>
            </a:pPr>
            <a:endParaRPr sz="2800" dirty="0">
              <a:latin typeface="Arial MT"/>
              <a:cs typeface="Arial MT"/>
            </a:endParaRPr>
          </a:p>
          <a:p>
            <a:pPr marL="616585" marR="231140" indent="-604520" algn="just">
              <a:lnSpc>
                <a:spcPct val="140600"/>
              </a:lnSpc>
            </a:pPr>
            <a:r>
              <a:rPr sz="2800" spc="150" dirty="0">
                <a:latin typeface="Arial MT"/>
                <a:cs typeface="Arial MT"/>
              </a:rPr>
              <a:t>Staff</a:t>
            </a:r>
            <a:r>
              <a:rPr sz="2800" spc="395" dirty="0">
                <a:latin typeface="Arial MT"/>
                <a:cs typeface="Arial MT"/>
              </a:rPr>
              <a:t> </a:t>
            </a:r>
            <a:r>
              <a:rPr sz="2800" spc="150" dirty="0">
                <a:latin typeface="Arial MT"/>
                <a:cs typeface="Arial MT"/>
              </a:rPr>
              <a:t>should</a:t>
            </a:r>
            <a:r>
              <a:rPr sz="2800" spc="395" dirty="0">
                <a:latin typeface="Arial MT"/>
                <a:cs typeface="Arial MT"/>
              </a:rPr>
              <a:t> </a:t>
            </a:r>
            <a:r>
              <a:rPr sz="2800" spc="80" dirty="0">
                <a:latin typeface="Arial MT"/>
                <a:cs typeface="Arial MT"/>
              </a:rPr>
              <a:t>be</a:t>
            </a:r>
            <a:r>
              <a:rPr sz="2800" spc="395" dirty="0">
                <a:latin typeface="Arial MT"/>
                <a:cs typeface="Arial MT"/>
              </a:rPr>
              <a:t> </a:t>
            </a:r>
            <a:r>
              <a:rPr sz="2800" spc="125" dirty="0">
                <a:latin typeface="Arial MT"/>
                <a:cs typeface="Arial MT"/>
              </a:rPr>
              <a:t>made</a:t>
            </a:r>
            <a:r>
              <a:rPr sz="2800" spc="395" dirty="0">
                <a:latin typeface="Arial MT"/>
                <a:cs typeface="Arial MT"/>
              </a:rPr>
              <a:t> </a:t>
            </a:r>
            <a:r>
              <a:rPr sz="2800" spc="140" dirty="0">
                <a:latin typeface="Arial MT"/>
                <a:cs typeface="Arial MT"/>
              </a:rPr>
              <a:t>aware</a:t>
            </a:r>
            <a:r>
              <a:rPr sz="2800" spc="395" dirty="0">
                <a:latin typeface="Arial MT"/>
                <a:cs typeface="Arial MT"/>
              </a:rPr>
              <a:t> </a:t>
            </a:r>
            <a:r>
              <a:rPr sz="2800" spc="85" dirty="0">
                <a:latin typeface="Arial MT"/>
                <a:cs typeface="Arial MT"/>
              </a:rPr>
              <a:t>of</a:t>
            </a:r>
            <a:r>
              <a:rPr sz="2800" spc="395" dirty="0">
                <a:latin typeface="Arial MT"/>
                <a:cs typeface="Arial MT"/>
              </a:rPr>
              <a:t> </a:t>
            </a:r>
            <a:r>
              <a:rPr sz="2800" spc="150" dirty="0">
                <a:latin typeface="Arial MT"/>
                <a:cs typeface="Arial MT"/>
              </a:rPr>
              <a:t>planned</a:t>
            </a:r>
            <a:r>
              <a:rPr sz="2800" spc="395" dirty="0">
                <a:latin typeface="Arial MT"/>
                <a:cs typeface="Arial MT"/>
              </a:rPr>
              <a:t> </a:t>
            </a:r>
            <a:r>
              <a:rPr sz="2800" spc="155" dirty="0">
                <a:latin typeface="Arial MT"/>
                <a:cs typeface="Arial MT"/>
              </a:rPr>
              <a:t>responses: </a:t>
            </a:r>
            <a:r>
              <a:rPr sz="2800" spc="125" dirty="0">
                <a:latin typeface="Arial MT"/>
                <a:cs typeface="Arial MT"/>
              </a:rPr>
              <a:t>when</a:t>
            </a:r>
            <a:r>
              <a:rPr sz="2800" spc="395" dirty="0">
                <a:latin typeface="Arial MT"/>
                <a:cs typeface="Arial MT"/>
              </a:rPr>
              <a:t> </a:t>
            </a:r>
            <a:r>
              <a:rPr sz="2800" spc="165" dirty="0">
                <a:latin typeface="Arial MT"/>
                <a:cs typeface="Arial MT"/>
              </a:rPr>
              <a:t>undertaking</a:t>
            </a:r>
            <a:r>
              <a:rPr sz="2800" spc="400" dirty="0">
                <a:latin typeface="Arial MT"/>
                <a:cs typeface="Arial MT"/>
              </a:rPr>
              <a:t> </a:t>
            </a:r>
            <a:r>
              <a:rPr sz="2800" spc="165" dirty="0">
                <a:latin typeface="Arial MT"/>
                <a:cs typeface="Arial MT"/>
              </a:rPr>
              <a:t>orientation</a:t>
            </a:r>
            <a:r>
              <a:rPr sz="2800" spc="400" dirty="0">
                <a:latin typeface="Arial MT"/>
                <a:cs typeface="Arial MT"/>
              </a:rPr>
              <a:t> </a:t>
            </a:r>
            <a:r>
              <a:rPr sz="2800" spc="85" dirty="0">
                <a:latin typeface="Arial MT"/>
                <a:cs typeface="Arial MT"/>
              </a:rPr>
              <a:t>or</a:t>
            </a:r>
            <a:r>
              <a:rPr sz="2800" spc="400" dirty="0">
                <a:latin typeface="Arial MT"/>
                <a:cs typeface="Arial MT"/>
              </a:rPr>
              <a:t> </a:t>
            </a:r>
            <a:r>
              <a:rPr sz="2800" spc="160" dirty="0">
                <a:latin typeface="Arial MT"/>
                <a:cs typeface="Arial MT"/>
              </a:rPr>
              <a:t>induction</a:t>
            </a:r>
            <a:r>
              <a:rPr sz="2800" spc="400" dirty="0">
                <a:latin typeface="Arial MT"/>
                <a:cs typeface="Arial MT"/>
              </a:rPr>
              <a:t> </a:t>
            </a:r>
            <a:r>
              <a:rPr sz="2800" spc="85" dirty="0">
                <a:latin typeface="Arial MT"/>
                <a:cs typeface="Arial MT"/>
              </a:rPr>
              <a:t>to</a:t>
            </a:r>
            <a:r>
              <a:rPr sz="2800" spc="400" dirty="0">
                <a:latin typeface="Arial MT"/>
                <a:cs typeface="Arial MT"/>
              </a:rPr>
              <a:t> </a:t>
            </a:r>
            <a:r>
              <a:rPr sz="2800" spc="90" dirty="0">
                <a:latin typeface="Arial MT"/>
                <a:cs typeface="Arial MT"/>
              </a:rPr>
              <a:t>the </a:t>
            </a:r>
            <a:r>
              <a:rPr sz="2800" spc="155" dirty="0">
                <a:latin typeface="Arial MT"/>
                <a:cs typeface="Arial MT"/>
              </a:rPr>
              <a:t>organisation</a:t>
            </a:r>
            <a:endParaRPr sz="2800" dirty="0">
              <a:latin typeface="Arial MT"/>
              <a:cs typeface="Arial MT"/>
            </a:endParaRPr>
          </a:p>
          <a:p>
            <a:pPr marL="616585" marR="163195" algn="just">
              <a:lnSpc>
                <a:spcPct val="140600"/>
              </a:lnSpc>
            </a:pPr>
            <a:r>
              <a:rPr sz="2800" spc="85" dirty="0">
                <a:latin typeface="Arial MT"/>
                <a:cs typeface="Arial MT"/>
              </a:rPr>
              <a:t>at</a:t>
            </a:r>
            <a:r>
              <a:rPr sz="2800" spc="395" dirty="0">
                <a:latin typeface="Arial MT"/>
                <a:cs typeface="Arial MT"/>
              </a:rPr>
              <a:t> </a:t>
            </a:r>
            <a:r>
              <a:rPr sz="2800" spc="150" dirty="0">
                <a:latin typeface="Arial MT"/>
                <a:cs typeface="Arial MT"/>
              </a:rPr>
              <a:t>regular</a:t>
            </a:r>
            <a:r>
              <a:rPr sz="2800" spc="400" dirty="0">
                <a:latin typeface="Arial MT"/>
                <a:cs typeface="Arial MT"/>
              </a:rPr>
              <a:t> </a:t>
            </a:r>
            <a:r>
              <a:rPr sz="2800" spc="165" dirty="0">
                <a:latin typeface="Arial MT"/>
                <a:cs typeface="Arial MT"/>
              </a:rPr>
              <a:t>intervals</a:t>
            </a:r>
            <a:r>
              <a:rPr sz="2800" spc="400" dirty="0">
                <a:latin typeface="Arial MT"/>
                <a:cs typeface="Arial MT"/>
              </a:rPr>
              <a:t> </a:t>
            </a:r>
            <a:r>
              <a:rPr sz="2800" spc="85" dirty="0">
                <a:latin typeface="Arial MT"/>
                <a:cs typeface="Arial MT"/>
              </a:rPr>
              <a:t>as</a:t>
            </a:r>
            <a:r>
              <a:rPr sz="2800" spc="400" dirty="0">
                <a:latin typeface="Arial MT"/>
                <a:cs typeface="Arial MT"/>
              </a:rPr>
              <a:t> </a:t>
            </a:r>
            <a:r>
              <a:rPr sz="2800" spc="135" dirty="0">
                <a:latin typeface="Arial MT"/>
                <a:cs typeface="Arial MT"/>
              </a:rPr>
              <a:t>part</a:t>
            </a:r>
            <a:r>
              <a:rPr sz="2800" spc="400" dirty="0">
                <a:latin typeface="Arial MT"/>
                <a:cs typeface="Arial MT"/>
              </a:rPr>
              <a:t> </a:t>
            </a:r>
            <a:r>
              <a:rPr sz="2800" spc="85" dirty="0">
                <a:latin typeface="Arial MT"/>
                <a:cs typeface="Arial MT"/>
              </a:rPr>
              <a:t>of</a:t>
            </a:r>
            <a:r>
              <a:rPr sz="2800" spc="400" dirty="0">
                <a:latin typeface="Arial MT"/>
                <a:cs typeface="Arial MT"/>
              </a:rPr>
              <a:t> </a:t>
            </a:r>
            <a:r>
              <a:rPr sz="2800" spc="150" dirty="0">
                <a:latin typeface="Arial MT"/>
                <a:cs typeface="Arial MT"/>
              </a:rPr>
              <a:t>staff</a:t>
            </a:r>
            <a:r>
              <a:rPr sz="2800" spc="400" dirty="0">
                <a:latin typeface="Arial MT"/>
                <a:cs typeface="Arial MT"/>
              </a:rPr>
              <a:t> </a:t>
            </a:r>
            <a:r>
              <a:rPr sz="2800" spc="155" dirty="0">
                <a:latin typeface="Arial MT"/>
                <a:cs typeface="Arial MT"/>
              </a:rPr>
              <a:t>meetings</a:t>
            </a:r>
            <a:r>
              <a:rPr sz="2800" spc="400" dirty="0">
                <a:latin typeface="Arial MT"/>
                <a:cs typeface="Arial MT"/>
              </a:rPr>
              <a:t> </a:t>
            </a:r>
            <a:r>
              <a:rPr sz="2800" spc="85" dirty="0">
                <a:latin typeface="Arial MT"/>
                <a:cs typeface="Arial MT"/>
              </a:rPr>
              <a:t>and </a:t>
            </a:r>
            <a:r>
              <a:rPr sz="2800" spc="160" dirty="0">
                <a:latin typeface="Arial MT"/>
                <a:cs typeface="Arial MT"/>
              </a:rPr>
              <a:t>training</a:t>
            </a:r>
            <a:r>
              <a:rPr sz="2800" spc="385" dirty="0">
                <a:latin typeface="Arial MT"/>
                <a:cs typeface="Arial MT"/>
              </a:rPr>
              <a:t> </a:t>
            </a:r>
            <a:r>
              <a:rPr sz="2800" spc="155" dirty="0">
                <a:latin typeface="Arial MT"/>
                <a:cs typeface="Arial MT"/>
              </a:rPr>
              <a:t>opportunities</a:t>
            </a:r>
            <a:endParaRPr sz="2800" dirty="0">
              <a:latin typeface="Arial MT"/>
              <a:cs typeface="Arial MT"/>
            </a:endParaRPr>
          </a:p>
          <a:p>
            <a:pPr marL="616585" algn="just">
              <a:lnSpc>
                <a:spcPct val="100000"/>
              </a:lnSpc>
              <a:spcBef>
                <a:spcPts val="1365"/>
              </a:spcBef>
            </a:pPr>
            <a:r>
              <a:rPr sz="2800" spc="85" dirty="0">
                <a:latin typeface="Arial MT"/>
                <a:cs typeface="Arial MT"/>
              </a:rPr>
              <a:t>in</a:t>
            </a:r>
            <a:r>
              <a:rPr sz="2800" spc="395" dirty="0">
                <a:latin typeface="Arial MT"/>
                <a:cs typeface="Arial MT"/>
              </a:rPr>
              <a:t> </a:t>
            </a:r>
            <a:r>
              <a:rPr sz="2800" spc="114" dirty="0">
                <a:latin typeface="Arial MT"/>
                <a:cs typeface="Arial MT"/>
              </a:rPr>
              <a:t>the</a:t>
            </a:r>
            <a:r>
              <a:rPr sz="2800" spc="395" dirty="0">
                <a:latin typeface="Arial MT"/>
                <a:cs typeface="Arial MT"/>
              </a:rPr>
              <a:t> </a:t>
            </a:r>
            <a:r>
              <a:rPr sz="2800" spc="170" dirty="0">
                <a:latin typeface="Arial MT"/>
                <a:cs typeface="Arial MT"/>
              </a:rPr>
              <a:t>organisation’s</a:t>
            </a:r>
            <a:r>
              <a:rPr sz="2800" spc="400" dirty="0">
                <a:latin typeface="Arial MT"/>
                <a:cs typeface="Arial MT"/>
              </a:rPr>
              <a:t> </a:t>
            </a:r>
            <a:r>
              <a:rPr sz="2800" spc="150" dirty="0">
                <a:latin typeface="Arial MT"/>
                <a:cs typeface="Arial MT"/>
              </a:rPr>
              <a:t>staff</a:t>
            </a:r>
            <a:r>
              <a:rPr sz="2800" spc="395" dirty="0">
                <a:latin typeface="Arial MT"/>
                <a:cs typeface="Arial MT"/>
              </a:rPr>
              <a:t> </a:t>
            </a:r>
            <a:r>
              <a:rPr sz="2800" spc="150" dirty="0">
                <a:latin typeface="Arial MT"/>
                <a:cs typeface="Arial MT"/>
              </a:rPr>
              <a:t>handbook.</a:t>
            </a:r>
            <a:endParaRPr sz="2800" dirty="0">
              <a:latin typeface="Arial MT"/>
              <a:cs typeface="Arial MT"/>
            </a:endParaRPr>
          </a:p>
        </p:txBody>
      </p:sp>
      <p:sp>
        <p:nvSpPr>
          <p:cNvPr id="12" name="object 12"/>
          <p:cNvSpPr/>
          <p:nvPr/>
        </p:nvSpPr>
        <p:spPr>
          <a:xfrm>
            <a:off x="1028700" y="203898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8000" cy="102870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28700" y="204850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264322" y="3187957"/>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264322" y="3788033"/>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264322" y="4388108"/>
              <a:ext cx="104775" cy="104775"/>
            </a:xfrm>
            <a:prstGeom prst="rect">
              <a:avLst/>
            </a:prstGeom>
          </p:spPr>
        </p:pic>
      </p:grpSp>
      <p:sp>
        <p:nvSpPr>
          <p:cNvPr id="9" name="object 9"/>
          <p:cNvSpPr txBox="1"/>
          <p:nvPr/>
        </p:nvSpPr>
        <p:spPr>
          <a:xfrm>
            <a:off x="1532163" y="2798697"/>
            <a:ext cx="8009890" cy="3025775"/>
          </a:xfrm>
          <a:prstGeom prst="rect">
            <a:avLst/>
          </a:prstGeom>
        </p:spPr>
        <p:txBody>
          <a:bodyPr vert="horz" wrap="square" lIns="0" tIns="186055" rIns="0" bIns="0" rtlCol="0">
            <a:spAutoFit/>
          </a:bodyPr>
          <a:lstStyle/>
          <a:p>
            <a:pPr marL="12700">
              <a:lnSpc>
                <a:spcPct val="100000"/>
              </a:lnSpc>
              <a:spcBef>
                <a:spcPts val="1465"/>
              </a:spcBef>
              <a:tabLst>
                <a:tab pos="1065530" algn="l"/>
                <a:tab pos="1495425" algn="l"/>
                <a:tab pos="1842135" algn="l"/>
              </a:tabLst>
            </a:pPr>
            <a:r>
              <a:rPr sz="2800" spc="114" dirty="0">
                <a:latin typeface="Arial MT"/>
                <a:cs typeface="Arial MT"/>
              </a:rPr>
              <a:t>What</a:t>
            </a:r>
            <a:r>
              <a:rPr sz="2800" dirty="0">
                <a:latin typeface="Arial MT"/>
                <a:cs typeface="Arial MT"/>
              </a:rPr>
              <a:t>	</a:t>
            </a:r>
            <a:r>
              <a:rPr sz="2800" spc="65" dirty="0">
                <a:latin typeface="Arial MT"/>
                <a:cs typeface="Arial MT"/>
              </a:rPr>
              <a:t>is</a:t>
            </a:r>
            <a:r>
              <a:rPr sz="2800" dirty="0">
                <a:latin typeface="Arial MT"/>
                <a:cs typeface="Arial MT"/>
              </a:rPr>
              <a:t>	</a:t>
            </a:r>
            <a:r>
              <a:rPr sz="2800" spc="-50" dirty="0">
                <a:latin typeface="Arial MT"/>
                <a:cs typeface="Arial MT"/>
              </a:rPr>
              <a:t>a</a:t>
            </a:r>
            <a:r>
              <a:rPr sz="2800" dirty="0">
                <a:latin typeface="Arial MT"/>
                <a:cs typeface="Arial MT"/>
              </a:rPr>
              <a:t>	</a:t>
            </a:r>
            <a:r>
              <a:rPr sz="2800" spc="145" dirty="0">
                <a:latin typeface="Arial MT"/>
                <a:cs typeface="Arial MT"/>
              </a:rPr>
              <a:t>policy?</a:t>
            </a:r>
            <a:endParaRPr sz="2800">
              <a:latin typeface="Arial MT"/>
              <a:cs typeface="Arial MT"/>
            </a:endParaRPr>
          </a:p>
          <a:p>
            <a:pPr marL="12700">
              <a:lnSpc>
                <a:spcPct val="100000"/>
              </a:lnSpc>
              <a:spcBef>
                <a:spcPts val="1365"/>
              </a:spcBef>
              <a:tabLst>
                <a:tab pos="1065530" algn="l"/>
                <a:tab pos="1495425" algn="l"/>
                <a:tab pos="1842135" algn="l"/>
              </a:tabLst>
            </a:pPr>
            <a:r>
              <a:rPr sz="2800" spc="114" dirty="0">
                <a:latin typeface="Arial MT"/>
                <a:cs typeface="Arial MT"/>
              </a:rPr>
              <a:t>What</a:t>
            </a:r>
            <a:r>
              <a:rPr sz="2800" dirty="0">
                <a:latin typeface="Arial MT"/>
                <a:cs typeface="Arial MT"/>
              </a:rPr>
              <a:t>	</a:t>
            </a:r>
            <a:r>
              <a:rPr sz="2800" spc="65" dirty="0">
                <a:latin typeface="Arial MT"/>
                <a:cs typeface="Arial MT"/>
              </a:rPr>
              <a:t>is</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procedure?</a:t>
            </a:r>
            <a:endParaRPr sz="2800">
              <a:latin typeface="Arial MT"/>
              <a:cs typeface="Arial MT"/>
            </a:endParaRPr>
          </a:p>
          <a:p>
            <a:pPr marL="12700">
              <a:lnSpc>
                <a:spcPct val="100000"/>
              </a:lnSpc>
              <a:spcBef>
                <a:spcPts val="1365"/>
              </a:spcBef>
              <a:tabLst>
                <a:tab pos="1064895" algn="l"/>
                <a:tab pos="1777364" algn="l"/>
                <a:tab pos="2870200" algn="l"/>
                <a:tab pos="4714875" algn="l"/>
                <a:tab pos="5184775" algn="l"/>
                <a:tab pos="6692900" algn="l"/>
              </a:tabLst>
            </a:pPr>
            <a:r>
              <a:rPr sz="2800" spc="114" dirty="0">
                <a:latin typeface="Arial MT"/>
                <a:cs typeface="Arial MT"/>
              </a:rPr>
              <a:t>What</a:t>
            </a:r>
            <a:r>
              <a:rPr sz="2800" dirty="0">
                <a:latin typeface="Arial MT"/>
                <a:cs typeface="Arial MT"/>
              </a:rPr>
              <a:t>	</a:t>
            </a:r>
            <a:r>
              <a:rPr sz="2800" spc="90" dirty="0">
                <a:latin typeface="Arial MT"/>
                <a:cs typeface="Arial MT"/>
              </a:rPr>
              <a:t>are</a:t>
            </a:r>
            <a:r>
              <a:rPr sz="2800" dirty="0">
                <a:latin typeface="Arial MT"/>
                <a:cs typeface="Arial MT"/>
              </a:rPr>
              <a:t>	</a:t>
            </a:r>
            <a:r>
              <a:rPr sz="2800" spc="110" dirty="0">
                <a:latin typeface="Arial MT"/>
                <a:cs typeface="Arial MT"/>
              </a:rPr>
              <a:t>some</a:t>
            </a:r>
            <a:r>
              <a:rPr sz="2800" dirty="0">
                <a:latin typeface="Arial MT"/>
                <a:cs typeface="Arial MT"/>
              </a:rPr>
              <a:t>	</a:t>
            </a:r>
            <a:r>
              <a:rPr sz="2800" spc="145" dirty="0">
                <a:latin typeface="Arial MT"/>
                <a:cs typeface="Arial MT"/>
              </a:rPr>
              <a:t>examples</a:t>
            </a:r>
            <a:r>
              <a:rPr sz="2800" dirty="0">
                <a:latin typeface="Arial MT"/>
                <a:cs typeface="Arial MT"/>
              </a:rPr>
              <a:t>	</a:t>
            </a:r>
            <a:r>
              <a:rPr sz="2800" spc="60" dirty="0">
                <a:latin typeface="Arial MT"/>
                <a:cs typeface="Arial MT"/>
              </a:rPr>
              <a:t>of</a:t>
            </a:r>
            <a:r>
              <a:rPr sz="2800" dirty="0">
                <a:latin typeface="Arial MT"/>
                <a:cs typeface="Arial MT"/>
              </a:rPr>
              <a:t>	</a:t>
            </a:r>
            <a:r>
              <a:rPr sz="2800" spc="150" dirty="0">
                <a:latin typeface="Arial MT"/>
                <a:cs typeface="Arial MT"/>
              </a:rPr>
              <a:t>policies</a:t>
            </a:r>
            <a:r>
              <a:rPr sz="2800" dirty="0">
                <a:latin typeface="Arial MT"/>
                <a:cs typeface="Arial MT"/>
              </a:rPr>
              <a:t>	</a:t>
            </a:r>
            <a:r>
              <a:rPr sz="2800" spc="85" dirty="0">
                <a:latin typeface="Arial MT"/>
                <a:cs typeface="Arial MT"/>
              </a:rPr>
              <a:t>and</a:t>
            </a:r>
            <a:endParaRPr sz="2800">
              <a:latin typeface="Arial MT"/>
              <a:cs typeface="Arial MT"/>
            </a:endParaRPr>
          </a:p>
          <a:p>
            <a:pPr marL="12700" marR="5080">
              <a:lnSpc>
                <a:spcPct val="140600"/>
              </a:lnSpc>
              <a:tabLst>
                <a:tab pos="2164080" algn="l"/>
                <a:tab pos="2980055" algn="l"/>
                <a:tab pos="3751579" algn="l"/>
                <a:tab pos="4745990" algn="l"/>
                <a:tab pos="5537835" algn="l"/>
                <a:tab pos="6007735" algn="l"/>
                <a:tab pos="7125970" algn="l"/>
                <a:tab pos="7675245" algn="l"/>
              </a:tabLst>
            </a:pPr>
            <a:r>
              <a:rPr sz="2800" spc="150" dirty="0">
                <a:latin typeface="Arial MT"/>
                <a:cs typeface="Arial MT"/>
              </a:rPr>
              <a:t>procedures</a:t>
            </a:r>
            <a:r>
              <a:rPr sz="2800" dirty="0">
                <a:latin typeface="Arial MT"/>
                <a:cs typeface="Arial MT"/>
              </a:rPr>
              <a:t>	</a:t>
            </a:r>
            <a:r>
              <a:rPr sz="2800" spc="114" dirty="0">
                <a:latin typeface="Arial MT"/>
                <a:cs typeface="Arial MT"/>
              </a:rPr>
              <a:t>that</a:t>
            </a:r>
            <a:r>
              <a:rPr sz="2800" dirty="0">
                <a:latin typeface="Arial MT"/>
                <a:cs typeface="Arial MT"/>
              </a:rPr>
              <a:t>	</a:t>
            </a:r>
            <a:r>
              <a:rPr sz="2800" spc="90" dirty="0">
                <a:latin typeface="Arial MT"/>
                <a:cs typeface="Arial MT"/>
              </a:rPr>
              <a:t>you</a:t>
            </a:r>
            <a:r>
              <a:rPr sz="2800" dirty="0">
                <a:latin typeface="Arial MT"/>
                <a:cs typeface="Arial MT"/>
              </a:rPr>
              <a:t>	</a:t>
            </a:r>
            <a:r>
              <a:rPr sz="2800" spc="110" dirty="0">
                <a:latin typeface="Arial MT"/>
                <a:cs typeface="Arial MT"/>
              </a:rPr>
              <a:t>have</a:t>
            </a:r>
            <a:r>
              <a:rPr sz="2800" dirty="0">
                <a:latin typeface="Arial MT"/>
                <a:cs typeface="Arial MT"/>
              </a:rPr>
              <a:t>	</a:t>
            </a:r>
            <a:r>
              <a:rPr sz="2800" spc="85" dirty="0">
                <a:latin typeface="Arial MT"/>
                <a:cs typeface="Arial MT"/>
              </a:rPr>
              <a:t>had</a:t>
            </a:r>
            <a:r>
              <a:rPr sz="2800" dirty="0">
                <a:latin typeface="Arial MT"/>
                <a:cs typeface="Arial MT"/>
              </a:rPr>
              <a:t>	</a:t>
            </a:r>
            <a:r>
              <a:rPr sz="2800" spc="60" dirty="0">
                <a:latin typeface="Arial MT"/>
                <a:cs typeface="Arial MT"/>
              </a:rPr>
              <a:t>to</a:t>
            </a:r>
            <a:r>
              <a:rPr sz="2800" dirty="0">
                <a:latin typeface="Arial MT"/>
                <a:cs typeface="Arial MT"/>
              </a:rPr>
              <a:t>	</a:t>
            </a:r>
            <a:r>
              <a:rPr sz="2800" spc="130" dirty="0">
                <a:latin typeface="Arial MT"/>
                <a:cs typeface="Arial MT"/>
              </a:rPr>
              <a:t>abide</a:t>
            </a:r>
            <a:r>
              <a:rPr sz="2800" dirty="0">
                <a:latin typeface="Arial MT"/>
                <a:cs typeface="Arial MT"/>
              </a:rPr>
              <a:t>	</a:t>
            </a:r>
            <a:r>
              <a:rPr sz="2800" spc="60" dirty="0">
                <a:latin typeface="Arial MT"/>
                <a:cs typeface="Arial MT"/>
              </a:rPr>
              <a:t>by</a:t>
            </a:r>
            <a:r>
              <a:rPr sz="2800" dirty="0">
                <a:latin typeface="Arial MT"/>
                <a:cs typeface="Arial MT"/>
              </a:rPr>
              <a:t>	</a:t>
            </a:r>
            <a:r>
              <a:rPr sz="2800" spc="60" dirty="0">
                <a:latin typeface="Arial MT"/>
                <a:cs typeface="Arial MT"/>
              </a:rPr>
              <a:t>to </a:t>
            </a:r>
            <a:r>
              <a:rPr sz="2800" spc="130" dirty="0">
                <a:latin typeface="Arial MT"/>
                <a:cs typeface="Arial MT"/>
              </a:rPr>
              <a:t>date?</a:t>
            </a:r>
            <a:endParaRPr sz="2800">
              <a:latin typeface="Arial MT"/>
              <a:cs typeface="Arial MT"/>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65" dirty="0"/>
              <a:t>Organisational</a:t>
            </a:r>
            <a:r>
              <a:rPr spc="575" dirty="0"/>
              <a:t> </a:t>
            </a:r>
            <a:r>
              <a:rPr spc="190" dirty="0"/>
              <a:t>Policies</a:t>
            </a:r>
            <a:r>
              <a:rPr spc="575" dirty="0"/>
              <a:t> </a:t>
            </a:r>
            <a:r>
              <a:rPr dirty="0"/>
              <a:t>and</a:t>
            </a:r>
            <a:r>
              <a:rPr spc="570" dirty="0"/>
              <a:t> </a:t>
            </a:r>
            <a:r>
              <a:rPr spc="140" dirty="0"/>
              <a:t>Procedures</a:t>
            </a:r>
          </a:p>
        </p:txBody>
      </p:sp>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1044110" y="2702469"/>
            <a:ext cx="4943473" cy="65531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8" cy="49910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28700" y="645600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6" name="object 6"/>
          <p:cNvSpPr txBox="1"/>
          <p:nvPr/>
        </p:nvSpPr>
        <p:spPr>
          <a:xfrm>
            <a:off x="1016000" y="5349232"/>
            <a:ext cx="5568315" cy="1000760"/>
          </a:xfrm>
          <a:prstGeom prst="rect">
            <a:avLst/>
          </a:prstGeom>
        </p:spPr>
        <p:txBody>
          <a:bodyPr vert="horz" wrap="square" lIns="0" tIns="12700" rIns="0" bIns="0" rtlCol="0">
            <a:spAutoFit/>
          </a:bodyPr>
          <a:lstStyle/>
          <a:p>
            <a:pPr marL="12700">
              <a:lnSpc>
                <a:spcPct val="100000"/>
              </a:lnSpc>
              <a:spcBef>
                <a:spcPts val="100"/>
              </a:spcBef>
            </a:pPr>
            <a:r>
              <a:rPr sz="6400" b="1" spc="305" dirty="0">
                <a:latin typeface="Arial"/>
                <a:cs typeface="Arial"/>
              </a:rPr>
              <a:t>Staff</a:t>
            </a:r>
            <a:r>
              <a:rPr sz="6400" b="1" spc="600" dirty="0">
                <a:latin typeface="Arial"/>
                <a:cs typeface="Arial"/>
              </a:rPr>
              <a:t> </a:t>
            </a:r>
            <a:r>
              <a:rPr sz="6400" b="1" spc="100" dirty="0">
                <a:latin typeface="Arial"/>
                <a:cs typeface="Arial"/>
              </a:rPr>
              <a:t>Support</a:t>
            </a:r>
            <a:endParaRPr sz="6400">
              <a:latin typeface="Arial"/>
              <a:cs typeface="Arial"/>
            </a:endParaRPr>
          </a:p>
        </p:txBody>
      </p:sp>
      <p:sp>
        <p:nvSpPr>
          <p:cNvPr id="7" name="object 7"/>
          <p:cNvSpPr txBox="1"/>
          <p:nvPr/>
        </p:nvSpPr>
        <p:spPr>
          <a:xfrm>
            <a:off x="1016000" y="6874223"/>
            <a:ext cx="16258540" cy="1976120"/>
          </a:xfrm>
          <a:prstGeom prst="rect">
            <a:avLst/>
          </a:prstGeom>
        </p:spPr>
        <p:txBody>
          <a:bodyPr vert="horz" wrap="square" lIns="0" tIns="12700" rIns="0" bIns="0" rtlCol="0">
            <a:spAutoFit/>
          </a:bodyPr>
          <a:lstStyle/>
          <a:p>
            <a:pPr marL="12700">
              <a:lnSpc>
                <a:spcPct val="100000"/>
              </a:lnSpc>
              <a:spcBef>
                <a:spcPts val="100"/>
              </a:spcBef>
              <a:tabLst>
                <a:tab pos="922019" algn="l"/>
                <a:tab pos="1916430" algn="l"/>
                <a:tab pos="2609215" algn="l"/>
                <a:tab pos="4093210" algn="l"/>
                <a:tab pos="4563110" algn="l"/>
                <a:tab pos="5621655" algn="l"/>
                <a:tab pos="6541134" algn="l"/>
                <a:tab pos="7861300" algn="l"/>
                <a:tab pos="8712200" algn="l"/>
                <a:tab pos="9483725" algn="l"/>
                <a:tab pos="11066780" algn="l"/>
                <a:tab pos="11536680" algn="l"/>
                <a:tab pos="11883390" algn="l"/>
                <a:tab pos="13792835" algn="l"/>
                <a:tab pos="14262735" algn="l"/>
              </a:tabLst>
            </a:pPr>
            <a:r>
              <a:rPr sz="2800" spc="85" dirty="0">
                <a:latin typeface="Arial MT"/>
                <a:cs typeface="Arial MT"/>
              </a:rPr>
              <a:t>How</a:t>
            </a:r>
            <a:r>
              <a:rPr sz="2800" dirty="0">
                <a:latin typeface="Arial MT"/>
                <a:cs typeface="Arial MT"/>
              </a:rPr>
              <a:t>	</a:t>
            </a:r>
            <a:r>
              <a:rPr sz="2800" spc="110" dirty="0">
                <a:latin typeface="Arial MT"/>
                <a:cs typeface="Arial MT"/>
              </a:rPr>
              <a:t>does</a:t>
            </a:r>
            <a:r>
              <a:rPr sz="2800" dirty="0">
                <a:latin typeface="Arial MT"/>
                <a:cs typeface="Arial MT"/>
              </a:rPr>
              <a:t>	</a:t>
            </a:r>
            <a:r>
              <a:rPr sz="2800" spc="90" dirty="0">
                <a:latin typeface="Arial MT"/>
                <a:cs typeface="Arial MT"/>
              </a:rPr>
              <a:t>the</a:t>
            </a:r>
            <a:r>
              <a:rPr sz="2800" dirty="0">
                <a:latin typeface="Arial MT"/>
                <a:cs typeface="Arial MT"/>
              </a:rPr>
              <a:t>	</a:t>
            </a:r>
            <a:r>
              <a:rPr sz="2800" spc="145" dirty="0">
                <a:latin typeface="Arial MT"/>
                <a:cs typeface="Arial MT"/>
              </a:rPr>
              <a:t>support</a:t>
            </a:r>
            <a:r>
              <a:rPr sz="2800" dirty="0">
                <a:latin typeface="Arial MT"/>
                <a:cs typeface="Arial MT"/>
              </a:rPr>
              <a:t>	</a:t>
            </a:r>
            <a:r>
              <a:rPr sz="2800" spc="60" dirty="0">
                <a:latin typeface="Arial MT"/>
                <a:cs typeface="Arial MT"/>
              </a:rPr>
              <a:t>of</a:t>
            </a:r>
            <a:r>
              <a:rPr sz="2800" dirty="0">
                <a:latin typeface="Arial MT"/>
                <a:cs typeface="Arial MT"/>
              </a:rPr>
              <a:t>	</a:t>
            </a:r>
            <a:r>
              <a:rPr sz="2800" spc="120" dirty="0">
                <a:latin typeface="Arial MT"/>
                <a:cs typeface="Arial MT"/>
              </a:rPr>
              <a:t>other</a:t>
            </a:r>
            <a:r>
              <a:rPr sz="2800" dirty="0">
                <a:latin typeface="Arial MT"/>
                <a:cs typeface="Arial MT"/>
              </a:rPr>
              <a:t>	</a:t>
            </a:r>
            <a:r>
              <a:rPr sz="2800" spc="140" dirty="0">
                <a:latin typeface="Arial MT"/>
                <a:cs typeface="Arial MT"/>
              </a:rPr>
              <a:t>staff</a:t>
            </a:r>
            <a:r>
              <a:rPr sz="2800" dirty="0">
                <a:latin typeface="Arial MT"/>
                <a:cs typeface="Arial MT"/>
              </a:rPr>
              <a:t>	</a:t>
            </a:r>
            <a:r>
              <a:rPr sz="2800" spc="140" dirty="0">
                <a:latin typeface="Arial MT"/>
                <a:cs typeface="Arial MT"/>
              </a:rPr>
              <a:t>impact</a:t>
            </a:r>
            <a:r>
              <a:rPr sz="2800" dirty="0">
                <a:latin typeface="Arial MT"/>
                <a:cs typeface="Arial MT"/>
              </a:rPr>
              <a:t>	</a:t>
            </a:r>
            <a:r>
              <a:rPr sz="2800" spc="85" dirty="0">
                <a:latin typeface="Arial MT"/>
                <a:cs typeface="Arial MT"/>
              </a:rPr>
              <a:t>how</a:t>
            </a:r>
            <a:r>
              <a:rPr sz="2800" dirty="0">
                <a:latin typeface="Arial MT"/>
                <a:cs typeface="Arial MT"/>
              </a:rPr>
              <a:t>	</a:t>
            </a:r>
            <a:r>
              <a:rPr sz="2800" spc="90" dirty="0">
                <a:latin typeface="Arial MT"/>
                <a:cs typeface="Arial MT"/>
              </a:rPr>
              <a:t>you</a:t>
            </a:r>
            <a:r>
              <a:rPr sz="2800" dirty="0">
                <a:latin typeface="Arial MT"/>
                <a:cs typeface="Arial MT"/>
              </a:rPr>
              <a:t>	</a:t>
            </a:r>
            <a:r>
              <a:rPr sz="2800" spc="140" dirty="0">
                <a:latin typeface="Arial MT"/>
                <a:cs typeface="Arial MT"/>
              </a:rPr>
              <a:t>respond</a:t>
            </a:r>
            <a:r>
              <a:rPr sz="2800" dirty="0">
                <a:latin typeface="Arial MT"/>
                <a:cs typeface="Arial MT"/>
              </a:rPr>
              <a:t>	</a:t>
            </a:r>
            <a:r>
              <a:rPr sz="2800" spc="60" dirty="0">
                <a:latin typeface="Arial MT"/>
                <a:cs typeface="Arial MT"/>
              </a:rPr>
              <a:t>to</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behaviour</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concern?</a:t>
            </a:r>
            <a:endParaRPr sz="2800" dirty="0">
              <a:latin typeface="Arial MT"/>
              <a:cs typeface="Arial MT"/>
            </a:endParaRPr>
          </a:p>
          <a:p>
            <a:pPr marL="12700" marR="5080">
              <a:lnSpc>
                <a:spcPct val="140600"/>
              </a:lnSpc>
              <a:spcBef>
                <a:spcPts val="2550"/>
              </a:spcBef>
              <a:tabLst>
                <a:tab pos="1064895" algn="l"/>
                <a:tab pos="1129665" algn="l"/>
                <a:tab pos="1698625" algn="l"/>
                <a:tab pos="2594610" algn="l"/>
                <a:tab pos="2974340" algn="l"/>
                <a:tab pos="3064510" algn="l"/>
                <a:tab pos="4091940" algn="l"/>
                <a:tab pos="4246245" algn="l"/>
                <a:tab pos="4660900" algn="l"/>
                <a:tab pos="5770245" algn="l"/>
                <a:tab pos="6090285" algn="l"/>
                <a:tab pos="6828790" algn="l"/>
                <a:tab pos="7164070" algn="l"/>
                <a:tab pos="8608695" algn="l"/>
                <a:tab pos="9464675" algn="l"/>
                <a:tab pos="9810750" algn="l"/>
                <a:tab pos="11720195" algn="l"/>
                <a:tab pos="12190095" algn="l"/>
                <a:tab pos="13875385" algn="l"/>
                <a:tab pos="14667230" algn="l"/>
                <a:tab pos="15517494" algn="l"/>
              </a:tabLst>
            </a:pPr>
            <a:r>
              <a:rPr sz="2800" spc="114" dirty="0">
                <a:latin typeface="Arial MT"/>
                <a:cs typeface="Arial MT"/>
              </a:rPr>
              <a:t>What</a:t>
            </a:r>
            <a:r>
              <a:rPr sz="2800" dirty="0">
                <a:latin typeface="Arial MT"/>
                <a:cs typeface="Arial MT"/>
              </a:rPr>
              <a:t>	</a:t>
            </a:r>
            <a:r>
              <a:rPr sz="2800" spc="150" dirty="0">
                <a:latin typeface="Arial MT"/>
                <a:cs typeface="Arial MT"/>
              </a:rPr>
              <a:t>resources</a:t>
            </a:r>
            <a:r>
              <a:rPr sz="2800" dirty="0">
                <a:latin typeface="Arial MT"/>
                <a:cs typeface="Arial MT"/>
              </a:rPr>
              <a:t>	</a:t>
            </a:r>
            <a:r>
              <a:rPr sz="2800" spc="120" dirty="0">
                <a:latin typeface="Arial MT"/>
                <a:cs typeface="Arial MT"/>
              </a:rPr>
              <a:t>might</a:t>
            </a:r>
            <a:r>
              <a:rPr sz="2800" dirty="0">
                <a:latin typeface="Arial MT"/>
                <a:cs typeface="Arial MT"/>
              </a:rPr>
              <a:t>	</a:t>
            </a:r>
            <a:r>
              <a:rPr sz="2800" spc="55" dirty="0">
                <a:latin typeface="Arial MT"/>
                <a:cs typeface="Arial MT"/>
              </a:rPr>
              <a:t>be</a:t>
            </a:r>
            <a:r>
              <a:rPr sz="2800" dirty="0">
                <a:latin typeface="Arial MT"/>
                <a:cs typeface="Arial MT"/>
              </a:rPr>
              <a:t>	</a:t>
            </a:r>
            <a:r>
              <a:rPr sz="2800" spc="150" dirty="0">
                <a:latin typeface="Arial MT"/>
                <a:cs typeface="Arial MT"/>
              </a:rPr>
              <a:t>utilised</a:t>
            </a:r>
            <a:r>
              <a:rPr sz="2800" dirty="0">
                <a:latin typeface="Arial MT"/>
                <a:cs typeface="Arial MT"/>
              </a:rPr>
              <a:t>	</a:t>
            </a:r>
            <a:r>
              <a:rPr sz="2800" spc="105" dirty="0">
                <a:latin typeface="Arial MT"/>
                <a:cs typeface="Arial MT"/>
              </a:rPr>
              <a:t>when</a:t>
            </a:r>
            <a:r>
              <a:rPr sz="2800" dirty="0">
                <a:latin typeface="Arial MT"/>
                <a:cs typeface="Arial MT"/>
              </a:rPr>
              <a:t>	</a:t>
            </a:r>
            <a:r>
              <a:rPr sz="2800" spc="140" dirty="0">
                <a:latin typeface="Arial MT"/>
                <a:cs typeface="Arial MT"/>
              </a:rPr>
              <a:t>dealing</a:t>
            </a:r>
            <a:r>
              <a:rPr sz="2800" dirty="0">
                <a:latin typeface="Arial MT"/>
                <a:cs typeface="Arial MT"/>
              </a:rPr>
              <a:t>	</a:t>
            </a:r>
            <a:r>
              <a:rPr sz="2800" spc="114" dirty="0">
                <a:latin typeface="Arial MT"/>
                <a:cs typeface="Arial MT"/>
              </a:rPr>
              <a:t>with</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behaviour</a:t>
            </a:r>
            <a:r>
              <a:rPr sz="2800" dirty="0">
                <a:latin typeface="Arial MT"/>
                <a:cs typeface="Arial MT"/>
              </a:rPr>
              <a:t>	</a:t>
            </a:r>
            <a:r>
              <a:rPr sz="2800" spc="60" dirty="0">
                <a:latin typeface="Arial MT"/>
                <a:cs typeface="Arial MT"/>
              </a:rPr>
              <a:t>of</a:t>
            </a:r>
            <a:r>
              <a:rPr sz="2800" dirty="0">
                <a:latin typeface="Arial MT"/>
                <a:cs typeface="Arial MT"/>
              </a:rPr>
              <a:t>	</a:t>
            </a:r>
            <a:r>
              <a:rPr sz="2800" spc="150" dirty="0">
                <a:latin typeface="Arial MT"/>
                <a:cs typeface="Arial MT"/>
              </a:rPr>
              <a:t>concern,</a:t>
            </a:r>
            <a:r>
              <a:rPr sz="2800" dirty="0">
                <a:latin typeface="Arial MT"/>
                <a:cs typeface="Arial MT"/>
              </a:rPr>
              <a:t>	</a:t>
            </a:r>
            <a:r>
              <a:rPr sz="2800" spc="85" dirty="0">
                <a:latin typeface="Arial MT"/>
                <a:cs typeface="Arial MT"/>
              </a:rPr>
              <a:t>and</a:t>
            </a:r>
            <a:r>
              <a:rPr sz="2800" dirty="0">
                <a:latin typeface="Arial MT"/>
                <a:cs typeface="Arial MT"/>
              </a:rPr>
              <a:t>	</a:t>
            </a:r>
            <a:r>
              <a:rPr sz="2800" spc="85" dirty="0">
                <a:latin typeface="Arial MT"/>
                <a:cs typeface="Arial MT"/>
              </a:rPr>
              <a:t>who</a:t>
            </a:r>
            <a:r>
              <a:rPr sz="2800" dirty="0">
                <a:latin typeface="Arial MT"/>
                <a:cs typeface="Arial MT"/>
              </a:rPr>
              <a:t>	</a:t>
            </a:r>
            <a:r>
              <a:rPr sz="2800" spc="114" dirty="0">
                <a:latin typeface="Arial MT"/>
                <a:cs typeface="Arial MT"/>
              </a:rPr>
              <a:t>else </a:t>
            </a:r>
            <a:r>
              <a:rPr sz="2800" spc="130" dirty="0">
                <a:latin typeface="Arial MT"/>
                <a:cs typeface="Arial MT"/>
              </a:rPr>
              <a:t>might</a:t>
            </a:r>
            <a:r>
              <a:rPr sz="2800" dirty="0">
                <a:latin typeface="Arial MT"/>
                <a:cs typeface="Arial MT"/>
              </a:rPr>
              <a:t>		</a:t>
            </a:r>
            <a:r>
              <a:rPr sz="2800" spc="55" dirty="0">
                <a:latin typeface="Arial MT"/>
                <a:cs typeface="Arial MT"/>
              </a:rPr>
              <a:t>be</a:t>
            </a:r>
            <a:r>
              <a:rPr sz="2800" dirty="0">
                <a:latin typeface="Arial MT"/>
                <a:cs typeface="Arial MT"/>
              </a:rPr>
              <a:t>	</a:t>
            </a:r>
            <a:r>
              <a:rPr sz="2800" spc="110" dirty="0">
                <a:latin typeface="Arial MT"/>
                <a:cs typeface="Arial MT"/>
              </a:rPr>
              <a:t>able</a:t>
            </a:r>
            <a:r>
              <a:rPr sz="2800" dirty="0">
                <a:latin typeface="Arial MT"/>
                <a:cs typeface="Arial MT"/>
              </a:rPr>
              <a:t>	</a:t>
            </a:r>
            <a:r>
              <a:rPr sz="2800" spc="60" dirty="0">
                <a:latin typeface="Arial MT"/>
                <a:cs typeface="Arial MT"/>
              </a:rPr>
              <a:t>to</a:t>
            </a:r>
            <a:r>
              <a:rPr sz="2800" dirty="0">
                <a:latin typeface="Arial MT"/>
                <a:cs typeface="Arial MT"/>
              </a:rPr>
              <a:t>		</a:t>
            </a:r>
            <a:r>
              <a:rPr sz="2800" spc="145" dirty="0">
                <a:latin typeface="Arial MT"/>
                <a:cs typeface="Arial MT"/>
              </a:rPr>
              <a:t>assist</a:t>
            </a:r>
            <a:r>
              <a:rPr sz="2800" dirty="0">
                <a:latin typeface="Arial MT"/>
                <a:cs typeface="Arial MT"/>
              </a:rPr>
              <a:t>		</a:t>
            </a:r>
            <a:r>
              <a:rPr sz="2800" spc="145" dirty="0">
                <a:latin typeface="Arial MT"/>
                <a:cs typeface="Arial MT"/>
              </a:rPr>
              <a:t>besides</a:t>
            </a:r>
            <a:r>
              <a:rPr sz="2800" dirty="0">
                <a:latin typeface="Arial MT"/>
                <a:cs typeface="Arial MT"/>
              </a:rPr>
              <a:t>	</a:t>
            </a:r>
            <a:r>
              <a:rPr sz="2800" spc="120" dirty="0">
                <a:latin typeface="Arial MT"/>
                <a:cs typeface="Arial MT"/>
              </a:rPr>
              <a:t>other</a:t>
            </a:r>
            <a:r>
              <a:rPr sz="2800" dirty="0">
                <a:latin typeface="Arial MT"/>
                <a:cs typeface="Arial MT"/>
              </a:rPr>
              <a:t>	</a:t>
            </a:r>
            <a:r>
              <a:rPr sz="2800" spc="145" dirty="0">
                <a:latin typeface="Arial MT"/>
                <a:cs typeface="Arial MT"/>
              </a:rPr>
              <a:t>staff?</a:t>
            </a:r>
            <a:endParaRPr sz="2800" dirty="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4" name="object 4"/>
          <p:cNvSpPr/>
          <p:nvPr/>
        </p:nvSpPr>
        <p:spPr>
          <a:xfrm>
            <a:off x="1028700" y="204850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0" y="2364522"/>
            <a:ext cx="18287999" cy="7922477"/>
          </a:xfrm>
          <a:prstGeom prst="rect">
            <a:avLst/>
          </a:prstGeom>
        </p:spPr>
      </p:pic>
      <p:sp>
        <p:nvSpPr>
          <p:cNvPr id="6" name="object 6"/>
          <p:cNvSpPr txBox="1"/>
          <p:nvPr/>
        </p:nvSpPr>
        <p:spPr>
          <a:xfrm>
            <a:off x="1016000" y="2585276"/>
            <a:ext cx="15002510" cy="1825625"/>
          </a:xfrm>
          <a:prstGeom prst="rect">
            <a:avLst/>
          </a:prstGeom>
        </p:spPr>
        <p:txBody>
          <a:bodyPr vert="horz" wrap="square" lIns="0" tIns="12700" rIns="0" bIns="0" rtlCol="0">
            <a:spAutoFit/>
          </a:bodyPr>
          <a:lstStyle/>
          <a:p>
            <a:pPr marL="12700" marR="5080">
              <a:lnSpc>
                <a:spcPct val="140600"/>
              </a:lnSpc>
              <a:spcBef>
                <a:spcPts val="100"/>
              </a:spcBef>
              <a:tabLst>
                <a:tab pos="1164590" algn="l"/>
                <a:tab pos="1233805" algn="l"/>
                <a:tab pos="2025650" algn="l"/>
                <a:tab pos="2718435" algn="l"/>
                <a:tab pos="3296920" algn="l"/>
                <a:tab pos="3766820" algn="l"/>
                <a:tab pos="3939540" algn="l"/>
                <a:tab pos="4409440" algn="l"/>
                <a:tab pos="5878830" algn="l"/>
                <a:tab pos="6348730" algn="l"/>
                <a:tab pos="8035290" algn="l"/>
                <a:tab pos="8807450" algn="l"/>
                <a:tab pos="9800590" algn="l"/>
                <a:tab pos="10676255" algn="l"/>
                <a:tab pos="12066270" algn="l"/>
                <a:tab pos="12536170" algn="l"/>
                <a:tab pos="13451205" algn="l"/>
              </a:tabLst>
            </a:pPr>
            <a:r>
              <a:rPr sz="2800" spc="110" dirty="0">
                <a:latin typeface="Arial MT"/>
                <a:cs typeface="Arial MT"/>
              </a:rPr>
              <a:t>When</a:t>
            </a:r>
            <a:r>
              <a:rPr sz="2800" dirty="0">
                <a:latin typeface="Arial MT"/>
                <a:cs typeface="Arial MT"/>
              </a:rPr>
              <a:t>	</a:t>
            </a:r>
            <a:r>
              <a:rPr sz="2800" spc="150" dirty="0">
                <a:latin typeface="Arial MT"/>
                <a:cs typeface="Arial MT"/>
              </a:rPr>
              <a:t>responding</a:t>
            </a:r>
            <a:r>
              <a:rPr sz="2800" dirty="0">
                <a:latin typeface="Arial MT"/>
                <a:cs typeface="Arial MT"/>
              </a:rPr>
              <a:t>	</a:t>
            </a:r>
            <a:r>
              <a:rPr sz="2800" spc="50" dirty="0">
                <a:latin typeface="Arial MT"/>
                <a:cs typeface="Arial MT"/>
              </a:rPr>
              <a:t>to</a:t>
            </a:r>
            <a:r>
              <a:rPr sz="2800" dirty="0">
                <a:latin typeface="Arial MT"/>
                <a:cs typeface="Arial MT"/>
              </a:rPr>
              <a:t>	</a:t>
            </a:r>
            <a:r>
              <a:rPr sz="2800" spc="150" dirty="0">
                <a:latin typeface="Arial MT"/>
                <a:cs typeface="Arial MT"/>
              </a:rPr>
              <a:t>behaviours</a:t>
            </a:r>
            <a:r>
              <a:rPr sz="2800" dirty="0">
                <a:latin typeface="Arial MT"/>
                <a:cs typeface="Arial MT"/>
              </a:rPr>
              <a:t>	</a:t>
            </a:r>
            <a:r>
              <a:rPr sz="2800" spc="60" dirty="0">
                <a:latin typeface="Arial MT"/>
                <a:cs typeface="Arial MT"/>
              </a:rPr>
              <a:t>of</a:t>
            </a:r>
            <a:r>
              <a:rPr sz="2800" dirty="0">
                <a:latin typeface="Arial MT"/>
                <a:cs typeface="Arial MT"/>
              </a:rPr>
              <a:t>	</a:t>
            </a:r>
            <a:r>
              <a:rPr sz="2800" spc="150" dirty="0">
                <a:latin typeface="Arial MT"/>
                <a:cs typeface="Arial MT"/>
              </a:rPr>
              <a:t>concern,</a:t>
            </a:r>
            <a:r>
              <a:rPr sz="2800" dirty="0">
                <a:latin typeface="Arial MT"/>
                <a:cs typeface="Arial MT"/>
              </a:rPr>
              <a:t>	</a:t>
            </a:r>
            <a:r>
              <a:rPr sz="2800" spc="90" dirty="0">
                <a:latin typeface="Arial MT"/>
                <a:cs typeface="Arial MT"/>
              </a:rPr>
              <a:t>you</a:t>
            </a:r>
            <a:r>
              <a:rPr sz="2800" dirty="0">
                <a:latin typeface="Arial MT"/>
                <a:cs typeface="Arial MT"/>
              </a:rPr>
              <a:t>	</a:t>
            </a:r>
            <a:r>
              <a:rPr sz="2800" spc="114" dirty="0">
                <a:latin typeface="Arial MT"/>
                <a:cs typeface="Arial MT"/>
              </a:rPr>
              <a:t>must</a:t>
            </a:r>
            <a:r>
              <a:rPr sz="2800" dirty="0">
                <a:latin typeface="Arial MT"/>
                <a:cs typeface="Arial MT"/>
              </a:rPr>
              <a:t>	</a:t>
            </a:r>
            <a:r>
              <a:rPr sz="2800" spc="114" dirty="0">
                <a:latin typeface="Arial MT"/>
                <a:cs typeface="Arial MT"/>
              </a:rPr>
              <a:t>give</a:t>
            </a:r>
            <a:r>
              <a:rPr sz="2800" dirty="0">
                <a:latin typeface="Arial MT"/>
                <a:cs typeface="Arial MT"/>
              </a:rPr>
              <a:t>	</a:t>
            </a:r>
            <a:r>
              <a:rPr sz="2800" spc="150" dirty="0">
                <a:latin typeface="Arial MT"/>
                <a:cs typeface="Arial MT"/>
              </a:rPr>
              <a:t>priority</a:t>
            </a:r>
            <a:r>
              <a:rPr sz="2800" dirty="0">
                <a:latin typeface="Arial MT"/>
                <a:cs typeface="Arial MT"/>
              </a:rPr>
              <a:t>	</a:t>
            </a:r>
            <a:r>
              <a:rPr sz="2800" spc="60" dirty="0">
                <a:latin typeface="Arial MT"/>
                <a:cs typeface="Arial MT"/>
              </a:rPr>
              <a:t>to</a:t>
            </a:r>
            <a:r>
              <a:rPr sz="2800" dirty="0">
                <a:latin typeface="Arial MT"/>
                <a:cs typeface="Arial MT"/>
              </a:rPr>
              <a:t>	</a:t>
            </a:r>
            <a:r>
              <a:rPr sz="2800" spc="114" dirty="0">
                <a:latin typeface="Arial MT"/>
                <a:cs typeface="Arial MT"/>
              </a:rPr>
              <a:t>your</a:t>
            </a:r>
            <a:r>
              <a:rPr sz="2800" dirty="0">
                <a:latin typeface="Arial MT"/>
                <a:cs typeface="Arial MT"/>
              </a:rPr>
              <a:t>	</a:t>
            </a:r>
            <a:r>
              <a:rPr sz="2800" spc="145" dirty="0">
                <a:latin typeface="Arial MT"/>
                <a:cs typeface="Arial MT"/>
              </a:rPr>
              <a:t>personal safety</a:t>
            </a:r>
            <a:r>
              <a:rPr sz="2800" dirty="0">
                <a:latin typeface="Arial MT"/>
                <a:cs typeface="Arial MT"/>
              </a:rPr>
              <a:t>		</a:t>
            </a:r>
            <a:r>
              <a:rPr sz="2800" spc="85" dirty="0">
                <a:latin typeface="Arial MT"/>
                <a:cs typeface="Arial MT"/>
              </a:rPr>
              <a:t>and</a:t>
            </a:r>
            <a:r>
              <a:rPr sz="2800" dirty="0">
                <a:latin typeface="Arial MT"/>
                <a:cs typeface="Arial MT"/>
              </a:rPr>
              <a:t>	</a:t>
            </a:r>
            <a:r>
              <a:rPr sz="2800" spc="90" dirty="0">
                <a:latin typeface="Arial MT"/>
                <a:cs typeface="Arial MT"/>
              </a:rPr>
              <a:t>the</a:t>
            </a:r>
            <a:r>
              <a:rPr sz="2800" dirty="0">
                <a:latin typeface="Arial MT"/>
                <a:cs typeface="Arial MT"/>
              </a:rPr>
              <a:t>	</a:t>
            </a:r>
            <a:r>
              <a:rPr sz="2800" spc="145" dirty="0">
                <a:latin typeface="Arial MT"/>
                <a:cs typeface="Arial MT"/>
              </a:rPr>
              <a:t>safety</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others.</a:t>
            </a:r>
            <a:endParaRPr sz="2800" dirty="0">
              <a:latin typeface="Arial MT"/>
              <a:cs typeface="Arial MT"/>
            </a:endParaRPr>
          </a:p>
          <a:p>
            <a:pPr marL="12700">
              <a:lnSpc>
                <a:spcPct val="100000"/>
              </a:lnSpc>
              <a:spcBef>
                <a:spcPts val="1365"/>
              </a:spcBef>
              <a:tabLst>
                <a:tab pos="600710" algn="l"/>
                <a:tab pos="1595120" algn="l"/>
                <a:tab pos="3162935" algn="l"/>
                <a:tab pos="4058285" algn="l"/>
                <a:tab pos="5131435" algn="l"/>
                <a:tab pos="7263765" algn="l"/>
                <a:tab pos="7733665" algn="l"/>
                <a:tab pos="9846310" algn="l"/>
                <a:tab pos="10316210" algn="l"/>
                <a:tab pos="11878945" algn="l"/>
                <a:tab pos="12650470" algn="l"/>
              </a:tabLst>
            </a:pPr>
            <a:r>
              <a:rPr sz="2800" spc="55" dirty="0">
                <a:latin typeface="Arial MT"/>
                <a:cs typeface="Arial MT"/>
              </a:rPr>
              <a:t>To</a:t>
            </a:r>
            <a:r>
              <a:rPr sz="2800" dirty="0">
                <a:latin typeface="Arial MT"/>
                <a:cs typeface="Arial MT"/>
              </a:rPr>
              <a:t>	</a:t>
            </a:r>
            <a:r>
              <a:rPr sz="2800" spc="110" dirty="0">
                <a:latin typeface="Arial MT"/>
                <a:cs typeface="Arial MT"/>
              </a:rPr>
              <a:t>keep</a:t>
            </a:r>
            <a:r>
              <a:rPr sz="2800" dirty="0">
                <a:latin typeface="Arial MT"/>
                <a:cs typeface="Arial MT"/>
              </a:rPr>
              <a:t>	</a:t>
            </a:r>
            <a:r>
              <a:rPr sz="2800" spc="150" dirty="0">
                <a:latin typeface="Arial MT"/>
                <a:cs typeface="Arial MT"/>
              </a:rPr>
              <a:t>yourself</a:t>
            </a:r>
            <a:r>
              <a:rPr sz="2800" dirty="0">
                <a:latin typeface="Arial MT"/>
                <a:cs typeface="Arial MT"/>
              </a:rPr>
              <a:t>	</a:t>
            </a:r>
            <a:r>
              <a:rPr sz="2800" spc="114" dirty="0">
                <a:latin typeface="Arial MT"/>
                <a:cs typeface="Arial MT"/>
              </a:rPr>
              <a:t>safe</a:t>
            </a:r>
            <a:r>
              <a:rPr sz="2800" dirty="0">
                <a:latin typeface="Arial MT"/>
                <a:cs typeface="Arial MT"/>
              </a:rPr>
              <a:t>	</a:t>
            </a:r>
            <a:r>
              <a:rPr sz="2800" spc="105" dirty="0">
                <a:latin typeface="Arial MT"/>
                <a:cs typeface="Arial MT"/>
              </a:rPr>
              <a:t>when</a:t>
            </a:r>
            <a:r>
              <a:rPr sz="2800" dirty="0">
                <a:latin typeface="Arial MT"/>
                <a:cs typeface="Arial MT"/>
              </a:rPr>
              <a:t>	</a:t>
            </a:r>
            <a:r>
              <a:rPr sz="2800" spc="150" dirty="0">
                <a:latin typeface="Arial MT"/>
                <a:cs typeface="Arial MT"/>
              </a:rPr>
              <a:t>responding</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a:latin typeface="Arial MT"/>
                <a:cs typeface="Arial MT"/>
              </a:rPr>
              <a:t>behaviours</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concern</a:t>
            </a:r>
            <a:r>
              <a:rPr sz="2800" dirty="0">
                <a:latin typeface="Arial MT"/>
                <a:cs typeface="Arial MT"/>
              </a:rPr>
              <a:t>	</a:t>
            </a:r>
            <a:r>
              <a:rPr sz="2800" spc="90" dirty="0">
                <a:latin typeface="Arial MT"/>
                <a:cs typeface="Arial MT"/>
              </a:rPr>
              <a:t>you</a:t>
            </a:r>
            <a:r>
              <a:rPr sz="2800" dirty="0">
                <a:latin typeface="Arial MT"/>
                <a:cs typeface="Arial MT"/>
              </a:rPr>
              <a:t>	</a:t>
            </a:r>
            <a:r>
              <a:rPr sz="2800" spc="145" dirty="0">
                <a:latin typeface="Arial MT"/>
                <a:cs typeface="Arial MT"/>
              </a:rPr>
              <a:t>should:</a:t>
            </a:r>
            <a:endParaRPr sz="2800" dirty="0">
              <a:latin typeface="Arial MT"/>
              <a:cs typeface="Arial MT"/>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254" dirty="0"/>
              <a:t>Prioritise</a:t>
            </a:r>
            <a:r>
              <a:rPr spc="605" dirty="0"/>
              <a:t> </a:t>
            </a:r>
            <a:r>
              <a:rPr spc="60" dirty="0"/>
              <a:t>your</a:t>
            </a:r>
            <a:r>
              <a:rPr spc="605" dirty="0"/>
              <a:t> </a:t>
            </a:r>
            <a:r>
              <a:rPr spc="229" dirty="0"/>
              <a:t>Safety</a:t>
            </a:r>
          </a:p>
        </p:txBody>
      </p:sp>
      <p:grpSp>
        <p:nvGrpSpPr>
          <p:cNvPr id="8" name="object 8"/>
          <p:cNvGrpSpPr/>
          <p:nvPr/>
        </p:nvGrpSpPr>
        <p:grpSpPr>
          <a:xfrm>
            <a:off x="1352550" y="5106888"/>
            <a:ext cx="6306820" cy="3705225"/>
            <a:chOff x="1352550" y="5106888"/>
            <a:chExt cx="6306820" cy="3705225"/>
          </a:xfrm>
        </p:grpSpPr>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5145393"/>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5745468"/>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352550" y="6345543"/>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352550" y="6945618"/>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352550" y="7545693"/>
              <a:ext cx="104775" cy="104775"/>
            </a:xfrm>
            <a:prstGeom prst="rect">
              <a:avLst/>
            </a:prstGeom>
          </p:spPr>
        </p:pic>
        <p:pic>
          <p:nvPicPr>
            <p:cNvPr id="14" name="object 14"/>
            <p:cNvPicPr/>
            <p:nvPr/>
          </p:nvPicPr>
          <p:blipFill>
            <a:blip r:embed="rId4" cstate="email">
              <a:extLst>
                <a:ext uri="{28A0092B-C50C-407E-A947-70E740481C1C}">
                  <a14:useLocalDpi xmlns:a14="http://schemas.microsoft.com/office/drawing/2010/main"/>
                </a:ext>
              </a:extLst>
            </a:blip>
            <a:stretch>
              <a:fillRect/>
            </a:stretch>
          </p:blipFill>
          <p:spPr>
            <a:xfrm>
              <a:off x="7554276" y="5106888"/>
              <a:ext cx="104775" cy="104775"/>
            </a:xfrm>
            <a:prstGeom prst="rect">
              <a:avLst/>
            </a:prstGeom>
          </p:spPr>
        </p:pic>
        <p:pic>
          <p:nvPicPr>
            <p:cNvPr id="15" name="object 15"/>
            <p:cNvPicPr/>
            <p:nvPr/>
          </p:nvPicPr>
          <p:blipFill>
            <a:blip r:embed="rId4" cstate="email">
              <a:extLst>
                <a:ext uri="{28A0092B-C50C-407E-A947-70E740481C1C}">
                  <a14:useLocalDpi xmlns:a14="http://schemas.microsoft.com/office/drawing/2010/main"/>
                </a:ext>
              </a:extLst>
            </a:blip>
            <a:stretch>
              <a:fillRect/>
            </a:stretch>
          </p:blipFill>
          <p:spPr>
            <a:xfrm>
              <a:off x="7554276" y="5706963"/>
              <a:ext cx="104775" cy="104775"/>
            </a:xfrm>
            <a:prstGeom prst="rect">
              <a:avLst/>
            </a:prstGeom>
          </p:spPr>
        </p:pic>
        <p:pic>
          <p:nvPicPr>
            <p:cNvPr id="16" name="object 16"/>
            <p:cNvPicPr/>
            <p:nvPr/>
          </p:nvPicPr>
          <p:blipFill>
            <a:blip r:embed="rId4" cstate="email">
              <a:extLst>
                <a:ext uri="{28A0092B-C50C-407E-A947-70E740481C1C}">
                  <a14:useLocalDpi xmlns:a14="http://schemas.microsoft.com/office/drawing/2010/main"/>
                </a:ext>
              </a:extLst>
            </a:blip>
            <a:stretch>
              <a:fillRect/>
            </a:stretch>
          </p:blipFill>
          <p:spPr>
            <a:xfrm>
              <a:off x="7554276" y="6307038"/>
              <a:ext cx="104775" cy="104775"/>
            </a:xfrm>
            <a:prstGeom prst="rect">
              <a:avLst/>
            </a:prstGeom>
          </p:spPr>
        </p:pic>
        <p:pic>
          <p:nvPicPr>
            <p:cNvPr id="17" name="object 17"/>
            <p:cNvPicPr/>
            <p:nvPr/>
          </p:nvPicPr>
          <p:blipFill>
            <a:blip r:embed="rId4" cstate="email">
              <a:extLst>
                <a:ext uri="{28A0092B-C50C-407E-A947-70E740481C1C}">
                  <a14:useLocalDpi xmlns:a14="http://schemas.microsoft.com/office/drawing/2010/main"/>
                </a:ext>
              </a:extLst>
            </a:blip>
            <a:stretch>
              <a:fillRect/>
            </a:stretch>
          </p:blipFill>
          <p:spPr>
            <a:xfrm>
              <a:off x="7554276" y="6907113"/>
              <a:ext cx="104775" cy="104775"/>
            </a:xfrm>
            <a:prstGeom prst="rect">
              <a:avLst/>
            </a:prstGeom>
          </p:spPr>
        </p:pic>
        <p:pic>
          <p:nvPicPr>
            <p:cNvPr id="18" name="object 18"/>
            <p:cNvPicPr/>
            <p:nvPr/>
          </p:nvPicPr>
          <p:blipFill>
            <a:blip r:embed="rId4" cstate="email">
              <a:extLst>
                <a:ext uri="{28A0092B-C50C-407E-A947-70E740481C1C}">
                  <a14:useLocalDpi xmlns:a14="http://schemas.microsoft.com/office/drawing/2010/main"/>
                </a:ext>
              </a:extLst>
            </a:blip>
            <a:stretch>
              <a:fillRect/>
            </a:stretch>
          </p:blipFill>
          <p:spPr>
            <a:xfrm>
              <a:off x="7554276" y="8707338"/>
              <a:ext cx="104775" cy="104775"/>
            </a:xfrm>
            <a:prstGeom prst="rect">
              <a:avLst/>
            </a:prstGeom>
          </p:spPr>
        </p:pic>
      </p:grpSp>
      <p:sp>
        <p:nvSpPr>
          <p:cNvPr id="19" name="object 19"/>
          <p:cNvSpPr txBox="1"/>
          <p:nvPr/>
        </p:nvSpPr>
        <p:spPr>
          <a:xfrm>
            <a:off x="1620390" y="4756131"/>
            <a:ext cx="4333240" cy="3625850"/>
          </a:xfrm>
          <a:prstGeom prst="rect">
            <a:avLst/>
          </a:prstGeom>
        </p:spPr>
        <p:txBody>
          <a:bodyPr vert="horz" wrap="square" lIns="0" tIns="12700" rIns="0" bIns="0" rtlCol="0">
            <a:spAutoFit/>
          </a:bodyPr>
          <a:lstStyle/>
          <a:p>
            <a:pPr marL="12700" marR="2145665">
              <a:lnSpc>
                <a:spcPct val="140600"/>
              </a:lnSpc>
              <a:spcBef>
                <a:spcPts val="100"/>
              </a:spcBef>
              <a:tabLst>
                <a:tab pos="581025" algn="l"/>
              </a:tabLst>
            </a:pPr>
            <a:r>
              <a:rPr sz="2800" spc="55" dirty="0">
                <a:latin typeface="Arial MT"/>
                <a:cs typeface="Arial MT"/>
              </a:rPr>
              <a:t>be</a:t>
            </a:r>
            <a:r>
              <a:rPr sz="2800" dirty="0">
                <a:latin typeface="Arial MT"/>
                <a:cs typeface="Arial MT"/>
              </a:rPr>
              <a:t>	</a:t>
            </a:r>
            <a:r>
              <a:rPr sz="2800" spc="145" dirty="0">
                <a:latin typeface="Arial MT"/>
                <a:cs typeface="Arial MT"/>
              </a:rPr>
              <a:t>prepared </a:t>
            </a:r>
            <a:r>
              <a:rPr sz="2800" spc="50" dirty="0">
                <a:latin typeface="Arial MT"/>
                <a:cs typeface="Arial MT"/>
              </a:rPr>
              <a:t>be</a:t>
            </a:r>
            <a:r>
              <a:rPr sz="2800" dirty="0">
                <a:latin typeface="Arial MT"/>
                <a:cs typeface="Arial MT"/>
              </a:rPr>
              <a:t>	</a:t>
            </a:r>
            <a:r>
              <a:rPr sz="2800" spc="135" dirty="0">
                <a:latin typeface="Arial MT"/>
                <a:cs typeface="Arial MT"/>
              </a:rPr>
              <a:t>alert</a:t>
            </a:r>
            <a:endParaRPr sz="2800">
              <a:latin typeface="Arial MT"/>
              <a:cs typeface="Arial MT"/>
            </a:endParaRPr>
          </a:p>
          <a:p>
            <a:pPr marL="12700">
              <a:lnSpc>
                <a:spcPct val="100000"/>
              </a:lnSpc>
              <a:spcBef>
                <a:spcPts val="1365"/>
              </a:spcBef>
              <a:tabLst>
                <a:tab pos="1065530" algn="l"/>
                <a:tab pos="1980564" algn="l"/>
              </a:tabLst>
            </a:pPr>
            <a:r>
              <a:rPr sz="2800" spc="110" dirty="0">
                <a:latin typeface="Arial MT"/>
                <a:cs typeface="Arial MT"/>
              </a:rPr>
              <a:t>know</a:t>
            </a:r>
            <a:r>
              <a:rPr sz="2800" dirty="0">
                <a:latin typeface="Arial MT"/>
                <a:cs typeface="Arial MT"/>
              </a:rPr>
              <a:t>	</a:t>
            </a:r>
            <a:r>
              <a:rPr sz="2800" spc="114" dirty="0">
                <a:latin typeface="Arial MT"/>
                <a:cs typeface="Arial MT"/>
              </a:rPr>
              <a:t>your</a:t>
            </a:r>
            <a:r>
              <a:rPr sz="2800" dirty="0">
                <a:latin typeface="Arial MT"/>
                <a:cs typeface="Arial MT"/>
              </a:rPr>
              <a:t>	</a:t>
            </a:r>
            <a:r>
              <a:rPr sz="2800" spc="150" dirty="0">
                <a:latin typeface="Arial MT"/>
                <a:cs typeface="Arial MT"/>
              </a:rPr>
              <a:t>patients</a:t>
            </a:r>
            <a:endParaRPr sz="2800">
              <a:latin typeface="Arial MT"/>
              <a:cs typeface="Arial MT"/>
            </a:endParaRPr>
          </a:p>
          <a:p>
            <a:pPr marL="12700" marR="5080">
              <a:lnSpc>
                <a:spcPct val="140600"/>
              </a:lnSpc>
              <a:tabLst>
                <a:tab pos="887730" algn="l"/>
                <a:tab pos="1020444" algn="l"/>
                <a:tab pos="1861185" algn="l"/>
                <a:tab pos="2138045" algn="l"/>
                <a:tab pos="2653030" algn="l"/>
                <a:tab pos="3103245" algn="l"/>
                <a:tab pos="3587115" algn="l"/>
              </a:tabLst>
            </a:pPr>
            <a:r>
              <a:rPr sz="2800" spc="120" dirty="0">
                <a:latin typeface="Arial MT"/>
                <a:cs typeface="Arial MT"/>
              </a:rPr>
              <a:t>stay</a:t>
            </a:r>
            <a:r>
              <a:rPr sz="2800" dirty="0">
                <a:latin typeface="Arial MT"/>
                <a:cs typeface="Arial MT"/>
              </a:rPr>
              <a:t>	</a:t>
            </a:r>
            <a:r>
              <a:rPr sz="2800" spc="110" dirty="0">
                <a:latin typeface="Arial MT"/>
                <a:cs typeface="Arial MT"/>
              </a:rPr>
              <a:t>calm</a:t>
            </a:r>
            <a:r>
              <a:rPr sz="2800" dirty="0">
                <a:latin typeface="Arial MT"/>
                <a:cs typeface="Arial MT"/>
              </a:rPr>
              <a:t>	</a:t>
            </a:r>
            <a:r>
              <a:rPr sz="2800" spc="85" dirty="0">
                <a:latin typeface="Arial MT"/>
                <a:cs typeface="Arial MT"/>
              </a:rPr>
              <a:t>and</a:t>
            </a:r>
            <a:r>
              <a:rPr sz="2800" dirty="0">
                <a:latin typeface="Arial MT"/>
                <a:cs typeface="Arial MT"/>
              </a:rPr>
              <a:t>	</a:t>
            </a:r>
            <a:r>
              <a:rPr sz="2800" spc="60" dirty="0">
                <a:latin typeface="Arial MT"/>
                <a:cs typeface="Arial MT"/>
              </a:rPr>
              <a:t>in</a:t>
            </a:r>
            <a:r>
              <a:rPr sz="2800" dirty="0">
                <a:latin typeface="Arial MT"/>
                <a:cs typeface="Arial MT"/>
              </a:rPr>
              <a:t>	</a:t>
            </a:r>
            <a:r>
              <a:rPr sz="2800" spc="145" dirty="0">
                <a:latin typeface="Arial MT"/>
                <a:cs typeface="Arial MT"/>
              </a:rPr>
              <a:t>control </a:t>
            </a:r>
            <a:r>
              <a:rPr sz="2800" spc="130" dirty="0">
                <a:latin typeface="Arial MT"/>
                <a:cs typeface="Arial MT"/>
              </a:rPr>
              <a:t>don't</a:t>
            </a:r>
            <a:r>
              <a:rPr sz="2800" dirty="0">
                <a:latin typeface="Arial MT"/>
                <a:cs typeface="Arial MT"/>
              </a:rPr>
              <a:t>		</a:t>
            </a:r>
            <a:r>
              <a:rPr sz="2800" spc="135" dirty="0">
                <a:latin typeface="Arial MT"/>
                <a:cs typeface="Arial MT"/>
              </a:rPr>
              <a:t>stand</a:t>
            </a:r>
            <a:r>
              <a:rPr sz="2800" dirty="0">
                <a:latin typeface="Arial MT"/>
                <a:cs typeface="Arial MT"/>
              </a:rPr>
              <a:t>	</a:t>
            </a:r>
            <a:r>
              <a:rPr sz="2800" spc="150" dirty="0">
                <a:latin typeface="Arial MT"/>
                <a:cs typeface="Arial MT"/>
              </a:rPr>
              <a:t>directly</a:t>
            </a:r>
            <a:r>
              <a:rPr sz="2800" dirty="0">
                <a:latin typeface="Arial MT"/>
                <a:cs typeface="Arial MT"/>
              </a:rPr>
              <a:t>	</a:t>
            </a:r>
            <a:r>
              <a:rPr sz="2800" spc="60" dirty="0">
                <a:latin typeface="Arial MT"/>
                <a:cs typeface="Arial MT"/>
              </a:rPr>
              <a:t>in</a:t>
            </a:r>
            <a:endParaRPr sz="2800">
              <a:latin typeface="Arial MT"/>
              <a:cs typeface="Arial MT"/>
            </a:endParaRPr>
          </a:p>
          <a:p>
            <a:pPr marL="12700">
              <a:lnSpc>
                <a:spcPct val="100000"/>
              </a:lnSpc>
              <a:spcBef>
                <a:spcPts val="1365"/>
              </a:spcBef>
              <a:tabLst>
                <a:tab pos="971550" algn="l"/>
                <a:tab pos="1441450" algn="l"/>
              </a:tabLst>
            </a:pPr>
            <a:r>
              <a:rPr sz="2800" spc="125" dirty="0">
                <a:latin typeface="Arial MT"/>
                <a:cs typeface="Arial MT"/>
              </a:rPr>
              <a:t>front</a:t>
            </a:r>
            <a:r>
              <a:rPr sz="2800" dirty="0">
                <a:latin typeface="Arial MT"/>
                <a:cs typeface="Arial MT"/>
              </a:rPr>
              <a:t>	</a:t>
            </a:r>
            <a:r>
              <a:rPr sz="2800" spc="60" dirty="0">
                <a:latin typeface="Arial MT"/>
                <a:cs typeface="Arial MT"/>
              </a:rPr>
              <a:t>of</a:t>
            </a:r>
            <a:r>
              <a:rPr sz="2800" dirty="0">
                <a:latin typeface="Arial MT"/>
                <a:cs typeface="Arial MT"/>
              </a:rPr>
              <a:t>	</a:t>
            </a:r>
            <a:r>
              <a:rPr sz="2800" spc="140" dirty="0">
                <a:latin typeface="Arial MT"/>
                <a:cs typeface="Arial MT"/>
              </a:rPr>
              <a:t>someone</a:t>
            </a:r>
            <a:endParaRPr sz="2800">
              <a:latin typeface="Arial MT"/>
              <a:cs typeface="Arial MT"/>
            </a:endParaRPr>
          </a:p>
        </p:txBody>
      </p:sp>
      <p:sp>
        <p:nvSpPr>
          <p:cNvPr id="20" name="object 20"/>
          <p:cNvSpPr txBox="1"/>
          <p:nvPr/>
        </p:nvSpPr>
        <p:spPr>
          <a:xfrm>
            <a:off x="7822117" y="4717626"/>
            <a:ext cx="6392545" cy="4225925"/>
          </a:xfrm>
          <a:prstGeom prst="rect">
            <a:avLst/>
          </a:prstGeom>
        </p:spPr>
        <p:txBody>
          <a:bodyPr vert="horz" wrap="square" lIns="0" tIns="186055" rIns="0" bIns="0" rtlCol="0">
            <a:spAutoFit/>
          </a:bodyPr>
          <a:lstStyle/>
          <a:p>
            <a:pPr marL="12700">
              <a:lnSpc>
                <a:spcPct val="100000"/>
              </a:lnSpc>
              <a:spcBef>
                <a:spcPts val="1465"/>
              </a:spcBef>
              <a:tabLst>
                <a:tab pos="1332865" algn="l"/>
                <a:tab pos="2025014" algn="l"/>
              </a:tabLst>
            </a:pPr>
            <a:r>
              <a:rPr sz="2800" spc="145" dirty="0">
                <a:latin typeface="Arial MT"/>
                <a:cs typeface="Arial MT"/>
              </a:rPr>
              <a:t>survey</a:t>
            </a:r>
            <a:r>
              <a:rPr sz="2800" dirty="0">
                <a:latin typeface="Arial MT"/>
                <a:cs typeface="Arial MT"/>
              </a:rPr>
              <a:t>	</a:t>
            </a:r>
            <a:r>
              <a:rPr sz="2800" spc="90" dirty="0">
                <a:latin typeface="Arial MT"/>
                <a:cs typeface="Arial MT"/>
              </a:rPr>
              <a:t>the</a:t>
            </a:r>
            <a:r>
              <a:rPr sz="2800" dirty="0">
                <a:latin typeface="Arial MT"/>
                <a:cs typeface="Arial MT"/>
              </a:rPr>
              <a:t>	</a:t>
            </a:r>
            <a:r>
              <a:rPr sz="2800" spc="110" dirty="0">
                <a:latin typeface="Arial MT"/>
                <a:cs typeface="Arial MT"/>
              </a:rPr>
              <a:t>area</a:t>
            </a:r>
            <a:endParaRPr sz="2800">
              <a:latin typeface="Arial MT"/>
              <a:cs typeface="Arial MT"/>
            </a:endParaRPr>
          </a:p>
          <a:p>
            <a:pPr marL="12700">
              <a:lnSpc>
                <a:spcPct val="100000"/>
              </a:lnSpc>
              <a:spcBef>
                <a:spcPts val="1365"/>
              </a:spcBef>
              <a:tabLst>
                <a:tab pos="1006475" algn="l"/>
                <a:tab pos="1575435" algn="l"/>
                <a:tab pos="2352040" algn="l"/>
              </a:tabLst>
            </a:pPr>
            <a:r>
              <a:rPr sz="2800" spc="110" dirty="0">
                <a:latin typeface="Arial MT"/>
                <a:cs typeface="Arial MT"/>
              </a:rPr>
              <a:t>have</a:t>
            </a:r>
            <a:r>
              <a:rPr sz="2800" dirty="0">
                <a:latin typeface="Arial MT"/>
                <a:cs typeface="Arial MT"/>
              </a:rPr>
              <a:t>	</a:t>
            </a:r>
            <a:r>
              <a:rPr sz="2800" spc="55" dirty="0">
                <a:latin typeface="Arial MT"/>
                <a:cs typeface="Arial MT"/>
              </a:rPr>
              <a:t>an</a:t>
            </a:r>
            <a:r>
              <a:rPr sz="2800" dirty="0">
                <a:latin typeface="Arial MT"/>
                <a:cs typeface="Arial MT"/>
              </a:rPr>
              <a:t>	</a:t>
            </a:r>
            <a:r>
              <a:rPr sz="2800" spc="120" dirty="0">
                <a:latin typeface="Arial MT"/>
                <a:cs typeface="Arial MT"/>
              </a:rPr>
              <a:t>exit</a:t>
            </a:r>
            <a:r>
              <a:rPr sz="2800" dirty="0">
                <a:latin typeface="Arial MT"/>
                <a:cs typeface="Arial MT"/>
              </a:rPr>
              <a:t>	</a:t>
            </a:r>
            <a:r>
              <a:rPr sz="2800" spc="150" dirty="0">
                <a:latin typeface="Arial MT"/>
                <a:cs typeface="Arial MT"/>
              </a:rPr>
              <a:t>strategy</a:t>
            </a:r>
            <a:endParaRPr sz="2800">
              <a:latin typeface="Arial MT"/>
              <a:cs typeface="Arial MT"/>
            </a:endParaRPr>
          </a:p>
          <a:p>
            <a:pPr marL="12700">
              <a:lnSpc>
                <a:spcPct val="100000"/>
              </a:lnSpc>
              <a:spcBef>
                <a:spcPts val="1365"/>
              </a:spcBef>
              <a:tabLst>
                <a:tab pos="763905" algn="l"/>
                <a:tab pos="1683385" algn="l"/>
                <a:tab pos="2296795" algn="l"/>
              </a:tabLst>
            </a:pPr>
            <a:r>
              <a:rPr sz="2800" spc="95" dirty="0">
                <a:latin typeface="Arial MT"/>
                <a:cs typeface="Arial MT"/>
              </a:rPr>
              <a:t>ask</a:t>
            </a:r>
            <a:r>
              <a:rPr sz="2800" dirty="0">
                <a:latin typeface="Arial MT"/>
                <a:cs typeface="Arial MT"/>
              </a:rPr>
              <a:t>	</a:t>
            </a:r>
            <a:r>
              <a:rPr sz="2800" spc="140" dirty="0">
                <a:latin typeface="Arial MT"/>
                <a:cs typeface="Arial MT"/>
              </a:rPr>
              <a:t>staff</a:t>
            </a:r>
            <a:r>
              <a:rPr sz="2800" dirty="0">
                <a:latin typeface="Arial MT"/>
                <a:cs typeface="Arial MT"/>
              </a:rPr>
              <a:t>	</a:t>
            </a:r>
            <a:r>
              <a:rPr sz="2800" spc="95" dirty="0">
                <a:latin typeface="Arial MT"/>
                <a:cs typeface="Arial MT"/>
              </a:rPr>
              <a:t>for</a:t>
            </a:r>
            <a:r>
              <a:rPr sz="2800" dirty="0">
                <a:latin typeface="Arial MT"/>
                <a:cs typeface="Arial MT"/>
              </a:rPr>
              <a:t>	</a:t>
            </a:r>
            <a:r>
              <a:rPr sz="2800" spc="155" dirty="0">
                <a:latin typeface="Arial MT"/>
                <a:cs typeface="Arial MT"/>
              </a:rPr>
              <a:t>assistance</a:t>
            </a:r>
            <a:endParaRPr sz="2800">
              <a:latin typeface="Arial MT"/>
              <a:cs typeface="Arial MT"/>
            </a:endParaRPr>
          </a:p>
          <a:p>
            <a:pPr marL="12700" marR="5080">
              <a:lnSpc>
                <a:spcPct val="140600"/>
              </a:lnSpc>
              <a:tabLst>
                <a:tab pos="1110615" algn="l"/>
                <a:tab pos="1684655" algn="l"/>
                <a:tab pos="2921635" algn="l"/>
                <a:tab pos="3391535" algn="l"/>
                <a:tab pos="3445510" algn="l"/>
                <a:tab pos="3737610" algn="l"/>
                <a:tab pos="3915410" algn="l"/>
                <a:tab pos="5102860" algn="l"/>
              </a:tabLst>
            </a:pPr>
            <a:r>
              <a:rPr sz="2800" spc="130" dirty="0">
                <a:latin typeface="Arial MT"/>
                <a:cs typeface="Arial MT"/>
              </a:rPr>
              <a:t>avoid</a:t>
            </a:r>
            <a:r>
              <a:rPr sz="2800" dirty="0">
                <a:latin typeface="Arial MT"/>
                <a:cs typeface="Arial MT"/>
              </a:rPr>
              <a:t>	</a:t>
            </a:r>
            <a:r>
              <a:rPr sz="2800" spc="150" dirty="0">
                <a:latin typeface="Arial MT"/>
                <a:cs typeface="Arial MT"/>
              </a:rPr>
              <a:t>attending</a:t>
            </a:r>
            <a:r>
              <a:rPr sz="2800" dirty="0">
                <a:latin typeface="Arial MT"/>
                <a:cs typeface="Arial MT"/>
              </a:rPr>
              <a:t>	</a:t>
            </a:r>
            <a:r>
              <a:rPr sz="2800" spc="60" dirty="0">
                <a:latin typeface="Arial MT"/>
                <a:cs typeface="Arial MT"/>
              </a:rPr>
              <a:t>to</a:t>
            </a:r>
            <a:r>
              <a:rPr sz="2800" dirty="0">
                <a:latin typeface="Arial MT"/>
                <a:cs typeface="Arial MT"/>
              </a:rPr>
              <a:t>	</a:t>
            </a:r>
            <a:r>
              <a:rPr sz="2800" spc="-50" dirty="0">
                <a:latin typeface="Arial MT"/>
                <a:cs typeface="Arial MT"/>
              </a:rPr>
              <a:t>a</a:t>
            </a:r>
            <a:r>
              <a:rPr sz="2800" dirty="0">
                <a:latin typeface="Arial MT"/>
                <a:cs typeface="Arial MT"/>
              </a:rPr>
              <a:t>	</a:t>
            </a:r>
            <a:r>
              <a:rPr sz="2800" spc="145" dirty="0">
                <a:latin typeface="Arial MT"/>
                <a:cs typeface="Arial MT"/>
              </a:rPr>
              <a:t>patient</a:t>
            </a:r>
            <a:r>
              <a:rPr sz="2800" dirty="0">
                <a:latin typeface="Arial MT"/>
                <a:cs typeface="Arial MT"/>
              </a:rPr>
              <a:t>	</a:t>
            </a:r>
            <a:r>
              <a:rPr sz="2800" spc="145" dirty="0">
                <a:latin typeface="Arial MT"/>
                <a:cs typeface="Arial MT"/>
              </a:rPr>
              <a:t>without </a:t>
            </a:r>
            <a:r>
              <a:rPr sz="2800" spc="155" dirty="0">
                <a:latin typeface="Arial MT"/>
                <a:cs typeface="Arial MT"/>
              </a:rPr>
              <a:t>notifying</a:t>
            </a:r>
            <a:r>
              <a:rPr sz="2800" dirty="0">
                <a:latin typeface="Arial MT"/>
                <a:cs typeface="Arial MT"/>
              </a:rPr>
              <a:t>	</a:t>
            </a:r>
            <a:r>
              <a:rPr sz="2800" spc="140" dirty="0">
                <a:latin typeface="Arial MT"/>
                <a:cs typeface="Arial MT"/>
              </a:rPr>
              <a:t>someone</a:t>
            </a:r>
            <a:r>
              <a:rPr sz="2800" dirty="0">
                <a:latin typeface="Arial MT"/>
                <a:cs typeface="Arial MT"/>
              </a:rPr>
              <a:t>		</a:t>
            </a:r>
            <a:r>
              <a:rPr sz="2800" spc="60" dirty="0">
                <a:latin typeface="Arial MT"/>
                <a:cs typeface="Arial MT"/>
              </a:rPr>
              <a:t>of</a:t>
            </a:r>
            <a:r>
              <a:rPr sz="2800" dirty="0">
                <a:latin typeface="Arial MT"/>
                <a:cs typeface="Arial MT"/>
              </a:rPr>
              <a:t>	</a:t>
            </a:r>
            <a:r>
              <a:rPr sz="2800" spc="114" dirty="0">
                <a:latin typeface="Arial MT"/>
                <a:cs typeface="Arial MT"/>
              </a:rPr>
              <a:t>your</a:t>
            </a:r>
            <a:endParaRPr sz="2800">
              <a:latin typeface="Arial MT"/>
              <a:cs typeface="Arial MT"/>
            </a:endParaRPr>
          </a:p>
          <a:p>
            <a:pPr marL="12700">
              <a:lnSpc>
                <a:spcPct val="100000"/>
              </a:lnSpc>
              <a:spcBef>
                <a:spcPts val="1365"/>
              </a:spcBef>
            </a:pPr>
            <a:r>
              <a:rPr sz="2800" spc="150" dirty="0">
                <a:latin typeface="Arial MT"/>
                <a:cs typeface="Arial MT"/>
              </a:rPr>
              <a:t>whereabouts</a:t>
            </a:r>
            <a:endParaRPr sz="2800">
              <a:latin typeface="Arial MT"/>
              <a:cs typeface="Arial MT"/>
            </a:endParaRPr>
          </a:p>
          <a:p>
            <a:pPr marL="12700">
              <a:lnSpc>
                <a:spcPct val="100000"/>
              </a:lnSpc>
              <a:spcBef>
                <a:spcPts val="1365"/>
              </a:spcBef>
              <a:tabLst>
                <a:tab pos="1372870" algn="l"/>
              </a:tabLst>
            </a:pPr>
            <a:r>
              <a:rPr sz="2800" spc="135" dirty="0">
                <a:latin typeface="Arial MT"/>
                <a:cs typeface="Arial MT"/>
              </a:rPr>
              <a:t>defend</a:t>
            </a:r>
            <a:r>
              <a:rPr sz="2800" dirty="0">
                <a:latin typeface="Arial MT"/>
                <a:cs typeface="Arial MT"/>
              </a:rPr>
              <a:t>	</a:t>
            </a:r>
            <a:r>
              <a:rPr sz="2800" spc="150" dirty="0">
                <a:latin typeface="Arial MT"/>
                <a:cs typeface="Arial MT"/>
              </a:rPr>
              <a:t>yourself</a:t>
            </a:r>
            <a:endParaRPr sz="28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6986528"/>
          </a:xfrm>
          <a:prstGeom prst="rect">
            <a:avLst/>
          </a:prstGeom>
          <a:noFill/>
        </p:spPr>
        <p:txBody>
          <a:bodyPr wrap="square" rtlCol="0">
            <a:spAutoFit/>
          </a:bodyPr>
          <a:lstStyle/>
          <a:p>
            <a:r>
              <a:rPr lang="en-US" sz="2800" dirty="0">
                <a:solidFill>
                  <a:srgbClr val="0070C0"/>
                </a:solidFill>
              </a:rPr>
              <a:t>1. Define the term ‘</a:t>
            </a:r>
            <a:r>
              <a:rPr lang="en-US" sz="2800" dirty="0" err="1">
                <a:solidFill>
                  <a:srgbClr val="0070C0"/>
                </a:solidFill>
              </a:rPr>
              <a:t>behaviour</a:t>
            </a:r>
            <a:r>
              <a:rPr lang="en-US" sz="2800" dirty="0">
                <a:solidFill>
                  <a:srgbClr val="0070C0"/>
                </a:solidFill>
              </a:rPr>
              <a:t> of concern’.</a:t>
            </a:r>
          </a:p>
          <a:p>
            <a:r>
              <a:rPr lang="en-US" sz="2800" dirty="0">
                <a:solidFill>
                  <a:srgbClr val="002060"/>
                </a:solidFill>
              </a:rPr>
              <a:t>Behaviour of concern can be defined as ‘behaviour where a person or persons act in a manner that threatens the physical safety of themselves and those around them, including carers, staff, family members and friends. Behaviours of concern do not only cause potential harm while posing a risk to Work Health and Safety, but they also stop patient’s from receiving the best quality of care, thus affecting their health outcomes.</a:t>
            </a:r>
          </a:p>
          <a:p>
            <a:r>
              <a:rPr lang="en-US" sz="2800" dirty="0">
                <a:solidFill>
                  <a:srgbClr val="0070C0"/>
                </a:solidFill>
              </a:rPr>
              <a:t>2. What are the 10 behaviours of concern?</a:t>
            </a:r>
          </a:p>
          <a:p>
            <a:r>
              <a:rPr lang="en-US" sz="2800" dirty="0">
                <a:solidFill>
                  <a:srgbClr val="002060"/>
                </a:solidFill>
              </a:rPr>
              <a:t>• aggression</a:t>
            </a:r>
          </a:p>
          <a:p>
            <a:r>
              <a:rPr lang="en-US" sz="2800" dirty="0">
                <a:solidFill>
                  <a:srgbClr val="002060"/>
                </a:solidFill>
              </a:rPr>
              <a:t>• confusion or other cognitive impairment</a:t>
            </a:r>
          </a:p>
          <a:p>
            <a:r>
              <a:rPr lang="en-US" sz="2800" dirty="0">
                <a:solidFill>
                  <a:srgbClr val="002060"/>
                </a:solidFill>
              </a:rPr>
              <a:t>• disinhibited behaviour</a:t>
            </a:r>
          </a:p>
          <a:p>
            <a:r>
              <a:rPr lang="en-US" sz="2800" dirty="0">
                <a:solidFill>
                  <a:srgbClr val="002060"/>
                </a:solidFill>
              </a:rPr>
              <a:t>• intoxication</a:t>
            </a:r>
          </a:p>
          <a:p>
            <a:r>
              <a:rPr lang="en-US" sz="2800" dirty="0">
                <a:solidFill>
                  <a:srgbClr val="002060"/>
                </a:solidFill>
              </a:rPr>
              <a:t>• manipulation</a:t>
            </a:r>
          </a:p>
          <a:p>
            <a:r>
              <a:rPr lang="en-US" sz="2800" dirty="0">
                <a:solidFill>
                  <a:srgbClr val="002060"/>
                </a:solidFill>
              </a:rPr>
              <a:t>• intrusive behaviour</a:t>
            </a:r>
          </a:p>
          <a:p>
            <a:r>
              <a:rPr lang="en-US" sz="2800" dirty="0">
                <a:solidFill>
                  <a:srgbClr val="002060"/>
                </a:solidFill>
              </a:rPr>
              <a:t>• noisiness</a:t>
            </a:r>
          </a:p>
          <a:p>
            <a:r>
              <a:rPr lang="en-US" sz="2800" dirty="0">
                <a:solidFill>
                  <a:srgbClr val="002060"/>
                </a:solidFill>
              </a:rPr>
              <a:t>• self-destructive behaviour</a:t>
            </a:r>
          </a:p>
          <a:p>
            <a:r>
              <a:rPr lang="en-US" sz="2800" dirty="0">
                <a:solidFill>
                  <a:srgbClr val="002060"/>
                </a:solidFill>
              </a:rPr>
              <a:t>• wandering</a:t>
            </a:r>
          </a:p>
          <a:p>
            <a:r>
              <a:rPr lang="en-US" sz="2800" dirty="0">
                <a:solidFill>
                  <a:srgbClr val="002060"/>
                </a:solidFill>
              </a:rPr>
              <a:t>• verbal offensiveness.</a:t>
            </a:r>
          </a:p>
        </p:txBody>
      </p:sp>
      <p:pic>
        <p:nvPicPr>
          <p:cNvPr id="3" name="object 2"/>
          <p:cNvPicPr/>
          <p:nvPr/>
        </p:nvPicPr>
        <p:blipFill>
          <a:blip r:embed="rId3" cstate="email">
            <a:extLst>
              <a:ext uri="{28A0092B-C50C-407E-A947-70E740481C1C}">
                <a14:useLocalDpi xmlns:a14="http://schemas.microsoft.com/office/drawing/2010/main"/>
              </a:ext>
            </a:extLst>
          </a:blip>
          <a:stretch>
            <a:fillRect/>
          </a:stretch>
        </p:blipFill>
        <p:spPr>
          <a:xfrm>
            <a:off x="53340" y="151289"/>
            <a:ext cx="1143000" cy="1109775"/>
          </a:xfrm>
          <a:prstGeom prst="rect">
            <a:avLst/>
          </a:prstGeom>
        </p:spPr>
      </p:pic>
      <p:pic>
        <p:nvPicPr>
          <p:cNvPr id="8" name="Picture 7">
            <a:extLst>
              <a:ext uri="{FF2B5EF4-FFF2-40B4-BE49-F238E27FC236}">
                <a16:creationId xmlns:a16="http://schemas.microsoft.com/office/drawing/2014/main" id="{80127239-6C96-CD8F-2850-FB96E07A6C65}"/>
              </a:ext>
            </a:extLst>
          </p:cNvPr>
          <p:cNvPicPr>
            <a:picLocks noChangeAspect="1"/>
          </p:cNvPicPr>
          <p:nvPr/>
        </p:nvPicPr>
        <p:blipFill>
          <a:blip r:embed="rId4"/>
          <a:stretch>
            <a:fillRect/>
          </a:stretch>
        </p:blipFill>
        <p:spPr>
          <a:xfrm>
            <a:off x="60960" y="1916266"/>
            <a:ext cx="18211800" cy="1703233"/>
          </a:xfrm>
          <a:prstGeom prst="rect">
            <a:avLst/>
          </a:prstGeom>
        </p:spPr>
      </p:pic>
      <p:pic>
        <p:nvPicPr>
          <p:cNvPr id="10" name="Picture 9">
            <a:extLst>
              <a:ext uri="{FF2B5EF4-FFF2-40B4-BE49-F238E27FC236}">
                <a16:creationId xmlns:a16="http://schemas.microsoft.com/office/drawing/2014/main" id="{4DD47016-B1B9-9560-CA63-B09DDABBA70B}"/>
              </a:ext>
            </a:extLst>
          </p:cNvPr>
          <p:cNvPicPr>
            <a:picLocks noChangeAspect="1"/>
          </p:cNvPicPr>
          <p:nvPr/>
        </p:nvPicPr>
        <p:blipFill>
          <a:blip r:embed="rId4"/>
          <a:stretch>
            <a:fillRect/>
          </a:stretch>
        </p:blipFill>
        <p:spPr>
          <a:xfrm>
            <a:off x="0" y="4076700"/>
            <a:ext cx="18211800" cy="4327147"/>
          </a:xfrm>
          <a:prstGeom prst="rect">
            <a:avLst/>
          </a:prstGeom>
        </p:spPr>
      </p:pic>
      <p:pic>
        <p:nvPicPr>
          <p:cNvPr id="7" name="object 4">
            <a:hlinkClick r:id="rId5" action="ppaction://hlinksldjump"/>
            <a:extLst>
              <a:ext uri="{FF2B5EF4-FFF2-40B4-BE49-F238E27FC236}">
                <a16:creationId xmlns:a16="http://schemas.microsoft.com/office/drawing/2014/main" id="{3B7EC484-3CEB-7B7E-9B05-320ED1A27C35}"/>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29772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6555641"/>
          </a:xfrm>
          <a:prstGeom prst="rect">
            <a:avLst/>
          </a:prstGeom>
          <a:noFill/>
        </p:spPr>
        <p:txBody>
          <a:bodyPr wrap="square" rtlCol="0">
            <a:spAutoFit/>
          </a:bodyPr>
          <a:lstStyle/>
          <a:p>
            <a:r>
              <a:rPr lang="en-US" sz="2800" dirty="0">
                <a:solidFill>
                  <a:srgbClr val="0070C0"/>
                </a:solidFill>
              </a:rPr>
              <a:t>3. Aside from clients and patients, who else might you need to deal with who might display some of the behaviours of concern that we have covered? List 3 that you think might be most displayed in those other than patients.</a:t>
            </a:r>
          </a:p>
          <a:p>
            <a:r>
              <a:rPr lang="en-US" sz="2800" dirty="0">
                <a:solidFill>
                  <a:srgbClr val="002060"/>
                </a:solidFill>
              </a:rPr>
              <a:t>Family and friends of a client/patient may also display behaviours of concern. The most common behaviours you are likely to see are aggression, intoxication, intrusive behaviour and verbal offensiveness.</a:t>
            </a:r>
          </a:p>
          <a:p>
            <a:r>
              <a:rPr lang="en-US" sz="2800" dirty="0">
                <a:solidFill>
                  <a:srgbClr val="0070C0"/>
                </a:solidFill>
              </a:rPr>
              <a:t>4. List 10 ways you can protect your safety when responding to areas of concern.</a:t>
            </a:r>
          </a:p>
          <a:p>
            <a:r>
              <a:rPr lang="en-US" sz="2800" dirty="0">
                <a:solidFill>
                  <a:srgbClr val="002060"/>
                </a:solidFill>
              </a:rPr>
              <a:t>• be prepared</a:t>
            </a:r>
          </a:p>
          <a:p>
            <a:r>
              <a:rPr lang="en-US" sz="2800" dirty="0">
                <a:solidFill>
                  <a:srgbClr val="002060"/>
                </a:solidFill>
              </a:rPr>
              <a:t>• be alert</a:t>
            </a:r>
          </a:p>
          <a:p>
            <a:r>
              <a:rPr lang="en-US" sz="2800" dirty="0">
                <a:solidFill>
                  <a:srgbClr val="002060"/>
                </a:solidFill>
              </a:rPr>
              <a:t>• know your patients and/or clients</a:t>
            </a:r>
          </a:p>
          <a:p>
            <a:r>
              <a:rPr lang="en-US" sz="2800" dirty="0">
                <a:solidFill>
                  <a:srgbClr val="002060"/>
                </a:solidFill>
              </a:rPr>
              <a:t>• stay calm and in control</a:t>
            </a:r>
          </a:p>
          <a:p>
            <a:r>
              <a:rPr lang="en-US" sz="2800" dirty="0">
                <a:solidFill>
                  <a:srgbClr val="002060"/>
                </a:solidFill>
              </a:rPr>
              <a:t>• don't stand directly in front of someone</a:t>
            </a:r>
          </a:p>
          <a:p>
            <a:r>
              <a:rPr lang="en-US" sz="2800" dirty="0">
                <a:solidFill>
                  <a:srgbClr val="002060"/>
                </a:solidFill>
              </a:rPr>
              <a:t>• survey the area and make sure it is safe</a:t>
            </a:r>
          </a:p>
          <a:p>
            <a:r>
              <a:rPr lang="en-US" sz="2800" dirty="0">
                <a:solidFill>
                  <a:srgbClr val="002060"/>
                </a:solidFill>
              </a:rPr>
              <a:t>• have an exit strategy</a:t>
            </a:r>
          </a:p>
          <a:p>
            <a:r>
              <a:rPr lang="en-US" sz="2800" dirty="0">
                <a:solidFill>
                  <a:srgbClr val="002060"/>
                </a:solidFill>
              </a:rPr>
              <a:t>• ask staff for assistance</a:t>
            </a:r>
          </a:p>
          <a:p>
            <a:r>
              <a:rPr lang="en-US" sz="2800" dirty="0">
                <a:solidFill>
                  <a:srgbClr val="002060"/>
                </a:solidFill>
              </a:rPr>
              <a:t>• avoid attending to a patient without notifying someone of your whereabouts</a:t>
            </a:r>
          </a:p>
          <a:p>
            <a:r>
              <a:rPr lang="en-US" sz="2800" dirty="0">
                <a:solidFill>
                  <a:srgbClr val="002060"/>
                </a:solidFill>
              </a:rPr>
              <a:t>• defend yourself</a:t>
            </a:r>
          </a:p>
        </p:txBody>
      </p:sp>
      <p:pic>
        <p:nvPicPr>
          <p:cNvPr id="3" name="object 2"/>
          <p:cNvPicPr/>
          <p:nvPr/>
        </p:nvPicPr>
        <p:blipFill>
          <a:blip r:embed="rId3" cstate="email">
            <a:extLst>
              <a:ext uri="{28A0092B-C50C-407E-A947-70E740481C1C}">
                <a14:useLocalDpi xmlns:a14="http://schemas.microsoft.com/office/drawing/2010/main"/>
              </a:ext>
            </a:extLst>
          </a:blip>
          <a:stretch>
            <a:fillRect/>
          </a:stretch>
        </p:blipFill>
        <p:spPr>
          <a:xfrm>
            <a:off x="53340" y="151289"/>
            <a:ext cx="1143000" cy="1109775"/>
          </a:xfrm>
          <a:prstGeom prst="rect">
            <a:avLst/>
          </a:prstGeom>
        </p:spPr>
      </p:pic>
      <p:pic>
        <p:nvPicPr>
          <p:cNvPr id="7" name="Picture 6">
            <a:extLst>
              <a:ext uri="{FF2B5EF4-FFF2-40B4-BE49-F238E27FC236}">
                <a16:creationId xmlns:a16="http://schemas.microsoft.com/office/drawing/2014/main" id="{C718A772-7196-F1AC-2976-DD8D1EB6A1C6}"/>
              </a:ext>
            </a:extLst>
          </p:cNvPr>
          <p:cNvPicPr>
            <a:picLocks noChangeAspect="1"/>
          </p:cNvPicPr>
          <p:nvPr/>
        </p:nvPicPr>
        <p:blipFill>
          <a:blip r:embed="rId4"/>
          <a:stretch>
            <a:fillRect/>
          </a:stretch>
        </p:blipFill>
        <p:spPr>
          <a:xfrm>
            <a:off x="60960" y="1916267"/>
            <a:ext cx="18211800" cy="1246034"/>
          </a:xfrm>
          <a:prstGeom prst="rect">
            <a:avLst/>
          </a:prstGeom>
        </p:spPr>
      </p:pic>
      <p:pic>
        <p:nvPicPr>
          <p:cNvPr id="8" name="Picture 7">
            <a:extLst>
              <a:ext uri="{FF2B5EF4-FFF2-40B4-BE49-F238E27FC236}">
                <a16:creationId xmlns:a16="http://schemas.microsoft.com/office/drawing/2014/main" id="{EF126DD9-B180-B689-D708-65F1A0DA9120}"/>
              </a:ext>
            </a:extLst>
          </p:cNvPr>
          <p:cNvPicPr>
            <a:picLocks noChangeAspect="1"/>
          </p:cNvPicPr>
          <p:nvPr/>
        </p:nvPicPr>
        <p:blipFill>
          <a:blip r:embed="rId4"/>
          <a:stretch>
            <a:fillRect/>
          </a:stretch>
        </p:blipFill>
        <p:spPr>
          <a:xfrm>
            <a:off x="60960" y="3705143"/>
            <a:ext cx="18211800" cy="4424072"/>
          </a:xfrm>
          <a:prstGeom prst="rect">
            <a:avLst/>
          </a:prstGeom>
        </p:spPr>
      </p:pic>
      <p:pic>
        <p:nvPicPr>
          <p:cNvPr id="10" name="object 4">
            <a:hlinkClick r:id="rId5" action="ppaction://hlinksldjump"/>
            <a:extLst>
              <a:ext uri="{FF2B5EF4-FFF2-40B4-BE49-F238E27FC236}">
                <a16:creationId xmlns:a16="http://schemas.microsoft.com/office/drawing/2014/main" id="{711A284A-80D1-3B8D-4746-3696572657F4}"/>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9071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2585276"/>
            <a:ext cx="8390890" cy="2425700"/>
          </a:xfrm>
          <a:prstGeom prst="rect">
            <a:avLst/>
          </a:prstGeom>
        </p:spPr>
        <p:txBody>
          <a:bodyPr vert="horz" wrap="square" lIns="0" tIns="12700" rIns="0" bIns="0" rtlCol="0">
            <a:spAutoFit/>
          </a:bodyPr>
          <a:lstStyle/>
          <a:p>
            <a:pPr marL="12700" marR="5080">
              <a:lnSpc>
                <a:spcPct val="140600"/>
              </a:lnSpc>
              <a:spcBef>
                <a:spcPts val="100"/>
              </a:spcBef>
              <a:tabLst>
                <a:tab pos="1164590" algn="l"/>
                <a:tab pos="1808480" algn="l"/>
                <a:tab pos="2915920" algn="l"/>
                <a:tab pos="3707129" algn="l"/>
                <a:tab pos="4187825" algn="l"/>
                <a:tab pos="5354955" algn="l"/>
                <a:tab pos="5701030" algn="l"/>
                <a:tab pos="5874385" algn="l"/>
                <a:tab pos="6646545" algn="l"/>
                <a:tab pos="7486650" algn="l"/>
                <a:tab pos="7956550" algn="l"/>
              </a:tabLst>
            </a:pPr>
            <a:r>
              <a:rPr sz="2800" spc="110" dirty="0">
                <a:solidFill>
                  <a:srgbClr val="FFFFFF"/>
                </a:solidFill>
                <a:latin typeface="Arial MT"/>
                <a:cs typeface="Arial MT"/>
              </a:rPr>
              <a:t>When</a:t>
            </a:r>
            <a:r>
              <a:rPr sz="2800" dirty="0">
                <a:solidFill>
                  <a:srgbClr val="FFFFFF"/>
                </a:solidFill>
                <a:latin typeface="Arial MT"/>
                <a:cs typeface="Arial MT"/>
              </a:rPr>
              <a:t>	</a:t>
            </a:r>
            <a:r>
              <a:rPr sz="2800" spc="155" dirty="0">
                <a:solidFill>
                  <a:srgbClr val="FFFFFF"/>
                </a:solidFill>
                <a:latin typeface="Arial MT"/>
                <a:cs typeface="Arial MT"/>
              </a:rPr>
              <a:t>selecting</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45" dirty="0">
                <a:solidFill>
                  <a:srgbClr val="FFFFFF"/>
                </a:solidFill>
                <a:latin typeface="Arial MT"/>
                <a:cs typeface="Arial MT"/>
              </a:rPr>
              <a:t>applying</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45" dirty="0">
                <a:solidFill>
                  <a:srgbClr val="FFFFFF"/>
                </a:solidFill>
                <a:latin typeface="Arial MT"/>
                <a:cs typeface="Arial MT"/>
              </a:rPr>
              <a:t>response</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55" dirty="0">
                <a:solidFill>
                  <a:srgbClr val="FFFFFF"/>
                </a:solidFill>
                <a:latin typeface="Arial MT"/>
                <a:cs typeface="Arial MT"/>
              </a:rPr>
              <a:t>an </a:t>
            </a:r>
            <a:r>
              <a:rPr sz="2800" spc="155" dirty="0">
                <a:solidFill>
                  <a:srgbClr val="FFFFFF"/>
                </a:solidFill>
                <a:latin typeface="Arial MT"/>
                <a:cs typeface="Arial MT"/>
              </a:rPr>
              <a:t>identified</a:t>
            </a:r>
            <a:r>
              <a:rPr sz="2800" dirty="0">
                <a:solidFill>
                  <a:srgbClr val="FFFFFF"/>
                </a:solidFill>
                <a:latin typeface="Arial MT"/>
                <a:cs typeface="Arial MT"/>
              </a:rPr>
              <a:t>	</a:t>
            </a:r>
            <a:r>
              <a:rPr sz="2800" spc="150" dirty="0">
                <a:solidFill>
                  <a:srgbClr val="FFFFFF"/>
                </a:solidFill>
                <a:latin typeface="Arial MT"/>
                <a:cs typeface="Arial MT"/>
              </a:rPr>
              <a:t>behaviour</a:t>
            </a:r>
            <a:r>
              <a:rPr sz="2800" dirty="0">
                <a:solidFill>
                  <a:srgbClr val="FFFFFF"/>
                </a:solidFill>
                <a:latin typeface="Arial MT"/>
                <a:cs typeface="Arial MT"/>
              </a:rPr>
              <a:t>	</a:t>
            </a:r>
            <a:r>
              <a:rPr sz="2800" spc="-700" dirty="0">
                <a:solidFill>
                  <a:srgbClr val="FFFFFF"/>
                </a:solidFill>
                <a:latin typeface="Arial MT"/>
                <a:cs typeface="Arial MT"/>
              </a:rPr>
              <a:t> </a:t>
            </a:r>
            <a:r>
              <a:rPr sz="2800" spc="85" dirty="0">
                <a:solidFill>
                  <a:srgbClr val="FFFFFF"/>
                </a:solidFill>
                <a:latin typeface="Arial MT"/>
                <a:cs typeface="Arial MT"/>
              </a:rPr>
              <a:t>of</a:t>
            </a:r>
            <a:r>
              <a:rPr sz="2800" dirty="0">
                <a:solidFill>
                  <a:srgbClr val="FFFFFF"/>
                </a:solidFill>
                <a:latin typeface="Arial MT"/>
                <a:cs typeface="Arial MT"/>
              </a:rPr>
              <a:t>	</a:t>
            </a:r>
            <a:r>
              <a:rPr sz="2800" spc="150" dirty="0">
                <a:solidFill>
                  <a:srgbClr val="FFFFFF"/>
                </a:solidFill>
                <a:latin typeface="Arial MT"/>
                <a:cs typeface="Arial MT"/>
              </a:rPr>
              <a:t>concern,</a:t>
            </a:r>
            <a:r>
              <a:rPr sz="2800" dirty="0">
                <a:solidFill>
                  <a:srgbClr val="FFFFFF"/>
                </a:solidFill>
                <a:latin typeface="Arial MT"/>
                <a:cs typeface="Arial MT"/>
              </a:rPr>
              <a:t>	</a:t>
            </a:r>
            <a:r>
              <a:rPr sz="2800" spc="90" dirty="0">
                <a:solidFill>
                  <a:srgbClr val="FFFFFF"/>
                </a:solidFill>
                <a:latin typeface="Arial MT"/>
                <a:cs typeface="Arial MT"/>
              </a:rPr>
              <a:t>you</a:t>
            </a:r>
            <a:r>
              <a:rPr sz="2800" dirty="0">
                <a:solidFill>
                  <a:srgbClr val="FFFFFF"/>
                </a:solidFill>
                <a:latin typeface="Arial MT"/>
                <a:cs typeface="Arial MT"/>
              </a:rPr>
              <a:t>	</a:t>
            </a:r>
            <a:r>
              <a:rPr sz="2800" spc="140" dirty="0">
                <a:solidFill>
                  <a:srgbClr val="FFFFFF"/>
                </a:solidFill>
                <a:latin typeface="Arial MT"/>
                <a:cs typeface="Arial MT"/>
              </a:rPr>
              <a:t>should</a:t>
            </a:r>
            <a:endParaRPr sz="2800" dirty="0">
              <a:latin typeface="Arial MT"/>
              <a:cs typeface="Arial MT"/>
            </a:endParaRPr>
          </a:p>
          <a:p>
            <a:pPr marL="12700">
              <a:lnSpc>
                <a:spcPct val="100000"/>
              </a:lnSpc>
              <a:spcBef>
                <a:spcPts val="1365"/>
              </a:spcBef>
              <a:tabLst>
                <a:tab pos="1372870" algn="l"/>
                <a:tab pos="2188845" algn="l"/>
                <a:tab pos="3103880" algn="l"/>
                <a:tab pos="4889500" algn="l"/>
              </a:tabLst>
            </a:pPr>
            <a:r>
              <a:rPr sz="2800" spc="140" dirty="0">
                <a:solidFill>
                  <a:srgbClr val="FFFFFF"/>
                </a:solidFill>
                <a:latin typeface="Arial MT"/>
                <a:cs typeface="Arial MT"/>
              </a:rPr>
              <a:t>ensure</a:t>
            </a:r>
            <a:r>
              <a:rPr sz="2800" dirty="0">
                <a:solidFill>
                  <a:srgbClr val="FFFFFF"/>
                </a:solidFill>
                <a:latin typeface="Arial MT"/>
                <a:cs typeface="Arial MT"/>
              </a:rPr>
              <a:t>	</a:t>
            </a:r>
            <a:r>
              <a:rPr sz="2800" spc="114" dirty="0">
                <a:solidFill>
                  <a:srgbClr val="FFFFFF"/>
                </a:solidFill>
                <a:latin typeface="Arial MT"/>
                <a:cs typeface="Arial MT"/>
              </a:rPr>
              <a:t>that</a:t>
            </a:r>
            <a:r>
              <a:rPr sz="2800" dirty="0">
                <a:solidFill>
                  <a:srgbClr val="FFFFFF"/>
                </a:solidFill>
                <a:latin typeface="Arial MT"/>
                <a:cs typeface="Arial MT"/>
              </a:rPr>
              <a:t>	</a:t>
            </a:r>
            <a:r>
              <a:rPr sz="2800" spc="114" dirty="0">
                <a:solidFill>
                  <a:srgbClr val="FFFFFF"/>
                </a:solidFill>
                <a:latin typeface="Arial MT"/>
                <a:cs typeface="Arial MT"/>
              </a:rPr>
              <a:t>your</a:t>
            </a:r>
            <a:r>
              <a:rPr sz="2800" dirty="0">
                <a:solidFill>
                  <a:srgbClr val="FFFFFF"/>
                </a:solidFill>
                <a:latin typeface="Arial MT"/>
                <a:cs typeface="Arial MT"/>
              </a:rPr>
              <a:t>	</a:t>
            </a:r>
            <a:r>
              <a:rPr sz="2800" spc="145" dirty="0">
                <a:solidFill>
                  <a:srgbClr val="FFFFFF"/>
                </a:solidFill>
                <a:latin typeface="Arial MT"/>
                <a:cs typeface="Arial MT"/>
              </a:rPr>
              <a:t>response</a:t>
            </a:r>
            <a:r>
              <a:rPr sz="2800" dirty="0">
                <a:solidFill>
                  <a:srgbClr val="FFFFFF"/>
                </a:solidFill>
                <a:latin typeface="Arial MT"/>
                <a:cs typeface="Arial MT"/>
              </a:rPr>
              <a:t>	</a:t>
            </a:r>
            <a:r>
              <a:rPr sz="2800" spc="150" dirty="0">
                <a:solidFill>
                  <a:srgbClr val="FFFFFF"/>
                </a:solidFill>
                <a:latin typeface="Arial MT"/>
                <a:cs typeface="Arial MT"/>
              </a:rPr>
              <a:t>reflects</a:t>
            </a:r>
            <a:endParaRPr sz="2800" dirty="0">
              <a:latin typeface="Arial MT"/>
              <a:cs typeface="Arial MT"/>
            </a:endParaRPr>
          </a:p>
          <a:p>
            <a:pPr marL="12700">
              <a:lnSpc>
                <a:spcPct val="100000"/>
              </a:lnSpc>
              <a:spcBef>
                <a:spcPts val="1365"/>
              </a:spcBef>
              <a:tabLst>
                <a:tab pos="2698750" algn="l"/>
                <a:tab pos="4207510" algn="l"/>
                <a:tab pos="4999355" algn="l"/>
              </a:tabLst>
            </a:pPr>
            <a:r>
              <a:rPr sz="2800" spc="160" dirty="0">
                <a:solidFill>
                  <a:srgbClr val="FFFFFF"/>
                </a:solidFill>
                <a:latin typeface="Arial MT"/>
                <a:cs typeface="Arial MT"/>
              </a:rPr>
              <a:t>organisational</a:t>
            </a:r>
            <a:r>
              <a:rPr sz="2800" dirty="0">
                <a:solidFill>
                  <a:srgbClr val="FFFFFF"/>
                </a:solidFill>
                <a:latin typeface="Arial MT"/>
                <a:cs typeface="Arial MT"/>
              </a:rPr>
              <a:t>	</a:t>
            </a:r>
            <a:r>
              <a:rPr sz="2800" spc="150" dirty="0">
                <a:solidFill>
                  <a:srgbClr val="FFFFFF"/>
                </a:solidFill>
                <a:latin typeface="Arial MT"/>
                <a:cs typeface="Arial MT"/>
              </a:rPr>
              <a:t>policies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5" dirty="0">
                <a:solidFill>
                  <a:srgbClr val="FFFFFF"/>
                </a:solidFill>
                <a:latin typeface="Arial MT"/>
                <a:cs typeface="Arial MT"/>
              </a:rPr>
              <a:t>procedures.</a:t>
            </a:r>
            <a:endParaRPr sz="2800" dirty="0">
              <a:latin typeface="Arial MT"/>
              <a:cs typeface="Arial MT"/>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794431" y="4174688"/>
            <a:ext cx="104775" cy="104775"/>
          </a:xfrm>
          <a:prstGeom prst="rect">
            <a:avLst/>
          </a:prstGeom>
        </p:spPr>
      </p:pic>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0794431" y="5974913"/>
            <a:ext cx="104775" cy="104775"/>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0794431" y="6574988"/>
            <a:ext cx="104775" cy="104775"/>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0794431" y="7175063"/>
            <a:ext cx="104775" cy="104775"/>
          </a:xfrm>
          <a:prstGeom prst="rect">
            <a:avLst/>
          </a:prstGeom>
        </p:spPr>
      </p:pic>
      <p:sp>
        <p:nvSpPr>
          <p:cNvPr id="7" name="object 7"/>
          <p:cNvSpPr txBox="1">
            <a:spLocks noGrp="1"/>
          </p:cNvSpPr>
          <p:nvPr>
            <p:ph sz="half" idx="3"/>
          </p:nvPr>
        </p:nvSpPr>
        <p:spPr>
          <a:prstGeom prst="rect">
            <a:avLst/>
          </a:prstGeom>
        </p:spPr>
        <p:txBody>
          <a:bodyPr vert="horz" wrap="square" lIns="0" tIns="12700" rIns="0" bIns="0" rtlCol="0">
            <a:spAutoFit/>
          </a:bodyPr>
          <a:lstStyle/>
          <a:p>
            <a:pPr marL="12700" marR="158750">
              <a:lnSpc>
                <a:spcPct val="140600"/>
              </a:lnSpc>
              <a:spcBef>
                <a:spcPts val="100"/>
              </a:spcBef>
              <a:tabLst>
                <a:tab pos="1164590" algn="l"/>
                <a:tab pos="1575435" algn="l"/>
                <a:tab pos="1926589" algn="l"/>
                <a:tab pos="2356485" algn="l"/>
                <a:tab pos="2609215" algn="l"/>
                <a:tab pos="3465195" algn="l"/>
                <a:tab pos="3811270" algn="l"/>
                <a:tab pos="4186554" algn="l"/>
                <a:tab pos="5002530" algn="l"/>
                <a:tab pos="5720715" algn="l"/>
              </a:tabLst>
            </a:pPr>
            <a:r>
              <a:rPr spc="110" dirty="0"/>
              <a:t>When</a:t>
            </a:r>
            <a:r>
              <a:rPr dirty="0"/>
              <a:t>	</a:t>
            </a:r>
            <a:r>
              <a:rPr spc="140" dirty="0"/>
              <a:t>dealing</a:t>
            </a:r>
            <a:r>
              <a:rPr dirty="0"/>
              <a:t>	</a:t>
            </a:r>
            <a:r>
              <a:rPr spc="114" dirty="0"/>
              <a:t>with</a:t>
            </a:r>
            <a:r>
              <a:rPr dirty="0"/>
              <a:t>	</a:t>
            </a:r>
            <a:r>
              <a:rPr spc="-50" dirty="0"/>
              <a:t>a</a:t>
            </a:r>
            <a:r>
              <a:rPr dirty="0"/>
              <a:t>	</a:t>
            </a:r>
            <a:r>
              <a:rPr spc="150" dirty="0"/>
              <a:t>behaviour</a:t>
            </a:r>
            <a:r>
              <a:rPr dirty="0"/>
              <a:t>	</a:t>
            </a:r>
            <a:r>
              <a:rPr spc="60" dirty="0"/>
              <a:t>of </a:t>
            </a:r>
            <a:r>
              <a:rPr spc="145" dirty="0"/>
              <a:t>concern</a:t>
            </a:r>
            <a:r>
              <a:rPr dirty="0"/>
              <a:t>	</a:t>
            </a:r>
            <a:r>
              <a:rPr spc="65" dirty="0"/>
              <a:t>it</a:t>
            </a:r>
            <a:r>
              <a:rPr dirty="0"/>
              <a:t>	</a:t>
            </a:r>
            <a:r>
              <a:rPr spc="65" dirty="0"/>
              <a:t>is</a:t>
            </a:r>
            <a:r>
              <a:rPr dirty="0"/>
              <a:t>	</a:t>
            </a:r>
            <a:r>
              <a:rPr spc="150" dirty="0"/>
              <a:t>important</a:t>
            </a:r>
            <a:r>
              <a:rPr dirty="0"/>
              <a:t>	</a:t>
            </a:r>
            <a:r>
              <a:rPr spc="114" dirty="0"/>
              <a:t>that</a:t>
            </a:r>
            <a:r>
              <a:rPr dirty="0"/>
              <a:t>	</a:t>
            </a:r>
            <a:r>
              <a:rPr spc="114" dirty="0"/>
              <a:t>you:</a:t>
            </a:r>
          </a:p>
          <a:p>
            <a:pPr marL="616585">
              <a:lnSpc>
                <a:spcPct val="100000"/>
              </a:lnSpc>
              <a:spcBef>
                <a:spcPts val="1365"/>
              </a:spcBef>
              <a:tabLst>
                <a:tab pos="1798955" algn="l"/>
                <a:tab pos="2491740" algn="l"/>
              </a:tabLst>
            </a:pPr>
            <a:r>
              <a:rPr spc="140" dirty="0"/>
              <a:t>follow</a:t>
            </a:r>
            <a:r>
              <a:rPr dirty="0"/>
              <a:t>	</a:t>
            </a:r>
            <a:r>
              <a:rPr spc="90" dirty="0"/>
              <a:t>the</a:t>
            </a:r>
            <a:r>
              <a:rPr dirty="0"/>
              <a:t>	</a:t>
            </a:r>
            <a:r>
              <a:rPr spc="155" dirty="0"/>
              <a:t>appropriate</a:t>
            </a:r>
          </a:p>
          <a:p>
            <a:pPr marL="616585" marR="745490">
              <a:lnSpc>
                <a:spcPct val="140600"/>
              </a:lnSpc>
              <a:tabLst>
                <a:tab pos="3303270" algn="l"/>
                <a:tab pos="4812030" algn="l"/>
              </a:tabLst>
            </a:pPr>
            <a:r>
              <a:rPr spc="160" dirty="0"/>
              <a:t>organisational</a:t>
            </a:r>
            <a:r>
              <a:rPr dirty="0"/>
              <a:t>	</a:t>
            </a:r>
            <a:r>
              <a:rPr spc="150" dirty="0"/>
              <a:t>policies</a:t>
            </a:r>
            <a:r>
              <a:rPr dirty="0"/>
              <a:t>	</a:t>
            </a:r>
            <a:r>
              <a:rPr spc="85" dirty="0"/>
              <a:t>and </a:t>
            </a:r>
            <a:r>
              <a:rPr spc="150" dirty="0"/>
              <a:t>procedures</a:t>
            </a:r>
          </a:p>
          <a:p>
            <a:pPr marL="616585">
              <a:lnSpc>
                <a:spcPct val="100000"/>
              </a:lnSpc>
              <a:spcBef>
                <a:spcPts val="1365"/>
              </a:spcBef>
              <a:tabLst>
                <a:tab pos="3128645" algn="l"/>
              </a:tabLst>
            </a:pPr>
            <a:r>
              <a:rPr spc="155" dirty="0"/>
              <a:t>communicate</a:t>
            </a:r>
            <a:r>
              <a:rPr dirty="0"/>
              <a:t>	</a:t>
            </a:r>
            <a:r>
              <a:rPr spc="160" dirty="0"/>
              <a:t>effectively</a:t>
            </a:r>
          </a:p>
          <a:p>
            <a:pPr marL="616585" marR="5080">
              <a:lnSpc>
                <a:spcPct val="140600"/>
              </a:lnSpc>
              <a:tabLst>
                <a:tab pos="1086485" algn="l"/>
                <a:tab pos="1591310" algn="l"/>
                <a:tab pos="1818639" algn="l"/>
                <a:tab pos="1863089" algn="l"/>
                <a:tab pos="2387600" algn="l"/>
                <a:tab pos="2555875" algn="l"/>
                <a:tab pos="3643629" algn="l"/>
                <a:tab pos="4465320" algn="l"/>
                <a:tab pos="4584065" algn="l"/>
                <a:tab pos="4716780" algn="l"/>
              </a:tabLst>
            </a:pPr>
            <a:r>
              <a:rPr spc="114" dirty="0"/>
              <a:t>seek</a:t>
            </a:r>
            <a:r>
              <a:rPr dirty="0"/>
              <a:t>	</a:t>
            </a:r>
            <a:r>
              <a:rPr spc="155" dirty="0"/>
              <a:t>assistance</a:t>
            </a:r>
            <a:r>
              <a:rPr dirty="0"/>
              <a:t>	</a:t>
            </a:r>
            <a:r>
              <a:rPr spc="105" dirty="0"/>
              <a:t>when</a:t>
            </a:r>
            <a:r>
              <a:rPr dirty="0"/>
              <a:t>		</a:t>
            </a:r>
            <a:r>
              <a:rPr spc="145" dirty="0"/>
              <a:t>required select</a:t>
            </a:r>
            <a:r>
              <a:rPr dirty="0"/>
              <a:t>	</a:t>
            </a:r>
            <a:r>
              <a:rPr spc="55" dirty="0"/>
              <a:t>an</a:t>
            </a:r>
            <a:r>
              <a:rPr dirty="0"/>
              <a:t>	</a:t>
            </a:r>
            <a:r>
              <a:rPr spc="155" dirty="0"/>
              <a:t>appropriate</a:t>
            </a:r>
            <a:r>
              <a:rPr dirty="0"/>
              <a:t>		</a:t>
            </a:r>
            <a:r>
              <a:rPr spc="150" dirty="0"/>
              <a:t>strategy </a:t>
            </a:r>
            <a:r>
              <a:rPr spc="60" dirty="0"/>
              <a:t>to</a:t>
            </a:r>
            <a:r>
              <a:rPr dirty="0"/>
              <a:t>	</a:t>
            </a:r>
            <a:r>
              <a:rPr spc="120" dirty="0"/>
              <a:t>suit</a:t>
            </a:r>
            <a:r>
              <a:rPr dirty="0"/>
              <a:t>		</a:t>
            </a:r>
            <a:r>
              <a:rPr spc="90" dirty="0"/>
              <a:t>the</a:t>
            </a:r>
            <a:r>
              <a:rPr dirty="0"/>
              <a:t>	</a:t>
            </a:r>
            <a:r>
              <a:rPr spc="150" dirty="0"/>
              <a:t>behaviour</a:t>
            </a:r>
            <a:r>
              <a:rPr dirty="0"/>
              <a:t>	</a:t>
            </a:r>
            <a:r>
              <a:rPr spc="60" dirty="0"/>
              <a:t>of</a:t>
            </a:r>
          </a:p>
          <a:p>
            <a:pPr marL="616585">
              <a:lnSpc>
                <a:spcPct val="100000"/>
              </a:lnSpc>
              <a:spcBef>
                <a:spcPts val="1365"/>
              </a:spcBef>
            </a:pPr>
            <a:r>
              <a:rPr spc="150" dirty="0"/>
              <a:t>concern.</a:t>
            </a: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90" dirty="0">
                <a:solidFill>
                  <a:srgbClr val="FFFFFF"/>
                </a:solidFill>
              </a:rPr>
              <a:t>APPLYING</a:t>
            </a:r>
            <a:r>
              <a:rPr spc="595" dirty="0">
                <a:solidFill>
                  <a:srgbClr val="FFFFFF"/>
                </a:solidFill>
              </a:rPr>
              <a:t> </a:t>
            </a:r>
            <a:r>
              <a:rPr spc="-280" dirty="0">
                <a:solidFill>
                  <a:srgbClr val="FFFFFF"/>
                </a:solidFill>
              </a:rPr>
              <a:t>A</a:t>
            </a:r>
            <a:r>
              <a:rPr spc="600" dirty="0">
                <a:solidFill>
                  <a:srgbClr val="FFFFFF"/>
                </a:solidFill>
              </a:rPr>
              <a:t> </a:t>
            </a:r>
            <a:r>
              <a:rPr spc="-10" dirty="0">
                <a:solidFill>
                  <a:srgbClr val="FFFFFF"/>
                </a:solidFill>
              </a:rPr>
              <a:t>RESPONSE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4" name="object 4"/>
          <p:cNvPicPr/>
          <p:nvPr/>
        </p:nvPicPr>
        <p:blipFill>
          <a:blip r:embed="rId3" cstate="print"/>
          <a:stretch>
            <a:fillRect/>
          </a:stretch>
        </p:blipFill>
        <p:spPr>
          <a:xfrm>
            <a:off x="0" y="0"/>
            <a:ext cx="9146529" cy="10286999"/>
          </a:xfrm>
          <a:prstGeom prst="rect">
            <a:avLst/>
          </a:prstGeom>
        </p:spPr>
      </p:pic>
      <p:sp>
        <p:nvSpPr>
          <p:cNvPr id="5" name="object 5"/>
          <p:cNvSpPr/>
          <p:nvPr/>
        </p:nvSpPr>
        <p:spPr>
          <a:xfrm>
            <a:off x="9754420" y="281050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1106972" y="7243691"/>
            <a:ext cx="4996605" cy="2276474"/>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10078270" y="4838700"/>
            <a:ext cx="104775" cy="104775"/>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0078270" y="5438775"/>
            <a:ext cx="104775" cy="104775"/>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10078270" y="6038850"/>
            <a:ext cx="104775" cy="104775"/>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10078270" y="6638925"/>
            <a:ext cx="104775" cy="104775"/>
          </a:xfrm>
          <a:prstGeom prst="rect">
            <a:avLst/>
          </a:prstGeom>
        </p:spPr>
      </p:pic>
      <p:sp>
        <p:nvSpPr>
          <p:cNvPr id="11" name="object 11"/>
          <p:cNvSpPr txBox="1"/>
          <p:nvPr/>
        </p:nvSpPr>
        <p:spPr>
          <a:xfrm>
            <a:off x="9741720" y="3249288"/>
            <a:ext cx="6930390" cy="3625850"/>
          </a:xfrm>
          <a:prstGeom prst="rect">
            <a:avLst/>
          </a:prstGeom>
        </p:spPr>
        <p:txBody>
          <a:bodyPr vert="horz" wrap="square" lIns="0" tIns="12700" rIns="0" bIns="0" rtlCol="0">
            <a:spAutoFit/>
          </a:bodyPr>
          <a:lstStyle/>
          <a:p>
            <a:pPr marL="12700" marR="5080">
              <a:lnSpc>
                <a:spcPct val="140600"/>
              </a:lnSpc>
              <a:spcBef>
                <a:spcPts val="100"/>
              </a:spcBef>
              <a:tabLst>
                <a:tab pos="922019" algn="l"/>
                <a:tab pos="1490980" algn="l"/>
                <a:tab pos="2183765" algn="l"/>
                <a:tab pos="3361054" algn="l"/>
                <a:tab pos="4582795" algn="l"/>
                <a:tab pos="6150610" algn="l"/>
              </a:tabLst>
            </a:pPr>
            <a:r>
              <a:rPr sz="2800" spc="85" dirty="0">
                <a:latin typeface="Arial MT"/>
                <a:cs typeface="Arial MT"/>
              </a:rPr>
              <a:t>How</a:t>
            </a:r>
            <a:r>
              <a:rPr sz="2800" dirty="0">
                <a:latin typeface="Arial MT"/>
                <a:cs typeface="Arial MT"/>
              </a:rPr>
              <a:t>	</a:t>
            </a:r>
            <a:r>
              <a:rPr sz="2800" spc="55" dirty="0">
                <a:latin typeface="Arial MT"/>
                <a:cs typeface="Arial MT"/>
              </a:rPr>
              <a:t>do</a:t>
            </a:r>
            <a:r>
              <a:rPr sz="2800" dirty="0">
                <a:latin typeface="Arial MT"/>
                <a:cs typeface="Arial MT"/>
              </a:rPr>
              <a:t>	</a:t>
            </a:r>
            <a:r>
              <a:rPr sz="2800" spc="90" dirty="0">
                <a:latin typeface="Arial MT"/>
                <a:cs typeface="Arial MT"/>
              </a:rPr>
              <a:t>the</a:t>
            </a:r>
            <a:r>
              <a:rPr sz="2800" dirty="0">
                <a:latin typeface="Arial MT"/>
                <a:cs typeface="Arial MT"/>
              </a:rPr>
              <a:t>	</a:t>
            </a:r>
            <a:r>
              <a:rPr sz="2800" spc="130" dirty="0">
                <a:latin typeface="Arial MT"/>
                <a:cs typeface="Arial MT"/>
              </a:rPr>
              <a:t>below</a:t>
            </a:r>
            <a:r>
              <a:rPr sz="2800" dirty="0">
                <a:latin typeface="Arial MT"/>
                <a:cs typeface="Arial MT"/>
              </a:rPr>
              <a:t>	</a:t>
            </a:r>
            <a:r>
              <a:rPr sz="2800" spc="140" dirty="0">
                <a:latin typeface="Arial MT"/>
                <a:cs typeface="Arial MT"/>
              </a:rPr>
              <a:t>things</a:t>
            </a:r>
            <a:r>
              <a:rPr sz="2800" dirty="0">
                <a:latin typeface="Arial MT"/>
                <a:cs typeface="Arial MT"/>
              </a:rPr>
              <a:t>	</a:t>
            </a:r>
            <a:r>
              <a:rPr sz="2800" spc="145" dirty="0">
                <a:latin typeface="Arial MT"/>
                <a:cs typeface="Arial MT"/>
              </a:rPr>
              <a:t>apply</a:t>
            </a:r>
            <a:r>
              <a:rPr sz="2800" spc="385" dirty="0">
                <a:latin typeface="Arial MT"/>
                <a:cs typeface="Arial MT"/>
              </a:rPr>
              <a:t> </a:t>
            </a:r>
            <a:r>
              <a:rPr sz="2800" spc="60" dirty="0">
                <a:latin typeface="Arial MT"/>
                <a:cs typeface="Arial MT"/>
              </a:rPr>
              <a:t>to</a:t>
            </a:r>
            <a:r>
              <a:rPr sz="2800" dirty="0">
                <a:latin typeface="Arial MT"/>
                <a:cs typeface="Arial MT"/>
              </a:rPr>
              <a:t>	</a:t>
            </a:r>
            <a:r>
              <a:rPr sz="2800" spc="114" dirty="0">
                <a:latin typeface="Arial MT"/>
                <a:cs typeface="Arial MT"/>
              </a:rPr>
              <a:t>your </a:t>
            </a:r>
            <a:r>
              <a:rPr sz="2800" spc="130" dirty="0">
                <a:latin typeface="Arial MT"/>
                <a:cs typeface="Arial MT"/>
              </a:rPr>
              <a:t>role?</a:t>
            </a:r>
            <a:endParaRPr sz="2800">
              <a:latin typeface="Arial MT"/>
              <a:cs typeface="Arial MT"/>
            </a:endParaRPr>
          </a:p>
          <a:p>
            <a:pPr marL="616585" marR="3178810">
              <a:lnSpc>
                <a:spcPct val="140600"/>
              </a:lnSpc>
              <a:tabLst>
                <a:tab pos="1570990" algn="l"/>
                <a:tab pos="1981835" algn="l"/>
                <a:tab pos="2040889" algn="l"/>
              </a:tabLst>
            </a:pPr>
            <a:r>
              <a:rPr sz="2800" spc="150" dirty="0">
                <a:latin typeface="Arial MT"/>
                <a:cs typeface="Arial MT"/>
              </a:rPr>
              <a:t>Ethical</a:t>
            </a:r>
            <a:r>
              <a:rPr sz="2800" dirty="0">
                <a:latin typeface="Arial MT"/>
                <a:cs typeface="Arial MT"/>
              </a:rPr>
              <a:t>	</a:t>
            </a:r>
            <a:r>
              <a:rPr sz="2800" spc="150" dirty="0">
                <a:latin typeface="Arial MT"/>
                <a:cs typeface="Arial MT"/>
              </a:rPr>
              <a:t>standards </a:t>
            </a:r>
            <a:r>
              <a:rPr sz="2800" spc="114" dirty="0">
                <a:latin typeface="Arial MT"/>
                <a:cs typeface="Arial MT"/>
              </a:rPr>
              <a:t>Duty</a:t>
            </a:r>
            <a:r>
              <a:rPr sz="2800" dirty="0">
                <a:latin typeface="Arial MT"/>
                <a:cs typeface="Arial MT"/>
              </a:rPr>
              <a:t>	</a:t>
            </a:r>
            <a:r>
              <a:rPr sz="2800" spc="60" dirty="0">
                <a:latin typeface="Arial MT"/>
                <a:cs typeface="Arial MT"/>
              </a:rPr>
              <a:t>of</a:t>
            </a:r>
            <a:r>
              <a:rPr sz="2800" dirty="0">
                <a:latin typeface="Arial MT"/>
                <a:cs typeface="Arial MT"/>
              </a:rPr>
              <a:t>		</a:t>
            </a:r>
            <a:r>
              <a:rPr sz="2800" spc="110" dirty="0">
                <a:latin typeface="Arial MT"/>
                <a:cs typeface="Arial MT"/>
              </a:rPr>
              <a:t>Care</a:t>
            </a:r>
            <a:endParaRPr sz="2800">
              <a:latin typeface="Arial MT"/>
              <a:cs typeface="Arial MT"/>
            </a:endParaRPr>
          </a:p>
          <a:p>
            <a:pPr marL="616585" marR="1506855">
              <a:lnSpc>
                <a:spcPct val="140600"/>
              </a:lnSpc>
              <a:tabLst>
                <a:tab pos="2011045" algn="l"/>
                <a:tab pos="3347720" algn="l"/>
                <a:tab pos="4138929" algn="l"/>
              </a:tabLst>
            </a:pPr>
            <a:r>
              <a:rPr sz="2800" spc="160" dirty="0">
                <a:latin typeface="Arial MT"/>
                <a:cs typeface="Arial MT"/>
              </a:rPr>
              <a:t>Confidentiality</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privacy </a:t>
            </a:r>
            <a:r>
              <a:rPr sz="2800" spc="125" dirty="0">
                <a:latin typeface="Arial MT"/>
                <a:cs typeface="Arial MT"/>
              </a:rPr>
              <a:t>Human</a:t>
            </a:r>
            <a:r>
              <a:rPr sz="2800" dirty="0">
                <a:latin typeface="Arial MT"/>
                <a:cs typeface="Arial MT"/>
              </a:rPr>
              <a:t>	</a:t>
            </a:r>
            <a:r>
              <a:rPr sz="2800" spc="140" dirty="0">
                <a:latin typeface="Arial MT"/>
                <a:cs typeface="Arial MT"/>
              </a:rPr>
              <a:t>rights</a:t>
            </a:r>
            <a:endParaRPr sz="2800">
              <a:latin typeface="Arial MT"/>
              <a:cs typeface="Arial MT"/>
            </a:endParaRPr>
          </a:p>
        </p:txBody>
      </p:sp>
      <p:sp>
        <p:nvSpPr>
          <p:cNvPr id="12" name="object 12"/>
          <p:cNvSpPr txBox="1">
            <a:spLocks noGrp="1"/>
          </p:cNvSpPr>
          <p:nvPr>
            <p:ph type="title"/>
          </p:nvPr>
        </p:nvSpPr>
        <p:spPr>
          <a:xfrm>
            <a:off x="9741720" y="1008418"/>
            <a:ext cx="7069455" cy="1810385"/>
          </a:xfrm>
          <a:prstGeom prst="rect">
            <a:avLst/>
          </a:prstGeom>
        </p:spPr>
        <p:txBody>
          <a:bodyPr vert="horz" wrap="square" lIns="0" tIns="177165" rIns="0" bIns="0" rtlCol="0">
            <a:spAutoFit/>
          </a:bodyPr>
          <a:lstStyle/>
          <a:p>
            <a:pPr marL="12700" marR="5080">
              <a:lnSpc>
                <a:spcPts val="6380"/>
              </a:lnSpc>
              <a:spcBef>
                <a:spcPts val="1395"/>
              </a:spcBef>
            </a:pPr>
            <a:r>
              <a:rPr spc="114" dirty="0"/>
              <a:t>Legal</a:t>
            </a:r>
            <a:r>
              <a:rPr spc="540" dirty="0"/>
              <a:t> </a:t>
            </a:r>
            <a:r>
              <a:rPr dirty="0"/>
              <a:t>and</a:t>
            </a:r>
            <a:r>
              <a:rPr spc="540" dirty="0"/>
              <a:t> </a:t>
            </a:r>
            <a:r>
              <a:rPr spc="114" dirty="0"/>
              <a:t>Ethical </a:t>
            </a:r>
            <a:r>
              <a:rPr spc="130" dirty="0"/>
              <a:t>Considerations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grpSp>
        <p:nvGrpSpPr>
          <p:cNvPr id="3" name="object 3"/>
          <p:cNvGrpSpPr/>
          <p:nvPr/>
        </p:nvGrpSpPr>
        <p:grpSpPr>
          <a:xfrm>
            <a:off x="9144000" y="12"/>
            <a:ext cx="9144000" cy="10285730"/>
            <a:chOff x="9144000" y="12"/>
            <a:chExt cx="9144000" cy="10285730"/>
          </a:xfrm>
        </p:grpSpPr>
        <p:pic>
          <p:nvPicPr>
            <p:cNvPr id="4" name="object 4"/>
            <p:cNvPicPr/>
            <p:nvPr/>
          </p:nvPicPr>
          <p:blipFill>
            <a:blip r:embed="rId2" cstate="print"/>
            <a:stretch>
              <a:fillRect/>
            </a:stretch>
          </p:blipFill>
          <p:spPr>
            <a:xfrm>
              <a:off x="9144000" y="12"/>
              <a:ext cx="9143999" cy="10285666"/>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12"/>
              <a:ext cx="914399" cy="876299"/>
            </a:xfrm>
            <a:prstGeom prst="rect">
              <a:avLst/>
            </a:prstGeom>
          </p:spPr>
        </p:pic>
      </p:grpSp>
      <p:sp>
        <p:nvSpPr>
          <p:cNvPr id="6" name="object 6"/>
          <p:cNvSpPr/>
          <p:nvPr/>
        </p:nvSpPr>
        <p:spPr>
          <a:xfrm>
            <a:off x="1028700" y="204851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5098625"/>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5698700"/>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6298775"/>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6898850"/>
            <a:ext cx="104775" cy="104775"/>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352550" y="8099000"/>
            <a:ext cx="104775" cy="104775"/>
          </a:xfrm>
          <a:prstGeom prst="rect">
            <a:avLst/>
          </a:prstGeom>
        </p:spPr>
      </p:pic>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1352550" y="8699075"/>
            <a:ext cx="104775" cy="104775"/>
          </a:xfrm>
          <a:prstGeom prst="rect">
            <a:avLst/>
          </a:prstGeom>
        </p:spPr>
      </p:pic>
      <p:sp>
        <p:nvSpPr>
          <p:cNvPr id="13" name="object 13"/>
          <p:cNvSpPr txBox="1"/>
          <p:nvPr/>
        </p:nvSpPr>
        <p:spPr>
          <a:xfrm>
            <a:off x="1620390" y="4709364"/>
            <a:ext cx="7073900" cy="4225925"/>
          </a:xfrm>
          <a:prstGeom prst="rect">
            <a:avLst/>
          </a:prstGeom>
        </p:spPr>
        <p:txBody>
          <a:bodyPr vert="horz" wrap="square" lIns="0" tIns="12700" rIns="0" bIns="0" rtlCol="0">
            <a:spAutoFit/>
          </a:bodyPr>
          <a:lstStyle/>
          <a:p>
            <a:pPr marL="12700" marR="5080">
              <a:lnSpc>
                <a:spcPct val="140600"/>
              </a:lnSpc>
              <a:spcBef>
                <a:spcPts val="100"/>
              </a:spcBef>
              <a:tabLst>
                <a:tab pos="2351405" algn="l"/>
                <a:tab pos="4255770" algn="l"/>
                <a:tab pos="5046980" algn="l"/>
                <a:tab pos="6289040" algn="l"/>
              </a:tabLst>
            </a:pPr>
            <a:r>
              <a:rPr sz="2800" spc="160" dirty="0">
                <a:latin typeface="Arial MT"/>
                <a:cs typeface="Arial MT"/>
              </a:rPr>
              <a:t>supervisors,</a:t>
            </a:r>
            <a:r>
              <a:rPr sz="2800" dirty="0">
                <a:latin typeface="Arial MT"/>
                <a:cs typeface="Arial MT"/>
              </a:rPr>
              <a:t>	</a:t>
            </a:r>
            <a:r>
              <a:rPr sz="2800" spc="145" dirty="0">
                <a:latin typeface="Arial MT"/>
                <a:cs typeface="Arial MT"/>
              </a:rPr>
              <a:t>managers</a:t>
            </a:r>
            <a:r>
              <a:rPr sz="2800" dirty="0">
                <a:latin typeface="Arial MT"/>
                <a:cs typeface="Arial MT"/>
              </a:rPr>
              <a:t>	</a:t>
            </a:r>
            <a:r>
              <a:rPr sz="2800" spc="85" dirty="0">
                <a:latin typeface="Arial MT"/>
                <a:cs typeface="Arial MT"/>
              </a:rPr>
              <a:t>and</a:t>
            </a:r>
            <a:r>
              <a:rPr sz="2800" dirty="0">
                <a:latin typeface="Arial MT"/>
                <a:cs typeface="Arial MT"/>
              </a:rPr>
              <a:t>	</a:t>
            </a:r>
            <a:r>
              <a:rPr sz="2800" spc="140" dirty="0">
                <a:latin typeface="Arial MT"/>
                <a:cs typeface="Arial MT"/>
              </a:rPr>
              <a:t>senior</a:t>
            </a:r>
            <a:r>
              <a:rPr sz="2800" dirty="0">
                <a:latin typeface="Arial MT"/>
                <a:cs typeface="Arial MT"/>
              </a:rPr>
              <a:t>	</a:t>
            </a:r>
            <a:r>
              <a:rPr sz="2800" spc="140" dirty="0">
                <a:latin typeface="Arial MT"/>
                <a:cs typeface="Arial MT"/>
              </a:rPr>
              <a:t>staff </a:t>
            </a:r>
            <a:r>
              <a:rPr sz="2800" spc="185" dirty="0">
                <a:latin typeface="Arial MT"/>
                <a:cs typeface="Arial MT"/>
              </a:rPr>
              <a:t>co-</a:t>
            </a:r>
            <a:r>
              <a:rPr sz="2800" spc="145" dirty="0">
                <a:latin typeface="Arial MT"/>
                <a:cs typeface="Arial MT"/>
              </a:rPr>
              <a:t>workers</a:t>
            </a:r>
            <a:endParaRPr sz="2800">
              <a:latin typeface="Arial MT"/>
              <a:cs typeface="Arial MT"/>
            </a:endParaRPr>
          </a:p>
          <a:p>
            <a:pPr marL="12700">
              <a:lnSpc>
                <a:spcPct val="100000"/>
              </a:lnSpc>
              <a:spcBef>
                <a:spcPts val="1365"/>
              </a:spcBef>
              <a:tabLst>
                <a:tab pos="704850" algn="l"/>
                <a:tab pos="1906905" algn="l"/>
                <a:tab pos="2698750" algn="l"/>
                <a:tab pos="4246880" algn="l"/>
              </a:tabLst>
            </a:pPr>
            <a:r>
              <a:rPr sz="2800" spc="90" dirty="0">
                <a:latin typeface="Arial MT"/>
                <a:cs typeface="Arial MT"/>
              </a:rPr>
              <a:t>the</a:t>
            </a:r>
            <a:r>
              <a:rPr sz="2800" dirty="0">
                <a:latin typeface="Arial MT"/>
                <a:cs typeface="Arial MT"/>
              </a:rPr>
              <a:t>	</a:t>
            </a:r>
            <a:r>
              <a:rPr sz="2800" spc="140" dirty="0">
                <a:latin typeface="Arial MT"/>
                <a:cs typeface="Arial MT"/>
              </a:rPr>
              <a:t>police</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security</a:t>
            </a:r>
            <a:r>
              <a:rPr sz="2800" dirty="0">
                <a:latin typeface="Arial MT"/>
                <a:cs typeface="Arial MT"/>
              </a:rPr>
              <a:t>	</a:t>
            </a:r>
            <a:r>
              <a:rPr sz="2800" spc="140" dirty="0">
                <a:latin typeface="Arial MT"/>
                <a:cs typeface="Arial MT"/>
              </a:rPr>
              <a:t>staff</a:t>
            </a:r>
            <a:endParaRPr sz="2800">
              <a:latin typeface="Arial MT"/>
              <a:cs typeface="Arial MT"/>
            </a:endParaRPr>
          </a:p>
          <a:p>
            <a:pPr marL="12700" marR="711835">
              <a:lnSpc>
                <a:spcPct val="140600"/>
              </a:lnSpc>
              <a:tabLst>
                <a:tab pos="986155" algn="l"/>
                <a:tab pos="2228215" algn="l"/>
                <a:tab pos="3020060" algn="l"/>
                <a:tab pos="4241165" algn="l"/>
                <a:tab pos="5710555" algn="l"/>
              </a:tabLst>
            </a:pPr>
            <a:r>
              <a:rPr sz="2800" spc="110" dirty="0">
                <a:latin typeface="Arial MT"/>
                <a:cs typeface="Arial MT"/>
              </a:rPr>
              <a:t>work</a:t>
            </a:r>
            <a:r>
              <a:rPr sz="2800" dirty="0">
                <a:latin typeface="Arial MT"/>
                <a:cs typeface="Arial MT"/>
              </a:rPr>
              <a:t>	</a:t>
            </a:r>
            <a:r>
              <a:rPr sz="2800" spc="140" dirty="0">
                <a:latin typeface="Arial MT"/>
                <a:cs typeface="Arial MT"/>
              </a:rPr>
              <a:t>health</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safety</a:t>
            </a:r>
            <a:r>
              <a:rPr sz="2800" dirty="0">
                <a:latin typeface="Arial MT"/>
                <a:cs typeface="Arial MT"/>
              </a:rPr>
              <a:t>	</a:t>
            </a:r>
            <a:r>
              <a:rPr sz="2800" spc="150" dirty="0">
                <a:latin typeface="Arial MT"/>
                <a:cs typeface="Arial MT"/>
              </a:rPr>
              <a:t>officers</a:t>
            </a:r>
            <a:r>
              <a:rPr sz="2800" dirty="0">
                <a:latin typeface="Arial MT"/>
                <a:cs typeface="Arial MT"/>
              </a:rPr>
              <a:t>	</a:t>
            </a:r>
            <a:r>
              <a:rPr sz="2800" spc="85" dirty="0">
                <a:latin typeface="Arial MT"/>
                <a:cs typeface="Arial MT"/>
              </a:rPr>
              <a:t>and </a:t>
            </a:r>
            <a:r>
              <a:rPr sz="2800" spc="160" dirty="0">
                <a:latin typeface="Arial MT"/>
                <a:cs typeface="Arial MT"/>
              </a:rPr>
              <a:t>representatives</a:t>
            </a:r>
            <a:endParaRPr sz="2800">
              <a:latin typeface="Arial MT"/>
              <a:cs typeface="Arial MT"/>
            </a:endParaRPr>
          </a:p>
          <a:p>
            <a:pPr marL="12700" marR="1122680">
              <a:lnSpc>
                <a:spcPct val="140600"/>
              </a:lnSpc>
              <a:tabLst>
                <a:tab pos="803910" algn="l"/>
                <a:tab pos="2099945" algn="l"/>
                <a:tab pos="2589530" algn="l"/>
                <a:tab pos="3648075" algn="l"/>
                <a:tab pos="5171440" algn="l"/>
              </a:tabLst>
            </a:pPr>
            <a:r>
              <a:rPr sz="2800" spc="145" dirty="0">
                <a:latin typeface="Arial MT"/>
                <a:cs typeface="Arial MT"/>
              </a:rPr>
              <a:t>ambulance</a:t>
            </a:r>
            <a:r>
              <a:rPr sz="2800" dirty="0">
                <a:latin typeface="Arial MT"/>
                <a:cs typeface="Arial MT"/>
              </a:rPr>
              <a:t>	</a:t>
            </a:r>
            <a:r>
              <a:rPr sz="2800" spc="60" dirty="0">
                <a:latin typeface="Arial MT"/>
                <a:cs typeface="Arial MT"/>
              </a:rPr>
              <a:t>or</a:t>
            </a:r>
            <a:r>
              <a:rPr sz="2800" dirty="0">
                <a:latin typeface="Arial MT"/>
                <a:cs typeface="Arial MT"/>
              </a:rPr>
              <a:t>	</a:t>
            </a:r>
            <a:r>
              <a:rPr sz="2800" spc="120" dirty="0">
                <a:latin typeface="Arial MT"/>
                <a:cs typeface="Arial MT"/>
              </a:rPr>
              <a:t>other</a:t>
            </a:r>
            <a:r>
              <a:rPr sz="2800" dirty="0">
                <a:latin typeface="Arial MT"/>
                <a:cs typeface="Arial MT"/>
              </a:rPr>
              <a:t>	</a:t>
            </a:r>
            <a:r>
              <a:rPr sz="2800" spc="145" dirty="0">
                <a:latin typeface="Arial MT"/>
                <a:cs typeface="Arial MT"/>
              </a:rPr>
              <a:t>medical</a:t>
            </a:r>
            <a:r>
              <a:rPr sz="2800" dirty="0">
                <a:latin typeface="Arial MT"/>
                <a:cs typeface="Arial MT"/>
              </a:rPr>
              <a:t>	</a:t>
            </a:r>
            <a:r>
              <a:rPr sz="2800" spc="140" dirty="0">
                <a:latin typeface="Arial MT"/>
                <a:cs typeface="Arial MT"/>
              </a:rPr>
              <a:t>staff </a:t>
            </a:r>
            <a:r>
              <a:rPr sz="2800" spc="85" dirty="0">
                <a:latin typeface="Arial MT"/>
                <a:cs typeface="Arial MT"/>
              </a:rPr>
              <a:t>and</a:t>
            </a:r>
            <a:r>
              <a:rPr sz="2800" dirty="0">
                <a:latin typeface="Arial MT"/>
                <a:cs typeface="Arial MT"/>
              </a:rPr>
              <a:t>	</a:t>
            </a:r>
            <a:r>
              <a:rPr sz="2800" spc="130" dirty="0">
                <a:latin typeface="Arial MT"/>
                <a:cs typeface="Arial MT"/>
              </a:rPr>
              <a:t>more.</a:t>
            </a:r>
            <a:endParaRPr sz="2800">
              <a:latin typeface="Arial MT"/>
              <a:cs typeface="Arial MT"/>
            </a:endParaRPr>
          </a:p>
        </p:txBody>
      </p:sp>
      <p:sp>
        <p:nvSpPr>
          <p:cNvPr id="14" name="object 14"/>
          <p:cNvSpPr txBox="1"/>
          <p:nvPr/>
        </p:nvSpPr>
        <p:spPr>
          <a:xfrm>
            <a:off x="1016000" y="2585289"/>
            <a:ext cx="7539355" cy="1825625"/>
          </a:xfrm>
          <a:prstGeom prst="rect">
            <a:avLst/>
          </a:prstGeom>
        </p:spPr>
        <p:txBody>
          <a:bodyPr vert="horz" wrap="square" lIns="0" tIns="12700" rIns="0" bIns="0" rtlCol="0">
            <a:spAutoFit/>
          </a:bodyPr>
          <a:lstStyle/>
          <a:p>
            <a:pPr marL="12700" marR="5080" algn="just">
              <a:lnSpc>
                <a:spcPct val="140600"/>
              </a:lnSpc>
              <a:spcBef>
                <a:spcPts val="100"/>
              </a:spcBef>
            </a:pPr>
            <a:r>
              <a:rPr sz="2800" spc="130" dirty="0">
                <a:latin typeface="Arial MT"/>
                <a:cs typeface="Arial MT"/>
              </a:rPr>
              <a:t>When</a:t>
            </a:r>
            <a:r>
              <a:rPr sz="2800" spc="395" dirty="0">
                <a:latin typeface="Arial MT"/>
                <a:cs typeface="Arial MT"/>
              </a:rPr>
              <a:t> </a:t>
            </a:r>
            <a:r>
              <a:rPr sz="2800" spc="114" dirty="0">
                <a:latin typeface="Arial MT"/>
                <a:cs typeface="Arial MT"/>
              </a:rPr>
              <a:t>you</a:t>
            </a:r>
            <a:r>
              <a:rPr sz="2800" spc="395" dirty="0">
                <a:latin typeface="Arial MT"/>
                <a:cs typeface="Arial MT"/>
              </a:rPr>
              <a:t> </a:t>
            </a:r>
            <a:r>
              <a:rPr sz="2800" spc="160" dirty="0">
                <a:latin typeface="Arial MT"/>
                <a:cs typeface="Arial MT"/>
              </a:rPr>
              <a:t>identify</a:t>
            </a:r>
            <a:r>
              <a:rPr sz="2800" spc="395" dirty="0">
                <a:latin typeface="Arial MT"/>
                <a:cs typeface="Arial MT"/>
              </a:rPr>
              <a:t> </a:t>
            </a:r>
            <a:r>
              <a:rPr sz="2800" dirty="0">
                <a:latin typeface="Arial MT"/>
                <a:cs typeface="Arial MT"/>
              </a:rPr>
              <a:t>a</a:t>
            </a:r>
            <a:r>
              <a:rPr sz="2800" spc="395" dirty="0">
                <a:latin typeface="Arial MT"/>
                <a:cs typeface="Arial MT"/>
              </a:rPr>
              <a:t> </a:t>
            </a:r>
            <a:r>
              <a:rPr sz="2800" spc="160" dirty="0">
                <a:latin typeface="Arial MT"/>
                <a:cs typeface="Arial MT"/>
              </a:rPr>
              <a:t>behaviour</a:t>
            </a:r>
            <a:r>
              <a:rPr sz="2800" spc="395" dirty="0">
                <a:latin typeface="Arial MT"/>
                <a:cs typeface="Arial MT"/>
              </a:rPr>
              <a:t> </a:t>
            </a:r>
            <a:r>
              <a:rPr sz="2800" spc="85" dirty="0">
                <a:latin typeface="Arial MT"/>
                <a:cs typeface="Arial MT"/>
              </a:rPr>
              <a:t>of</a:t>
            </a:r>
            <a:r>
              <a:rPr sz="2800" spc="395" dirty="0">
                <a:latin typeface="Arial MT"/>
                <a:cs typeface="Arial MT"/>
              </a:rPr>
              <a:t> </a:t>
            </a:r>
            <a:r>
              <a:rPr sz="2800" spc="145" dirty="0">
                <a:latin typeface="Arial MT"/>
                <a:cs typeface="Arial MT"/>
              </a:rPr>
              <a:t>concern </a:t>
            </a:r>
            <a:r>
              <a:rPr sz="2800" spc="114" dirty="0">
                <a:latin typeface="Arial MT"/>
                <a:cs typeface="Arial MT"/>
              </a:rPr>
              <a:t>you</a:t>
            </a:r>
            <a:r>
              <a:rPr sz="2800" spc="395" dirty="0">
                <a:latin typeface="Arial MT"/>
                <a:cs typeface="Arial MT"/>
              </a:rPr>
              <a:t> </a:t>
            </a:r>
            <a:r>
              <a:rPr sz="2800" spc="114" dirty="0">
                <a:latin typeface="Arial MT"/>
                <a:cs typeface="Arial MT"/>
              </a:rPr>
              <a:t>may</a:t>
            </a:r>
            <a:r>
              <a:rPr sz="2800" spc="395" dirty="0">
                <a:latin typeface="Arial MT"/>
                <a:cs typeface="Arial MT"/>
              </a:rPr>
              <a:t> </a:t>
            </a:r>
            <a:r>
              <a:rPr sz="2800" spc="130" dirty="0">
                <a:latin typeface="Arial MT"/>
                <a:cs typeface="Arial MT"/>
              </a:rPr>
              <a:t>need</a:t>
            </a:r>
            <a:r>
              <a:rPr sz="2800" spc="400" dirty="0">
                <a:latin typeface="Arial MT"/>
                <a:cs typeface="Arial MT"/>
              </a:rPr>
              <a:t> </a:t>
            </a:r>
            <a:r>
              <a:rPr sz="2800" spc="85" dirty="0">
                <a:latin typeface="Arial MT"/>
                <a:cs typeface="Arial MT"/>
              </a:rPr>
              <a:t>to</a:t>
            </a:r>
            <a:r>
              <a:rPr sz="2800" spc="395" dirty="0">
                <a:latin typeface="Arial MT"/>
                <a:cs typeface="Arial MT"/>
              </a:rPr>
              <a:t> </a:t>
            </a:r>
            <a:r>
              <a:rPr sz="2800" spc="135" dirty="0">
                <a:latin typeface="Arial MT"/>
                <a:cs typeface="Arial MT"/>
              </a:rPr>
              <a:t>seek</a:t>
            </a:r>
            <a:r>
              <a:rPr sz="2800" spc="395" dirty="0">
                <a:latin typeface="Arial MT"/>
                <a:cs typeface="Arial MT"/>
              </a:rPr>
              <a:t> </a:t>
            </a:r>
            <a:r>
              <a:rPr sz="2800" spc="165" dirty="0">
                <a:latin typeface="Arial MT"/>
                <a:cs typeface="Arial MT"/>
              </a:rPr>
              <a:t>assistance</a:t>
            </a:r>
            <a:r>
              <a:rPr sz="2800" spc="400" dirty="0">
                <a:latin typeface="Arial MT"/>
                <a:cs typeface="Arial MT"/>
              </a:rPr>
              <a:t> </a:t>
            </a:r>
            <a:r>
              <a:rPr sz="2800" spc="85" dirty="0">
                <a:latin typeface="Arial MT"/>
                <a:cs typeface="Arial MT"/>
              </a:rPr>
              <a:t>or</a:t>
            </a:r>
            <a:r>
              <a:rPr sz="2800" spc="395" dirty="0">
                <a:latin typeface="Arial MT"/>
                <a:cs typeface="Arial MT"/>
              </a:rPr>
              <a:t> </a:t>
            </a:r>
            <a:r>
              <a:rPr sz="2800" spc="135" dirty="0">
                <a:latin typeface="Arial MT"/>
                <a:cs typeface="Arial MT"/>
              </a:rPr>
              <a:t>refer </a:t>
            </a:r>
            <a:r>
              <a:rPr sz="2800" spc="114" dirty="0">
                <a:latin typeface="Arial MT"/>
                <a:cs typeface="Arial MT"/>
              </a:rPr>
              <a:t>the</a:t>
            </a:r>
            <a:r>
              <a:rPr sz="2800" spc="395" dirty="0">
                <a:latin typeface="Arial MT"/>
                <a:cs typeface="Arial MT"/>
              </a:rPr>
              <a:t> </a:t>
            </a:r>
            <a:r>
              <a:rPr sz="2800" spc="165" dirty="0">
                <a:latin typeface="Arial MT"/>
                <a:cs typeface="Arial MT"/>
              </a:rPr>
              <a:t>situation</a:t>
            </a:r>
            <a:r>
              <a:rPr sz="2800" spc="395" dirty="0">
                <a:latin typeface="Arial MT"/>
                <a:cs typeface="Arial MT"/>
              </a:rPr>
              <a:t> </a:t>
            </a:r>
            <a:r>
              <a:rPr sz="2800" spc="85" dirty="0">
                <a:latin typeface="Arial MT"/>
                <a:cs typeface="Arial MT"/>
              </a:rPr>
              <a:t>to</a:t>
            </a:r>
            <a:r>
              <a:rPr sz="2800" spc="400" dirty="0">
                <a:latin typeface="Arial MT"/>
                <a:cs typeface="Arial MT"/>
              </a:rPr>
              <a:t> </a:t>
            </a:r>
            <a:r>
              <a:rPr sz="2800" spc="150" dirty="0">
                <a:latin typeface="Arial MT"/>
                <a:cs typeface="Arial MT"/>
              </a:rPr>
              <a:t>someone</a:t>
            </a:r>
            <a:r>
              <a:rPr sz="2800" spc="395" dirty="0">
                <a:latin typeface="Arial MT"/>
                <a:cs typeface="Arial MT"/>
              </a:rPr>
              <a:t> </a:t>
            </a:r>
            <a:r>
              <a:rPr sz="2800" spc="145" dirty="0">
                <a:latin typeface="Arial MT"/>
                <a:cs typeface="Arial MT"/>
              </a:rPr>
              <a:t>else,</a:t>
            </a:r>
            <a:r>
              <a:rPr sz="2800" spc="395" dirty="0">
                <a:latin typeface="Arial MT"/>
                <a:cs typeface="Arial MT"/>
              </a:rPr>
              <a:t> </a:t>
            </a:r>
            <a:r>
              <a:rPr sz="2800" spc="155" dirty="0">
                <a:latin typeface="Arial MT"/>
                <a:cs typeface="Arial MT"/>
              </a:rPr>
              <a:t>including:</a:t>
            </a:r>
            <a:endParaRPr sz="2800" dirty="0">
              <a:latin typeface="Arial MT"/>
              <a:cs typeface="Arial MT"/>
            </a:endParaRPr>
          </a:p>
        </p:txBody>
      </p:sp>
      <p:sp>
        <p:nvSpPr>
          <p:cNvPr id="15" name="object 15"/>
          <p:cNvSpPr/>
          <p:nvPr/>
        </p:nvSpPr>
        <p:spPr>
          <a:xfrm>
            <a:off x="11707720" y="5143512"/>
            <a:ext cx="5556885" cy="3723004"/>
          </a:xfrm>
          <a:custGeom>
            <a:avLst/>
            <a:gdLst/>
            <a:ahLst/>
            <a:cxnLst/>
            <a:rect l="l" t="t" r="r" b="b"/>
            <a:pathLst>
              <a:path w="5556884" h="3723004">
                <a:moveTo>
                  <a:pt x="3789612" y="3722649"/>
                </a:moveTo>
                <a:lnTo>
                  <a:pt x="3737509" y="3721471"/>
                </a:lnTo>
                <a:lnTo>
                  <a:pt x="3686016" y="3717972"/>
                </a:lnTo>
                <a:lnTo>
                  <a:pt x="3635181" y="3712201"/>
                </a:lnTo>
                <a:lnTo>
                  <a:pt x="3585054" y="3704211"/>
                </a:lnTo>
                <a:lnTo>
                  <a:pt x="3535686" y="3694052"/>
                </a:lnTo>
                <a:lnTo>
                  <a:pt x="3487125" y="3681776"/>
                </a:lnTo>
                <a:lnTo>
                  <a:pt x="3439422" y="3667433"/>
                </a:lnTo>
                <a:lnTo>
                  <a:pt x="3392626" y="3651075"/>
                </a:lnTo>
                <a:lnTo>
                  <a:pt x="3346787" y="3632753"/>
                </a:lnTo>
                <a:lnTo>
                  <a:pt x="3301955" y="3612518"/>
                </a:lnTo>
                <a:lnTo>
                  <a:pt x="3258179" y="3590421"/>
                </a:lnTo>
                <a:lnTo>
                  <a:pt x="3215509" y="3566514"/>
                </a:lnTo>
                <a:lnTo>
                  <a:pt x="3173994" y="3540846"/>
                </a:lnTo>
                <a:lnTo>
                  <a:pt x="3133685" y="3513470"/>
                </a:lnTo>
                <a:lnTo>
                  <a:pt x="3094630" y="3484436"/>
                </a:lnTo>
                <a:lnTo>
                  <a:pt x="3056881" y="3453796"/>
                </a:lnTo>
                <a:lnTo>
                  <a:pt x="3020485" y="3421600"/>
                </a:lnTo>
                <a:lnTo>
                  <a:pt x="2985494" y="3387900"/>
                </a:lnTo>
                <a:lnTo>
                  <a:pt x="2951956" y="3352747"/>
                </a:lnTo>
                <a:lnTo>
                  <a:pt x="2919922" y="3316192"/>
                </a:lnTo>
                <a:lnTo>
                  <a:pt x="2889440" y="3278287"/>
                </a:lnTo>
                <a:lnTo>
                  <a:pt x="2856584" y="3314001"/>
                </a:lnTo>
                <a:lnTo>
                  <a:pt x="2822138" y="3348155"/>
                </a:lnTo>
                <a:lnTo>
                  <a:pt x="2786159" y="3380691"/>
                </a:lnTo>
                <a:lnTo>
                  <a:pt x="2748706" y="3411550"/>
                </a:lnTo>
                <a:lnTo>
                  <a:pt x="2709836" y="3440674"/>
                </a:lnTo>
                <a:lnTo>
                  <a:pt x="2669604" y="3468005"/>
                </a:lnTo>
                <a:lnTo>
                  <a:pt x="2628069" y="3493484"/>
                </a:lnTo>
                <a:lnTo>
                  <a:pt x="2585288" y="3517054"/>
                </a:lnTo>
                <a:lnTo>
                  <a:pt x="2541318" y="3538655"/>
                </a:lnTo>
                <a:lnTo>
                  <a:pt x="2496216" y="3558231"/>
                </a:lnTo>
                <a:lnTo>
                  <a:pt x="2450040" y="3575721"/>
                </a:lnTo>
                <a:lnTo>
                  <a:pt x="2402845" y="3591069"/>
                </a:lnTo>
                <a:lnTo>
                  <a:pt x="2354691" y="3604215"/>
                </a:lnTo>
                <a:lnTo>
                  <a:pt x="2305633" y="3615102"/>
                </a:lnTo>
                <a:lnTo>
                  <a:pt x="2255729" y="3623671"/>
                </a:lnTo>
                <a:lnTo>
                  <a:pt x="2205036" y="3629864"/>
                </a:lnTo>
                <a:lnTo>
                  <a:pt x="2153611" y="3633622"/>
                </a:lnTo>
                <a:lnTo>
                  <a:pt x="2101512" y="3634888"/>
                </a:lnTo>
                <a:lnTo>
                  <a:pt x="2051510" y="3633687"/>
                </a:lnTo>
                <a:lnTo>
                  <a:pt x="2002159" y="3630127"/>
                </a:lnTo>
                <a:lnTo>
                  <a:pt x="1953505" y="3624274"/>
                </a:lnTo>
                <a:lnTo>
                  <a:pt x="1905592" y="3616192"/>
                </a:lnTo>
                <a:lnTo>
                  <a:pt x="1858465" y="3605947"/>
                </a:lnTo>
                <a:lnTo>
                  <a:pt x="1812171" y="3593603"/>
                </a:lnTo>
                <a:lnTo>
                  <a:pt x="1766752" y="3579226"/>
                </a:lnTo>
                <a:lnTo>
                  <a:pt x="1722256" y="3562882"/>
                </a:lnTo>
                <a:lnTo>
                  <a:pt x="1678727" y="3544634"/>
                </a:lnTo>
                <a:lnTo>
                  <a:pt x="1636209" y="3524548"/>
                </a:lnTo>
                <a:lnTo>
                  <a:pt x="1594749" y="3502690"/>
                </a:lnTo>
                <a:lnTo>
                  <a:pt x="1565624" y="3540371"/>
                </a:lnTo>
                <a:lnTo>
                  <a:pt x="1532452" y="3575245"/>
                </a:lnTo>
                <a:lnTo>
                  <a:pt x="1495520" y="3607041"/>
                </a:lnTo>
                <a:lnTo>
                  <a:pt x="1455113" y="3635483"/>
                </a:lnTo>
                <a:lnTo>
                  <a:pt x="1411519" y="3660300"/>
                </a:lnTo>
                <a:lnTo>
                  <a:pt x="1365025" y="3681217"/>
                </a:lnTo>
                <a:lnTo>
                  <a:pt x="1315916" y="3697962"/>
                </a:lnTo>
                <a:lnTo>
                  <a:pt x="1264481" y="3710261"/>
                </a:lnTo>
                <a:lnTo>
                  <a:pt x="1211005" y="3717840"/>
                </a:lnTo>
                <a:lnTo>
                  <a:pt x="1155776" y="3720428"/>
                </a:lnTo>
                <a:lnTo>
                  <a:pt x="1103713" y="3718134"/>
                </a:lnTo>
                <a:lnTo>
                  <a:pt x="1053133" y="3711404"/>
                </a:lnTo>
                <a:lnTo>
                  <a:pt x="1004294" y="3700458"/>
                </a:lnTo>
                <a:lnTo>
                  <a:pt x="957457" y="3685521"/>
                </a:lnTo>
                <a:lnTo>
                  <a:pt x="912879" y="3666815"/>
                </a:lnTo>
                <a:lnTo>
                  <a:pt x="870819" y="3644563"/>
                </a:lnTo>
                <a:lnTo>
                  <a:pt x="831537" y="3618988"/>
                </a:lnTo>
                <a:lnTo>
                  <a:pt x="795290" y="3590313"/>
                </a:lnTo>
                <a:lnTo>
                  <a:pt x="762339" y="3558760"/>
                </a:lnTo>
                <a:lnTo>
                  <a:pt x="732941" y="3524554"/>
                </a:lnTo>
                <a:lnTo>
                  <a:pt x="707356" y="3487917"/>
                </a:lnTo>
                <a:lnTo>
                  <a:pt x="685842" y="3449071"/>
                </a:lnTo>
                <a:lnTo>
                  <a:pt x="668659" y="3408240"/>
                </a:lnTo>
                <a:lnTo>
                  <a:pt x="656065" y="3365647"/>
                </a:lnTo>
                <a:lnTo>
                  <a:pt x="648318" y="3321514"/>
                </a:lnTo>
                <a:lnTo>
                  <a:pt x="645678" y="3276065"/>
                </a:lnTo>
                <a:lnTo>
                  <a:pt x="645887" y="3263393"/>
                </a:lnTo>
                <a:lnTo>
                  <a:pt x="646512" y="3250514"/>
                </a:lnTo>
                <a:lnTo>
                  <a:pt x="647554" y="3237634"/>
                </a:lnTo>
                <a:lnTo>
                  <a:pt x="649012" y="3224963"/>
                </a:lnTo>
                <a:lnTo>
                  <a:pt x="604562" y="3210113"/>
                </a:lnTo>
                <a:lnTo>
                  <a:pt x="561138" y="3193069"/>
                </a:lnTo>
                <a:lnTo>
                  <a:pt x="518809" y="3173900"/>
                </a:lnTo>
                <a:lnTo>
                  <a:pt x="477641" y="3152671"/>
                </a:lnTo>
                <a:lnTo>
                  <a:pt x="437701" y="3129452"/>
                </a:lnTo>
                <a:lnTo>
                  <a:pt x="399056" y="3104308"/>
                </a:lnTo>
                <a:lnTo>
                  <a:pt x="361774" y="3077308"/>
                </a:lnTo>
                <a:lnTo>
                  <a:pt x="325920" y="3048519"/>
                </a:lnTo>
                <a:lnTo>
                  <a:pt x="291563" y="3018008"/>
                </a:lnTo>
                <a:lnTo>
                  <a:pt x="258769" y="2985842"/>
                </a:lnTo>
                <a:lnTo>
                  <a:pt x="227605" y="2952090"/>
                </a:lnTo>
                <a:lnTo>
                  <a:pt x="198138" y="2916819"/>
                </a:lnTo>
                <a:lnTo>
                  <a:pt x="170436" y="2880095"/>
                </a:lnTo>
                <a:lnTo>
                  <a:pt x="144565" y="2841986"/>
                </a:lnTo>
                <a:lnTo>
                  <a:pt x="120591" y="2802561"/>
                </a:lnTo>
                <a:lnTo>
                  <a:pt x="98583" y="2761885"/>
                </a:lnTo>
                <a:lnTo>
                  <a:pt x="78608" y="2720027"/>
                </a:lnTo>
                <a:lnTo>
                  <a:pt x="60731" y="2677053"/>
                </a:lnTo>
                <a:lnTo>
                  <a:pt x="45021" y="2633032"/>
                </a:lnTo>
                <a:lnTo>
                  <a:pt x="31543" y="2588031"/>
                </a:lnTo>
                <a:lnTo>
                  <a:pt x="20366" y="2542117"/>
                </a:lnTo>
                <a:lnTo>
                  <a:pt x="11556" y="2495357"/>
                </a:lnTo>
                <a:lnTo>
                  <a:pt x="5181" y="2447819"/>
                </a:lnTo>
                <a:lnTo>
                  <a:pt x="1306" y="2399571"/>
                </a:lnTo>
                <a:lnTo>
                  <a:pt x="0" y="2350679"/>
                </a:lnTo>
                <a:lnTo>
                  <a:pt x="1262" y="2302592"/>
                </a:lnTo>
                <a:lnTo>
                  <a:pt x="5008" y="2255131"/>
                </a:lnTo>
                <a:lnTo>
                  <a:pt x="11172" y="2208360"/>
                </a:lnTo>
                <a:lnTo>
                  <a:pt x="19693" y="2162341"/>
                </a:lnTo>
                <a:lnTo>
                  <a:pt x="30506" y="2117139"/>
                </a:lnTo>
                <a:lnTo>
                  <a:pt x="43547" y="2072818"/>
                </a:lnTo>
                <a:lnTo>
                  <a:pt x="58754" y="2029441"/>
                </a:lnTo>
                <a:lnTo>
                  <a:pt x="76061" y="1987073"/>
                </a:lnTo>
                <a:lnTo>
                  <a:pt x="95407" y="1945776"/>
                </a:lnTo>
                <a:lnTo>
                  <a:pt x="116727" y="1905615"/>
                </a:lnTo>
                <a:lnTo>
                  <a:pt x="139958" y="1866654"/>
                </a:lnTo>
                <a:lnTo>
                  <a:pt x="165037" y="1828955"/>
                </a:lnTo>
                <a:lnTo>
                  <a:pt x="191898" y="1792584"/>
                </a:lnTo>
                <a:lnTo>
                  <a:pt x="220480" y="1757604"/>
                </a:lnTo>
                <a:lnTo>
                  <a:pt x="250719" y="1724078"/>
                </a:lnTo>
                <a:lnTo>
                  <a:pt x="282550" y="1692070"/>
                </a:lnTo>
                <a:lnTo>
                  <a:pt x="315911" y="1661645"/>
                </a:lnTo>
                <a:lnTo>
                  <a:pt x="350738" y="1632865"/>
                </a:lnTo>
                <a:lnTo>
                  <a:pt x="386966" y="1605795"/>
                </a:lnTo>
                <a:lnTo>
                  <a:pt x="424534" y="1580498"/>
                </a:lnTo>
                <a:lnTo>
                  <a:pt x="463377" y="1557039"/>
                </a:lnTo>
                <a:lnTo>
                  <a:pt x="503431" y="1535480"/>
                </a:lnTo>
                <a:lnTo>
                  <a:pt x="544633" y="1515886"/>
                </a:lnTo>
                <a:lnTo>
                  <a:pt x="586920" y="1498320"/>
                </a:lnTo>
                <a:lnTo>
                  <a:pt x="630227" y="1482847"/>
                </a:lnTo>
                <a:lnTo>
                  <a:pt x="674492" y="1469529"/>
                </a:lnTo>
                <a:lnTo>
                  <a:pt x="719651" y="1458432"/>
                </a:lnTo>
                <a:lnTo>
                  <a:pt x="765639" y="1449617"/>
                </a:lnTo>
                <a:lnTo>
                  <a:pt x="812395" y="1443151"/>
                </a:lnTo>
                <a:lnTo>
                  <a:pt x="859853" y="1439095"/>
                </a:lnTo>
                <a:lnTo>
                  <a:pt x="907951" y="1437513"/>
                </a:lnTo>
                <a:lnTo>
                  <a:pt x="902116" y="1399638"/>
                </a:lnTo>
                <a:lnTo>
                  <a:pt x="897949" y="1361139"/>
                </a:lnTo>
                <a:lnTo>
                  <a:pt x="895448" y="1322222"/>
                </a:lnTo>
                <a:lnTo>
                  <a:pt x="894615" y="1283097"/>
                </a:lnTo>
                <a:lnTo>
                  <a:pt x="895919" y="1234762"/>
                </a:lnTo>
                <a:lnTo>
                  <a:pt x="899785" y="1187115"/>
                </a:lnTo>
                <a:lnTo>
                  <a:pt x="906147" y="1140224"/>
                </a:lnTo>
                <a:lnTo>
                  <a:pt x="914937" y="1094154"/>
                </a:lnTo>
                <a:lnTo>
                  <a:pt x="926087" y="1048974"/>
                </a:lnTo>
                <a:lnTo>
                  <a:pt x="939530" y="1004748"/>
                </a:lnTo>
                <a:lnTo>
                  <a:pt x="955199" y="961545"/>
                </a:lnTo>
                <a:lnTo>
                  <a:pt x="973026" y="919431"/>
                </a:lnTo>
                <a:lnTo>
                  <a:pt x="992944" y="878472"/>
                </a:lnTo>
                <a:lnTo>
                  <a:pt x="1014885" y="838734"/>
                </a:lnTo>
                <a:lnTo>
                  <a:pt x="1038782" y="800286"/>
                </a:lnTo>
                <a:lnTo>
                  <a:pt x="1064567" y="763193"/>
                </a:lnTo>
                <a:lnTo>
                  <a:pt x="1092174" y="727521"/>
                </a:lnTo>
                <a:lnTo>
                  <a:pt x="1121534" y="693339"/>
                </a:lnTo>
                <a:lnTo>
                  <a:pt x="1152581" y="660712"/>
                </a:lnTo>
                <a:lnTo>
                  <a:pt x="1185246" y="629706"/>
                </a:lnTo>
                <a:lnTo>
                  <a:pt x="1219463" y="600389"/>
                </a:lnTo>
                <a:lnTo>
                  <a:pt x="1255164" y="572828"/>
                </a:lnTo>
                <a:lnTo>
                  <a:pt x="1292281" y="547088"/>
                </a:lnTo>
                <a:lnTo>
                  <a:pt x="1330748" y="523237"/>
                </a:lnTo>
                <a:lnTo>
                  <a:pt x="1370496" y="501341"/>
                </a:lnTo>
                <a:lnTo>
                  <a:pt x="1411458" y="481467"/>
                </a:lnTo>
                <a:lnTo>
                  <a:pt x="1453568" y="463681"/>
                </a:lnTo>
                <a:lnTo>
                  <a:pt x="1496757" y="448051"/>
                </a:lnTo>
                <a:lnTo>
                  <a:pt x="1540957" y="434642"/>
                </a:lnTo>
                <a:lnTo>
                  <a:pt x="1586103" y="423522"/>
                </a:lnTo>
                <a:lnTo>
                  <a:pt x="1632126" y="414757"/>
                </a:lnTo>
                <a:lnTo>
                  <a:pt x="1678958" y="408413"/>
                </a:lnTo>
                <a:lnTo>
                  <a:pt x="1726533" y="404559"/>
                </a:lnTo>
                <a:lnTo>
                  <a:pt x="1774783" y="403259"/>
                </a:lnTo>
                <a:lnTo>
                  <a:pt x="1827823" y="404822"/>
                </a:lnTo>
                <a:lnTo>
                  <a:pt x="1880153" y="409472"/>
                </a:lnTo>
                <a:lnTo>
                  <a:pt x="1931619" y="417145"/>
                </a:lnTo>
                <a:lnTo>
                  <a:pt x="1982065" y="427781"/>
                </a:lnTo>
                <a:lnTo>
                  <a:pt x="2031339" y="441318"/>
                </a:lnTo>
                <a:lnTo>
                  <a:pt x="2079286" y="457693"/>
                </a:lnTo>
                <a:lnTo>
                  <a:pt x="2085825" y="411519"/>
                </a:lnTo>
                <a:lnTo>
                  <a:pt x="2096840" y="366917"/>
                </a:lnTo>
                <a:lnTo>
                  <a:pt x="2112092" y="324127"/>
                </a:lnTo>
                <a:lnTo>
                  <a:pt x="2131345" y="283386"/>
                </a:lnTo>
                <a:lnTo>
                  <a:pt x="2154362" y="244934"/>
                </a:lnTo>
                <a:lnTo>
                  <a:pt x="2180905" y="209010"/>
                </a:lnTo>
                <a:lnTo>
                  <a:pt x="2210738" y="175853"/>
                </a:lnTo>
                <a:lnTo>
                  <a:pt x="2243623" y="145702"/>
                </a:lnTo>
                <a:lnTo>
                  <a:pt x="2279324" y="118795"/>
                </a:lnTo>
                <a:lnTo>
                  <a:pt x="2317603" y="95373"/>
                </a:lnTo>
                <a:lnTo>
                  <a:pt x="2358223" y="75673"/>
                </a:lnTo>
                <a:lnTo>
                  <a:pt x="2400947" y="59935"/>
                </a:lnTo>
                <a:lnTo>
                  <a:pt x="2445538" y="48398"/>
                </a:lnTo>
                <a:lnTo>
                  <a:pt x="2491759" y="41300"/>
                </a:lnTo>
                <a:lnTo>
                  <a:pt x="2539374" y="38881"/>
                </a:lnTo>
                <a:lnTo>
                  <a:pt x="2589371" y="41567"/>
                </a:lnTo>
                <a:lnTo>
                  <a:pt x="2637828" y="49439"/>
                </a:lnTo>
                <a:lnTo>
                  <a:pt x="2684471" y="62217"/>
                </a:lnTo>
                <a:lnTo>
                  <a:pt x="2729028" y="79620"/>
                </a:lnTo>
                <a:lnTo>
                  <a:pt x="2771223" y="101370"/>
                </a:lnTo>
                <a:lnTo>
                  <a:pt x="2810785" y="127185"/>
                </a:lnTo>
                <a:lnTo>
                  <a:pt x="2847440" y="156786"/>
                </a:lnTo>
                <a:lnTo>
                  <a:pt x="2880914" y="189894"/>
                </a:lnTo>
                <a:lnTo>
                  <a:pt x="2910935" y="226227"/>
                </a:lnTo>
                <a:lnTo>
                  <a:pt x="2937227" y="265506"/>
                </a:lnTo>
                <a:lnTo>
                  <a:pt x="2977168" y="238366"/>
                </a:lnTo>
                <a:lnTo>
                  <a:pt x="3018064" y="212513"/>
                </a:lnTo>
                <a:lnTo>
                  <a:pt x="3059884" y="187979"/>
                </a:lnTo>
                <a:lnTo>
                  <a:pt x="3102597" y="164796"/>
                </a:lnTo>
                <a:lnTo>
                  <a:pt x="3146168" y="142996"/>
                </a:lnTo>
                <a:lnTo>
                  <a:pt x="3190568" y="122611"/>
                </a:lnTo>
                <a:lnTo>
                  <a:pt x="3235763" y="103672"/>
                </a:lnTo>
                <a:lnTo>
                  <a:pt x="3281722" y="86213"/>
                </a:lnTo>
                <a:lnTo>
                  <a:pt x="3328413" y="70264"/>
                </a:lnTo>
                <a:lnTo>
                  <a:pt x="3375804" y="55859"/>
                </a:lnTo>
                <a:lnTo>
                  <a:pt x="3423862" y="43028"/>
                </a:lnTo>
                <a:lnTo>
                  <a:pt x="3472556" y="31804"/>
                </a:lnTo>
                <a:lnTo>
                  <a:pt x="3521854" y="22220"/>
                </a:lnTo>
                <a:lnTo>
                  <a:pt x="3571723" y="14306"/>
                </a:lnTo>
                <a:lnTo>
                  <a:pt x="3622132" y="8095"/>
                </a:lnTo>
                <a:lnTo>
                  <a:pt x="3673048" y="3619"/>
                </a:lnTo>
                <a:lnTo>
                  <a:pt x="3724441" y="910"/>
                </a:lnTo>
                <a:lnTo>
                  <a:pt x="3776277" y="0"/>
                </a:lnTo>
                <a:lnTo>
                  <a:pt x="3824431" y="779"/>
                </a:lnTo>
                <a:lnTo>
                  <a:pt x="3872194" y="3103"/>
                </a:lnTo>
                <a:lnTo>
                  <a:pt x="3919540" y="6946"/>
                </a:lnTo>
                <a:lnTo>
                  <a:pt x="3966447" y="12284"/>
                </a:lnTo>
                <a:lnTo>
                  <a:pt x="4012889" y="19094"/>
                </a:lnTo>
                <a:lnTo>
                  <a:pt x="4058844" y="27351"/>
                </a:lnTo>
                <a:lnTo>
                  <a:pt x="4104288" y="37031"/>
                </a:lnTo>
                <a:lnTo>
                  <a:pt x="4149195" y="48110"/>
                </a:lnTo>
                <a:lnTo>
                  <a:pt x="4193543" y="60563"/>
                </a:lnTo>
                <a:lnTo>
                  <a:pt x="4237307" y="74368"/>
                </a:lnTo>
                <a:lnTo>
                  <a:pt x="4280463" y="89499"/>
                </a:lnTo>
                <a:lnTo>
                  <a:pt x="4322988" y="105933"/>
                </a:lnTo>
                <a:lnTo>
                  <a:pt x="4364858" y="123646"/>
                </a:lnTo>
                <a:lnTo>
                  <a:pt x="4406048" y="142613"/>
                </a:lnTo>
                <a:lnTo>
                  <a:pt x="4446535" y="162810"/>
                </a:lnTo>
                <a:lnTo>
                  <a:pt x="4486294" y="184213"/>
                </a:lnTo>
                <a:lnTo>
                  <a:pt x="4525302" y="206798"/>
                </a:lnTo>
                <a:lnTo>
                  <a:pt x="4563535" y="230541"/>
                </a:lnTo>
                <a:lnTo>
                  <a:pt x="4600968" y="255419"/>
                </a:lnTo>
                <a:lnTo>
                  <a:pt x="4637579" y="281406"/>
                </a:lnTo>
                <a:lnTo>
                  <a:pt x="4673342" y="308478"/>
                </a:lnTo>
                <a:lnTo>
                  <a:pt x="4708235" y="336612"/>
                </a:lnTo>
                <a:lnTo>
                  <a:pt x="4742232" y="365784"/>
                </a:lnTo>
                <a:lnTo>
                  <a:pt x="4775310" y="395969"/>
                </a:lnTo>
                <a:lnTo>
                  <a:pt x="4807446" y="427143"/>
                </a:lnTo>
                <a:lnTo>
                  <a:pt x="4838614" y="459283"/>
                </a:lnTo>
                <a:lnTo>
                  <a:pt x="4868792" y="492363"/>
                </a:lnTo>
                <a:lnTo>
                  <a:pt x="4897955" y="526361"/>
                </a:lnTo>
                <a:lnTo>
                  <a:pt x="4926080" y="561251"/>
                </a:lnTo>
                <a:lnTo>
                  <a:pt x="4953141" y="597010"/>
                </a:lnTo>
                <a:lnTo>
                  <a:pt x="4979116" y="633614"/>
                </a:lnTo>
                <a:lnTo>
                  <a:pt x="5003981" y="671038"/>
                </a:lnTo>
                <a:lnTo>
                  <a:pt x="5027711" y="709258"/>
                </a:lnTo>
                <a:lnTo>
                  <a:pt x="5050283" y="748251"/>
                </a:lnTo>
                <a:lnTo>
                  <a:pt x="5071672" y="787993"/>
                </a:lnTo>
                <a:lnTo>
                  <a:pt x="5091855" y="828458"/>
                </a:lnTo>
                <a:lnTo>
                  <a:pt x="5110807" y="869623"/>
                </a:lnTo>
                <a:lnTo>
                  <a:pt x="5128505" y="911465"/>
                </a:lnTo>
                <a:lnTo>
                  <a:pt x="5144925" y="953958"/>
                </a:lnTo>
                <a:lnTo>
                  <a:pt x="5160043" y="997079"/>
                </a:lnTo>
                <a:lnTo>
                  <a:pt x="5173835" y="1040803"/>
                </a:lnTo>
                <a:lnTo>
                  <a:pt x="5186276" y="1085107"/>
                </a:lnTo>
                <a:lnTo>
                  <a:pt x="5197344" y="1129967"/>
                </a:lnTo>
                <a:lnTo>
                  <a:pt x="5207014" y="1175357"/>
                </a:lnTo>
                <a:lnTo>
                  <a:pt x="5215261" y="1221255"/>
                </a:lnTo>
                <a:lnTo>
                  <a:pt x="5222063" y="1267636"/>
                </a:lnTo>
                <a:lnTo>
                  <a:pt x="5227395" y="1314476"/>
                </a:lnTo>
                <a:lnTo>
                  <a:pt x="5231234" y="1361751"/>
                </a:lnTo>
                <a:lnTo>
                  <a:pt x="5233554" y="1409437"/>
                </a:lnTo>
                <a:lnTo>
                  <a:pt x="5234333" y="1457510"/>
                </a:lnTo>
                <a:lnTo>
                  <a:pt x="5233517" y="1504966"/>
                </a:lnTo>
                <a:lnTo>
                  <a:pt x="5231138" y="1552215"/>
                </a:lnTo>
                <a:lnTo>
                  <a:pt x="5227300" y="1599046"/>
                </a:lnTo>
                <a:lnTo>
                  <a:pt x="5222108" y="1645253"/>
                </a:lnTo>
                <a:lnTo>
                  <a:pt x="5259563" y="1677890"/>
                </a:lnTo>
                <a:lnTo>
                  <a:pt x="5295191" y="1712426"/>
                </a:lnTo>
                <a:lnTo>
                  <a:pt x="5328911" y="1748781"/>
                </a:lnTo>
                <a:lnTo>
                  <a:pt x="5360642" y="1786876"/>
                </a:lnTo>
                <a:lnTo>
                  <a:pt x="5390302" y="1826631"/>
                </a:lnTo>
                <a:lnTo>
                  <a:pt x="5417810" y="1867966"/>
                </a:lnTo>
                <a:lnTo>
                  <a:pt x="5443084" y="1910801"/>
                </a:lnTo>
                <a:lnTo>
                  <a:pt x="5466044" y="1955057"/>
                </a:lnTo>
                <a:lnTo>
                  <a:pt x="5486607" y="2000654"/>
                </a:lnTo>
                <a:lnTo>
                  <a:pt x="5504693" y="2047512"/>
                </a:lnTo>
                <a:lnTo>
                  <a:pt x="5520219" y="2095551"/>
                </a:lnTo>
                <a:lnTo>
                  <a:pt x="5533105" y="2144693"/>
                </a:lnTo>
                <a:lnTo>
                  <a:pt x="5543269" y="2194856"/>
                </a:lnTo>
                <a:lnTo>
                  <a:pt x="5550630" y="2245961"/>
                </a:lnTo>
                <a:lnTo>
                  <a:pt x="5555106" y="2297929"/>
                </a:lnTo>
                <a:lnTo>
                  <a:pt x="5556617" y="2350679"/>
                </a:lnTo>
                <a:lnTo>
                  <a:pt x="5555217" y="2401357"/>
                </a:lnTo>
                <a:lnTo>
                  <a:pt x="5551068" y="2451331"/>
                </a:lnTo>
                <a:lnTo>
                  <a:pt x="5544244" y="2500529"/>
                </a:lnTo>
                <a:lnTo>
                  <a:pt x="5534818" y="2548877"/>
                </a:lnTo>
                <a:lnTo>
                  <a:pt x="5522865" y="2596300"/>
                </a:lnTo>
                <a:lnTo>
                  <a:pt x="5508458" y="2642727"/>
                </a:lnTo>
                <a:lnTo>
                  <a:pt x="5491671" y="2688083"/>
                </a:lnTo>
                <a:lnTo>
                  <a:pt x="5472579" y="2732296"/>
                </a:lnTo>
                <a:lnTo>
                  <a:pt x="5451255" y="2775291"/>
                </a:lnTo>
                <a:lnTo>
                  <a:pt x="5427774" y="2816995"/>
                </a:lnTo>
                <a:lnTo>
                  <a:pt x="5402209" y="2857336"/>
                </a:lnTo>
                <a:lnTo>
                  <a:pt x="5374634" y="2896238"/>
                </a:lnTo>
                <a:lnTo>
                  <a:pt x="5345124" y="2933630"/>
                </a:lnTo>
                <a:lnTo>
                  <a:pt x="5313752" y="2969438"/>
                </a:lnTo>
                <a:lnTo>
                  <a:pt x="5280592" y="3003588"/>
                </a:lnTo>
                <a:lnTo>
                  <a:pt x="5245719" y="3036007"/>
                </a:lnTo>
                <a:lnTo>
                  <a:pt x="5209206" y="3066621"/>
                </a:lnTo>
                <a:lnTo>
                  <a:pt x="5171127" y="3095357"/>
                </a:lnTo>
                <a:lnTo>
                  <a:pt x="5131556" y="3122142"/>
                </a:lnTo>
                <a:lnTo>
                  <a:pt x="5090568" y="3146902"/>
                </a:lnTo>
                <a:lnTo>
                  <a:pt x="5048236" y="3169564"/>
                </a:lnTo>
                <a:lnTo>
                  <a:pt x="5004634" y="3190054"/>
                </a:lnTo>
                <a:lnTo>
                  <a:pt x="4959836" y="3208299"/>
                </a:lnTo>
                <a:lnTo>
                  <a:pt x="4992394" y="3234267"/>
                </a:lnTo>
                <a:lnTo>
                  <a:pt x="5019431" y="3265233"/>
                </a:lnTo>
                <a:lnTo>
                  <a:pt x="5040008" y="3300782"/>
                </a:lnTo>
                <a:lnTo>
                  <a:pt x="5053187" y="3340497"/>
                </a:lnTo>
                <a:lnTo>
                  <a:pt x="5058110" y="3383768"/>
                </a:lnTo>
                <a:lnTo>
                  <a:pt x="5054041" y="3426380"/>
                </a:lnTo>
                <a:lnTo>
                  <a:pt x="5041621" y="3467511"/>
                </a:lnTo>
                <a:lnTo>
                  <a:pt x="5021491" y="3506338"/>
                </a:lnTo>
                <a:lnTo>
                  <a:pt x="4994290" y="3542038"/>
                </a:lnTo>
                <a:lnTo>
                  <a:pt x="4960659" y="3573788"/>
                </a:lnTo>
                <a:lnTo>
                  <a:pt x="4921238" y="3600765"/>
                </a:lnTo>
                <a:lnTo>
                  <a:pt x="4876668" y="3622147"/>
                </a:lnTo>
                <a:lnTo>
                  <a:pt x="4827588" y="3637110"/>
                </a:lnTo>
                <a:lnTo>
                  <a:pt x="4777930" y="3644345"/>
                </a:lnTo>
                <a:lnTo>
                  <a:pt x="4729551" y="3644138"/>
                </a:lnTo>
                <a:lnTo>
                  <a:pt x="4683322" y="3636945"/>
                </a:lnTo>
                <a:lnTo>
                  <a:pt x="4640112" y="3623224"/>
                </a:lnTo>
                <a:lnTo>
                  <a:pt x="4600789" y="3603432"/>
                </a:lnTo>
                <a:lnTo>
                  <a:pt x="4566222" y="3578026"/>
                </a:lnTo>
                <a:lnTo>
                  <a:pt x="4537280" y="3547463"/>
                </a:lnTo>
                <a:lnTo>
                  <a:pt x="4514832" y="3512200"/>
                </a:lnTo>
                <a:lnTo>
                  <a:pt x="4499748" y="3472695"/>
                </a:lnTo>
                <a:lnTo>
                  <a:pt x="4460164" y="3502976"/>
                </a:lnTo>
                <a:lnTo>
                  <a:pt x="4419241" y="3531568"/>
                </a:lnTo>
                <a:lnTo>
                  <a:pt x="4377031" y="3558413"/>
                </a:lnTo>
                <a:lnTo>
                  <a:pt x="4333589" y="3583450"/>
                </a:lnTo>
                <a:lnTo>
                  <a:pt x="4288967" y="3606621"/>
                </a:lnTo>
                <a:lnTo>
                  <a:pt x="4243219" y="3627867"/>
                </a:lnTo>
                <a:lnTo>
                  <a:pt x="4196398" y="3647127"/>
                </a:lnTo>
                <a:lnTo>
                  <a:pt x="4148558" y="3664344"/>
                </a:lnTo>
                <a:lnTo>
                  <a:pt x="4099752" y="3679457"/>
                </a:lnTo>
                <a:lnTo>
                  <a:pt x="4050033" y="3692408"/>
                </a:lnTo>
                <a:lnTo>
                  <a:pt x="3999454" y="3703137"/>
                </a:lnTo>
                <a:lnTo>
                  <a:pt x="3948069" y="3711585"/>
                </a:lnTo>
                <a:lnTo>
                  <a:pt x="3895932" y="3717692"/>
                </a:lnTo>
                <a:lnTo>
                  <a:pt x="3843095" y="3721400"/>
                </a:lnTo>
                <a:lnTo>
                  <a:pt x="3789612" y="3722649"/>
                </a:lnTo>
                <a:close/>
              </a:path>
            </a:pathLst>
          </a:custGeom>
          <a:solidFill>
            <a:srgbClr val="FFFFFF"/>
          </a:solidFill>
        </p:spPr>
        <p:txBody>
          <a:bodyPr wrap="square" lIns="0" tIns="0" rIns="0" bIns="0" rtlCol="0"/>
          <a:lstStyle/>
          <a:p>
            <a:endParaRPr/>
          </a:p>
        </p:txBody>
      </p:sp>
      <p:sp>
        <p:nvSpPr>
          <p:cNvPr id="16" name="object 16"/>
          <p:cNvSpPr/>
          <p:nvPr/>
        </p:nvSpPr>
        <p:spPr>
          <a:xfrm>
            <a:off x="16689595" y="8916164"/>
            <a:ext cx="347345" cy="309245"/>
          </a:xfrm>
          <a:custGeom>
            <a:avLst/>
            <a:gdLst/>
            <a:ahLst/>
            <a:cxnLst/>
            <a:rect l="l" t="t" r="r" b="b"/>
            <a:pathLst>
              <a:path w="347344" h="309245">
                <a:moveTo>
                  <a:pt x="206862" y="304008"/>
                </a:moveTo>
                <a:lnTo>
                  <a:pt x="164471" y="308735"/>
                </a:lnTo>
                <a:lnTo>
                  <a:pt x="155988" y="308569"/>
                </a:lnTo>
                <a:lnTo>
                  <a:pt x="114577" y="302209"/>
                </a:lnTo>
                <a:lnTo>
                  <a:pt x="76670" y="286982"/>
                </a:lnTo>
                <a:lnTo>
                  <a:pt x="44582" y="263802"/>
                </a:lnTo>
                <a:lnTo>
                  <a:pt x="20235" y="234079"/>
                </a:lnTo>
                <a:lnTo>
                  <a:pt x="3225" y="192272"/>
                </a:lnTo>
                <a:lnTo>
                  <a:pt x="0" y="162352"/>
                </a:lnTo>
                <a:lnTo>
                  <a:pt x="233" y="154767"/>
                </a:lnTo>
                <a:lnTo>
                  <a:pt x="7623" y="117257"/>
                </a:lnTo>
                <a:lnTo>
                  <a:pt x="24951" y="81971"/>
                </a:lnTo>
                <a:lnTo>
                  <a:pt x="51208" y="51006"/>
                </a:lnTo>
                <a:lnTo>
                  <a:pt x="84784" y="26237"/>
                </a:lnTo>
                <a:lnTo>
                  <a:pt x="123668" y="9159"/>
                </a:lnTo>
                <a:lnTo>
                  <a:pt x="165544" y="781"/>
                </a:lnTo>
                <a:lnTo>
                  <a:pt x="182595" y="0"/>
                </a:lnTo>
                <a:lnTo>
                  <a:pt x="191077" y="165"/>
                </a:lnTo>
                <a:lnTo>
                  <a:pt x="232487" y="6526"/>
                </a:lnTo>
                <a:lnTo>
                  <a:pt x="270396" y="21753"/>
                </a:lnTo>
                <a:lnTo>
                  <a:pt x="302484" y="44932"/>
                </a:lnTo>
                <a:lnTo>
                  <a:pt x="326831" y="74656"/>
                </a:lnTo>
                <a:lnTo>
                  <a:pt x="343840" y="116463"/>
                </a:lnTo>
                <a:lnTo>
                  <a:pt x="347066" y="146383"/>
                </a:lnTo>
                <a:lnTo>
                  <a:pt x="346832" y="153968"/>
                </a:lnTo>
                <a:lnTo>
                  <a:pt x="339443" y="191477"/>
                </a:lnTo>
                <a:lnTo>
                  <a:pt x="322105" y="226766"/>
                </a:lnTo>
                <a:lnTo>
                  <a:pt x="295858" y="257729"/>
                </a:lnTo>
                <a:lnTo>
                  <a:pt x="262282" y="282498"/>
                </a:lnTo>
                <a:lnTo>
                  <a:pt x="223397" y="299576"/>
                </a:lnTo>
                <a:lnTo>
                  <a:pt x="206862" y="304008"/>
                </a:lnTo>
                <a:close/>
              </a:path>
            </a:pathLst>
          </a:custGeom>
          <a:solidFill>
            <a:srgbClr val="FFFFFF"/>
          </a:solidFill>
        </p:spPr>
        <p:txBody>
          <a:bodyPr wrap="square" lIns="0" tIns="0" rIns="0" bIns="0" rtlCol="0"/>
          <a:lstStyle/>
          <a:p>
            <a:endParaRPr/>
          </a:p>
        </p:txBody>
      </p:sp>
      <p:sp>
        <p:nvSpPr>
          <p:cNvPr id="17" name="object 17"/>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130" dirty="0"/>
              <a:t>Seeking</a:t>
            </a:r>
            <a:r>
              <a:rPr spc="465" dirty="0"/>
              <a:t> </a:t>
            </a:r>
            <a:r>
              <a:rPr spc="75" dirty="0"/>
              <a:t>Assistance</a:t>
            </a:r>
          </a:p>
        </p:txBody>
      </p:sp>
      <p:sp>
        <p:nvSpPr>
          <p:cNvPr id="18" name="object 18"/>
          <p:cNvSpPr txBox="1"/>
          <p:nvPr/>
        </p:nvSpPr>
        <p:spPr>
          <a:xfrm>
            <a:off x="12242974" y="5863743"/>
            <a:ext cx="4671060" cy="2417445"/>
          </a:xfrm>
          <a:prstGeom prst="rect">
            <a:avLst/>
          </a:prstGeom>
        </p:spPr>
        <p:txBody>
          <a:bodyPr vert="horz" wrap="square" lIns="0" tIns="12700" rIns="0" bIns="0" rtlCol="0">
            <a:spAutoFit/>
          </a:bodyPr>
          <a:lstStyle/>
          <a:p>
            <a:pPr marL="650875" marR="323215" indent="-14604">
              <a:lnSpc>
                <a:spcPct val="141400"/>
              </a:lnSpc>
              <a:spcBef>
                <a:spcPts val="100"/>
              </a:spcBef>
            </a:pPr>
            <a:r>
              <a:rPr sz="2800" spc="-710" dirty="0">
                <a:latin typeface="Tahoma"/>
                <a:cs typeface="Tahoma"/>
              </a:rPr>
              <a:t>W</a:t>
            </a:r>
            <a:r>
              <a:rPr sz="2800" cap="small" spc="-710" dirty="0">
                <a:latin typeface="Tahoma"/>
                <a:cs typeface="Tahoma"/>
              </a:rPr>
              <a:t>h</a:t>
            </a:r>
            <a:r>
              <a:rPr sz="2800" spc="-710" dirty="0">
                <a:latin typeface="Tahoma"/>
                <a:cs typeface="Tahoma"/>
              </a:rPr>
              <a:t>O</a:t>
            </a:r>
            <a:r>
              <a:rPr sz="2800" spc="-65" dirty="0">
                <a:latin typeface="Tahoma"/>
                <a:cs typeface="Tahoma"/>
              </a:rPr>
              <a:t> </a:t>
            </a:r>
            <a:r>
              <a:rPr sz="2800" spc="-325" dirty="0">
                <a:latin typeface="Tahoma"/>
                <a:cs typeface="Tahoma"/>
              </a:rPr>
              <a:t>In</a:t>
            </a:r>
            <a:r>
              <a:rPr sz="2800" spc="-65" dirty="0">
                <a:latin typeface="Tahoma"/>
                <a:cs typeface="Tahoma"/>
              </a:rPr>
              <a:t> </a:t>
            </a:r>
            <a:r>
              <a:rPr sz="2800" spc="-190" dirty="0">
                <a:latin typeface="Tahoma"/>
                <a:cs typeface="Tahoma"/>
              </a:rPr>
              <a:t>t</a:t>
            </a:r>
            <a:r>
              <a:rPr sz="2800" cap="small" spc="-190" dirty="0">
                <a:latin typeface="Tahoma"/>
                <a:cs typeface="Tahoma"/>
              </a:rPr>
              <a:t>h</a:t>
            </a:r>
            <a:r>
              <a:rPr sz="2800" spc="-190" dirty="0">
                <a:latin typeface="Tahoma"/>
                <a:cs typeface="Tahoma"/>
              </a:rPr>
              <a:t>e</a:t>
            </a:r>
            <a:r>
              <a:rPr sz="2800" spc="-65" dirty="0">
                <a:latin typeface="Tahoma"/>
                <a:cs typeface="Tahoma"/>
              </a:rPr>
              <a:t> </a:t>
            </a:r>
            <a:r>
              <a:rPr sz="2800" cap="small" spc="-105" dirty="0">
                <a:latin typeface="Tahoma"/>
                <a:cs typeface="Tahoma"/>
              </a:rPr>
              <a:t>h</a:t>
            </a:r>
            <a:r>
              <a:rPr sz="2800" spc="-105" dirty="0">
                <a:latin typeface="Tahoma"/>
                <a:cs typeface="Tahoma"/>
              </a:rPr>
              <a:t>eAlt</a:t>
            </a:r>
            <a:r>
              <a:rPr sz="2800" cap="small" spc="-105" dirty="0">
                <a:latin typeface="Tahoma"/>
                <a:cs typeface="Tahoma"/>
              </a:rPr>
              <a:t>h</a:t>
            </a:r>
            <a:r>
              <a:rPr sz="2800" spc="-70" dirty="0">
                <a:latin typeface="Tahoma"/>
                <a:cs typeface="Tahoma"/>
              </a:rPr>
              <a:t> </a:t>
            </a:r>
            <a:r>
              <a:rPr sz="2800" spc="-285" dirty="0">
                <a:latin typeface="Tahoma"/>
                <a:cs typeface="Tahoma"/>
              </a:rPr>
              <a:t>ServICeS </a:t>
            </a:r>
            <a:r>
              <a:rPr sz="2800" spc="-210" dirty="0">
                <a:latin typeface="Tahoma"/>
                <a:cs typeface="Tahoma"/>
              </a:rPr>
              <a:t>InDUStry</a:t>
            </a:r>
            <a:r>
              <a:rPr sz="2800" spc="-45" dirty="0">
                <a:latin typeface="Tahoma"/>
                <a:cs typeface="Tahoma"/>
              </a:rPr>
              <a:t> </a:t>
            </a:r>
            <a:r>
              <a:rPr sz="2800" spc="-409" dirty="0">
                <a:latin typeface="Tahoma"/>
                <a:cs typeface="Tahoma"/>
              </a:rPr>
              <a:t>IS</a:t>
            </a:r>
            <a:r>
              <a:rPr sz="2800" spc="-45" dirty="0">
                <a:latin typeface="Tahoma"/>
                <a:cs typeface="Tahoma"/>
              </a:rPr>
              <a:t> </a:t>
            </a:r>
            <a:r>
              <a:rPr sz="2800" spc="-210" dirty="0">
                <a:latin typeface="Tahoma"/>
                <a:cs typeface="Tahoma"/>
              </a:rPr>
              <a:t>It</a:t>
            </a:r>
            <a:r>
              <a:rPr sz="2800" spc="-45" dirty="0">
                <a:latin typeface="Tahoma"/>
                <a:cs typeface="Tahoma"/>
              </a:rPr>
              <a:t> </a:t>
            </a:r>
            <a:r>
              <a:rPr sz="2800" spc="-225" dirty="0">
                <a:latin typeface="Tahoma"/>
                <a:cs typeface="Tahoma"/>
              </a:rPr>
              <a:t>ApprOprIAte</a:t>
            </a:r>
            <a:endParaRPr sz="2800">
              <a:latin typeface="Tahoma"/>
              <a:cs typeface="Tahoma"/>
            </a:endParaRPr>
          </a:p>
          <a:p>
            <a:pPr marL="1073150" marR="5080" indent="-1061085">
              <a:lnSpc>
                <a:spcPts val="4750"/>
              </a:lnSpc>
              <a:spcBef>
                <a:spcPts val="20"/>
              </a:spcBef>
            </a:pPr>
            <a:r>
              <a:rPr sz="2800" spc="-340" dirty="0">
                <a:latin typeface="Tahoma"/>
                <a:cs typeface="Tahoma"/>
              </a:rPr>
              <a:t>tO</a:t>
            </a:r>
            <a:r>
              <a:rPr sz="2800" spc="-55" dirty="0">
                <a:latin typeface="Tahoma"/>
                <a:cs typeface="Tahoma"/>
              </a:rPr>
              <a:t> </a:t>
            </a:r>
            <a:r>
              <a:rPr sz="2800" spc="-270" dirty="0">
                <a:latin typeface="Tahoma"/>
                <a:cs typeface="Tahoma"/>
              </a:rPr>
              <a:t>Seek</a:t>
            </a:r>
            <a:r>
              <a:rPr sz="2800" spc="-55" dirty="0">
                <a:latin typeface="Tahoma"/>
                <a:cs typeface="Tahoma"/>
              </a:rPr>
              <a:t> </a:t>
            </a:r>
            <a:r>
              <a:rPr sz="2800" spc="-254" dirty="0">
                <a:latin typeface="Tahoma"/>
                <a:cs typeface="Tahoma"/>
              </a:rPr>
              <a:t>ASSIStAnCe</a:t>
            </a:r>
            <a:r>
              <a:rPr sz="2800" spc="-50" dirty="0">
                <a:latin typeface="Tahoma"/>
                <a:cs typeface="Tahoma"/>
              </a:rPr>
              <a:t> </a:t>
            </a:r>
            <a:r>
              <a:rPr sz="2800" spc="-285" dirty="0">
                <a:latin typeface="Tahoma"/>
                <a:cs typeface="Tahoma"/>
              </a:rPr>
              <a:t>frOm</a:t>
            </a:r>
            <a:r>
              <a:rPr sz="2800" spc="-55" dirty="0">
                <a:latin typeface="Tahoma"/>
                <a:cs typeface="Tahoma"/>
              </a:rPr>
              <a:t> </a:t>
            </a:r>
            <a:r>
              <a:rPr sz="2800" spc="-380" dirty="0">
                <a:latin typeface="Tahoma"/>
                <a:cs typeface="Tahoma"/>
              </a:rPr>
              <a:t>AnD</a:t>
            </a:r>
            <a:r>
              <a:rPr sz="2800" spc="-55" dirty="0">
                <a:latin typeface="Tahoma"/>
                <a:cs typeface="Tahoma"/>
              </a:rPr>
              <a:t> </a:t>
            </a:r>
            <a:r>
              <a:rPr sz="2800" cap="small" spc="-670" dirty="0">
                <a:latin typeface="Tahoma"/>
                <a:cs typeface="Tahoma"/>
              </a:rPr>
              <a:t>h</a:t>
            </a:r>
            <a:r>
              <a:rPr sz="2800" spc="-670" dirty="0">
                <a:latin typeface="Tahoma"/>
                <a:cs typeface="Tahoma"/>
              </a:rPr>
              <a:t>Ow </a:t>
            </a:r>
            <a:r>
              <a:rPr sz="2800" spc="-350" dirty="0">
                <a:latin typeface="Tahoma"/>
                <a:cs typeface="Tahoma"/>
              </a:rPr>
              <a:t>mIg</a:t>
            </a:r>
            <a:r>
              <a:rPr sz="2800" cap="small" spc="-350" dirty="0">
                <a:latin typeface="Tahoma"/>
                <a:cs typeface="Tahoma"/>
              </a:rPr>
              <a:t>h</a:t>
            </a:r>
            <a:r>
              <a:rPr sz="2800" spc="-350" dirty="0">
                <a:latin typeface="Tahoma"/>
                <a:cs typeface="Tahoma"/>
              </a:rPr>
              <a:t>t</a:t>
            </a:r>
            <a:r>
              <a:rPr sz="2800" spc="-60" dirty="0">
                <a:latin typeface="Tahoma"/>
                <a:cs typeface="Tahoma"/>
              </a:rPr>
              <a:t> </a:t>
            </a:r>
            <a:r>
              <a:rPr sz="2800" spc="-500" dirty="0">
                <a:latin typeface="Tahoma"/>
                <a:cs typeface="Tahoma"/>
              </a:rPr>
              <a:t>yOU</a:t>
            </a:r>
            <a:r>
              <a:rPr sz="2800" spc="-60" dirty="0">
                <a:latin typeface="Tahoma"/>
                <a:cs typeface="Tahoma"/>
              </a:rPr>
              <a:t> </a:t>
            </a:r>
            <a:r>
              <a:rPr sz="2800" spc="-700" dirty="0">
                <a:latin typeface="Tahoma"/>
                <a:cs typeface="Tahoma"/>
              </a:rPr>
              <a:t>DO</a:t>
            </a:r>
            <a:r>
              <a:rPr sz="2800" spc="-55" dirty="0">
                <a:latin typeface="Tahoma"/>
                <a:cs typeface="Tahoma"/>
              </a:rPr>
              <a:t> </a:t>
            </a:r>
            <a:r>
              <a:rPr sz="2800" spc="-10" dirty="0">
                <a:latin typeface="Tahoma"/>
                <a:cs typeface="Tahoma"/>
              </a:rPr>
              <a:t>t</a:t>
            </a:r>
            <a:r>
              <a:rPr sz="2800" cap="small" spc="-10" dirty="0">
                <a:latin typeface="Tahoma"/>
                <a:cs typeface="Tahoma"/>
              </a:rPr>
              <a:t>h</a:t>
            </a:r>
            <a:r>
              <a:rPr sz="2800" spc="-10" dirty="0">
                <a:latin typeface="Tahoma"/>
                <a:cs typeface="Tahoma"/>
              </a:rPr>
              <a:t>IS?</a:t>
            </a:r>
            <a:endParaRPr sz="280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Quiz – Protecting Your Safety</a:t>
            </a:r>
            <a:endParaRPr lang="en-AU" sz="44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58245" y="1295408"/>
            <a:ext cx="18234660" cy="954107"/>
          </a:xfrm>
          <a:prstGeom prst="rect">
            <a:avLst/>
          </a:prstGeom>
          <a:noFill/>
        </p:spPr>
        <p:txBody>
          <a:bodyPr wrap="square" rtlCol="0">
            <a:spAutoFit/>
          </a:bodyPr>
          <a:lstStyle/>
          <a:p>
            <a:r>
              <a:rPr lang="en-US" sz="2800" dirty="0">
                <a:solidFill>
                  <a:srgbClr val="0070C0"/>
                </a:solidFill>
              </a:rPr>
              <a:t>Let's do a little quiz on protecting your safety. Once you have done this, discuss the answers as a class.</a:t>
            </a:r>
          </a:p>
          <a:p>
            <a:endParaRPr lang="en-US" sz="2800" dirty="0">
              <a:solidFill>
                <a:srgbClr val="002060"/>
              </a:solidFill>
            </a:endParaRPr>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pic>
        <p:nvPicPr>
          <p:cNvPr id="7" name="object 3"/>
          <p:cNvPicPr/>
          <p:nvPr/>
        </p:nvPicPr>
        <p:blipFill>
          <a:blip r:embed="rId5" cstate="email">
            <a:extLst>
              <a:ext uri="{28A0092B-C50C-407E-A947-70E740481C1C}">
                <a14:useLocalDpi xmlns:a14="http://schemas.microsoft.com/office/drawing/2010/main"/>
              </a:ext>
            </a:extLst>
          </a:blip>
          <a:stretch>
            <a:fillRect/>
          </a:stretch>
        </p:blipFill>
        <p:spPr>
          <a:xfrm>
            <a:off x="68580" y="0"/>
            <a:ext cx="1606309" cy="1324725"/>
          </a:xfrm>
          <a:prstGeom prst="rect">
            <a:avLst/>
          </a:prstGeom>
        </p:spPr>
      </p:pic>
      <p:graphicFrame>
        <p:nvGraphicFramePr>
          <p:cNvPr id="11" name="Table 10">
            <a:extLst>
              <a:ext uri="{FF2B5EF4-FFF2-40B4-BE49-F238E27FC236}">
                <a16:creationId xmlns:a16="http://schemas.microsoft.com/office/drawing/2014/main" id="{D75C98CA-D36C-E149-3802-E3C4BBD2EF5E}"/>
              </a:ext>
            </a:extLst>
          </p:cNvPr>
          <p:cNvGraphicFramePr>
            <a:graphicFrameLocks noGrp="1"/>
          </p:cNvGraphicFramePr>
          <p:nvPr>
            <p:extLst>
              <p:ext uri="{D42A27DB-BD31-4B8C-83A1-F6EECF244321}">
                <p14:modId xmlns:p14="http://schemas.microsoft.com/office/powerpoint/2010/main" val="2685055645"/>
              </p:ext>
            </p:extLst>
          </p:nvPr>
        </p:nvGraphicFramePr>
        <p:xfrm>
          <a:off x="0" y="1872110"/>
          <a:ext cx="18208515" cy="8392030"/>
        </p:xfrm>
        <a:graphic>
          <a:graphicData uri="http://schemas.openxmlformats.org/drawingml/2006/table">
            <a:tbl>
              <a:tblPr firstRow="1" bandRow="1">
                <a:tableStyleId>{5C22544A-7EE6-4342-B048-85BDC9FD1C3A}</a:tableStyleId>
              </a:tblPr>
              <a:tblGrid>
                <a:gridCol w="13278375">
                  <a:extLst>
                    <a:ext uri="{9D8B030D-6E8A-4147-A177-3AD203B41FA5}">
                      <a16:colId xmlns:a16="http://schemas.microsoft.com/office/drawing/2014/main" val="1707654892"/>
                    </a:ext>
                  </a:extLst>
                </a:gridCol>
                <a:gridCol w="2514600">
                  <a:extLst>
                    <a:ext uri="{9D8B030D-6E8A-4147-A177-3AD203B41FA5}">
                      <a16:colId xmlns:a16="http://schemas.microsoft.com/office/drawing/2014/main" val="3621975670"/>
                    </a:ext>
                  </a:extLst>
                </a:gridCol>
                <a:gridCol w="2415540">
                  <a:extLst>
                    <a:ext uri="{9D8B030D-6E8A-4147-A177-3AD203B41FA5}">
                      <a16:colId xmlns:a16="http://schemas.microsoft.com/office/drawing/2014/main" val="473421197"/>
                    </a:ext>
                  </a:extLst>
                </a:gridCol>
              </a:tblGrid>
              <a:tr h="738619">
                <a:tc>
                  <a:txBody>
                    <a:bodyPr/>
                    <a:lstStyle/>
                    <a:p>
                      <a:r>
                        <a:rPr lang="en-US" sz="2000" dirty="0">
                          <a:solidFill>
                            <a:srgbClr val="0070C0"/>
                          </a:solidFill>
                        </a:rPr>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70C0"/>
                          </a:solidFill>
                        </a:rPr>
                        <a:t>True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70C0"/>
                          </a:solidFill>
                        </a:rPr>
                        <a:t>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788733"/>
                  </a:ext>
                </a:extLst>
              </a:tr>
              <a:tr h="738619">
                <a:tc>
                  <a:txBody>
                    <a:bodyPr/>
                    <a:lstStyle/>
                    <a:p>
                      <a:r>
                        <a:rPr lang="en-US" sz="2000" dirty="0">
                          <a:solidFill>
                            <a:srgbClr val="0070C0"/>
                          </a:solidFill>
                        </a:rPr>
                        <a:t>If you are visiting a particular patient that you have not met with before, it is a good idea to </a:t>
                      </a:r>
                      <a:r>
                        <a:rPr lang="en-US" sz="2000" dirty="0" err="1">
                          <a:solidFill>
                            <a:srgbClr val="0070C0"/>
                          </a:solidFill>
                        </a:rPr>
                        <a:t>familiarise</a:t>
                      </a:r>
                      <a:r>
                        <a:rPr lang="en-US" sz="2000" dirty="0">
                          <a:solidFill>
                            <a:srgbClr val="0070C0"/>
                          </a:solidFill>
                        </a:rPr>
                        <a:t> yourself with their condition and check their history for any instances of behaviours of concern.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634471"/>
                  </a:ext>
                </a:extLst>
              </a:tr>
              <a:tr h="738619">
                <a:tc>
                  <a:txBody>
                    <a:bodyPr/>
                    <a:lstStyle/>
                    <a:p>
                      <a:r>
                        <a:rPr lang="en-US" sz="2000" dirty="0">
                          <a:solidFill>
                            <a:srgbClr val="0070C0"/>
                          </a:solidFill>
                        </a:rPr>
                        <a:t>If you can see that a person has a weapon remove yourself immediately from the situation, find a safe place and available security staff and police if necessary.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485834"/>
                  </a:ext>
                </a:extLst>
              </a:tr>
              <a:tr h="738619">
                <a:tc>
                  <a:txBody>
                    <a:bodyPr/>
                    <a:lstStyle/>
                    <a:p>
                      <a:r>
                        <a:rPr lang="en-US" sz="2000" dirty="0">
                          <a:solidFill>
                            <a:srgbClr val="0070C0"/>
                          </a:solidFill>
                        </a:rPr>
                        <a:t>Concentrate on the person who is exhibiting the behaviour of concern, but shift your focus off them to decrease the potential of them hurting you.</a:t>
                      </a:r>
                    </a:p>
                    <a:p>
                      <a:endParaRPr lang="en-AU" sz="2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4060474"/>
                  </a:ext>
                </a:extLst>
              </a:tr>
              <a:tr h="738619">
                <a:tc>
                  <a:txBody>
                    <a:bodyPr/>
                    <a:lstStyle/>
                    <a:p>
                      <a:r>
                        <a:rPr lang="en-US" sz="2000" dirty="0">
                          <a:solidFill>
                            <a:srgbClr val="0070C0"/>
                          </a:solidFill>
                        </a:rPr>
                        <a:t>Behaviours of concern will most commonly come from patients and clients that an employee may be familiar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9716304"/>
                  </a:ext>
                </a:extLst>
              </a:tr>
              <a:tr h="738619">
                <a:tc>
                  <a:txBody>
                    <a:bodyPr/>
                    <a:lstStyle/>
                    <a:p>
                      <a:r>
                        <a:rPr lang="en-US" sz="2000" dirty="0">
                          <a:solidFill>
                            <a:srgbClr val="0070C0"/>
                          </a:solidFill>
                        </a:rPr>
                        <a:t>When facing a person who is abusive or aggressive the best way to approach them is by matching their tone and getting angry at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211799"/>
                  </a:ext>
                </a:extLst>
              </a:tr>
              <a:tr h="738619">
                <a:tc>
                  <a:txBody>
                    <a:bodyPr/>
                    <a:lstStyle/>
                    <a:p>
                      <a:r>
                        <a:rPr lang="en-US" sz="2000" dirty="0">
                          <a:solidFill>
                            <a:srgbClr val="0070C0"/>
                          </a:solidFill>
                        </a:rPr>
                        <a:t>Standing directly in front of someone who is displaying behaviours of concern will help to defuse the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6748505"/>
                  </a:ext>
                </a:extLst>
              </a:tr>
              <a:tr h="738619">
                <a:tc>
                  <a:txBody>
                    <a:bodyPr/>
                    <a:lstStyle/>
                    <a:p>
                      <a:r>
                        <a:rPr lang="en-US" sz="2000" dirty="0">
                          <a:solidFill>
                            <a:srgbClr val="0070C0"/>
                          </a:solidFill>
                        </a:rPr>
                        <a:t>If you are in a quiet meeting room with a patient, always position yourself closest to the door in case you need to leave.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277613"/>
                  </a:ext>
                </a:extLst>
              </a:tr>
              <a:tr h="738619">
                <a:tc>
                  <a:txBody>
                    <a:bodyPr/>
                    <a:lstStyle/>
                    <a:p>
                      <a:r>
                        <a:rPr lang="en-US" sz="2000" dirty="0">
                          <a:solidFill>
                            <a:srgbClr val="0070C0"/>
                          </a:solidFill>
                        </a:rPr>
                        <a:t>If you feel that you may be in danger, consider getting a member of the security team or a police officer to attend to the patient with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0675216"/>
                  </a:ext>
                </a:extLst>
              </a:tr>
              <a:tr h="738619">
                <a:tc>
                  <a:txBody>
                    <a:bodyPr/>
                    <a:lstStyle/>
                    <a:p>
                      <a:r>
                        <a:rPr lang="en-US" sz="2000" dirty="0">
                          <a:solidFill>
                            <a:srgbClr val="0070C0"/>
                          </a:solidFill>
                        </a:rPr>
                        <a:t>You only need to advise someone else how long you expect to be gone for when visiting a patient with a history of substance abuse.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rgbClr val="002060"/>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140752"/>
                  </a:ext>
                </a:extLst>
              </a:tr>
              <a:tr h="738619">
                <a:tc>
                  <a:txBody>
                    <a:bodyPr/>
                    <a:lstStyle/>
                    <a:p>
                      <a:r>
                        <a:rPr lang="en-US" sz="2000" dirty="0">
                          <a:solidFill>
                            <a:srgbClr val="0070C0"/>
                          </a:solidFill>
                        </a:rPr>
                        <a:t>Under law, you are permitted to defend yourself and do what is deemed to be "reasonably necessary" in the event of a physical attack on your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rgbClr val="002060"/>
                          </a:solidFill>
                        </a:rPr>
                        <a:t>X</a:t>
                      </a:r>
                      <a:endParaRPr lang="en-AU" sz="2000" dirty="0">
                        <a:solidFill>
                          <a:srgbClr val="002060"/>
                        </a:solidFill>
                      </a:endParaRPr>
                    </a:p>
                    <a:p>
                      <a:pPr algn="ctr"/>
                      <a:endParaRPr lang="en-AU"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439885"/>
                  </a:ext>
                </a:extLst>
              </a:tr>
            </a:tbl>
          </a:graphicData>
        </a:graphic>
      </p:graphicFrame>
      <p:pic>
        <p:nvPicPr>
          <p:cNvPr id="12" name="Picture 11">
            <a:extLst>
              <a:ext uri="{FF2B5EF4-FFF2-40B4-BE49-F238E27FC236}">
                <a16:creationId xmlns:a16="http://schemas.microsoft.com/office/drawing/2014/main" id="{F59A560B-A05B-8FDE-F626-F4CBAD720FF4}"/>
              </a:ext>
            </a:extLst>
          </p:cNvPr>
          <p:cNvPicPr>
            <a:picLocks noChangeAspect="1"/>
          </p:cNvPicPr>
          <p:nvPr/>
        </p:nvPicPr>
        <p:blipFill>
          <a:blip r:embed="rId6"/>
          <a:stretch>
            <a:fillRect/>
          </a:stretch>
        </p:blipFill>
        <p:spPr>
          <a:xfrm>
            <a:off x="13409055" y="2707202"/>
            <a:ext cx="4726545" cy="7447208"/>
          </a:xfrm>
          <a:prstGeom prst="rect">
            <a:avLst/>
          </a:prstGeom>
        </p:spPr>
      </p:pic>
      <p:pic>
        <p:nvPicPr>
          <p:cNvPr id="3" name="object 4">
            <a:hlinkClick r:id="rId4" action="ppaction://hlinksldjump"/>
            <a:extLst>
              <a:ext uri="{FF2B5EF4-FFF2-40B4-BE49-F238E27FC236}">
                <a16:creationId xmlns:a16="http://schemas.microsoft.com/office/drawing/2014/main" id="{82AA055A-60AA-08F1-311D-DDED6380FAD7}"/>
              </a:ext>
            </a:extLst>
          </p:cNvPr>
          <p:cNvPicPr/>
          <p:nvPr/>
        </p:nvPicPr>
        <p:blipFill>
          <a:blip r:embed="rId7" cstate="email">
            <a:extLst>
              <a:ext uri="{28A0092B-C50C-407E-A947-70E740481C1C}">
                <a14:useLocalDpi xmlns:a14="http://schemas.microsoft.com/office/drawing/2010/main"/>
              </a:ext>
            </a:extLst>
          </a:blip>
          <a:stretch>
            <a:fillRect/>
          </a:stretch>
        </p:blipFill>
        <p:spPr>
          <a:xfrm>
            <a:off x="17255094" y="9278111"/>
            <a:ext cx="914399" cy="876299"/>
          </a:xfrm>
          <a:prstGeom prst="rect">
            <a:avLst/>
          </a:prstGeom>
        </p:spPr>
      </p:pic>
    </p:spTree>
    <p:extLst>
      <p:ext uri="{BB962C8B-B14F-4D97-AF65-F5344CB8AC3E}">
        <p14:creationId xmlns:p14="http://schemas.microsoft.com/office/powerpoint/2010/main" val="42726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5" y="0"/>
            <a:ext cx="18287364" cy="5257799"/>
          </a:xfrm>
          <a:prstGeom prst="rect">
            <a:avLst/>
          </a:prstGeom>
        </p:spPr>
      </p:pic>
      <p:grpSp>
        <p:nvGrpSpPr>
          <p:cNvPr id="3" name="object 3"/>
          <p:cNvGrpSpPr/>
          <p:nvPr/>
        </p:nvGrpSpPr>
        <p:grpSpPr>
          <a:xfrm>
            <a:off x="0" y="9239564"/>
            <a:ext cx="18288000" cy="1047750"/>
            <a:chOff x="0" y="9239564"/>
            <a:chExt cx="18288000" cy="1047750"/>
          </a:xfrm>
        </p:grpSpPr>
        <p:sp>
          <p:nvSpPr>
            <p:cNvPr id="4" name="object 4"/>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7" name="object 7"/>
          <p:cNvSpPr txBox="1"/>
          <p:nvPr/>
        </p:nvSpPr>
        <p:spPr>
          <a:xfrm>
            <a:off x="9906000" y="7968354"/>
            <a:ext cx="5085080" cy="1000760"/>
          </a:xfrm>
          <a:prstGeom prst="rect">
            <a:avLst/>
          </a:prstGeom>
        </p:spPr>
        <p:txBody>
          <a:bodyPr vert="horz" wrap="square" lIns="0" tIns="12700" rIns="0" bIns="0" rtlCol="0">
            <a:spAutoFit/>
          </a:bodyPr>
          <a:lstStyle/>
          <a:p>
            <a:pPr marL="12700">
              <a:lnSpc>
                <a:spcPct val="100000"/>
              </a:lnSpc>
              <a:spcBef>
                <a:spcPts val="100"/>
              </a:spcBef>
            </a:pPr>
            <a:r>
              <a:rPr sz="6400" b="1" spc="170" dirty="0">
                <a:solidFill>
                  <a:srgbClr val="FFFFFF"/>
                </a:solidFill>
                <a:latin typeface="Arial"/>
                <a:cs typeface="Arial"/>
              </a:rPr>
              <a:t>Assessment</a:t>
            </a:r>
            <a:endParaRPr sz="6400" dirty="0">
              <a:latin typeface="Arial"/>
              <a:cs typeface="Arial"/>
            </a:endParaRP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7961772" y="6615303"/>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7961772" y="7215378"/>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7961772" y="7815453"/>
            <a:ext cx="104775" cy="104775"/>
          </a:xfrm>
          <a:prstGeom prst="rect">
            <a:avLst/>
          </a:prstGeom>
        </p:spPr>
      </p:pic>
      <p:sp>
        <p:nvSpPr>
          <p:cNvPr id="11" name="object 11"/>
          <p:cNvSpPr txBox="1"/>
          <p:nvPr/>
        </p:nvSpPr>
        <p:spPr>
          <a:xfrm>
            <a:off x="7625222" y="5625966"/>
            <a:ext cx="9328785" cy="2425700"/>
          </a:xfrm>
          <a:prstGeom prst="rect">
            <a:avLst/>
          </a:prstGeom>
        </p:spPr>
        <p:txBody>
          <a:bodyPr vert="horz" wrap="square" lIns="0" tIns="12700" rIns="0" bIns="0" rtlCol="0">
            <a:spAutoFit/>
          </a:bodyPr>
          <a:lstStyle/>
          <a:p>
            <a:pPr marL="616585" marR="27940" indent="-604520">
              <a:lnSpc>
                <a:spcPct val="140600"/>
              </a:lnSpc>
              <a:spcBef>
                <a:spcPts val="100"/>
              </a:spcBef>
              <a:tabLst>
                <a:tab pos="744220" algn="l"/>
                <a:tab pos="1520190" algn="l"/>
                <a:tab pos="2440940" algn="l"/>
                <a:tab pos="2926080" algn="l"/>
                <a:tab pos="3212465" algn="l"/>
                <a:tab pos="3919220" algn="l"/>
                <a:tab pos="4389120" algn="l"/>
                <a:tab pos="4498340" algn="l"/>
                <a:tab pos="5813425" algn="l"/>
                <a:tab pos="6323330" algn="l"/>
                <a:tab pos="6892290" algn="l"/>
                <a:tab pos="7585075" algn="l"/>
              </a:tabLst>
            </a:pPr>
            <a:r>
              <a:rPr sz="2800" spc="90" dirty="0">
                <a:solidFill>
                  <a:srgbClr val="FFFFFF"/>
                </a:solidFill>
                <a:latin typeface="Arial MT"/>
                <a:cs typeface="Arial MT"/>
              </a:rPr>
              <a:t>For</a:t>
            </a:r>
            <a:r>
              <a:rPr sz="2800" dirty="0">
                <a:solidFill>
                  <a:srgbClr val="FFFFFF"/>
                </a:solidFill>
                <a:latin typeface="Arial MT"/>
                <a:cs typeface="Arial MT"/>
              </a:rPr>
              <a:t>		</a:t>
            </a:r>
            <a:r>
              <a:rPr sz="2800" spc="120" dirty="0">
                <a:solidFill>
                  <a:srgbClr val="FFFFFF"/>
                </a:solidFill>
                <a:latin typeface="Arial MT"/>
                <a:cs typeface="Arial MT"/>
              </a:rPr>
              <a:t>this</a:t>
            </a:r>
            <a:r>
              <a:rPr sz="2800" dirty="0">
                <a:solidFill>
                  <a:srgbClr val="FFFFFF"/>
                </a:solidFill>
                <a:latin typeface="Arial MT"/>
                <a:cs typeface="Arial MT"/>
              </a:rPr>
              <a:t>	</a:t>
            </a:r>
            <a:r>
              <a:rPr sz="2800" spc="135" dirty="0">
                <a:solidFill>
                  <a:srgbClr val="FFFFFF"/>
                </a:solidFill>
                <a:latin typeface="Arial MT"/>
                <a:cs typeface="Arial MT"/>
              </a:rPr>
              <a:t>unit,</a:t>
            </a:r>
            <a:r>
              <a:rPr sz="2800" dirty="0">
                <a:solidFill>
                  <a:srgbClr val="FFFFFF"/>
                </a:solidFill>
                <a:latin typeface="Arial MT"/>
                <a:cs typeface="Arial MT"/>
              </a:rPr>
              <a:t>	</a:t>
            </a:r>
            <a:r>
              <a:rPr sz="2800" spc="90" dirty="0">
                <a:solidFill>
                  <a:srgbClr val="FFFFFF"/>
                </a:solidFill>
                <a:latin typeface="Arial MT"/>
                <a:cs typeface="Arial MT"/>
              </a:rPr>
              <a:t>you</a:t>
            </a:r>
            <a:r>
              <a:rPr sz="2800" dirty="0">
                <a:solidFill>
                  <a:srgbClr val="FFFFFF"/>
                </a:solidFill>
                <a:latin typeface="Arial MT"/>
                <a:cs typeface="Arial MT"/>
              </a:rPr>
              <a:t>	</a:t>
            </a:r>
            <a:r>
              <a:rPr sz="2800" spc="114" dirty="0">
                <a:solidFill>
                  <a:srgbClr val="FFFFFF"/>
                </a:solidFill>
                <a:latin typeface="Arial MT"/>
                <a:cs typeface="Arial MT"/>
              </a:rPr>
              <a:t>will</a:t>
            </a:r>
            <a:r>
              <a:rPr sz="2800" dirty="0">
                <a:solidFill>
                  <a:srgbClr val="FFFFFF"/>
                </a:solidFill>
                <a:latin typeface="Arial MT"/>
                <a:cs typeface="Arial MT"/>
              </a:rPr>
              <a:t>	</a:t>
            </a:r>
            <a:r>
              <a:rPr sz="2800" spc="-700" dirty="0">
                <a:solidFill>
                  <a:srgbClr val="FFFFFF"/>
                </a:solidFill>
                <a:latin typeface="Arial MT"/>
                <a:cs typeface="Arial MT"/>
              </a:rPr>
              <a:t> </a:t>
            </a:r>
            <a:r>
              <a:rPr sz="2800" spc="80" dirty="0">
                <a:solidFill>
                  <a:srgbClr val="FFFFFF"/>
                </a:solidFill>
                <a:latin typeface="Arial MT"/>
                <a:cs typeface="Arial MT"/>
              </a:rPr>
              <a:t>be</a:t>
            </a:r>
            <a:r>
              <a:rPr sz="2800" dirty="0">
                <a:solidFill>
                  <a:srgbClr val="FFFFFF"/>
                </a:solidFill>
                <a:latin typeface="Arial MT"/>
                <a:cs typeface="Arial MT"/>
              </a:rPr>
              <a:t>		</a:t>
            </a:r>
            <a:r>
              <a:rPr sz="2800" spc="150" dirty="0">
                <a:solidFill>
                  <a:srgbClr val="FFFFFF"/>
                </a:solidFill>
                <a:latin typeface="Arial MT"/>
                <a:cs typeface="Arial MT"/>
              </a:rPr>
              <a:t>assessed</a:t>
            </a:r>
            <a:r>
              <a:rPr sz="2800" dirty="0">
                <a:solidFill>
                  <a:srgbClr val="FFFFFF"/>
                </a:solidFill>
                <a:latin typeface="Arial MT"/>
                <a:cs typeface="Arial MT"/>
              </a:rPr>
              <a:t>	</a:t>
            </a:r>
            <a:r>
              <a:rPr sz="2800" spc="55" dirty="0">
                <a:solidFill>
                  <a:srgbClr val="FFFFFF"/>
                </a:solidFill>
                <a:latin typeface="Arial MT"/>
                <a:cs typeface="Arial MT"/>
              </a:rPr>
              <a:t>on</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5" dirty="0">
                <a:solidFill>
                  <a:srgbClr val="FFFFFF"/>
                </a:solidFill>
                <a:latin typeface="Arial MT"/>
                <a:cs typeface="Arial MT"/>
              </a:rPr>
              <a:t>following: </a:t>
            </a:r>
            <a:r>
              <a:rPr sz="2800" spc="155" dirty="0">
                <a:solidFill>
                  <a:srgbClr val="FFFFFF"/>
                </a:solidFill>
                <a:latin typeface="Arial MT"/>
                <a:cs typeface="Arial MT"/>
                <a:hlinkClick r:id="rId5" action="ppaction://hlinksldjump"/>
              </a:rPr>
              <a:t>Assessment</a:t>
            </a:r>
            <a:r>
              <a:rPr sz="2800" dirty="0">
                <a:solidFill>
                  <a:srgbClr val="FFFFFF"/>
                </a:solidFill>
                <a:latin typeface="Arial MT"/>
                <a:cs typeface="Arial MT"/>
                <a:hlinkClick r:id="rId5" action="ppaction://hlinksldjump"/>
              </a:rPr>
              <a:t>	</a:t>
            </a:r>
            <a:r>
              <a:rPr sz="2800" spc="114" dirty="0">
                <a:solidFill>
                  <a:srgbClr val="FFFFFF"/>
                </a:solidFill>
                <a:latin typeface="Arial MT"/>
                <a:cs typeface="Arial MT"/>
                <a:hlinkClick r:id="rId5" action="ppaction://hlinksldjump"/>
              </a:rPr>
              <a:t>Task</a:t>
            </a:r>
            <a:r>
              <a:rPr sz="2800" dirty="0">
                <a:solidFill>
                  <a:srgbClr val="FFFFFF"/>
                </a:solidFill>
                <a:latin typeface="Arial MT"/>
                <a:cs typeface="Arial MT"/>
                <a:hlinkClick r:id="rId5" action="ppaction://hlinksldjump"/>
              </a:rPr>
              <a:t>	</a:t>
            </a:r>
            <a:r>
              <a:rPr sz="2800" spc="60" dirty="0">
                <a:solidFill>
                  <a:srgbClr val="FFFFFF"/>
                </a:solidFill>
                <a:latin typeface="Arial MT"/>
                <a:cs typeface="Arial MT"/>
                <a:hlinkClick r:id="rId5" action="ppaction://hlinksldjump"/>
              </a:rPr>
              <a:t>1:</a:t>
            </a:r>
            <a:r>
              <a:rPr sz="2800" dirty="0">
                <a:solidFill>
                  <a:srgbClr val="FFFFFF"/>
                </a:solidFill>
                <a:latin typeface="Arial MT"/>
                <a:cs typeface="Arial MT"/>
                <a:hlinkClick r:id="rId5" action="ppaction://hlinksldjump"/>
              </a:rPr>
              <a:t>	</a:t>
            </a:r>
            <a:r>
              <a:rPr sz="2800" spc="150" dirty="0">
                <a:solidFill>
                  <a:srgbClr val="FFFFFF"/>
                </a:solidFill>
                <a:latin typeface="Arial MT"/>
                <a:cs typeface="Arial MT"/>
                <a:hlinkClick r:id="rId5" action="ppaction://hlinksldjump"/>
              </a:rPr>
              <a:t>Written</a:t>
            </a:r>
            <a:r>
              <a:rPr sz="2800" dirty="0">
                <a:solidFill>
                  <a:srgbClr val="FFFFFF"/>
                </a:solidFill>
                <a:latin typeface="Arial MT"/>
                <a:cs typeface="Arial MT"/>
                <a:hlinkClick r:id="rId5" action="ppaction://hlinksldjump"/>
              </a:rPr>
              <a:t>	</a:t>
            </a:r>
            <a:r>
              <a:rPr sz="2800" spc="150" dirty="0">
                <a:solidFill>
                  <a:srgbClr val="FFFFFF"/>
                </a:solidFill>
                <a:latin typeface="Arial MT"/>
                <a:cs typeface="Arial MT"/>
                <a:hlinkClick r:id="rId5" action="ppaction://hlinksldjump"/>
              </a:rPr>
              <a:t>questions</a:t>
            </a:r>
            <a:endParaRPr sz="2800" dirty="0">
              <a:latin typeface="Arial MT"/>
              <a:cs typeface="Arial MT"/>
            </a:endParaRPr>
          </a:p>
          <a:p>
            <a:pPr marL="616585">
              <a:lnSpc>
                <a:spcPct val="100000"/>
              </a:lnSpc>
              <a:spcBef>
                <a:spcPts val="1365"/>
              </a:spcBef>
              <a:tabLst>
                <a:tab pos="2926080" algn="l"/>
                <a:tab pos="3919220" algn="l"/>
                <a:tab pos="4389120" algn="l"/>
              </a:tabLst>
            </a:pPr>
            <a:r>
              <a:rPr sz="2800" spc="155" dirty="0">
                <a:solidFill>
                  <a:srgbClr val="FFFFFF"/>
                </a:solidFill>
                <a:latin typeface="Arial MT"/>
                <a:cs typeface="Arial MT"/>
                <a:hlinkClick r:id="rId6" action="ppaction://hlinksldjump"/>
              </a:rPr>
              <a:t>Assessment</a:t>
            </a:r>
            <a:r>
              <a:rPr sz="2800" dirty="0">
                <a:solidFill>
                  <a:srgbClr val="FFFFFF"/>
                </a:solidFill>
                <a:latin typeface="Arial MT"/>
                <a:cs typeface="Arial MT"/>
                <a:hlinkClick r:id="rId6" action="ppaction://hlinksldjump"/>
              </a:rPr>
              <a:t>	</a:t>
            </a:r>
            <a:r>
              <a:rPr sz="2800" spc="114" dirty="0">
                <a:solidFill>
                  <a:srgbClr val="FFFFFF"/>
                </a:solidFill>
                <a:latin typeface="Arial MT"/>
                <a:cs typeface="Arial MT"/>
                <a:hlinkClick r:id="rId6" action="ppaction://hlinksldjump"/>
              </a:rPr>
              <a:t>Task</a:t>
            </a:r>
            <a:r>
              <a:rPr sz="2800" dirty="0">
                <a:solidFill>
                  <a:srgbClr val="FFFFFF"/>
                </a:solidFill>
                <a:latin typeface="Arial MT"/>
                <a:cs typeface="Arial MT"/>
                <a:hlinkClick r:id="rId6" action="ppaction://hlinksldjump"/>
              </a:rPr>
              <a:t>	</a:t>
            </a:r>
            <a:r>
              <a:rPr sz="2800" spc="60" dirty="0">
                <a:solidFill>
                  <a:srgbClr val="FFFFFF"/>
                </a:solidFill>
                <a:latin typeface="Arial MT"/>
                <a:cs typeface="Arial MT"/>
                <a:hlinkClick r:id="rId6" action="ppaction://hlinksldjump"/>
              </a:rPr>
              <a:t>2:</a:t>
            </a:r>
            <a:r>
              <a:rPr sz="2800" dirty="0">
                <a:solidFill>
                  <a:srgbClr val="FFFFFF"/>
                </a:solidFill>
                <a:latin typeface="Arial MT"/>
                <a:cs typeface="Arial MT"/>
                <a:hlinkClick r:id="rId6" action="ppaction://hlinksldjump"/>
              </a:rPr>
              <a:t>	</a:t>
            </a:r>
            <a:r>
              <a:rPr sz="2800" spc="150" dirty="0">
                <a:solidFill>
                  <a:srgbClr val="FFFFFF"/>
                </a:solidFill>
                <a:latin typeface="Arial MT"/>
                <a:cs typeface="Arial MT"/>
                <a:hlinkClick r:id="rId6" action="ppaction://hlinksldjump"/>
              </a:rPr>
              <a:t>Project</a:t>
            </a:r>
            <a:endParaRPr sz="2800" dirty="0">
              <a:latin typeface="Arial MT"/>
              <a:cs typeface="Arial MT"/>
            </a:endParaRPr>
          </a:p>
          <a:p>
            <a:pPr marL="616585">
              <a:lnSpc>
                <a:spcPct val="100000"/>
              </a:lnSpc>
              <a:spcBef>
                <a:spcPts val="1365"/>
              </a:spcBef>
              <a:tabLst>
                <a:tab pos="2926080" algn="l"/>
                <a:tab pos="3919220" algn="l"/>
                <a:tab pos="4389120" algn="l"/>
              </a:tabLst>
            </a:pPr>
            <a:r>
              <a:rPr sz="2800" spc="155" dirty="0">
                <a:solidFill>
                  <a:srgbClr val="FFFFFF"/>
                </a:solidFill>
                <a:latin typeface="Arial MT"/>
                <a:cs typeface="Arial MT"/>
                <a:hlinkClick r:id="rId7" action="ppaction://hlinksldjump"/>
              </a:rPr>
              <a:t>Assessment</a:t>
            </a:r>
            <a:r>
              <a:rPr sz="2800" dirty="0">
                <a:solidFill>
                  <a:srgbClr val="FFFFFF"/>
                </a:solidFill>
                <a:latin typeface="Arial MT"/>
                <a:cs typeface="Arial MT"/>
                <a:hlinkClick r:id="rId7" action="ppaction://hlinksldjump"/>
              </a:rPr>
              <a:t>	</a:t>
            </a:r>
            <a:r>
              <a:rPr sz="2800" spc="114" dirty="0">
                <a:solidFill>
                  <a:srgbClr val="FFFFFF"/>
                </a:solidFill>
                <a:latin typeface="Arial MT"/>
                <a:cs typeface="Arial MT"/>
                <a:hlinkClick r:id="rId7" action="ppaction://hlinksldjump"/>
              </a:rPr>
              <a:t>Task</a:t>
            </a:r>
            <a:r>
              <a:rPr sz="2800" dirty="0">
                <a:solidFill>
                  <a:srgbClr val="FFFFFF"/>
                </a:solidFill>
                <a:latin typeface="Arial MT"/>
                <a:cs typeface="Arial MT"/>
                <a:hlinkClick r:id="rId7" action="ppaction://hlinksldjump"/>
              </a:rPr>
              <a:t>	</a:t>
            </a:r>
            <a:r>
              <a:rPr sz="2800" spc="60" dirty="0">
                <a:solidFill>
                  <a:srgbClr val="FFFFFF"/>
                </a:solidFill>
                <a:latin typeface="Arial MT"/>
                <a:cs typeface="Arial MT"/>
                <a:hlinkClick r:id="rId7" action="ppaction://hlinksldjump"/>
              </a:rPr>
              <a:t>3:</a:t>
            </a:r>
            <a:r>
              <a:rPr sz="2800" dirty="0">
                <a:solidFill>
                  <a:srgbClr val="FFFFFF"/>
                </a:solidFill>
                <a:latin typeface="Arial MT"/>
                <a:cs typeface="Arial MT"/>
                <a:hlinkClick r:id="rId7" action="ppaction://hlinksldjump"/>
              </a:rPr>
              <a:t>	</a:t>
            </a:r>
            <a:r>
              <a:rPr sz="2800" spc="165" dirty="0">
                <a:solidFill>
                  <a:srgbClr val="FFFFFF"/>
                </a:solidFill>
                <a:latin typeface="Arial MT"/>
                <a:cs typeface="Arial MT"/>
                <a:hlinkClick r:id="rId7" action="ppaction://hlinksldjump"/>
              </a:rPr>
              <a:t>Demonstration/Observation</a:t>
            </a:r>
            <a:endParaRPr sz="2800" dirty="0">
              <a:latin typeface="Arial MT"/>
              <a:cs typeface="Arial MT"/>
            </a:endParaRPr>
          </a:p>
        </p:txBody>
      </p:sp>
      <p:sp>
        <p:nvSpPr>
          <p:cNvPr id="12" name="TextBox 11">
            <a:extLst>
              <a:ext uri="{FF2B5EF4-FFF2-40B4-BE49-F238E27FC236}">
                <a16:creationId xmlns:a16="http://schemas.microsoft.com/office/drawing/2014/main" id="{1851FD16-61D2-5F3B-F89D-EC2BFF19294C}"/>
              </a:ext>
            </a:extLst>
          </p:cNvPr>
          <p:cNvSpPr txBox="1"/>
          <p:nvPr/>
        </p:nvSpPr>
        <p:spPr>
          <a:xfrm>
            <a:off x="533400" y="5625966"/>
            <a:ext cx="6553200" cy="3108543"/>
          </a:xfrm>
          <a:prstGeom prst="rect">
            <a:avLst/>
          </a:prstGeom>
          <a:noFill/>
        </p:spPr>
        <p:txBody>
          <a:bodyPr wrap="square" rtlCol="0">
            <a:spAutoFit/>
          </a:bodyPr>
          <a:lstStyle/>
          <a:p>
            <a:r>
              <a:rPr lang="en-US" sz="2800" dirty="0">
                <a:hlinkClick r:id="rId8" action="ppaction://hlinksldjump"/>
              </a:rPr>
              <a:t>Learning Check Point 1</a:t>
            </a:r>
            <a:endParaRPr lang="en-US" sz="2800" dirty="0"/>
          </a:p>
          <a:p>
            <a:r>
              <a:rPr lang="en-US" sz="2800" dirty="0">
                <a:hlinkClick r:id="rId9" action="ppaction://hlinksldjump"/>
              </a:rPr>
              <a:t>Learning Check Point 2</a:t>
            </a:r>
            <a:endParaRPr lang="en-US" sz="2800" dirty="0"/>
          </a:p>
          <a:p>
            <a:r>
              <a:rPr lang="en-US" sz="2800" dirty="0">
                <a:hlinkClick r:id="rId10" action="ppaction://hlinksldjump"/>
              </a:rPr>
              <a:t>Learning Check Point 3</a:t>
            </a:r>
            <a:endParaRPr lang="en-US" sz="2800" dirty="0"/>
          </a:p>
          <a:p>
            <a:endParaRPr lang="en-US" sz="2800" dirty="0"/>
          </a:p>
          <a:p>
            <a:r>
              <a:rPr lang="en-US" sz="2800" dirty="0">
                <a:hlinkClick r:id="rId11" action="ppaction://hlinksldjump"/>
              </a:rPr>
              <a:t>Activity 1</a:t>
            </a:r>
            <a:r>
              <a:rPr lang="en-US" sz="2800" dirty="0"/>
              <a:t>                     </a:t>
            </a:r>
            <a:r>
              <a:rPr lang="en-US" sz="2800" dirty="0">
                <a:hlinkClick r:id="rId12" action="ppaction://hlinksldjump"/>
              </a:rPr>
              <a:t>Activity 4</a:t>
            </a:r>
            <a:endParaRPr lang="en-US" sz="2800" dirty="0"/>
          </a:p>
          <a:p>
            <a:r>
              <a:rPr lang="en-US" sz="2800" dirty="0">
                <a:hlinkClick r:id="rId13" action="ppaction://hlinksldjump"/>
              </a:rPr>
              <a:t>Activity 2</a:t>
            </a:r>
            <a:r>
              <a:rPr lang="en-US" sz="2800" dirty="0"/>
              <a:t>                     </a:t>
            </a:r>
            <a:r>
              <a:rPr lang="en-US" sz="2800" dirty="0">
                <a:hlinkClick r:id="rId14" action="ppaction://hlinksldjump"/>
              </a:rPr>
              <a:t>Activity 5</a:t>
            </a:r>
            <a:endParaRPr lang="en-US" sz="2800" dirty="0"/>
          </a:p>
          <a:p>
            <a:r>
              <a:rPr lang="en-US" sz="2800" dirty="0">
                <a:hlinkClick r:id="rId15" action="ppaction://hlinksldjump"/>
              </a:rPr>
              <a:t>Activity 3</a:t>
            </a:r>
            <a:r>
              <a:rPr lang="en-US" sz="2800" dirty="0"/>
              <a:t>                     </a:t>
            </a:r>
            <a:r>
              <a:rPr lang="en-US" sz="2800" dirty="0">
                <a:hlinkClick r:id="rId16" action="ppaction://hlinksldjump"/>
              </a:rPr>
              <a:t>Activity 6</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grpSp>
        <p:nvGrpSpPr>
          <p:cNvPr id="3" name="object 3"/>
          <p:cNvGrpSpPr/>
          <p:nvPr/>
        </p:nvGrpSpPr>
        <p:grpSpPr>
          <a:xfrm>
            <a:off x="13115142" y="12"/>
            <a:ext cx="5173345" cy="10287000"/>
            <a:chOff x="13115142" y="12"/>
            <a:chExt cx="5173345" cy="10287000"/>
          </a:xfrm>
        </p:grpSpPr>
        <p:pic>
          <p:nvPicPr>
            <p:cNvPr id="4" name="object 4"/>
            <p:cNvPicPr/>
            <p:nvPr/>
          </p:nvPicPr>
          <p:blipFill>
            <a:blip r:embed="rId2" cstate="print"/>
            <a:stretch>
              <a:fillRect/>
            </a:stretch>
          </p:blipFill>
          <p:spPr>
            <a:xfrm>
              <a:off x="13115142" y="12"/>
              <a:ext cx="5172858" cy="10286987"/>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12"/>
              <a:ext cx="914399" cy="876299"/>
            </a:xfrm>
            <a:prstGeom prst="rect">
              <a:avLst/>
            </a:prstGeom>
          </p:spPr>
        </p:pic>
      </p:grpSp>
      <p:sp>
        <p:nvSpPr>
          <p:cNvPr id="6" name="object 6"/>
          <p:cNvSpPr/>
          <p:nvPr/>
        </p:nvSpPr>
        <p:spPr>
          <a:xfrm>
            <a:off x="1028700" y="204851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5852802"/>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6414778"/>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6976753"/>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7538728"/>
            <a:ext cx="104775" cy="104775"/>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352550" y="8100703"/>
            <a:ext cx="104775" cy="104775"/>
          </a:xfrm>
          <a:prstGeom prst="rect">
            <a:avLst/>
          </a:prstGeom>
        </p:spPr>
      </p:pic>
      <p:sp>
        <p:nvSpPr>
          <p:cNvPr id="12" name="object 12"/>
          <p:cNvSpPr txBox="1"/>
          <p:nvPr/>
        </p:nvSpPr>
        <p:spPr>
          <a:xfrm>
            <a:off x="1016000" y="2691766"/>
            <a:ext cx="12456160" cy="5645150"/>
          </a:xfrm>
          <a:prstGeom prst="rect">
            <a:avLst/>
          </a:prstGeom>
        </p:spPr>
        <p:txBody>
          <a:bodyPr vert="horz" wrap="square" lIns="0" tIns="12700" rIns="0" bIns="0" rtlCol="0">
            <a:spAutoFit/>
          </a:bodyPr>
          <a:lstStyle/>
          <a:p>
            <a:pPr marL="12700" marR="5080">
              <a:lnSpc>
                <a:spcPct val="131700"/>
              </a:lnSpc>
              <a:spcBef>
                <a:spcPts val="100"/>
              </a:spcBef>
              <a:tabLst>
                <a:tab pos="1134745" algn="l"/>
                <a:tab pos="1516380" algn="l"/>
                <a:tab pos="1925955" algn="l"/>
                <a:tab pos="2371725" algn="l"/>
                <a:tab pos="4484370" algn="l"/>
                <a:tab pos="4656455" algn="l"/>
                <a:tab pos="4954270" algn="l"/>
                <a:tab pos="5818505" algn="l"/>
                <a:tab pos="6517005" algn="l"/>
                <a:tab pos="7040880" algn="l"/>
                <a:tab pos="7837170" algn="l"/>
                <a:tab pos="9197975" algn="l"/>
                <a:tab pos="9380220" algn="l"/>
                <a:tab pos="9766935" algn="l"/>
                <a:tab pos="10152380" algn="l"/>
                <a:tab pos="10781665" algn="l"/>
              </a:tabLst>
            </a:pPr>
            <a:r>
              <a:rPr sz="2800" spc="140" dirty="0">
                <a:latin typeface="Arial MT"/>
                <a:cs typeface="Arial MT"/>
              </a:rPr>
              <a:t>Dealing</a:t>
            </a:r>
            <a:r>
              <a:rPr sz="2800" dirty="0">
                <a:latin typeface="Arial MT"/>
                <a:cs typeface="Arial MT"/>
              </a:rPr>
              <a:t>	</a:t>
            </a:r>
            <a:r>
              <a:rPr sz="2800" spc="114" dirty="0">
                <a:latin typeface="Arial MT"/>
                <a:cs typeface="Arial MT"/>
              </a:rPr>
              <a:t>with</a:t>
            </a:r>
            <a:r>
              <a:rPr sz="2800" dirty="0">
                <a:latin typeface="Arial MT"/>
                <a:cs typeface="Arial MT"/>
              </a:rPr>
              <a:t>	</a:t>
            </a:r>
            <a:r>
              <a:rPr sz="2800" spc="150" dirty="0">
                <a:latin typeface="Arial MT"/>
                <a:cs typeface="Arial MT"/>
              </a:rPr>
              <a:t>behaviours</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concern</a:t>
            </a:r>
            <a:r>
              <a:rPr sz="2800" dirty="0">
                <a:latin typeface="Arial MT"/>
                <a:cs typeface="Arial MT"/>
              </a:rPr>
              <a:t>	</a:t>
            </a:r>
            <a:r>
              <a:rPr sz="2800" spc="140" dirty="0">
                <a:latin typeface="Arial MT"/>
                <a:cs typeface="Arial MT"/>
              </a:rPr>
              <a:t>should</a:t>
            </a:r>
            <a:r>
              <a:rPr sz="2800" dirty="0">
                <a:latin typeface="Arial MT"/>
                <a:cs typeface="Arial MT"/>
              </a:rPr>
              <a:t>	</a:t>
            </a:r>
            <a:r>
              <a:rPr sz="2800" spc="140" dirty="0">
                <a:latin typeface="Arial MT"/>
                <a:cs typeface="Arial MT"/>
              </a:rPr>
              <a:t>always</a:t>
            </a:r>
            <a:r>
              <a:rPr sz="2800" dirty="0">
                <a:latin typeface="Arial MT"/>
                <a:cs typeface="Arial MT"/>
              </a:rPr>
              <a:t>	</a:t>
            </a:r>
            <a:r>
              <a:rPr sz="2800" spc="55" dirty="0">
                <a:latin typeface="Arial MT"/>
                <a:cs typeface="Arial MT"/>
              </a:rPr>
              <a:t>be</a:t>
            </a:r>
            <a:r>
              <a:rPr sz="2800" dirty="0">
                <a:latin typeface="Arial MT"/>
                <a:cs typeface="Arial MT"/>
              </a:rPr>
              <a:t>	</a:t>
            </a:r>
            <a:r>
              <a:rPr sz="2800" spc="110" dirty="0">
                <a:latin typeface="Arial MT"/>
                <a:cs typeface="Arial MT"/>
              </a:rPr>
              <a:t>done</a:t>
            </a:r>
            <a:r>
              <a:rPr sz="2800" dirty="0">
                <a:latin typeface="Arial MT"/>
                <a:cs typeface="Arial MT"/>
              </a:rPr>
              <a:t>	</a:t>
            </a:r>
            <a:r>
              <a:rPr sz="2800" spc="150" dirty="0">
                <a:latin typeface="Arial MT"/>
                <a:cs typeface="Arial MT"/>
              </a:rPr>
              <a:t>promptly, </a:t>
            </a:r>
            <a:r>
              <a:rPr sz="2800" spc="145" dirty="0">
                <a:latin typeface="Arial MT"/>
                <a:cs typeface="Arial MT"/>
              </a:rPr>
              <a:t>firmly</a:t>
            </a:r>
            <a:r>
              <a:rPr sz="2800" dirty="0">
                <a:latin typeface="Arial MT"/>
                <a:cs typeface="Arial MT"/>
              </a:rPr>
              <a:t>	</a:t>
            </a:r>
            <a:r>
              <a:rPr sz="2800" spc="85" dirty="0">
                <a:latin typeface="Arial MT"/>
                <a:cs typeface="Arial MT"/>
              </a:rPr>
              <a:t>and</a:t>
            </a:r>
            <a:r>
              <a:rPr sz="2800" dirty="0">
                <a:latin typeface="Arial MT"/>
                <a:cs typeface="Arial MT"/>
              </a:rPr>
              <a:t>	</a:t>
            </a:r>
            <a:r>
              <a:rPr sz="2800" spc="160" dirty="0">
                <a:latin typeface="Arial MT"/>
                <a:cs typeface="Arial MT"/>
              </a:rPr>
              <a:t>diplomatically,</a:t>
            </a:r>
            <a:r>
              <a:rPr sz="2800" dirty="0">
                <a:latin typeface="Arial MT"/>
                <a:cs typeface="Arial MT"/>
              </a:rPr>
              <a:t>		</a:t>
            </a:r>
            <a:r>
              <a:rPr sz="2800" spc="140" dirty="0">
                <a:latin typeface="Arial MT"/>
                <a:cs typeface="Arial MT"/>
              </a:rPr>
              <a:t>whilst</a:t>
            </a:r>
            <a:r>
              <a:rPr sz="2800" dirty="0">
                <a:latin typeface="Arial MT"/>
                <a:cs typeface="Arial MT"/>
              </a:rPr>
              <a:t>	</a:t>
            </a:r>
            <a:r>
              <a:rPr sz="2800" spc="140" dirty="0">
                <a:latin typeface="Arial MT"/>
                <a:cs typeface="Arial MT"/>
              </a:rPr>
              <a:t>taking</a:t>
            </a:r>
            <a:r>
              <a:rPr sz="2800" dirty="0">
                <a:latin typeface="Arial MT"/>
                <a:cs typeface="Arial MT"/>
              </a:rPr>
              <a:t>	</a:t>
            </a:r>
            <a:r>
              <a:rPr sz="2800" spc="114" dirty="0">
                <a:latin typeface="Arial MT"/>
                <a:cs typeface="Arial MT"/>
              </a:rPr>
              <a:t>into</a:t>
            </a:r>
            <a:r>
              <a:rPr sz="2800" dirty="0">
                <a:latin typeface="Arial MT"/>
                <a:cs typeface="Arial MT"/>
              </a:rPr>
              <a:t>	</a:t>
            </a:r>
            <a:r>
              <a:rPr sz="2800" spc="145" dirty="0">
                <a:latin typeface="Arial MT"/>
                <a:cs typeface="Arial MT"/>
              </a:rPr>
              <a:t>account</a:t>
            </a:r>
            <a:r>
              <a:rPr sz="2800" dirty="0">
                <a:latin typeface="Arial MT"/>
                <a:cs typeface="Arial MT"/>
              </a:rPr>
              <a:t>	</a:t>
            </a:r>
            <a:r>
              <a:rPr sz="2800" spc="90" dirty="0">
                <a:latin typeface="Arial MT"/>
                <a:cs typeface="Arial MT"/>
              </a:rPr>
              <a:t>any</a:t>
            </a:r>
            <a:r>
              <a:rPr sz="2800" dirty="0">
                <a:latin typeface="Arial MT"/>
                <a:cs typeface="Arial MT"/>
              </a:rPr>
              <a:t>	</a:t>
            </a:r>
            <a:r>
              <a:rPr sz="2800" spc="150" dirty="0">
                <a:latin typeface="Arial MT"/>
                <a:cs typeface="Arial MT"/>
              </a:rPr>
              <a:t>relevant</a:t>
            </a:r>
            <a:endParaRPr sz="2800" dirty="0">
              <a:latin typeface="Arial MT"/>
              <a:cs typeface="Arial MT"/>
            </a:endParaRPr>
          </a:p>
          <a:p>
            <a:pPr marL="12700">
              <a:lnSpc>
                <a:spcPct val="100000"/>
              </a:lnSpc>
              <a:spcBef>
                <a:spcPts val="1065"/>
              </a:spcBef>
              <a:tabLst>
                <a:tab pos="2698750" algn="l"/>
                <a:tab pos="4207510" algn="l"/>
                <a:tab pos="4999355" algn="l"/>
              </a:tabLst>
            </a:pPr>
            <a:r>
              <a:rPr sz="2800" spc="160" dirty="0">
                <a:latin typeface="Arial MT"/>
                <a:cs typeface="Arial MT"/>
              </a:rPr>
              <a:t>organisational</a:t>
            </a:r>
            <a:r>
              <a:rPr sz="2800" dirty="0">
                <a:latin typeface="Arial MT"/>
                <a:cs typeface="Arial MT"/>
              </a:rPr>
              <a:t>	</a:t>
            </a:r>
            <a:r>
              <a:rPr sz="2800" spc="150" dirty="0">
                <a:latin typeface="Arial MT"/>
                <a:cs typeface="Arial MT"/>
              </a:rPr>
              <a:t>policies</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procedures.</a:t>
            </a:r>
            <a:endParaRPr sz="2800" dirty="0">
              <a:latin typeface="Arial MT"/>
              <a:cs typeface="Arial MT"/>
            </a:endParaRPr>
          </a:p>
          <a:p>
            <a:pPr>
              <a:lnSpc>
                <a:spcPct val="100000"/>
              </a:lnSpc>
              <a:spcBef>
                <a:spcPts val="1205"/>
              </a:spcBef>
            </a:pPr>
            <a:endParaRPr sz="2800" dirty="0">
              <a:latin typeface="Arial MT"/>
              <a:cs typeface="Arial MT"/>
            </a:endParaRPr>
          </a:p>
          <a:p>
            <a:pPr marL="616585" marR="8394700" indent="-604520">
              <a:lnSpc>
                <a:spcPct val="131700"/>
              </a:lnSpc>
              <a:tabLst>
                <a:tab pos="600710" algn="l"/>
                <a:tab pos="1169670" algn="l"/>
                <a:tab pos="1610995" algn="l"/>
                <a:tab pos="1962150" algn="l"/>
                <a:tab pos="1985010" algn="l"/>
                <a:tab pos="2756535" algn="l"/>
              </a:tabLst>
            </a:pPr>
            <a:r>
              <a:rPr sz="2800" spc="55" dirty="0">
                <a:latin typeface="Arial MT"/>
                <a:cs typeface="Arial MT"/>
              </a:rPr>
              <a:t>To</a:t>
            </a:r>
            <a:r>
              <a:rPr sz="2800" dirty="0">
                <a:latin typeface="Arial MT"/>
                <a:cs typeface="Arial MT"/>
              </a:rPr>
              <a:t>	</a:t>
            </a:r>
            <a:r>
              <a:rPr sz="2800" spc="55" dirty="0">
                <a:latin typeface="Arial MT"/>
                <a:cs typeface="Arial MT"/>
              </a:rPr>
              <a:t>be</a:t>
            </a:r>
            <a:r>
              <a:rPr sz="2800" dirty="0">
                <a:latin typeface="Arial MT"/>
                <a:cs typeface="Arial MT"/>
              </a:rPr>
              <a:t>	</a:t>
            </a:r>
            <a:r>
              <a:rPr sz="2800" spc="114" dirty="0">
                <a:latin typeface="Arial MT"/>
                <a:cs typeface="Arial MT"/>
              </a:rPr>
              <a:t>firm</a:t>
            </a:r>
            <a:r>
              <a:rPr sz="2800" dirty="0">
                <a:latin typeface="Arial MT"/>
                <a:cs typeface="Arial MT"/>
              </a:rPr>
              <a:t>		</a:t>
            </a:r>
            <a:r>
              <a:rPr sz="2800" spc="90" dirty="0">
                <a:latin typeface="Arial MT"/>
                <a:cs typeface="Arial MT"/>
              </a:rPr>
              <a:t>you</a:t>
            </a:r>
            <a:r>
              <a:rPr sz="2800" dirty="0">
                <a:latin typeface="Arial MT"/>
                <a:cs typeface="Arial MT"/>
              </a:rPr>
              <a:t>	</a:t>
            </a:r>
            <a:r>
              <a:rPr sz="2800" spc="145" dirty="0">
                <a:latin typeface="Arial MT"/>
                <a:cs typeface="Arial MT"/>
              </a:rPr>
              <a:t>should: </a:t>
            </a:r>
            <a:r>
              <a:rPr sz="2800" spc="110" dirty="0">
                <a:latin typeface="Arial MT"/>
                <a:cs typeface="Arial MT"/>
              </a:rPr>
              <a:t>keep</a:t>
            </a:r>
            <a:r>
              <a:rPr sz="2800" dirty="0">
                <a:latin typeface="Arial MT"/>
                <a:cs typeface="Arial MT"/>
              </a:rPr>
              <a:t>	</a:t>
            </a:r>
            <a:r>
              <a:rPr sz="2800" spc="55" dirty="0">
                <a:latin typeface="Arial MT"/>
                <a:cs typeface="Arial MT"/>
              </a:rPr>
              <a:t>it</a:t>
            </a:r>
            <a:r>
              <a:rPr sz="2800" dirty="0">
                <a:latin typeface="Arial MT"/>
                <a:cs typeface="Arial MT"/>
              </a:rPr>
              <a:t>	</a:t>
            </a:r>
            <a:r>
              <a:rPr sz="2800" spc="125" dirty="0">
                <a:latin typeface="Arial MT"/>
                <a:cs typeface="Arial MT"/>
              </a:rPr>
              <a:t>short</a:t>
            </a:r>
            <a:endParaRPr sz="2800" dirty="0">
              <a:latin typeface="Arial MT"/>
              <a:cs typeface="Arial MT"/>
            </a:endParaRPr>
          </a:p>
          <a:p>
            <a:pPr marL="616585">
              <a:lnSpc>
                <a:spcPct val="100000"/>
              </a:lnSpc>
              <a:spcBef>
                <a:spcPts val="1065"/>
              </a:spcBef>
              <a:tabLst>
                <a:tab pos="1624965" algn="l"/>
                <a:tab pos="2905760" algn="l"/>
              </a:tabLst>
            </a:pPr>
            <a:r>
              <a:rPr sz="2800" spc="135" dirty="0">
                <a:latin typeface="Arial MT"/>
                <a:cs typeface="Arial MT"/>
              </a:rPr>
              <a:t>don't</a:t>
            </a:r>
            <a:r>
              <a:rPr sz="2800" dirty="0">
                <a:latin typeface="Arial MT"/>
                <a:cs typeface="Arial MT"/>
              </a:rPr>
              <a:t>	</a:t>
            </a:r>
            <a:r>
              <a:rPr sz="2800" spc="140" dirty="0">
                <a:latin typeface="Arial MT"/>
                <a:cs typeface="Arial MT"/>
              </a:rPr>
              <a:t>repeat</a:t>
            </a:r>
            <a:r>
              <a:rPr sz="2800" dirty="0">
                <a:latin typeface="Arial MT"/>
                <a:cs typeface="Arial MT"/>
              </a:rPr>
              <a:t>	</a:t>
            </a:r>
            <a:r>
              <a:rPr sz="2800" spc="150" dirty="0">
                <a:latin typeface="Arial MT"/>
                <a:cs typeface="Arial MT"/>
              </a:rPr>
              <a:t>yourself</a:t>
            </a:r>
            <a:endParaRPr sz="2800" dirty="0">
              <a:latin typeface="Arial MT"/>
              <a:cs typeface="Arial MT"/>
            </a:endParaRPr>
          </a:p>
          <a:p>
            <a:pPr marL="616585" marR="3930015">
              <a:lnSpc>
                <a:spcPct val="131700"/>
              </a:lnSpc>
              <a:tabLst>
                <a:tab pos="1388110" algn="l"/>
                <a:tab pos="1576070" algn="l"/>
                <a:tab pos="2045970" algn="l"/>
                <a:tab pos="3020060" algn="l"/>
                <a:tab pos="3302635" algn="l"/>
                <a:tab pos="3791585" algn="l"/>
                <a:tab pos="4094479" algn="l"/>
                <a:tab pos="5885180" algn="l"/>
                <a:tab pos="6879590" algn="l"/>
              </a:tabLst>
            </a:pPr>
            <a:r>
              <a:rPr sz="2800" spc="90" dirty="0">
                <a:latin typeface="Arial MT"/>
                <a:cs typeface="Arial MT"/>
              </a:rPr>
              <a:t>use</a:t>
            </a:r>
            <a:r>
              <a:rPr sz="2800" dirty="0">
                <a:latin typeface="Arial MT"/>
                <a:cs typeface="Arial MT"/>
              </a:rPr>
              <a:t>	</a:t>
            </a:r>
            <a:r>
              <a:rPr sz="2800" spc="155" dirty="0">
                <a:latin typeface="Arial MT"/>
                <a:cs typeface="Arial MT"/>
              </a:rPr>
              <a:t>controlled</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confident</a:t>
            </a:r>
            <a:r>
              <a:rPr sz="2800" dirty="0">
                <a:latin typeface="Arial MT"/>
                <a:cs typeface="Arial MT"/>
              </a:rPr>
              <a:t>	</a:t>
            </a:r>
            <a:r>
              <a:rPr sz="2800" spc="110" dirty="0">
                <a:latin typeface="Arial MT"/>
                <a:cs typeface="Arial MT"/>
              </a:rPr>
              <a:t>body</a:t>
            </a:r>
            <a:r>
              <a:rPr sz="2800" dirty="0">
                <a:latin typeface="Arial MT"/>
                <a:cs typeface="Arial MT"/>
              </a:rPr>
              <a:t>	</a:t>
            </a:r>
            <a:r>
              <a:rPr sz="2800" spc="145" dirty="0">
                <a:latin typeface="Arial MT"/>
                <a:cs typeface="Arial MT"/>
              </a:rPr>
              <a:t>language </a:t>
            </a:r>
            <a:r>
              <a:rPr sz="2800" spc="140" dirty="0">
                <a:latin typeface="Arial MT"/>
                <a:cs typeface="Arial MT"/>
              </a:rPr>
              <a:t>stick</a:t>
            </a:r>
            <a:r>
              <a:rPr sz="2800" dirty="0">
                <a:latin typeface="Arial MT"/>
                <a:cs typeface="Arial MT"/>
              </a:rPr>
              <a:t>	</a:t>
            </a:r>
            <a:r>
              <a:rPr sz="2800" spc="50" dirty="0">
                <a:latin typeface="Arial MT"/>
                <a:cs typeface="Arial MT"/>
              </a:rPr>
              <a:t>to</a:t>
            </a:r>
            <a:r>
              <a:rPr sz="2800" dirty="0">
                <a:latin typeface="Arial MT"/>
                <a:cs typeface="Arial MT"/>
              </a:rPr>
              <a:t>	</a:t>
            </a:r>
            <a:r>
              <a:rPr sz="2800" spc="110" dirty="0">
                <a:latin typeface="Arial MT"/>
                <a:cs typeface="Arial MT"/>
              </a:rPr>
              <a:t>what</a:t>
            </a:r>
            <a:r>
              <a:rPr sz="2800" dirty="0">
                <a:latin typeface="Arial MT"/>
                <a:cs typeface="Arial MT"/>
              </a:rPr>
              <a:t>	</a:t>
            </a:r>
            <a:r>
              <a:rPr sz="2800" spc="90" dirty="0">
                <a:latin typeface="Arial MT"/>
                <a:cs typeface="Arial MT"/>
              </a:rPr>
              <a:t>you</a:t>
            </a:r>
            <a:r>
              <a:rPr sz="2800" dirty="0">
                <a:latin typeface="Arial MT"/>
                <a:cs typeface="Arial MT"/>
              </a:rPr>
              <a:t>	</a:t>
            </a:r>
            <a:r>
              <a:rPr sz="2800" spc="95" dirty="0">
                <a:latin typeface="Arial MT"/>
                <a:cs typeface="Arial MT"/>
              </a:rPr>
              <a:t>say</a:t>
            </a:r>
            <a:endParaRPr sz="2800" dirty="0">
              <a:latin typeface="Arial MT"/>
              <a:cs typeface="Arial MT"/>
            </a:endParaRPr>
          </a:p>
          <a:p>
            <a:pPr marL="616585">
              <a:lnSpc>
                <a:spcPct val="100000"/>
              </a:lnSpc>
              <a:spcBef>
                <a:spcPts val="1065"/>
              </a:spcBef>
              <a:tabLst>
                <a:tab pos="1576070" algn="l"/>
                <a:tab pos="2045970" algn="l"/>
                <a:tab pos="2961005" algn="l"/>
                <a:tab pos="3955415" algn="l"/>
                <a:tab pos="4746625" algn="l"/>
                <a:tab pos="5864860" algn="l"/>
                <a:tab pos="6779895" algn="l"/>
              </a:tabLst>
            </a:pPr>
            <a:r>
              <a:rPr sz="2800" spc="140" dirty="0">
                <a:latin typeface="Arial MT"/>
                <a:cs typeface="Arial MT"/>
              </a:rPr>
              <a:t>stick</a:t>
            </a:r>
            <a:r>
              <a:rPr sz="2800" dirty="0">
                <a:latin typeface="Arial MT"/>
                <a:cs typeface="Arial MT"/>
              </a:rPr>
              <a:t>	</a:t>
            </a:r>
            <a:r>
              <a:rPr sz="2800" spc="50" dirty="0">
                <a:latin typeface="Arial MT"/>
                <a:cs typeface="Arial MT"/>
              </a:rPr>
              <a:t>to</a:t>
            </a:r>
            <a:r>
              <a:rPr sz="2800" dirty="0">
                <a:latin typeface="Arial MT"/>
                <a:cs typeface="Arial MT"/>
              </a:rPr>
              <a:t>	</a:t>
            </a:r>
            <a:r>
              <a:rPr sz="2800" spc="114" dirty="0">
                <a:latin typeface="Arial MT"/>
                <a:cs typeface="Arial MT"/>
              </a:rPr>
              <a:t>your</a:t>
            </a:r>
            <a:r>
              <a:rPr sz="2800" dirty="0">
                <a:latin typeface="Arial MT"/>
                <a:cs typeface="Arial MT"/>
              </a:rPr>
              <a:t>	</a:t>
            </a:r>
            <a:r>
              <a:rPr sz="2800" spc="110" dirty="0">
                <a:latin typeface="Arial MT"/>
                <a:cs typeface="Arial MT"/>
              </a:rPr>
              <a:t>guns</a:t>
            </a:r>
            <a:r>
              <a:rPr sz="2800" dirty="0">
                <a:latin typeface="Arial MT"/>
                <a:cs typeface="Arial MT"/>
              </a:rPr>
              <a:t>	</a:t>
            </a:r>
            <a:r>
              <a:rPr sz="2800" spc="85" dirty="0">
                <a:latin typeface="Arial MT"/>
                <a:cs typeface="Arial MT"/>
              </a:rPr>
              <a:t>and</a:t>
            </a:r>
            <a:r>
              <a:rPr sz="2800" dirty="0">
                <a:latin typeface="Arial MT"/>
                <a:cs typeface="Arial MT"/>
              </a:rPr>
              <a:t>	</a:t>
            </a:r>
            <a:r>
              <a:rPr sz="2800" spc="125" dirty="0">
                <a:latin typeface="Arial MT"/>
                <a:cs typeface="Arial MT"/>
              </a:rPr>
              <a:t>stand</a:t>
            </a:r>
            <a:r>
              <a:rPr sz="2800" dirty="0">
                <a:latin typeface="Arial MT"/>
                <a:cs typeface="Arial MT"/>
              </a:rPr>
              <a:t>	</a:t>
            </a:r>
            <a:r>
              <a:rPr sz="2800" spc="114" dirty="0">
                <a:latin typeface="Arial MT"/>
                <a:cs typeface="Arial MT"/>
              </a:rPr>
              <a:t>your</a:t>
            </a:r>
            <a:r>
              <a:rPr sz="2800" dirty="0">
                <a:latin typeface="Arial MT"/>
                <a:cs typeface="Arial MT"/>
              </a:rPr>
              <a:t>	</a:t>
            </a:r>
            <a:r>
              <a:rPr sz="2800" spc="140" dirty="0">
                <a:latin typeface="Arial MT"/>
                <a:cs typeface="Arial MT"/>
              </a:rPr>
              <a:t>ground.</a:t>
            </a:r>
            <a:endParaRPr sz="2800" dirty="0">
              <a:latin typeface="Arial MT"/>
              <a:cs typeface="Arial MT"/>
            </a:endParaRPr>
          </a:p>
        </p:txBody>
      </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140" dirty="0"/>
              <a:t>Dealing</a:t>
            </a:r>
            <a:r>
              <a:rPr spc="590" dirty="0"/>
              <a:t> </a:t>
            </a:r>
            <a:r>
              <a:rPr spc="120" dirty="0"/>
              <a:t>with</a:t>
            </a:r>
            <a:r>
              <a:rPr spc="600" dirty="0"/>
              <a:t> </a:t>
            </a:r>
            <a:r>
              <a:rPr spc="110" dirty="0"/>
              <a:t>Behaviours</a:t>
            </a:r>
            <a:r>
              <a:rPr spc="590" dirty="0"/>
              <a:t> </a:t>
            </a:r>
            <a:r>
              <a:rPr spc="110" dirty="0"/>
              <a:t>of</a:t>
            </a:r>
            <a:r>
              <a:rPr spc="600" dirty="0"/>
              <a:t> </a:t>
            </a:r>
            <a:r>
              <a:rPr spc="60" dirty="0"/>
              <a:t>Concern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0F9"/>
          </a:solidFill>
        </p:spPr>
        <p:txBody>
          <a:bodyPr wrap="square" lIns="0" tIns="0" rIns="0" bIns="0" rtlCol="0"/>
          <a:lstStyle/>
          <a:p>
            <a:endParaRPr/>
          </a:p>
        </p:txBody>
      </p:sp>
      <p:grpSp>
        <p:nvGrpSpPr>
          <p:cNvPr id="3" name="object 3"/>
          <p:cNvGrpSpPr/>
          <p:nvPr/>
        </p:nvGrpSpPr>
        <p:grpSpPr>
          <a:xfrm>
            <a:off x="9144000" y="12"/>
            <a:ext cx="9144000" cy="10287000"/>
            <a:chOff x="9144000" y="12"/>
            <a:chExt cx="9144000" cy="10287000"/>
          </a:xfrm>
        </p:grpSpPr>
        <p:pic>
          <p:nvPicPr>
            <p:cNvPr id="4" name="object 4"/>
            <p:cNvPicPr/>
            <p:nvPr/>
          </p:nvPicPr>
          <p:blipFill>
            <a:blip r:embed="rId2" cstate="print"/>
            <a:stretch>
              <a:fillRect/>
            </a:stretch>
          </p:blipFill>
          <p:spPr>
            <a:xfrm>
              <a:off x="9144000" y="12"/>
              <a:ext cx="9143999" cy="10286987"/>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12"/>
              <a:ext cx="914399" cy="876299"/>
            </a:xfrm>
            <a:prstGeom prst="rect">
              <a:avLst/>
            </a:prstGeom>
          </p:spPr>
        </p:pic>
      </p:grpSp>
      <p:sp>
        <p:nvSpPr>
          <p:cNvPr id="6" name="object 6"/>
          <p:cNvSpPr/>
          <p:nvPr/>
        </p:nvSpPr>
        <p:spPr>
          <a:xfrm>
            <a:off x="1028700" y="204851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3901451"/>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4501527"/>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5101602"/>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5701677"/>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352550" y="6301752"/>
            <a:ext cx="104775" cy="104775"/>
          </a:xfrm>
          <a:prstGeom prst="rect">
            <a:avLst/>
          </a:prstGeom>
        </p:spPr>
      </p:pic>
      <p:sp>
        <p:nvSpPr>
          <p:cNvPr id="12" name="object 12"/>
          <p:cNvSpPr txBox="1"/>
          <p:nvPr/>
        </p:nvSpPr>
        <p:spPr>
          <a:xfrm>
            <a:off x="1016000" y="2912114"/>
            <a:ext cx="7712709" cy="3625850"/>
          </a:xfrm>
          <a:prstGeom prst="rect">
            <a:avLst/>
          </a:prstGeom>
        </p:spPr>
        <p:txBody>
          <a:bodyPr vert="horz" wrap="square" lIns="0" tIns="186055" rIns="0" bIns="0" rtlCol="0">
            <a:spAutoFit/>
          </a:bodyPr>
          <a:lstStyle/>
          <a:p>
            <a:pPr marL="12700">
              <a:lnSpc>
                <a:spcPct val="100000"/>
              </a:lnSpc>
              <a:spcBef>
                <a:spcPts val="1465"/>
              </a:spcBef>
              <a:tabLst>
                <a:tab pos="600710" algn="l"/>
                <a:tab pos="1169670" algn="l"/>
              </a:tabLst>
            </a:pPr>
            <a:r>
              <a:rPr sz="2800" spc="55" dirty="0">
                <a:latin typeface="Arial MT"/>
                <a:cs typeface="Arial MT"/>
              </a:rPr>
              <a:t>To</a:t>
            </a:r>
            <a:r>
              <a:rPr sz="2800" dirty="0">
                <a:latin typeface="Arial MT"/>
                <a:cs typeface="Arial MT"/>
              </a:rPr>
              <a:t>	</a:t>
            </a:r>
            <a:r>
              <a:rPr sz="2800" spc="55" dirty="0">
                <a:latin typeface="Arial MT"/>
                <a:cs typeface="Arial MT"/>
              </a:rPr>
              <a:t>be</a:t>
            </a:r>
            <a:r>
              <a:rPr sz="2800" dirty="0">
                <a:latin typeface="Arial MT"/>
                <a:cs typeface="Arial MT"/>
              </a:rPr>
              <a:t>	</a:t>
            </a:r>
            <a:r>
              <a:rPr sz="2800" spc="155" dirty="0">
                <a:latin typeface="Arial MT"/>
                <a:cs typeface="Arial MT"/>
              </a:rPr>
              <a:t>diplomatic:</a:t>
            </a:r>
            <a:endParaRPr sz="2800">
              <a:latin typeface="Arial MT"/>
              <a:cs typeface="Arial MT"/>
            </a:endParaRPr>
          </a:p>
          <a:p>
            <a:pPr marL="616585">
              <a:lnSpc>
                <a:spcPct val="100000"/>
              </a:lnSpc>
              <a:spcBef>
                <a:spcPts val="1365"/>
              </a:spcBef>
              <a:tabLst>
                <a:tab pos="1976755" algn="l"/>
                <a:tab pos="2975610" algn="l"/>
                <a:tab pos="4113529" algn="l"/>
                <a:tab pos="5028565" algn="l"/>
              </a:tabLst>
            </a:pPr>
            <a:r>
              <a:rPr sz="2800" spc="140" dirty="0">
                <a:latin typeface="Arial MT"/>
                <a:cs typeface="Arial MT"/>
              </a:rPr>
              <a:t>always</a:t>
            </a:r>
            <a:r>
              <a:rPr sz="2800" dirty="0">
                <a:latin typeface="Arial MT"/>
                <a:cs typeface="Arial MT"/>
              </a:rPr>
              <a:t>	</a:t>
            </a:r>
            <a:r>
              <a:rPr sz="2800" spc="125" dirty="0">
                <a:latin typeface="Arial MT"/>
                <a:cs typeface="Arial MT"/>
              </a:rPr>
              <a:t>think</a:t>
            </a:r>
            <a:r>
              <a:rPr sz="2800" dirty="0">
                <a:latin typeface="Arial MT"/>
                <a:cs typeface="Arial MT"/>
              </a:rPr>
              <a:t>	</a:t>
            </a:r>
            <a:r>
              <a:rPr sz="2800" spc="130" dirty="0">
                <a:latin typeface="Arial MT"/>
                <a:cs typeface="Arial MT"/>
              </a:rPr>
              <a:t>about</a:t>
            </a:r>
            <a:r>
              <a:rPr sz="2800" dirty="0">
                <a:latin typeface="Arial MT"/>
                <a:cs typeface="Arial MT"/>
              </a:rPr>
              <a:t>	</a:t>
            </a:r>
            <a:r>
              <a:rPr sz="2800" spc="114" dirty="0">
                <a:latin typeface="Arial MT"/>
                <a:cs typeface="Arial MT"/>
              </a:rPr>
              <a:t>your</a:t>
            </a:r>
            <a:r>
              <a:rPr sz="2800" dirty="0">
                <a:latin typeface="Arial MT"/>
                <a:cs typeface="Arial MT"/>
              </a:rPr>
              <a:t>	</a:t>
            </a:r>
            <a:r>
              <a:rPr sz="2800" spc="145" dirty="0">
                <a:latin typeface="Arial MT"/>
                <a:cs typeface="Arial MT"/>
              </a:rPr>
              <a:t>actions</a:t>
            </a:r>
            <a:endParaRPr sz="2800">
              <a:latin typeface="Arial MT"/>
              <a:cs typeface="Arial MT"/>
            </a:endParaRPr>
          </a:p>
          <a:p>
            <a:pPr marL="616585" marR="5080">
              <a:lnSpc>
                <a:spcPct val="140600"/>
              </a:lnSpc>
              <a:tabLst>
                <a:tab pos="1388110" algn="l"/>
                <a:tab pos="1576070" algn="l"/>
                <a:tab pos="2045970" algn="l"/>
                <a:tab pos="2738120" algn="l"/>
                <a:tab pos="2917190" algn="l"/>
                <a:tab pos="3860800" algn="l"/>
                <a:tab pos="4429760" algn="l"/>
                <a:tab pos="5448935" algn="l"/>
                <a:tab pos="6240145" algn="l"/>
              </a:tabLst>
            </a:pPr>
            <a:r>
              <a:rPr sz="2800" spc="140" dirty="0">
                <a:latin typeface="Arial MT"/>
                <a:cs typeface="Arial MT"/>
              </a:rPr>
              <a:t>stick</a:t>
            </a:r>
            <a:r>
              <a:rPr sz="2800" dirty="0">
                <a:latin typeface="Arial MT"/>
                <a:cs typeface="Arial MT"/>
              </a:rPr>
              <a:t>	</a:t>
            </a:r>
            <a:r>
              <a:rPr sz="2800" spc="50" dirty="0">
                <a:latin typeface="Arial MT"/>
                <a:cs typeface="Arial MT"/>
              </a:rPr>
              <a:t>to</a:t>
            </a:r>
            <a:r>
              <a:rPr sz="2800" dirty="0">
                <a:latin typeface="Arial MT"/>
                <a:cs typeface="Arial MT"/>
              </a:rPr>
              <a:t>	</a:t>
            </a:r>
            <a:r>
              <a:rPr sz="2800" spc="90" dirty="0">
                <a:latin typeface="Arial MT"/>
                <a:cs typeface="Arial MT"/>
              </a:rPr>
              <a:t>the</a:t>
            </a:r>
            <a:r>
              <a:rPr sz="2800" dirty="0">
                <a:latin typeface="Arial MT"/>
                <a:cs typeface="Arial MT"/>
              </a:rPr>
              <a:t>	</a:t>
            </a:r>
            <a:r>
              <a:rPr sz="2800" spc="145" dirty="0">
                <a:latin typeface="Arial MT"/>
                <a:cs typeface="Arial MT"/>
              </a:rPr>
              <a:t>facts,</a:t>
            </a:r>
            <a:r>
              <a:rPr sz="2800" dirty="0">
                <a:latin typeface="Arial MT"/>
                <a:cs typeface="Arial MT"/>
              </a:rPr>
              <a:t>	</a:t>
            </a:r>
            <a:r>
              <a:rPr sz="2800" spc="55" dirty="0">
                <a:latin typeface="Arial MT"/>
                <a:cs typeface="Arial MT"/>
              </a:rPr>
              <a:t>be</a:t>
            </a:r>
            <a:r>
              <a:rPr sz="2800" dirty="0">
                <a:latin typeface="Arial MT"/>
                <a:cs typeface="Arial MT"/>
              </a:rPr>
              <a:t>	</a:t>
            </a:r>
            <a:r>
              <a:rPr sz="2800" spc="125" dirty="0">
                <a:latin typeface="Arial MT"/>
                <a:cs typeface="Arial MT"/>
              </a:rPr>
              <a:t>clear</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decisive </a:t>
            </a:r>
            <a:r>
              <a:rPr sz="2800" spc="90" dirty="0">
                <a:latin typeface="Arial MT"/>
                <a:cs typeface="Arial MT"/>
              </a:rPr>
              <a:t>use</a:t>
            </a:r>
            <a:r>
              <a:rPr sz="2800" dirty="0">
                <a:latin typeface="Arial MT"/>
                <a:cs typeface="Arial MT"/>
              </a:rPr>
              <a:t>	</a:t>
            </a:r>
            <a:r>
              <a:rPr sz="2800" spc="150" dirty="0">
                <a:latin typeface="Arial MT"/>
                <a:cs typeface="Arial MT"/>
              </a:rPr>
              <a:t>positive</a:t>
            </a:r>
            <a:r>
              <a:rPr sz="2800" dirty="0">
                <a:latin typeface="Arial MT"/>
                <a:cs typeface="Arial MT"/>
              </a:rPr>
              <a:t>	</a:t>
            </a:r>
            <a:r>
              <a:rPr sz="2800" spc="145" dirty="0">
                <a:latin typeface="Arial MT"/>
                <a:cs typeface="Arial MT"/>
              </a:rPr>
              <a:t>language</a:t>
            </a:r>
            <a:endParaRPr sz="2800">
              <a:latin typeface="Arial MT"/>
              <a:cs typeface="Arial MT"/>
            </a:endParaRPr>
          </a:p>
          <a:p>
            <a:pPr marL="616585" marR="492759">
              <a:lnSpc>
                <a:spcPct val="140600"/>
              </a:lnSpc>
              <a:tabLst>
                <a:tab pos="1388110" algn="l"/>
                <a:tab pos="1719580" algn="l"/>
                <a:tab pos="2511425" algn="l"/>
                <a:tab pos="2773680" algn="l"/>
                <a:tab pos="3080385" algn="l"/>
                <a:tab pos="3565525" algn="l"/>
                <a:tab pos="4579620" algn="l"/>
                <a:tab pos="5574030" algn="l"/>
              </a:tabLst>
            </a:pPr>
            <a:r>
              <a:rPr sz="2800" spc="90" dirty="0">
                <a:latin typeface="Arial MT"/>
                <a:cs typeface="Arial MT"/>
              </a:rPr>
              <a:t>use</a:t>
            </a:r>
            <a:r>
              <a:rPr sz="2800" dirty="0">
                <a:latin typeface="Arial MT"/>
                <a:cs typeface="Arial MT"/>
              </a:rPr>
              <a:t>	</a:t>
            </a:r>
            <a:r>
              <a:rPr sz="2800" spc="145" dirty="0">
                <a:latin typeface="Arial MT"/>
                <a:cs typeface="Arial MT"/>
              </a:rPr>
              <a:t>neutral</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open</a:t>
            </a:r>
            <a:r>
              <a:rPr sz="2800" dirty="0">
                <a:latin typeface="Arial MT"/>
                <a:cs typeface="Arial MT"/>
              </a:rPr>
              <a:t>	</a:t>
            </a:r>
            <a:r>
              <a:rPr sz="2800" spc="110" dirty="0">
                <a:latin typeface="Arial MT"/>
                <a:cs typeface="Arial MT"/>
              </a:rPr>
              <a:t>body</a:t>
            </a:r>
            <a:r>
              <a:rPr sz="2800" dirty="0">
                <a:latin typeface="Arial MT"/>
                <a:cs typeface="Arial MT"/>
              </a:rPr>
              <a:t>	</a:t>
            </a:r>
            <a:r>
              <a:rPr sz="2800" spc="145" dirty="0">
                <a:latin typeface="Arial MT"/>
                <a:cs typeface="Arial MT"/>
              </a:rPr>
              <a:t>language listen</a:t>
            </a:r>
            <a:r>
              <a:rPr sz="2800" dirty="0">
                <a:latin typeface="Arial MT"/>
                <a:cs typeface="Arial MT"/>
              </a:rPr>
              <a:t>	</a:t>
            </a:r>
            <a:r>
              <a:rPr sz="2800" spc="85" dirty="0">
                <a:latin typeface="Arial MT"/>
                <a:cs typeface="Arial MT"/>
              </a:rPr>
              <a:t>and</a:t>
            </a:r>
            <a:r>
              <a:rPr sz="2800" dirty="0">
                <a:latin typeface="Arial MT"/>
                <a:cs typeface="Arial MT"/>
              </a:rPr>
              <a:t>	</a:t>
            </a:r>
            <a:r>
              <a:rPr sz="2800" spc="55" dirty="0">
                <a:latin typeface="Arial MT"/>
                <a:cs typeface="Arial MT"/>
              </a:rPr>
              <a:t>be</a:t>
            </a:r>
            <a:r>
              <a:rPr sz="2800" dirty="0">
                <a:latin typeface="Arial MT"/>
                <a:cs typeface="Arial MT"/>
              </a:rPr>
              <a:t>	</a:t>
            </a:r>
            <a:r>
              <a:rPr sz="2800" spc="155" dirty="0">
                <a:latin typeface="Arial MT"/>
                <a:cs typeface="Arial MT"/>
              </a:rPr>
              <a:t>understanding.</a:t>
            </a:r>
            <a:endParaRPr sz="2800">
              <a:latin typeface="Arial MT"/>
              <a:cs typeface="Arial MT"/>
            </a:endParaRPr>
          </a:p>
        </p:txBody>
      </p:sp>
      <p:grpSp>
        <p:nvGrpSpPr>
          <p:cNvPr id="13" name="object 13"/>
          <p:cNvGrpSpPr/>
          <p:nvPr/>
        </p:nvGrpSpPr>
        <p:grpSpPr>
          <a:xfrm>
            <a:off x="11568349" y="5007899"/>
            <a:ext cx="5775960" cy="4242435"/>
            <a:chOff x="11568349" y="5007899"/>
            <a:chExt cx="5775960" cy="4242435"/>
          </a:xfrm>
        </p:grpSpPr>
        <p:sp>
          <p:nvSpPr>
            <p:cNvPr id="14" name="object 14"/>
            <p:cNvSpPr/>
            <p:nvPr/>
          </p:nvSpPr>
          <p:spPr>
            <a:xfrm>
              <a:off x="11568341" y="5007901"/>
              <a:ext cx="5775960" cy="4242435"/>
            </a:xfrm>
            <a:custGeom>
              <a:avLst/>
              <a:gdLst/>
              <a:ahLst/>
              <a:cxnLst/>
              <a:rect l="l" t="t" r="r" b="b"/>
              <a:pathLst>
                <a:path w="5775959" h="4242434">
                  <a:moveTo>
                    <a:pt x="5538749" y="4073258"/>
                  </a:moveTo>
                  <a:lnTo>
                    <a:pt x="5533479" y="4034574"/>
                  </a:lnTo>
                  <a:lnTo>
                    <a:pt x="5517718" y="3998709"/>
                  </a:lnTo>
                  <a:lnTo>
                    <a:pt x="5492407" y="3967823"/>
                  </a:lnTo>
                  <a:lnTo>
                    <a:pt x="5459057" y="3943731"/>
                  </a:lnTo>
                  <a:lnTo>
                    <a:pt x="5419661" y="3927906"/>
                  </a:lnTo>
                  <a:lnTo>
                    <a:pt x="5376621" y="3921290"/>
                  </a:lnTo>
                  <a:lnTo>
                    <a:pt x="5367807" y="3921112"/>
                  </a:lnTo>
                  <a:lnTo>
                    <a:pt x="5358943" y="3921328"/>
                  </a:lnTo>
                  <a:lnTo>
                    <a:pt x="5315089" y="3928148"/>
                  </a:lnTo>
                  <a:lnTo>
                    <a:pt x="5273853" y="3944162"/>
                  </a:lnTo>
                  <a:lnTo>
                    <a:pt x="5237683" y="3968407"/>
                  </a:lnTo>
                  <a:lnTo>
                    <a:pt x="5208714" y="3999446"/>
                  </a:lnTo>
                  <a:lnTo>
                    <a:pt x="5188737" y="4035399"/>
                  </a:lnTo>
                  <a:lnTo>
                    <a:pt x="5178933" y="4074109"/>
                  </a:lnTo>
                  <a:lnTo>
                    <a:pt x="5178018" y="4089857"/>
                  </a:lnTo>
                  <a:lnTo>
                    <a:pt x="5178209" y="4097718"/>
                  </a:lnTo>
                  <a:lnTo>
                    <a:pt x="5185626" y="4136009"/>
                  </a:lnTo>
                  <a:lnTo>
                    <a:pt x="5203380" y="4171048"/>
                  </a:lnTo>
                  <a:lnTo>
                    <a:pt x="5230457" y="4200728"/>
                  </a:lnTo>
                  <a:lnTo>
                    <a:pt x="5265178" y="4223258"/>
                  </a:lnTo>
                  <a:lnTo>
                    <a:pt x="5305488" y="4237304"/>
                  </a:lnTo>
                  <a:lnTo>
                    <a:pt x="5348960" y="4242003"/>
                  </a:lnTo>
                  <a:lnTo>
                    <a:pt x="5357825" y="4241787"/>
                  </a:lnTo>
                  <a:lnTo>
                    <a:pt x="5401678" y="4234967"/>
                  </a:lnTo>
                  <a:lnTo>
                    <a:pt x="5442915" y="4218952"/>
                  </a:lnTo>
                  <a:lnTo>
                    <a:pt x="5479085" y="4194721"/>
                  </a:lnTo>
                  <a:lnTo>
                    <a:pt x="5508041" y="4163682"/>
                  </a:lnTo>
                  <a:lnTo>
                    <a:pt x="5528030" y="4127716"/>
                  </a:lnTo>
                  <a:lnTo>
                    <a:pt x="5537835" y="4089006"/>
                  </a:lnTo>
                  <a:lnTo>
                    <a:pt x="5538749" y="4073258"/>
                  </a:lnTo>
                  <a:close/>
                </a:path>
                <a:path w="5775959" h="4242434">
                  <a:moveTo>
                    <a:pt x="5775388" y="2443188"/>
                  </a:moveTo>
                  <a:lnTo>
                    <a:pt x="5774004" y="2391562"/>
                  </a:lnTo>
                  <a:lnTo>
                    <a:pt x="5769876" y="2340660"/>
                  </a:lnTo>
                  <a:lnTo>
                    <a:pt x="5763082" y="2290534"/>
                  </a:lnTo>
                  <a:lnTo>
                    <a:pt x="5753697" y="2241270"/>
                  </a:lnTo>
                  <a:lnTo>
                    <a:pt x="5741784" y="2192921"/>
                  </a:lnTo>
                  <a:lnTo>
                    <a:pt x="5727420" y="2145576"/>
                  </a:lnTo>
                  <a:lnTo>
                    <a:pt x="5710682" y="2099284"/>
                  </a:lnTo>
                  <a:lnTo>
                    <a:pt x="5691619" y="2054136"/>
                  </a:lnTo>
                  <a:lnTo>
                    <a:pt x="5670321" y="2010168"/>
                  </a:lnTo>
                  <a:lnTo>
                    <a:pt x="5646852" y="1967484"/>
                  </a:lnTo>
                  <a:lnTo>
                    <a:pt x="5621286" y="1926132"/>
                  </a:lnTo>
                  <a:lnTo>
                    <a:pt x="5593689" y="1886191"/>
                  </a:lnTo>
                  <a:lnTo>
                    <a:pt x="5564124" y="1847723"/>
                  </a:lnTo>
                  <a:lnTo>
                    <a:pt x="5532679" y="1810804"/>
                  </a:lnTo>
                  <a:lnTo>
                    <a:pt x="5499417" y="1775498"/>
                  </a:lnTo>
                  <a:lnTo>
                    <a:pt x="5464403" y="1741868"/>
                  </a:lnTo>
                  <a:lnTo>
                    <a:pt x="5427713" y="1710004"/>
                  </a:lnTo>
                  <a:lnTo>
                    <a:pt x="5433111" y="1661972"/>
                  </a:lnTo>
                  <a:lnTo>
                    <a:pt x="5437098" y="1613306"/>
                  </a:lnTo>
                  <a:lnTo>
                    <a:pt x="5439575" y="1564195"/>
                  </a:lnTo>
                  <a:lnTo>
                    <a:pt x="5440413" y="1514868"/>
                  </a:lnTo>
                  <a:lnTo>
                    <a:pt x="5439664" y="1466824"/>
                  </a:lnTo>
                  <a:lnTo>
                    <a:pt x="5437441" y="1419136"/>
                  </a:lnTo>
                  <a:lnTo>
                    <a:pt x="5433746" y="1371854"/>
                  </a:lnTo>
                  <a:lnTo>
                    <a:pt x="5428615" y="1324978"/>
                  </a:lnTo>
                  <a:lnTo>
                    <a:pt x="5422074" y="1278547"/>
                  </a:lnTo>
                  <a:lnTo>
                    <a:pt x="5414137" y="1232573"/>
                  </a:lnTo>
                  <a:lnTo>
                    <a:pt x="5404828" y="1187081"/>
                  </a:lnTo>
                  <a:lnTo>
                    <a:pt x="5394160" y="1142098"/>
                  </a:lnTo>
                  <a:lnTo>
                    <a:pt x="5382171" y="1097635"/>
                  </a:lnTo>
                  <a:lnTo>
                    <a:pt x="5368874" y="1053731"/>
                  </a:lnTo>
                  <a:lnTo>
                    <a:pt x="5354307" y="1010386"/>
                  </a:lnTo>
                  <a:lnTo>
                    <a:pt x="5338470" y="967638"/>
                  </a:lnTo>
                  <a:lnTo>
                    <a:pt x="5321389" y="925512"/>
                  </a:lnTo>
                  <a:lnTo>
                    <a:pt x="5303101" y="884008"/>
                  </a:lnTo>
                  <a:lnTo>
                    <a:pt x="5283606" y="843178"/>
                  </a:lnTo>
                  <a:lnTo>
                    <a:pt x="5262943" y="803033"/>
                  </a:lnTo>
                  <a:lnTo>
                    <a:pt x="5241137" y="763587"/>
                  </a:lnTo>
                  <a:lnTo>
                    <a:pt x="5218201" y="724865"/>
                  </a:lnTo>
                  <a:lnTo>
                    <a:pt x="5194147" y="686892"/>
                  </a:lnTo>
                  <a:lnTo>
                    <a:pt x="5169027" y="649693"/>
                  </a:lnTo>
                  <a:lnTo>
                    <a:pt x="5142827" y="613295"/>
                  </a:lnTo>
                  <a:lnTo>
                    <a:pt x="5115598" y="577697"/>
                  </a:lnTo>
                  <a:lnTo>
                    <a:pt x="5087353" y="542950"/>
                  </a:lnTo>
                  <a:lnTo>
                    <a:pt x="5058105" y="509066"/>
                  </a:lnTo>
                  <a:lnTo>
                    <a:pt x="5027892" y="476059"/>
                  </a:lnTo>
                  <a:lnTo>
                    <a:pt x="4996726" y="443953"/>
                  </a:lnTo>
                  <a:lnTo>
                    <a:pt x="4964620" y="412788"/>
                  </a:lnTo>
                  <a:lnTo>
                    <a:pt x="4931626" y="382562"/>
                  </a:lnTo>
                  <a:lnTo>
                    <a:pt x="4897729" y="353301"/>
                  </a:lnTo>
                  <a:lnTo>
                    <a:pt x="4862982" y="325043"/>
                  </a:lnTo>
                  <a:lnTo>
                    <a:pt x="4827384" y="297802"/>
                  </a:lnTo>
                  <a:lnTo>
                    <a:pt x="4790973" y="271602"/>
                  </a:lnTo>
                  <a:lnTo>
                    <a:pt x="4753762" y="246468"/>
                  </a:lnTo>
                  <a:lnTo>
                    <a:pt x="4715789" y="222402"/>
                  </a:lnTo>
                  <a:lnTo>
                    <a:pt x="4677054" y="199453"/>
                  </a:lnTo>
                  <a:lnTo>
                    <a:pt x="4637583" y="177634"/>
                  </a:lnTo>
                  <a:lnTo>
                    <a:pt x="4597412" y="156959"/>
                  </a:lnTo>
                  <a:lnTo>
                    <a:pt x="4556557" y="137452"/>
                  </a:lnTo>
                  <a:lnTo>
                    <a:pt x="4515040" y="119151"/>
                  </a:lnTo>
                  <a:lnTo>
                    <a:pt x="4472876" y="102057"/>
                  </a:lnTo>
                  <a:lnTo>
                    <a:pt x="4430090" y="86207"/>
                  </a:lnTo>
                  <a:lnTo>
                    <a:pt x="4386719" y="71615"/>
                  </a:lnTo>
                  <a:lnTo>
                    <a:pt x="4342765" y="58305"/>
                  </a:lnTo>
                  <a:lnTo>
                    <a:pt x="4298251" y="46316"/>
                  </a:lnTo>
                  <a:lnTo>
                    <a:pt x="4253217" y="35636"/>
                  </a:lnTo>
                  <a:lnTo>
                    <a:pt x="4207675" y="26314"/>
                  </a:lnTo>
                  <a:lnTo>
                    <a:pt x="4161637" y="18376"/>
                  </a:lnTo>
                  <a:lnTo>
                    <a:pt x="4115143" y="11823"/>
                  </a:lnTo>
                  <a:lnTo>
                    <a:pt x="4068203" y="6680"/>
                  </a:lnTo>
                  <a:lnTo>
                    <a:pt x="4020845" y="2984"/>
                  </a:lnTo>
                  <a:lnTo>
                    <a:pt x="3973093" y="749"/>
                  </a:lnTo>
                  <a:lnTo>
                    <a:pt x="3924960" y="0"/>
                  </a:lnTo>
                  <a:lnTo>
                    <a:pt x="3873906" y="850"/>
                  </a:lnTo>
                  <a:lnTo>
                    <a:pt x="3823258" y="3378"/>
                  </a:lnTo>
                  <a:lnTo>
                    <a:pt x="3773068" y="7556"/>
                  </a:lnTo>
                  <a:lnTo>
                    <a:pt x="3723335" y="13360"/>
                  </a:lnTo>
                  <a:lnTo>
                    <a:pt x="3674097" y="20764"/>
                  </a:lnTo>
                  <a:lnTo>
                    <a:pt x="3625392" y="29730"/>
                  </a:lnTo>
                  <a:lnTo>
                    <a:pt x="3577234" y="40233"/>
                  </a:lnTo>
                  <a:lnTo>
                    <a:pt x="3529660" y="52247"/>
                  </a:lnTo>
                  <a:lnTo>
                    <a:pt x="3482708" y="65735"/>
                  </a:lnTo>
                  <a:lnTo>
                    <a:pt x="3436378" y="80683"/>
                  </a:lnTo>
                  <a:lnTo>
                    <a:pt x="3390722" y="97066"/>
                  </a:lnTo>
                  <a:lnTo>
                    <a:pt x="3345764" y="114833"/>
                  </a:lnTo>
                  <a:lnTo>
                    <a:pt x="3301517" y="133972"/>
                  </a:lnTo>
                  <a:lnTo>
                    <a:pt x="3258032" y="154444"/>
                  </a:lnTo>
                  <a:lnTo>
                    <a:pt x="3215335" y="176237"/>
                  </a:lnTo>
                  <a:lnTo>
                    <a:pt x="3173438" y="199313"/>
                  </a:lnTo>
                  <a:lnTo>
                    <a:pt x="3132366" y="223647"/>
                  </a:lnTo>
                  <a:lnTo>
                    <a:pt x="3092170" y="249199"/>
                  </a:lnTo>
                  <a:lnTo>
                    <a:pt x="3052876" y="275958"/>
                  </a:lnTo>
                  <a:lnTo>
                    <a:pt x="3025546" y="235127"/>
                  </a:lnTo>
                  <a:lnTo>
                    <a:pt x="2994342" y="197370"/>
                  </a:lnTo>
                  <a:lnTo>
                    <a:pt x="2959544" y="162966"/>
                  </a:lnTo>
                  <a:lnTo>
                    <a:pt x="2921457" y="132194"/>
                  </a:lnTo>
                  <a:lnTo>
                    <a:pt x="2880334" y="105359"/>
                  </a:lnTo>
                  <a:lnTo>
                    <a:pt x="2836481" y="82753"/>
                  </a:lnTo>
                  <a:lnTo>
                    <a:pt x="2790164" y="64668"/>
                  </a:lnTo>
                  <a:lnTo>
                    <a:pt x="2741688" y="51384"/>
                  </a:lnTo>
                  <a:lnTo>
                    <a:pt x="2691320" y="43205"/>
                  </a:lnTo>
                  <a:lnTo>
                    <a:pt x="2639352" y="40411"/>
                  </a:lnTo>
                  <a:lnTo>
                    <a:pt x="2589860" y="42926"/>
                  </a:lnTo>
                  <a:lnTo>
                    <a:pt x="2541828" y="50304"/>
                  </a:lnTo>
                  <a:lnTo>
                    <a:pt x="2495473" y="62293"/>
                  </a:lnTo>
                  <a:lnTo>
                    <a:pt x="2451074" y="78651"/>
                  </a:lnTo>
                  <a:lnTo>
                    <a:pt x="2408847" y="99136"/>
                  </a:lnTo>
                  <a:lnTo>
                    <a:pt x="2369070" y="123469"/>
                  </a:lnTo>
                  <a:lnTo>
                    <a:pt x="2331961" y="151434"/>
                  </a:lnTo>
                  <a:lnTo>
                    <a:pt x="2297785" y="182778"/>
                  </a:lnTo>
                  <a:lnTo>
                    <a:pt x="2266772" y="217233"/>
                  </a:lnTo>
                  <a:lnTo>
                    <a:pt x="2239187" y="254571"/>
                  </a:lnTo>
                  <a:lnTo>
                    <a:pt x="2215261" y="294538"/>
                  </a:lnTo>
                  <a:lnTo>
                    <a:pt x="2195245" y="336880"/>
                  </a:lnTo>
                  <a:lnTo>
                    <a:pt x="2179396" y="381355"/>
                  </a:lnTo>
                  <a:lnTo>
                    <a:pt x="2167953" y="427723"/>
                  </a:lnTo>
                  <a:lnTo>
                    <a:pt x="2161146" y="475703"/>
                  </a:lnTo>
                  <a:lnTo>
                    <a:pt x="2111324" y="458685"/>
                  </a:lnTo>
                  <a:lnTo>
                    <a:pt x="2060105" y="444614"/>
                  </a:lnTo>
                  <a:lnTo>
                    <a:pt x="2007666" y="433565"/>
                  </a:lnTo>
                  <a:lnTo>
                    <a:pt x="1954174" y="425589"/>
                  </a:lnTo>
                  <a:lnTo>
                    <a:pt x="1899793" y="420763"/>
                  </a:lnTo>
                  <a:lnTo>
                    <a:pt x="1844662" y="419138"/>
                  </a:lnTo>
                  <a:lnTo>
                    <a:pt x="1796122" y="420395"/>
                  </a:lnTo>
                  <a:lnTo>
                    <a:pt x="1748231" y="424154"/>
                  </a:lnTo>
                  <a:lnTo>
                    <a:pt x="1701063" y="430339"/>
                  </a:lnTo>
                  <a:lnTo>
                    <a:pt x="1654670" y="438873"/>
                  </a:lnTo>
                  <a:lnTo>
                    <a:pt x="1609128" y="449719"/>
                  </a:lnTo>
                  <a:lnTo>
                    <a:pt x="1564500" y="462813"/>
                  </a:lnTo>
                  <a:lnTo>
                    <a:pt x="1520837" y="478066"/>
                  </a:lnTo>
                  <a:lnTo>
                    <a:pt x="1478216" y="495439"/>
                  </a:lnTo>
                  <a:lnTo>
                    <a:pt x="1436687" y="514858"/>
                  </a:lnTo>
                  <a:lnTo>
                    <a:pt x="1396326" y="536270"/>
                  </a:lnTo>
                  <a:lnTo>
                    <a:pt x="1357198" y="559600"/>
                  </a:lnTo>
                  <a:lnTo>
                    <a:pt x="1319352" y="584784"/>
                  </a:lnTo>
                  <a:lnTo>
                    <a:pt x="1282852" y="611784"/>
                  </a:lnTo>
                  <a:lnTo>
                    <a:pt x="1247775" y="640511"/>
                  </a:lnTo>
                  <a:lnTo>
                    <a:pt x="1214183" y="670902"/>
                  </a:lnTo>
                  <a:lnTo>
                    <a:pt x="1182128" y="702919"/>
                  </a:lnTo>
                  <a:lnTo>
                    <a:pt x="1151686" y="736473"/>
                  </a:lnTo>
                  <a:lnTo>
                    <a:pt x="1122921" y="771525"/>
                  </a:lnTo>
                  <a:lnTo>
                    <a:pt x="1095883" y="807986"/>
                  </a:lnTo>
                  <a:lnTo>
                    <a:pt x="1070635" y="845807"/>
                  </a:lnTo>
                  <a:lnTo>
                    <a:pt x="1047267" y="884923"/>
                  </a:lnTo>
                  <a:lnTo>
                    <a:pt x="1025804" y="925271"/>
                  </a:lnTo>
                  <a:lnTo>
                    <a:pt x="1006348" y="966800"/>
                  </a:lnTo>
                  <a:lnTo>
                    <a:pt x="988936" y="1009434"/>
                  </a:lnTo>
                  <a:lnTo>
                    <a:pt x="973632" y="1053109"/>
                  </a:lnTo>
                  <a:lnTo>
                    <a:pt x="960513" y="1097762"/>
                  </a:lnTo>
                  <a:lnTo>
                    <a:pt x="949642" y="1143342"/>
                  </a:lnTo>
                  <a:lnTo>
                    <a:pt x="941070" y="1189774"/>
                  </a:lnTo>
                  <a:lnTo>
                    <a:pt x="934872" y="1237005"/>
                  </a:lnTo>
                  <a:lnTo>
                    <a:pt x="931113" y="1284960"/>
                  </a:lnTo>
                  <a:lnTo>
                    <a:pt x="929843" y="1333588"/>
                  </a:lnTo>
                  <a:lnTo>
                    <a:pt x="930706" y="1374254"/>
                  </a:lnTo>
                  <a:lnTo>
                    <a:pt x="933310" y="1414703"/>
                  </a:lnTo>
                  <a:lnTo>
                    <a:pt x="937641" y="1454721"/>
                  </a:lnTo>
                  <a:lnTo>
                    <a:pt x="943698" y="1494091"/>
                  </a:lnTo>
                  <a:lnTo>
                    <a:pt x="895261" y="1495640"/>
                  </a:lnTo>
                  <a:lnTo>
                    <a:pt x="847445" y="1499603"/>
                  </a:lnTo>
                  <a:lnTo>
                    <a:pt x="800303" y="1505927"/>
                  </a:lnTo>
                  <a:lnTo>
                    <a:pt x="753910" y="1514551"/>
                  </a:lnTo>
                  <a:lnTo>
                    <a:pt x="708329" y="1525409"/>
                  </a:lnTo>
                  <a:lnTo>
                    <a:pt x="663600" y="1538439"/>
                  </a:lnTo>
                  <a:lnTo>
                    <a:pt x="619785" y="1553578"/>
                  </a:lnTo>
                  <a:lnTo>
                    <a:pt x="576961" y="1570774"/>
                  </a:lnTo>
                  <a:lnTo>
                    <a:pt x="535178" y="1589976"/>
                  </a:lnTo>
                  <a:lnTo>
                    <a:pt x="494499" y="1611096"/>
                  </a:lnTo>
                  <a:lnTo>
                    <a:pt x="454977" y="1634096"/>
                  </a:lnTo>
                  <a:lnTo>
                    <a:pt x="416687" y="1658912"/>
                  </a:lnTo>
                  <a:lnTo>
                    <a:pt x="379679" y="1685480"/>
                  </a:lnTo>
                  <a:lnTo>
                    <a:pt x="344004" y="1713738"/>
                  </a:lnTo>
                  <a:lnTo>
                    <a:pt x="309740" y="1743633"/>
                  </a:lnTo>
                  <a:lnTo>
                    <a:pt x="276936" y="1775091"/>
                  </a:lnTo>
                  <a:lnTo>
                    <a:pt x="245656" y="1808073"/>
                  </a:lnTo>
                  <a:lnTo>
                    <a:pt x="215950" y="1842503"/>
                  </a:lnTo>
                  <a:lnTo>
                    <a:pt x="187896" y="1878317"/>
                  </a:lnTo>
                  <a:lnTo>
                    <a:pt x="161544" y="1915464"/>
                  </a:lnTo>
                  <a:lnTo>
                    <a:pt x="136956" y="1953895"/>
                  </a:lnTo>
                  <a:lnTo>
                    <a:pt x="114185" y="1993519"/>
                  </a:lnTo>
                  <a:lnTo>
                    <a:pt x="93306" y="2034311"/>
                  </a:lnTo>
                  <a:lnTo>
                    <a:pt x="74358" y="2076183"/>
                  </a:lnTo>
                  <a:lnTo>
                    <a:pt x="57429" y="2119084"/>
                  </a:lnTo>
                  <a:lnTo>
                    <a:pt x="42545" y="2162962"/>
                  </a:lnTo>
                  <a:lnTo>
                    <a:pt x="29794" y="2207742"/>
                  </a:lnTo>
                  <a:lnTo>
                    <a:pt x="19227" y="2253373"/>
                  </a:lnTo>
                  <a:lnTo>
                    <a:pt x="10909" y="2299792"/>
                  </a:lnTo>
                  <a:lnTo>
                    <a:pt x="4889" y="2346947"/>
                  </a:lnTo>
                  <a:lnTo>
                    <a:pt x="1231" y="2394762"/>
                  </a:lnTo>
                  <a:lnTo>
                    <a:pt x="0" y="2443188"/>
                  </a:lnTo>
                  <a:lnTo>
                    <a:pt x="1358" y="2494000"/>
                  </a:lnTo>
                  <a:lnTo>
                    <a:pt x="5384" y="2544153"/>
                  </a:lnTo>
                  <a:lnTo>
                    <a:pt x="12014" y="2593556"/>
                  </a:lnTo>
                  <a:lnTo>
                    <a:pt x="21170" y="2642158"/>
                  </a:lnTo>
                  <a:lnTo>
                    <a:pt x="32791" y="2689885"/>
                  </a:lnTo>
                  <a:lnTo>
                    <a:pt x="46799" y="2736646"/>
                  </a:lnTo>
                  <a:lnTo>
                    <a:pt x="63119" y="2782405"/>
                  </a:lnTo>
                  <a:lnTo>
                    <a:pt x="81699" y="2827070"/>
                  </a:lnTo>
                  <a:lnTo>
                    <a:pt x="102463" y="2870581"/>
                  </a:lnTo>
                  <a:lnTo>
                    <a:pt x="125336" y="2912846"/>
                  </a:lnTo>
                  <a:lnTo>
                    <a:pt x="150253" y="2953829"/>
                  </a:lnTo>
                  <a:lnTo>
                    <a:pt x="177152" y="2993440"/>
                  </a:lnTo>
                  <a:lnTo>
                    <a:pt x="205943" y="3031604"/>
                  </a:lnTo>
                  <a:lnTo>
                    <a:pt x="236562" y="3068269"/>
                  </a:lnTo>
                  <a:lnTo>
                    <a:pt x="268960" y="3103346"/>
                  </a:lnTo>
                  <a:lnTo>
                    <a:pt x="303047" y="3136773"/>
                  </a:lnTo>
                  <a:lnTo>
                    <a:pt x="338759" y="3168485"/>
                  </a:lnTo>
                  <a:lnTo>
                    <a:pt x="376021" y="3198406"/>
                  </a:lnTo>
                  <a:lnTo>
                    <a:pt x="414769" y="3226473"/>
                  </a:lnTo>
                  <a:lnTo>
                    <a:pt x="454939" y="3252609"/>
                  </a:lnTo>
                  <a:lnTo>
                    <a:pt x="496443" y="3276739"/>
                  </a:lnTo>
                  <a:lnTo>
                    <a:pt x="539242" y="3298799"/>
                  </a:lnTo>
                  <a:lnTo>
                    <a:pt x="583234" y="3318726"/>
                  </a:lnTo>
                  <a:lnTo>
                    <a:pt x="628370" y="3336442"/>
                  </a:lnTo>
                  <a:lnTo>
                    <a:pt x="674573" y="3351873"/>
                  </a:lnTo>
                  <a:lnTo>
                    <a:pt x="673049" y="3365042"/>
                  </a:lnTo>
                  <a:lnTo>
                    <a:pt x="671969" y="3378428"/>
                  </a:lnTo>
                  <a:lnTo>
                    <a:pt x="671322" y="3391814"/>
                  </a:lnTo>
                  <a:lnTo>
                    <a:pt x="671106" y="3404984"/>
                  </a:lnTo>
                  <a:lnTo>
                    <a:pt x="673531" y="3449485"/>
                  </a:lnTo>
                  <a:lnTo>
                    <a:pt x="680681" y="3492779"/>
                  </a:lnTo>
                  <a:lnTo>
                    <a:pt x="692327" y="3534676"/>
                  </a:lnTo>
                  <a:lnTo>
                    <a:pt x="708228" y="3574999"/>
                  </a:lnTo>
                  <a:lnTo>
                    <a:pt x="728179" y="3613531"/>
                  </a:lnTo>
                  <a:lnTo>
                    <a:pt x="751954" y="3650094"/>
                  </a:lnTo>
                  <a:lnTo>
                    <a:pt x="779310" y="3684486"/>
                  </a:lnTo>
                  <a:lnTo>
                    <a:pt x="810044" y="3716528"/>
                  </a:lnTo>
                  <a:lnTo>
                    <a:pt x="843927" y="3746017"/>
                  </a:lnTo>
                  <a:lnTo>
                    <a:pt x="880719" y="3772751"/>
                  </a:lnTo>
                  <a:lnTo>
                    <a:pt x="920216" y="3796550"/>
                  </a:lnTo>
                  <a:lnTo>
                    <a:pt x="962190" y="3817226"/>
                  </a:lnTo>
                  <a:lnTo>
                    <a:pt x="1006411" y="3834574"/>
                  </a:lnTo>
                  <a:lnTo>
                    <a:pt x="1052652" y="3848392"/>
                  </a:lnTo>
                  <a:lnTo>
                    <a:pt x="1100696" y="3858514"/>
                  </a:lnTo>
                  <a:lnTo>
                    <a:pt x="1150315" y="3864724"/>
                  </a:lnTo>
                  <a:lnTo>
                    <a:pt x="1201280" y="3866832"/>
                  </a:lnTo>
                  <a:lnTo>
                    <a:pt x="1253540" y="3864610"/>
                  </a:lnTo>
                  <a:lnTo>
                    <a:pt x="1304315" y="3858082"/>
                  </a:lnTo>
                  <a:lnTo>
                    <a:pt x="1353375" y="3847439"/>
                  </a:lnTo>
                  <a:lnTo>
                    <a:pt x="1400505" y="3832923"/>
                  </a:lnTo>
                  <a:lnTo>
                    <a:pt x="1445488" y="3814749"/>
                  </a:lnTo>
                  <a:lnTo>
                    <a:pt x="1488084" y="3793109"/>
                  </a:lnTo>
                  <a:lnTo>
                    <a:pt x="1528076" y="3768217"/>
                  </a:lnTo>
                  <a:lnTo>
                    <a:pt x="1565236" y="3740315"/>
                  </a:lnTo>
                  <a:lnTo>
                    <a:pt x="1599361" y="3709581"/>
                  </a:lnTo>
                  <a:lnTo>
                    <a:pt x="1630197" y="3676256"/>
                  </a:lnTo>
                  <a:lnTo>
                    <a:pt x="1657540" y="3640531"/>
                  </a:lnTo>
                  <a:lnTo>
                    <a:pt x="1700631" y="3663251"/>
                  </a:lnTo>
                  <a:lnTo>
                    <a:pt x="1744827" y="3684130"/>
                  </a:lnTo>
                  <a:lnTo>
                    <a:pt x="1790065" y="3703091"/>
                  </a:lnTo>
                  <a:lnTo>
                    <a:pt x="1836318" y="3720084"/>
                  </a:lnTo>
                  <a:lnTo>
                    <a:pt x="1883524" y="3735019"/>
                  </a:lnTo>
                  <a:lnTo>
                    <a:pt x="1931631" y="3747846"/>
                  </a:lnTo>
                  <a:lnTo>
                    <a:pt x="1980615" y="3758501"/>
                  </a:lnTo>
                  <a:lnTo>
                    <a:pt x="2030425" y="3766896"/>
                  </a:lnTo>
                  <a:lnTo>
                    <a:pt x="2080983" y="3772979"/>
                  </a:lnTo>
                  <a:lnTo>
                    <a:pt x="2132279" y="3776688"/>
                  </a:lnTo>
                  <a:lnTo>
                    <a:pt x="2184247" y="3777932"/>
                  </a:lnTo>
                  <a:lnTo>
                    <a:pt x="2235568" y="3776751"/>
                  </a:lnTo>
                  <a:lnTo>
                    <a:pt x="2286266" y="3773246"/>
                  </a:lnTo>
                  <a:lnTo>
                    <a:pt x="2336279" y="3767455"/>
                  </a:lnTo>
                  <a:lnTo>
                    <a:pt x="2385568" y="3759441"/>
                  </a:lnTo>
                  <a:lnTo>
                    <a:pt x="2434069" y="3749256"/>
                  </a:lnTo>
                  <a:lnTo>
                    <a:pt x="2481745" y="3736949"/>
                  </a:lnTo>
                  <a:lnTo>
                    <a:pt x="2528557" y="3722573"/>
                  </a:lnTo>
                  <a:lnTo>
                    <a:pt x="2574417" y="3706177"/>
                  </a:lnTo>
                  <a:lnTo>
                    <a:pt x="2619311" y="3687813"/>
                  </a:lnTo>
                  <a:lnTo>
                    <a:pt x="2663177" y="3667531"/>
                  </a:lnTo>
                  <a:lnTo>
                    <a:pt x="2705951" y="3645395"/>
                  </a:lnTo>
                  <a:lnTo>
                    <a:pt x="2747607" y="3621430"/>
                  </a:lnTo>
                  <a:lnTo>
                    <a:pt x="2788069" y="3595713"/>
                  </a:lnTo>
                  <a:lnTo>
                    <a:pt x="2827299" y="3568293"/>
                  </a:lnTo>
                  <a:lnTo>
                    <a:pt x="2865247" y="3539198"/>
                  </a:lnTo>
                  <a:lnTo>
                    <a:pt x="2901861" y="3508502"/>
                  </a:lnTo>
                  <a:lnTo>
                    <a:pt x="2937091" y="3476256"/>
                  </a:lnTo>
                  <a:lnTo>
                    <a:pt x="2970898" y="3442500"/>
                  </a:lnTo>
                  <a:lnTo>
                    <a:pt x="3003207" y="3407295"/>
                  </a:lnTo>
                  <a:lnTo>
                    <a:pt x="3033407" y="3444938"/>
                  </a:lnTo>
                  <a:lnTo>
                    <a:pt x="3065094" y="3481298"/>
                  </a:lnTo>
                  <a:lnTo>
                    <a:pt x="3098190" y="3516325"/>
                  </a:lnTo>
                  <a:lnTo>
                    <a:pt x="3132683" y="3549993"/>
                  </a:lnTo>
                  <a:lnTo>
                    <a:pt x="3168510" y="3582251"/>
                  </a:lnTo>
                  <a:lnTo>
                    <a:pt x="3205632" y="3613035"/>
                  </a:lnTo>
                  <a:lnTo>
                    <a:pt x="3243999" y="3642322"/>
                  </a:lnTo>
                  <a:lnTo>
                    <a:pt x="3283572" y="3670046"/>
                  </a:lnTo>
                  <a:lnTo>
                    <a:pt x="3324314" y="3696170"/>
                  </a:lnTo>
                  <a:lnTo>
                    <a:pt x="3366160" y="3720655"/>
                  </a:lnTo>
                  <a:lnTo>
                    <a:pt x="3409073" y="3743439"/>
                  </a:lnTo>
                  <a:lnTo>
                    <a:pt x="3453003" y="3764483"/>
                  </a:lnTo>
                  <a:lnTo>
                    <a:pt x="3497923" y="3783749"/>
                  </a:lnTo>
                  <a:lnTo>
                    <a:pt x="3543770" y="3801173"/>
                  </a:lnTo>
                  <a:lnTo>
                    <a:pt x="3590518" y="3816731"/>
                  </a:lnTo>
                  <a:lnTo>
                    <a:pt x="3638092" y="3830358"/>
                  </a:lnTo>
                  <a:lnTo>
                    <a:pt x="3686479" y="3842016"/>
                  </a:lnTo>
                  <a:lnTo>
                    <a:pt x="3735616" y="3851656"/>
                  </a:lnTo>
                  <a:lnTo>
                    <a:pt x="3785463" y="3859238"/>
                  </a:lnTo>
                  <a:lnTo>
                    <a:pt x="3835984" y="3864711"/>
                  </a:lnTo>
                  <a:lnTo>
                    <a:pt x="3887114" y="3868026"/>
                  </a:lnTo>
                  <a:lnTo>
                    <a:pt x="3938816" y="3869144"/>
                  </a:lnTo>
                  <a:lnTo>
                    <a:pt x="3990949" y="3868001"/>
                  </a:lnTo>
                  <a:lnTo>
                    <a:pt x="4042499" y="3864610"/>
                  </a:lnTo>
                  <a:lnTo>
                    <a:pt x="4093413" y="3859022"/>
                  </a:lnTo>
                  <a:lnTo>
                    <a:pt x="4143641" y="3851287"/>
                  </a:lnTo>
                  <a:lnTo>
                    <a:pt x="4193159" y="3841458"/>
                  </a:lnTo>
                  <a:lnTo>
                    <a:pt x="4241901" y="3829570"/>
                  </a:lnTo>
                  <a:lnTo>
                    <a:pt x="4289818" y="3815689"/>
                  </a:lnTo>
                  <a:lnTo>
                    <a:pt x="4336885" y="3799865"/>
                  </a:lnTo>
                  <a:lnTo>
                    <a:pt x="4383036" y="3782149"/>
                  </a:lnTo>
                  <a:lnTo>
                    <a:pt x="4428248" y="3762591"/>
                  </a:lnTo>
                  <a:lnTo>
                    <a:pt x="4472457" y="3741242"/>
                  </a:lnTo>
                  <a:lnTo>
                    <a:pt x="4515612" y="3718141"/>
                  </a:lnTo>
                  <a:lnTo>
                    <a:pt x="4557687" y="3693363"/>
                  </a:lnTo>
                  <a:lnTo>
                    <a:pt x="4598619" y="3666934"/>
                  </a:lnTo>
                  <a:lnTo>
                    <a:pt x="4638383" y="3638918"/>
                  </a:lnTo>
                  <a:lnTo>
                    <a:pt x="4676914" y="3609352"/>
                  </a:lnTo>
                  <a:lnTo>
                    <a:pt x="4692586" y="3650411"/>
                  </a:lnTo>
                  <a:lnTo>
                    <a:pt x="4715916" y="3687064"/>
                  </a:lnTo>
                  <a:lnTo>
                    <a:pt x="4746002" y="3718826"/>
                  </a:lnTo>
                  <a:lnTo>
                    <a:pt x="4781931" y="3745242"/>
                  </a:lnTo>
                  <a:lnTo>
                    <a:pt x="4822799" y="3765804"/>
                  </a:lnTo>
                  <a:lnTo>
                    <a:pt x="4867707" y="3780066"/>
                  </a:lnTo>
                  <a:lnTo>
                    <a:pt x="4915763" y="3787546"/>
                  </a:lnTo>
                  <a:lnTo>
                    <a:pt x="4966043" y="3787762"/>
                  </a:lnTo>
                  <a:lnTo>
                    <a:pt x="5017655" y="3780244"/>
                  </a:lnTo>
                  <a:lnTo>
                    <a:pt x="5068671" y="3764686"/>
                  </a:lnTo>
                  <a:lnTo>
                    <a:pt x="5115001" y="3742461"/>
                  </a:lnTo>
                  <a:lnTo>
                    <a:pt x="5155971" y="3714432"/>
                  </a:lnTo>
                  <a:lnTo>
                    <a:pt x="5190922" y="3681425"/>
                  </a:lnTo>
                  <a:lnTo>
                    <a:pt x="5219192" y="3644328"/>
                  </a:lnTo>
                  <a:lnTo>
                    <a:pt x="5240121" y="3603968"/>
                  </a:lnTo>
                  <a:lnTo>
                    <a:pt x="5253025" y="3561219"/>
                  </a:lnTo>
                  <a:lnTo>
                    <a:pt x="5257254" y="3516934"/>
                  </a:lnTo>
                  <a:lnTo>
                    <a:pt x="5252136" y="3471951"/>
                  </a:lnTo>
                  <a:lnTo>
                    <a:pt x="5238445" y="3430676"/>
                  </a:lnTo>
                  <a:lnTo>
                    <a:pt x="5217058" y="3393732"/>
                  </a:lnTo>
                  <a:lnTo>
                    <a:pt x="5188953" y="3361550"/>
                  </a:lnTo>
                  <a:lnTo>
                    <a:pt x="5155108" y="3334562"/>
                  </a:lnTo>
                  <a:lnTo>
                    <a:pt x="5199761" y="3316427"/>
                  </a:lnTo>
                  <a:lnTo>
                    <a:pt x="5243271" y="3296158"/>
                  </a:lnTo>
                  <a:lnTo>
                    <a:pt x="5285562" y="3273806"/>
                  </a:lnTo>
                  <a:lnTo>
                    <a:pt x="5326596" y="3249447"/>
                  </a:lnTo>
                  <a:lnTo>
                    <a:pt x="5366283" y="3223133"/>
                  </a:lnTo>
                  <a:lnTo>
                    <a:pt x="5404561" y="3194951"/>
                  </a:lnTo>
                  <a:lnTo>
                    <a:pt x="5441353" y="3164967"/>
                  </a:lnTo>
                  <a:lnTo>
                    <a:pt x="5476608" y="3133229"/>
                  </a:lnTo>
                  <a:lnTo>
                    <a:pt x="5510250" y="3099816"/>
                  </a:lnTo>
                  <a:lnTo>
                    <a:pt x="5542216" y="3064789"/>
                  </a:lnTo>
                  <a:lnTo>
                    <a:pt x="5572430" y="3028226"/>
                  </a:lnTo>
                  <a:lnTo>
                    <a:pt x="5600827" y="2990189"/>
                  </a:lnTo>
                  <a:lnTo>
                    <a:pt x="5627344" y="2950743"/>
                  </a:lnTo>
                  <a:lnTo>
                    <a:pt x="5651906" y="2909963"/>
                  </a:lnTo>
                  <a:lnTo>
                    <a:pt x="5674461" y="2867901"/>
                  </a:lnTo>
                  <a:lnTo>
                    <a:pt x="5694921" y="2824645"/>
                  </a:lnTo>
                  <a:lnTo>
                    <a:pt x="5713222" y="2780233"/>
                  </a:lnTo>
                  <a:lnTo>
                    <a:pt x="5729313" y="2734767"/>
                  </a:lnTo>
                  <a:lnTo>
                    <a:pt x="5743105" y="2688285"/>
                  </a:lnTo>
                  <a:lnTo>
                    <a:pt x="5754548" y="2640876"/>
                  </a:lnTo>
                  <a:lnTo>
                    <a:pt x="5763565" y="2592590"/>
                  </a:lnTo>
                  <a:lnTo>
                    <a:pt x="5770092" y="2543505"/>
                  </a:lnTo>
                  <a:lnTo>
                    <a:pt x="5774055" y="2493683"/>
                  </a:lnTo>
                  <a:lnTo>
                    <a:pt x="5775388" y="2443188"/>
                  </a:lnTo>
                  <a:close/>
                </a:path>
              </a:pathLst>
            </a:custGeom>
            <a:solidFill>
              <a:srgbClr val="000000"/>
            </a:solidFill>
          </p:spPr>
          <p:txBody>
            <a:bodyPr wrap="square" lIns="0" tIns="0" rIns="0" bIns="0" rtlCol="0"/>
            <a:lstStyle/>
            <a:p>
              <a:endParaRPr/>
            </a:p>
          </p:txBody>
        </p:sp>
        <p:sp>
          <p:nvSpPr>
            <p:cNvPr id="15" name="object 15"/>
            <p:cNvSpPr/>
            <p:nvPr/>
          </p:nvSpPr>
          <p:spPr>
            <a:xfrm>
              <a:off x="11707711" y="5143512"/>
              <a:ext cx="5556885" cy="4081779"/>
            </a:xfrm>
            <a:custGeom>
              <a:avLst/>
              <a:gdLst/>
              <a:ahLst/>
              <a:cxnLst/>
              <a:rect l="l" t="t" r="r" b="b"/>
              <a:pathLst>
                <a:path w="5556884" h="4081779">
                  <a:moveTo>
                    <a:pt x="5328945" y="3919042"/>
                  </a:moveTo>
                  <a:lnTo>
                    <a:pt x="5321630" y="3874630"/>
                  </a:lnTo>
                  <a:lnTo>
                    <a:pt x="5300002" y="3834739"/>
                  </a:lnTo>
                  <a:lnTo>
                    <a:pt x="5272341" y="3807434"/>
                  </a:lnTo>
                  <a:lnTo>
                    <a:pt x="5237696" y="3787305"/>
                  </a:lnTo>
                  <a:lnTo>
                    <a:pt x="5198097" y="3775545"/>
                  </a:lnTo>
                  <a:lnTo>
                    <a:pt x="5164467" y="3772662"/>
                  </a:lnTo>
                  <a:lnTo>
                    <a:pt x="5155946" y="3772865"/>
                  </a:lnTo>
                  <a:lnTo>
                    <a:pt x="5113756" y="3779431"/>
                  </a:lnTo>
                  <a:lnTo>
                    <a:pt x="5074082" y="3794836"/>
                  </a:lnTo>
                  <a:lnTo>
                    <a:pt x="5039271" y="3818153"/>
                  </a:lnTo>
                  <a:lnTo>
                    <a:pt x="5011407" y="3848023"/>
                  </a:lnTo>
                  <a:lnTo>
                    <a:pt x="4992192" y="3882618"/>
                  </a:lnTo>
                  <a:lnTo>
                    <a:pt x="4982756" y="3919855"/>
                  </a:lnTo>
                  <a:lnTo>
                    <a:pt x="4981880" y="3935006"/>
                  </a:lnTo>
                  <a:lnTo>
                    <a:pt x="4982057" y="3942575"/>
                  </a:lnTo>
                  <a:lnTo>
                    <a:pt x="4991836" y="3986466"/>
                  </a:lnTo>
                  <a:lnTo>
                    <a:pt x="5015712" y="4025277"/>
                  </a:lnTo>
                  <a:lnTo>
                    <a:pt x="5044897" y="4051262"/>
                  </a:lnTo>
                  <a:lnTo>
                    <a:pt x="5080724" y="4069791"/>
                  </a:lnTo>
                  <a:lnTo>
                    <a:pt x="5121033" y="4079786"/>
                  </a:lnTo>
                  <a:lnTo>
                    <a:pt x="5146345" y="4081399"/>
                  </a:lnTo>
                  <a:lnTo>
                    <a:pt x="5154879" y="4081183"/>
                  </a:lnTo>
                  <a:lnTo>
                    <a:pt x="5197068" y="4074630"/>
                  </a:lnTo>
                  <a:lnTo>
                    <a:pt x="5236743" y="4059224"/>
                  </a:lnTo>
                  <a:lnTo>
                    <a:pt x="5271541" y="4035895"/>
                  </a:lnTo>
                  <a:lnTo>
                    <a:pt x="5299392" y="4006037"/>
                  </a:lnTo>
                  <a:lnTo>
                    <a:pt x="5318633" y="3971429"/>
                  </a:lnTo>
                  <a:lnTo>
                    <a:pt x="5328056" y="3934193"/>
                  </a:lnTo>
                  <a:lnTo>
                    <a:pt x="5328945" y="3919042"/>
                  </a:lnTo>
                  <a:close/>
                </a:path>
                <a:path w="5556884" h="4081779">
                  <a:moveTo>
                    <a:pt x="5556618" y="2350681"/>
                  </a:moveTo>
                  <a:lnTo>
                    <a:pt x="5555107" y="2297938"/>
                  </a:lnTo>
                  <a:lnTo>
                    <a:pt x="5550636" y="2245969"/>
                  </a:lnTo>
                  <a:lnTo>
                    <a:pt x="5543270" y="2194864"/>
                  </a:lnTo>
                  <a:lnTo>
                    <a:pt x="5533110" y="2144699"/>
                  </a:lnTo>
                  <a:lnTo>
                    <a:pt x="5520220" y="2095563"/>
                  </a:lnTo>
                  <a:lnTo>
                    <a:pt x="5504700" y="2047519"/>
                  </a:lnTo>
                  <a:lnTo>
                    <a:pt x="5486616" y="2000656"/>
                  </a:lnTo>
                  <a:lnTo>
                    <a:pt x="5466042" y="1955063"/>
                  </a:lnTo>
                  <a:lnTo>
                    <a:pt x="5443093" y="1910803"/>
                  </a:lnTo>
                  <a:lnTo>
                    <a:pt x="5417807" y="1867966"/>
                  </a:lnTo>
                  <a:lnTo>
                    <a:pt x="5390299" y="1826641"/>
                  </a:lnTo>
                  <a:lnTo>
                    <a:pt x="5360644" y="1786877"/>
                  </a:lnTo>
                  <a:lnTo>
                    <a:pt x="5328920" y="1748790"/>
                  </a:lnTo>
                  <a:lnTo>
                    <a:pt x="5295189" y="1712429"/>
                  </a:lnTo>
                  <a:lnTo>
                    <a:pt x="5259565" y="1677898"/>
                  </a:lnTo>
                  <a:lnTo>
                    <a:pt x="5222113" y="1645259"/>
                  </a:lnTo>
                  <a:lnTo>
                    <a:pt x="5227307" y="1599057"/>
                  </a:lnTo>
                  <a:lnTo>
                    <a:pt x="5231142" y="1552219"/>
                  </a:lnTo>
                  <a:lnTo>
                    <a:pt x="5233517" y="1504975"/>
                  </a:lnTo>
                  <a:lnTo>
                    <a:pt x="5234330" y="1457515"/>
                  </a:lnTo>
                  <a:lnTo>
                    <a:pt x="5233555" y="1409446"/>
                  </a:lnTo>
                  <a:lnTo>
                    <a:pt x="5231231" y="1361757"/>
                  </a:lnTo>
                  <a:lnTo>
                    <a:pt x="5227396" y="1314488"/>
                  </a:lnTo>
                  <a:lnTo>
                    <a:pt x="5222062" y="1267637"/>
                  </a:lnTo>
                  <a:lnTo>
                    <a:pt x="5215267" y="1221257"/>
                  </a:lnTo>
                  <a:lnTo>
                    <a:pt x="5207012" y="1175359"/>
                  </a:lnTo>
                  <a:lnTo>
                    <a:pt x="5197348" y="1129969"/>
                  </a:lnTo>
                  <a:lnTo>
                    <a:pt x="5186273" y="1085113"/>
                  </a:lnTo>
                  <a:lnTo>
                    <a:pt x="5173840" y="1040815"/>
                  </a:lnTo>
                  <a:lnTo>
                    <a:pt x="5160048" y="997089"/>
                  </a:lnTo>
                  <a:lnTo>
                    <a:pt x="5144922" y="953960"/>
                  </a:lnTo>
                  <a:lnTo>
                    <a:pt x="5128514" y="911466"/>
                  </a:lnTo>
                  <a:lnTo>
                    <a:pt x="5110810" y="869632"/>
                  </a:lnTo>
                  <a:lnTo>
                    <a:pt x="5091862" y="828459"/>
                  </a:lnTo>
                  <a:lnTo>
                    <a:pt x="5071669" y="787996"/>
                  </a:lnTo>
                  <a:lnTo>
                    <a:pt x="5050282" y="748258"/>
                  </a:lnTo>
                  <a:lnTo>
                    <a:pt x="5027714" y="709269"/>
                  </a:lnTo>
                  <a:lnTo>
                    <a:pt x="5003990" y="671042"/>
                  </a:lnTo>
                  <a:lnTo>
                    <a:pt x="4979124" y="633615"/>
                  </a:lnTo>
                  <a:lnTo>
                    <a:pt x="4953139" y="597014"/>
                  </a:lnTo>
                  <a:lnTo>
                    <a:pt x="4926088" y="561251"/>
                  </a:lnTo>
                  <a:lnTo>
                    <a:pt x="4897958" y="526364"/>
                  </a:lnTo>
                  <a:lnTo>
                    <a:pt x="4868799" y="492366"/>
                  </a:lnTo>
                  <a:lnTo>
                    <a:pt x="4838624" y="459282"/>
                  </a:lnTo>
                  <a:lnTo>
                    <a:pt x="4807445" y="427151"/>
                  </a:lnTo>
                  <a:lnTo>
                    <a:pt x="4775314" y="395973"/>
                  </a:lnTo>
                  <a:lnTo>
                    <a:pt x="4742231" y="365785"/>
                  </a:lnTo>
                  <a:lnTo>
                    <a:pt x="4708233" y="336613"/>
                  </a:lnTo>
                  <a:lnTo>
                    <a:pt x="4673346" y="308483"/>
                  </a:lnTo>
                  <a:lnTo>
                    <a:pt x="4637583" y="281406"/>
                  </a:lnTo>
                  <a:lnTo>
                    <a:pt x="4600968" y="255422"/>
                  </a:lnTo>
                  <a:lnTo>
                    <a:pt x="4563542" y="230543"/>
                  </a:lnTo>
                  <a:lnTo>
                    <a:pt x="4525302" y="206806"/>
                  </a:lnTo>
                  <a:lnTo>
                    <a:pt x="4486300" y="184213"/>
                  </a:lnTo>
                  <a:lnTo>
                    <a:pt x="4446536" y="162814"/>
                  </a:lnTo>
                  <a:lnTo>
                    <a:pt x="4406049" y="142621"/>
                  </a:lnTo>
                  <a:lnTo>
                    <a:pt x="4364863" y="123647"/>
                  </a:lnTo>
                  <a:lnTo>
                    <a:pt x="4322991" y="105943"/>
                  </a:lnTo>
                  <a:lnTo>
                    <a:pt x="4280471" y="89509"/>
                  </a:lnTo>
                  <a:lnTo>
                    <a:pt x="4237304" y="74371"/>
                  </a:lnTo>
                  <a:lnTo>
                    <a:pt x="4193540" y="60566"/>
                  </a:lnTo>
                  <a:lnTo>
                    <a:pt x="4149204" y="48120"/>
                  </a:lnTo>
                  <a:lnTo>
                    <a:pt x="4104297" y="37033"/>
                  </a:lnTo>
                  <a:lnTo>
                    <a:pt x="4058843" y="27355"/>
                  </a:lnTo>
                  <a:lnTo>
                    <a:pt x="4012895" y="19100"/>
                  </a:lnTo>
                  <a:lnTo>
                    <a:pt x="3966451" y="12293"/>
                  </a:lnTo>
                  <a:lnTo>
                    <a:pt x="3919537" y="6946"/>
                  </a:lnTo>
                  <a:lnTo>
                    <a:pt x="3872192" y="3111"/>
                  </a:lnTo>
                  <a:lnTo>
                    <a:pt x="3824440" y="787"/>
                  </a:lnTo>
                  <a:lnTo>
                    <a:pt x="3776281" y="0"/>
                  </a:lnTo>
                  <a:lnTo>
                    <a:pt x="3724440" y="914"/>
                  </a:lnTo>
                  <a:lnTo>
                    <a:pt x="3673056" y="3619"/>
                  </a:lnTo>
                  <a:lnTo>
                    <a:pt x="3622129" y="8102"/>
                  </a:lnTo>
                  <a:lnTo>
                    <a:pt x="3571722" y="14312"/>
                  </a:lnTo>
                  <a:lnTo>
                    <a:pt x="3521862" y="22225"/>
                  </a:lnTo>
                  <a:lnTo>
                    <a:pt x="3472561" y="31813"/>
                  </a:lnTo>
                  <a:lnTo>
                    <a:pt x="3423869" y="43040"/>
                  </a:lnTo>
                  <a:lnTo>
                    <a:pt x="3375812" y="55867"/>
                  </a:lnTo>
                  <a:lnTo>
                    <a:pt x="3328416" y="70269"/>
                  </a:lnTo>
                  <a:lnTo>
                    <a:pt x="3281730" y="86220"/>
                  </a:lnTo>
                  <a:lnTo>
                    <a:pt x="3235769" y="103682"/>
                  </a:lnTo>
                  <a:lnTo>
                    <a:pt x="3190570" y="122618"/>
                  </a:lnTo>
                  <a:lnTo>
                    <a:pt x="3146171" y="143002"/>
                  </a:lnTo>
                  <a:lnTo>
                    <a:pt x="3102597" y="164807"/>
                  </a:lnTo>
                  <a:lnTo>
                    <a:pt x="3059887" y="187985"/>
                  </a:lnTo>
                  <a:lnTo>
                    <a:pt x="3018066" y="212521"/>
                  </a:lnTo>
                  <a:lnTo>
                    <a:pt x="2977172" y="238379"/>
                  </a:lnTo>
                  <a:lnTo>
                    <a:pt x="2937230" y="265518"/>
                  </a:lnTo>
                  <a:lnTo>
                    <a:pt x="2910941" y="226237"/>
                  </a:lnTo>
                  <a:lnTo>
                    <a:pt x="2880918" y="189903"/>
                  </a:lnTo>
                  <a:lnTo>
                    <a:pt x="2847441" y="156794"/>
                  </a:lnTo>
                  <a:lnTo>
                    <a:pt x="2810789" y="127190"/>
                  </a:lnTo>
                  <a:lnTo>
                    <a:pt x="2771229" y="101371"/>
                  </a:lnTo>
                  <a:lnTo>
                    <a:pt x="2729026" y="79629"/>
                  </a:lnTo>
                  <a:lnTo>
                    <a:pt x="2684475" y="62217"/>
                  </a:lnTo>
                  <a:lnTo>
                    <a:pt x="2637828" y="49441"/>
                  </a:lnTo>
                  <a:lnTo>
                    <a:pt x="2589377" y="41579"/>
                  </a:lnTo>
                  <a:lnTo>
                    <a:pt x="2539377" y="38887"/>
                  </a:lnTo>
                  <a:lnTo>
                    <a:pt x="2491765" y="41300"/>
                  </a:lnTo>
                  <a:lnTo>
                    <a:pt x="2445537" y="48399"/>
                  </a:lnTo>
                  <a:lnTo>
                    <a:pt x="2400947" y="59944"/>
                  </a:lnTo>
                  <a:lnTo>
                    <a:pt x="2358225" y="75679"/>
                  </a:lnTo>
                  <a:lnTo>
                    <a:pt x="2317610" y="95377"/>
                  </a:lnTo>
                  <a:lnTo>
                    <a:pt x="2279332" y="118795"/>
                  </a:lnTo>
                  <a:lnTo>
                    <a:pt x="2243620" y="145707"/>
                  </a:lnTo>
                  <a:lnTo>
                    <a:pt x="2210739" y="175856"/>
                  </a:lnTo>
                  <a:lnTo>
                    <a:pt x="2180907" y="209016"/>
                  </a:lnTo>
                  <a:lnTo>
                    <a:pt x="2154364" y="244944"/>
                  </a:lnTo>
                  <a:lnTo>
                    <a:pt x="2131352" y="283387"/>
                  </a:lnTo>
                  <a:lnTo>
                    <a:pt x="2112099" y="324129"/>
                  </a:lnTo>
                  <a:lnTo>
                    <a:pt x="2096846" y="366928"/>
                  </a:lnTo>
                  <a:lnTo>
                    <a:pt x="2085822" y="411530"/>
                  </a:lnTo>
                  <a:lnTo>
                    <a:pt x="2079294" y="457695"/>
                  </a:lnTo>
                  <a:lnTo>
                    <a:pt x="2031339" y="441325"/>
                  </a:lnTo>
                  <a:lnTo>
                    <a:pt x="1982063" y="427786"/>
                  </a:lnTo>
                  <a:lnTo>
                    <a:pt x="1931619" y="417156"/>
                  </a:lnTo>
                  <a:lnTo>
                    <a:pt x="1880158" y="409473"/>
                  </a:lnTo>
                  <a:lnTo>
                    <a:pt x="1827822" y="404825"/>
                  </a:lnTo>
                  <a:lnTo>
                    <a:pt x="1774786" y="403263"/>
                  </a:lnTo>
                  <a:lnTo>
                    <a:pt x="1726539" y="404571"/>
                  </a:lnTo>
                  <a:lnTo>
                    <a:pt x="1678965" y="408419"/>
                  </a:lnTo>
                  <a:lnTo>
                    <a:pt x="1632127" y="414769"/>
                  </a:lnTo>
                  <a:lnTo>
                    <a:pt x="1586103" y="423532"/>
                  </a:lnTo>
                  <a:lnTo>
                    <a:pt x="1540954" y="434644"/>
                  </a:lnTo>
                  <a:lnTo>
                    <a:pt x="1496758" y="448056"/>
                  </a:lnTo>
                  <a:lnTo>
                    <a:pt x="1453565" y="463689"/>
                  </a:lnTo>
                  <a:lnTo>
                    <a:pt x="1411465" y="481469"/>
                  </a:lnTo>
                  <a:lnTo>
                    <a:pt x="1370495" y="501345"/>
                  </a:lnTo>
                  <a:lnTo>
                    <a:pt x="1330756" y="523240"/>
                  </a:lnTo>
                  <a:lnTo>
                    <a:pt x="1292288" y="547090"/>
                  </a:lnTo>
                  <a:lnTo>
                    <a:pt x="1255166" y="572833"/>
                  </a:lnTo>
                  <a:lnTo>
                    <a:pt x="1219466" y="600392"/>
                  </a:lnTo>
                  <a:lnTo>
                    <a:pt x="1185252" y="629716"/>
                  </a:lnTo>
                  <a:lnTo>
                    <a:pt x="1152588" y="660717"/>
                  </a:lnTo>
                  <a:lnTo>
                    <a:pt x="1121537" y="693343"/>
                  </a:lnTo>
                  <a:lnTo>
                    <a:pt x="1092174" y="727532"/>
                  </a:lnTo>
                  <a:lnTo>
                    <a:pt x="1064564" y="763193"/>
                  </a:lnTo>
                  <a:lnTo>
                    <a:pt x="1038783" y="800290"/>
                  </a:lnTo>
                  <a:lnTo>
                    <a:pt x="1014882" y="838746"/>
                  </a:lnTo>
                  <a:lnTo>
                    <a:pt x="992949" y="878471"/>
                  </a:lnTo>
                  <a:lnTo>
                    <a:pt x="973023" y="919441"/>
                  </a:lnTo>
                  <a:lnTo>
                    <a:pt x="955205" y="961555"/>
                  </a:lnTo>
                  <a:lnTo>
                    <a:pt x="939533" y="1004760"/>
                  </a:lnTo>
                  <a:lnTo>
                    <a:pt x="926084" y="1048981"/>
                  </a:lnTo>
                  <a:lnTo>
                    <a:pt x="914946" y="1094155"/>
                  </a:lnTo>
                  <a:lnTo>
                    <a:pt x="906145" y="1140231"/>
                  </a:lnTo>
                  <a:lnTo>
                    <a:pt x="899782" y="1187119"/>
                  </a:lnTo>
                  <a:lnTo>
                    <a:pt x="895921" y="1234770"/>
                  </a:lnTo>
                  <a:lnTo>
                    <a:pt x="894613" y="1283106"/>
                  </a:lnTo>
                  <a:lnTo>
                    <a:pt x="895451" y="1322222"/>
                  </a:lnTo>
                  <a:lnTo>
                    <a:pt x="897953" y="1361147"/>
                  </a:lnTo>
                  <a:lnTo>
                    <a:pt x="902119" y="1399641"/>
                  </a:lnTo>
                  <a:lnTo>
                    <a:pt x="907948" y="1437525"/>
                  </a:lnTo>
                  <a:lnTo>
                    <a:pt x="859853" y="1439100"/>
                  </a:lnTo>
                  <a:lnTo>
                    <a:pt x="812393" y="1443151"/>
                  </a:lnTo>
                  <a:lnTo>
                    <a:pt x="765644" y="1449628"/>
                  </a:lnTo>
                  <a:lnTo>
                    <a:pt x="719658" y="1458442"/>
                  </a:lnTo>
                  <a:lnTo>
                    <a:pt x="674497" y="1469529"/>
                  </a:lnTo>
                  <a:lnTo>
                    <a:pt x="630224" y="1482852"/>
                  </a:lnTo>
                  <a:lnTo>
                    <a:pt x="586917" y="1498320"/>
                  </a:lnTo>
                  <a:lnTo>
                    <a:pt x="544639" y="1515897"/>
                  </a:lnTo>
                  <a:lnTo>
                    <a:pt x="503428" y="1535480"/>
                  </a:lnTo>
                  <a:lnTo>
                    <a:pt x="463384" y="1557045"/>
                  </a:lnTo>
                  <a:lnTo>
                    <a:pt x="424535" y="1580502"/>
                  </a:lnTo>
                  <a:lnTo>
                    <a:pt x="386969" y="1605800"/>
                  </a:lnTo>
                  <a:lnTo>
                    <a:pt x="350735" y="1632877"/>
                  </a:lnTo>
                  <a:lnTo>
                    <a:pt x="315912" y="1661655"/>
                  </a:lnTo>
                  <a:lnTo>
                    <a:pt x="282549" y="1692071"/>
                  </a:lnTo>
                  <a:lnTo>
                    <a:pt x="250723" y="1724088"/>
                  </a:lnTo>
                  <a:lnTo>
                    <a:pt x="220484" y="1757616"/>
                  </a:lnTo>
                  <a:lnTo>
                    <a:pt x="191897" y="1792592"/>
                  </a:lnTo>
                  <a:lnTo>
                    <a:pt x="165036" y="1828965"/>
                  </a:lnTo>
                  <a:lnTo>
                    <a:pt x="139966" y="1866658"/>
                  </a:lnTo>
                  <a:lnTo>
                    <a:pt x="116725" y="1905622"/>
                  </a:lnTo>
                  <a:lnTo>
                    <a:pt x="95415" y="1945779"/>
                  </a:lnTo>
                  <a:lnTo>
                    <a:pt x="76060" y="1987080"/>
                  </a:lnTo>
                  <a:lnTo>
                    <a:pt x="58762" y="2029447"/>
                  </a:lnTo>
                  <a:lnTo>
                    <a:pt x="43548" y="2072830"/>
                  </a:lnTo>
                  <a:lnTo>
                    <a:pt x="30505" y="2117140"/>
                  </a:lnTo>
                  <a:lnTo>
                    <a:pt x="19697" y="2162352"/>
                  </a:lnTo>
                  <a:lnTo>
                    <a:pt x="11176" y="2208365"/>
                  </a:lnTo>
                  <a:lnTo>
                    <a:pt x="5016" y="2255139"/>
                  </a:lnTo>
                  <a:lnTo>
                    <a:pt x="1270" y="2302599"/>
                  </a:lnTo>
                  <a:lnTo>
                    <a:pt x="0" y="2350681"/>
                  </a:lnTo>
                  <a:lnTo>
                    <a:pt x="1308" y="2399576"/>
                  </a:lnTo>
                  <a:lnTo>
                    <a:pt x="5181" y="2447823"/>
                  </a:lnTo>
                  <a:lnTo>
                    <a:pt x="11557" y="2495359"/>
                  </a:lnTo>
                  <a:lnTo>
                    <a:pt x="20370" y="2542121"/>
                  </a:lnTo>
                  <a:lnTo>
                    <a:pt x="31546" y="2588031"/>
                  </a:lnTo>
                  <a:lnTo>
                    <a:pt x="45021" y="2633040"/>
                  </a:lnTo>
                  <a:lnTo>
                    <a:pt x="60731" y="2677058"/>
                  </a:lnTo>
                  <a:lnTo>
                    <a:pt x="78613" y="2720035"/>
                  </a:lnTo>
                  <a:lnTo>
                    <a:pt x="98590" y="2761894"/>
                  </a:lnTo>
                  <a:lnTo>
                    <a:pt x="120599" y="2802572"/>
                  </a:lnTo>
                  <a:lnTo>
                    <a:pt x="144564" y="2841993"/>
                  </a:lnTo>
                  <a:lnTo>
                    <a:pt x="170434" y="2880106"/>
                  </a:lnTo>
                  <a:lnTo>
                    <a:pt x="198145" y="2916821"/>
                  </a:lnTo>
                  <a:lnTo>
                    <a:pt x="227609" y="2952102"/>
                  </a:lnTo>
                  <a:lnTo>
                    <a:pt x="258775" y="2985846"/>
                  </a:lnTo>
                  <a:lnTo>
                    <a:pt x="291566" y="3018015"/>
                  </a:lnTo>
                  <a:lnTo>
                    <a:pt x="325920" y="3048520"/>
                  </a:lnTo>
                  <a:lnTo>
                    <a:pt x="361772" y="3077311"/>
                  </a:lnTo>
                  <a:lnTo>
                    <a:pt x="399059" y="3104311"/>
                  </a:lnTo>
                  <a:lnTo>
                    <a:pt x="437705" y="3129457"/>
                  </a:lnTo>
                  <a:lnTo>
                    <a:pt x="477647" y="3152673"/>
                  </a:lnTo>
                  <a:lnTo>
                    <a:pt x="518807" y="3173907"/>
                  </a:lnTo>
                  <a:lnTo>
                    <a:pt x="561136" y="3193072"/>
                  </a:lnTo>
                  <a:lnTo>
                    <a:pt x="604570" y="3210115"/>
                  </a:lnTo>
                  <a:lnTo>
                    <a:pt x="649020" y="3224974"/>
                  </a:lnTo>
                  <a:lnTo>
                    <a:pt x="647560" y="3237636"/>
                  </a:lnTo>
                  <a:lnTo>
                    <a:pt x="646518" y="3250514"/>
                  </a:lnTo>
                  <a:lnTo>
                    <a:pt x="645883" y="3263404"/>
                  </a:lnTo>
                  <a:lnTo>
                    <a:pt x="645680" y="3276066"/>
                  </a:lnTo>
                  <a:lnTo>
                    <a:pt x="648322" y="3321520"/>
                  </a:lnTo>
                  <a:lnTo>
                    <a:pt x="656069" y="3365652"/>
                  </a:lnTo>
                  <a:lnTo>
                    <a:pt x="668667" y="3408248"/>
                  </a:lnTo>
                  <a:lnTo>
                    <a:pt x="685850" y="3449078"/>
                  </a:lnTo>
                  <a:lnTo>
                    <a:pt x="707364" y="3487928"/>
                  </a:lnTo>
                  <a:lnTo>
                    <a:pt x="732942" y="3524554"/>
                  </a:lnTo>
                  <a:lnTo>
                    <a:pt x="762342" y="3558768"/>
                  </a:lnTo>
                  <a:lnTo>
                    <a:pt x="795299" y="3590315"/>
                  </a:lnTo>
                  <a:lnTo>
                    <a:pt x="831545" y="3618992"/>
                  </a:lnTo>
                  <a:lnTo>
                    <a:pt x="870826" y="3644569"/>
                  </a:lnTo>
                  <a:lnTo>
                    <a:pt x="912876" y="3666820"/>
                  </a:lnTo>
                  <a:lnTo>
                    <a:pt x="957465" y="3685527"/>
                  </a:lnTo>
                  <a:lnTo>
                    <a:pt x="1004303" y="3700462"/>
                  </a:lnTo>
                  <a:lnTo>
                    <a:pt x="1053134" y="3711410"/>
                  </a:lnTo>
                  <a:lnTo>
                    <a:pt x="1103718" y="3718141"/>
                  </a:lnTo>
                  <a:lnTo>
                    <a:pt x="1155776" y="3720439"/>
                  </a:lnTo>
                  <a:lnTo>
                    <a:pt x="1211008" y="3717848"/>
                  </a:lnTo>
                  <a:lnTo>
                    <a:pt x="1264488" y="3710267"/>
                  </a:lnTo>
                  <a:lnTo>
                    <a:pt x="1315923" y="3697973"/>
                  </a:lnTo>
                  <a:lnTo>
                    <a:pt x="1365034" y="3681222"/>
                  </a:lnTo>
                  <a:lnTo>
                    <a:pt x="1411516" y="3660305"/>
                  </a:lnTo>
                  <a:lnTo>
                    <a:pt x="1455115" y="3635489"/>
                  </a:lnTo>
                  <a:lnTo>
                    <a:pt x="1495526" y="3607041"/>
                  </a:lnTo>
                  <a:lnTo>
                    <a:pt x="1532458" y="3575253"/>
                  </a:lnTo>
                  <a:lnTo>
                    <a:pt x="1565630" y="3540379"/>
                  </a:lnTo>
                  <a:lnTo>
                    <a:pt x="1594751" y="3502698"/>
                  </a:lnTo>
                  <a:lnTo>
                    <a:pt x="1636217" y="3524554"/>
                  </a:lnTo>
                  <a:lnTo>
                    <a:pt x="1678724" y="3544646"/>
                  </a:lnTo>
                  <a:lnTo>
                    <a:pt x="1722259" y="3562883"/>
                  </a:lnTo>
                  <a:lnTo>
                    <a:pt x="1766760" y="3579228"/>
                  </a:lnTo>
                  <a:lnTo>
                    <a:pt x="1812175" y="3593604"/>
                  </a:lnTo>
                  <a:lnTo>
                    <a:pt x="1858467" y="3605949"/>
                  </a:lnTo>
                  <a:lnTo>
                    <a:pt x="1905596" y="3616198"/>
                  </a:lnTo>
                  <a:lnTo>
                    <a:pt x="1953514" y="3624275"/>
                  </a:lnTo>
                  <a:lnTo>
                    <a:pt x="2002167" y="3630130"/>
                  </a:lnTo>
                  <a:lnTo>
                    <a:pt x="2051507" y="3633698"/>
                  </a:lnTo>
                  <a:lnTo>
                    <a:pt x="2101519" y="3634892"/>
                  </a:lnTo>
                  <a:lnTo>
                    <a:pt x="2153615" y="3633622"/>
                  </a:lnTo>
                  <a:lnTo>
                    <a:pt x="2205037" y="3629876"/>
                  </a:lnTo>
                  <a:lnTo>
                    <a:pt x="2255736" y="3623678"/>
                  </a:lnTo>
                  <a:lnTo>
                    <a:pt x="2305634" y="3615105"/>
                  </a:lnTo>
                  <a:lnTo>
                    <a:pt x="2354694" y="3604222"/>
                  </a:lnTo>
                  <a:lnTo>
                    <a:pt x="2402852" y="3591077"/>
                  </a:lnTo>
                  <a:lnTo>
                    <a:pt x="2450046" y="3575723"/>
                  </a:lnTo>
                  <a:lnTo>
                    <a:pt x="2496223" y="3558235"/>
                  </a:lnTo>
                  <a:lnTo>
                    <a:pt x="2541320" y="3538664"/>
                  </a:lnTo>
                  <a:lnTo>
                    <a:pt x="2585288" y="3517061"/>
                  </a:lnTo>
                  <a:lnTo>
                    <a:pt x="2628074" y="3493490"/>
                  </a:lnTo>
                  <a:lnTo>
                    <a:pt x="2669603" y="3468014"/>
                  </a:lnTo>
                  <a:lnTo>
                    <a:pt x="2709837" y="3440684"/>
                  </a:lnTo>
                  <a:lnTo>
                    <a:pt x="2748711" y="3411550"/>
                  </a:lnTo>
                  <a:lnTo>
                    <a:pt x="2786164" y="3380702"/>
                  </a:lnTo>
                  <a:lnTo>
                    <a:pt x="2822143" y="3348164"/>
                  </a:lnTo>
                  <a:lnTo>
                    <a:pt x="2856585" y="3314001"/>
                  </a:lnTo>
                  <a:lnTo>
                    <a:pt x="2889440" y="3278289"/>
                  </a:lnTo>
                  <a:lnTo>
                    <a:pt x="2919920" y="3316198"/>
                  </a:lnTo>
                  <a:lnTo>
                    <a:pt x="2951962" y="3352749"/>
                  </a:lnTo>
                  <a:lnTo>
                    <a:pt x="2985503" y="3387902"/>
                  </a:lnTo>
                  <a:lnTo>
                    <a:pt x="3020491" y="3421608"/>
                  </a:lnTo>
                  <a:lnTo>
                    <a:pt x="3056890" y="3453803"/>
                  </a:lnTo>
                  <a:lnTo>
                    <a:pt x="3094634" y="3484448"/>
                  </a:lnTo>
                  <a:lnTo>
                    <a:pt x="3133687" y="3513480"/>
                  </a:lnTo>
                  <a:lnTo>
                    <a:pt x="3173996" y="3540849"/>
                  </a:lnTo>
                  <a:lnTo>
                    <a:pt x="3215513" y="3566515"/>
                  </a:lnTo>
                  <a:lnTo>
                    <a:pt x="3258185" y="3590429"/>
                  </a:lnTo>
                  <a:lnTo>
                    <a:pt x="3301962" y="3612527"/>
                  </a:lnTo>
                  <a:lnTo>
                    <a:pt x="3346793" y="3632758"/>
                  </a:lnTo>
                  <a:lnTo>
                    <a:pt x="3392627" y="3651085"/>
                  </a:lnTo>
                  <a:lnTo>
                    <a:pt x="3439426" y="3667442"/>
                  </a:lnTo>
                  <a:lnTo>
                    <a:pt x="3487128" y="3681780"/>
                  </a:lnTo>
                  <a:lnTo>
                    <a:pt x="3535692" y="3694061"/>
                  </a:lnTo>
                  <a:lnTo>
                    <a:pt x="3585057" y="3704221"/>
                  </a:lnTo>
                  <a:lnTo>
                    <a:pt x="3635184" y="3712210"/>
                  </a:lnTo>
                  <a:lnTo>
                    <a:pt x="3686022" y="3717975"/>
                  </a:lnTo>
                  <a:lnTo>
                    <a:pt x="3737508" y="3721481"/>
                  </a:lnTo>
                  <a:lnTo>
                    <a:pt x="3789616" y="3722649"/>
                  </a:lnTo>
                  <a:lnTo>
                    <a:pt x="3843096" y="3721404"/>
                  </a:lnTo>
                  <a:lnTo>
                    <a:pt x="3895941" y="3717696"/>
                  </a:lnTo>
                  <a:lnTo>
                    <a:pt x="3948074" y="3711587"/>
                  </a:lnTo>
                  <a:lnTo>
                    <a:pt x="3999458" y="3703142"/>
                  </a:lnTo>
                  <a:lnTo>
                    <a:pt x="4050030" y="3692410"/>
                  </a:lnTo>
                  <a:lnTo>
                    <a:pt x="4099750" y="3679469"/>
                  </a:lnTo>
                  <a:lnTo>
                    <a:pt x="4148556" y="3664356"/>
                  </a:lnTo>
                  <a:lnTo>
                    <a:pt x="4196397" y="3647135"/>
                  </a:lnTo>
                  <a:lnTo>
                    <a:pt x="4243222" y="3627869"/>
                  </a:lnTo>
                  <a:lnTo>
                    <a:pt x="4288968" y="3606622"/>
                  </a:lnTo>
                  <a:lnTo>
                    <a:pt x="4333595" y="3583457"/>
                  </a:lnTo>
                  <a:lnTo>
                    <a:pt x="4377029" y="3558413"/>
                  </a:lnTo>
                  <a:lnTo>
                    <a:pt x="4419244" y="3531578"/>
                  </a:lnTo>
                  <a:lnTo>
                    <a:pt x="4460164" y="3502977"/>
                  </a:lnTo>
                  <a:lnTo>
                    <a:pt x="4499749" y="3472700"/>
                  </a:lnTo>
                  <a:lnTo>
                    <a:pt x="4514837" y="3512210"/>
                  </a:lnTo>
                  <a:lnTo>
                    <a:pt x="4537278" y="3547465"/>
                  </a:lnTo>
                  <a:lnTo>
                    <a:pt x="4566221" y="3578034"/>
                  </a:lnTo>
                  <a:lnTo>
                    <a:pt x="4600791" y="3603434"/>
                  </a:lnTo>
                  <a:lnTo>
                    <a:pt x="4640110" y="3623233"/>
                  </a:lnTo>
                  <a:lnTo>
                    <a:pt x="4683328" y="3636949"/>
                  </a:lnTo>
                  <a:lnTo>
                    <a:pt x="4729556" y="3644138"/>
                  </a:lnTo>
                  <a:lnTo>
                    <a:pt x="4777930" y="3644354"/>
                  </a:lnTo>
                  <a:lnTo>
                    <a:pt x="4827587" y="3637115"/>
                  </a:lnTo>
                  <a:lnTo>
                    <a:pt x="4876673" y="3622154"/>
                  </a:lnTo>
                  <a:lnTo>
                    <a:pt x="4921237" y="3600767"/>
                  </a:lnTo>
                  <a:lnTo>
                    <a:pt x="4960658" y="3573792"/>
                  </a:lnTo>
                  <a:lnTo>
                    <a:pt x="4994287" y="3542042"/>
                  </a:lnTo>
                  <a:lnTo>
                    <a:pt x="5021491" y="3506343"/>
                  </a:lnTo>
                  <a:lnTo>
                    <a:pt x="5041620" y="3467519"/>
                  </a:lnTo>
                  <a:lnTo>
                    <a:pt x="5054041" y="3426383"/>
                  </a:lnTo>
                  <a:lnTo>
                    <a:pt x="5058118" y="3383775"/>
                  </a:lnTo>
                  <a:lnTo>
                    <a:pt x="5053190" y="3340506"/>
                  </a:lnTo>
                  <a:lnTo>
                    <a:pt x="5040007" y="3300793"/>
                  </a:lnTo>
                  <a:lnTo>
                    <a:pt x="5019433" y="3265233"/>
                  </a:lnTo>
                  <a:lnTo>
                    <a:pt x="4992395" y="3234271"/>
                  </a:lnTo>
                  <a:lnTo>
                    <a:pt x="4959845" y="3208299"/>
                  </a:lnTo>
                  <a:lnTo>
                    <a:pt x="5004638" y="3190062"/>
                  </a:lnTo>
                  <a:lnTo>
                    <a:pt x="5048237" y="3169564"/>
                  </a:lnTo>
                  <a:lnTo>
                    <a:pt x="5090566" y="3146907"/>
                  </a:lnTo>
                  <a:lnTo>
                    <a:pt x="5131562" y="3122142"/>
                  </a:lnTo>
                  <a:lnTo>
                    <a:pt x="5171135" y="3095358"/>
                  </a:lnTo>
                  <a:lnTo>
                    <a:pt x="5209210" y="3066631"/>
                  </a:lnTo>
                  <a:lnTo>
                    <a:pt x="5245722" y="3036011"/>
                  </a:lnTo>
                  <a:lnTo>
                    <a:pt x="5280596" y="3003588"/>
                  </a:lnTo>
                  <a:lnTo>
                    <a:pt x="5313756" y="2969450"/>
                  </a:lnTo>
                  <a:lnTo>
                    <a:pt x="5345125" y="2933636"/>
                  </a:lnTo>
                  <a:lnTo>
                    <a:pt x="5374640" y="2896247"/>
                  </a:lnTo>
                  <a:lnTo>
                    <a:pt x="5402211" y="2857347"/>
                  </a:lnTo>
                  <a:lnTo>
                    <a:pt x="5427777" y="2816999"/>
                  </a:lnTo>
                  <a:lnTo>
                    <a:pt x="5451259" y="2775293"/>
                  </a:lnTo>
                  <a:lnTo>
                    <a:pt x="5472582" y="2732303"/>
                  </a:lnTo>
                  <a:lnTo>
                    <a:pt x="5491670" y="2688094"/>
                  </a:lnTo>
                  <a:lnTo>
                    <a:pt x="5508460" y="2642730"/>
                  </a:lnTo>
                  <a:lnTo>
                    <a:pt x="5522861" y="2596311"/>
                  </a:lnTo>
                  <a:lnTo>
                    <a:pt x="5534825" y="2548877"/>
                  </a:lnTo>
                  <a:lnTo>
                    <a:pt x="5544248" y="2500541"/>
                  </a:lnTo>
                  <a:lnTo>
                    <a:pt x="5551068" y="2451341"/>
                  </a:lnTo>
                  <a:lnTo>
                    <a:pt x="5555221" y="2401366"/>
                  </a:lnTo>
                  <a:lnTo>
                    <a:pt x="5556618" y="2350681"/>
                  </a:lnTo>
                  <a:close/>
                </a:path>
              </a:pathLst>
            </a:custGeom>
            <a:solidFill>
              <a:srgbClr val="FFFFFF"/>
            </a:solidFill>
          </p:spPr>
          <p:txBody>
            <a:bodyPr wrap="square" lIns="0" tIns="0" rIns="0" bIns="0" rtlCol="0"/>
            <a:lstStyle/>
            <a:p>
              <a:endParaRPr/>
            </a:p>
          </p:txBody>
        </p:sp>
      </p:grpSp>
      <p:sp>
        <p:nvSpPr>
          <p:cNvPr id="16" name="object 16"/>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140" dirty="0"/>
              <a:t>Dealing</a:t>
            </a:r>
            <a:r>
              <a:rPr spc="590" dirty="0"/>
              <a:t> </a:t>
            </a:r>
            <a:r>
              <a:rPr spc="120" dirty="0"/>
              <a:t>with</a:t>
            </a:r>
            <a:r>
              <a:rPr spc="600" dirty="0"/>
              <a:t> </a:t>
            </a:r>
            <a:r>
              <a:rPr spc="110" dirty="0"/>
              <a:t>Behaviours</a:t>
            </a:r>
            <a:r>
              <a:rPr spc="590" dirty="0"/>
              <a:t> </a:t>
            </a:r>
            <a:r>
              <a:rPr spc="110" dirty="0"/>
              <a:t>of</a:t>
            </a:r>
            <a:r>
              <a:rPr spc="600" dirty="0"/>
              <a:t> </a:t>
            </a:r>
            <a:r>
              <a:rPr spc="60" dirty="0"/>
              <a:t>Concern</a:t>
            </a:r>
          </a:p>
        </p:txBody>
      </p:sp>
      <p:sp>
        <p:nvSpPr>
          <p:cNvPr id="17" name="object 17"/>
          <p:cNvSpPr txBox="1"/>
          <p:nvPr/>
        </p:nvSpPr>
        <p:spPr>
          <a:xfrm>
            <a:off x="12679742" y="5816118"/>
            <a:ext cx="4037329" cy="2417445"/>
          </a:xfrm>
          <a:prstGeom prst="rect">
            <a:avLst/>
          </a:prstGeom>
        </p:spPr>
        <p:txBody>
          <a:bodyPr vert="horz" wrap="square" lIns="0" tIns="12700" rIns="0" bIns="0" rtlCol="0">
            <a:spAutoFit/>
          </a:bodyPr>
          <a:lstStyle/>
          <a:p>
            <a:pPr marL="591185" marR="5080" indent="-436880">
              <a:lnSpc>
                <a:spcPct val="141400"/>
              </a:lnSpc>
              <a:spcBef>
                <a:spcPts val="100"/>
              </a:spcBef>
            </a:pPr>
            <a:r>
              <a:rPr sz="2800" spc="-680" dirty="0">
                <a:latin typeface="Tahoma"/>
                <a:cs typeface="Tahoma"/>
              </a:rPr>
              <a:t>HOw</a:t>
            </a:r>
            <a:r>
              <a:rPr sz="2800" spc="-60" dirty="0">
                <a:latin typeface="Tahoma"/>
                <a:cs typeface="Tahoma"/>
              </a:rPr>
              <a:t> </a:t>
            </a:r>
            <a:r>
              <a:rPr sz="2800" spc="-700" dirty="0">
                <a:latin typeface="Tahoma"/>
                <a:cs typeface="Tahoma"/>
              </a:rPr>
              <a:t>DO</a:t>
            </a:r>
            <a:r>
              <a:rPr sz="2800" spc="-60" dirty="0">
                <a:latin typeface="Tahoma"/>
                <a:cs typeface="Tahoma"/>
              </a:rPr>
              <a:t> </a:t>
            </a:r>
            <a:r>
              <a:rPr sz="2800" spc="-500" dirty="0">
                <a:latin typeface="Tahoma"/>
                <a:cs typeface="Tahoma"/>
              </a:rPr>
              <a:t>yOU</a:t>
            </a:r>
            <a:r>
              <a:rPr sz="2800" spc="-60" dirty="0">
                <a:latin typeface="Tahoma"/>
                <a:cs typeface="Tahoma"/>
              </a:rPr>
              <a:t> </a:t>
            </a:r>
            <a:r>
              <a:rPr sz="2800" spc="-155" dirty="0">
                <a:latin typeface="Tahoma"/>
                <a:cs typeface="Tahoma"/>
              </a:rPr>
              <a:t>Apply</a:t>
            </a:r>
            <a:r>
              <a:rPr sz="2800" spc="-60" dirty="0">
                <a:latin typeface="Tahoma"/>
                <a:cs typeface="Tahoma"/>
              </a:rPr>
              <a:t> </a:t>
            </a:r>
            <a:r>
              <a:rPr sz="2800" spc="-415" dirty="0">
                <a:latin typeface="Tahoma"/>
                <a:cs typeface="Tahoma"/>
              </a:rPr>
              <a:t>DIplOmACy </a:t>
            </a:r>
            <a:r>
              <a:rPr sz="2800" spc="-340" dirty="0">
                <a:latin typeface="Tahoma"/>
                <a:cs typeface="Tahoma"/>
              </a:rPr>
              <a:t>tO</a:t>
            </a:r>
            <a:r>
              <a:rPr sz="2800" spc="-55" dirty="0">
                <a:latin typeface="Tahoma"/>
                <a:cs typeface="Tahoma"/>
              </a:rPr>
              <a:t> </a:t>
            </a:r>
            <a:r>
              <a:rPr sz="2800" spc="-190" dirty="0">
                <a:latin typeface="Tahoma"/>
                <a:cs typeface="Tahoma"/>
              </a:rPr>
              <a:t>t</a:t>
            </a:r>
            <a:r>
              <a:rPr sz="2800" cap="small" spc="-190" dirty="0">
                <a:latin typeface="Tahoma"/>
                <a:cs typeface="Tahoma"/>
              </a:rPr>
              <a:t>h</a:t>
            </a:r>
            <a:r>
              <a:rPr sz="2800" spc="-190" dirty="0">
                <a:latin typeface="Tahoma"/>
                <a:cs typeface="Tahoma"/>
              </a:rPr>
              <a:t>e</a:t>
            </a:r>
            <a:r>
              <a:rPr sz="2800" spc="-50" dirty="0">
                <a:latin typeface="Tahoma"/>
                <a:cs typeface="Tahoma"/>
              </a:rPr>
              <a:t> </a:t>
            </a:r>
            <a:r>
              <a:rPr sz="2800" spc="-270" dirty="0">
                <a:latin typeface="Tahoma"/>
                <a:cs typeface="Tahoma"/>
              </a:rPr>
              <a:t>SItUAtIOn</a:t>
            </a:r>
            <a:r>
              <a:rPr sz="2800" spc="-50" dirty="0">
                <a:latin typeface="Tahoma"/>
                <a:cs typeface="Tahoma"/>
              </a:rPr>
              <a:t> </a:t>
            </a:r>
            <a:r>
              <a:rPr sz="2800" spc="-370" dirty="0">
                <a:latin typeface="Tahoma"/>
                <a:cs typeface="Tahoma"/>
              </a:rPr>
              <a:t>w</a:t>
            </a:r>
            <a:r>
              <a:rPr sz="2800" cap="small" spc="-370" dirty="0">
                <a:latin typeface="Tahoma"/>
                <a:cs typeface="Tahoma"/>
              </a:rPr>
              <a:t>h</a:t>
            </a:r>
            <a:r>
              <a:rPr sz="2800" spc="-370" dirty="0">
                <a:latin typeface="Tahoma"/>
                <a:cs typeface="Tahoma"/>
              </a:rPr>
              <a:t>en</a:t>
            </a:r>
            <a:endParaRPr sz="2800" dirty="0">
              <a:latin typeface="Tahoma"/>
              <a:cs typeface="Tahoma"/>
            </a:endParaRPr>
          </a:p>
          <a:p>
            <a:pPr marL="1224280" marR="244475" indent="-1212215">
              <a:lnSpc>
                <a:spcPts val="4750"/>
              </a:lnSpc>
              <a:spcBef>
                <a:spcPts val="20"/>
              </a:spcBef>
            </a:pPr>
            <a:r>
              <a:rPr sz="2800" spc="-229" dirty="0">
                <a:latin typeface="Tahoma"/>
                <a:cs typeface="Tahoma"/>
              </a:rPr>
              <a:t>DeAlIng</a:t>
            </a:r>
            <a:r>
              <a:rPr sz="2800" spc="-30" dirty="0">
                <a:latin typeface="Tahoma"/>
                <a:cs typeface="Tahoma"/>
              </a:rPr>
              <a:t> </a:t>
            </a:r>
            <a:r>
              <a:rPr sz="2800" spc="-315" dirty="0">
                <a:latin typeface="Tahoma"/>
                <a:cs typeface="Tahoma"/>
              </a:rPr>
              <a:t>wIt</a:t>
            </a:r>
            <a:r>
              <a:rPr sz="2800" cap="small" spc="-315" dirty="0">
                <a:latin typeface="Tahoma"/>
                <a:cs typeface="Tahoma"/>
              </a:rPr>
              <a:t>h</a:t>
            </a:r>
            <a:r>
              <a:rPr sz="2800" spc="-30" dirty="0">
                <a:latin typeface="Tahoma"/>
                <a:cs typeface="Tahoma"/>
              </a:rPr>
              <a:t> </a:t>
            </a:r>
            <a:r>
              <a:rPr sz="2800" spc="-290" dirty="0" err="1">
                <a:latin typeface="Tahoma"/>
                <a:cs typeface="Tahoma"/>
              </a:rPr>
              <a:t>be</a:t>
            </a:r>
            <a:r>
              <a:rPr sz="2800" cap="small" spc="-290" dirty="0" err="1">
                <a:latin typeface="Tahoma"/>
                <a:cs typeface="Tahoma"/>
              </a:rPr>
              <a:t>h</a:t>
            </a:r>
            <a:r>
              <a:rPr sz="2800" spc="-290" dirty="0" err="1">
                <a:latin typeface="Tahoma"/>
                <a:cs typeface="Tahoma"/>
              </a:rPr>
              <a:t>AvIOUrS</a:t>
            </a:r>
            <a:r>
              <a:rPr sz="2800" spc="-30" dirty="0">
                <a:latin typeface="Tahoma"/>
                <a:cs typeface="Tahoma"/>
              </a:rPr>
              <a:t> </a:t>
            </a:r>
            <a:r>
              <a:rPr sz="2800" spc="-490" dirty="0">
                <a:latin typeface="Tahoma"/>
                <a:cs typeface="Tahoma"/>
              </a:rPr>
              <a:t>Of </a:t>
            </a:r>
            <a:r>
              <a:rPr sz="2800" spc="-100" dirty="0">
                <a:latin typeface="Tahoma"/>
                <a:cs typeface="Tahoma"/>
              </a:rPr>
              <a:t>COnCern?</a:t>
            </a:r>
            <a:endParaRPr sz="2800" dirty="0">
              <a:latin typeface="Tahoma"/>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862639"/>
            <a:ext cx="18288000" cy="5424805"/>
            <a:chOff x="0" y="4862639"/>
            <a:chExt cx="18288000" cy="5424805"/>
          </a:xfrm>
        </p:grpSpPr>
        <p:pic>
          <p:nvPicPr>
            <p:cNvPr id="3" name="object 3"/>
            <p:cNvPicPr/>
            <p:nvPr/>
          </p:nvPicPr>
          <p:blipFill>
            <a:blip r:embed="rId2" cstate="print"/>
            <a:stretch>
              <a:fillRect/>
            </a:stretch>
          </p:blipFill>
          <p:spPr>
            <a:xfrm>
              <a:off x="0" y="4862639"/>
              <a:ext cx="18287999" cy="542436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5" name="object 5"/>
          <p:cNvSpPr/>
          <p:nvPr/>
        </p:nvSpPr>
        <p:spPr>
          <a:xfrm>
            <a:off x="1028700" y="204851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8617093" y="3844327"/>
            <a:ext cx="7096123" cy="4838699"/>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1352550" y="5198882"/>
            <a:ext cx="104775" cy="104775"/>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352550" y="5798958"/>
            <a:ext cx="104775" cy="104775"/>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1352550" y="6399033"/>
            <a:ext cx="104775" cy="104775"/>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1352550" y="6999107"/>
            <a:ext cx="104775" cy="104775"/>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352550" y="7599182"/>
            <a:ext cx="104775" cy="104775"/>
          </a:xfrm>
          <a:prstGeom prst="rect">
            <a:avLst/>
          </a:prstGeom>
        </p:spPr>
      </p:pic>
      <p:sp>
        <p:nvSpPr>
          <p:cNvPr id="12" name="object 12"/>
          <p:cNvSpPr txBox="1"/>
          <p:nvPr/>
        </p:nvSpPr>
        <p:spPr>
          <a:xfrm>
            <a:off x="1016000" y="2685545"/>
            <a:ext cx="16155035" cy="5149850"/>
          </a:xfrm>
          <a:prstGeom prst="rect">
            <a:avLst/>
          </a:prstGeom>
        </p:spPr>
        <p:txBody>
          <a:bodyPr vert="horz" wrap="square" lIns="0" tIns="12700" rIns="0" bIns="0" rtlCol="0">
            <a:spAutoFit/>
          </a:bodyPr>
          <a:lstStyle/>
          <a:p>
            <a:pPr marL="12700" marR="5080">
              <a:lnSpc>
                <a:spcPct val="140600"/>
              </a:lnSpc>
              <a:spcBef>
                <a:spcPts val="100"/>
              </a:spcBef>
              <a:tabLst>
                <a:tab pos="358775" algn="l"/>
                <a:tab pos="1105535" algn="l"/>
                <a:tab pos="2030730" algn="l"/>
                <a:tab pos="3415665" algn="l"/>
                <a:tab pos="3943985" algn="l"/>
                <a:tab pos="4207510" algn="l"/>
                <a:tab pos="4987290" algn="l"/>
                <a:tab pos="5699760" algn="l"/>
                <a:tab pos="6451600" algn="l"/>
                <a:tab pos="6921500" algn="l"/>
                <a:tab pos="8692515" algn="l"/>
                <a:tab pos="9685655" algn="l"/>
                <a:tab pos="11798300" algn="l"/>
                <a:tab pos="12268200" algn="l"/>
                <a:tab pos="13830935" algn="l"/>
                <a:tab pos="14622780" algn="l"/>
              </a:tabLst>
            </a:pPr>
            <a:r>
              <a:rPr sz="2800" spc="110" dirty="0">
                <a:latin typeface="Arial MT"/>
                <a:cs typeface="Arial MT"/>
              </a:rPr>
              <a:t>Good</a:t>
            </a:r>
            <a:r>
              <a:rPr sz="2800" dirty="0">
                <a:latin typeface="Arial MT"/>
                <a:cs typeface="Arial MT"/>
              </a:rPr>
              <a:t>	</a:t>
            </a:r>
            <a:r>
              <a:rPr sz="2800" spc="155" dirty="0">
                <a:latin typeface="Arial MT"/>
                <a:cs typeface="Arial MT"/>
              </a:rPr>
              <a:t>communication</a:t>
            </a:r>
            <a:r>
              <a:rPr sz="2800" dirty="0">
                <a:latin typeface="Arial MT"/>
                <a:cs typeface="Arial MT"/>
              </a:rPr>
              <a:t>	</a:t>
            </a:r>
            <a:r>
              <a:rPr sz="2800" spc="145" dirty="0">
                <a:latin typeface="Arial MT"/>
                <a:cs typeface="Arial MT"/>
              </a:rPr>
              <a:t>skills</a:t>
            </a:r>
            <a:r>
              <a:rPr sz="2800" dirty="0">
                <a:latin typeface="Arial MT"/>
                <a:cs typeface="Arial MT"/>
              </a:rPr>
              <a:t>	</a:t>
            </a:r>
            <a:r>
              <a:rPr sz="2800" spc="90" dirty="0">
                <a:latin typeface="Arial MT"/>
                <a:cs typeface="Arial MT"/>
              </a:rPr>
              <a:t>are</a:t>
            </a:r>
            <a:r>
              <a:rPr sz="2800" dirty="0">
                <a:latin typeface="Arial MT"/>
                <a:cs typeface="Arial MT"/>
              </a:rPr>
              <a:t>	</a:t>
            </a:r>
            <a:r>
              <a:rPr sz="2800" spc="95" dirty="0">
                <a:latin typeface="Arial MT"/>
                <a:cs typeface="Arial MT"/>
              </a:rPr>
              <a:t>key</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a:latin typeface="Arial MT"/>
                <a:cs typeface="Arial MT"/>
              </a:rPr>
              <a:t>resolving</a:t>
            </a:r>
            <a:r>
              <a:rPr sz="2800" dirty="0">
                <a:latin typeface="Arial MT"/>
                <a:cs typeface="Arial MT"/>
              </a:rPr>
              <a:t>	</a:t>
            </a:r>
            <a:r>
              <a:rPr sz="2800" spc="114" dirty="0">
                <a:latin typeface="Arial MT"/>
                <a:cs typeface="Arial MT"/>
              </a:rPr>
              <a:t>most</a:t>
            </a:r>
            <a:r>
              <a:rPr sz="2800" dirty="0">
                <a:latin typeface="Arial MT"/>
                <a:cs typeface="Arial MT"/>
              </a:rPr>
              <a:t>	</a:t>
            </a:r>
            <a:r>
              <a:rPr sz="2800" spc="150" dirty="0">
                <a:latin typeface="Arial MT"/>
                <a:cs typeface="Arial MT"/>
              </a:rPr>
              <a:t>behaviours</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concern</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defusing </a:t>
            </a:r>
            <a:r>
              <a:rPr sz="2800" spc="-50" dirty="0">
                <a:latin typeface="Arial MT"/>
                <a:cs typeface="Arial MT"/>
              </a:rPr>
              <a:t>a</a:t>
            </a:r>
            <a:r>
              <a:rPr sz="2800" dirty="0">
                <a:latin typeface="Arial MT"/>
                <a:cs typeface="Arial MT"/>
              </a:rPr>
              <a:t>	</a:t>
            </a:r>
            <a:r>
              <a:rPr sz="2800" spc="155" dirty="0">
                <a:latin typeface="Arial MT"/>
                <a:cs typeface="Arial MT"/>
              </a:rPr>
              <a:t>situation</a:t>
            </a:r>
            <a:r>
              <a:rPr sz="2800" dirty="0">
                <a:latin typeface="Arial MT"/>
                <a:cs typeface="Arial MT"/>
              </a:rPr>
              <a:t>	</a:t>
            </a:r>
            <a:r>
              <a:rPr sz="2800" spc="150" dirty="0">
                <a:latin typeface="Arial MT"/>
                <a:cs typeface="Arial MT"/>
              </a:rPr>
              <a:t>quickly</a:t>
            </a:r>
            <a:r>
              <a:rPr sz="2800" dirty="0">
                <a:latin typeface="Arial MT"/>
                <a:cs typeface="Arial MT"/>
              </a:rPr>
              <a:t>	</a:t>
            </a:r>
            <a:r>
              <a:rPr sz="2800" spc="85" dirty="0">
                <a:latin typeface="Arial MT"/>
                <a:cs typeface="Arial MT"/>
              </a:rPr>
              <a:t>and</a:t>
            </a:r>
            <a:r>
              <a:rPr sz="2800" dirty="0">
                <a:latin typeface="Arial MT"/>
                <a:cs typeface="Arial MT"/>
              </a:rPr>
              <a:t>	</a:t>
            </a:r>
            <a:r>
              <a:rPr sz="2800" spc="160" dirty="0">
                <a:latin typeface="Arial MT"/>
                <a:cs typeface="Arial MT"/>
              </a:rPr>
              <a:t>effectively.</a:t>
            </a:r>
            <a:endParaRPr sz="2800" dirty="0">
              <a:latin typeface="Arial MT"/>
              <a:cs typeface="Arial MT"/>
            </a:endParaRPr>
          </a:p>
          <a:p>
            <a:pPr marL="616585" marR="9981565" indent="-604520">
              <a:lnSpc>
                <a:spcPct val="140600"/>
              </a:lnSpc>
              <a:spcBef>
                <a:spcPts val="2550"/>
              </a:spcBef>
              <a:tabLst>
                <a:tab pos="1723389" algn="l"/>
                <a:tab pos="1858010" algn="l"/>
                <a:tab pos="4562475" algn="l"/>
              </a:tabLst>
            </a:pPr>
            <a:r>
              <a:rPr sz="2800" spc="155" dirty="0">
                <a:latin typeface="Arial MT"/>
                <a:cs typeface="Arial MT"/>
              </a:rPr>
              <a:t>Effective</a:t>
            </a:r>
            <a:r>
              <a:rPr sz="2800" dirty="0">
                <a:latin typeface="Arial MT"/>
                <a:cs typeface="Arial MT"/>
              </a:rPr>
              <a:t>	</a:t>
            </a:r>
            <a:r>
              <a:rPr sz="2800" spc="155" dirty="0">
                <a:latin typeface="Arial MT"/>
                <a:cs typeface="Arial MT"/>
              </a:rPr>
              <a:t>communication</a:t>
            </a:r>
            <a:r>
              <a:rPr sz="2800" dirty="0">
                <a:latin typeface="Arial MT"/>
                <a:cs typeface="Arial MT"/>
              </a:rPr>
              <a:t>	</a:t>
            </a:r>
            <a:r>
              <a:rPr sz="2800" spc="155" dirty="0">
                <a:latin typeface="Arial MT"/>
                <a:cs typeface="Arial MT"/>
              </a:rPr>
              <a:t>includes: </a:t>
            </a:r>
            <a:r>
              <a:rPr sz="2800" spc="140" dirty="0">
                <a:latin typeface="Arial MT"/>
                <a:cs typeface="Arial MT"/>
              </a:rPr>
              <a:t>verbal</a:t>
            </a:r>
            <a:r>
              <a:rPr sz="2800" dirty="0">
                <a:latin typeface="Arial MT"/>
                <a:cs typeface="Arial MT"/>
              </a:rPr>
              <a:t>		</a:t>
            </a:r>
            <a:r>
              <a:rPr sz="2800" spc="155" dirty="0">
                <a:latin typeface="Arial MT"/>
                <a:cs typeface="Arial MT"/>
              </a:rPr>
              <a:t>communication</a:t>
            </a:r>
            <a:endParaRPr sz="2800" dirty="0">
              <a:latin typeface="Arial MT"/>
              <a:cs typeface="Arial MT"/>
            </a:endParaRPr>
          </a:p>
          <a:p>
            <a:pPr marL="616585" marR="10786745">
              <a:lnSpc>
                <a:spcPct val="140600"/>
              </a:lnSpc>
              <a:tabLst>
                <a:tab pos="2669540" algn="l"/>
              </a:tabLst>
            </a:pPr>
            <a:r>
              <a:rPr sz="2800" spc="180" dirty="0">
                <a:latin typeface="Arial MT"/>
                <a:cs typeface="Arial MT"/>
              </a:rPr>
              <a:t>non-</a:t>
            </a:r>
            <a:r>
              <a:rPr sz="2800" spc="140" dirty="0">
                <a:latin typeface="Arial MT"/>
                <a:cs typeface="Arial MT"/>
              </a:rPr>
              <a:t>verbal</a:t>
            </a:r>
            <a:r>
              <a:rPr sz="2800" dirty="0">
                <a:latin typeface="Arial MT"/>
                <a:cs typeface="Arial MT"/>
              </a:rPr>
              <a:t>	</a:t>
            </a:r>
            <a:r>
              <a:rPr sz="2800" spc="155" dirty="0">
                <a:latin typeface="Arial MT"/>
                <a:cs typeface="Arial MT"/>
              </a:rPr>
              <a:t>communication </a:t>
            </a:r>
            <a:r>
              <a:rPr sz="2800" spc="150" dirty="0">
                <a:latin typeface="Arial MT"/>
                <a:cs typeface="Arial MT"/>
              </a:rPr>
              <a:t>listening</a:t>
            </a:r>
            <a:endParaRPr sz="2800" dirty="0">
              <a:latin typeface="Arial MT"/>
              <a:cs typeface="Arial MT"/>
            </a:endParaRPr>
          </a:p>
          <a:p>
            <a:pPr marL="616585">
              <a:lnSpc>
                <a:spcPct val="100000"/>
              </a:lnSpc>
              <a:spcBef>
                <a:spcPts val="1365"/>
              </a:spcBef>
            </a:pPr>
            <a:r>
              <a:rPr sz="2800" spc="155" dirty="0">
                <a:latin typeface="Arial MT"/>
                <a:cs typeface="Arial MT"/>
              </a:rPr>
              <a:t>questioning</a:t>
            </a:r>
            <a:endParaRPr sz="2800" dirty="0">
              <a:latin typeface="Arial MT"/>
              <a:cs typeface="Arial MT"/>
            </a:endParaRPr>
          </a:p>
          <a:p>
            <a:pPr marL="616585">
              <a:lnSpc>
                <a:spcPct val="100000"/>
              </a:lnSpc>
              <a:spcBef>
                <a:spcPts val="1365"/>
              </a:spcBef>
            </a:pPr>
            <a:r>
              <a:rPr sz="2800" spc="155" dirty="0">
                <a:latin typeface="Arial MT"/>
                <a:cs typeface="Arial MT"/>
              </a:rPr>
              <a:t>paraphrasing.</a:t>
            </a:r>
            <a:endParaRPr sz="2800" dirty="0">
              <a:latin typeface="Arial MT"/>
              <a:cs typeface="Arial MT"/>
            </a:endParaRPr>
          </a:p>
        </p:txBody>
      </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114" dirty="0"/>
              <a:t>Communication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Reflection – The Johari Window Model</a:t>
            </a:r>
            <a:endParaRPr lang="en-AU" sz="44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6986528"/>
          </a:xfrm>
          <a:prstGeom prst="rect">
            <a:avLst/>
          </a:prstGeom>
          <a:noFill/>
        </p:spPr>
        <p:txBody>
          <a:bodyPr wrap="square" rtlCol="0">
            <a:spAutoFit/>
          </a:bodyPr>
          <a:lstStyle/>
          <a:p>
            <a:r>
              <a:rPr lang="en-US" sz="2800" dirty="0">
                <a:solidFill>
                  <a:srgbClr val="0070C0"/>
                </a:solidFill>
              </a:rPr>
              <a:t>The Johari Window Model is a tool to enhance an individual’s perception of others. This model is based on two principles:</a:t>
            </a:r>
          </a:p>
          <a:p>
            <a:r>
              <a:rPr lang="en-US" sz="2800" dirty="0">
                <a:solidFill>
                  <a:srgbClr val="0070C0"/>
                </a:solidFill>
              </a:rPr>
              <a:t>1. trust can be acquired by revealing information about you to others</a:t>
            </a:r>
          </a:p>
          <a:p>
            <a:r>
              <a:rPr lang="en-US" sz="2800" dirty="0">
                <a:solidFill>
                  <a:srgbClr val="0070C0"/>
                </a:solidFill>
              </a:rPr>
              <a:t>2. learning about yourself from others feedback.</a:t>
            </a:r>
          </a:p>
          <a:p>
            <a:r>
              <a:rPr lang="en-US" sz="2800" dirty="0">
                <a:solidFill>
                  <a:srgbClr val="0070C0"/>
                </a:solidFill>
              </a:rPr>
              <a:t>Each person is represented by the Johari model through four quadrants or windowpanes. Each four windowpanes signify personal information, feelings, motivation and whether that information is known or unknown to oneself or others in four viewpoints.</a:t>
            </a:r>
          </a:p>
          <a:p>
            <a:r>
              <a:rPr lang="en-US" sz="2800" dirty="0">
                <a:solidFill>
                  <a:srgbClr val="0070C0"/>
                </a:solidFill>
              </a:rPr>
              <a:t>1. Visit the website below and read about the Johari Window Model. The website also offers an explanation of the four quadrants.</a:t>
            </a:r>
          </a:p>
          <a:p>
            <a:r>
              <a:rPr lang="en-US" sz="2800" dirty="0">
                <a:solidFill>
                  <a:srgbClr val="0070C0"/>
                </a:solidFill>
              </a:rPr>
              <a:t>Website: </a:t>
            </a:r>
            <a:r>
              <a:rPr lang="en-US" sz="2800" dirty="0">
                <a:solidFill>
                  <a:srgbClr val="0070C0"/>
                </a:solidFill>
                <a:hlinkClick r:id="rId3"/>
              </a:rPr>
              <a:t>https://www.communicationtheory.org/the-johari-window-model/</a:t>
            </a:r>
            <a:r>
              <a:rPr lang="en-US" sz="2800" dirty="0">
                <a:solidFill>
                  <a:srgbClr val="0070C0"/>
                </a:solidFill>
              </a:rPr>
              <a:t>  </a:t>
            </a:r>
            <a:r>
              <a:rPr lang="en-US" sz="2800" dirty="0">
                <a:solidFill>
                  <a:srgbClr val="0070C0"/>
                </a:solidFill>
                <a:hlinkClick r:id="rId4"/>
              </a:rPr>
              <a:t>https://www.tobysinclair.com/post/how-to-use-johari-window-to-build-self-awareness</a:t>
            </a:r>
            <a:endParaRPr lang="en-US" sz="2800" dirty="0">
              <a:solidFill>
                <a:srgbClr val="0070C0"/>
              </a:solidFill>
            </a:endParaRPr>
          </a:p>
          <a:p>
            <a:r>
              <a:rPr lang="en-US" sz="2800" dirty="0">
                <a:solidFill>
                  <a:schemeClr val="tx1"/>
                </a:solidFill>
              </a:rPr>
              <a:t>2. Select 6 adjectives that describe who you are.</a:t>
            </a:r>
          </a:p>
          <a:p>
            <a:r>
              <a:rPr lang="en-US" sz="2800" dirty="0">
                <a:solidFill>
                  <a:schemeClr val="tx1"/>
                </a:solidFill>
              </a:rPr>
              <a:t>3. Ask a diverse set of people to select 6 adjectives that describe who you are.</a:t>
            </a:r>
          </a:p>
          <a:p>
            <a:r>
              <a:rPr lang="en-US" sz="2800" dirty="0">
                <a:solidFill>
                  <a:schemeClr val="tx1"/>
                </a:solidFill>
              </a:rPr>
              <a:t>4. </a:t>
            </a:r>
            <a:r>
              <a:rPr lang="en-US" sz="2800" dirty="0" err="1">
                <a:solidFill>
                  <a:schemeClr val="tx1"/>
                </a:solidFill>
              </a:rPr>
              <a:t>Categorise</a:t>
            </a:r>
            <a:r>
              <a:rPr lang="en-US" sz="2800" dirty="0">
                <a:solidFill>
                  <a:schemeClr val="tx1"/>
                </a:solidFill>
              </a:rPr>
              <a:t> the results into the four Johari Window Quadrants.</a:t>
            </a:r>
          </a:p>
          <a:p>
            <a:r>
              <a:rPr lang="en-US" sz="2800" dirty="0">
                <a:solidFill>
                  <a:schemeClr val="tx1"/>
                </a:solidFill>
              </a:rPr>
              <a:t>5. Discuss the results with the group to elicit deeper insights.</a:t>
            </a:r>
          </a:p>
          <a:p>
            <a:r>
              <a:rPr lang="en-US" sz="2800" dirty="0">
                <a:solidFill>
                  <a:schemeClr val="tx1"/>
                </a:solidFill>
              </a:rPr>
              <a:t>6. Use this input to form an action plan on how to increase alignment.</a:t>
            </a:r>
          </a:p>
        </p:txBody>
      </p:sp>
      <p:pic>
        <p:nvPicPr>
          <p:cNvPr id="10" name="object 3"/>
          <p:cNvPicPr/>
          <p:nvPr/>
        </p:nvPicPr>
        <p:blipFill>
          <a:blip r:embed="rId5" cstate="email">
            <a:extLst>
              <a:ext uri="{28A0092B-C50C-407E-A947-70E740481C1C}">
                <a14:useLocalDpi xmlns:a14="http://schemas.microsoft.com/office/drawing/2010/main"/>
              </a:ext>
            </a:extLst>
          </a:blip>
          <a:stretch>
            <a:fillRect/>
          </a:stretch>
        </p:blipFill>
        <p:spPr>
          <a:xfrm>
            <a:off x="91440" y="110147"/>
            <a:ext cx="1470406" cy="1037764"/>
          </a:xfrm>
          <a:prstGeom prst="rect">
            <a:avLst/>
          </a:prstGeom>
        </p:spPr>
      </p:pic>
      <p:pic>
        <p:nvPicPr>
          <p:cNvPr id="3" name="object 4">
            <a:hlinkClick r:id="rId6" action="ppaction://hlinksldjump"/>
            <a:extLst>
              <a:ext uri="{FF2B5EF4-FFF2-40B4-BE49-F238E27FC236}">
                <a16:creationId xmlns:a16="http://schemas.microsoft.com/office/drawing/2014/main" id="{F427C223-1DC2-D3ED-1B8D-818BAD672B4A}"/>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7" name="Picture 6">
            <a:extLst>
              <a:ext uri="{FF2B5EF4-FFF2-40B4-BE49-F238E27FC236}">
                <a16:creationId xmlns:a16="http://schemas.microsoft.com/office/drawing/2014/main" id="{15481E73-3754-38A0-9115-05452E6C07AD}"/>
              </a:ext>
            </a:extLst>
          </p:cNvPr>
          <p:cNvPicPr>
            <a:picLocks noChangeAspect="1"/>
          </p:cNvPicPr>
          <p:nvPr/>
        </p:nvPicPr>
        <p:blipFill>
          <a:blip r:embed="rId8"/>
          <a:stretch>
            <a:fillRect/>
          </a:stretch>
        </p:blipFill>
        <p:spPr>
          <a:xfrm>
            <a:off x="12570058" y="5788046"/>
            <a:ext cx="5301428" cy="3775053"/>
          </a:xfrm>
          <a:prstGeom prst="rect">
            <a:avLst/>
          </a:prstGeom>
        </p:spPr>
      </p:pic>
    </p:spTree>
    <p:extLst>
      <p:ext uri="{BB962C8B-B14F-4D97-AF65-F5344CB8AC3E}">
        <p14:creationId xmlns:p14="http://schemas.microsoft.com/office/powerpoint/2010/main" val="420489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Reflection – The Johari Window Model</a:t>
            </a:r>
            <a:endParaRPr lang="en-AU" sz="44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104810"/>
            <a:ext cx="18234660" cy="2554545"/>
          </a:xfrm>
          <a:prstGeom prst="rect">
            <a:avLst/>
          </a:prstGeom>
          <a:noFill/>
        </p:spPr>
        <p:txBody>
          <a:bodyPr wrap="square" rtlCol="0">
            <a:spAutoFit/>
          </a:bodyPr>
          <a:lstStyle/>
          <a:p>
            <a:r>
              <a:rPr lang="en-US" sz="2000" dirty="0">
                <a:solidFill>
                  <a:srgbClr val="0070C0"/>
                </a:solidFill>
              </a:rPr>
              <a:t>Answer guide:</a:t>
            </a:r>
          </a:p>
          <a:p>
            <a:r>
              <a:rPr lang="en-US" sz="2000" dirty="0">
                <a:solidFill>
                  <a:srgbClr val="0070C0"/>
                </a:solidFill>
              </a:rPr>
              <a:t>• This activity allows the participants to understand their own behaviours.</a:t>
            </a:r>
          </a:p>
          <a:p>
            <a:r>
              <a:rPr lang="en-US" sz="2000" dirty="0">
                <a:solidFill>
                  <a:srgbClr val="0070C0"/>
                </a:solidFill>
              </a:rPr>
              <a:t>• It is to reiterate that not everyone understands all aspects of themselves, and behaviours associated with their blind spots and unknown areas.</a:t>
            </a:r>
          </a:p>
          <a:p>
            <a:r>
              <a:rPr lang="en-US" sz="2000" dirty="0">
                <a:solidFill>
                  <a:srgbClr val="0070C0"/>
                </a:solidFill>
              </a:rPr>
              <a:t>• Responses to behaviours of concern should consider that the person and staff assisting the person both have blind spots and unknown areas.</a:t>
            </a:r>
          </a:p>
          <a:p>
            <a:r>
              <a:rPr lang="en-US" sz="2000" dirty="0">
                <a:solidFill>
                  <a:srgbClr val="0070C0"/>
                </a:solidFill>
              </a:rPr>
              <a:t>• Staff should be aware of their own self when responding to behaviours of concern.</a:t>
            </a:r>
          </a:p>
          <a:p>
            <a:r>
              <a:rPr lang="en-US" sz="2000" dirty="0">
                <a:solidFill>
                  <a:srgbClr val="0070C0"/>
                </a:solidFill>
              </a:rPr>
              <a:t>• This activity also encourages the participant to seek feedback and adjust own response.</a:t>
            </a:r>
          </a:p>
          <a:p>
            <a:r>
              <a:rPr lang="en-US" sz="2000" dirty="0">
                <a:solidFill>
                  <a:srgbClr val="0070C0"/>
                </a:solidFill>
              </a:rPr>
              <a:t>• For example, not taking verbal abuse from a client with dementia too seriously as it is an uncontrolled, blind spot and unknown behaviour for the person as a result of dementia.</a:t>
            </a:r>
            <a:endParaRPr lang="en-US" sz="2000" dirty="0">
              <a:solidFill>
                <a:srgbClr val="002060"/>
              </a:solidFill>
            </a:endParaRPr>
          </a:p>
        </p:txBody>
      </p:sp>
      <p:pic>
        <p:nvPicPr>
          <p:cNvPr id="10" name="object 3"/>
          <p:cNvPicPr/>
          <p:nvPr/>
        </p:nvPicPr>
        <p:blipFill>
          <a:blip r:embed="rId4" cstate="email">
            <a:extLst>
              <a:ext uri="{28A0092B-C50C-407E-A947-70E740481C1C}">
                <a14:useLocalDpi xmlns:a14="http://schemas.microsoft.com/office/drawing/2010/main"/>
              </a:ext>
            </a:extLst>
          </a:blip>
          <a:stretch>
            <a:fillRect/>
          </a:stretch>
        </p:blipFill>
        <p:spPr>
          <a:xfrm>
            <a:off x="91440" y="110147"/>
            <a:ext cx="1470406" cy="1037764"/>
          </a:xfrm>
          <a:prstGeom prst="rect">
            <a:avLst/>
          </a:prstGeom>
        </p:spPr>
      </p:pic>
      <p:pic>
        <p:nvPicPr>
          <p:cNvPr id="7" name="Picture 6">
            <a:extLst>
              <a:ext uri="{FF2B5EF4-FFF2-40B4-BE49-F238E27FC236}">
                <a16:creationId xmlns:a16="http://schemas.microsoft.com/office/drawing/2014/main" id="{634A70EC-17EA-35A1-6004-C2234F92DC94}"/>
              </a:ext>
            </a:extLst>
          </p:cNvPr>
          <p:cNvPicPr>
            <a:picLocks noChangeAspect="1"/>
          </p:cNvPicPr>
          <p:nvPr/>
        </p:nvPicPr>
        <p:blipFill>
          <a:blip r:embed="rId5"/>
          <a:stretch>
            <a:fillRect/>
          </a:stretch>
        </p:blipFill>
        <p:spPr>
          <a:xfrm>
            <a:off x="2355675" y="3523675"/>
            <a:ext cx="13639800" cy="6630735"/>
          </a:xfrm>
          <a:prstGeom prst="rect">
            <a:avLst/>
          </a:prstGeom>
        </p:spPr>
      </p:pic>
      <p:pic>
        <p:nvPicPr>
          <p:cNvPr id="3" name="object 4">
            <a:hlinkClick r:id="rId6" action="ppaction://hlinksldjump"/>
            <a:extLst>
              <a:ext uri="{FF2B5EF4-FFF2-40B4-BE49-F238E27FC236}">
                <a16:creationId xmlns:a16="http://schemas.microsoft.com/office/drawing/2014/main" id="{F680E1EA-329D-482D-0453-F99CF627ADE2}"/>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2" name="TextBox 1">
            <a:extLst>
              <a:ext uri="{FF2B5EF4-FFF2-40B4-BE49-F238E27FC236}">
                <a16:creationId xmlns:a16="http://schemas.microsoft.com/office/drawing/2014/main" id="{E0161377-99CB-E2E7-8C84-56EBDF31332E}"/>
              </a:ext>
            </a:extLst>
          </p:cNvPr>
          <p:cNvSpPr txBox="1"/>
          <p:nvPr/>
        </p:nvSpPr>
        <p:spPr>
          <a:xfrm>
            <a:off x="3733800" y="3719616"/>
            <a:ext cx="1676400" cy="461665"/>
          </a:xfrm>
          <a:prstGeom prst="rect">
            <a:avLst/>
          </a:prstGeom>
          <a:noFill/>
        </p:spPr>
        <p:txBody>
          <a:bodyPr wrap="square" rtlCol="0">
            <a:spAutoFit/>
          </a:bodyPr>
          <a:lstStyle/>
          <a:p>
            <a:r>
              <a:rPr lang="en-US" sz="2400" b="1" dirty="0"/>
              <a:t>I know</a:t>
            </a:r>
            <a:endParaRPr lang="en-AU" sz="2400" b="1" dirty="0"/>
          </a:p>
        </p:txBody>
      </p:sp>
      <p:sp>
        <p:nvSpPr>
          <p:cNvPr id="8" name="TextBox 7">
            <a:extLst>
              <a:ext uri="{FF2B5EF4-FFF2-40B4-BE49-F238E27FC236}">
                <a16:creationId xmlns:a16="http://schemas.microsoft.com/office/drawing/2014/main" id="{40202915-5A5D-D32E-BDE6-092373FB5AEA}"/>
              </a:ext>
            </a:extLst>
          </p:cNvPr>
          <p:cNvSpPr txBox="1"/>
          <p:nvPr/>
        </p:nvSpPr>
        <p:spPr>
          <a:xfrm>
            <a:off x="9448800" y="3695700"/>
            <a:ext cx="2555963" cy="461665"/>
          </a:xfrm>
          <a:prstGeom prst="rect">
            <a:avLst/>
          </a:prstGeom>
          <a:noFill/>
        </p:spPr>
        <p:txBody>
          <a:bodyPr wrap="square" rtlCol="0">
            <a:spAutoFit/>
          </a:bodyPr>
          <a:lstStyle/>
          <a:p>
            <a:r>
              <a:rPr lang="en-US" sz="2400" b="1" dirty="0"/>
              <a:t>I don’t know</a:t>
            </a:r>
            <a:endParaRPr lang="en-AU" sz="2400" b="1" dirty="0"/>
          </a:p>
        </p:txBody>
      </p:sp>
      <p:sp>
        <p:nvSpPr>
          <p:cNvPr id="9" name="TextBox 8">
            <a:extLst>
              <a:ext uri="{FF2B5EF4-FFF2-40B4-BE49-F238E27FC236}">
                <a16:creationId xmlns:a16="http://schemas.microsoft.com/office/drawing/2014/main" id="{E90AF873-693D-8D1F-CC8B-72BF147CC911}"/>
              </a:ext>
            </a:extLst>
          </p:cNvPr>
          <p:cNvSpPr txBox="1"/>
          <p:nvPr/>
        </p:nvSpPr>
        <p:spPr>
          <a:xfrm rot="10800000">
            <a:off x="1884401" y="4181280"/>
            <a:ext cx="553998" cy="2105220"/>
          </a:xfrm>
          <a:prstGeom prst="rect">
            <a:avLst/>
          </a:prstGeom>
          <a:noFill/>
        </p:spPr>
        <p:txBody>
          <a:bodyPr vert="eaVert" wrap="square" rtlCol="0">
            <a:spAutoFit/>
          </a:bodyPr>
          <a:lstStyle/>
          <a:p>
            <a:r>
              <a:rPr lang="en-US" sz="2400" b="1" dirty="0"/>
              <a:t>Others know</a:t>
            </a:r>
            <a:endParaRPr lang="en-AU" sz="2400" b="1" dirty="0"/>
          </a:p>
        </p:txBody>
      </p:sp>
      <p:sp>
        <p:nvSpPr>
          <p:cNvPr id="11" name="TextBox 10">
            <a:extLst>
              <a:ext uri="{FF2B5EF4-FFF2-40B4-BE49-F238E27FC236}">
                <a16:creationId xmlns:a16="http://schemas.microsoft.com/office/drawing/2014/main" id="{5F770936-18A6-7965-3E4D-008DD8EBAF74}"/>
              </a:ext>
            </a:extLst>
          </p:cNvPr>
          <p:cNvSpPr txBox="1"/>
          <p:nvPr/>
        </p:nvSpPr>
        <p:spPr>
          <a:xfrm rot="10800000">
            <a:off x="1828800" y="7305479"/>
            <a:ext cx="553998" cy="2829119"/>
          </a:xfrm>
          <a:prstGeom prst="rect">
            <a:avLst/>
          </a:prstGeom>
          <a:noFill/>
        </p:spPr>
        <p:txBody>
          <a:bodyPr vert="eaVert" wrap="square" rtlCol="0">
            <a:spAutoFit/>
          </a:bodyPr>
          <a:lstStyle/>
          <a:p>
            <a:r>
              <a:rPr lang="en-US" sz="2400" b="1" dirty="0"/>
              <a:t>Others don’t know</a:t>
            </a:r>
            <a:endParaRPr lang="en-AU" sz="2400" b="1" dirty="0"/>
          </a:p>
        </p:txBody>
      </p:sp>
      <p:pic>
        <p:nvPicPr>
          <p:cNvPr id="12" name="Picture 11">
            <a:extLst>
              <a:ext uri="{FF2B5EF4-FFF2-40B4-BE49-F238E27FC236}">
                <a16:creationId xmlns:a16="http://schemas.microsoft.com/office/drawing/2014/main" id="{FDE74E88-6C91-7705-D183-710BECBF5C2F}"/>
              </a:ext>
            </a:extLst>
          </p:cNvPr>
          <p:cNvPicPr>
            <a:picLocks noChangeAspect="1"/>
          </p:cNvPicPr>
          <p:nvPr/>
        </p:nvPicPr>
        <p:blipFill>
          <a:blip r:embed="rId8"/>
          <a:stretch>
            <a:fillRect/>
          </a:stretch>
        </p:blipFill>
        <p:spPr>
          <a:xfrm>
            <a:off x="7574280" y="4741305"/>
            <a:ext cx="6781800" cy="4829200"/>
          </a:xfrm>
          <a:prstGeom prst="rect">
            <a:avLst/>
          </a:prstGeom>
        </p:spPr>
      </p:pic>
    </p:spTree>
    <p:extLst>
      <p:ext uri="{BB962C8B-B14F-4D97-AF65-F5344CB8AC3E}">
        <p14:creationId xmlns:p14="http://schemas.microsoft.com/office/powerpoint/2010/main" val="154577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0F9"/>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grpSp>
        <p:nvGrpSpPr>
          <p:cNvPr id="4" name="object 4"/>
          <p:cNvGrpSpPr/>
          <p:nvPr/>
        </p:nvGrpSpPr>
        <p:grpSpPr>
          <a:xfrm>
            <a:off x="0" y="1"/>
            <a:ext cx="18284190" cy="10267950"/>
            <a:chOff x="0" y="1"/>
            <a:chExt cx="18284190" cy="10267950"/>
          </a:xfrm>
        </p:grpSpPr>
        <p:pic>
          <p:nvPicPr>
            <p:cNvPr id="5" name="object 5"/>
            <p:cNvPicPr/>
            <p:nvPr/>
          </p:nvPicPr>
          <p:blipFill>
            <a:blip r:embed="rId3" cstate="print"/>
            <a:stretch>
              <a:fillRect/>
            </a:stretch>
          </p:blipFill>
          <p:spPr>
            <a:xfrm>
              <a:off x="0" y="1"/>
              <a:ext cx="9671288" cy="10267948"/>
            </a:xfrm>
            <a:prstGeom prst="rect">
              <a:avLst/>
            </a:prstGeom>
          </p:spPr>
        </p:pic>
        <p:sp>
          <p:nvSpPr>
            <p:cNvPr id="6" name="object 6"/>
            <p:cNvSpPr/>
            <p:nvPr/>
          </p:nvSpPr>
          <p:spPr>
            <a:xfrm>
              <a:off x="6615866" y="760511"/>
              <a:ext cx="11668760" cy="7829550"/>
            </a:xfrm>
            <a:custGeom>
              <a:avLst/>
              <a:gdLst/>
              <a:ahLst/>
              <a:cxnLst/>
              <a:rect l="l" t="t" r="r" b="b"/>
              <a:pathLst>
                <a:path w="11668760" h="7829550">
                  <a:moveTo>
                    <a:pt x="11668132" y="7829508"/>
                  </a:moveTo>
                  <a:lnTo>
                    <a:pt x="0" y="7829508"/>
                  </a:lnTo>
                  <a:lnTo>
                    <a:pt x="0" y="0"/>
                  </a:lnTo>
                  <a:lnTo>
                    <a:pt x="11668132" y="0"/>
                  </a:lnTo>
                  <a:lnTo>
                    <a:pt x="11668132" y="7829508"/>
                  </a:lnTo>
                  <a:close/>
                </a:path>
              </a:pathLst>
            </a:custGeom>
            <a:solidFill>
              <a:srgbClr val="ECD4E9">
                <a:alpha val="85879"/>
              </a:srgbClr>
            </a:solidFill>
          </p:spPr>
          <p:txBody>
            <a:bodyPr wrap="square" lIns="0" tIns="0" rIns="0" bIns="0" rtlCol="0"/>
            <a:lstStyle/>
            <a:p>
              <a:endParaRPr/>
            </a:p>
          </p:txBody>
        </p:sp>
        <p:sp>
          <p:nvSpPr>
            <p:cNvPr id="7" name="object 7"/>
            <p:cNvSpPr/>
            <p:nvPr/>
          </p:nvSpPr>
          <p:spPr>
            <a:xfrm>
              <a:off x="7245068" y="204851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7357664" y="3409921"/>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7357664" y="3971897"/>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7357664" y="5095847"/>
              <a:ext cx="104775" cy="104775"/>
            </a:xfrm>
            <a:prstGeom prst="rect">
              <a:avLst/>
            </a:prstGeom>
          </p:spPr>
        </p:pic>
      </p:grpSp>
      <p:sp>
        <p:nvSpPr>
          <p:cNvPr id="11" name="object 11"/>
          <p:cNvSpPr txBox="1">
            <a:spLocks noGrp="1"/>
          </p:cNvSpPr>
          <p:nvPr>
            <p:ph type="body" idx="1"/>
          </p:nvPr>
        </p:nvSpPr>
        <p:spPr>
          <a:prstGeom prst="rect">
            <a:avLst/>
          </a:prstGeom>
        </p:spPr>
        <p:txBody>
          <a:bodyPr vert="horz" wrap="square" lIns="0" tIns="12700" rIns="0" bIns="0" rtlCol="0">
            <a:spAutoFit/>
          </a:bodyPr>
          <a:lstStyle/>
          <a:p>
            <a:pPr marL="616585" marR="71120" indent="-481330">
              <a:lnSpc>
                <a:spcPct val="131700"/>
              </a:lnSpc>
              <a:spcBef>
                <a:spcPts val="100"/>
              </a:spcBef>
              <a:tabLst>
                <a:tab pos="1734820" algn="l"/>
                <a:tab pos="1979930" algn="l"/>
                <a:tab pos="2284095" algn="l"/>
                <a:tab pos="3568065" algn="l"/>
                <a:tab pos="4339590" algn="l"/>
                <a:tab pos="4970780" algn="l"/>
                <a:tab pos="5882640" algn="l"/>
                <a:tab pos="6233795" algn="l"/>
                <a:tab pos="6479540" algn="l"/>
                <a:tab pos="6664325" algn="l"/>
                <a:tab pos="7270750" algn="l"/>
                <a:tab pos="8493760" algn="l"/>
                <a:tab pos="9310370" algn="l"/>
              </a:tabLst>
            </a:pPr>
            <a:r>
              <a:rPr spc="150" dirty="0"/>
              <a:t>Whatever</a:t>
            </a:r>
            <a:r>
              <a:rPr dirty="0"/>
              <a:t>	</a:t>
            </a:r>
            <a:r>
              <a:rPr spc="150" dirty="0"/>
              <a:t>strategy</a:t>
            </a:r>
            <a:r>
              <a:rPr dirty="0"/>
              <a:t>	</a:t>
            </a:r>
            <a:r>
              <a:rPr spc="90" dirty="0"/>
              <a:t>you</a:t>
            </a:r>
            <a:r>
              <a:rPr dirty="0"/>
              <a:t>	</a:t>
            </a:r>
            <a:r>
              <a:rPr spc="145" dirty="0"/>
              <a:t>choose,</a:t>
            </a:r>
            <a:r>
              <a:rPr dirty="0"/>
              <a:t>	</a:t>
            </a:r>
            <a:r>
              <a:rPr spc="65" dirty="0"/>
              <a:t>it</a:t>
            </a:r>
            <a:r>
              <a:rPr dirty="0"/>
              <a:t>	</a:t>
            </a:r>
            <a:r>
              <a:rPr spc="65" dirty="0"/>
              <a:t>is</a:t>
            </a:r>
            <a:r>
              <a:rPr dirty="0"/>
              <a:t>	</a:t>
            </a:r>
            <a:r>
              <a:rPr spc="150" dirty="0"/>
              <a:t>important</a:t>
            </a:r>
            <a:r>
              <a:rPr dirty="0"/>
              <a:t>	</a:t>
            </a:r>
            <a:r>
              <a:rPr spc="114" dirty="0"/>
              <a:t>that</a:t>
            </a:r>
            <a:r>
              <a:rPr dirty="0"/>
              <a:t>	</a:t>
            </a:r>
            <a:r>
              <a:rPr spc="114" dirty="0"/>
              <a:t>you: </a:t>
            </a:r>
            <a:r>
              <a:rPr spc="130" dirty="0"/>
              <a:t>abide</a:t>
            </a:r>
            <a:r>
              <a:rPr dirty="0"/>
              <a:t>	</a:t>
            </a:r>
            <a:r>
              <a:rPr spc="60" dirty="0"/>
              <a:t>by</a:t>
            </a:r>
            <a:r>
              <a:rPr dirty="0"/>
              <a:t>	</a:t>
            </a:r>
            <a:r>
              <a:rPr spc="160" dirty="0"/>
              <a:t>organisational</a:t>
            </a:r>
            <a:r>
              <a:rPr dirty="0"/>
              <a:t>	</a:t>
            </a:r>
            <a:r>
              <a:rPr spc="150" dirty="0"/>
              <a:t>policies</a:t>
            </a:r>
            <a:r>
              <a:rPr dirty="0"/>
              <a:t>	</a:t>
            </a:r>
            <a:r>
              <a:rPr spc="85" dirty="0"/>
              <a:t>and</a:t>
            </a:r>
            <a:r>
              <a:rPr dirty="0"/>
              <a:t>	</a:t>
            </a:r>
            <a:r>
              <a:rPr spc="150" dirty="0"/>
              <a:t>procedures</a:t>
            </a:r>
          </a:p>
          <a:p>
            <a:pPr marL="616585" marR="993775">
              <a:lnSpc>
                <a:spcPct val="131700"/>
              </a:lnSpc>
              <a:tabLst>
                <a:tab pos="1734820" algn="l"/>
                <a:tab pos="2283460" algn="l"/>
                <a:tab pos="3115310" algn="l"/>
                <a:tab pos="3198495" algn="l"/>
                <a:tab pos="4885690" algn="l"/>
                <a:tab pos="6107430" algn="l"/>
                <a:tab pos="6898640" algn="l"/>
                <a:tab pos="7591425" algn="l"/>
                <a:tab pos="8813165" algn="l"/>
              </a:tabLst>
            </a:pPr>
            <a:r>
              <a:rPr spc="145" dirty="0"/>
              <a:t>maintain</a:t>
            </a:r>
            <a:r>
              <a:rPr dirty="0"/>
              <a:t>	</a:t>
            </a:r>
            <a:r>
              <a:rPr spc="114" dirty="0"/>
              <a:t>your</a:t>
            </a:r>
            <a:r>
              <a:rPr dirty="0"/>
              <a:t>		</a:t>
            </a:r>
            <a:r>
              <a:rPr spc="145" dirty="0"/>
              <a:t>personal</a:t>
            </a:r>
            <a:r>
              <a:rPr dirty="0"/>
              <a:t>	</a:t>
            </a:r>
            <a:r>
              <a:rPr spc="145" dirty="0"/>
              <a:t>safety</a:t>
            </a:r>
            <a:r>
              <a:rPr dirty="0"/>
              <a:t>	</a:t>
            </a:r>
            <a:r>
              <a:rPr spc="85" dirty="0"/>
              <a:t>and</a:t>
            </a:r>
            <a:r>
              <a:rPr dirty="0"/>
              <a:t>	</a:t>
            </a:r>
            <a:r>
              <a:rPr spc="90" dirty="0"/>
              <a:t>the</a:t>
            </a:r>
            <a:r>
              <a:rPr dirty="0"/>
              <a:t>	</a:t>
            </a:r>
            <a:r>
              <a:rPr spc="145" dirty="0"/>
              <a:t>safety</a:t>
            </a:r>
            <a:r>
              <a:rPr dirty="0"/>
              <a:t>	</a:t>
            </a:r>
            <a:r>
              <a:rPr spc="60" dirty="0"/>
              <a:t>of </a:t>
            </a:r>
            <a:r>
              <a:rPr spc="135" dirty="0"/>
              <a:t>those</a:t>
            </a:r>
            <a:r>
              <a:rPr dirty="0"/>
              <a:t>	</a:t>
            </a:r>
            <a:r>
              <a:rPr spc="135" dirty="0"/>
              <a:t>around</a:t>
            </a:r>
            <a:r>
              <a:rPr dirty="0"/>
              <a:t>	</a:t>
            </a:r>
            <a:r>
              <a:rPr spc="90" dirty="0"/>
              <a:t>you</a:t>
            </a:r>
          </a:p>
          <a:p>
            <a:pPr marL="616585">
              <a:lnSpc>
                <a:spcPct val="100000"/>
              </a:lnSpc>
              <a:spcBef>
                <a:spcPts val="1065"/>
              </a:spcBef>
              <a:tabLst>
                <a:tab pos="1491615" algn="l"/>
                <a:tab pos="2465705" algn="l"/>
                <a:tab pos="3257550" algn="l"/>
                <a:tab pos="4311015" algn="l"/>
              </a:tabLst>
            </a:pPr>
            <a:r>
              <a:rPr spc="120" dirty="0"/>
              <a:t>stay</a:t>
            </a:r>
            <a:r>
              <a:rPr dirty="0"/>
              <a:t>	</a:t>
            </a:r>
            <a:r>
              <a:rPr spc="110" dirty="0"/>
              <a:t>calm</a:t>
            </a:r>
            <a:r>
              <a:rPr dirty="0"/>
              <a:t>	</a:t>
            </a:r>
            <a:r>
              <a:rPr spc="85" dirty="0"/>
              <a:t>and</a:t>
            </a:r>
            <a:r>
              <a:rPr dirty="0"/>
              <a:t>	</a:t>
            </a:r>
            <a:r>
              <a:rPr spc="110" dirty="0"/>
              <a:t>show</a:t>
            </a:r>
            <a:r>
              <a:rPr dirty="0"/>
              <a:t>	</a:t>
            </a:r>
            <a:r>
              <a:rPr spc="145" dirty="0"/>
              <a:t>empathy.</a:t>
            </a:r>
          </a:p>
          <a:p>
            <a:pPr>
              <a:lnSpc>
                <a:spcPct val="100000"/>
              </a:lnSpc>
              <a:spcBef>
                <a:spcPts val="245"/>
              </a:spcBef>
            </a:pPr>
            <a:endParaRPr spc="145" dirty="0"/>
          </a:p>
          <a:p>
            <a:pPr marL="12700">
              <a:lnSpc>
                <a:spcPct val="100000"/>
              </a:lnSpc>
              <a:tabLst>
                <a:tab pos="843280" algn="l"/>
                <a:tab pos="1837055" algn="l"/>
                <a:tab pos="3197225" algn="l"/>
                <a:tab pos="4013200" algn="l"/>
                <a:tab pos="4928235" algn="l"/>
                <a:tab pos="6352540" algn="l"/>
                <a:tab pos="7065009" algn="l"/>
                <a:tab pos="8059420" algn="l"/>
                <a:tab pos="8608695" algn="l"/>
              </a:tabLst>
            </a:pPr>
            <a:r>
              <a:rPr spc="90" dirty="0"/>
              <a:t>You</a:t>
            </a:r>
            <a:r>
              <a:rPr dirty="0"/>
              <a:t>	</a:t>
            </a:r>
            <a:r>
              <a:rPr spc="114" dirty="0"/>
              <a:t>must</a:t>
            </a:r>
            <a:r>
              <a:rPr dirty="0"/>
              <a:t>	</a:t>
            </a:r>
            <a:r>
              <a:rPr spc="140" dirty="0"/>
              <a:t>ensure</a:t>
            </a:r>
            <a:r>
              <a:rPr dirty="0"/>
              <a:t>	</a:t>
            </a:r>
            <a:r>
              <a:rPr spc="114" dirty="0"/>
              <a:t>that</a:t>
            </a:r>
            <a:r>
              <a:rPr dirty="0"/>
              <a:t>	</a:t>
            </a:r>
            <a:r>
              <a:rPr spc="114" dirty="0"/>
              <a:t>your</a:t>
            </a:r>
            <a:r>
              <a:rPr dirty="0"/>
              <a:t>	</a:t>
            </a:r>
            <a:r>
              <a:rPr spc="145" dirty="0"/>
              <a:t>actions</a:t>
            </a:r>
            <a:r>
              <a:rPr dirty="0"/>
              <a:t>	</a:t>
            </a:r>
            <a:r>
              <a:rPr spc="90" dirty="0"/>
              <a:t>are</a:t>
            </a:r>
            <a:r>
              <a:rPr dirty="0"/>
              <a:t>	</a:t>
            </a:r>
            <a:r>
              <a:rPr spc="110" dirty="0"/>
              <a:t>seen</a:t>
            </a:r>
            <a:r>
              <a:rPr dirty="0"/>
              <a:t>	</a:t>
            </a:r>
            <a:r>
              <a:rPr spc="60" dirty="0"/>
              <a:t>as</a:t>
            </a:r>
            <a:r>
              <a:rPr dirty="0"/>
              <a:t>	</a:t>
            </a:r>
            <a:r>
              <a:rPr spc="130" dirty="0"/>
              <a:t>being</a:t>
            </a:r>
          </a:p>
          <a:p>
            <a:pPr marL="12700" marR="5080">
              <a:lnSpc>
                <a:spcPct val="131700"/>
              </a:lnSpc>
              <a:tabLst>
                <a:tab pos="358775" algn="l"/>
                <a:tab pos="2025650" algn="l"/>
                <a:tab pos="2268220" algn="l"/>
                <a:tab pos="2985135" algn="l"/>
                <a:tab pos="3361054" algn="l"/>
                <a:tab pos="3776979" algn="l"/>
                <a:tab pos="4627245" algn="l"/>
                <a:tab pos="5542280" algn="l"/>
                <a:tab pos="5692140" algn="l"/>
                <a:tab pos="6437630" algn="l"/>
                <a:tab pos="6907530" algn="l"/>
                <a:tab pos="7709534" algn="l"/>
                <a:tab pos="7821930" algn="l"/>
              </a:tabLst>
            </a:pPr>
            <a:r>
              <a:rPr spc="155" dirty="0"/>
              <a:t>reasonable,</a:t>
            </a:r>
            <a:r>
              <a:rPr dirty="0"/>
              <a:t>	</a:t>
            </a:r>
            <a:r>
              <a:rPr spc="114" dirty="0"/>
              <a:t>fair</a:t>
            </a:r>
            <a:r>
              <a:rPr dirty="0"/>
              <a:t>	</a:t>
            </a:r>
            <a:r>
              <a:rPr spc="85" dirty="0"/>
              <a:t>and</a:t>
            </a:r>
            <a:r>
              <a:rPr dirty="0"/>
              <a:t>	</a:t>
            </a:r>
            <a:r>
              <a:rPr spc="150" dirty="0"/>
              <a:t>equitable,</a:t>
            </a:r>
            <a:r>
              <a:rPr dirty="0"/>
              <a:t>	</a:t>
            </a:r>
            <a:r>
              <a:rPr spc="150" dirty="0"/>
              <a:t>taking</a:t>
            </a:r>
            <a:r>
              <a:rPr spc="405" dirty="0"/>
              <a:t> </a:t>
            </a:r>
            <a:r>
              <a:rPr spc="114" dirty="0"/>
              <a:t>into</a:t>
            </a:r>
            <a:r>
              <a:rPr dirty="0"/>
              <a:t>	</a:t>
            </a:r>
            <a:r>
              <a:rPr spc="155" dirty="0"/>
              <a:t>consideration </a:t>
            </a:r>
            <a:r>
              <a:rPr spc="-50" dirty="0"/>
              <a:t>a</a:t>
            </a:r>
            <a:r>
              <a:rPr dirty="0"/>
              <a:t>	</a:t>
            </a:r>
            <a:r>
              <a:rPr spc="150" dirty="0"/>
              <a:t>person’s</a:t>
            </a:r>
            <a:r>
              <a:rPr dirty="0"/>
              <a:t>	</a:t>
            </a:r>
            <a:r>
              <a:rPr spc="114" dirty="0"/>
              <a:t>human</a:t>
            </a:r>
            <a:r>
              <a:rPr dirty="0"/>
              <a:t>	</a:t>
            </a:r>
            <a:r>
              <a:rPr spc="150" dirty="0"/>
              <a:t>rights,</a:t>
            </a:r>
            <a:r>
              <a:rPr dirty="0"/>
              <a:t>	</a:t>
            </a:r>
            <a:r>
              <a:rPr spc="114" dirty="0"/>
              <a:t>your</a:t>
            </a:r>
            <a:r>
              <a:rPr dirty="0"/>
              <a:t>	</a:t>
            </a:r>
            <a:r>
              <a:rPr spc="114" dirty="0"/>
              <a:t>duty</a:t>
            </a:r>
            <a:r>
              <a:rPr dirty="0"/>
              <a:t>	</a:t>
            </a:r>
            <a:r>
              <a:rPr spc="50" dirty="0"/>
              <a:t>of</a:t>
            </a:r>
            <a:r>
              <a:rPr dirty="0"/>
              <a:t>	</a:t>
            </a:r>
            <a:r>
              <a:rPr spc="114" dirty="0"/>
              <a:t>care</a:t>
            </a:r>
            <a:r>
              <a:rPr dirty="0"/>
              <a:t>		</a:t>
            </a:r>
            <a:r>
              <a:rPr spc="155" dirty="0"/>
              <a:t>obligations</a:t>
            </a:r>
          </a:p>
          <a:p>
            <a:pPr marL="12700">
              <a:lnSpc>
                <a:spcPct val="100000"/>
              </a:lnSpc>
              <a:spcBef>
                <a:spcPts val="1065"/>
              </a:spcBef>
              <a:tabLst>
                <a:tab pos="803910" algn="l"/>
                <a:tab pos="2129790" algn="l"/>
              </a:tabLst>
            </a:pPr>
            <a:r>
              <a:rPr spc="85" dirty="0"/>
              <a:t>and</a:t>
            </a:r>
            <a:r>
              <a:rPr dirty="0"/>
              <a:t>	</a:t>
            </a:r>
            <a:r>
              <a:rPr spc="145" dirty="0"/>
              <a:t>ethical</a:t>
            </a:r>
            <a:r>
              <a:rPr dirty="0"/>
              <a:t>	</a:t>
            </a:r>
            <a:r>
              <a:rPr spc="165" dirty="0"/>
              <a:t>responsibilities.</a:t>
            </a: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6228715">
              <a:lnSpc>
                <a:spcPct val="100000"/>
              </a:lnSpc>
              <a:spcBef>
                <a:spcPts val="100"/>
              </a:spcBef>
            </a:pPr>
            <a:r>
              <a:rPr spc="55" dirty="0"/>
              <a:t>Adopt</a:t>
            </a:r>
            <a:r>
              <a:rPr spc="495" dirty="0"/>
              <a:t> </a:t>
            </a:r>
            <a:r>
              <a:rPr dirty="0"/>
              <a:t>a</a:t>
            </a:r>
            <a:r>
              <a:rPr spc="500" dirty="0"/>
              <a:t> </a:t>
            </a:r>
            <a:r>
              <a:rPr spc="215" dirty="0"/>
              <a:t>Strategy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63" y="2223971"/>
              <a:ext cx="9515475" cy="5839460"/>
            </a:xfrm>
            <a:custGeom>
              <a:avLst/>
              <a:gdLst/>
              <a:ahLst/>
              <a:cxnLst/>
              <a:rect l="l" t="t" r="r" b="b"/>
              <a:pathLst>
                <a:path w="9515475" h="5839459">
                  <a:moveTo>
                    <a:pt x="9515361" y="5838840"/>
                  </a:moveTo>
                  <a:lnTo>
                    <a:pt x="0" y="5838840"/>
                  </a:lnTo>
                  <a:lnTo>
                    <a:pt x="0" y="0"/>
                  </a:lnTo>
                  <a:lnTo>
                    <a:pt x="9515361" y="0"/>
                  </a:lnTo>
                  <a:lnTo>
                    <a:pt x="9515361" y="5838840"/>
                  </a:lnTo>
                  <a:close/>
                </a:path>
              </a:pathLst>
            </a:custGeom>
            <a:solidFill>
              <a:srgbClr val="ECD4E9">
                <a:alpha val="80778"/>
              </a:srgbClr>
            </a:solidFill>
          </p:spPr>
          <p:txBody>
            <a:bodyPr wrap="square" lIns="0" tIns="0" rIns="0" bIns="0" rtlCol="0"/>
            <a:lstStyle/>
            <a:p>
              <a:endParaRPr/>
            </a:p>
          </p:txBody>
        </p:sp>
        <p:sp>
          <p:nvSpPr>
            <p:cNvPr id="6" name="object 6"/>
            <p:cNvSpPr/>
            <p:nvPr/>
          </p:nvSpPr>
          <p:spPr>
            <a:xfrm>
              <a:off x="728075" y="356293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xfrm>
            <a:off x="713788" y="2503789"/>
            <a:ext cx="6956425" cy="1000760"/>
          </a:xfrm>
          <a:prstGeom prst="rect">
            <a:avLst/>
          </a:prstGeom>
        </p:spPr>
        <p:txBody>
          <a:bodyPr vert="horz" wrap="square" lIns="0" tIns="12700" rIns="0" bIns="0" rtlCol="0">
            <a:spAutoFit/>
          </a:bodyPr>
          <a:lstStyle/>
          <a:p>
            <a:pPr marL="12700">
              <a:lnSpc>
                <a:spcPct val="100000"/>
              </a:lnSpc>
              <a:spcBef>
                <a:spcPts val="100"/>
              </a:spcBef>
            </a:pPr>
            <a:r>
              <a:rPr spc="55" dirty="0"/>
              <a:t>Adopt</a:t>
            </a:r>
            <a:r>
              <a:rPr spc="495" dirty="0"/>
              <a:t> </a:t>
            </a:r>
            <a:r>
              <a:rPr dirty="0"/>
              <a:t>a</a:t>
            </a:r>
            <a:r>
              <a:rPr spc="500" dirty="0"/>
              <a:t> </a:t>
            </a:r>
            <a:r>
              <a:rPr spc="215" dirty="0"/>
              <a:t>Strategy</a:t>
            </a:r>
          </a:p>
        </p:txBody>
      </p:sp>
      <p:grpSp>
        <p:nvGrpSpPr>
          <p:cNvPr id="8" name="object 8"/>
          <p:cNvGrpSpPr/>
          <p:nvPr/>
        </p:nvGrpSpPr>
        <p:grpSpPr>
          <a:xfrm>
            <a:off x="1050338" y="5460670"/>
            <a:ext cx="104775" cy="1905000"/>
            <a:chOff x="1050338" y="5460670"/>
            <a:chExt cx="104775" cy="1905000"/>
          </a:xfrm>
        </p:grpSpPr>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050338" y="5460670"/>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050338" y="6060745"/>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050338" y="6660820"/>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050338" y="7260895"/>
              <a:ext cx="104775" cy="104775"/>
            </a:xfrm>
            <a:prstGeom prst="rect">
              <a:avLst/>
            </a:prstGeom>
          </p:spPr>
        </p:pic>
      </p:grpSp>
      <p:sp>
        <p:nvSpPr>
          <p:cNvPr id="13" name="object 13"/>
          <p:cNvSpPr txBox="1"/>
          <p:nvPr/>
        </p:nvSpPr>
        <p:spPr>
          <a:xfrm>
            <a:off x="713788" y="3871259"/>
            <a:ext cx="6985000" cy="3625850"/>
          </a:xfrm>
          <a:prstGeom prst="rect">
            <a:avLst/>
          </a:prstGeom>
        </p:spPr>
        <p:txBody>
          <a:bodyPr vert="horz" wrap="square" lIns="0" tIns="12700" rIns="0" bIns="0" rtlCol="0">
            <a:spAutoFit/>
          </a:bodyPr>
          <a:lstStyle/>
          <a:p>
            <a:pPr marL="12700" marR="5080">
              <a:lnSpc>
                <a:spcPct val="140600"/>
              </a:lnSpc>
              <a:spcBef>
                <a:spcPts val="100"/>
              </a:spcBef>
              <a:tabLst>
                <a:tab pos="1727835" algn="l"/>
                <a:tab pos="3641725" algn="l"/>
                <a:tab pos="4458335" algn="l"/>
                <a:tab pos="5556250" algn="l"/>
                <a:tab pos="6125210" algn="l"/>
              </a:tabLst>
            </a:pPr>
            <a:r>
              <a:rPr sz="2800" spc="130" dirty="0">
                <a:latin typeface="Arial MT"/>
                <a:cs typeface="Arial MT"/>
              </a:rPr>
              <a:t>Common</a:t>
            </a:r>
            <a:r>
              <a:rPr sz="2800" dirty="0">
                <a:latin typeface="Arial MT"/>
                <a:cs typeface="Arial MT"/>
              </a:rPr>
              <a:t>	</a:t>
            </a:r>
            <a:r>
              <a:rPr sz="2800" spc="155" dirty="0">
                <a:latin typeface="Arial MT"/>
                <a:cs typeface="Arial MT"/>
              </a:rPr>
              <a:t>strategies</a:t>
            </a:r>
            <a:r>
              <a:rPr sz="2800" dirty="0">
                <a:latin typeface="Arial MT"/>
                <a:cs typeface="Arial MT"/>
              </a:rPr>
              <a:t>	</a:t>
            </a:r>
            <a:r>
              <a:rPr sz="2800" spc="114" dirty="0">
                <a:latin typeface="Arial MT"/>
                <a:cs typeface="Arial MT"/>
              </a:rPr>
              <a:t>that</a:t>
            </a:r>
            <a:r>
              <a:rPr sz="2800" dirty="0">
                <a:latin typeface="Arial MT"/>
                <a:cs typeface="Arial MT"/>
              </a:rPr>
              <a:t>	</a:t>
            </a:r>
            <a:r>
              <a:rPr sz="2800" spc="125" dirty="0">
                <a:latin typeface="Arial MT"/>
                <a:cs typeface="Arial MT"/>
              </a:rPr>
              <a:t>could</a:t>
            </a:r>
            <a:r>
              <a:rPr sz="2800" dirty="0">
                <a:latin typeface="Arial MT"/>
                <a:cs typeface="Arial MT"/>
              </a:rPr>
              <a:t>	</a:t>
            </a:r>
            <a:r>
              <a:rPr sz="2800" spc="55" dirty="0">
                <a:latin typeface="Arial MT"/>
                <a:cs typeface="Arial MT"/>
              </a:rPr>
              <a:t>be</a:t>
            </a:r>
            <a:r>
              <a:rPr sz="2800" dirty="0">
                <a:latin typeface="Arial MT"/>
                <a:cs typeface="Arial MT"/>
              </a:rPr>
              <a:t>	</a:t>
            </a:r>
            <a:r>
              <a:rPr sz="2800" spc="110" dirty="0">
                <a:latin typeface="Arial MT"/>
                <a:cs typeface="Arial MT"/>
              </a:rPr>
              <a:t>used </a:t>
            </a:r>
            <a:r>
              <a:rPr sz="2800" spc="150" dirty="0">
                <a:latin typeface="Arial MT"/>
                <a:cs typeface="Arial MT"/>
              </a:rPr>
              <a:t>include:</a:t>
            </a:r>
            <a:endParaRPr sz="2800">
              <a:latin typeface="Arial MT"/>
              <a:cs typeface="Arial MT"/>
            </a:endParaRPr>
          </a:p>
          <a:p>
            <a:pPr marL="616585" marR="3431540">
              <a:lnSpc>
                <a:spcPct val="140600"/>
              </a:lnSpc>
              <a:tabLst>
                <a:tab pos="2387600" algn="l"/>
              </a:tabLst>
            </a:pPr>
            <a:r>
              <a:rPr sz="2800" spc="150" dirty="0">
                <a:latin typeface="Arial MT"/>
                <a:cs typeface="Arial MT"/>
              </a:rPr>
              <a:t>diversion</a:t>
            </a:r>
            <a:r>
              <a:rPr sz="2800" dirty="0">
                <a:latin typeface="Arial MT"/>
                <a:cs typeface="Arial MT"/>
              </a:rPr>
              <a:t>	</a:t>
            </a:r>
            <a:r>
              <a:rPr sz="2800" spc="150" dirty="0">
                <a:latin typeface="Arial MT"/>
                <a:cs typeface="Arial MT"/>
              </a:rPr>
              <a:t>tactics </a:t>
            </a:r>
            <a:r>
              <a:rPr sz="2800" spc="180" dirty="0">
                <a:latin typeface="Arial MT"/>
                <a:cs typeface="Arial MT"/>
              </a:rPr>
              <a:t>de-</a:t>
            </a:r>
            <a:r>
              <a:rPr sz="2800" spc="155" dirty="0">
                <a:latin typeface="Arial MT"/>
                <a:cs typeface="Arial MT"/>
              </a:rPr>
              <a:t>escalation</a:t>
            </a:r>
            <a:endParaRPr sz="2800">
              <a:latin typeface="Arial MT"/>
              <a:cs typeface="Arial MT"/>
            </a:endParaRPr>
          </a:p>
          <a:p>
            <a:pPr marL="616585" marR="1832610">
              <a:lnSpc>
                <a:spcPct val="140600"/>
              </a:lnSpc>
              <a:tabLst>
                <a:tab pos="1715135" algn="l"/>
                <a:tab pos="2061210" algn="l"/>
                <a:tab pos="2402840" algn="l"/>
                <a:tab pos="2853055" algn="l"/>
                <a:tab pos="3080385" algn="l"/>
              </a:tabLst>
            </a:pPr>
            <a:r>
              <a:rPr sz="2800" spc="145" dirty="0">
                <a:latin typeface="Arial MT"/>
                <a:cs typeface="Arial MT"/>
              </a:rPr>
              <a:t>engaging</a:t>
            </a:r>
            <a:r>
              <a:rPr sz="2800" dirty="0">
                <a:latin typeface="Arial MT"/>
                <a:cs typeface="Arial MT"/>
              </a:rPr>
              <a:t>	</a:t>
            </a:r>
            <a:r>
              <a:rPr sz="2800" spc="60" dirty="0">
                <a:latin typeface="Arial MT"/>
                <a:cs typeface="Arial MT"/>
              </a:rPr>
              <a:t>in</a:t>
            </a:r>
            <a:r>
              <a:rPr sz="2800" dirty="0">
                <a:latin typeface="Arial MT"/>
                <a:cs typeface="Arial MT"/>
              </a:rPr>
              <a:t>	</a:t>
            </a:r>
            <a:r>
              <a:rPr sz="2800" spc="155" dirty="0">
                <a:latin typeface="Arial MT"/>
                <a:cs typeface="Arial MT"/>
              </a:rPr>
              <a:t>conversation </a:t>
            </a:r>
            <a:r>
              <a:rPr sz="2800" spc="135" dirty="0">
                <a:latin typeface="Arial MT"/>
                <a:cs typeface="Arial MT"/>
              </a:rPr>
              <a:t>using</a:t>
            </a:r>
            <a:r>
              <a:rPr sz="2800" dirty="0">
                <a:latin typeface="Arial MT"/>
                <a:cs typeface="Arial MT"/>
              </a:rPr>
              <a:t>	</a:t>
            </a:r>
            <a:r>
              <a:rPr sz="2800" spc="-50" dirty="0">
                <a:latin typeface="Arial MT"/>
                <a:cs typeface="Arial MT"/>
              </a:rPr>
              <a:t>a</a:t>
            </a:r>
            <a:r>
              <a:rPr sz="2800" dirty="0">
                <a:latin typeface="Arial MT"/>
                <a:cs typeface="Arial MT"/>
              </a:rPr>
              <a:t>	</a:t>
            </a:r>
            <a:r>
              <a:rPr sz="2800" spc="125" dirty="0">
                <a:latin typeface="Arial MT"/>
                <a:cs typeface="Arial MT"/>
              </a:rPr>
              <a:t>quiet</a:t>
            </a:r>
            <a:r>
              <a:rPr sz="2800" dirty="0">
                <a:latin typeface="Arial MT"/>
                <a:cs typeface="Arial MT"/>
              </a:rPr>
              <a:t>	</a:t>
            </a:r>
            <a:r>
              <a:rPr sz="2800" spc="140" dirty="0">
                <a:latin typeface="Arial MT"/>
                <a:cs typeface="Arial MT"/>
              </a:rPr>
              <a:t>space.</a:t>
            </a:r>
            <a:endParaRPr sz="2800">
              <a:latin typeface="Arial MT"/>
              <a:cs typeface="Arial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2</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pic>
        <p:nvPicPr>
          <p:cNvPr id="3" name="object 3"/>
          <p:cNvPicPr/>
          <p:nvPr/>
        </p:nvPicPr>
        <p:blipFill>
          <a:blip r:embed="rId5"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9140964"/>
          </a:xfrm>
          <a:prstGeom prst="rect">
            <a:avLst/>
          </a:prstGeom>
          <a:noFill/>
        </p:spPr>
        <p:txBody>
          <a:bodyPr wrap="square" rtlCol="0">
            <a:spAutoFit/>
          </a:bodyPr>
          <a:lstStyle/>
          <a:p>
            <a:r>
              <a:rPr lang="en-US" sz="2800" dirty="0">
                <a:solidFill>
                  <a:srgbClr val="0070C0"/>
                </a:solidFill>
              </a:rPr>
              <a:t>1. Ethical considerations mostly relate to the treatment and care of patients and include statements that relate to:</a:t>
            </a:r>
          </a:p>
          <a:p>
            <a:r>
              <a:rPr lang="en-US" sz="2800" dirty="0">
                <a:solidFill>
                  <a:srgbClr val="0070C0"/>
                </a:solidFill>
              </a:rPr>
              <a:t>• Respect for patients</a:t>
            </a:r>
          </a:p>
          <a:p>
            <a:r>
              <a:rPr lang="en-US" sz="2800" dirty="0">
                <a:solidFill>
                  <a:srgbClr val="0070C0"/>
                </a:solidFill>
              </a:rPr>
              <a:t>• Valuing diversity</a:t>
            </a:r>
          </a:p>
          <a:p>
            <a:r>
              <a:rPr lang="en-US" sz="2800" dirty="0">
                <a:solidFill>
                  <a:srgbClr val="0070C0"/>
                </a:solidFill>
              </a:rPr>
              <a:t>• Behaving in a </a:t>
            </a:r>
            <a:r>
              <a:rPr lang="en-US" sz="2800" dirty="0" err="1">
                <a:solidFill>
                  <a:srgbClr val="0070C0"/>
                </a:solidFill>
              </a:rPr>
              <a:t>non-judgemental</a:t>
            </a:r>
            <a:r>
              <a:rPr lang="en-US" sz="2800" dirty="0">
                <a:solidFill>
                  <a:srgbClr val="0070C0"/>
                </a:solidFill>
              </a:rPr>
              <a:t> way</a:t>
            </a:r>
          </a:p>
          <a:p>
            <a:r>
              <a:rPr lang="en-US" sz="2800" dirty="0">
                <a:solidFill>
                  <a:srgbClr val="0070C0"/>
                </a:solidFill>
              </a:rPr>
              <a:t>• Showing empathy</a:t>
            </a:r>
          </a:p>
          <a:p>
            <a:r>
              <a:rPr lang="en-US" sz="2800" dirty="0">
                <a:solidFill>
                  <a:srgbClr val="0070C0"/>
                </a:solidFill>
              </a:rPr>
              <a:t>• Providing support</a:t>
            </a:r>
          </a:p>
          <a:p>
            <a:r>
              <a:rPr lang="en-US" sz="2800" dirty="0">
                <a:solidFill>
                  <a:srgbClr val="0070C0"/>
                </a:solidFill>
              </a:rPr>
              <a:t>For each of these topics, explain a situation that might be applicable in a healthcare environment.</a:t>
            </a:r>
          </a:p>
          <a:p>
            <a:r>
              <a:rPr lang="en-US" sz="2800" dirty="0">
                <a:solidFill>
                  <a:srgbClr val="002060"/>
                </a:solidFill>
              </a:rPr>
              <a:t>• Respect for patients: Answers could apply to almost every situation in healthcare.</a:t>
            </a:r>
          </a:p>
          <a:p>
            <a:r>
              <a:rPr lang="en-US" sz="2800" dirty="0">
                <a:solidFill>
                  <a:srgbClr val="002060"/>
                </a:solidFill>
              </a:rPr>
              <a:t>• Valuing diversity: Answers may include situations that involve sex, race, religion and culture.</a:t>
            </a:r>
          </a:p>
          <a:p>
            <a:r>
              <a:rPr lang="en-US" sz="2800" dirty="0">
                <a:solidFill>
                  <a:srgbClr val="002060"/>
                </a:solidFill>
              </a:rPr>
              <a:t>• Behaving in a </a:t>
            </a:r>
            <a:r>
              <a:rPr lang="en-US" sz="2800" dirty="0" err="1">
                <a:solidFill>
                  <a:srgbClr val="002060"/>
                </a:solidFill>
              </a:rPr>
              <a:t>non-judgemental</a:t>
            </a:r>
            <a:r>
              <a:rPr lang="en-US" sz="2800" dirty="0">
                <a:solidFill>
                  <a:srgbClr val="002060"/>
                </a:solidFill>
              </a:rPr>
              <a:t> way: Answers may include situations where a patient’s views or beliefs differ to the person providing customer service or healthcare.</a:t>
            </a:r>
          </a:p>
          <a:p>
            <a:r>
              <a:rPr lang="en-US" sz="2800" dirty="0">
                <a:solidFill>
                  <a:srgbClr val="002060"/>
                </a:solidFill>
              </a:rPr>
              <a:t>• Showing empathy: Answers could apply to most situations in healthcare but are most applicable to situations that require defusing.</a:t>
            </a:r>
          </a:p>
          <a:p>
            <a:r>
              <a:rPr lang="en-US" sz="2800" dirty="0">
                <a:solidFill>
                  <a:srgbClr val="002060"/>
                </a:solidFill>
              </a:rPr>
              <a:t>• Providing support: Answers could apply to most situations in healthcare but may also apply to family and friends.</a:t>
            </a:r>
          </a:p>
          <a:p>
            <a:r>
              <a:rPr lang="en-US" sz="2800" dirty="0">
                <a:solidFill>
                  <a:srgbClr val="0070C0"/>
                </a:solidFill>
              </a:rPr>
              <a:t>2. When responding to behaviours of concern, communication amongst relevant parties is critical. Name 4 parties that might be involved in the patient’s care.</a:t>
            </a:r>
          </a:p>
          <a:p>
            <a:r>
              <a:rPr lang="en-US" sz="2800" dirty="0">
                <a:solidFill>
                  <a:srgbClr val="002060"/>
                </a:solidFill>
              </a:rPr>
              <a:t>• colleagues</a:t>
            </a:r>
          </a:p>
          <a:p>
            <a:r>
              <a:rPr lang="en-US" sz="2800" dirty="0">
                <a:solidFill>
                  <a:srgbClr val="002060"/>
                </a:solidFill>
              </a:rPr>
              <a:t>• supervisors</a:t>
            </a:r>
          </a:p>
          <a:p>
            <a:r>
              <a:rPr lang="en-US" sz="2800" dirty="0">
                <a:solidFill>
                  <a:srgbClr val="002060"/>
                </a:solidFill>
              </a:rPr>
              <a:t>• health professionals</a:t>
            </a:r>
          </a:p>
          <a:p>
            <a:r>
              <a:rPr lang="en-US" sz="2800" dirty="0">
                <a:solidFill>
                  <a:srgbClr val="002060"/>
                </a:solidFill>
              </a:rPr>
              <a:t>• a patient’s family</a:t>
            </a:r>
          </a:p>
          <a:p>
            <a:r>
              <a:rPr lang="en-US" sz="2800" dirty="0">
                <a:solidFill>
                  <a:srgbClr val="002060"/>
                </a:solidFill>
              </a:rPr>
              <a:t>• emergency personnel may all be involved in a patient’s care.</a:t>
            </a:r>
          </a:p>
        </p:txBody>
      </p:sp>
      <p:pic>
        <p:nvPicPr>
          <p:cNvPr id="7" name="Picture 6">
            <a:extLst>
              <a:ext uri="{FF2B5EF4-FFF2-40B4-BE49-F238E27FC236}">
                <a16:creationId xmlns:a16="http://schemas.microsoft.com/office/drawing/2014/main" id="{249CDE69-6980-E71D-1656-AD8407DA72AE}"/>
              </a:ext>
            </a:extLst>
          </p:cNvPr>
          <p:cNvPicPr>
            <a:picLocks noChangeAspect="1"/>
          </p:cNvPicPr>
          <p:nvPr/>
        </p:nvPicPr>
        <p:blipFill>
          <a:blip r:embed="rId6"/>
          <a:stretch>
            <a:fillRect/>
          </a:stretch>
        </p:blipFill>
        <p:spPr>
          <a:xfrm>
            <a:off x="15240" y="4152900"/>
            <a:ext cx="18211800" cy="3048000"/>
          </a:xfrm>
          <a:prstGeom prst="rect">
            <a:avLst/>
          </a:prstGeom>
        </p:spPr>
      </p:pic>
      <p:pic>
        <p:nvPicPr>
          <p:cNvPr id="8" name="Picture 7">
            <a:extLst>
              <a:ext uri="{FF2B5EF4-FFF2-40B4-BE49-F238E27FC236}">
                <a16:creationId xmlns:a16="http://schemas.microsoft.com/office/drawing/2014/main" id="{AA615383-C5A9-AF1B-C575-CE3D4548C1C2}"/>
              </a:ext>
            </a:extLst>
          </p:cNvPr>
          <p:cNvPicPr>
            <a:picLocks noChangeAspect="1"/>
          </p:cNvPicPr>
          <p:nvPr/>
        </p:nvPicPr>
        <p:blipFill>
          <a:blip r:embed="rId6"/>
          <a:stretch>
            <a:fillRect/>
          </a:stretch>
        </p:blipFill>
        <p:spPr>
          <a:xfrm>
            <a:off x="15240" y="8120932"/>
            <a:ext cx="18211800" cy="2086727"/>
          </a:xfrm>
          <a:prstGeom prst="rect">
            <a:avLst/>
          </a:prstGeom>
        </p:spPr>
      </p:pic>
      <p:pic>
        <p:nvPicPr>
          <p:cNvPr id="10" name="object 4">
            <a:hlinkClick r:id="rId4" action="ppaction://hlinksldjump"/>
            <a:extLst>
              <a:ext uri="{FF2B5EF4-FFF2-40B4-BE49-F238E27FC236}">
                <a16:creationId xmlns:a16="http://schemas.microsoft.com/office/drawing/2014/main" id="{D8E6A96F-E907-F796-1419-D3520976D7B1}"/>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277418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2</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6986528"/>
          </a:xfrm>
          <a:prstGeom prst="rect">
            <a:avLst/>
          </a:prstGeom>
          <a:noFill/>
        </p:spPr>
        <p:txBody>
          <a:bodyPr wrap="square" rtlCol="0">
            <a:spAutoFit/>
          </a:bodyPr>
          <a:lstStyle/>
          <a:p>
            <a:r>
              <a:rPr lang="en-US" sz="2800" dirty="0">
                <a:solidFill>
                  <a:srgbClr val="0070C0"/>
                </a:solidFill>
              </a:rPr>
              <a:t>3. When dealing with clients or patients, you may need to seek assistance from other people, as long as they are legitimate sources. What does this mean? Who might be considered a legitimate source?</a:t>
            </a:r>
          </a:p>
          <a:p>
            <a:r>
              <a:rPr lang="en-US" sz="2800" dirty="0">
                <a:solidFill>
                  <a:srgbClr val="002060"/>
                </a:solidFill>
              </a:rPr>
              <a:t>A legitimate source is one that is </a:t>
            </a:r>
            <a:r>
              <a:rPr lang="en-US" sz="2800" dirty="0" err="1">
                <a:solidFill>
                  <a:srgbClr val="002060"/>
                </a:solidFill>
              </a:rPr>
              <a:t>recognised</a:t>
            </a:r>
            <a:r>
              <a:rPr lang="en-US" sz="2800" dirty="0">
                <a:solidFill>
                  <a:srgbClr val="002060"/>
                </a:solidFill>
              </a:rPr>
              <a:t> as expert in the field and someone in a position of authority who can provide you with further guidance. In seeking the assistance of others, it is important to note that you are not to seek advice from anyone who is not privy to the patient’s personal information as this could be seen as a breach in patient confidentiality.</a:t>
            </a:r>
          </a:p>
          <a:p>
            <a:r>
              <a:rPr lang="en-US" sz="2800" dirty="0">
                <a:solidFill>
                  <a:srgbClr val="002060"/>
                </a:solidFill>
              </a:rPr>
              <a:t>People in the health services industry you could seek assistance from include:</a:t>
            </a:r>
          </a:p>
          <a:p>
            <a:r>
              <a:rPr lang="en-US" sz="2800" dirty="0">
                <a:solidFill>
                  <a:srgbClr val="002060"/>
                </a:solidFill>
              </a:rPr>
              <a:t>• supervisors, managers and senior staff</a:t>
            </a:r>
          </a:p>
          <a:p>
            <a:r>
              <a:rPr lang="en-US" sz="2800" dirty="0">
                <a:solidFill>
                  <a:srgbClr val="002060"/>
                </a:solidFill>
              </a:rPr>
              <a:t>• co-workers</a:t>
            </a:r>
          </a:p>
          <a:p>
            <a:r>
              <a:rPr lang="en-US" sz="2800" dirty="0">
                <a:solidFill>
                  <a:srgbClr val="002060"/>
                </a:solidFill>
              </a:rPr>
              <a:t>• the police and security staff</a:t>
            </a:r>
          </a:p>
          <a:p>
            <a:r>
              <a:rPr lang="en-US" sz="2800" dirty="0">
                <a:solidFill>
                  <a:srgbClr val="002060"/>
                </a:solidFill>
              </a:rPr>
              <a:t>• work health and safety officers and representatives</a:t>
            </a:r>
          </a:p>
          <a:p>
            <a:r>
              <a:rPr lang="en-US" sz="2800" dirty="0">
                <a:solidFill>
                  <a:srgbClr val="002060"/>
                </a:solidFill>
              </a:rPr>
              <a:t>• ambulance or other medical staff on hand</a:t>
            </a:r>
          </a:p>
          <a:p>
            <a:r>
              <a:rPr lang="en-US" sz="2800" dirty="0">
                <a:solidFill>
                  <a:srgbClr val="002060"/>
                </a:solidFill>
              </a:rPr>
              <a:t>• experts or specialists in the management of specific behaviours of concern such as those who </a:t>
            </a:r>
            <a:r>
              <a:rPr lang="en-US" sz="2800" dirty="0" err="1">
                <a:solidFill>
                  <a:srgbClr val="002060"/>
                </a:solidFill>
              </a:rPr>
              <a:t>specialise</a:t>
            </a:r>
            <a:r>
              <a:rPr lang="en-US" sz="2800" dirty="0">
                <a:solidFill>
                  <a:srgbClr val="002060"/>
                </a:solidFill>
              </a:rPr>
              <a:t> in working with children with autism or those with dementia.</a:t>
            </a:r>
          </a:p>
          <a:p>
            <a:r>
              <a:rPr lang="en-US" sz="2800" dirty="0">
                <a:solidFill>
                  <a:srgbClr val="002060"/>
                </a:solidFill>
              </a:rPr>
              <a:t>• counsellors</a:t>
            </a:r>
          </a:p>
          <a:p>
            <a:r>
              <a:rPr lang="en-US" sz="2800" dirty="0">
                <a:solidFill>
                  <a:srgbClr val="002060"/>
                </a:solidFill>
              </a:rPr>
              <a:t>• the patient’s family and friends.</a:t>
            </a:r>
          </a:p>
        </p:txBody>
      </p:sp>
      <p:pic>
        <p:nvPicPr>
          <p:cNvPr id="7" name="Picture 6">
            <a:extLst>
              <a:ext uri="{FF2B5EF4-FFF2-40B4-BE49-F238E27FC236}">
                <a16:creationId xmlns:a16="http://schemas.microsoft.com/office/drawing/2014/main" id="{6968156A-CBBB-F515-AE6F-ADBA16FA0F2D}"/>
              </a:ext>
            </a:extLst>
          </p:cNvPr>
          <p:cNvPicPr>
            <a:picLocks noChangeAspect="1"/>
          </p:cNvPicPr>
          <p:nvPr/>
        </p:nvPicPr>
        <p:blipFill>
          <a:blip r:embed="rId4"/>
          <a:stretch>
            <a:fillRect/>
          </a:stretch>
        </p:blipFill>
        <p:spPr>
          <a:xfrm>
            <a:off x="60960" y="2095500"/>
            <a:ext cx="18211800" cy="6114986"/>
          </a:xfrm>
          <a:prstGeom prst="rect">
            <a:avLst/>
          </a:prstGeom>
        </p:spPr>
      </p:pic>
      <p:pic>
        <p:nvPicPr>
          <p:cNvPr id="8" name="object 4">
            <a:hlinkClick r:id="rId5" action="ppaction://hlinksldjump"/>
            <a:extLst>
              <a:ext uri="{FF2B5EF4-FFF2-40B4-BE49-F238E27FC236}">
                <a16:creationId xmlns:a16="http://schemas.microsoft.com/office/drawing/2014/main" id="{2D46944B-2845-6895-B636-D2B14129CEF4}"/>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16102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grpSp>
        <p:nvGrpSpPr>
          <p:cNvPr id="3" name="object 3"/>
          <p:cNvGrpSpPr/>
          <p:nvPr/>
        </p:nvGrpSpPr>
        <p:grpSpPr>
          <a:xfrm>
            <a:off x="0" y="5946266"/>
            <a:ext cx="18284190" cy="4340860"/>
            <a:chOff x="0" y="5946266"/>
            <a:chExt cx="18284190" cy="4340860"/>
          </a:xfrm>
        </p:grpSpPr>
        <p:pic>
          <p:nvPicPr>
            <p:cNvPr id="4" name="object 4"/>
            <p:cNvPicPr/>
            <p:nvPr/>
          </p:nvPicPr>
          <p:blipFill>
            <a:blip r:embed="rId2" cstate="print"/>
            <a:stretch>
              <a:fillRect/>
            </a:stretch>
          </p:blipFill>
          <p:spPr>
            <a:xfrm>
              <a:off x="0" y="5946266"/>
              <a:ext cx="18283924" cy="4340732"/>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6" name="object 6"/>
          <p:cNvSpPr/>
          <p:nvPr/>
        </p:nvSpPr>
        <p:spPr>
          <a:xfrm>
            <a:off x="1028700" y="149730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2974544"/>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4174694"/>
            <a:ext cx="104775" cy="104775"/>
          </a:xfrm>
          <a:prstGeom prst="rect">
            <a:avLst/>
          </a:prstGeom>
        </p:spPr>
      </p:pic>
      <p:sp>
        <p:nvSpPr>
          <p:cNvPr id="9" name="object 9"/>
          <p:cNvSpPr txBox="1"/>
          <p:nvPr/>
        </p:nvSpPr>
        <p:spPr>
          <a:xfrm>
            <a:off x="1620390" y="2585283"/>
            <a:ext cx="15424150" cy="2425700"/>
          </a:xfrm>
          <a:prstGeom prst="rect">
            <a:avLst/>
          </a:prstGeom>
        </p:spPr>
        <p:txBody>
          <a:bodyPr vert="horz" wrap="square" lIns="0" tIns="12700" rIns="0" bIns="0" rtlCol="0">
            <a:spAutoFit/>
          </a:bodyPr>
          <a:lstStyle/>
          <a:p>
            <a:pPr marL="12700" marR="5080">
              <a:lnSpc>
                <a:spcPct val="140600"/>
              </a:lnSpc>
              <a:spcBef>
                <a:spcPts val="100"/>
              </a:spcBef>
              <a:tabLst>
                <a:tab pos="1164590" algn="l"/>
                <a:tab pos="1516380" algn="l"/>
                <a:tab pos="1733550" algn="l"/>
                <a:tab pos="2085339" algn="l"/>
                <a:tab pos="3281679" algn="l"/>
                <a:tab pos="3634104" algn="l"/>
                <a:tab pos="4725670" algn="l"/>
                <a:tab pos="5072380" algn="l"/>
                <a:tab pos="6313805" algn="l"/>
                <a:tab pos="7625080" algn="l"/>
                <a:tab pos="8054975" algn="l"/>
                <a:tab pos="9682480" algn="l"/>
                <a:tab pos="10231755" algn="l"/>
                <a:tab pos="10963275" algn="l"/>
                <a:tab pos="11433175" algn="l"/>
                <a:tab pos="13317855" algn="l"/>
                <a:tab pos="14010640" algn="l"/>
              </a:tabLst>
            </a:pPr>
            <a:r>
              <a:rPr sz="2800" spc="110" dirty="0">
                <a:solidFill>
                  <a:srgbClr val="FFFFFF"/>
                </a:solidFill>
                <a:latin typeface="Arial MT"/>
                <a:cs typeface="Arial MT"/>
              </a:rPr>
              <a:t>When</a:t>
            </a:r>
            <a:r>
              <a:rPr sz="2800" dirty="0">
                <a:solidFill>
                  <a:srgbClr val="FFFFFF"/>
                </a:solidFill>
                <a:latin typeface="Arial MT"/>
                <a:cs typeface="Arial MT"/>
              </a:rPr>
              <a:t>	</a:t>
            </a:r>
            <a:r>
              <a:rPr sz="2800" spc="55" dirty="0">
                <a:solidFill>
                  <a:srgbClr val="FFFFFF"/>
                </a:solidFill>
                <a:latin typeface="Arial MT"/>
                <a:cs typeface="Arial MT"/>
              </a:rPr>
              <a:t>an</a:t>
            </a:r>
            <a:r>
              <a:rPr sz="2800" dirty="0">
                <a:solidFill>
                  <a:srgbClr val="FFFFFF"/>
                </a:solidFill>
                <a:latin typeface="Arial MT"/>
                <a:cs typeface="Arial MT"/>
              </a:rPr>
              <a:t>	</a:t>
            </a:r>
            <a:r>
              <a:rPr sz="2800" spc="150" dirty="0">
                <a:solidFill>
                  <a:srgbClr val="FFFFFF"/>
                </a:solidFill>
                <a:latin typeface="Arial MT"/>
                <a:cs typeface="Arial MT"/>
              </a:rPr>
              <a:t>incident</a:t>
            </a:r>
            <a:r>
              <a:rPr sz="2800" dirty="0">
                <a:solidFill>
                  <a:srgbClr val="FFFFFF"/>
                </a:solidFill>
                <a:latin typeface="Arial MT"/>
                <a:cs typeface="Arial MT"/>
              </a:rPr>
              <a:t>	</a:t>
            </a:r>
            <a:r>
              <a:rPr sz="2800" spc="150" dirty="0">
                <a:solidFill>
                  <a:srgbClr val="FFFFFF"/>
                </a:solidFill>
                <a:latin typeface="Arial MT"/>
                <a:cs typeface="Arial MT"/>
              </a:rPr>
              <a:t>occurs,</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40" dirty="0">
                <a:solidFill>
                  <a:srgbClr val="FFFFFF"/>
                </a:solidFill>
                <a:latin typeface="Arial MT"/>
                <a:cs typeface="Arial MT"/>
              </a:rPr>
              <a:t>health</a:t>
            </a:r>
            <a:r>
              <a:rPr sz="2800" dirty="0">
                <a:solidFill>
                  <a:srgbClr val="FFFFFF"/>
                </a:solidFill>
                <a:latin typeface="Arial MT"/>
                <a:cs typeface="Arial MT"/>
              </a:rPr>
              <a:t>	</a:t>
            </a:r>
            <a:r>
              <a:rPr sz="2800" spc="155" dirty="0">
                <a:solidFill>
                  <a:srgbClr val="FFFFFF"/>
                </a:solidFill>
                <a:latin typeface="Arial MT"/>
                <a:cs typeface="Arial MT"/>
              </a:rPr>
              <a:t>facility</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145" dirty="0">
                <a:solidFill>
                  <a:srgbClr val="FFFFFF"/>
                </a:solidFill>
                <a:latin typeface="Arial MT"/>
                <a:cs typeface="Arial MT"/>
              </a:rPr>
              <a:t>required</a:t>
            </a:r>
            <a:r>
              <a:rPr sz="2800" dirty="0">
                <a:solidFill>
                  <a:srgbClr val="FFFFFF"/>
                </a:solidFill>
                <a:latin typeface="Arial MT"/>
                <a:cs typeface="Arial MT"/>
              </a:rPr>
              <a:t>	</a:t>
            </a:r>
            <a:r>
              <a:rPr sz="2800" spc="60" dirty="0">
                <a:solidFill>
                  <a:srgbClr val="FFFFFF"/>
                </a:solidFill>
                <a:latin typeface="Arial MT"/>
                <a:cs typeface="Arial MT"/>
              </a:rPr>
              <a:t>by</a:t>
            </a:r>
            <a:r>
              <a:rPr sz="2800" dirty="0">
                <a:solidFill>
                  <a:srgbClr val="FFFFFF"/>
                </a:solidFill>
                <a:latin typeface="Arial MT"/>
                <a:cs typeface="Arial MT"/>
              </a:rPr>
              <a:t>	</a:t>
            </a:r>
            <a:r>
              <a:rPr sz="2800" spc="90" dirty="0">
                <a:solidFill>
                  <a:srgbClr val="FFFFFF"/>
                </a:solidFill>
                <a:latin typeface="Arial MT"/>
                <a:cs typeface="Arial MT"/>
              </a:rPr>
              <a:t>law</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45" dirty="0">
                <a:solidFill>
                  <a:srgbClr val="FFFFFF"/>
                </a:solidFill>
                <a:latin typeface="Arial MT"/>
                <a:cs typeface="Arial MT"/>
              </a:rPr>
              <a:t>document</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0" dirty="0">
                <a:solidFill>
                  <a:srgbClr val="FFFFFF"/>
                </a:solidFill>
                <a:latin typeface="Arial MT"/>
                <a:cs typeface="Arial MT"/>
              </a:rPr>
              <a:t>incident </a:t>
            </a:r>
            <a:r>
              <a:rPr sz="2800" spc="140" dirty="0">
                <a:solidFill>
                  <a:srgbClr val="FFFFFF"/>
                </a:solidFill>
                <a:latin typeface="Arial MT"/>
                <a:cs typeface="Arial MT"/>
              </a:rPr>
              <a:t>through</a:t>
            </a:r>
            <a:r>
              <a:rPr sz="2800" dirty="0">
                <a:solidFill>
                  <a:srgbClr val="FFFFFF"/>
                </a:solidFill>
                <a:latin typeface="Arial MT"/>
                <a:cs typeface="Arial MT"/>
              </a:rPr>
              <a:t>	</a:t>
            </a:r>
            <a:r>
              <a:rPr sz="2800" spc="45" dirty="0">
                <a:solidFill>
                  <a:srgbClr val="FFFFFF"/>
                </a:solidFill>
                <a:latin typeface="Arial MT"/>
                <a:cs typeface="Arial MT"/>
              </a:rPr>
              <a:t>an</a:t>
            </a:r>
            <a:r>
              <a:rPr sz="2800" dirty="0">
                <a:solidFill>
                  <a:srgbClr val="FFFFFF"/>
                </a:solidFill>
                <a:latin typeface="Arial MT"/>
                <a:cs typeface="Arial MT"/>
              </a:rPr>
              <a:t>	</a:t>
            </a:r>
            <a:r>
              <a:rPr sz="2800" spc="150" dirty="0">
                <a:solidFill>
                  <a:srgbClr val="FFFFFF"/>
                </a:solidFill>
                <a:latin typeface="Arial MT"/>
                <a:cs typeface="Arial MT"/>
              </a:rPr>
              <a:t>incident</a:t>
            </a:r>
            <a:r>
              <a:rPr sz="2800" dirty="0">
                <a:solidFill>
                  <a:srgbClr val="FFFFFF"/>
                </a:solidFill>
                <a:latin typeface="Arial MT"/>
                <a:cs typeface="Arial MT"/>
              </a:rPr>
              <a:t>	</a:t>
            </a:r>
            <a:r>
              <a:rPr sz="2800" spc="145" dirty="0">
                <a:solidFill>
                  <a:srgbClr val="FFFFFF"/>
                </a:solidFill>
                <a:latin typeface="Arial MT"/>
                <a:cs typeface="Arial MT"/>
              </a:rPr>
              <a:t>report.</a:t>
            </a:r>
            <a:endParaRPr sz="2800" dirty="0">
              <a:latin typeface="Arial MT"/>
              <a:cs typeface="Arial MT"/>
            </a:endParaRPr>
          </a:p>
          <a:p>
            <a:pPr marL="12700" marR="1146810">
              <a:lnSpc>
                <a:spcPct val="140600"/>
              </a:lnSpc>
              <a:tabLst>
                <a:tab pos="620395" algn="l"/>
                <a:tab pos="1718310" algn="l"/>
                <a:tab pos="2169160" algn="l"/>
                <a:tab pos="2510155" algn="l"/>
                <a:tab pos="3063875" algn="l"/>
                <a:tab pos="3371215" algn="l"/>
                <a:tab pos="3801110" algn="l"/>
                <a:tab pos="4147820" algn="l"/>
                <a:tab pos="4330065" algn="l"/>
                <a:tab pos="5408295" algn="l"/>
                <a:tab pos="5893435" algn="l"/>
                <a:tab pos="6244590" algn="l"/>
                <a:tab pos="7075170" algn="l"/>
                <a:tab pos="7292975" algn="l"/>
                <a:tab pos="7644130" algn="l"/>
                <a:tab pos="8890635" algn="l"/>
                <a:tab pos="8965565" algn="l"/>
                <a:tab pos="9657715" algn="l"/>
                <a:tab pos="9869805" algn="l"/>
                <a:tab pos="11428095" algn="l"/>
                <a:tab pos="11567795" algn="l"/>
                <a:tab pos="11917680" algn="l"/>
                <a:tab pos="12037695" algn="l"/>
                <a:tab pos="12263755" algn="l"/>
                <a:tab pos="13198475" algn="l"/>
                <a:tab pos="13600430" algn="l"/>
              </a:tabLst>
            </a:pPr>
            <a:r>
              <a:rPr sz="2800" spc="60" dirty="0">
                <a:solidFill>
                  <a:srgbClr val="FFFFFF"/>
                </a:solidFill>
                <a:latin typeface="Arial MT"/>
                <a:cs typeface="Arial MT"/>
              </a:rPr>
              <a:t>An</a:t>
            </a:r>
            <a:r>
              <a:rPr sz="2800" dirty="0">
                <a:solidFill>
                  <a:srgbClr val="FFFFFF"/>
                </a:solidFill>
                <a:latin typeface="Arial MT"/>
                <a:cs typeface="Arial MT"/>
              </a:rPr>
              <a:t>	</a:t>
            </a:r>
            <a:r>
              <a:rPr sz="2800" spc="150" dirty="0">
                <a:solidFill>
                  <a:srgbClr val="FFFFFF"/>
                </a:solidFill>
                <a:latin typeface="Arial MT"/>
                <a:cs typeface="Arial MT"/>
              </a:rPr>
              <a:t>incident</a:t>
            </a:r>
            <a:r>
              <a:rPr sz="2800" dirty="0">
                <a:solidFill>
                  <a:srgbClr val="FFFFFF"/>
                </a:solidFill>
                <a:latin typeface="Arial MT"/>
                <a:cs typeface="Arial MT"/>
              </a:rPr>
              <a:t>	</a:t>
            </a:r>
            <a:r>
              <a:rPr sz="2800" spc="140" dirty="0">
                <a:solidFill>
                  <a:srgbClr val="FFFFFF"/>
                </a:solidFill>
                <a:latin typeface="Arial MT"/>
                <a:cs typeface="Arial MT"/>
              </a:rPr>
              <a:t>report</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40" dirty="0">
                <a:solidFill>
                  <a:srgbClr val="FFFFFF"/>
                </a:solidFill>
                <a:latin typeface="Arial MT"/>
                <a:cs typeface="Arial MT"/>
              </a:rPr>
              <a:t>formal</a:t>
            </a:r>
            <a:r>
              <a:rPr sz="2800" dirty="0">
                <a:solidFill>
                  <a:srgbClr val="FFFFFF"/>
                </a:solidFill>
                <a:latin typeface="Arial MT"/>
                <a:cs typeface="Arial MT"/>
              </a:rPr>
              <a:t>	</a:t>
            </a:r>
            <a:r>
              <a:rPr sz="2800" spc="145" dirty="0">
                <a:solidFill>
                  <a:srgbClr val="FFFFFF"/>
                </a:solidFill>
                <a:latin typeface="Arial MT"/>
                <a:cs typeface="Arial MT"/>
              </a:rPr>
              <a:t>document</a:t>
            </a:r>
            <a:r>
              <a:rPr sz="2800" dirty="0">
                <a:solidFill>
                  <a:srgbClr val="FFFFFF"/>
                </a:solidFill>
                <a:latin typeface="Arial MT"/>
                <a:cs typeface="Arial MT"/>
              </a:rPr>
              <a:t>	</a:t>
            </a:r>
            <a:r>
              <a:rPr sz="2800" spc="150" dirty="0">
                <a:solidFill>
                  <a:srgbClr val="FFFFFF"/>
                </a:solidFill>
                <a:latin typeface="Arial MT"/>
                <a:cs typeface="Arial MT"/>
              </a:rPr>
              <a:t>detailing</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0" dirty="0">
                <a:solidFill>
                  <a:srgbClr val="FFFFFF"/>
                </a:solidFill>
                <a:latin typeface="Arial MT"/>
                <a:cs typeface="Arial MT"/>
              </a:rPr>
              <a:t>behaviour</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45" dirty="0">
                <a:solidFill>
                  <a:srgbClr val="FFFFFF"/>
                </a:solidFill>
                <a:latin typeface="Arial MT"/>
                <a:cs typeface="Arial MT"/>
              </a:rPr>
              <a:t>concern</a:t>
            </a:r>
            <a:r>
              <a:rPr sz="2800" dirty="0">
                <a:solidFill>
                  <a:srgbClr val="FFFFFF"/>
                </a:solidFill>
                <a:latin typeface="Arial MT"/>
                <a:cs typeface="Arial MT"/>
              </a:rPr>
              <a:t>	</a:t>
            </a:r>
            <a:r>
              <a:rPr sz="2800" spc="114" dirty="0">
                <a:solidFill>
                  <a:srgbClr val="FFFFFF"/>
                </a:solidFill>
                <a:latin typeface="Arial MT"/>
                <a:cs typeface="Arial MT"/>
              </a:rPr>
              <a:t>that </a:t>
            </a:r>
            <a:r>
              <a:rPr sz="2800" spc="150" dirty="0">
                <a:solidFill>
                  <a:srgbClr val="FFFFFF"/>
                </a:solidFill>
                <a:latin typeface="Arial MT"/>
                <a:cs typeface="Arial MT"/>
              </a:rPr>
              <a:t>occurred</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00" dirty="0">
                <a:solidFill>
                  <a:srgbClr val="FFFFFF"/>
                </a:solidFill>
                <a:latin typeface="Arial MT"/>
                <a:cs typeface="Arial MT"/>
              </a:rPr>
              <a:t>its</a:t>
            </a:r>
            <a:r>
              <a:rPr sz="2800" dirty="0">
                <a:solidFill>
                  <a:srgbClr val="FFFFFF"/>
                </a:solidFill>
                <a:latin typeface="Arial MT"/>
                <a:cs typeface="Arial MT"/>
              </a:rPr>
              <a:t>	</a:t>
            </a:r>
            <a:r>
              <a:rPr sz="2800" spc="150" dirty="0">
                <a:solidFill>
                  <a:srgbClr val="FFFFFF"/>
                </a:solidFill>
                <a:latin typeface="Arial MT"/>
                <a:cs typeface="Arial MT"/>
              </a:rPr>
              <a:t>result;</a:t>
            </a:r>
            <a:r>
              <a:rPr sz="2800" dirty="0">
                <a:solidFill>
                  <a:srgbClr val="FFFFFF"/>
                </a:solidFill>
                <a:latin typeface="Arial MT"/>
                <a:cs typeface="Arial MT"/>
              </a:rPr>
              <a:t>	</a:t>
            </a:r>
            <a:r>
              <a:rPr sz="2800" spc="140" dirty="0">
                <a:solidFill>
                  <a:srgbClr val="FFFFFF"/>
                </a:solidFill>
                <a:latin typeface="Arial MT"/>
                <a:cs typeface="Arial MT"/>
              </a:rPr>
              <a:t>whether</a:t>
            </a:r>
            <a:r>
              <a:rPr sz="2800" dirty="0">
                <a:solidFill>
                  <a:srgbClr val="FFFFFF"/>
                </a:solidFill>
                <a:latin typeface="Arial MT"/>
                <a:cs typeface="Arial MT"/>
              </a:rPr>
              <a:t>	</a:t>
            </a:r>
            <a:r>
              <a:rPr sz="2800" spc="65" dirty="0">
                <a:solidFill>
                  <a:srgbClr val="FFFFFF"/>
                </a:solidFill>
                <a:latin typeface="Arial MT"/>
                <a:cs typeface="Arial MT"/>
              </a:rPr>
              <a:t>it</a:t>
            </a:r>
            <a:r>
              <a:rPr sz="2800" dirty="0">
                <a:solidFill>
                  <a:srgbClr val="FFFFFF"/>
                </a:solidFill>
                <a:latin typeface="Arial MT"/>
                <a:cs typeface="Arial MT"/>
              </a:rPr>
              <a:t>	</a:t>
            </a:r>
            <a:r>
              <a:rPr sz="2800" spc="90" dirty="0">
                <a:solidFill>
                  <a:srgbClr val="FFFFFF"/>
                </a:solidFill>
                <a:latin typeface="Arial MT"/>
                <a:cs typeface="Arial MT"/>
              </a:rPr>
              <a:t>was</a:t>
            </a:r>
            <a:r>
              <a:rPr sz="2800" dirty="0">
                <a:solidFill>
                  <a:srgbClr val="FFFFFF"/>
                </a:solidFill>
                <a:latin typeface="Arial MT"/>
                <a:cs typeface="Arial MT"/>
              </a:rPr>
              <a:t>	</a:t>
            </a:r>
            <a:r>
              <a:rPr sz="2800" spc="55" dirty="0">
                <a:solidFill>
                  <a:srgbClr val="FFFFFF"/>
                </a:solidFill>
                <a:latin typeface="Arial MT"/>
                <a:cs typeface="Arial MT"/>
              </a:rPr>
              <a:t>an</a:t>
            </a:r>
            <a:r>
              <a:rPr sz="2800" dirty="0">
                <a:solidFill>
                  <a:srgbClr val="FFFFFF"/>
                </a:solidFill>
                <a:latin typeface="Arial MT"/>
                <a:cs typeface="Arial MT"/>
              </a:rPr>
              <a:t>	</a:t>
            </a:r>
            <a:r>
              <a:rPr sz="2800" spc="145" dirty="0">
                <a:solidFill>
                  <a:srgbClr val="FFFFFF"/>
                </a:solidFill>
                <a:latin typeface="Arial MT"/>
                <a:cs typeface="Arial MT"/>
              </a:rPr>
              <a:t>injury,</a:t>
            </a:r>
            <a:r>
              <a:rPr sz="2800" dirty="0">
                <a:solidFill>
                  <a:srgbClr val="FFFFFF"/>
                </a:solidFill>
                <a:latin typeface="Arial MT"/>
                <a:cs typeface="Arial MT"/>
              </a:rPr>
              <a:t>	</a:t>
            </a:r>
            <a:r>
              <a:rPr sz="2800" spc="140" dirty="0">
                <a:solidFill>
                  <a:srgbClr val="FFFFFF"/>
                </a:solidFill>
                <a:latin typeface="Arial MT"/>
                <a:cs typeface="Arial MT"/>
              </a:rPr>
              <a:t>loss,</a:t>
            </a:r>
            <a:r>
              <a:rPr sz="2800" dirty="0">
                <a:solidFill>
                  <a:srgbClr val="FFFFFF"/>
                </a:solidFill>
                <a:latin typeface="Arial MT"/>
                <a:cs typeface="Arial MT"/>
              </a:rPr>
              <a:t>	</a:t>
            </a:r>
            <a:r>
              <a:rPr sz="2800" spc="135" dirty="0">
                <a:solidFill>
                  <a:srgbClr val="FFFFFF"/>
                </a:solidFill>
                <a:latin typeface="Arial MT"/>
                <a:cs typeface="Arial MT"/>
              </a:rPr>
              <a:t>damage</a:t>
            </a:r>
            <a:r>
              <a:rPr sz="2800" dirty="0">
                <a:solidFill>
                  <a:srgbClr val="FFFFFF"/>
                </a:solidFill>
                <a:latin typeface="Arial MT"/>
                <a:cs typeface="Arial MT"/>
              </a:rPr>
              <a:t>	</a:t>
            </a:r>
            <a:r>
              <a:rPr sz="2800" spc="60" dirty="0">
                <a:solidFill>
                  <a:srgbClr val="FFFFFF"/>
                </a:solidFill>
                <a:latin typeface="Arial MT"/>
                <a:cs typeface="Arial MT"/>
              </a:rPr>
              <a:t>or</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10" dirty="0">
                <a:solidFill>
                  <a:srgbClr val="FFFFFF"/>
                </a:solidFill>
                <a:latin typeface="Arial MT"/>
                <a:cs typeface="Arial MT"/>
              </a:rPr>
              <a:t>near</a:t>
            </a:r>
            <a:r>
              <a:rPr sz="2800" dirty="0">
                <a:solidFill>
                  <a:srgbClr val="FFFFFF"/>
                </a:solidFill>
                <a:latin typeface="Arial MT"/>
                <a:cs typeface="Arial MT"/>
              </a:rPr>
              <a:t>	</a:t>
            </a:r>
            <a:r>
              <a:rPr sz="2800" spc="130" dirty="0">
                <a:solidFill>
                  <a:srgbClr val="FFFFFF"/>
                </a:solidFill>
                <a:latin typeface="Arial MT"/>
                <a:cs typeface="Arial MT"/>
              </a:rPr>
              <a:t>miss.</a:t>
            </a:r>
            <a:endParaRPr sz="2800" dirty="0">
              <a:latin typeface="Arial MT"/>
              <a:cs typeface="Arial MT"/>
            </a:endParaRPr>
          </a:p>
        </p:txBody>
      </p:sp>
      <p:sp>
        <p:nvSpPr>
          <p:cNvPr id="10" name="object 10"/>
          <p:cNvSpPr txBox="1">
            <a:spLocks noGrp="1"/>
          </p:cNvSpPr>
          <p:nvPr>
            <p:ph type="title"/>
          </p:nvPr>
        </p:nvSpPr>
        <p:spPr>
          <a:xfrm>
            <a:off x="1016000" y="454083"/>
            <a:ext cx="13798550" cy="10007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REPORT</a:t>
            </a:r>
            <a:r>
              <a:rPr spc="310" dirty="0">
                <a:solidFill>
                  <a:srgbClr val="FFFFFF"/>
                </a:solidFill>
              </a:rPr>
              <a:t> </a:t>
            </a:r>
            <a:r>
              <a:rPr dirty="0">
                <a:solidFill>
                  <a:srgbClr val="FFFFFF"/>
                </a:solidFill>
              </a:rPr>
              <a:t>AND</a:t>
            </a:r>
            <a:r>
              <a:rPr spc="310" dirty="0">
                <a:solidFill>
                  <a:srgbClr val="FFFFFF"/>
                </a:solidFill>
              </a:rPr>
              <a:t> </a:t>
            </a:r>
            <a:r>
              <a:rPr dirty="0">
                <a:solidFill>
                  <a:srgbClr val="FFFFFF"/>
                </a:solidFill>
              </a:rPr>
              <a:t>REVIEW</a:t>
            </a:r>
            <a:r>
              <a:rPr spc="310" dirty="0">
                <a:solidFill>
                  <a:srgbClr val="FFFFFF"/>
                </a:solidFill>
              </a:rPr>
              <a:t> </a:t>
            </a:r>
            <a:r>
              <a:rPr spc="125" dirty="0">
                <a:solidFill>
                  <a:srgbClr val="FFFFFF"/>
                </a:solidFill>
              </a:rPr>
              <a:t>INCIDENTS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5353" y="4146582"/>
            <a:ext cx="9858375" cy="1867535"/>
          </a:xfrm>
          <a:prstGeom prst="rect">
            <a:avLst/>
          </a:prstGeom>
        </p:spPr>
        <p:txBody>
          <a:bodyPr vert="horz" wrap="square" lIns="0" tIns="131445" rIns="0" bIns="0" rtlCol="0">
            <a:spAutoFit/>
          </a:bodyPr>
          <a:lstStyle/>
          <a:p>
            <a:pPr marL="2082164" marR="5080" indent="-2070100">
              <a:lnSpc>
                <a:spcPts val="6830"/>
              </a:lnSpc>
              <a:spcBef>
                <a:spcPts val="1035"/>
              </a:spcBef>
            </a:pPr>
            <a:r>
              <a:rPr spc="130" dirty="0">
                <a:solidFill>
                  <a:srgbClr val="FFFFFF"/>
                </a:solidFill>
              </a:rPr>
              <a:t>WHAT</a:t>
            </a:r>
            <a:r>
              <a:rPr spc="715" dirty="0">
                <a:solidFill>
                  <a:srgbClr val="FFFFFF"/>
                </a:solidFill>
              </a:rPr>
              <a:t> </a:t>
            </a:r>
            <a:r>
              <a:rPr spc="180" dirty="0">
                <a:solidFill>
                  <a:srgbClr val="FFFFFF"/>
                </a:solidFill>
              </a:rPr>
              <a:t>IS</a:t>
            </a:r>
            <a:r>
              <a:rPr spc="715" dirty="0">
                <a:solidFill>
                  <a:srgbClr val="FFFFFF"/>
                </a:solidFill>
              </a:rPr>
              <a:t> </a:t>
            </a:r>
            <a:r>
              <a:rPr spc="-280" dirty="0">
                <a:solidFill>
                  <a:srgbClr val="FFFFFF"/>
                </a:solidFill>
              </a:rPr>
              <a:t>A</a:t>
            </a:r>
            <a:r>
              <a:rPr spc="715" dirty="0">
                <a:solidFill>
                  <a:srgbClr val="FFFFFF"/>
                </a:solidFill>
              </a:rPr>
              <a:t> </a:t>
            </a:r>
            <a:r>
              <a:rPr spc="65" dirty="0">
                <a:solidFill>
                  <a:srgbClr val="FFFFFF"/>
                </a:solidFill>
              </a:rPr>
              <a:t>BEHAVIOUR </a:t>
            </a:r>
            <a:r>
              <a:rPr spc="-290" dirty="0">
                <a:solidFill>
                  <a:srgbClr val="FFFFFF"/>
                </a:solidFill>
              </a:rPr>
              <a:t>OF</a:t>
            </a:r>
            <a:r>
              <a:rPr spc="710" dirty="0">
                <a:solidFill>
                  <a:srgbClr val="FFFFFF"/>
                </a:solidFill>
              </a:rPr>
              <a:t> </a:t>
            </a:r>
            <a:r>
              <a:rPr spc="-10" dirty="0">
                <a:solidFill>
                  <a:srgbClr val="FFFFFF"/>
                </a:solidFill>
              </a:rPr>
              <a:t>CONCERN?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grpSp>
        <p:nvGrpSpPr>
          <p:cNvPr id="3" name="object 3"/>
          <p:cNvGrpSpPr/>
          <p:nvPr/>
        </p:nvGrpSpPr>
        <p:grpSpPr>
          <a:xfrm>
            <a:off x="11545308" y="0"/>
            <a:ext cx="6743065" cy="10287000"/>
            <a:chOff x="11545308" y="0"/>
            <a:chExt cx="6743065" cy="10287000"/>
          </a:xfrm>
        </p:grpSpPr>
        <p:pic>
          <p:nvPicPr>
            <p:cNvPr id="4" name="object 4"/>
            <p:cNvPicPr/>
            <p:nvPr/>
          </p:nvPicPr>
          <p:blipFill>
            <a:blip r:embed="rId2" cstate="print"/>
            <a:stretch>
              <a:fillRect/>
            </a:stretch>
          </p:blipFill>
          <p:spPr>
            <a:xfrm>
              <a:off x="11545308" y="0"/>
              <a:ext cx="6742690"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6" name="object 6"/>
          <p:cNvSpPr/>
          <p:nvPr/>
        </p:nvSpPr>
        <p:spPr>
          <a:xfrm>
            <a:off x="1028700" y="158334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3574619"/>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4174694"/>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4774769"/>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5374844"/>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352550" y="5974919"/>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352550" y="6574994"/>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352550" y="7175069"/>
            <a:ext cx="104775" cy="104775"/>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1352550" y="7775144"/>
            <a:ext cx="104775" cy="104775"/>
          </a:xfrm>
          <a:prstGeom prst="rect">
            <a:avLst/>
          </a:prstGeom>
        </p:spPr>
      </p:pic>
      <p:pic>
        <p:nvPicPr>
          <p:cNvPr id="15" name="object 15"/>
          <p:cNvPicPr/>
          <p:nvPr/>
        </p:nvPicPr>
        <p:blipFill>
          <a:blip r:embed="rId5" cstate="email">
            <a:extLst>
              <a:ext uri="{28A0092B-C50C-407E-A947-70E740481C1C}">
                <a14:useLocalDpi xmlns:a14="http://schemas.microsoft.com/office/drawing/2010/main"/>
              </a:ext>
            </a:extLst>
          </a:blip>
          <a:stretch>
            <a:fillRect/>
          </a:stretch>
        </p:blipFill>
        <p:spPr>
          <a:xfrm>
            <a:off x="1352550" y="8375219"/>
            <a:ext cx="104775" cy="104775"/>
          </a:xfrm>
          <a:prstGeom prst="rect">
            <a:avLst/>
          </a:prstGeom>
        </p:spPr>
      </p:pic>
      <p:sp>
        <p:nvSpPr>
          <p:cNvPr id="16" name="object 16"/>
          <p:cNvSpPr txBox="1"/>
          <p:nvPr/>
        </p:nvSpPr>
        <p:spPr>
          <a:xfrm>
            <a:off x="1016000" y="2585283"/>
            <a:ext cx="6527165" cy="6026150"/>
          </a:xfrm>
          <a:prstGeom prst="rect">
            <a:avLst/>
          </a:prstGeom>
        </p:spPr>
        <p:txBody>
          <a:bodyPr vert="horz" wrap="square" lIns="0" tIns="186055" rIns="0" bIns="0" rtlCol="0">
            <a:spAutoFit/>
          </a:bodyPr>
          <a:lstStyle/>
          <a:p>
            <a:pPr marL="12700">
              <a:lnSpc>
                <a:spcPct val="100000"/>
              </a:lnSpc>
              <a:spcBef>
                <a:spcPts val="1465"/>
              </a:spcBef>
              <a:tabLst>
                <a:tab pos="620395" algn="l"/>
                <a:tab pos="2169160" algn="l"/>
                <a:tab pos="3371215" algn="l"/>
                <a:tab pos="4692015" algn="l"/>
              </a:tabLst>
            </a:pPr>
            <a:r>
              <a:rPr sz="2800" spc="60" dirty="0">
                <a:latin typeface="Arial MT"/>
                <a:cs typeface="Arial MT"/>
              </a:rPr>
              <a:t>An</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40" dirty="0">
                <a:latin typeface="Arial MT"/>
                <a:cs typeface="Arial MT"/>
              </a:rPr>
              <a:t>report</a:t>
            </a:r>
            <a:r>
              <a:rPr sz="2800" dirty="0">
                <a:latin typeface="Arial MT"/>
                <a:cs typeface="Arial MT"/>
              </a:rPr>
              <a:t>	</a:t>
            </a:r>
            <a:r>
              <a:rPr sz="2800" spc="140" dirty="0">
                <a:latin typeface="Arial MT"/>
                <a:cs typeface="Arial MT"/>
              </a:rPr>
              <a:t>should</a:t>
            </a:r>
            <a:r>
              <a:rPr sz="2800" dirty="0">
                <a:latin typeface="Arial MT"/>
                <a:cs typeface="Arial MT"/>
              </a:rPr>
              <a:t>	</a:t>
            </a:r>
            <a:r>
              <a:rPr sz="2800" spc="150" dirty="0">
                <a:latin typeface="Arial MT"/>
                <a:cs typeface="Arial MT"/>
              </a:rPr>
              <a:t>include:</a:t>
            </a:r>
            <a:endParaRPr sz="2800">
              <a:latin typeface="Arial MT"/>
              <a:cs typeface="Arial MT"/>
            </a:endParaRPr>
          </a:p>
          <a:p>
            <a:pPr marL="616585" marR="5080">
              <a:lnSpc>
                <a:spcPct val="140600"/>
              </a:lnSpc>
              <a:tabLst>
                <a:tab pos="1309370" algn="l"/>
                <a:tab pos="2669540" algn="l"/>
                <a:tab pos="4420870" algn="l"/>
                <a:tab pos="5113655" algn="l"/>
              </a:tabLst>
            </a:pPr>
            <a:r>
              <a:rPr sz="2800" spc="90" dirty="0">
                <a:latin typeface="Arial MT"/>
                <a:cs typeface="Arial MT"/>
              </a:rPr>
              <a:t>the</a:t>
            </a:r>
            <a:r>
              <a:rPr sz="2800" dirty="0">
                <a:latin typeface="Arial MT"/>
                <a:cs typeface="Arial MT"/>
              </a:rPr>
              <a:t>	</a:t>
            </a:r>
            <a:r>
              <a:rPr sz="2800" spc="140" dirty="0">
                <a:latin typeface="Arial MT"/>
                <a:cs typeface="Arial MT"/>
              </a:rPr>
              <a:t>person</a:t>
            </a:r>
            <a:r>
              <a:rPr sz="2800" dirty="0">
                <a:latin typeface="Arial MT"/>
                <a:cs typeface="Arial MT"/>
              </a:rPr>
              <a:t>	</a:t>
            </a:r>
            <a:r>
              <a:rPr sz="2800" spc="150" dirty="0">
                <a:latin typeface="Arial MT"/>
                <a:cs typeface="Arial MT"/>
              </a:rPr>
              <a:t>reporting</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 </a:t>
            </a:r>
            <a:r>
              <a:rPr sz="2800" spc="90" dirty="0">
                <a:latin typeface="Arial MT"/>
                <a:cs typeface="Arial MT"/>
              </a:rPr>
              <a:t>the</a:t>
            </a:r>
            <a:r>
              <a:rPr sz="2800" dirty="0">
                <a:latin typeface="Arial MT"/>
                <a:cs typeface="Arial MT"/>
              </a:rPr>
              <a:t>	</a:t>
            </a:r>
            <a:r>
              <a:rPr sz="2800" spc="140" dirty="0">
                <a:latin typeface="Arial MT"/>
                <a:cs typeface="Arial MT"/>
              </a:rPr>
              <a:t>person</a:t>
            </a:r>
            <a:r>
              <a:rPr sz="2800" dirty="0">
                <a:latin typeface="Arial MT"/>
                <a:cs typeface="Arial MT"/>
              </a:rPr>
              <a:t>	</a:t>
            </a:r>
            <a:r>
              <a:rPr sz="2800" spc="150" dirty="0">
                <a:latin typeface="Arial MT"/>
                <a:cs typeface="Arial MT"/>
              </a:rPr>
              <a:t>affected</a:t>
            </a:r>
            <a:endParaRPr sz="2800">
              <a:latin typeface="Arial MT"/>
              <a:cs typeface="Arial MT"/>
            </a:endParaRPr>
          </a:p>
          <a:p>
            <a:pPr marL="616585" marR="875665">
              <a:lnSpc>
                <a:spcPct val="140600"/>
              </a:lnSpc>
              <a:tabLst>
                <a:tab pos="963294" algn="l"/>
                <a:tab pos="1388110" algn="l"/>
                <a:tab pos="2837815" algn="l"/>
                <a:tab pos="3080385" algn="l"/>
                <a:tab pos="3550285" algn="l"/>
                <a:tab pos="4242435" algn="l"/>
              </a:tabLst>
            </a:pPr>
            <a:r>
              <a:rPr sz="2800" spc="-50" dirty="0">
                <a:latin typeface="Arial MT"/>
                <a:cs typeface="Arial MT"/>
              </a:rPr>
              <a:t>a</a:t>
            </a:r>
            <a:r>
              <a:rPr sz="2800" dirty="0">
                <a:latin typeface="Arial MT"/>
                <a:cs typeface="Arial MT"/>
              </a:rPr>
              <a:t>	</a:t>
            </a:r>
            <a:r>
              <a:rPr sz="2800" spc="155" dirty="0">
                <a:latin typeface="Arial MT"/>
                <a:cs typeface="Arial MT"/>
              </a:rPr>
              <a:t>description</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 </a:t>
            </a:r>
            <a:r>
              <a:rPr sz="2800" spc="90" dirty="0">
                <a:latin typeface="Arial MT"/>
                <a:cs typeface="Arial MT"/>
              </a:rPr>
              <a:t>any</a:t>
            </a:r>
            <a:r>
              <a:rPr sz="2800" dirty="0">
                <a:latin typeface="Arial MT"/>
                <a:cs typeface="Arial MT"/>
              </a:rPr>
              <a:t>	</a:t>
            </a:r>
            <a:r>
              <a:rPr sz="2800" spc="150" dirty="0">
                <a:latin typeface="Arial MT"/>
                <a:cs typeface="Arial MT"/>
              </a:rPr>
              <a:t>injuries</a:t>
            </a:r>
            <a:r>
              <a:rPr sz="2800" dirty="0">
                <a:latin typeface="Arial MT"/>
                <a:cs typeface="Arial MT"/>
              </a:rPr>
              <a:t>	</a:t>
            </a:r>
            <a:r>
              <a:rPr sz="2800" spc="150" dirty="0">
                <a:latin typeface="Arial MT"/>
                <a:cs typeface="Arial MT"/>
              </a:rPr>
              <a:t>sustained</a:t>
            </a:r>
            <a:endParaRPr sz="2800">
              <a:latin typeface="Arial MT"/>
              <a:cs typeface="Arial MT"/>
            </a:endParaRPr>
          </a:p>
          <a:p>
            <a:pPr marL="616585">
              <a:lnSpc>
                <a:spcPct val="100000"/>
              </a:lnSpc>
              <a:spcBef>
                <a:spcPts val="1365"/>
              </a:spcBef>
              <a:tabLst>
                <a:tab pos="1309370" algn="l"/>
                <a:tab pos="2858135" algn="l"/>
                <a:tab pos="3328035" algn="l"/>
                <a:tab pos="4020185" algn="l"/>
              </a:tabLst>
            </a:pPr>
            <a:r>
              <a:rPr sz="2800" spc="90" dirty="0">
                <a:latin typeface="Arial MT"/>
                <a:cs typeface="Arial MT"/>
              </a:rPr>
              <a:t>the</a:t>
            </a:r>
            <a:r>
              <a:rPr sz="2800" dirty="0">
                <a:latin typeface="Arial MT"/>
                <a:cs typeface="Arial MT"/>
              </a:rPr>
              <a:t>	</a:t>
            </a:r>
            <a:r>
              <a:rPr sz="2800" spc="150" dirty="0">
                <a:latin typeface="Arial MT"/>
                <a:cs typeface="Arial MT"/>
              </a:rPr>
              <a:t>location</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a:t>
            </a:r>
            <a:endParaRPr sz="2800">
              <a:latin typeface="Arial MT"/>
              <a:cs typeface="Arial MT"/>
            </a:endParaRPr>
          </a:p>
          <a:p>
            <a:pPr marL="616585" marR="44450">
              <a:lnSpc>
                <a:spcPct val="140600"/>
              </a:lnSpc>
              <a:tabLst>
                <a:tab pos="1309370" algn="l"/>
                <a:tab pos="2041525" algn="l"/>
                <a:tab pos="2224405" algn="l"/>
                <a:tab pos="3016250" algn="l"/>
                <a:tab pos="3910965" algn="l"/>
                <a:tab pos="4380865" algn="l"/>
                <a:tab pos="5073650" algn="l"/>
              </a:tabLst>
            </a:pPr>
            <a:r>
              <a:rPr sz="2800" spc="90" dirty="0">
                <a:latin typeface="Arial MT"/>
                <a:cs typeface="Arial MT"/>
              </a:rPr>
              <a:t>the</a:t>
            </a:r>
            <a:r>
              <a:rPr sz="2800" dirty="0">
                <a:latin typeface="Arial MT"/>
                <a:cs typeface="Arial MT"/>
              </a:rPr>
              <a:t>	</a:t>
            </a:r>
            <a:r>
              <a:rPr sz="2800" spc="110" dirty="0">
                <a:latin typeface="Arial MT"/>
                <a:cs typeface="Arial MT"/>
              </a:rPr>
              <a:t>date</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time</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 </a:t>
            </a:r>
            <a:r>
              <a:rPr sz="2800" spc="145" dirty="0">
                <a:latin typeface="Arial MT"/>
                <a:cs typeface="Arial MT"/>
              </a:rPr>
              <a:t>actions</a:t>
            </a:r>
            <a:r>
              <a:rPr sz="2800" dirty="0">
                <a:latin typeface="Arial MT"/>
                <a:cs typeface="Arial MT"/>
              </a:rPr>
              <a:t>	</a:t>
            </a:r>
            <a:r>
              <a:rPr sz="2800" spc="135" dirty="0">
                <a:latin typeface="Arial MT"/>
                <a:cs typeface="Arial MT"/>
              </a:rPr>
              <a:t>taken</a:t>
            </a:r>
            <a:endParaRPr sz="2800">
              <a:latin typeface="Arial MT"/>
              <a:cs typeface="Arial MT"/>
            </a:endParaRPr>
          </a:p>
          <a:p>
            <a:pPr marL="616585" marR="1271905">
              <a:lnSpc>
                <a:spcPct val="140600"/>
              </a:lnSpc>
              <a:tabLst>
                <a:tab pos="1185545" algn="l"/>
                <a:tab pos="1447165" algn="l"/>
                <a:tab pos="2139950" algn="l"/>
                <a:tab pos="2734310" algn="l"/>
                <a:tab pos="3688715" algn="l"/>
              </a:tabLst>
            </a:pPr>
            <a:r>
              <a:rPr sz="2800" spc="90" dirty="0">
                <a:latin typeface="Arial MT"/>
                <a:cs typeface="Arial MT"/>
              </a:rPr>
              <a:t>why</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50" dirty="0">
                <a:latin typeface="Arial MT"/>
                <a:cs typeface="Arial MT"/>
              </a:rPr>
              <a:t>occurred </a:t>
            </a:r>
            <a:r>
              <a:rPr sz="2800" spc="55" dirty="0">
                <a:latin typeface="Arial MT"/>
                <a:cs typeface="Arial MT"/>
              </a:rPr>
              <a:t>an</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45" dirty="0">
                <a:latin typeface="Arial MT"/>
                <a:cs typeface="Arial MT"/>
              </a:rPr>
              <a:t>rating.</a:t>
            </a:r>
            <a:endParaRPr sz="2800">
              <a:latin typeface="Arial MT"/>
              <a:cs typeface="Arial MT"/>
            </a:endParaRPr>
          </a:p>
        </p:txBody>
      </p:sp>
      <p:sp>
        <p:nvSpPr>
          <p:cNvPr id="17" name="object 17"/>
          <p:cNvSpPr txBox="1">
            <a:spLocks noGrp="1"/>
          </p:cNvSpPr>
          <p:nvPr>
            <p:ph type="title"/>
          </p:nvPr>
        </p:nvSpPr>
        <p:spPr>
          <a:xfrm>
            <a:off x="1016000" y="454083"/>
            <a:ext cx="6396990" cy="1000760"/>
          </a:xfrm>
          <a:prstGeom prst="rect">
            <a:avLst/>
          </a:prstGeom>
        </p:spPr>
        <p:txBody>
          <a:bodyPr vert="horz" wrap="square" lIns="0" tIns="12700" rIns="0" bIns="0" rtlCol="0">
            <a:spAutoFit/>
          </a:bodyPr>
          <a:lstStyle/>
          <a:p>
            <a:pPr marL="12700">
              <a:lnSpc>
                <a:spcPct val="100000"/>
              </a:lnSpc>
              <a:spcBef>
                <a:spcPts val="100"/>
              </a:spcBef>
            </a:pPr>
            <a:r>
              <a:rPr spc="200" dirty="0"/>
              <a:t>Incident</a:t>
            </a:r>
            <a:r>
              <a:rPr spc="590" dirty="0"/>
              <a:t> </a:t>
            </a:r>
            <a:r>
              <a:rPr spc="120" dirty="0"/>
              <a:t>Report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8000" cy="102870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28700" y="158334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352550" y="4174694"/>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4774769"/>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5374844"/>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5974919"/>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6574994"/>
              <a:ext cx="104775" cy="104775"/>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1352550" y="7775144"/>
              <a:ext cx="104775" cy="104775"/>
            </a:xfrm>
            <a:prstGeom prst="rect">
              <a:avLst/>
            </a:prstGeom>
          </p:spPr>
        </p:pic>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1352550" y="8375219"/>
              <a:ext cx="104775" cy="104775"/>
            </a:xfrm>
            <a:prstGeom prst="rect">
              <a:avLst/>
            </a:prstGeom>
          </p:spPr>
        </p:pic>
      </p:grpSp>
      <p:sp>
        <p:nvSpPr>
          <p:cNvPr id="13" name="object 13"/>
          <p:cNvSpPr txBox="1"/>
          <p:nvPr/>
        </p:nvSpPr>
        <p:spPr>
          <a:xfrm>
            <a:off x="1015991" y="2585283"/>
            <a:ext cx="8341995" cy="6026150"/>
          </a:xfrm>
          <a:prstGeom prst="rect">
            <a:avLst/>
          </a:prstGeom>
        </p:spPr>
        <p:txBody>
          <a:bodyPr vert="horz" wrap="square" lIns="0" tIns="12700" rIns="0" bIns="0" rtlCol="0">
            <a:spAutoFit/>
          </a:bodyPr>
          <a:lstStyle/>
          <a:p>
            <a:pPr marL="12700" marR="1129030">
              <a:lnSpc>
                <a:spcPct val="140600"/>
              </a:lnSpc>
              <a:spcBef>
                <a:spcPts val="100"/>
              </a:spcBef>
              <a:tabLst>
                <a:tab pos="1164590" algn="l"/>
                <a:tab pos="1842135" algn="l"/>
                <a:tab pos="2658745" algn="l"/>
                <a:tab pos="3597910" algn="l"/>
                <a:tab pos="4290695" algn="l"/>
                <a:tab pos="6570980" algn="l"/>
                <a:tab pos="6922134" algn="l"/>
              </a:tabLst>
            </a:pPr>
            <a:r>
              <a:rPr sz="2800" spc="110" dirty="0">
                <a:latin typeface="Arial MT"/>
                <a:cs typeface="Arial MT"/>
              </a:rPr>
              <a:t>When</a:t>
            </a:r>
            <a:r>
              <a:rPr sz="2800" dirty="0">
                <a:latin typeface="Arial MT"/>
                <a:cs typeface="Arial MT"/>
              </a:rPr>
              <a:t>	</a:t>
            </a:r>
            <a:r>
              <a:rPr sz="2800" spc="150" dirty="0">
                <a:latin typeface="Arial MT"/>
                <a:cs typeface="Arial MT"/>
              </a:rPr>
              <a:t>documenting</a:t>
            </a:r>
            <a:r>
              <a:rPr sz="2800" dirty="0">
                <a:latin typeface="Arial MT"/>
                <a:cs typeface="Arial MT"/>
              </a:rPr>
              <a:t>	</a:t>
            </a:r>
            <a:r>
              <a:rPr sz="2800" spc="90" dirty="0">
                <a:latin typeface="Arial MT"/>
                <a:cs typeface="Arial MT"/>
              </a:rPr>
              <a:t>the</a:t>
            </a:r>
            <a:r>
              <a:rPr sz="2800" dirty="0">
                <a:latin typeface="Arial MT"/>
                <a:cs typeface="Arial MT"/>
              </a:rPr>
              <a:t>	</a:t>
            </a:r>
            <a:r>
              <a:rPr sz="2800" spc="155" dirty="0">
                <a:latin typeface="Arial MT"/>
                <a:cs typeface="Arial MT"/>
              </a:rPr>
              <a:t>information,</a:t>
            </a:r>
            <a:r>
              <a:rPr sz="2800" dirty="0">
                <a:latin typeface="Arial MT"/>
                <a:cs typeface="Arial MT"/>
              </a:rPr>
              <a:t>	</a:t>
            </a:r>
            <a:r>
              <a:rPr sz="2800" spc="65" dirty="0">
                <a:latin typeface="Arial MT"/>
                <a:cs typeface="Arial MT"/>
              </a:rPr>
              <a:t>it</a:t>
            </a:r>
            <a:r>
              <a:rPr sz="2800" dirty="0">
                <a:latin typeface="Arial MT"/>
                <a:cs typeface="Arial MT"/>
              </a:rPr>
              <a:t>	</a:t>
            </a:r>
            <a:r>
              <a:rPr sz="2800" spc="65" dirty="0">
                <a:latin typeface="Arial MT"/>
                <a:cs typeface="Arial MT"/>
              </a:rPr>
              <a:t>is </a:t>
            </a:r>
            <a:r>
              <a:rPr sz="2800" spc="150" dirty="0">
                <a:latin typeface="Arial MT"/>
                <a:cs typeface="Arial MT"/>
              </a:rPr>
              <a:t>important</a:t>
            </a:r>
            <a:r>
              <a:rPr sz="2800" dirty="0">
                <a:latin typeface="Arial MT"/>
                <a:cs typeface="Arial MT"/>
              </a:rPr>
              <a:t>	</a:t>
            </a:r>
            <a:r>
              <a:rPr sz="2800" spc="114" dirty="0">
                <a:latin typeface="Arial MT"/>
                <a:cs typeface="Arial MT"/>
              </a:rPr>
              <a:t>that</a:t>
            </a:r>
            <a:r>
              <a:rPr sz="2800" dirty="0">
                <a:latin typeface="Arial MT"/>
                <a:cs typeface="Arial MT"/>
              </a:rPr>
              <a:t>	</a:t>
            </a:r>
            <a:r>
              <a:rPr sz="2800" spc="114" dirty="0">
                <a:latin typeface="Arial MT"/>
                <a:cs typeface="Arial MT"/>
              </a:rPr>
              <a:t>you:</a:t>
            </a:r>
            <a:endParaRPr sz="2800">
              <a:latin typeface="Arial MT"/>
              <a:cs typeface="Arial MT"/>
            </a:endParaRPr>
          </a:p>
          <a:p>
            <a:pPr marL="616585" marR="5080">
              <a:lnSpc>
                <a:spcPct val="140600"/>
              </a:lnSpc>
              <a:tabLst>
                <a:tab pos="1976755" algn="l"/>
                <a:tab pos="2382520" algn="l"/>
                <a:tab pos="2793365" algn="l"/>
                <a:tab pos="2936875" algn="l"/>
                <a:tab pos="3485515" algn="l"/>
                <a:tab pos="4563745" algn="l"/>
                <a:tab pos="4687570" algn="l"/>
                <a:tab pos="5033645" algn="l"/>
                <a:tab pos="5118100" algn="l"/>
                <a:tab pos="5726430" algn="l"/>
                <a:tab pos="7274559" algn="l"/>
              </a:tabLst>
            </a:pPr>
            <a:r>
              <a:rPr sz="2800" spc="145" dirty="0">
                <a:latin typeface="Arial MT"/>
                <a:cs typeface="Arial MT"/>
              </a:rPr>
              <a:t>complete</a:t>
            </a:r>
            <a:r>
              <a:rPr sz="2800" dirty="0">
                <a:latin typeface="Arial MT"/>
                <a:cs typeface="Arial MT"/>
              </a:rPr>
              <a:t>	</a:t>
            </a:r>
            <a:r>
              <a:rPr sz="2800" spc="95" dirty="0">
                <a:latin typeface="Arial MT"/>
                <a:cs typeface="Arial MT"/>
              </a:rPr>
              <a:t>all</a:t>
            </a:r>
            <a:r>
              <a:rPr sz="2800" dirty="0">
                <a:latin typeface="Arial MT"/>
                <a:cs typeface="Arial MT"/>
              </a:rPr>
              <a:t>		</a:t>
            </a:r>
            <a:r>
              <a:rPr sz="2800" spc="150" dirty="0">
                <a:latin typeface="Arial MT"/>
                <a:cs typeface="Arial MT"/>
              </a:rPr>
              <a:t>sections</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40" dirty="0">
                <a:latin typeface="Arial MT"/>
                <a:cs typeface="Arial MT"/>
              </a:rPr>
              <a:t>report </a:t>
            </a:r>
            <a:r>
              <a:rPr sz="2800" spc="135" dirty="0">
                <a:latin typeface="Arial MT"/>
                <a:cs typeface="Arial MT"/>
              </a:rPr>
              <a:t>ensure</a:t>
            </a:r>
            <a:r>
              <a:rPr sz="2800" dirty="0">
                <a:latin typeface="Arial MT"/>
                <a:cs typeface="Arial MT"/>
              </a:rPr>
              <a:t>	</a:t>
            </a:r>
            <a:r>
              <a:rPr sz="2800" spc="114" dirty="0">
                <a:latin typeface="Arial MT"/>
                <a:cs typeface="Arial MT"/>
              </a:rPr>
              <a:t>that</a:t>
            </a:r>
            <a:r>
              <a:rPr sz="2800" dirty="0">
                <a:latin typeface="Arial MT"/>
                <a:cs typeface="Arial MT"/>
              </a:rPr>
              <a:t>	</a:t>
            </a:r>
            <a:r>
              <a:rPr sz="2800" spc="90" dirty="0">
                <a:latin typeface="Arial MT"/>
                <a:cs typeface="Arial MT"/>
              </a:rPr>
              <a:t>the</a:t>
            </a:r>
            <a:r>
              <a:rPr sz="2800" dirty="0">
                <a:latin typeface="Arial MT"/>
                <a:cs typeface="Arial MT"/>
              </a:rPr>
              <a:t>	</a:t>
            </a:r>
            <a:r>
              <a:rPr sz="2800" spc="140" dirty="0">
                <a:latin typeface="Arial MT"/>
                <a:cs typeface="Arial MT"/>
              </a:rPr>
              <a:t>report</a:t>
            </a:r>
            <a:r>
              <a:rPr sz="2800" dirty="0">
                <a:latin typeface="Arial MT"/>
                <a:cs typeface="Arial MT"/>
              </a:rPr>
              <a:t>		</a:t>
            </a:r>
            <a:r>
              <a:rPr sz="2800" spc="65" dirty="0">
                <a:latin typeface="Arial MT"/>
                <a:cs typeface="Arial MT"/>
              </a:rPr>
              <a:t>is</a:t>
            </a:r>
            <a:r>
              <a:rPr sz="2800" dirty="0">
                <a:latin typeface="Arial MT"/>
                <a:cs typeface="Arial MT"/>
              </a:rPr>
              <a:t>		</a:t>
            </a:r>
            <a:r>
              <a:rPr sz="2800" spc="145" dirty="0">
                <a:latin typeface="Arial MT"/>
                <a:cs typeface="Arial MT"/>
              </a:rPr>
              <a:t>concise</a:t>
            </a:r>
            <a:endParaRPr sz="2800">
              <a:latin typeface="Arial MT"/>
              <a:cs typeface="Arial MT"/>
            </a:endParaRPr>
          </a:p>
          <a:p>
            <a:pPr marL="616585">
              <a:lnSpc>
                <a:spcPct val="100000"/>
              </a:lnSpc>
              <a:spcBef>
                <a:spcPts val="1365"/>
              </a:spcBef>
              <a:tabLst>
                <a:tab pos="1185545" algn="l"/>
                <a:tab pos="1734185" algn="l"/>
                <a:tab pos="3242945" algn="l"/>
                <a:tab pos="3792220" algn="l"/>
                <a:tab pos="4563745" algn="l"/>
              </a:tabLst>
            </a:pPr>
            <a:r>
              <a:rPr sz="2800" spc="50" dirty="0">
                <a:latin typeface="Arial MT"/>
                <a:cs typeface="Arial MT"/>
              </a:rPr>
              <a:t>be</a:t>
            </a:r>
            <a:r>
              <a:rPr sz="2800" dirty="0">
                <a:latin typeface="Arial MT"/>
                <a:cs typeface="Arial MT"/>
              </a:rPr>
              <a:t>	</a:t>
            </a:r>
            <a:r>
              <a:rPr sz="2800" spc="60" dirty="0">
                <a:latin typeface="Arial MT"/>
                <a:cs typeface="Arial MT"/>
              </a:rPr>
              <a:t>as</a:t>
            </a:r>
            <a:r>
              <a:rPr sz="2800" dirty="0">
                <a:latin typeface="Arial MT"/>
                <a:cs typeface="Arial MT"/>
              </a:rPr>
              <a:t>	</a:t>
            </a:r>
            <a:r>
              <a:rPr sz="2800" spc="155" dirty="0">
                <a:latin typeface="Arial MT"/>
                <a:cs typeface="Arial MT"/>
              </a:rPr>
              <a:t>specific</a:t>
            </a:r>
            <a:r>
              <a:rPr sz="2800" dirty="0">
                <a:latin typeface="Arial MT"/>
                <a:cs typeface="Arial MT"/>
              </a:rPr>
              <a:t>	</a:t>
            </a:r>
            <a:r>
              <a:rPr sz="2800" spc="60" dirty="0">
                <a:latin typeface="Arial MT"/>
                <a:cs typeface="Arial MT"/>
              </a:rPr>
              <a:t>as</a:t>
            </a:r>
            <a:r>
              <a:rPr sz="2800" dirty="0">
                <a:latin typeface="Arial MT"/>
                <a:cs typeface="Arial MT"/>
              </a:rPr>
              <a:t>	</a:t>
            </a:r>
            <a:r>
              <a:rPr sz="2800" spc="90" dirty="0">
                <a:latin typeface="Arial MT"/>
                <a:cs typeface="Arial MT"/>
              </a:rPr>
              <a:t>you</a:t>
            </a:r>
            <a:r>
              <a:rPr sz="2800" dirty="0">
                <a:latin typeface="Arial MT"/>
                <a:cs typeface="Arial MT"/>
              </a:rPr>
              <a:t>	</a:t>
            </a:r>
            <a:r>
              <a:rPr sz="2800" spc="90" dirty="0">
                <a:latin typeface="Arial MT"/>
                <a:cs typeface="Arial MT"/>
              </a:rPr>
              <a:t>can</a:t>
            </a:r>
            <a:endParaRPr sz="2800">
              <a:latin typeface="Arial MT"/>
              <a:cs typeface="Arial MT"/>
            </a:endParaRPr>
          </a:p>
          <a:p>
            <a:pPr marL="616585">
              <a:lnSpc>
                <a:spcPct val="100000"/>
              </a:lnSpc>
              <a:spcBef>
                <a:spcPts val="1365"/>
              </a:spcBef>
              <a:tabLst>
                <a:tab pos="1976755" algn="l"/>
                <a:tab pos="2793365" algn="l"/>
                <a:tab pos="3347085" algn="l"/>
                <a:tab pos="5503545" algn="l"/>
                <a:tab pos="5934075" algn="l"/>
              </a:tabLst>
            </a:pPr>
            <a:r>
              <a:rPr sz="2800" spc="135" dirty="0">
                <a:latin typeface="Arial MT"/>
                <a:cs typeface="Arial MT"/>
              </a:rPr>
              <a:t>ensure</a:t>
            </a:r>
            <a:r>
              <a:rPr sz="2800" dirty="0">
                <a:latin typeface="Arial MT"/>
                <a:cs typeface="Arial MT"/>
              </a:rPr>
              <a:t>	</a:t>
            </a:r>
            <a:r>
              <a:rPr sz="2800" spc="114" dirty="0">
                <a:latin typeface="Arial MT"/>
                <a:cs typeface="Arial MT"/>
              </a:rPr>
              <a:t>that</a:t>
            </a:r>
            <a:r>
              <a:rPr sz="2800" dirty="0">
                <a:latin typeface="Arial MT"/>
                <a:cs typeface="Arial MT"/>
              </a:rPr>
              <a:t>	</a:t>
            </a:r>
            <a:r>
              <a:rPr sz="2800" spc="95" dirty="0">
                <a:latin typeface="Arial MT"/>
                <a:cs typeface="Arial MT"/>
              </a:rPr>
              <a:t>all</a:t>
            </a:r>
            <a:r>
              <a:rPr sz="2800" dirty="0">
                <a:latin typeface="Arial MT"/>
                <a:cs typeface="Arial MT"/>
              </a:rPr>
              <a:t>	</a:t>
            </a:r>
            <a:r>
              <a:rPr sz="2800" spc="155" dirty="0">
                <a:latin typeface="Arial MT"/>
                <a:cs typeface="Arial MT"/>
              </a:rPr>
              <a:t>information</a:t>
            </a:r>
            <a:r>
              <a:rPr sz="2800" dirty="0">
                <a:latin typeface="Arial MT"/>
                <a:cs typeface="Arial MT"/>
              </a:rPr>
              <a:t>	</a:t>
            </a:r>
            <a:r>
              <a:rPr sz="2800" spc="65" dirty="0">
                <a:latin typeface="Arial MT"/>
                <a:cs typeface="Arial MT"/>
              </a:rPr>
              <a:t>is</a:t>
            </a:r>
            <a:r>
              <a:rPr sz="2800" dirty="0">
                <a:latin typeface="Arial MT"/>
                <a:cs typeface="Arial MT"/>
              </a:rPr>
              <a:t>	</a:t>
            </a:r>
            <a:r>
              <a:rPr sz="2800" spc="145" dirty="0">
                <a:latin typeface="Arial MT"/>
                <a:cs typeface="Arial MT"/>
              </a:rPr>
              <a:t>factual</a:t>
            </a:r>
            <a:endParaRPr sz="2800">
              <a:latin typeface="Arial MT"/>
              <a:cs typeface="Arial MT"/>
            </a:endParaRPr>
          </a:p>
          <a:p>
            <a:pPr marL="616585" marR="658495">
              <a:lnSpc>
                <a:spcPct val="140600"/>
              </a:lnSpc>
              <a:tabLst>
                <a:tab pos="2382520" algn="l"/>
                <a:tab pos="3074670" algn="l"/>
                <a:tab pos="4623435" algn="l"/>
                <a:tab pos="5825490" algn="l"/>
                <a:tab pos="6275705" algn="l"/>
                <a:tab pos="6621780" algn="l"/>
              </a:tabLst>
            </a:pPr>
            <a:r>
              <a:rPr sz="2800" spc="145" dirty="0">
                <a:latin typeface="Arial MT"/>
                <a:cs typeface="Arial MT"/>
              </a:rPr>
              <a:t>complete</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40" dirty="0">
                <a:latin typeface="Arial MT"/>
                <a:cs typeface="Arial MT"/>
              </a:rPr>
              <a:t>report</a:t>
            </a:r>
            <a:r>
              <a:rPr sz="2800" dirty="0">
                <a:latin typeface="Arial MT"/>
                <a:cs typeface="Arial MT"/>
              </a:rPr>
              <a:t>	</a:t>
            </a:r>
            <a:r>
              <a:rPr sz="2800" spc="60" dirty="0">
                <a:latin typeface="Arial MT"/>
                <a:cs typeface="Arial MT"/>
              </a:rPr>
              <a:t>in</a:t>
            </a:r>
            <a:r>
              <a:rPr sz="2800" dirty="0">
                <a:latin typeface="Arial MT"/>
                <a:cs typeface="Arial MT"/>
              </a:rPr>
              <a:t>	</a:t>
            </a:r>
            <a:r>
              <a:rPr sz="2800" spc="-50" dirty="0">
                <a:latin typeface="Arial MT"/>
                <a:cs typeface="Arial MT"/>
              </a:rPr>
              <a:t>a</a:t>
            </a:r>
            <a:r>
              <a:rPr sz="2800" dirty="0">
                <a:latin typeface="Arial MT"/>
                <a:cs typeface="Arial MT"/>
              </a:rPr>
              <a:t>	</a:t>
            </a:r>
            <a:r>
              <a:rPr sz="2800" spc="140" dirty="0">
                <a:latin typeface="Arial MT"/>
                <a:cs typeface="Arial MT"/>
              </a:rPr>
              <a:t>timely </a:t>
            </a:r>
            <a:r>
              <a:rPr sz="2800" spc="135" dirty="0">
                <a:latin typeface="Arial MT"/>
                <a:cs typeface="Arial MT"/>
              </a:rPr>
              <a:t>manner</a:t>
            </a:r>
            <a:endParaRPr sz="2800">
              <a:latin typeface="Arial MT"/>
              <a:cs typeface="Arial MT"/>
            </a:endParaRPr>
          </a:p>
          <a:p>
            <a:pPr marL="616585">
              <a:lnSpc>
                <a:spcPct val="100000"/>
              </a:lnSpc>
              <a:spcBef>
                <a:spcPts val="1365"/>
              </a:spcBef>
              <a:tabLst>
                <a:tab pos="2486660" algn="l"/>
                <a:tab pos="3178810" algn="l"/>
              </a:tabLst>
            </a:pPr>
            <a:r>
              <a:rPr sz="2800" spc="150" dirty="0">
                <a:latin typeface="Arial MT"/>
                <a:cs typeface="Arial MT"/>
              </a:rPr>
              <a:t>proofread</a:t>
            </a:r>
            <a:r>
              <a:rPr sz="2800" dirty="0">
                <a:latin typeface="Arial MT"/>
                <a:cs typeface="Arial MT"/>
              </a:rPr>
              <a:t>	</a:t>
            </a:r>
            <a:r>
              <a:rPr sz="2800" spc="90" dirty="0">
                <a:latin typeface="Arial MT"/>
                <a:cs typeface="Arial MT"/>
              </a:rPr>
              <a:t>the</a:t>
            </a:r>
            <a:r>
              <a:rPr sz="2800" dirty="0">
                <a:latin typeface="Arial MT"/>
                <a:cs typeface="Arial MT"/>
              </a:rPr>
              <a:t>	</a:t>
            </a:r>
            <a:r>
              <a:rPr sz="2800" spc="140" dirty="0">
                <a:latin typeface="Arial MT"/>
                <a:cs typeface="Arial MT"/>
              </a:rPr>
              <a:t>report</a:t>
            </a:r>
            <a:endParaRPr sz="2800">
              <a:latin typeface="Arial MT"/>
              <a:cs typeface="Arial MT"/>
            </a:endParaRPr>
          </a:p>
          <a:p>
            <a:pPr marL="616585">
              <a:lnSpc>
                <a:spcPct val="100000"/>
              </a:lnSpc>
              <a:spcBef>
                <a:spcPts val="1365"/>
              </a:spcBef>
              <a:tabLst>
                <a:tab pos="1624330" algn="l"/>
                <a:tab pos="2400935" algn="l"/>
                <a:tab pos="3721100" algn="l"/>
                <a:tab pos="4413885" algn="l"/>
              </a:tabLst>
            </a:pPr>
            <a:r>
              <a:rPr sz="2800" spc="130" dirty="0">
                <a:latin typeface="Arial MT"/>
                <a:cs typeface="Arial MT"/>
              </a:rPr>
              <a:t>don't</a:t>
            </a:r>
            <a:r>
              <a:rPr sz="2800" dirty="0">
                <a:latin typeface="Arial MT"/>
                <a:cs typeface="Arial MT"/>
              </a:rPr>
              <a:t>	</a:t>
            </a:r>
            <a:r>
              <a:rPr sz="2800" spc="120" dirty="0">
                <a:latin typeface="Arial MT"/>
                <a:cs typeface="Arial MT"/>
              </a:rPr>
              <a:t>just</a:t>
            </a:r>
            <a:r>
              <a:rPr sz="2800" dirty="0">
                <a:latin typeface="Arial MT"/>
                <a:cs typeface="Arial MT"/>
              </a:rPr>
              <a:t>	</a:t>
            </a:r>
            <a:r>
              <a:rPr sz="2800" spc="140" dirty="0">
                <a:latin typeface="Arial MT"/>
                <a:cs typeface="Arial MT"/>
              </a:rPr>
              <a:t>submit</a:t>
            </a:r>
            <a:r>
              <a:rPr sz="2800" dirty="0">
                <a:latin typeface="Arial MT"/>
                <a:cs typeface="Arial MT"/>
              </a:rPr>
              <a:t>	</a:t>
            </a:r>
            <a:r>
              <a:rPr sz="2800" spc="90" dirty="0">
                <a:latin typeface="Arial MT"/>
                <a:cs typeface="Arial MT"/>
              </a:rPr>
              <a:t>the</a:t>
            </a:r>
            <a:r>
              <a:rPr sz="2800" dirty="0">
                <a:latin typeface="Arial MT"/>
                <a:cs typeface="Arial MT"/>
              </a:rPr>
              <a:t>	</a:t>
            </a:r>
            <a:r>
              <a:rPr sz="2800" spc="145" dirty="0">
                <a:latin typeface="Arial MT"/>
                <a:cs typeface="Arial MT"/>
              </a:rPr>
              <a:t>report.</a:t>
            </a:r>
            <a:endParaRPr sz="2800">
              <a:latin typeface="Arial MT"/>
              <a:cs typeface="Arial MT"/>
            </a:endParaRPr>
          </a:p>
        </p:txBody>
      </p:sp>
      <p:sp>
        <p:nvSpPr>
          <p:cNvPr id="14" name="object 14"/>
          <p:cNvSpPr txBox="1">
            <a:spLocks noGrp="1"/>
          </p:cNvSpPr>
          <p:nvPr>
            <p:ph type="title"/>
          </p:nvPr>
        </p:nvSpPr>
        <p:spPr>
          <a:xfrm>
            <a:off x="1015991" y="454083"/>
            <a:ext cx="6396990" cy="1000760"/>
          </a:xfrm>
          <a:prstGeom prst="rect">
            <a:avLst/>
          </a:prstGeom>
        </p:spPr>
        <p:txBody>
          <a:bodyPr vert="horz" wrap="square" lIns="0" tIns="12700" rIns="0" bIns="0" rtlCol="0">
            <a:spAutoFit/>
          </a:bodyPr>
          <a:lstStyle/>
          <a:p>
            <a:pPr marL="12700">
              <a:lnSpc>
                <a:spcPct val="100000"/>
              </a:lnSpc>
              <a:spcBef>
                <a:spcPts val="100"/>
              </a:spcBef>
            </a:pPr>
            <a:r>
              <a:rPr spc="200" dirty="0"/>
              <a:t>Incident</a:t>
            </a:r>
            <a:r>
              <a:rPr spc="590" dirty="0"/>
              <a:t> </a:t>
            </a:r>
            <a:r>
              <a:rPr spc="120" dirty="0"/>
              <a:t>Report</a:t>
            </a:r>
          </a:p>
        </p:txBody>
      </p:sp>
      <p:pic>
        <p:nvPicPr>
          <p:cNvPr id="15" name="object 15"/>
          <p:cNvPicPr/>
          <p:nvPr/>
        </p:nvPicPr>
        <p:blipFill>
          <a:blip r:embed="rId6" cstate="email">
            <a:extLst>
              <a:ext uri="{28A0092B-C50C-407E-A947-70E740481C1C}">
                <a14:useLocalDpi xmlns:a14="http://schemas.microsoft.com/office/drawing/2010/main"/>
              </a:ext>
            </a:extLst>
          </a:blip>
          <a:stretch>
            <a:fillRect/>
          </a:stretch>
        </p:blipFill>
        <p:spPr>
          <a:xfrm>
            <a:off x="10165629" y="3260259"/>
            <a:ext cx="7543798" cy="51339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
            <a:ext cx="18288000" cy="10287000"/>
            <a:chOff x="0" y="5"/>
            <a:chExt cx="18288000" cy="10287000"/>
          </a:xfrm>
        </p:grpSpPr>
        <p:pic>
          <p:nvPicPr>
            <p:cNvPr id="3" name="object 3"/>
            <p:cNvPicPr/>
            <p:nvPr/>
          </p:nvPicPr>
          <p:blipFill>
            <a:blip r:embed="rId2" cstate="print"/>
            <a:stretch>
              <a:fillRect/>
            </a:stretch>
          </p:blipFill>
          <p:spPr>
            <a:xfrm>
              <a:off x="0" y="5"/>
              <a:ext cx="18288000" cy="102870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5"/>
              <a:ext cx="914399" cy="876299"/>
            </a:xfrm>
            <a:prstGeom prst="rect">
              <a:avLst/>
            </a:prstGeom>
          </p:spPr>
        </p:pic>
        <p:sp>
          <p:nvSpPr>
            <p:cNvPr id="5" name="object 5"/>
            <p:cNvSpPr/>
            <p:nvPr/>
          </p:nvSpPr>
          <p:spPr>
            <a:xfrm>
              <a:off x="1028700" y="159256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352550" y="3574625"/>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4174700"/>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4774775"/>
              <a:ext cx="104775" cy="104775"/>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1957387" y="5970162"/>
              <a:ext cx="114300" cy="114300"/>
            </a:xfrm>
            <a:prstGeom prst="rect">
              <a:avLst/>
            </a:prstGeom>
          </p:spPr>
        </p:pic>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1957387" y="6570238"/>
              <a:ext cx="114300" cy="114300"/>
            </a:xfrm>
            <a:prstGeom prst="rect">
              <a:avLst/>
            </a:prstGeom>
          </p:spPr>
        </p:pic>
        <p:pic>
          <p:nvPicPr>
            <p:cNvPr id="11" name="object 11"/>
            <p:cNvPicPr/>
            <p:nvPr/>
          </p:nvPicPr>
          <p:blipFill>
            <a:blip r:embed="rId6" cstate="email">
              <a:extLst>
                <a:ext uri="{28A0092B-C50C-407E-A947-70E740481C1C}">
                  <a14:useLocalDpi xmlns:a14="http://schemas.microsoft.com/office/drawing/2010/main"/>
                </a:ext>
              </a:extLst>
            </a:blip>
            <a:stretch>
              <a:fillRect/>
            </a:stretch>
          </p:blipFill>
          <p:spPr>
            <a:xfrm>
              <a:off x="1957387" y="7170313"/>
              <a:ext cx="114300" cy="114300"/>
            </a:xfrm>
            <a:prstGeom prst="rect">
              <a:avLst/>
            </a:prstGeom>
          </p:spPr>
        </p:pic>
        <p:pic>
          <p:nvPicPr>
            <p:cNvPr id="12" name="object 12"/>
            <p:cNvPicPr/>
            <p:nvPr/>
          </p:nvPicPr>
          <p:blipFill>
            <a:blip r:embed="rId6" cstate="email">
              <a:extLst>
                <a:ext uri="{28A0092B-C50C-407E-A947-70E740481C1C}">
                  <a14:useLocalDpi xmlns:a14="http://schemas.microsoft.com/office/drawing/2010/main"/>
                </a:ext>
              </a:extLst>
            </a:blip>
            <a:stretch>
              <a:fillRect/>
            </a:stretch>
          </p:blipFill>
          <p:spPr>
            <a:xfrm>
              <a:off x="1957387" y="7770388"/>
              <a:ext cx="114300" cy="114300"/>
            </a:xfrm>
            <a:prstGeom prst="rect">
              <a:avLst/>
            </a:prstGeom>
          </p:spPr>
        </p:pic>
      </p:grpSp>
      <p:sp>
        <p:nvSpPr>
          <p:cNvPr id="13" name="object 13"/>
          <p:cNvSpPr txBox="1"/>
          <p:nvPr/>
        </p:nvSpPr>
        <p:spPr>
          <a:xfrm>
            <a:off x="2224930" y="5585664"/>
            <a:ext cx="5773420" cy="2425700"/>
          </a:xfrm>
          <a:prstGeom prst="rect">
            <a:avLst/>
          </a:prstGeom>
        </p:spPr>
        <p:txBody>
          <a:bodyPr vert="horz" wrap="square" lIns="0" tIns="12700" rIns="0" bIns="0" rtlCol="0">
            <a:spAutoFit/>
          </a:bodyPr>
          <a:lstStyle/>
          <a:p>
            <a:pPr marL="12700" marR="5080">
              <a:lnSpc>
                <a:spcPct val="140600"/>
              </a:lnSpc>
              <a:spcBef>
                <a:spcPts val="100"/>
              </a:spcBef>
              <a:tabLst>
                <a:tab pos="358140" algn="l"/>
                <a:tab pos="704850" algn="l"/>
                <a:tab pos="1802764" algn="l"/>
                <a:tab pos="2816860" algn="l"/>
                <a:tab pos="2837180" algn="l"/>
                <a:tab pos="3306445" algn="l"/>
                <a:tab pos="4078604" algn="l"/>
                <a:tab pos="5073015" algn="l"/>
              </a:tabLst>
            </a:pPr>
            <a:r>
              <a:rPr sz="2800" spc="90" dirty="0">
                <a:latin typeface="Arial MT"/>
                <a:cs typeface="Arial MT"/>
              </a:rPr>
              <a:t>the</a:t>
            </a:r>
            <a:r>
              <a:rPr sz="2800" dirty="0">
                <a:latin typeface="Arial MT"/>
                <a:cs typeface="Arial MT"/>
              </a:rPr>
              <a:t>	</a:t>
            </a:r>
            <a:r>
              <a:rPr sz="2800" spc="150" dirty="0">
                <a:latin typeface="Arial MT"/>
                <a:cs typeface="Arial MT"/>
              </a:rPr>
              <a:t>amputation</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any</a:t>
            </a:r>
            <a:r>
              <a:rPr sz="2800" dirty="0">
                <a:latin typeface="Arial MT"/>
                <a:cs typeface="Arial MT"/>
              </a:rPr>
              <a:t>	</a:t>
            </a:r>
            <a:r>
              <a:rPr sz="2800" spc="110" dirty="0">
                <a:latin typeface="Arial MT"/>
                <a:cs typeface="Arial MT"/>
              </a:rPr>
              <a:t>body</a:t>
            </a:r>
            <a:r>
              <a:rPr sz="2800" dirty="0">
                <a:latin typeface="Arial MT"/>
                <a:cs typeface="Arial MT"/>
              </a:rPr>
              <a:t>	</a:t>
            </a:r>
            <a:r>
              <a:rPr sz="2800" spc="114" dirty="0">
                <a:latin typeface="Arial MT"/>
                <a:cs typeface="Arial MT"/>
              </a:rPr>
              <a:t>part </a:t>
            </a:r>
            <a:r>
              <a:rPr sz="2800" spc="-50" dirty="0">
                <a:latin typeface="Arial MT"/>
                <a:cs typeface="Arial MT"/>
              </a:rPr>
              <a:t>a</a:t>
            </a:r>
            <a:r>
              <a:rPr sz="2800" dirty="0">
                <a:latin typeface="Arial MT"/>
                <a:cs typeface="Arial MT"/>
              </a:rPr>
              <a:t>	</a:t>
            </a:r>
            <a:r>
              <a:rPr sz="2800" spc="145" dirty="0">
                <a:latin typeface="Arial MT"/>
                <a:cs typeface="Arial MT"/>
              </a:rPr>
              <a:t>serious</a:t>
            </a:r>
            <a:r>
              <a:rPr sz="2800" dirty="0">
                <a:latin typeface="Arial MT"/>
                <a:cs typeface="Arial MT"/>
              </a:rPr>
              <a:t>	</a:t>
            </a:r>
            <a:r>
              <a:rPr sz="2800" spc="110" dirty="0">
                <a:latin typeface="Arial MT"/>
                <a:cs typeface="Arial MT"/>
              </a:rPr>
              <a:t>head</a:t>
            </a:r>
            <a:r>
              <a:rPr sz="2800" dirty="0">
                <a:latin typeface="Arial MT"/>
                <a:cs typeface="Arial MT"/>
              </a:rPr>
              <a:t>	</a:t>
            </a:r>
            <a:r>
              <a:rPr sz="2800" spc="60" dirty="0">
                <a:latin typeface="Arial MT"/>
                <a:cs typeface="Arial MT"/>
              </a:rPr>
              <a:t>or</a:t>
            </a:r>
            <a:r>
              <a:rPr sz="2800" dirty="0">
                <a:latin typeface="Arial MT"/>
                <a:cs typeface="Arial MT"/>
              </a:rPr>
              <a:t>	</a:t>
            </a:r>
            <a:r>
              <a:rPr sz="2800" spc="90" dirty="0">
                <a:latin typeface="Arial MT"/>
                <a:cs typeface="Arial MT"/>
              </a:rPr>
              <a:t>eye</a:t>
            </a:r>
            <a:r>
              <a:rPr sz="2800" dirty="0">
                <a:latin typeface="Arial MT"/>
                <a:cs typeface="Arial MT"/>
              </a:rPr>
              <a:t>	</a:t>
            </a:r>
            <a:r>
              <a:rPr sz="2800" spc="140" dirty="0">
                <a:latin typeface="Arial MT"/>
                <a:cs typeface="Arial MT"/>
              </a:rPr>
              <a:t>injury</a:t>
            </a:r>
            <a:endParaRPr sz="2800">
              <a:latin typeface="Arial MT"/>
              <a:cs typeface="Arial MT"/>
            </a:endParaRPr>
          </a:p>
          <a:p>
            <a:pPr marL="12700" marR="1771014">
              <a:lnSpc>
                <a:spcPct val="140600"/>
              </a:lnSpc>
              <a:tabLst>
                <a:tab pos="1461135" algn="l"/>
                <a:tab pos="2025650" algn="l"/>
                <a:tab pos="2515235" algn="l"/>
              </a:tabLst>
            </a:pPr>
            <a:r>
              <a:rPr sz="2800" spc="175" dirty="0">
                <a:latin typeface="Arial MT"/>
                <a:cs typeface="Arial MT"/>
              </a:rPr>
              <a:t>de-</a:t>
            </a:r>
            <a:r>
              <a:rPr sz="2800" spc="145" dirty="0">
                <a:latin typeface="Arial MT"/>
                <a:cs typeface="Arial MT"/>
              </a:rPr>
              <a:t>gloving</a:t>
            </a:r>
            <a:r>
              <a:rPr sz="2800" dirty="0">
                <a:latin typeface="Arial MT"/>
                <a:cs typeface="Arial MT"/>
              </a:rPr>
              <a:t>	</a:t>
            </a:r>
            <a:r>
              <a:rPr sz="2800" spc="60" dirty="0">
                <a:latin typeface="Arial MT"/>
                <a:cs typeface="Arial MT"/>
              </a:rPr>
              <a:t>or</a:t>
            </a:r>
            <a:r>
              <a:rPr sz="2800" dirty="0">
                <a:latin typeface="Arial MT"/>
                <a:cs typeface="Arial MT"/>
              </a:rPr>
              <a:t>	</a:t>
            </a:r>
            <a:r>
              <a:rPr sz="2800" spc="150" dirty="0">
                <a:latin typeface="Arial MT"/>
                <a:cs typeface="Arial MT"/>
              </a:rPr>
              <a:t>scalping electric</a:t>
            </a:r>
            <a:r>
              <a:rPr sz="2800" dirty="0">
                <a:latin typeface="Arial MT"/>
                <a:cs typeface="Arial MT"/>
              </a:rPr>
              <a:t>	</a:t>
            </a:r>
            <a:r>
              <a:rPr sz="2800" spc="125" dirty="0">
                <a:latin typeface="Arial MT"/>
                <a:cs typeface="Arial MT"/>
              </a:rPr>
              <a:t>shock</a:t>
            </a:r>
            <a:endParaRPr sz="2800">
              <a:latin typeface="Arial MT"/>
              <a:cs typeface="Arial MT"/>
            </a:endParaRPr>
          </a:p>
        </p:txBody>
      </p:sp>
      <p:sp>
        <p:nvSpPr>
          <p:cNvPr id="14" name="object 14"/>
          <p:cNvSpPr txBox="1"/>
          <p:nvPr/>
        </p:nvSpPr>
        <p:spPr>
          <a:xfrm>
            <a:off x="1015998" y="2585289"/>
            <a:ext cx="15221585" cy="3025775"/>
          </a:xfrm>
          <a:prstGeom prst="rect">
            <a:avLst/>
          </a:prstGeom>
        </p:spPr>
        <p:txBody>
          <a:bodyPr vert="horz" wrap="square" lIns="0" tIns="12700" rIns="0" bIns="0" rtlCol="0">
            <a:spAutoFit/>
          </a:bodyPr>
          <a:lstStyle/>
          <a:p>
            <a:pPr marL="616585" marR="5728335" indent="-604520">
              <a:lnSpc>
                <a:spcPct val="140600"/>
              </a:lnSpc>
              <a:spcBef>
                <a:spcPts val="100"/>
              </a:spcBef>
              <a:tabLst>
                <a:tab pos="398145" algn="l"/>
                <a:tab pos="1309370" algn="l"/>
                <a:tab pos="2396490" algn="l"/>
                <a:tab pos="2447290" algn="l"/>
                <a:tab pos="2917190" algn="l"/>
                <a:tab pos="3263265" algn="l"/>
                <a:tab pos="4107815" algn="l"/>
                <a:tab pos="4538345" algn="l"/>
                <a:tab pos="5107305" algn="l"/>
                <a:tab pos="6655434" algn="l"/>
                <a:tab pos="7472045" algn="l"/>
                <a:tab pos="9059545" algn="l"/>
              </a:tabLst>
            </a:pPr>
            <a:r>
              <a:rPr sz="2800" spc="-50" dirty="0">
                <a:latin typeface="Arial MT"/>
                <a:cs typeface="Arial MT"/>
              </a:rPr>
              <a:t>A</a:t>
            </a:r>
            <a:r>
              <a:rPr sz="2800" dirty="0">
                <a:latin typeface="Arial MT"/>
                <a:cs typeface="Arial MT"/>
              </a:rPr>
              <a:t>	</a:t>
            </a:r>
            <a:r>
              <a:rPr sz="2800" spc="155" dirty="0">
                <a:latin typeface="Arial MT"/>
                <a:cs typeface="Arial MT"/>
              </a:rPr>
              <a:t>“Notifiable</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65" dirty="0">
                <a:latin typeface="Arial MT"/>
                <a:cs typeface="Arial MT"/>
              </a:rPr>
              <a:t>is</a:t>
            </a:r>
            <a:r>
              <a:rPr sz="2800" dirty="0">
                <a:latin typeface="Arial MT"/>
                <a:cs typeface="Arial MT"/>
              </a:rPr>
              <a:t>	</a:t>
            </a:r>
            <a:r>
              <a:rPr sz="2800" spc="55" dirty="0">
                <a:latin typeface="Arial MT"/>
                <a:cs typeface="Arial MT"/>
              </a:rPr>
              <a:t>an</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14" dirty="0">
                <a:latin typeface="Arial MT"/>
                <a:cs typeface="Arial MT"/>
              </a:rPr>
              <a:t>that</a:t>
            </a:r>
            <a:r>
              <a:rPr sz="2800" dirty="0">
                <a:latin typeface="Arial MT"/>
                <a:cs typeface="Arial MT"/>
              </a:rPr>
              <a:t>	</a:t>
            </a:r>
            <a:r>
              <a:rPr sz="2800" spc="150" dirty="0">
                <a:latin typeface="Arial MT"/>
                <a:cs typeface="Arial MT"/>
              </a:rPr>
              <a:t>resulted</a:t>
            </a:r>
            <a:r>
              <a:rPr sz="2800" dirty="0">
                <a:latin typeface="Arial MT"/>
                <a:cs typeface="Arial MT"/>
              </a:rPr>
              <a:t>	</a:t>
            </a:r>
            <a:r>
              <a:rPr sz="2800" spc="95" dirty="0">
                <a:latin typeface="Arial MT"/>
                <a:cs typeface="Arial MT"/>
              </a:rPr>
              <a:t>in: </a:t>
            </a:r>
            <a:r>
              <a:rPr sz="2800" spc="90" dirty="0">
                <a:latin typeface="Arial MT"/>
                <a:cs typeface="Arial MT"/>
              </a:rPr>
              <a:t>the</a:t>
            </a:r>
            <a:r>
              <a:rPr sz="2800" dirty="0">
                <a:latin typeface="Arial MT"/>
                <a:cs typeface="Arial MT"/>
              </a:rPr>
              <a:t>	</a:t>
            </a:r>
            <a:r>
              <a:rPr sz="2800" spc="120" dirty="0">
                <a:latin typeface="Arial MT"/>
                <a:cs typeface="Arial MT"/>
              </a:rPr>
              <a:t>death</a:t>
            </a:r>
            <a:r>
              <a:rPr sz="2800" dirty="0">
                <a:latin typeface="Arial MT"/>
                <a:cs typeface="Arial MT"/>
              </a:rPr>
              <a:t>		</a:t>
            </a:r>
            <a:r>
              <a:rPr sz="2800" spc="60" dirty="0">
                <a:latin typeface="Arial MT"/>
                <a:cs typeface="Arial MT"/>
              </a:rPr>
              <a:t>of</a:t>
            </a:r>
            <a:r>
              <a:rPr sz="2800" dirty="0">
                <a:latin typeface="Arial MT"/>
                <a:cs typeface="Arial MT"/>
              </a:rPr>
              <a:t>	</a:t>
            </a:r>
            <a:r>
              <a:rPr sz="2800" spc="-50" dirty="0">
                <a:latin typeface="Arial MT"/>
                <a:cs typeface="Arial MT"/>
              </a:rPr>
              <a:t>a</a:t>
            </a:r>
            <a:r>
              <a:rPr sz="2800" dirty="0">
                <a:latin typeface="Arial MT"/>
                <a:cs typeface="Arial MT"/>
              </a:rPr>
              <a:t>	</a:t>
            </a:r>
            <a:r>
              <a:rPr sz="2800" spc="140" dirty="0">
                <a:latin typeface="Arial MT"/>
                <a:cs typeface="Arial MT"/>
              </a:rPr>
              <a:t>person</a:t>
            </a:r>
            <a:endParaRPr sz="2800">
              <a:latin typeface="Arial MT"/>
              <a:cs typeface="Arial MT"/>
            </a:endParaRPr>
          </a:p>
          <a:p>
            <a:pPr marL="616585" marR="5080">
              <a:lnSpc>
                <a:spcPct val="140600"/>
              </a:lnSpc>
              <a:tabLst>
                <a:tab pos="963294" algn="l"/>
                <a:tab pos="2323465" algn="l"/>
                <a:tab pos="4055110" algn="l"/>
                <a:tab pos="5578475" algn="l"/>
                <a:tab pos="6042660" algn="l"/>
                <a:tab pos="7427595" algn="l"/>
                <a:tab pos="7892415" algn="l"/>
                <a:tab pos="8441690" algn="l"/>
                <a:tab pos="8609965" algn="l"/>
                <a:tab pos="9010650" algn="l"/>
                <a:tab pos="9178925" algn="l"/>
                <a:tab pos="10316845" algn="l"/>
                <a:tab pos="10786745" algn="l"/>
                <a:tab pos="10845800" algn="l"/>
                <a:tab pos="11335385" algn="l"/>
                <a:tab pos="11681460" algn="l"/>
                <a:tab pos="12572365" algn="l"/>
                <a:tab pos="13042265" algn="l"/>
                <a:tab pos="13388340" algn="l"/>
              </a:tabLst>
            </a:pPr>
            <a:r>
              <a:rPr sz="2800" spc="-50" dirty="0">
                <a:latin typeface="Arial MT"/>
                <a:cs typeface="Arial MT"/>
              </a:rPr>
              <a:t>a</a:t>
            </a:r>
            <a:r>
              <a:rPr sz="2800" dirty="0">
                <a:latin typeface="Arial MT"/>
                <a:cs typeface="Arial MT"/>
              </a:rPr>
              <a:t>	</a:t>
            </a:r>
            <a:r>
              <a:rPr sz="2800" spc="140" dirty="0">
                <a:latin typeface="Arial MT"/>
                <a:cs typeface="Arial MT"/>
              </a:rPr>
              <a:t>person</a:t>
            </a:r>
            <a:r>
              <a:rPr sz="2800" dirty="0">
                <a:latin typeface="Arial MT"/>
                <a:cs typeface="Arial MT"/>
              </a:rPr>
              <a:t>	</a:t>
            </a:r>
            <a:r>
              <a:rPr sz="2800" spc="150" dirty="0">
                <a:latin typeface="Arial MT"/>
                <a:cs typeface="Arial MT"/>
              </a:rPr>
              <a:t>requiring</a:t>
            </a:r>
            <a:r>
              <a:rPr sz="2800" dirty="0">
                <a:latin typeface="Arial MT"/>
                <a:cs typeface="Arial MT"/>
              </a:rPr>
              <a:t>	</a:t>
            </a:r>
            <a:r>
              <a:rPr sz="2800" spc="145" dirty="0">
                <a:latin typeface="Arial MT"/>
                <a:cs typeface="Arial MT"/>
              </a:rPr>
              <a:t>medical</a:t>
            </a:r>
            <a:r>
              <a:rPr sz="2800" dirty="0">
                <a:latin typeface="Arial MT"/>
                <a:cs typeface="Arial MT"/>
              </a:rPr>
              <a:t>	</a:t>
            </a:r>
            <a:r>
              <a:rPr sz="2800" spc="150" dirty="0">
                <a:latin typeface="Arial MT"/>
                <a:cs typeface="Arial MT"/>
              </a:rPr>
              <a:t>treatment</a:t>
            </a:r>
            <a:r>
              <a:rPr sz="2800" dirty="0">
                <a:latin typeface="Arial MT"/>
                <a:cs typeface="Arial MT"/>
              </a:rPr>
              <a:t>	</a:t>
            </a:r>
            <a:r>
              <a:rPr sz="2800" spc="140" dirty="0">
                <a:latin typeface="Arial MT"/>
                <a:cs typeface="Arial MT"/>
              </a:rPr>
              <a:t>within</a:t>
            </a:r>
            <a:r>
              <a:rPr sz="2800" dirty="0">
                <a:latin typeface="Arial MT"/>
                <a:cs typeface="Arial MT"/>
              </a:rPr>
              <a:t>	</a:t>
            </a:r>
            <a:r>
              <a:rPr sz="2800" spc="55" dirty="0">
                <a:latin typeface="Arial MT"/>
                <a:cs typeface="Arial MT"/>
              </a:rPr>
              <a:t>48</a:t>
            </a:r>
            <a:r>
              <a:rPr sz="2800" dirty="0">
                <a:latin typeface="Arial MT"/>
                <a:cs typeface="Arial MT"/>
              </a:rPr>
              <a:t>	</a:t>
            </a:r>
            <a:r>
              <a:rPr sz="2800" spc="130" dirty="0">
                <a:latin typeface="Arial MT"/>
                <a:cs typeface="Arial MT"/>
              </a:rPr>
              <a:t>hours</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exposure</a:t>
            </a:r>
            <a:r>
              <a:rPr sz="2800" dirty="0">
                <a:latin typeface="Arial MT"/>
                <a:cs typeface="Arial MT"/>
              </a:rPr>
              <a:t>	</a:t>
            </a:r>
            <a:r>
              <a:rPr sz="2800" spc="60" dirty="0">
                <a:latin typeface="Arial MT"/>
                <a:cs typeface="Arial MT"/>
              </a:rPr>
              <a:t>to</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substance </a:t>
            </a:r>
            <a:r>
              <a:rPr sz="2800" spc="-50" dirty="0">
                <a:latin typeface="Arial MT"/>
                <a:cs typeface="Arial MT"/>
              </a:rPr>
              <a:t>a</a:t>
            </a:r>
            <a:r>
              <a:rPr sz="2800" dirty="0">
                <a:latin typeface="Arial MT"/>
                <a:cs typeface="Arial MT"/>
              </a:rPr>
              <a:t>	</a:t>
            </a:r>
            <a:r>
              <a:rPr sz="2800" spc="140" dirty="0">
                <a:latin typeface="Arial MT"/>
                <a:cs typeface="Arial MT"/>
              </a:rPr>
              <a:t>person</a:t>
            </a:r>
            <a:r>
              <a:rPr sz="2800" dirty="0">
                <a:latin typeface="Arial MT"/>
                <a:cs typeface="Arial MT"/>
              </a:rPr>
              <a:t>	</a:t>
            </a:r>
            <a:r>
              <a:rPr sz="2800" spc="150" dirty="0">
                <a:latin typeface="Arial MT"/>
                <a:cs typeface="Arial MT"/>
              </a:rPr>
              <a:t>requiring</a:t>
            </a:r>
            <a:r>
              <a:rPr sz="2800" dirty="0">
                <a:latin typeface="Arial MT"/>
                <a:cs typeface="Arial MT"/>
              </a:rPr>
              <a:t>	</a:t>
            </a:r>
            <a:r>
              <a:rPr sz="2800" spc="145" dirty="0">
                <a:latin typeface="Arial MT"/>
                <a:cs typeface="Arial MT"/>
              </a:rPr>
              <a:t>immediate</a:t>
            </a:r>
            <a:r>
              <a:rPr sz="2800" dirty="0">
                <a:latin typeface="Arial MT"/>
                <a:cs typeface="Arial MT"/>
              </a:rPr>
              <a:t>	</a:t>
            </a:r>
            <a:r>
              <a:rPr sz="2800" spc="150" dirty="0">
                <a:latin typeface="Arial MT"/>
                <a:cs typeface="Arial MT"/>
              </a:rPr>
              <a:t>treatment</a:t>
            </a:r>
            <a:r>
              <a:rPr sz="2800" dirty="0">
                <a:latin typeface="Arial MT"/>
                <a:cs typeface="Arial MT"/>
              </a:rPr>
              <a:t>	</a:t>
            </a:r>
            <a:r>
              <a:rPr sz="2800" spc="60" dirty="0">
                <a:latin typeface="Arial MT"/>
                <a:cs typeface="Arial MT"/>
              </a:rPr>
              <a:t>as</a:t>
            </a:r>
            <a:r>
              <a:rPr sz="2800" dirty="0">
                <a:latin typeface="Arial MT"/>
                <a:cs typeface="Arial MT"/>
              </a:rPr>
              <a:t>	</a:t>
            </a:r>
            <a:r>
              <a:rPr sz="2800" spc="55" dirty="0">
                <a:latin typeface="Arial MT"/>
                <a:cs typeface="Arial MT"/>
              </a:rPr>
              <a:t>an</a:t>
            </a:r>
            <a:r>
              <a:rPr sz="2800" dirty="0">
                <a:latin typeface="Arial MT"/>
                <a:cs typeface="Arial MT"/>
              </a:rPr>
              <a:t>	</a:t>
            </a:r>
            <a:r>
              <a:rPr sz="2800" spc="180" dirty="0">
                <a:latin typeface="Arial MT"/>
                <a:cs typeface="Arial MT"/>
              </a:rPr>
              <a:t>in-</a:t>
            </a:r>
            <a:r>
              <a:rPr sz="2800" spc="145" dirty="0">
                <a:latin typeface="Arial MT"/>
                <a:cs typeface="Arial MT"/>
              </a:rPr>
              <a:t>patient</a:t>
            </a:r>
            <a:r>
              <a:rPr sz="2800" dirty="0">
                <a:latin typeface="Arial MT"/>
                <a:cs typeface="Arial MT"/>
              </a:rPr>
              <a:t>		</a:t>
            </a:r>
            <a:r>
              <a:rPr sz="2800" spc="60" dirty="0">
                <a:latin typeface="Arial MT"/>
                <a:cs typeface="Arial MT"/>
              </a:rPr>
              <a:t>or</a:t>
            </a:r>
            <a:r>
              <a:rPr sz="2800" dirty="0">
                <a:latin typeface="Arial MT"/>
                <a:cs typeface="Arial MT"/>
              </a:rPr>
              <a:t>	</a:t>
            </a:r>
            <a:r>
              <a:rPr sz="2800" spc="-50" dirty="0">
                <a:latin typeface="Arial MT"/>
                <a:cs typeface="Arial MT"/>
              </a:rPr>
              <a:t>a</a:t>
            </a:r>
            <a:r>
              <a:rPr sz="2800" dirty="0">
                <a:latin typeface="Arial MT"/>
                <a:cs typeface="Arial MT"/>
              </a:rPr>
              <a:t>	</a:t>
            </a:r>
            <a:r>
              <a:rPr sz="2800" spc="140" dirty="0">
                <a:latin typeface="Arial MT"/>
                <a:cs typeface="Arial MT"/>
              </a:rPr>
              <a:t>person</a:t>
            </a:r>
            <a:r>
              <a:rPr sz="2800" dirty="0">
                <a:latin typeface="Arial MT"/>
                <a:cs typeface="Arial MT"/>
              </a:rPr>
              <a:t>	</a:t>
            </a:r>
            <a:r>
              <a:rPr sz="2800" spc="150" dirty="0">
                <a:latin typeface="Arial MT"/>
                <a:cs typeface="Arial MT"/>
              </a:rPr>
              <a:t>requiring</a:t>
            </a:r>
            <a:endParaRPr sz="2800">
              <a:latin typeface="Arial MT"/>
              <a:cs typeface="Arial MT"/>
            </a:endParaRPr>
          </a:p>
          <a:p>
            <a:pPr marL="616585">
              <a:lnSpc>
                <a:spcPct val="100000"/>
              </a:lnSpc>
              <a:spcBef>
                <a:spcPts val="1365"/>
              </a:spcBef>
              <a:tabLst>
                <a:tab pos="2604770" algn="l"/>
                <a:tab pos="4454525" algn="l"/>
              </a:tabLst>
            </a:pPr>
            <a:r>
              <a:rPr sz="2800" spc="145" dirty="0">
                <a:latin typeface="Arial MT"/>
                <a:cs typeface="Arial MT"/>
              </a:rPr>
              <a:t>immediate</a:t>
            </a:r>
            <a:r>
              <a:rPr sz="2800" dirty="0">
                <a:latin typeface="Arial MT"/>
                <a:cs typeface="Arial MT"/>
              </a:rPr>
              <a:t>	</a:t>
            </a:r>
            <a:r>
              <a:rPr sz="2800" spc="150" dirty="0">
                <a:latin typeface="Arial MT"/>
                <a:cs typeface="Arial MT"/>
              </a:rPr>
              <a:t>treatment</a:t>
            </a:r>
            <a:r>
              <a:rPr sz="2800" dirty="0">
                <a:latin typeface="Arial MT"/>
                <a:cs typeface="Arial MT"/>
              </a:rPr>
              <a:t>	</a:t>
            </a:r>
            <a:r>
              <a:rPr sz="2800" spc="120" dirty="0">
                <a:latin typeface="Arial MT"/>
                <a:cs typeface="Arial MT"/>
              </a:rPr>
              <a:t>for:</a:t>
            </a:r>
            <a:endParaRPr sz="2800">
              <a:latin typeface="Arial MT"/>
              <a:cs typeface="Arial MT"/>
            </a:endParaRPr>
          </a:p>
        </p:txBody>
      </p:sp>
      <p:sp>
        <p:nvSpPr>
          <p:cNvPr id="15" name="object 15"/>
          <p:cNvSpPr txBox="1">
            <a:spLocks noGrp="1"/>
          </p:cNvSpPr>
          <p:nvPr>
            <p:ph type="title"/>
          </p:nvPr>
        </p:nvSpPr>
        <p:spPr>
          <a:xfrm>
            <a:off x="1015998" y="473140"/>
            <a:ext cx="8185150" cy="1000760"/>
          </a:xfrm>
          <a:prstGeom prst="rect">
            <a:avLst/>
          </a:prstGeom>
        </p:spPr>
        <p:txBody>
          <a:bodyPr vert="horz" wrap="square" lIns="0" tIns="12700" rIns="0" bIns="0" rtlCol="0">
            <a:spAutoFit/>
          </a:bodyPr>
          <a:lstStyle/>
          <a:p>
            <a:pPr marL="12700">
              <a:lnSpc>
                <a:spcPct val="100000"/>
              </a:lnSpc>
              <a:spcBef>
                <a:spcPts val="100"/>
              </a:spcBef>
            </a:pPr>
            <a:r>
              <a:rPr spc="254" dirty="0"/>
              <a:t>Notifiable</a:t>
            </a:r>
            <a:r>
              <a:rPr spc="630" dirty="0"/>
              <a:t> </a:t>
            </a:r>
            <a:r>
              <a:rPr spc="175" dirty="0"/>
              <a:t>Incidents</a:t>
            </a:r>
          </a:p>
        </p:txBody>
      </p:sp>
      <p:grpSp>
        <p:nvGrpSpPr>
          <p:cNvPr id="16" name="object 16"/>
          <p:cNvGrpSpPr/>
          <p:nvPr/>
        </p:nvGrpSpPr>
        <p:grpSpPr>
          <a:xfrm>
            <a:off x="9486493" y="5995778"/>
            <a:ext cx="114300" cy="1314450"/>
            <a:chOff x="9486493" y="5995778"/>
            <a:chExt cx="114300" cy="1314450"/>
          </a:xfrm>
        </p:grpSpPr>
        <p:pic>
          <p:nvPicPr>
            <p:cNvPr id="17" name="object 17"/>
            <p:cNvPicPr/>
            <p:nvPr/>
          </p:nvPicPr>
          <p:blipFill>
            <a:blip r:embed="rId5" cstate="email">
              <a:extLst>
                <a:ext uri="{28A0092B-C50C-407E-A947-70E740481C1C}">
                  <a14:useLocalDpi xmlns:a14="http://schemas.microsoft.com/office/drawing/2010/main"/>
                </a:ext>
              </a:extLst>
            </a:blip>
            <a:stretch>
              <a:fillRect/>
            </a:stretch>
          </p:blipFill>
          <p:spPr>
            <a:xfrm>
              <a:off x="9486493" y="5995778"/>
              <a:ext cx="114300" cy="114300"/>
            </a:xfrm>
            <a:prstGeom prst="rect">
              <a:avLst/>
            </a:prstGeom>
          </p:spPr>
        </p:pic>
        <p:pic>
          <p:nvPicPr>
            <p:cNvPr id="18" name="object 18"/>
            <p:cNvPicPr/>
            <p:nvPr/>
          </p:nvPicPr>
          <p:blipFill>
            <a:blip r:embed="rId5" cstate="email">
              <a:extLst>
                <a:ext uri="{28A0092B-C50C-407E-A947-70E740481C1C}">
                  <a14:useLocalDpi xmlns:a14="http://schemas.microsoft.com/office/drawing/2010/main"/>
                </a:ext>
              </a:extLst>
            </a:blip>
            <a:stretch>
              <a:fillRect/>
            </a:stretch>
          </p:blipFill>
          <p:spPr>
            <a:xfrm>
              <a:off x="9486493" y="6595853"/>
              <a:ext cx="114300" cy="114300"/>
            </a:xfrm>
            <a:prstGeom prst="rect">
              <a:avLst/>
            </a:prstGeom>
          </p:spPr>
        </p:pic>
        <p:pic>
          <p:nvPicPr>
            <p:cNvPr id="19" name="object 19"/>
            <p:cNvPicPr/>
            <p:nvPr/>
          </p:nvPicPr>
          <p:blipFill>
            <a:blip r:embed="rId5" cstate="email">
              <a:extLst>
                <a:ext uri="{28A0092B-C50C-407E-A947-70E740481C1C}">
                  <a14:useLocalDpi xmlns:a14="http://schemas.microsoft.com/office/drawing/2010/main"/>
                </a:ext>
              </a:extLst>
            </a:blip>
            <a:stretch>
              <a:fillRect/>
            </a:stretch>
          </p:blipFill>
          <p:spPr>
            <a:xfrm>
              <a:off x="9486493" y="7195928"/>
              <a:ext cx="114300" cy="114300"/>
            </a:xfrm>
            <a:prstGeom prst="rect">
              <a:avLst/>
            </a:prstGeom>
          </p:spPr>
        </p:pic>
      </p:grpSp>
      <p:sp>
        <p:nvSpPr>
          <p:cNvPr id="20" name="object 20"/>
          <p:cNvSpPr txBox="1"/>
          <p:nvPr/>
        </p:nvSpPr>
        <p:spPr>
          <a:xfrm>
            <a:off x="9754036" y="5611279"/>
            <a:ext cx="5012055" cy="1825625"/>
          </a:xfrm>
          <a:prstGeom prst="rect">
            <a:avLst/>
          </a:prstGeom>
        </p:spPr>
        <p:txBody>
          <a:bodyPr vert="horz" wrap="square" lIns="0" tIns="186055" rIns="0" bIns="0" rtlCol="0">
            <a:spAutoFit/>
          </a:bodyPr>
          <a:lstStyle/>
          <a:p>
            <a:pPr marL="12700">
              <a:lnSpc>
                <a:spcPct val="100000"/>
              </a:lnSpc>
              <a:spcBef>
                <a:spcPts val="1465"/>
              </a:spcBef>
              <a:tabLst>
                <a:tab pos="358140" algn="l"/>
                <a:tab pos="1560195" algn="l"/>
              </a:tabLst>
            </a:pPr>
            <a:r>
              <a:rPr sz="2800" spc="-50" dirty="0">
                <a:latin typeface="Arial MT"/>
                <a:cs typeface="Arial MT"/>
              </a:rPr>
              <a:t>a</a:t>
            </a:r>
            <a:r>
              <a:rPr sz="2800" dirty="0">
                <a:latin typeface="Arial MT"/>
                <a:cs typeface="Arial MT"/>
              </a:rPr>
              <a:t>	</a:t>
            </a:r>
            <a:r>
              <a:rPr sz="2800" spc="140" dirty="0">
                <a:latin typeface="Arial MT"/>
                <a:cs typeface="Arial MT"/>
              </a:rPr>
              <a:t>spinal</a:t>
            </a:r>
            <a:r>
              <a:rPr sz="2800" dirty="0">
                <a:latin typeface="Arial MT"/>
                <a:cs typeface="Arial MT"/>
              </a:rPr>
              <a:t>	</a:t>
            </a:r>
            <a:r>
              <a:rPr sz="2800" spc="140" dirty="0">
                <a:latin typeface="Arial MT"/>
                <a:cs typeface="Arial MT"/>
              </a:rPr>
              <a:t>injury</a:t>
            </a:r>
            <a:endParaRPr sz="2800">
              <a:latin typeface="Arial MT"/>
              <a:cs typeface="Arial MT"/>
            </a:endParaRPr>
          </a:p>
          <a:p>
            <a:pPr marL="12700" marR="5080">
              <a:lnSpc>
                <a:spcPct val="140600"/>
              </a:lnSpc>
              <a:tabLst>
                <a:tab pos="704850" algn="l"/>
                <a:tab pos="1456690" algn="l"/>
                <a:tab pos="1560195" algn="l"/>
                <a:tab pos="2030095" algn="l"/>
                <a:tab pos="2376805" algn="l"/>
                <a:tab pos="3578860" algn="l"/>
              </a:tabLst>
            </a:pPr>
            <a:r>
              <a:rPr sz="2800" spc="90" dirty="0">
                <a:latin typeface="Arial MT"/>
                <a:cs typeface="Arial MT"/>
              </a:rPr>
              <a:t>the</a:t>
            </a:r>
            <a:r>
              <a:rPr sz="2800" dirty="0">
                <a:latin typeface="Arial MT"/>
                <a:cs typeface="Arial MT"/>
              </a:rPr>
              <a:t>	</a:t>
            </a:r>
            <a:r>
              <a:rPr sz="2800" spc="120" dirty="0">
                <a:latin typeface="Arial MT"/>
                <a:cs typeface="Arial MT"/>
              </a:rPr>
              <a:t>loss</a:t>
            </a:r>
            <a:r>
              <a:rPr sz="2800" dirty="0">
                <a:latin typeface="Arial MT"/>
                <a:cs typeface="Arial MT"/>
              </a:rPr>
              <a:t>		</a:t>
            </a:r>
            <a:r>
              <a:rPr sz="2800" spc="60" dirty="0">
                <a:latin typeface="Arial MT"/>
                <a:cs typeface="Arial MT"/>
              </a:rPr>
              <a:t>of</a:t>
            </a:r>
            <a:r>
              <a:rPr sz="2800" dirty="0">
                <a:latin typeface="Arial MT"/>
                <a:cs typeface="Arial MT"/>
              </a:rPr>
              <a:t>	</a:t>
            </a:r>
            <a:r>
              <a:rPr sz="2800" spc="-50" dirty="0">
                <a:latin typeface="Arial MT"/>
                <a:cs typeface="Arial MT"/>
              </a:rPr>
              <a:t>a</a:t>
            </a:r>
            <a:r>
              <a:rPr sz="2800" dirty="0">
                <a:latin typeface="Arial MT"/>
                <a:cs typeface="Arial MT"/>
              </a:rPr>
              <a:t>	</a:t>
            </a:r>
            <a:r>
              <a:rPr sz="2800" spc="140" dirty="0">
                <a:latin typeface="Arial MT"/>
                <a:cs typeface="Arial MT"/>
              </a:rPr>
              <a:t>bodily</a:t>
            </a:r>
            <a:r>
              <a:rPr sz="2800" dirty="0">
                <a:latin typeface="Arial MT"/>
                <a:cs typeface="Arial MT"/>
              </a:rPr>
              <a:t>	</a:t>
            </a:r>
            <a:r>
              <a:rPr sz="2800" spc="150" dirty="0">
                <a:latin typeface="Arial MT"/>
                <a:cs typeface="Arial MT"/>
              </a:rPr>
              <a:t>function </a:t>
            </a:r>
            <a:r>
              <a:rPr sz="2800" spc="145" dirty="0">
                <a:latin typeface="Arial MT"/>
                <a:cs typeface="Arial MT"/>
              </a:rPr>
              <a:t>serious</a:t>
            </a:r>
            <a:r>
              <a:rPr sz="2800" dirty="0">
                <a:latin typeface="Arial MT"/>
                <a:cs typeface="Arial MT"/>
              </a:rPr>
              <a:t>	</a:t>
            </a:r>
            <a:r>
              <a:rPr sz="2800" spc="160" dirty="0">
                <a:latin typeface="Arial MT"/>
                <a:cs typeface="Arial MT"/>
              </a:rPr>
              <a:t>lacerations.</a:t>
            </a:r>
            <a:endParaRPr sz="2800">
              <a:latin typeface="Arial MT"/>
              <a:cs typeface="Arial MT"/>
            </a:endParaRPr>
          </a:p>
        </p:txBody>
      </p:sp>
      <p:sp>
        <p:nvSpPr>
          <p:cNvPr id="21" name="object 21"/>
          <p:cNvSpPr txBox="1"/>
          <p:nvPr/>
        </p:nvSpPr>
        <p:spPr>
          <a:xfrm>
            <a:off x="1016001" y="8793649"/>
            <a:ext cx="12761595" cy="452120"/>
          </a:xfrm>
          <a:prstGeom prst="rect">
            <a:avLst/>
          </a:prstGeom>
        </p:spPr>
        <p:txBody>
          <a:bodyPr vert="horz" wrap="square" lIns="0" tIns="12700" rIns="0" bIns="0" rtlCol="0">
            <a:spAutoFit/>
          </a:bodyPr>
          <a:lstStyle/>
          <a:p>
            <a:pPr marL="12700">
              <a:lnSpc>
                <a:spcPct val="100000"/>
              </a:lnSpc>
              <a:spcBef>
                <a:spcPts val="100"/>
              </a:spcBef>
              <a:tabLst>
                <a:tab pos="1287780" algn="l"/>
                <a:tab pos="2850515" algn="l"/>
                <a:tab pos="4758690" algn="l"/>
                <a:tab pos="5831840" algn="l"/>
                <a:tab pos="6419850" algn="l"/>
                <a:tab pos="8185150" algn="l"/>
                <a:tab pos="8693785" algn="l"/>
                <a:tab pos="10656570" algn="l"/>
                <a:tab pos="11146155" algn="l"/>
              </a:tabLst>
            </a:pPr>
            <a:r>
              <a:rPr sz="2800" b="1" spc="125" dirty="0">
                <a:latin typeface="Arial"/>
                <a:cs typeface="Arial"/>
              </a:rPr>
              <a:t>These</a:t>
            </a:r>
            <a:r>
              <a:rPr sz="2800" b="1" dirty="0">
                <a:latin typeface="Arial"/>
                <a:cs typeface="Arial"/>
              </a:rPr>
              <a:t>	</a:t>
            </a:r>
            <a:r>
              <a:rPr sz="2800" b="1" spc="145" dirty="0">
                <a:latin typeface="Arial"/>
                <a:cs typeface="Arial"/>
              </a:rPr>
              <a:t>serious</a:t>
            </a:r>
            <a:r>
              <a:rPr sz="2800" b="1" dirty="0">
                <a:latin typeface="Arial"/>
                <a:cs typeface="Arial"/>
              </a:rPr>
              <a:t>	</a:t>
            </a:r>
            <a:r>
              <a:rPr sz="2800" b="1" spc="150" dirty="0">
                <a:latin typeface="Arial"/>
                <a:cs typeface="Arial"/>
              </a:rPr>
              <a:t>incidents</a:t>
            </a:r>
            <a:r>
              <a:rPr sz="2800" b="1" dirty="0">
                <a:latin typeface="Arial"/>
                <a:cs typeface="Arial"/>
              </a:rPr>
              <a:t>	</a:t>
            </a:r>
            <a:r>
              <a:rPr sz="2800" b="1" spc="114" dirty="0">
                <a:latin typeface="Arial"/>
                <a:cs typeface="Arial"/>
              </a:rPr>
              <a:t>must</a:t>
            </a:r>
            <a:r>
              <a:rPr sz="2800" b="1" dirty="0">
                <a:latin typeface="Arial"/>
                <a:cs typeface="Arial"/>
              </a:rPr>
              <a:t>	</a:t>
            </a:r>
            <a:r>
              <a:rPr sz="2800" b="1" spc="55" dirty="0">
                <a:latin typeface="Arial"/>
                <a:cs typeface="Arial"/>
              </a:rPr>
              <a:t>be</a:t>
            </a:r>
            <a:r>
              <a:rPr sz="2800" b="1" dirty="0">
                <a:latin typeface="Arial"/>
                <a:cs typeface="Arial"/>
              </a:rPr>
              <a:t>	</a:t>
            </a:r>
            <a:r>
              <a:rPr sz="2800" b="1" spc="145" dirty="0">
                <a:latin typeface="Arial"/>
                <a:cs typeface="Arial"/>
              </a:rPr>
              <a:t>reported</a:t>
            </a:r>
            <a:r>
              <a:rPr sz="2800" b="1" dirty="0">
                <a:latin typeface="Arial"/>
                <a:cs typeface="Arial"/>
              </a:rPr>
              <a:t>	</a:t>
            </a:r>
            <a:r>
              <a:rPr sz="2800" b="1" spc="55" dirty="0">
                <a:latin typeface="Arial"/>
                <a:cs typeface="Arial"/>
              </a:rPr>
              <a:t>to</a:t>
            </a:r>
            <a:r>
              <a:rPr sz="2800" b="1" dirty="0">
                <a:latin typeface="Arial"/>
                <a:cs typeface="Arial"/>
              </a:rPr>
              <a:t>	</a:t>
            </a:r>
            <a:r>
              <a:rPr sz="2800" b="1" spc="150" dirty="0">
                <a:latin typeface="Arial"/>
                <a:cs typeface="Arial"/>
              </a:rPr>
              <a:t>WorkSafe</a:t>
            </a:r>
            <a:r>
              <a:rPr sz="2800" b="1" dirty="0">
                <a:latin typeface="Arial"/>
                <a:cs typeface="Arial"/>
              </a:rPr>
              <a:t>	</a:t>
            </a:r>
            <a:r>
              <a:rPr sz="2800" b="1" spc="60" dirty="0">
                <a:latin typeface="Arial"/>
                <a:cs typeface="Arial"/>
              </a:rPr>
              <a:t>in</a:t>
            </a:r>
            <a:r>
              <a:rPr sz="2800" b="1" dirty="0">
                <a:latin typeface="Arial"/>
                <a:cs typeface="Arial"/>
              </a:rPr>
              <a:t>	</a:t>
            </a:r>
            <a:r>
              <a:rPr sz="2800" b="1" spc="155" dirty="0">
                <a:latin typeface="Arial"/>
                <a:cs typeface="Arial"/>
              </a:rPr>
              <a:t>Victoria.</a:t>
            </a:r>
            <a:endParaRPr sz="28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
            <a:ext cx="18284825" cy="10287000"/>
            <a:chOff x="0" y="6"/>
            <a:chExt cx="18284825" cy="10287000"/>
          </a:xfrm>
        </p:grpSpPr>
        <p:pic>
          <p:nvPicPr>
            <p:cNvPr id="3" name="object 3"/>
            <p:cNvPicPr/>
            <p:nvPr/>
          </p:nvPicPr>
          <p:blipFill>
            <a:blip r:embed="rId2" cstate="print"/>
            <a:stretch>
              <a:fillRect/>
            </a:stretch>
          </p:blipFill>
          <p:spPr>
            <a:xfrm>
              <a:off x="0" y="6"/>
              <a:ext cx="18284677" cy="1028699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6"/>
              <a:ext cx="914399" cy="876299"/>
            </a:xfrm>
            <a:prstGeom prst="rect">
              <a:avLst/>
            </a:prstGeom>
          </p:spPr>
        </p:pic>
        <p:sp>
          <p:nvSpPr>
            <p:cNvPr id="5" name="object 5"/>
            <p:cNvSpPr/>
            <p:nvPr/>
          </p:nvSpPr>
          <p:spPr>
            <a:xfrm>
              <a:off x="10784503" y="3286774"/>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10771803" y="1417990"/>
            <a:ext cx="5473065" cy="1810385"/>
          </a:xfrm>
          <a:prstGeom prst="rect">
            <a:avLst/>
          </a:prstGeom>
        </p:spPr>
        <p:txBody>
          <a:bodyPr vert="horz" wrap="square" lIns="0" tIns="177165" rIns="0" bIns="0" rtlCol="0">
            <a:spAutoFit/>
          </a:bodyPr>
          <a:lstStyle/>
          <a:p>
            <a:pPr marL="12700" marR="5080">
              <a:lnSpc>
                <a:spcPts val="6380"/>
              </a:lnSpc>
              <a:spcBef>
                <a:spcPts val="1395"/>
              </a:spcBef>
            </a:pPr>
            <a:r>
              <a:rPr spc="145" dirty="0"/>
              <a:t>Reviewing</a:t>
            </a:r>
            <a:r>
              <a:rPr spc="585" dirty="0"/>
              <a:t> </a:t>
            </a:r>
            <a:r>
              <a:rPr spc="-25" dirty="0"/>
              <a:t>an </a:t>
            </a:r>
            <a:r>
              <a:rPr spc="190" dirty="0"/>
              <a:t>Incident</a:t>
            </a:r>
          </a:p>
        </p:txBody>
      </p:sp>
      <p:sp>
        <p:nvSpPr>
          <p:cNvPr id="7" name="object 7"/>
          <p:cNvSpPr txBox="1"/>
          <p:nvPr/>
        </p:nvSpPr>
        <p:spPr>
          <a:xfrm>
            <a:off x="10771803" y="3938847"/>
            <a:ext cx="6440170" cy="3949700"/>
          </a:xfrm>
          <a:prstGeom prst="rect">
            <a:avLst/>
          </a:prstGeom>
        </p:spPr>
        <p:txBody>
          <a:bodyPr vert="horz" wrap="square" lIns="0" tIns="12700" rIns="0" bIns="0" rtlCol="0">
            <a:spAutoFit/>
          </a:bodyPr>
          <a:lstStyle/>
          <a:p>
            <a:pPr marL="12700" marR="5080">
              <a:lnSpc>
                <a:spcPct val="140600"/>
              </a:lnSpc>
              <a:spcBef>
                <a:spcPts val="100"/>
              </a:spcBef>
              <a:tabLst>
                <a:tab pos="669925" algn="l"/>
                <a:tab pos="1189355" algn="l"/>
                <a:tab pos="1901825" algn="l"/>
                <a:tab pos="2247900" algn="l"/>
                <a:tab pos="2499995" algn="l"/>
                <a:tab pos="2969895" algn="l"/>
                <a:tab pos="3726815" algn="l"/>
                <a:tab pos="4196715" algn="l"/>
                <a:tab pos="4270375" algn="l"/>
                <a:tab pos="5759450" algn="l"/>
              </a:tabLst>
            </a:pPr>
            <a:r>
              <a:rPr sz="2800" spc="130" dirty="0">
                <a:latin typeface="Arial MT"/>
                <a:cs typeface="Arial MT"/>
              </a:rPr>
              <a:t>There</a:t>
            </a:r>
            <a:r>
              <a:rPr sz="2800" dirty="0">
                <a:latin typeface="Arial MT"/>
                <a:cs typeface="Arial MT"/>
              </a:rPr>
              <a:t>	</a:t>
            </a:r>
            <a:r>
              <a:rPr sz="2800" spc="90" dirty="0">
                <a:latin typeface="Arial MT"/>
                <a:cs typeface="Arial MT"/>
              </a:rPr>
              <a:t>are</a:t>
            </a:r>
            <a:r>
              <a:rPr sz="2800" dirty="0">
                <a:latin typeface="Arial MT"/>
                <a:cs typeface="Arial MT"/>
              </a:rPr>
              <a:t>	</a:t>
            </a:r>
            <a:r>
              <a:rPr sz="2800" spc="-50" dirty="0">
                <a:latin typeface="Arial MT"/>
                <a:cs typeface="Arial MT"/>
              </a:rPr>
              <a:t>a</a:t>
            </a:r>
            <a:r>
              <a:rPr sz="2800" dirty="0">
                <a:latin typeface="Arial MT"/>
                <a:cs typeface="Arial MT"/>
              </a:rPr>
              <a:t>	</a:t>
            </a:r>
            <a:r>
              <a:rPr sz="2800" spc="135" dirty="0">
                <a:latin typeface="Arial MT"/>
                <a:cs typeface="Arial MT"/>
              </a:rPr>
              <a:t>number</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reasons</a:t>
            </a:r>
            <a:r>
              <a:rPr sz="2800" dirty="0">
                <a:latin typeface="Arial MT"/>
                <a:cs typeface="Arial MT"/>
              </a:rPr>
              <a:t>	</a:t>
            </a:r>
            <a:r>
              <a:rPr sz="2800" spc="114" dirty="0">
                <a:latin typeface="Arial MT"/>
                <a:cs typeface="Arial MT"/>
              </a:rPr>
              <a:t>that </a:t>
            </a:r>
            <a:r>
              <a:rPr sz="2800" spc="120" dirty="0">
                <a:latin typeface="Arial MT"/>
                <a:cs typeface="Arial MT"/>
              </a:rPr>
              <a:t>it’s</a:t>
            </a:r>
            <a:r>
              <a:rPr sz="2800" dirty="0">
                <a:latin typeface="Arial MT"/>
                <a:cs typeface="Arial MT"/>
              </a:rPr>
              <a:t>	</a:t>
            </a:r>
            <a:r>
              <a:rPr sz="2800" spc="150" dirty="0">
                <a:latin typeface="Arial MT"/>
                <a:cs typeface="Arial MT"/>
              </a:rPr>
              <a:t>important</a:t>
            </a:r>
            <a:r>
              <a:rPr sz="2800" dirty="0">
                <a:latin typeface="Arial MT"/>
                <a:cs typeface="Arial MT"/>
              </a:rPr>
              <a:t>	</a:t>
            </a:r>
            <a:r>
              <a:rPr sz="2800" spc="60" dirty="0">
                <a:latin typeface="Arial MT"/>
                <a:cs typeface="Arial MT"/>
              </a:rPr>
              <a:t>to</a:t>
            </a:r>
            <a:r>
              <a:rPr sz="2800" dirty="0">
                <a:latin typeface="Arial MT"/>
                <a:cs typeface="Arial MT"/>
              </a:rPr>
              <a:t>	</a:t>
            </a:r>
            <a:r>
              <a:rPr sz="2800" spc="140" dirty="0">
                <a:latin typeface="Arial MT"/>
                <a:cs typeface="Arial MT"/>
              </a:rPr>
              <a:t>review</a:t>
            </a:r>
            <a:r>
              <a:rPr sz="2800" dirty="0">
                <a:latin typeface="Arial MT"/>
                <a:cs typeface="Arial MT"/>
              </a:rPr>
              <a:t>		</a:t>
            </a:r>
            <a:r>
              <a:rPr sz="2800" spc="155" dirty="0">
                <a:latin typeface="Arial MT"/>
                <a:cs typeface="Arial MT"/>
              </a:rPr>
              <a:t>incidents.</a:t>
            </a:r>
            <a:endParaRPr sz="2800">
              <a:latin typeface="Arial MT"/>
              <a:cs typeface="Arial MT"/>
            </a:endParaRPr>
          </a:p>
          <a:p>
            <a:pPr marL="12700">
              <a:lnSpc>
                <a:spcPct val="100000"/>
              </a:lnSpc>
              <a:spcBef>
                <a:spcPts val="1365"/>
              </a:spcBef>
              <a:tabLst>
                <a:tab pos="1065530" algn="l"/>
                <a:tab pos="1634489" algn="l"/>
                <a:tab pos="2406015" algn="l"/>
                <a:tab pos="3405504" algn="l"/>
                <a:tab pos="4523105" algn="l"/>
                <a:tab pos="5640705" algn="l"/>
              </a:tabLst>
            </a:pPr>
            <a:r>
              <a:rPr sz="2800" spc="114" dirty="0">
                <a:latin typeface="Arial MT"/>
                <a:cs typeface="Arial MT"/>
              </a:rPr>
              <a:t>What</a:t>
            </a:r>
            <a:r>
              <a:rPr sz="2800" dirty="0">
                <a:latin typeface="Arial MT"/>
                <a:cs typeface="Arial MT"/>
              </a:rPr>
              <a:t>	</a:t>
            </a:r>
            <a:r>
              <a:rPr sz="2800" spc="55" dirty="0">
                <a:latin typeface="Arial MT"/>
                <a:cs typeface="Arial MT"/>
              </a:rPr>
              <a:t>do</a:t>
            </a:r>
            <a:r>
              <a:rPr sz="2800" dirty="0">
                <a:latin typeface="Arial MT"/>
                <a:cs typeface="Arial MT"/>
              </a:rPr>
              <a:t>	</a:t>
            </a:r>
            <a:r>
              <a:rPr sz="2800" spc="90" dirty="0">
                <a:latin typeface="Arial MT"/>
                <a:cs typeface="Arial MT"/>
              </a:rPr>
              <a:t>you</a:t>
            </a:r>
            <a:r>
              <a:rPr sz="2800" dirty="0">
                <a:latin typeface="Arial MT"/>
                <a:cs typeface="Arial MT"/>
              </a:rPr>
              <a:t>	</a:t>
            </a:r>
            <a:r>
              <a:rPr sz="2800" spc="125" dirty="0">
                <a:latin typeface="Arial MT"/>
                <a:cs typeface="Arial MT"/>
              </a:rPr>
              <a:t>think</a:t>
            </a:r>
            <a:r>
              <a:rPr sz="2800" dirty="0">
                <a:latin typeface="Arial MT"/>
                <a:cs typeface="Arial MT"/>
              </a:rPr>
              <a:t>	</a:t>
            </a:r>
            <a:r>
              <a:rPr sz="2800" spc="125" dirty="0">
                <a:latin typeface="Arial MT"/>
                <a:cs typeface="Arial MT"/>
              </a:rPr>
              <a:t>these</a:t>
            </a:r>
            <a:r>
              <a:rPr sz="2800" dirty="0">
                <a:latin typeface="Arial MT"/>
                <a:cs typeface="Arial MT"/>
              </a:rPr>
              <a:t>	</a:t>
            </a:r>
            <a:r>
              <a:rPr sz="2800" spc="120" dirty="0">
                <a:latin typeface="Arial MT"/>
                <a:cs typeface="Arial MT"/>
              </a:rPr>
              <a:t>might</a:t>
            </a:r>
            <a:r>
              <a:rPr sz="2800" dirty="0">
                <a:latin typeface="Arial MT"/>
                <a:cs typeface="Arial MT"/>
              </a:rPr>
              <a:t>	</a:t>
            </a:r>
            <a:r>
              <a:rPr sz="2800" spc="85" dirty="0">
                <a:latin typeface="Arial MT"/>
                <a:cs typeface="Arial MT"/>
              </a:rPr>
              <a:t>be?</a:t>
            </a:r>
            <a:endParaRPr sz="2800">
              <a:latin typeface="Arial MT"/>
              <a:cs typeface="Arial MT"/>
            </a:endParaRPr>
          </a:p>
          <a:p>
            <a:pPr marL="12700" marR="523240">
              <a:lnSpc>
                <a:spcPct val="140600"/>
              </a:lnSpc>
              <a:spcBef>
                <a:spcPts val="2550"/>
              </a:spcBef>
              <a:tabLst>
                <a:tab pos="946785" algn="l"/>
                <a:tab pos="1065530" algn="l"/>
                <a:tab pos="1254125" algn="l"/>
                <a:tab pos="2796540" algn="l"/>
                <a:tab pos="2880995" algn="l"/>
                <a:tab pos="3365500" algn="l"/>
                <a:tab pos="3720465" algn="l"/>
                <a:tab pos="4819015" algn="l"/>
                <a:tab pos="4914265" algn="l"/>
                <a:tab pos="5364480" algn="l"/>
              </a:tabLst>
            </a:pPr>
            <a:r>
              <a:rPr sz="2800" spc="114" dirty="0">
                <a:latin typeface="Arial MT"/>
                <a:cs typeface="Arial MT"/>
              </a:rPr>
              <a:t>What</a:t>
            </a:r>
            <a:r>
              <a:rPr sz="2800" dirty="0">
                <a:latin typeface="Arial MT"/>
                <a:cs typeface="Arial MT"/>
              </a:rPr>
              <a:t>		</a:t>
            </a:r>
            <a:r>
              <a:rPr sz="2800" spc="155" dirty="0">
                <a:latin typeface="Arial MT"/>
                <a:cs typeface="Arial MT"/>
              </a:rPr>
              <a:t>improvements</a:t>
            </a:r>
            <a:r>
              <a:rPr sz="2800" dirty="0">
                <a:latin typeface="Arial MT"/>
                <a:cs typeface="Arial MT"/>
              </a:rPr>
              <a:t>	</a:t>
            </a:r>
            <a:r>
              <a:rPr sz="2800" spc="125" dirty="0">
                <a:latin typeface="Arial MT"/>
                <a:cs typeface="Arial MT"/>
              </a:rPr>
              <a:t>could</a:t>
            </a:r>
            <a:r>
              <a:rPr sz="2800" dirty="0">
                <a:latin typeface="Arial MT"/>
                <a:cs typeface="Arial MT"/>
              </a:rPr>
              <a:t>	</a:t>
            </a:r>
            <a:r>
              <a:rPr sz="2800" spc="110" dirty="0">
                <a:latin typeface="Arial MT"/>
                <a:cs typeface="Arial MT"/>
              </a:rPr>
              <a:t>come from</a:t>
            </a:r>
            <a:r>
              <a:rPr sz="2800" dirty="0">
                <a:latin typeface="Arial MT"/>
                <a:cs typeface="Arial MT"/>
              </a:rPr>
              <a:t>	</a:t>
            </a:r>
            <a:r>
              <a:rPr sz="2800" spc="150" dirty="0">
                <a:latin typeface="Arial MT"/>
                <a:cs typeface="Arial MT"/>
              </a:rPr>
              <a:t>reviewing</a:t>
            </a:r>
            <a:r>
              <a:rPr sz="2800" dirty="0">
                <a:latin typeface="Arial MT"/>
                <a:cs typeface="Arial MT"/>
              </a:rPr>
              <a:t>	</a:t>
            </a:r>
            <a:r>
              <a:rPr sz="2800" spc="55" dirty="0">
                <a:latin typeface="Arial MT"/>
                <a:cs typeface="Arial MT"/>
              </a:rPr>
              <a:t>an</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60" dirty="0">
                <a:latin typeface="Arial MT"/>
                <a:cs typeface="Arial MT"/>
              </a:rPr>
              <a:t>in</a:t>
            </a:r>
            <a:r>
              <a:rPr sz="2800" dirty="0">
                <a:latin typeface="Arial MT"/>
                <a:cs typeface="Arial MT"/>
              </a:rPr>
              <a:t>	</a:t>
            </a:r>
            <a:r>
              <a:rPr sz="2800" spc="90" dirty="0">
                <a:latin typeface="Arial MT"/>
                <a:cs typeface="Arial MT"/>
              </a:rPr>
              <a:t>the </a:t>
            </a:r>
            <a:r>
              <a:rPr sz="2800" spc="140" dirty="0">
                <a:latin typeface="Arial MT"/>
                <a:cs typeface="Arial MT"/>
              </a:rPr>
              <a:t>health</a:t>
            </a:r>
            <a:r>
              <a:rPr sz="2800" dirty="0">
                <a:latin typeface="Arial MT"/>
                <a:cs typeface="Arial MT"/>
              </a:rPr>
              <a:t>	</a:t>
            </a:r>
            <a:r>
              <a:rPr sz="2800" spc="150" dirty="0">
                <a:latin typeface="Arial MT"/>
                <a:cs typeface="Arial MT"/>
              </a:rPr>
              <a:t>services</a:t>
            </a:r>
            <a:r>
              <a:rPr sz="2800" dirty="0">
                <a:latin typeface="Arial MT"/>
                <a:cs typeface="Arial MT"/>
              </a:rPr>
              <a:t>		</a:t>
            </a:r>
            <a:r>
              <a:rPr sz="2800" spc="150" dirty="0">
                <a:latin typeface="Arial MT"/>
                <a:cs typeface="Arial MT"/>
              </a:rPr>
              <a:t>industry?</a:t>
            </a:r>
            <a:endParaRPr sz="2800">
              <a:latin typeface="Arial MT"/>
              <a:cs typeface="Arial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grpSp>
        <p:nvGrpSpPr>
          <p:cNvPr id="3" name="object 3"/>
          <p:cNvGrpSpPr/>
          <p:nvPr/>
        </p:nvGrpSpPr>
        <p:grpSpPr>
          <a:xfrm>
            <a:off x="9144000" y="0"/>
            <a:ext cx="9144000" cy="10287000"/>
            <a:chOff x="9144000" y="0"/>
            <a:chExt cx="9144000" cy="10287000"/>
          </a:xfrm>
        </p:grpSpPr>
        <p:pic>
          <p:nvPicPr>
            <p:cNvPr id="4" name="object 4"/>
            <p:cNvPicPr/>
            <p:nvPr/>
          </p:nvPicPr>
          <p:blipFill>
            <a:blip r:embed="rId2" cstate="print"/>
            <a:stretch>
              <a:fillRect/>
            </a:stretch>
          </p:blipFill>
          <p:spPr>
            <a:xfrm>
              <a:off x="9144000" y="0"/>
              <a:ext cx="9143999"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1028700" y="204850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1016000" y="2585276"/>
            <a:ext cx="7202170" cy="3625850"/>
          </a:xfrm>
          <a:prstGeom prst="rect">
            <a:avLst/>
          </a:prstGeom>
        </p:spPr>
        <p:txBody>
          <a:bodyPr vert="horz" wrap="square" lIns="0" tIns="12700" rIns="0" bIns="0" rtlCol="0">
            <a:spAutoFit/>
          </a:bodyPr>
          <a:lstStyle/>
          <a:p>
            <a:pPr marL="12700" marR="5080">
              <a:lnSpc>
                <a:spcPct val="140600"/>
              </a:lnSpc>
              <a:spcBef>
                <a:spcPts val="100"/>
              </a:spcBef>
              <a:tabLst>
                <a:tab pos="828675" algn="l"/>
                <a:tab pos="1164590" algn="l"/>
                <a:tab pos="1733550" algn="l"/>
                <a:tab pos="2169160" algn="l"/>
                <a:tab pos="2460625" algn="l"/>
                <a:tab pos="2639060" algn="l"/>
                <a:tab pos="3281679" algn="l"/>
                <a:tab pos="4389755" algn="l"/>
                <a:tab pos="4533265" algn="l"/>
                <a:tab pos="4725670" algn="l"/>
                <a:tab pos="5076825" algn="l"/>
                <a:tab pos="5181600" algn="l"/>
                <a:tab pos="5507355" algn="l"/>
                <a:tab pos="5918835" algn="l"/>
                <a:tab pos="6348730" algn="l"/>
                <a:tab pos="6586220" algn="l"/>
              </a:tabLst>
            </a:pPr>
            <a:r>
              <a:rPr sz="2800" spc="110" dirty="0">
                <a:latin typeface="Arial MT"/>
                <a:cs typeface="Arial MT"/>
              </a:rPr>
              <a:t>When</a:t>
            </a:r>
            <a:r>
              <a:rPr sz="2800" dirty="0">
                <a:latin typeface="Arial MT"/>
                <a:cs typeface="Arial MT"/>
              </a:rPr>
              <a:t>	</a:t>
            </a:r>
            <a:r>
              <a:rPr sz="2800" spc="55" dirty="0">
                <a:latin typeface="Arial MT"/>
                <a:cs typeface="Arial MT"/>
              </a:rPr>
              <a:t>an</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50" dirty="0">
                <a:latin typeface="Arial MT"/>
                <a:cs typeface="Arial MT"/>
              </a:rPr>
              <a:t>occurs,</a:t>
            </a:r>
            <a:r>
              <a:rPr sz="2800" dirty="0">
                <a:latin typeface="Arial MT"/>
                <a:cs typeface="Arial MT"/>
              </a:rPr>
              <a:t>	</a:t>
            </a:r>
            <a:r>
              <a:rPr sz="2800" spc="65"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50" dirty="0">
                <a:latin typeface="Arial MT"/>
                <a:cs typeface="Arial MT"/>
              </a:rPr>
              <a:t>important </a:t>
            </a:r>
            <a:r>
              <a:rPr sz="2800" spc="114" dirty="0">
                <a:latin typeface="Arial MT"/>
                <a:cs typeface="Arial MT"/>
              </a:rPr>
              <a:t>that</a:t>
            </a:r>
            <a:r>
              <a:rPr sz="2800" dirty="0">
                <a:latin typeface="Arial MT"/>
                <a:cs typeface="Arial MT"/>
              </a:rPr>
              <a:t>	</a:t>
            </a:r>
            <a:r>
              <a:rPr sz="2800" spc="130" dirty="0">
                <a:latin typeface="Arial MT"/>
                <a:cs typeface="Arial MT"/>
              </a:rPr>
              <a:t>staff</a:t>
            </a:r>
            <a:r>
              <a:rPr sz="2800" dirty="0">
                <a:latin typeface="Arial MT"/>
                <a:cs typeface="Arial MT"/>
              </a:rPr>
              <a:t>	</a:t>
            </a:r>
            <a:r>
              <a:rPr sz="2800" spc="-670" dirty="0">
                <a:latin typeface="Arial MT"/>
                <a:cs typeface="Arial MT"/>
              </a:rPr>
              <a:t> </a:t>
            </a:r>
            <a:r>
              <a:rPr sz="2800" spc="114" dirty="0">
                <a:latin typeface="Arial MT"/>
                <a:cs typeface="Arial MT"/>
              </a:rPr>
              <a:t>are</a:t>
            </a:r>
            <a:r>
              <a:rPr sz="2800" dirty="0">
                <a:latin typeface="Arial MT"/>
                <a:cs typeface="Arial MT"/>
              </a:rPr>
              <a:t>	</a:t>
            </a:r>
            <a:r>
              <a:rPr sz="2800" spc="150" dirty="0">
                <a:latin typeface="Arial MT"/>
                <a:cs typeface="Arial MT"/>
              </a:rPr>
              <a:t>supported</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offered</a:t>
            </a:r>
            <a:r>
              <a:rPr sz="2800" dirty="0">
                <a:latin typeface="Arial MT"/>
                <a:cs typeface="Arial MT"/>
              </a:rPr>
              <a:t>	</a:t>
            </a:r>
            <a:r>
              <a:rPr sz="2800" spc="55" dirty="0">
                <a:latin typeface="Arial MT"/>
                <a:cs typeface="Arial MT"/>
              </a:rPr>
              <a:t>an </a:t>
            </a:r>
            <a:r>
              <a:rPr sz="2800" spc="155" dirty="0">
                <a:latin typeface="Arial MT"/>
                <a:cs typeface="Arial MT"/>
              </a:rPr>
              <a:t>opportunity</a:t>
            </a:r>
            <a:r>
              <a:rPr sz="2800" dirty="0">
                <a:latin typeface="Arial MT"/>
                <a:cs typeface="Arial MT"/>
              </a:rPr>
              <a:t>	</a:t>
            </a:r>
            <a:r>
              <a:rPr sz="2800" spc="60" dirty="0">
                <a:latin typeface="Arial MT"/>
                <a:cs typeface="Arial MT"/>
              </a:rPr>
              <a:t>to</a:t>
            </a:r>
            <a:r>
              <a:rPr sz="2800" dirty="0">
                <a:latin typeface="Arial MT"/>
                <a:cs typeface="Arial MT"/>
              </a:rPr>
              <a:t>	</a:t>
            </a:r>
            <a:r>
              <a:rPr sz="2800" spc="160" dirty="0">
                <a:latin typeface="Arial MT"/>
                <a:cs typeface="Arial MT"/>
              </a:rPr>
              <a:t>debrief.</a:t>
            </a:r>
            <a:r>
              <a:rPr sz="2800" spc="390" dirty="0">
                <a:latin typeface="Arial MT"/>
                <a:cs typeface="Arial MT"/>
              </a:rPr>
              <a:t> </a:t>
            </a:r>
            <a:r>
              <a:rPr sz="2800" spc="-50" dirty="0">
                <a:latin typeface="Arial MT"/>
                <a:cs typeface="Arial MT"/>
              </a:rPr>
              <a:t>A</a:t>
            </a:r>
            <a:r>
              <a:rPr sz="2800" dirty="0">
                <a:latin typeface="Arial MT"/>
                <a:cs typeface="Arial MT"/>
              </a:rPr>
              <a:t>		</a:t>
            </a:r>
            <a:r>
              <a:rPr sz="2800" spc="145" dirty="0">
                <a:latin typeface="Arial MT"/>
                <a:cs typeface="Arial MT"/>
              </a:rPr>
              <a:t>debrief</a:t>
            </a:r>
            <a:r>
              <a:rPr sz="2800" dirty="0">
                <a:latin typeface="Arial MT"/>
                <a:cs typeface="Arial MT"/>
              </a:rPr>
              <a:t>	</a:t>
            </a:r>
            <a:r>
              <a:rPr sz="2800" spc="65" dirty="0">
                <a:latin typeface="Arial MT"/>
                <a:cs typeface="Arial MT"/>
              </a:rPr>
              <a:t>is</a:t>
            </a:r>
            <a:r>
              <a:rPr sz="2800" dirty="0">
                <a:latin typeface="Arial MT"/>
                <a:cs typeface="Arial MT"/>
              </a:rPr>
              <a:t>	</a:t>
            </a:r>
            <a:r>
              <a:rPr sz="2800" spc="-50" dirty="0">
                <a:latin typeface="Arial MT"/>
                <a:cs typeface="Arial MT"/>
              </a:rPr>
              <a:t>a</a:t>
            </a:r>
            <a:endParaRPr sz="2800">
              <a:latin typeface="Arial MT"/>
              <a:cs typeface="Arial MT"/>
            </a:endParaRPr>
          </a:p>
          <a:p>
            <a:pPr marL="12700" marR="251460">
              <a:lnSpc>
                <a:spcPct val="140600"/>
              </a:lnSpc>
              <a:tabLst>
                <a:tab pos="481965" algn="l"/>
                <a:tab pos="1678939" algn="l"/>
                <a:tab pos="2777490" algn="l"/>
                <a:tab pos="2817495" algn="l"/>
                <a:tab pos="3757295" algn="l"/>
                <a:tab pos="4934585" algn="l"/>
                <a:tab pos="5547360" algn="l"/>
              </a:tabLst>
            </a:pPr>
            <a:r>
              <a:rPr sz="2800" spc="160" dirty="0">
                <a:latin typeface="Arial MT"/>
                <a:cs typeface="Arial MT"/>
              </a:rPr>
              <a:t>conversational</a:t>
            </a:r>
            <a:r>
              <a:rPr sz="2800" dirty="0">
                <a:latin typeface="Arial MT"/>
                <a:cs typeface="Arial MT"/>
              </a:rPr>
              <a:t>	</a:t>
            </a:r>
            <a:r>
              <a:rPr sz="2800" spc="155" dirty="0">
                <a:latin typeface="Arial MT"/>
                <a:cs typeface="Arial MT"/>
              </a:rPr>
              <a:t>opportunity</a:t>
            </a:r>
            <a:r>
              <a:rPr sz="2800" dirty="0">
                <a:latin typeface="Arial MT"/>
                <a:cs typeface="Arial MT"/>
              </a:rPr>
              <a:t>	</a:t>
            </a:r>
            <a:r>
              <a:rPr sz="2800" spc="95" dirty="0">
                <a:latin typeface="Arial MT"/>
                <a:cs typeface="Arial MT"/>
              </a:rPr>
              <a:t>for</a:t>
            </a:r>
            <a:r>
              <a:rPr sz="2800" dirty="0">
                <a:latin typeface="Arial MT"/>
                <a:cs typeface="Arial MT"/>
              </a:rPr>
              <a:t>	</a:t>
            </a:r>
            <a:r>
              <a:rPr sz="2800" spc="145" dirty="0">
                <a:latin typeface="Arial MT"/>
                <a:cs typeface="Arial MT"/>
              </a:rPr>
              <a:t>workers </a:t>
            </a:r>
            <a:r>
              <a:rPr sz="2800" spc="60" dirty="0">
                <a:latin typeface="Arial MT"/>
                <a:cs typeface="Arial MT"/>
              </a:rPr>
              <a:t>to</a:t>
            </a:r>
            <a:r>
              <a:rPr sz="2800" dirty="0">
                <a:latin typeface="Arial MT"/>
                <a:cs typeface="Arial MT"/>
              </a:rPr>
              <a:t>	</a:t>
            </a:r>
            <a:r>
              <a:rPr sz="2800" spc="135" dirty="0">
                <a:latin typeface="Arial MT"/>
                <a:cs typeface="Arial MT"/>
              </a:rPr>
              <a:t>speak</a:t>
            </a:r>
            <a:r>
              <a:rPr sz="2800" dirty="0">
                <a:latin typeface="Arial MT"/>
                <a:cs typeface="Arial MT"/>
              </a:rPr>
              <a:t>	</a:t>
            </a:r>
            <a:r>
              <a:rPr sz="2800" spc="130" dirty="0">
                <a:latin typeface="Arial MT"/>
                <a:cs typeface="Arial MT"/>
              </a:rPr>
              <a:t>about</a:t>
            </a:r>
            <a:r>
              <a:rPr sz="2800" dirty="0">
                <a:latin typeface="Arial MT"/>
                <a:cs typeface="Arial MT"/>
              </a:rPr>
              <a:t>		</a:t>
            </a:r>
            <a:r>
              <a:rPr sz="2800" spc="135" dirty="0">
                <a:latin typeface="Arial MT"/>
                <a:cs typeface="Arial MT"/>
              </a:rPr>
              <a:t>their</a:t>
            </a:r>
            <a:r>
              <a:rPr sz="2800" dirty="0">
                <a:latin typeface="Arial MT"/>
                <a:cs typeface="Arial MT"/>
              </a:rPr>
              <a:t>	</a:t>
            </a:r>
            <a:r>
              <a:rPr sz="2800" spc="155" dirty="0">
                <a:latin typeface="Arial MT"/>
                <a:cs typeface="Arial MT"/>
              </a:rPr>
              <a:t>experience,</a:t>
            </a:r>
            <a:endParaRPr sz="2800">
              <a:latin typeface="Arial MT"/>
              <a:cs typeface="Arial MT"/>
            </a:endParaRPr>
          </a:p>
          <a:p>
            <a:pPr marL="12700">
              <a:lnSpc>
                <a:spcPct val="100000"/>
              </a:lnSpc>
              <a:spcBef>
                <a:spcPts val="1365"/>
              </a:spcBef>
              <a:tabLst>
                <a:tab pos="1575435" algn="l"/>
                <a:tab pos="1926589" algn="l"/>
                <a:tab pos="2495550" algn="l"/>
                <a:tab pos="4023995" algn="l"/>
                <a:tab pos="4513580" algn="l"/>
              </a:tabLst>
            </a:pPr>
            <a:r>
              <a:rPr sz="2800" spc="140" dirty="0">
                <a:latin typeface="Arial MT"/>
                <a:cs typeface="Arial MT"/>
              </a:rPr>
              <a:t>whether</a:t>
            </a:r>
            <a:r>
              <a:rPr sz="2800" dirty="0">
                <a:latin typeface="Arial MT"/>
                <a:cs typeface="Arial MT"/>
              </a:rPr>
              <a:t>	</a:t>
            </a:r>
            <a:r>
              <a:rPr sz="2800" spc="65" dirty="0">
                <a:latin typeface="Arial MT"/>
                <a:cs typeface="Arial MT"/>
              </a:rPr>
              <a:t>it</a:t>
            </a:r>
            <a:r>
              <a:rPr sz="2800" dirty="0">
                <a:latin typeface="Arial MT"/>
                <a:cs typeface="Arial MT"/>
              </a:rPr>
              <a:t>	</a:t>
            </a:r>
            <a:r>
              <a:rPr sz="2800" spc="55" dirty="0">
                <a:latin typeface="Arial MT"/>
                <a:cs typeface="Arial MT"/>
              </a:rPr>
              <a:t>be</a:t>
            </a:r>
            <a:r>
              <a:rPr sz="2800" dirty="0">
                <a:latin typeface="Arial MT"/>
                <a:cs typeface="Arial MT"/>
              </a:rPr>
              <a:t>	</a:t>
            </a:r>
            <a:r>
              <a:rPr sz="2800" spc="150" dirty="0">
                <a:latin typeface="Arial MT"/>
                <a:cs typeface="Arial MT"/>
              </a:rPr>
              <a:t>positive</a:t>
            </a:r>
            <a:r>
              <a:rPr sz="2800" dirty="0">
                <a:latin typeface="Arial MT"/>
                <a:cs typeface="Arial MT"/>
              </a:rPr>
              <a:t>	</a:t>
            </a:r>
            <a:r>
              <a:rPr sz="2800" spc="60" dirty="0">
                <a:latin typeface="Arial MT"/>
                <a:cs typeface="Arial MT"/>
              </a:rPr>
              <a:t>or</a:t>
            </a:r>
            <a:r>
              <a:rPr sz="2800" dirty="0">
                <a:latin typeface="Arial MT"/>
                <a:cs typeface="Arial MT"/>
              </a:rPr>
              <a:t>	</a:t>
            </a:r>
            <a:r>
              <a:rPr sz="2800" spc="150" dirty="0">
                <a:latin typeface="Arial MT"/>
                <a:cs typeface="Arial MT"/>
              </a:rPr>
              <a:t>negative.</a:t>
            </a:r>
            <a:endParaRPr sz="2800">
              <a:latin typeface="Arial MT"/>
              <a:cs typeface="Arial MT"/>
            </a:endParaRPr>
          </a:p>
        </p:txBody>
      </p:sp>
      <p:sp>
        <p:nvSpPr>
          <p:cNvPr id="8" name="object 8"/>
          <p:cNvSpPr txBox="1"/>
          <p:nvPr/>
        </p:nvSpPr>
        <p:spPr>
          <a:xfrm>
            <a:off x="1016000" y="6509576"/>
            <a:ext cx="7138034" cy="2425700"/>
          </a:xfrm>
          <a:prstGeom prst="rect">
            <a:avLst/>
          </a:prstGeom>
        </p:spPr>
        <p:txBody>
          <a:bodyPr vert="horz" wrap="square" lIns="0" tIns="12700" rIns="0" bIns="0" rtlCol="0">
            <a:spAutoFit/>
          </a:bodyPr>
          <a:lstStyle/>
          <a:p>
            <a:pPr marL="12700" marR="250825">
              <a:lnSpc>
                <a:spcPct val="140600"/>
              </a:lnSpc>
              <a:spcBef>
                <a:spcPts val="100"/>
              </a:spcBef>
              <a:tabLst>
                <a:tab pos="823594" algn="l"/>
                <a:tab pos="2209165" algn="l"/>
                <a:tab pos="3183255" algn="l"/>
                <a:tab pos="3954779" algn="l"/>
                <a:tab pos="3994785" algn="l"/>
                <a:tab pos="4464685" algn="l"/>
                <a:tab pos="4870450" algn="l"/>
                <a:tab pos="5948680" algn="l"/>
                <a:tab pos="6334125" algn="l"/>
              </a:tabLst>
            </a:pPr>
            <a:r>
              <a:rPr sz="2800" spc="85" dirty="0">
                <a:latin typeface="Arial MT"/>
                <a:cs typeface="Arial MT"/>
              </a:rPr>
              <a:t>The</a:t>
            </a:r>
            <a:r>
              <a:rPr sz="2800" dirty="0">
                <a:latin typeface="Arial MT"/>
                <a:cs typeface="Arial MT"/>
              </a:rPr>
              <a:t>	</a:t>
            </a:r>
            <a:r>
              <a:rPr sz="2800" spc="155" dirty="0">
                <a:latin typeface="Arial MT"/>
                <a:cs typeface="Arial MT"/>
              </a:rPr>
              <a:t>organisation</a:t>
            </a:r>
            <a:r>
              <a:rPr sz="2800" dirty="0">
                <a:latin typeface="Arial MT"/>
                <a:cs typeface="Arial MT"/>
              </a:rPr>
              <a:t>	</a:t>
            </a:r>
            <a:r>
              <a:rPr sz="2800" spc="90" dirty="0">
                <a:latin typeface="Arial MT"/>
                <a:cs typeface="Arial MT"/>
              </a:rPr>
              <a:t>can</a:t>
            </a:r>
            <a:r>
              <a:rPr sz="2800" dirty="0">
                <a:latin typeface="Arial MT"/>
                <a:cs typeface="Arial MT"/>
              </a:rPr>
              <a:t>	</a:t>
            </a:r>
            <a:r>
              <a:rPr sz="2800" spc="110" dirty="0">
                <a:latin typeface="Arial MT"/>
                <a:cs typeface="Arial MT"/>
              </a:rPr>
              <a:t>then</a:t>
            </a:r>
            <a:r>
              <a:rPr sz="2800" dirty="0">
                <a:latin typeface="Arial MT"/>
                <a:cs typeface="Arial MT"/>
              </a:rPr>
              <a:t>	</a:t>
            </a:r>
            <a:r>
              <a:rPr sz="2800" spc="145" dirty="0">
                <a:latin typeface="Arial MT"/>
                <a:cs typeface="Arial MT"/>
              </a:rPr>
              <a:t>provide</a:t>
            </a:r>
            <a:r>
              <a:rPr sz="2800" dirty="0">
                <a:latin typeface="Arial MT"/>
                <a:cs typeface="Arial MT"/>
              </a:rPr>
              <a:t>	</a:t>
            </a:r>
            <a:r>
              <a:rPr sz="2800" spc="90" dirty="0">
                <a:latin typeface="Arial MT"/>
                <a:cs typeface="Arial MT"/>
              </a:rPr>
              <a:t>the </a:t>
            </a:r>
            <a:r>
              <a:rPr sz="2800" spc="155" dirty="0">
                <a:latin typeface="Arial MT"/>
                <a:cs typeface="Arial MT"/>
              </a:rPr>
              <a:t>appropriate</a:t>
            </a:r>
            <a:r>
              <a:rPr sz="2800" dirty="0">
                <a:latin typeface="Arial MT"/>
                <a:cs typeface="Arial MT"/>
              </a:rPr>
              <a:t>	</a:t>
            </a:r>
            <a:r>
              <a:rPr sz="2800" spc="145" dirty="0">
                <a:latin typeface="Arial MT"/>
                <a:cs typeface="Arial MT"/>
              </a:rPr>
              <a:t>response</a:t>
            </a:r>
            <a:r>
              <a:rPr sz="2800" dirty="0">
                <a:latin typeface="Arial MT"/>
                <a:cs typeface="Arial MT"/>
              </a:rPr>
              <a:t>		</a:t>
            </a:r>
            <a:r>
              <a:rPr sz="2800" spc="60" dirty="0">
                <a:latin typeface="Arial MT"/>
                <a:cs typeface="Arial MT"/>
              </a:rPr>
              <a:t>to</a:t>
            </a:r>
            <a:r>
              <a:rPr sz="2800" dirty="0">
                <a:latin typeface="Arial MT"/>
                <a:cs typeface="Arial MT"/>
              </a:rPr>
              <a:t>	</a:t>
            </a:r>
            <a:r>
              <a:rPr sz="2800" spc="145" dirty="0">
                <a:latin typeface="Arial MT"/>
                <a:cs typeface="Arial MT"/>
              </a:rPr>
              <a:t>support</a:t>
            </a:r>
            <a:r>
              <a:rPr sz="2800" dirty="0">
                <a:latin typeface="Arial MT"/>
                <a:cs typeface="Arial MT"/>
              </a:rPr>
              <a:t>	</a:t>
            </a:r>
            <a:r>
              <a:rPr sz="2800" spc="90" dirty="0">
                <a:latin typeface="Arial MT"/>
                <a:cs typeface="Arial MT"/>
              </a:rPr>
              <a:t>the</a:t>
            </a:r>
            <a:endParaRPr sz="2800">
              <a:latin typeface="Arial MT"/>
              <a:cs typeface="Arial MT"/>
            </a:endParaRPr>
          </a:p>
          <a:p>
            <a:pPr marL="12700" marR="5080">
              <a:lnSpc>
                <a:spcPct val="140600"/>
              </a:lnSpc>
              <a:tabLst>
                <a:tab pos="1214120" algn="l"/>
                <a:tab pos="1352550" algn="l"/>
                <a:tab pos="1684020" algn="l"/>
                <a:tab pos="1822450" algn="l"/>
                <a:tab pos="2623820" algn="l"/>
                <a:tab pos="3305810" algn="l"/>
                <a:tab pos="3983990" algn="l"/>
                <a:tab pos="4239895" algn="l"/>
                <a:tab pos="4932680" algn="l"/>
                <a:tab pos="6481445" algn="l"/>
              </a:tabLst>
            </a:pPr>
            <a:r>
              <a:rPr sz="2800" spc="140" dirty="0">
                <a:latin typeface="Arial MT"/>
                <a:cs typeface="Arial MT"/>
              </a:rPr>
              <a:t>worker</a:t>
            </a:r>
            <a:r>
              <a:rPr sz="2800" dirty="0">
                <a:latin typeface="Arial MT"/>
                <a:cs typeface="Arial MT"/>
              </a:rPr>
              <a:t>		</a:t>
            </a:r>
            <a:r>
              <a:rPr sz="2800" spc="60" dirty="0">
                <a:latin typeface="Arial MT"/>
                <a:cs typeface="Arial MT"/>
              </a:rPr>
              <a:t>to</a:t>
            </a:r>
            <a:r>
              <a:rPr sz="2800" dirty="0">
                <a:latin typeface="Arial MT"/>
                <a:cs typeface="Arial MT"/>
              </a:rPr>
              <a:t>		</a:t>
            </a:r>
            <a:r>
              <a:rPr sz="2800" spc="145" dirty="0">
                <a:latin typeface="Arial MT"/>
                <a:cs typeface="Arial MT"/>
              </a:rPr>
              <a:t>recover</a:t>
            </a:r>
            <a:r>
              <a:rPr sz="2800" dirty="0">
                <a:latin typeface="Arial MT"/>
                <a:cs typeface="Arial MT"/>
              </a:rPr>
              <a:t>	</a:t>
            </a:r>
            <a:r>
              <a:rPr sz="2800" spc="110" dirty="0">
                <a:latin typeface="Arial MT"/>
                <a:cs typeface="Arial MT"/>
              </a:rPr>
              <a:t>from</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85" dirty="0">
                <a:latin typeface="Arial MT"/>
                <a:cs typeface="Arial MT"/>
              </a:rPr>
              <a:t>and </a:t>
            </a:r>
            <a:r>
              <a:rPr sz="2800" spc="140" dirty="0">
                <a:latin typeface="Arial MT"/>
                <a:cs typeface="Arial MT"/>
              </a:rPr>
              <a:t>return</a:t>
            </a:r>
            <a:r>
              <a:rPr sz="2800" dirty="0">
                <a:latin typeface="Arial MT"/>
                <a:cs typeface="Arial MT"/>
              </a:rPr>
              <a:t>	</a:t>
            </a:r>
            <a:r>
              <a:rPr sz="2800" spc="60" dirty="0">
                <a:latin typeface="Arial MT"/>
                <a:cs typeface="Arial MT"/>
              </a:rPr>
              <a:t>to</a:t>
            </a:r>
            <a:r>
              <a:rPr sz="2800" dirty="0">
                <a:latin typeface="Arial MT"/>
                <a:cs typeface="Arial MT"/>
              </a:rPr>
              <a:t>	</a:t>
            </a:r>
            <a:r>
              <a:rPr sz="2800" spc="135" dirty="0">
                <a:latin typeface="Arial MT"/>
                <a:cs typeface="Arial MT"/>
              </a:rPr>
              <a:t>their</a:t>
            </a:r>
            <a:r>
              <a:rPr sz="2800" dirty="0">
                <a:latin typeface="Arial MT"/>
                <a:cs typeface="Arial MT"/>
              </a:rPr>
              <a:t>	</a:t>
            </a:r>
            <a:r>
              <a:rPr sz="2800" spc="135" dirty="0">
                <a:latin typeface="Arial MT"/>
                <a:cs typeface="Arial MT"/>
              </a:rPr>
              <a:t>normal</a:t>
            </a:r>
            <a:r>
              <a:rPr sz="2800" dirty="0">
                <a:latin typeface="Arial MT"/>
                <a:cs typeface="Arial MT"/>
              </a:rPr>
              <a:t>	</a:t>
            </a:r>
            <a:r>
              <a:rPr sz="2800" spc="145" dirty="0">
                <a:latin typeface="Arial MT"/>
                <a:cs typeface="Arial MT"/>
              </a:rPr>
              <a:t>duties.</a:t>
            </a:r>
            <a:endParaRPr sz="2800">
              <a:latin typeface="Arial MT"/>
              <a:cs typeface="Arial MT"/>
            </a:endParaRPr>
          </a:p>
        </p:txBody>
      </p:sp>
      <p:sp>
        <p:nvSpPr>
          <p:cNvPr id="9" name="object 9"/>
          <p:cNvSpPr txBox="1"/>
          <p:nvPr/>
        </p:nvSpPr>
        <p:spPr>
          <a:xfrm>
            <a:off x="9144078" y="5548086"/>
            <a:ext cx="9144000" cy="3296285"/>
          </a:xfrm>
          <a:prstGeom prst="rect">
            <a:avLst/>
          </a:prstGeom>
          <a:solidFill>
            <a:srgbClr val="DA63A6"/>
          </a:solidFill>
        </p:spPr>
        <p:txBody>
          <a:bodyPr vert="horz" wrap="square" lIns="0" tIns="328295" rIns="0" bIns="0" rtlCol="0">
            <a:spAutoFit/>
          </a:bodyPr>
          <a:lstStyle/>
          <a:p>
            <a:pPr marL="53340" algn="ctr">
              <a:lnSpc>
                <a:spcPct val="100000"/>
              </a:lnSpc>
              <a:spcBef>
                <a:spcPts val="2585"/>
              </a:spcBef>
            </a:pPr>
            <a:r>
              <a:rPr sz="2800" spc="80" dirty="0">
                <a:solidFill>
                  <a:srgbClr val="FFFFFF"/>
                </a:solidFill>
                <a:latin typeface="Arial MT"/>
                <a:cs typeface="Arial MT"/>
              </a:rPr>
              <a:t>It</a:t>
            </a:r>
            <a:r>
              <a:rPr sz="2800" spc="335" dirty="0">
                <a:solidFill>
                  <a:srgbClr val="FFFFFF"/>
                </a:solidFill>
                <a:latin typeface="Arial MT"/>
                <a:cs typeface="Arial MT"/>
              </a:rPr>
              <a:t> </a:t>
            </a:r>
            <a:r>
              <a:rPr sz="2800" spc="125" dirty="0">
                <a:solidFill>
                  <a:srgbClr val="FFFFFF"/>
                </a:solidFill>
                <a:latin typeface="Arial MT"/>
                <a:cs typeface="Arial MT"/>
              </a:rPr>
              <a:t>should</a:t>
            </a:r>
            <a:r>
              <a:rPr sz="2800" spc="345" dirty="0">
                <a:solidFill>
                  <a:srgbClr val="FFFFFF"/>
                </a:solidFill>
                <a:latin typeface="Arial MT"/>
                <a:cs typeface="Arial MT"/>
              </a:rPr>
              <a:t> </a:t>
            </a:r>
            <a:r>
              <a:rPr sz="2800" spc="65" dirty="0">
                <a:solidFill>
                  <a:srgbClr val="FFFFFF"/>
                </a:solidFill>
                <a:latin typeface="Arial MT"/>
                <a:cs typeface="Arial MT"/>
              </a:rPr>
              <a:t>be</a:t>
            </a:r>
            <a:r>
              <a:rPr sz="2800" spc="345" dirty="0">
                <a:solidFill>
                  <a:srgbClr val="FFFFFF"/>
                </a:solidFill>
                <a:latin typeface="Arial MT"/>
                <a:cs typeface="Arial MT"/>
              </a:rPr>
              <a:t> </a:t>
            </a:r>
            <a:r>
              <a:rPr sz="2800" spc="95" dirty="0">
                <a:solidFill>
                  <a:srgbClr val="FFFFFF"/>
                </a:solidFill>
                <a:latin typeface="Arial MT"/>
                <a:cs typeface="Arial MT"/>
              </a:rPr>
              <a:t>the</a:t>
            </a:r>
            <a:r>
              <a:rPr sz="2800" spc="340" dirty="0">
                <a:solidFill>
                  <a:srgbClr val="FFFFFF"/>
                </a:solidFill>
                <a:latin typeface="Arial MT"/>
                <a:cs typeface="Arial MT"/>
              </a:rPr>
              <a:t> </a:t>
            </a:r>
            <a:r>
              <a:rPr sz="2800" spc="135" dirty="0">
                <a:solidFill>
                  <a:srgbClr val="FFFFFF"/>
                </a:solidFill>
                <a:latin typeface="Arial MT"/>
                <a:cs typeface="Arial MT"/>
              </a:rPr>
              <a:t>priority</a:t>
            </a:r>
            <a:r>
              <a:rPr sz="2800" spc="345" dirty="0">
                <a:solidFill>
                  <a:srgbClr val="FFFFFF"/>
                </a:solidFill>
                <a:latin typeface="Arial MT"/>
                <a:cs typeface="Arial MT"/>
              </a:rPr>
              <a:t> </a:t>
            </a:r>
            <a:r>
              <a:rPr sz="2800" spc="70" dirty="0">
                <a:solidFill>
                  <a:srgbClr val="FFFFFF"/>
                </a:solidFill>
                <a:latin typeface="Arial MT"/>
                <a:cs typeface="Arial MT"/>
              </a:rPr>
              <a:t>of</a:t>
            </a:r>
            <a:r>
              <a:rPr sz="2800" spc="340" dirty="0">
                <a:solidFill>
                  <a:srgbClr val="FFFFFF"/>
                </a:solidFill>
                <a:latin typeface="Arial MT"/>
                <a:cs typeface="Arial MT"/>
              </a:rPr>
              <a:t> </a:t>
            </a:r>
            <a:r>
              <a:rPr sz="2800" spc="70" dirty="0">
                <a:solidFill>
                  <a:srgbClr val="FFFFFF"/>
                </a:solidFill>
                <a:latin typeface="Arial MT"/>
                <a:cs typeface="Arial MT"/>
              </a:rPr>
              <a:t>any</a:t>
            </a:r>
            <a:endParaRPr sz="2800">
              <a:latin typeface="Arial MT"/>
              <a:cs typeface="Arial MT"/>
            </a:endParaRPr>
          </a:p>
          <a:p>
            <a:pPr marL="1261110" marR="1199515" algn="ctr">
              <a:lnSpc>
                <a:spcPts val="4130"/>
              </a:lnSpc>
              <a:spcBef>
                <a:spcPts val="260"/>
              </a:spcBef>
            </a:pPr>
            <a:r>
              <a:rPr sz="2800" spc="140" dirty="0">
                <a:solidFill>
                  <a:srgbClr val="FFFFFF"/>
                </a:solidFill>
                <a:latin typeface="Arial MT"/>
                <a:cs typeface="Arial MT"/>
              </a:rPr>
              <a:t>organisation</a:t>
            </a:r>
            <a:r>
              <a:rPr sz="2800" spc="340" dirty="0">
                <a:solidFill>
                  <a:srgbClr val="FFFFFF"/>
                </a:solidFill>
                <a:latin typeface="Arial MT"/>
                <a:cs typeface="Arial MT"/>
              </a:rPr>
              <a:t> </a:t>
            </a:r>
            <a:r>
              <a:rPr sz="2800" spc="70" dirty="0">
                <a:solidFill>
                  <a:srgbClr val="FFFFFF"/>
                </a:solidFill>
                <a:latin typeface="Arial MT"/>
                <a:cs typeface="Arial MT"/>
              </a:rPr>
              <a:t>to</a:t>
            </a:r>
            <a:r>
              <a:rPr sz="2800" spc="340" dirty="0">
                <a:solidFill>
                  <a:srgbClr val="FFFFFF"/>
                </a:solidFill>
                <a:latin typeface="Arial MT"/>
                <a:cs typeface="Arial MT"/>
              </a:rPr>
              <a:t> </a:t>
            </a:r>
            <a:r>
              <a:rPr sz="2800" spc="125" dirty="0">
                <a:solidFill>
                  <a:srgbClr val="FFFFFF"/>
                </a:solidFill>
                <a:latin typeface="Arial MT"/>
                <a:cs typeface="Arial MT"/>
              </a:rPr>
              <a:t>ensure</a:t>
            </a:r>
            <a:r>
              <a:rPr sz="2800" spc="340" dirty="0">
                <a:solidFill>
                  <a:srgbClr val="FFFFFF"/>
                </a:solidFill>
                <a:latin typeface="Arial MT"/>
                <a:cs typeface="Arial MT"/>
              </a:rPr>
              <a:t> </a:t>
            </a:r>
            <a:r>
              <a:rPr sz="2800" spc="130" dirty="0">
                <a:solidFill>
                  <a:srgbClr val="FFFFFF"/>
                </a:solidFill>
                <a:latin typeface="Arial MT"/>
                <a:cs typeface="Arial MT"/>
              </a:rPr>
              <a:t>workers</a:t>
            </a:r>
            <a:r>
              <a:rPr sz="2800" spc="345" dirty="0">
                <a:solidFill>
                  <a:srgbClr val="FFFFFF"/>
                </a:solidFill>
                <a:latin typeface="Arial MT"/>
                <a:cs typeface="Arial MT"/>
              </a:rPr>
              <a:t> </a:t>
            </a:r>
            <a:r>
              <a:rPr sz="2800" spc="90" dirty="0">
                <a:solidFill>
                  <a:srgbClr val="FFFFFF"/>
                </a:solidFill>
                <a:latin typeface="Arial MT"/>
                <a:cs typeface="Arial MT"/>
              </a:rPr>
              <a:t>have </a:t>
            </a:r>
            <a:r>
              <a:rPr sz="2800" spc="130" dirty="0">
                <a:solidFill>
                  <a:srgbClr val="FFFFFF"/>
                </a:solidFill>
                <a:latin typeface="Arial MT"/>
                <a:cs typeface="Arial MT"/>
              </a:rPr>
              <a:t>access</a:t>
            </a:r>
            <a:r>
              <a:rPr sz="2800" spc="350" dirty="0">
                <a:solidFill>
                  <a:srgbClr val="FFFFFF"/>
                </a:solidFill>
                <a:latin typeface="Arial MT"/>
                <a:cs typeface="Arial MT"/>
              </a:rPr>
              <a:t> </a:t>
            </a:r>
            <a:r>
              <a:rPr sz="2800" spc="70" dirty="0">
                <a:solidFill>
                  <a:srgbClr val="FFFFFF"/>
                </a:solidFill>
                <a:latin typeface="Arial MT"/>
                <a:cs typeface="Arial MT"/>
              </a:rPr>
              <a:t>to</a:t>
            </a:r>
            <a:r>
              <a:rPr sz="2800" spc="350" dirty="0">
                <a:solidFill>
                  <a:srgbClr val="FFFFFF"/>
                </a:solidFill>
                <a:latin typeface="Arial MT"/>
                <a:cs typeface="Arial MT"/>
              </a:rPr>
              <a:t> </a:t>
            </a:r>
            <a:r>
              <a:rPr sz="2800" spc="135" dirty="0">
                <a:solidFill>
                  <a:srgbClr val="FFFFFF"/>
                </a:solidFill>
                <a:latin typeface="Arial MT"/>
                <a:cs typeface="Arial MT"/>
              </a:rPr>
              <a:t>debriefing</a:t>
            </a:r>
            <a:r>
              <a:rPr sz="2800" spc="350" dirty="0">
                <a:solidFill>
                  <a:srgbClr val="FFFFFF"/>
                </a:solidFill>
                <a:latin typeface="Arial MT"/>
                <a:cs typeface="Arial MT"/>
              </a:rPr>
              <a:t> </a:t>
            </a:r>
            <a:r>
              <a:rPr sz="2800" spc="135" dirty="0">
                <a:solidFill>
                  <a:srgbClr val="FFFFFF"/>
                </a:solidFill>
                <a:latin typeface="Arial MT"/>
                <a:cs typeface="Arial MT"/>
              </a:rPr>
              <a:t>mechanisms</a:t>
            </a:r>
            <a:r>
              <a:rPr sz="2800" spc="350" dirty="0">
                <a:solidFill>
                  <a:srgbClr val="FFFFFF"/>
                </a:solidFill>
                <a:latin typeface="Arial MT"/>
                <a:cs typeface="Arial MT"/>
              </a:rPr>
              <a:t> </a:t>
            </a:r>
            <a:r>
              <a:rPr sz="2800" spc="65" dirty="0">
                <a:solidFill>
                  <a:srgbClr val="FFFFFF"/>
                </a:solidFill>
                <a:latin typeface="Arial MT"/>
                <a:cs typeface="Arial MT"/>
              </a:rPr>
              <a:t>and</a:t>
            </a:r>
            <a:endParaRPr sz="2800">
              <a:latin typeface="Arial MT"/>
              <a:cs typeface="Arial MT"/>
            </a:endParaRPr>
          </a:p>
          <a:p>
            <a:pPr marL="53975" algn="ctr">
              <a:lnSpc>
                <a:spcPct val="100000"/>
              </a:lnSpc>
              <a:spcBef>
                <a:spcPts val="495"/>
              </a:spcBef>
            </a:pPr>
            <a:r>
              <a:rPr sz="2800" spc="140" dirty="0">
                <a:solidFill>
                  <a:srgbClr val="FFFFFF"/>
                </a:solidFill>
                <a:latin typeface="Arial MT"/>
                <a:cs typeface="Arial MT"/>
              </a:rPr>
              <a:t>associated</a:t>
            </a:r>
            <a:r>
              <a:rPr sz="2800" spc="335" dirty="0">
                <a:solidFill>
                  <a:srgbClr val="FFFFFF"/>
                </a:solidFill>
                <a:latin typeface="Arial MT"/>
                <a:cs typeface="Arial MT"/>
              </a:rPr>
              <a:t> </a:t>
            </a:r>
            <a:r>
              <a:rPr sz="2800" spc="130" dirty="0">
                <a:solidFill>
                  <a:srgbClr val="FFFFFF"/>
                </a:solidFill>
                <a:latin typeface="Arial MT"/>
                <a:cs typeface="Arial MT"/>
              </a:rPr>
              <a:t>support</a:t>
            </a:r>
            <a:r>
              <a:rPr sz="2800" spc="335" dirty="0">
                <a:solidFill>
                  <a:srgbClr val="FFFFFF"/>
                </a:solidFill>
                <a:latin typeface="Arial MT"/>
                <a:cs typeface="Arial MT"/>
              </a:rPr>
              <a:t> </a:t>
            </a:r>
            <a:r>
              <a:rPr sz="2800" spc="125" dirty="0">
                <a:solidFill>
                  <a:srgbClr val="FFFFFF"/>
                </a:solidFill>
                <a:latin typeface="Arial MT"/>
                <a:cs typeface="Arial MT"/>
              </a:rPr>
              <a:t>and/or</a:t>
            </a:r>
            <a:r>
              <a:rPr sz="2800" spc="340" dirty="0">
                <a:solidFill>
                  <a:srgbClr val="FFFFFF"/>
                </a:solidFill>
                <a:latin typeface="Arial MT"/>
                <a:cs typeface="Arial MT"/>
              </a:rPr>
              <a:t> </a:t>
            </a:r>
            <a:r>
              <a:rPr sz="2800" spc="125" dirty="0">
                <a:solidFill>
                  <a:srgbClr val="FFFFFF"/>
                </a:solidFill>
                <a:latin typeface="Arial MT"/>
                <a:cs typeface="Arial MT"/>
              </a:rPr>
              <a:t>development</a:t>
            </a:r>
            <a:endParaRPr sz="2800">
              <a:latin typeface="Arial MT"/>
              <a:cs typeface="Arial MT"/>
            </a:endParaRPr>
          </a:p>
          <a:p>
            <a:pPr marR="58419" algn="ctr">
              <a:lnSpc>
                <a:spcPct val="100000"/>
              </a:lnSpc>
              <a:spcBef>
                <a:spcPts val="765"/>
              </a:spcBef>
            </a:pPr>
            <a:r>
              <a:rPr sz="2800" spc="140" dirty="0">
                <a:solidFill>
                  <a:srgbClr val="FFFFFF"/>
                </a:solidFill>
                <a:latin typeface="Arial MT"/>
                <a:cs typeface="Arial MT"/>
              </a:rPr>
              <a:t>activities</a:t>
            </a:r>
            <a:r>
              <a:rPr sz="2800" spc="350" dirty="0">
                <a:solidFill>
                  <a:srgbClr val="FFFFFF"/>
                </a:solidFill>
                <a:latin typeface="Arial MT"/>
                <a:cs typeface="Arial MT"/>
              </a:rPr>
              <a:t> </a:t>
            </a:r>
            <a:r>
              <a:rPr sz="2800" spc="120" dirty="0">
                <a:solidFill>
                  <a:srgbClr val="FFFFFF"/>
                </a:solidFill>
                <a:latin typeface="Arial MT"/>
                <a:cs typeface="Arial MT"/>
              </a:rPr>
              <a:t>after</a:t>
            </a:r>
            <a:r>
              <a:rPr sz="2800" spc="355" dirty="0">
                <a:solidFill>
                  <a:srgbClr val="FFFFFF"/>
                </a:solidFill>
                <a:latin typeface="Arial MT"/>
                <a:cs typeface="Arial MT"/>
              </a:rPr>
              <a:t> </a:t>
            </a:r>
            <a:r>
              <a:rPr sz="2800" spc="65" dirty="0">
                <a:solidFill>
                  <a:srgbClr val="FFFFFF"/>
                </a:solidFill>
                <a:latin typeface="Arial MT"/>
                <a:cs typeface="Arial MT"/>
              </a:rPr>
              <a:t>an</a:t>
            </a:r>
            <a:r>
              <a:rPr sz="2800" spc="355" dirty="0">
                <a:solidFill>
                  <a:srgbClr val="FFFFFF"/>
                </a:solidFill>
                <a:latin typeface="Arial MT"/>
                <a:cs typeface="Arial MT"/>
              </a:rPr>
              <a:t> </a:t>
            </a:r>
            <a:r>
              <a:rPr sz="2800" spc="125" dirty="0">
                <a:solidFill>
                  <a:srgbClr val="FFFFFF"/>
                </a:solidFill>
                <a:latin typeface="Arial MT"/>
                <a:cs typeface="Arial MT"/>
              </a:rPr>
              <a:t>incident.</a:t>
            </a:r>
            <a:endParaRPr sz="2800">
              <a:latin typeface="Arial MT"/>
              <a:cs typeface="Arial MT"/>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200" dirty="0"/>
              <a:t>Debriefing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Watch – Best Practice</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38100" y="1107936"/>
            <a:ext cx="18234660" cy="9140964"/>
          </a:xfrm>
          <a:prstGeom prst="rect">
            <a:avLst/>
          </a:prstGeom>
          <a:noFill/>
        </p:spPr>
        <p:txBody>
          <a:bodyPr wrap="square" rtlCol="0">
            <a:spAutoFit/>
          </a:bodyPr>
          <a:lstStyle/>
          <a:p>
            <a:r>
              <a:rPr lang="en-US" sz="2800" dirty="0">
                <a:solidFill>
                  <a:srgbClr val="0070C0"/>
                </a:solidFill>
              </a:rPr>
              <a:t>It is important to carefully handle situations where patients are showing aggression. You are to watch the video at the link below: </a:t>
            </a:r>
            <a:r>
              <a:rPr lang="en-US" sz="2800" dirty="0">
                <a:solidFill>
                  <a:srgbClr val="0070C0"/>
                </a:solidFill>
                <a:hlinkClick r:id="rId5"/>
              </a:rPr>
              <a:t>https://www.youtube.com/watch?v=qDQissx0wH0</a:t>
            </a:r>
            <a:endParaRPr lang="en-US" sz="2800" dirty="0">
              <a:solidFill>
                <a:srgbClr val="0070C0"/>
              </a:solidFill>
            </a:endParaRPr>
          </a:p>
          <a:p>
            <a:r>
              <a:rPr lang="en-US" sz="2800" dirty="0">
                <a:solidFill>
                  <a:srgbClr val="0070C0"/>
                </a:solidFill>
              </a:rPr>
              <a:t>Victor has been brought to the hospital as he was found screaming on a street corner. In the first part of the video, Victor is sitting on the bed not saying anything. When the doctor walks in and starts talking, Victor gets visibly distressed and is screaming he wants to go home.</a:t>
            </a:r>
          </a:p>
          <a:p>
            <a:r>
              <a:rPr lang="en-US" sz="2800" dirty="0">
                <a:solidFill>
                  <a:srgbClr val="0070C0"/>
                </a:solidFill>
              </a:rPr>
              <a:t>1. How does the doctor approach this; what does he do well, and what does he do poorly?</a:t>
            </a:r>
          </a:p>
          <a:p>
            <a:r>
              <a:rPr lang="en-US" sz="2800" dirty="0">
                <a:solidFill>
                  <a:srgbClr val="0070C0"/>
                </a:solidFill>
              </a:rPr>
              <a:t>2. How does he change his approach in the second video? Is this more effective? Why/why not?</a:t>
            </a:r>
          </a:p>
          <a:p>
            <a:r>
              <a:rPr lang="en-US" sz="2800" dirty="0">
                <a:solidFill>
                  <a:srgbClr val="002060"/>
                </a:solidFill>
              </a:rPr>
              <a:t>Answer guide:</a:t>
            </a:r>
          </a:p>
          <a:p>
            <a:r>
              <a:rPr lang="en-US" sz="2800" dirty="0">
                <a:solidFill>
                  <a:srgbClr val="002060"/>
                </a:solidFill>
              </a:rPr>
              <a:t>• In the first video, the doctor’s approach is quite assertive.</a:t>
            </a:r>
          </a:p>
          <a:p>
            <a:r>
              <a:rPr lang="en-US" sz="2800" dirty="0">
                <a:solidFill>
                  <a:srgbClr val="002060"/>
                </a:solidFill>
              </a:rPr>
              <a:t>• He clicks his fingers in Victor’s face to try to get his attention.</a:t>
            </a:r>
          </a:p>
          <a:p>
            <a:r>
              <a:rPr lang="en-US" sz="2800" dirty="0">
                <a:solidFill>
                  <a:srgbClr val="002060"/>
                </a:solidFill>
              </a:rPr>
              <a:t>• He says a number of times that Victor can’t leave until he answers his questions.</a:t>
            </a:r>
          </a:p>
          <a:p>
            <a:r>
              <a:rPr lang="en-US" sz="2800" dirty="0">
                <a:solidFill>
                  <a:srgbClr val="002060"/>
                </a:solidFill>
              </a:rPr>
              <a:t>• He also repeats that Victor needs to settle down, until he finally calls security.</a:t>
            </a:r>
          </a:p>
          <a:p>
            <a:r>
              <a:rPr lang="en-US" sz="2800" dirty="0">
                <a:solidFill>
                  <a:srgbClr val="002060"/>
                </a:solidFill>
              </a:rPr>
              <a:t>• Everything is done poorly, except when he introduces himself at the start of the video.</a:t>
            </a:r>
          </a:p>
          <a:p>
            <a:r>
              <a:rPr lang="en-US" sz="2800" dirty="0">
                <a:solidFill>
                  <a:srgbClr val="002060"/>
                </a:solidFill>
              </a:rPr>
              <a:t>• In the second video, he sits down so he is less intimidating to Victor, he uses empathy and open questioning until Victor says his head hurts.</a:t>
            </a:r>
          </a:p>
          <a:p>
            <a:r>
              <a:rPr lang="en-US" sz="2800" dirty="0">
                <a:solidFill>
                  <a:srgbClr val="002060"/>
                </a:solidFill>
              </a:rPr>
              <a:t>• Dr Leaf offers to help and applauds Victor for staying calm.</a:t>
            </a:r>
          </a:p>
          <a:p>
            <a:r>
              <a:rPr lang="en-US" sz="2800" dirty="0">
                <a:solidFill>
                  <a:srgbClr val="002060"/>
                </a:solidFill>
              </a:rPr>
              <a:t>• He says they’re there to help. Victor opens up and the doctor is able to ask him the right questions to help him. Victor </a:t>
            </a:r>
            <a:r>
              <a:rPr lang="en-US" sz="2800" dirty="0" err="1">
                <a:solidFill>
                  <a:srgbClr val="002060"/>
                </a:solidFill>
              </a:rPr>
              <a:t>apologises</a:t>
            </a:r>
            <a:r>
              <a:rPr lang="en-US" sz="2800" dirty="0">
                <a:solidFill>
                  <a:srgbClr val="002060"/>
                </a:solidFill>
              </a:rPr>
              <a:t>.</a:t>
            </a:r>
          </a:p>
          <a:p>
            <a:r>
              <a:rPr lang="en-US" sz="2800" dirty="0">
                <a:solidFill>
                  <a:srgbClr val="002060"/>
                </a:solidFill>
              </a:rPr>
              <a:t>• Dr Leaf is able to ascertain he should call Victor’s sister to come and get him.</a:t>
            </a:r>
          </a:p>
          <a:p>
            <a:r>
              <a:rPr lang="en-US" sz="2800" dirty="0">
                <a:solidFill>
                  <a:srgbClr val="002060"/>
                </a:solidFill>
              </a:rPr>
              <a:t>• It is a more effective approach as Victor sees the doctor wants to work with him, not against him for a good outcome.</a:t>
            </a:r>
          </a:p>
        </p:txBody>
      </p:sp>
      <p:pic>
        <p:nvPicPr>
          <p:cNvPr id="8" name="object 3"/>
          <p:cNvPicPr/>
          <p:nvPr/>
        </p:nvPicPr>
        <p:blipFill>
          <a:blip r:embed="rId6" cstate="email">
            <a:extLst>
              <a:ext uri="{28A0092B-C50C-407E-A947-70E740481C1C}">
                <a14:useLocalDpi xmlns:a14="http://schemas.microsoft.com/office/drawing/2010/main"/>
              </a:ext>
            </a:extLst>
          </a:blip>
          <a:stretch>
            <a:fillRect/>
          </a:stretch>
        </p:blipFill>
        <p:spPr>
          <a:xfrm>
            <a:off x="60960" y="90719"/>
            <a:ext cx="1586343" cy="1014091"/>
          </a:xfrm>
          <a:prstGeom prst="rect">
            <a:avLst/>
          </a:prstGeom>
        </p:spPr>
      </p:pic>
      <p:pic>
        <p:nvPicPr>
          <p:cNvPr id="10" name="Picture 9">
            <a:extLst>
              <a:ext uri="{FF2B5EF4-FFF2-40B4-BE49-F238E27FC236}">
                <a16:creationId xmlns:a16="http://schemas.microsoft.com/office/drawing/2014/main" id="{A62D6FFC-7213-293F-5709-FEE5A4E2F25D}"/>
              </a:ext>
            </a:extLst>
          </p:cNvPr>
          <p:cNvPicPr>
            <a:picLocks noChangeAspect="1"/>
          </p:cNvPicPr>
          <p:nvPr/>
        </p:nvPicPr>
        <p:blipFill>
          <a:blip r:embed="rId7"/>
          <a:stretch>
            <a:fillRect/>
          </a:stretch>
        </p:blipFill>
        <p:spPr>
          <a:xfrm>
            <a:off x="-25050" y="4152964"/>
            <a:ext cx="18211800" cy="6114986"/>
          </a:xfrm>
          <a:prstGeom prst="rect">
            <a:avLst/>
          </a:prstGeom>
        </p:spPr>
      </p:pic>
      <p:pic>
        <p:nvPicPr>
          <p:cNvPr id="3" name="object 4">
            <a:hlinkClick r:id="rId4" action="ppaction://hlinksldjump"/>
            <a:extLst>
              <a:ext uri="{FF2B5EF4-FFF2-40B4-BE49-F238E27FC236}">
                <a16:creationId xmlns:a16="http://schemas.microsoft.com/office/drawing/2014/main" id="{FE48A9B4-964E-B25B-A8AC-8080DA12B66F}"/>
              </a:ext>
            </a:extLst>
          </p:cNvPr>
          <p:cNvPicPr/>
          <p:nvPr/>
        </p:nvPicPr>
        <p:blipFill>
          <a:blip r:embed="rId8"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42903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Roleplay – Jenny’s Experience</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8956298"/>
          </a:xfrm>
          <a:prstGeom prst="rect">
            <a:avLst/>
          </a:prstGeom>
          <a:noFill/>
        </p:spPr>
        <p:txBody>
          <a:bodyPr wrap="square" rtlCol="0">
            <a:spAutoFit/>
          </a:bodyPr>
          <a:lstStyle/>
          <a:p>
            <a:r>
              <a:rPr lang="en-US" sz="2400" dirty="0">
                <a:solidFill>
                  <a:srgbClr val="0070C0"/>
                </a:solidFill>
              </a:rPr>
              <a:t>The situation</a:t>
            </a:r>
          </a:p>
          <a:p>
            <a:r>
              <a:rPr lang="en-US" sz="2400" dirty="0">
                <a:solidFill>
                  <a:srgbClr val="0070C0"/>
                </a:solidFill>
              </a:rPr>
              <a:t>Jenny has presented to her local hospital emergency department with severe pain in her lower back. Jenny is well known to the staff here, as she is a regular visitor, especially when she is not taking her medication.</a:t>
            </a:r>
          </a:p>
          <a:p>
            <a:r>
              <a:rPr lang="en-US" sz="2400" dirty="0">
                <a:solidFill>
                  <a:srgbClr val="0070C0"/>
                </a:solidFill>
              </a:rPr>
              <a:t>Jenny has been waiting 2 hours to see someone, as it is a weekend and the department is being overrun with emergency cases which are seen as a higher priority than hers.</a:t>
            </a:r>
          </a:p>
          <a:p>
            <a:r>
              <a:rPr lang="en-US" sz="2400" dirty="0">
                <a:solidFill>
                  <a:srgbClr val="0070C0"/>
                </a:solidFill>
              </a:rPr>
              <a:t>Jenny approaches the triage desk and starts yelling expletives at the staff, asking, "Why the f*&amp;k haven't I been seen to yet? Why are these other f*&amp;</a:t>
            </a:r>
            <a:r>
              <a:rPr lang="en-US" sz="2400" dirty="0" err="1">
                <a:solidFill>
                  <a:srgbClr val="0070C0"/>
                </a:solidFill>
              </a:rPr>
              <a:t>kers</a:t>
            </a:r>
            <a:r>
              <a:rPr lang="en-US" sz="2400" dirty="0">
                <a:solidFill>
                  <a:srgbClr val="0070C0"/>
                </a:solidFill>
              </a:rPr>
              <a:t> more important than me? I was here first and surely I'm more important than some old person who looks like they're about to die anyway!”</a:t>
            </a:r>
          </a:p>
          <a:p>
            <a:r>
              <a:rPr lang="en-US" sz="2400" dirty="0">
                <a:solidFill>
                  <a:srgbClr val="0070C0"/>
                </a:solidFill>
              </a:rPr>
              <a:t>Instructions</a:t>
            </a:r>
          </a:p>
          <a:p>
            <a:r>
              <a:rPr lang="en-US" sz="2400" dirty="0">
                <a:solidFill>
                  <a:srgbClr val="0070C0"/>
                </a:solidFill>
              </a:rPr>
              <a:t>1. With your partner, roleplay the scene. You should both take a turn of being the healthcare worker.</a:t>
            </a:r>
          </a:p>
          <a:p>
            <a:r>
              <a:rPr lang="en-US" sz="2400" dirty="0">
                <a:solidFill>
                  <a:srgbClr val="0070C0"/>
                </a:solidFill>
              </a:rPr>
              <a:t>2. After you have done this, work with your partner to write a list of what each of you did well, and perhaps what you could change next time.</a:t>
            </a:r>
          </a:p>
          <a:p>
            <a:r>
              <a:rPr lang="en-US" sz="2400" dirty="0">
                <a:solidFill>
                  <a:srgbClr val="0070C0"/>
                </a:solidFill>
              </a:rPr>
              <a:t>3. As a class, discuss the roleplays and the situation, and see if you all took the same approach.</a:t>
            </a:r>
          </a:p>
          <a:p>
            <a:r>
              <a:rPr lang="en-US" sz="2400" dirty="0">
                <a:solidFill>
                  <a:srgbClr val="002060"/>
                </a:solidFill>
              </a:rPr>
              <a:t>The key to de-escalating a situation is effective communication. You should:</a:t>
            </a:r>
          </a:p>
          <a:p>
            <a:r>
              <a:rPr lang="en-US" sz="2400" dirty="0">
                <a:solidFill>
                  <a:srgbClr val="002060"/>
                </a:solidFill>
              </a:rPr>
              <a:t>• Be calm, empathetic and adopt a non-confrontational approach. It is important to not show fear and be confident when speaking with the patient.</a:t>
            </a:r>
          </a:p>
          <a:p>
            <a:r>
              <a:rPr lang="en-US" sz="2400" dirty="0">
                <a:solidFill>
                  <a:srgbClr val="002060"/>
                </a:solidFill>
              </a:rPr>
              <a:t>• Ensure that your body language is neutral and that you avoid giving too much eye contact as this can be misinterpreted as confrontational.</a:t>
            </a:r>
          </a:p>
          <a:p>
            <a:r>
              <a:rPr lang="en-US" sz="2400" dirty="0">
                <a:solidFill>
                  <a:srgbClr val="002060"/>
                </a:solidFill>
              </a:rPr>
              <a:t>• Give the patient your undivided attention, listen and acknowledge that you are listening to them without agreeing with them or giving your opinion.</a:t>
            </a:r>
          </a:p>
          <a:p>
            <a:r>
              <a:rPr lang="en-US" sz="2400" dirty="0">
                <a:solidFill>
                  <a:srgbClr val="002060"/>
                </a:solidFill>
              </a:rPr>
              <a:t>• Ensure that you are an appropriate distance from the patient so that you cannot be touched or reached if the situation suddenly changes.</a:t>
            </a:r>
          </a:p>
          <a:p>
            <a:r>
              <a:rPr lang="en-US" sz="2400" dirty="0">
                <a:solidFill>
                  <a:srgbClr val="002060"/>
                </a:solidFill>
              </a:rPr>
              <a:t>• Make use of diversion tactics if appropriate.</a:t>
            </a:r>
          </a:p>
          <a:p>
            <a:r>
              <a:rPr lang="en-US" sz="2400" dirty="0">
                <a:solidFill>
                  <a:srgbClr val="002060"/>
                </a:solidFill>
              </a:rPr>
              <a:t>• Seek assistance from others that could be helpful in calming the patient such as the patient’s family, friends and regular caregivers.</a:t>
            </a:r>
          </a:p>
        </p:txBody>
      </p:sp>
      <p:pic>
        <p:nvPicPr>
          <p:cNvPr id="8" name="object 3"/>
          <p:cNvPicPr/>
          <p:nvPr/>
        </p:nvPicPr>
        <p:blipFill>
          <a:blip r:embed="rId5" cstate="email">
            <a:extLst>
              <a:ext uri="{28A0092B-C50C-407E-A947-70E740481C1C}">
                <a14:useLocalDpi xmlns:a14="http://schemas.microsoft.com/office/drawing/2010/main"/>
              </a:ext>
            </a:extLst>
          </a:blip>
          <a:stretch>
            <a:fillRect/>
          </a:stretch>
        </p:blipFill>
        <p:spPr>
          <a:xfrm>
            <a:off x="60961" y="20954"/>
            <a:ext cx="1539240" cy="1071208"/>
          </a:xfrm>
          <a:prstGeom prst="rect">
            <a:avLst/>
          </a:prstGeom>
        </p:spPr>
      </p:pic>
      <p:pic>
        <p:nvPicPr>
          <p:cNvPr id="10" name="Picture 9">
            <a:extLst>
              <a:ext uri="{FF2B5EF4-FFF2-40B4-BE49-F238E27FC236}">
                <a16:creationId xmlns:a16="http://schemas.microsoft.com/office/drawing/2014/main" id="{754A9513-2E60-B647-7303-1694905F8FD2}"/>
              </a:ext>
            </a:extLst>
          </p:cNvPr>
          <p:cNvPicPr>
            <a:picLocks noChangeAspect="1"/>
          </p:cNvPicPr>
          <p:nvPr/>
        </p:nvPicPr>
        <p:blipFill>
          <a:blip r:embed="rId6"/>
          <a:stretch>
            <a:fillRect/>
          </a:stretch>
        </p:blipFill>
        <p:spPr>
          <a:xfrm>
            <a:off x="-25050" y="5981700"/>
            <a:ext cx="18211800" cy="4286250"/>
          </a:xfrm>
          <a:prstGeom prst="rect">
            <a:avLst/>
          </a:prstGeom>
        </p:spPr>
      </p:pic>
      <p:pic>
        <p:nvPicPr>
          <p:cNvPr id="3" name="object 4">
            <a:hlinkClick r:id="rId4" action="ppaction://hlinksldjump"/>
            <a:extLst>
              <a:ext uri="{FF2B5EF4-FFF2-40B4-BE49-F238E27FC236}">
                <a16:creationId xmlns:a16="http://schemas.microsoft.com/office/drawing/2014/main" id="{CFDF55BF-5210-F0F5-1E9F-1215D0EA6C94}"/>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3269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3</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7417415"/>
          </a:xfrm>
          <a:prstGeom prst="rect">
            <a:avLst/>
          </a:prstGeom>
          <a:noFill/>
        </p:spPr>
        <p:txBody>
          <a:bodyPr wrap="square" rtlCol="0">
            <a:spAutoFit/>
          </a:bodyPr>
          <a:lstStyle/>
          <a:p>
            <a:r>
              <a:rPr lang="en-US" sz="2800" dirty="0">
                <a:solidFill>
                  <a:srgbClr val="0070C0"/>
                </a:solidFill>
              </a:rPr>
              <a:t>1. What are 4 changes that may be made after the review of an incident?</a:t>
            </a:r>
          </a:p>
          <a:p>
            <a:r>
              <a:rPr lang="en-US" sz="2800" dirty="0">
                <a:solidFill>
                  <a:srgbClr val="002060"/>
                </a:solidFill>
              </a:rPr>
              <a:t>Changes that may occur include:</a:t>
            </a:r>
          </a:p>
          <a:p>
            <a:r>
              <a:rPr lang="en-US" sz="2800" dirty="0">
                <a:solidFill>
                  <a:srgbClr val="002060"/>
                </a:solidFill>
              </a:rPr>
              <a:t>• Additional training or more in-depth training for staff.</a:t>
            </a:r>
          </a:p>
          <a:p>
            <a:r>
              <a:rPr lang="en-US" sz="2800" dirty="0">
                <a:solidFill>
                  <a:srgbClr val="002060"/>
                </a:solidFill>
              </a:rPr>
              <a:t>• Increasing the availability of resources, for example, if a patient became aggressive because of the lack of availability of packs of cards, the </a:t>
            </a:r>
            <a:r>
              <a:rPr lang="en-US" sz="2800" dirty="0" err="1">
                <a:solidFill>
                  <a:srgbClr val="002060"/>
                </a:solidFill>
              </a:rPr>
              <a:t>organisation</a:t>
            </a:r>
            <a:r>
              <a:rPr lang="en-US" sz="2800" dirty="0">
                <a:solidFill>
                  <a:srgbClr val="002060"/>
                </a:solidFill>
              </a:rPr>
              <a:t> could look at the viability of purchasing more.</a:t>
            </a:r>
          </a:p>
          <a:p>
            <a:r>
              <a:rPr lang="en-US" sz="2800" dirty="0">
                <a:solidFill>
                  <a:srgbClr val="002060"/>
                </a:solidFill>
              </a:rPr>
              <a:t>• Increases in security.</a:t>
            </a:r>
          </a:p>
          <a:p>
            <a:r>
              <a:rPr lang="en-US" sz="2800" dirty="0">
                <a:solidFill>
                  <a:srgbClr val="002060"/>
                </a:solidFill>
              </a:rPr>
              <a:t>• Changes to </a:t>
            </a:r>
            <a:r>
              <a:rPr lang="en-US" sz="2800" dirty="0" err="1">
                <a:solidFill>
                  <a:srgbClr val="002060"/>
                </a:solidFill>
              </a:rPr>
              <a:t>organisational</a:t>
            </a:r>
            <a:r>
              <a:rPr lang="en-US" sz="2800" dirty="0">
                <a:solidFill>
                  <a:srgbClr val="002060"/>
                </a:solidFill>
              </a:rPr>
              <a:t> policies and procedures.</a:t>
            </a:r>
          </a:p>
          <a:p>
            <a:r>
              <a:rPr lang="en-US" sz="2800" dirty="0">
                <a:solidFill>
                  <a:srgbClr val="002060"/>
                </a:solidFill>
              </a:rPr>
              <a:t>• Better monitoring of patients and their behaviour.</a:t>
            </a:r>
          </a:p>
          <a:p>
            <a:r>
              <a:rPr lang="en-US" sz="2800" dirty="0">
                <a:solidFill>
                  <a:srgbClr val="002060"/>
                </a:solidFill>
              </a:rPr>
              <a:t>• Mentoring for staff and potentially adopting a team-treating approach, where two staff will work together with a patient providing support and additional assistance in case of an emergency.</a:t>
            </a:r>
          </a:p>
          <a:p>
            <a:r>
              <a:rPr lang="en-US" sz="2800" dirty="0">
                <a:solidFill>
                  <a:srgbClr val="002060"/>
                </a:solidFill>
              </a:rPr>
              <a:t>• Better communication between staff and health professionals to allow patients’ individual needs to be met, and for responses to behaviours of concern to be specific to the individual.</a:t>
            </a:r>
          </a:p>
          <a:p>
            <a:r>
              <a:rPr lang="en-US" sz="2800" dirty="0">
                <a:solidFill>
                  <a:srgbClr val="002060"/>
                </a:solidFill>
              </a:rPr>
              <a:t>• Creating more opportunities for patient enjoyment. For example, if a patient wandered off maybe it was because they were bored. By providing them with entertainment such as games and other resources, would they maybe be less likely to wander off?</a:t>
            </a:r>
          </a:p>
          <a:p>
            <a:r>
              <a:rPr lang="en-US" sz="2800" dirty="0">
                <a:solidFill>
                  <a:srgbClr val="002060"/>
                </a:solidFill>
              </a:rPr>
              <a:t>• Provide patients with opportunities to </a:t>
            </a:r>
            <a:r>
              <a:rPr lang="en-US" sz="2800" dirty="0" err="1">
                <a:solidFill>
                  <a:srgbClr val="002060"/>
                </a:solidFill>
              </a:rPr>
              <a:t>socialise</a:t>
            </a:r>
            <a:r>
              <a:rPr lang="en-US" sz="2800" dirty="0">
                <a:solidFill>
                  <a:srgbClr val="002060"/>
                </a:solidFill>
              </a:rPr>
              <a:t>. If patients are happy in their environment, they are less likely to exhibit aggression, anger, verbal offensiveness or wander off.</a:t>
            </a:r>
          </a:p>
        </p:txBody>
      </p:sp>
      <p:pic>
        <p:nvPicPr>
          <p:cNvPr id="8" name="Picture 7">
            <a:extLst>
              <a:ext uri="{FF2B5EF4-FFF2-40B4-BE49-F238E27FC236}">
                <a16:creationId xmlns:a16="http://schemas.microsoft.com/office/drawing/2014/main" id="{C68464B1-68E1-454E-E345-63CC9021C6CD}"/>
              </a:ext>
            </a:extLst>
          </p:cNvPr>
          <p:cNvPicPr>
            <a:picLocks noChangeAspect="1"/>
          </p:cNvPicPr>
          <p:nvPr/>
        </p:nvPicPr>
        <p:blipFill>
          <a:blip r:embed="rId4"/>
          <a:stretch>
            <a:fillRect/>
          </a:stretch>
        </p:blipFill>
        <p:spPr>
          <a:xfrm>
            <a:off x="45720" y="1711525"/>
            <a:ext cx="18211800" cy="6929848"/>
          </a:xfrm>
          <a:prstGeom prst="rect">
            <a:avLst/>
          </a:prstGeom>
        </p:spPr>
      </p:pic>
      <p:pic>
        <p:nvPicPr>
          <p:cNvPr id="7" name="object 4">
            <a:hlinkClick r:id="rId5" action="ppaction://hlinksldjump"/>
            <a:extLst>
              <a:ext uri="{FF2B5EF4-FFF2-40B4-BE49-F238E27FC236}">
                <a16:creationId xmlns:a16="http://schemas.microsoft.com/office/drawing/2014/main" id="{867BD222-DF06-673A-0FEE-086005AA3990}"/>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2374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3</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8279190"/>
          </a:xfrm>
          <a:prstGeom prst="rect">
            <a:avLst/>
          </a:prstGeom>
          <a:noFill/>
        </p:spPr>
        <p:txBody>
          <a:bodyPr wrap="square" rtlCol="0">
            <a:spAutoFit/>
          </a:bodyPr>
          <a:lstStyle/>
          <a:p>
            <a:r>
              <a:rPr lang="en-US" sz="2800" dirty="0">
                <a:solidFill>
                  <a:srgbClr val="0070C0"/>
                </a:solidFill>
              </a:rPr>
              <a:t>2. In many instances of dealing with behaviours of concern, you will need to be firm with the other person. Name 4 ways that you can do this.</a:t>
            </a:r>
          </a:p>
          <a:p>
            <a:r>
              <a:rPr lang="en-US" sz="2800" dirty="0">
                <a:solidFill>
                  <a:srgbClr val="002060"/>
                </a:solidFill>
              </a:rPr>
              <a:t>Answers may include:</a:t>
            </a:r>
          </a:p>
          <a:p>
            <a:r>
              <a:rPr lang="en-US" sz="2800" dirty="0">
                <a:solidFill>
                  <a:srgbClr val="002060"/>
                </a:solidFill>
              </a:rPr>
              <a:t>• Always think about your actions. Take your time, even if it’s ten seconds. Take a deep breath and think about what you are going to say. When confronted by a situation, people often respond quickly, doing or saying something that they regret later. To avoid this, take the time to consider the situation and how best to respond.</a:t>
            </a:r>
          </a:p>
          <a:p>
            <a:r>
              <a:rPr lang="en-US" sz="2800" dirty="0">
                <a:solidFill>
                  <a:srgbClr val="002060"/>
                </a:solidFill>
              </a:rPr>
              <a:t>• Stick to the facts, be clear and decisive. Avoid bringing your emotions or personal feelings into a situation. Don’t waver; be clear about the situation and how to respond. Remember however, to be diplomatic, it is important to not be confrontational, aggressive or rude. Diplomacy is about working with someone and cooperating with them to find a solution.</a:t>
            </a:r>
          </a:p>
          <a:p>
            <a:r>
              <a:rPr lang="en-US" sz="2800" dirty="0">
                <a:solidFill>
                  <a:srgbClr val="002060"/>
                </a:solidFill>
              </a:rPr>
              <a:t>• Use positive language. For example, instead of saying “that is a terrible idea” you might say “I don’t think that’s the best idea, how about we look at it again”.</a:t>
            </a:r>
          </a:p>
          <a:p>
            <a:r>
              <a:rPr lang="en-US" sz="2800" dirty="0">
                <a:solidFill>
                  <a:srgbClr val="002060"/>
                </a:solidFill>
              </a:rPr>
              <a:t>• Use neutral and open body language. Provide eye contact and relax your shoulders and arms. Avoid making jokes, laughing or smiling too much as this makes you appear more friendly than diplomatic. Remember that you are not making friends; you are simply using this approach to defuse a situation in the quickest and least confronting way.</a:t>
            </a:r>
          </a:p>
          <a:p>
            <a:r>
              <a:rPr lang="en-US" sz="2800" dirty="0">
                <a:solidFill>
                  <a:srgbClr val="002060"/>
                </a:solidFill>
              </a:rPr>
              <a:t>• Listen and be understanding while still getting across your point but be clear that you don’t agree with them. For example, you might say “I can see where you are coming from, but your behaviour and how you have approached the situation is unacceptable”.</a:t>
            </a:r>
          </a:p>
        </p:txBody>
      </p:sp>
      <p:pic>
        <p:nvPicPr>
          <p:cNvPr id="7" name="Picture 6">
            <a:extLst>
              <a:ext uri="{FF2B5EF4-FFF2-40B4-BE49-F238E27FC236}">
                <a16:creationId xmlns:a16="http://schemas.microsoft.com/office/drawing/2014/main" id="{95E8F514-0F36-1F5B-5093-482C036FCF59}"/>
              </a:ext>
            </a:extLst>
          </p:cNvPr>
          <p:cNvPicPr>
            <a:picLocks noChangeAspect="1"/>
          </p:cNvPicPr>
          <p:nvPr/>
        </p:nvPicPr>
        <p:blipFill>
          <a:blip r:embed="rId4"/>
          <a:stretch>
            <a:fillRect/>
          </a:stretch>
        </p:blipFill>
        <p:spPr>
          <a:xfrm>
            <a:off x="38100" y="2097436"/>
            <a:ext cx="18211800" cy="7339813"/>
          </a:xfrm>
          <a:prstGeom prst="rect">
            <a:avLst/>
          </a:prstGeom>
        </p:spPr>
      </p:pic>
      <p:pic>
        <p:nvPicPr>
          <p:cNvPr id="8" name="object 4">
            <a:hlinkClick r:id="rId5" action="ppaction://hlinksldjump"/>
            <a:extLst>
              <a:ext uri="{FF2B5EF4-FFF2-40B4-BE49-F238E27FC236}">
                <a16:creationId xmlns:a16="http://schemas.microsoft.com/office/drawing/2014/main" id="{C6433FFD-0CCD-3780-6703-178177EE6354}"/>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25471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3</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4832092"/>
          </a:xfrm>
          <a:prstGeom prst="rect">
            <a:avLst/>
          </a:prstGeom>
          <a:noFill/>
        </p:spPr>
        <p:txBody>
          <a:bodyPr wrap="square" rtlCol="0">
            <a:spAutoFit/>
          </a:bodyPr>
          <a:lstStyle/>
          <a:p>
            <a:r>
              <a:rPr lang="en-US" sz="2800" dirty="0">
                <a:solidFill>
                  <a:srgbClr val="0070C0"/>
                </a:solidFill>
              </a:rPr>
              <a:t>3. A great strategy for responding to a behaviour of concern is to take the patient to a quiet space free from noise and distraction. What are 3 things that you should do to ensure your personal safety in this type of situation?</a:t>
            </a:r>
          </a:p>
          <a:p>
            <a:r>
              <a:rPr lang="en-US" sz="2800" dirty="0">
                <a:solidFill>
                  <a:srgbClr val="002060"/>
                </a:solidFill>
              </a:rPr>
              <a:t>Answers may include:</a:t>
            </a:r>
          </a:p>
          <a:p>
            <a:r>
              <a:rPr lang="en-US" sz="2800" dirty="0">
                <a:solidFill>
                  <a:srgbClr val="002060"/>
                </a:solidFill>
              </a:rPr>
              <a:t>• Notify co-workers and/or your supervisor that you are taking the patient to a quiet space and let them know exactly what room you are using.</a:t>
            </a:r>
          </a:p>
          <a:p>
            <a:r>
              <a:rPr lang="en-US" sz="2800" dirty="0">
                <a:solidFill>
                  <a:srgbClr val="002060"/>
                </a:solidFill>
              </a:rPr>
              <a:t>• Notify the appropriate security staff and even have them stationed nearby in case you need them. Where possible, don’t allow the patient to see the security staff as it could make them more agitated.</a:t>
            </a:r>
          </a:p>
          <a:p>
            <a:r>
              <a:rPr lang="en-US" sz="2800" dirty="0">
                <a:solidFill>
                  <a:srgbClr val="002060"/>
                </a:solidFill>
              </a:rPr>
              <a:t>• Ensure that you have access to a phone, duress or personal alarm in case you need to call for help.</a:t>
            </a:r>
          </a:p>
          <a:p>
            <a:r>
              <a:rPr lang="en-US" sz="2800" dirty="0">
                <a:solidFill>
                  <a:srgbClr val="002060"/>
                </a:solidFill>
              </a:rPr>
              <a:t>• Position yourself in the room to ensure that you have an appropriate amount of personal space so that you cannot be touched or reached. Position yourself close to the door and where possible, arrange furniture so that there is something positioned between you and the patient, such as a table.</a:t>
            </a:r>
          </a:p>
        </p:txBody>
      </p:sp>
      <p:pic>
        <p:nvPicPr>
          <p:cNvPr id="7" name="Picture 6">
            <a:extLst>
              <a:ext uri="{FF2B5EF4-FFF2-40B4-BE49-F238E27FC236}">
                <a16:creationId xmlns:a16="http://schemas.microsoft.com/office/drawing/2014/main" id="{0209BFC4-49F3-BA47-7EE9-FE9156924198}"/>
              </a:ext>
            </a:extLst>
          </p:cNvPr>
          <p:cNvPicPr>
            <a:picLocks noChangeAspect="1"/>
          </p:cNvPicPr>
          <p:nvPr/>
        </p:nvPicPr>
        <p:blipFill>
          <a:blip r:embed="rId4"/>
          <a:stretch>
            <a:fillRect/>
          </a:stretch>
        </p:blipFill>
        <p:spPr>
          <a:xfrm>
            <a:off x="15240" y="2076514"/>
            <a:ext cx="18211800" cy="6114986"/>
          </a:xfrm>
          <a:prstGeom prst="rect">
            <a:avLst/>
          </a:prstGeom>
        </p:spPr>
      </p:pic>
      <p:pic>
        <p:nvPicPr>
          <p:cNvPr id="8" name="object 4">
            <a:hlinkClick r:id="rId5" action="ppaction://hlinksldjump"/>
            <a:extLst>
              <a:ext uri="{FF2B5EF4-FFF2-40B4-BE49-F238E27FC236}">
                <a16:creationId xmlns:a16="http://schemas.microsoft.com/office/drawing/2014/main" id="{63E20E5A-54E0-12E2-DC8E-60A26CBA88D9}"/>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95422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grpSp>
        <p:nvGrpSpPr>
          <p:cNvPr id="3" name="object 3"/>
          <p:cNvGrpSpPr/>
          <p:nvPr/>
        </p:nvGrpSpPr>
        <p:grpSpPr>
          <a:xfrm>
            <a:off x="6660611" y="962025"/>
            <a:ext cx="11210925" cy="9324975"/>
            <a:chOff x="6660611" y="962025"/>
            <a:chExt cx="11210925" cy="9324975"/>
          </a:xfrm>
        </p:grpSpPr>
        <p:pic>
          <p:nvPicPr>
            <p:cNvPr id="4" name="object 4">
              <a:hlinkClick r:id="rId2" action="ppaction://hlinksldjump"/>
            </p:cNvPr>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6660611" y="962025"/>
              <a:ext cx="10458448" cy="9324974"/>
            </a:xfrm>
            <a:prstGeom prst="rect">
              <a:avLst/>
            </a:prstGeom>
          </p:spPr>
        </p:pic>
      </p:grpSp>
      <p:sp>
        <p:nvSpPr>
          <p:cNvPr id="6" name="object 6"/>
          <p:cNvSpPr txBox="1">
            <a:spLocks noGrp="1"/>
          </p:cNvSpPr>
          <p:nvPr>
            <p:ph type="title"/>
          </p:nvPr>
        </p:nvSpPr>
        <p:spPr>
          <a:xfrm>
            <a:off x="1016000" y="875062"/>
            <a:ext cx="9251950" cy="1810385"/>
          </a:xfrm>
          <a:prstGeom prst="rect">
            <a:avLst/>
          </a:prstGeom>
        </p:spPr>
        <p:txBody>
          <a:bodyPr vert="horz" wrap="square" lIns="0" tIns="177165" rIns="0" bIns="0" rtlCol="0">
            <a:spAutoFit/>
          </a:bodyPr>
          <a:lstStyle/>
          <a:p>
            <a:pPr marL="12700" marR="5080">
              <a:lnSpc>
                <a:spcPts val="6380"/>
              </a:lnSpc>
              <a:spcBef>
                <a:spcPts val="1395"/>
              </a:spcBef>
            </a:pPr>
            <a:r>
              <a:rPr spc="185" dirty="0">
                <a:solidFill>
                  <a:srgbClr val="FFFFFF"/>
                </a:solidFill>
              </a:rPr>
              <a:t>IDENTIFY</a:t>
            </a:r>
            <a:r>
              <a:rPr spc="745" dirty="0">
                <a:solidFill>
                  <a:srgbClr val="FFFFFF"/>
                </a:solidFill>
              </a:rPr>
              <a:t> </a:t>
            </a:r>
            <a:r>
              <a:rPr spc="65" dirty="0">
                <a:solidFill>
                  <a:srgbClr val="FFFFFF"/>
                </a:solidFill>
              </a:rPr>
              <a:t>BEHAVIOUR </a:t>
            </a:r>
            <a:r>
              <a:rPr dirty="0">
                <a:solidFill>
                  <a:srgbClr val="FFFFFF"/>
                </a:solidFill>
              </a:rPr>
              <a:t>AND</a:t>
            </a:r>
            <a:r>
              <a:rPr spc="670" dirty="0">
                <a:solidFill>
                  <a:srgbClr val="FFFFFF"/>
                </a:solidFill>
              </a:rPr>
              <a:t> </a:t>
            </a:r>
            <a:r>
              <a:rPr spc="65" dirty="0">
                <a:solidFill>
                  <a:srgbClr val="FFFFFF"/>
                </a:solidFill>
              </a:rPr>
              <a:t>PLAN</a:t>
            </a:r>
            <a:r>
              <a:rPr spc="675" dirty="0">
                <a:solidFill>
                  <a:srgbClr val="FFFFFF"/>
                </a:solidFill>
              </a:rPr>
              <a:t> </a:t>
            </a:r>
            <a:r>
              <a:rPr spc="-10" dirty="0">
                <a:solidFill>
                  <a:srgbClr val="FFFFFF"/>
                </a:solidFill>
              </a:rPr>
              <a:t>RESPONSE</a:t>
            </a:r>
          </a:p>
        </p:txBody>
      </p:sp>
      <p:grpSp>
        <p:nvGrpSpPr>
          <p:cNvPr id="7" name="object 7"/>
          <p:cNvGrpSpPr/>
          <p:nvPr/>
        </p:nvGrpSpPr>
        <p:grpSpPr>
          <a:xfrm>
            <a:off x="1028700" y="0"/>
            <a:ext cx="15243810" cy="10287000"/>
            <a:chOff x="1028700" y="0"/>
            <a:chExt cx="15243810" cy="10287000"/>
          </a:xfrm>
        </p:grpSpPr>
        <p:sp>
          <p:nvSpPr>
            <p:cNvPr id="8" name="object 8"/>
            <p:cNvSpPr/>
            <p:nvPr/>
          </p:nvSpPr>
          <p:spPr>
            <a:xfrm>
              <a:off x="1028700" y="2743834"/>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11890878" y="1676064"/>
              <a:ext cx="4381499" cy="8229598"/>
            </a:xfrm>
            <a:prstGeom prst="rect">
              <a:avLst/>
            </a:prstGeom>
          </p:spPr>
        </p:pic>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1170566" y="0"/>
              <a:ext cx="14001737" cy="10286999"/>
            </a:xfrm>
            <a:prstGeom prst="rect">
              <a:avLst/>
            </a:prstGeom>
          </p:spPr>
        </p:pic>
        <p:pic>
          <p:nvPicPr>
            <p:cNvPr id="11" name="object 11"/>
            <p:cNvPicPr/>
            <p:nvPr/>
          </p:nvPicPr>
          <p:blipFill>
            <a:blip r:embed="rId7" cstate="email">
              <a:extLst>
                <a:ext uri="{28A0092B-C50C-407E-A947-70E740481C1C}">
                  <a14:useLocalDpi xmlns:a14="http://schemas.microsoft.com/office/drawing/2010/main"/>
                </a:ext>
              </a:extLst>
            </a:blip>
            <a:stretch>
              <a:fillRect/>
            </a:stretch>
          </p:blipFill>
          <p:spPr>
            <a:xfrm>
              <a:off x="1352550" y="5245101"/>
              <a:ext cx="104775" cy="104775"/>
            </a:xfrm>
            <a:prstGeom prst="rect">
              <a:avLst/>
            </a:prstGeom>
          </p:spPr>
        </p:pic>
        <p:pic>
          <p:nvPicPr>
            <p:cNvPr id="12" name="object 12"/>
            <p:cNvPicPr/>
            <p:nvPr/>
          </p:nvPicPr>
          <p:blipFill>
            <a:blip r:embed="rId7" cstate="email">
              <a:extLst>
                <a:ext uri="{28A0092B-C50C-407E-A947-70E740481C1C}">
                  <a14:useLocalDpi xmlns:a14="http://schemas.microsoft.com/office/drawing/2010/main"/>
                </a:ext>
              </a:extLst>
            </a:blip>
            <a:stretch>
              <a:fillRect/>
            </a:stretch>
          </p:blipFill>
          <p:spPr>
            <a:xfrm>
              <a:off x="1352550" y="5845177"/>
              <a:ext cx="104775" cy="104775"/>
            </a:xfrm>
            <a:prstGeom prst="rect">
              <a:avLst/>
            </a:prstGeom>
          </p:spPr>
        </p:pic>
        <p:pic>
          <p:nvPicPr>
            <p:cNvPr id="13" name="object 13"/>
            <p:cNvPicPr/>
            <p:nvPr/>
          </p:nvPicPr>
          <p:blipFill>
            <a:blip r:embed="rId7" cstate="email">
              <a:extLst>
                <a:ext uri="{28A0092B-C50C-407E-A947-70E740481C1C}">
                  <a14:useLocalDpi xmlns:a14="http://schemas.microsoft.com/office/drawing/2010/main"/>
                </a:ext>
              </a:extLst>
            </a:blip>
            <a:stretch>
              <a:fillRect/>
            </a:stretch>
          </p:blipFill>
          <p:spPr>
            <a:xfrm>
              <a:off x="1352550" y="6445252"/>
              <a:ext cx="104775" cy="104775"/>
            </a:xfrm>
            <a:prstGeom prst="rect">
              <a:avLst/>
            </a:prstGeom>
          </p:spPr>
        </p:pic>
        <p:pic>
          <p:nvPicPr>
            <p:cNvPr id="14" name="object 14"/>
            <p:cNvPicPr/>
            <p:nvPr/>
          </p:nvPicPr>
          <p:blipFill>
            <a:blip r:embed="rId7" cstate="email">
              <a:extLst>
                <a:ext uri="{28A0092B-C50C-407E-A947-70E740481C1C}">
                  <a14:useLocalDpi xmlns:a14="http://schemas.microsoft.com/office/drawing/2010/main"/>
                </a:ext>
              </a:extLst>
            </a:blip>
            <a:stretch>
              <a:fillRect/>
            </a:stretch>
          </p:blipFill>
          <p:spPr>
            <a:xfrm>
              <a:off x="1352550" y="7045327"/>
              <a:ext cx="104775" cy="104775"/>
            </a:xfrm>
            <a:prstGeom prst="rect">
              <a:avLst/>
            </a:prstGeom>
          </p:spPr>
        </p:pic>
        <p:pic>
          <p:nvPicPr>
            <p:cNvPr id="15" name="object 15"/>
            <p:cNvPicPr/>
            <p:nvPr/>
          </p:nvPicPr>
          <p:blipFill>
            <a:blip r:embed="rId7" cstate="email">
              <a:extLst>
                <a:ext uri="{28A0092B-C50C-407E-A947-70E740481C1C}">
                  <a14:useLocalDpi xmlns:a14="http://schemas.microsoft.com/office/drawing/2010/main"/>
                </a:ext>
              </a:extLst>
            </a:blip>
            <a:stretch>
              <a:fillRect/>
            </a:stretch>
          </p:blipFill>
          <p:spPr>
            <a:xfrm>
              <a:off x="1352550" y="7645402"/>
              <a:ext cx="104775" cy="104775"/>
            </a:xfrm>
            <a:prstGeom prst="rect">
              <a:avLst/>
            </a:prstGeom>
          </p:spPr>
        </p:pic>
      </p:grpSp>
      <p:sp>
        <p:nvSpPr>
          <p:cNvPr id="16" name="object 16"/>
          <p:cNvSpPr txBox="1"/>
          <p:nvPr/>
        </p:nvSpPr>
        <p:spPr>
          <a:xfrm>
            <a:off x="1016000" y="3055615"/>
            <a:ext cx="10778490" cy="4826000"/>
          </a:xfrm>
          <a:prstGeom prst="rect">
            <a:avLst/>
          </a:prstGeom>
        </p:spPr>
        <p:txBody>
          <a:bodyPr vert="horz" wrap="square" lIns="0" tIns="12700" rIns="0" bIns="0" rtlCol="0">
            <a:spAutoFit/>
          </a:bodyPr>
          <a:lstStyle/>
          <a:p>
            <a:pPr marL="12700" marR="5080">
              <a:lnSpc>
                <a:spcPct val="140600"/>
              </a:lnSpc>
              <a:spcBef>
                <a:spcPts val="100"/>
              </a:spcBef>
              <a:tabLst>
                <a:tab pos="1372870" algn="l"/>
                <a:tab pos="1862455" algn="l"/>
                <a:tab pos="1961514" algn="l"/>
                <a:tab pos="2431415" algn="l"/>
                <a:tab pos="3425190" algn="l"/>
                <a:tab pos="3994150" algn="l"/>
                <a:tab pos="4097654" algn="l"/>
                <a:tab pos="4547870" algn="l"/>
                <a:tab pos="4765675" algn="l"/>
                <a:tab pos="4894580" algn="l"/>
                <a:tab pos="5334635" algn="l"/>
                <a:tab pos="6372860" algn="l"/>
                <a:tab pos="6799580" algn="l"/>
                <a:tab pos="7189470" algn="l"/>
                <a:tab pos="7348220" algn="l"/>
                <a:tab pos="9019540" algn="l"/>
                <a:tab pos="9351010" algn="l"/>
                <a:tab pos="10567670" algn="l"/>
              </a:tabLst>
            </a:pPr>
            <a:r>
              <a:rPr sz="2800" spc="150" dirty="0">
                <a:solidFill>
                  <a:srgbClr val="FFFFFF"/>
                </a:solidFill>
                <a:latin typeface="Arial MT"/>
                <a:cs typeface="Arial MT"/>
              </a:rPr>
              <a:t>Behaviour</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45" dirty="0">
                <a:solidFill>
                  <a:srgbClr val="FFFFFF"/>
                </a:solidFill>
                <a:latin typeface="Arial MT"/>
                <a:cs typeface="Arial MT"/>
              </a:rPr>
              <a:t>concern</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55" dirty="0">
                <a:solidFill>
                  <a:srgbClr val="FFFFFF"/>
                </a:solidFill>
                <a:latin typeface="Arial MT"/>
                <a:cs typeface="Arial MT"/>
              </a:rPr>
              <a:t>be</a:t>
            </a:r>
            <a:r>
              <a:rPr sz="2800" dirty="0">
                <a:solidFill>
                  <a:srgbClr val="FFFFFF"/>
                </a:solidFill>
                <a:latin typeface="Arial MT"/>
                <a:cs typeface="Arial MT"/>
              </a:rPr>
              <a:t>	</a:t>
            </a:r>
            <a:r>
              <a:rPr sz="2800" spc="145" dirty="0">
                <a:solidFill>
                  <a:srgbClr val="FFFFFF"/>
                </a:solidFill>
                <a:latin typeface="Arial MT"/>
                <a:cs typeface="Arial MT"/>
              </a:rPr>
              <a:t>defined</a:t>
            </a:r>
            <a:r>
              <a:rPr sz="2800" dirty="0">
                <a:solidFill>
                  <a:srgbClr val="FFFFFF"/>
                </a:solidFill>
                <a:latin typeface="Arial MT"/>
                <a:cs typeface="Arial MT"/>
              </a:rPr>
              <a:t>	</a:t>
            </a:r>
            <a:r>
              <a:rPr sz="2800" spc="60" dirty="0">
                <a:solidFill>
                  <a:srgbClr val="FFFFFF"/>
                </a:solidFill>
                <a:latin typeface="Arial MT"/>
                <a:cs typeface="Arial MT"/>
              </a:rPr>
              <a:t>as</a:t>
            </a:r>
            <a:r>
              <a:rPr sz="2800" dirty="0">
                <a:solidFill>
                  <a:srgbClr val="FFFFFF"/>
                </a:solidFill>
                <a:latin typeface="Arial MT"/>
                <a:cs typeface="Arial MT"/>
              </a:rPr>
              <a:t>	</a:t>
            </a:r>
            <a:r>
              <a:rPr sz="2800" spc="150" dirty="0">
                <a:solidFill>
                  <a:srgbClr val="FFFFFF"/>
                </a:solidFill>
                <a:latin typeface="Arial MT"/>
                <a:cs typeface="Arial MT"/>
              </a:rPr>
              <a:t>'behaviour</a:t>
            </a:r>
            <a:r>
              <a:rPr sz="2800" dirty="0">
                <a:solidFill>
                  <a:srgbClr val="FFFFFF"/>
                </a:solidFill>
                <a:latin typeface="Arial MT"/>
                <a:cs typeface="Arial MT"/>
              </a:rPr>
              <a:t>	</a:t>
            </a:r>
            <a:r>
              <a:rPr sz="2800" spc="130" dirty="0">
                <a:solidFill>
                  <a:srgbClr val="FFFFFF"/>
                </a:solidFill>
                <a:latin typeface="Arial MT"/>
                <a:cs typeface="Arial MT"/>
              </a:rPr>
              <a:t>where</a:t>
            </a:r>
            <a:r>
              <a:rPr sz="2800" dirty="0">
                <a:solidFill>
                  <a:srgbClr val="FFFFFF"/>
                </a:solidFill>
                <a:latin typeface="Arial MT"/>
                <a:cs typeface="Arial MT"/>
              </a:rPr>
              <a:t>	</a:t>
            </a:r>
            <a:r>
              <a:rPr sz="2800" spc="-50" dirty="0">
                <a:solidFill>
                  <a:srgbClr val="FFFFFF"/>
                </a:solidFill>
                <a:latin typeface="Arial MT"/>
                <a:cs typeface="Arial MT"/>
              </a:rPr>
              <a:t>a </a:t>
            </a:r>
            <a:r>
              <a:rPr sz="2800" spc="140" dirty="0">
                <a:solidFill>
                  <a:srgbClr val="FFFFFF"/>
                </a:solidFill>
                <a:latin typeface="Arial MT"/>
                <a:cs typeface="Arial MT"/>
              </a:rPr>
              <a:t>person</a:t>
            </a:r>
            <a:r>
              <a:rPr sz="2800" dirty="0">
                <a:solidFill>
                  <a:srgbClr val="FFFFFF"/>
                </a:solidFill>
                <a:latin typeface="Arial MT"/>
                <a:cs typeface="Arial MT"/>
              </a:rPr>
              <a:t>	</a:t>
            </a:r>
            <a:r>
              <a:rPr sz="2800" spc="60" dirty="0">
                <a:solidFill>
                  <a:srgbClr val="FFFFFF"/>
                </a:solidFill>
                <a:latin typeface="Arial MT"/>
                <a:cs typeface="Arial MT"/>
              </a:rPr>
              <a:t>or</a:t>
            </a:r>
            <a:r>
              <a:rPr sz="2800" dirty="0">
                <a:solidFill>
                  <a:srgbClr val="FFFFFF"/>
                </a:solidFill>
                <a:latin typeface="Arial MT"/>
                <a:cs typeface="Arial MT"/>
              </a:rPr>
              <a:t>	</a:t>
            </a:r>
            <a:r>
              <a:rPr sz="2800" spc="145" dirty="0">
                <a:solidFill>
                  <a:srgbClr val="FFFFFF"/>
                </a:solidFill>
                <a:latin typeface="Arial MT"/>
                <a:cs typeface="Arial MT"/>
              </a:rPr>
              <a:t>persons</a:t>
            </a:r>
            <a:r>
              <a:rPr sz="2800" dirty="0">
                <a:solidFill>
                  <a:srgbClr val="FFFFFF"/>
                </a:solidFill>
                <a:latin typeface="Arial MT"/>
                <a:cs typeface="Arial MT"/>
              </a:rPr>
              <a:t>	</a:t>
            </a:r>
            <a:r>
              <a:rPr sz="2800" spc="95" dirty="0">
                <a:solidFill>
                  <a:srgbClr val="FFFFFF"/>
                </a:solidFill>
                <a:latin typeface="Arial MT"/>
                <a:cs typeface="Arial MT"/>
              </a:rPr>
              <a:t>act</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35" dirty="0">
                <a:solidFill>
                  <a:srgbClr val="FFFFFF"/>
                </a:solidFill>
                <a:latin typeface="Arial MT"/>
                <a:cs typeface="Arial MT"/>
              </a:rPr>
              <a:t>manner</a:t>
            </a:r>
            <a:r>
              <a:rPr sz="2800" dirty="0">
                <a:solidFill>
                  <a:srgbClr val="FFFFFF"/>
                </a:solidFill>
                <a:latin typeface="Arial MT"/>
                <a:cs typeface="Arial MT"/>
              </a:rPr>
              <a:t>	</a:t>
            </a:r>
            <a:r>
              <a:rPr sz="2800" spc="114" dirty="0">
                <a:solidFill>
                  <a:srgbClr val="FFFFFF"/>
                </a:solidFill>
                <a:latin typeface="Arial MT"/>
                <a:cs typeface="Arial MT"/>
              </a:rPr>
              <a:t>that</a:t>
            </a:r>
            <a:r>
              <a:rPr sz="2800" dirty="0">
                <a:solidFill>
                  <a:srgbClr val="FFFFFF"/>
                </a:solidFill>
                <a:latin typeface="Arial MT"/>
                <a:cs typeface="Arial MT"/>
              </a:rPr>
              <a:t>	</a:t>
            </a:r>
            <a:r>
              <a:rPr sz="2800" spc="150" dirty="0">
                <a:solidFill>
                  <a:srgbClr val="FFFFFF"/>
                </a:solidFill>
                <a:latin typeface="Arial MT"/>
                <a:cs typeface="Arial MT"/>
              </a:rPr>
              <a:t>threatens</a:t>
            </a:r>
            <a:r>
              <a:rPr sz="2800" dirty="0">
                <a:solidFill>
                  <a:srgbClr val="FFFFFF"/>
                </a:solidFill>
                <a:latin typeface="Arial MT"/>
                <a:cs typeface="Arial MT"/>
              </a:rPr>
              <a:t>	</a:t>
            </a:r>
            <a:r>
              <a:rPr sz="2800" spc="90" dirty="0">
                <a:solidFill>
                  <a:srgbClr val="FFFFFF"/>
                </a:solidFill>
                <a:latin typeface="Arial MT"/>
                <a:cs typeface="Arial MT"/>
              </a:rPr>
              <a:t>the</a:t>
            </a:r>
            <a:endParaRPr sz="2800" dirty="0">
              <a:latin typeface="Arial MT"/>
              <a:cs typeface="Arial MT"/>
            </a:endParaRPr>
          </a:p>
          <a:p>
            <a:pPr marL="616585" marR="7483475" indent="-604520">
              <a:lnSpc>
                <a:spcPct val="140600"/>
              </a:lnSpc>
              <a:tabLst>
                <a:tab pos="1619885" algn="l"/>
                <a:tab pos="2841625" algn="l"/>
              </a:tabLst>
            </a:pPr>
            <a:r>
              <a:rPr sz="2800" spc="150" dirty="0">
                <a:solidFill>
                  <a:srgbClr val="FFFFFF"/>
                </a:solidFill>
                <a:latin typeface="Arial MT"/>
                <a:cs typeface="Arial MT"/>
              </a:rPr>
              <a:t>physical</a:t>
            </a:r>
            <a:r>
              <a:rPr sz="2800" dirty="0">
                <a:solidFill>
                  <a:srgbClr val="FFFFFF"/>
                </a:solidFill>
                <a:latin typeface="Arial MT"/>
                <a:cs typeface="Arial MT"/>
              </a:rPr>
              <a:t>	</a:t>
            </a:r>
            <a:r>
              <a:rPr sz="2800" spc="145" dirty="0">
                <a:solidFill>
                  <a:srgbClr val="FFFFFF"/>
                </a:solidFill>
                <a:latin typeface="Arial MT"/>
                <a:cs typeface="Arial MT"/>
              </a:rPr>
              <a:t>safety</a:t>
            </a:r>
            <a:r>
              <a:rPr sz="2800" dirty="0">
                <a:solidFill>
                  <a:srgbClr val="FFFFFF"/>
                </a:solidFill>
                <a:latin typeface="Arial MT"/>
                <a:cs typeface="Arial MT"/>
              </a:rPr>
              <a:t>	</a:t>
            </a:r>
            <a:r>
              <a:rPr sz="2800" spc="95" dirty="0">
                <a:solidFill>
                  <a:srgbClr val="FFFFFF"/>
                </a:solidFill>
                <a:latin typeface="Arial MT"/>
                <a:cs typeface="Arial MT"/>
              </a:rPr>
              <a:t>of: </a:t>
            </a:r>
            <a:r>
              <a:rPr sz="2800" spc="155" dirty="0">
                <a:solidFill>
                  <a:srgbClr val="FFFFFF"/>
                </a:solidFill>
                <a:latin typeface="Arial MT"/>
                <a:cs typeface="Arial MT"/>
              </a:rPr>
              <a:t>themselves</a:t>
            </a:r>
            <a:endParaRPr sz="2800" dirty="0">
              <a:latin typeface="Arial MT"/>
              <a:cs typeface="Arial MT"/>
            </a:endParaRPr>
          </a:p>
          <a:p>
            <a:pPr marL="616585" marR="9041130">
              <a:lnSpc>
                <a:spcPct val="140600"/>
              </a:lnSpc>
            </a:pPr>
            <a:r>
              <a:rPr sz="2800" spc="140" dirty="0">
                <a:solidFill>
                  <a:srgbClr val="FFFFFF"/>
                </a:solidFill>
                <a:latin typeface="Arial MT"/>
                <a:cs typeface="Arial MT"/>
              </a:rPr>
              <a:t>carers staff</a:t>
            </a:r>
            <a:endParaRPr sz="2800" dirty="0">
              <a:latin typeface="Arial MT"/>
              <a:cs typeface="Arial MT"/>
            </a:endParaRPr>
          </a:p>
          <a:p>
            <a:pPr marL="616585" marR="7320280">
              <a:lnSpc>
                <a:spcPct val="140600"/>
              </a:lnSpc>
              <a:tabLst>
                <a:tab pos="1818005" algn="l"/>
              </a:tabLst>
            </a:pPr>
            <a:r>
              <a:rPr sz="2800" spc="140" dirty="0">
                <a:solidFill>
                  <a:srgbClr val="FFFFFF"/>
                </a:solidFill>
                <a:latin typeface="Arial MT"/>
                <a:cs typeface="Arial MT"/>
              </a:rPr>
              <a:t>family</a:t>
            </a:r>
            <a:r>
              <a:rPr sz="2800" dirty="0">
                <a:solidFill>
                  <a:srgbClr val="FFFFFF"/>
                </a:solidFill>
                <a:latin typeface="Arial MT"/>
                <a:cs typeface="Arial MT"/>
              </a:rPr>
              <a:t>	</a:t>
            </a:r>
            <a:r>
              <a:rPr sz="2800" spc="140" dirty="0">
                <a:solidFill>
                  <a:srgbClr val="FFFFFF"/>
                </a:solidFill>
                <a:latin typeface="Arial MT"/>
                <a:cs typeface="Arial MT"/>
              </a:rPr>
              <a:t>members </a:t>
            </a:r>
            <a:r>
              <a:rPr sz="2800" spc="155" dirty="0">
                <a:solidFill>
                  <a:srgbClr val="FFFFFF"/>
                </a:solidFill>
                <a:latin typeface="Arial MT"/>
                <a:cs typeface="Arial MT"/>
              </a:rPr>
              <a:t>friends'.</a:t>
            </a:r>
            <a:endParaRPr sz="2800" dirty="0">
              <a:latin typeface="Arial MT"/>
              <a:cs typeface="Arial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8279190"/>
          </a:xfrm>
          <a:prstGeom prst="rect">
            <a:avLst/>
          </a:prstGeom>
          <a:noFill/>
        </p:spPr>
        <p:txBody>
          <a:bodyPr wrap="square" rtlCol="0">
            <a:spAutoFit/>
          </a:bodyPr>
          <a:lstStyle/>
          <a:p>
            <a:r>
              <a:rPr lang="en-US" sz="2800" dirty="0">
                <a:solidFill>
                  <a:srgbClr val="0070C0"/>
                </a:solidFill>
              </a:rPr>
              <a:t>1. What is a behaviour of concern, and why is it important to identify these in the workplace?</a:t>
            </a:r>
          </a:p>
          <a:p>
            <a:r>
              <a:rPr lang="en-US" sz="2800" dirty="0">
                <a:solidFill>
                  <a:schemeClr val="tx1"/>
                </a:solidFill>
              </a:rPr>
              <a:t>A behaviour of concern can be defined as ‘behaviour where a person or persons act in a manner that threatens the physical safety of themselves and those around them, including carers, staff, family members and friends. They are potentially dangerous, and they pose a Work Health and Safety risk; they also stop patient’s from receiving the best quality of care, thus affecting their health outcomes.</a:t>
            </a:r>
          </a:p>
          <a:p>
            <a:r>
              <a:rPr lang="en-US" sz="2800" dirty="0">
                <a:solidFill>
                  <a:srgbClr val="0070C0"/>
                </a:solidFill>
              </a:rPr>
              <a:t>2. We have established that there are nine (9) main behaviours of concern, and that each one has some basic strategies that can be adopted to handle situations you may be faced within the workplace. Fill in the following table summarising each behaviour of concern, and common strategies that could be used to deal with situations surrounding these. The first one has been done for you as an example.</a:t>
            </a:r>
          </a:p>
          <a:p>
            <a:pPr marL="514350" lvl="3" indent="-514350">
              <a:buFont typeface="Arial" panose="020B0604020202020204" pitchFamily="34" charset="0"/>
              <a:buChar char="•"/>
            </a:pPr>
            <a:r>
              <a:rPr lang="en-US" sz="2800" dirty="0">
                <a:solidFill>
                  <a:srgbClr val="0070C0"/>
                </a:solidFill>
              </a:rPr>
              <a:t>Aggression</a:t>
            </a:r>
          </a:p>
          <a:p>
            <a:pPr lvl="1"/>
            <a:r>
              <a:rPr lang="en-US" sz="2800" dirty="0">
                <a:solidFill>
                  <a:schemeClr val="tx1"/>
                </a:solidFill>
              </a:rPr>
              <a:t>Aggression as behavior marked by anger or violence that can harm others physically or emotionally. Strategies include protecting oneself, maintaining a safe distance, speaking calmly, showing empathy, using positive body language, avoiding aggression in response, and employing diversional tactics to move the individual to a calm, safe space.</a:t>
            </a:r>
          </a:p>
          <a:p>
            <a:pPr marL="514350" lvl="3" indent="-514350">
              <a:buFont typeface="Arial" panose="020B0604020202020204" pitchFamily="34" charset="0"/>
              <a:buChar char="•"/>
            </a:pPr>
            <a:r>
              <a:rPr lang="en-US" sz="2800" dirty="0">
                <a:solidFill>
                  <a:srgbClr val="0070C0"/>
                </a:solidFill>
              </a:rPr>
              <a:t>Confusion and Cognitive impairments</a:t>
            </a:r>
          </a:p>
          <a:p>
            <a:pPr lvl="1"/>
            <a:r>
              <a:rPr lang="en-US" sz="2800" dirty="0">
                <a:solidFill>
                  <a:schemeClr val="tx1"/>
                </a:solidFill>
              </a:rPr>
              <a:t>Confusion and cognitive impairment as conditions where individuals struggle with clear thinking, decision-making, memory, and communication. Strategies include treating them with respect, using a calm and reassuring tone, approaching them from the front, asking simple and direct questions, guiding them to a private and distraction-free area, and employing simple distractions to facilitate this transition.</a:t>
            </a:r>
          </a:p>
        </p:txBody>
      </p:sp>
      <p:pic>
        <p:nvPicPr>
          <p:cNvPr id="7" name="Picture 6">
            <a:extLst>
              <a:ext uri="{FF2B5EF4-FFF2-40B4-BE49-F238E27FC236}">
                <a16:creationId xmlns:a16="http://schemas.microsoft.com/office/drawing/2014/main" id="{9A5FCA50-EDE7-630F-EDEC-77FA8C2F96C4}"/>
              </a:ext>
            </a:extLst>
          </p:cNvPr>
          <p:cNvPicPr>
            <a:picLocks noChangeAspect="1"/>
          </p:cNvPicPr>
          <p:nvPr/>
        </p:nvPicPr>
        <p:blipFill>
          <a:blip r:embed="rId4"/>
          <a:stretch>
            <a:fillRect/>
          </a:stretch>
        </p:blipFill>
        <p:spPr>
          <a:xfrm>
            <a:off x="38100" y="1638301"/>
            <a:ext cx="18211800" cy="1752600"/>
          </a:xfrm>
          <a:prstGeom prst="rect">
            <a:avLst/>
          </a:prstGeom>
        </p:spPr>
      </p:pic>
      <p:pic>
        <p:nvPicPr>
          <p:cNvPr id="8" name="Picture 7">
            <a:extLst>
              <a:ext uri="{FF2B5EF4-FFF2-40B4-BE49-F238E27FC236}">
                <a16:creationId xmlns:a16="http://schemas.microsoft.com/office/drawing/2014/main" id="{664D0885-4E5E-E934-0BD9-DF03B06B76FD}"/>
              </a:ext>
            </a:extLst>
          </p:cNvPr>
          <p:cNvPicPr>
            <a:picLocks noChangeAspect="1"/>
          </p:cNvPicPr>
          <p:nvPr/>
        </p:nvPicPr>
        <p:blipFill>
          <a:blip r:embed="rId4"/>
          <a:stretch>
            <a:fillRect/>
          </a:stretch>
        </p:blipFill>
        <p:spPr>
          <a:xfrm>
            <a:off x="38100" y="5524500"/>
            <a:ext cx="18211800" cy="1618119"/>
          </a:xfrm>
          <a:prstGeom prst="rect">
            <a:avLst/>
          </a:prstGeom>
        </p:spPr>
      </p:pic>
      <p:pic>
        <p:nvPicPr>
          <p:cNvPr id="10" name="Picture 9">
            <a:extLst>
              <a:ext uri="{FF2B5EF4-FFF2-40B4-BE49-F238E27FC236}">
                <a16:creationId xmlns:a16="http://schemas.microsoft.com/office/drawing/2014/main" id="{3DEBC4DD-B456-603F-0E4B-2657CD10E263}"/>
              </a:ext>
            </a:extLst>
          </p:cNvPr>
          <p:cNvPicPr>
            <a:picLocks noChangeAspect="1"/>
          </p:cNvPicPr>
          <p:nvPr/>
        </p:nvPicPr>
        <p:blipFill>
          <a:blip r:embed="rId4"/>
          <a:stretch>
            <a:fillRect/>
          </a:stretch>
        </p:blipFill>
        <p:spPr>
          <a:xfrm>
            <a:off x="26670" y="7624754"/>
            <a:ext cx="18211800" cy="1752600"/>
          </a:xfrm>
          <a:prstGeom prst="rect">
            <a:avLst/>
          </a:prstGeom>
        </p:spPr>
      </p:pic>
      <p:pic>
        <p:nvPicPr>
          <p:cNvPr id="11" name="object 4">
            <a:hlinkClick r:id="rId5" action="ppaction://hlinksldjump"/>
            <a:extLst>
              <a:ext uri="{FF2B5EF4-FFF2-40B4-BE49-F238E27FC236}">
                <a16:creationId xmlns:a16="http://schemas.microsoft.com/office/drawing/2014/main" id="{3318E61E-EFE3-C74D-E2EB-A2C2EDCC0C7F}"/>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30545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784830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rPr>
              <a:t>Intoxication</a:t>
            </a:r>
          </a:p>
          <a:p>
            <a:r>
              <a:rPr lang="en-US" sz="2800" dirty="0">
                <a:solidFill>
                  <a:schemeClr val="tx1"/>
                </a:solidFill>
              </a:rPr>
              <a:t>Caused by high levels of alcohol or drugs, significantly impairs a person's ability to act or reason normally, making dealing with them challenging and potentially risky. Strategies for handling intoxicated individuals include staying calm, avoiding judgment, not attempting to sober them up (as it's ineffective), ensuring their comfort, especially if they're vomiting, offering water, and protecting them from harm.</a:t>
            </a:r>
          </a:p>
          <a:p>
            <a:pPr marL="457200" indent="-457200">
              <a:buFont typeface="Arial" panose="020B0604020202020204" pitchFamily="34" charset="0"/>
              <a:buChar char="•"/>
            </a:pPr>
            <a:r>
              <a:rPr lang="en-US" sz="2800" dirty="0">
                <a:solidFill>
                  <a:srgbClr val="0070C0"/>
                </a:solidFill>
              </a:rPr>
              <a:t>Manipulation</a:t>
            </a:r>
          </a:p>
          <a:p>
            <a:r>
              <a:rPr lang="en-US" sz="2800" dirty="0">
                <a:solidFill>
                  <a:schemeClr val="tx1"/>
                </a:solidFill>
              </a:rPr>
              <a:t>Involves using persuasion, deception, and coercion to fulfill one's own desires at the expense of others, often disregarding their needs. Manipulators employ tactics such as lying, bribery, blackmail, and guilt-tripping to achieve their goals. Strategies for addressing manipulation include addressing it promptly, being firm in identifying the behavior, explaining why it's unacceptable, and ensuring the manipulator understands the impact of their actions on others.</a:t>
            </a:r>
          </a:p>
          <a:p>
            <a:pPr marL="457200" indent="-457200">
              <a:buFont typeface="Arial" panose="020B0604020202020204" pitchFamily="34" charset="0"/>
              <a:buChar char="•"/>
            </a:pPr>
            <a:r>
              <a:rPr lang="en-US" sz="2800" dirty="0">
                <a:solidFill>
                  <a:srgbClr val="0070C0"/>
                </a:solidFill>
              </a:rPr>
              <a:t>Intrusive behaviour</a:t>
            </a:r>
          </a:p>
          <a:p>
            <a:r>
              <a:rPr lang="en-US" sz="2800" dirty="0">
                <a:solidFill>
                  <a:schemeClr val="tx1"/>
                </a:solidFill>
              </a:rPr>
              <a:t>Involves invading someone's personal space to intimidate or make them uncomfortable. It includes getting too close, touching, hovering, or asking personal questions. This behavior lacks respect for privacy and can cause fear and unease. Strategies for addressing it include immediately identifying the behavior, diverting the conversation, privately discussing its inappropriateness, and offering alternatives to promote awareness of its impact.</a:t>
            </a:r>
          </a:p>
          <a:p>
            <a:endParaRPr lang="en-US" sz="2800" dirty="0">
              <a:solidFill>
                <a:srgbClr val="002060"/>
              </a:solidFill>
            </a:endParaRPr>
          </a:p>
        </p:txBody>
      </p:sp>
      <p:pic>
        <p:nvPicPr>
          <p:cNvPr id="7" name="Picture 6">
            <a:extLst>
              <a:ext uri="{FF2B5EF4-FFF2-40B4-BE49-F238E27FC236}">
                <a16:creationId xmlns:a16="http://schemas.microsoft.com/office/drawing/2014/main" id="{E6AEB927-E999-96E1-94AA-799F7320CE08}"/>
              </a:ext>
            </a:extLst>
          </p:cNvPr>
          <p:cNvPicPr>
            <a:picLocks noChangeAspect="1"/>
          </p:cNvPicPr>
          <p:nvPr/>
        </p:nvPicPr>
        <p:blipFill>
          <a:blip r:embed="rId4"/>
          <a:stretch>
            <a:fillRect/>
          </a:stretch>
        </p:blipFill>
        <p:spPr>
          <a:xfrm>
            <a:off x="38100" y="1638301"/>
            <a:ext cx="18211800" cy="1752600"/>
          </a:xfrm>
          <a:prstGeom prst="rect">
            <a:avLst/>
          </a:prstGeom>
        </p:spPr>
      </p:pic>
      <p:pic>
        <p:nvPicPr>
          <p:cNvPr id="8" name="Picture 7">
            <a:extLst>
              <a:ext uri="{FF2B5EF4-FFF2-40B4-BE49-F238E27FC236}">
                <a16:creationId xmlns:a16="http://schemas.microsoft.com/office/drawing/2014/main" id="{67ADDC7E-B0AB-2E7A-D0CD-49ACF7B4976F}"/>
              </a:ext>
            </a:extLst>
          </p:cNvPr>
          <p:cNvPicPr>
            <a:picLocks noChangeAspect="1"/>
          </p:cNvPicPr>
          <p:nvPr/>
        </p:nvPicPr>
        <p:blipFill>
          <a:blip r:embed="rId4"/>
          <a:stretch>
            <a:fillRect/>
          </a:stretch>
        </p:blipFill>
        <p:spPr>
          <a:xfrm>
            <a:off x="76200" y="3848100"/>
            <a:ext cx="18211800" cy="1981200"/>
          </a:xfrm>
          <a:prstGeom prst="rect">
            <a:avLst/>
          </a:prstGeom>
        </p:spPr>
      </p:pic>
      <p:pic>
        <p:nvPicPr>
          <p:cNvPr id="10" name="Picture 9">
            <a:extLst>
              <a:ext uri="{FF2B5EF4-FFF2-40B4-BE49-F238E27FC236}">
                <a16:creationId xmlns:a16="http://schemas.microsoft.com/office/drawing/2014/main" id="{0B755A26-477C-01DE-4908-54D62BB66860}"/>
              </a:ext>
            </a:extLst>
          </p:cNvPr>
          <p:cNvPicPr>
            <a:picLocks noChangeAspect="1"/>
          </p:cNvPicPr>
          <p:nvPr/>
        </p:nvPicPr>
        <p:blipFill>
          <a:blip r:embed="rId4"/>
          <a:stretch>
            <a:fillRect/>
          </a:stretch>
        </p:blipFill>
        <p:spPr>
          <a:xfrm>
            <a:off x="76200" y="6373413"/>
            <a:ext cx="18211800" cy="2275286"/>
          </a:xfrm>
          <a:prstGeom prst="rect">
            <a:avLst/>
          </a:prstGeom>
        </p:spPr>
      </p:pic>
      <p:pic>
        <p:nvPicPr>
          <p:cNvPr id="11" name="object 4">
            <a:hlinkClick r:id="rId5" action="ppaction://hlinksldjump"/>
            <a:extLst>
              <a:ext uri="{FF2B5EF4-FFF2-40B4-BE49-F238E27FC236}">
                <a16:creationId xmlns:a16="http://schemas.microsoft.com/office/drawing/2014/main" id="{54600704-429C-8E8B-93F0-14F2EB5EAEF4}"/>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23975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741741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rPr>
              <a:t>Noisiness</a:t>
            </a:r>
          </a:p>
          <a:p>
            <a:r>
              <a:rPr lang="en-US" sz="2800" dirty="0">
                <a:solidFill>
                  <a:schemeClr val="tx1"/>
                </a:solidFill>
              </a:rPr>
              <a:t>Involves making loud and excessive sounds to intimidate, dominate, or convey a point aggressively, which can distress others and harm their well-being, especially children. It includes yelling, shouting, stomping, and banging. Strategies for addressing noisiness include remaining calm, discussing the issue privately, asking for a reduction in noise, and speaking calmly to encourage a peaceful resolution.</a:t>
            </a:r>
          </a:p>
          <a:p>
            <a:pPr marL="457200" indent="-457200">
              <a:buFont typeface="Arial" panose="020B0604020202020204" pitchFamily="34" charset="0"/>
              <a:buChar char="•"/>
            </a:pPr>
            <a:r>
              <a:rPr lang="en-US" sz="2800" dirty="0">
                <a:solidFill>
                  <a:srgbClr val="0070C0"/>
                </a:solidFill>
              </a:rPr>
              <a:t>Self-Destructive behaviour</a:t>
            </a:r>
          </a:p>
          <a:p>
            <a:r>
              <a:rPr lang="en-US" sz="2800" dirty="0">
                <a:solidFill>
                  <a:schemeClr val="tx1"/>
                </a:solidFill>
              </a:rPr>
              <a:t>Involves deliberate or impulsive actions that can harm a person physically, socially, or emotionally. It may be subconscious or intentional, with serious and lasting consequences if left unaddressed. Strategies for dealing with self-destructive behavior include early intervention, close monitoring, providing support and encouragement, discussing the situation in a private setting involving their support network, and seeking medical or emergency assistance if necessary. Additionally, behavioral therapies, counseling, coping skills, and positive thinking techniques can be helpful in addressing this behavior.</a:t>
            </a:r>
          </a:p>
          <a:p>
            <a:pPr marL="457200" indent="-457200">
              <a:buFont typeface="Arial" panose="020B0604020202020204" pitchFamily="34" charset="0"/>
              <a:buChar char="•"/>
            </a:pPr>
            <a:r>
              <a:rPr lang="en-US" sz="2800" dirty="0">
                <a:solidFill>
                  <a:srgbClr val="0070C0"/>
                </a:solidFill>
              </a:rPr>
              <a:t>Wandering</a:t>
            </a:r>
          </a:p>
          <a:p>
            <a:r>
              <a:rPr lang="en-US" sz="2800" dirty="0">
                <a:solidFill>
                  <a:schemeClr val="tx1"/>
                </a:solidFill>
              </a:rPr>
              <a:t>Involves a person roaming or walking off, often due to significant memory loss and mobility. Strategies for dealing with wandering include calmly approaching the person, gently guiding them back, using diversional tactics, refraining from scolding them, determining the reason for their wandering, and monitoring them to prevent future episodes by making environmental adjustments if necessary.</a:t>
            </a:r>
          </a:p>
        </p:txBody>
      </p:sp>
      <p:pic>
        <p:nvPicPr>
          <p:cNvPr id="7" name="Picture 6">
            <a:extLst>
              <a:ext uri="{FF2B5EF4-FFF2-40B4-BE49-F238E27FC236}">
                <a16:creationId xmlns:a16="http://schemas.microsoft.com/office/drawing/2014/main" id="{3F7F7984-0513-222F-B13D-A43C5E7404F9}"/>
              </a:ext>
            </a:extLst>
          </p:cNvPr>
          <p:cNvPicPr>
            <a:picLocks noChangeAspect="1"/>
          </p:cNvPicPr>
          <p:nvPr/>
        </p:nvPicPr>
        <p:blipFill>
          <a:blip r:embed="rId4"/>
          <a:stretch>
            <a:fillRect/>
          </a:stretch>
        </p:blipFill>
        <p:spPr>
          <a:xfrm>
            <a:off x="38100" y="1638301"/>
            <a:ext cx="18211800" cy="1752600"/>
          </a:xfrm>
          <a:prstGeom prst="rect">
            <a:avLst/>
          </a:prstGeom>
        </p:spPr>
      </p:pic>
      <p:pic>
        <p:nvPicPr>
          <p:cNvPr id="8" name="Picture 7">
            <a:extLst>
              <a:ext uri="{FF2B5EF4-FFF2-40B4-BE49-F238E27FC236}">
                <a16:creationId xmlns:a16="http://schemas.microsoft.com/office/drawing/2014/main" id="{0983BAC7-A702-A133-2886-CAE51D7C29A1}"/>
              </a:ext>
            </a:extLst>
          </p:cNvPr>
          <p:cNvPicPr>
            <a:picLocks noChangeAspect="1"/>
          </p:cNvPicPr>
          <p:nvPr/>
        </p:nvPicPr>
        <p:blipFill>
          <a:blip r:embed="rId4"/>
          <a:stretch>
            <a:fillRect/>
          </a:stretch>
        </p:blipFill>
        <p:spPr>
          <a:xfrm>
            <a:off x="124110" y="3771900"/>
            <a:ext cx="18211800" cy="2590800"/>
          </a:xfrm>
          <a:prstGeom prst="rect">
            <a:avLst/>
          </a:prstGeom>
        </p:spPr>
      </p:pic>
      <p:pic>
        <p:nvPicPr>
          <p:cNvPr id="10" name="Picture 9">
            <a:extLst>
              <a:ext uri="{FF2B5EF4-FFF2-40B4-BE49-F238E27FC236}">
                <a16:creationId xmlns:a16="http://schemas.microsoft.com/office/drawing/2014/main" id="{B20FB8BC-27C6-DDE1-185E-5E5A54302293}"/>
              </a:ext>
            </a:extLst>
          </p:cNvPr>
          <p:cNvPicPr>
            <a:picLocks noChangeAspect="1"/>
          </p:cNvPicPr>
          <p:nvPr/>
        </p:nvPicPr>
        <p:blipFill>
          <a:blip r:embed="rId4"/>
          <a:stretch>
            <a:fillRect/>
          </a:stretch>
        </p:blipFill>
        <p:spPr>
          <a:xfrm>
            <a:off x="30480" y="6845645"/>
            <a:ext cx="18211800" cy="1752600"/>
          </a:xfrm>
          <a:prstGeom prst="rect">
            <a:avLst/>
          </a:prstGeom>
        </p:spPr>
      </p:pic>
      <p:pic>
        <p:nvPicPr>
          <p:cNvPr id="11" name="object 4">
            <a:hlinkClick r:id="rId5" action="ppaction://hlinksldjump"/>
            <a:extLst>
              <a:ext uri="{FF2B5EF4-FFF2-40B4-BE49-F238E27FC236}">
                <a16:creationId xmlns:a16="http://schemas.microsoft.com/office/drawing/2014/main" id="{F692EBF5-03D1-E353-0791-1026467762DD}"/>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12811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784830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rPr>
              <a:t>Verbal offensiveness</a:t>
            </a:r>
          </a:p>
          <a:p>
            <a:r>
              <a:rPr lang="en-US" sz="2800" dirty="0">
                <a:solidFill>
                  <a:schemeClr val="tx1"/>
                </a:solidFill>
              </a:rPr>
              <a:t>Verbal offensiveness encompasses rude, offensive, and vulgar speech, including swearing, insults, and name-calling, while verbal abuse is aggressive verbal attacks used to control or manipulate someone. Strategies for addressing verbal offensiveness involve staying calm, being clear and firm in instructions, diverting the situation to a quieter location, and seeking assistance from security or the police if necessary.</a:t>
            </a:r>
          </a:p>
          <a:p>
            <a:r>
              <a:rPr lang="en-US" sz="2800" dirty="0">
                <a:solidFill>
                  <a:srgbClr val="0070C0"/>
                </a:solidFill>
              </a:rPr>
              <a:t>3. There are times that you may need to seek assistance from others or refer a situation to them.</a:t>
            </a:r>
          </a:p>
          <a:p>
            <a:r>
              <a:rPr lang="en-US" sz="2800" dirty="0">
                <a:solidFill>
                  <a:srgbClr val="0070C0"/>
                </a:solidFill>
              </a:rPr>
              <a:t>• Name four (4) people within the health industry that you may seek assistance from.</a:t>
            </a:r>
          </a:p>
          <a:p>
            <a:r>
              <a:rPr lang="en-US" sz="2800" dirty="0">
                <a:solidFill>
                  <a:srgbClr val="0070C0"/>
                </a:solidFill>
              </a:rPr>
              <a:t>• Name four (4) issues that need to be referred to one of the appropriate professionals you identified.</a:t>
            </a:r>
          </a:p>
          <a:p>
            <a:r>
              <a:rPr lang="en-US" sz="2800" dirty="0">
                <a:solidFill>
                  <a:srgbClr val="0070C0"/>
                </a:solidFill>
              </a:rPr>
              <a:t>You may seek assistance from:</a:t>
            </a:r>
          </a:p>
          <a:p>
            <a:r>
              <a:rPr lang="en-US" sz="2800" dirty="0">
                <a:solidFill>
                  <a:schemeClr val="tx1"/>
                </a:solidFill>
              </a:rPr>
              <a:t>• Supervisors, managers and senior staff</a:t>
            </a:r>
          </a:p>
          <a:p>
            <a:r>
              <a:rPr lang="en-US" sz="2800" dirty="0">
                <a:solidFill>
                  <a:schemeClr val="tx1"/>
                </a:solidFill>
              </a:rPr>
              <a:t>• Co-workers</a:t>
            </a:r>
          </a:p>
          <a:p>
            <a:r>
              <a:rPr lang="en-US" sz="2800" dirty="0">
                <a:solidFill>
                  <a:schemeClr val="tx1"/>
                </a:solidFill>
              </a:rPr>
              <a:t>• The police and security staff</a:t>
            </a:r>
          </a:p>
          <a:p>
            <a:r>
              <a:rPr lang="en-US" sz="2800" dirty="0">
                <a:solidFill>
                  <a:schemeClr val="tx1"/>
                </a:solidFill>
              </a:rPr>
              <a:t>• Work Health and Safety officers and representatives</a:t>
            </a:r>
          </a:p>
          <a:p>
            <a:r>
              <a:rPr lang="en-US" sz="2800" dirty="0">
                <a:solidFill>
                  <a:schemeClr val="tx1"/>
                </a:solidFill>
              </a:rPr>
              <a:t>• Ambulance or other medical staff on hand</a:t>
            </a:r>
          </a:p>
          <a:p>
            <a:r>
              <a:rPr lang="en-US" sz="2800" dirty="0">
                <a:solidFill>
                  <a:schemeClr val="tx1"/>
                </a:solidFill>
              </a:rPr>
              <a:t>• Experts or specialists in the management of specific behaviours of concern such as those who </a:t>
            </a:r>
            <a:r>
              <a:rPr lang="en-US" sz="2800" dirty="0" err="1">
                <a:solidFill>
                  <a:schemeClr val="tx1"/>
                </a:solidFill>
              </a:rPr>
              <a:t>specialise</a:t>
            </a:r>
            <a:r>
              <a:rPr lang="en-US" sz="2800" dirty="0">
                <a:solidFill>
                  <a:schemeClr val="tx1"/>
                </a:solidFill>
              </a:rPr>
              <a:t> in working with children with Autism or those with dementia.</a:t>
            </a:r>
          </a:p>
          <a:p>
            <a:r>
              <a:rPr lang="en-US" sz="2800" dirty="0">
                <a:solidFill>
                  <a:schemeClr val="tx1"/>
                </a:solidFill>
              </a:rPr>
              <a:t>• Counsellors</a:t>
            </a:r>
          </a:p>
          <a:p>
            <a:r>
              <a:rPr lang="en-US" sz="2800" dirty="0">
                <a:solidFill>
                  <a:schemeClr val="tx1"/>
                </a:solidFill>
              </a:rPr>
              <a:t>• The patient’s family and friends</a:t>
            </a:r>
          </a:p>
        </p:txBody>
      </p:sp>
      <p:pic>
        <p:nvPicPr>
          <p:cNvPr id="7" name="Picture 6">
            <a:extLst>
              <a:ext uri="{FF2B5EF4-FFF2-40B4-BE49-F238E27FC236}">
                <a16:creationId xmlns:a16="http://schemas.microsoft.com/office/drawing/2014/main" id="{89224BFA-DE4C-C3AF-96F4-81CCD7DADDD1}"/>
              </a:ext>
            </a:extLst>
          </p:cNvPr>
          <p:cNvPicPr>
            <a:picLocks noChangeAspect="1"/>
          </p:cNvPicPr>
          <p:nvPr/>
        </p:nvPicPr>
        <p:blipFill>
          <a:blip r:embed="rId4"/>
          <a:stretch>
            <a:fillRect/>
          </a:stretch>
        </p:blipFill>
        <p:spPr>
          <a:xfrm>
            <a:off x="38100" y="1638300"/>
            <a:ext cx="18211800" cy="1752600"/>
          </a:xfrm>
          <a:prstGeom prst="rect">
            <a:avLst/>
          </a:prstGeom>
        </p:spPr>
      </p:pic>
      <p:pic>
        <p:nvPicPr>
          <p:cNvPr id="8" name="Picture 7">
            <a:extLst>
              <a:ext uri="{FF2B5EF4-FFF2-40B4-BE49-F238E27FC236}">
                <a16:creationId xmlns:a16="http://schemas.microsoft.com/office/drawing/2014/main" id="{B51E1038-24A8-91E9-7959-CE9EA325297C}"/>
              </a:ext>
            </a:extLst>
          </p:cNvPr>
          <p:cNvPicPr>
            <a:picLocks noChangeAspect="1"/>
          </p:cNvPicPr>
          <p:nvPr/>
        </p:nvPicPr>
        <p:blipFill>
          <a:blip r:embed="rId4"/>
          <a:stretch>
            <a:fillRect/>
          </a:stretch>
        </p:blipFill>
        <p:spPr>
          <a:xfrm>
            <a:off x="15240" y="4563676"/>
            <a:ext cx="18211800" cy="4442685"/>
          </a:xfrm>
          <a:prstGeom prst="rect">
            <a:avLst/>
          </a:prstGeom>
        </p:spPr>
      </p:pic>
      <p:pic>
        <p:nvPicPr>
          <p:cNvPr id="10" name="object 4">
            <a:hlinkClick r:id="rId5" action="ppaction://hlinksldjump"/>
            <a:extLst>
              <a:ext uri="{FF2B5EF4-FFF2-40B4-BE49-F238E27FC236}">
                <a16:creationId xmlns:a16="http://schemas.microsoft.com/office/drawing/2014/main" id="{6029CAC5-613E-9C29-0766-163A3B0D07F7}"/>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36056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8710077"/>
          </a:xfrm>
          <a:prstGeom prst="rect">
            <a:avLst/>
          </a:prstGeom>
          <a:noFill/>
        </p:spPr>
        <p:txBody>
          <a:bodyPr wrap="square" rtlCol="0">
            <a:spAutoFit/>
          </a:bodyPr>
          <a:lstStyle/>
          <a:p>
            <a:r>
              <a:rPr lang="en-US" sz="2800" dirty="0">
                <a:solidFill>
                  <a:srgbClr val="0070C0"/>
                </a:solidFill>
              </a:rPr>
              <a:t>Reasons for this may include:</a:t>
            </a:r>
          </a:p>
          <a:p>
            <a:r>
              <a:rPr lang="en-US" sz="2800" dirty="0">
                <a:solidFill>
                  <a:schemeClr val="tx1"/>
                </a:solidFill>
              </a:rPr>
              <a:t>• The expertise to handle the situation is beyond your capabilities and you need help.</a:t>
            </a:r>
          </a:p>
          <a:p>
            <a:r>
              <a:rPr lang="en-US" sz="2800" dirty="0">
                <a:solidFill>
                  <a:schemeClr val="tx1"/>
                </a:solidFill>
              </a:rPr>
              <a:t>• You are unsure of how to handle the situation and need to seek the advice of someone who may have dealt with a similar situation in the past.</a:t>
            </a:r>
          </a:p>
          <a:p>
            <a:r>
              <a:rPr lang="en-US" sz="2800" dirty="0">
                <a:solidFill>
                  <a:schemeClr val="tx1"/>
                </a:solidFill>
              </a:rPr>
              <a:t>• You feel that someone may be better equipped to handle the situation more effectively because of the skills they possess and/or the relationship that they share with the client who is exhibiting the behaviour of concern.</a:t>
            </a:r>
          </a:p>
          <a:p>
            <a:r>
              <a:rPr lang="en-US" sz="2800" dirty="0">
                <a:solidFill>
                  <a:schemeClr val="tx1"/>
                </a:solidFill>
              </a:rPr>
              <a:t>• The situation is dangerous and there is a threat of physical violence.</a:t>
            </a:r>
          </a:p>
          <a:p>
            <a:r>
              <a:rPr lang="en-US" sz="2800" dirty="0">
                <a:solidFill>
                  <a:schemeClr val="tx1"/>
                </a:solidFill>
              </a:rPr>
              <a:t>• Someone has been seriously injured and requires medical attention.</a:t>
            </a:r>
          </a:p>
          <a:p>
            <a:r>
              <a:rPr lang="en-US" sz="2800" dirty="0">
                <a:solidFill>
                  <a:schemeClr val="tx1"/>
                </a:solidFill>
              </a:rPr>
              <a:t>• The </a:t>
            </a:r>
            <a:r>
              <a:rPr lang="en-US" sz="2800" dirty="0" err="1">
                <a:solidFill>
                  <a:schemeClr val="tx1"/>
                </a:solidFill>
              </a:rPr>
              <a:t>organisation’s</a:t>
            </a:r>
            <a:r>
              <a:rPr lang="en-US" sz="2800" dirty="0">
                <a:solidFill>
                  <a:schemeClr val="tx1"/>
                </a:solidFill>
              </a:rPr>
              <a:t> policies and procedures dictate that a particular person is to be contacted in the event of an incident such as the supervisor on duty or facility manager.</a:t>
            </a:r>
          </a:p>
          <a:p>
            <a:r>
              <a:rPr lang="en-US" sz="2800" dirty="0">
                <a:solidFill>
                  <a:srgbClr val="0070C0"/>
                </a:solidFill>
              </a:rPr>
              <a:t>4. There are legal and ethical considerations relevant to </a:t>
            </a:r>
            <a:r>
              <a:rPr lang="en-US" sz="2800" dirty="0" err="1">
                <a:solidFill>
                  <a:srgbClr val="0070C0"/>
                </a:solidFill>
              </a:rPr>
              <a:t>recognising</a:t>
            </a:r>
            <a:r>
              <a:rPr lang="en-US" sz="2800" dirty="0">
                <a:solidFill>
                  <a:srgbClr val="0070C0"/>
                </a:solidFill>
              </a:rPr>
              <a:t> and responding to behaviours</a:t>
            </a:r>
          </a:p>
          <a:p>
            <a:r>
              <a:rPr lang="en-US" sz="2800" dirty="0">
                <a:solidFill>
                  <a:srgbClr val="0070C0"/>
                </a:solidFill>
              </a:rPr>
              <a:t>of concern. These include Duty or Care, Human Rights and Work Health and Safety. How does</a:t>
            </a:r>
          </a:p>
          <a:p>
            <a:r>
              <a:rPr lang="en-US" sz="2800" dirty="0">
                <a:solidFill>
                  <a:srgbClr val="0070C0"/>
                </a:solidFill>
              </a:rPr>
              <a:t>each one of these apply to your role as a health services worker?</a:t>
            </a:r>
          </a:p>
          <a:p>
            <a:r>
              <a:rPr lang="en-US" sz="2800" dirty="0">
                <a:solidFill>
                  <a:srgbClr val="0070C0"/>
                </a:solidFill>
              </a:rPr>
              <a:t>Duty of Care </a:t>
            </a:r>
            <a:r>
              <a:rPr lang="en-US" sz="2800" dirty="0">
                <a:solidFill>
                  <a:schemeClr val="tx1"/>
                </a:solidFill>
              </a:rPr>
              <a:t>in health services entails reducing harm or risk to clients and patients by foreseeing potential dangers. </a:t>
            </a:r>
          </a:p>
          <a:p>
            <a:r>
              <a:rPr lang="en-US" sz="2800" dirty="0">
                <a:solidFill>
                  <a:srgbClr val="0070C0"/>
                </a:solidFill>
              </a:rPr>
              <a:t>Human Rights </a:t>
            </a:r>
            <a:r>
              <a:rPr lang="en-US" sz="2800" dirty="0">
                <a:solidFill>
                  <a:schemeClr val="tx1"/>
                </a:solidFill>
              </a:rPr>
              <a:t>must be upheld when dealing with individuals exhibiting concerning behavior, requiring fairness, equity, and respect. </a:t>
            </a:r>
          </a:p>
          <a:p>
            <a:r>
              <a:rPr lang="en-US" sz="2800" dirty="0">
                <a:solidFill>
                  <a:srgbClr val="0070C0"/>
                </a:solidFill>
              </a:rPr>
              <a:t>Work Health and Safety laws </a:t>
            </a:r>
            <a:r>
              <a:rPr lang="en-US" sz="2800" dirty="0">
                <a:solidFill>
                  <a:schemeClr val="tx1"/>
                </a:solidFill>
              </a:rPr>
              <a:t>ensure safety in organizations, with employers responsible for providing adequate training and ensuring compliance with policies to address behaviors of concern and maintain a safe environment for employees and visitors.</a:t>
            </a:r>
          </a:p>
        </p:txBody>
      </p:sp>
      <p:pic>
        <p:nvPicPr>
          <p:cNvPr id="7" name="Picture 6">
            <a:extLst>
              <a:ext uri="{FF2B5EF4-FFF2-40B4-BE49-F238E27FC236}">
                <a16:creationId xmlns:a16="http://schemas.microsoft.com/office/drawing/2014/main" id="{C2BFB7AE-507A-6666-D1DF-4614A54A436A}"/>
              </a:ext>
            </a:extLst>
          </p:cNvPr>
          <p:cNvPicPr>
            <a:picLocks noChangeAspect="1"/>
          </p:cNvPicPr>
          <p:nvPr/>
        </p:nvPicPr>
        <p:blipFill>
          <a:blip r:embed="rId4"/>
          <a:stretch>
            <a:fillRect/>
          </a:stretch>
        </p:blipFill>
        <p:spPr>
          <a:xfrm>
            <a:off x="38100" y="1714501"/>
            <a:ext cx="18211800" cy="3809999"/>
          </a:xfrm>
          <a:prstGeom prst="rect">
            <a:avLst/>
          </a:prstGeom>
        </p:spPr>
      </p:pic>
      <p:pic>
        <p:nvPicPr>
          <p:cNvPr id="8" name="Picture 7">
            <a:extLst>
              <a:ext uri="{FF2B5EF4-FFF2-40B4-BE49-F238E27FC236}">
                <a16:creationId xmlns:a16="http://schemas.microsoft.com/office/drawing/2014/main" id="{265984C6-EEE8-4636-C719-8C2329A61010}"/>
              </a:ext>
            </a:extLst>
          </p:cNvPr>
          <p:cNvPicPr>
            <a:picLocks noChangeAspect="1"/>
          </p:cNvPicPr>
          <p:nvPr/>
        </p:nvPicPr>
        <p:blipFill>
          <a:blip r:embed="rId4"/>
          <a:stretch>
            <a:fillRect/>
          </a:stretch>
        </p:blipFill>
        <p:spPr>
          <a:xfrm>
            <a:off x="2133600" y="6750734"/>
            <a:ext cx="15887455" cy="602566"/>
          </a:xfrm>
          <a:prstGeom prst="rect">
            <a:avLst/>
          </a:prstGeom>
        </p:spPr>
      </p:pic>
      <p:pic>
        <p:nvPicPr>
          <p:cNvPr id="10" name="Picture 9">
            <a:extLst>
              <a:ext uri="{FF2B5EF4-FFF2-40B4-BE49-F238E27FC236}">
                <a16:creationId xmlns:a16="http://schemas.microsoft.com/office/drawing/2014/main" id="{A0A39349-EC5E-F37C-97CD-70876AA96C87}"/>
              </a:ext>
            </a:extLst>
          </p:cNvPr>
          <p:cNvPicPr>
            <a:picLocks noChangeAspect="1"/>
          </p:cNvPicPr>
          <p:nvPr/>
        </p:nvPicPr>
        <p:blipFill>
          <a:blip r:embed="rId4"/>
          <a:stretch>
            <a:fillRect/>
          </a:stretch>
        </p:blipFill>
        <p:spPr>
          <a:xfrm>
            <a:off x="38100" y="7219426"/>
            <a:ext cx="6972300" cy="362474"/>
          </a:xfrm>
          <a:prstGeom prst="rect">
            <a:avLst/>
          </a:prstGeom>
        </p:spPr>
      </p:pic>
      <p:pic>
        <p:nvPicPr>
          <p:cNvPr id="11" name="Picture 10">
            <a:extLst>
              <a:ext uri="{FF2B5EF4-FFF2-40B4-BE49-F238E27FC236}">
                <a16:creationId xmlns:a16="http://schemas.microsoft.com/office/drawing/2014/main" id="{BB35CFBC-A9D5-A6E2-BCC9-1D5F7668FC24}"/>
              </a:ext>
            </a:extLst>
          </p:cNvPr>
          <p:cNvPicPr>
            <a:picLocks noChangeAspect="1"/>
          </p:cNvPicPr>
          <p:nvPr/>
        </p:nvPicPr>
        <p:blipFill>
          <a:blip r:embed="rId4"/>
          <a:stretch>
            <a:fillRect/>
          </a:stretch>
        </p:blipFill>
        <p:spPr>
          <a:xfrm>
            <a:off x="2471315" y="7512734"/>
            <a:ext cx="15887455" cy="602566"/>
          </a:xfrm>
          <a:prstGeom prst="rect">
            <a:avLst/>
          </a:prstGeom>
        </p:spPr>
      </p:pic>
      <p:pic>
        <p:nvPicPr>
          <p:cNvPr id="12" name="Picture 11">
            <a:extLst>
              <a:ext uri="{FF2B5EF4-FFF2-40B4-BE49-F238E27FC236}">
                <a16:creationId xmlns:a16="http://schemas.microsoft.com/office/drawing/2014/main" id="{4FA21CDA-D723-711C-F645-5D596560343E}"/>
              </a:ext>
            </a:extLst>
          </p:cNvPr>
          <p:cNvPicPr>
            <a:picLocks noChangeAspect="1"/>
          </p:cNvPicPr>
          <p:nvPr/>
        </p:nvPicPr>
        <p:blipFill>
          <a:blip r:embed="rId4"/>
          <a:stretch>
            <a:fillRect/>
          </a:stretch>
        </p:blipFill>
        <p:spPr>
          <a:xfrm>
            <a:off x="53340" y="8039099"/>
            <a:ext cx="6972300" cy="448877"/>
          </a:xfrm>
          <a:prstGeom prst="rect">
            <a:avLst/>
          </a:prstGeom>
        </p:spPr>
      </p:pic>
      <p:pic>
        <p:nvPicPr>
          <p:cNvPr id="13" name="Picture 12">
            <a:extLst>
              <a:ext uri="{FF2B5EF4-FFF2-40B4-BE49-F238E27FC236}">
                <a16:creationId xmlns:a16="http://schemas.microsoft.com/office/drawing/2014/main" id="{CFE50A28-FF40-476B-A8AD-6CBC72221CF7}"/>
              </a:ext>
            </a:extLst>
          </p:cNvPr>
          <p:cNvPicPr>
            <a:picLocks noChangeAspect="1"/>
          </p:cNvPicPr>
          <p:nvPr/>
        </p:nvPicPr>
        <p:blipFill>
          <a:blip r:embed="rId4"/>
          <a:stretch>
            <a:fillRect/>
          </a:stretch>
        </p:blipFill>
        <p:spPr>
          <a:xfrm>
            <a:off x="4724399" y="8470326"/>
            <a:ext cx="13296655" cy="806500"/>
          </a:xfrm>
          <a:prstGeom prst="rect">
            <a:avLst/>
          </a:prstGeom>
        </p:spPr>
      </p:pic>
      <p:pic>
        <p:nvPicPr>
          <p:cNvPr id="14" name="Picture 13">
            <a:extLst>
              <a:ext uri="{FF2B5EF4-FFF2-40B4-BE49-F238E27FC236}">
                <a16:creationId xmlns:a16="http://schemas.microsoft.com/office/drawing/2014/main" id="{09396177-5332-57D7-418B-8601CBEA5FED}"/>
              </a:ext>
            </a:extLst>
          </p:cNvPr>
          <p:cNvPicPr>
            <a:picLocks noChangeAspect="1"/>
          </p:cNvPicPr>
          <p:nvPr/>
        </p:nvPicPr>
        <p:blipFill>
          <a:blip r:embed="rId4"/>
          <a:stretch>
            <a:fillRect/>
          </a:stretch>
        </p:blipFill>
        <p:spPr>
          <a:xfrm>
            <a:off x="38100" y="8934925"/>
            <a:ext cx="6972300" cy="933211"/>
          </a:xfrm>
          <a:prstGeom prst="rect">
            <a:avLst/>
          </a:prstGeom>
        </p:spPr>
      </p:pic>
      <p:pic>
        <p:nvPicPr>
          <p:cNvPr id="15" name="object 4">
            <a:hlinkClick r:id="rId5" action="ppaction://hlinksldjump"/>
            <a:extLst>
              <a:ext uri="{FF2B5EF4-FFF2-40B4-BE49-F238E27FC236}">
                <a16:creationId xmlns:a16="http://schemas.microsoft.com/office/drawing/2014/main" id="{748DD4F7-0B0F-5D8C-EBC2-221729A0A758}"/>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365988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1384995"/>
          </a:xfrm>
          <a:prstGeom prst="rect">
            <a:avLst/>
          </a:prstGeom>
          <a:noFill/>
        </p:spPr>
        <p:txBody>
          <a:bodyPr wrap="square" rtlCol="0">
            <a:spAutoFit/>
          </a:bodyPr>
          <a:lstStyle/>
          <a:p>
            <a:r>
              <a:rPr lang="en-US" sz="2800" dirty="0">
                <a:solidFill>
                  <a:schemeClr val="tx1"/>
                </a:solidFill>
              </a:rPr>
              <a:t>5. When dealing with behaviours of concern, positive communication is imperative to achieving a successful outcome for everyone. Use the information from your Student Resource to complete the statements in the table below.</a:t>
            </a:r>
          </a:p>
        </p:txBody>
      </p:sp>
      <p:graphicFrame>
        <p:nvGraphicFramePr>
          <p:cNvPr id="7" name="Table 6">
            <a:extLst>
              <a:ext uri="{FF2B5EF4-FFF2-40B4-BE49-F238E27FC236}">
                <a16:creationId xmlns:a16="http://schemas.microsoft.com/office/drawing/2014/main" id="{FD5EE8FD-EA46-B77C-C9BC-FF6FDB285D95}"/>
              </a:ext>
            </a:extLst>
          </p:cNvPr>
          <p:cNvGraphicFramePr>
            <a:graphicFrameLocks noGrp="1"/>
          </p:cNvGraphicFramePr>
          <p:nvPr>
            <p:extLst>
              <p:ext uri="{D42A27DB-BD31-4B8C-83A1-F6EECF244321}">
                <p14:modId xmlns:p14="http://schemas.microsoft.com/office/powerpoint/2010/main" val="2247382322"/>
              </p:ext>
            </p:extLst>
          </p:nvPr>
        </p:nvGraphicFramePr>
        <p:xfrm>
          <a:off x="83820" y="2590211"/>
          <a:ext cx="18204180" cy="7073202"/>
        </p:xfrm>
        <a:graphic>
          <a:graphicData uri="http://schemas.openxmlformats.org/drawingml/2006/table">
            <a:tbl>
              <a:tblPr firstRow="1" bandRow="1">
                <a:tableStyleId>{5C22544A-7EE6-4342-B048-85BDC9FD1C3A}</a:tableStyleId>
              </a:tblPr>
              <a:tblGrid>
                <a:gridCol w="18204180">
                  <a:extLst>
                    <a:ext uri="{9D8B030D-6E8A-4147-A177-3AD203B41FA5}">
                      <a16:colId xmlns:a16="http://schemas.microsoft.com/office/drawing/2014/main" val="1990659935"/>
                    </a:ext>
                  </a:extLst>
                </a:gridCol>
              </a:tblGrid>
              <a:tr h="52345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0" dirty="0">
                          <a:solidFill>
                            <a:schemeClr val="tx1"/>
                          </a:solidFill>
                        </a:rPr>
                        <a:t>Verbal communication </a:t>
                      </a:r>
                      <a:r>
                        <a:rPr lang="en-US" sz="2800" b="0" dirty="0">
                          <a:solidFill>
                            <a:srgbClr val="0070C0"/>
                          </a:solidFill>
                        </a:rPr>
                        <a:t>is defined as what you say and how you say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446621"/>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The way you </a:t>
                      </a:r>
                      <a:r>
                        <a:rPr lang="en-US" sz="2800" dirty="0">
                          <a:solidFill>
                            <a:schemeClr val="tx1"/>
                          </a:solidFill>
                        </a:rPr>
                        <a:t>look, listen, move and react </a:t>
                      </a:r>
                      <a:r>
                        <a:rPr lang="en-US" sz="2800" dirty="0">
                          <a:solidFill>
                            <a:srgbClr val="0070C0"/>
                          </a:solidFill>
                        </a:rPr>
                        <a:t>to another person tells them more about how you’re feeling than words alone.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031704"/>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Effective listening </a:t>
                      </a:r>
                      <a:r>
                        <a:rPr lang="en-US" sz="2800" dirty="0">
                          <a:solidFill>
                            <a:srgbClr val="0070C0"/>
                          </a:solidFill>
                        </a:rPr>
                        <a:t>is just as important as what you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1502464"/>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When using verbal communication, you should use </a:t>
                      </a:r>
                      <a:r>
                        <a:rPr lang="en-US" sz="2800" dirty="0">
                          <a:solidFill>
                            <a:schemeClr val="tx1"/>
                          </a:solidFill>
                        </a:rPr>
                        <a:t>simple language </a:t>
                      </a:r>
                      <a:r>
                        <a:rPr lang="en-US" sz="2800" dirty="0">
                          <a:solidFill>
                            <a:srgbClr val="0070C0"/>
                          </a:solidFill>
                        </a:rPr>
                        <a:t>that a patient can </a:t>
                      </a:r>
                      <a:r>
                        <a:rPr lang="en-US" sz="2800" dirty="0">
                          <a:solidFill>
                            <a:schemeClr val="tx1"/>
                          </a:solidFill>
                        </a:rPr>
                        <a:t>easily understand</a:t>
                      </a:r>
                      <a:r>
                        <a:rPr lang="en-US" sz="2800" dirty="0">
                          <a:solidFill>
                            <a:srgbClr val="0070C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1551138"/>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Effective questioning is a key-way to </a:t>
                      </a:r>
                      <a:r>
                        <a:rPr lang="en-US" sz="2800" dirty="0">
                          <a:solidFill>
                            <a:schemeClr val="tx1"/>
                          </a:solidFill>
                        </a:rPr>
                        <a:t>find out information about a person’s behaviour of concern.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473001"/>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An example of a probing question would be </a:t>
                      </a:r>
                      <a:r>
                        <a:rPr lang="en-US" sz="2800" dirty="0">
                          <a:solidFill>
                            <a:schemeClr val="tx1"/>
                          </a:solidFill>
                        </a:rPr>
                        <a:t>“what made you react in such an aggressive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817802"/>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To be a successful communicator you need to </a:t>
                      </a:r>
                      <a:r>
                        <a:rPr lang="en-US" sz="2800" dirty="0">
                          <a:solidFill>
                            <a:schemeClr val="tx1"/>
                          </a:solidFill>
                        </a:rPr>
                        <a:t>listen actively not passively.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2665088"/>
                  </a:ext>
                </a:extLst>
              </a:tr>
              <a:tr h="91605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When dealing with behaviours of concern you will need to adapt your </a:t>
                      </a:r>
                      <a:r>
                        <a:rPr lang="en-US" sz="2800" dirty="0">
                          <a:solidFill>
                            <a:schemeClr val="tx1"/>
                          </a:solidFill>
                        </a:rPr>
                        <a:t>non-verbal communication </a:t>
                      </a:r>
                      <a:r>
                        <a:rPr lang="en-US" sz="2800" dirty="0">
                          <a:solidFill>
                            <a:srgbClr val="0070C0"/>
                          </a:solidFill>
                        </a:rPr>
                        <a:t>depending on the </a:t>
                      </a:r>
                      <a:r>
                        <a:rPr lang="en-US" sz="2800" dirty="0">
                          <a:solidFill>
                            <a:schemeClr val="tx1"/>
                          </a:solidFill>
                        </a:rPr>
                        <a:t>situation </a:t>
                      </a:r>
                      <a:r>
                        <a:rPr lang="en-US" sz="2800" dirty="0">
                          <a:solidFill>
                            <a:srgbClr val="0070C0"/>
                          </a:solidFill>
                        </a:rPr>
                        <a:t>and the patient that you are responding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2007732"/>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A leading question </a:t>
                      </a:r>
                      <a:r>
                        <a:rPr lang="en-US" sz="2800" dirty="0">
                          <a:solidFill>
                            <a:srgbClr val="0070C0"/>
                          </a:solidFill>
                        </a:rPr>
                        <a:t>attempts to lead the respondent in a certain direction of thinking, generally in line with </a:t>
                      </a:r>
                      <a:r>
                        <a:rPr lang="en-US" sz="2800" dirty="0">
                          <a:solidFill>
                            <a:schemeClr val="tx1"/>
                          </a:solidFill>
                        </a:rPr>
                        <a:t>your way of thinking.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5653244"/>
                  </a:ext>
                </a:extLst>
              </a:tr>
              <a:tr h="53072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chemeClr val="tx1"/>
                          </a:solidFill>
                        </a:rPr>
                        <a:t>Paraphrasing </a:t>
                      </a:r>
                      <a:r>
                        <a:rPr lang="en-US" sz="2800" dirty="0">
                          <a:solidFill>
                            <a:srgbClr val="0070C0"/>
                          </a:solidFill>
                        </a:rPr>
                        <a:t>is about putting things that someone else has said into your own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15902"/>
                  </a:ext>
                </a:extLst>
              </a:tr>
              <a:tr h="91605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0070C0"/>
                          </a:solidFill>
                        </a:rPr>
                        <a:t>When using verbal communication, it’s important to be </a:t>
                      </a:r>
                      <a:r>
                        <a:rPr lang="en-US" sz="2800" dirty="0">
                          <a:solidFill>
                            <a:schemeClr val="tx1"/>
                          </a:solidFill>
                        </a:rPr>
                        <a:t>friendly, open and assertive </a:t>
                      </a:r>
                      <a:r>
                        <a:rPr lang="en-US" sz="2800" dirty="0">
                          <a:solidFill>
                            <a:srgbClr val="0070C0"/>
                          </a:solidFill>
                        </a:rPr>
                        <a:t>while adapting your communication style to meet the needs of your client.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6950488"/>
                  </a:ext>
                </a:extLst>
              </a:tr>
            </a:tbl>
          </a:graphicData>
        </a:graphic>
      </p:graphicFrame>
      <p:pic>
        <p:nvPicPr>
          <p:cNvPr id="8" name="Picture 7">
            <a:extLst>
              <a:ext uri="{FF2B5EF4-FFF2-40B4-BE49-F238E27FC236}">
                <a16:creationId xmlns:a16="http://schemas.microsoft.com/office/drawing/2014/main" id="{B00A5F46-FB41-6B10-A0AF-37089F3135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640" y="2705100"/>
            <a:ext cx="3337560" cy="304800"/>
          </a:xfrm>
          <a:prstGeom prst="rect">
            <a:avLst/>
          </a:prstGeom>
        </p:spPr>
      </p:pic>
      <p:pic>
        <p:nvPicPr>
          <p:cNvPr id="10" name="Picture 9">
            <a:extLst>
              <a:ext uri="{FF2B5EF4-FFF2-40B4-BE49-F238E27FC236}">
                <a16:creationId xmlns:a16="http://schemas.microsoft.com/office/drawing/2014/main" id="{A003FB22-FE92-8373-6DB7-DC7CA3A729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400" y="3121959"/>
            <a:ext cx="4038600" cy="497541"/>
          </a:xfrm>
          <a:prstGeom prst="rect">
            <a:avLst/>
          </a:prstGeom>
        </p:spPr>
      </p:pic>
      <p:pic>
        <p:nvPicPr>
          <p:cNvPr id="11" name="Picture 10">
            <a:extLst>
              <a:ext uri="{FF2B5EF4-FFF2-40B4-BE49-F238E27FC236}">
                <a16:creationId xmlns:a16="http://schemas.microsoft.com/office/drawing/2014/main" id="{9ACF0FFC-F0B9-715A-8795-AF512A4EAF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 y="3745546"/>
            <a:ext cx="2659380" cy="360594"/>
          </a:xfrm>
          <a:prstGeom prst="rect">
            <a:avLst/>
          </a:prstGeom>
        </p:spPr>
      </p:pic>
      <p:pic>
        <p:nvPicPr>
          <p:cNvPr id="12" name="Picture 11">
            <a:extLst>
              <a:ext uri="{FF2B5EF4-FFF2-40B4-BE49-F238E27FC236}">
                <a16:creationId xmlns:a16="http://schemas.microsoft.com/office/drawing/2014/main" id="{D61C3E56-01ED-7DAD-234F-7ED0043613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3800" y="4229099"/>
            <a:ext cx="2476500" cy="457201"/>
          </a:xfrm>
          <a:prstGeom prst="rect">
            <a:avLst/>
          </a:prstGeom>
        </p:spPr>
      </p:pic>
      <p:pic>
        <p:nvPicPr>
          <p:cNvPr id="13" name="Picture 12">
            <a:extLst>
              <a:ext uri="{FF2B5EF4-FFF2-40B4-BE49-F238E27FC236}">
                <a16:creationId xmlns:a16="http://schemas.microsoft.com/office/drawing/2014/main" id="{C4E0D61A-559A-9D46-F9AD-5493515DC7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3000" y="4229099"/>
            <a:ext cx="2743200" cy="457202"/>
          </a:xfrm>
          <a:prstGeom prst="rect">
            <a:avLst/>
          </a:prstGeom>
        </p:spPr>
      </p:pic>
      <p:pic>
        <p:nvPicPr>
          <p:cNvPr id="14" name="Picture 13">
            <a:extLst>
              <a:ext uri="{FF2B5EF4-FFF2-40B4-BE49-F238E27FC236}">
                <a16:creationId xmlns:a16="http://schemas.microsoft.com/office/drawing/2014/main" id="{07D8873D-F73F-F47A-02BC-F5B12D753860}"/>
              </a:ext>
            </a:extLst>
          </p:cNvPr>
          <p:cNvPicPr>
            <a:picLocks noChangeAspect="1"/>
          </p:cNvPicPr>
          <p:nvPr/>
        </p:nvPicPr>
        <p:blipFill>
          <a:blip r:embed="rId4"/>
          <a:stretch>
            <a:fillRect/>
          </a:stretch>
        </p:blipFill>
        <p:spPr>
          <a:xfrm>
            <a:off x="5448300" y="4762498"/>
            <a:ext cx="8724900" cy="381002"/>
          </a:xfrm>
          <a:prstGeom prst="rect">
            <a:avLst/>
          </a:prstGeom>
        </p:spPr>
      </p:pic>
      <p:pic>
        <p:nvPicPr>
          <p:cNvPr id="15" name="Picture 14">
            <a:extLst>
              <a:ext uri="{FF2B5EF4-FFF2-40B4-BE49-F238E27FC236}">
                <a16:creationId xmlns:a16="http://schemas.microsoft.com/office/drawing/2014/main" id="{448859BC-49A5-1290-53FF-49F83EF9D3E3}"/>
              </a:ext>
            </a:extLst>
          </p:cNvPr>
          <p:cNvPicPr>
            <a:picLocks noChangeAspect="1"/>
          </p:cNvPicPr>
          <p:nvPr/>
        </p:nvPicPr>
        <p:blipFill>
          <a:blip r:embed="rId4"/>
          <a:stretch>
            <a:fillRect/>
          </a:stretch>
        </p:blipFill>
        <p:spPr>
          <a:xfrm>
            <a:off x="6591300" y="5318759"/>
            <a:ext cx="8724900" cy="381002"/>
          </a:xfrm>
          <a:prstGeom prst="rect">
            <a:avLst/>
          </a:prstGeom>
        </p:spPr>
      </p:pic>
      <p:pic>
        <p:nvPicPr>
          <p:cNvPr id="16" name="Picture 15">
            <a:extLst>
              <a:ext uri="{FF2B5EF4-FFF2-40B4-BE49-F238E27FC236}">
                <a16:creationId xmlns:a16="http://schemas.microsoft.com/office/drawing/2014/main" id="{8A2FDC4B-84FF-7079-481C-A5346A0DDA30}"/>
              </a:ext>
            </a:extLst>
          </p:cNvPr>
          <p:cNvPicPr>
            <a:picLocks noChangeAspect="1"/>
          </p:cNvPicPr>
          <p:nvPr/>
        </p:nvPicPr>
        <p:blipFill>
          <a:blip r:embed="rId4"/>
          <a:stretch>
            <a:fillRect/>
          </a:stretch>
        </p:blipFill>
        <p:spPr>
          <a:xfrm>
            <a:off x="6858000" y="5858763"/>
            <a:ext cx="8724900" cy="381002"/>
          </a:xfrm>
          <a:prstGeom prst="rect">
            <a:avLst/>
          </a:prstGeom>
        </p:spPr>
      </p:pic>
      <p:pic>
        <p:nvPicPr>
          <p:cNvPr id="17" name="Picture 16">
            <a:extLst>
              <a:ext uri="{FF2B5EF4-FFF2-40B4-BE49-F238E27FC236}">
                <a16:creationId xmlns:a16="http://schemas.microsoft.com/office/drawing/2014/main" id="{089F72DC-DB3C-1116-6ED7-D33C0161171E}"/>
              </a:ext>
            </a:extLst>
          </p:cNvPr>
          <p:cNvPicPr>
            <a:picLocks noChangeAspect="1"/>
          </p:cNvPicPr>
          <p:nvPr/>
        </p:nvPicPr>
        <p:blipFill>
          <a:blip r:embed="rId4"/>
          <a:stretch>
            <a:fillRect/>
          </a:stretch>
        </p:blipFill>
        <p:spPr>
          <a:xfrm>
            <a:off x="10287000" y="6345816"/>
            <a:ext cx="3962400" cy="660403"/>
          </a:xfrm>
          <a:prstGeom prst="rect">
            <a:avLst/>
          </a:prstGeom>
        </p:spPr>
      </p:pic>
      <p:pic>
        <p:nvPicPr>
          <p:cNvPr id="18" name="Picture 17">
            <a:extLst>
              <a:ext uri="{FF2B5EF4-FFF2-40B4-BE49-F238E27FC236}">
                <a16:creationId xmlns:a16="http://schemas.microsoft.com/office/drawing/2014/main" id="{C479F4AE-69EE-2A74-ED27-DE953CDEB3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7640" y="6753862"/>
            <a:ext cx="1310125" cy="360594"/>
          </a:xfrm>
          <a:prstGeom prst="rect">
            <a:avLst/>
          </a:prstGeom>
        </p:spPr>
      </p:pic>
      <p:pic>
        <p:nvPicPr>
          <p:cNvPr id="19" name="Picture 18">
            <a:extLst>
              <a:ext uri="{FF2B5EF4-FFF2-40B4-BE49-F238E27FC236}">
                <a16:creationId xmlns:a16="http://schemas.microsoft.com/office/drawing/2014/main" id="{10792DAC-62F9-4CC4-FFC6-F8F759153B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640" y="7373706"/>
            <a:ext cx="2659380" cy="360594"/>
          </a:xfrm>
          <a:prstGeom prst="rect">
            <a:avLst/>
          </a:prstGeom>
        </p:spPr>
      </p:pic>
      <p:pic>
        <p:nvPicPr>
          <p:cNvPr id="20" name="Picture 19">
            <a:extLst>
              <a:ext uri="{FF2B5EF4-FFF2-40B4-BE49-F238E27FC236}">
                <a16:creationId xmlns:a16="http://schemas.microsoft.com/office/drawing/2014/main" id="{77CA8183-F515-99F3-641B-1240308AE4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44800" y="7367835"/>
            <a:ext cx="2659380" cy="360594"/>
          </a:xfrm>
          <a:prstGeom prst="rect">
            <a:avLst/>
          </a:prstGeom>
        </p:spPr>
      </p:pic>
      <p:pic>
        <p:nvPicPr>
          <p:cNvPr id="21" name="Picture 20">
            <a:extLst>
              <a:ext uri="{FF2B5EF4-FFF2-40B4-BE49-F238E27FC236}">
                <a16:creationId xmlns:a16="http://schemas.microsoft.com/office/drawing/2014/main" id="{55A943CB-AA47-A48A-767B-B487A15CCC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7768798"/>
            <a:ext cx="2659380" cy="360594"/>
          </a:xfrm>
          <a:prstGeom prst="rect">
            <a:avLst/>
          </a:prstGeom>
        </p:spPr>
      </p:pic>
      <p:pic>
        <p:nvPicPr>
          <p:cNvPr id="22" name="Picture 21">
            <a:extLst>
              <a:ext uri="{FF2B5EF4-FFF2-40B4-BE49-F238E27FC236}">
                <a16:creationId xmlns:a16="http://schemas.microsoft.com/office/drawing/2014/main" id="{77BFA875-E29D-98D8-7B84-C8642AF203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8258447"/>
            <a:ext cx="1905000" cy="390253"/>
          </a:xfrm>
          <a:prstGeom prst="rect">
            <a:avLst/>
          </a:prstGeom>
        </p:spPr>
      </p:pic>
      <p:pic>
        <p:nvPicPr>
          <p:cNvPr id="23" name="Picture 22">
            <a:extLst>
              <a:ext uri="{FF2B5EF4-FFF2-40B4-BE49-F238E27FC236}">
                <a16:creationId xmlns:a16="http://schemas.microsoft.com/office/drawing/2014/main" id="{0851EB06-9646-9142-60EF-4F3DC2F15A5D}"/>
              </a:ext>
            </a:extLst>
          </p:cNvPr>
          <p:cNvPicPr>
            <a:picLocks noChangeAspect="1"/>
          </p:cNvPicPr>
          <p:nvPr/>
        </p:nvPicPr>
        <p:blipFill>
          <a:blip r:embed="rId4"/>
          <a:stretch>
            <a:fillRect/>
          </a:stretch>
        </p:blipFill>
        <p:spPr>
          <a:xfrm>
            <a:off x="8229600" y="8766986"/>
            <a:ext cx="4114800" cy="811726"/>
          </a:xfrm>
          <a:prstGeom prst="rect">
            <a:avLst/>
          </a:prstGeom>
        </p:spPr>
      </p:pic>
      <p:pic>
        <p:nvPicPr>
          <p:cNvPr id="24" name="object 4">
            <a:hlinkClick r:id="rId7" action="ppaction://hlinksldjump"/>
            <a:extLst>
              <a:ext uri="{FF2B5EF4-FFF2-40B4-BE49-F238E27FC236}">
                <a16:creationId xmlns:a16="http://schemas.microsoft.com/office/drawing/2014/main" id="{CEEFB334-2833-5196-DAD3-0A276BC88F01}"/>
              </a:ext>
            </a:extLst>
          </p:cNvPr>
          <p:cNvPicPr/>
          <p:nvPr/>
        </p:nvPicPr>
        <p:blipFill>
          <a:blip r:embed="rId8"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42765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8279190"/>
          </a:xfrm>
          <a:prstGeom prst="rect">
            <a:avLst/>
          </a:prstGeom>
          <a:noFill/>
        </p:spPr>
        <p:txBody>
          <a:bodyPr wrap="square" rtlCol="0">
            <a:spAutoFit/>
          </a:bodyPr>
          <a:lstStyle/>
          <a:p>
            <a:r>
              <a:rPr lang="en-US" sz="2800" dirty="0">
                <a:solidFill>
                  <a:srgbClr val="0070C0"/>
                </a:solidFill>
              </a:rPr>
              <a:t>6. How would you find out what your </a:t>
            </a:r>
            <a:r>
              <a:rPr lang="en-US" sz="2800" dirty="0" err="1">
                <a:solidFill>
                  <a:srgbClr val="0070C0"/>
                </a:solidFill>
              </a:rPr>
              <a:t>organisations</a:t>
            </a:r>
            <a:r>
              <a:rPr lang="en-US" sz="2800" dirty="0">
                <a:solidFill>
                  <a:srgbClr val="0070C0"/>
                </a:solidFill>
              </a:rPr>
              <a:t> reporting processes are when dealing with behaviours of concern? Give one (1) example of an </a:t>
            </a:r>
            <a:r>
              <a:rPr lang="en-US" sz="2800" dirty="0" err="1">
                <a:solidFill>
                  <a:srgbClr val="0070C0"/>
                </a:solidFill>
              </a:rPr>
              <a:t>organisation</a:t>
            </a:r>
            <a:r>
              <a:rPr lang="en-US" sz="2800" dirty="0">
                <a:solidFill>
                  <a:srgbClr val="0070C0"/>
                </a:solidFill>
              </a:rPr>
              <a:t> reporting process?</a:t>
            </a:r>
          </a:p>
          <a:p>
            <a:r>
              <a:rPr lang="en-US" sz="2800" dirty="0">
                <a:solidFill>
                  <a:schemeClr val="tx1"/>
                </a:solidFill>
              </a:rPr>
              <a:t>The reporting guidelines should be outlined in the </a:t>
            </a:r>
            <a:r>
              <a:rPr lang="en-US" sz="2800" dirty="0" err="1">
                <a:solidFill>
                  <a:schemeClr val="tx1"/>
                </a:solidFill>
              </a:rPr>
              <a:t>organisation's</a:t>
            </a:r>
            <a:r>
              <a:rPr lang="en-US" sz="2800" dirty="0">
                <a:solidFill>
                  <a:schemeClr val="tx1"/>
                </a:solidFill>
              </a:rPr>
              <a:t> policy and procedure manual. If not, you would ask a manager, HR rep or peer for guidance.</a:t>
            </a:r>
          </a:p>
          <a:p>
            <a:r>
              <a:rPr lang="en-US" sz="2800" dirty="0">
                <a:solidFill>
                  <a:schemeClr val="tx1"/>
                </a:solidFill>
              </a:rPr>
              <a:t>An example could include using a form or template, verbally reporting an incident or using a website or application.</a:t>
            </a:r>
          </a:p>
          <a:p>
            <a:r>
              <a:rPr lang="en-US" sz="2800" dirty="0">
                <a:solidFill>
                  <a:srgbClr val="0070C0"/>
                </a:solidFill>
              </a:rPr>
              <a:t>7. Name three (3) ways that you can ensure the safety of yourself and others whilst being</a:t>
            </a:r>
          </a:p>
          <a:p>
            <a:r>
              <a:rPr lang="en-US" sz="2800" dirty="0">
                <a:solidFill>
                  <a:srgbClr val="0070C0"/>
                </a:solidFill>
              </a:rPr>
              <a:t>employed as a health services worker. Who might you enlist to assist with this?</a:t>
            </a:r>
          </a:p>
          <a:p>
            <a:r>
              <a:rPr lang="en-US" sz="2800" dirty="0">
                <a:solidFill>
                  <a:schemeClr val="tx1"/>
                </a:solidFill>
              </a:rPr>
              <a:t>Answers may vary but could include:</a:t>
            </a:r>
          </a:p>
          <a:p>
            <a:r>
              <a:rPr lang="en-US" sz="2800" dirty="0">
                <a:solidFill>
                  <a:schemeClr val="tx1"/>
                </a:solidFill>
              </a:rPr>
              <a:t>• Advising peers or co-workers how long you intend to be with a patient or client</a:t>
            </a:r>
          </a:p>
          <a:p>
            <a:r>
              <a:rPr lang="en-US" sz="2800" dirty="0">
                <a:solidFill>
                  <a:schemeClr val="tx1"/>
                </a:solidFill>
              </a:rPr>
              <a:t>• Taking a peer or security with you if you fear a situation may escalate</a:t>
            </a:r>
          </a:p>
          <a:p>
            <a:r>
              <a:rPr lang="en-US" sz="2800" dirty="0">
                <a:solidFill>
                  <a:schemeClr val="tx1"/>
                </a:solidFill>
              </a:rPr>
              <a:t>• Placing yourself closest to the door in meetings incase you need a quick exit path</a:t>
            </a:r>
          </a:p>
          <a:p>
            <a:r>
              <a:rPr lang="en-US" sz="2800" dirty="0">
                <a:solidFill>
                  <a:schemeClr val="tx1"/>
                </a:solidFill>
              </a:rPr>
              <a:t>• Ensure you have access to a phone, personal duress alarm or personal alarm</a:t>
            </a:r>
          </a:p>
          <a:p>
            <a:r>
              <a:rPr lang="en-US" sz="2800" dirty="0">
                <a:solidFill>
                  <a:schemeClr val="tx1"/>
                </a:solidFill>
              </a:rPr>
              <a:t>• You may enlist the assistance of peers, security or family members/friends of the patient to help with safety.</a:t>
            </a:r>
          </a:p>
          <a:p>
            <a:r>
              <a:rPr lang="en-US" sz="2800" dirty="0">
                <a:solidFill>
                  <a:srgbClr val="0070C0"/>
                </a:solidFill>
              </a:rPr>
              <a:t>8. Why is it important to deal with behaviours of concern promptly, firmly and diplomatically, and what is a suitable tactic to implement to assist with this? Please list an example of this.</a:t>
            </a:r>
          </a:p>
          <a:p>
            <a:r>
              <a:rPr lang="en-US" sz="2800" dirty="0">
                <a:solidFill>
                  <a:schemeClr val="tx1"/>
                </a:solidFill>
              </a:rPr>
              <a:t>This is important as when a situation is dealt with immediately, it limits the chances of escalation.</a:t>
            </a:r>
          </a:p>
          <a:p>
            <a:r>
              <a:rPr lang="en-US" sz="2800" dirty="0">
                <a:solidFill>
                  <a:schemeClr val="tx1"/>
                </a:solidFill>
              </a:rPr>
              <a:t>To deal with a situation promptly it can be useful to implement a suitable de-escalation tactic. For example, distraction can be a great option if suitable for the client and situation, such as offering a child who is throwing a tantrum a snack or asking them if they want to play a game.</a:t>
            </a:r>
          </a:p>
        </p:txBody>
      </p:sp>
      <p:pic>
        <p:nvPicPr>
          <p:cNvPr id="7" name="Picture 6">
            <a:extLst>
              <a:ext uri="{FF2B5EF4-FFF2-40B4-BE49-F238E27FC236}">
                <a16:creationId xmlns:a16="http://schemas.microsoft.com/office/drawing/2014/main" id="{E3D6BE99-3CED-B79E-B110-9209009E4A71}"/>
              </a:ext>
            </a:extLst>
          </p:cNvPr>
          <p:cNvPicPr>
            <a:picLocks noChangeAspect="1"/>
          </p:cNvPicPr>
          <p:nvPr/>
        </p:nvPicPr>
        <p:blipFill>
          <a:blip r:embed="rId4"/>
          <a:stretch>
            <a:fillRect/>
          </a:stretch>
        </p:blipFill>
        <p:spPr>
          <a:xfrm>
            <a:off x="38100" y="1638300"/>
            <a:ext cx="18211800" cy="1752600"/>
          </a:xfrm>
          <a:prstGeom prst="rect">
            <a:avLst/>
          </a:prstGeom>
        </p:spPr>
      </p:pic>
      <p:pic>
        <p:nvPicPr>
          <p:cNvPr id="8" name="Picture 7">
            <a:extLst>
              <a:ext uri="{FF2B5EF4-FFF2-40B4-BE49-F238E27FC236}">
                <a16:creationId xmlns:a16="http://schemas.microsoft.com/office/drawing/2014/main" id="{BA8C6BB2-0ED5-368C-A1E0-E5739B3BCEDB}"/>
              </a:ext>
            </a:extLst>
          </p:cNvPr>
          <p:cNvPicPr>
            <a:picLocks noChangeAspect="1"/>
          </p:cNvPicPr>
          <p:nvPr/>
        </p:nvPicPr>
        <p:blipFill>
          <a:blip r:embed="rId4"/>
          <a:stretch>
            <a:fillRect/>
          </a:stretch>
        </p:blipFill>
        <p:spPr>
          <a:xfrm>
            <a:off x="76200" y="4152900"/>
            <a:ext cx="18211800" cy="2628901"/>
          </a:xfrm>
          <a:prstGeom prst="rect">
            <a:avLst/>
          </a:prstGeom>
        </p:spPr>
      </p:pic>
      <p:pic>
        <p:nvPicPr>
          <p:cNvPr id="10" name="Picture 9">
            <a:extLst>
              <a:ext uri="{FF2B5EF4-FFF2-40B4-BE49-F238E27FC236}">
                <a16:creationId xmlns:a16="http://schemas.microsoft.com/office/drawing/2014/main" id="{5C17EE9B-4C3C-44F7-BF8B-31C79CE166AD}"/>
              </a:ext>
            </a:extLst>
          </p:cNvPr>
          <p:cNvPicPr>
            <a:picLocks noChangeAspect="1"/>
          </p:cNvPicPr>
          <p:nvPr/>
        </p:nvPicPr>
        <p:blipFill>
          <a:blip r:embed="rId4"/>
          <a:stretch>
            <a:fillRect/>
          </a:stretch>
        </p:blipFill>
        <p:spPr>
          <a:xfrm>
            <a:off x="93630" y="7654170"/>
            <a:ext cx="18211800" cy="1752600"/>
          </a:xfrm>
          <a:prstGeom prst="rect">
            <a:avLst/>
          </a:prstGeom>
        </p:spPr>
      </p:pic>
      <p:pic>
        <p:nvPicPr>
          <p:cNvPr id="11" name="object 4">
            <a:hlinkClick r:id="rId5" action="ppaction://hlinksldjump"/>
            <a:extLst>
              <a:ext uri="{FF2B5EF4-FFF2-40B4-BE49-F238E27FC236}">
                <a16:creationId xmlns:a16="http://schemas.microsoft.com/office/drawing/2014/main" id="{3CCEF16D-0FC5-7B75-8111-A4358A9AAF6C}"/>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16785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6986528"/>
          </a:xfrm>
          <a:prstGeom prst="rect">
            <a:avLst/>
          </a:prstGeom>
          <a:noFill/>
        </p:spPr>
        <p:txBody>
          <a:bodyPr wrap="square" rtlCol="0">
            <a:spAutoFit/>
          </a:bodyPr>
          <a:lstStyle/>
          <a:p>
            <a:r>
              <a:rPr lang="en-US" sz="2800" dirty="0">
                <a:solidFill>
                  <a:srgbClr val="0070C0"/>
                </a:solidFill>
              </a:rPr>
              <a:t>9. What is deemed to be a notifiable incident?</a:t>
            </a:r>
          </a:p>
          <a:p>
            <a:r>
              <a:rPr lang="en-US" sz="2800" dirty="0">
                <a:solidFill>
                  <a:schemeClr val="tx1"/>
                </a:solidFill>
              </a:rPr>
              <a:t>This is important as when a situation is dealt with immediately, it limits the chances of escalation. To deal with a situation promptly it can be useful to implement a suitable de-escalation tactic. For example, distraction can be a great option if suitable for the client and situation, such as offering a child who is throwing a tantrum a snack or asking them if they want to play a game.</a:t>
            </a:r>
          </a:p>
          <a:p>
            <a:r>
              <a:rPr lang="en-US" sz="2800" dirty="0">
                <a:solidFill>
                  <a:srgbClr val="0070C0"/>
                </a:solidFill>
              </a:rPr>
              <a:t>10. It is important to review incidents so that an </a:t>
            </a:r>
            <a:r>
              <a:rPr lang="en-US" sz="2800" dirty="0" err="1">
                <a:solidFill>
                  <a:srgbClr val="0070C0"/>
                </a:solidFill>
              </a:rPr>
              <a:t>organisation</a:t>
            </a:r>
            <a:r>
              <a:rPr lang="en-US" sz="2800" dirty="0">
                <a:solidFill>
                  <a:srgbClr val="0070C0"/>
                </a:solidFill>
              </a:rPr>
              <a:t> can determine strategies to deal with them better in future, or to avoid them happening again. What are three (3) pieces of information relating to the incident that can be gathered and reported to assist with this?</a:t>
            </a:r>
          </a:p>
          <a:p>
            <a:r>
              <a:rPr lang="en-US" sz="2800" dirty="0">
                <a:solidFill>
                  <a:schemeClr val="tx1"/>
                </a:solidFill>
              </a:rPr>
              <a:t>Information gathered may include:</a:t>
            </a:r>
          </a:p>
          <a:p>
            <a:r>
              <a:rPr lang="en-US" sz="2800" dirty="0">
                <a:solidFill>
                  <a:schemeClr val="tx1"/>
                </a:solidFill>
              </a:rPr>
              <a:t>• Potential causes or triggers for the incident</a:t>
            </a:r>
          </a:p>
          <a:p>
            <a:r>
              <a:rPr lang="en-US" sz="2800" dirty="0">
                <a:solidFill>
                  <a:schemeClr val="tx1"/>
                </a:solidFill>
              </a:rPr>
              <a:t>• What occurred just before the behaviour?</a:t>
            </a:r>
          </a:p>
          <a:p>
            <a:r>
              <a:rPr lang="en-US" sz="2800" dirty="0">
                <a:solidFill>
                  <a:schemeClr val="tx1"/>
                </a:solidFill>
              </a:rPr>
              <a:t>• What factors might have triggered the behaviour?</a:t>
            </a:r>
          </a:p>
          <a:p>
            <a:r>
              <a:rPr lang="en-US" sz="2800" dirty="0">
                <a:solidFill>
                  <a:schemeClr val="tx1"/>
                </a:solidFill>
              </a:rPr>
              <a:t>• What was the environment like?</a:t>
            </a:r>
          </a:p>
          <a:p>
            <a:r>
              <a:rPr lang="en-US" sz="2800" dirty="0">
                <a:solidFill>
                  <a:schemeClr val="tx1"/>
                </a:solidFill>
              </a:rPr>
              <a:t>• What were the actions of worker involved in the situation?</a:t>
            </a:r>
          </a:p>
          <a:p>
            <a:r>
              <a:rPr lang="en-US" sz="2800" dirty="0">
                <a:solidFill>
                  <a:schemeClr val="tx1"/>
                </a:solidFill>
              </a:rPr>
              <a:t>It should be viewed as an opportunity to identify areas for improvement, educate the employee and support them to deal with a similar situation more effectively in the future.</a:t>
            </a:r>
          </a:p>
        </p:txBody>
      </p:sp>
      <p:pic>
        <p:nvPicPr>
          <p:cNvPr id="7" name="Picture 6">
            <a:extLst>
              <a:ext uri="{FF2B5EF4-FFF2-40B4-BE49-F238E27FC236}">
                <a16:creationId xmlns:a16="http://schemas.microsoft.com/office/drawing/2014/main" id="{A71136CD-78AC-A1CE-2CC4-617824FC938C}"/>
              </a:ext>
            </a:extLst>
          </p:cNvPr>
          <p:cNvPicPr>
            <a:picLocks noChangeAspect="1"/>
          </p:cNvPicPr>
          <p:nvPr/>
        </p:nvPicPr>
        <p:blipFill>
          <a:blip r:embed="rId4"/>
          <a:stretch>
            <a:fillRect/>
          </a:stretch>
        </p:blipFill>
        <p:spPr>
          <a:xfrm>
            <a:off x="38100" y="1638300"/>
            <a:ext cx="18211800" cy="1752600"/>
          </a:xfrm>
          <a:prstGeom prst="rect">
            <a:avLst/>
          </a:prstGeom>
        </p:spPr>
      </p:pic>
      <p:pic>
        <p:nvPicPr>
          <p:cNvPr id="8" name="Picture 7">
            <a:extLst>
              <a:ext uri="{FF2B5EF4-FFF2-40B4-BE49-F238E27FC236}">
                <a16:creationId xmlns:a16="http://schemas.microsoft.com/office/drawing/2014/main" id="{E143C833-0E50-B2A6-A9BF-5F348727F8EB}"/>
              </a:ext>
            </a:extLst>
          </p:cNvPr>
          <p:cNvPicPr>
            <a:picLocks noChangeAspect="1"/>
          </p:cNvPicPr>
          <p:nvPr/>
        </p:nvPicPr>
        <p:blipFill>
          <a:blip r:embed="rId4"/>
          <a:stretch>
            <a:fillRect/>
          </a:stretch>
        </p:blipFill>
        <p:spPr>
          <a:xfrm>
            <a:off x="76200" y="4651324"/>
            <a:ext cx="18211800" cy="3493264"/>
          </a:xfrm>
          <a:prstGeom prst="rect">
            <a:avLst/>
          </a:prstGeom>
        </p:spPr>
      </p:pic>
      <p:pic>
        <p:nvPicPr>
          <p:cNvPr id="10" name="object 4">
            <a:hlinkClick r:id="rId5" action="ppaction://hlinksldjump"/>
            <a:extLst>
              <a:ext uri="{FF2B5EF4-FFF2-40B4-BE49-F238E27FC236}">
                <a16:creationId xmlns:a16="http://schemas.microsoft.com/office/drawing/2014/main" id="{EEE4E8A9-D5CA-AD46-2E25-E0AD5753FDBE}"/>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78402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1 Knowledge Questions</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pic>
        <p:nvPicPr>
          <p:cNvPr id="3" name="object 3"/>
          <p:cNvPicPr/>
          <p:nvPr/>
        </p:nvPicPr>
        <p:blipFill>
          <a:blip r:embed="rId5"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9140964"/>
          </a:xfrm>
          <a:prstGeom prst="rect">
            <a:avLst/>
          </a:prstGeom>
          <a:noFill/>
        </p:spPr>
        <p:txBody>
          <a:bodyPr wrap="square" rtlCol="0">
            <a:spAutoFit/>
          </a:bodyPr>
          <a:lstStyle/>
          <a:p>
            <a:r>
              <a:rPr lang="en-US" sz="2800" dirty="0">
                <a:solidFill>
                  <a:srgbClr val="0070C0"/>
                </a:solidFill>
              </a:rPr>
              <a:t>11. Reviewing an incident should also not be about finding the mistakes and judging the employee for how they reacted and handled the situation. How should it be viewed instead? What are three (3) improvements that can come from reviewing incidents effectively?</a:t>
            </a:r>
          </a:p>
          <a:p>
            <a:r>
              <a:rPr lang="en-US" sz="2800" dirty="0">
                <a:solidFill>
                  <a:schemeClr val="tx1"/>
                </a:solidFill>
              </a:rPr>
              <a:t>It should be viewed as an opportunity to identify areas for improvement, educate the employee and support them to deal with a similar situation more effectively in the future.</a:t>
            </a:r>
          </a:p>
          <a:p>
            <a:r>
              <a:rPr lang="en-US" sz="2800" dirty="0">
                <a:solidFill>
                  <a:schemeClr val="tx1"/>
                </a:solidFill>
              </a:rPr>
              <a:t>Improvements that could come from reviewing an incident in the health services industry could include:</a:t>
            </a:r>
          </a:p>
          <a:p>
            <a:r>
              <a:rPr lang="en-US" sz="2800" dirty="0">
                <a:solidFill>
                  <a:schemeClr val="tx1"/>
                </a:solidFill>
              </a:rPr>
              <a:t>• Additional training or more in-depth training for staff.</a:t>
            </a:r>
          </a:p>
          <a:p>
            <a:r>
              <a:rPr lang="en-US" sz="2800" dirty="0">
                <a:solidFill>
                  <a:schemeClr val="tx1"/>
                </a:solidFill>
              </a:rPr>
              <a:t>• Increasing the availability of resources, for example, if a patient became aggressive because of the lack of availability of packs of cards, the </a:t>
            </a:r>
            <a:r>
              <a:rPr lang="en-US" sz="2800" dirty="0" err="1">
                <a:solidFill>
                  <a:schemeClr val="tx1"/>
                </a:solidFill>
              </a:rPr>
              <a:t>organisation</a:t>
            </a:r>
            <a:r>
              <a:rPr lang="en-US" sz="2800" dirty="0">
                <a:solidFill>
                  <a:schemeClr val="tx1"/>
                </a:solidFill>
              </a:rPr>
              <a:t> could look at the viability of purchasing more.</a:t>
            </a:r>
          </a:p>
          <a:p>
            <a:r>
              <a:rPr lang="en-US" sz="2800" dirty="0">
                <a:solidFill>
                  <a:schemeClr val="tx1"/>
                </a:solidFill>
              </a:rPr>
              <a:t>• Increases in security.</a:t>
            </a:r>
          </a:p>
          <a:p>
            <a:r>
              <a:rPr lang="en-US" sz="2800" dirty="0">
                <a:solidFill>
                  <a:schemeClr val="tx1"/>
                </a:solidFill>
              </a:rPr>
              <a:t>• Changes to </a:t>
            </a:r>
            <a:r>
              <a:rPr lang="en-US" sz="2800" dirty="0" err="1">
                <a:solidFill>
                  <a:schemeClr val="tx1"/>
                </a:solidFill>
              </a:rPr>
              <a:t>organisational</a:t>
            </a:r>
            <a:r>
              <a:rPr lang="en-US" sz="2800" dirty="0">
                <a:solidFill>
                  <a:schemeClr val="tx1"/>
                </a:solidFill>
              </a:rPr>
              <a:t> policies and procedures.</a:t>
            </a:r>
          </a:p>
          <a:p>
            <a:r>
              <a:rPr lang="en-US" sz="2800" dirty="0">
                <a:solidFill>
                  <a:schemeClr val="tx1"/>
                </a:solidFill>
              </a:rPr>
              <a:t>• Better monitoring of patients and their behaviour.</a:t>
            </a:r>
          </a:p>
          <a:p>
            <a:r>
              <a:rPr lang="en-US" sz="2800" dirty="0">
                <a:solidFill>
                  <a:schemeClr val="tx1"/>
                </a:solidFill>
              </a:rPr>
              <a:t>• Mentoring for staff and potentially adopting a team-treating approach, where two staff will work together with a patient providing support and additional assistance in case of an emergency.</a:t>
            </a:r>
          </a:p>
          <a:p>
            <a:r>
              <a:rPr lang="en-US" sz="2800" dirty="0">
                <a:solidFill>
                  <a:schemeClr val="tx1"/>
                </a:solidFill>
              </a:rPr>
              <a:t>• Better communication between staff and health professionals to allow patients’ individual needs to be met, and for responses to behaviours of concern to be specific to the individual.</a:t>
            </a:r>
          </a:p>
          <a:p>
            <a:r>
              <a:rPr lang="en-US" sz="2800" dirty="0">
                <a:solidFill>
                  <a:schemeClr val="tx1"/>
                </a:solidFill>
              </a:rPr>
              <a:t>• Creating more opportunities for patient enjoyment. For example, if a patient wandered off maybe it was because they were bored. By providing them with entertainment such as games and other resources, would they may be less likely to wander off?</a:t>
            </a:r>
          </a:p>
          <a:p>
            <a:r>
              <a:rPr lang="en-US" sz="2800" dirty="0">
                <a:solidFill>
                  <a:schemeClr val="tx1"/>
                </a:solidFill>
              </a:rPr>
              <a:t>Provide patients with opportunities to </a:t>
            </a:r>
            <a:r>
              <a:rPr lang="en-US" sz="2800" dirty="0" err="1">
                <a:solidFill>
                  <a:schemeClr val="tx1"/>
                </a:solidFill>
              </a:rPr>
              <a:t>socialise</a:t>
            </a:r>
            <a:r>
              <a:rPr lang="en-US" sz="2800" dirty="0">
                <a:solidFill>
                  <a:schemeClr val="tx1"/>
                </a:solidFill>
              </a:rPr>
              <a:t>. If patients are happy in their environment, they are less likely to exhibit aggression, anger, verbal offensiveness or wander off.</a:t>
            </a:r>
          </a:p>
        </p:txBody>
      </p:sp>
      <p:pic>
        <p:nvPicPr>
          <p:cNvPr id="7" name="Picture 6">
            <a:extLst>
              <a:ext uri="{FF2B5EF4-FFF2-40B4-BE49-F238E27FC236}">
                <a16:creationId xmlns:a16="http://schemas.microsoft.com/office/drawing/2014/main" id="{25A4C367-CFEC-0CE4-912E-F052228622F0}"/>
              </a:ext>
            </a:extLst>
          </p:cNvPr>
          <p:cNvPicPr>
            <a:picLocks noChangeAspect="1"/>
          </p:cNvPicPr>
          <p:nvPr/>
        </p:nvPicPr>
        <p:blipFill>
          <a:blip r:embed="rId6"/>
          <a:stretch>
            <a:fillRect/>
          </a:stretch>
        </p:blipFill>
        <p:spPr>
          <a:xfrm>
            <a:off x="38100" y="1638300"/>
            <a:ext cx="18211800" cy="8516110"/>
          </a:xfrm>
          <a:prstGeom prst="rect">
            <a:avLst/>
          </a:prstGeom>
        </p:spPr>
      </p:pic>
      <p:pic>
        <p:nvPicPr>
          <p:cNvPr id="8" name="object 4">
            <a:hlinkClick r:id="rId4" action="ppaction://hlinksldjump"/>
            <a:extLst>
              <a:ext uri="{FF2B5EF4-FFF2-40B4-BE49-F238E27FC236}">
                <a16:creationId xmlns:a16="http://schemas.microsoft.com/office/drawing/2014/main" id="{9371BC58-532C-DD4A-CAC3-EF79AE6DBD90}"/>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353449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2 – Project</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8279190"/>
          </a:xfrm>
          <a:prstGeom prst="rect">
            <a:avLst/>
          </a:prstGeom>
          <a:noFill/>
        </p:spPr>
        <p:txBody>
          <a:bodyPr wrap="square" rtlCol="0">
            <a:spAutoFit/>
          </a:bodyPr>
          <a:lstStyle/>
          <a:p>
            <a:r>
              <a:rPr lang="en-US" sz="2800" b="1" dirty="0">
                <a:solidFill>
                  <a:schemeClr val="tx1"/>
                </a:solidFill>
              </a:rPr>
              <a:t>Project Part 1: </a:t>
            </a:r>
            <a:r>
              <a:rPr lang="en-US" sz="2800" dirty="0">
                <a:solidFill>
                  <a:schemeClr val="tx1"/>
                </a:solidFill>
              </a:rPr>
              <a:t>Please answer the four (4) questions in the Project Template.</a:t>
            </a:r>
          </a:p>
          <a:p>
            <a:r>
              <a:rPr lang="en-US" sz="2800" b="1" dirty="0">
                <a:solidFill>
                  <a:schemeClr val="tx1"/>
                </a:solidFill>
              </a:rPr>
              <a:t>Project Part 2: </a:t>
            </a:r>
            <a:r>
              <a:rPr lang="en-US" sz="2800" dirty="0">
                <a:solidFill>
                  <a:schemeClr val="tx1"/>
                </a:solidFill>
              </a:rPr>
              <a:t>Based on the scenario and roleplay you chose from Task 3: Demonstrations, fill in the Employee </a:t>
            </a:r>
            <a:r>
              <a:rPr lang="en-US" sz="2800" b="1" dirty="0">
                <a:solidFill>
                  <a:schemeClr val="tx1"/>
                </a:solidFill>
              </a:rPr>
              <a:t>Incident Report </a:t>
            </a:r>
            <a:r>
              <a:rPr lang="en-US" sz="2800" dirty="0">
                <a:solidFill>
                  <a:schemeClr val="tx1"/>
                </a:solidFill>
              </a:rPr>
              <a:t>Template with the appropriate details. If there are details that you do not have (e.g. incident number, date/time) you may make these up. </a:t>
            </a:r>
          </a:p>
          <a:p>
            <a:r>
              <a:rPr lang="en-US" sz="2800" b="1" dirty="0">
                <a:solidFill>
                  <a:srgbClr val="0070C0"/>
                </a:solidFill>
              </a:rPr>
              <a:t>Project Part 1:</a:t>
            </a:r>
          </a:p>
          <a:p>
            <a:r>
              <a:rPr lang="en-US" sz="2800" dirty="0">
                <a:solidFill>
                  <a:srgbClr val="0070C0"/>
                </a:solidFill>
              </a:rPr>
              <a:t>You must answer the following questions in your own words and in full sentences using the Project Template. You should assume your assessor has no prior knowledge of the subject area.</a:t>
            </a:r>
          </a:p>
          <a:p>
            <a:r>
              <a:rPr lang="en-US" sz="2800" dirty="0">
                <a:solidFill>
                  <a:srgbClr val="0070C0"/>
                </a:solidFill>
              </a:rPr>
              <a:t>a. Based on the policies and procedures outlined for senses.org.au, what should you do once you have been involved in an incident relating to a behaviour of concern?</a:t>
            </a:r>
          </a:p>
          <a:p>
            <a:r>
              <a:rPr lang="en-US" sz="2800" dirty="0">
                <a:solidFill>
                  <a:schemeClr val="tx1"/>
                </a:solidFill>
              </a:rPr>
              <a:t>You must advise your supervisor as soon as possible after the incident, even if you managed to diffuse the situation. Incidents which involve behaviour of concern must be reported using the Incident Report Form within 24 hours of the incident occurring.</a:t>
            </a:r>
          </a:p>
          <a:p>
            <a:r>
              <a:rPr lang="en-US" sz="2800" dirty="0">
                <a:solidFill>
                  <a:srgbClr val="0070C0"/>
                </a:solidFill>
              </a:rPr>
              <a:t>b. Who would you review these incidents with, what is the aim of this review and would it be appropriate for you to offer suggestions relating to management of the situation?</a:t>
            </a:r>
          </a:p>
          <a:p>
            <a:r>
              <a:rPr lang="en-US" sz="2800" dirty="0">
                <a:solidFill>
                  <a:schemeClr val="tx1"/>
                </a:solidFill>
              </a:rPr>
              <a:t>You would review the incident with your supervisor, the Regional Area Supervisor, and potentially with the client, significant people in the client’s life and other relevant staff members. The aim is to gather information about the behaviour of concern and assess the possible factors which may have triggered the behaviour. It is also to take appropriate steps to discuss debriefing mechanisms and appropriate supports. It would be appropriate for you to offer suggestions relating to this as long as they were within the scope of your role or your area of responsibility.</a:t>
            </a:r>
          </a:p>
        </p:txBody>
      </p:sp>
      <p:pic>
        <p:nvPicPr>
          <p:cNvPr id="7" name="Picture 6">
            <a:extLst>
              <a:ext uri="{FF2B5EF4-FFF2-40B4-BE49-F238E27FC236}">
                <a16:creationId xmlns:a16="http://schemas.microsoft.com/office/drawing/2014/main" id="{60578027-90F9-C5A4-4393-9B1962F77264}"/>
              </a:ext>
            </a:extLst>
          </p:cNvPr>
          <p:cNvPicPr>
            <a:picLocks noChangeAspect="1"/>
          </p:cNvPicPr>
          <p:nvPr/>
        </p:nvPicPr>
        <p:blipFill>
          <a:blip r:embed="rId4"/>
          <a:stretch>
            <a:fillRect/>
          </a:stretch>
        </p:blipFill>
        <p:spPr>
          <a:xfrm>
            <a:off x="0" y="4991100"/>
            <a:ext cx="18211800" cy="1393936"/>
          </a:xfrm>
          <a:prstGeom prst="rect">
            <a:avLst/>
          </a:prstGeom>
        </p:spPr>
      </p:pic>
      <p:pic>
        <p:nvPicPr>
          <p:cNvPr id="8" name="Picture 7">
            <a:extLst>
              <a:ext uri="{FF2B5EF4-FFF2-40B4-BE49-F238E27FC236}">
                <a16:creationId xmlns:a16="http://schemas.microsoft.com/office/drawing/2014/main" id="{E5547A0A-F647-1AA2-6073-8909863D81EF}"/>
              </a:ext>
            </a:extLst>
          </p:cNvPr>
          <p:cNvPicPr>
            <a:picLocks noChangeAspect="1"/>
          </p:cNvPicPr>
          <p:nvPr/>
        </p:nvPicPr>
        <p:blipFill>
          <a:blip r:embed="rId4"/>
          <a:stretch>
            <a:fillRect/>
          </a:stretch>
        </p:blipFill>
        <p:spPr>
          <a:xfrm>
            <a:off x="15240" y="7166930"/>
            <a:ext cx="18211800" cy="2270320"/>
          </a:xfrm>
          <a:prstGeom prst="rect">
            <a:avLst/>
          </a:prstGeom>
        </p:spPr>
      </p:pic>
      <p:pic>
        <p:nvPicPr>
          <p:cNvPr id="10" name="object 4">
            <a:hlinkClick r:id="rId5" action="ppaction://hlinksldjump"/>
            <a:extLst>
              <a:ext uri="{FF2B5EF4-FFF2-40B4-BE49-F238E27FC236}">
                <a16:creationId xmlns:a16="http://schemas.microsoft.com/office/drawing/2014/main" id="{1F759862-E917-5EB5-477D-B54141E1724F}"/>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284917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
            <a:ext cx="18288000" cy="10287000"/>
            <a:chOff x="0" y="3"/>
            <a:chExt cx="18288000" cy="10287000"/>
          </a:xfrm>
        </p:grpSpPr>
        <p:pic>
          <p:nvPicPr>
            <p:cNvPr id="3" name="object 3"/>
            <p:cNvPicPr/>
            <p:nvPr/>
          </p:nvPicPr>
          <p:blipFill>
            <a:blip r:embed="rId2" cstate="print"/>
            <a:stretch>
              <a:fillRect/>
            </a:stretch>
          </p:blipFill>
          <p:spPr>
            <a:xfrm>
              <a:off x="0" y="3"/>
              <a:ext cx="18288000" cy="102870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3"/>
              <a:ext cx="914399" cy="876299"/>
            </a:xfrm>
            <a:prstGeom prst="rect">
              <a:avLst/>
            </a:prstGeom>
          </p:spPr>
        </p:pic>
      </p:grpSp>
      <p:sp>
        <p:nvSpPr>
          <p:cNvPr id="5" name="object 5"/>
          <p:cNvSpPr txBox="1">
            <a:spLocks noGrp="1"/>
          </p:cNvSpPr>
          <p:nvPr>
            <p:ph type="title"/>
          </p:nvPr>
        </p:nvSpPr>
        <p:spPr>
          <a:xfrm>
            <a:off x="1016000" y="875062"/>
            <a:ext cx="9566910" cy="1000760"/>
          </a:xfrm>
          <a:prstGeom prst="rect">
            <a:avLst/>
          </a:prstGeom>
        </p:spPr>
        <p:txBody>
          <a:bodyPr vert="horz" wrap="square" lIns="0" tIns="12700" rIns="0" bIns="0" rtlCol="0">
            <a:spAutoFit/>
          </a:bodyPr>
          <a:lstStyle/>
          <a:p>
            <a:pPr marL="12700">
              <a:lnSpc>
                <a:spcPct val="100000"/>
              </a:lnSpc>
              <a:spcBef>
                <a:spcPts val="100"/>
              </a:spcBef>
            </a:pPr>
            <a:r>
              <a:rPr spc="165" dirty="0"/>
              <a:t>Behaviours</a:t>
            </a:r>
            <a:r>
              <a:rPr spc="725" dirty="0"/>
              <a:t> </a:t>
            </a:r>
            <a:r>
              <a:rPr spc="140" dirty="0"/>
              <a:t>of</a:t>
            </a:r>
            <a:r>
              <a:rPr spc="735" dirty="0"/>
              <a:t> </a:t>
            </a:r>
            <a:r>
              <a:rPr spc="114" dirty="0"/>
              <a:t>Concern</a:t>
            </a:r>
          </a:p>
        </p:txBody>
      </p:sp>
      <p:grpSp>
        <p:nvGrpSpPr>
          <p:cNvPr id="6" name="object 6"/>
          <p:cNvGrpSpPr/>
          <p:nvPr/>
        </p:nvGrpSpPr>
        <p:grpSpPr>
          <a:xfrm>
            <a:off x="1028700" y="1870659"/>
            <a:ext cx="4794250" cy="6969125"/>
            <a:chOff x="1028700" y="1870659"/>
            <a:chExt cx="4794250" cy="6969125"/>
          </a:xfrm>
        </p:grpSpPr>
        <p:sp>
          <p:nvSpPr>
            <p:cNvPr id="7" name="object 7"/>
            <p:cNvSpPr/>
            <p:nvPr/>
          </p:nvSpPr>
          <p:spPr>
            <a:xfrm>
              <a:off x="1028700" y="187065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161504" y="5133962"/>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161504" y="5734038"/>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161504" y="6934188"/>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161504" y="8134338"/>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5718133" y="5133962"/>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5718133" y="5734038"/>
              <a:ext cx="104775" cy="104775"/>
            </a:xfrm>
            <a:prstGeom prst="rect">
              <a:avLst/>
            </a:prstGeom>
          </p:spPr>
        </p:pic>
        <p:pic>
          <p:nvPicPr>
            <p:cNvPr id="14" name="object 14"/>
            <p:cNvPicPr/>
            <p:nvPr/>
          </p:nvPicPr>
          <p:blipFill>
            <a:blip r:embed="rId4" cstate="email">
              <a:extLst>
                <a:ext uri="{28A0092B-C50C-407E-A947-70E740481C1C}">
                  <a14:useLocalDpi xmlns:a14="http://schemas.microsoft.com/office/drawing/2010/main"/>
                </a:ext>
              </a:extLst>
            </a:blip>
            <a:stretch>
              <a:fillRect/>
            </a:stretch>
          </p:blipFill>
          <p:spPr>
            <a:xfrm>
              <a:off x="5718133" y="6334113"/>
              <a:ext cx="104775" cy="104775"/>
            </a:xfrm>
            <a:prstGeom prst="rect">
              <a:avLst/>
            </a:prstGeom>
          </p:spPr>
        </p:pic>
        <p:pic>
          <p:nvPicPr>
            <p:cNvPr id="15" name="object 15"/>
            <p:cNvPicPr/>
            <p:nvPr/>
          </p:nvPicPr>
          <p:blipFill>
            <a:blip r:embed="rId4" cstate="email">
              <a:extLst>
                <a:ext uri="{28A0092B-C50C-407E-A947-70E740481C1C}">
                  <a14:useLocalDpi xmlns:a14="http://schemas.microsoft.com/office/drawing/2010/main"/>
                </a:ext>
              </a:extLst>
            </a:blip>
            <a:stretch>
              <a:fillRect/>
            </a:stretch>
          </p:blipFill>
          <p:spPr>
            <a:xfrm>
              <a:off x="5718133" y="6934188"/>
              <a:ext cx="104775" cy="104775"/>
            </a:xfrm>
            <a:prstGeom prst="rect">
              <a:avLst/>
            </a:prstGeom>
          </p:spPr>
        </p:pic>
        <p:pic>
          <p:nvPicPr>
            <p:cNvPr id="16" name="object 16"/>
            <p:cNvPicPr/>
            <p:nvPr/>
          </p:nvPicPr>
          <p:blipFill>
            <a:blip r:embed="rId4" cstate="email">
              <a:extLst>
                <a:ext uri="{28A0092B-C50C-407E-A947-70E740481C1C}">
                  <a14:useLocalDpi xmlns:a14="http://schemas.microsoft.com/office/drawing/2010/main"/>
                </a:ext>
              </a:extLst>
            </a:blip>
            <a:stretch>
              <a:fillRect/>
            </a:stretch>
          </p:blipFill>
          <p:spPr>
            <a:xfrm>
              <a:off x="5718133" y="8134338"/>
              <a:ext cx="104775" cy="104775"/>
            </a:xfrm>
            <a:prstGeom prst="rect">
              <a:avLst/>
            </a:prstGeom>
          </p:spPr>
        </p:pic>
        <p:pic>
          <p:nvPicPr>
            <p:cNvPr id="17" name="object 17"/>
            <p:cNvPicPr/>
            <p:nvPr/>
          </p:nvPicPr>
          <p:blipFill>
            <a:blip r:embed="rId4" cstate="email">
              <a:extLst>
                <a:ext uri="{28A0092B-C50C-407E-A947-70E740481C1C}">
                  <a14:useLocalDpi xmlns:a14="http://schemas.microsoft.com/office/drawing/2010/main"/>
                </a:ext>
              </a:extLst>
            </a:blip>
            <a:stretch>
              <a:fillRect/>
            </a:stretch>
          </p:blipFill>
          <p:spPr>
            <a:xfrm>
              <a:off x="5718133" y="8734413"/>
              <a:ext cx="104775" cy="104775"/>
            </a:xfrm>
            <a:prstGeom prst="rect">
              <a:avLst/>
            </a:prstGeom>
          </p:spPr>
        </p:pic>
      </p:grpSp>
      <p:sp>
        <p:nvSpPr>
          <p:cNvPr id="18" name="object 18"/>
          <p:cNvSpPr txBox="1"/>
          <p:nvPr/>
        </p:nvSpPr>
        <p:spPr>
          <a:xfrm>
            <a:off x="1016000" y="2271844"/>
            <a:ext cx="10466705" cy="2425700"/>
          </a:xfrm>
          <a:prstGeom prst="rect">
            <a:avLst/>
          </a:prstGeom>
        </p:spPr>
        <p:txBody>
          <a:bodyPr vert="horz" wrap="square" lIns="0" tIns="12700" rIns="0" bIns="0" rtlCol="0">
            <a:spAutoFit/>
          </a:bodyPr>
          <a:lstStyle/>
          <a:p>
            <a:pPr marL="12700" marR="5080">
              <a:lnSpc>
                <a:spcPct val="140600"/>
              </a:lnSpc>
              <a:spcBef>
                <a:spcPts val="100"/>
              </a:spcBef>
              <a:tabLst>
                <a:tab pos="600710" algn="l"/>
                <a:tab pos="704850" algn="l"/>
                <a:tab pos="784225" algn="l"/>
                <a:tab pos="1837055" algn="l"/>
                <a:tab pos="2183765" algn="l"/>
                <a:tab pos="2253615" algn="l"/>
                <a:tab pos="2653665" algn="l"/>
                <a:tab pos="2811780" algn="l"/>
                <a:tab pos="3044825" algn="l"/>
                <a:tab pos="3281679" algn="l"/>
                <a:tab pos="4157345" algn="l"/>
                <a:tab pos="4528820" algn="l"/>
                <a:tab pos="4765675" algn="l"/>
                <a:tab pos="4879975" algn="l"/>
                <a:tab pos="5235575" algn="l"/>
                <a:tab pos="5319395" algn="l"/>
                <a:tab pos="5814695" algn="l"/>
                <a:tab pos="6090920" algn="l"/>
                <a:tab pos="6798945" algn="l"/>
                <a:tab pos="6862445" algn="l"/>
                <a:tab pos="7150100" algn="l"/>
                <a:tab pos="7535545" algn="l"/>
                <a:tab pos="7579995" algn="l"/>
                <a:tab pos="9043670" algn="l"/>
                <a:tab pos="9592945" algn="l"/>
              </a:tabLst>
            </a:pPr>
            <a:r>
              <a:rPr sz="2800" spc="55" dirty="0">
                <a:latin typeface="Arial MT"/>
                <a:cs typeface="Arial MT"/>
              </a:rPr>
              <a:t>To</a:t>
            </a:r>
            <a:r>
              <a:rPr sz="2800" dirty="0">
                <a:latin typeface="Arial MT"/>
                <a:cs typeface="Arial MT"/>
              </a:rPr>
              <a:t>	</a:t>
            </a:r>
            <a:r>
              <a:rPr sz="2800" spc="140" dirty="0">
                <a:latin typeface="Arial MT"/>
                <a:cs typeface="Arial MT"/>
              </a:rPr>
              <a:t>respond</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a:latin typeface="Arial MT"/>
                <a:cs typeface="Arial MT"/>
              </a:rPr>
              <a:t>behaviours</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concern</a:t>
            </a:r>
            <a:r>
              <a:rPr sz="2800" dirty="0">
                <a:latin typeface="Arial MT"/>
                <a:cs typeface="Arial MT"/>
              </a:rPr>
              <a:t>	</a:t>
            </a:r>
            <a:r>
              <a:rPr sz="2800" spc="65"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50" dirty="0">
                <a:latin typeface="Arial MT"/>
                <a:cs typeface="Arial MT"/>
              </a:rPr>
              <a:t>imperative</a:t>
            </a:r>
            <a:r>
              <a:rPr sz="2800" dirty="0">
                <a:latin typeface="Arial MT"/>
                <a:cs typeface="Arial MT"/>
              </a:rPr>
              <a:t>	</a:t>
            </a:r>
            <a:r>
              <a:rPr sz="2800" spc="114" dirty="0">
                <a:latin typeface="Arial MT"/>
                <a:cs typeface="Arial MT"/>
              </a:rPr>
              <a:t>that </a:t>
            </a:r>
            <a:r>
              <a:rPr sz="2800" spc="90" dirty="0">
                <a:latin typeface="Arial MT"/>
                <a:cs typeface="Arial MT"/>
              </a:rPr>
              <a:t>you</a:t>
            </a:r>
            <a:r>
              <a:rPr sz="2800" dirty="0">
                <a:latin typeface="Arial MT"/>
                <a:cs typeface="Arial MT"/>
              </a:rPr>
              <a:t>		</a:t>
            </a:r>
            <a:r>
              <a:rPr sz="2800" spc="110" dirty="0">
                <a:latin typeface="Arial MT"/>
                <a:cs typeface="Arial MT"/>
              </a:rPr>
              <a:t>know</a:t>
            </a:r>
            <a:r>
              <a:rPr sz="2800" dirty="0">
                <a:latin typeface="Arial MT"/>
                <a:cs typeface="Arial MT"/>
              </a:rPr>
              <a:t>	</a:t>
            </a:r>
            <a:r>
              <a:rPr sz="2800" spc="110" dirty="0">
                <a:latin typeface="Arial MT"/>
                <a:cs typeface="Arial MT"/>
              </a:rPr>
              <a:t>what</a:t>
            </a:r>
            <a:r>
              <a:rPr sz="2800" dirty="0">
                <a:latin typeface="Arial MT"/>
                <a:cs typeface="Arial MT"/>
              </a:rPr>
              <a:t>		</a:t>
            </a:r>
            <a:r>
              <a:rPr sz="2800" spc="60" dirty="0">
                <a:latin typeface="Arial MT"/>
                <a:cs typeface="Arial MT"/>
              </a:rPr>
              <a:t>to</a:t>
            </a:r>
            <a:r>
              <a:rPr sz="2800" dirty="0">
                <a:latin typeface="Arial MT"/>
                <a:cs typeface="Arial MT"/>
              </a:rPr>
              <a:t>	</a:t>
            </a:r>
            <a:r>
              <a:rPr sz="2800" spc="114" dirty="0">
                <a:latin typeface="Arial MT"/>
                <a:cs typeface="Arial MT"/>
              </a:rPr>
              <a:t>look</a:t>
            </a:r>
            <a:r>
              <a:rPr sz="2800" dirty="0">
                <a:latin typeface="Arial MT"/>
                <a:cs typeface="Arial MT"/>
              </a:rPr>
              <a:t>	</a:t>
            </a:r>
            <a:r>
              <a:rPr sz="2800" spc="95" dirty="0">
                <a:latin typeface="Arial MT"/>
                <a:cs typeface="Arial MT"/>
              </a:rPr>
              <a:t>for</a:t>
            </a:r>
            <a:r>
              <a:rPr sz="2800" dirty="0">
                <a:latin typeface="Arial MT"/>
                <a:cs typeface="Arial MT"/>
              </a:rPr>
              <a:t>	</a:t>
            </a:r>
            <a:r>
              <a:rPr sz="2800" spc="-745" dirty="0">
                <a:latin typeface="Arial MT"/>
                <a:cs typeface="Arial MT"/>
              </a:rPr>
              <a:t> </a:t>
            </a:r>
            <a:r>
              <a:rPr sz="2800" spc="75" dirty="0">
                <a:latin typeface="Arial MT"/>
                <a:cs typeface="Arial MT"/>
              </a:rPr>
              <a:t>so</a:t>
            </a:r>
            <a:r>
              <a:rPr sz="2800" dirty="0">
                <a:latin typeface="Arial MT"/>
                <a:cs typeface="Arial MT"/>
              </a:rPr>
              <a:t>		</a:t>
            </a:r>
            <a:r>
              <a:rPr sz="2800" spc="90" dirty="0">
                <a:latin typeface="Arial MT"/>
                <a:cs typeface="Arial MT"/>
              </a:rPr>
              <a:t>you</a:t>
            </a:r>
            <a:r>
              <a:rPr sz="2800" dirty="0">
                <a:latin typeface="Arial MT"/>
                <a:cs typeface="Arial MT"/>
              </a:rPr>
              <a:t>	</a:t>
            </a:r>
            <a:r>
              <a:rPr sz="2800" spc="90" dirty="0">
                <a:latin typeface="Arial MT"/>
                <a:cs typeface="Arial MT"/>
              </a:rPr>
              <a:t>can</a:t>
            </a:r>
            <a:r>
              <a:rPr sz="2800" dirty="0">
                <a:latin typeface="Arial MT"/>
                <a:cs typeface="Arial MT"/>
              </a:rPr>
              <a:t>		</a:t>
            </a:r>
            <a:r>
              <a:rPr sz="2800" spc="95" dirty="0">
                <a:latin typeface="Arial MT"/>
                <a:cs typeface="Arial MT"/>
              </a:rPr>
              <a:t>act</a:t>
            </a:r>
            <a:r>
              <a:rPr sz="2800" dirty="0">
                <a:latin typeface="Arial MT"/>
                <a:cs typeface="Arial MT"/>
              </a:rPr>
              <a:t>	</a:t>
            </a:r>
            <a:r>
              <a:rPr sz="2800" spc="155" dirty="0">
                <a:latin typeface="Arial MT"/>
                <a:cs typeface="Arial MT"/>
              </a:rPr>
              <a:t>quickly,</a:t>
            </a:r>
            <a:r>
              <a:rPr sz="2800" dirty="0">
                <a:latin typeface="Arial MT"/>
                <a:cs typeface="Arial MT"/>
              </a:rPr>
              <a:t>	</a:t>
            </a:r>
            <a:r>
              <a:rPr sz="2800" spc="135" dirty="0">
                <a:latin typeface="Arial MT"/>
                <a:cs typeface="Arial MT"/>
              </a:rPr>
              <a:t>manage </a:t>
            </a:r>
            <a:r>
              <a:rPr sz="2800" spc="90" dirty="0">
                <a:latin typeface="Arial MT"/>
                <a:cs typeface="Arial MT"/>
              </a:rPr>
              <a:t>the</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prevent</a:t>
            </a:r>
            <a:r>
              <a:rPr sz="2800" dirty="0">
                <a:latin typeface="Arial MT"/>
                <a:cs typeface="Arial MT"/>
              </a:rPr>
              <a:t>	</a:t>
            </a:r>
            <a:r>
              <a:rPr sz="2800" spc="65" dirty="0">
                <a:latin typeface="Arial MT"/>
                <a:cs typeface="Arial MT"/>
              </a:rPr>
              <a:t>it</a:t>
            </a:r>
            <a:r>
              <a:rPr sz="2800" dirty="0">
                <a:latin typeface="Arial MT"/>
                <a:cs typeface="Arial MT"/>
              </a:rPr>
              <a:t>		</a:t>
            </a:r>
            <a:r>
              <a:rPr sz="2800" spc="110" dirty="0">
                <a:latin typeface="Arial MT"/>
                <a:cs typeface="Arial MT"/>
              </a:rPr>
              <a:t>from</a:t>
            </a:r>
            <a:r>
              <a:rPr sz="2800" dirty="0">
                <a:latin typeface="Arial MT"/>
                <a:cs typeface="Arial MT"/>
              </a:rPr>
              <a:t>	</a:t>
            </a:r>
            <a:r>
              <a:rPr sz="2800" spc="155" dirty="0">
                <a:latin typeface="Arial MT"/>
                <a:cs typeface="Arial MT"/>
              </a:rPr>
              <a:t>escalating.</a:t>
            </a:r>
            <a:endParaRPr sz="2800" dirty="0">
              <a:latin typeface="Arial MT"/>
              <a:cs typeface="Arial MT"/>
            </a:endParaRPr>
          </a:p>
          <a:p>
            <a:pPr marL="12700">
              <a:lnSpc>
                <a:spcPct val="100000"/>
              </a:lnSpc>
              <a:spcBef>
                <a:spcPts val="1365"/>
              </a:spcBef>
              <a:tabLst>
                <a:tab pos="2164080" algn="l"/>
                <a:tab pos="2633980" algn="l"/>
                <a:tab pos="5066665" algn="l"/>
              </a:tabLst>
            </a:pPr>
            <a:r>
              <a:rPr sz="2800" spc="155" dirty="0">
                <a:latin typeface="Arial MT"/>
                <a:cs typeface="Arial MT"/>
              </a:rPr>
              <a:t>Behaviours</a:t>
            </a:r>
            <a:r>
              <a:rPr sz="2800" dirty="0">
                <a:latin typeface="Arial MT"/>
                <a:cs typeface="Arial MT"/>
              </a:rPr>
              <a:t>	</a:t>
            </a:r>
            <a:r>
              <a:rPr sz="2800" spc="60" dirty="0">
                <a:latin typeface="Arial MT"/>
                <a:cs typeface="Arial MT"/>
              </a:rPr>
              <a:t>of</a:t>
            </a:r>
            <a:r>
              <a:rPr sz="2800" dirty="0">
                <a:latin typeface="Arial MT"/>
                <a:cs typeface="Arial MT"/>
              </a:rPr>
              <a:t>	</a:t>
            </a:r>
            <a:r>
              <a:rPr sz="2800" spc="155" dirty="0">
                <a:latin typeface="Arial MT"/>
                <a:cs typeface="Arial MT"/>
              </a:rPr>
              <a:t>concern</a:t>
            </a:r>
            <a:r>
              <a:rPr sz="2800" spc="395" dirty="0">
                <a:latin typeface="Arial MT"/>
                <a:cs typeface="Arial MT"/>
              </a:rPr>
              <a:t> </a:t>
            </a:r>
            <a:r>
              <a:rPr sz="2800" spc="90" dirty="0">
                <a:latin typeface="Arial MT"/>
                <a:cs typeface="Arial MT"/>
              </a:rPr>
              <a:t>may</a:t>
            </a:r>
            <a:r>
              <a:rPr sz="2800" dirty="0">
                <a:latin typeface="Arial MT"/>
                <a:cs typeface="Arial MT"/>
              </a:rPr>
              <a:t>	</a:t>
            </a:r>
            <a:r>
              <a:rPr sz="2800" spc="150" dirty="0">
                <a:latin typeface="Arial MT"/>
                <a:cs typeface="Arial MT"/>
              </a:rPr>
              <a:t>include:</a:t>
            </a:r>
            <a:endParaRPr sz="2800" dirty="0">
              <a:latin typeface="Arial MT"/>
              <a:cs typeface="Arial MT"/>
            </a:endParaRPr>
          </a:p>
        </p:txBody>
      </p:sp>
      <p:sp>
        <p:nvSpPr>
          <p:cNvPr id="19" name="object 19"/>
          <p:cNvSpPr txBox="1"/>
          <p:nvPr/>
        </p:nvSpPr>
        <p:spPr>
          <a:xfrm>
            <a:off x="1429345" y="4744701"/>
            <a:ext cx="3759835" cy="3625850"/>
          </a:xfrm>
          <a:prstGeom prst="rect">
            <a:avLst/>
          </a:prstGeom>
        </p:spPr>
        <p:txBody>
          <a:bodyPr vert="horz" wrap="square" lIns="0" tIns="186055" rIns="0" bIns="0" rtlCol="0">
            <a:spAutoFit/>
          </a:bodyPr>
          <a:lstStyle/>
          <a:p>
            <a:pPr marL="12700">
              <a:lnSpc>
                <a:spcPct val="100000"/>
              </a:lnSpc>
              <a:spcBef>
                <a:spcPts val="1465"/>
              </a:spcBef>
            </a:pPr>
            <a:r>
              <a:rPr sz="2800" spc="150" dirty="0">
                <a:latin typeface="Arial MT"/>
                <a:cs typeface="Arial MT"/>
              </a:rPr>
              <a:t>aggression</a:t>
            </a:r>
            <a:endParaRPr sz="2800" dirty="0">
              <a:latin typeface="Arial MT"/>
              <a:cs typeface="Arial MT"/>
            </a:endParaRPr>
          </a:p>
          <a:p>
            <a:pPr marL="12700">
              <a:lnSpc>
                <a:spcPct val="100000"/>
              </a:lnSpc>
              <a:spcBef>
                <a:spcPts val="1365"/>
              </a:spcBef>
              <a:tabLst>
                <a:tab pos="1882139" algn="l"/>
                <a:tab pos="2371725" algn="l"/>
              </a:tabLst>
            </a:pPr>
            <a:r>
              <a:rPr sz="2800" spc="150" dirty="0">
                <a:latin typeface="Arial MT"/>
                <a:cs typeface="Arial MT"/>
              </a:rPr>
              <a:t>confusion</a:t>
            </a:r>
            <a:r>
              <a:rPr sz="2800" dirty="0">
                <a:latin typeface="Arial MT"/>
                <a:cs typeface="Arial MT"/>
              </a:rPr>
              <a:t>	</a:t>
            </a:r>
            <a:r>
              <a:rPr sz="2800" spc="60" dirty="0">
                <a:latin typeface="Arial MT"/>
                <a:cs typeface="Arial MT"/>
              </a:rPr>
              <a:t>or</a:t>
            </a:r>
            <a:r>
              <a:rPr sz="2800" dirty="0">
                <a:latin typeface="Arial MT"/>
                <a:cs typeface="Arial MT"/>
              </a:rPr>
              <a:t>	</a:t>
            </a:r>
            <a:r>
              <a:rPr sz="2800" spc="130" dirty="0">
                <a:latin typeface="Arial MT"/>
                <a:cs typeface="Arial MT"/>
              </a:rPr>
              <a:t>other</a:t>
            </a:r>
            <a:endParaRPr sz="2800" dirty="0">
              <a:latin typeface="Arial MT"/>
              <a:cs typeface="Arial MT"/>
            </a:endParaRPr>
          </a:p>
          <a:p>
            <a:pPr marL="12700" marR="5080">
              <a:lnSpc>
                <a:spcPct val="140600"/>
              </a:lnSpc>
              <a:tabLst>
                <a:tab pos="1763395" algn="l"/>
              </a:tabLst>
            </a:pPr>
            <a:r>
              <a:rPr sz="2800" spc="155" dirty="0">
                <a:latin typeface="Arial MT"/>
                <a:cs typeface="Arial MT"/>
              </a:rPr>
              <a:t>cognitive</a:t>
            </a:r>
            <a:r>
              <a:rPr sz="2800" dirty="0">
                <a:latin typeface="Arial MT"/>
                <a:cs typeface="Arial MT"/>
              </a:rPr>
              <a:t>	</a:t>
            </a:r>
            <a:r>
              <a:rPr sz="2800" spc="150" dirty="0">
                <a:latin typeface="Arial MT"/>
                <a:cs typeface="Arial MT"/>
              </a:rPr>
              <a:t>impairment </a:t>
            </a:r>
            <a:r>
              <a:rPr sz="2800" spc="155" dirty="0">
                <a:latin typeface="Arial MT"/>
                <a:cs typeface="Arial MT"/>
              </a:rPr>
              <a:t>disinhibited</a:t>
            </a:r>
            <a:endParaRPr sz="2800" dirty="0">
              <a:latin typeface="Arial MT"/>
              <a:cs typeface="Arial MT"/>
            </a:endParaRPr>
          </a:p>
          <a:p>
            <a:pPr marL="12700">
              <a:lnSpc>
                <a:spcPct val="100000"/>
              </a:lnSpc>
              <a:spcBef>
                <a:spcPts val="1365"/>
              </a:spcBef>
            </a:pPr>
            <a:r>
              <a:rPr sz="2800" spc="150" dirty="0">
                <a:latin typeface="Arial MT"/>
                <a:cs typeface="Arial MT"/>
              </a:rPr>
              <a:t>behaviour</a:t>
            </a:r>
            <a:endParaRPr sz="2800" dirty="0">
              <a:latin typeface="Arial MT"/>
              <a:cs typeface="Arial MT"/>
            </a:endParaRPr>
          </a:p>
          <a:p>
            <a:pPr marL="12700">
              <a:lnSpc>
                <a:spcPct val="100000"/>
              </a:lnSpc>
              <a:spcBef>
                <a:spcPts val="1365"/>
              </a:spcBef>
            </a:pPr>
            <a:r>
              <a:rPr sz="2800" spc="160" dirty="0">
                <a:latin typeface="Arial MT"/>
                <a:cs typeface="Arial MT"/>
              </a:rPr>
              <a:t>intoxication</a:t>
            </a:r>
            <a:endParaRPr sz="2800" dirty="0">
              <a:latin typeface="Arial MT"/>
              <a:cs typeface="Arial MT"/>
            </a:endParaRPr>
          </a:p>
        </p:txBody>
      </p:sp>
      <p:sp>
        <p:nvSpPr>
          <p:cNvPr id="20" name="object 20"/>
          <p:cNvSpPr txBox="1"/>
          <p:nvPr/>
        </p:nvSpPr>
        <p:spPr>
          <a:xfrm>
            <a:off x="5985974" y="4744701"/>
            <a:ext cx="3863975" cy="4225925"/>
          </a:xfrm>
          <a:prstGeom prst="rect">
            <a:avLst/>
          </a:prstGeom>
        </p:spPr>
        <p:txBody>
          <a:bodyPr vert="horz" wrap="square" lIns="0" tIns="186055" rIns="0" bIns="0" rtlCol="0">
            <a:spAutoFit/>
          </a:bodyPr>
          <a:lstStyle/>
          <a:p>
            <a:pPr marL="12700">
              <a:lnSpc>
                <a:spcPct val="100000"/>
              </a:lnSpc>
              <a:spcBef>
                <a:spcPts val="1465"/>
              </a:spcBef>
            </a:pPr>
            <a:r>
              <a:rPr sz="2800" spc="155" dirty="0">
                <a:latin typeface="Arial MT"/>
                <a:cs typeface="Arial MT"/>
              </a:rPr>
              <a:t>manipulation</a:t>
            </a:r>
            <a:endParaRPr sz="2800" dirty="0">
              <a:latin typeface="Arial MT"/>
              <a:cs typeface="Arial MT"/>
            </a:endParaRPr>
          </a:p>
          <a:p>
            <a:pPr marL="12700" marR="410209">
              <a:lnSpc>
                <a:spcPct val="140600"/>
              </a:lnSpc>
              <a:tabLst>
                <a:tab pos="1684020" algn="l"/>
              </a:tabLst>
            </a:pPr>
            <a:r>
              <a:rPr sz="2800" spc="155" dirty="0">
                <a:latin typeface="Arial MT"/>
                <a:cs typeface="Arial MT"/>
              </a:rPr>
              <a:t>intrusive</a:t>
            </a:r>
            <a:r>
              <a:rPr sz="2800" dirty="0">
                <a:latin typeface="Arial MT"/>
                <a:cs typeface="Arial MT"/>
              </a:rPr>
              <a:t>	</a:t>
            </a:r>
            <a:r>
              <a:rPr sz="2800" spc="150" dirty="0">
                <a:latin typeface="Arial MT"/>
                <a:cs typeface="Arial MT"/>
              </a:rPr>
              <a:t>behaviour </a:t>
            </a:r>
            <a:r>
              <a:rPr sz="2800" spc="155" dirty="0">
                <a:latin typeface="Arial MT"/>
                <a:cs typeface="Arial MT"/>
              </a:rPr>
              <a:t>noisiness</a:t>
            </a:r>
            <a:endParaRPr sz="2800" dirty="0">
              <a:latin typeface="Arial MT"/>
              <a:cs typeface="Arial MT"/>
            </a:endParaRPr>
          </a:p>
          <a:p>
            <a:pPr marL="12700" marR="1078865">
              <a:lnSpc>
                <a:spcPct val="140600"/>
              </a:lnSpc>
            </a:pPr>
            <a:r>
              <a:rPr sz="2800" spc="185" dirty="0">
                <a:latin typeface="Arial MT"/>
                <a:cs typeface="Arial MT"/>
              </a:rPr>
              <a:t>self-</a:t>
            </a:r>
            <a:r>
              <a:rPr sz="2800" spc="160" dirty="0">
                <a:latin typeface="Arial MT"/>
                <a:cs typeface="Arial MT"/>
              </a:rPr>
              <a:t>destructive </a:t>
            </a:r>
            <a:r>
              <a:rPr sz="2800" spc="150" dirty="0">
                <a:latin typeface="Arial MT"/>
                <a:cs typeface="Arial MT"/>
              </a:rPr>
              <a:t>behaviour</a:t>
            </a:r>
            <a:endParaRPr sz="2800" dirty="0">
              <a:latin typeface="Arial MT"/>
              <a:cs typeface="Arial MT"/>
            </a:endParaRPr>
          </a:p>
          <a:p>
            <a:pPr marL="12700">
              <a:lnSpc>
                <a:spcPct val="100000"/>
              </a:lnSpc>
              <a:spcBef>
                <a:spcPts val="1365"/>
              </a:spcBef>
            </a:pPr>
            <a:r>
              <a:rPr sz="2800" spc="145" dirty="0">
                <a:latin typeface="Arial MT"/>
                <a:cs typeface="Arial MT"/>
              </a:rPr>
              <a:t>wandering</a:t>
            </a:r>
            <a:endParaRPr sz="2800" dirty="0">
              <a:latin typeface="Arial MT"/>
              <a:cs typeface="Arial MT"/>
            </a:endParaRPr>
          </a:p>
          <a:p>
            <a:pPr marL="12700">
              <a:lnSpc>
                <a:spcPct val="100000"/>
              </a:lnSpc>
              <a:spcBef>
                <a:spcPts val="1365"/>
              </a:spcBef>
              <a:tabLst>
                <a:tab pos="1254125" algn="l"/>
              </a:tabLst>
            </a:pPr>
            <a:r>
              <a:rPr sz="2800" spc="140" dirty="0">
                <a:latin typeface="Arial MT"/>
                <a:cs typeface="Arial MT"/>
              </a:rPr>
              <a:t>verbal</a:t>
            </a:r>
            <a:r>
              <a:rPr sz="2800" dirty="0">
                <a:latin typeface="Arial MT"/>
                <a:cs typeface="Arial MT"/>
              </a:rPr>
              <a:t>	</a:t>
            </a:r>
            <a:r>
              <a:rPr sz="2800" spc="160" dirty="0">
                <a:latin typeface="Arial MT"/>
                <a:cs typeface="Arial MT"/>
              </a:rPr>
              <a:t>offensiveness.</a:t>
            </a:r>
            <a:endParaRPr sz="2800" dirty="0">
              <a:latin typeface="Arial MT"/>
              <a:cs typeface="Arial M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2 – Project</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pic>
        <p:nvPicPr>
          <p:cNvPr id="3" name="object 3"/>
          <p:cNvPicPr/>
          <p:nvPr/>
        </p:nvPicPr>
        <p:blipFill>
          <a:blip r:embed="rId5"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9140964"/>
          </a:xfrm>
          <a:prstGeom prst="rect">
            <a:avLst/>
          </a:prstGeom>
          <a:noFill/>
        </p:spPr>
        <p:txBody>
          <a:bodyPr wrap="square" rtlCol="0">
            <a:spAutoFit/>
          </a:bodyPr>
          <a:lstStyle/>
          <a:p>
            <a:r>
              <a:rPr lang="en-US" sz="2800" dirty="0">
                <a:solidFill>
                  <a:srgbClr val="0070C0"/>
                </a:solidFill>
              </a:rPr>
              <a:t>c. In relation to the policies and procedures outlined for senses.org.au, what are the debriefing mechanisms, associated supports and development activities that may be offered to the client, involved employees, other clients and any other people involved such as victims and witnesses?</a:t>
            </a:r>
          </a:p>
          <a:p>
            <a:r>
              <a:rPr lang="en-US" sz="2800" dirty="0">
                <a:solidFill>
                  <a:schemeClr val="tx1"/>
                </a:solidFill>
              </a:rPr>
              <a:t>Supervisor may decide it is necessary to refer the client to their GP, specialist or another professional, especially if it is considered that the behaviour is related to the client’s current medication.</a:t>
            </a:r>
          </a:p>
          <a:p>
            <a:r>
              <a:rPr lang="en-US" sz="2800" dirty="0">
                <a:solidFill>
                  <a:schemeClr val="tx1"/>
                </a:solidFill>
              </a:rPr>
              <a:t>If the behaviour is on-going, pervasive and impacting on the client’s quality of life, the Regional Area Supervisor can make a referral to the Senses Clinical Psychologist for Positive Behaviour Support and Psychology services.</a:t>
            </a:r>
          </a:p>
          <a:p>
            <a:r>
              <a:rPr lang="en-US" sz="2800" dirty="0">
                <a:solidFill>
                  <a:schemeClr val="tx1"/>
                </a:solidFill>
              </a:rPr>
              <a:t>If the client is living with their family, there needs to be discussion with the family regarding the behaviours and the behaviour support plan. The actions tailored for the Community Living Service outlined on pages 8 and 9 may be relevant or may provide a guide for the development of an action plan.</a:t>
            </a:r>
          </a:p>
          <a:p>
            <a:r>
              <a:rPr lang="en-US" sz="2800" dirty="0">
                <a:solidFill>
                  <a:schemeClr val="tx1"/>
                </a:solidFill>
              </a:rPr>
              <a:t>In the event of an incident, the Regional Area Supervisor and/or Manager should offer debriefing to those people involved. The object of this process is to acknowledge and validate any reactions and prevent cumulative stress. Staff members involved in the incident can be offered counselling services; information and assistance in referral can be provided by the Regional Area Supervisor or Manager.</a:t>
            </a:r>
          </a:p>
          <a:p>
            <a:r>
              <a:rPr lang="en-US" sz="2800" dirty="0">
                <a:solidFill>
                  <a:srgbClr val="0070C0"/>
                </a:solidFill>
              </a:rPr>
              <a:t>d. When reporting and reviewing incidents, it is appropriate to seek advice and assistance from legitimate sources. Who might this be and what would you need to consider?</a:t>
            </a:r>
          </a:p>
          <a:p>
            <a:r>
              <a:rPr lang="en-US" sz="2800" dirty="0">
                <a:solidFill>
                  <a:schemeClr val="tx1"/>
                </a:solidFill>
              </a:rPr>
              <a:t>A legitimate source is one that is </a:t>
            </a:r>
            <a:r>
              <a:rPr lang="en-US" sz="2800" dirty="0" err="1">
                <a:solidFill>
                  <a:schemeClr val="tx1"/>
                </a:solidFill>
              </a:rPr>
              <a:t>recognised</a:t>
            </a:r>
            <a:r>
              <a:rPr lang="en-US" sz="2800" dirty="0">
                <a:solidFill>
                  <a:schemeClr val="tx1"/>
                </a:solidFill>
              </a:rPr>
              <a:t> as expert in the field and someone in a position of authority who can provide you with further guidance. This might be a doctor, specialist, psychologist or a variety of people in allied health fields. In seeking the assistance of others, it is important to note that you are not to seek advice from anyone who is not privy to the patient’s personal information as this could be seen as a breach in patient confidentiality.</a:t>
            </a:r>
          </a:p>
        </p:txBody>
      </p:sp>
      <p:pic>
        <p:nvPicPr>
          <p:cNvPr id="7" name="Picture 6">
            <a:extLst>
              <a:ext uri="{FF2B5EF4-FFF2-40B4-BE49-F238E27FC236}">
                <a16:creationId xmlns:a16="http://schemas.microsoft.com/office/drawing/2014/main" id="{F7C53E1E-A1D6-78B5-63EC-F7F54B4378E8}"/>
              </a:ext>
            </a:extLst>
          </p:cNvPr>
          <p:cNvPicPr>
            <a:picLocks noChangeAspect="1"/>
          </p:cNvPicPr>
          <p:nvPr/>
        </p:nvPicPr>
        <p:blipFill>
          <a:blip r:embed="rId6"/>
          <a:stretch>
            <a:fillRect/>
          </a:stretch>
        </p:blipFill>
        <p:spPr>
          <a:xfrm>
            <a:off x="38100" y="2476500"/>
            <a:ext cx="18211800" cy="4724400"/>
          </a:xfrm>
          <a:prstGeom prst="rect">
            <a:avLst/>
          </a:prstGeom>
        </p:spPr>
      </p:pic>
      <p:pic>
        <p:nvPicPr>
          <p:cNvPr id="8" name="Picture 7">
            <a:extLst>
              <a:ext uri="{FF2B5EF4-FFF2-40B4-BE49-F238E27FC236}">
                <a16:creationId xmlns:a16="http://schemas.microsoft.com/office/drawing/2014/main" id="{A101824A-28B5-6E52-680F-E50AF42B3B2B}"/>
              </a:ext>
            </a:extLst>
          </p:cNvPr>
          <p:cNvPicPr>
            <a:picLocks noChangeAspect="1"/>
          </p:cNvPicPr>
          <p:nvPr/>
        </p:nvPicPr>
        <p:blipFill>
          <a:blip r:embed="rId6"/>
          <a:stretch>
            <a:fillRect/>
          </a:stretch>
        </p:blipFill>
        <p:spPr>
          <a:xfrm>
            <a:off x="60960" y="8039099"/>
            <a:ext cx="18211800" cy="2224517"/>
          </a:xfrm>
          <a:prstGeom prst="rect">
            <a:avLst/>
          </a:prstGeom>
        </p:spPr>
      </p:pic>
      <p:pic>
        <p:nvPicPr>
          <p:cNvPr id="10" name="object 4">
            <a:hlinkClick r:id="rId4" action="ppaction://hlinksldjump"/>
            <a:extLst>
              <a:ext uri="{FF2B5EF4-FFF2-40B4-BE49-F238E27FC236}">
                <a16:creationId xmlns:a16="http://schemas.microsoft.com/office/drawing/2014/main" id="{42C64C37-2293-2976-DC56-1DA20CB10A6B}"/>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921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2 – Project</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3108543"/>
          </a:xfrm>
          <a:prstGeom prst="rect">
            <a:avLst/>
          </a:prstGeom>
          <a:noFill/>
        </p:spPr>
        <p:txBody>
          <a:bodyPr wrap="square" rtlCol="0">
            <a:spAutoFit/>
          </a:bodyPr>
          <a:lstStyle/>
          <a:p>
            <a:r>
              <a:rPr lang="en-US" sz="2800" dirty="0">
                <a:solidFill>
                  <a:srgbClr val="0070C0"/>
                </a:solidFill>
              </a:rPr>
              <a:t>You must complete this assessment AFTER you have completed Assessment Task 3: Demonstration.</a:t>
            </a:r>
          </a:p>
          <a:p>
            <a:r>
              <a:rPr lang="en-US" sz="2800" dirty="0">
                <a:solidFill>
                  <a:srgbClr val="0070C0"/>
                </a:solidFill>
              </a:rPr>
              <a:t>Based on the scenario and roleplay you chose from Assessment Task 3: Demonstrations, fill in the Employee Incident Report Template with the appropriate details. If there are details that you do not have (e.g. incident number, date/time) you may make these up.</a:t>
            </a:r>
          </a:p>
          <a:p>
            <a:r>
              <a:rPr lang="en-US" sz="2800" dirty="0">
                <a:solidFill>
                  <a:srgbClr val="0070C0"/>
                </a:solidFill>
              </a:rPr>
              <a:t>Obviously, none of these roleplays have an ending written for them; it is up to you to create the ending, showing how you dealt with the situation, and how you’d adequately report on the incidents in line with workplace policies and procedures.</a:t>
            </a:r>
            <a:endParaRPr lang="en-US" sz="2800" dirty="0">
              <a:solidFill>
                <a:schemeClr val="tx1"/>
              </a:solidFill>
            </a:endParaRPr>
          </a:p>
        </p:txBody>
      </p:sp>
      <p:pic>
        <p:nvPicPr>
          <p:cNvPr id="7" name="object 4">
            <a:hlinkClick r:id="rId4" action="ppaction://hlinksldjump"/>
            <a:extLst>
              <a:ext uri="{FF2B5EF4-FFF2-40B4-BE49-F238E27FC236}">
                <a16:creationId xmlns:a16="http://schemas.microsoft.com/office/drawing/2014/main" id="{B4345C29-4117-CFD3-910E-16E3AED03017}"/>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1829629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2 – Project</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pic>
        <p:nvPicPr>
          <p:cNvPr id="8" name="Picture 7">
            <a:extLst>
              <a:ext uri="{FF2B5EF4-FFF2-40B4-BE49-F238E27FC236}">
                <a16:creationId xmlns:a16="http://schemas.microsoft.com/office/drawing/2014/main" id="{21ADE285-76A9-9322-088F-629688E7FB92}"/>
              </a:ext>
            </a:extLst>
          </p:cNvPr>
          <p:cNvPicPr>
            <a:picLocks noChangeAspect="1"/>
          </p:cNvPicPr>
          <p:nvPr/>
        </p:nvPicPr>
        <p:blipFill>
          <a:blip r:embed="rId4"/>
          <a:stretch>
            <a:fillRect/>
          </a:stretch>
        </p:blipFill>
        <p:spPr>
          <a:xfrm>
            <a:off x="2275659" y="1104810"/>
            <a:ext cx="14506913" cy="9182190"/>
          </a:xfrm>
          <a:prstGeom prst="rect">
            <a:avLst/>
          </a:prstGeom>
        </p:spPr>
      </p:pic>
      <p:pic>
        <p:nvPicPr>
          <p:cNvPr id="6" name="object 4">
            <a:hlinkClick r:id="rId5" action="ppaction://hlinksldjump"/>
            <a:extLst>
              <a:ext uri="{FF2B5EF4-FFF2-40B4-BE49-F238E27FC236}">
                <a16:creationId xmlns:a16="http://schemas.microsoft.com/office/drawing/2014/main" id="{540BB816-748D-8642-2870-0EE6B642E725}"/>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408317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2 – Project</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pic>
        <p:nvPicPr>
          <p:cNvPr id="7" name="Picture 6">
            <a:extLst>
              <a:ext uri="{FF2B5EF4-FFF2-40B4-BE49-F238E27FC236}">
                <a16:creationId xmlns:a16="http://schemas.microsoft.com/office/drawing/2014/main" id="{A664AB2D-035B-489C-80DE-0D2409C4C333}"/>
              </a:ext>
            </a:extLst>
          </p:cNvPr>
          <p:cNvPicPr>
            <a:picLocks noChangeAspect="1"/>
          </p:cNvPicPr>
          <p:nvPr/>
        </p:nvPicPr>
        <p:blipFill>
          <a:blip r:embed="rId4"/>
          <a:stretch>
            <a:fillRect/>
          </a:stretch>
        </p:blipFill>
        <p:spPr>
          <a:xfrm>
            <a:off x="3657600" y="1072866"/>
            <a:ext cx="11651794" cy="9081544"/>
          </a:xfrm>
          <a:prstGeom prst="rect">
            <a:avLst/>
          </a:prstGeom>
        </p:spPr>
      </p:pic>
      <p:pic>
        <p:nvPicPr>
          <p:cNvPr id="6" name="object 4">
            <a:hlinkClick r:id="rId5" action="ppaction://hlinksldjump"/>
            <a:extLst>
              <a:ext uri="{FF2B5EF4-FFF2-40B4-BE49-F238E27FC236}">
                <a16:creationId xmlns:a16="http://schemas.microsoft.com/office/drawing/2014/main" id="{5A563B38-816D-A434-DC34-5C5E30A94804}"/>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1468204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3 – Demonstration</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7478970"/>
          </a:xfrm>
          <a:prstGeom prst="rect">
            <a:avLst/>
          </a:prstGeom>
          <a:noFill/>
        </p:spPr>
        <p:txBody>
          <a:bodyPr wrap="square" rtlCol="0">
            <a:spAutoFit/>
          </a:bodyPr>
          <a:lstStyle/>
          <a:p>
            <a:r>
              <a:rPr lang="en-US" sz="2400" dirty="0">
                <a:solidFill>
                  <a:schemeClr val="tx1"/>
                </a:solidFill>
              </a:rPr>
              <a:t>You will be demonstrating your ability to effectively address different behaviors of concern in various workplace scenarios through role-playing exercises. The behaviors include:</a:t>
            </a:r>
          </a:p>
          <a:p>
            <a:r>
              <a:rPr lang="en-US" sz="2400" dirty="0">
                <a:solidFill>
                  <a:schemeClr val="tx1"/>
                </a:solidFill>
              </a:rPr>
              <a:t>•  Aggression</a:t>
            </a:r>
          </a:p>
          <a:p>
            <a:r>
              <a:rPr lang="en-US" sz="2400" dirty="0">
                <a:solidFill>
                  <a:schemeClr val="tx1"/>
                </a:solidFill>
              </a:rPr>
              <a:t>• Confusion or other cognitive impairment</a:t>
            </a:r>
          </a:p>
          <a:p>
            <a:r>
              <a:rPr lang="en-US" sz="2400" dirty="0">
                <a:solidFill>
                  <a:schemeClr val="tx1"/>
                </a:solidFill>
              </a:rPr>
              <a:t>• Intoxication</a:t>
            </a:r>
          </a:p>
          <a:p>
            <a:r>
              <a:rPr lang="en-US" sz="2400" dirty="0">
                <a:solidFill>
                  <a:schemeClr val="tx1"/>
                </a:solidFill>
              </a:rPr>
              <a:t>• Intrusive behaviour</a:t>
            </a:r>
          </a:p>
          <a:p>
            <a:r>
              <a:rPr lang="en-US" sz="2400" dirty="0">
                <a:solidFill>
                  <a:schemeClr val="tx1"/>
                </a:solidFill>
              </a:rPr>
              <a:t>Your assessor will select five role-plays from the nine available. Each scenario will simulate a workplace environment such as:</a:t>
            </a:r>
          </a:p>
          <a:p>
            <a:r>
              <a:rPr lang="en-US" sz="2400" dirty="0">
                <a:solidFill>
                  <a:schemeClr val="tx1"/>
                </a:solidFill>
              </a:rPr>
              <a:t>• A patient’s room in an aged care home</a:t>
            </a:r>
          </a:p>
          <a:p>
            <a:r>
              <a:rPr lang="en-US" sz="2400" dirty="0">
                <a:solidFill>
                  <a:schemeClr val="tx1"/>
                </a:solidFill>
              </a:rPr>
              <a:t>• A storeroom in an aged care home</a:t>
            </a:r>
          </a:p>
          <a:p>
            <a:r>
              <a:rPr lang="en-US" sz="2400" dirty="0">
                <a:solidFill>
                  <a:schemeClr val="tx1"/>
                </a:solidFill>
              </a:rPr>
              <a:t>• A hospital waiting room</a:t>
            </a:r>
          </a:p>
          <a:p>
            <a:r>
              <a:rPr lang="en-US" sz="2400" dirty="0">
                <a:solidFill>
                  <a:schemeClr val="tx1"/>
                </a:solidFill>
              </a:rPr>
              <a:t>• A patient’s room in a rehabilitation centre</a:t>
            </a:r>
          </a:p>
          <a:p>
            <a:r>
              <a:rPr lang="en-US" sz="2400" dirty="0">
                <a:solidFill>
                  <a:schemeClr val="tx1"/>
                </a:solidFill>
              </a:rPr>
              <a:t>• A medical clinic waiting room</a:t>
            </a:r>
          </a:p>
          <a:p>
            <a:r>
              <a:rPr lang="en-US" sz="2400" dirty="0">
                <a:solidFill>
                  <a:schemeClr val="tx1"/>
                </a:solidFill>
              </a:rPr>
              <a:t>• A pathology lab waiting room</a:t>
            </a:r>
          </a:p>
          <a:p>
            <a:r>
              <a:rPr lang="en-US" sz="2400" dirty="0">
                <a:solidFill>
                  <a:schemeClr val="tx1"/>
                </a:solidFill>
              </a:rPr>
              <a:t>• A patient’s room in a hospital</a:t>
            </a:r>
          </a:p>
          <a:p>
            <a:r>
              <a:rPr lang="en-US" sz="2400" dirty="0">
                <a:solidFill>
                  <a:schemeClr val="tx1"/>
                </a:solidFill>
              </a:rPr>
              <a:t>• An aged care facility</a:t>
            </a:r>
          </a:p>
          <a:p>
            <a:r>
              <a:rPr lang="en-US" sz="2400" dirty="0">
                <a:solidFill>
                  <a:schemeClr val="tx1"/>
                </a:solidFill>
              </a:rPr>
              <a:t>You'll have access to necessary resources and may involve others in your response as appropriate. Your performance will be assessed using a checklist based on your ability to plan and execute responses, follow policies and procedures, engage with the client, and provide constructive feedback in a review session afterward. You'll also need to participate in at least one related support or development activity. If resources or personnel are unavailable during the role-play, you should verbally state how you would address the situation in a real-life scenario.</a:t>
            </a:r>
          </a:p>
        </p:txBody>
      </p:sp>
      <p:sp>
        <p:nvSpPr>
          <p:cNvPr id="8" name="TextBox 7">
            <a:extLst>
              <a:ext uri="{FF2B5EF4-FFF2-40B4-BE49-F238E27FC236}">
                <a16:creationId xmlns:a16="http://schemas.microsoft.com/office/drawing/2014/main" id="{9FE5469C-AE79-2F75-810E-526ACAD6A93C}"/>
              </a:ext>
            </a:extLst>
          </p:cNvPr>
          <p:cNvSpPr txBox="1"/>
          <p:nvPr/>
        </p:nvSpPr>
        <p:spPr>
          <a:xfrm>
            <a:off x="8115300" y="1547249"/>
            <a:ext cx="9315450" cy="1938992"/>
          </a:xfrm>
          <a:prstGeom prst="rect">
            <a:avLst/>
          </a:prstGeom>
          <a:noFill/>
        </p:spPr>
        <p:txBody>
          <a:bodyPr wrap="square">
            <a:spAutoFit/>
          </a:bodyPr>
          <a:lstStyle/>
          <a:p>
            <a:r>
              <a:rPr lang="en-US" sz="2400" dirty="0">
                <a:solidFill>
                  <a:schemeClr val="tx1"/>
                </a:solidFill>
              </a:rPr>
              <a:t>• Manipulation</a:t>
            </a:r>
          </a:p>
          <a:p>
            <a:r>
              <a:rPr lang="en-US" sz="2400" dirty="0">
                <a:solidFill>
                  <a:schemeClr val="tx1"/>
                </a:solidFill>
              </a:rPr>
              <a:t>• Noisiness</a:t>
            </a:r>
          </a:p>
          <a:p>
            <a:r>
              <a:rPr lang="en-US" sz="2400" dirty="0">
                <a:solidFill>
                  <a:schemeClr val="tx1"/>
                </a:solidFill>
              </a:rPr>
              <a:t>• Self-destructive behaviour</a:t>
            </a:r>
          </a:p>
          <a:p>
            <a:r>
              <a:rPr lang="en-US" sz="2400" dirty="0">
                <a:solidFill>
                  <a:schemeClr val="tx1"/>
                </a:solidFill>
              </a:rPr>
              <a:t>• Verbal offensiveness</a:t>
            </a:r>
          </a:p>
          <a:p>
            <a:r>
              <a:rPr lang="en-US" sz="2400" dirty="0">
                <a:solidFill>
                  <a:schemeClr val="tx1"/>
                </a:solidFill>
              </a:rPr>
              <a:t>• Wandering</a:t>
            </a:r>
          </a:p>
        </p:txBody>
      </p:sp>
      <p:pic>
        <p:nvPicPr>
          <p:cNvPr id="7" name="object 4">
            <a:hlinkClick r:id="rId4" action="ppaction://hlinksldjump"/>
            <a:extLst>
              <a:ext uri="{FF2B5EF4-FFF2-40B4-BE49-F238E27FC236}">
                <a16:creationId xmlns:a16="http://schemas.microsoft.com/office/drawing/2014/main" id="{01D71117-F342-66E5-0D37-665518D501C2}"/>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2255938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3 – Demonstration</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pic>
        <p:nvPicPr>
          <p:cNvPr id="3" name="object 3"/>
          <p:cNvPicPr/>
          <p:nvPr/>
        </p:nvPicPr>
        <p:blipFill>
          <a:blip r:embed="rId5"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sp>
        <p:nvSpPr>
          <p:cNvPr id="6" name="TextBox 5">
            <a:extLst>
              <a:ext uri="{FF2B5EF4-FFF2-40B4-BE49-F238E27FC236}">
                <a16:creationId xmlns:a16="http://schemas.microsoft.com/office/drawing/2014/main" id="{09C6EB8E-25F0-D989-F57D-8F3F249EF90F}"/>
              </a:ext>
            </a:extLst>
          </p:cNvPr>
          <p:cNvSpPr txBox="1"/>
          <p:nvPr/>
        </p:nvSpPr>
        <p:spPr>
          <a:xfrm>
            <a:off x="15240" y="1158060"/>
            <a:ext cx="18234660" cy="1938992"/>
          </a:xfrm>
          <a:prstGeom prst="rect">
            <a:avLst/>
          </a:prstGeom>
          <a:noFill/>
        </p:spPr>
        <p:txBody>
          <a:bodyPr wrap="square" rtlCol="0">
            <a:spAutoFit/>
          </a:bodyPr>
          <a:lstStyle/>
          <a:p>
            <a:r>
              <a:rPr lang="en-US" sz="2400" b="1" dirty="0">
                <a:solidFill>
                  <a:schemeClr val="tx1"/>
                </a:solidFill>
              </a:rPr>
              <a:t>Role Play Scenarios</a:t>
            </a:r>
          </a:p>
          <a:p>
            <a:r>
              <a:rPr lang="en-US" sz="2400" dirty="0">
                <a:solidFill>
                  <a:schemeClr val="tx1"/>
                </a:solidFill>
              </a:rPr>
              <a:t>Each of the scenarios is based around a different behaviour of concern; you must be observed demonstrating effective resolution of each situation.</a:t>
            </a:r>
          </a:p>
          <a:p>
            <a:r>
              <a:rPr lang="en-US" sz="2400" dirty="0">
                <a:solidFill>
                  <a:schemeClr val="tx1"/>
                </a:solidFill>
              </a:rPr>
              <a:t>If the scenario needs to change slightly to suit female or male participants, this will be clearly marked.</a:t>
            </a:r>
          </a:p>
          <a:p>
            <a:r>
              <a:rPr lang="en-US" sz="2400" dirty="0">
                <a:solidFill>
                  <a:schemeClr val="tx1"/>
                </a:solidFill>
              </a:rPr>
              <a:t>The nine (9) roleplay scenarios are detailed below – role play five (5) of these while being observed:</a:t>
            </a:r>
          </a:p>
        </p:txBody>
      </p:sp>
      <p:graphicFrame>
        <p:nvGraphicFramePr>
          <p:cNvPr id="7" name="Table 6">
            <a:extLst>
              <a:ext uri="{FF2B5EF4-FFF2-40B4-BE49-F238E27FC236}">
                <a16:creationId xmlns:a16="http://schemas.microsoft.com/office/drawing/2014/main" id="{324537B5-0B61-C045-1B87-EEDCE66B56AE}"/>
              </a:ext>
            </a:extLst>
          </p:cNvPr>
          <p:cNvGraphicFramePr>
            <a:graphicFrameLocks noGrp="1"/>
          </p:cNvGraphicFramePr>
          <p:nvPr>
            <p:extLst>
              <p:ext uri="{D42A27DB-BD31-4B8C-83A1-F6EECF244321}">
                <p14:modId xmlns:p14="http://schemas.microsoft.com/office/powerpoint/2010/main" val="3148651486"/>
              </p:ext>
            </p:extLst>
          </p:nvPr>
        </p:nvGraphicFramePr>
        <p:xfrm>
          <a:off x="91440" y="3170570"/>
          <a:ext cx="18196560" cy="6979719"/>
        </p:xfrm>
        <a:graphic>
          <a:graphicData uri="http://schemas.openxmlformats.org/drawingml/2006/table">
            <a:tbl>
              <a:tblPr firstRow="1" bandRow="1">
                <a:tableStyleId>{5C22544A-7EE6-4342-B048-85BDC9FD1C3A}</a:tableStyleId>
              </a:tblPr>
              <a:tblGrid>
                <a:gridCol w="18196560">
                  <a:extLst>
                    <a:ext uri="{9D8B030D-6E8A-4147-A177-3AD203B41FA5}">
                      <a16:colId xmlns:a16="http://schemas.microsoft.com/office/drawing/2014/main" val="2999736951"/>
                    </a:ext>
                  </a:extLst>
                </a:gridCol>
              </a:tblGrid>
              <a:tr h="77209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tx1"/>
                          </a:solidFill>
                        </a:rPr>
                        <a:t>Roleplay 1: Aggression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98210"/>
                  </a:ext>
                </a:extLst>
              </a:tr>
              <a:tr h="772093">
                <a:tc>
                  <a:txBody>
                    <a:bodyPr/>
                    <a:lstStyle/>
                    <a:p>
                      <a:r>
                        <a:rPr lang="en-US" sz="2400" b="1" dirty="0">
                          <a:solidFill>
                            <a:schemeClr val="tx1"/>
                          </a:solidFill>
                        </a:rPr>
                        <a:t>Simulated workplace requirements</a:t>
                      </a:r>
                      <a:r>
                        <a:rPr lang="en-US" sz="2400" dirty="0">
                          <a:solidFill>
                            <a:schemeClr val="tx1"/>
                          </a:solidFill>
                        </a:rPr>
                        <a:t>: Roleplay should be held in an area that reflects a patients room in an aged care facility. Patient may be located in a bed or in a day chair whilst eating their lunch.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631234"/>
                  </a:ext>
                </a:extLst>
              </a:tr>
              <a:tr h="772093">
                <a:tc>
                  <a:txBody>
                    <a:bodyPr/>
                    <a:lstStyle/>
                    <a:p>
                      <a:r>
                        <a:rPr lang="en-US" sz="2400" b="1" dirty="0"/>
                        <a:t>Female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148627"/>
                  </a:ext>
                </a:extLst>
              </a:tr>
              <a:tr h="772093">
                <a:tc>
                  <a:txBody>
                    <a:bodyPr/>
                    <a:lstStyle/>
                    <a:p>
                      <a:r>
                        <a:rPr lang="en-US" sz="2400" dirty="0"/>
                        <a:t>You are working as an orderly at an aged care facility. A patient named Tony is often quite rude and inappropriate. He has a history of flashing his personal body parts at workers and using inappropriate and offensive language of a sexual nature. As you are giving Tony his lunch, he grabs</a:t>
                      </a:r>
                    </a:p>
                    <a:p>
                      <a:r>
                        <a:rPr lang="en-US" sz="2400" dirty="0"/>
                        <a:t>you hard on the bottom and tells you that you are ‘looking hot today’. You tell him that this is not appropriate and he becomes very aggressive, yelling verbal abuse at you, and calling you all sorts of nasty names. </a:t>
                      </a:r>
                    </a:p>
                    <a:p>
                      <a:r>
                        <a:rPr lang="en-US" sz="2400" dirty="0"/>
                        <a:t>Plan your response, then be observed managing this situation as a role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097619"/>
                  </a:ext>
                </a:extLst>
              </a:tr>
              <a:tr h="772093">
                <a:tc>
                  <a:txBody>
                    <a:bodyPr/>
                    <a:lstStyle/>
                    <a:p>
                      <a:r>
                        <a:rPr lang="en-US" sz="2400" b="1" dirty="0"/>
                        <a: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040645"/>
                  </a:ext>
                </a:extLst>
              </a:tr>
              <a:tr h="772093">
                <a:tc>
                  <a:txBody>
                    <a:bodyPr/>
                    <a:lstStyle/>
                    <a:p>
                      <a:r>
                        <a:rPr lang="en-US" sz="2400" dirty="0"/>
                        <a:t>You are working as an orderly at an aged care facility. A patient named Tarina is often quite rude and inappropriate. She has a history of flashing her breasts at workers and using inappropriate and offensive language of a sexual nature. As you are giving Tarina her lunch, she grabs you hard</a:t>
                      </a:r>
                    </a:p>
                    <a:p>
                      <a:r>
                        <a:rPr lang="en-US" sz="2400" dirty="0"/>
                        <a:t>on the bottom and tells you that you are ‘looking hot today’. You tell her that this is not appropriate and she becomes very aggressive, yelling verbal abuse at you, and calling you all sorts of nasty names.</a:t>
                      </a:r>
                    </a:p>
                    <a:p>
                      <a:r>
                        <a:rPr lang="en-US" sz="2400" dirty="0"/>
                        <a:t>Plan your response, then be observed managing this situation as a role play.</a:t>
                      </a:r>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461127"/>
                  </a:ext>
                </a:extLst>
              </a:tr>
            </a:tbl>
          </a:graphicData>
        </a:graphic>
      </p:graphicFrame>
      <p:pic>
        <p:nvPicPr>
          <p:cNvPr id="8" name="object 4">
            <a:hlinkClick r:id="rId4" action="ppaction://hlinksldjump"/>
            <a:extLst>
              <a:ext uri="{FF2B5EF4-FFF2-40B4-BE49-F238E27FC236}">
                <a16:creationId xmlns:a16="http://schemas.microsoft.com/office/drawing/2014/main" id="{5CEF0894-37ED-3C23-5868-22D0A82238CC}"/>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858008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3 – Demonstration</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graphicFrame>
        <p:nvGraphicFramePr>
          <p:cNvPr id="7" name="Table 6">
            <a:extLst>
              <a:ext uri="{FF2B5EF4-FFF2-40B4-BE49-F238E27FC236}">
                <a16:creationId xmlns:a16="http://schemas.microsoft.com/office/drawing/2014/main" id="{324537B5-0B61-C045-1B87-EEDCE66B56AE}"/>
              </a:ext>
            </a:extLst>
          </p:cNvPr>
          <p:cNvGraphicFramePr>
            <a:graphicFrameLocks noGrp="1"/>
          </p:cNvGraphicFramePr>
          <p:nvPr>
            <p:extLst>
              <p:ext uri="{D42A27DB-BD31-4B8C-83A1-F6EECF244321}">
                <p14:modId xmlns:p14="http://schemas.microsoft.com/office/powerpoint/2010/main" val="3088435453"/>
              </p:ext>
            </p:extLst>
          </p:nvPr>
        </p:nvGraphicFramePr>
        <p:xfrm>
          <a:off x="76200" y="1255634"/>
          <a:ext cx="18196560" cy="8231266"/>
        </p:xfrm>
        <a:graphic>
          <a:graphicData uri="http://schemas.openxmlformats.org/drawingml/2006/table">
            <a:tbl>
              <a:tblPr firstRow="1" bandRow="1">
                <a:tableStyleId>{5C22544A-7EE6-4342-B048-85BDC9FD1C3A}</a:tableStyleId>
              </a:tblPr>
              <a:tblGrid>
                <a:gridCol w="18196560">
                  <a:extLst>
                    <a:ext uri="{9D8B030D-6E8A-4147-A177-3AD203B41FA5}">
                      <a16:colId xmlns:a16="http://schemas.microsoft.com/office/drawing/2014/main" val="2999736951"/>
                    </a:ext>
                  </a:extLst>
                </a:gridCol>
              </a:tblGrid>
              <a:tr h="436346">
                <a:tc>
                  <a:txBody>
                    <a:bodyPr/>
                    <a:lstStyle/>
                    <a:p>
                      <a:r>
                        <a:rPr lang="en-US" sz="2400" dirty="0">
                          <a:solidFill>
                            <a:schemeClr val="tx1"/>
                          </a:solidFill>
                        </a:rPr>
                        <a:t>Roleplay 2: Confusion or other cognitive impairment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98210"/>
                  </a:ext>
                </a:extLst>
              </a:tr>
              <a:tr h="436346">
                <a:tc>
                  <a:txBody>
                    <a:bodyPr/>
                    <a:lstStyle/>
                    <a:p>
                      <a:r>
                        <a:rPr lang="en-US" sz="2400" b="1" dirty="0">
                          <a:solidFill>
                            <a:schemeClr val="tx1"/>
                          </a:solidFill>
                        </a:rPr>
                        <a:t>Simulated workplace requirements</a:t>
                      </a:r>
                      <a:r>
                        <a:rPr lang="en-US" sz="2400" dirty="0">
                          <a:solidFill>
                            <a:schemeClr val="tx1"/>
                          </a:solidFill>
                        </a:rPr>
                        <a:t>: Roleplay should be held in an area that reflects a storeroom.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631234"/>
                  </a:ext>
                </a:extLst>
              </a:tr>
              <a:tr h="436346">
                <a:tc>
                  <a:txBody>
                    <a:bodyPr/>
                    <a:lstStyle/>
                    <a:p>
                      <a:r>
                        <a:rPr lang="en-US" sz="2400" b="1" dirty="0">
                          <a:solidFill>
                            <a:schemeClr val="tx1"/>
                          </a:solidFill>
                        </a:rPr>
                        <a:t>Female Participant/Male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148627"/>
                  </a:ext>
                </a:extLst>
              </a:tr>
              <a:tr h="2181729">
                <a:tc>
                  <a:txBody>
                    <a:bodyPr/>
                    <a:lstStyle/>
                    <a:p>
                      <a:r>
                        <a:rPr lang="en-US" sz="2400" dirty="0">
                          <a:solidFill>
                            <a:schemeClr val="tx1"/>
                          </a:solidFill>
                        </a:rPr>
                        <a:t>You work in an aged care home as a personal caregiver and you love your job. One evening, you walk into the storeroom where all the spare linen is kept as one of the residents has spilled their dinner on their bed, and the cleaning staff who would normally change linen have left for the</a:t>
                      </a:r>
                    </a:p>
                    <a:p>
                      <a:r>
                        <a:rPr lang="en-US" sz="2400" dirty="0">
                          <a:solidFill>
                            <a:schemeClr val="tx1"/>
                          </a:solidFill>
                        </a:rPr>
                        <a:t>evening. When you enter, you hear a quite whimpering coming from the corner of the storeroom, and to your surprise, you see one of the residents, Mrs. Moore, huddled in the corner looking frightened and confused. She is reasonably new here, and you know she has been placed here because she has advanced dementia.</a:t>
                      </a:r>
                    </a:p>
                    <a:p>
                      <a:r>
                        <a:rPr lang="en-US" sz="2400" dirty="0">
                          <a:solidFill>
                            <a:schemeClr val="tx1"/>
                          </a:solidFill>
                        </a:rPr>
                        <a:t>Plan your response, then be observed managing this situation as a role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097619"/>
                  </a:ext>
                </a:extLst>
              </a:tr>
              <a:tr h="436346">
                <a:tc>
                  <a:txBody>
                    <a:bodyPr/>
                    <a:lstStyle/>
                    <a:p>
                      <a:r>
                        <a:rPr lang="en-US" sz="2400" b="1" dirty="0">
                          <a:solidFill>
                            <a:schemeClr val="tx1"/>
                          </a:solidFill>
                        </a:rPr>
                        <a:t>Roleplay 3: Intoxication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040645"/>
                  </a:ext>
                </a:extLst>
              </a:tr>
              <a:tr h="785423">
                <a:tc>
                  <a:txBody>
                    <a:bodyPr/>
                    <a:lstStyle/>
                    <a:p>
                      <a:r>
                        <a:rPr lang="en-US" sz="2400" b="1" dirty="0">
                          <a:solidFill>
                            <a:schemeClr val="tx1"/>
                          </a:solidFill>
                        </a:rPr>
                        <a:t>Simulated workplace requirements:</a:t>
                      </a:r>
                      <a:r>
                        <a:rPr lang="en-US" sz="2400" dirty="0">
                          <a:solidFill>
                            <a:schemeClr val="tx1"/>
                          </a:solidFill>
                        </a:rPr>
                        <a:t> Roleplay should be held in an area that reflects a hospital waiting room. The participant should be located behind a desk, and there should be chairs on the other side for the family and friends of the hospital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461127"/>
                  </a:ext>
                </a:extLst>
              </a:tr>
              <a:tr h="436346">
                <a:tc>
                  <a:txBody>
                    <a:bodyPr/>
                    <a:lstStyle/>
                    <a:p>
                      <a:r>
                        <a:rPr lang="en-US" sz="2400" b="1" dirty="0">
                          <a:solidFill>
                            <a:schemeClr val="tx1"/>
                          </a:solidFill>
                        </a:rPr>
                        <a:t>Female Participant/Male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147283"/>
                  </a:ext>
                </a:extLst>
              </a:tr>
              <a:tr h="2836306">
                <a:tc>
                  <a:txBody>
                    <a:bodyPr/>
                    <a:lstStyle/>
                    <a:p>
                      <a:r>
                        <a:rPr lang="en-US" sz="2400" dirty="0">
                          <a:solidFill>
                            <a:schemeClr val="tx1"/>
                          </a:solidFill>
                        </a:rPr>
                        <a:t>You are working on the reception desk in emergency at Mercy General Hospital and it has been a busy night. There was a multi-car pile-up on one of the major freeways nearby, and the occupants of a number of the vehicles were brought to your emergency department. About an hour after they started arriving by ambulance, a man comes up to you and enquires about a woman who was brought in. He is slurring his words and it is quite clear that he is drunk. You ask if he is a relative of the woman and he says no, he is a friend. You advise him that unfortunately you are</a:t>
                      </a:r>
                    </a:p>
                    <a:p>
                      <a:r>
                        <a:rPr lang="en-US" sz="2400" dirty="0">
                          <a:solidFill>
                            <a:schemeClr val="tx1"/>
                          </a:solidFill>
                        </a:rPr>
                        <a:t>unable to comment about her condition, and that if he knows her family, he should reach out to them. The man is not happy with this response and starts screaming that he wants to know where she is, and that if you don’t tell him, you’ll be sorry.</a:t>
                      </a:r>
                    </a:p>
                    <a:p>
                      <a:r>
                        <a:rPr lang="en-US" sz="2400" dirty="0">
                          <a:solidFill>
                            <a:schemeClr val="tx1"/>
                          </a:solidFill>
                        </a:rPr>
                        <a:t>Plan your response, then be observed managing this situation as a role play.</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1931869"/>
                  </a:ext>
                </a:extLst>
              </a:tr>
            </a:tbl>
          </a:graphicData>
        </a:graphic>
      </p:graphicFrame>
      <p:pic>
        <p:nvPicPr>
          <p:cNvPr id="6" name="object 4">
            <a:hlinkClick r:id="rId4" action="ppaction://hlinksldjump"/>
            <a:extLst>
              <a:ext uri="{FF2B5EF4-FFF2-40B4-BE49-F238E27FC236}">
                <a16:creationId xmlns:a16="http://schemas.microsoft.com/office/drawing/2014/main" id="{BC1F48B8-45AD-5809-B100-D3BAE19E96C4}"/>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3027322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3 – Demonstration</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graphicFrame>
        <p:nvGraphicFramePr>
          <p:cNvPr id="7" name="Table 6">
            <a:extLst>
              <a:ext uri="{FF2B5EF4-FFF2-40B4-BE49-F238E27FC236}">
                <a16:creationId xmlns:a16="http://schemas.microsoft.com/office/drawing/2014/main" id="{324537B5-0B61-C045-1B87-EEDCE66B56AE}"/>
              </a:ext>
            </a:extLst>
          </p:cNvPr>
          <p:cNvGraphicFramePr>
            <a:graphicFrameLocks noGrp="1"/>
          </p:cNvGraphicFramePr>
          <p:nvPr>
            <p:extLst>
              <p:ext uri="{D42A27DB-BD31-4B8C-83A1-F6EECF244321}">
                <p14:modId xmlns:p14="http://schemas.microsoft.com/office/powerpoint/2010/main" val="3463753355"/>
              </p:ext>
            </p:extLst>
          </p:nvPr>
        </p:nvGraphicFramePr>
        <p:xfrm>
          <a:off x="68580" y="1181100"/>
          <a:ext cx="18196560" cy="8442759"/>
        </p:xfrm>
        <a:graphic>
          <a:graphicData uri="http://schemas.openxmlformats.org/drawingml/2006/table">
            <a:tbl>
              <a:tblPr firstRow="1" bandRow="1">
                <a:tableStyleId>{5C22544A-7EE6-4342-B048-85BDC9FD1C3A}</a:tableStyleId>
              </a:tblPr>
              <a:tblGrid>
                <a:gridCol w="18196560">
                  <a:extLst>
                    <a:ext uri="{9D8B030D-6E8A-4147-A177-3AD203B41FA5}">
                      <a16:colId xmlns:a16="http://schemas.microsoft.com/office/drawing/2014/main" val="2999736951"/>
                    </a:ext>
                  </a:extLst>
                </a:gridCol>
              </a:tblGrid>
              <a:tr h="772093">
                <a:tc>
                  <a:txBody>
                    <a:bodyPr/>
                    <a:lstStyle/>
                    <a:p>
                      <a:r>
                        <a:rPr lang="en-US" sz="2400" dirty="0">
                          <a:solidFill>
                            <a:schemeClr val="tx1"/>
                          </a:solidFill>
                        </a:rPr>
                        <a:t>Roleplay 4: Intrusive behaviour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98210"/>
                  </a:ext>
                </a:extLst>
              </a:tr>
              <a:tr h="772093">
                <a:tc>
                  <a:txBody>
                    <a:bodyPr/>
                    <a:lstStyle/>
                    <a:p>
                      <a:r>
                        <a:rPr lang="en-US" sz="2400" b="1" dirty="0">
                          <a:solidFill>
                            <a:schemeClr val="tx1"/>
                          </a:solidFill>
                        </a:rPr>
                        <a:t>Simulated workplace requirements</a:t>
                      </a:r>
                      <a:r>
                        <a:rPr lang="en-US" sz="2400" dirty="0">
                          <a:solidFill>
                            <a:schemeClr val="tx1"/>
                          </a:solidFill>
                        </a:rPr>
                        <a:t>: : Roleplay should be held in an area that reflects a hospital room with a bed for the patient and a chair for the family 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631234"/>
                  </a:ext>
                </a:extLst>
              </a:tr>
              <a:tr h="772093">
                <a:tc>
                  <a:txBody>
                    <a:bodyPr/>
                    <a:lstStyle/>
                    <a:p>
                      <a:r>
                        <a:rPr lang="en-US" sz="2400" b="1" dirty="0">
                          <a:solidFill>
                            <a:schemeClr val="tx1"/>
                          </a:solidFill>
                        </a:rPr>
                        <a:t>Female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148627"/>
                  </a:ext>
                </a:extLst>
              </a:tr>
              <a:tr h="772093">
                <a:tc>
                  <a:txBody>
                    <a:bodyPr/>
                    <a:lstStyle/>
                    <a:p>
                      <a:r>
                        <a:rPr lang="en-US" sz="2400" dirty="0">
                          <a:solidFill>
                            <a:schemeClr val="tx1"/>
                          </a:solidFill>
                        </a:rPr>
                        <a:t>You’re a 23-year-old nurse in a rehabilitation hospital. Joey is a 25-year-old man who has down syndrome, and he is in rehab after having surgery on his pelvis, which he fractured when he was a passenger in a bad car accident. His father, who is his primary caregiver, is in his mid-50’s, and</a:t>
                      </a:r>
                    </a:p>
                    <a:p>
                      <a:r>
                        <a:rPr lang="en-US" sz="2400" dirty="0">
                          <a:solidFill>
                            <a:schemeClr val="tx1"/>
                          </a:solidFill>
                        </a:rPr>
                        <a:t>seems to have taken a shining to you. Whilst he is both pleasant and friendly, recently he has started asking you questions that are quite personal in nature, and frankly, it’s starting to make you feel a little uncomfortable. At his last visit, he asked you if you were married or had a partner,</a:t>
                      </a:r>
                    </a:p>
                    <a:p>
                      <a:r>
                        <a:rPr lang="en-US" sz="2400" dirty="0">
                          <a:solidFill>
                            <a:schemeClr val="tx1"/>
                          </a:solidFill>
                        </a:rPr>
                        <a:t>to which you answered, ‘not at the moment’. Today you go in to do Joey’s observations, and he asks you outright whether you’d consider dating ‘a successful, good looking man in his 50’s?’ It is clear that he is talking about himself.</a:t>
                      </a:r>
                    </a:p>
                    <a:p>
                      <a:r>
                        <a:rPr lang="en-US" sz="2400" dirty="0">
                          <a:solidFill>
                            <a:schemeClr val="tx1"/>
                          </a:solidFill>
                        </a:rPr>
                        <a:t>Plan your response, then be observed managing this situation as a role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097619"/>
                  </a:ext>
                </a:extLst>
              </a:tr>
              <a:tr h="772093">
                <a:tc>
                  <a:txBody>
                    <a:bodyPr/>
                    <a:lstStyle/>
                    <a:p>
                      <a:r>
                        <a:rPr lang="en-US" sz="2400" b="1" dirty="0">
                          <a:solidFill>
                            <a:schemeClr val="tx1"/>
                          </a:solidFill>
                        </a:rPr>
                        <a: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040645"/>
                  </a:ext>
                </a:extLst>
              </a:tr>
              <a:tr h="772093">
                <a:tc>
                  <a:txBody>
                    <a:bodyPr/>
                    <a:lstStyle/>
                    <a:p>
                      <a:r>
                        <a:rPr lang="en-US" sz="2400" dirty="0">
                          <a:solidFill>
                            <a:schemeClr val="tx1"/>
                          </a:solidFill>
                        </a:rPr>
                        <a:t>You’re a 23-year-old nurse in a rehabilitation hospital. Joey is a 25-year-old man who has down syndrome, and he is in rehab after having surgery on his pelvis, which he fractured when he was a passenger in a bad car accident. His mother, who is his primary caregiver, is in her mid-50’s, and</a:t>
                      </a:r>
                    </a:p>
                    <a:p>
                      <a:r>
                        <a:rPr lang="en-US" sz="2400" dirty="0">
                          <a:solidFill>
                            <a:schemeClr val="tx1"/>
                          </a:solidFill>
                        </a:rPr>
                        <a:t>seems to have taken a shining to you. Whilst she is both pleasant and friendly, recently she has started asking you questions that are quite personal in nature, and frankly, it’s starting to make you feel a little uncomfortable. At her last visit, she asked you if you were married or had a</a:t>
                      </a:r>
                    </a:p>
                    <a:p>
                      <a:r>
                        <a:rPr lang="en-US" sz="2400" dirty="0">
                          <a:solidFill>
                            <a:schemeClr val="tx1"/>
                          </a:solidFill>
                        </a:rPr>
                        <a:t>partner, to which you answered, ‘not at the moment’. Today you go in to do Joey’s observations, and she asks you outright whether you’d consider dating ‘a good-looking woman in her 50’s who still likes to get up to mischief?’ It is clear that she is talking about herself.</a:t>
                      </a:r>
                    </a:p>
                    <a:p>
                      <a:r>
                        <a:rPr lang="en-US" sz="2400" dirty="0">
                          <a:solidFill>
                            <a:schemeClr val="tx1"/>
                          </a:solidFill>
                        </a:rPr>
                        <a:t>Plan your response, then be observed managing this situation as a role play. </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461127"/>
                  </a:ext>
                </a:extLst>
              </a:tr>
            </a:tbl>
          </a:graphicData>
        </a:graphic>
      </p:graphicFrame>
      <p:pic>
        <p:nvPicPr>
          <p:cNvPr id="6" name="object 4">
            <a:hlinkClick r:id="rId4" action="ppaction://hlinksldjump"/>
            <a:extLst>
              <a:ext uri="{FF2B5EF4-FFF2-40B4-BE49-F238E27FC236}">
                <a16:creationId xmlns:a16="http://schemas.microsoft.com/office/drawing/2014/main" id="{14288968-D5B4-955A-22BD-633C35C8CA91}"/>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3218655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3 – Demonstration</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pic>
        <p:nvPicPr>
          <p:cNvPr id="3" name="object 3"/>
          <p:cNvPicPr/>
          <p:nvPr/>
        </p:nvPicPr>
        <p:blipFill>
          <a:blip r:embed="rId5"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graphicFrame>
        <p:nvGraphicFramePr>
          <p:cNvPr id="7" name="Table 6">
            <a:extLst>
              <a:ext uri="{FF2B5EF4-FFF2-40B4-BE49-F238E27FC236}">
                <a16:creationId xmlns:a16="http://schemas.microsoft.com/office/drawing/2014/main" id="{324537B5-0B61-C045-1B87-EEDCE66B56AE}"/>
              </a:ext>
            </a:extLst>
          </p:cNvPr>
          <p:cNvGraphicFramePr>
            <a:graphicFrameLocks noGrp="1"/>
          </p:cNvGraphicFramePr>
          <p:nvPr>
            <p:extLst>
              <p:ext uri="{D42A27DB-BD31-4B8C-83A1-F6EECF244321}">
                <p14:modId xmlns:p14="http://schemas.microsoft.com/office/powerpoint/2010/main" val="4286859290"/>
              </p:ext>
            </p:extLst>
          </p:nvPr>
        </p:nvGraphicFramePr>
        <p:xfrm>
          <a:off x="76200" y="1255634"/>
          <a:ext cx="18196560" cy="8778240"/>
        </p:xfrm>
        <a:graphic>
          <a:graphicData uri="http://schemas.openxmlformats.org/drawingml/2006/table">
            <a:tbl>
              <a:tblPr firstRow="1" bandRow="1">
                <a:tableStyleId>{5C22544A-7EE6-4342-B048-85BDC9FD1C3A}</a:tableStyleId>
              </a:tblPr>
              <a:tblGrid>
                <a:gridCol w="18196560">
                  <a:extLst>
                    <a:ext uri="{9D8B030D-6E8A-4147-A177-3AD203B41FA5}">
                      <a16:colId xmlns:a16="http://schemas.microsoft.com/office/drawing/2014/main" val="2999736951"/>
                    </a:ext>
                  </a:extLst>
                </a:gridCol>
              </a:tblGrid>
              <a:tr h="436346">
                <a:tc>
                  <a:txBody>
                    <a:bodyPr/>
                    <a:lstStyle/>
                    <a:p>
                      <a:r>
                        <a:rPr lang="en-US" sz="2400" dirty="0">
                          <a:solidFill>
                            <a:schemeClr val="tx1"/>
                          </a:solidFill>
                        </a:rPr>
                        <a:t>Roleplay 5: Manipulation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98210"/>
                  </a:ext>
                </a:extLst>
              </a:tr>
              <a:tr h="436346">
                <a:tc>
                  <a:txBody>
                    <a:bodyPr/>
                    <a:lstStyle/>
                    <a:p>
                      <a:r>
                        <a:rPr lang="en-US" sz="2400" b="1" dirty="0">
                          <a:solidFill>
                            <a:schemeClr val="tx1"/>
                          </a:solidFill>
                        </a:rPr>
                        <a:t>Simulated workplace requirements</a:t>
                      </a:r>
                      <a:r>
                        <a:rPr lang="en-US" sz="2400" dirty="0">
                          <a:solidFill>
                            <a:schemeClr val="tx1"/>
                          </a:solidFill>
                        </a:rPr>
                        <a:t>: Roleplay should be held in an area that reflects a medical clinic waiting room. The participant should be located behind a desk, and there should be chairs on the other side for the clinic’s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631234"/>
                  </a:ext>
                </a:extLst>
              </a:tr>
              <a:tr h="436346">
                <a:tc>
                  <a:txBody>
                    <a:bodyPr/>
                    <a:lstStyle/>
                    <a:p>
                      <a:r>
                        <a:rPr lang="en-US" sz="2400" b="1" dirty="0">
                          <a:solidFill>
                            <a:schemeClr val="tx1"/>
                          </a:solidFill>
                        </a:rPr>
                        <a:t>Female Participant/Male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148627"/>
                  </a:ext>
                </a:extLst>
              </a:tr>
              <a:tr h="2181729">
                <a:tc>
                  <a:txBody>
                    <a:bodyPr/>
                    <a:lstStyle/>
                    <a:p>
                      <a:r>
                        <a:rPr lang="en-US" sz="2400" dirty="0">
                          <a:solidFill>
                            <a:schemeClr val="tx1"/>
                          </a:solidFill>
                        </a:rPr>
                        <a:t>You are a medical receptionist at a clinic where woman arrives for her doctor’s appointment an hour late. She is adamant that she had the right time but cannot produce the reminder text </a:t>
                      </a:r>
                      <a:r>
                        <a:rPr lang="en-US" sz="2400" dirty="0" err="1">
                          <a:solidFill>
                            <a:schemeClr val="tx1"/>
                          </a:solidFill>
                        </a:rPr>
                        <a:t>thatshe</a:t>
                      </a:r>
                      <a:r>
                        <a:rPr lang="en-US" sz="2400" dirty="0">
                          <a:solidFill>
                            <a:schemeClr val="tx1"/>
                          </a:solidFill>
                        </a:rPr>
                        <a:t> said she got. She very politely explains that she will just sit and wait until the current person</a:t>
                      </a:r>
                    </a:p>
                    <a:p>
                      <a:r>
                        <a:rPr lang="en-US" sz="2400" dirty="0">
                          <a:solidFill>
                            <a:schemeClr val="tx1"/>
                          </a:solidFill>
                        </a:rPr>
                        <a:t>comes out, and then slot into the next spot. When you tell her that it unfortunately doesn’t work like that, she leans over the counter and says in a low voice that she will pay you $50.00 to let her go next, as she doesn’t want to have to come back another day. You politely explain that you are sorry she feels inconvenienced, however, you just can’t do that. She then leans in again, and quietly says that she knows the owner of the practice and that she will have you sacked for being insolent. Plan your response, then be observed managing this situation as a role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097619"/>
                  </a:ext>
                </a:extLst>
              </a:tr>
              <a:tr h="436346">
                <a:tc>
                  <a:txBody>
                    <a:bodyPr/>
                    <a:lstStyle/>
                    <a:p>
                      <a:r>
                        <a:rPr lang="en-US" sz="2400" b="1" dirty="0">
                          <a:solidFill>
                            <a:schemeClr val="tx1"/>
                          </a:solidFill>
                        </a:rPr>
                        <a:t>Roleplay 6: Noisiness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040645"/>
                  </a:ext>
                </a:extLst>
              </a:tr>
              <a:tr h="785423">
                <a:tc>
                  <a:txBody>
                    <a:bodyPr/>
                    <a:lstStyle/>
                    <a:p>
                      <a:r>
                        <a:rPr lang="en-US" sz="2400" b="1" dirty="0">
                          <a:solidFill>
                            <a:schemeClr val="tx1"/>
                          </a:solidFill>
                        </a:rPr>
                        <a:t>Simulated workplace requirements:</a:t>
                      </a:r>
                      <a:r>
                        <a:rPr lang="en-US" sz="2400" dirty="0">
                          <a:solidFill>
                            <a:schemeClr val="tx1"/>
                          </a:solidFill>
                        </a:rPr>
                        <a:t> Roleplay should be held in an area that reflects a pathology lab waiting room. The participant should be located behind a desk, and there should be chairs on the other side for those waiting to get their blood tests 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461127"/>
                  </a:ext>
                </a:extLst>
              </a:tr>
              <a:tr h="436346">
                <a:tc>
                  <a:txBody>
                    <a:bodyPr/>
                    <a:lstStyle/>
                    <a:p>
                      <a:r>
                        <a:rPr lang="en-US" sz="2400" b="1" dirty="0">
                          <a:solidFill>
                            <a:schemeClr val="tx1"/>
                          </a:solidFill>
                        </a:rPr>
                        <a:t>Female Participant/Male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147283"/>
                  </a:ext>
                </a:extLst>
              </a:tr>
              <a:tr h="2836306">
                <a:tc>
                  <a:txBody>
                    <a:bodyPr/>
                    <a:lstStyle/>
                    <a:p>
                      <a:r>
                        <a:rPr lang="en-US" sz="2400" dirty="0">
                          <a:solidFill>
                            <a:schemeClr val="tx1"/>
                          </a:solidFill>
                        </a:rPr>
                        <a:t>You work on the reception desk at a pathology lab. Patients can not make an appointment, they instead just come in from the street, take a number and wait their turn. The doors open at 8.00am. On this particular day, a young man comes in at 8.05am and he is shocked to see there are already 12 patients ahead of him. He questions you as to whether they’re all waiting to have blood tests and you confirm that yes, they are. He asks how this is possible when the doors don’t open until 8.00am and you advise that many people start to queue from around 7.45am. He is</a:t>
                      </a:r>
                    </a:p>
                    <a:p>
                      <a:r>
                        <a:rPr lang="en-US" sz="2400" dirty="0">
                          <a:solidFill>
                            <a:schemeClr val="tx1"/>
                          </a:solidFill>
                        </a:rPr>
                        <a:t>disgruntled but takes a number and sits down putting his headphones in his ears. After a minute or two, he starts to tap his foot against the leg of the coffee table in front of him, and then he starts clapping his hands on the top of it, in time to a beat that only he can hear. He then starts laughing very, very loudly in a maniacal manner. People start looking at him and he stares back and continues to laugh.</a:t>
                      </a:r>
                    </a:p>
                    <a:p>
                      <a:r>
                        <a:rPr lang="en-US" sz="2400" dirty="0">
                          <a:solidFill>
                            <a:schemeClr val="tx1"/>
                          </a:solidFill>
                        </a:rPr>
                        <a:t>Plan your response, then be observed managing this situation as a role play. </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1931869"/>
                  </a:ext>
                </a:extLst>
              </a:tr>
            </a:tbl>
          </a:graphicData>
        </a:graphic>
      </p:graphicFrame>
      <p:pic>
        <p:nvPicPr>
          <p:cNvPr id="6" name="object 4">
            <a:hlinkClick r:id="rId4" action="ppaction://hlinksldjump"/>
            <a:extLst>
              <a:ext uri="{FF2B5EF4-FFF2-40B4-BE49-F238E27FC236}">
                <a16:creationId xmlns:a16="http://schemas.microsoft.com/office/drawing/2014/main" id="{52D98A59-DEF7-166C-A97E-B034E61559AE}"/>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4165851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11406" y="9258299"/>
            <a:ext cx="1009649" cy="962009"/>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3 – Demonstration</a:t>
            </a:r>
            <a:endParaRPr lang="en-AU" sz="4400" dirty="0"/>
          </a:p>
        </p:txBody>
      </p:sp>
      <p:pic>
        <p:nvPicPr>
          <p:cNvPr id="9" name="object 8">
            <a:hlinkClick r:id="rId4" action="ppaction://hlinksldjump"/>
            <a:extLst>
              <a:ext uri="{FF2B5EF4-FFF2-40B4-BE49-F238E27FC236}">
                <a16:creationId xmlns:a16="http://schemas.microsoft.com/office/drawing/2014/main" id="{5E02DEEF-DD7C-A3ED-0BF8-07EE3982EE8E}"/>
              </a:ext>
            </a:extLst>
          </p:cNvPr>
          <p:cNvPicPr/>
          <p:nvPr/>
        </p:nvPicPr>
        <p:blipFill>
          <a:blip r:embed="rId3" cstate="email">
            <a:extLst>
              <a:ext uri="{28A0092B-C50C-407E-A947-70E740481C1C}">
                <a14:useLocalDpi xmlns:a14="http://schemas.microsoft.com/office/drawing/2010/main"/>
              </a:ext>
            </a:extLst>
          </a:blip>
          <a:stretch>
            <a:fillRect/>
          </a:stretch>
        </p:blipFill>
        <p:spPr>
          <a:xfrm>
            <a:off x="17085625" y="9192401"/>
            <a:ext cx="1009649" cy="962009"/>
          </a:xfrm>
          <a:prstGeom prst="rect">
            <a:avLst/>
          </a:prstGeom>
        </p:spPr>
      </p:pic>
      <p:pic>
        <p:nvPicPr>
          <p:cNvPr id="3" name="object 3"/>
          <p:cNvPicPr/>
          <p:nvPr/>
        </p:nvPicPr>
        <p:blipFill>
          <a:blip r:embed="rId5"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graphicFrame>
        <p:nvGraphicFramePr>
          <p:cNvPr id="7" name="Table 6">
            <a:extLst>
              <a:ext uri="{FF2B5EF4-FFF2-40B4-BE49-F238E27FC236}">
                <a16:creationId xmlns:a16="http://schemas.microsoft.com/office/drawing/2014/main" id="{324537B5-0B61-C045-1B87-EEDCE66B56AE}"/>
              </a:ext>
            </a:extLst>
          </p:cNvPr>
          <p:cNvGraphicFramePr>
            <a:graphicFrameLocks noGrp="1"/>
          </p:cNvGraphicFramePr>
          <p:nvPr>
            <p:extLst>
              <p:ext uri="{D42A27DB-BD31-4B8C-83A1-F6EECF244321}">
                <p14:modId xmlns:p14="http://schemas.microsoft.com/office/powerpoint/2010/main" val="4092256915"/>
              </p:ext>
            </p:extLst>
          </p:nvPr>
        </p:nvGraphicFramePr>
        <p:xfrm>
          <a:off x="76200" y="1255634"/>
          <a:ext cx="18196560" cy="8778240"/>
        </p:xfrm>
        <a:graphic>
          <a:graphicData uri="http://schemas.openxmlformats.org/drawingml/2006/table">
            <a:tbl>
              <a:tblPr firstRow="1" bandRow="1">
                <a:tableStyleId>{5C22544A-7EE6-4342-B048-85BDC9FD1C3A}</a:tableStyleId>
              </a:tblPr>
              <a:tblGrid>
                <a:gridCol w="18196560">
                  <a:extLst>
                    <a:ext uri="{9D8B030D-6E8A-4147-A177-3AD203B41FA5}">
                      <a16:colId xmlns:a16="http://schemas.microsoft.com/office/drawing/2014/main" val="2999736951"/>
                    </a:ext>
                  </a:extLst>
                </a:gridCol>
              </a:tblGrid>
              <a:tr h="436346">
                <a:tc>
                  <a:txBody>
                    <a:bodyPr/>
                    <a:lstStyle/>
                    <a:p>
                      <a:r>
                        <a:rPr lang="en-US" sz="2400" dirty="0">
                          <a:solidFill>
                            <a:schemeClr val="tx1"/>
                          </a:solidFill>
                        </a:rPr>
                        <a:t>Roleplay 7: Self-destructive behaviour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98210"/>
                  </a:ext>
                </a:extLst>
              </a:tr>
              <a:tr h="436346">
                <a:tc>
                  <a:txBody>
                    <a:bodyPr/>
                    <a:lstStyle/>
                    <a:p>
                      <a:r>
                        <a:rPr lang="en-US" sz="2400" b="1" dirty="0">
                          <a:solidFill>
                            <a:schemeClr val="tx1"/>
                          </a:solidFill>
                        </a:rPr>
                        <a:t>Simulated workplace requirements</a:t>
                      </a:r>
                      <a:r>
                        <a:rPr lang="en-US" sz="2400" dirty="0">
                          <a:solidFill>
                            <a:schemeClr val="tx1"/>
                          </a:solidFill>
                        </a:rPr>
                        <a:t>: Roleplay should be held in an area that reflects a hospital room. It should have a bed and a 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631234"/>
                  </a:ext>
                </a:extLst>
              </a:tr>
              <a:tr h="436346">
                <a:tc>
                  <a:txBody>
                    <a:bodyPr/>
                    <a:lstStyle/>
                    <a:p>
                      <a:r>
                        <a:rPr lang="en-US" sz="2400" b="1" dirty="0">
                          <a:solidFill>
                            <a:schemeClr val="tx1"/>
                          </a:solidFill>
                        </a:rPr>
                        <a:t>Female Participant/Male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148627"/>
                  </a:ext>
                </a:extLst>
              </a:tr>
              <a:tr h="2181729">
                <a:tc>
                  <a:txBody>
                    <a:bodyPr/>
                    <a:lstStyle/>
                    <a:p>
                      <a:r>
                        <a:rPr lang="en-US" sz="2400" dirty="0">
                          <a:solidFill>
                            <a:schemeClr val="tx1"/>
                          </a:solidFill>
                        </a:rPr>
                        <a:t>A patient named Frankie was admitted to hospital overnight after a drug overdose. She is now recovering and expected to stay in hospital for the next three days. You attempt to speak to her about her overdose and offer her help through the hospital’s AOD (Alcohol and other drugs) outpatient program. Frankie tells you that the overdose was a mistake and that she has never taken drugs before and that the overdose only happened because she accidently forgot that she was on antibiotics for a chest infection, and that they reacted badly with the small amount of ice that she tried. You observe that she has track marks up and down her arms, note that she is underweight and has grey circles under the eyes. She looks to be a regular drug user and it is obvious to you that she is lying about her situation.</a:t>
                      </a:r>
                    </a:p>
                    <a:p>
                      <a:r>
                        <a:rPr lang="en-US" sz="2400" dirty="0">
                          <a:solidFill>
                            <a:schemeClr val="tx1"/>
                          </a:solidFill>
                        </a:rPr>
                        <a:t>Plan your response, then be observed managing this situation as a role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097619"/>
                  </a:ext>
                </a:extLst>
              </a:tr>
              <a:tr h="436346">
                <a:tc>
                  <a:txBody>
                    <a:bodyPr/>
                    <a:lstStyle/>
                    <a:p>
                      <a:r>
                        <a:rPr lang="en-US" sz="2400" b="1" dirty="0">
                          <a:solidFill>
                            <a:schemeClr val="tx1"/>
                          </a:solidFill>
                        </a:rPr>
                        <a:t>Roleplay 8: Verbal offensiveness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040645"/>
                  </a:ext>
                </a:extLst>
              </a:tr>
              <a:tr h="785423">
                <a:tc>
                  <a:txBody>
                    <a:bodyPr/>
                    <a:lstStyle/>
                    <a:p>
                      <a:r>
                        <a:rPr lang="en-US" sz="2400" b="1" dirty="0">
                          <a:solidFill>
                            <a:schemeClr val="tx1"/>
                          </a:solidFill>
                        </a:rPr>
                        <a:t>Simulated workplace requirements:</a:t>
                      </a:r>
                      <a:r>
                        <a:rPr lang="en-US" sz="2400" dirty="0">
                          <a:solidFill>
                            <a:schemeClr val="tx1"/>
                          </a:solidFill>
                        </a:rPr>
                        <a:t> Roleplay should be held in an area that reflects a hospital room. The patient should be in bed waiting to be taken for their CT scan.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461127"/>
                  </a:ext>
                </a:extLst>
              </a:tr>
              <a:tr h="436346">
                <a:tc>
                  <a:txBody>
                    <a:bodyPr/>
                    <a:lstStyle/>
                    <a:p>
                      <a:r>
                        <a:rPr lang="en-US" sz="2400" b="1" dirty="0">
                          <a:solidFill>
                            <a:schemeClr val="tx1"/>
                          </a:solidFill>
                        </a:rPr>
                        <a:t>Female Participant/Male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7147283"/>
                  </a:ext>
                </a:extLst>
              </a:tr>
              <a:tr h="2836306">
                <a:tc>
                  <a:txBody>
                    <a:bodyPr/>
                    <a:lstStyle/>
                    <a:p>
                      <a:r>
                        <a:rPr lang="en-US" sz="2400" dirty="0">
                          <a:solidFill>
                            <a:schemeClr val="tx1"/>
                          </a:solidFill>
                        </a:rPr>
                        <a:t>You are an orderly at St Andrews Private Hospital and you love the diverse people that you meet whilst doing your job. Stella is a patient in her 60’s who has been in the hospital for around 6 weeks as she has a heart condition that is not improving. She can be a lovely lady, however, her</a:t>
                      </a:r>
                    </a:p>
                    <a:p>
                      <a:r>
                        <a:rPr lang="en-US" sz="2400" dirty="0">
                          <a:solidFill>
                            <a:schemeClr val="tx1"/>
                          </a:solidFill>
                        </a:rPr>
                        <a:t>moods vary dramatically and when she is in a bad mood, she has a very sharp tongue. You go to her room today to take her for a CT scan and it’s clear she’s not in a good mood. You greet her cheerfully anyway, to which she tells you not to be so cheerful as it shows her disrespect because</a:t>
                      </a:r>
                    </a:p>
                    <a:p>
                      <a:r>
                        <a:rPr lang="en-US" sz="2400" dirty="0">
                          <a:solidFill>
                            <a:schemeClr val="tx1"/>
                          </a:solidFill>
                        </a:rPr>
                        <a:t>she has nothing to be cheerful about. Then without missing a beat, she tells you that you’re late - which you’re not - and that clearly, you’re useless at your job and it’s a wonder you can maintain employment. Without allowing you to respond, she then says that it also looks like you’ve been eating ‘way too many pies’ and that if you’re not careful you’ll spend the rest of your life single and lonely because nobody will want to be with a fat ugly person. At this point you’ve heard enough. Plan your response, then be observed managing this situation as a role play. </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1931869"/>
                  </a:ext>
                </a:extLst>
              </a:tr>
            </a:tbl>
          </a:graphicData>
        </a:graphic>
      </p:graphicFrame>
      <p:pic>
        <p:nvPicPr>
          <p:cNvPr id="6" name="object 4">
            <a:hlinkClick r:id="rId4" action="ppaction://hlinksldjump"/>
            <a:extLst>
              <a:ext uri="{FF2B5EF4-FFF2-40B4-BE49-F238E27FC236}">
                <a16:creationId xmlns:a16="http://schemas.microsoft.com/office/drawing/2014/main" id="{A04B28D9-EACE-ECC3-19B4-01D5FE278D15}"/>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63180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Reflection – Behaviour Expressed as Aggression</a:t>
            </a:r>
            <a:endParaRPr lang="en-AU" sz="44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7417415"/>
          </a:xfrm>
          <a:prstGeom prst="rect">
            <a:avLst/>
          </a:prstGeom>
          <a:noFill/>
        </p:spPr>
        <p:txBody>
          <a:bodyPr wrap="square" rtlCol="0">
            <a:spAutoFit/>
          </a:bodyPr>
          <a:lstStyle/>
          <a:p>
            <a:r>
              <a:rPr lang="en-US" sz="2800" dirty="0">
                <a:solidFill>
                  <a:srgbClr val="0070C0"/>
                </a:solidFill>
              </a:rPr>
              <a:t>Think back to when you had to deal with a patient who has lived experience of mental health challenges and sometimes expresses aggression.</a:t>
            </a:r>
          </a:p>
          <a:p>
            <a:r>
              <a:rPr lang="en-US" sz="2800" dirty="0">
                <a:solidFill>
                  <a:srgbClr val="0070C0"/>
                </a:solidFill>
              </a:rPr>
              <a:t>If you haven’t had experience working with someone with mental health challenges, you may choose a co-worker or fellow student.</a:t>
            </a:r>
          </a:p>
          <a:p>
            <a:r>
              <a:rPr lang="en-US" sz="2800" dirty="0">
                <a:solidFill>
                  <a:srgbClr val="0070C0"/>
                </a:solidFill>
              </a:rPr>
              <a:t>1. Briefly describe the situation in which the behaviour occurred.</a:t>
            </a:r>
          </a:p>
          <a:p>
            <a:r>
              <a:rPr lang="en-US" sz="2800" dirty="0">
                <a:solidFill>
                  <a:srgbClr val="0070C0"/>
                </a:solidFill>
              </a:rPr>
              <a:t>2. Did you feel able and qualified to deal with the situation? Why or why not?</a:t>
            </a:r>
          </a:p>
          <a:p>
            <a:r>
              <a:rPr lang="en-US" sz="2800" dirty="0">
                <a:solidFill>
                  <a:srgbClr val="0070C0"/>
                </a:solidFill>
              </a:rPr>
              <a:t>3. Describe your response to the situation.</a:t>
            </a:r>
          </a:p>
          <a:p>
            <a:r>
              <a:rPr lang="en-US" sz="2800" dirty="0">
                <a:solidFill>
                  <a:srgbClr val="0070C0"/>
                </a:solidFill>
              </a:rPr>
              <a:t>4. What was the outcome of the situation?</a:t>
            </a:r>
          </a:p>
          <a:p>
            <a:endParaRPr lang="en-US" sz="2800" dirty="0">
              <a:solidFill>
                <a:schemeClr val="tx1"/>
              </a:solidFill>
            </a:endParaRPr>
          </a:p>
          <a:p>
            <a:r>
              <a:rPr lang="en-US" sz="2800" dirty="0">
                <a:solidFill>
                  <a:schemeClr val="tx1"/>
                </a:solidFill>
              </a:rPr>
              <a:t>Answer guide:</a:t>
            </a:r>
          </a:p>
          <a:p>
            <a:r>
              <a:rPr lang="en-US" sz="2800" dirty="0">
                <a:solidFill>
                  <a:schemeClr val="tx1"/>
                </a:solidFill>
              </a:rPr>
              <a:t>1. Students should describe the situation in terms of where it took place, who was the aggressor (e.g. a patient, co-worker or student).</a:t>
            </a:r>
          </a:p>
          <a:p>
            <a:r>
              <a:rPr lang="en-US" sz="2800" dirty="0">
                <a:solidFill>
                  <a:schemeClr val="tx1"/>
                </a:solidFill>
              </a:rPr>
              <a:t>2. Students should explain why (or why not) they felt they were able and qualified to deal with the situation (e.g. lack of training, lack of experience dealing with such people).</a:t>
            </a:r>
          </a:p>
          <a:p>
            <a:r>
              <a:rPr lang="en-US" sz="2800" dirty="0">
                <a:solidFill>
                  <a:schemeClr val="tx1"/>
                </a:solidFill>
              </a:rPr>
              <a:t>3. Students should describe their response, including any verbal and non-verbal communication, if they sought assistance etc.</a:t>
            </a:r>
          </a:p>
          <a:p>
            <a:r>
              <a:rPr lang="en-US" sz="2800" dirty="0">
                <a:solidFill>
                  <a:schemeClr val="tx1"/>
                </a:solidFill>
              </a:rPr>
              <a:t>4. Students should explain if it was a positive outcome or not, and the reasons for that outcome.</a:t>
            </a:r>
          </a:p>
        </p:txBody>
      </p:sp>
      <p:sp>
        <p:nvSpPr>
          <p:cNvPr id="12" name="TextBox 11">
            <a:extLst>
              <a:ext uri="{FF2B5EF4-FFF2-40B4-BE49-F238E27FC236}">
                <a16:creationId xmlns:a16="http://schemas.microsoft.com/office/drawing/2014/main" id="{71855C1D-4D0B-9273-0BA6-AD5308861FC7}"/>
              </a:ext>
            </a:extLst>
          </p:cNvPr>
          <p:cNvSpPr txBox="1"/>
          <p:nvPr/>
        </p:nvSpPr>
        <p:spPr>
          <a:xfrm>
            <a:off x="7315200" y="4234046"/>
            <a:ext cx="12192000" cy="1077218"/>
          </a:xfrm>
          <a:prstGeom prst="rect">
            <a:avLst/>
          </a:prstGeom>
          <a:noFill/>
        </p:spPr>
        <p:txBody>
          <a:bodyPr wrap="square">
            <a:spAutoFit/>
          </a:bodyPr>
          <a:lstStyle/>
          <a:p>
            <a:r>
              <a:rPr lang="en-AU" sz="3200" dirty="0">
                <a:hlinkClick r:id="rId3"/>
              </a:rPr>
              <a:t>https://www.youtube.com/watch?v=0zBMZCzeQO4</a:t>
            </a:r>
            <a:endParaRPr lang="en-AU" sz="3200" dirty="0"/>
          </a:p>
          <a:p>
            <a:endParaRPr lang="en-AU" sz="3200" dirty="0"/>
          </a:p>
        </p:txBody>
      </p:sp>
      <p:pic>
        <p:nvPicPr>
          <p:cNvPr id="7" name="object 2"/>
          <p:cNvPicPr/>
          <p:nvPr/>
        </p:nvPicPr>
        <p:blipFill>
          <a:blip r:embed="rId4" cstate="email">
            <a:extLst>
              <a:ext uri="{28A0092B-C50C-407E-A947-70E740481C1C}">
                <a14:useLocalDpi xmlns:a14="http://schemas.microsoft.com/office/drawing/2010/main"/>
              </a:ext>
            </a:extLst>
          </a:blip>
          <a:stretch>
            <a:fillRect/>
          </a:stretch>
        </p:blipFill>
        <p:spPr>
          <a:xfrm>
            <a:off x="137160" y="130446"/>
            <a:ext cx="1381296" cy="1321820"/>
          </a:xfrm>
          <a:prstGeom prst="rect">
            <a:avLst/>
          </a:prstGeom>
        </p:spPr>
      </p:pic>
      <p:pic>
        <p:nvPicPr>
          <p:cNvPr id="3" name="object 4">
            <a:hlinkClick r:id="rId5" action="ppaction://hlinksldjump"/>
            <a:extLst>
              <a:ext uri="{FF2B5EF4-FFF2-40B4-BE49-F238E27FC236}">
                <a16:creationId xmlns:a16="http://schemas.microsoft.com/office/drawing/2014/main" id="{4DABA190-9DD8-7989-36ED-BF7A5AC80BE0}"/>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1877821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Assessment 3 – Demonstration</a:t>
            </a:r>
            <a:endParaRPr lang="en-AU" sz="4400"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3340" y="23383"/>
            <a:ext cx="1421157" cy="1393936"/>
          </a:xfrm>
          <a:prstGeom prst="rect">
            <a:avLst/>
          </a:prstGeom>
        </p:spPr>
      </p:pic>
      <p:graphicFrame>
        <p:nvGraphicFramePr>
          <p:cNvPr id="7" name="Table 6">
            <a:extLst>
              <a:ext uri="{FF2B5EF4-FFF2-40B4-BE49-F238E27FC236}">
                <a16:creationId xmlns:a16="http://schemas.microsoft.com/office/drawing/2014/main" id="{324537B5-0B61-C045-1B87-EEDCE66B56AE}"/>
              </a:ext>
            </a:extLst>
          </p:cNvPr>
          <p:cNvGraphicFramePr>
            <a:graphicFrameLocks noGrp="1"/>
          </p:cNvGraphicFramePr>
          <p:nvPr>
            <p:extLst>
              <p:ext uri="{D42A27DB-BD31-4B8C-83A1-F6EECF244321}">
                <p14:modId xmlns:p14="http://schemas.microsoft.com/office/powerpoint/2010/main" val="3855849420"/>
              </p:ext>
            </p:extLst>
          </p:nvPr>
        </p:nvGraphicFramePr>
        <p:xfrm>
          <a:off x="68580" y="1181100"/>
          <a:ext cx="18196560" cy="4287386"/>
        </p:xfrm>
        <a:graphic>
          <a:graphicData uri="http://schemas.openxmlformats.org/drawingml/2006/table">
            <a:tbl>
              <a:tblPr firstRow="1" bandRow="1">
                <a:tableStyleId>{5C22544A-7EE6-4342-B048-85BDC9FD1C3A}</a:tableStyleId>
              </a:tblPr>
              <a:tblGrid>
                <a:gridCol w="18196560">
                  <a:extLst>
                    <a:ext uri="{9D8B030D-6E8A-4147-A177-3AD203B41FA5}">
                      <a16:colId xmlns:a16="http://schemas.microsoft.com/office/drawing/2014/main" val="2999736951"/>
                    </a:ext>
                  </a:extLst>
                </a:gridCol>
              </a:tblGrid>
              <a:tr h="772093">
                <a:tc>
                  <a:txBody>
                    <a:bodyPr/>
                    <a:lstStyle/>
                    <a:p>
                      <a:r>
                        <a:rPr lang="en-US" sz="2400" dirty="0">
                          <a:solidFill>
                            <a:schemeClr val="tx1"/>
                          </a:solidFill>
                        </a:rPr>
                        <a:t>Roleplay 9: Wandering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9898210"/>
                  </a:ext>
                </a:extLst>
              </a:tr>
              <a:tr h="772093">
                <a:tc>
                  <a:txBody>
                    <a:bodyPr/>
                    <a:lstStyle/>
                    <a:p>
                      <a:r>
                        <a:rPr lang="en-US" sz="2400" b="1" dirty="0">
                          <a:solidFill>
                            <a:schemeClr val="tx1"/>
                          </a:solidFill>
                        </a:rPr>
                        <a:t>Simulated workplace requirements</a:t>
                      </a:r>
                      <a:r>
                        <a:rPr lang="en-US" sz="2400" dirty="0">
                          <a:solidFill>
                            <a:schemeClr val="tx1"/>
                          </a:solidFill>
                        </a:rPr>
                        <a:t>: : Roleplay should be held in an area that reflects an aged care patient’s room. There will need to be ample space around this however that can be used as other ‘areas’ in the aged care home where the participant can look for the lost patient.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631234"/>
                  </a:ext>
                </a:extLst>
              </a:tr>
              <a:tr h="772093">
                <a:tc>
                  <a:txBody>
                    <a:bodyPr/>
                    <a:lstStyle/>
                    <a:p>
                      <a:r>
                        <a:rPr lang="en-US" sz="2400" b="1" dirty="0">
                          <a:solidFill>
                            <a:schemeClr val="tx1"/>
                          </a:solidFill>
                        </a:rPr>
                        <a:t>Female Participant/Male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6148627"/>
                  </a:ext>
                </a:extLst>
              </a:tr>
              <a:tr h="772093">
                <a:tc>
                  <a:txBody>
                    <a:bodyPr/>
                    <a:lstStyle/>
                    <a:p>
                      <a:r>
                        <a:rPr lang="en-US" sz="2400" dirty="0" err="1">
                          <a:solidFill>
                            <a:schemeClr val="tx1"/>
                          </a:solidFill>
                        </a:rPr>
                        <a:t>Mr</a:t>
                      </a:r>
                      <a:r>
                        <a:rPr lang="en-US" sz="2400" dirty="0">
                          <a:solidFill>
                            <a:schemeClr val="tx1"/>
                          </a:solidFill>
                        </a:rPr>
                        <a:t> Norris is a 90-year-old man who resides in the aged care home you work in. Although you’re not meant to have </a:t>
                      </a:r>
                      <a:r>
                        <a:rPr lang="en-US" sz="2400" dirty="0" err="1">
                          <a:solidFill>
                            <a:schemeClr val="tx1"/>
                          </a:solidFill>
                        </a:rPr>
                        <a:t>favourites</a:t>
                      </a:r>
                      <a:r>
                        <a:rPr lang="en-US" sz="2400" dirty="0">
                          <a:solidFill>
                            <a:schemeClr val="tx1"/>
                          </a:solidFill>
                        </a:rPr>
                        <a:t>, you’re always happy if you see that you’re rostered on his wing. You go into his room to say good morning and you’re surprised to see that he’s not there, as it’s only 8.30am and he normally would’ve just finished breakfast. After looking in all the possible places within his room and his ensuite, you decide that it’s time to look elsewhere for him.</a:t>
                      </a:r>
                    </a:p>
                    <a:p>
                      <a:r>
                        <a:rPr lang="en-US" sz="2400" dirty="0">
                          <a:solidFill>
                            <a:schemeClr val="tx1"/>
                          </a:solidFill>
                        </a:rPr>
                        <a:t>Plan your response, then be observed managing this situation as a role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8097619"/>
                  </a:ext>
                </a:extLst>
              </a:tr>
            </a:tbl>
          </a:graphicData>
        </a:graphic>
      </p:graphicFrame>
      <p:pic>
        <p:nvPicPr>
          <p:cNvPr id="6" name="object 4">
            <a:hlinkClick r:id="rId4" action="ppaction://hlinksldjump"/>
            <a:extLst>
              <a:ext uri="{FF2B5EF4-FFF2-40B4-BE49-F238E27FC236}">
                <a16:creationId xmlns:a16="http://schemas.microsoft.com/office/drawing/2014/main" id="{09CBAB74-295E-4A93-C84E-E4F0AAC6C505}"/>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extLst>
      <p:ext uri="{BB962C8B-B14F-4D97-AF65-F5344CB8AC3E}">
        <p14:creationId xmlns:p14="http://schemas.microsoft.com/office/powerpoint/2010/main" val="1686335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0F5F3"/>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7786185" y="3846790"/>
            <a:ext cx="2714624" cy="25907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160A3F-E702-0384-CCBB-4C848E5AD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 y="22860"/>
            <a:ext cx="18320670" cy="10264140"/>
          </a:xfrm>
          <a:prstGeom prst="rect">
            <a:avLst/>
          </a:prstGeom>
        </p:spPr>
      </p:pic>
      <p:sp>
        <p:nvSpPr>
          <p:cNvPr id="5" name="TextBox 4">
            <a:extLst>
              <a:ext uri="{FF2B5EF4-FFF2-40B4-BE49-F238E27FC236}">
                <a16:creationId xmlns:a16="http://schemas.microsoft.com/office/drawing/2014/main" id="{8661B08A-16A2-5E9C-565F-EAF9B0EE5190}"/>
              </a:ext>
            </a:extLst>
          </p:cNvPr>
          <p:cNvSpPr txBox="1"/>
          <p:nvPr/>
        </p:nvSpPr>
        <p:spPr>
          <a:xfrm>
            <a:off x="1905000" y="335369"/>
            <a:ext cx="12420600" cy="769441"/>
          </a:xfrm>
          <a:prstGeom prst="rect">
            <a:avLst/>
          </a:prstGeom>
          <a:noFill/>
        </p:spPr>
        <p:txBody>
          <a:bodyPr wrap="square" rtlCol="0">
            <a:spAutoFit/>
          </a:bodyPr>
          <a:lstStyle/>
          <a:p>
            <a:r>
              <a:rPr lang="en-US" sz="4400" dirty="0"/>
              <a:t>Watch – Wandering in Dementia</a:t>
            </a:r>
            <a:endParaRPr lang="en-AU" sz="4400" dirty="0"/>
          </a:p>
        </p:txBody>
      </p:sp>
      <p:sp>
        <p:nvSpPr>
          <p:cNvPr id="6" name="TextBox 5">
            <a:extLst>
              <a:ext uri="{FF2B5EF4-FFF2-40B4-BE49-F238E27FC236}">
                <a16:creationId xmlns:a16="http://schemas.microsoft.com/office/drawing/2014/main" id="{09C6EB8E-25F0-D989-F57D-8F3F249EF90F}"/>
              </a:ext>
            </a:extLst>
          </p:cNvPr>
          <p:cNvSpPr txBox="1"/>
          <p:nvPr/>
        </p:nvSpPr>
        <p:spPr>
          <a:xfrm>
            <a:off x="38100" y="1417319"/>
            <a:ext cx="18234660" cy="8279190"/>
          </a:xfrm>
          <a:prstGeom prst="rect">
            <a:avLst/>
          </a:prstGeom>
          <a:noFill/>
        </p:spPr>
        <p:txBody>
          <a:bodyPr wrap="square" rtlCol="0">
            <a:spAutoFit/>
          </a:bodyPr>
          <a:lstStyle/>
          <a:p>
            <a:r>
              <a:rPr lang="en-US" sz="2800" dirty="0">
                <a:solidFill>
                  <a:srgbClr val="0070C0"/>
                </a:solidFill>
              </a:rPr>
              <a:t>It is important to know to assist someone who wanders due to dementia</a:t>
            </a:r>
          </a:p>
          <a:p>
            <a:r>
              <a:rPr lang="en-US" sz="2800" dirty="0">
                <a:solidFill>
                  <a:srgbClr val="0070C0"/>
                </a:solidFill>
              </a:rPr>
              <a:t>You are to watch the video at the link below:</a:t>
            </a:r>
          </a:p>
          <a:p>
            <a:r>
              <a:rPr lang="en-US" sz="2800" dirty="0">
                <a:solidFill>
                  <a:srgbClr val="0070C0"/>
                </a:solidFill>
                <a:hlinkClick r:id="rId3">
                  <a:extLst>
                    <a:ext uri="{A12FA001-AC4F-418D-AE19-62706E023703}">
                      <ahyp:hlinkClr xmlns:ahyp="http://schemas.microsoft.com/office/drawing/2018/hyperlinkcolor" val="tx"/>
                    </a:ext>
                  </a:extLst>
                </a:hlinkClick>
              </a:rPr>
              <a:t>https://www.youtube.com/watch?v=5d2cMSgNh2U</a:t>
            </a:r>
            <a:endParaRPr lang="en-US" sz="2800" dirty="0">
              <a:solidFill>
                <a:srgbClr val="0070C0"/>
              </a:solidFill>
            </a:endParaRPr>
          </a:p>
          <a:p>
            <a:r>
              <a:rPr lang="en-US" sz="2800" dirty="0" err="1">
                <a:solidFill>
                  <a:srgbClr val="0070C0"/>
                </a:solidFill>
              </a:rPr>
              <a:t>Mrs</a:t>
            </a:r>
            <a:r>
              <a:rPr lang="en-US" sz="2800" dirty="0">
                <a:solidFill>
                  <a:srgbClr val="0070C0"/>
                </a:solidFill>
              </a:rPr>
              <a:t> Warrick is the patient who wanders in the video, and Leah and Sarah are the healthcare professionals.</a:t>
            </a:r>
          </a:p>
          <a:p>
            <a:r>
              <a:rPr lang="en-US" sz="2800" dirty="0">
                <a:solidFill>
                  <a:srgbClr val="0070C0"/>
                </a:solidFill>
              </a:rPr>
              <a:t>In the video, Leah is starting to look visibly distressed that she cannot locate the patient, and at this point she runs into Sarah, one of the nurses.</a:t>
            </a:r>
          </a:p>
          <a:p>
            <a:r>
              <a:rPr lang="en-US" sz="2800" dirty="0">
                <a:solidFill>
                  <a:srgbClr val="0070C0"/>
                </a:solidFill>
              </a:rPr>
              <a:t>• What information does Sarah have about </a:t>
            </a:r>
            <a:r>
              <a:rPr lang="en-US" sz="2800" dirty="0" err="1">
                <a:solidFill>
                  <a:srgbClr val="0070C0"/>
                </a:solidFill>
              </a:rPr>
              <a:t>Mrs</a:t>
            </a:r>
            <a:r>
              <a:rPr lang="en-US" sz="2800" dirty="0">
                <a:solidFill>
                  <a:srgbClr val="0070C0"/>
                </a:solidFill>
              </a:rPr>
              <a:t> Warrick that helps them eventually locate her?</a:t>
            </a:r>
          </a:p>
          <a:p>
            <a:r>
              <a:rPr lang="en-US" sz="2800" dirty="0">
                <a:solidFill>
                  <a:srgbClr val="0070C0"/>
                </a:solidFill>
              </a:rPr>
              <a:t>• What are the first things that they say to her when they find her?</a:t>
            </a:r>
          </a:p>
          <a:p>
            <a:r>
              <a:rPr lang="en-US" sz="2800" dirty="0">
                <a:solidFill>
                  <a:srgbClr val="0070C0"/>
                </a:solidFill>
              </a:rPr>
              <a:t>• Was this appropriate? Why do you think this?</a:t>
            </a:r>
          </a:p>
          <a:p>
            <a:r>
              <a:rPr lang="en-US" sz="2800" dirty="0">
                <a:solidFill>
                  <a:srgbClr val="0070C0"/>
                </a:solidFill>
              </a:rPr>
              <a:t>• What is the benefit of talking to other colleagues when dealing with behaviours of concern, and how does this video highlight this?</a:t>
            </a:r>
          </a:p>
          <a:p>
            <a:endParaRPr lang="en-US" sz="2800" dirty="0">
              <a:solidFill>
                <a:schemeClr val="tx1"/>
              </a:solidFill>
            </a:endParaRPr>
          </a:p>
          <a:p>
            <a:r>
              <a:rPr lang="en-US" sz="2800" dirty="0">
                <a:solidFill>
                  <a:schemeClr val="tx1"/>
                </a:solidFill>
              </a:rPr>
              <a:t>Answer guide:</a:t>
            </a:r>
          </a:p>
          <a:p>
            <a:r>
              <a:rPr lang="en-US" sz="2800" dirty="0">
                <a:solidFill>
                  <a:schemeClr val="tx1"/>
                </a:solidFill>
              </a:rPr>
              <a:t>• The time the patient last took her medication; she enjoys sitting outside.</a:t>
            </a:r>
          </a:p>
          <a:p>
            <a:r>
              <a:rPr lang="en-US" sz="2800" dirty="0">
                <a:solidFill>
                  <a:schemeClr val="tx1"/>
                </a:solidFill>
              </a:rPr>
              <a:t>• They greeted the patient, commented on the weather, and explained where they were.</a:t>
            </a:r>
          </a:p>
          <a:p>
            <a:r>
              <a:rPr lang="en-US" sz="2800" dirty="0">
                <a:solidFill>
                  <a:schemeClr val="tx1"/>
                </a:solidFill>
              </a:rPr>
              <a:t>• Yes, it was appropriate as it kept the patient calm and assured her she was in a safe, familiar place.</a:t>
            </a:r>
          </a:p>
          <a:p>
            <a:r>
              <a:rPr lang="en-US" sz="2800" dirty="0">
                <a:solidFill>
                  <a:schemeClr val="tx1"/>
                </a:solidFill>
              </a:rPr>
              <a:t>• The benefit is that other colleagues will have knowledge, ideas and suggestions to help with the situation, and the helpful words from colleagues can be reassuring for the staff member who may be very distressed by the situation.</a:t>
            </a:r>
          </a:p>
        </p:txBody>
      </p:sp>
      <p:pic>
        <p:nvPicPr>
          <p:cNvPr id="13" name="object 3">
            <a:extLst>
              <a:ext uri="{FF2B5EF4-FFF2-40B4-BE49-F238E27FC236}">
                <a16:creationId xmlns:a16="http://schemas.microsoft.com/office/drawing/2014/main" id="{9B0FC89D-429B-9F55-C0EC-257518BC4BD5}"/>
              </a:ext>
            </a:extLst>
          </p:cNvPr>
          <p:cNvPicPr/>
          <p:nvPr/>
        </p:nvPicPr>
        <p:blipFill>
          <a:blip r:embed="rId4" cstate="email">
            <a:extLst>
              <a:ext uri="{28A0092B-C50C-407E-A947-70E740481C1C}">
                <a14:useLocalDpi xmlns:a14="http://schemas.microsoft.com/office/drawing/2010/main"/>
              </a:ext>
            </a:extLst>
          </a:blip>
          <a:stretch>
            <a:fillRect/>
          </a:stretch>
        </p:blipFill>
        <p:spPr>
          <a:xfrm>
            <a:off x="38100" y="97904"/>
            <a:ext cx="1376846" cy="1319415"/>
          </a:xfrm>
          <a:prstGeom prst="rect">
            <a:avLst/>
          </a:prstGeom>
        </p:spPr>
      </p:pic>
      <p:pic>
        <p:nvPicPr>
          <p:cNvPr id="3" name="object 4">
            <a:hlinkClick r:id="rId5" action="ppaction://hlinksldjump"/>
            <a:extLst>
              <a:ext uri="{FF2B5EF4-FFF2-40B4-BE49-F238E27FC236}">
                <a16:creationId xmlns:a16="http://schemas.microsoft.com/office/drawing/2014/main" id="{29175780-A546-C695-B8B0-C084A0291B92}"/>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4" name="object 4"/>
          <p:cNvSpPr/>
          <p:nvPr/>
        </p:nvSpPr>
        <p:spPr>
          <a:xfrm>
            <a:off x="1028700" y="279146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1016000" y="941735"/>
            <a:ext cx="15734030" cy="1810385"/>
          </a:xfrm>
          <a:prstGeom prst="rect">
            <a:avLst/>
          </a:prstGeom>
        </p:spPr>
        <p:txBody>
          <a:bodyPr vert="horz" wrap="square" lIns="0" tIns="177165" rIns="0" bIns="0" rtlCol="0">
            <a:spAutoFit/>
          </a:bodyPr>
          <a:lstStyle/>
          <a:p>
            <a:pPr marL="12700" marR="5080">
              <a:lnSpc>
                <a:spcPts val="6380"/>
              </a:lnSpc>
              <a:spcBef>
                <a:spcPts val="1395"/>
              </a:spcBef>
            </a:pPr>
            <a:r>
              <a:rPr spc="75" dirty="0"/>
              <a:t>Respond</a:t>
            </a:r>
            <a:r>
              <a:rPr spc="720" dirty="0"/>
              <a:t> </a:t>
            </a:r>
            <a:r>
              <a:rPr spc="254" dirty="0"/>
              <a:t>Appropriately</a:t>
            </a:r>
            <a:r>
              <a:rPr spc="720" dirty="0"/>
              <a:t> </a:t>
            </a:r>
            <a:r>
              <a:rPr spc="75" dirty="0"/>
              <a:t>to</a:t>
            </a:r>
            <a:r>
              <a:rPr spc="720" dirty="0"/>
              <a:t> </a:t>
            </a:r>
            <a:r>
              <a:rPr spc="155" dirty="0"/>
              <a:t>Behaviours </a:t>
            </a:r>
            <a:r>
              <a:rPr spc="140" dirty="0"/>
              <a:t>of</a:t>
            </a:r>
            <a:r>
              <a:rPr spc="715" dirty="0"/>
              <a:t> </a:t>
            </a:r>
            <a:r>
              <a:rPr spc="114" dirty="0"/>
              <a:t>Concern</a:t>
            </a:r>
          </a:p>
        </p:txBody>
      </p:sp>
      <p:sp>
        <p:nvSpPr>
          <p:cNvPr id="6" name="object 6"/>
          <p:cNvSpPr/>
          <p:nvPr/>
        </p:nvSpPr>
        <p:spPr>
          <a:xfrm>
            <a:off x="12157865" y="2030194"/>
            <a:ext cx="5490210" cy="3679825"/>
          </a:xfrm>
          <a:custGeom>
            <a:avLst/>
            <a:gdLst/>
            <a:ahLst/>
            <a:cxnLst/>
            <a:rect l="l" t="t" r="r" b="b"/>
            <a:pathLst>
              <a:path w="5490209" h="3679825">
                <a:moveTo>
                  <a:pt x="3744217" y="3679563"/>
                </a:moveTo>
                <a:lnTo>
                  <a:pt x="3692738" y="3678399"/>
                </a:lnTo>
                <a:lnTo>
                  <a:pt x="3641861" y="3674940"/>
                </a:lnTo>
                <a:lnTo>
                  <a:pt x="3591635" y="3669236"/>
                </a:lnTo>
                <a:lnTo>
                  <a:pt x="3542109" y="3661338"/>
                </a:lnTo>
                <a:lnTo>
                  <a:pt x="3493332" y="3651297"/>
                </a:lnTo>
                <a:lnTo>
                  <a:pt x="3445353" y="3639163"/>
                </a:lnTo>
                <a:lnTo>
                  <a:pt x="3398221" y="3624986"/>
                </a:lnTo>
                <a:lnTo>
                  <a:pt x="3351986" y="3608818"/>
                </a:lnTo>
                <a:lnTo>
                  <a:pt x="3306696" y="3590708"/>
                </a:lnTo>
                <a:lnTo>
                  <a:pt x="3262401" y="3570707"/>
                </a:lnTo>
                <a:lnTo>
                  <a:pt x="3219149" y="3548866"/>
                </a:lnTo>
                <a:lnTo>
                  <a:pt x="3176990" y="3525235"/>
                </a:lnTo>
                <a:lnTo>
                  <a:pt x="3135973" y="3499864"/>
                </a:lnTo>
                <a:lnTo>
                  <a:pt x="3096146" y="3472805"/>
                </a:lnTo>
                <a:lnTo>
                  <a:pt x="3057560" y="3444107"/>
                </a:lnTo>
                <a:lnTo>
                  <a:pt x="3020262" y="3413821"/>
                </a:lnTo>
                <a:lnTo>
                  <a:pt x="2984303" y="3381998"/>
                </a:lnTo>
                <a:lnTo>
                  <a:pt x="2949731" y="3348689"/>
                </a:lnTo>
                <a:lnTo>
                  <a:pt x="2916595" y="3313943"/>
                </a:lnTo>
                <a:lnTo>
                  <a:pt x="2884944" y="3277811"/>
                </a:lnTo>
                <a:lnTo>
                  <a:pt x="2854828" y="3240344"/>
                </a:lnTo>
                <a:lnTo>
                  <a:pt x="2822365" y="3275644"/>
                </a:lnTo>
                <a:lnTo>
                  <a:pt x="2788331" y="3309403"/>
                </a:lnTo>
                <a:lnTo>
                  <a:pt x="2752784" y="3341562"/>
                </a:lnTo>
                <a:lnTo>
                  <a:pt x="2715780" y="3372064"/>
                </a:lnTo>
                <a:lnTo>
                  <a:pt x="2677374" y="3400851"/>
                </a:lnTo>
                <a:lnTo>
                  <a:pt x="2637625" y="3427866"/>
                </a:lnTo>
                <a:lnTo>
                  <a:pt x="2596588" y="3453051"/>
                </a:lnTo>
                <a:lnTo>
                  <a:pt x="2554319" y="3476347"/>
                </a:lnTo>
                <a:lnTo>
                  <a:pt x="2510876" y="3497699"/>
                </a:lnTo>
                <a:lnTo>
                  <a:pt x="2466314" y="3517048"/>
                </a:lnTo>
                <a:lnTo>
                  <a:pt x="2420691" y="3534336"/>
                </a:lnTo>
                <a:lnTo>
                  <a:pt x="2374062" y="3549506"/>
                </a:lnTo>
                <a:lnTo>
                  <a:pt x="2326484" y="3562500"/>
                </a:lnTo>
                <a:lnTo>
                  <a:pt x="2278014" y="3573260"/>
                </a:lnTo>
                <a:lnTo>
                  <a:pt x="2228707" y="3581730"/>
                </a:lnTo>
                <a:lnTo>
                  <a:pt x="2178622" y="3587851"/>
                </a:lnTo>
                <a:lnTo>
                  <a:pt x="2127813" y="3591566"/>
                </a:lnTo>
                <a:lnTo>
                  <a:pt x="2076338" y="3592817"/>
                </a:lnTo>
                <a:lnTo>
                  <a:pt x="2022029" y="3591382"/>
                </a:lnTo>
                <a:lnTo>
                  <a:pt x="1968505" y="3587134"/>
                </a:lnTo>
                <a:lnTo>
                  <a:pt x="1915823" y="3580158"/>
                </a:lnTo>
                <a:lnTo>
                  <a:pt x="1864044" y="3570540"/>
                </a:lnTo>
                <a:lnTo>
                  <a:pt x="1813227" y="3558366"/>
                </a:lnTo>
                <a:lnTo>
                  <a:pt x="1763431" y="3543721"/>
                </a:lnTo>
                <a:lnTo>
                  <a:pt x="1714716" y="3526692"/>
                </a:lnTo>
                <a:lnTo>
                  <a:pt x="1667140" y="3507363"/>
                </a:lnTo>
                <a:lnTo>
                  <a:pt x="1620763" y="3485820"/>
                </a:lnTo>
                <a:lnTo>
                  <a:pt x="1575645" y="3462150"/>
                </a:lnTo>
                <a:lnTo>
                  <a:pt x="1546870" y="3499394"/>
                </a:lnTo>
                <a:lnTo>
                  <a:pt x="1514095" y="3533865"/>
                </a:lnTo>
                <a:lnTo>
                  <a:pt x="1477605" y="3565293"/>
                </a:lnTo>
                <a:lnTo>
                  <a:pt x="1437682" y="3593406"/>
                </a:lnTo>
                <a:lnTo>
                  <a:pt x="1394611" y="3617935"/>
                </a:lnTo>
                <a:lnTo>
                  <a:pt x="1348673" y="3638611"/>
                </a:lnTo>
                <a:lnTo>
                  <a:pt x="1300153" y="3655161"/>
                </a:lnTo>
                <a:lnTo>
                  <a:pt x="1249334" y="3667318"/>
                </a:lnTo>
                <a:lnTo>
                  <a:pt x="1196499" y="3674810"/>
                </a:lnTo>
                <a:lnTo>
                  <a:pt x="1141931" y="3677367"/>
                </a:lnTo>
                <a:lnTo>
                  <a:pt x="1090491" y="3675101"/>
                </a:lnTo>
                <a:lnTo>
                  <a:pt x="1040517" y="3668448"/>
                </a:lnTo>
                <a:lnTo>
                  <a:pt x="992264" y="3657629"/>
                </a:lnTo>
                <a:lnTo>
                  <a:pt x="945987" y="3642864"/>
                </a:lnTo>
                <a:lnTo>
                  <a:pt x="901943" y="3624375"/>
                </a:lnTo>
                <a:lnTo>
                  <a:pt x="860388" y="3602380"/>
                </a:lnTo>
                <a:lnTo>
                  <a:pt x="821576" y="3577101"/>
                </a:lnTo>
                <a:lnTo>
                  <a:pt x="785764" y="3548758"/>
                </a:lnTo>
                <a:lnTo>
                  <a:pt x="753207" y="3517571"/>
                </a:lnTo>
                <a:lnTo>
                  <a:pt x="724161" y="3483761"/>
                </a:lnTo>
                <a:lnTo>
                  <a:pt x="698883" y="3447548"/>
                </a:lnTo>
                <a:lnTo>
                  <a:pt x="677627" y="3409152"/>
                </a:lnTo>
                <a:lnTo>
                  <a:pt x="660649" y="3368793"/>
                </a:lnTo>
                <a:lnTo>
                  <a:pt x="648206" y="3326693"/>
                </a:lnTo>
                <a:lnTo>
                  <a:pt x="640552" y="3283071"/>
                </a:lnTo>
                <a:lnTo>
                  <a:pt x="637944" y="3238147"/>
                </a:lnTo>
                <a:lnTo>
                  <a:pt x="638150" y="3225623"/>
                </a:lnTo>
                <a:lnTo>
                  <a:pt x="638767" y="3212892"/>
                </a:lnTo>
                <a:lnTo>
                  <a:pt x="639797" y="3200162"/>
                </a:lnTo>
                <a:lnTo>
                  <a:pt x="641238" y="3187637"/>
                </a:lnTo>
                <a:lnTo>
                  <a:pt x="595511" y="3172300"/>
                </a:lnTo>
                <a:lnTo>
                  <a:pt x="550889" y="3154613"/>
                </a:lnTo>
                <a:lnTo>
                  <a:pt x="507446" y="3134652"/>
                </a:lnTo>
                <a:lnTo>
                  <a:pt x="465256" y="3112492"/>
                </a:lnTo>
                <a:lnTo>
                  <a:pt x="424395" y="3088208"/>
                </a:lnTo>
                <a:lnTo>
                  <a:pt x="384938" y="3061876"/>
                </a:lnTo>
                <a:lnTo>
                  <a:pt x="346959" y="3033571"/>
                </a:lnTo>
                <a:lnTo>
                  <a:pt x="310533" y="3003368"/>
                </a:lnTo>
                <a:lnTo>
                  <a:pt x="275735" y="2971343"/>
                </a:lnTo>
                <a:lnTo>
                  <a:pt x="242640" y="2937570"/>
                </a:lnTo>
                <a:lnTo>
                  <a:pt x="211323" y="2902126"/>
                </a:lnTo>
                <a:lnTo>
                  <a:pt x="181858" y="2865085"/>
                </a:lnTo>
                <a:lnTo>
                  <a:pt x="154320" y="2826523"/>
                </a:lnTo>
                <a:lnTo>
                  <a:pt x="128784" y="2786515"/>
                </a:lnTo>
                <a:lnTo>
                  <a:pt x="105325" y="2745136"/>
                </a:lnTo>
                <a:lnTo>
                  <a:pt x="84018" y="2702462"/>
                </a:lnTo>
                <a:lnTo>
                  <a:pt x="64937" y="2658568"/>
                </a:lnTo>
                <a:lnTo>
                  <a:pt x="48158" y="2613529"/>
                </a:lnTo>
                <a:lnTo>
                  <a:pt x="33754" y="2567420"/>
                </a:lnTo>
                <a:lnTo>
                  <a:pt x="21802" y="2520318"/>
                </a:lnTo>
                <a:lnTo>
                  <a:pt x="12376" y="2472297"/>
                </a:lnTo>
                <a:lnTo>
                  <a:pt x="5550" y="2423432"/>
                </a:lnTo>
                <a:lnTo>
                  <a:pt x="1400" y="2373798"/>
                </a:lnTo>
                <a:lnTo>
                  <a:pt x="0" y="2323472"/>
                </a:lnTo>
                <a:lnTo>
                  <a:pt x="1247" y="2275942"/>
                </a:lnTo>
                <a:lnTo>
                  <a:pt x="4948" y="2229030"/>
                </a:lnTo>
                <a:lnTo>
                  <a:pt x="11039" y="2182800"/>
                </a:lnTo>
                <a:lnTo>
                  <a:pt x="19457" y="2137314"/>
                </a:lnTo>
                <a:lnTo>
                  <a:pt x="30140" y="2092635"/>
                </a:lnTo>
                <a:lnTo>
                  <a:pt x="43025" y="2048827"/>
                </a:lnTo>
                <a:lnTo>
                  <a:pt x="58050" y="2005952"/>
                </a:lnTo>
                <a:lnTo>
                  <a:pt x="75150" y="1964074"/>
                </a:lnTo>
                <a:lnTo>
                  <a:pt x="94264" y="1923256"/>
                </a:lnTo>
                <a:lnTo>
                  <a:pt x="115329" y="1883559"/>
                </a:lnTo>
                <a:lnTo>
                  <a:pt x="138282" y="1845049"/>
                </a:lnTo>
                <a:lnTo>
                  <a:pt x="163060" y="1807787"/>
                </a:lnTo>
                <a:lnTo>
                  <a:pt x="189600" y="1771837"/>
                </a:lnTo>
                <a:lnTo>
                  <a:pt x="217839" y="1737261"/>
                </a:lnTo>
                <a:lnTo>
                  <a:pt x="247715" y="1704123"/>
                </a:lnTo>
                <a:lnTo>
                  <a:pt x="279165" y="1672486"/>
                </a:lnTo>
                <a:lnTo>
                  <a:pt x="312127" y="1642413"/>
                </a:lnTo>
                <a:lnTo>
                  <a:pt x="346536" y="1613966"/>
                </a:lnTo>
                <a:lnTo>
                  <a:pt x="382331" y="1587210"/>
                </a:lnTo>
                <a:lnTo>
                  <a:pt x="419448" y="1562206"/>
                </a:lnTo>
                <a:lnTo>
                  <a:pt x="457826" y="1539018"/>
                </a:lnTo>
                <a:lnTo>
                  <a:pt x="497400" y="1517708"/>
                </a:lnTo>
                <a:lnTo>
                  <a:pt x="538109" y="1498341"/>
                </a:lnTo>
                <a:lnTo>
                  <a:pt x="579889" y="1480979"/>
                </a:lnTo>
                <a:lnTo>
                  <a:pt x="622678" y="1465684"/>
                </a:lnTo>
                <a:lnTo>
                  <a:pt x="666412" y="1452521"/>
                </a:lnTo>
                <a:lnTo>
                  <a:pt x="711030" y="1441552"/>
                </a:lnTo>
                <a:lnTo>
                  <a:pt x="756468" y="1432840"/>
                </a:lnTo>
                <a:lnTo>
                  <a:pt x="802663" y="1426447"/>
                </a:lnTo>
                <a:lnTo>
                  <a:pt x="849553" y="1422438"/>
                </a:lnTo>
                <a:lnTo>
                  <a:pt x="897074" y="1420876"/>
                </a:lnTo>
                <a:lnTo>
                  <a:pt x="891310" y="1383439"/>
                </a:lnTo>
                <a:lnTo>
                  <a:pt x="887192" y="1345385"/>
                </a:lnTo>
                <a:lnTo>
                  <a:pt x="884722" y="1306919"/>
                </a:lnTo>
                <a:lnTo>
                  <a:pt x="883898" y="1268247"/>
                </a:lnTo>
                <a:lnTo>
                  <a:pt x="885186" y="1220471"/>
                </a:lnTo>
                <a:lnTo>
                  <a:pt x="889007" y="1173375"/>
                </a:lnTo>
                <a:lnTo>
                  <a:pt x="895292" y="1127027"/>
                </a:lnTo>
                <a:lnTo>
                  <a:pt x="903977" y="1081490"/>
                </a:lnTo>
                <a:lnTo>
                  <a:pt x="914993" y="1036833"/>
                </a:lnTo>
                <a:lnTo>
                  <a:pt x="928275" y="993119"/>
                </a:lnTo>
                <a:lnTo>
                  <a:pt x="943757" y="950416"/>
                </a:lnTo>
                <a:lnTo>
                  <a:pt x="961370" y="908789"/>
                </a:lnTo>
                <a:lnTo>
                  <a:pt x="981049" y="868304"/>
                </a:lnTo>
                <a:lnTo>
                  <a:pt x="1002727" y="829027"/>
                </a:lnTo>
                <a:lnTo>
                  <a:pt x="1026338" y="791023"/>
                </a:lnTo>
                <a:lnTo>
                  <a:pt x="1051815" y="754360"/>
                </a:lnTo>
                <a:lnTo>
                  <a:pt x="1079091" y="719101"/>
                </a:lnTo>
                <a:lnTo>
                  <a:pt x="1108099" y="685314"/>
                </a:lnTo>
                <a:lnTo>
                  <a:pt x="1138774" y="653064"/>
                </a:lnTo>
                <a:lnTo>
                  <a:pt x="1171048" y="622418"/>
                </a:lnTo>
                <a:lnTo>
                  <a:pt x="1204855" y="593440"/>
                </a:lnTo>
                <a:lnTo>
                  <a:pt x="1240128" y="566198"/>
                </a:lnTo>
                <a:lnTo>
                  <a:pt x="1276801" y="540756"/>
                </a:lnTo>
                <a:lnTo>
                  <a:pt x="1314807" y="517181"/>
                </a:lnTo>
                <a:lnTo>
                  <a:pt x="1354079" y="495538"/>
                </a:lnTo>
                <a:lnTo>
                  <a:pt x="1394550" y="475894"/>
                </a:lnTo>
                <a:lnTo>
                  <a:pt x="1436155" y="458314"/>
                </a:lnTo>
                <a:lnTo>
                  <a:pt x="1478827" y="442865"/>
                </a:lnTo>
                <a:lnTo>
                  <a:pt x="1522498" y="429611"/>
                </a:lnTo>
                <a:lnTo>
                  <a:pt x="1567103" y="418620"/>
                </a:lnTo>
                <a:lnTo>
                  <a:pt x="1612575" y="409956"/>
                </a:lnTo>
                <a:lnTo>
                  <a:pt x="1658846" y="403686"/>
                </a:lnTo>
                <a:lnTo>
                  <a:pt x="1705851" y="399876"/>
                </a:lnTo>
                <a:lnTo>
                  <a:pt x="1753523" y="398591"/>
                </a:lnTo>
                <a:lnTo>
                  <a:pt x="1805927" y="400137"/>
                </a:lnTo>
                <a:lnTo>
                  <a:pt x="1857631" y="404732"/>
                </a:lnTo>
                <a:lnTo>
                  <a:pt x="1908480" y="412317"/>
                </a:lnTo>
                <a:lnTo>
                  <a:pt x="1958322" y="422830"/>
                </a:lnTo>
                <a:lnTo>
                  <a:pt x="2007006" y="436210"/>
                </a:lnTo>
                <a:lnTo>
                  <a:pt x="2054378" y="452396"/>
                </a:lnTo>
                <a:lnTo>
                  <a:pt x="2060839" y="406756"/>
                </a:lnTo>
                <a:lnTo>
                  <a:pt x="2071722" y="362671"/>
                </a:lnTo>
                <a:lnTo>
                  <a:pt x="2086791" y="320375"/>
                </a:lnTo>
                <a:lnTo>
                  <a:pt x="2105814" y="280106"/>
                </a:lnTo>
                <a:lnTo>
                  <a:pt x="2128555" y="242099"/>
                </a:lnTo>
                <a:lnTo>
                  <a:pt x="2154780" y="206591"/>
                </a:lnTo>
                <a:lnTo>
                  <a:pt x="2184255" y="173818"/>
                </a:lnTo>
                <a:lnTo>
                  <a:pt x="2216747" y="144015"/>
                </a:lnTo>
                <a:lnTo>
                  <a:pt x="2252020" y="117421"/>
                </a:lnTo>
                <a:lnTo>
                  <a:pt x="2289840" y="94269"/>
                </a:lnTo>
                <a:lnTo>
                  <a:pt x="2329974" y="74797"/>
                </a:lnTo>
                <a:lnTo>
                  <a:pt x="2372186" y="59241"/>
                </a:lnTo>
                <a:lnTo>
                  <a:pt x="2416243" y="47838"/>
                </a:lnTo>
                <a:lnTo>
                  <a:pt x="2461911" y="40822"/>
                </a:lnTo>
                <a:lnTo>
                  <a:pt x="2508954" y="38431"/>
                </a:lnTo>
                <a:lnTo>
                  <a:pt x="2558353" y="41086"/>
                </a:lnTo>
                <a:lnTo>
                  <a:pt x="2606229" y="48867"/>
                </a:lnTo>
                <a:lnTo>
                  <a:pt x="2652314" y="61497"/>
                </a:lnTo>
                <a:lnTo>
                  <a:pt x="2696337" y="78699"/>
                </a:lnTo>
                <a:lnTo>
                  <a:pt x="2738027" y="100197"/>
                </a:lnTo>
                <a:lnTo>
                  <a:pt x="2777115" y="125713"/>
                </a:lnTo>
                <a:lnTo>
                  <a:pt x="2813331" y="154972"/>
                </a:lnTo>
                <a:lnTo>
                  <a:pt x="2846404" y="187696"/>
                </a:lnTo>
                <a:lnTo>
                  <a:pt x="2876064" y="223608"/>
                </a:lnTo>
                <a:lnTo>
                  <a:pt x="2902042" y="262433"/>
                </a:lnTo>
                <a:lnTo>
                  <a:pt x="2941504" y="235608"/>
                </a:lnTo>
                <a:lnTo>
                  <a:pt x="2981911" y="210054"/>
                </a:lnTo>
                <a:lnTo>
                  <a:pt x="3023230" y="185804"/>
                </a:lnTo>
                <a:lnTo>
                  <a:pt x="3065431" y="162889"/>
                </a:lnTo>
                <a:lnTo>
                  <a:pt x="3108480" y="141341"/>
                </a:lnTo>
                <a:lnTo>
                  <a:pt x="3152348" y="121192"/>
                </a:lnTo>
                <a:lnTo>
                  <a:pt x="3197002" y="102472"/>
                </a:lnTo>
                <a:lnTo>
                  <a:pt x="3242411" y="85215"/>
                </a:lnTo>
                <a:lnTo>
                  <a:pt x="3288542" y="69451"/>
                </a:lnTo>
                <a:lnTo>
                  <a:pt x="3335365" y="55212"/>
                </a:lnTo>
                <a:lnTo>
                  <a:pt x="3382848" y="42530"/>
                </a:lnTo>
                <a:lnTo>
                  <a:pt x="3430958" y="31436"/>
                </a:lnTo>
                <a:lnTo>
                  <a:pt x="3479665" y="21962"/>
                </a:lnTo>
                <a:lnTo>
                  <a:pt x="3528937" y="14140"/>
                </a:lnTo>
                <a:lnTo>
                  <a:pt x="3578742" y="8001"/>
                </a:lnTo>
                <a:lnTo>
                  <a:pt x="3629049" y="3577"/>
                </a:lnTo>
                <a:lnTo>
                  <a:pt x="3679826" y="899"/>
                </a:lnTo>
                <a:lnTo>
                  <a:pt x="3731041" y="0"/>
                </a:lnTo>
                <a:lnTo>
                  <a:pt x="3779585" y="802"/>
                </a:lnTo>
                <a:lnTo>
                  <a:pt x="3827726" y="3193"/>
                </a:lnTo>
                <a:lnTo>
                  <a:pt x="3875438" y="7146"/>
                </a:lnTo>
                <a:lnTo>
                  <a:pt x="3922696" y="12637"/>
                </a:lnTo>
                <a:lnTo>
                  <a:pt x="3969475" y="19640"/>
                </a:lnTo>
                <a:lnTo>
                  <a:pt x="4015749" y="28131"/>
                </a:lnTo>
                <a:lnTo>
                  <a:pt x="4061494" y="38082"/>
                </a:lnTo>
                <a:lnTo>
                  <a:pt x="4106684" y="49470"/>
                </a:lnTo>
                <a:lnTo>
                  <a:pt x="4151294" y="62269"/>
                </a:lnTo>
                <a:lnTo>
                  <a:pt x="4195300" y="76454"/>
                </a:lnTo>
                <a:lnTo>
                  <a:pt x="4238675" y="91999"/>
                </a:lnTo>
                <a:lnTo>
                  <a:pt x="4281395" y="108879"/>
                </a:lnTo>
                <a:lnTo>
                  <a:pt x="4323435" y="127069"/>
                </a:lnTo>
                <a:lnTo>
                  <a:pt x="4364769" y="146543"/>
                </a:lnTo>
                <a:lnTo>
                  <a:pt x="4405372" y="167276"/>
                </a:lnTo>
                <a:lnTo>
                  <a:pt x="4445220" y="189243"/>
                </a:lnTo>
                <a:lnTo>
                  <a:pt x="4484287" y="212418"/>
                </a:lnTo>
                <a:lnTo>
                  <a:pt x="4522548" y="236777"/>
                </a:lnTo>
                <a:lnTo>
                  <a:pt x="4559977" y="262293"/>
                </a:lnTo>
                <a:lnTo>
                  <a:pt x="4596550" y="288943"/>
                </a:lnTo>
                <a:lnTo>
                  <a:pt x="4632242" y="316699"/>
                </a:lnTo>
                <a:lnTo>
                  <a:pt x="4667027" y="345537"/>
                </a:lnTo>
                <a:lnTo>
                  <a:pt x="4700880" y="375432"/>
                </a:lnTo>
                <a:lnTo>
                  <a:pt x="4733776" y="406358"/>
                </a:lnTo>
                <a:lnTo>
                  <a:pt x="4765690" y="438290"/>
                </a:lnTo>
                <a:lnTo>
                  <a:pt x="4796597" y="471202"/>
                </a:lnTo>
                <a:lnTo>
                  <a:pt x="4826471" y="505070"/>
                </a:lnTo>
                <a:lnTo>
                  <a:pt x="4855288" y="539869"/>
                </a:lnTo>
                <a:lnTo>
                  <a:pt x="4883023" y="575571"/>
                </a:lnTo>
                <a:lnTo>
                  <a:pt x="4909649" y="612154"/>
                </a:lnTo>
                <a:lnTo>
                  <a:pt x="4935143" y="649590"/>
                </a:lnTo>
                <a:lnTo>
                  <a:pt x="4959478" y="687855"/>
                </a:lnTo>
                <a:lnTo>
                  <a:pt x="4982631" y="726924"/>
                </a:lnTo>
                <a:lnTo>
                  <a:pt x="5004574" y="766770"/>
                </a:lnTo>
                <a:lnTo>
                  <a:pt x="5025285" y="807370"/>
                </a:lnTo>
                <a:lnTo>
                  <a:pt x="5044737" y="848697"/>
                </a:lnTo>
                <a:lnTo>
                  <a:pt x="5062904" y="890727"/>
                </a:lnTo>
                <a:lnTo>
                  <a:pt x="5079763" y="933433"/>
                </a:lnTo>
                <a:lnTo>
                  <a:pt x="5095288" y="976791"/>
                </a:lnTo>
                <a:lnTo>
                  <a:pt x="5109454" y="1020775"/>
                </a:lnTo>
                <a:lnTo>
                  <a:pt x="5122235" y="1065360"/>
                </a:lnTo>
                <a:lnTo>
                  <a:pt x="5133607" y="1110521"/>
                </a:lnTo>
                <a:lnTo>
                  <a:pt x="5143544" y="1156233"/>
                </a:lnTo>
                <a:lnTo>
                  <a:pt x="5152021" y="1202469"/>
                </a:lnTo>
                <a:lnTo>
                  <a:pt x="5159014" y="1249205"/>
                </a:lnTo>
                <a:lnTo>
                  <a:pt x="5164496" y="1296415"/>
                </a:lnTo>
                <a:lnTo>
                  <a:pt x="5168443" y="1344075"/>
                </a:lnTo>
                <a:lnTo>
                  <a:pt x="5170830" y="1392159"/>
                </a:lnTo>
                <a:lnTo>
                  <a:pt x="5171631" y="1440640"/>
                </a:lnTo>
                <a:lnTo>
                  <a:pt x="5170824" y="1487548"/>
                </a:lnTo>
                <a:lnTo>
                  <a:pt x="5168474" y="1534249"/>
                </a:lnTo>
                <a:lnTo>
                  <a:pt x="5164682" y="1580539"/>
                </a:lnTo>
                <a:lnTo>
                  <a:pt x="5159553" y="1626211"/>
                </a:lnTo>
                <a:lnTo>
                  <a:pt x="5196559" y="1658470"/>
                </a:lnTo>
                <a:lnTo>
                  <a:pt x="5231760" y="1692606"/>
                </a:lnTo>
                <a:lnTo>
                  <a:pt x="5265076" y="1728541"/>
                </a:lnTo>
                <a:lnTo>
                  <a:pt x="5296427" y="1766195"/>
                </a:lnTo>
                <a:lnTo>
                  <a:pt x="5325731" y="1805490"/>
                </a:lnTo>
                <a:lnTo>
                  <a:pt x="5352910" y="1846346"/>
                </a:lnTo>
                <a:lnTo>
                  <a:pt x="5377882" y="1888686"/>
                </a:lnTo>
                <a:lnTo>
                  <a:pt x="5400566" y="1932429"/>
                </a:lnTo>
                <a:lnTo>
                  <a:pt x="5420883" y="1977498"/>
                </a:lnTo>
                <a:lnTo>
                  <a:pt x="5438752" y="2023814"/>
                </a:lnTo>
                <a:lnTo>
                  <a:pt x="5454092" y="2071298"/>
                </a:lnTo>
                <a:lnTo>
                  <a:pt x="5466824" y="2119870"/>
                </a:lnTo>
                <a:lnTo>
                  <a:pt x="5476867" y="2169452"/>
                </a:lnTo>
                <a:lnTo>
                  <a:pt x="5484139" y="2219966"/>
                </a:lnTo>
                <a:lnTo>
                  <a:pt x="5488562" y="2271332"/>
                </a:lnTo>
                <a:lnTo>
                  <a:pt x="5490054" y="2323472"/>
                </a:lnTo>
                <a:lnTo>
                  <a:pt x="5488671" y="2373564"/>
                </a:lnTo>
                <a:lnTo>
                  <a:pt x="5484572" y="2422960"/>
                </a:lnTo>
                <a:lnTo>
                  <a:pt x="5477829" y="2471588"/>
                </a:lnTo>
                <a:lnTo>
                  <a:pt x="5468516" y="2519376"/>
                </a:lnTo>
                <a:lnTo>
                  <a:pt x="5456706" y="2566251"/>
                </a:lnTo>
                <a:lnTo>
                  <a:pt x="5442472" y="2612140"/>
                </a:lnTo>
                <a:lnTo>
                  <a:pt x="5425886" y="2656971"/>
                </a:lnTo>
                <a:lnTo>
                  <a:pt x="5407023" y="2700672"/>
                </a:lnTo>
                <a:lnTo>
                  <a:pt x="5385954" y="2743170"/>
                </a:lnTo>
                <a:lnTo>
                  <a:pt x="5362754" y="2784391"/>
                </a:lnTo>
                <a:lnTo>
                  <a:pt x="5337496" y="2824265"/>
                </a:lnTo>
                <a:lnTo>
                  <a:pt x="5310251" y="2862717"/>
                </a:lnTo>
                <a:lnTo>
                  <a:pt x="5281094" y="2899676"/>
                </a:lnTo>
                <a:lnTo>
                  <a:pt x="5250098" y="2935070"/>
                </a:lnTo>
                <a:lnTo>
                  <a:pt x="5217336" y="2968824"/>
                </a:lnTo>
                <a:lnTo>
                  <a:pt x="5182880" y="3000868"/>
                </a:lnTo>
                <a:lnTo>
                  <a:pt x="5146804" y="3031128"/>
                </a:lnTo>
                <a:lnTo>
                  <a:pt x="5109182" y="3059531"/>
                </a:lnTo>
                <a:lnTo>
                  <a:pt x="5070085" y="3086006"/>
                </a:lnTo>
                <a:lnTo>
                  <a:pt x="5029588" y="3110480"/>
                </a:lnTo>
                <a:lnTo>
                  <a:pt x="4987763" y="3132879"/>
                </a:lnTo>
                <a:lnTo>
                  <a:pt x="4944683" y="3153132"/>
                </a:lnTo>
                <a:lnTo>
                  <a:pt x="4900422" y="3171166"/>
                </a:lnTo>
                <a:lnTo>
                  <a:pt x="4932590" y="3196833"/>
                </a:lnTo>
                <a:lnTo>
                  <a:pt x="4959303" y="3227441"/>
                </a:lnTo>
                <a:lnTo>
                  <a:pt x="4979633" y="3262579"/>
                </a:lnTo>
                <a:lnTo>
                  <a:pt x="4992655" y="3301834"/>
                </a:lnTo>
                <a:lnTo>
                  <a:pt x="4997519" y="3344604"/>
                </a:lnTo>
                <a:lnTo>
                  <a:pt x="4993498" y="3386723"/>
                </a:lnTo>
                <a:lnTo>
                  <a:pt x="4981228" y="3427378"/>
                </a:lnTo>
                <a:lnTo>
                  <a:pt x="4961338" y="3465756"/>
                </a:lnTo>
                <a:lnTo>
                  <a:pt x="4934463" y="3501042"/>
                </a:lnTo>
                <a:lnTo>
                  <a:pt x="4901235" y="3532425"/>
                </a:lnTo>
                <a:lnTo>
                  <a:pt x="4862287" y="3559090"/>
                </a:lnTo>
                <a:lnTo>
                  <a:pt x="4818251" y="3580224"/>
                </a:lnTo>
                <a:lnTo>
                  <a:pt x="4769759" y="3595014"/>
                </a:lnTo>
                <a:lnTo>
                  <a:pt x="4720695" y="3602165"/>
                </a:lnTo>
                <a:lnTo>
                  <a:pt x="4672896" y="3601960"/>
                </a:lnTo>
                <a:lnTo>
                  <a:pt x="4627221" y="3594851"/>
                </a:lnTo>
                <a:lnTo>
                  <a:pt x="4584528" y="3581289"/>
                </a:lnTo>
                <a:lnTo>
                  <a:pt x="4545676" y="3561726"/>
                </a:lnTo>
                <a:lnTo>
                  <a:pt x="4511523" y="3536614"/>
                </a:lnTo>
                <a:lnTo>
                  <a:pt x="4482928" y="3506404"/>
                </a:lnTo>
                <a:lnTo>
                  <a:pt x="4460749" y="3471550"/>
                </a:lnTo>
                <a:lnTo>
                  <a:pt x="4445846" y="3432502"/>
                </a:lnTo>
                <a:lnTo>
                  <a:pt x="4406736" y="3462433"/>
                </a:lnTo>
                <a:lnTo>
                  <a:pt x="4366303" y="3490694"/>
                </a:lnTo>
                <a:lnTo>
                  <a:pt x="4324599" y="3517228"/>
                </a:lnTo>
                <a:lnTo>
                  <a:pt x="4281677" y="3541975"/>
                </a:lnTo>
                <a:lnTo>
                  <a:pt x="4237590" y="3564878"/>
                </a:lnTo>
                <a:lnTo>
                  <a:pt x="4192390" y="3585878"/>
                </a:lnTo>
                <a:lnTo>
                  <a:pt x="4146130" y="3604916"/>
                </a:lnTo>
                <a:lnTo>
                  <a:pt x="4098862" y="3621933"/>
                </a:lnTo>
                <a:lnTo>
                  <a:pt x="4050641" y="3636871"/>
                </a:lnTo>
                <a:lnTo>
                  <a:pt x="4001517" y="3649672"/>
                </a:lnTo>
                <a:lnTo>
                  <a:pt x="3951545" y="3660277"/>
                </a:lnTo>
                <a:lnTo>
                  <a:pt x="3900775" y="3668627"/>
                </a:lnTo>
                <a:lnTo>
                  <a:pt x="3849263" y="3674664"/>
                </a:lnTo>
                <a:lnTo>
                  <a:pt x="3797059" y="3678329"/>
                </a:lnTo>
                <a:lnTo>
                  <a:pt x="3744217" y="3679563"/>
                </a:lnTo>
                <a:close/>
              </a:path>
            </a:pathLst>
          </a:custGeom>
          <a:solidFill>
            <a:srgbClr val="FFFFFF"/>
          </a:solidFill>
        </p:spPr>
        <p:txBody>
          <a:bodyPr wrap="square" lIns="0" tIns="0" rIns="0" bIns="0" rtlCol="0"/>
          <a:lstStyle/>
          <a:p>
            <a:endParaRPr/>
          </a:p>
        </p:txBody>
      </p:sp>
      <p:sp>
        <p:nvSpPr>
          <p:cNvPr id="7" name="object 7"/>
          <p:cNvSpPr/>
          <p:nvPr/>
        </p:nvSpPr>
        <p:spPr>
          <a:xfrm>
            <a:off x="17080061" y="5759181"/>
            <a:ext cx="343535" cy="305435"/>
          </a:xfrm>
          <a:custGeom>
            <a:avLst/>
            <a:gdLst/>
            <a:ahLst/>
            <a:cxnLst/>
            <a:rect l="l" t="t" r="r" b="b"/>
            <a:pathLst>
              <a:path w="343534" h="305435">
                <a:moveTo>
                  <a:pt x="204384" y="300490"/>
                </a:moveTo>
                <a:lnTo>
                  <a:pt x="162501" y="305162"/>
                </a:lnTo>
                <a:lnTo>
                  <a:pt x="154120" y="304998"/>
                </a:lnTo>
                <a:lnTo>
                  <a:pt x="113205" y="298711"/>
                </a:lnTo>
                <a:lnTo>
                  <a:pt x="75752" y="283661"/>
                </a:lnTo>
                <a:lnTo>
                  <a:pt x="44048" y="260749"/>
                </a:lnTo>
                <a:lnTo>
                  <a:pt x="16237" y="224869"/>
                </a:lnTo>
                <a:lnTo>
                  <a:pt x="1772" y="182735"/>
                </a:lnTo>
                <a:lnTo>
                  <a:pt x="0" y="160473"/>
                </a:lnTo>
                <a:lnTo>
                  <a:pt x="231" y="152975"/>
                </a:lnTo>
                <a:lnTo>
                  <a:pt x="10193" y="108686"/>
                </a:lnTo>
                <a:lnTo>
                  <a:pt x="29181" y="74487"/>
                </a:lnTo>
                <a:lnTo>
                  <a:pt x="56711" y="44968"/>
                </a:lnTo>
                <a:lnTo>
                  <a:pt x="91094" y="21915"/>
                </a:lnTo>
                <a:lnTo>
                  <a:pt x="130296" y="6689"/>
                </a:lnTo>
                <a:lnTo>
                  <a:pt x="171984" y="202"/>
                </a:lnTo>
                <a:lnTo>
                  <a:pt x="180407" y="0"/>
                </a:lnTo>
                <a:lnTo>
                  <a:pt x="188789" y="163"/>
                </a:lnTo>
                <a:lnTo>
                  <a:pt x="229702" y="6450"/>
                </a:lnTo>
                <a:lnTo>
                  <a:pt x="267157" y="21501"/>
                </a:lnTo>
                <a:lnTo>
                  <a:pt x="298860" y="44412"/>
                </a:lnTo>
                <a:lnTo>
                  <a:pt x="326671" y="80292"/>
                </a:lnTo>
                <a:lnTo>
                  <a:pt x="341137" y="122427"/>
                </a:lnTo>
                <a:lnTo>
                  <a:pt x="342909" y="144689"/>
                </a:lnTo>
                <a:lnTo>
                  <a:pt x="342678" y="152186"/>
                </a:lnTo>
                <a:lnTo>
                  <a:pt x="332716" y="196476"/>
                </a:lnTo>
                <a:lnTo>
                  <a:pt x="313716" y="230677"/>
                </a:lnTo>
                <a:lnTo>
                  <a:pt x="286195" y="260194"/>
                </a:lnTo>
                <a:lnTo>
                  <a:pt x="251814" y="283246"/>
                </a:lnTo>
                <a:lnTo>
                  <a:pt x="212612" y="298472"/>
                </a:lnTo>
                <a:lnTo>
                  <a:pt x="204384" y="300490"/>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4020986" y="6232356"/>
            <a:ext cx="3038474" cy="4054643"/>
          </a:xfrm>
          <a:prstGeom prst="rect">
            <a:avLst/>
          </a:prstGeom>
        </p:spPr>
      </p:pic>
      <p:sp>
        <p:nvSpPr>
          <p:cNvPr id="9" name="object 9"/>
          <p:cNvSpPr txBox="1"/>
          <p:nvPr/>
        </p:nvSpPr>
        <p:spPr>
          <a:xfrm>
            <a:off x="1016000" y="3213069"/>
            <a:ext cx="10804525" cy="2425700"/>
          </a:xfrm>
          <a:prstGeom prst="rect">
            <a:avLst/>
          </a:prstGeom>
        </p:spPr>
        <p:txBody>
          <a:bodyPr vert="horz" wrap="square" lIns="0" tIns="12700" rIns="0" bIns="0" rtlCol="0">
            <a:spAutoFit/>
          </a:bodyPr>
          <a:lstStyle/>
          <a:p>
            <a:pPr marL="12700" marR="5080">
              <a:lnSpc>
                <a:spcPct val="140600"/>
              </a:lnSpc>
              <a:spcBef>
                <a:spcPts val="100"/>
              </a:spcBef>
              <a:tabLst>
                <a:tab pos="481965" algn="l"/>
                <a:tab pos="685165" algn="l"/>
                <a:tab pos="1164590" algn="l"/>
                <a:tab pos="1936114" algn="l"/>
                <a:tab pos="2193290" algn="l"/>
                <a:tab pos="2846705" algn="l"/>
                <a:tab pos="3297554" algn="l"/>
                <a:tab pos="3385820" algn="l"/>
                <a:tab pos="3716654" algn="l"/>
                <a:tab pos="4074160" algn="l"/>
                <a:tab pos="4409440" algn="l"/>
                <a:tab pos="4929505" algn="l"/>
                <a:tab pos="5512435" algn="l"/>
                <a:tab pos="5641340" algn="l"/>
                <a:tab pos="5844540" algn="l"/>
                <a:tab pos="6111240" algn="l"/>
                <a:tab pos="6304280" algn="l"/>
                <a:tab pos="7674609" algn="l"/>
                <a:tab pos="8436610" algn="l"/>
                <a:tab pos="8510905" algn="l"/>
                <a:tab pos="9163050" algn="l"/>
                <a:tab pos="10019665" algn="l"/>
                <a:tab pos="10177780" algn="l"/>
              </a:tabLst>
            </a:pPr>
            <a:r>
              <a:rPr sz="2800" spc="110" dirty="0">
                <a:latin typeface="Arial MT"/>
                <a:cs typeface="Arial MT"/>
              </a:rPr>
              <a:t>When</a:t>
            </a:r>
            <a:r>
              <a:rPr sz="2800" dirty="0">
                <a:latin typeface="Arial MT"/>
                <a:cs typeface="Arial MT"/>
              </a:rPr>
              <a:t>	</a:t>
            </a:r>
            <a:r>
              <a:rPr sz="2800" spc="90" dirty="0">
                <a:latin typeface="Arial MT"/>
                <a:cs typeface="Arial MT"/>
              </a:rPr>
              <a:t>you</a:t>
            </a:r>
            <a:r>
              <a:rPr sz="2800" dirty="0">
                <a:latin typeface="Arial MT"/>
                <a:cs typeface="Arial MT"/>
              </a:rPr>
              <a:t>	</a:t>
            </a:r>
            <a:r>
              <a:rPr sz="2800" spc="150" dirty="0">
                <a:latin typeface="Arial MT"/>
                <a:cs typeface="Arial MT"/>
              </a:rPr>
              <a:t>identify</a:t>
            </a:r>
            <a:r>
              <a:rPr sz="2800" dirty="0">
                <a:latin typeface="Arial MT"/>
                <a:cs typeface="Arial MT"/>
              </a:rPr>
              <a:t>		</a:t>
            </a:r>
            <a:r>
              <a:rPr sz="2800" spc="-50" dirty="0">
                <a:latin typeface="Arial MT"/>
                <a:cs typeface="Arial MT"/>
              </a:rPr>
              <a:t>a</a:t>
            </a:r>
            <a:r>
              <a:rPr sz="2800" dirty="0">
                <a:latin typeface="Arial MT"/>
                <a:cs typeface="Arial MT"/>
              </a:rPr>
              <a:t>	</a:t>
            </a:r>
            <a:r>
              <a:rPr sz="2800" spc="-660" dirty="0">
                <a:latin typeface="Arial MT"/>
                <a:cs typeface="Arial MT"/>
              </a:rPr>
              <a:t> </a:t>
            </a:r>
            <a:r>
              <a:rPr sz="2800" spc="160" dirty="0">
                <a:latin typeface="Arial MT"/>
                <a:cs typeface="Arial MT"/>
              </a:rPr>
              <a:t>behaviour</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concern</a:t>
            </a:r>
            <a:r>
              <a:rPr sz="2800" dirty="0">
                <a:latin typeface="Arial MT"/>
                <a:cs typeface="Arial MT"/>
              </a:rPr>
              <a:t>	</a:t>
            </a:r>
            <a:r>
              <a:rPr sz="2800" spc="90" dirty="0">
                <a:latin typeface="Arial MT"/>
                <a:cs typeface="Arial MT"/>
              </a:rPr>
              <a:t>you</a:t>
            </a:r>
            <a:r>
              <a:rPr sz="2800" dirty="0">
                <a:latin typeface="Arial MT"/>
                <a:cs typeface="Arial MT"/>
              </a:rPr>
              <a:t>	</a:t>
            </a:r>
            <a:r>
              <a:rPr sz="2800" spc="-710" dirty="0">
                <a:latin typeface="Arial MT"/>
                <a:cs typeface="Arial MT"/>
              </a:rPr>
              <a:t> </a:t>
            </a:r>
            <a:r>
              <a:rPr sz="2800" spc="135" dirty="0">
                <a:latin typeface="Arial MT"/>
                <a:cs typeface="Arial MT"/>
              </a:rPr>
              <a:t>will</a:t>
            </a:r>
            <a:r>
              <a:rPr sz="2800" dirty="0">
                <a:latin typeface="Arial MT"/>
                <a:cs typeface="Arial MT"/>
              </a:rPr>
              <a:t>	</a:t>
            </a:r>
            <a:r>
              <a:rPr sz="2800" spc="110" dirty="0">
                <a:latin typeface="Arial MT"/>
                <a:cs typeface="Arial MT"/>
              </a:rPr>
              <a:t>need</a:t>
            </a:r>
            <a:r>
              <a:rPr sz="2800" dirty="0">
                <a:latin typeface="Arial MT"/>
                <a:cs typeface="Arial MT"/>
              </a:rPr>
              <a:t>		</a:t>
            </a:r>
            <a:r>
              <a:rPr sz="2800" spc="60" dirty="0">
                <a:latin typeface="Arial MT"/>
                <a:cs typeface="Arial MT"/>
              </a:rPr>
              <a:t>to </a:t>
            </a:r>
            <a:r>
              <a:rPr sz="2800" spc="95" dirty="0">
                <a:latin typeface="Arial MT"/>
                <a:cs typeface="Arial MT"/>
              </a:rPr>
              <a:t>act</a:t>
            </a:r>
            <a:r>
              <a:rPr sz="2800" dirty="0">
                <a:latin typeface="Arial MT"/>
                <a:cs typeface="Arial MT"/>
              </a:rPr>
              <a:t>	</a:t>
            </a:r>
            <a:r>
              <a:rPr sz="2800" spc="155" dirty="0">
                <a:latin typeface="Arial MT"/>
                <a:cs typeface="Arial MT"/>
              </a:rPr>
              <a:t>quickly,</a:t>
            </a:r>
            <a:r>
              <a:rPr sz="2800" dirty="0">
                <a:latin typeface="Arial MT"/>
                <a:cs typeface="Arial MT"/>
              </a:rPr>
              <a:t>	</a:t>
            </a:r>
            <a:r>
              <a:rPr sz="2800" spc="145" dirty="0">
                <a:latin typeface="Arial MT"/>
                <a:cs typeface="Arial MT"/>
              </a:rPr>
              <a:t>calming</a:t>
            </a:r>
            <a:r>
              <a:rPr sz="2800" dirty="0">
                <a:latin typeface="Arial MT"/>
                <a:cs typeface="Arial MT"/>
              </a:rPr>
              <a:t>	</a:t>
            </a:r>
            <a:r>
              <a:rPr sz="2800" spc="90" dirty="0">
                <a:latin typeface="Arial MT"/>
                <a:cs typeface="Arial MT"/>
              </a:rPr>
              <a:t>the</a:t>
            </a:r>
            <a:r>
              <a:rPr sz="2800" dirty="0">
                <a:latin typeface="Arial MT"/>
                <a:cs typeface="Arial MT"/>
              </a:rPr>
              <a:t>	</a:t>
            </a:r>
            <a:r>
              <a:rPr sz="2800" spc="145" dirty="0">
                <a:latin typeface="Arial MT"/>
                <a:cs typeface="Arial MT"/>
              </a:rPr>
              <a:t>client</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responding</a:t>
            </a:r>
            <a:r>
              <a:rPr sz="2800" dirty="0">
                <a:latin typeface="Arial MT"/>
                <a:cs typeface="Arial MT"/>
              </a:rPr>
              <a:t>	</a:t>
            </a:r>
            <a:r>
              <a:rPr sz="2800" spc="155" dirty="0">
                <a:latin typeface="Arial MT"/>
                <a:cs typeface="Arial MT"/>
              </a:rPr>
              <a:t>appropriately </a:t>
            </a:r>
            <a:r>
              <a:rPr sz="2800" spc="60" dirty="0">
                <a:latin typeface="Arial MT"/>
                <a:cs typeface="Arial MT"/>
              </a:rPr>
              <a:t>to</a:t>
            </a:r>
            <a:r>
              <a:rPr sz="2800" dirty="0">
                <a:latin typeface="Arial MT"/>
                <a:cs typeface="Arial MT"/>
              </a:rPr>
              <a:t>	</a:t>
            </a:r>
            <a:r>
              <a:rPr sz="2800" spc="90" dirty="0">
                <a:latin typeface="Arial MT"/>
                <a:cs typeface="Arial MT"/>
              </a:rPr>
              <a:t>the</a:t>
            </a:r>
            <a:r>
              <a:rPr sz="2800" dirty="0">
                <a:latin typeface="Arial MT"/>
                <a:cs typeface="Arial MT"/>
              </a:rPr>
              <a:t>	</a:t>
            </a:r>
            <a:r>
              <a:rPr sz="2800" spc="-700" dirty="0">
                <a:latin typeface="Arial MT"/>
                <a:cs typeface="Arial MT"/>
              </a:rPr>
              <a:t> </a:t>
            </a:r>
            <a:r>
              <a:rPr sz="2800" spc="165" dirty="0">
                <a:latin typeface="Arial MT"/>
                <a:cs typeface="Arial MT"/>
              </a:rPr>
              <a:t>situation</a:t>
            </a:r>
            <a:r>
              <a:rPr sz="2800" dirty="0">
                <a:latin typeface="Arial MT"/>
                <a:cs typeface="Arial MT"/>
              </a:rPr>
              <a:t>	</a:t>
            </a:r>
            <a:r>
              <a:rPr sz="2800" spc="60" dirty="0">
                <a:latin typeface="Arial MT"/>
                <a:cs typeface="Arial MT"/>
              </a:rPr>
              <a:t>in</a:t>
            </a:r>
            <a:r>
              <a:rPr sz="2800" dirty="0">
                <a:latin typeface="Arial MT"/>
                <a:cs typeface="Arial MT"/>
              </a:rPr>
              <a:t>	</a:t>
            </a:r>
            <a:r>
              <a:rPr sz="2800" spc="114" dirty="0">
                <a:latin typeface="Arial MT"/>
                <a:cs typeface="Arial MT"/>
              </a:rPr>
              <a:t>line</a:t>
            </a:r>
            <a:r>
              <a:rPr sz="2800" dirty="0">
                <a:latin typeface="Arial MT"/>
                <a:cs typeface="Arial MT"/>
              </a:rPr>
              <a:t>	</a:t>
            </a:r>
            <a:r>
              <a:rPr sz="2800" spc="114" dirty="0">
                <a:latin typeface="Arial MT"/>
                <a:cs typeface="Arial MT"/>
              </a:rPr>
              <a:t>with</a:t>
            </a:r>
            <a:r>
              <a:rPr sz="2800" dirty="0">
                <a:latin typeface="Arial MT"/>
                <a:cs typeface="Arial MT"/>
              </a:rPr>
              <a:t>	</a:t>
            </a:r>
            <a:r>
              <a:rPr sz="2800" spc="114" dirty="0">
                <a:latin typeface="Arial MT"/>
                <a:cs typeface="Arial MT"/>
              </a:rPr>
              <a:t>your</a:t>
            </a:r>
            <a:r>
              <a:rPr sz="2800" dirty="0">
                <a:latin typeface="Arial MT"/>
                <a:cs typeface="Arial MT"/>
              </a:rPr>
              <a:t>	</a:t>
            </a:r>
            <a:r>
              <a:rPr sz="2800" spc="160" dirty="0">
                <a:latin typeface="Arial MT"/>
                <a:cs typeface="Arial MT"/>
              </a:rPr>
              <a:t>organisation’s</a:t>
            </a:r>
            <a:r>
              <a:rPr sz="2800" dirty="0">
                <a:latin typeface="Arial MT"/>
                <a:cs typeface="Arial MT"/>
              </a:rPr>
              <a:t>		</a:t>
            </a:r>
            <a:r>
              <a:rPr sz="2800" spc="150" dirty="0">
                <a:latin typeface="Arial MT"/>
                <a:cs typeface="Arial MT"/>
              </a:rPr>
              <a:t>policies</a:t>
            </a:r>
            <a:r>
              <a:rPr sz="2800" dirty="0">
                <a:latin typeface="Arial MT"/>
                <a:cs typeface="Arial MT"/>
              </a:rPr>
              <a:t>	</a:t>
            </a:r>
            <a:r>
              <a:rPr sz="2800" spc="85" dirty="0">
                <a:latin typeface="Arial MT"/>
                <a:cs typeface="Arial MT"/>
              </a:rPr>
              <a:t>and </a:t>
            </a:r>
            <a:r>
              <a:rPr sz="2800" spc="155" dirty="0">
                <a:latin typeface="Arial MT"/>
                <a:cs typeface="Arial MT"/>
              </a:rPr>
              <a:t>procedures.</a:t>
            </a:r>
            <a:endParaRPr sz="2800" dirty="0">
              <a:latin typeface="Arial MT"/>
              <a:cs typeface="Arial MT"/>
            </a:endParaRPr>
          </a:p>
        </p:txBody>
      </p:sp>
      <p:sp>
        <p:nvSpPr>
          <p:cNvPr id="10" name="object 10"/>
          <p:cNvSpPr txBox="1"/>
          <p:nvPr/>
        </p:nvSpPr>
        <p:spPr>
          <a:xfrm>
            <a:off x="1016000" y="5937218"/>
            <a:ext cx="10669905" cy="2425700"/>
          </a:xfrm>
          <a:prstGeom prst="rect">
            <a:avLst/>
          </a:prstGeom>
        </p:spPr>
        <p:txBody>
          <a:bodyPr vert="horz" wrap="square" lIns="0" tIns="12700" rIns="0" bIns="0" rtlCol="0">
            <a:spAutoFit/>
          </a:bodyPr>
          <a:lstStyle/>
          <a:p>
            <a:pPr marL="12700" marR="5080">
              <a:lnSpc>
                <a:spcPct val="140600"/>
              </a:lnSpc>
              <a:spcBef>
                <a:spcPts val="100"/>
              </a:spcBef>
              <a:tabLst>
                <a:tab pos="581025" algn="l"/>
                <a:tab pos="922019" algn="l"/>
                <a:tab pos="1273810" algn="l"/>
                <a:tab pos="1693545" algn="l"/>
                <a:tab pos="2490470" algn="l"/>
                <a:tab pos="3039110" algn="l"/>
                <a:tab pos="3276600" algn="l"/>
                <a:tab pos="3746500" algn="l"/>
                <a:tab pos="4092575" algn="l"/>
                <a:tab pos="4562475" algn="l"/>
                <a:tab pos="5032375" algn="l"/>
                <a:tab pos="5725160" algn="l"/>
                <a:tab pos="6002655" algn="l"/>
                <a:tab pos="6472555" algn="l"/>
                <a:tab pos="7273290" algn="l"/>
                <a:tab pos="7990840" algn="l"/>
                <a:tab pos="8035290" algn="l"/>
                <a:tab pos="8559800" algn="l"/>
                <a:tab pos="8752840" algn="l"/>
                <a:tab pos="9444990" algn="l"/>
              </a:tabLst>
            </a:pPr>
            <a:r>
              <a:rPr sz="2800" spc="85" dirty="0">
                <a:latin typeface="Arial MT"/>
                <a:cs typeface="Arial MT"/>
              </a:rPr>
              <a:t>How</a:t>
            </a:r>
            <a:r>
              <a:rPr sz="2800" dirty="0">
                <a:latin typeface="Arial MT"/>
                <a:cs typeface="Arial MT"/>
              </a:rPr>
              <a:t>	</a:t>
            </a:r>
            <a:r>
              <a:rPr sz="2800" spc="90" dirty="0">
                <a:latin typeface="Arial MT"/>
                <a:cs typeface="Arial MT"/>
              </a:rPr>
              <a:t>you</a:t>
            </a:r>
            <a:r>
              <a:rPr sz="2800" dirty="0">
                <a:latin typeface="Arial MT"/>
                <a:cs typeface="Arial MT"/>
              </a:rPr>
              <a:t>	</a:t>
            </a:r>
            <a:r>
              <a:rPr sz="2800" spc="140" dirty="0">
                <a:latin typeface="Arial MT"/>
                <a:cs typeface="Arial MT"/>
              </a:rPr>
              <a:t>respond</a:t>
            </a:r>
            <a:r>
              <a:rPr sz="2800" dirty="0">
                <a:latin typeface="Arial MT"/>
                <a:cs typeface="Arial MT"/>
              </a:rPr>
              <a:t>	</a:t>
            </a:r>
            <a:r>
              <a:rPr sz="2800" spc="60" dirty="0">
                <a:latin typeface="Arial MT"/>
                <a:cs typeface="Arial MT"/>
              </a:rPr>
              <a:t>to</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behaviour</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concern</a:t>
            </a:r>
            <a:r>
              <a:rPr sz="2800" dirty="0">
                <a:latin typeface="Arial MT"/>
                <a:cs typeface="Arial MT"/>
              </a:rPr>
              <a:t>		</a:t>
            </a:r>
            <a:r>
              <a:rPr sz="2800" spc="114" dirty="0">
                <a:latin typeface="Arial MT"/>
                <a:cs typeface="Arial MT"/>
              </a:rPr>
              <a:t>will</a:t>
            </a:r>
            <a:r>
              <a:rPr sz="2800" dirty="0">
                <a:latin typeface="Arial MT"/>
                <a:cs typeface="Arial MT"/>
              </a:rPr>
              <a:t>	</a:t>
            </a:r>
            <a:r>
              <a:rPr sz="2800" spc="90" dirty="0">
                <a:latin typeface="Arial MT"/>
                <a:cs typeface="Arial MT"/>
              </a:rPr>
              <a:t>not</a:t>
            </a:r>
            <a:r>
              <a:rPr sz="2800" dirty="0">
                <a:latin typeface="Arial MT"/>
                <a:cs typeface="Arial MT"/>
              </a:rPr>
              <a:t>	</a:t>
            </a:r>
            <a:r>
              <a:rPr sz="2800" spc="140" dirty="0">
                <a:latin typeface="Arial MT"/>
                <a:cs typeface="Arial MT"/>
              </a:rPr>
              <a:t>always </a:t>
            </a:r>
            <a:r>
              <a:rPr sz="2800" spc="55" dirty="0">
                <a:latin typeface="Arial MT"/>
                <a:cs typeface="Arial MT"/>
              </a:rPr>
              <a:t>be</a:t>
            </a:r>
            <a:r>
              <a:rPr sz="2800" dirty="0">
                <a:latin typeface="Arial MT"/>
                <a:cs typeface="Arial MT"/>
              </a:rPr>
              <a:t>	</a:t>
            </a:r>
            <a:r>
              <a:rPr sz="2800" spc="90" dirty="0">
                <a:latin typeface="Arial MT"/>
                <a:cs typeface="Arial MT"/>
              </a:rPr>
              <a:t>the</a:t>
            </a:r>
            <a:r>
              <a:rPr sz="2800" dirty="0">
                <a:latin typeface="Arial MT"/>
                <a:cs typeface="Arial MT"/>
              </a:rPr>
              <a:t>	</a:t>
            </a:r>
            <a:r>
              <a:rPr sz="2800" spc="125" dirty="0">
                <a:latin typeface="Arial MT"/>
                <a:cs typeface="Arial MT"/>
              </a:rPr>
              <a:t>same,</a:t>
            </a:r>
            <a:r>
              <a:rPr sz="2800" dirty="0">
                <a:latin typeface="Arial MT"/>
                <a:cs typeface="Arial MT"/>
              </a:rPr>
              <a:t>	</a:t>
            </a:r>
            <a:r>
              <a:rPr sz="2800" spc="60" dirty="0">
                <a:latin typeface="Arial MT"/>
                <a:cs typeface="Arial MT"/>
              </a:rPr>
              <a:t>as</a:t>
            </a:r>
            <a:r>
              <a:rPr sz="2800" dirty="0">
                <a:latin typeface="Arial MT"/>
                <a:cs typeface="Arial MT"/>
              </a:rPr>
              <a:t>	</a:t>
            </a:r>
            <a:r>
              <a:rPr sz="2800" spc="150" dirty="0">
                <a:latin typeface="Arial MT"/>
                <a:cs typeface="Arial MT"/>
              </a:rPr>
              <a:t>aspects</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incident</a:t>
            </a:r>
            <a:r>
              <a:rPr sz="2800" dirty="0">
                <a:latin typeface="Arial MT"/>
                <a:cs typeface="Arial MT"/>
              </a:rPr>
              <a:t>	</a:t>
            </a:r>
            <a:r>
              <a:rPr sz="2800" spc="114" dirty="0">
                <a:latin typeface="Arial MT"/>
                <a:cs typeface="Arial MT"/>
              </a:rPr>
              <a:t>will</a:t>
            </a:r>
            <a:r>
              <a:rPr sz="2800" dirty="0">
                <a:latin typeface="Arial MT"/>
                <a:cs typeface="Arial MT"/>
              </a:rPr>
              <a:t>	</a:t>
            </a:r>
            <a:r>
              <a:rPr sz="2800" spc="55" dirty="0">
                <a:latin typeface="Arial MT"/>
                <a:cs typeface="Arial MT"/>
              </a:rPr>
              <a:t>be</a:t>
            </a:r>
            <a:r>
              <a:rPr sz="2800" dirty="0">
                <a:latin typeface="Arial MT"/>
                <a:cs typeface="Arial MT"/>
              </a:rPr>
              <a:t>	</a:t>
            </a:r>
            <a:r>
              <a:rPr sz="2800" spc="155" dirty="0">
                <a:latin typeface="Arial MT"/>
                <a:cs typeface="Arial MT"/>
              </a:rPr>
              <a:t>different,</a:t>
            </a:r>
            <a:endParaRPr sz="2800" dirty="0">
              <a:latin typeface="Arial MT"/>
              <a:cs typeface="Arial MT"/>
            </a:endParaRPr>
          </a:p>
          <a:p>
            <a:pPr marL="12700" marR="1067435">
              <a:lnSpc>
                <a:spcPct val="140600"/>
              </a:lnSpc>
              <a:tabLst>
                <a:tab pos="1743710" algn="l"/>
                <a:tab pos="1797685" algn="l"/>
                <a:tab pos="2411095" algn="l"/>
                <a:tab pos="2515235" algn="l"/>
                <a:tab pos="2985135" algn="l"/>
                <a:tab pos="3405504" algn="l"/>
                <a:tab pos="3554095" algn="l"/>
                <a:tab pos="4984115" algn="l"/>
                <a:tab pos="5077460" algn="l"/>
                <a:tab pos="5775325" algn="l"/>
                <a:tab pos="5849620" algn="l"/>
                <a:tab pos="6561455" algn="l"/>
                <a:tab pos="6976745" algn="l"/>
                <a:tab pos="7545705" algn="l"/>
              </a:tabLst>
            </a:pPr>
            <a:r>
              <a:rPr sz="2800" spc="150" dirty="0">
                <a:latin typeface="Arial MT"/>
                <a:cs typeface="Arial MT"/>
              </a:rPr>
              <a:t>requiring</a:t>
            </a:r>
            <a:r>
              <a:rPr sz="2800" dirty="0">
                <a:latin typeface="Arial MT"/>
                <a:cs typeface="Arial MT"/>
              </a:rPr>
              <a:t>	</a:t>
            </a:r>
            <a:r>
              <a:rPr sz="2800" spc="90" dirty="0">
                <a:latin typeface="Arial MT"/>
                <a:cs typeface="Arial MT"/>
              </a:rPr>
              <a:t>you</a:t>
            </a:r>
            <a:r>
              <a:rPr sz="2800" dirty="0">
                <a:latin typeface="Arial MT"/>
                <a:cs typeface="Arial MT"/>
              </a:rPr>
              <a:t>		</a:t>
            </a:r>
            <a:r>
              <a:rPr sz="2800" spc="60" dirty="0">
                <a:latin typeface="Arial MT"/>
                <a:cs typeface="Arial MT"/>
              </a:rPr>
              <a:t>to</a:t>
            </a:r>
            <a:r>
              <a:rPr sz="2800" dirty="0">
                <a:latin typeface="Arial MT"/>
                <a:cs typeface="Arial MT"/>
              </a:rPr>
              <a:t>	</a:t>
            </a:r>
            <a:r>
              <a:rPr sz="2800" spc="55" dirty="0">
                <a:latin typeface="Arial MT"/>
                <a:cs typeface="Arial MT"/>
              </a:rPr>
              <a:t>be</a:t>
            </a:r>
            <a:r>
              <a:rPr sz="2800" dirty="0">
                <a:latin typeface="Arial MT"/>
                <a:cs typeface="Arial MT"/>
              </a:rPr>
              <a:t>		</a:t>
            </a:r>
            <a:r>
              <a:rPr sz="2800" spc="150" dirty="0">
                <a:latin typeface="Arial MT"/>
                <a:cs typeface="Arial MT"/>
              </a:rPr>
              <a:t>flexible</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select</a:t>
            </a:r>
            <a:r>
              <a:rPr sz="2800" dirty="0">
                <a:latin typeface="Arial MT"/>
                <a:cs typeface="Arial MT"/>
              </a:rPr>
              <a:t>	</a:t>
            </a:r>
            <a:r>
              <a:rPr sz="2800" spc="55" dirty="0">
                <a:latin typeface="Arial MT"/>
                <a:cs typeface="Arial MT"/>
              </a:rPr>
              <a:t>an</a:t>
            </a:r>
            <a:r>
              <a:rPr sz="2800" dirty="0">
                <a:latin typeface="Arial MT"/>
                <a:cs typeface="Arial MT"/>
              </a:rPr>
              <a:t>	</a:t>
            </a:r>
            <a:r>
              <a:rPr sz="2800" spc="155" dirty="0">
                <a:latin typeface="Arial MT"/>
                <a:cs typeface="Arial MT"/>
              </a:rPr>
              <a:t>appropriate </a:t>
            </a:r>
            <a:r>
              <a:rPr sz="2800" spc="145" dirty="0">
                <a:latin typeface="Arial MT"/>
                <a:cs typeface="Arial MT"/>
              </a:rPr>
              <a:t>response</a:t>
            </a:r>
            <a:r>
              <a:rPr sz="2800" dirty="0">
                <a:latin typeface="Arial MT"/>
                <a:cs typeface="Arial MT"/>
              </a:rPr>
              <a:t>		</a:t>
            </a:r>
            <a:r>
              <a:rPr sz="2800" spc="95" dirty="0">
                <a:latin typeface="Arial MT"/>
                <a:cs typeface="Arial MT"/>
              </a:rPr>
              <a:t>for</a:t>
            </a:r>
            <a:r>
              <a:rPr sz="2800" dirty="0">
                <a:latin typeface="Arial MT"/>
                <a:cs typeface="Arial MT"/>
              </a:rPr>
              <a:t>	</a:t>
            </a:r>
            <a:r>
              <a:rPr sz="2800" spc="110" dirty="0">
                <a:latin typeface="Arial MT"/>
                <a:cs typeface="Arial MT"/>
              </a:rPr>
              <a:t>each</a:t>
            </a:r>
            <a:r>
              <a:rPr sz="2800" dirty="0">
                <a:latin typeface="Arial MT"/>
                <a:cs typeface="Arial MT"/>
              </a:rPr>
              <a:t>	</a:t>
            </a:r>
            <a:r>
              <a:rPr sz="2800" spc="155" dirty="0">
                <a:latin typeface="Arial MT"/>
                <a:cs typeface="Arial MT"/>
              </a:rPr>
              <a:t>situation</a:t>
            </a:r>
            <a:r>
              <a:rPr sz="2800" dirty="0">
                <a:latin typeface="Arial MT"/>
                <a:cs typeface="Arial MT"/>
              </a:rPr>
              <a:t>		</a:t>
            </a:r>
            <a:r>
              <a:rPr sz="2800" spc="90" dirty="0">
                <a:latin typeface="Arial MT"/>
                <a:cs typeface="Arial MT"/>
              </a:rPr>
              <a:t>you</a:t>
            </a:r>
            <a:r>
              <a:rPr sz="2800" dirty="0">
                <a:latin typeface="Arial MT"/>
                <a:cs typeface="Arial MT"/>
              </a:rPr>
              <a:t>		</a:t>
            </a:r>
            <a:r>
              <a:rPr sz="2800" spc="90" dirty="0">
                <a:latin typeface="Arial MT"/>
                <a:cs typeface="Arial MT"/>
              </a:rPr>
              <a:t>are</a:t>
            </a:r>
            <a:r>
              <a:rPr sz="2800" dirty="0">
                <a:latin typeface="Arial MT"/>
                <a:cs typeface="Arial MT"/>
              </a:rPr>
              <a:t>	</a:t>
            </a:r>
            <a:r>
              <a:rPr sz="2800" spc="95" dirty="0">
                <a:latin typeface="Arial MT"/>
                <a:cs typeface="Arial MT"/>
              </a:rPr>
              <a:t>in.</a:t>
            </a:r>
            <a:endParaRPr sz="2800" dirty="0">
              <a:latin typeface="Arial MT"/>
              <a:cs typeface="Arial MT"/>
            </a:endParaRPr>
          </a:p>
        </p:txBody>
      </p:sp>
      <p:sp>
        <p:nvSpPr>
          <p:cNvPr id="11" name="object 11"/>
          <p:cNvSpPr txBox="1"/>
          <p:nvPr/>
        </p:nvSpPr>
        <p:spPr>
          <a:xfrm>
            <a:off x="13395349" y="2616892"/>
            <a:ext cx="3689985" cy="2439035"/>
          </a:xfrm>
          <a:prstGeom prst="rect">
            <a:avLst/>
          </a:prstGeom>
        </p:spPr>
        <p:txBody>
          <a:bodyPr vert="horz" wrap="square" lIns="0" tIns="12700" rIns="0" bIns="0" rtlCol="0">
            <a:spAutoFit/>
          </a:bodyPr>
          <a:lstStyle/>
          <a:p>
            <a:pPr marL="12700" marR="5080" indent="864235">
              <a:lnSpc>
                <a:spcPct val="141400"/>
              </a:lnSpc>
              <a:spcBef>
                <a:spcPts val="100"/>
              </a:spcBef>
            </a:pPr>
            <a:r>
              <a:rPr sz="2800" spc="-415" dirty="0">
                <a:latin typeface="Tahoma"/>
                <a:cs typeface="Tahoma"/>
              </a:rPr>
              <a:t>W</a:t>
            </a:r>
            <a:r>
              <a:rPr sz="2800" cap="small" spc="-415" dirty="0">
                <a:latin typeface="Tahoma"/>
                <a:cs typeface="Tahoma"/>
              </a:rPr>
              <a:t>h</a:t>
            </a:r>
            <a:r>
              <a:rPr sz="2800" spc="-415" dirty="0">
                <a:latin typeface="Tahoma"/>
                <a:cs typeface="Tahoma"/>
              </a:rPr>
              <a:t>At</a:t>
            </a:r>
            <a:r>
              <a:rPr sz="2800" spc="-50" dirty="0">
                <a:latin typeface="Tahoma"/>
                <a:cs typeface="Tahoma"/>
              </a:rPr>
              <a:t> </a:t>
            </a:r>
            <a:r>
              <a:rPr sz="2800" spc="-10" dirty="0">
                <a:latin typeface="Tahoma"/>
                <a:cs typeface="Tahoma"/>
              </a:rPr>
              <a:t>fACtOrS </a:t>
            </a:r>
            <a:r>
              <a:rPr sz="2800" spc="-320" dirty="0">
                <a:latin typeface="Tahoma"/>
                <a:cs typeface="Tahoma"/>
              </a:rPr>
              <a:t>S</a:t>
            </a:r>
            <a:r>
              <a:rPr sz="2800" cap="small" spc="-320" dirty="0">
                <a:latin typeface="Tahoma"/>
                <a:cs typeface="Tahoma"/>
              </a:rPr>
              <a:t>h</a:t>
            </a:r>
            <a:r>
              <a:rPr sz="2800" spc="-320" dirty="0">
                <a:latin typeface="Tahoma"/>
                <a:cs typeface="Tahoma"/>
              </a:rPr>
              <a:t>OUlD</a:t>
            </a:r>
            <a:r>
              <a:rPr sz="2800" spc="-55" dirty="0">
                <a:latin typeface="Tahoma"/>
                <a:cs typeface="Tahoma"/>
              </a:rPr>
              <a:t> </a:t>
            </a:r>
            <a:r>
              <a:rPr sz="2800" spc="-500" dirty="0">
                <a:latin typeface="Tahoma"/>
                <a:cs typeface="Tahoma"/>
              </a:rPr>
              <a:t>yOU</a:t>
            </a:r>
            <a:r>
              <a:rPr sz="2800" spc="-55" dirty="0">
                <a:latin typeface="Tahoma"/>
                <a:cs typeface="Tahoma"/>
              </a:rPr>
              <a:t> </a:t>
            </a:r>
            <a:r>
              <a:rPr sz="2800" spc="-305" dirty="0">
                <a:latin typeface="Tahoma"/>
                <a:cs typeface="Tahoma"/>
              </a:rPr>
              <a:t>COnSIDer</a:t>
            </a:r>
            <a:r>
              <a:rPr sz="2800" spc="-55" dirty="0">
                <a:latin typeface="Tahoma"/>
                <a:cs typeface="Tahoma"/>
              </a:rPr>
              <a:t> </a:t>
            </a:r>
            <a:r>
              <a:rPr sz="2800" spc="-450" dirty="0">
                <a:latin typeface="Tahoma"/>
                <a:cs typeface="Tahoma"/>
              </a:rPr>
              <a:t>w</a:t>
            </a:r>
            <a:r>
              <a:rPr sz="2800" cap="small" spc="-450" dirty="0">
                <a:latin typeface="Tahoma"/>
                <a:cs typeface="Tahoma"/>
              </a:rPr>
              <a:t>h</a:t>
            </a:r>
            <a:r>
              <a:rPr sz="2800" spc="-450" dirty="0">
                <a:latin typeface="Tahoma"/>
                <a:cs typeface="Tahoma"/>
              </a:rPr>
              <a:t>en </a:t>
            </a:r>
            <a:r>
              <a:rPr sz="2800" spc="-265" dirty="0">
                <a:latin typeface="Tahoma"/>
                <a:cs typeface="Tahoma"/>
              </a:rPr>
              <a:t>reSpOnDIng</a:t>
            </a:r>
            <a:r>
              <a:rPr sz="2800" spc="-45" dirty="0">
                <a:latin typeface="Tahoma"/>
                <a:cs typeface="Tahoma"/>
              </a:rPr>
              <a:t> </a:t>
            </a:r>
            <a:r>
              <a:rPr sz="2800" spc="-340" dirty="0">
                <a:latin typeface="Tahoma"/>
                <a:cs typeface="Tahoma"/>
              </a:rPr>
              <a:t>tO</a:t>
            </a:r>
            <a:r>
              <a:rPr sz="2800" spc="-40" dirty="0">
                <a:latin typeface="Tahoma"/>
                <a:cs typeface="Tahoma"/>
              </a:rPr>
              <a:t> </a:t>
            </a:r>
            <a:r>
              <a:rPr sz="2800" spc="-325" dirty="0" err="1">
                <a:latin typeface="Tahoma"/>
                <a:cs typeface="Tahoma"/>
              </a:rPr>
              <a:t>be</a:t>
            </a:r>
            <a:r>
              <a:rPr sz="2800" cap="small" spc="-325" dirty="0" err="1">
                <a:latin typeface="Tahoma"/>
                <a:cs typeface="Tahoma"/>
              </a:rPr>
              <a:t>h</a:t>
            </a:r>
            <a:r>
              <a:rPr sz="2800" spc="-325" dirty="0" err="1">
                <a:latin typeface="Tahoma"/>
                <a:cs typeface="Tahoma"/>
              </a:rPr>
              <a:t>AvIOUrS</a:t>
            </a:r>
            <a:endParaRPr sz="2800" dirty="0">
              <a:latin typeface="Tahoma"/>
              <a:cs typeface="Tahoma"/>
            </a:endParaRPr>
          </a:p>
          <a:p>
            <a:pPr marL="974090">
              <a:lnSpc>
                <a:spcPct val="100000"/>
              </a:lnSpc>
              <a:spcBef>
                <a:spcPts val="1390"/>
              </a:spcBef>
            </a:pPr>
            <a:r>
              <a:rPr sz="2800" spc="-300" dirty="0">
                <a:latin typeface="Tahoma"/>
                <a:cs typeface="Tahoma"/>
              </a:rPr>
              <a:t>Of</a:t>
            </a:r>
            <a:r>
              <a:rPr sz="2800" spc="-60" dirty="0">
                <a:latin typeface="Tahoma"/>
                <a:cs typeface="Tahoma"/>
              </a:rPr>
              <a:t> </a:t>
            </a:r>
            <a:r>
              <a:rPr sz="2800" spc="-95" dirty="0">
                <a:latin typeface="Tahoma"/>
                <a:cs typeface="Tahoma"/>
              </a:rPr>
              <a:t>COnCern?</a:t>
            </a:r>
            <a:endParaRPr sz="2800" dirty="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
            <a:ext cx="18288000" cy="10287000"/>
            <a:chOff x="0" y="5"/>
            <a:chExt cx="18288000" cy="10287000"/>
          </a:xfrm>
        </p:grpSpPr>
        <p:pic>
          <p:nvPicPr>
            <p:cNvPr id="3" name="object 3"/>
            <p:cNvPicPr/>
            <p:nvPr/>
          </p:nvPicPr>
          <p:blipFill>
            <a:blip r:embed="rId2" cstate="print"/>
            <a:stretch>
              <a:fillRect/>
            </a:stretch>
          </p:blipFill>
          <p:spPr>
            <a:xfrm>
              <a:off x="7479352" y="5"/>
              <a:ext cx="10808646" cy="102870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5"/>
              <a:ext cx="914399" cy="876299"/>
            </a:xfrm>
            <a:prstGeom prst="rect">
              <a:avLst/>
            </a:prstGeom>
          </p:spPr>
        </p:pic>
        <p:sp>
          <p:nvSpPr>
            <p:cNvPr id="5" name="object 5"/>
            <p:cNvSpPr/>
            <p:nvPr/>
          </p:nvSpPr>
          <p:spPr>
            <a:xfrm>
              <a:off x="0" y="5"/>
              <a:ext cx="9144635" cy="10287000"/>
            </a:xfrm>
            <a:custGeom>
              <a:avLst/>
              <a:gdLst/>
              <a:ahLst/>
              <a:cxnLst/>
              <a:rect l="l" t="t" r="r" b="b"/>
              <a:pathLst>
                <a:path w="9144635" h="10287000">
                  <a:moveTo>
                    <a:pt x="9144016" y="10287000"/>
                  </a:moveTo>
                  <a:lnTo>
                    <a:pt x="0" y="10287000"/>
                  </a:lnTo>
                  <a:lnTo>
                    <a:pt x="0" y="0"/>
                  </a:lnTo>
                  <a:lnTo>
                    <a:pt x="9144016" y="0"/>
                  </a:lnTo>
                  <a:lnTo>
                    <a:pt x="9144016" y="10287000"/>
                  </a:lnTo>
                  <a:close/>
                </a:path>
              </a:pathLst>
            </a:custGeom>
            <a:solidFill>
              <a:srgbClr val="ECD4E9"/>
            </a:solidFill>
          </p:spPr>
          <p:txBody>
            <a:bodyPr wrap="square" lIns="0" tIns="0" rIns="0" bIns="0" rtlCol="0"/>
            <a:lstStyle/>
            <a:p>
              <a:endParaRPr/>
            </a:p>
          </p:txBody>
        </p:sp>
        <p:sp>
          <p:nvSpPr>
            <p:cNvPr id="6" name="object 6"/>
            <p:cNvSpPr/>
            <p:nvPr/>
          </p:nvSpPr>
          <p:spPr>
            <a:xfrm>
              <a:off x="1028700" y="280723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352550" y="4802487"/>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5402562"/>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6002637"/>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660271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352550" y="7202787"/>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352550" y="7802862"/>
              <a:ext cx="104775" cy="104775"/>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1352550" y="8402937"/>
              <a:ext cx="104775" cy="104775"/>
            </a:xfrm>
            <a:prstGeom prst="rect">
              <a:avLst/>
            </a:prstGeom>
          </p:spPr>
        </p:pic>
      </p:grpSp>
      <p:sp>
        <p:nvSpPr>
          <p:cNvPr id="14" name="object 14"/>
          <p:cNvSpPr txBox="1"/>
          <p:nvPr/>
        </p:nvSpPr>
        <p:spPr>
          <a:xfrm>
            <a:off x="1016000" y="3213076"/>
            <a:ext cx="7277734" cy="5426075"/>
          </a:xfrm>
          <a:prstGeom prst="rect">
            <a:avLst/>
          </a:prstGeom>
        </p:spPr>
        <p:txBody>
          <a:bodyPr vert="horz" wrap="square" lIns="0" tIns="12700" rIns="0" bIns="0" rtlCol="0">
            <a:spAutoFit/>
          </a:bodyPr>
          <a:lstStyle/>
          <a:p>
            <a:pPr marL="12700" marR="5080">
              <a:lnSpc>
                <a:spcPct val="140600"/>
              </a:lnSpc>
              <a:spcBef>
                <a:spcPts val="100"/>
              </a:spcBef>
              <a:tabLst>
                <a:tab pos="481965" algn="l"/>
                <a:tab pos="600710" algn="l"/>
                <a:tab pos="946785" algn="l"/>
                <a:tab pos="1254125" algn="l"/>
                <a:tab pos="2431415" algn="l"/>
                <a:tab pos="3163570" algn="l"/>
                <a:tab pos="3633470" algn="l"/>
                <a:tab pos="4203065" algn="l"/>
                <a:tab pos="5196205" algn="l"/>
                <a:tab pos="5276215" algn="l"/>
                <a:tab pos="5968365" algn="l"/>
              </a:tabLst>
            </a:pPr>
            <a:r>
              <a:rPr sz="2800" spc="70" dirty="0">
                <a:latin typeface="Arial MT"/>
                <a:cs typeface="Arial MT"/>
              </a:rPr>
              <a:t>As</a:t>
            </a:r>
            <a:r>
              <a:rPr sz="2800" dirty="0">
                <a:latin typeface="Arial MT"/>
                <a:cs typeface="Arial MT"/>
              </a:rPr>
              <a:t>		</a:t>
            </a:r>
            <a:r>
              <a:rPr sz="2800" spc="-50" dirty="0">
                <a:latin typeface="Arial MT"/>
                <a:cs typeface="Arial MT"/>
              </a:rPr>
              <a:t>a</a:t>
            </a:r>
            <a:r>
              <a:rPr sz="2800" dirty="0">
                <a:latin typeface="Arial MT"/>
                <a:cs typeface="Arial MT"/>
              </a:rPr>
              <a:t>	</a:t>
            </a:r>
            <a:r>
              <a:rPr sz="2800" spc="140" dirty="0">
                <a:latin typeface="Arial MT"/>
                <a:cs typeface="Arial MT"/>
              </a:rPr>
              <a:t>general</a:t>
            </a:r>
            <a:r>
              <a:rPr sz="2800" dirty="0">
                <a:latin typeface="Arial MT"/>
                <a:cs typeface="Arial MT"/>
              </a:rPr>
              <a:t>	</a:t>
            </a:r>
            <a:r>
              <a:rPr sz="2800" spc="150" dirty="0">
                <a:latin typeface="Arial MT"/>
                <a:cs typeface="Arial MT"/>
              </a:rPr>
              <a:t>guideline</a:t>
            </a:r>
            <a:r>
              <a:rPr sz="2800" dirty="0">
                <a:latin typeface="Arial MT"/>
                <a:cs typeface="Arial MT"/>
              </a:rPr>
              <a:t>	</a:t>
            </a:r>
            <a:r>
              <a:rPr sz="2800" spc="105" dirty="0">
                <a:latin typeface="Arial MT"/>
                <a:cs typeface="Arial MT"/>
              </a:rPr>
              <a:t>when</a:t>
            </a:r>
            <a:r>
              <a:rPr sz="2800" dirty="0">
                <a:latin typeface="Arial MT"/>
                <a:cs typeface="Arial MT"/>
              </a:rPr>
              <a:t>		</a:t>
            </a:r>
            <a:r>
              <a:rPr sz="2800" spc="150" dirty="0">
                <a:latin typeface="Arial MT"/>
                <a:cs typeface="Arial MT"/>
              </a:rPr>
              <a:t>responding </a:t>
            </a:r>
            <a:r>
              <a:rPr sz="2800" spc="60" dirty="0">
                <a:latin typeface="Arial MT"/>
                <a:cs typeface="Arial MT"/>
              </a:rPr>
              <a:t>to</a:t>
            </a:r>
            <a:r>
              <a:rPr sz="2800" dirty="0">
                <a:latin typeface="Arial MT"/>
                <a:cs typeface="Arial MT"/>
              </a:rPr>
              <a:t>	</a:t>
            </a:r>
            <a:r>
              <a:rPr sz="2800" spc="90" dirty="0">
                <a:latin typeface="Arial MT"/>
                <a:cs typeface="Arial MT"/>
              </a:rPr>
              <a:t>any</a:t>
            </a:r>
            <a:r>
              <a:rPr sz="2800" dirty="0">
                <a:latin typeface="Arial MT"/>
                <a:cs typeface="Arial MT"/>
              </a:rPr>
              <a:t>	</a:t>
            </a:r>
            <a:r>
              <a:rPr sz="2800" spc="150" dirty="0">
                <a:latin typeface="Arial MT"/>
                <a:cs typeface="Arial MT"/>
              </a:rPr>
              <a:t>behaviour</a:t>
            </a:r>
            <a:r>
              <a:rPr sz="2800" dirty="0">
                <a:latin typeface="Arial MT"/>
                <a:cs typeface="Arial MT"/>
              </a:rPr>
              <a:t>	</a:t>
            </a:r>
            <a:r>
              <a:rPr sz="2800" spc="50" dirty="0">
                <a:latin typeface="Arial MT"/>
                <a:cs typeface="Arial MT"/>
              </a:rPr>
              <a:t>of</a:t>
            </a:r>
            <a:r>
              <a:rPr sz="2800" dirty="0">
                <a:latin typeface="Arial MT"/>
                <a:cs typeface="Arial MT"/>
              </a:rPr>
              <a:t>	</a:t>
            </a:r>
            <a:r>
              <a:rPr sz="2800" spc="145" dirty="0">
                <a:latin typeface="Arial MT"/>
                <a:cs typeface="Arial MT"/>
              </a:rPr>
              <a:t>concern</a:t>
            </a:r>
            <a:r>
              <a:rPr sz="2800" dirty="0">
                <a:latin typeface="Arial MT"/>
                <a:cs typeface="Arial MT"/>
              </a:rPr>
              <a:t>	</a:t>
            </a:r>
            <a:r>
              <a:rPr sz="2800" spc="90" dirty="0">
                <a:latin typeface="Arial MT"/>
                <a:cs typeface="Arial MT"/>
              </a:rPr>
              <a:t>you</a:t>
            </a:r>
            <a:r>
              <a:rPr sz="2800" dirty="0">
                <a:latin typeface="Arial MT"/>
                <a:cs typeface="Arial MT"/>
              </a:rPr>
              <a:t>	</a:t>
            </a:r>
            <a:r>
              <a:rPr sz="2800" spc="145" dirty="0">
                <a:latin typeface="Arial MT"/>
                <a:cs typeface="Arial MT"/>
              </a:rPr>
              <a:t>should:</a:t>
            </a:r>
            <a:endParaRPr sz="2800" dirty="0">
              <a:latin typeface="Arial MT"/>
              <a:cs typeface="Arial MT"/>
            </a:endParaRPr>
          </a:p>
          <a:p>
            <a:pPr marL="616585" marR="2748915">
              <a:lnSpc>
                <a:spcPct val="140600"/>
              </a:lnSpc>
              <a:tabLst>
                <a:tab pos="1976755" algn="l"/>
                <a:tab pos="2066289" algn="l"/>
                <a:tab pos="2758440" algn="l"/>
              </a:tabLst>
            </a:pPr>
            <a:r>
              <a:rPr sz="2800" spc="150" dirty="0">
                <a:latin typeface="Arial MT"/>
                <a:cs typeface="Arial MT"/>
              </a:rPr>
              <a:t>identify</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behaviour </a:t>
            </a:r>
            <a:r>
              <a:rPr sz="2800" spc="135" dirty="0">
                <a:latin typeface="Arial MT"/>
                <a:cs typeface="Arial MT"/>
              </a:rPr>
              <a:t>ensure</a:t>
            </a:r>
            <a:r>
              <a:rPr sz="2800" dirty="0">
                <a:latin typeface="Arial MT"/>
                <a:cs typeface="Arial MT"/>
              </a:rPr>
              <a:t>	</a:t>
            </a:r>
            <a:r>
              <a:rPr sz="2800" spc="145" dirty="0">
                <a:latin typeface="Arial MT"/>
                <a:cs typeface="Arial MT"/>
              </a:rPr>
              <a:t>safety</a:t>
            </a:r>
            <a:endParaRPr sz="2800" dirty="0">
              <a:latin typeface="Arial MT"/>
              <a:cs typeface="Arial MT"/>
            </a:endParaRPr>
          </a:p>
          <a:p>
            <a:pPr marL="616585">
              <a:lnSpc>
                <a:spcPct val="100000"/>
              </a:lnSpc>
              <a:spcBef>
                <a:spcPts val="1365"/>
              </a:spcBef>
            </a:pPr>
            <a:r>
              <a:rPr sz="2800" spc="95" dirty="0">
                <a:latin typeface="Arial MT"/>
                <a:cs typeface="Arial MT"/>
              </a:rPr>
              <a:t>act</a:t>
            </a:r>
            <a:endParaRPr sz="2800" dirty="0">
              <a:latin typeface="Arial MT"/>
              <a:cs typeface="Arial MT"/>
            </a:endParaRPr>
          </a:p>
          <a:p>
            <a:pPr marL="616585" marR="2962910">
              <a:lnSpc>
                <a:spcPct val="140600"/>
              </a:lnSpc>
              <a:tabLst>
                <a:tab pos="1591310" algn="l"/>
                <a:tab pos="3128645" algn="l"/>
              </a:tabLst>
            </a:pPr>
            <a:r>
              <a:rPr sz="2800" spc="155" dirty="0">
                <a:latin typeface="Arial MT"/>
                <a:cs typeface="Arial MT"/>
              </a:rPr>
              <a:t>communicate</a:t>
            </a:r>
            <a:r>
              <a:rPr sz="2800" dirty="0">
                <a:latin typeface="Arial MT"/>
                <a:cs typeface="Arial MT"/>
              </a:rPr>
              <a:t>	</a:t>
            </a:r>
            <a:r>
              <a:rPr sz="2800" spc="145" dirty="0">
                <a:latin typeface="Arial MT"/>
                <a:cs typeface="Arial MT"/>
              </a:rPr>
              <a:t>clearly </a:t>
            </a:r>
            <a:r>
              <a:rPr sz="2800" spc="114" dirty="0">
                <a:latin typeface="Arial MT"/>
                <a:cs typeface="Arial MT"/>
              </a:rPr>
              <a:t>seek</a:t>
            </a:r>
            <a:r>
              <a:rPr sz="2800" dirty="0">
                <a:latin typeface="Arial MT"/>
                <a:cs typeface="Arial MT"/>
              </a:rPr>
              <a:t>	</a:t>
            </a:r>
            <a:r>
              <a:rPr sz="2800" spc="155" dirty="0">
                <a:latin typeface="Arial MT"/>
                <a:cs typeface="Arial MT"/>
              </a:rPr>
              <a:t>assistance</a:t>
            </a:r>
            <a:endParaRPr sz="2800" dirty="0">
              <a:latin typeface="Arial MT"/>
              <a:cs typeface="Arial MT"/>
            </a:endParaRPr>
          </a:p>
          <a:p>
            <a:pPr marL="616585" marR="3526154">
              <a:lnSpc>
                <a:spcPct val="140600"/>
              </a:lnSpc>
              <a:tabLst>
                <a:tab pos="1818639" algn="l"/>
                <a:tab pos="2610485" algn="l"/>
              </a:tabLst>
            </a:pPr>
            <a:r>
              <a:rPr sz="2800" spc="140" dirty="0">
                <a:latin typeface="Arial MT"/>
                <a:cs typeface="Arial MT"/>
              </a:rPr>
              <a:t>report</a:t>
            </a:r>
            <a:r>
              <a:rPr sz="2800" dirty="0">
                <a:latin typeface="Arial MT"/>
                <a:cs typeface="Arial MT"/>
              </a:rPr>
              <a:t>	</a:t>
            </a:r>
            <a:r>
              <a:rPr sz="2800" spc="85" dirty="0">
                <a:latin typeface="Arial MT"/>
                <a:cs typeface="Arial MT"/>
              </a:rPr>
              <a:t>and</a:t>
            </a:r>
            <a:r>
              <a:rPr sz="2800" dirty="0">
                <a:latin typeface="Arial MT"/>
                <a:cs typeface="Arial MT"/>
              </a:rPr>
              <a:t>	</a:t>
            </a:r>
            <a:r>
              <a:rPr sz="2800" spc="140" dirty="0">
                <a:latin typeface="Arial MT"/>
                <a:cs typeface="Arial MT"/>
              </a:rPr>
              <a:t>record </a:t>
            </a:r>
            <a:r>
              <a:rPr sz="2800" spc="150" dirty="0">
                <a:latin typeface="Arial MT"/>
                <a:cs typeface="Arial MT"/>
              </a:rPr>
              <a:t>debrief.</a:t>
            </a:r>
            <a:endParaRPr sz="2800" dirty="0">
              <a:latin typeface="Arial MT"/>
              <a:cs typeface="Arial MT"/>
            </a:endParaRPr>
          </a:p>
        </p:txBody>
      </p:sp>
      <p:sp>
        <p:nvSpPr>
          <p:cNvPr id="15" name="object 15"/>
          <p:cNvSpPr txBox="1">
            <a:spLocks noGrp="1"/>
          </p:cNvSpPr>
          <p:nvPr>
            <p:ph type="title"/>
          </p:nvPr>
        </p:nvSpPr>
        <p:spPr>
          <a:xfrm>
            <a:off x="1016000" y="941744"/>
            <a:ext cx="15734030" cy="1000760"/>
          </a:xfrm>
          <a:prstGeom prst="rect">
            <a:avLst/>
          </a:prstGeom>
        </p:spPr>
        <p:txBody>
          <a:bodyPr vert="horz" wrap="square" lIns="0" tIns="12700" rIns="0" bIns="0" rtlCol="0">
            <a:spAutoFit/>
          </a:bodyPr>
          <a:lstStyle/>
          <a:p>
            <a:pPr marL="12700">
              <a:lnSpc>
                <a:spcPct val="100000"/>
              </a:lnSpc>
              <a:spcBef>
                <a:spcPts val="100"/>
              </a:spcBef>
            </a:pPr>
            <a:r>
              <a:rPr spc="75" dirty="0"/>
              <a:t>Respond</a:t>
            </a:r>
            <a:r>
              <a:rPr spc="720" dirty="0"/>
              <a:t> </a:t>
            </a:r>
            <a:r>
              <a:rPr spc="254" dirty="0"/>
              <a:t>Appropriately</a:t>
            </a:r>
            <a:r>
              <a:rPr spc="720" dirty="0"/>
              <a:t> </a:t>
            </a:r>
            <a:r>
              <a:rPr spc="75" dirty="0"/>
              <a:t>to</a:t>
            </a:r>
            <a:r>
              <a:rPr spc="720" dirty="0"/>
              <a:t> </a:t>
            </a:r>
            <a:r>
              <a:rPr spc="155" dirty="0"/>
              <a:t>Behaviours</a:t>
            </a:r>
          </a:p>
        </p:txBody>
      </p:sp>
      <p:sp>
        <p:nvSpPr>
          <p:cNvPr id="16" name="object 16"/>
          <p:cNvSpPr txBox="1"/>
          <p:nvPr/>
        </p:nvSpPr>
        <p:spPr>
          <a:xfrm>
            <a:off x="1016000" y="1751369"/>
            <a:ext cx="4580890" cy="1000760"/>
          </a:xfrm>
          <a:prstGeom prst="rect">
            <a:avLst/>
          </a:prstGeom>
        </p:spPr>
        <p:txBody>
          <a:bodyPr vert="horz" wrap="square" lIns="0" tIns="12700" rIns="0" bIns="0" rtlCol="0">
            <a:spAutoFit/>
          </a:bodyPr>
          <a:lstStyle/>
          <a:p>
            <a:pPr marL="12700">
              <a:lnSpc>
                <a:spcPct val="100000"/>
              </a:lnSpc>
              <a:spcBef>
                <a:spcPts val="100"/>
              </a:spcBef>
            </a:pPr>
            <a:r>
              <a:rPr sz="6400" b="1" spc="140" dirty="0">
                <a:latin typeface="Arial"/>
                <a:cs typeface="Arial"/>
              </a:rPr>
              <a:t>of</a:t>
            </a:r>
            <a:r>
              <a:rPr sz="6400" b="1" spc="715" dirty="0">
                <a:latin typeface="Arial"/>
                <a:cs typeface="Arial"/>
              </a:rPr>
              <a:t> </a:t>
            </a:r>
            <a:r>
              <a:rPr sz="6400" b="1" spc="114" dirty="0">
                <a:latin typeface="Arial"/>
                <a:cs typeface="Arial"/>
              </a:rPr>
              <a:t>Concern</a:t>
            </a:r>
            <a:endParaRPr sz="6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1815</TotalTime>
  <Words>11269</Words>
  <Application>Microsoft Office PowerPoint</Application>
  <PresentationFormat>Custom</PresentationFormat>
  <Paragraphs>588</Paragraphs>
  <Slides>61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 MT</vt:lpstr>
      <vt:lpstr>Arial</vt:lpstr>
      <vt:lpstr>Calibri</vt:lpstr>
      <vt:lpstr>Tahoma</vt:lpstr>
      <vt:lpstr>Office Theme</vt:lpstr>
      <vt:lpstr>CHCCCS 020 RESPOND EFFECTIVELY TO BEHAVIOURS OF CONCERN</vt:lpstr>
      <vt:lpstr>PowerPoint Presentation</vt:lpstr>
      <vt:lpstr>WHAT IS A BEHAVIOUR OF CONCERN?</vt:lpstr>
      <vt:lpstr>IDENTIFY BEHAVIOUR AND PLAN RESPONSE</vt:lpstr>
      <vt:lpstr>Behaviours of Concern</vt:lpstr>
      <vt:lpstr>PowerPoint Presentation</vt:lpstr>
      <vt:lpstr>PowerPoint Presentation</vt:lpstr>
      <vt:lpstr>Respond Appropriately to Behaviours of Concern</vt:lpstr>
      <vt:lpstr>Respond Appropriately to Behaviours</vt:lpstr>
      <vt:lpstr>Organisational Policies and Procedures</vt:lpstr>
      <vt:lpstr>Organisational Policies and Procedures</vt:lpstr>
      <vt:lpstr>PowerPoint Presentation</vt:lpstr>
      <vt:lpstr>Prioritise your Safety</vt:lpstr>
      <vt:lpstr>PowerPoint Presentation</vt:lpstr>
      <vt:lpstr>PowerPoint Presentation</vt:lpstr>
      <vt:lpstr>APPLYING A RESPONSE</vt:lpstr>
      <vt:lpstr>Legal and Ethical Considerations</vt:lpstr>
      <vt:lpstr>Seeking Assistance</vt:lpstr>
      <vt:lpstr>PowerPoint Presentation</vt:lpstr>
      <vt:lpstr>Dealing with Behaviours of Concern</vt:lpstr>
      <vt:lpstr>Dealing with Behaviours of Concern</vt:lpstr>
      <vt:lpstr>Communication</vt:lpstr>
      <vt:lpstr>PowerPoint Presentation</vt:lpstr>
      <vt:lpstr>PowerPoint Presentation</vt:lpstr>
      <vt:lpstr>Adopt a Strategy</vt:lpstr>
      <vt:lpstr>Adopt a Strategy</vt:lpstr>
      <vt:lpstr>PowerPoint Presentation</vt:lpstr>
      <vt:lpstr>PowerPoint Presentation</vt:lpstr>
      <vt:lpstr>REPORT AND REVIEW INCIDENTS</vt:lpstr>
      <vt:lpstr>Incident Report</vt:lpstr>
      <vt:lpstr>Incident Report</vt:lpstr>
      <vt:lpstr>Notifiable Incidents</vt:lpstr>
      <vt:lpstr>Reviewing an Incident</vt:lpstr>
      <vt:lpstr>Debriefing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CHCCCS 020 RESPOND EFFECTIVELY TO BEHAVIOURS OF CONCERN</dc:title>
  <cp:lastModifiedBy>Lyn ZHANG</cp:lastModifiedBy>
  <cp:revision>45</cp:revision>
  <dcterms:created xsi:type="dcterms:W3CDTF">2024-05-13T21:59:01Z</dcterms:created>
  <dcterms:modified xsi:type="dcterms:W3CDTF">2024-07-15T04:47:03Z</dcterms:modified>
</cp:coreProperties>
</file>