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34" r:id="rId23"/>
    <p:sldId id="335"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36" r:id="rId51"/>
    <p:sldId id="338" r:id="rId52"/>
    <p:sldId id="340" r:id="rId53"/>
    <p:sldId id="339" r:id="rId54"/>
    <p:sldId id="341" r:id="rId55"/>
    <p:sldId id="337" r:id="rId56"/>
    <p:sldId id="342" r:id="rId57"/>
    <p:sldId id="343"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44" r:id="rId73"/>
    <p:sldId id="345" r:id="rId74"/>
    <p:sldId id="347" r:id="rId75"/>
    <p:sldId id="322" r:id="rId76"/>
    <p:sldId id="323" r:id="rId77"/>
    <p:sldId id="324" r:id="rId78"/>
    <p:sldId id="325" r:id="rId79"/>
    <p:sldId id="326" r:id="rId80"/>
    <p:sldId id="327" r:id="rId81"/>
    <p:sldId id="328" r:id="rId82"/>
    <p:sldId id="329" r:id="rId83"/>
    <p:sldId id="330" r:id="rId84"/>
    <p:sldId id="348" r:id="rId85"/>
    <p:sldId id="350" r:id="rId86"/>
    <p:sldId id="349"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774"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85019643-2C76-4745-B063-21200C67F6E7}" type="datetimeFigureOut">
              <a:rPr lang="en-AU" smtClean="0"/>
              <a:t>12/08/2024</a:t>
            </a:fld>
            <a:endParaRPr lang="en-AU"/>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D72E62BE-7D87-488A-99CA-551895163B80}" type="slidenum">
              <a:rPr lang="en-AU" smtClean="0"/>
              <a:t>‹#›</a:t>
            </a:fld>
            <a:endParaRPr lang="en-AU"/>
          </a:p>
        </p:txBody>
      </p:sp>
    </p:spTree>
    <p:extLst>
      <p:ext uri="{BB962C8B-B14F-4D97-AF65-F5344CB8AC3E}">
        <p14:creationId xmlns:p14="http://schemas.microsoft.com/office/powerpoint/2010/main" val="354146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hmrc.gov.au/health-advice/public-health/preventing-infec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health.vic.gov.au/infectious-diseases/infection-control-guidelines" TargetMode="External"/><Relationship Id="rId4" Type="http://schemas.openxmlformats.org/officeDocument/2006/relationships/hyperlink" Target="https://www.safetyandquality.gov.au/our-work/infection-prevention-and-contro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vic.gov.au/infectious-diseases/managing-exposures-to-blood-and-body-fluids-or-substance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fetyandquality.gov.au/our-work/infection-prevention-and-control/standard-and-transmission-based-precautions-and-signage"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alth.vic.gov.au/infectious-diseases/infection-control-standard-and-transmission-based-precau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afetyandquality.gov.au/our-work/infection-prevention-and-control/standard-and-transmission-based-precautions-and-signag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ha.org.au/hand-hygiene/what-is-hand-hygie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ha.org.au/hand-hygiene/what-is-hand-hygiene/hand-care-issu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fetyandquality.gov.au/our-work/infection-prevention-and-control/environmental-cleaning-and-infection-prevention-and-control-resourc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qld.gov.au/public-health/industry-environment/disease-prevention-control/covid19-industry/linen-management-for-healthcare-facilities-and-linen-management-service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rinceslaundry.com.au/"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cforum.biomedcentral.com/articles/10.1186/s13054-020-03076-1/figures/2"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vic.gov.au/infectious-diseases/managing-exposures-to-blood-and-body-fluids-or-substance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Australian Guidelines for the Prevention and Control of Infection in Healthcare (2019). More information</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Infection Prevention and Control</a:t>
            </a:r>
            <a:r>
              <a:rPr lang="en-AU" sz="1800" dirty="0">
                <a:effectLst/>
                <a:latin typeface="Calibri" panose="020F0502020204030204" pitchFamily="34" charset="0"/>
                <a:ea typeface="Calibri" panose="020F0502020204030204" pitchFamily="34" charset="0"/>
                <a:cs typeface="Times New Roman" panose="02020603050405020304" pitchFamily="18" charset="0"/>
              </a:rPr>
              <a:t> from Australian commission on Safety and quality in health care and/or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Infection control guidelines</a:t>
            </a:r>
            <a:r>
              <a:rPr lang="en-AU" sz="1800" dirty="0">
                <a:effectLst/>
                <a:latin typeface="Calibri" panose="020F0502020204030204" pitchFamily="34" charset="0"/>
                <a:ea typeface="Calibri" panose="020F0502020204030204" pitchFamily="34" charset="0"/>
                <a:cs typeface="Times New Roman" panose="02020603050405020304" pitchFamily="18" charset="0"/>
              </a:rPr>
              <a:t> from Victorian dept of health or similar from your state.</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11</a:t>
            </a:fld>
            <a:endParaRPr lang="en-AU"/>
          </a:p>
        </p:txBody>
      </p:sp>
    </p:spTree>
    <p:extLst>
      <p:ext uri="{BB962C8B-B14F-4D97-AF65-F5344CB8AC3E}">
        <p14:creationId xmlns:p14="http://schemas.microsoft.com/office/powerpoint/2010/main" val="119367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Exposure and after care - other body fluids- 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Managing exposures to blood and body fluids or substances from Dept of Health</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75</a:t>
            </a:fld>
            <a:endParaRPr lang="en-AU"/>
          </a:p>
        </p:txBody>
      </p:sp>
    </p:spTree>
    <p:extLst>
      <p:ext uri="{BB962C8B-B14F-4D97-AF65-F5344CB8AC3E}">
        <p14:creationId xmlns:p14="http://schemas.microsoft.com/office/powerpoint/2010/main" val="223052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Signage- Access Australian commission on safety and quality in healthcare’s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Standard and Transmission-Based Precautions and Signage</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77</a:t>
            </a:fld>
            <a:endParaRPr lang="en-AU"/>
          </a:p>
        </p:txBody>
      </p:sp>
    </p:spTree>
    <p:extLst>
      <p:ext uri="{BB962C8B-B14F-4D97-AF65-F5344CB8AC3E}">
        <p14:creationId xmlns:p14="http://schemas.microsoft.com/office/powerpoint/2010/main" val="401552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Victorian Dept of health site for</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Infection control - standard and transmission-based precautions</a:t>
            </a:r>
            <a:r>
              <a:rPr lang="en-AU" sz="1800" dirty="0">
                <a:effectLst/>
                <a:latin typeface="Calibri" panose="020F0502020204030204" pitchFamily="34" charset="0"/>
                <a:ea typeface="Calibri" panose="020F0502020204030204" pitchFamily="34" charset="0"/>
                <a:cs typeface="Times New Roman" panose="02020603050405020304" pitchFamily="18" charset="0"/>
              </a:rPr>
              <a:t> &amp;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Additional precautions</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12</a:t>
            </a:fld>
            <a:endParaRPr lang="en-AU"/>
          </a:p>
        </p:txBody>
      </p:sp>
    </p:spTree>
    <p:extLst>
      <p:ext uri="{BB962C8B-B14F-4D97-AF65-F5344CB8AC3E}">
        <p14:creationId xmlns:p14="http://schemas.microsoft.com/office/powerpoint/2010/main" val="336032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Hand hygiene- 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Hand Hygiene Australia</a:t>
            </a:r>
            <a:r>
              <a:rPr lang="en-AU" sz="1800" dirty="0">
                <a:effectLst/>
                <a:latin typeface="Calibri" panose="020F0502020204030204" pitchFamily="34" charset="0"/>
                <a:ea typeface="Calibri" panose="020F0502020204030204" pitchFamily="34" charset="0"/>
                <a:cs typeface="Times New Roman" panose="02020603050405020304" pitchFamily="18" charset="0"/>
              </a:rPr>
              <a:t> for discussion points</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13</a:t>
            </a:fld>
            <a:endParaRPr lang="en-AU"/>
          </a:p>
        </p:txBody>
      </p:sp>
    </p:spTree>
    <p:extLst>
      <p:ext uri="{BB962C8B-B14F-4D97-AF65-F5344CB8AC3E}">
        <p14:creationId xmlns:p14="http://schemas.microsoft.com/office/powerpoint/2010/main" val="139243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Looking after your skin: Causes and symptoms of dermatitis &amp; Hand care procedures- Access more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17</a:t>
            </a:fld>
            <a:endParaRPr lang="en-AU"/>
          </a:p>
        </p:txBody>
      </p:sp>
    </p:spTree>
    <p:extLst>
      <p:ext uri="{BB962C8B-B14F-4D97-AF65-F5344CB8AC3E}">
        <p14:creationId xmlns:p14="http://schemas.microsoft.com/office/powerpoint/2010/main" val="288822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Access Australian commission on safety and quality in healthcare’s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Environmental cleaning and infection prevention and control resources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33</a:t>
            </a:fld>
            <a:endParaRPr lang="en-AU"/>
          </a:p>
        </p:txBody>
      </p:sp>
    </p:spTree>
    <p:extLst>
      <p:ext uri="{BB962C8B-B14F-4D97-AF65-F5344CB8AC3E}">
        <p14:creationId xmlns:p14="http://schemas.microsoft.com/office/powerpoint/2010/main" val="92550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Queensland health provides these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guidelines</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43</a:t>
            </a:fld>
            <a:endParaRPr lang="en-AU"/>
          </a:p>
        </p:txBody>
      </p:sp>
    </p:spTree>
    <p:extLst>
      <p:ext uri="{BB962C8B-B14F-4D97-AF65-F5344CB8AC3E}">
        <p14:creationId xmlns:p14="http://schemas.microsoft.com/office/powerpoint/2010/main" val="58616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Linen services- Princes Laundry processes linen for health care organisations, read more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http://princeslaundry.com.au/</a:t>
            </a:r>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44</a:t>
            </a:fld>
            <a:endParaRPr lang="en-AU"/>
          </a:p>
        </p:txBody>
      </p:sp>
    </p:spTree>
    <p:extLst>
      <p:ext uri="{BB962C8B-B14F-4D97-AF65-F5344CB8AC3E}">
        <p14:creationId xmlns:p14="http://schemas.microsoft.com/office/powerpoint/2010/main" val="200560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Clean zones &amp; Contaminated zones- Access an example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47</a:t>
            </a:fld>
            <a:endParaRPr lang="en-AU"/>
          </a:p>
        </p:txBody>
      </p:sp>
    </p:spTree>
    <p:extLst>
      <p:ext uri="{BB962C8B-B14F-4D97-AF65-F5344CB8AC3E}">
        <p14:creationId xmlns:p14="http://schemas.microsoft.com/office/powerpoint/2010/main" val="2420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Exposure and after care - other body fluids- 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Managing exposures to blood and body fluids or substances from Dept of Health</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2E62BE-7D87-488A-99CA-551895163B80}" type="slidenum">
              <a:rPr lang="en-AU" smtClean="0"/>
              <a:t>69</a:t>
            </a:fld>
            <a:endParaRPr lang="en-AU"/>
          </a:p>
        </p:txBody>
      </p:sp>
    </p:spTree>
    <p:extLst>
      <p:ext uri="{BB962C8B-B14F-4D97-AF65-F5344CB8AC3E}">
        <p14:creationId xmlns:p14="http://schemas.microsoft.com/office/powerpoint/2010/main" val="1824823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7000"/>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5350514"/>
            <a:ext cx="3519135" cy="4933948"/>
          </a:xfrm>
          <a:prstGeom prst="rect">
            <a:avLst/>
          </a:prstGeom>
        </p:spPr>
      </p:pic>
      <p:pic>
        <p:nvPicPr>
          <p:cNvPr id="18" name="bg object 18"/>
          <p:cNvPicPr/>
          <p:nvPr/>
        </p:nvPicPr>
        <p:blipFill>
          <a:blip r:embed="rId4" cstate="email">
            <a:extLst>
              <a:ext uri="{28A0092B-C50C-407E-A947-70E740481C1C}">
                <a14:useLocalDpi xmlns:a14="http://schemas.microsoft.com/office/drawing/2010/main"/>
              </a:ext>
            </a:extLst>
          </a:blip>
          <a:stretch>
            <a:fillRect/>
          </a:stretch>
        </p:blipFill>
        <p:spPr>
          <a:xfrm>
            <a:off x="15101248" y="5439616"/>
            <a:ext cx="3186750" cy="4847383"/>
          </a:xfrm>
          <a:prstGeom prst="rect">
            <a:avLst/>
          </a:prstGeom>
        </p:spPr>
      </p:pic>
      <p:pic>
        <p:nvPicPr>
          <p:cNvPr id="19" name="bg object 19"/>
          <p:cNvPicPr/>
          <p:nvPr/>
        </p:nvPicPr>
        <p:blipFill>
          <a:blip r:embed="rId5" cstate="email">
            <a:extLst>
              <a:ext uri="{28A0092B-C50C-407E-A947-70E740481C1C}">
                <a14:useLocalDpi xmlns:a14="http://schemas.microsoft.com/office/drawing/2010/main"/>
              </a:ext>
            </a:extLst>
          </a:blip>
          <a:stretch>
            <a:fillRect/>
          </a:stretch>
        </p:blipFill>
        <p:spPr>
          <a:xfrm>
            <a:off x="6244327" y="476935"/>
            <a:ext cx="5257799" cy="7496173"/>
          </a:xfrm>
          <a:prstGeom prst="rect">
            <a:avLst/>
          </a:prstGeom>
        </p:spPr>
      </p:pic>
      <p:sp>
        <p:nvSpPr>
          <p:cNvPr id="2" name="Holder 2"/>
          <p:cNvSpPr>
            <a:spLocks noGrp="1"/>
          </p:cNvSpPr>
          <p:nvPr>
            <p:ph type="ctrTitle"/>
          </p:nvPr>
        </p:nvSpPr>
        <p:spPr>
          <a:xfrm>
            <a:off x="8451822" y="2256410"/>
            <a:ext cx="1384355" cy="14700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02733" y="1978641"/>
            <a:ext cx="7617459" cy="5473700"/>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8090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843267"/>
            <a:ext cx="16256000" cy="2368550"/>
          </a:xfrm>
          <a:prstGeom prst="rect">
            <a:avLst/>
          </a:prstGeom>
        </p:spPr>
        <p:txBody>
          <a:bodyPr wrap="square" lIns="0" tIns="0" rIns="0" bIns="0">
            <a:spAutoFit/>
          </a:bodyPr>
          <a:lstStyle>
            <a:lvl1pPr>
              <a:defRPr sz="4400" b="1" i="0">
                <a:solidFill>
                  <a:schemeClr val="tx1"/>
                </a:solidFill>
                <a:latin typeface="Verdana"/>
                <a:cs typeface="Verdana"/>
              </a:defRPr>
            </a:lvl1pPr>
          </a:lstStyle>
          <a:p>
            <a:endParaRPr/>
          </a:p>
        </p:txBody>
      </p:sp>
      <p:sp>
        <p:nvSpPr>
          <p:cNvPr id="3" name="Holder 3"/>
          <p:cNvSpPr>
            <a:spLocks noGrp="1"/>
          </p:cNvSpPr>
          <p:nvPr>
            <p:ph type="body" idx="1"/>
          </p:nvPr>
        </p:nvSpPr>
        <p:spPr>
          <a:xfrm>
            <a:off x="1128267" y="2891845"/>
            <a:ext cx="16031464" cy="2905760"/>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3.png"/><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10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10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10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10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10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q3wtIuJG0oc" TargetMode="External"/><Relationship Id="rId3" Type="http://schemas.openxmlformats.org/officeDocument/2006/relationships/image" Target="../media/image25.jpg"/><Relationship Id="rId7" Type="http://schemas.openxmlformats.org/officeDocument/2006/relationships/hyperlink" Target="https://www.youtube.com/watch?v=86JW9Z4dd1w"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20.png"/><Relationship Id="rId9" Type="http://schemas.openxmlformats.org/officeDocument/2006/relationships/hyperlink" Target="https://www.youtube.com/watch?v=JKBfRHG5X9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hha.org.au/online-learning/complete-a-module" TargetMode="External"/><Relationship Id="rId3" Type="http://schemas.openxmlformats.org/officeDocument/2006/relationships/image" Target="../media/image13.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6.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www.safetyandquality.gov.au/our-work/infection-prevention-and-control/national-hand-hygiene-initiative-nhhi/what-hand-hygiene/5-moments-hand-hygiene"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4.png"/><Relationship Id="rId7" Type="http://schemas.openxmlformats.org/officeDocument/2006/relationships/image" Target="../media/image31.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10" Type="http://schemas.openxmlformats.org/officeDocument/2006/relationships/hyperlink" Target="https://www.youtube.com/watch?v=Hz6fyfxD4xE" TargetMode="External"/><Relationship Id="rId4" Type="http://schemas.openxmlformats.org/officeDocument/2006/relationships/image" Target="../media/image28.jp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54.xml"/><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slide" Target="slide23.xml"/><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slide" Target="slide106.xml"/><Relationship Id="rId11" Type="http://schemas.openxmlformats.org/officeDocument/2006/relationships/slide" Target="slide84.xml"/><Relationship Id="rId5" Type="http://schemas.openxmlformats.org/officeDocument/2006/relationships/slide" Target="slide88.xml"/><Relationship Id="rId15" Type="http://schemas.openxmlformats.org/officeDocument/2006/relationships/slide" Target="slide86.xml"/><Relationship Id="rId10" Type="http://schemas.openxmlformats.org/officeDocument/2006/relationships/slide" Target="slide72.xml"/><Relationship Id="rId4" Type="http://schemas.openxmlformats.org/officeDocument/2006/relationships/image" Target="../media/image10.png"/><Relationship Id="rId9" Type="http://schemas.openxmlformats.org/officeDocument/2006/relationships/slide" Target="slide50.xml"/><Relationship Id="rId14" Type="http://schemas.openxmlformats.org/officeDocument/2006/relationships/slide" Target="slide7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jp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42.png"/><Relationship Id="rId4" Type="http://schemas.openxmlformats.org/officeDocument/2006/relationships/hyperlink" Target="https://www.safetyandquality.gov.au/standards/nsqhs-standards/preventing-and-controlling-infections-standar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Mb-fCdyfx1Qv" TargetMode="External"/><Relationship Id="rId3" Type="http://schemas.openxmlformats.org/officeDocument/2006/relationships/image" Target="../media/image14.png"/><Relationship Id="rId7" Type="http://schemas.openxmlformats.org/officeDocument/2006/relationships/hyperlink" Target="https://www.ncbi.nlm.nih.gov/pmc/articles/PMC7120096/"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5.jp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GBIfA_RwqcA" TargetMode="External"/><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hyperlink" Target="https://www.youtube.com/watch?v=5dzDmMqy3-k" TargetMode="External"/><Relationship Id="rId5" Type="http://schemas.openxmlformats.org/officeDocument/2006/relationships/image" Target="../media/image46.jpg"/><Relationship Id="rId10" Type="http://schemas.openxmlformats.org/officeDocument/2006/relationships/hyperlink" Target="https://www.youtube.com/watch?v=YRg3SJHLrtc" TargetMode="External"/><Relationship Id="rId4" Type="http://schemas.openxmlformats.org/officeDocument/2006/relationships/image" Target="../media/image14.png"/><Relationship Id="rId9" Type="http://schemas.openxmlformats.org/officeDocument/2006/relationships/hyperlink" Target="https://www.youtube.com/watch?v=xueBYfElFE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youtube.com/watch?v=Q_0_cVI3V7o" TargetMode="External"/><Relationship Id="rId5" Type="http://schemas.openxmlformats.org/officeDocument/2006/relationships/image" Target="../media/image12.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youtube.com/watch?v=OABvzu9e-hw" TargetMode="External"/><Relationship Id="rId5" Type="http://schemas.openxmlformats.org/officeDocument/2006/relationships/image" Target="../media/image12.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hyperlink" Target="https://www.youtube.com/watch?v=TmpQbh9PbAU"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hyperlink" Target="https://www.ncbi.nlm.nih.gov/books/NBK209710/" TargetMode="External"/><Relationship Id="rId5" Type="http://schemas.openxmlformats.org/officeDocument/2006/relationships/hyperlink" Target="https://www.betterhealth.vic.gov.au/health/conditionsandtreatments/infections-bacterial-and-viral" TargetMode="Externa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5.jp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45.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g"/><Relationship Id="rId1" Type="http://schemas.openxmlformats.org/officeDocument/2006/relationships/slideLayout" Target="../slideLayouts/slideLayout4.xml"/><Relationship Id="rId5" Type="http://schemas.openxmlformats.org/officeDocument/2006/relationships/hyperlink" Target="https://www.youtube.com/watch?v=mNZJj3NL1IE" TargetMode="Externa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3.jp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hyperlink" Target="https://www.youtube.com/watch?v=tHhUSGP-v0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7.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8.jpg"/><Relationship Id="rId7" Type="http://schemas.openxmlformats.org/officeDocument/2006/relationships/slide" Target="slide2.xml"/><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jp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hyperlink" Target="https://www.youtube.com/watch?v=FD_sEU7vpMA"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youtube.com/watch?v=zec7CvWB7Us" TargetMode="External"/><Relationship Id="rId5" Type="http://schemas.openxmlformats.org/officeDocument/2006/relationships/image" Target="../media/image12.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6.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hyperlink" Target="https://www.youtube.com/watch?v=PcflCJrMHIc"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7.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slide" Target="slide2.xml"/><Relationship Id="rId12" Type="http://schemas.openxmlformats.org/officeDocument/2006/relationships/hyperlink" Target="https://www.youtube.com/watch?v=Wm5ZHlpTw20" TargetMode="External"/><Relationship Id="rId2" Type="http://schemas.openxmlformats.org/officeDocument/2006/relationships/image" Target="../media/image69.jpg"/><Relationship Id="rId1" Type="http://schemas.openxmlformats.org/officeDocument/2006/relationships/slideLayout" Target="../slideLayouts/slideLayout2.xml"/><Relationship Id="rId6" Type="http://schemas.openxmlformats.org/officeDocument/2006/relationships/image" Target="../media/image71.jpg"/><Relationship Id="rId11" Type="http://schemas.openxmlformats.org/officeDocument/2006/relationships/hyperlink" Target="https://www.youtube.com/watch?v=RRuwOjW8aSI" TargetMode="External"/><Relationship Id="rId5" Type="http://schemas.openxmlformats.org/officeDocument/2006/relationships/image" Target="../media/image70.jpg"/><Relationship Id="rId10" Type="http://schemas.openxmlformats.org/officeDocument/2006/relationships/hyperlink" Target="https://www.youtube.com/watch?v=WM6AZ4HJG0Q" TargetMode="External"/><Relationship Id="rId4" Type="http://schemas.openxmlformats.org/officeDocument/2006/relationships/image" Target="../media/image15.png"/><Relationship Id="rId9" Type="http://schemas.openxmlformats.org/officeDocument/2006/relationships/hyperlink" Target="https://www.youtube.com/watch?v=bHNJMBKOnhY"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afetyandquality.gov.au/standards/nsqhs-standards/preventing-and-controlling-infections-standard" TargetMode="External"/><Relationship Id="rId7"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42.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12.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youtube.com/watch?v=oM3FHQ1d9Xw"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80.jp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1.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safetyandquality.gov.au/sites/default/files/migrated/Presentation-1_Benefits-for-Using-a-standardised-risk-management-framework-for-infection-prevention.pdf" TargetMode="External"/><Relationship Id="rId2" Type="http://schemas.openxmlformats.org/officeDocument/2006/relationships/image" Target="../media/image84.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5.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93.pn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4.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98.jp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99.jpeg"/></Relationships>
</file>

<file path=ppt/slides/_rels/slide7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0.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1.jpg"/><Relationship Id="rId4" Type="http://schemas.openxmlformats.org/officeDocument/2006/relationships/image" Target="../media/image7.png"/><Relationship Id="rId9" Type="http://schemas.openxmlformats.org/officeDocument/2006/relationships/image" Target="../media/image12.pn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2.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2.xml"/></Relationships>
</file>

<file path=ppt/slides/_rels/slide79.xml.rels><?xml version="1.0" encoding="UTF-8" standalone="yes"?>
<Relationships xmlns="http://schemas.openxmlformats.org/package/2006/relationships"><Relationship Id="rId3" Type="http://schemas.openxmlformats.org/officeDocument/2006/relationships/image" Target="../media/image98.jp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03.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hyperlink" Target="https://www.youtube.com/watch?v=8gRAa7Qbx6g" TargetMode="External"/><Relationship Id="rId5" Type="http://schemas.openxmlformats.org/officeDocument/2006/relationships/image" Target="../media/image12.png"/><Relationship Id="rId4" Type="http://schemas.openxmlformats.org/officeDocument/2006/relationships/slide" Target="slide2.xml"/></Relationships>
</file>

<file path=ppt/slides/_rels/slide8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7.png"/><Relationship Id="rId10" Type="http://schemas.openxmlformats.org/officeDocument/2006/relationships/hyperlink" Target="https://www.youtube.com/watch?v=FD_sEU7vpMA" TargetMode="External"/><Relationship Id="rId4" Type="http://schemas.openxmlformats.org/officeDocument/2006/relationships/image" Target="../media/image98.jpg"/><Relationship Id="rId9" Type="http://schemas.openxmlformats.org/officeDocument/2006/relationships/hyperlink" Target="https://www.youtube.com/watch?v=zec7CvWB7Us"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05.png"/></Relationships>
</file>

<file path=ppt/slides/_rels/slide8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image" Target="../media/image10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8.jpg"/><Relationship Id="rId4" Type="http://schemas.openxmlformats.org/officeDocument/2006/relationships/image" Target="../media/image23.png"/><Relationship Id="rId9" Type="http://schemas.openxmlformats.org/officeDocument/2006/relationships/image" Target="../media/image12.png"/></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07.jpeg"/></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8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8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8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8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8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10.jpeg"/><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13.png"/><Relationship Id="rId5" Type="http://schemas.openxmlformats.org/officeDocument/2006/relationships/image" Target="../media/image112.svg"/><Relationship Id="rId4" Type="http://schemas.openxmlformats.org/officeDocument/2006/relationships/image" Target="../media/image111.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M8AKTACyiB0" TargetMode="External"/><Relationship Id="rId3" Type="http://schemas.openxmlformats.org/officeDocument/2006/relationships/image" Target="../media/image14.png"/><Relationship Id="rId7" Type="http://schemas.openxmlformats.org/officeDocument/2006/relationships/hyperlink" Target="https://www.sahealth.sa.gov.au/wps/wcm/connect/public+content/sa+health+internet/conditions/infectious+diseases/ways+infectious+diseases+spread"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10.jpeg"/><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13.png"/><Relationship Id="rId5" Type="http://schemas.openxmlformats.org/officeDocument/2006/relationships/image" Target="../media/image112.svg"/><Relationship Id="rId4" Type="http://schemas.openxmlformats.org/officeDocument/2006/relationships/image" Target="../media/image111.png"/><Relationship Id="rId9"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9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9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9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9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9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9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9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_rels/slide9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0" y="0"/>
            <a:ext cx="17256760" cy="10287000"/>
            <a:chOff x="0" y="0"/>
            <a:chExt cx="17256760" cy="10287000"/>
          </a:xfrm>
        </p:grpSpPr>
        <p:pic>
          <p:nvPicPr>
            <p:cNvPr id="4" name="object 4"/>
            <p:cNvPicPr/>
            <p:nvPr/>
          </p:nvPicPr>
          <p:blipFill>
            <a:blip r:embed="rId2" cstate="print"/>
            <a:stretch>
              <a:fillRect/>
            </a:stretch>
          </p:blipFill>
          <p:spPr>
            <a:xfrm>
              <a:off x="0" y="0"/>
              <a:ext cx="10369176" cy="10286999"/>
            </a:xfrm>
            <a:prstGeom prst="rect">
              <a:avLst/>
            </a:prstGeom>
          </p:spPr>
        </p:pic>
        <p:sp>
          <p:nvSpPr>
            <p:cNvPr id="5" name="object 5"/>
            <p:cNvSpPr/>
            <p:nvPr/>
          </p:nvSpPr>
          <p:spPr>
            <a:xfrm>
              <a:off x="6683966" y="1085850"/>
              <a:ext cx="10572750" cy="8105775"/>
            </a:xfrm>
            <a:custGeom>
              <a:avLst/>
              <a:gdLst/>
              <a:ahLst/>
              <a:cxnLst/>
              <a:rect l="l" t="t" r="r" b="b"/>
              <a:pathLst>
                <a:path w="10572750" h="8105775">
                  <a:moveTo>
                    <a:pt x="10572750" y="8105775"/>
                  </a:moveTo>
                  <a:lnTo>
                    <a:pt x="0" y="8105775"/>
                  </a:lnTo>
                  <a:lnTo>
                    <a:pt x="0" y="0"/>
                  </a:lnTo>
                  <a:lnTo>
                    <a:pt x="10572750" y="0"/>
                  </a:lnTo>
                  <a:lnTo>
                    <a:pt x="10572750" y="8105775"/>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974525" y="5280132"/>
              <a:ext cx="104775" cy="104775"/>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974525" y="5680182"/>
              <a:ext cx="104775" cy="104775"/>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7974525" y="6080232"/>
              <a:ext cx="104775" cy="104775"/>
            </a:xfrm>
            <a:prstGeom prst="rect">
              <a:avLst/>
            </a:prstGeom>
          </p:spPr>
        </p:pic>
      </p:grpSp>
      <p:sp>
        <p:nvSpPr>
          <p:cNvPr id="9" name="object 9"/>
          <p:cNvSpPr txBox="1"/>
          <p:nvPr/>
        </p:nvSpPr>
        <p:spPr>
          <a:xfrm>
            <a:off x="8236710" y="5087715"/>
            <a:ext cx="8093075" cy="1625600"/>
          </a:xfrm>
          <a:prstGeom prst="rect">
            <a:avLst/>
          </a:prstGeom>
        </p:spPr>
        <p:txBody>
          <a:bodyPr vert="horz" wrap="square" lIns="0" tIns="12700" rIns="0" bIns="0" rtlCol="0">
            <a:spAutoFit/>
          </a:bodyPr>
          <a:lstStyle/>
          <a:p>
            <a:pPr marL="12700" marR="5080">
              <a:lnSpc>
                <a:spcPct val="114100"/>
              </a:lnSpc>
              <a:spcBef>
                <a:spcPts val="100"/>
              </a:spcBef>
            </a:pPr>
            <a:r>
              <a:rPr sz="2300" spc="-75" dirty="0">
                <a:solidFill>
                  <a:srgbClr val="FFFFFF"/>
                </a:solidFill>
                <a:latin typeface="Verdana"/>
                <a:cs typeface="Verdana"/>
              </a:rPr>
              <a:t>Infection</a:t>
            </a:r>
            <a:r>
              <a:rPr sz="2300" spc="-110" dirty="0">
                <a:solidFill>
                  <a:srgbClr val="FFFFFF"/>
                </a:solidFill>
                <a:latin typeface="Verdana"/>
                <a:cs typeface="Verdana"/>
              </a:rPr>
              <a:t> </a:t>
            </a:r>
            <a:r>
              <a:rPr sz="2300" spc="-50" dirty="0">
                <a:solidFill>
                  <a:srgbClr val="FFFFFF"/>
                </a:solidFill>
                <a:latin typeface="Verdana"/>
                <a:cs typeface="Verdana"/>
              </a:rPr>
              <a:t>prevention</a:t>
            </a:r>
            <a:r>
              <a:rPr sz="2300" spc="-110" dirty="0">
                <a:solidFill>
                  <a:srgbClr val="FFFFFF"/>
                </a:solidFill>
                <a:latin typeface="Verdana"/>
                <a:cs typeface="Verdana"/>
              </a:rPr>
              <a:t> </a:t>
            </a:r>
            <a:r>
              <a:rPr sz="2300" spc="55" dirty="0">
                <a:solidFill>
                  <a:srgbClr val="FFFFFF"/>
                </a:solidFill>
                <a:latin typeface="Verdana"/>
                <a:cs typeface="Verdana"/>
              </a:rPr>
              <a:t>and</a:t>
            </a:r>
            <a:r>
              <a:rPr sz="2300" spc="-110" dirty="0">
                <a:solidFill>
                  <a:srgbClr val="FFFFFF"/>
                </a:solidFill>
                <a:latin typeface="Verdana"/>
                <a:cs typeface="Verdana"/>
              </a:rPr>
              <a:t> </a:t>
            </a:r>
            <a:r>
              <a:rPr sz="2300" spc="-30" dirty="0">
                <a:solidFill>
                  <a:srgbClr val="FFFFFF"/>
                </a:solidFill>
                <a:latin typeface="Verdana"/>
                <a:cs typeface="Verdana"/>
              </a:rPr>
              <a:t>control</a:t>
            </a:r>
            <a:r>
              <a:rPr sz="2300" spc="-105" dirty="0">
                <a:solidFill>
                  <a:srgbClr val="FFFFFF"/>
                </a:solidFill>
                <a:latin typeface="Verdana"/>
                <a:cs typeface="Verdana"/>
              </a:rPr>
              <a:t> </a:t>
            </a:r>
            <a:r>
              <a:rPr sz="2300" spc="-10" dirty="0">
                <a:solidFill>
                  <a:srgbClr val="FFFFFF"/>
                </a:solidFill>
                <a:latin typeface="Verdana"/>
                <a:cs typeface="Verdana"/>
              </a:rPr>
              <a:t>policies</a:t>
            </a:r>
            <a:r>
              <a:rPr sz="2300" spc="-110" dirty="0">
                <a:solidFill>
                  <a:srgbClr val="FFFFFF"/>
                </a:solidFill>
                <a:latin typeface="Verdana"/>
                <a:cs typeface="Verdana"/>
              </a:rPr>
              <a:t> </a:t>
            </a:r>
            <a:r>
              <a:rPr sz="2300" spc="55" dirty="0">
                <a:solidFill>
                  <a:srgbClr val="FFFFFF"/>
                </a:solidFill>
                <a:latin typeface="Verdana"/>
                <a:cs typeface="Verdana"/>
              </a:rPr>
              <a:t>and</a:t>
            </a:r>
            <a:r>
              <a:rPr sz="2300" spc="-110" dirty="0">
                <a:solidFill>
                  <a:srgbClr val="FFFFFF"/>
                </a:solidFill>
                <a:latin typeface="Verdana"/>
                <a:cs typeface="Verdana"/>
              </a:rPr>
              <a:t> </a:t>
            </a:r>
            <a:r>
              <a:rPr sz="2300" dirty="0">
                <a:solidFill>
                  <a:srgbClr val="FFFFFF"/>
                </a:solidFill>
                <a:latin typeface="Verdana"/>
                <a:cs typeface="Verdana"/>
              </a:rPr>
              <a:t>procedures  </a:t>
            </a:r>
            <a:r>
              <a:rPr sz="2300" spc="-110" dirty="0">
                <a:solidFill>
                  <a:srgbClr val="FFFFFF"/>
                </a:solidFill>
                <a:latin typeface="Verdana"/>
                <a:cs typeface="Verdana"/>
              </a:rPr>
              <a:t>Identify</a:t>
            </a:r>
            <a:r>
              <a:rPr sz="2300" spc="-120" dirty="0">
                <a:solidFill>
                  <a:srgbClr val="FFFFFF"/>
                </a:solidFill>
                <a:latin typeface="Verdana"/>
                <a:cs typeface="Verdana"/>
              </a:rPr>
              <a:t> </a:t>
            </a:r>
            <a:r>
              <a:rPr sz="2300" spc="-35" dirty="0">
                <a:solidFill>
                  <a:srgbClr val="FFFFFF"/>
                </a:solidFill>
                <a:latin typeface="Verdana"/>
                <a:cs typeface="Verdana"/>
              </a:rPr>
              <a:t>infection</a:t>
            </a:r>
            <a:r>
              <a:rPr sz="2300" spc="-120" dirty="0">
                <a:solidFill>
                  <a:srgbClr val="FFFFFF"/>
                </a:solidFill>
                <a:latin typeface="Verdana"/>
                <a:cs typeface="Verdana"/>
              </a:rPr>
              <a:t> </a:t>
            </a:r>
            <a:r>
              <a:rPr sz="2300" spc="-10" dirty="0">
                <a:solidFill>
                  <a:srgbClr val="FFFFFF"/>
                </a:solidFill>
                <a:latin typeface="Verdana"/>
                <a:cs typeface="Verdana"/>
              </a:rPr>
              <a:t>hazards</a:t>
            </a:r>
            <a:r>
              <a:rPr sz="2300" spc="-120" dirty="0">
                <a:solidFill>
                  <a:srgbClr val="FFFFFF"/>
                </a:solidFill>
                <a:latin typeface="Verdana"/>
                <a:cs typeface="Verdana"/>
              </a:rPr>
              <a:t> </a:t>
            </a:r>
            <a:r>
              <a:rPr sz="2300" spc="55" dirty="0">
                <a:solidFill>
                  <a:srgbClr val="FFFFFF"/>
                </a:solidFill>
                <a:latin typeface="Verdana"/>
                <a:cs typeface="Verdana"/>
              </a:rPr>
              <a:t>and</a:t>
            </a:r>
            <a:r>
              <a:rPr sz="2300" spc="-120" dirty="0">
                <a:solidFill>
                  <a:srgbClr val="FFFFFF"/>
                </a:solidFill>
                <a:latin typeface="Verdana"/>
                <a:cs typeface="Verdana"/>
              </a:rPr>
              <a:t> </a:t>
            </a:r>
            <a:r>
              <a:rPr sz="2300" spc="20" dirty="0">
                <a:solidFill>
                  <a:srgbClr val="FFFFFF"/>
                </a:solidFill>
                <a:latin typeface="Verdana"/>
                <a:cs typeface="Verdana"/>
              </a:rPr>
              <a:t>assess</a:t>
            </a:r>
            <a:r>
              <a:rPr sz="2300" spc="-120" dirty="0">
                <a:solidFill>
                  <a:srgbClr val="FFFFFF"/>
                </a:solidFill>
                <a:latin typeface="Verdana"/>
                <a:cs typeface="Verdana"/>
              </a:rPr>
              <a:t> </a:t>
            </a:r>
            <a:r>
              <a:rPr sz="2300" spc="-114" dirty="0">
                <a:solidFill>
                  <a:srgbClr val="FFFFFF"/>
                </a:solidFill>
                <a:latin typeface="Verdana"/>
                <a:cs typeface="Verdana"/>
              </a:rPr>
              <a:t>risks</a:t>
            </a:r>
            <a:endParaRPr sz="2300">
              <a:latin typeface="Verdana"/>
              <a:cs typeface="Verdana"/>
            </a:endParaRPr>
          </a:p>
          <a:p>
            <a:pPr marL="12700" marR="421005">
              <a:lnSpc>
                <a:spcPct val="114100"/>
              </a:lnSpc>
            </a:pPr>
            <a:r>
              <a:rPr sz="2300" spc="-80" dirty="0">
                <a:solidFill>
                  <a:srgbClr val="FFFFFF"/>
                </a:solidFill>
                <a:latin typeface="Verdana"/>
                <a:cs typeface="Verdana"/>
              </a:rPr>
              <a:t>Follow</a:t>
            </a:r>
            <a:r>
              <a:rPr sz="2300" spc="-120" dirty="0">
                <a:solidFill>
                  <a:srgbClr val="FFFFFF"/>
                </a:solidFill>
                <a:latin typeface="Verdana"/>
                <a:cs typeface="Verdana"/>
              </a:rPr>
              <a:t> </a:t>
            </a:r>
            <a:r>
              <a:rPr sz="2300" dirty="0">
                <a:solidFill>
                  <a:srgbClr val="FFFFFF"/>
                </a:solidFill>
                <a:latin typeface="Verdana"/>
                <a:cs typeface="Verdana"/>
              </a:rPr>
              <a:t>procedures</a:t>
            </a:r>
            <a:r>
              <a:rPr sz="2300" spc="-120" dirty="0">
                <a:solidFill>
                  <a:srgbClr val="FFFFFF"/>
                </a:solidFill>
                <a:latin typeface="Verdana"/>
                <a:cs typeface="Verdana"/>
              </a:rPr>
              <a:t> </a:t>
            </a:r>
            <a:r>
              <a:rPr sz="2300" spc="-60" dirty="0">
                <a:solidFill>
                  <a:srgbClr val="FFFFFF"/>
                </a:solidFill>
                <a:latin typeface="Verdana"/>
                <a:cs typeface="Verdana"/>
              </a:rPr>
              <a:t>for</a:t>
            </a:r>
            <a:r>
              <a:rPr sz="2300" spc="-120" dirty="0">
                <a:solidFill>
                  <a:srgbClr val="FFFFFF"/>
                </a:solidFill>
                <a:latin typeface="Verdana"/>
                <a:cs typeface="Verdana"/>
              </a:rPr>
              <a:t> </a:t>
            </a:r>
            <a:r>
              <a:rPr sz="2300" spc="35" dirty="0">
                <a:solidFill>
                  <a:srgbClr val="FFFFFF"/>
                </a:solidFill>
                <a:latin typeface="Verdana"/>
                <a:cs typeface="Verdana"/>
              </a:rPr>
              <a:t>managing</a:t>
            </a:r>
            <a:r>
              <a:rPr sz="2300" spc="-120" dirty="0">
                <a:solidFill>
                  <a:srgbClr val="FFFFFF"/>
                </a:solidFill>
                <a:latin typeface="Verdana"/>
                <a:cs typeface="Verdana"/>
              </a:rPr>
              <a:t> </a:t>
            </a:r>
            <a:r>
              <a:rPr sz="2300" spc="-114" dirty="0">
                <a:solidFill>
                  <a:srgbClr val="FFFFFF"/>
                </a:solidFill>
                <a:latin typeface="Verdana"/>
                <a:cs typeface="Verdana"/>
              </a:rPr>
              <a:t>risks</a:t>
            </a:r>
            <a:r>
              <a:rPr sz="2300" spc="-120" dirty="0">
                <a:solidFill>
                  <a:srgbClr val="FFFFFF"/>
                </a:solidFill>
                <a:latin typeface="Verdana"/>
                <a:cs typeface="Verdana"/>
              </a:rPr>
              <a:t> </a:t>
            </a:r>
            <a:r>
              <a:rPr sz="2300" spc="35" dirty="0">
                <a:solidFill>
                  <a:srgbClr val="FFFFFF"/>
                </a:solidFill>
                <a:latin typeface="Verdana"/>
                <a:cs typeface="Verdana"/>
              </a:rPr>
              <a:t>associated</a:t>
            </a:r>
            <a:r>
              <a:rPr sz="2300" spc="-120" dirty="0">
                <a:solidFill>
                  <a:srgbClr val="FFFFFF"/>
                </a:solidFill>
                <a:latin typeface="Verdana"/>
                <a:cs typeface="Verdana"/>
              </a:rPr>
              <a:t> </a:t>
            </a:r>
            <a:r>
              <a:rPr sz="2300" spc="-85" dirty="0">
                <a:solidFill>
                  <a:srgbClr val="FFFFFF"/>
                </a:solidFill>
                <a:latin typeface="Verdana"/>
                <a:cs typeface="Verdana"/>
              </a:rPr>
              <a:t>with  </a:t>
            </a:r>
            <a:r>
              <a:rPr sz="2300" spc="20" dirty="0">
                <a:solidFill>
                  <a:srgbClr val="FFFFFF"/>
                </a:solidFill>
                <a:latin typeface="Verdana"/>
                <a:cs typeface="Verdana"/>
              </a:rPr>
              <a:t>specific</a:t>
            </a:r>
            <a:r>
              <a:rPr sz="2300" spc="-125" dirty="0">
                <a:solidFill>
                  <a:srgbClr val="FFFFFF"/>
                </a:solidFill>
                <a:latin typeface="Verdana"/>
                <a:cs typeface="Verdana"/>
              </a:rPr>
              <a:t> </a:t>
            </a:r>
            <a:r>
              <a:rPr sz="2300" spc="-10" dirty="0">
                <a:solidFill>
                  <a:srgbClr val="FFFFFF"/>
                </a:solidFill>
                <a:latin typeface="Verdana"/>
                <a:cs typeface="Verdana"/>
              </a:rPr>
              <a:t>hazards</a:t>
            </a:r>
            <a:endParaRPr sz="2300">
              <a:latin typeface="Verdana"/>
              <a:cs typeface="Verdana"/>
            </a:endParaRPr>
          </a:p>
        </p:txBody>
      </p:sp>
      <p:grpSp>
        <p:nvGrpSpPr>
          <p:cNvPr id="10" name="object 10"/>
          <p:cNvGrpSpPr/>
          <p:nvPr/>
        </p:nvGrpSpPr>
        <p:grpSpPr>
          <a:xfrm>
            <a:off x="7724813" y="1539712"/>
            <a:ext cx="10276840" cy="8442960"/>
            <a:chOff x="7724813" y="1539712"/>
            <a:chExt cx="10276840" cy="8442960"/>
          </a:xfrm>
        </p:grpSpPr>
        <p:sp>
          <p:nvSpPr>
            <p:cNvPr id="11" name="object 11"/>
            <p:cNvSpPr/>
            <p:nvPr/>
          </p:nvSpPr>
          <p:spPr>
            <a:xfrm>
              <a:off x="7724813" y="1539721"/>
              <a:ext cx="8496300" cy="3439795"/>
            </a:xfrm>
            <a:custGeom>
              <a:avLst/>
              <a:gdLst/>
              <a:ahLst/>
              <a:cxnLst/>
              <a:rect l="l" t="t" r="r" b="b"/>
              <a:pathLst>
                <a:path w="8496300" h="3439795">
                  <a:moveTo>
                    <a:pt x="8496300" y="3325457"/>
                  </a:moveTo>
                  <a:lnTo>
                    <a:pt x="0" y="3325457"/>
                  </a:lnTo>
                  <a:lnTo>
                    <a:pt x="0" y="3439757"/>
                  </a:lnTo>
                  <a:lnTo>
                    <a:pt x="8496300" y="3439757"/>
                  </a:lnTo>
                  <a:lnTo>
                    <a:pt x="8496300" y="3325457"/>
                  </a:lnTo>
                  <a:close/>
                </a:path>
                <a:path w="8496300" h="3439795">
                  <a:moveTo>
                    <a:pt x="8496300" y="0"/>
                  </a:moveTo>
                  <a:lnTo>
                    <a:pt x="0" y="0"/>
                  </a:lnTo>
                  <a:lnTo>
                    <a:pt x="0" y="114300"/>
                  </a:lnTo>
                  <a:lnTo>
                    <a:pt x="8496300" y="114300"/>
                  </a:lnTo>
                  <a:lnTo>
                    <a:pt x="8496300" y="0"/>
                  </a:lnTo>
                  <a:close/>
                </a:path>
              </a:pathLst>
            </a:custGeom>
            <a:solidFill>
              <a:srgbClr val="FFFFFF"/>
            </a:solidFill>
          </p:spPr>
          <p:txBody>
            <a:bodyPr wrap="square" lIns="0" tIns="0" rIns="0" bIns="0" rtlCol="0"/>
            <a:lstStyle/>
            <a:p>
              <a:endParaRPr/>
            </a:p>
          </p:txBody>
        </p:sp>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7058168" y="9258299"/>
              <a:ext cx="942973" cy="723899"/>
            </a:xfrm>
            <a:prstGeom prst="rect">
              <a:avLst/>
            </a:prstGeom>
          </p:spPr>
        </p:pic>
      </p:grpSp>
      <p:sp>
        <p:nvSpPr>
          <p:cNvPr id="13" name="object 13"/>
          <p:cNvSpPr txBox="1">
            <a:spLocks noGrp="1"/>
          </p:cNvSpPr>
          <p:nvPr>
            <p:ph type="title"/>
          </p:nvPr>
        </p:nvSpPr>
        <p:spPr>
          <a:xfrm>
            <a:off x="7713949" y="2217955"/>
            <a:ext cx="8515350" cy="1939925"/>
          </a:xfrm>
          <a:prstGeom prst="rect">
            <a:avLst/>
          </a:prstGeom>
        </p:spPr>
        <p:txBody>
          <a:bodyPr vert="horz" wrap="square" lIns="0" tIns="12700" rIns="0" bIns="0" rtlCol="0">
            <a:spAutoFit/>
          </a:bodyPr>
          <a:lstStyle/>
          <a:p>
            <a:pPr marL="1146810" marR="30480" indent="-1109345">
              <a:lnSpc>
                <a:spcPct val="116300"/>
              </a:lnSpc>
              <a:spcBef>
                <a:spcPts val="100"/>
              </a:spcBef>
            </a:pPr>
            <a:r>
              <a:rPr sz="3600" spc="-350" dirty="0">
                <a:solidFill>
                  <a:srgbClr val="FFFFFF"/>
                </a:solidFill>
              </a:rPr>
              <a:t>HLTINF006</a:t>
            </a:r>
            <a:r>
              <a:rPr sz="3600" spc="-155" dirty="0">
                <a:solidFill>
                  <a:srgbClr val="FFFFFF"/>
                </a:solidFill>
              </a:rPr>
              <a:t> </a:t>
            </a:r>
            <a:r>
              <a:rPr sz="3600" spc="360" dirty="0">
                <a:solidFill>
                  <a:srgbClr val="FFFFFF"/>
                </a:solidFill>
              </a:rPr>
              <a:t>-</a:t>
            </a:r>
            <a:r>
              <a:rPr sz="3600" spc="-155" dirty="0">
                <a:solidFill>
                  <a:srgbClr val="FFFFFF"/>
                </a:solidFill>
              </a:rPr>
              <a:t> </a:t>
            </a:r>
            <a:r>
              <a:rPr sz="3600" spc="-70" dirty="0">
                <a:solidFill>
                  <a:srgbClr val="FFFFFF"/>
                </a:solidFill>
              </a:rPr>
              <a:t>Apply</a:t>
            </a:r>
            <a:r>
              <a:rPr sz="3600" spc="-155" dirty="0">
                <a:solidFill>
                  <a:srgbClr val="FFFFFF"/>
                </a:solidFill>
              </a:rPr>
              <a:t> </a:t>
            </a:r>
            <a:r>
              <a:rPr sz="3600" spc="-15" dirty="0">
                <a:solidFill>
                  <a:srgbClr val="FFFFFF"/>
                </a:solidFill>
              </a:rPr>
              <a:t>basic</a:t>
            </a:r>
            <a:r>
              <a:rPr sz="3600" spc="-155" dirty="0">
                <a:solidFill>
                  <a:srgbClr val="FFFFFF"/>
                </a:solidFill>
              </a:rPr>
              <a:t> </a:t>
            </a:r>
            <a:r>
              <a:rPr sz="3600" spc="-75" dirty="0">
                <a:solidFill>
                  <a:srgbClr val="FFFFFF"/>
                </a:solidFill>
              </a:rPr>
              <a:t>principles  </a:t>
            </a:r>
            <a:r>
              <a:rPr sz="3600" spc="15" dirty="0">
                <a:solidFill>
                  <a:srgbClr val="FFFFFF"/>
                </a:solidFill>
              </a:rPr>
              <a:t>and</a:t>
            </a:r>
            <a:r>
              <a:rPr sz="3600" spc="-155" dirty="0">
                <a:solidFill>
                  <a:srgbClr val="FFFFFF"/>
                </a:solidFill>
              </a:rPr>
              <a:t> </a:t>
            </a:r>
            <a:r>
              <a:rPr sz="3600" spc="-65" dirty="0">
                <a:solidFill>
                  <a:srgbClr val="FFFFFF"/>
                </a:solidFill>
              </a:rPr>
              <a:t>practices</a:t>
            </a:r>
            <a:r>
              <a:rPr sz="3600" spc="-155" dirty="0">
                <a:solidFill>
                  <a:srgbClr val="FFFFFF"/>
                </a:solidFill>
              </a:rPr>
              <a:t> </a:t>
            </a:r>
            <a:r>
              <a:rPr sz="3600" spc="-220" dirty="0">
                <a:solidFill>
                  <a:srgbClr val="FFFFFF"/>
                </a:solidFill>
              </a:rPr>
              <a:t>of</a:t>
            </a:r>
            <a:r>
              <a:rPr sz="3600" spc="-155" dirty="0">
                <a:solidFill>
                  <a:srgbClr val="FFFFFF"/>
                </a:solidFill>
              </a:rPr>
              <a:t> </a:t>
            </a:r>
            <a:r>
              <a:rPr sz="3600" spc="-100" dirty="0">
                <a:solidFill>
                  <a:srgbClr val="FFFFFF"/>
                </a:solidFill>
              </a:rPr>
              <a:t>infection</a:t>
            </a:r>
            <a:endParaRPr sz="3600"/>
          </a:p>
          <a:p>
            <a:pPr marR="302895" algn="ctr">
              <a:lnSpc>
                <a:spcPct val="100000"/>
              </a:lnSpc>
              <a:spcBef>
                <a:spcPts val="705"/>
              </a:spcBef>
            </a:pPr>
            <a:r>
              <a:rPr sz="3450" b="0" spc="-82" baseline="-55555" dirty="0">
                <a:latin typeface="Verdana"/>
                <a:cs typeface="Verdana"/>
              </a:rPr>
              <a:t>u</a:t>
            </a:r>
            <a:r>
              <a:rPr sz="3450" b="0" spc="-615" baseline="-55555" dirty="0">
                <a:latin typeface="Verdana"/>
                <a:cs typeface="Verdana"/>
              </a:rPr>
              <a:t>n</a:t>
            </a:r>
            <a:r>
              <a:rPr sz="3600" spc="-2165" dirty="0">
                <a:solidFill>
                  <a:srgbClr val="FFFFFF"/>
                </a:solidFill>
              </a:rPr>
              <a:t>p</a:t>
            </a:r>
            <a:r>
              <a:rPr sz="3450" b="0" spc="-195" baseline="-55555" dirty="0">
                <a:latin typeface="Verdana"/>
                <a:cs typeface="Verdana"/>
              </a:rPr>
              <a:t>it</a:t>
            </a:r>
            <a:r>
              <a:rPr sz="3450" b="0" spc="89" baseline="-55555" dirty="0">
                <a:latin typeface="Verdana"/>
                <a:cs typeface="Verdana"/>
              </a:rPr>
              <a:t> </a:t>
            </a:r>
            <a:r>
              <a:rPr sz="3600" spc="-114" dirty="0">
                <a:solidFill>
                  <a:srgbClr val="FFFFFF"/>
                </a:solidFill>
              </a:rPr>
              <a:t>revention</a:t>
            </a:r>
            <a:r>
              <a:rPr sz="3600" spc="-155" dirty="0">
                <a:solidFill>
                  <a:srgbClr val="FFFFFF"/>
                </a:solidFill>
              </a:rPr>
              <a:t> </a:t>
            </a:r>
            <a:r>
              <a:rPr sz="3600" spc="15" dirty="0">
                <a:solidFill>
                  <a:srgbClr val="FFFFFF"/>
                </a:solidFill>
              </a:rPr>
              <a:t>and</a:t>
            </a:r>
            <a:r>
              <a:rPr sz="3600" spc="-155" dirty="0">
                <a:solidFill>
                  <a:srgbClr val="FFFFFF"/>
                </a:solidFill>
              </a:rPr>
              <a:t> </a:t>
            </a:r>
            <a:r>
              <a:rPr sz="3600" spc="-105" dirty="0">
                <a:solidFill>
                  <a:srgbClr val="FFFFFF"/>
                </a:solidFill>
              </a:rPr>
              <a:t>control</a:t>
            </a:r>
            <a:endParaRPr sz="360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0" y="3"/>
            <a:ext cx="9258299"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835646" y="3677057"/>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9835646" y="4934358"/>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9835646" y="5772558"/>
            <a:ext cx="114300" cy="114300"/>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10354758" y="6605995"/>
            <a:ext cx="123825" cy="123825"/>
          </a:xfrm>
          <a:prstGeom prst="rect">
            <a:avLst/>
          </a:prstGeom>
        </p:spPr>
      </p:pic>
      <p:sp>
        <p:nvSpPr>
          <p:cNvPr id="8" name="object 8"/>
          <p:cNvSpPr txBox="1"/>
          <p:nvPr/>
        </p:nvSpPr>
        <p:spPr>
          <a:xfrm>
            <a:off x="10121941" y="3477667"/>
            <a:ext cx="6709409" cy="3378200"/>
          </a:xfrm>
          <a:prstGeom prst="rect">
            <a:avLst/>
          </a:prstGeom>
        </p:spPr>
        <p:txBody>
          <a:bodyPr vert="horz" wrap="square" lIns="0" tIns="12700" rIns="0" bIns="0" rtlCol="0">
            <a:spAutoFit/>
          </a:bodyPr>
          <a:lstStyle/>
          <a:p>
            <a:pPr marL="12700" marR="212090" algn="just">
              <a:lnSpc>
                <a:spcPct val="114599"/>
              </a:lnSpc>
              <a:spcBef>
                <a:spcPts val="100"/>
              </a:spcBef>
            </a:pPr>
            <a:r>
              <a:rPr sz="2400" dirty="0">
                <a:latin typeface="Verdana"/>
                <a:cs typeface="Verdana"/>
              </a:rPr>
              <a:t>A</a:t>
            </a:r>
            <a:r>
              <a:rPr sz="2400" spc="-125" dirty="0">
                <a:latin typeface="Verdana"/>
                <a:cs typeface="Verdana"/>
              </a:rPr>
              <a:t> </a:t>
            </a:r>
            <a:r>
              <a:rPr sz="2400" spc="20" dirty="0">
                <a:latin typeface="Verdana"/>
                <a:cs typeface="Verdana"/>
              </a:rPr>
              <a:t>disease</a:t>
            </a:r>
            <a:r>
              <a:rPr sz="2400" spc="-125" dirty="0">
                <a:latin typeface="Verdana"/>
                <a:cs typeface="Verdana"/>
              </a:rPr>
              <a:t> </a:t>
            </a:r>
            <a:r>
              <a:rPr sz="2400" spc="-35" dirty="0">
                <a:latin typeface="Verdana"/>
                <a:cs typeface="Verdana"/>
              </a:rPr>
              <a:t>vector</a:t>
            </a:r>
            <a:r>
              <a:rPr sz="2400" spc="-125" dirty="0">
                <a:latin typeface="Verdana"/>
                <a:cs typeface="Verdana"/>
              </a:rPr>
              <a:t> </a:t>
            </a:r>
            <a:r>
              <a:rPr sz="2400" spc="-70" dirty="0">
                <a:latin typeface="Verdana"/>
                <a:cs typeface="Verdana"/>
              </a:rPr>
              <a:t>is</a:t>
            </a:r>
            <a:r>
              <a:rPr sz="2400" spc="-125" dirty="0">
                <a:latin typeface="Verdana"/>
                <a:cs typeface="Verdana"/>
              </a:rPr>
              <a:t> </a:t>
            </a:r>
            <a:r>
              <a:rPr sz="2400" spc="-20" dirty="0">
                <a:latin typeface="Verdana"/>
                <a:cs typeface="Verdana"/>
              </a:rPr>
              <a:t>any</a:t>
            </a:r>
            <a:r>
              <a:rPr sz="2400" spc="-125" dirty="0">
                <a:latin typeface="Verdana"/>
                <a:cs typeface="Verdana"/>
              </a:rPr>
              <a:t> </a:t>
            </a:r>
            <a:r>
              <a:rPr sz="2400" spc="-85" dirty="0">
                <a:latin typeface="Verdana"/>
                <a:cs typeface="Verdana"/>
              </a:rPr>
              <a:t>living</a:t>
            </a:r>
            <a:r>
              <a:rPr sz="2400" spc="-125" dirty="0">
                <a:latin typeface="Verdana"/>
                <a:cs typeface="Verdana"/>
              </a:rPr>
              <a:t> </a:t>
            </a:r>
            <a:r>
              <a:rPr sz="2400" spc="-5" dirty="0">
                <a:latin typeface="Verdana"/>
                <a:cs typeface="Verdana"/>
              </a:rPr>
              <a:t>organism</a:t>
            </a:r>
            <a:r>
              <a:rPr sz="2400" spc="-125" dirty="0">
                <a:latin typeface="Verdana"/>
                <a:cs typeface="Verdana"/>
              </a:rPr>
              <a:t> </a:t>
            </a:r>
            <a:r>
              <a:rPr sz="2400" spc="-45" dirty="0">
                <a:latin typeface="Verdana"/>
                <a:cs typeface="Verdana"/>
              </a:rPr>
              <a:t>that </a:t>
            </a:r>
            <a:r>
              <a:rPr sz="2400" spc="-830" dirty="0">
                <a:latin typeface="Verdana"/>
                <a:cs typeface="Verdana"/>
              </a:rPr>
              <a:t> </a:t>
            </a:r>
            <a:r>
              <a:rPr sz="2400" spc="-20" dirty="0">
                <a:latin typeface="Verdana"/>
                <a:cs typeface="Verdana"/>
              </a:rPr>
              <a:t>carries </a:t>
            </a:r>
            <a:r>
              <a:rPr sz="2400" spc="60" dirty="0">
                <a:latin typeface="Verdana"/>
                <a:cs typeface="Verdana"/>
              </a:rPr>
              <a:t>and </a:t>
            </a:r>
            <a:r>
              <a:rPr sz="2400" spc="20" dirty="0">
                <a:latin typeface="Verdana"/>
                <a:cs typeface="Verdana"/>
              </a:rPr>
              <a:t>spreads </a:t>
            </a:r>
            <a:r>
              <a:rPr sz="2400" spc="-35" dirty="0">
                <a:latin typeface="Verdana"/>
                <a:cs typeface="Verdana"/>
              </a:rPr>
              <a:t>infectious </a:t>
            </a:r>
            <a:r>
              <a:rPr sz="2400" spc="10" dirty="0">
                <a:latin typeface="Verdana"/>
                <a:cs typeface="Verdana"/>
              </a:rPr>
              <a:t>microbes </a:t>
            </a:r>
            <a:r>
              <a:rPr sz="2400" spc="-45" dirty="0">
                <a:latin typeface="Verdana"/>
                <a:cs typeface="Verdana"/>
              </a:rPr>
              <a:t>to </a:t>
            </a:r>
            <a:r>
              <a:rPr sz="2400" spc="-830" dirty="0">
                <a:latin typeface="Verdana"/>
                <a:cs typeface="Verdana"/>
              </a:rPr>
              <a:t> </a:t>
            </a:r>
            <a:r>
              <a:rPr sz="2400" spc="-30" dirty="0">
                <a:latin typeface="Verdana"/>
                <a:cs typeface="Verdana"/>
              </a:rPr>
              <a:t>another</a:t>
            </a:r>
            <a:r>
              <a:rPr sz="2400" spc="-125" dirty="0">
                <a:latin typeface="Verdana"/>
                <a:cs typeface="Verdana"/>
              </a:rPr>
              <a:t> </a:t>
            </a:r>
            <a:r>
              <a:rPr sz="2400" spc="-85" dirty="0">
                <a:latin typeface="Verdana"/>
                <a:cs typeface="Verdana"/>
              </a:rPr>
              <a:t>living</a:t>
            </a:r>
            <a:r>
              <a:rPr sz="2400" spc="-125" dirty="0">
                <a:latin typeface="Verdana"/>
                <a:cs typeface="Verdana"/>
              </a:rPr>
              <a:t> </a:t>
            </a:r>
            <a:r>
              <a:rPr sz="2400" spc="-5" dirty="0">
                <a:latin typeface="Verdana"/>
                <a:cs typeface="Verdana"/>
              </a:rPr>
              <a:t>organism</a:t>
            </a:r>
            <a:endParaRPr sz="2400">
              <a:latin typeface="Verdana"/>
              <a:cs typeface="Verdana"/>
            </a:endParaRPr>
          </a:p>
          <a:p>
            <a:pPr marL="12700" marR="183515" algn="just">
              <a:lnSpc>
                <a:spcPct val="114599"/>
              </a:lnSpc>
            </a:pPr>
            <a:r>
              <a:rPr sz="2400" spc="-30" dirty="0">
                <a:latin typeface="Verdana"/>
                <a:cs typeface="Verdana"/>
              </a:rPr>
              <a:t>Most</a:t>
            </a:r>
            <a:r>
              <a:rPr sz="2400" spc="-130" dirty="0">
                <a:latin typeface="Verdana"/>
                <a:cs typeface="Verdana"/>
              </a:rPr>
              <a:t> </a:t>
            </a:r>
            <a:r>
              <a:rPr sz="2400" spc="60" dirty="0">
                <a:latin typeface="Verdana"/>
                <a:cs typeface="Verdana"/>
              </a:rPr>
              <a:t>common</a:t>
            </a:r>
            <a:r>
              <a:rPr sz="2400" spc="-130" dirty="0">
                <a:latin typeface="Verdana"/>
                <a:cs typeface="Verdana"/>
              </a:rPr>
              <a:t> </a:t>
            </a:r>
            <a:r>
              <a:rPr sz="2400" spc="-30" dirty="0">
                <a:latin typeface="Verdana"/>
                <a:cs typeface="Verdana"/>
              </a:rPr>
              <a:t>vectors</a:t>
            </a:r>
            <a:r>
              <a:rPr sz="2400" spc="-130" dirty="0">
                <a:latin typeface="Verdana"/>
                <a:cs typeface="Verdana"/>
              </a:rPr>
              <a:t> </a:t>
            </a:r>
            <a:r>
              <a:rPr sz="2400" spc="-5" dirty="0">
                <a:latin typeface="Verdana"/>
                <a:cs typeface="Verdana"/>
              </a:rPr>
              <a:t>are</a:t>
            </a:r>
            <a:r>
              <a:rPr sz="2400" spc="-130" dirty="0">
                <a:latin typeface="Verdana"/>
                <a:cs typeface="Verdana"/>
              </a:rPr>
              <a:t> </a:t>
            </a:r>
            <a:r>
              <a:rPr sz="2400" spc="-20" dirty="0">
                <a:latin typeface="Verdana"/>
                <a:cs typeface="Verdana"/>
              </a:rPr>
              <a:t>insects</a:t>
            </a:r>
            <a:r>
              <a:rPr sz="2400" spc="-130" dirty="0">
                <a:latin typeface="Verdana"/>
                <a:cs typeface="Verdana"/>
              </a:rPr>
              <a:t> </a:t>
            </a:r>
            <a:r>
              <a:rPr sz="2400" spc="-45" dirty="0">
                <a:latin typeface="Verdana"/>
                <a:cs typeface="Verdana"/>
              </a:rPr>
              <a:t>that</a:t>
            </a:r>
            <a:r>
              <a:rPr sz="2400" spc="-130" dirty="0">
                <a:latin typeface="Verdana"/>
                <a:cs typeface="Verdana"/>
              </a:rPr>
              <a:t> </a:t>
            </a:r>
            <a:r>
              <a:rPr sz="2400" spc="-40" dirty="0">
                <a:latin typeface="Verdana"/>
                <a:cs typeface="Verdana"/>
              </a:rPr>
              <a:t>suck </a:t>
            </a:r>
            <a:r>
              <a:rPr sz="2400" spc="-835" dirty="0">
                <a:latin typeface="Verdana"/>
                <a:cs typeface="Verdana"/>
              </a:rPr>
              <a:t> </a:t>
            </a:r>
            <a:r>
              <a:rPr sz="2400" spc="-55" dirty="0">
                <a:latin typeface="Verdana"/>
                <a:cs typeface="Verdana"/>
              </a:rPr>
              <a:t>blood,</a:t>
            </a:r>
            <a:r>
              <a:rPr sz="2400" spc="-130" dirty="0">
                <a:latin typeface="Verdana"/>
                <a:cs typeface="Verdana"/>
              </a:rPr>
              <a:t> </a:t>
            </a:r>
            <a:r>
              <a:rPr sz="2400" spc="15" dirty="0">
                <a:latin typeface="Verdana"/>
                <a:cs typeface="Verdana"/>
              </a:rPr>
              <a:t>such</a:t>
            </a:r>
            <a:r>
              <a:rPr sz="2400" spc="-125" dirty="0">
                <a:latin typeface="Verdana"/>
                <a:cs typeface="Verdana"/>
              </a:rPr>
              <a:t> </a:t>
            </a:r>
            <a:r>
              <a:rPr sz="2400" spc="70" dirty="0">
                <a:latin typeface="Verdana"/>
                <a:cs typeface="Verdana"/>
              </a:rPr>
              <a:t>as</a:t>
            </a:r>
            <a:r>
              <a:rPr sz="2400" spc="-125" dirty="0">
                <a:latin typeface="Verdana"/>
                <a:cs typeface="Verdana"/>
              </a:rPr>
              <a:t> </a:t>
            </a:r>
            <a:r>
              <a:rPr sz="2400" spc="-10" dirty="0">
                <a:latin typeface="Verdana"/>
                <a:cs typeface="Verdana"/>
              </a:rPr>
              <a:t>mosquitoes</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120" dirty="0">
                <a:latin typeface="Verdana"/>
                <a:cs typeface="Verdana"/>
              </a:rPr>
              <a:t>ticks.</a:t>
            </a:r>
            <a:endParaRPr sz="2400">
              <a:latin typeface="Verdana"/>
              <a:cs typeface="Verdana"/>
            </a:endParaRPr>
          </a:p>
          <a:p>
            <a:pPr marL="12700" marR="5080" algn="just">
              <a:lnSpc>
                <a:spcPct val="114599"/>
              </a:lnSpc>
            </a:pPr>
            <a:r>
              <a:rPr sz="2400" spc="10" dirty="0">
                <a:latin typeface="Verdana"/>
                <a:cs typeface="Verdana"/>
              </a:rPr>
              <a:t>Vector-borne</a:t>
            </a:r>
            <a:r>
              <a:rPr sz="2400" spc="-125" dirty="0">
                <a:latin typeface="Verdana"/>
                <a:cs typeface="Verdana"/>
              </a:rPr>
              <a:t> </a:t>
            </a:r>
            <a:r>
              <a:rPr sz="2400" spc="15" dirty="0">
                <a:latin typeface="Verdana"/>
                <a:cs typeface="Verdana"/>
              </a:rPr>
              <a:t>diseases</a:t>
            </a:r>
            <a:r>
              <a:rPr sz="2400" spc="-125" dirty="0">
                <a:latin typeface="Verdana"/>
                <a:cs typeface="Verdana"/>
              </a:rPr>
              <a:t> </a:t>
            </a:r>
            <a:r>
              <a:rPr sz="2400" spc="90" dirty="0">
                <a:latin typeface="Verdana"/>
                <a:cs typeface="Verdana"/>
              </a:rPr>
              <a:t>can</a:t>
            </a:r>
            <a:r>
              <a:rPr sz="2400" spc="-125" dirty="0">
                <a:latin typeface="Verdana"/>
                <a:cs typeface="Verdana"/>
              </a:rPr>
              <a:t> </a:t>
            </a:r>
            <a:r>
              <a:rPr sz="2400" spc="55" dirty="0">
                <a:latin typeface="Verdana"/>
                <a:cs typeface="Verdana"/>
              </a:rPr>
              <a:t>be</a:t>
            </a:r>
            <a:r>
              <a:rPr sz="2400" spc="-125" dirty="0">
                <a:latin typeface="Verdana"/>
                <a:cs typeface="Verdana"/>
              </a:rPr>
              <a:t> </a:t>
            </a:r>
            <a:r>
              <a:rPr sz="2400" spc="25" dirty="0">
                <a:latin typeface="Verdana"/>
                <a:cs typeface="Verdana"/>
              </a:rPr>
              <a:t>spread</a:t>
            </a:r>
            <a:r>
              <a:rPr sz="2400" spc="-125" dirty="0">
                <a:latin typeface="Verdana"/>
                <a:cs typeface="Verdana"/>
              </a:rPr>
              <a:t> </a:t>
            </a:r>
            <a:r>
              <a:rPr sz="2400" spc="-95" dirty="0">
                <a:latin typeface="Verdana"/>
                <a:cs typeface="Verdana"/>
              </a:rPr>
              <a:t>in</a:t>
            </a:r>
            <a:r>
              <a:rPr sz="2400" spc="-125" dirty="0">
                <a:latin typeface="Verdana"/>
                <a:cs typeface="Verdana"/>
              </a:rPr>
              <a:t> </a:t>
            </a:r>
            <a:r>
              <a:rPr sz="2400" spc="-45" dirty="0">
                <a:latin typeface="Verdana"/>
                <a:cs typeface="Verdana"/>
              </a:rPr>
              <a:t>two  </a:t>
            </a:r>
            <a:r>
              <a:rPr sz="2400" spc="-90" dirty="0">
                <a:latin typeface="Verdana"/>
                <a:cs typeface="Verdana"/>
              </a:rPr>
              <a:t>ways:</a:t>
            </a:r>
            <a:endParaRPr sz="2400">
              <a:latin typeface="Verdana"/>
              <a:cs typeface="Verdana"/>
            </a:endParaRPr>
          </a:p>
          <a:p>
            <a:pPr marL="530860" algn="just">
              <a:lnSpc>
                <a:spcPct val="100000"/>
              </a:lnSpc>
              <a:spcBef>
                <a:spcPts val="415"/>
              </a:spcBef>
            </a:pPr>
            <a:r>
              <a:rPr sz="2400" spc="10" dirty="0">
                <a:latin typeface="Verdana"/>
                <a:cs typeface="Verdana"/>
              </a:rPr>
              <a:t>mechanically</a:t>
            </a:r>
            <a:r>
              <a:rPr sz="2400" spc="-155" dirty="0">
                <a:latin typeface="Verdana"/>
                <a:cs typeface="Verdana"/>
              </a:rPr>
              <a:t> </a:t>
            </a:r>
            <a:r>
              <a:rPr sz="2400" spc="60" dirty="0">
                <a:latin typeface="Verdana"/>
                <a:cs typeface="Verdana"/>
              </a:rPr>
              <a:t>and</a:t>
            </a:r>
            <a:r>
              <a:rPr sz="2400" spc="-150" dirty="0">
                <a:latin typeface="Verdana"/>
                <a:cs typeface="Verdana"/>
              </a:rPr>
              <a:t> </a:t>
            </a:r>
            <a:r>
              <a:rPr sz="2400" spc="-15" dirty="0">
                <a:latin typeface="Verdana"/>
                <a:cs typeface="Verdana"/>
              </a:rPr>
              <a:t>biologically</a:t>
            </a:r>
            <a:endParaRPr sz="2400">
              <a:latin typeface="Verdana"/>
              <a:cs typeface="Verdana"/>
            </a:endParaRPr>
          </a:p>
        </p:txBody>
      </p:sp>
      <p:sp>
        <p:nvSpPr>
          <p:cNvPr id="10" name="object 10"/>
          <p:cNvSpPr txBox="1">
            <a:spLocks noGrp="1"/>
          </p:cNvSpPr>
          <p:nvPr>
            <p:ph type="title"/>
          </p:nvPr>
        </p:nvSpPr>
        <p:spPr>
          <a:prstGeom prst="rect">
            <a:avLst/>
          </a:prstGeom>
        </p:spPr>
        <p:txBody>
          <a:bodyPr vert="horz" wrap="square" lIns="0" tIns="12065" rIns="0" bIns="0" rtlCol="0">
            <a:spAutoFit/>
          </a:bodyPr>
          <a:lstStyle/>
          <a:p>
            <a:pPr marL="8600440" marR="5080">
              <a:lnSpc>
                <a:spcPct val="116500"/>
              </a:lnSpc>
              <a:spcBef>
                <a:spcPts val="95"/>
              </a:spcBef>
            </a:pPr>
            <a:r>
              <a:rPr spc="-155" dirty="0"/>
              <a:t>Vectors </a:t>
            </a:r>
            <a:r>
              <a:rPr spc="20" dirty="0"/>
              <a:t>and </a:t>
            </a:r>
            <a:r>
              <a:rPr spc="-95" dirty="0"/>
              <a:t>diseases </a:t>
            </a:r>
            <a:r>
              <a:rPr spc="-90" dirty="0"/>
              <a:t> </a:t>
            </a:r>
            <a:r>
              <a:rPr spc="-85" dirty="0"/>
              <a:t>spread</a:t>
            </a:r>
            <a:r>
              <a:rPr spc="-215" dirty="0"/>
              <a:t> </a:t>
            </a:r>
            <a:r>
              <a:rPr spc="-75" dirty="0"/>
              <a:t>in</a:t>
            </a:r>
            <a:r>
              <a:rPr spc="-210" dirty="0"/>
              <a:t> </a:t>
            </a:r>
            <a:r>
              <a:rPr spc="-15" dirty="0"/>
              <a:t>humans</a:t>
            </a:r>
            <a:r>
              <a:rPr spc="-210" dirty="0"/>
              <a:t> </a:t>
            </a:r>
            <a:r>
              <a:rPr spc="20" dirty="0"/>
              <a:t>and </a:t>
            </a:r>
            <a:r>
              <a:rPr spc="10" dirty="0"/>
              <a:t> </a:t>
            </a:r>
            <a:r>
              <a:rPr spc="-5" dirty="0"/>
              <a:t>animals</a:t>
            </a:r>
          </a:p>
        </p:txBody>
      </p:sp>
      <p:pic>
        <p:nvPicPr>
          <p:cNvPr id="12" name="object 5">
            <a:hlinkClick r:id="rId6" action="ppaction://hlinksldjump"/>
            <a:extLst>
              <a:ext uri="{FF2B5EF4-FFF2-40B4-BE49-F238E27FC236}">
                <a16:creationId xmlns:a16="http://schemas.microsoft.com/office/drawing/2014/main" id="{273B8A11-A200-8F23-CC3D-0CBCE808829A}"/>
              </a:ext>
            </a:extLst>
          </p:cNvPr>
          <p:cNvPicPr/>
          <p:nvPr/>
        </p:nvPicPr>
        <p:blipFill>
          <a:blip r:embed="rId7"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3416320"/>
          </a:xfrm>
          <a:prstGeom prst="rect">
            <a:avLst/>
          </a:prstGeom>
          <a:noFill/>
        </p:spPr>
        <p:txBody>
          <a:bodyPr wrap="square" rtlCol="0">
            <a:spAutoFit/>
          </a:bodyPr>
          <a:lstStyle/>
          <a:p>
            <a:r>
              <a:rPr lang="en-US" sz="2400" dirty="0">
                <a:solidFill>
                  <a:schemeClr val="tx2"/>
                </a:solidFill>
              </a:rPr>
              <a:t>20. List the steps for correctly donning and doffing PPE while supporting a patient/client who is in COVID isolation.</a:t>
            </a:r>
          </a:p>
          <a:p>
            <a:r>
              <a:rPr lang="en-US" sz="2400" dirty="0"/>
              <a:t>Donning PPE</a:t>
            </a:r>
          </a:p>
          <a:p>
            <a:r>
              <a:rPr lang="en-US" sz="2400" dirty="0"/>
              <a:t>• Before starting, perform hand hygiene. Wash your hands with soap and water or use an alcohol-based hand rub.</a:t>
            </a:r>
          </a:p>
          <a:p>
            <a:r>
              <a:rPr lang="en-US" sz="2400" dirty="0"/>
              <a:t>• Next put on gown. Fully cover your torso from neck to knee and arms to the end of the wrists. Wrap the gown around your back. Fasten the gown at the back of your neck and waist.</a:t>
            </a:r>
          </a:p>
          <a:p>
            <a:r>
              <a:rPr lang="en-US" sz="2400" dirty="0"/>
              <a:t>• Put on your surgical mask or P2/N95 respirator. Mould the flexible band to the bridge of your nose. Ensure the mask is fitted snug to the face and below the chin</a:t>
            </a:r>
          </a:p>
          <a:p>
            <a:r>
              <a:rPr lang="en-US" sz="2400" dirty="0"/>
              <a:t>• Next put on your protective eyewear or face shield. Place the protective eyewear or face shield over your eyes and face and adjust to fit.</a:t>
            </a:r>
          </a:p>
          <a:p>
            <a:r>
              <a:rPr lang="en-US" sz="2400" dirty="0"/>
              <a:t>• Finally, you need to put on gloves. Extend these to cover the cuff of your long-sleeved gown.</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8CD0081-DDF0-B01C-3CCA-F55349D6F646}"/>
              </a:ext>
            </a:extLst>
          </p:cNvPr>
          <p:cNvPicPr>
            <a:picLocks noChangeAspect="1"/>
          </p:cNvPicPr>
          <p:nvPr/>
        </p:nvPicPr>
        <p:blipFill>
          <a:blip r:embed="rId4"/>
          <a:stretch>
            <a:fillRect/>
          </a:stretch>
        </p:blipFill>
        <p:spPr>
          <a:xfrm>
            <a:off x="53340" y="1972715"/>
            <a:ext cx="18257518" cy="6523585"/>
          </a:xfrm>
          <a:prstGeom prst="rect">
            <a:avLst/>
          </a:prstGeom>
        </p:spPr>
      </p:pic>
      <p:pic>
        <p:nvPicPr>
          <p:cNvPr id="4" name="object 5">
            <a:hlinkClick r:id="rId5" action="ppaction://hlinksldjump"/>
            <a:extLst>
              <a:ext uri="{FF2B5EF4-FFF2-40B4-BE49-F238E27FC236}">
                <a16:creationId xmlns:a16="http://schemas.microsoft.com/office/drawing/2014/main" id="{82807A24-FD1F-61BE-FF24-FB123EB2E40D}"/>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7695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8586966"/>
          </a:xfrm>
          <a:prstGeom prst="rect">
            <a:avLst/>
          </a:prstGeom>
          <a:noFill/>
        </p:spPr>
        <p:txBody>
          <a:bodyPr wrap="square" rtlCol="0">
            <a:spAutoFit/>
          </a:bodyPr>
          <a:lstStyle/>
          <a:p>
            <a:r>
              <a:rPr lang="en-US" sz="2400" dirty="0">
                <a:solidFill>
                  <a:schemeClr val="tx2"/>
                </a:solidFill>
              </a:rPr>
              <a:t>20. List the steps for correctly donning and doffing PPE while supporting a patient/client who is in COVID isolation.</a:t>
            </a:r>
          </a:p>
          <a:p>
            <a:r>
              <a:rPr lang="en-US" sz="2400" dirty="0"/>
              <a:t>Doffing PPE</a:t>
            </a:r>
          </a:p>
          <a:p>
            <a:r>
              <a:rPr lang="en-US" sz="2400" dirty="0"/>
              <a:t>• Start removing PPE when you're still in the patient or resident’s room. Do this as far away as possible from the patient such as the door to exit the room.</a:t>
            </a:r>
          </a:p>
          <a:p>
            <a:r>
              <a:rPr lang="en-US" sz="2400" dirty="0"/>
              <a:t>• When taking off or doffing PPE, the principle is to avoid contaminating your clothes, skin or mucous membranes with potentially contaminated PPE.</a:t>
            </a:r>
          </a:p>
          <a:p>
            <a:r>
              <a:rPr lang="en-US" sz="2400" dirty="0"/>
              <a:t>• Do not touch the front of the gown, eye protection or mask.</a:t>
            </a:r>
          </a:p>
          <a:p>
            <a:r>
              <a:rPr lang="en-US" sz="2400" dirty="0"/>
              <a:t>• Take off gloves remembering that the outside of the gloves are contaminated – they should not be touched with bare hands. Using a gloved hand, grasp the palm of the other gloved hand and peel off the first glove.</a:t>
            </a:r>
          </a:p>
          <a:p>
            <a:r>
              <a:rPr lang="en-US" sz="2400" dirty="0"/>
              <a:t>• Hold the removed glove in your gloved hand. Slide the fingers of the ungloved hand under the remaining glove at the wrist and peel off the second glove over first glove.</a:t>
            </a:r>
          </a:p>
          <a:p>
            <a:r>
              <a:rPr lang="en-US" sz="2400" dirty="0"/>
              <a:t>• Discard the gloves into a waste bin or receptacle.</a:t>
            </a:r>
          </a:p>
          <a:p>
            <a:r>
              <a:rPr lang="en-US" sz="2400" dirty="0"/>
              <a:t>• Perform hand hygiene.</a:t>
            </a:r>
          </a:p>
          <a:p>
            <a:r>
              <a:rPr lang="en-US" sz="2400" dirty="0"/>
              <a:t>• Take off gown without touching the front or sleeves of the gown and touching the inside of the gown only.</a:t>
            </a:r>
          </a:p>
          <a:p>
            <a:r>
              <a:rPr lang="en-US" sz="2400" dirty="0"/>
              <a:t>• Turn the gown inside out. Fold or roll it into a bundle and discard into a waste bin or receptacle.</a:t>
            </a:r>
          </a:p>
          <a:p>
            <a:r>
              <a:rPr lang="en-US" sz="2400" dirty="0"/>
              <a:t>• And again, perform hand hygiene.</a:t>
            </a:r>
          </a:p>
          <a:p>
            <a:r>
              <a:rPr lang="en-US" sz="2400" dirty="0"/>
              <a:t>• Now leave the patient or resident’s room.</a:t>
            </a:r>
          </a:p>
          <a:p>
            <a:r>
              <a:rPr lang="en-US" sz="2400" dirty="0"/>
              <a:t>• Perform hand hygiene again after leaving the room.</a:t>
            </a:r>
          </a:p>
          <a:p>
            <a:r>
              <a:rPr lang="en-US" sz="2400" dirty="0"/>
              <a:t>• Remove the protective eye wear or face shield from the back (if it has an elastic band) or by the side arms without touching the front of the eye wear or shield. Dispose off or send for reprocessing if it is reusable</a:t>
            </a:r>
          </a:p>
          <a:p>
            <a:r>
              <a:rPr lang="en-US" sz="2400" dirty="0"/>
              <a:t>• Perform hand hygiene.</a:t>
            </a:r>
          </a:p>
          <a:p>
            <a:r>
              <a:rPr lang="en-US" sz="2400" dirty="0"/>
              <a:t>• Take off your surgical mask or respirator without touching the front and dispose off the mask into a receptacle.</a:t>
            </a:r>
          </a:p>
          <a:p>
            <a:r>
              <a:rPr lang="en-US" sz="2400" dirty="0"/>
              <a:t>• And finally, perform hand hygiene once again.</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96B891-EA7F-A409-ED13-4A1A2AA8B165}"/>
              </a:ext>
            </a:extLst>
          </p:cNvPr>
          <p:cNvPicPr>
            <a:picLocks noChangeAspect="1"/>
          </p:cNvPicPr>
          <p:nvPr/>
        </p:nvPicPr>
        <p:blipFill>
          <a:blip r:embed="rId4"/>
          <a:stretch>
            <a:fillRect/>
          </a:stretch>
        </p:blipFill>
        <p:spPr>
          <a:xfrm>
            <a:off x="53340" y="1972715"/>
            <a:ext cx="18257518" cy="8147428"/>
          </a:xfrm>
          <a:prstGeom prst="rect">
            <a:avLst/>
          </a:prstGeom>
        </p:spPr>
      </p:pic>
      <p:pic>
        <p:nvPicPr>
          <p:cNvPr id="4" name="object 5">
            <a:hlinkClick r:id="rId5" action="ppaction://hlinksldjump"/>
            <a:extLst>
              <a:ext uri="{FF2B5EF4-FFF2-40B4-BE49-F238E27FC236}">
                <a16:creationId xmlns:a16="http://schemas.microsoft.com/office/drawing/2014/main" id="{672CE57C-EA77-D074-955A-904D6DE73A9F}"/>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9864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4893647"/>
          </a:xfrm>
          <a:prstGeom prst="rect">
            <a:avLst/>
          </a:prstGeom>
          <a:noFill/>
        </p:spPr>
        <p:txBody>
          <a:bodyPr wrap="square" rtlCol="0">
            <a:spAutoFit/>
          </a:bodyPr>
          <a:lstStyle/>
          <a:p>
            <a:r>
              <a:rPr lang="en-US" sz="2400" dirty="0">
                <a:solidFill>
                  <a:schemeClr val="tx2"/>
                </a:solidFill>
              </a:rPr>
              <a:t>21. List the product and steps for enhanced cleaning of surfaces when there has been an outbreak of an infectious disease (flu/covid).</a:t>
            </a:r>
          </a:p>
          <a:p>
            <a:r>
              <a:rPr lang="en-US" sz="2400" dirty="0"/>
              <a:t>Removal of germs such as the virus that causes COVID-19 requires thorough cleaning followed by disinfection. Coronaviruses can survive on surfaces for many hours but are readily inactivated by cleaning and disinfection.</a:t>
            </a:r>
          </a:p>
          <a:p>
            <a:r>
              <a:rPr lang="en-US" sz="2400" dirty="0"/>
              <a:t>The disinfectant used should be one for which the manufacturer claims antiviral activity, meaning it can kill the virus (such as chlorine-based disinfectants, which are commonly used. According to National Safety and Quality Health Standards (NSQHS), Australian Guidelines for the Prevention and Control of Infection in Healthcare, new conditional recommendation includes sodium hypochlorite disinfection being used as an adjunct (additional) to standard cleaning in healthcare facilities.</a:t>
            </a:r>
          </a:p>
          <a:p>
            <a:r>
              <a:rPr lang="en-US" sz="2400" dirty="0"/>
              <a:t>• Wipe the area with the solution using disposable paper towels or disposable cloth.</a:t>
            </a:r>
          </a:p>
          <a:p>
            <a:r>
              <a:rPr lang="en-US" sz="2400" dirty="0"/>
              <a:t>• Dispose of gloves and mask in a leak-proof hazardous plastic bag.</a:t>
            </a:r>
          </a:p>
          <a:p>
            <a:r>
              <a:rPr lang="en-US" sz="2400" dirty="0"/>
              <a:t>• Wash your hands thoroughly using soap and water and dry with disposable paper or single-use cloth towel. If water is unavailable, clean your hands with an alcohol-based hand rub and wash hands as soon as hand washing facilities are available.</a:t>
            </a:r>
          </a:p>
          <a:p>
            <a:r>
              <a:rPr lang="en-US" sz="2400" dirty="0">
                <a:solidFill>
                  <a:schemeClr val="tx2"/>
                </a:solidFill>
              </a:rPr>
              <a:t>22. Explain your responsibilities for the following towards infection prevention and control.</a:t>
            </a:r>
          </a:p>
          <a:p>
            <a:endParaRPr lang="en-US" sz="24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BEE11DC8-C73E-7C06-95DD-08DD8A94E752}"/>
              </a:ext>
            </a:extLst>
          </p:cNvPr>
          <p:cNvGraphicFramePr>
            <a:graphicFrameLocks noGrp="1"/>
          </p:cNvGraphicFramePr>
          <p:nvPr>
            <p:extLst>
              <p:ext uri="{D42A27DB-BD31-4B8C-83A1-F6EECF244321}">
                <p14:modId xmlns:p14="http://schemas.microsoft.com/office/powerpoint/2010/main" val="968935349"/>
              </p:ext>
            </p:extLst>
          </p:nvPr>
        </p:nvGraphicFramePr>
        <p:xfrm>
          <a:off x="7620" y="6018243"/>
          <a:ext cx="18280378" cy="4023360"/>
        </p:xfrm>
        <a:graphic>
          <a:graphicData uri="http://schemas.openxmlformats.org/drawingml/2006/table">
            <a:tbl>
              <a:tblPr firstRow="1" bandRow="1">
                <a:tableStyleId>{5C22544A-7EE6-4342-B048-85BDC9FD1C3A}</a:tableStyleId>
              </a:tblPr>
              <a:tblGrid>
                <a:gridCol w="3345180">
                  <a:extLst>
                    <a:ext uri="{9D8B030D-6E8A-4147-A177-3AD203B41FA5}">
                      <a16:colId xmlns:a16="http://schemas.microsoft.com/office/drawing/2014/main" val="2009031259"/>
                    </a:ext>
                  </a:extLst>
                </a:gridCol>
                <a:gridCol w="14935198">
                  <a:extLst>
                    <a:ext uri="{9D8B030D-6E8A-4147-A177-3AD203B41FA5}">
                      <a16:colId xmlns:a16="http://schemas.microsoft.com/office/drawing/2014/main" val="2647047962"/>
                    </a:ext>
                  </a:extLst>
                </a:gridCol>
              </a:tblGrid>
              <a:tr h="370840">
                <a:tc>
                  <a:txBody>
                    <a:bodyPr/>
                    <a:lstStyle/>
                    <a:p>
                      <a:r>
                        <a:rPr lang="en-US" sz="2400" b="0" dirty="0">
                          <a:solidFill>
                            <a:schemeClr val="tx2"/>
                          </a:solidFill>
                        </a:rPr>
                        <a:t>Personal hygiene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rPr>
                        <a:t>Maintain personal care and cleanliness by showering daily, use of clean clothing or uniform, managing and laundering work clothing daily and not attending work when 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5057383"/>
                  </a:ext>
                </a:extLst>
              </a:tr>
              <a:tr h="370840">
                <a:tc>
                  <a:txBody>
                    <a:bodyPr/>
                    <a:lstStyle/>
                    <a:p>
                      <a:r>
                        <a:rPr lang="en-US" sz="2400" dirty="0">
                          <a:solidFill>
                            <a:schemeClr val="tx2"/>
                          </a:solidFill>
                        </a:rPr>
                        <a:t>Uniforms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In areas where there is a high risk of repeated exposure to blood and other body substances, it is recommended that uniforms be worn as well as the appropriate personal protective equipment. Healthcare workers should wear a clean uniform for each shift. They must follow the “bare below the elbows” strategy to allow for proper hand hygiene 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8692975"/>
                  </a:ext>
                </a:extLst>
              </a:tr>
              <a:tr h="370840">
                <a:tc>
                  <a:txBody>
                    <a:bodyPr/>
                    <a:lstStyle/>
                    <a:p>
                      <a:r>
                        <a:rPr lang="en-US" sz="2400" dirty="0">
                          <a:solidFill>
                            <a:schemeClr val="tx2"/>
                          </a:solidFill>
                        </a:rPr>
                        <a:t>Footwear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Footwear suitable for the duties being carried out must be worn and must be designed to minimise the risk of injury from dropped sharps, as well as minimise the risk of exposure to blood and body substances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6691798"/>
                  </a:ext>
                </a:extLst>
              </a:tr>
              <a:tr h="370840">
                <a:tc>
                  <a:txBody>
                    <a:bodyPr/>
                    <a:lstStyle/>
                    <a:p>
                      <a:r>
                        <a:rPr lang="en-US" sz="2400" dirty="0">
                          <a:solidFill>
                            <a:schemeClr val="tx2"/>
                          </a:solidFill>
                        </a:rPr>
                        <a:t>Ties and lanyards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Where possible, wearing lanyards and neckties should be avoided as data indicates that they may enable transmission of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728744"/>
                  </a:ext>
                </a:extLst>
              </a:tr>
            </a:tbl>
          </a:graphicData>
        </a:graphic>
      </p:graphicFrame>
      <p:pic>
        <p:nvPicPr>
          <p:cNvPr id="4" name="Picture 3">
            <a:extLst>
              <a:ext uri="{FF2B5EF4-FFF2-40B4-BE49-F238E27FC236}">
                <a16:creationId xmlns:a16="http://schemas.microsoft.com/office/drawing/2014/main" id="{5B0B4D3A-5768-89A4-CE15-8EF852B935BC}"/>
              </a:ext>
            </a:extLst>
          </p:cNvPr>
          <p:cNvPicPr>
            <a:picLocks noChangeAspect="1"/>
          </p:cNvPicPr>
          <p:nvPr/>
        </p:nvPicPr>
        <p:blipFill>
          <a:blip r:embed="rId4"/>
          <a:stretch>
            <a:fillRect/>
          </a:stretch>
        </p:blipFill>
        <p:spPr>
          <a:xfrm>
            <a:off x="0" y="1972714"/>
            <a:ext cx="18257518" cy="3644435"/>
          </a:xfrm>
          <a:prstGeom prst="rect">
            <a:avLst/>
          </a:prstGeom>
        </p:spPr>
      </p:pic>
      <p:pic>
        <p:nvPicPr>
          <p:cNvPr id="5" name="Picture 4">
            <a:extLst>
              <a:ext uri="{FF2B5EF4-FFF2-40B4-BE49-F238E27FC236}">
                <a16:creationId xmlns:a16="http://schemas.microsoft.com/office/drawing/2014/main" id="{7700CB5F-6C62-6CAF-9E2D-204EF52D559E}"/>
              </a:ext>
            </a:extLst>
          </p:cNvPr>
          <p:cNvPicPr>
            <a:picLocks noChangeAspect="1"/>
          </p:cNvPicPr>
          <p:nvPr/>
        </p:nvPicPr>
        <p:blipFill>
          <a:blip r:embed="rId4"/>
          <a:stretch>
            <a:fillRect/>
          </a:stretch>
        </p:blipFill>
        <p:spPr>
          <a:xfrm>
            <a:off x="3459483" y="6056686"/>
            <a:ext cx="14798035" cy="732782"/>
          </a:xfrm>
          <a:prstGeom prst="rect">
            <a:avLst/>
          </a:prstGeom>
        </p:spPr>
      </p:pic>
      <p:pic>
        <p:nvPicPr>
          <p:cNvPr id="9" name="Picture 8">
            <a:extLst>
              <a:ext uri="{FF2B5EF4-FFF2-40B4-BE49-F238E27FC236}">
                <a16:creationId xmlns:a16="http://schemas.microsoft.com/office/drawing/2014/main" id="{8D26EF62-C540-A937-6ACC-FB3FAB80BDB4}"/>
              </a:ext>
            </a:extLst>
          </p:cNvPr>
          <p:cNvPicPr>
            <a:picLocks noChangeAspect="1"/>
          </p:cNvPicPr>
          <p:nvPr/>
        </p:nvPicPr>
        <p:blipFill>
          <a:blip r:embed="rId4"/>
          <a:stretch>
            <a:fillRect/>
          </a:stretch>
        </p:blipFill>
        <p:spPr>
          <a:xfrm>
            <a:off x="3429003" y="6896100"/>
            <a:ext cx="14798035" cy="1418186"/>
          </a:xfrm>
          <a:prstGeom prst="rect">
            <a:avLst/>
          </a:prstGeom>
        </p:spPr>
      </p:pic>
      <p:pic>
        <p:nvPicPr>
          <p:cNvPr id="10" name="Picture 9">
            <a:extLst>
              <a:ext uri="{FF2B5EF4-FFF2-40B4-BE49-F238E27FC236}">
                <a16:creationId xmlns:a16="http://schemas.microsoft.com/office/drawing/2014/main" id="{F6525471-6B03-D387-3249-52D2C7DA1CB3}"/>
              </a:ext>
            </a:extLst>
          </p:cNvPr>
          <p:cNvPicPr>
            <a:picLocks noChangeAspect="1"/>
          </p:cNvPicPr>
          <p:nvPr/>
        </p:nvPicPr>
        <p:blipFill>
          <a:blip r:embed="rId4"/>
          <a:stretch>
            <a:fillRect/>
          </a:stretch>
        </p:blipFill>
        <p:spPr>
          <a:xfrm>
            <a:off x="3413763" y="8449318"/>
            <a:ext cx="14798035" cy="732782"/>
          </a:xfrm>
          <a:prstGeom prst="rect">
            <a:avLst/>
          </a:prstGeom>
        </p:spPr>
      </p:pic>
      <p:pic>
        <p:nvPicPr>
          <p:cNvPr id="11" name="Picture 10">
            <a:extLst>
              <a:ext uri="{FF2B5EF4-FFF2-40B4-BE49-F238E27FC236}">
                <a16:creationId xmlns:a16="http://schemas.microsoft.com/office/drawing/2014/main" id="{46F266DB-0C02-0372-CC9D-FE08711E3C61}"/>
              </a:ext>
            </a:extLst>
          </p:cNvPr>
          <p:cNvPicPr>
            <a:picLocks noChangeAspect="1"/>
          </p:cNvPicPr>
          <p:nvPr/>
        </p:nvPicPr>
        <p:blipFill>
          <a:blip r:embed="rId4"/>
          <a:stretch>
            <a:fillRect/>
          </a:stretch>
        </p:blipFill>
        <p:spPr>
          <a:xfrm>
            <a:off x="3413765" y="9258300"/>
            <a:ext cx="14798035" cy="732782"/>
          </a:xfrm>
          <a:prstGeom prst="rect">
            <a:avLst/>
          </a:prstGeom>
        </p:spPr>
      </p:pic>
      <p:pic>
        <p:nvPicPr>
          <p:cNvPr id="13" name="object 5">
            <a:hlinkClick r:id="rId5" action="ppaction://hlinksldjump"/>
            <a:extLst>
              <a:ext uri="{FF2B5EF4-FFF2-40B4-BE49-F238E27FC236}">
                <a16:creationId xmlns:a16="http://schemas.microsoft.com/office/drawing/2014/main" id="{55F00889-736C-1A6F-C815-DEEA72E39FB5}"/>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323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7109639"/>
          </a:xfrm>
          <a:prstGeom prst="rect">
            <a:avLst/>
          </a:prstGeom>
          <a:noFill/>
        </p:spPr>
        <p:txBody>
          <a:bodyPr wrap="square" rtlCol="0">
            <a:spAutoFit/>
          </a:bodyPr>
          <a:lstStyle/>
          <a:p>
            <a:r>
              <a:rPr lang="en-US" sz="2400" dirty="0">
                <a:solidFill>
                  <a:schemeClr val="tx2"/>
                </a:solidFill>
              </a:rPr>
              <a:t>22. Explain your responsibilities for the following towards infection prevention and control.</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dirty="0">
                <a:solidFill>
                  <a:schemeClr val="tx2"/>
                </a:solidFill>
              </a:rPr>
              <a:t>23.List the five (5) moments of hand hygiene and for each of the five (5) moments of hygiene explain the reasoning/rationale behind each.</a:t>
            </a:r>
          </a:p>
          <a:p>
            <a:r>
              <a:rPr lang="en-US" sz="2400" dirty="0"/>
              <a:t>Before touching a patient: Hand hygiene protects the patient from infectious agents on the healthcare worker's hands.</a:t>
            </a:r>
          </a:p>
          <a:p>
            <a:r>
              <a:rPr lang="en-US" sz="2400" dirty="0"/>
              <a:t>Before a procedure: Hand hygiene prevents microorganisms from entering the patient's body during procedures.</a:t>
            </a:r>
          </a:p>
          <a:p>
            <a:r>
              <a:rPr lang="en-US" sz="2400" dirty="0"/>
              <a:t>After a procedure or body fluid exposure: Hand hygiene protects the healthcare worker and environment from patient body fluid contaminants.</a:t>
            </a:r>
          </a:p>
          <a:p>
            <a:r>
              <a:rPr lang="en-US" sz="2400" dirty="0"/>
              <a:t>After touching a patient: Hand hygiene prevents the spread of potentially infectious agents from the patient to the healthcare worker or environment.</a:t>
            </a:r>
          </a:p>
          <a:p>
            <a:r>
              <a:rPr lang="en-US" sz="2400" dirty="0"/>
              <a:t>After touching a patient’s surroundings: Hand hygiene removes germs picked up from the patient’s surroundings, reducing the risk of spreading infections.</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BEE11DC8-C73E-7C06-95DD-08DD8A94E752}"/>
              </a:ext>
            </a:extLst>
          </p:cNvPr>
          <p:cNvGraphicFramePr>
            <a:graphicFrameLocks noGrp="1"/>
          </p:cNvGraphicFramePr>
          <p:nvPr>
            <p:extLst>
              <p:ext uri="{D42A27DB-BD31-4B8C-83A1-F6EECF244321}">
                <p14:modId xmlns:p14="http://schemas.microsoft.com/office/powerpoint/2010/main" val="3838233894"/>
              </p:ext>
            </p:extLst>
          </p:nvPr>
        </p:nvGraphicFramePr>
        <p:xfrm>
          <a:off x="7620" y="1943100"/>
          <a:ext cx="18280378" cy="3291840"/>
        </p:xfrm>
        <a:graphic>
          <a:graphicData uri="http://schemas.openxmlformats.org/drawingml/2006/table">
            <a:tbl>
              <a:tblPr firstRow="1" bandRow="1">
                <a:tableStyleId>{5C22544A-7EE6-4342-B048-85BDC9FD1C3A}</a:tableStyleId>
              </a:tblPr>
              <a:tblGrid>
                <a:gridCol w="5707380">
                  <a:extLst>
                    <a:ext uri="{9D8B030D-6E8A-4147-A177-3AD203B41FA5}">
                      <a16:colId xmlns:a16="http://schemas.microsoft.com/office/drawing/2014/main" val="2009031259"/>
                    </a:ext>
                  </a:extLst>
                </a:gridCol>
                <a:gridCol w="12572998">
                  <a:extLst>
                    <a:ext uri="{9D8B030D-6E8A-4147-A177-3AD203B41FA5}">
                      <a16:colId xmlns:a16="http://schemas.microsoft.com/office/drawing/2014/main" val="2647047962"/>
                    </a:ext>
                  </a:extLst>
                </a:gridCol>
              </a:tblGrid>
              <a:tr h="370840">
                <a:tc>
                  <a:txBody>
                    <a:bodyPr/>
                    <a:lstStyle/>
                    <a:p>
                      <a:r>
                        <a:rPr lang="en-US" sz="2400" b="0" dirty="0">
                          <a:solidFill>
                            <a:schemeClr val="tx2"/>
                          </a:solidFill>
                        </a:rPr>
                        <a:t>When feeling unwell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rPr>
                        <a:t>Staff should not attend work when unwell as there is the likelihood of spreading their infection to others at work including susceptible hosts such as patients or clients.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70756"/>
                  </a:ext>
                </a:extLst>
              </a:tr>
              <a:tr h="370840">
                <a:tc>
                  <a:txBody>
                    <a:bodyPr/>
                    <a:lstStyle/>
                    <a:p>
                      <a:r>
                        <a:rPr lang="en-US" sz="2400" dirty="0">
                          <a:solidFill>
                            <a:schemeClr val="tx2"/>
                          </a:solidFill>
                        </a:rPr>
                        <a:t>You feel a sneeze or cough coming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When coughing or sneezing, use a tissue to cover the nose and mouth</a:t>
                      </a:r>
                    </a:p>
                    <a:p>
                      <a:r>
                        <a:rPr lang="en-US" sz="2400" dirty="0">
                          <a:solidFill>
                            <a:schemeClr val="tx1"/>
                          </a:solidFill>
                        </a:rPr>
                        <a:t>• Dispose of the tissue correctly and wash hands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7803300"/>
                  </a:ext>
                </a:extLst>
              </a:tr>
              <a:tr h="370840">
                <a:tc>
                  <a:txBody>
                    <a:bodyPr/>
                    <a:lstStyle/>
                    <a:p>
                      <a:r>
                        <a:rPr lang="en-US" sz="2400" dirty="0">
                          <a:solidFill>
                            <a:schemeClr val="tx2"/>
                          </a:solidFill>
                        </a:rPr>
                        <a:t>You feel a sneeze or cough coming but don’t have a tissue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If you don’t have a tissue, cough or sneeze into your elbow.</a:t>
                      </a:r>
                    </a:p>
                    <a:p>
                      <a:r>
                        <a:rPr lang="en-US" sz="2400" dirty="0">
                          <a:solidFill>
                            <a:schemeClr val="tx1"/>
                          </a:solidFill>
                        </a:rPr>
                        <a:t>After coughing, sneezing or blowing your nose, wash your hands with soap and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306950"/>
                  </a:ext>
                </a:extLst>
              </a:tr>
              <a:tr h="370840">
                <a:tc>
                  <a:txBody>
                    <a:bodyPr/>
                    <a:lstStyle/>
                    <a:p>
                      <a:r>
                        <a:rPr lang="en-US" sz="2400" dirty="0">
                          <a:solidFill>
                            <a:schemeClr val="tx2"/>
                          </a:solidFill>
                        </a:rPr>
                        <a:t>You feel a sneeze or cough coming but don’t have access to handwashing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Use alcohol-based hand cleansers if you do not have access to soap and water and wash hands as soon as hand washing facilities are available.</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327963"/>
                  </a:ext>
                </a:extLst>
              </a:tr>
            </a:tbl>
          </a:graphicData>
        </a:graphic>
      </p:graphicFrame>
      <p:pic>
        <p:nvPicPr>
          <p:cNvPr id="2" name="Picture 1">
            <a:extLst>
              <a:ext uri="{FF2B5EF4-FFF2-40B4-BE49-F238E27FC236}">
                <a16:creationId xmlns:a16="http://schemas.microsoft.com/office/drawing/2014/main" id="{FE903407-39E4-0845-FB11-76A2CE667A2D}"/>
              </a:ext>
            </a:extLst>
          </p:cNvPr>
          <p:cNvPicPr>
            <a:picLocks noChangeAspect="1"/>
          </p:cNvPicPr>
          <p:nvPr/>
        </p:nvPicPr>
        <p:blipFill>
          <a:blip r:embed="rId4"/>
          <a:stretch>
            <a:fillRect/>
          </a:stretch>
        </p:blipFill>
        <p:spPr>
          <a:xfrm>
            <a:off x="5791200" y="2019300"/>
            <a:ext cx="12412980" cy="732782"/>
          </a:xfrm>
          <a:prstGeom prst="rect">
            <a:avLst/>
          </a:prstGeom>
        </p:spPr>
      </p:pic>
      <p:pic>
        <p:nvPicPr>
          <p:cNvPr id="4" name="Picture 3">
            <a:extLst>
              <a:ext uri="{FF2B5EF4-FFF2-40B4-BE49-F238E27FC236}">
                <a16:creationId xmlns:a16="http://schemas.microsoft.com/office/drawing/2014/main" id="{69A7F8B6-D6AE-7B7D-7B28-97A613A7127C}"/>
              </a:ext>
            </a:extLst>
          </p:cNvPr>
          <p:cNvPicPr>
            <a:picLocks noChangeAspect="1"/>
          </p:cNvPicPr>
          <p:nvPr/>
        </p:nvPicPr>
        <p:blipFill>
          <a:blip r:embed="rId4"/>
          <a:stretch>
            <a:fillRect/>
          </a:stretch>
        </p:blipFill>
        <p:spPr>
          <a:xfrm>
            <a:off x="5791200" y="2795614"/>
            <a:ext cx="12412980" cy="732782"/>
          </a:xfrm>
          <a:prstGeom prst="rect">
            <a:avLst/>
          </a:prstGeom>
        </p:spPr>
      </p:pic>
      <p:pic>
        <p:nvPicPr>
          <p:cNvPr id="5" name="Picture 4">
            <a:extLst>
              <a:ext uri="{FF2B5EF4-FFF2-40B4-BE49-F238E27FC236}">
                <a16:creationId xmlns:a16="http://schemas.microsoft.com/office/drawing/2014/main" id="{10EF6F0E-4DD8-823A-F5C1-722C02C67E96}"/>
              </a:ext>
            </a:extLst>
          </p:cNvPr>
          <p:cNvPicPr>
            <a:picLocks noChangeAspect="1"/>
          </p:cNvPicPr>
          <p:nvPr/>
        </p:nvPicPr>
        <p:blipFill>
          <a:blip r:embed="rId4"/>
          <a:stretch>
            <a:fillRect/>
          </a:stretch>
        </p:blipFill>
        <p:spPr>
          <a:xfrm>
            <a:off x="5791200" y="3648718"/>
            <a:ext cx="12412980" cy="732782"/>
          </a:xfrm>
          <a:prstGeom prst="rect">
            <a:avLst/>
          </a:prstGeom>
        </p:spPr>
      </p:pic>
      <p:pic>
        <p:nvPicPr>
          <p:cNvPr id="9" name="Picture 8">
            <a:extLst>
              <a:ext uri="{FF2B5EF4-FFF2-40B4-BE49-F238E27FC236}">
                <a16:creationId xmlns:a16="http://schemas.microsoft.com/office/drawing/2014/main" id="{157633F8-F2C3-957E-76E2-0C3D9E9902F2}"/>
              </a:ext>
            </a:extLst>
          </p:cNvPr>
          <p:cNvPicPr>
            <a:picLocks noChangeAspect="1"/>
          </p:cNvPicPr>
          <p:nvPr/>
        </p:nvPicPr>
        <p:blipFill>
          <a:blip r:embed="rId4"/>
          <a:stretch>
            <a:fillRect/>
          </a:stretch>
        </p:blipFill>
        <p:spPr>
          <a:xfrm>
            <a:off x="5760720" y="4472054"/>
            <a:ext cx="12412980" cy="732782"/>
          </a:xfrm>
          <a:prstGeom prst="rect">
            <a:avLst/>
          </a:prstGeom>
        </p:spPr>
      </p:pic>
      <p:pic>
        <p:nvPicPr>
          <p:cNvPr id="10" name="Picture 9">
            <a:extLst>
              <a:ext uri="{FF2B5EF4-FFF2-40B4-BE49-F238E27FC236}">
                <a16:creationId xmlns:a16="http://schemas.microsoft.com/office/drawing/2014/main" id="{4EFC1EEC-BFE3-7D04-398A-51C277A0591A}"/>
              </a:ext>
            </a:extLst>
          </p:cNvPr>
          <p:cNvPicPr>
            <a:picLocks noChangeAspect="1"/>
          </p:cNvPicPr>
          <p:nvPr/>
        </p:nvPicPr>
        <p:blipFill>
          <a:blip r:embed="rId4"/>
          <a:stretch>
            <a:fillRect/>
          </a:stretch>
        </p:blipFill>
        <p:spPr>
          <a:xfrm>
            <a:off x="0" y="6026870"/>
            <a:ext cx="18257518" cy="2706500"/>
          </a:xfrm>
          <a:prstGeom prst="rect">
            <a:avLst/>
          </a:prstGeom>
        </p:spPr>
      </p:pic>
      <p:pic>
        <p:nvPicPr>
          <p:cNvPr id="12" name="object 5">
            <a:hlinkClick r:id="rId5" action="ppaction://hlinksldjump"/>
            <a:extLst>
              <a:ext uri="{FF2B5EF4-FFF2-40B4-BE49-F238E27FC236}">
                <a16:creationId xmlns:a16="http://schemas.microsoft.com/office/drawing/2014/main" id="{B8828A07-B69C-7CE1-BF0C-07ABE64A66E7}"/>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856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4524315"/>
          </a:xfrm>
          <a:prstGeom prst="rect">
            <a:avLst/>
          </a:prstGeom>
          <a:noFill/>
        </p:spPr>
        <p:txBody>
          <a:bodyPr wrap="square" rtlCol="0">
            <a:spAutoFit/>
          </a:bodyPr>
          <a:lstStyle/>
          <a:p>
            <a:r>
              <a:rPr lang="en-US" sz="2400" dirty="0">
                <a:solidFill>
                  <a:schemeClr val="tx2"/>
                </a:solidFill>
              </a:rPr>
              <a:t>24. What three (3) things can you do to care for your hand and why?</a:t>
            </a:r>
          </a:p>
          <a:p>
            <a:r>
              <a:rPr lang="en-US" sz="2400" dirty="0"/>
              <a:t>Broken skin on patients or healthcare staff increases the risk of developing a healthcare-associated infection (HAI) as microorganisms can penetrate the surface of broken skin and cause infections.</a:t>
            </a:r>
          </a:p>
          <a:p>
            <a:r>
              <a:rPr lang="en-US" sz="2400" dirty="0"/>
              <a:t>Hand care procedures, for example, may include:</a:t>
            </a:r>
          </a:p>
          <a:p>
            <a:r>
              <a:rPr lang="en-US" sz="2400" dirty="0"/>
              <a:t>• Using suitable water-based hand creams that are registered on the Australian Register of Therapeutic Goods regularly to avoid drying</a:t>
            </a:r>
          </a:p>
          <a:p>
            <a:r>
              <a:rPr lang="en-US" sz="2400" dirty="0"/>
              <a:t>• Using warm water for hand washing</a:t>
            </a:r>
          </a:p>
          <a:p>
            <a:r>
              <a:rPr lang="en-US" sz="2400" dirty="0"/>
              <a:t>• Drying hands thoroughly after hand washing</a:t>
            </a:r>
          </a:p>
          <a:p>
            <a:r>
              <a:rPr lang="en-US" sz="2400" dirty="0"/>
              <a:t>• Wearing heavy-duty utility gloves when handling irritant chemicals</a:t>
            </a:r>
          </a:p>
          <a:p>
            <a:r>
              <a:rPr lang="en-US" sz="2400" dirty="0"/>
              <a:t>• Covering cuts and abrasions (replacing dressings regularly).</a:t>
            </a:r>
          </a:p>
          <a:p>
            <a:r>
              <a:rPr lang="en-US" sz="2400" dirty="0">
                <a:solidFill>
                  <a:schemeClr val="tx2"/>
                </a:solidFill>
              </a:rPr>
              <a:t>25. For each of the categories of reprocessing of reusable medical devices, explain the process and list two (2) examples of medical devices in each of those categories.</a:t>
            </a:r>
          </a:p>
          <a:p>
            <a:endParaRPr lang="en-US" sz="2400" dirty="0">
              <a:solidFill>
                <a:schemeClr val="tx2"/>
              </a:solidFill>
            </a:endParaRP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58C55AFE-AF61-5DBC-3ED7-907394277E6B}"/>
              </a:ext>
            </a:extLst>
          </p:cNvPr>
          <p:cNvGraphicFramePr>
            <a:graphicFrameLocks noGrp="1"/>
          </p:cNvGraphicFramePr>
          <p:nvPr>
            <p:extLst>
              <p:ext uri="{D42A27DB-BD31-4B8C-83A1-F6EECF244321}">
                <p14:modId xmlns:p14="http://schemas.microsoft.com/office/powerpoint/2010/main" val="1061911340"/>
              </p:ext>
            </p:extLst>
          </p:nvPr>
        </p:nvGraphicFramePr>
        <p:xfrm>
          <a:off x="30480" y="5678457"/>
          <a:ext cx="18257517" cy="4023360"/>
        </p:xfrm>
        <a:graphic>
          <a:graphicData uri="http://schemas.openxmlformats.org/drawingml/2006/table">
            <a:tbl>
              <a:tblPr firstRow="1" bandRow="1">
                <a:tableStyleId>{5C22544A-7EE6-4342-B048-85BDC9FD1C3A}</a:tableStyleId>
              </a:tblPr>
              <a:tblGrid>
                <a:gridCol w="1950720">
                  <a:extLst>
                    <a:ext uri="{9D8B030D-6E8A-4147-A177-3AD203B41FA5}">
                      <a16:colId xmlns:a16="http://schemas.microsoft.com/office/drawing/2014/main" val="2182522488"/>
                    </a:ext>
                  </a:extLst>
                </a:gridCol>
                <a:gridCol w="8229600">
                  <a:extLst>
                    <a:ext uri="{9D8B030D-6E8A-4147-A177-3AD203B41FA5}">
                      <a16:colId xmlns:a16="http://schemas.microsoft.com/office/drawing/2014/main" val="4040428073"/>
                    </a:ext>
                  </a:extLst>
                </a:gridCol>
                <a:gridCol w="8077197">
                  <a:extLst>
                    <a:ext uri="{9D8B030D-6E8A-4147-A177-3AD203B41FA5}">
                      <a16:colId xmlns:a16="http://schemas.microsoft.com/office/drawing/2014/main" val="809996081"/>
                    </a:ext>
                  </a:extLst>
                </a:gridCol>
              </a:tblGrid>
              <a:tr h="370840">
                <a:tc>
                  <a:txBody>
                    <a:bodyPr/>
                    <a:lstStyle/>
                    <a:p>
                      <a:r>
                        <a:rPr lang="en-US" sz="2400" dirty="0">
                          <a:solidFill>
                            <a:schemeClr val="tx2"/>
                          </a:solidFill>
                        </a:rPr>
                        <a:t>Level of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solidFill>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solidFill>
                        </a:rPr>
                        <a:t>2 examples of medical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736861"/>
                  </a:ext>
                </a:extLst>
              </a:tr>
              <a:tr h="370840">
                <a:tc>
                  <a:txBody>
                    <a:bodyPr/>
                    <a:lstStyle/>
                    <a:p>
                      <a:r>
                        <a:rPr lang="en-US" sz="2400" dirty="0">
                          <a:solidFill>
                            <a:schemeClr val="tx2"/>
                          </a:solidFill>
                        </a:rPr>
                        <a:t>Critical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Clean as soon as possible after with detergent solution. Sterilise using moist heat after 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List could include any 2 of the following but not limited to: Catheters, surgical instruments, probes, biopsy forceps,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1341753"/>
                  </a:ext>
                </a:extLst>
              </a:tr>
              <a:tr h="370840">
                <a:tc>
                  <a:txBody>
                    <a:bodyPr/>
                    <a:lstStyle/>
                    <a:p>
                      <a:r>
                        <a:rPr lang="en-US" sz="2400" dirty="0">
                          <a:solidFill>
                            <a:schemeClr val="tx2"/>
                          </a:solidFill>
                        </a:rPr>
                        <a:t>Semi critical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Clean as soon as possible after with detergent solution. Sterilise using moist heat after cleaning. If the device is moist heat sensitive, a high level instrument grade chemical or low 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List could include any 2 of the following:</a:t>
                      </a:r>
                    </a:p>
                    <a:p>
                      <a:r>
                        <a:rPr lang="en-US" sz="2400" dirty="0">
                          <a:solidFill>
                            <a:schemeClr val="tx1"/>
                          </a:solidFill>
                        </a:rPr>
                        <a:t>Breathing valves, sleep therapy equipment, colonoscopes, gastroscopes, specula</a:t>
                      </a:r>
                    </a:p>
                    <a:p>
                      <a:r>
                        <a:rPr lang="en-US" sz="2400" dirty="0">
                          <a:solidFill>
                            <a:schemeClr val="tx1"/>
                          </a:solidFill>
                        </a:rPr>
                        <a:t>thermal disinfection can be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5112850"/>
                  </a:ext>
                </a:extLst>
              </a:tr>
              <a:tr h="370840">
                <a:tc>
                  <a:txBody>
                    <a:bodyPr/>
                    <a:lstStyle/>
                    <a:p>
                      <a:r>
                        <a:rPr lang="en-US" sz="2400" dirty="0">
                          <a:solidFill>
                            <a:schemeClr val="tx2"/>
                          </a:solidFill>
                        </a:rPr>
                        <a:t>Non-critical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Clean as soon as possible after with detergent solution. If necessary, disinfect with compatible low-level or intermediate-level disinfectant after 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List could include any 2 of the following:</a:t>
                      </a:r>
                    </a:p>
                    <a:p>
                      <a:r>
                        <a:rPr lang="en-US" sz="2400" dirty="0">
                          <a:solidFill>
                            <a:schemeClr val="tx1"/>
                          </a:solidFill>
                        </a:rPr>
                        <a:t>Bed pans, commodes, BP cuffs, thermometers, stethoscopes</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321218"/>
                  </a:ext>
                </a:extLst>
              </a:tr>
            </a:tbl>
          </a:graphicData>
        </a:graphic>
      </p:graphicFrame>
      <p:pic>
        <p:nvPicPr>
          <p:cNvPr id="3" name="Picture 2">
            <a:extLst>
              <a:ext uri="{FF2B5EF4-FFF2-40B4-BE49-F238E27FC236}">
                <a16:creationId xmlns:a16="http://schemas.microsoft.com/office/drawing/2014/main" id="{84CEFF63-CEAB-F118-B358-414934337731}"/>
              </a:ext>
            </a:extLst>
          </p:cNvPr>
          <p:cNvPicPr>
            <a:picLocks noChangeAspect="1"/>
          </p:cNvPicPr>
          <p:nvPr/>
        </p:nvPicPr>
        <p:blipFill>
          <a:blip r:embed="rId4"/>
          <a:stretch>
            <a:fillRect/>
          </a:stretch>
        </p:blipFill>
        <p:spPr>
          <a:xfrm>
            <a:off x="30482" y="1934270"/>
            <a:ext cx="18257518" cy="2980630"/>
          </a:xfrm>
          <a:prstGeom prst="rect">
            <a:avLst/>
          </a:prstGeom>
        </p:spPr>
      </p:pic>
      <p:pic>
        <p:nvPicPr>
          <p:cNvPr id="4" name="Picture 3">
            <a:extLst>
              <a:ext uri="{FF2B5EF4-FFF2-40B4-BE49-F238E27FC236}">
                <a16:creationId xmlns:a16="http://schemas.microsoft.com/office/drawing/2014/main" id="{5D045913-098F-1220-15A5-CE7035DF3626}"/>
              </a:ext>
            </a:extLst>
          </p:cNvPr>
          <p:cNvPicPr>
            <a:picLocks noChangeAspect="1"/>
          </p:cNvPicPr>
          <p:nvPr/>
        </p:nvPicPr>
        <p:blipFill>
          <a:blip r:embed="rId4"/>
          <a:stretch>
            <a:fillRect/>
          </a:stretch>
        </p:blipFill>
        <p:spPr>
          <a:xfrm>
            <a:off x="2057400" y="6211093"/>
            <a:ext cx="8077200" cy="686156"/>
          </a:xfrm>
          <a:prstGeom prst="rect">
            <a:avLst/>
          </a:prstGeom>
        </p:spPr>
      </p:pic>
      <p:pic>
        <p:nvPicPr>
          <p:cNvPr id="9" name="Picture 8">
            <a:extLst>
              <a:ext uri="{FF2B5EF4-FFF2-40B4-BE49-F238E27FC236}">
                <a16:creationId xmlns:a16="http://schemas.microsoft.com/office/drawing/2014/main" id="{760C9AFC-27C3-6D56-A0D3-A35CABEC3E1F}"/>
              </a:ext>
            </a:extLst>
          </p:cNvPr>
          <p:cNvPicPr>
            <a:picLocks noChangeAspect="1"/>
          </p:cNvPicPr>
          <p:nvPr/>
        </p:nvPicPr>
        <p:blipFill>
          <a:blip r:embed="rId4"/>
          <a:stretch>
            <a:fillRect/>
          </a:stretch>
        </p:blipFill>
        <p:spPr>
          <a:xfrm>
            <a:off x="10287000" y="6235406"/>
            <a:ext cx="7848600" cy="686156"/>
          </a:xfrm>
          <a:prstGeom prst="rect">
            <a:avLst/>
          </a:prstGeom>
        </p:spPr>
      </p:pic>
      <p:pic>
        <p:nvPicPr>
          <p:cNvPr id="10" name="Picture 9">
            <a:extLst>
              <a:ext uri="{FF2B5EF4-FFF2-40B4-BE49-F238E27FC236}">
                <a16:creationId xmlns:a16="http://schemas.microsoft.com/office/drawing/2014/main" id="{08B9EBC4-88E2-3C02-C2F1-6DB3021D5BCE}"/>
              </a:ext>
            </a:extLst>
          </p:cNvPr>
          <p:cNvPicPr>
            <a:picLocks noChangeAspect="1"/>
          </p:cNvPicPr>
          <p:nvPr/>
        </p:nvPicPr>
        <p:blipFill>
          <a:blip r:embed="rId4"/>
          <a:stretch>
            <a:fillRect/>
          </a:stretch>
        </p:blipFill>
        <p:spPr>
          <a:xfrm>
            <a:off x="2057400" y="6972300"/>
            <a:ext cx="8077200" cy="1448156"/>
          </a:xfrm>
          <a:prstGeom prst="rect">
            <a:avLst/>
          </a:prstGeom>
        </p:spPr>
      </p:pic>
      <p:pic>
        <p:nvPicPr>
          <p:cNvPr id="11" name="Picture 10">
            <a:extLst>
              <a:ext uri="{FF2B5EF4-FFF2-40B4-BE49-F238E27FC236}">
                <a16:creationId xmlns:a16="http://schemas.microsoft.com/office/drawing/2014/main" id="{607A045E-9CDF-3417-3350-EC20750DA811}"/>
              </a:ext>
            </a:extLst>
          </p:cNvPr>
          <p:cNvPicPr>
            <a:picLocks noChangeAspect="1"/>
          </p:cNvPicPr>
          <p:nvPr/>
        </p:nvPicPr>
        <p:blipFill>
          <a:blip r:embed="rId4"/>
          <a:stretch>
            <a:fillRect/>
          </a:stretch>
        </p:blipFill>
        <p:spPr>
          <a:xfrm>
            <a:off x="10279380" y="7048144"/>
            <a:ext cx="7848600" cy="1448156"/>
          </a:xfrm>
          <a:prstGeom prst="rect">
            <a:avLst/>
          </a:prstGeom>
        </p:spPr>
      </p:pic>
      <p:pic>
        <p:nvPicPr>
          <p:cNvPr id="12" name="Picture 11">
            <a:extLst>
              <a:ext uri="{FF2B5EF4-FFF2-40B4-BE49-F238E27FC236}">
                <a16:creationId xmlns:a16="http://schemas.microsoft.com/office/drawing/2014/main" id="{C5B4A94F-7DEA-4664-2A2D-1D144504CE2B}"/>
              </a:ext>
            </a:extLst>
          </p:cNvPr>
          <p:cNvPicPr>
            <a:picLocks noChangeAspect="1"/>
          </p:cNvPicPr>
          <p:nvPr/>
        </p:nvPicPr>
        <p:blipFill>
          <a:blip r:embed="rId4"/>
          <a:stretch>
            <a:fillRect/>
          </a:stretch>
        </p:blipFill>
        <p:spPr>
          <a:xfrm>
            <a:off x="2057400" y="8574057"/>
            <a:ext cx="8077200" cy="1127760"/>
          </a:xfrm>
          <a:prstGeom prst="rect">
            <a:avLst/>
          </a:prstGeom>
        </p:spPr>
      </p:pic>
      <p:pic>
        <p:nvPicPr>
          <p:cNvPr id="13" name="Picture 12">
            <a:extLst>
              <a:ext uri="{FF2B5EF4-FFF2-40B4-BE49-F238E27FC236}">
                <a16:creationId xmlns:a16="http://schemas.microsoft.com/office/drawing/2014/main" id="{3575C4A0-B14E-33F6-CA8A-F4582EF4BBCD}"/>
              </a:ext>
            </a:extLst>
          </p:cNvPr>
          <p:cNvPicPr>
            <a:picLocks noChangeAspect="1"/>
          </p:cNvPicPr>
          <p:nvPr/>
        </p:nvPicPr>
        <p:blipFill>
          <a:blip r:embed="rId4"/>
          <a:stretch>
            <a:fillRect/>
          </a:stretch>
        </p:blipFill>
        <p:spPr>
          <a:xfrm>
            <a:off x="10248898" y="8572500"/>
            <a:ext cx="7848600" cy="686156"/>
          </a:xfrm>
          <a:prstGeom prst="rect">
            <a:avLst/>
          </a:prstGeom>
        </p:spPr>
      </p:pic>
      <p:pic>
        <p:nvPicPr>
          <p:cNvPr id="15" name="object 5">
            <a:hlinkClick r:id="rId5" action="ppaction://hlinksldjump"/>
            <a:extLst>
              <a:ext uri="{FF2B5EF4-FFF2-40B4-BE49-F238E27FC236}">
                <a16:creationId xmlns:a16="http://schemas.microsoft.com/office/drawing/2014/main" id="{24DB810E-BAD8-5A53-75C1-E0B15B8F8DFD}"/>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57981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2308324"/>
          </a:xfrm>
          <a:prstGeom prst="rect">
            <a:avLst/>
          </a:prstGeom>
          <a:noFill/>
        </p:spPr>
        <p:txBody>
          <a:bodyPr wrap="square" rtlCol="0">
            <a:spAutoFit/>
          </a:bodyPr>
          <a:lstStyle/>
          <a:p>
            <a:r>
              <a:rPr lang="en-US" sz="2400" dirty="0">
                <a:solidFill>
                  <a:schemeClr val="tx2"/>
                </a:solidFill>
              </a:rPr>
              <a:t>26. Match the waste to the correct waste receptacle below according to waste management procedures.</a:t>
            </a:r>
          </a:p>
          <a:p>
            <a:r>
              <a:rPr lang="en-US" sz="2400" dirty="0">
                <a:solidFill>
                  <a:schemeClr val="tx2"/>
                </a:solidFill>
              </a:rPr>
              <a:t>• Used blood glucose monitoring strip</a:t>
            </a:r>
          </a:p>
          <a:p>
            <a:r>
              <a:rPr lang="en-US" sz="2400" dirty="0">
                <a:solidFill>
                  <a:schemeClr val="tx2"/>
                </a:solidFill>
              </a:rPr>
              <a:t>• Emesis (vomit) bag</a:t>
            </a:r>
          </a:p>
          <a:p>
            <a:r>
              <a:rPr lang="en-US" sz="2400" dirty="0">
                <a:solidFill>
                  <a:schemeClr val="tx2"/>
                </a:solidFill>
              </a:rPr>
              <a:t>• Hazardous waste bin</a:t>
            </a:r>
          </a:p>
          <a:p>
            <a:r>
              <a:rPr lang="en-US" sz="2400" dirty="0">
                <a:solidFill>
                  <a:schemeClr val="tx2"/>
                </a:solidFill>
              </a:rPr>
              <a:t>• Recycling bin</a:t>
            </a:r>
          </a:p>
          <a:p>
            <a:r>
              <a:rPr lang="en-US" sz="2400" dirty="0">
                <a:solidFill>
                  <a:schemeClr val="tx2"/>
                </a:solidFill>
              </a:rPr>
              <a:t>• Discarded tissue</a:t>
            </a:r>
            <a:endParaRPr lang="en-US" sz="24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FBBE07EB-7637-B464-EE55-659AF29F3CDD}"/>
              </a:ext>
            </a:extLst>
          </p:cNvPr>
          <p:cNvGraphicFramePr>
            <a:graphicFrameLocks noGrp="1"/>
          </p:cNvGraphicFramePr>
          <p:nvPr>
            <p:extLst>
              <p:ext uri="{D42A27DB-BD31-4B8C-83A1-F6EECF244321}">
                <p14:modId xmlns:p14="http://schemas.microsoft.com/office/powerpoint/2010/main" val="3764340174"/>
              </p:ext>
            </p:extLst>
          </p:nvPr>
        </p:nvGraphicFramePr>
        <p:xfrm>
          <a:off x="0" y="3841501"/>
          <a:ext cx="18287998" cy="2743200"/>
        </p:xfrm>
        <a:graphic>
          <a:graphicData uri="http://schemas.openxmlformats.org/drawingml/2006/table">
            <a:tbl>
              <a:tblPr firstRow="1" bandRow="1">
                <a:tableStyleId>{5C22544A-7EE6-4342-B048-85BDC9FD1C3A}</a:tableStyleId>
              </a:tblPr>
              <a:tblGrid>
                <a:gridCol w="9143999">
                  <a:extLst>
                    <a:ext uri="{9D8B030D-6E8A-4147-A177-3AD203B41FA5}">
                      <a16:colId xmlns:a16="http://schemas.microsoft.com/office/drawing/2014/main" val="3770210169"/>
                    </a:ext>
                  </a:extLst>
                </a:gridCol>
                <a:gridCol w="9143999">
                  <a:extLst>
                    <a:ext uri="{9D8B030D-6E8A-4147-A177-3AD203B41FA5}">
                      <a16:colId xmlns:a16="http://schemas.microsoft.com/office/drawing/2014/main" val="883038677"/>
                    </a:ext>
                  </a:extLst>
                </a:gridCol>
              </a:tblGrid>
              <a:tr h="370840">
                <a:tc>
                  <a:txBody>
                    <a:bodyPr/>
                    <a:lstStyle/>
                    <a:p>
                      <a:r>
                        <a:rPr lang="en-AU" sz="2400" dirty="0">
                          <a:solidFill>
                            <a:schemeClr val="tx2"/>
                          </a:solidFill>
                        </a:rPr>
                        <a:t>Type of waste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2400" dirty="0">
                          <a:solidFill>
                            <a:schemeClr val="tx2"/>
                          </a:solidFill>
                        </a:rPr>
                        <a:t>Waste receptacle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927668"/>
                  </a:ext>
                </a:extLst>
              </a:tr>
              <a:tr h="370840">
                <a:tc>
                  <a:txBody>
                    <a:bodyPr/>
                    <a:lstStyle/>
                    <a:p>
                      <a:r>
                        <a:rPr lang="en-AU" sz="2400" dirty="0">
                          <a:solidFill>
                            <a:schemeClr val="tx1"/>
                          </a:solidFill>
                        </a:rPr>
                        <a:t>Used blood glucose monitoring strip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2400" dirty="0">
                          <a:solidFill>
                            <a:schemeClr val="tx2"/>
                          </a:solidFill>
                        </a:rPr>
                        <a:t>Sharps bin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663144"/>
                  </a:ext>
                </a:extLst>
              </a:tr>
              <a:tr h="370840">
                <a:tc>
                  <a:txBody>
                    <a:bodyPr/>
                    <a:lstStyle/>
                    <a:p>
                      <a:r>
                        <a:rPr lang="en-AU" sz="2400" dirty="0">
                          <a:solidFill>
                            <a:schemeClr val="tx2"/>
                          </a:solidFill>
                        </a:rPr>
                        <a:t>Discarded wound dressing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2400" dirty="0">
                          <a:solidFill>
                            <a:schemeClr val="tx1"/>
                          </a:solidFill>
                        </a:rPr>
                        <a:t>Hazardous waste bin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0249684"/>
                  </a:ext>
                </a:extLst>
              </a:tr>
              <a:tr h="370840">
                <a:tc>
                  <a:txBody>
                    <a:bodyPr/>
                    <a:lstStyle/>
                    <a:p>
                      <a:r>
                        <a:rPr lang="en-AU" sz="2400" dirty="0">
                          <a:solidFill>
                            <a:schemeClr val="tx1"/>
                          </a:solidFill>
                        </a:rPr>
                        <a:t>Emesis (vomit) bag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2400" dirty="0">
                          <a:solidFill>
                            <a:schemeClr val="tx2"/>
                          </a:solidFill>
                        </a:rPr>
                        <a:t>Cytotoxic waste receptacle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810339"/>
                  </a:ext>
                </a:extLst>
              </a:tr>
              <a:tr h="370840">
                <a:tc>
                  <a:txBody>
                    <a:bodyPr/>
                    <a:lstStyle/>
                    <a:p>
                      <a:r>
                        <a:rPr lang="en-AU" sz="2400" dirty="0">
                          <a:solidFill>
                            <a:schemeClr val="tx2"/>
                          </a:solidFill>
                        </a:rPr>
                        <a:t>Cardboard packaging of non-sterile gloves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2400" dirty="0">
                          <a:solidFill>
                            <a:schemeClr val="tx1"/>
                          </a:solidFill>
                        </a:rPr>
                        <a:t>Recycling bin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105367"/>
                  </a:ext>
                </a:extLst>
              </a:tr>
              <a:tr h="370840">
                <a:tc>
                  <a:txBody>
                    <a:bodyPr/>
                    <a:lstStyle/>
                    <a:p>
                      <a:r>
                        <a:rPr lang="en-AU" sz="2400" dirty="0">
                          <a:solidFill>
                            <a:schemeClr val="tx1"/>
                          </a:solidFill>
                        </a:rPr>
                        <a:t>Discarded tissue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2400" dirty="0">
                          <a:solidFill>
                            <a:schemeClr val="tx2"/>
                          </a:solidFill>
                        </a:rPr>
                        <a:t>General waste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823566"/>
                  </a:ext>
                </a:extLst>
              </a:tr>
            </a:tbl>
          </a:graphicData>
        </a:graphic>
      </p:graphicFrame>
      <p:pic>
        <p:nvPicPr>
          <p:cNvPr id="4" name="Picture 3">
            <a:extLst>
              <a:ext uri="{FF2B5EF4-FFF2-40B4-BE49-F238E27FC236}">
                <a16:creationId xmlns:a16="http://schemas.microsoft.com/office/drawing/2014/main" id="{2DDF226E-3FCE-2C7F-5C98-3D2E759C744B}"/>
              </a:ext>
            </a:extLst>
          </p:cNvPr>
          <p:cNvPicPr>
            <a:picLocks noChangeAspect="1"/>
          </p:cNvPicPr>
          <p:nvPr/>
        </p:nvPicPr>
        <p:blipFill>
          <a:blip r:embed="rId4"/>
          <a:stretch>
            <a:fillRect/>
          </a:stretch>
        </p:blipFill>
        <p:spPr>
          <a:xfrm>
            <a:off x="114302" y="4381499"/>
            <a:ext cx="4610098" cy="304801"/>
          </a:xfrm>
          <a:prstGeom prst="rect">
            <a:avLst/>
          </a:prstGeom>
        </p:spPr>
      </p:pic>
      <p:pic>
        <p:nvPicPr>
          <p:cNvPr id="5" name="Picture 4">
            <a:extLst>
              <a:ext uri="{FF2B5EF4-FFF2-40B4-BE49-F238E27FC236}">
                <a16:creationId xmlns:a16="http://schemas.microsoft.com/office/drawing/2014/main" id="{F659FF1A-CE37-5AA4-1443-160DD2FD06CE}"/>
              </a:ext>
            </a:extLst>
          </p:cNvPr>
          <p:cNvPicPr>
            <a:picLocks noChangeAspect="1"/>
          </p:cNvPicPr>
          <p:nvPr/>
        </p:nvPicPr>
        <p:blipFill>
          <a:blip r:embed="rId4"/>
          <a:stretch>
            <a:fillRect/>
          </a:stretch>
        </p:blipFill>
        <p:spPr>
          <a:xfrm>
            <a:off x="9159239" y="4838699"/>
            <a:ext cx="4610098" cy="304801"/>
          </a:xfrm>
          <a:prstGeom prst="rect">
            <a:avLst/>
          </a:prstGeom>
        </p:spPr>
      </p:pic>
      <p:pic>
        <p:nvPicPr>
          <p:cNvPr id="9" name="Picture 8">
            <a:extLst>
              <a:ext uri="{FF2B5EF4-FFF2-40B4-BE49-F238E27FC236}">
                <a16:creationId xmlns:a16="http://schemas.microsoft.com/office/drawing/2014/main" id="{3B528BA8-7DE6-7A20-241E-1A7FF43D8E5B}"/>
              </a:ext>
            </a:extLst>
          </p:cNvPr>
          <p:cNvPicPr>
            <a:picLocks noChangeAspect="1"/>
          </p:cNvPicPr>
          <p:nvPr/>
        </p:nvPicPr>
        <p:blipFill>
          <a:blip r:embed="rId4"/>
          <a:stretch>
            <a:fillRect/>
          </a:stretch>
        </p:blipFill>
        <p:spPr>
          <a:xfrm>
            <a:off x="114302" y="5295899"/>
            <a:ext cx="4610098" cy="304801"/>
          </a:xfrm>
          <a:prstGeom prst="rect">
            <a:avLst/>
          </a:prstGeom>
        </p:spPr>
      </p:pic>
      <p:pic>
        <p:nvPicPr>
          <p:cNvPr id="10" name="Picture 9">
            <a:extLst>
              <a:ext uri="{FF2B5EF4-FFF2-40B4-BE49-F238E27FC236}">
                <a16:creationId xmlns:a16="http://schemas.microsoft.com/office/drawing/2014/main" id="{EB61CC66-A25F-AD4B-FF7D-B41D10468EBE}"/>
              </a:ext>
            </a:extLst>
          </p:cNvPr>
          <p:cNvPicPr>
            <a:picLocks noChangeAspect="1"/>
          </p:cNvPicPr>
          <p:nvPr/>
        </p:nvPicPr>
        <p:blipFill>
          <a:blip r:embed="rId4"/>
          <a:stretch>
            <a:fillRect/>
          </a:stretch>
        </p:blipFill>
        <p:spPr>
          <a:xfrm>
            <a:off x="9182102" y="5753100"/>
            <a:ext cx="4610098" cy="304801"/>
          </a:xfrm>
          <a:prstGeom prst="rect">
            <a:avLst/>
          </a:prstGeom>
        </p:spPr>
      </p:pic>
      <p:pic>
        <p:nvPicPr>
          <p:cNvPr id="11" name="Picture 10">
            <a:extLst>
              <a:ext uri="{FF2B5EF4-FFF2-40B4-BE49-F238E27FC236}">
                <a16:creationId xmlns:a16="http://schemas.microsoft.com/office/drawing/2014/main" id="{FBF8BFE7-F66B-5ABA-F036-7975F46AC758}"/>
              </a:ext>
            </a:extLst>
          </p:cNvPr>
          <p:cNvPicPr>
            <a:picLocks noChangeAspect="1"/>
          </p:cNvPicPr>
          <p:nvPr/>
        </p:nvPicPr>
        <p:blipFill>
          <a:blip r:embed="rId4"/>
          <a:stretch>
            <a:fillRect/>
          </a:stretch>
        </p:blipFill>
        <p:spPr>
          <a:xfrm>
            <a:off x="30482" y="6210299"/>
            <a:ext cx="4610098" cy="304801"/>
          </a:xfrm>
          <a:prstGeom prst="rect">
            <a:avLst/>
          </a:prstGeom>
        </p:spPr>
      </p:pic>
      <p:pic>
        <p:nvPicPr>
          <p:cNvPr id="13" name="object 5">
            <a:hlinkClick r:id="rId5" action="ppaction://hlinksldjump"/>
            <a:extLst>
              <a:ext uri="{FF2B5EF4-FFF2-40B4-BE49-F238E27FC236}">
                <a16:creationId xmlns:a16="http://schemas.microsoft.com/office/drawing/2014/main" id="{28ADBCBB-F156-4255-FB2F-C1B52970A570}"/>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80362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914650" y="86627"/>
            <a:ext cx="15220950" cy="769441"/>
          </a:xfrm>
          <a:prstGeom prst="rect">
            <a:avLst/>
          </a:prstGeom>
          <a:noFill/>
        </p:spPr>
        <p:txBody>
          <a:bodyPr wrap="square" rtlCol="0">
            <a:spAutoFit/>
          </a:bodyPr>
          <a:lstStyle/>
          <a:p>
            <a:r>
              <a:rPr lang="en-US" sz="4400" dirty="0"/>
              <a:t>Assessment 2 Performance Demonstration (Observation)</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8586966"/>
          </a:xfrm>
          <a:prstGeom prst="rect">
            <a:avLst/>
          </a:prstGeom>
          <a:noFill/>
        </p:spPr>
        <p:txBody>
          <a:bodyPr wrap="square" rtlCol="0">
            <a:spAutoFit/>
          </a:bodyPr>
          <a:lstStyle/>
          <a:p>
            <a:r>
              <a:rPr lang="en-US" sz="2400" dirty="0"/>
              <a:t>In this assessment, you will be doing three different tasks.</a:t>
            </a:r>
          </a:p>
          <a:p>
            <a:r>
              <a:rPr lang="en-US" sz="2400" dirty="0"/>
              <a:t>• Task A – Risk assessment and specific enhanced cleaning such as dealing blood or other bodily fluids and sharps where there is a known infection risk, followed by hazard/incident reporting</a:t>
            </a:r>
          </a:p>
          <a:p>
            <a:r>
              <a:rPr lang="en-US" sz="2400" dirty="0"/>
              <a:t>• Task B and C - Responding to two different identified infection risks in the workplace.</a:t>
            </a:r>
          </a:p>
          <a:p>
            <a:r>
              <a:rPr lang="en-US" sz="2400" dirty="0"/>
              <a:t>Task A</a:t>
            </a:r>
          </a:p>
          <a:p>
            <a:r>
              <a:rPr lang="en-US" sz="2400" dirty="0"/>
              <a:t>Part 1 - You are a nurse's assistant at a Caring Hearts healthcare service. Today you are assisting the nurse in the COVID isolation ward. While the nurse was collecting a blood sample for a patient there was a blood spill on the chair, 4-wheeled frame and the floor beside the chair. The patient was admitted as a known HIV/AIDS patient and is currently also diagnosed with COVID-19.</a:t>
            </a:r>
          </a:p>
          <a:p>
            <a:r>
              <a:rPr lang="en-US" sz="2400" dirty="0"/>
              <a:t>You are required to demonstrate the following:</a:t>
            </a:r>
          </a:p>
          <a:p>
            <a:r>
              <a:rPr lang="en-US" sz="2400" dirty="0"/>
              <a:t>1. Hand hygiene and don full PPE ready to enter the COVID isolation room.</a:t>
            </a:r>
          </a:p>
          <a:p>
            <a:r>
              <a:rPr lang="en-US" sz="2400" dirty="0"/>
              <a:t>2. You are to do a risk analysis of the area; this will include being able to:</a:t>
            </a:r>
          </a:p>
          <a:p>
            <a:r>
              <a:rPr lang="en-US" sz="2400" dirty="0"/>
              <a:t>• Identify the hazards within the room.    • Identify the associated risks based on these hazards.             • Identify the severity of harm posed.</a:t>
            </a:r>
          </a:p>
          <a:p>
            <a:r>
              <a:rPr lang="en-US" sz="2400" dirty="0"/>
              <a:t>• Identify the control measures that could be put in place to deal with the hazards that have been identified.</a:t>
            </a:r>
          </a:p>
          <a:p>
            <a:r>
              <a:rPr lang="en-US" sz="2400" dirty="0"/>
              <a:t>• What are your responsibilities concerning infection prevention and control in this scenario?</a:t>
            </a:r>
          </a:p>
          <a:p>
            <a:r>
              <a:rPr lang="en-US" sz="2400" dirty="0"/>
              <a:t>• Identify and manage clean and contaminated zones</a:t>
            </a:r>
          </a:p>
          <a:p>
            <a:r>
              <a:rPr lang="en-US" sz="2400" dirty="0"/>
              <a:t>3. Prepare the equipment and materials needed to clean the blood spill.</a:t>
            </a:r>
          </a:p>
          <a:p>
            <a:r>
              <a:rPr lang="en-US" sz="2400" dirty="0"/>
              <a:t>4. Select and use the appropriate PPE for the cleaning tasks undertaken.</a:t>
            </a:r>
          </a:p>
          <a:p>
            <a:r>
              <a:rPr lang="en-US" sz="2400" dirty="0"/>
              <a:t>5. Place appropriate signs to warn of cleaning taking place.</a:t>
            </a:r>
          </a:p>
          <a:p>
            <a:r>
              <a:rPr lang="en-US" sz="2400" dirty="0"/>
              <a:t>6. Clean the area using enhanced cleaning procedures for COVID and blood-borne diseases</a:t>
            </a:r>
          </a:p>
          <a:p>
            <a:r>
              <a:rPr lang="en-US" sz="2400" dirty="0"/>
              <a:t>• Clean client equipment            • Clean in an efficient and hygienic manner              • Maintain clean and contaminated zones</a:t>
            </a:r>
          </a:p>
          <a:p>
            <a:r>
              <a:rPr lang="en-US" sz="2400" dirty="0"/>
              <a:t>7. Dispose of all waste, including contaminated waste, using the correct procedures.</a:t>
            </a:r>
          </a:p>
          <a:p>
            <a:r>
              <a:rPr lang="en-US" sz="2400" dirty="0"/>
              <a:t>8. Demonstrate correct doffing of PPE and hand hygiene</a:t>
            </a:r>
          </a:p>
          <a:p>
            <a:r>
              <a:rPr lang="en-US" sz="2400" dirty="0"/>
              <a:t>9. Clean and store all cleaning equipment, products, and documents</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 5">
            <a:hlinkClick r:id="rId4" action="ppaction://hlinksldjump"/>
            <a:extLst>
              <a:ext uri="{FF2B5EF4-FFF2-40B4-BE49-F238E27FC236}">
                <a16:creationId xmlns:a16="http://schemas.microsoft.com/office/drawing/2014/main" id="{1B281060-87D6-28CB-AF3B-2E2AC0A3E4FD}"/>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975605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914650" y="86627"/>
            <a:ext cx="15220950" cy="769441"/>
          </a:xfrm>
          <a:prstGeom prst="rect">
            <a:avLst/>
          </a:prstGeom>
          <a:noFill/>
        </p:spPr>
        <p:txBody>
          <a:bodyPr wrap="square" rtlCol="0">
            <a:spAutoFit/>
          </a:bodyPr>
          <a:lstStyle/>
          <a:p>
            <a:r>
              <a:rPr lang="en-US" sz="4400" dirty="0"/>
              <a:t>Assessment 2 Performance Demonstration (Observation)</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4524315"/>
          </a:xfrm>
          <a:prstGeom prst="rect">
            <a:avLst/>
          </a:prstGeom>
          <a:noFill/>
        </p:spPr>
        <p:txBody>
          <a:bodyPr wrap="square" rtlCol="0">
            <a:spAutoFit/>
          </a:bodyPr>
          <a:lstStyle/>
          <a:p>
            <a:r>
              <a:rPr lang="en-US" sz="2400" dirty="0">
                <a:solidFill>
                  <a:schemeClr val="tx2"/>
                </a:solidFill>
              </a:rPr>
              <a:t>In this assessment, you will be doing three different tasks.</a:t>
            </a:r>
          </a:p>
          <a:p>
            <a:r>
              <a:rPr lang="en-US" sz="2400" dirty="0">
                <a:solidFill>
                  <a:schemeClr val="tx2"/>
                </a:solidFill>
              </a:rPr>
              <a:t>• Task A – Risk assessment and specific enhanced cleaning such as dealing blood or other bodily fluids and sharps where there is a known infection risk, followed by hazard/incident reporting</a:t>
            </a:r>
          </a:p>
          <a:p>
            <a:r>
              <a:rPr lang="en-US" sz="2400" dirty="0">
                <a:solidFill>
                  <a:schemeClr val="tx2"/>
                </a:solidFill>
              </a:rPr>
              <a:t>• Task B and C - Responding to two different identified infection risks in the workplace.</a:t>
            </a:r>
          </a:p>
          <a:p>
            <a:r>
              <a:rPr lang="en-US" sz="2400" dirty="0">
                <a:solidFill>
                  <a:schemeClr val="tx2"/>
                </a:solidFill>
              </a:rPr>
              <a:t>Task A</a:t>
            </a:r>
          </a:p>
          <a:p>
            <a:r>
              <a:rPr lang="en-US" sz="2400" dirty="0">
                <a:solidFill>
                  <a:schemeClr val="tx2"/>
                </a:solidFill>
              </a:rPr>
              <a:t>Part 2 - A colleague who is working with you to assist you with the enhanced cleaning process in this patient’s room confides in you that the disinfectant was out of date but couldn’t be bothered looking for a new batch of disinfectant. You know that this is a breach of infection control procedures. So, you access a fresh batch of disinfectant from the cleaning supplies area which is not out-of-date and clean the area again. You then put in a new order form for depleting disinfectant and in your request to the supplier, you enter a note to collect the out-of-date disinfectant containers for effective disposal.</a:t>
            </a:r>
          </a:p>
          <a:p>
            <a:r>
              <a:rPr lang="en-US" sz="2400" dirty="0"/>
              <a:t>Download and complete the hazard/incident report form template provided for the breach you have witnessed and upload to the portal for your Supervisor (Trainer) for assessment.</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 name="object 5">
            <a:hlinkClick r:id="rId4" action="ppaction://hlinksldjump"/>
            <a:extLst>
              <a:ext uri="{FF2B5EF4-FFF2-40B4-BE49-F238E27FC236}">
                <a16:creationId xmlns:a16="http://schemas.microsoft.com/office/drawing/2014/main" id="{721F774A-2160-2137-EAA6-1B3C7809B481}"/>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8872327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914650" y="86627"/>
            <a:ext cx="15220950" cy="769441"/>
          </a:xfrm>
          <a:prstGeom prst="rect">
            <a:avLst/>
          </a:prstGeom>
          <a:noFill/>
        </p:spPr>
        <p:txBody>
          <a:bodyPr wrap="square" rtlCol="0">
            <a:spAutoFit/>
          </a:bodyPr>
          <a:lstStyle/>
          <a:p>
            <a:r>
              <a:rPr lang="en-US" sz="4400" dirty="0"/>
              <a:t>Assessment 2 Performance Demonstration (Observation)</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8586966"/>
          </a:xfrm>
          <a:prstGeom prst="rect">
            <a:avLst/>
          </a:prstGeom>
          <a:noFill/>
        </p:spPr>
        <p:txBody>
          <a:bodyPr wrap="square" rtlCol="0">
            <a:spAutoFit/>
          </a:bodyPr>
          <a:lstStyle/>
          <a:p>
            <a:r>
              <a:rPr lang="en-US" sz="2400" dirty="0">
                <a:solidFill>
                  <a:schemeClr val="tx2"/>
                </a:solidFill>
              </a:rPr>
              <a:t>• Task B and C - Responding to two different identified infection risks in the workplace.</a:t>
            </a:r>
          </a:p>
          <a:p>
            <a:r>
              <a:rPr lang="en-US" sz="2400" dirty="0">
                <a:solidFill>
                  <a:schemeClr val="tx2"/>
                </a:solidFill>
              </a:rPr>
              <a:t>You will be demonstrating your response to two (2) different identified infection risks in the workplace. These tasks will be directed and allocated by your workplace supervisor and/or your assessor.</a:t>
            </a:r>
          </a:p>
          <a:p>
            <a:r>
              <a:rPr lang="en-US" sz="2400" dirty="0">
                <a:solidFill>
                  <a:schemeClr val="tx2"/>
                </a:solidFill>
              </a:rPr>
              <a:t>Some examples of tasks which may be allocated for this purpose could include but are not limited to:</a:t>
            </a:r>
          </a:p>
          <a:p>
            <a:r>
              <a:rPr lang="en-US" sz="2400" dirty="0"/>
              <a:t>• Infection control procedures in a high-risk area using transmission-based enhanced cleaning procedures</a:t>
            </a:r>
          </a:p>
          <a:p>
            <a:r>
              <a:rPr lang="en-US" sz="2400" dirty="0"/>
              <a:t>• Standard and additional precautions while working with high-risk, high-needs clients</a:t>
            </a:r>
          </a:p>
          <a:p>
            <a:r>
              <a:rPr lang="en-US" sz="2400" dirty="0"/>
              <a:t>• Infection control procedures while performing or assisting with client support and therapy programs which includes cleaning procedures</a:t>
            </a:r>
          </a:p>
          <a:p>
            <a:r>
              <a:rPr lang="en-US" sz="2400" dirty="0"/>
              <a:t>• Reprocessing of reusable equipment or instruments</a:t>
            </a:r>
          </a:p>
          <a:p>
            <a:r>
              <a:rPr lang="en-US" sz="2400" dirty="0"/>
              <a:t>• Responding to exposure risks and follow-up</a:t>
            </a:r>
          </a:p>
          <a:p>
            <a:r>
              <a:rPr lang="en-US" sz="2400" dirty="0">
                <a:solidFill>
                  <a:schemeClr val="tx2"/>
                </a:solidFill>
              </a:rPr>
              <a:t>Criteria:</a:t>
            </a:r>
          </a:p>
          <a:p>
            <a:r>
              <a:rPr lang="en-US" sz="2400" dirty="0">
                <a:solidFill>
                  <a:schemeClr val="tx2"/>
                </a:solidFill>
              </a:rPr>
              <a:t>During this demonstration, your Assessor will be specifically observing your ability to:</a:t>
            </a:r>
          </a:p>
          <a:p>
            <a:r>
              <a:rPr lang="en-US" sz="2400" dirty="0">
                <a:solidFill>
                  <a:schemeClr val="tx2"/>
                </a:solidFill>
              </a:rPr>
              <a:t>• Follow standard and additional precautions for infection prevention and control</a:t>
            </a:r>
          </a:p>
          <a:p>
            <a:r>
              <a:rPr lang="en-US" sz="2400" dirty="0">
                <a:solidFill>
                  <a:schemeClr val="tx2"/>
                </a:solidFill>
              </a:rPr>
              <a:t>• Identify infection hazards and assess risks</a:t>
            </a:r>
          </a:p>
          <a:p>
            <a:r>
              <a:rPr lang="en-US" sz="2400" dirty="0">
                <a:solidFill>
                  <a:schemeClr val="tx2"/>
                </a:solidFill>
              </a:rPr>
              <a:t>• Select and prepare all the equipment and materials needed to clean an area appropriately.</a:t>
            </a:r>
          </a:p>
          <a:p>
            <a:r>
              <a:rPr lang="en-US" sz="2400" dirty="0">
                <a:solidFill>
                  <a:schemeClr val="tx2"/>
                </a:solidFill>
              </a:rPr>
              <a:t>• Select and use the correct PPE for the type of cleaning</a:t>
            </a:r>
          </a:p>
          <a:p>
            <a:r>
              <a:rPr lang="en-US" sz="2400" dirty="0">
                <a:solidFill>
                  <a:schemeClr val="tx2"/>
                </a:solidFill>
              </a:rPr>
              <a:t>• Use appropriate signage to alert others to their cleaning.</a:t>
            </a:r>
          </a:p>
          <a:p>
            <a:r>
              <a:rPr lang="en-US" sz="2400" dirty="0">
                <a:solidFill>
                  <a:schemeClr val="tx2"/>
                </a:solidFill>
              </a:rPr>
              <a:t>• Follow the procedures to handle and clean client equipment.</a:t>
            </a:r>
          </a:p>
          <a:p>
            <a:r>
              <a:rPr lang="en-US" sz="2400" dirty="0">
                <a:solidFill>
                  <a:schemeClr val="tx2"/>
                </a:solidFill>
              </a:rPr>
              <a:t>• Follow the procedures for cleaning the items in the area using the procedures required for the type of cleaning undertaken.</a:t>
            </a:r>
          </a:p>
          <a:p>
            <a:r>
              <a:rPr lang="en-US" sz="2400" dirty="0">
                <a:solidFill>
                  <a:schemeClr val="tx2"/>
                </a:solidFill>
              </a:rPr>
              <a:t>• Identify and manage clean and contaminated zones.</a:t>
            </a:r>
          </a:p>
          <a:p>
            <a:r>
              <a:rPr lang="en-US" sz="2400" dirty="0">
                <a:solidFill>
                  <a:schemeClr val="tx2"/>
                </a:solidFill>
              </a:rPr>
              <a:t>• Dispose of all waste appropriately, including contaminated waste.</a:t>
            </a:r>
          </a:p>
          <a:p>
            <a:r>
              <a:rPr lang="en-US" sz="2400" dirty="0">
                <a:solidFill>
                  <a:schemeClr val="tx2"/>
                </a:solidFill>
              </a:rPr>
              <a:t>• Remove all PPE according to organisational procedures</a:t>
            </a:r>
          </a:p>
          <a:p>
            <a:r>
              <a:rPr lang="en-US" sz="2400" dirty="0">
                <a:solidFill>
                  <a:schemeClr val="tx2"/>
                </a:solidFill>
              </a:rPr>
              <a:t>• Clean and store equipment and products appropriately.</a:t>
            </a:r>
          </a:p>
          <a:p>
            <a:r>
              <a:rPr lang="en-US" sz="2400" dirty="0">
                <a:solidFill>
                  <a:schemeClr val="tx2"/>
                </a:solidFill>
              </a:rPr>
              <a:t>• Identify incidents and breaches of infection control procedures followed by documentation procedures where possible.</a:t>
            </a:r>
            <a:endParaRPr lang="en-US" sz="24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 name="object 5">
            <a:hlinkClick r:id="rId4" action="ppaction://hlinksldjump"/>
            <a:extLst>
              <a:ext uri="{FF2B5EF4-FFF2-40B4-BE49-F238E27FC236}">
                <a16:creationId xmlns:a16="http://schemas.microsoft.com/office/drawing/2014/main" id="{5D8FB8B9-387A-8FED-70C7-11E6C309735D}"/>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402953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3" cstate="print"/>
          <a:stretch>
            <a:fillRect/>
          </a:stretch>
        </p:blipFill>
        <p:spPr>
          <a:xfrm>
            <a:off x="0" y="0"/>
            <a:ext cx="9258299" cy="10286999"/>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9835646" y="5813384"/>
            <a:ext cx="114300" cy="114300"/>
          </a:xfrm>
          <a:prstGeom prst="rect">
            <a:avLst/>
          </a:prstGeom>
        </p:spPr>
      </p:pic>
      <p:pic>
        <p:nvPicPr>
          <p:cNvPr id="5" name="object 5"/>
          <p:cNvPicPr/>
          <p:nvPr/>
        </p:nvPicPr>
        <p:blipFill>
          <a:blip r:embed="rId5" cstate="email">
            <a:extLst>
              <a:ext uri="{28A0092B-C50C-407E-A947-70E740481C1C}">
                <a14:useLocalDpi xmlns:a14="http://schemas.microsoft.com/office/drawing/2010/main"/>
              </a:ext>
            </a:extLst>
          </a:blip>
          <a:stretch>
            <a:fillRect/>
          </a:stretch>
        </p:blipFill>
        <p:spPr>
          <a:xfrm>
            <a:off x="9835646" y="6232484"/>
            <a:ext cx="114300" cy="114300"/>
          </a:xfrm>
          <a:prstGeom prst="rect">
            <a:avLst/>
          </a:prstGeom>
        </p:spPr>
      </p:pic>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9835646" y="6651584"/>
            <a:ext cx="114300" cy="114300"/>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9835646" y="7070684"/>
            <a:ext cx="114300" cy="114300"/>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9835646" y="7489784"/>
            <a:ext cx="114300" cy="114300"/>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9835646" y="7908884"/>
            <a:ext cx="114300" cy="114300"/>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9835646" y="8327984"/>
            <a:ext cx="114300" cy="114300"/>
          </a:xfrm>
          <a:prstGeom prst="rect">
            <a:avLst/>
          </a:prstGeom>
        </p:spPr>
      </p:pic>
      <p:sp>
        <p:nvSpPr>
          <p:cNvPr id="11" name="object 11"/>
          <p:cNvSpPr txBox="1"/>
          <p:nvPr/>
        </p:nvSpPr>
        <p:spPr>
          <a:xfrm>
            <a:off x="9603867" y="2680294"/>
            <a:ext cx="7579995" cy="6311900"/>
          </a:xfrm>
          <a:prstGeom prst="rect">
            <a:avLst/>
          </a:prstGeom>
        </p:spPr>
        <p:txBody>
          <a:bodyPr vert="horz" wrap="square" lIns="0" tIns="12700" rIns="0" bIns="0" rtlCol="0">
            <a:spAutoFit/>
          </a:bodyPr>
          <a:lstStyle/>
          <a:p>
            <a:pPr marL="12700" marR="5080">
              <a:lnSpc>
                <a:spcPct val="114599"/>
              </a:lnSpc>
              <a:spcBef>
                <a:spcPts val="100"/>
              </a:spcBef>
            </a:pPr>
            <a:r>
              <a:rPr sz="2400" spc="-75" dirty="0">
                <a:latin typeface="Verdana"/>
                <a:cs typeface="Verdana"/>
              </a:rPr>
              <a:t>Infection</a:t>
            </a:r>
            <a:r>
              <a:rPr sz="2400" spc="-120" dirty="0">
                <a:latin typeface="Verdana"/>
                <a:cs typeface="Verdana"/>
              </a:rPr>
              <a:t> </a:t>
            </a:r>
            <a:r>
              <a:rPr sz="2400" spc="-55" dirty="0">
                <a:latin typeface="Verdana"/>
                <a:cs typeface="Verdana"/>
              </a:rPr>
              <a:t>prevention</a:t>
            </a:r>
            <a:r>
              <a:rPr sz="2400" spc="-120" dirty="0">
                <a:latin typeface="Verdana"/>
                <a:cs typeface="Verdana"/>
              </a:rPr>
              <a:t> </a:t>
            </a:r>
            <a:r>
              <a:rPr sz="2400" spc="60" dirty="0">
                <a:latin typeface="Verdana"/>
                <a:cs typeface="Verdana"/>
              </a:rPr>
              <a:t>and</a:t>
            </a:r>
            <a:r>
              <a:rPr sz="2400" spc="-120" dirty="0">
                <a:latin typeface="Verdana"/>
                <a:cs typeface="Verdana"/>
              </a:rPr>
              <a:t> </a:t>
            </a:r>
            <a:r>
              <a:rPr sz="2400" spc="-35" dirty="0">
                <a:latin typeface="Verdana"/>
                <a:cs typeface="Verdana"/>
              </a:rPr>
              <a:t>control</a:t>
            </a:r>
            <a:r>
              <a:rPr sz="2400" spc="-120" dirty="0">
                <a:latin typeface="Verdana"/>
                <a:cs typeface="Verdana"/>
              </a:rPr>
              <a:t> </a:t>
            </a:r>
            <a:r>
              <a:rPr sz="2400" spc="20" dirty="0">
                <a:latin typeface="Verdana"/>
                <a:cs typeface="Verdana"/>
              </a:rPr>
              <a:t>aims</a:t>
            </a:r>
            <a:r>
              <a:rPr sz="2400" spc="-120" dirty="0">
                <a:latin typeface="Verdana"/>
                <a:cs typeface="Verdana"/>
              </a:rPr>
              <a:t> </a:t>
            </a:r>
            <a:r>
              <a:rPr sz="2400" spc="-45" dirty="0">
                <a:latin typeface="Verdana"/>
                <a:cs typeface="Verdana"/>
              </a:rPr>
              <a:t>to</a:t>
            </a:r>
            <a:r>
              <a:rPr sz="2400" spc="-120" dirty="0">
                <a:latin typeface="Verdana"/>
                <a:cs typeface="Verdana"/>
              </a:rPr>
              <a:t> </a:t>
            </a:r>
            <a:r>
              <a:rPr sz="2400" spc="-55" dirty="0">
                <a:latin typeface="Verdana"/>
                <a:cs typeface="Verdana"/>
              </a:rPr>
              <a:t>prevent</a:t>
            </a:r>
            <a:r>
              <a:rPr sz="2400" spc="-120" dirty="0">
                <a:latin typeface="Verdana"/>
                <a:cs typeface="Verdana"/>
              </a:rPr>
              <a:t> </a:t>
            </a:r>
            <a:r>
              <a:rPr sz="2400" spc="-70" dirty="0">
                <a:latin typeface="Verdana"/>
                <a:cs typeface="Verdana"/>
              </a:rPr>
              <a:t>or </a:t>
            </a:r>
            <a:r>
              <a:rPr sz="2400" spc="-830" dirty="0">
                <a:latin typeface="Verdana"/>
                <a:cs typeface="Verdana"/>
              </a:rPr>
              <a:t> </a:t>
            </a:r>
            <a:r>
              <a:rPr sz="2400" spc="-40" dirty="0">
                <a:latin typeface="Verdana"/>
                <a:cs typeface="Verdana"/>
              </a:rPr>
              <a:t>break </a:t>
            </a:r>
            <a:r>
              <a:rPr sz="2400" spc="-60" dirty="0">
                <a:latin typeface="Verdana"/>
                <a:cs typeface="Verdana"/>
              </a:rPr>
              <a:t>the </a:t>
            </a:r>
            <a:r>
              <a:rPr sz="2400" spc="15" dirty="0">
                <a:latin typeface="Verdana"/>
                <a:cs typeface="Verdana"/>
              </a:rPr>
              <a:t>chain </a:t>
            </a:r>
            <a:r>
              <a:rPr sz="2400" spc="-10" dirty="0">
                <a:latin typeface="Verdana"/>
                <a:cs typeface="Verdana"/>
              </a:rPr>
              <a:t>of </a:t>
            </a:r>
            <a:r>
              <a:rPr sz="2400" spc="-70" dirty="0">
                <a:latin typeface="Verdana"/>
                <a:cs typeface="Verdana"/>
              </a:rPr>
              <a:t>infection. </a:t>
            </a:r>
            <a:r>
              <a:rPr sz="2400" spc="-20" dirty="0">
                <a:latin typeface="Verdana"/>
                <a:cs typeface="Verdana"/>
              </a:rPr>
              <a:t>Successful </a:t>
            </a:r>
            <a:r>
              <a:rPr sz="2400" spc="-35" dirty="0">
                <a:latin typeface="Verdana"/>
                <a:cs typeface="Verdana"/>
              </a:rPr>
              <a:t>infection </a:t>
            </a:r>
            <a:r>
              <a:rPr sz="2400" spc="-30" dirty="0">
                <a:latin typeface="Verdana"/>
                <a:cs typeface="Verdana"/>
              </a:rPr>
              <a:t> </a:t>
            </a:r>
            <a:r>
              <a:rPr sz="2400" spc="-55" dirty="0">
                <a:latin typeface="Verdana"/>
                <a:cs typeface="Verdana"/>
              </a:rPr>
              <a:t>prevention </a:t>
            </a:r>
            <a:r>
              <a:rPr sz="2400" spc="60" dirty="0">
                <a:latin typeface="Verdana"/>
                <a:cs typeface="Verdana"/>
              </a:rPr>
              <a:t>and </a:t>
            </a:r>
            <a:r>
              <a:rPr sz="2400" spc="-35" dirty="0">
                <a:latin typeface="Verdana"/>
                <a:cs typeface="Verdana"/>
              </a:rPr>
              <a:t>control </a:t>
            </a:r>
            <a:r>
              <a:rPr sz="2400" spc="-60" dirty="0">
                <a:latin typeface="Verdana"/>
                <a:cs typeface="Verdana"/>
              </a:rPr>
              <a:t>require </a:t>
            </a:r>
            <a:r>
              <a:rPr sz="2400" spc="-45" dirty="0">
                <a:latin typeface="Verdana"/>
                <a:cs typeface="Verdana"/>
              </a:rPr>
              <a:t>various </a:t>
            </a:r>
            <a:r>
              <a:rPr sz="2400" spc="-35" dirty="0">
                <a:latin typeface="Verdana"/>
                <a:cs typeface="Verdana"/>
              </a:rPr>
              <a:t>strategies </a:t>
            </a:r>
            <a:r>
              <a:rPr sz="2400" spc="-30" dirty="0">
                <a:latin typeface="Verdana"/>
                <a:cs typeface="Verdana"/>
              </a:rPr>
              <a:t> </a:t>
            </a:r>
            <a:r>
              <a:rPr sz="2400" spc="30" dirty="0">
                <a:latin typeface="Verdana"/>
                <a:cs typeface="Verdana"/>
              </a:rPr>
              <a:t>across</a:t>
            </a:r>
            <a:r>
              <a:rPr sz="2400" spc="-125" dirty="0">
                <a:latin typeface="Verdana"/>
                <a:cs typeface="Verdana"/>
              </a:rPr>
              <a:t> </a:t>
            </a:r>
            <a:r>
              <a:rPr sz="2400" spc="-40" dirty="0">
                <a:latin typeface="Verdana"/>
                <a:cs typeface="Verdana"/>
              </a:rPr>
              <a:t>all</a:t>
            </a:r>
            <a:r>
              <a:rPr sz="2400" spc="-125" dirty="0">
                <a:latin typeface="Verdana"/>
                <a:cs typeface="Verdana"/>
              </a:rPr>
              <a:t> </a:t>
            </a:r>
            <a:r>
              <a:rPr sz="2400" spc="-5" dirty="0">
                <a:latin typeface="Verdana"/>
                <a:cs typeface="Verdana"/>
              </a:rPr>
              <a:t>healthcare</a:t>
            </a:r>
            <a:r>
              <a:rPr sz="2400" spc="-125" dirty="0">
                <a:latin typeface="Verdana"/>
                <a:cs typeface="Verdana"/>
              </a:rPr>
              <a:t> </a:t>
            </a:r>
            <a:r>
              <a:rPr sz="2400" spc="-80" dirty="0">
                <a:latin typeface="Verdana"/>
                <a:cs typeface="Verdana"/>
              </a:rPr>
              <a:t>industry</a:t>
            </a:r>
            <a:r>
              <a:rPr sz="2400" spc="-125" dirty="0">
                <a:latin typeface="Verdana"/>
                <a:cs typeface="Verdana"/>
              </a:rPr>
              <a:t> </a:t>
            </a:r>
            <a:r>
              <a:rPr sz="2400" spc="-60" dirty="0">
                <a:latin typeface="Verdana"/>
                <a:cs typeface="Verdana"/>
              </a:rPr>
              <a:t>levels</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20" dirty="0">
                <a:latin typeface="Verdana"/>
                <a:cs typeface="Verdana"/>
              </a:rPr>
              <a:t>should</a:t>
            </a:r>
            <a:r>
              <a:rPr sz="2400" spc="-125" dirty="0">
                <a:latin typeface="Verdana"/>
                <a:cs typeface="Verdana"/>
              </a:rPr>
              <a:t> </a:t>
            </a:r>
            <a:r>
              <a:rPr sz="2400" spc="55" dirty="0">
                <a:latin typeface="Verdana"/>
                <a:cs typeface="Verdana"/>
              </a:rPr>
              <a:t>be </a:t>
            </a:r>
            <a:r>
              <a:rPr sz="2400" spc="-830" dirty="0">
                <a:latin typeface="Verdana"/>
                <a:cs typeface="Verdana"/>
              </a:rPr>
              <a:t> </a:t>
            </a:r>
            <a:r>
              <a:rPr sz="2400" spc="50" dirty="0">
                <a:latin typeface="Verdana"/>
                <a:cs typeface="Verdana"/>
              </a:rPr>
              <a:t>adopted</a:t>
            </a:r>
            <a:r>
              <a:rPr sz="2400" spc="-130" dirty="0">
                <a:latin typeface="Verdana"/>
                <a:cs typeface="Verdana"/>
              </a:rPr>
              <a:t> </a:t>
            </a:r>
            <a:r>
              <a:rPr sz="2400" spc="-25" dirty="0">
                <a:latin typeface="Verdana"/>
                <a:cs typeface="Verdana"/>
              </a:rPr>
              <a:t>by</a:t>
            </a:r>
            <a:r>
              <a:rPr sz="2400" spc="-125" dirty="0">
                <a:latin typeface="Verdana"/>
                <a:cs typeface="Verdana"/>
              </a:rPr>
              <a:t> </a:t>
            </a:r>
            <a:r>
              <a:rPr sz="2400" spc="-40" dirty="0">
                <a:latin typeface="Verdana"/>
                <a:cs typeface="Verdana"/>
              </a:rPr>
              <a:t>all</a:t>
            </a:r>
            <a:r>
              <a:rPr sz="2400" spc="-125" dirty="0">
                <a:latin typeface="Verdana"/>
                <a:cs typeface="Verdana"/>
              </a:rPr>
              <a:t> </a:t>
            </a:r>
            <a:r>
              <a:rPr sz="2400" spc="-35" dirty="0">
                <a:latin typeface="Verdana"/>
                <a:cs typeface="Verdana"/>
              </a:rPr>
              <a:t>health</a:t>
            </a:r>
            <a:r>
              <a:rPr sz="2400" spc="-130" dirty="0">
                <a:latin typeface="Verdana"/>
                <a:cs typeface="Verdana"/>
              </a:rPr>
              <a:t> </a:t>
            </a:r>
            <a:r>
              <a:rPr sz="2400" spc="-30" dirty="0">
                <a:latin typeface="Verdana"/>
                <a:cs typeface="Verdana"/>
              </a:rPr>
              <a:t>services</a:t>
            </a:r>
            <a:r>
              <a:rPr sz="2400" spc="-125" dirty="0">
                <a:latin typeface="Verdana"/>
                <a:cs typeface="Verdana"/>
              </a:rPr>
              <a:t> workers.</a:t>
            </a:r>
            <a:endParaRPr sz="2400">
              <a:latin typeface="Verdana"/>
              <a:cs typeface="Verdana"/>
            </a:endParaRPr>
          </a:p>
          <a:p>
            <a:pPr marL="530225" marR="443230" indent="-518159">
              <a:lnSpc>
                <a:spcPct val="114599"/>
              </a:lnSpc>
              <a:spcBef>
                <a:spcPts val="3300"/>
              </a:spcBef>
            </a:pPr>
            <a:r>
              <a:rPr sz="2400" spc="90" dirty="0">
                <a:latin typeface="Verdana"/>
                <a:cs typeface="Verdana"/>
              </a:rPr>
              <a:t>These</a:t>
            </a:r>
            <a:r>
              <a:rPr sz="2400" spc="229" dirty="0">
                <a:latin typeface="Verdana"/>
                <a:cs typeface="Verdana"/>
              </a:rPr>
              <a:t> </a:t>
            </a:r>
            <a:r>
              <a:rPr sz="2400" spc="80" dirty="0">
                <a:latin typeface="Verdana"/>
                <a:cs typeface="Verdana"/>
              </a:rPr>
              <a:t>Infection</a:t>
            </a:r>
            <a:r>
              <a:rPr sz="2400" spc="235" dirty="0">
                <a:latin typeface="Verdana"/>
                <a:cs typeface="Verdana"/>
              </a:rPr>
              <a:t> </a:t>
            </a:r>
            <a:r>
              <a:rPr sz="2400" spc="114" dirty="0">
                <a:latin typeface="Verdana"/>
                <a:cs typeface="Verdana"/>
              </a:rPr>
              <a:t>control</a:t>
            </a:r>
            <a:r>
              <a:rPr sz="2400" spc="235" dirty="0">
                <a:latin typeface="Verdana"/>
                <a:cs typeface="Verdana"/>
              </a:rPr>
              <a:t> </a:t>
            </a:r>
            <a:r>
              <a:rPr sz="2400" spc="125" dirty="0">
                <a:latin typeface="Verdana"/>
                <a:cs typeface="Verdana"/>
              </a:rPr>
              <a:t>strategies</a:t>
            </a:r>
            <a:r>
              <a:rPr sz="2400" spc="229" dirty="0">
                <a:latin typeface="Verdana"/>
                <a:cs typeface="Verdana"/>
              </a:rPr>
              <a:t> </a:t>
            </a:r>
            <a:r>
              <a:rPr sz="2400" spc="95" dirty="0">
                <a:latin typeface="Verdana"/>
                <a:cs typeface="Verdana"/>
              </a:rPr>
              <a:t>include: </a:t>
            </a:r>
            <a:r>
              <a:rPr sz="2400" spc="-825" dirty="0">
                <a:latin typeface="Verdana"/>
                <a:cs typeface="Verdana"/>
              </a:rPr>
              <a:t> </a:t>
            </a:r>
            <a:r>
              <a:rPr sz="2400" spc="-10" dirty="0">
                <a:latin typeface="Verdana"/>
                <a:cs typeface="Verdana"/>
              </a:rPr>
              <a:t>Hand</a:t>
            </a:r>
            <a:r>
              <a:rPr sz="2400" spc="-130" dirty="0">
                <a:latin typeface="Verdana"/>
                <a:cs typeface="Verdana"/>
              </a:rPr>
              <a:t> </a:t>
            </a:r>
            <a:r>
              <a:rPr sz="2400" spc="-35" dirty="0">
                <a:latin typeface="Verdana"/>
                <a:cs typeface="Verdana"/>
              </a:rPr>
              <a:t>hygiene</a:t>
            </a:r>
            <a:r>
              <a:rPr sz="2400" spc="-125" dirty="0">
                <a:latin typeface="Verdana"/>
                <a:cs typeface="Verdana"/>
              </a:rPr>
              <a:t> </a:t>
            </a:r>
            <a:r>
              <a:rPr sz="2400" spc="20" dirty="0">
                <a:latin typeface="Verdana"/>
                <a:cs typeface="Verdana"/>
              </a:rPr>
              <a:t>practices</a:t>
            </a:r>
            <a:endParaRPr sz="2400">
              <a:latin typeface="Verdana"/>
              <a:cs typeface="Verdana"/>
            </a:endParaRPr>
          </a:p>
          <a:p>
            <a:pPr marL="530225" marR="1340485">
              <a:lnSpc>
                <a:spcPct val="114599"/>
              </a:lnSpc>
            </a:pPr>
            <a:r>
              <a:rPr sz="2400" spc="-65" dirty="0">
                <a:latin typeface="Verdana"/>
                <a:cs typeface="Verdana"/>
              </a:rPr>
              <a:t>Respiratory </a:t>
            </a:r>
            <a:r>
              <a:rPr sz="2400" spc="-35" dirty="0">
                <a:latin typeface="Verdana"/>
                <a:cs typeface="Verdana"/>
              </a:rPr>
              <a:t>hygiene </a:t>
            </a:r>
            <a:r>
              <a:rPr sz="2400" spc="60" dirty="0">
                <a:latin typeface="Verdana"/>
                <a:cs typeface="Verdana"/>
              </a:rPr>
              <a:t>and </a:t>
            </a:r>
            <a:r>
              <a:rPr sz="2400" spc="-50" dirty="0">
                <a:latin typeface="Verdana"/>
                <a:cs typeface="Verdana"/>
              </a:rPr>
              <a:t>etiquette </a:t>
            </a:r>
            <a:r>
              <a:rPr sz="2400" spc="-45" dirty="0">
                <a:latin typeface="Verdana"/>
                <a:cs typeface="Verdana"/>
              </a:rPr>
              <a:t> </a:t>
            </a:r>
            <a:r>
              <a:rPr sz="2400" spc="-25" dirty="0">
                <a:latin typeface="Verdana"/>
                <a:cs typeface="Verdana"/>
              </a:rPr>
              <a:t>Disposal </a:t>
            </a:r>
            <a:r>
              <a:rPr sz="2400" spc="-10" dirty="0">
                <a:latin typeface="Verdana"/>
                <a:cs typeface="Verdana"/>
              </a:rPr>
              <a:t>of </a:t>
            </a:r>
            <a:r>
              <a:rPr sz="2400" spc="15" dirty="0">
                <a:latin typeface="Verdana"/>
                <a:cs typeface="Verdana"/>
              </a:rPr>
              <a:t>contaminated </a:t>
            </a:r>
            <a:r>
              <a:rPr sz="2400" spc="-10" dirty="0">
                <a:latin typeface="Verdana"/>
                <a:cs typeface="Verdana"/>
              </a:rPr>
              <a:t>waste </a:t>
            </a:r>
            <a:r>
              <a:rPr sz="2400" spc="-5" dirty="0">
                <a:latin typeface="Verdana"/>
                <a:cs typeface="Verdana"/>
              </a:rPr>
              <a:t> </a:t>
            </a:r>
            <a:r>
              <a:rPr sz="2400" spc="-35" dirty="0">
                <a:latin typeface="Verdana"/>
                <a:cs typeface="Verdana"/>
              </a:rPr>
              <a:t>Personal protective </a:t>
            </a:r>
            <a:r>
              <a:rPr sz="2400" spc="-10" dirty="0">
                <a:latin typeface="Verdana"/>
                <a:cs typeface="Verdana"/>
              </a:rPr>
              <a:t>equipment </a:t>
            </a:r>
            <a:r>
              <a:rPr sz="2400" spc="10" dirty="0">
                <a:latin typeface="Verdana"/>
                <a:cs typeface="Verdana"/>
              </a:rPr>
              <a:t>(PPE) </a:t>
            </a:r>
            <a:r>
              <a:rPr sz="2400" spc="15" dirty="0">
                <a:latin typeface="Verdana"/>
                <a:cs typeface="Verdana"/>
              </a:rPr>
              <a:t> </a:t>
            </a:r>
            <a:r>
              <a:rPr sz="2400" spc="-50" dirty="0">
                <a:latin typeface="Verdana"/>
                <a:cs typeface="Verdana"/>
              </a:rPr>
              <a:t>Sharps </a:t>
            </a:r>
            <a:r>
              <a:rPr sz="2400" spc="-15" dirty="0">
                <a:latin typeface="Verdana"/>
                <a:cs typeface="Verdana"/>
              </a:rPr>
              <a:t>handling </a:t>
            </a:r>
            <a:r>
              <a:rPr sz="2400" spc="60" dirty="0">
                <a:latin typeface="Verdana"/>
                <a:cs typeface="Verdana"/>
              </a:rPr>
              <a:t>and </a:t>
            </a:r>
            <a:r>
              <a:rPr sz="2400" spc="10" dirty="0">
                <a:latin typeface="Verdana"/>
                <a:cs typeface="Verdana"/>
              </a:rPr>
              <a:t>disposal </a:t>
            </a:r>
            <a:r>
              <a:rPr sz="2400" spc="15" dirty="0">
                <a:latin typeface="Verdana"/>
                <a:cs typeface="Verdana"/>
              </a:rPr>
              <a:t> </a:t>
            </a:r>
            <a:r>
              <a:rPr sz="2400" spc="-25" dirty="0">
                <a:latin typeface="Verdana"/>
                <a:cs typeface="Verdana"/>
              </a:rPr>
              <a:t>Protocols</a:t>
            </a:r>
            <a:r>
              <a:rPr sz="2400" spc="105" dirty="0">
                <a:latin typeface="Verdana"/>
                <a:cs typeface="Verdana"/>
              </a:rPr>
              <a:t> </a:t>
            </a:r>
            <a:r>
              <a:rPr sz="2400" spc="-65" dirty="0">
                <a:latin typeface="Verdana"/>
                <a:cs typeface="Verdana"/>
              </a:rPr>
              <a:t>for</a:t>
            </a:r>
            <a:r>
              <a:rPr sz="2400" spc="105" dirty="0">
                <a:latin typeface="Verdana"/>
                <a:cs typeface="Verdana"/>
              </a:rPr>
              <a:t> </a:t>
            </a:r>
            <a:r>
              <a:rPr sz="2400" spc="25" dirty="0">
                <a:latin typeface="Verdana"/>
                <a:cs typeface="Verdana"/>
              </a:rPr>
              <a:t>blood</a:t>
            </a:r>
            <a:r>
              <a:rPr sz="2400" spc="105" dirty="0">
                <a:latin typeface="Verdana"/>
                <a:cs typeface="Verdana"/>
              </a:rPr>
              <a:t> </a:t>
            </a:r>
            <a:r>
              <a:rPr sz="2400" spc="-50" dirty="0">
                <a:latin typeface="Verdana"/>
                <a:cs typeface="Verdana"/>
              </a:rPr>
              <a:t>exposure </a:t>
            </a:r>
            <a:r>
              <a:rPr sz="2400" spc="-45" dirty="0">
                <a:latin typeface="Verdana"/>
                <a:cs typeface="Verdana"/>
              </a:rPr>
              <a:t> Cleaning,</a:t>
            </a:r>
            <a:r>
              <a:rPr sz="2400" spc="-120" dirty="0">
                <a:latin typeface="Verdana"/>
                <a:cs typeface="Verdana"/>
              </a:rPr>
              <a:t> </a:t>
            </a:r>
            <a:r>
              <a:rPr sz="2400" spc="-75" dirty="0">
                <a:latin typeface="Verdana"/>
                <a:cs typeface="Verdana"/>
              </a:rPr>
              <a:t>sterilising</a:t>
            </a:r>
            <a:r>
              <a:rPr sz="2400" spc="-114" dirty="0">
                <a:latin typeface="Verdana"/>
                <a:cs typeface="Verdana"/>
              </a:rPr>
              <a:t> </a:t>
            </a:r>
            <a:r>
              <a:rPr sz="2400" spc="60" dirty="0">
                <a:latin typeface="Verdana"/>
                <a:cs typeface="Verdana"/>
              </a:rPr>
              <a:t>and</a:t>
            </a:r>
            <a:r>
              <a:rPr sz="2400" spc="-114" dirty="0">
                <a:latin typeface="Verdana"/>
                <a:cs typeface="Verdana"/>
              </a:rPr>
              <a:t> </a:t>
            </a:r>
            <a:r>
              <a:rPr sz="2400" spc="-30" dirty="0">
                <a:latin typeface="Verdana"/>
                <a:cs typeface="Verdana"/>
              </a:rPr>
              <a:t>disinfecting</a:t>
            </a:r>
            <a:r>
              <a:rPr sz="2400" spc="-114" dirty="0">
                <a:latin typeface="Verdana"/>
                <a:cs typeface="Verdana"/>
              </a:rPr>
              <a:t> </a:t>
            </a:r>
            <a:r>
              <a:rPr sz="2400" spc="-10" dirty="0">
                <a:latin typeface="Verdana"/>
                <a:cs typeface="Verdana"/>
              </a:rPr>
              <a:t>of </a:t>
            </a:r>
            <a:r>
              <a:rPr sz="2400" spc="-830" dirty="0">
                <a:latin typeface="Verdana"/>
                <a:cs typeface="Verdana"/>
              </a:rPr>
              <a:t> </a:t>
            </a:r>
            <a:r>
              <a:rPr sz="2400" spc="-55" dirty="0">
                <a:latin typeface="Verdana"/>
                <a:cs typeface="Verdana"/>
              </a:rPr>
              <a:t>equipment,</a:t>
            </a:r>
            <a:r>
              <a:rPr sz="2400" spc="-130" dirty="0">
                <a:latin typeface="Verdana"/>
                <a:cs typeface="Verdana"/>
              </a:rPr>
              <a:t> </a:t>
            </a:r>
            <a:r>
              <a:rPr sz="2400" spc="60" dirty="0">
                <a:latin typeface="Verdana"/>
                <a:cs typeface="Verdana"/>
              </a:rPr>
              <a:t>and</a:t>
            </a:r>
            <a:r>
              <a:rPr sz="2400" spc="-130" dirty="0">
                <a:latin typeface="Verdana"/>
                <a:cs typeface="Verdana"/>
              </a:rPr>
              <a:t> </a:t>
            </a:r>
            <a:r>
              <a:rPr sz="2400" spc="-55" dirty="0">
                <a:latin typeface="Verdana"/>
                <a:cs typeface="Verdana"/>
              </a:rPr>
              <a:t>environment</a:t>
            </a:r>
            <a:endParaRPr sz="2400">
              <a:latin typeface="Verdana"/>
              <a:cs typeface="Verdana"/>
            </a:endParaRPr>
          </a:p>
        </p:txBody>
      </p:sp>
      <p:sp>
        <p:nvSpPr>
          <p:cNvPr id="13" name="object 13"/>
          <p:cNvSpPr txBox="1">
            <a:spLocks noGrp="1"/>
          </p:cNvSpPr>
          <p:nvPr>
            <p:ph type="title"/>
          </p:nvPr>
        </p:nvSpPr>
        <p:spPr>
          <a:prstGeom prst="rect">
            <a:avLst/>
          </a:prstGeom>
        </p:spPr>
        <p:txBody>
          <a:bodyPr vert="horz" wrap="square" lIns="0" tIns="12065" rIns="0" bIns="0" rtlCol="0">
            <a:spAutoFit/>
          </a:bodyPr>
          <a:lstStyle/>
          <a:p>
            <a:pPr marL="8600440" marR="5080">
              <a:lnSpc>
                <a:spcPct val="116500"/>
              </a:lnSpc>
              <a:spcBef>
                <a:spcPts val="95"/>
              </a:spcBef>
            </a:pPr>
            <a:r>
              <a:rPr spc="-120" dirty="0"/>
              <a:t>What</a:t>
            </a:r>
            <a:r>
              <a:rPr spc="-185" dirty="0"/>
              <a:t> </a:t>
            </a:r>
            <a:r>
              <a:rPr spc="-580" dirty="0"/>
              <a:t>Is</a:t>
            </a:r>
            <a:r>
              <a:rPr spc="-185" dirty="0"/>
              <a:t> </a:t>
            </a:r>
            <a:r>
              <a:rPr spc="-204" dirty="0"/>
              <a:t>Infection  </a:t>
            </a:r>
            <a:r>
              <a:rPr spc="-170" dirty="0"/>
              <a:t>Prevention</a:t>
            </a:r>
            <a:r>
              <a:rPr spc="-195" dirty="0"/>
              <a:t> </a:t>
            </a:r>
            <a:r>
              <a:rPr spc="-114" dirty="0"/>
              <a:t>And</a:t>
            </a:r>
            <a:r>
              <a:rPr spc="-195" dirty="0"/>
              <a:t> </a:t>
            </a:r>
            <a:r>
              <a:rPr spc="-80" dirty="0"/>
              <a:t>Control?</a:t>
            </a:r>
          </a:p>
        </p:txBody>
      </p:sp>
      <p:pic>
        <p:nvPicPr>
          <p:cNvPr id="15" name="object 5">
            <a:hlinkClick r:id="rId6" action="ppaction://hlinksldjump"/>
            <a:extLst>
              <a:ext uri="{FF2B5EF4-FFF2-40B4-BE49-F238E27FC236}">
                <a16:creationId xmlns:a16="http://schemas.microsoft.com/office/drawing/2014/main" id="{DB2F53F6-A2FA-BF9C-4FB0-72EF2481FB51}"/>
              </a:ext>
            </a:extLst>
          </p:cNvPr>
          <p:cNvPicPr/>
          <p:nvPr/>
        </p:nvPicPr>
        <p:blipFill>
          <a:blip r:embed="rId7"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8287999" cy="5453703"/>
          </a:xfrm>
          <a:prstGeom prst="rect">
            <a:avLst/>
          </a:prstGeom>
        </p:spPr>
      </p:pic>
      <p:sp>
        <p:nvSpPr>
          <p:cNvPr id="3" name="object 3"/>
          <p:cNvSpPr txBox="1"/>
          <p:nvPr/>
        </p:nvSpPr>
        <p:spPr>
          <a:xfrm>
            <a:off x="920179" y="5815229"/>
            <a:ext cx="14107794" cy="1587500"/>
          </a:xfrm>
          <a:prstGeom prst="rect">
            <a:avLst/>
          </a:prstGeom>
        </p:spPr>
        <p:txBody>
          <a:bodyPr vert="horz" wrap="square" lIns="0" tIns="12065" rIns="0" bIns="0" rtlCol="0">
            <a:spAutoFit/>
          </a:bodyPr>
          <a:lstStyle/>
          <a:p>
            <a:pPr marL="12700" marR="5080">
              <a:lnSpc>
                <a:spcPct val="116500"/>
              </a:lnSpc>
              <a:spcBef>
                <a:spcPts val="95"/>
              </a:spcBef>
            </a:pPr>
            <a:r>
              <a:rPr sz="4400" b="1" spc="-220" dirty="0">
                <a:solidFill>
                  <a:srgbClr val="FFFFFF"/>
                </a:solidFill>
                <a:latin typeface="Verdana"/>
                <a:cs typeface="Verdana"/>
              </a:rPr>
              <a:t>Follow</a:t>
            </a:r>
            <a:r>
              <a:rPr sz="4400" b="1" spc="-185" dirty="0">
                <a:solidFill>
                  <a:srgbClr val="FFFFFF"/>
                </a:solidFill>
                <a:latin typeface="Verdana"/>
                <a:cs typeface="Verdana"/>
              </a:rPr>
              <a:t> </a:t>
            </a:r>
            <a:r>
              <a:rPr sz="4400" b="1" spc="-60" dirty="0">
                <a:solidFill>
                  <a:srgbClr val="FFFFFF"/>
                </a:solidFill>
                <a:latin typeface="Verdana"/>
                <a:cs typeface="Verdana"/>
              </a:rPr>
              <a:t>standard</a:t>
            </a:r>
            <a:r>
              <a:rPr sz="4400" b="1" spc="-185" dirty="0">
                <a:solidFill>
                  <a:srgbClr val="FFFFFF"/>
                </a:solidFill>
                <a:latin typeface="Verdana"/>
                <a:cs typeface="Verdana"/>
              </a:rPr>
              <a:t> </a:t>
            </a:r>
            <a:r>
              <a:rPr sz="4400" b="1" spc="20" dirty="0">
                <a:solidFill>
                  <a:srgbClr val="FFFFFF"/>
                </a:solidFill>
                <a:latin typeface="Verdana"/>
                <a:cs typeface="Verdana"/>
              </a:rPr>
              <a:t>and</a:t>
            </a:r>
            <a:r>
              <a:rPr sz="4400" b="1" spc="-185" dirty="0">
                <a:solidFill>
                  <a:srgbClr val="FFFFFF"/>
                </a:solidFill>
                <a:latin typeface="Verdana"/>
                <a:cs typeface="Verdana"/>
              </a:rPr>
              <a:t> </a:t>
            </a:r>
            <a:r>
              <a:rPr sz="4400" b="1" spc="-45" dirty="0">
                <a:solidFill>
                  <a:srgbClr val="FFFFFF"/>
                </a:solidFill>
                <a:latin typeface="Verdana"/>
                <a:cs typeface="Verdana"/>
              </a:rPr>
              <a:t>additional</a:t>
            </a:r>
            <a:r>
              <a:rPr sz="4400" b="1" spc="-185" dirty="0">
                <a:solidFill>
                  <a:srgbClr val="FFFFFF"/>
                </a:solidFill>
                <a:latin typeface="Verdana"/>
                <a:cs typeface="Verdana"/>
              </a:rPr>
              <a:t> </a:t>
            </a:r>
            <a:r>
              <a:rPr sz="4400" b="1" spc="-90" dirty="0">
                <a:solidFill>
                  <a:srgbClr val="FFFFFF"/>
                </a:solidFill>
                <a:latin typeface="Verdana"/>
                <a:cs typeface="Verdana"/>
              </a:rPr>
              <a:t>precautions</a:t>
            </a:r>
            <a:r>
              <a:rPr sz="4400" b="1" spc="-185" dirty="0">
                <a:solidFill>
                  <a:srgbClr val="FFFFFF"/>
                </a:solidFill>
                <a:latin typeface="Verdana"/>
                <a:cs typeface="Verdana"/>
              </a:rPr>
              <a:t> </a:t>
            </a:r>
            <a:r>
              <a:rPr sz="4400" b="1" spc="-245" dirty="0">
                <a:solidFill>
                  <a:srgbClr val="FFFFFF"/>
                </a:solidFill>
                <a:latin typeface="Verdana"/>
                <a:cs typeface="Verdana"/>
              </a:rPr>
              <a:t>for  </a:t>
            </a:r>
            <a:r>
              <a:rPr sz="4400" b="1" spc="-125" dirty="0">
                <a:solidFill>
                  <a:srgbClr val="FFFFFF"/>
                </a:solidFill>
                <a:latin typeface="Verdana"/>
                <a:cs typeface="Verdana"/>
              </a:rPr>
              <a:t>infection</a:t>
            </a:r>
            <a:r>
              <a:rPr sz="4400" b="1" spc="-190" dirty="0">
                <a:solidFill>
                  <a:srgbClr val="FFFFFF"/>
                </a:solidFill>
                <a:latin typeface="Verdana"/>
                <a:cs typeface="Verdana"/>
              </a:rPr>
              <a:t> </a:t>
            </a:r>
            <a:r>
              <a:rPr sz="4400" b="1" spc="-125" dirty="0">
                <a:solidFill>
                  <a:srgbClr val="FFFFFF"/>
                </a:solidFill>
                <a:latin typeface="Verdana"/>
                <a:cs typeface="Verdana"/>
              </a:rPr>
              <a:t>prevention</a:t>
            </a:r>
            <a:r>
              <a:rPr sz="4400" b="1" spc="-185" dirty="0">
                <a:solidFill>
                  <a:srgbClr val="FFFFFF"/>
                </a:solidFill>
                <a:latin typeface="Verdana"/>
                <a:cs typeface="Verdana"/>
              </a:rPr>
              <a:t> </a:t>
            </a:r>
            <a:r>
              <a:rPr sz="4400" b="1" spc="20" dirty="0">
                <a:solidFill>
                  <a:srgbClr val="FFFFFF"/>
                </a:solidFill>
                <a:latin typeface="Verdana"/>
                <a:cs typeface="Verdana"/>
              </a:rPr>
              <a:t>and</a:t>
            </a:r>
            <a:r>
              <a:rPr sz="4400" b="1" spc="-185" dirty="0">
                <a:solidFill>
                  <a:srgbClr val="FFFFFF"/>
                </a:solidFill>
                <a:latin typeface="Verdana"/>
                <a:cs typeface="Verdana"/>
              </a:rPr>
              <a:t> </a:t>
            </a:r>
            <a:r>
              <a:rPr sz="4400" b="1" spc="-130" dirty="0">
                <a:solidFill>
                  <a:srgbClr val="FFFFFF"/>
                </a:solidFill>
                <a:latin typeface="Verdana"/>
                <a:cs typeface="Verdana"/>
              </a:rPr>
              <a:t>control</a:t>
            </a:r>
            <a:endParaRPr sz="4400">
              <a:latin typeface="Verdana"/>
              <a:cs typeface="Verdana"/>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151954" y="7753674"/>
            <a:ext cx="114300" cy="114300"/>
          </a:xfrm>
          <a:prstGeom prst="rect">
            <a:avLst/>
          </a:prstGeom>
        </p:spPr>
      </p:pic>
      <p:sp>
        <p:nvSpPr>
          <p:cNvPr id="5" name="object 5"/>
          <p:cNvSpPr txBox="1"/>
          <p:nvPr/>
        </p:nvSpPr>
        <p:spPr>
          <a:xfrm>
            <a:off x="1438250" y="7554283"/>
            <a:ext cx="11169650" cy="863600"/>
          </a:xfrm>
          <a:prstGeom prst="rect">
            <a:avLst/>
          </a:prstGeom>
        </p:spPr>
        <p:txBody>
          <a:bodyPr vert="horz" wrap="square" lIns="0" tIns="12700" rIns="0" bIns="0" rtlCol="0">
            <a:spAutoFit/>
          </a:bodyPr>
          <a:lstStyle/>
          <a:p>
            <a:pPr marL="12700" marR="5080">
              <a:lnSpc>
                <a:spcPct val="114599"/>
              </a:lnSpc>
              <a:spcBef>
                <a:spcPts val="100"/>
              </a:spcBef>
            </a:pPr>
            <a:r>
              <a:rPr sz="2400" spc="-20" dirty="0">
                <a:solidFill>
                  <a:srgbClr val="FFFFFF"/>
                </a:solidFill>
                <a:latin typeface="Verdana"/>
                <a:cs typeface="Verdana"/>
              </a:rPr>
              <a:t>Standard</a:t>
            </a:r>
            <a:r>
              <a:rPr sz="2400" spc="-120" dirty="0">
                <a:solidFill>
                  <a:srgbClr val="FFFFFF"/>
                </a:solidFill>
                <a:latin typeface="Verdana"/>
                <a:cs typeface="Verdana"/>
              </a:rPr>
              <a:t> </a:t>
            </a:r>
            <a:r>
              <a:rPr sz="2400" spc="-10" dirty="0">
                <a:solidFill>
                  <a:srgbClr val="FFFFFF"/>
                </a:solidFill>
                <a:latin typeface="Verdana"/>
                <a:cs typeface="Verdana"/>
              </a:rPr>
              <a:t>precautions</a:t>
            </a:r>
            <a:r>
              <a:rPr sz="2400" spc="-125" dirty="0">
                <a:solidFill>
                  <a:srgbClr val="FFFFFF"/>
                </a:solidFill>
                <a:latin typeface="Verdana"/>
                <a:cs typeface="Verdana"/>
              </a:rPr>
              <a:t> </a:t>
            </a:r>
            <a:r>
              <a:rPr sz="2400" spc="-5" dirty="0">
                <a:solidFill>
                  <a:srgbClr val="FFFFFF"/>
                </a:solidFill>
                <a:latin typeface="Verdana"/>
                <a:cs typeface="Verdana"/>
              </a:rPr>
              <a:t>are</a:t>
            </a:r>
            <a:r>
              <a:rPr sz="2400" spc="-120" dirty="0">
                <a:solidFill>
                  <a:srgbClr val="FFFFFF"/>
                </a:solidFill>
                <a:latin typeface="Verdana"/>
                <a:cs typeface="Verdana"/>
              </a:rPr>
              <a:t> work </a:t>
            </a:r>
            <a:r>
              <a:rPr sz="2400" spc="20" dirty="0">
                <a:solidFill>
                  <a:srgbClr val="FFFFFF"/>
                </a:solidFill>
                <a:latin typeface="Verdana"/>
                <a:cs typeface="Verdana"/>
              </a:rPr>
              <a:t>practices</a:t>
            </a:r>
            <a:r>
              <a:rPr sz="2400" spc="-120" dirty="0">
                <a:solidFill>
                  <a:srgbClr val="FFFFFF"/>
                </a:solidFill>
                <a:latin typeface="Verdana"/>
                <a:cs typeface="Verdana"/>
              </a:rPr>
              <a:t> </a:t>
            </a:r>
            <a:r>
              <a:rPr sz="2400" spc="-45" dirty="0">
                <a:solidFill>
                  <a:srgbClr val="FFFFFF"/>
                </a:solidFill>
                <a:latin typeface="Verdana"/>
                <a:cs typeface="Verdana"/>
              </a:rPr>
              <a:t>that</a:t>
            </a:r>
            <a:r>
              <a:rPr sz="2400" spc="-120" dirty="0">
                <a:solidFill>
                  <a:srgbClr val="FFFFFF"/>
                </a:solidFill>
                <a:latin typeface="Verdana"/>
                <a:cs typeface="Verdana"/>
              </a:rPr>
              <a:t> </a:t>
            </a:r>
            <a:r>
              <a:rPr sz="2400" spc="-30" dirty="0">
                <a:solidFill>
                  <a:srgbClr val="FFFFFF"/>
                </a:solidFill>
                <a:latin typeface="Verdana"/>
                <a:cs typeface="Verdana"/>
              </a:rPr>
              <a:t>provide</a:t>
            </a:r>
            <a:r>
              <a:rPr sz="2400" spc="-120" dirty="0">
                <a:solidFill>
                  <a:srgbClr val="FFFFFF"/>
                </a:solidFill>
                <a:latin typeface="Verdana"/>
                <a:cs typeface="Verdana"/>
              </a:rPr>
              <a:t> </a:t>
            </a:r>
            <a:r>
              <a:rPr sz="2400" spc="145" dirty="0">
                <a:solidFill>
                  <a:srgbClr val="FFFFFF"/>
                </a:solidFill>
                <a:latin typeface="Verdana"/>
                <a:cs typeface="Verdana"/>
              </a:rPr>
              <a:t>a</a:t>
            </a:r>
            <a:r>
              <a:rPr sz="2400" spc="-120" dirty="0">
                <a:solidFill>
                  <a:srgbClr val="FFFFFF"/>
                </a:solidFill>
                <a:latin typeface="Verdana"/>
                <a:cs typeface="Verdana"/>
              </a:rPr>
              <a:t> </a:t>
            </a:r>
            <a:r>
              <a:rPr sz="2400" spc="-50" dirty="0">
                <a:solidFill>
                  <a:srgbClr val="FFFFFF"/>
                </a:solidFill>
                <a:latin typeface="Verdana"/>
                <a:cs typeface="Verdana"/>
              </a:rPr>
              <a:t>first-line</a:t>
            </a:r>
            <a:r>
              <a:rPr sz="2400" spc="-120" dirty="0">
                <a:solidFill>
                  <a:srgbClr val="FFFFFF"/>
                </a:solidFill>
                <a:latin typeface="Verdana"/>
                <a:cs typeface="Verdana"/>
              </a:rPr>
              <a:t> </a:t>
            </a:r>
            <a:r>
              <a:rPr sz="2400" spc="60" dirty="0">
                <a:solidFill>
                  <a:srgbClr val="FFFFFF"/>
                </a:solidFill>
                <a:latin typeface="Verdana"/>
                <a:cs typeface="Verdana"/>
              </a:rPr>
              <a:t>approach </a:t>
            </a:r>
            <a:r>
              <a:rPr sz="2400" spc="-825" dirty="0">
                <a:solidFill>
                  <a:srgbClr val="FFFFFF"/>
                </a:solidFill>
                <a:latin typeface="Verdana"/>
                <a:cs typeface="Verdana"/>
              </a:rPr>
              <a:t> </a:t>
            </a:r>
            <a:r>
              <a:rPr sz="2400" spc="-45" dirty="0">
                <a:solidFill>
                  <a:srgbClr val="FFFFFF"/>
                </a:solidFill>
                <a:latin typeface="Verdana"/>
                <a:cs typeface="Verdana"/>
              </a:rPr>
              <a:t>to</a:t>
            </a:r>
            <a:r>
              <a:rPr sz="2400" spc="-125" dirty="0">
                <a:solidFill>
                  <a:srgbClr val="FFFFFF"/>
                </a:solidFill>
                <a:latin typeface="Verdana"/>
                <a:cs typeface="Verdana"/>
              </a:rPr>
              <a:t> </a:t>
            </a:r>
            <a:r>
              <a:rPr sz="2400" spc="-35" dirty="0">
                <a:solidFill>
                  <a:srgbClr val="FFFFFF"/>
                </a:solidFill>
                <a:latin typeface="Verdana"/>
                <a:cs typeface="Verdana"/>
              </a:rPr>
              <a:t>infection</a:t>
            </a:r>
            <a:r>
              <a:rPr sz="2400" spc="-125" dirty="0">
                <a:solidFill>
                  <a:srgbClr val="FFFFFF"/>
                </a:solidFill>
                <a:latin typeface="Verdana"/>
                <a:cs typeface="Verdana"/>
              </a:rPr>
              <a:t> </a:t>
            </a:r>
            <a:r>
              <a:rPr sz="2400" spc="-55" dirty="0">
                <a:solidFill>
                  <a:srgbClr val="FFFFFF"/>
                </a:solidFill>
                <a:latin typeface="Verdana"/>
                <a:cs typeface="Verdana"/>
              </a:rPr>
              <a:t>prevention</a:t>
            </a:r>
            <a:r>
              <a:rPr sz="2400" spc="-125" dirty="0">
                <a:solidFill>
                  <a:srgbClr val="FFFFFF"/>
                </a:solidFill>
                <a:latin typeface="Verdana"/>
                <a:cs typeface="Verdana"/>
              </a:rPr>
              <a:t> </a:t>
            </a:r>
            <a:r>
              <a:rPr sz="2400" spc="-95" dirty="0">
                <a:solidFill>
                  <a:srgbClr val="FFFFFF"/>
                </a:solidFill>
                <a:latin typeface="Verdana"/>
                <a:cs typeface="Verdana"/>
              </a:rPr>
              <a:t>in</a:t>
            </a:r>
            <a:r>
              <a:rPr sz="2400" spc="-125" dirty="0">
                <a:solidFill>
                  <a:srgbClr val="FFFFFF"/>
                </a:solidFill>
                <a:latin typeface="Verdana"/>
                <a:cs typeface="Verdana"/>
              </a:rPr>
              <a:t> </a:t>
            </a:r>
            <a:r>
              <a:rPr sz="2400" spc="-60" dirty="0">
                <a:solidFill>
                  <a:srgbClr val="FFFFFF"/>
                </a:solidFill>
                <a:latin typeface="Verdana"/>
                <a:cs typeface="Verdana"/>
              </a:rPr>
              <a:t>the</a:t>
            </a:r>
            <a:r>
              <a:rPr sz="2400" spc="-125" dirty="0">
                <a:solidFill>
                  <a:srgbClr val="FFFFFF"/>
                </a:solidFill>
                <a:latin typeface="Verdana"/>
                <a:cs typeface="Verdana"/>
              </a:rPr>
              <a:t> </a:t>
            </a:r>
            <a:r>
              <a:rPr sz="2400" spc="-35" dirty="0">
                <a:solidFill>
                  <a:srgbClr val="FFFFFF"/>
                </a:solidFill>
                <a:latin typeface="Verdana"/>
                <a:cs typeface="Verdana"/>
              </a:rPr>
              <a:t>health</a:t>
            </a:r>
            <a:r>
              <a:rPr sz="2400" spc="-125" dirty="0">
                <a:solidFill>
                  <a:srgbClr val="FFFFFF"/>
                </a:solidFill>
                <a:latin typeface="Verdana"/>
                <a:cs typeface="Verdana"/>
              </a:rPr>
              <a:t> </a:t>
            </a:r>
            <a:r>
              <a:rPr sz="2400" spc="-30" dirty="0">
                <a:solidFill>
                  <a:srgbClr val="FFFFFF"/>
                </a:solidFill>
                <a:latin typeface="Verdana"/>
                <a:cs typeface="Verdana"/>
              </a:rPr>
              <a:t>services</a:t>
            </a:r>
            <a:r>
              <a:rPr sz="2400" spc="-120" dirty="0">
                <a:solidFill>
                  <a:srgbClr val="FFFFFF"/>
                </a:solidFill>
                <a:latin typeface="Verdana"/>
                <a:cs typeface="Verdana"/>
              </a:rPr>
              <a:t> </a:t>
            </a:r>
            <a:r>
              <a:rPr sz="2400" spc="-80" dirty="0">
                <a:solidFill>
                  <a:srgbClr val="FFFFFF"/>
                </a:solidFill>
                <a:latin typeface="Verdana"/>
                <a:cs typeface="Verdana"/>
              </a:rPr>
              <a:t>industry</a:t>
            </a:r>
            <a:endParaRPr sz="2400">
              <a:latin typeface="Verdana"/>
              <a:cs typeface="Verdana"/>
            </a:endParaRPr>
          </a:p>
        </p:txBody>
      </p:sp>
      <p:pic>
        <p:nvPicPr>
          <p:cNvPr id="8" name="object 5">
            <a:hlinkClick r:id="rId5" action="ppaction://hlinksldjump"/>
            <a:extLst>
              <a:ext uri="{FF2B5EF4-FFF2-40B4-BE49-F238E27FC236}">
                <a16:creationId xmlns:a16="http://schemas.microsoft.com/office/drawing/2014/main" id="{40734E19-4D8C-D7F3-2AD8-EC87AF2BC41A}"/>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6" name="TextBox 5">
            <a:extLst>
              <a:ext uri="{FF2B5EF4-FFF2-40B4-BE49-F238E27FC236}">
                <a16:creationId xmlns:a16="http://schemas.microsoft.com/office/drawing/2014/main" id="{05AD1916-A768-2948-17EE-308EB28EC05E}"/>
              </a:ext>
            </a:extLst>
          </p:cNvPr>
          <p:cNvSpPr txBox="1"/>
          <p:nvPr/>
        </p:nvSpPr>
        <p:spPr>
          <a:xfrm>
            <a:off x="9906000" y="8606489"/>
            <a:ext cx="6629400" cy="1200329"/>
          </a:xfrm>
          <a:prstGeom prst="rect">
            <a:avLst/>
          </a:prstGeom>
          <a:noFill/>
        </p:spPr>
        <p:txBody>
          <a:bodyPr wrap="square" rtlCol="0">
            <a:spAutoFit/>
          </a:bodyPr>
          <a:lstStyle/>
          <a:p>
            <a:pPr marL="742950" lvl="1" indent="-285750">
              <a:spcAft>
                <a:spcPts val="0"/>
              </a:spcAft>
              <a:buFont typeface="Wingdings" panose="05000000000000000000" pitchFamily="2" charset="2"/>
              <a:buChar char=""/>
            </a:pPr>
            <a:r>
              <a:rPr lang="en-A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Standard precautions</a:t>
            </a:r>
            <a:endParaRPr lang="en-AU" sz="1800" dirty="0">
              <a:solidFill>
                <a:schemeClr val="bg1"/>
              </a:solidFill>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Transmission based precautions</a:t>
            </a:r>
            <a:endParaRPr lang="en-AU" sz="1800" dirty="0">
              <a:solidFill>
                <a:schemeClr val="bg1"/>
              </a:solidFill>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Contact and droplet precautions</a:t>
            </a:r>
            <a:endParaRPr lang="en-AU" sz="1800" dirty="0">
              <a:solidFill>
                <a:schemeClr val="bg1"/>
              </a:solidFill>
              <a:effectLst/>
              <a:latin typeface="Times New Roman" panose="02020603050405020304" pitchFamily="18" charset="0"/>
              <a:ea typeface="Times New Roman" panose="02020603050405020304" pitchFamily="18" charset="0"/>
            </a:endParaRPr>
          </a:p>
          <a:p>
            <a:endParaRPr lang="en-AU"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grpSp>
        <p:nvGrpSpPr>
          <p:cNvPr id="3" name="object 3"/>
          <p:cNvGrpSpPr/>
          <p:nvPr/>
        </p:nvGrpSpPr>
        <p:grpSpPr>
          <a:xfrm>
            <a:off x="8671428" y="0"/>
            <a:ext cx="9617075" cy="10287000"/>
            <a:chOff x="8671428" y="0"/>
            <a:chExt cx="9617075" cy="10287000"/>
          </a:xfrm>
        </p:grpSpPr>
        <p:pic>
          <p:nvPicPr>
            <p:cNvPr id="4" name="object 4"/>
            <p:cNvPicPr/>
            <p:nvPr/>
          </p:nvPicPr>
          <p:blipFill>
            <a:blip r:embed="rId3" cstate="print"/>
            <a:stretch>
              <a:fillRect/>
            </a:stretch>
          </p:blipFill>
          <p:spPr>
            <a:xfrm>
              <a:off x="8671428" y="0"/>
              <a:ext cx="9616570" cy="10286999"/>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7058169" y="9258301"/>
              <a:ext cx="942973" cy="723898"/>
            </a:xfrm>
            <a:prstGeom prst="rect">
              <a:avLst/>
            </a:prstGeom>
          </p:spPr>
        </p:pic>
        <p:pic>
          <p:nvPicPr>
            <p:cNvPr id="6" name="object 6"/>
            <p:cNvPicPr/>
            <p:nvPr/>
          </p:nvPicPr>
          <p:blipFill>
            <a:blip r:embed="rId5" cstate="print"/>
            <a:stretch>
              <a:fillRect/>
            </a:stretch>
          </p:blipFill>
          <p:spPr>
            <a:xfrm>
              <a:off x="8671428" y="1"/>
              <a:ext cx="9616570" cy="10286998"/>
            </a:xfrm>
            <a:prstGeom prst="rect">
              <a:avLst/>
            </a:prstGeom>
          </p:spPr>
        </p:pic>
      </p:grpSp>
      <p:sp>
        <p:nvSpPr>
          <p:cNvPr id="7" name="object 7"/>
          <p:cNvSpPr txBox="1"/>
          <p:nvPr/>
        </p:nvSpPr>
        <p:spPr>
          <a:xfrm>
            <a:off x="1016000" y="2072895"/>
            <a:ext cx="6452870" cy="4635500"/>
          </a:xfrm>
          <a:prstGeom prst="rect">
            <a:avLst/>
          </a:prstGeom>
        </p:spPr>
        <p:txBody>
          <a:bodyPr vert="horz" wrap="square" lIns="0" tIns="12700" rIns="0" bIns="0" rtlCol="0">
            <a:spAutoFit/>
          </a:bodyPr>
          <a:lstStyle/>
          <a:p>
            <a:pPr marL="12700" marR="509270" algn="just">
              <a:lnSpc>
                <a:spcPct val="114599"/>
              </a:lnSpc>
              <a:spcBef>
                <a:spcPts val="100"/>
              </a:spcBef>
            </a:pPr>
            <a:r>
              <a:rPr sz="2400" spc="100" dirty="0">
                <a:latin typeface="Verdana"/>
                <a:cs typeface="Verdana"/>
              </a:rPr>
              <a:t>One </a:t>
            </a:r>
            <a:r>
              <a:rPr sz="2400" spc="80" dirty="0">
                <a:latin typeface="Verdana"/>
                <a:cs typeface="Verdana"/>
              </a:rPr>
              <a:t>of </a:t>
            </a:r>
            <a:r>
              <a:rPr sz="2400" spc="60" dirty="0">
                <a:latin typeface="Verdana"/>
                <a:cs typeface="Verdana"/>
              </a:rPr>
              <a:t>the </a:t>
            </a:r>
            <a:r>
              <a:rPr sz="2400" spc="105" dirty="0">
                <a:latin typeface="Verdana"/>
                <a:cs typeface="Verdana"/>
              </a:rPr>
              <a:t>first-line </a:t>
            </a:r>
            <a:r>
              <a:rPr sz="2400" spc="204" dirty="0">
                <a:latin typeface="Verdana"/>
                <a:cs typeface="Verdana"/>
              </a:rPr>
              <a:t>approaches </a:t>
            </a:r>
            <a:r>
              <a:rPr sz="2400" spc="80" dirty="0">
                <a:latin typeface="Verdana"/>
                <a:cs typeface="Verdana"/>
              </a:rPr>
              <a:t>of </a:t>
            </a:r>
            <a:r>
              <a:rPr sz="2400" spc="-830" dirty="0">
                <a:latin typeface="Verdana"/>
                <a:cs typeface="Verdana"/>
              </a:rPr>
              <a:t> </a:t>
            </a:r>
            <a:r>
              <a:rPr sz="2400" spc="165" dirty="0">
                <a:latin typeface="Verdana"/>
                <a:cs typeface="Verdana"/>
              </a:rPr>
              <a:t>standard </a:t>
            </a:r>
            <a:r>
              <a:rPr sz="2400" spc="150" dirty="0">
                <a:latin typeface="Verdana"/>
                <a:cs typeface="Verdana"/>
              </a:rPr>
              <a:t>precautions </a:t>
            </a:r>
            <a:r>
              <a:rPr sz="2400" spc="-10" dirty="0">
                <a:latin typeface="Verdana"/>
                <a:cs typeface="Verdana"/>
              </a:rPr>
              <a:t>in </a:t>
            </a:r>
            <a:r>
              <a:rPr sz="2400" spc="60" dirty="0">
                <a:latin typeface="Verdana"/>
                <a:cs typeface="Verdana"/>
              </a:rPr>
              <a:t>the </a:t>
            </a:r>
            <a:r>
              <a:rPr sz="2400" spc="110" dirty="0">
                <a:latin typeface="Verdana"/>
                <a:cs typeface="Verdana"/>
              </a:rPr>
              <a:t>health </a:t>
            </a:r>
            <a:r>
              <a:rPr sz="2400" spc="-830" dirty="0">
                <a:latin typeface="Verdana"/>
                <a:cs typeface="Verdana"/>
              </a:rPr>
              <a:t> </a:t>
            </a:r>
            <a:r>
              <a:rPr sz="2400" spc="125" dirty="0">
                <a:latin typeface="Verdana"/>
                <a:cs typeface="Verdana"/>
              </a:rPr>
              <a:t>services</a:t>
            </a:r>
            <a:r>
              <a:rPr sz="2400" spc="225" dirty="0">
                <a:latin typeface="Verdana"/>
                <a:cs typeface="Verdana"/>
              </a:rPr>
              <a:t> </a:t>
            </a:r>
            <a:r>
              <a:rPr sz="2400" spc="75" dirty="0">
                <a:latin typeface="Verdana"/>
                <a:cs typeface="Verdana"/>
              </a:rPr>
              <a:t>industry</a:t>
            </a:r>
            <a:r>
              <a:rPr sz="2400" spc="225" dirty="0">
                <a:latin typeface="Verdana"/>
                <a:cs typeface="Verdana"/>
              </a:rPr>
              <a:t> </a:t>
            </a:r>
            <a:r>
              <a:rPr sz="2400" spc="15" dirty="0">
                <a:latin typeface="Verdana"/>
                <a:cs typeface="Verdana"/>
              </a:rPr>
              <a:t>is</a:t>
            </a:r>
            <a:r>
              <a:rPr sz="2400" spc="225" dirty="0">
                <a:latin typeface="Verdana"/>
                <a:cs typeface="Verdana"/>
              </a:rPr>
              <a:t> </a:t>
            </a:r>
            <a:r>
              <a:rPr sz="2400" spc="160" dirty="0">
                <a:latin typeface="Verdana"/>
                <a:cs typeface="Verdana"/>
              </a:rPr>
              <a:t>hand</a:t>
            </a:r>
            <a:r>
              <a:rPr sz="2400" spc="225" dirty="0">
                <a:latin typeface="Verdana"/>
                <a:cs typeface="Verdana"/>
              </a:rPr>
              <a:t> </a:t>
            </a:r>
            <a:r>
              <a:rPr sz="2400" spc="75" dirty="0">
                <a:latin typeface="Verdana"/>
                <a:cs typeface="Verdana"/>
              </a:rPr>
              <a:t>hygiene.</a:t>
            </a:r>
            <a:endParaRPr sz="2400" dirty="0">
              <a:latin typeface="Verdana"/>
              <a:cs typeface="Verdana"/>
            </a:endParaRPr>
          </a:p>
          <a:p>
            <a:pPr marL="12700" marR="5080">
              <a:lnSpc>
                <a:spcPct val="114599"/>
              </a:lnSpc>
              <a:spcBef>
                <a:spcPts val="3300"/>
              </a:spcBef>
            </a:pPr>
            <a:r>
              <a:rPr sz="2400" spc="-15" dirty="0">
                <a:latin typeface="Verdana"/>
                <a:cs typeface="Verdana"/>
              </a:rPr>
              <a:t>Every</a:t>
            </a:r>
            <a:r>
              <a:rPr sz="2400" spc="220" dirty="0">
                <a:latin typeface="Verdana"/>
                <a:cs typeface="Verdana"/>
              </a:rPr>
              <a:t> </a:t>
            </a:r>
            <a:r>
              <a:rPr sz="2400" spc="110" dirty="0">
                <a:latin typeface="Verdana"/>
                <a:cs typeface="Verdana"/>
              </a:rPr>
              <a:t>health</a:t>
            </a:r>
            <a:r>
              <a:rPr sz="2400" spc="220" dirty="0">
                <a:latin typeface="Verdana"/>
                <a:cs typeface="Verdana"/>
              </a:rPr>
              <a:t> </a:t>
            </a:r>
            <a:r>
              <a:rPr sz="2400" spc="125" dirty="0">
                <a:latin typeface="Verdana"/>
                <a:cs typeface="Verdana"/>
              </a:rPr>
              <a:t>services</a:t>
            </a:r>
            <a:r>
              <a:rPr sz="2400" spc="220" dirty="0">
                <a:latin typeface="Verdana"/>
                <a:cs typeface="Verdana"/>
              </a:rPr>
              <a:t> </a:t>
            </a:r>
            <a:r>
              <a:rPr sz="2400" spc="140" dirty="0">
                <a:latin typeface="Verdana"/>
                <a:cs typeface="Verdana"/>
              </a:rPr>
              <a:t>organisation</a:t>
            </a:r>
            <a:r>
              <a:rPr sz="2400" spc="220" dirty="0">
                <a:latin typeface="Verdana"/>
                <a:cs typeface="Verdana"/>
              </a:rPr>
              <a:t> </a:t>
            </a:r>
            <a:r>
              <a:rPr sz="2400" spc="15" dirty="0">
                <a:latin typeface="Verdana"/>
                <a:cs typeface="Verdana"/>
              </a:rPr>
              <a:t>will </a:t>
            </a:r>
            <a:r>
              <a:rPr sz="2400" spc="-830" dirty="0">
                <a:latin typeface="Verdana"/>
                <a:cs typeface="Verdana"/>
              </a:rPr>
              <a:t> </a:t>
            </a:r>
            <a:r>
              <a:rPr sz="2400" spc="125" dirty="0">
                <a:latin typeface="Verdana"/>
                <a:cs typeface="Verdana"/>
              </a:rPr>
              <a:t>have</a:t>
            </a:r>
            <a:r>
              <a:rPr sz="2400" spc="220" dirty="0">
                <a:latin typeface="Verdana"/>
                <a:cs typeface="Verdana"/>
              </a:rPr>
              <a:t> </a:t>
            </a:r>
            <a:r>
              <a:rPr sz="2400" spc="80" dirty="0">
                <a:latin typeface="Verdana"/>
                <a:cs typeface="Verdana"/>
              </a:rPr>
              <a:t>strict</a:t>
            </a:r>
            <a:r>
              <a:rPr sz="2400" spc="225" dirty="0">
                <a:latin typeface="Verdana"/>
                <a:cs typeface="Verdana"/>
              </a:rPr>
              <a:t> </a:t>
            </a:r>
            <a:r>
              <a:rPr sz="2400" spc="145" dirty="0">
                <a:latin typeface="Verdana"/>
                <a:cs typeface="Verdana"/>
              </a:rPr>
              <a:t>policies</a:t>
            </a:r>
            <a:r>
              <a:rPr sz="2400" spc="225" dirty="0">
                <a:latin typeface="Verdana"/>
                <a:cs typeface="Verdana"/>
              </a:rPr>
              <a:t> </a:t>
            </a:r>
            <a:r>
              <a:rPr sz="2400" spc="175" dirty="0">
                <a:latin typeface="Verdana"/>
                <a:cs typeface="Verdana"/>
              </a:rPr>
              <a:t>and</a:t>
            </a:r>
            <a:r>
              <a:rPr sz="2400" spc="225" dirty="0">
                <a:latin typeface="Verdana"/>
                <a:cs typeface="Verdana"/>
              </a:rPr>
              <a:t> </a:t>
            </a:r>
            <a:r>
              <a:rPr sz="2400" spc="160" dirty="0">
                <a:latin typeface="Verdana"/>
                <a:cs typeface="Verdana"/>
              </a:rPr>
              <a:t>procedures</a:t>
            </a:r>
            <a:endParaRPr sz="2400" dirty="0">
              <a:latin typeface="Verdana"/>
              <a:cs typeface="Verdana"/>
            </a:endParaRPr>
          </a:p>
          <a:p>
            <a:pPr marL="12700">
              <a:lnSpc>
                <a:spcPct val="100000"/>
              </a:lnSpc>
              <a:spcBef>
                <a:spcPts val="420"/>
              </a:spcBef>
            </a:pPr>
            <a:r>
              <a:rPr sz="2400" spc="90" dirty="0">
                <a:latin typeface="Verdana"/>
                <a:cs typeface="Verdana"/>
              </a:rPr>
              <a:t>outlining</a:t>
            </a:r>
            <a:r>
              <a:rPr sz="2400" spc="220" dirty="0">
                <a:latin typeface="Verdana"/>
                <a:cs typeface="Verdana"/>
              </a:rPr>
              <a:t> </a:t>
            </a:r>
            <a:r>
              <a:rPr sz="2400" spc="160" dirty="0">
                <a:latin typeface="Verdana"/>
                <a:cs typeface="Verdana"/>
              </a:rPr>
              <a:t>hand</a:t>
            </a:r>
            <a:r>
              <a:rPr sz="2400" spc="220" dirty="0">
                <a:latin typeface="Verdana"/>
                <a:cs typeface="Verdana"/>
              </a:rPr>
              <a:t> </a:t>
            </a:r>
            <a:r>
              <a:rPr sz="2400" spc="114" dirty="0">
                <a:latin typeface="Verdana"/>
                <a:cs typeface="Verdana"/>
              </a:rPr>
              <a:t>hygiene</a:t>
            </a:r>
            <a:r>
              <a:rPr sz="2400" spc="220" dirty="0">
                <a:latin typeface="Verdana"/>
                <a:cs typeface="Verdana"/>
              </a:rPr>
              <a:t> </a:t>
            </a:r>
            <a:r>
              <a:rPr sz="2400" spc="140" dirty="0">
                <a:latin typeface="Verdana"/>
                <a:cs typeface="Verdana"/>
              </a:rPr>
              <a:t>practices.</a:t>
            </a:r>
            <a:endParaRPr sz="2400" dirty="0">
              <a:latin typeface="Verdana"/>
              <a:cs typeface="Verdana"/>
            </a:endParaRPr>
          </a:p>
          <a:p>
            <a:pPr marL="12700" marR="222250">
              <a:lnSpc>
                <a:spcPct val="114599"/>
              </a:lnSpc>
              <a:spcBef>
                <a:spcPts val="3295"/>
              </a:spcBef>
            </a:pPr>
            <a:r>
              <a:rPr sz="2400" spc="-220" dirty="0">
                <a:latin typeface="Verdana"/>
                <a:cs typeface="Verdana"/>
              </a:rPr>
              <a:t>It</a:t>
            </a:r>
            <a:r>
              <a:rPr sz="2400" spc="220" dirty="0">
                <a:latin typeface="Verdana"/>
                <a:cs typeface="Verdana"/>
              </a:rPr>
              <a:t> </a:t>
            </a:r>
            <a:r>
              <a:rPr sz="2400" spc="15" dirty="0">
                <a:latin typeface="Verdana"/>
                <a:cs typeface="Verdana"/>
              </a:rPr>
              <a:t>is</a:t>
            </a:r>
            <a:r>
              <a:rPr sz="2400" spc="225" dirty="0">
                <a:latin typeface="Verdana"/>
                <a:cs typeface="Verdana"/>
              </a:rPr>
              <a:t> </a:t>
            </a:r>
            <a:r>
              <a:rPr sz="2400" spc="50" dirty="0">
                <a:latin typeface="Verdana"/>
                <a:cs typeface="Verdana"/>
              </a:rPr>
              <a:t>your</a:t>
            </a:r>
            <a:r>
              <a:rPr sz="2400" spc="225" dirty="0">
                <a:latin typeface="Verdana"/>
                <a:cs typeface="Verdana"/>
              </a:rPr>
              <a:t> </a:t>
            </a:r>
            <a:r>
              <a:rPr sz="2400" spc="105" dirty="0">
                <a:latin typeface="Verdana"/>
                <a:cs typeface="Verdana"/>
              </a:rPr>
              <a:t>responsibility</a:t>
            </a:r>
            <a:r>
              <a:rPr sz="2400" spc="225" dirty="0">
                <a:latin typeface="Verdana"/>
                <a:cs typeface="Verdana"/>
              </a:rPr>
              <a:t> </a:t>
            </a:r>
            <a:r>
              <a:rPr sz="2400" spc="40" dirty="0">
                <a:latin typeface="Verdana"/>
                <a:cs typeface="Verdana"/>
              </a:rPr>
              <a:t>to</a:t>
            </a:r>
            <a:r>
              <a:rPr sz="2400" spc="225" dirty="0">
                <a:latin typeface="Verdana"/>
                <a:cs typeface="Verdana"/>
              </a:rPr>
              <a:t> </a:t>
            </a:r>
            <a:r>
              <a:rPr sz="2400" spc="100" dirty="0">
                <a:latin typeface="Verdana"/>
                <a:cs typeface="Verdana"/>
              </a:rPr>
              <a:t>ensure</a:t>
            </a:r>
            <a:r>
              <a:rPr sz="2400" spc="225" dirty="0">
                <a:latin typeface="Verdana"/>
                <a:cs typeface="Verdana"/>
              </a:rPr>
              <a:t> </a:t>
            </a:r>
            <a:r>
              <a:rPr sz="2400" spc="65" dirty="0">
                <a:latin typeface="Verdana"/>
                <a:cs typeface="Verdana"/>
              </a:rPr>
              <a:t>you </a:t>
            </a:r>
            <a:r>
              <a:rPr sz="2400" spc="-830" dirty="0">
                <a:latin typeface="Verdana"/>
                <a:cs typeface="Verdana"/>
              </a:rPr>
              <a:t> </a:t>
            </a:r>
            <a:r>
              <a:rPr sz="2400" spc="40" dirty="0">
                <a:latin typeface="Verdana"/>
                <a:cs typeface="Verdana"/>
              </a:rPr>
              <a:t>know</a:t>
            </a:r>
            <a:r>
              <a:rPr sz="2400" spc="225" dirty="0">
                <a:latin typeface="Verdana"/>
                <a:cs typeface="Verdana"/>
              </a:rPr>
              <a:t> </a:t>
            </a:r>
            <a:r>
              <a:rPr sz="2400" spc="175" dirty="0">
                <a:latin typeface="Verdana"/>
                <a:cs typeface="Verdana"/>
              </a:rPr>
              <a:t>and</a:t>
            </a:r>
            <a:r>
              <a:rPr sz="2400" spc="229" dirty="0">
                <a:latin typeface="Verdana"/>
                <a:cs typeface="Verdana"/>
              </a:rPr>
              <a:t> </a:t>
            </a:r>
            <a:r>
              <a:rPr sz="2400" spc="140" dirty="0">
                <a:latin typeface="Verdana"/>
                <a:cs typeface="Verdana"/>
              </a:rPr>
              <a:t>understand</a:t>
            </a:r>
            <a:r>
              <a:rPr sz="2400" spc="229" dirty="0">
                <a:latin typeface="Verdana"/>
                <a:cs typeface="Verdana"/>
              </a:rPr>
              <a:t> </a:t>
            </a:r>
            <a:r>
              <a:rPr sz="2400" spc="105" dirty="0">
                <a:latin typeface="Verdana"/>
                <a:cs typeface="Verdana"/>
              </a:rPr>
              <a:t>these</a:t>
            </a:r>
            <a:endParaRPr sz="2400" dirty="0">
              <a:latin typeface="Verdana"/>
              <a:cs typeface="Verdana"/>
            </a:endParaRPr>
          </a:p>
          <a:p>
            <a:pPr marL="12700">
              <a:lnSpc>
                <a:spcPct val="100000"/>
              </a:lnSpc>
              <a:spcBef>
                <a:spcPts val="420"/>
              </a:spcBef>
            </a:pPr>
            <a:r>
              <a:rPr sz="2400" spc="140" dirty="0">
                <a:latin typeface="Verdana"/>
                <a:cs typeface="Verdana"/>
              </a:rPr>
              <a:t>precautionary</a:t>
            </a:r>
            <a:r>
              <a:rPr sz="2400" spc="215" dirty="0">
                <a:latin typeface="Verdana"/>
                <a:cs typeface="Verdana"/>
              </a:rPr>
              <a:t> </a:t>
            </a:r>
            <a:r>
              <a:rPr sz="2400" spc="140" dirty="0">
                <a:latin typeface="Verdana"/>
                <a:cs typeface="Verdana"/>
              </a:rPr>
              <a:t>practices.</a:t>
            </a:r>
            <a:endParaRPr sz="2400" dirty="0">
              <a:latin typeface="Verdana"/>
              <a:cs typeface="Verdana"/>
            </a:endParaRPr>
          </a:p>
        </p:txBody>
      </p:sp>
      <p:sp>
        <p:nvSpPr>
          <p:cNvPr id="8" name="object 8"/>
          <p:cNvSpPr txBox="1">
            <a:spLocks noGrp="1"/>
          </p:cNvSpPr>
          <p:nvPr>
            <p:ph type="title"/>
          </p:nvPr>
        </p:nvSpPr>
        <p:spPr>
          <a:xfrm>
            <a:off x="1016000" y="953834"/>
            <a:ext cx="4241800" cy="695960"/>
          </a:xfrm>
          <a:prstGeom prst="rect">
            <a:avLst/>
          </a:prstGeom>
        </p:spPr>
        <p:txBody>
          <a:bodyPr vert="horz" wrap="square" lIns="0" tIns="12700" rIns="0" bIns="0" rtlCol="0">
            <a:spAutoFit/>
          </a:bodyPr>
          <a:lstStyle/>
          <a:p>
            <a:pPr marL="12700">
              <a:lnSpc>
                <a:spcPct val="100000"/>
              </a:lnSpc>
              <a:spcBef>
                <a:spcPts val="100"/>
              </a:spcBef>
            </a:pPr>
            <a:r>
              <a:rPr spc="-65" dirty="0"/>
              <a:t>Hand</a:t>
            </a:r>
            <a:r>
              <a:rPr spc="-275" dirty="0"/>
              <a:t> </a:t>
            </a:r>
            <a:r>
              <a:rPr spc="-114" dirty="0"/>
              <a:t>Hygiene</a:t>
            </a:r>
          </a:p>
        </p:txBody>
      </p:sp>
      <p:pic>
        <p:nvPicPr>
          <p:cNvPr id="10" name="object 5">
            <a:hlinkClick r:id="rId6" action="ppaction://hlinksldjump"/>
            <a:extLst>
              <a:ext uri="{FF2B5EF4-FFF2-40B4-BE49-F238E27FC236}">
                <a16:creationId xmlns:a16="http://schemas.microsoft.com/office/drawing/2014/main" id="{DB15A9AD-A7CC-1097-BEC0-133D54359601}"/>
              </a:ext>
            </a:extLst>
          </p:cNvPr>
          <p:cNvPicPr/>
          <p:nvPr/>
        </p:nvPicPr>
        <p:blipFill>
          <a:blip r:embed="rId7"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9" name="TextBox 8">
            <a:extLst>
              <a:ext uri="{FF2B5EF4-FFF2-40B4-BE49-F238E27FC236}">
                <a16:creationId xmlns:a16="http://schemas.microsoft.com/office/drawing/2014/main" id="{EAF61706-7D08-1795-D058-D0C19B319871}"/>
              </a:ext>
            </a:extLst>
          </p:cNvPr>
          <p:cNvSpPr txBox="1"/>
          <p:nvPr/>
        </p:nvSpPr>
        <p:spPr>
          <a:xfrm>
            <a:off x="838200" y="8064500"/>
            <a:ext cx="7467600" cy="923330"/>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Access learning modules on Hand Hygiene Australia and complete the activities: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https://www.hha.org.au/online-learning/complete-a-module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7" name="object 7"/>
          <p:cNvSpPr txBox="1"/>
          <p:nvPr/>
        </p:nvSpPr>
        <p:spPr>
          <a:xfrm>
            <a:off x="1016000" y="2126233"/>
            <a:ext cx="6687820" cy="6258560"/>
          </a:xfrm>
          <a:prstGeom prst="rect">
            <a:avLst/>
          </a:prstGeom>
        </p:spPr>
        <p:txBody>
          <a:bodyPr vert="horz" wrap="square" lIns="0" tIns="12700" rIns="0" bIns="0" rtlCol="0">
            <a:spAutoFit/>
          </a:bodyPr>
          <a:lstStyle/>
          <a:p>
            <a:pPr marL="12700">
              <a:lnSpc>
                <a:spcPct val="100000"/>
              </a:lnSpc>
              <a:spcBef>
                <a:spcPts val="100"/>
              </a:spcBef>
            </a:pPr>
            <a:r>
              <a:rPr sz="2400" spc="35" dirty="0">
                <a:latin typeface="Verdana"/>
                <a:cs typeface="Verdana"/>
              </a:rPr>
              <a:t>The</a:t>
            </a:r>
            <a:r>
              <a:rPr sz="2400" spc="220" dirty="0">
                <a:latin typeface="Verdana"/>
                <a:cs typeface="Verdana"/>
              </a:rPr>
              <a:t> </a:t>
            </a:r>
            <a:r>
              <a:rPr sz="2400" spc="55" dirty="0">
                <a:latin typeface="Verdana"/>
                <a:cs typeface="Verdana"/>
              </a:rPr>
              <a:t>five</a:t>
            </a:r>
            <a:r>
              <a:rPr sz="2400" spc="220" dirty="0">
                <a:latin typeface="Verdana"/>
                <a:cs typeface="Verdana"/>
              </a:rPr>
              <a:t> </a:t>
            </a:r>
            <a:r>
              <a:rPr sz="2400" spc="150" dirty="0">
                <a:latin typeface="Verdana"/>
                <a:cs typeface="Verdana"/>
              </a:rPr>
              <a:t>moments</a:t>
            </a:r>
            <a:r>
              <a:rPr sz="2400" spc="220" dirty="0">
                <a:latin typeface="Verdana"/>
                <a:cs typeface="Verdana"/>
              </a:rPr>
              <a:t> </a:t>
            </a:r>
            <a:r>
              <a:rPr sz="2400" spc="80" dirty="0">
                <a:latin typeface="Verdana"/>
                <a:cs typeface="Verdana"/>
              </a:rPr>
              <a:t>of</a:t>
            </a:r>
            <a:r>
              <a:rPr sz="2400" spc="220" dirty="0">
                <a:latin typeface="Verdana"/>
                <a:cs typeface="Verdana"/>
              </a:rPr>
              <a:t> </a:t>
            </a:r>
            <a:r>
              <a:rPr sz="2400" spc="160" dirty="0">
                <a:latin typeface="Verdana"/>
                <a:cs typeface="Verdana"/>
              </a:rPr>
              <a:t>hand</a:t>
            </a:r>
            <a:r>
              <a:rPr sz="2400" spc="225" dirty="0">
                <a:latin typeface="Verdana"/>
                <a:cs typeface="Verdana"/>
              </a:rPr>
              <a:t> </a:t>
            </a:r>
            <a:r>
              <a:rPr sz="2400" spc="114" dirty="0">
                <a:latin typeface="Verdana"/>
                <a:cs typeface="Verdana"/>
              </a:rPr>
              <a:t>hygiene</a:t>
            </a:r>
            <a:r>
              <a:rPr sz="2400" spc="220" dirty="0">
                <a:latin typeface="Verdana"/>
                <a:cs typeface="Verdana"/>
              </a:rPr>
              <a:t> </a:t>
            </a:r>
            <a:r>
              <a:rPr sz="2400" spc="35" dirty="0">
                <a:latin typeface="Verdana"/>
                <a:cs typeface="Verdana"/>
              </a:rPr>
              <a:t>are:</a:t>
            </a:r>
            <a:endParaRPr sz="2400" dirty="0">
              <a:latin typeface="Verdana"/>
              <a:cs typeface="Verdana"/>
            </a:endParaRPr>
          </a:p>
          <a:p>
            <a:pPr marL="12700" marR="46355">
              <a:lnSpc>
                <a:spcPct val="114599"/>
              </a:lnSpc>
              <a:spcBef>
                <a:spcPts val="3300"/>
              </a:spcBef>
            </a:pPr>
            <a:r>
              <a:rPr sz="2400" spc="204" dirty="0">
                <a:latin typeface="Verdana"/>
                <a:cs typeface="Verdana"/>
              </a:rPr>
              <a:t>M</a:t>
            </a:r>
            <a:r>
              <a:rPr sz="2400" spc="235" dirty="0">
                <a:latin typeface="Verdana"/>
                <a:cs typeface="Verdana"/>
              </a:rPr>
              <a:t>o</a:t>
            </a:r>
            <a:r>
              <a:rPr sz="2400" spc="285" dirty="0">
                <a:latin typeface="Verdana"/>
                <a:cs typeface="Verdana"/>
              </a:rPr>
              <a:t>m</a:t>
            </a:r>
            <a:r>
              <a:rPr sz="2400" spc="210" dirty="0">
                <a:latin typeface="Verdana"/>
                <a:cs typeface="Verdana"/>
              </a:rPr>
              <a:t>e</a:t>
            </a:r>
            <a:r>
              <a:rPr sz="2400" spc="160" dirty="0">
                <a:latin typeface="Verdana"/>
                <a:cs typeface="Verdana"/>
              </a:rPr>
              <a:t>n</a:t>
            </a:r>
            <a:r>
              <a:rPr sz="2400" spc="-95" dirty="0">
                <a:latin typeface="Verdana"/>
                <a:cs typeface="Verdana"/>
              </a:rPr>
              <a:t>t</a:t>
            </a:r>
            <a:r>
              <a:rPr sz="2400" spc="229" dirty="0">
                <a:latin typeface="Verdana"/>
                <a:cs typeface="Verdana"/>
              </a:rPr>
              <a:t> </a:t>
            </a:r>
            <a:r>
              <a:rPr sz="2400" spc="-585" dirty="0">
                <a:latin typeface="Verdana"/>
                <a:cs typeface="Verdana"/>
              </a:rPr>
              <a:t>1</a:t>
            </a:r>
            <a:r>
              <a:rPr sz="2400" spc="-380" dirty="0">
                <a:latin typeface="Verdana"/>
                <a:cs typeface="Verdana"/>
              </a:rPr>
              <a:t>:</a:t>
            </a:r>
            <a:r>
              <a:rPr sz="2400" spc="229" dirty="0">
                <a:latin typeface="Verdana"/>
                <a:cs typeface="Verdana"/>
              </a:rPr>
              <a:t> </a:t>
            </a:r>
            <a:r>
              <a:rPr sz="2400" spc="-45" dirty="0">
                <a:latin typeface="Verdana"/>
                <a:cs typeface="Verdana"/>
              </a:rPr>
              <a:t>B</a:t>
            </a:r>
            <a:r>
              <a:rPr sz="2400" spc="195" dirty="0">
                <a:latin typeface="Verdana"/>
                <a:cs typeface="Verdana"/>
              </a:rPr>
              <a:t>e</a:t>
            </a:r>
            <a:r>
              <a:rPr sz="2400" spc="114" dirty="0">
                <a:latin typeface="Verdana"/>
                <a:cs typeface="Verdana"/>
              </a:rPr>
              <a:t>f</a:t>
            </a:r>
            <a:r>
              <a:rPr sz="2400" spc="220" dirty="0">
                <a:latin typeface="Verdana"/>
                <a:cs typeface="Verdana"/>
              </a:rPr>
              <a:t>o</a:t>
            </a:r>
            <a:r>
              <a:rPr sz="2400" spc="-5" dirty="0">
                <a:latin typeface="Verdana"/>
                <a:cs typeface="Verdana"/>
              </a:rPr>
              <a:t>r</a:t>
            </a:r>
            <a:r>
              <a:rPr sz="2400" spc="20" dirty="0">
                <a:latin typeface="Verdana"/>
                <a:cs typeface="Verdana"/>
              </a:rPr>
              <a:t>e</a:t>
            </a:r>
            <a:r>
              <a:rPr sz="2400" spc="229" dirty="0">
                <a:latin typeface="Verdana"/>
                <a:cs typeface="Verdana"/>
              </a:rPr>
              <a:t> </a:t>
            </a:r>
            <a:r>
              <a:rPr sz="2400" spc="40" dirty="0">
                <a:latin typeface="Verdana"/>
                <a:cs typeface="Verdana"/>
              </a:rPr>
              <a:t>t</a:t>
            </a:r>
            <a:r>
              <a:rPr sz="2400" spc="220" dirty="0">
                <a:latin typeface="Verdana"/>
                <a:cs typeface="Verdana"/>
              </a:rPr>
              <a:t>o</a:t>
            </a:r>
            <a:r>
              <a:rPr sz="2400" spc="114" dirty="0">
                <a:latin typeface="Verdana"/>
                <a:cs typeface="Verdana"/>
              </a:rPr>
              <a:t>u</a:t>
            </a:r>
            <a:r>
              <a:rPr sz="2400" spc="360" dirty="0">
                <a:latin typeface="Verdana"/>
                <a:cs typeface="Verdana"/>
              </a:rPr>
              <a:t>c</a:t>
            </a:r>
            <a:r>
              <a:rPr sz="2400" spc="114" dirty="0">
                <a:latin typeface="Verdana"/>
                <a:cs typeface="Verdana"/>
              </a:rPr>
              <a:t>h</a:t>
            </a:r>
            <a:r>
              <a:rPr sz="2400" spc="40" dirty="0">
                <a:latin typeface="Verdana"/>
                <a:cs typeface="Verdana"/>
              </a:rPr>
              <a:t>i</a:t>
            </a:r>
            <a:r>
              <a:rPr sz="2400" spc="114" dirty="0">
                <a:latin typeface="Verdana"/>
                <a:cs typeface="Verdana"/>
              </a:rPr>
              <a:t>n</a:t>
            </a:r>
            <a:r>
              <a:rPr sz="2400" spc="90" dirty="0">
                <a:latin typeface="Verdana"/>
                <a:cs typeface="Verdana"/>
              </a:rPr>
              <a:t>g</a:t>
            </a:r>
            <a:r>
              <a:rPr sz="2400" spc="229" dirty="0">
                <a:latin typeface="Verdana"/>
                <a:cs typeface="Verdana"/>
              </a:rPr>
              <a:t> </a:t>
            </a:r>
            <a:r>
              <a:rPr sz="2400" spc="145" dirty="0">
                <a:latin typeface="Verdana"/>
                <a:cs typeface="Verdana"/>
              </a:rPr>
              <a:t>a</a:t>
            </a:r>
            <a:r>
              <a:rPr sz="2400" spc="229" dirty="0">
                <a:latin typeface="Verdana"/>
                <a:cs typeface="Verdana"/>
              </a:rPr>
              <a:t> </a:t>
            </a:r>
            <a:r>
              <a:rPr sz="2400" spc="265" dirty="0">
                <a:latin typeface="Verdana"/>
                <a:cs typeface="Verdana"/>
              </a:rPr>
              <a:t>p</a:t>
            </a:r>
            <a:r>
              <a:rPr sz="2400" spc="320" dirty="0">
                <a:latin typeface="Verdana"/>
                <a:cs typeface="Verdana"/>
              </a:rPr>
              <a:t>a</a:t>
            </a:r>
            <a:r>
              <a:rPr sz="2400" spc="40" dirty="0">
                <a:latin typeface="Verdana"/>
                <a:cs typeface="Verdana"/>
              </a:rPr>
              <a:t>ti</a:t>
            </a:r>
            <a:r>
              <a:rPr sz="2400" spc="195" dirty="0">
                <a:latin typeface="Verdana"/>
                <a:cs typeface="Verdana"/>
              </a:rPr>
              <a:t>e</a:t>
            </a:r>
            <a:r>
              <a:rPr sz="2400" spc="114" dirty="0">
                <a:latin typeface="Verdana"/>
                <a:cs typeface="Verdana"/>
              </a:rPr>
              <a:t>n</a:t>
            </a:r>
            <a:r>
              <a:rPr sz="2400" spc="-135" dirty="0">
                <a:latin typeface="Verdana"/>
                <a:cs typeface="Verdana"/>
              </a:rPr>
              <a:t>t</a:t>
            </a:r>
            <a:r>
              <a:rPr sz="2400" spc="229" dirty="0">
                <a:latin typeface="Verdana"/>
                <a:cs typeface="Verdana"/>
              </a:rPr>
              <a:t> </a:t>
            </a:r>
            <a:r>
              <a:rPr sz="2400" spc="220" dirty="0">
                <a:latin typeface="Verdana"/>
                <a:cs typeface="Verdana"/>
              </a:rPr>
              <a:t>o</a:t>
            </a:r>
            <a:r>
              <a:rPr sz="2400" spc="-160" dirty="0">
                <a:latin typeface="Verdana"/>
                <a:cs typeface="Verdana"/>
              </a:rPr>
              <a:t>r  </a:t>
            </a:r>
            <a:r>
              <a:rPr sz="2400" spc="105" dirty="0">
                <a:latin typeface="Verdana"/>
                <a:cs typeface="Verdana"/>
              </a:rPr>
              <a:t>client</a:t>
            </a:r>
            <a:endParaRPr sz="2400" dirty="0">
              <a:latin typeface="Verdana"/>
              <a:cs typeface="Verdana"/>
            </a:endParaRPr>
          </a:p>
          <a:p>
            <a:pPr marL="12700" marR="1020444">
              <a:lnSpc>
                <a:spcPct val="114599"/>
              </a:lnSpc>
              <a:spcBef>
                <a:spcPts val="3300"/>
              </a:spcBef>
            </a:pPr>
            <a:r>
              <a:rPr sz="2400" spc="165" dirty="0">
                <a:latin typeface="Verdana"/>
                <a:cs typeface="Verdana"/>
              </a:rPr>
              <a:t>Moment</a:t>
            </a:r>
            <a:r>
              <a:rPr sz="2400" spc="220" dirty="0">
                <a:latin typeface="Verdana"/>
                <a:cs typeface="Verdana"/>
              </a:rPr>
              <a:t> </a:t>
            </a:r>
            <a:r>
              <a:rPr sz="2400" spc="-170" dirty="0">
                <a:latin typeface="Verdana"/>
                <a:cs typeface="Verdana"/>
              </a:rPr>
              <a:t>2:</a:t>
            </a:r>
            <a:r>
              <a:rPr sz="2400" spc="220" dirty="0">
                <a:latin typeface="Verdana"/>
                <a:cs typeface="Verdana"/>
              </a:rPr>
              <a:t> </a:t>
            </a:r>
            <a:r>
              <a:rPr sz="2400" spc="85" dirty="0">
                <a:latin typeface="Verdana"/>
                <a:cs typeface="Verdana"/>
              </a:rPr>
              <a:t>Before</a:t>
            </a:r>
            <a:r>
              <a:rPr sz="2400" spc="220" dirty="0">
                <a:latin typeface="Verdana"/>
                <a:cs typeface="Verdana"/>
              </a:rPr>
              <a:t> </a:t>
            </a:r>
            <a:r>
              <a:rPr sz="2400" spc="145" dirty="0">
                <a:latin typeface="Verdana"/>
                <a:cs typeface="Verdana"/>
              </a:rPr>
              <a:t>a</a:t>
            </a:r>
            <a:r>
              <a:rPr sz="2400" spc="220" dirty="0">
                <a:latin typeface="Verdana"/>
                <a:cs typeface="Verdana"/>
              </a:rPr>
              <a:t> </a:t>
            </a:r>
            <a:r>
              <a:rPr sz="2400" spc="160" dirty="0">
                <a:latin typeface="Verdana"/>
                <a:cs typeface="Verdana"/>
              </a:rPr>
              <a:t>procedure</a:t>
            </a:r>
            <a:r>
              <a:rPr sz="2400" spc="220" dirty="0">
                <a:latin typeface="Verdana"/>
                <a:cs typeface="Verdana"/>
              </a:rPr>
              <a:t> </a:t>
            </a:r>
            <a:r>
              <a:rPr sz="2400" spc="20" dirty="0">
                <a:latin typeface="Verdana"/>
                <a:cs typeface="Verdana"/>
              </a:rPr>
              <a:t>or </a:t>
            </a:r>
            <a:r>
              <a:rPr sz="2400" spc="-830" dirty="0">
                <a:latin typeface="Verdana"/>
                <a:cs typeface="Verdana"/>
              </a:rPr>
              <a:t> </a:t>
            </a:r>
            <a:r>
              <a:rPr sz="2400" spc="110" dirty="0">
                <a:latin typeface="Verdana"/>
                <a:cs typeface="Verdana"/>
              </a:rPr>
              <a:t>treatment</a:t>
            </a:r>
            <a:endParaRPr sz="2400" dirty="0">
              <a:latin typeface="Verdana"/>
              <a:cs typeface="Verdana"/>
            </a:endParaRPr>
          </a:p>
          <a:p>
            <a:pPr marL="12700" marR="335280">
              <a:lnSpc>
                <a:spcPct val="114599"/>
              </a:lnSpc>
              <a:spcBef>
                <a:spcPts val="3295"/>
              </a:spcBef>
            </a:pPr>
            <a:r>
              <a:rPr sz="2400" spc="130" dirty="0">
                <a:latin typeface="Verdana"/>
                <a:cs typeface="Verdana"/>
              </a:rPr>
              <a:t>Moment</a:t>
            </a:r>
            <a:r>
              <a:rPr sz="2400" spc="225" dirty="0">
                <a:latin typeface="Verdana"/>
                <a:cs typeface="Verdana"/>
              </a:rPr>
              <a:t> </a:t>
            </a:r>
            <a:r>
              <a:rPr sz="2400" spc="-165" dirty="0">
                <a:latin typeface="Verdana"/>
                <a:cs typeface="Verdana"/>
              </a:rPr>
              <a:t>3:</a:t>
            </a:r>
            <a:r>
              <a:rPr sz="2400" spc="225" dirty="0">
                <a:latin typeface="Verdana"/>
                <a:cs typeface="Verdana"/>
              </a:rPr>
              <a:t> </a:t>
            </a:r>
            <a:r>
              <a:rPr sz="2400" spc="70" dirty="0">
                <a:latin typeface="Verdana"/>
                <a:cs typeface="Verdana"/>
              </a:rPr>
              <a:t>After</a:t>
            </a:r>
            <a:r>
              <a:rPr sz="2400" spc="229" dirty="0">
                <a:latin typeface="Verdana"/>
                <a:cs typeface="Verdana"/>
              </a:rPr>
              <a:t> </a:t>
            </a:r>
            <a:r>
              <a:rPr sz="2400" spc="105" dirty="0">
                <a:latin typeface="Verdana"/>
                <a:cs typeface="Verdana"/>
              </a:rPr>
              <a:t>exposure</a:t>
            </a:r>
            <a:r>
              <a:rPr sz="2400" spc="225" dirty="0">
                <a:latin typeface="Verdana"/>
                <a:cs typeface="Verdana"/>
              </a:rPr>
              <a:t> </a:t>
            </a:r>
            <a:r>
              <a:rPr sz="2400" spc="40" dirty="0">
                <a:latin typeface="Verdana"/>
                <a:cs typeface="Verdana"/>
              </a:rPr>
              <a:t>to</a:t>
            </a:r>
            <a:r>
              <a:rPr sz="2400" spc="229" dirty="0">
                <a:latin typeface="Verdana"/>
                <a:cs typeface="Verdana"/>
              </a:rPr>
              <a:t> </a:t>
            </a:r>
            <a:r>
              <a:rPr sz="2400" spc="165" dirty="0">
                <a:latin typeface="Verdana"/>
                <a:cs typeface="Verdana"/>
              </a:rPr>
              <a:t>blood</a:t>
            </a:r>
            <a:r>
              <a:rPr sz="2400" spc="225" dirty="0">
                <a:latin typeface="Verdana"/>
                <a:cs typeface="Verdana"/>
              </a:rPr>
              <a:t> </a:t>
            </a:r>
            <a:r>
              <a:rPr sz="2400" spc="20" dirty="0">
                <a:latin typeface="Verdana"/>
                <a:cs typeface="Verdana"/>
              </a:rPr>
              <a:t>or </a:t>
            </a:r>
            <a:r>
              <a:rPr sz="2400" spc="-830" dirty="0">
                <a:latin typeface="Verdana"/>
                <a:cs typeface="Verdana"/>
              </a:rPr>
              <a:t> </a:t>
            </a:r>
            <a:r>
              <a:rPr sz="2400" spc="155" dirty="0">
                <a:latin typeface="Verdana"/>
                <a:cs typeface="Verdana"/>
              </a:rPr>
              <a:t>body</a:t>
            </a:r>
            <a:r>
              <a:rPr sz="2400" spc="225" dirty="0">
                <a:latin typeface="Verdana"/>
                <a:cs typeface="Verdana"/>
              </a:rPr>
              <a:t> </a:t>
            </a:r>
            <a:r>
              <a:rPr sz="2400" spc="105" dirty="0">
                <a:latin typeface="Verdana"/>
                <a:cs typeface="Verdana"/>
              </a:rPr>
              <a:t>fuids</a:t>
            </a:r>
            <a:endParaRPr sz="2400" dirty="0">
              <a:latin typeface="Verdana"/>
              <a:cs typeface="Verdana"/>
            </a:endParaRPr>
          </a:p>
          <a:p>
            <a:pPr>
              <a:lnSpc>
                <a:spcPct val="100000"/>
              </a:lnSpc>
              <a:spcBef>
                <a:spcPts val="15"/>
              </a:spcBef>
            </a:pPr>
            <a:endParaRPr sz="3050" dirty="0">
              <a:latin typeface="Verdana"/>
              <a:cs typeface="Verdana"/>
            </a:endParaRPr>
          </a:p>
          <a:p>
            <a:pPr marL="12700">
              <a:lnSpc>
                <a:spcPct val="100000"/>
              </a:lnSpc>
            </a:pPr>
            <a:r>
              <a:rPr sz="2400" spc="165" dirty="0">
                <a:latin typeface="Verdana"/>
                <a:cs typeface="Verdana"/>
              </a:rPr>
              <a:t>Moment</a:t>
            </a:r>
            <a:r>
              <a:rPr sz="2400" spc="220" dirty="0">
                <a:latin typeface="Verdana"/>
                <a:cs typeface="Verdana"/>
              </a:rPr>
              <a:t> </a:t>
            </a:r>
            <a:r>
              <a:rPr sz="2400" spc="-105" dirty="0">
                <a:latin typeface="Verdana"/>
                <a:cs typeface="Verdana"/>
              </a:rPr>
              <a:t>4:</a:t>
            </a:r>
            <a:r>
              <a:rPr sz="2400" spc="225" dirty="0">
                <a:latin typeface="Verdana"/>
                <a:cs typeface="Verdana"/>
              </a:rPr>
              <a:t> </a:t>
            </a:r>
            <a:r>
              <a:rPr sz="2400" spc="70" dirty="0">
                <a:latin typeface="Verdana"/>
                <a:cs typeface="Verdana"/>
              </a:rPr>
              <a:t>After</a:t>
            </a:r>
            <a:r>
              <a:rPr sz="2400" spc="220" dirty="0">
                <a:latin typeface="Verdana"/>
                <a:cs typeface="Verdana"/>
              </a:rPr>
              <a:t> </a:t>
            </a:r>
            <a:r>
              <a:rPr sz="2400" spc="140" dirty="0">
                <a:latin typeface="Verdana"/>
                <a:cs typeface="Verdana"/>
              </a:rPr>
              <a:t>touching</a:t>
            </a:r>
            <a:r>
              <a:rPr sz="2400" spc="225" dirty="0">
                <a:latin typeface="Verdana"/>
                <a:cs typeface="Verdana"/>
              </a:rPr>
              <a:t> </a:t>
            </a:r>
            <a:r>
              <a:rPr sz="2400" spc="145" dirty="0">
                <a:latin typeface="Verdana"/>
                <a:cs typeface="Verdana"/>
              </a:rPr>
              <a:t>a</a:t>
            </a:r>
            <a:r>
              <a:rPr sz="2400" spc="225" dirty="0">
                <a:latin typeface="Verdana"/>
                <a:cs typeface="Verdana"/>
              </a:rPr>
              <a:t> </a:t>
            </a:r>
            <a:r>
              <a:rPr sz="2400" spc="120" dirty="0">
                <a:latin typeface="Verdana"/>
                <a:cs typeface="Verdana"/>
              </a:rPr>
              <a:t>patient</a:t>
            </a:r>
            <a:endParaRPr sz="2400" dirty="0">
              <a:latin typeface="Verdana"/>
              <a:cs typeface="Verdana"/>
            </a:endParaRPr>
          </a:p>
          <a:p>
            <a:pPr marL="12700" marR="431800">
              <a:lnSpc>
                <a:spcPct val="114599"/>
              </a:lnSpc>
              <a:spcBef>
                <a:spcPts val="3300"/>
              </a:spcBef>
            </a:pPr>
            <a:r>
              <a:rPr sz="2400" spc="165" dirty="0">
                <a:latin typeface="Verdana"/>
                <a:cs typeface="Verdana"/>
              </a:rPr>
              <a:t>Moment </a:t>
            </a:r>
            <a:r>
              <a:rPr sz="2400" spc="-105" dirty="0">
                <a:latin typeface="Verdana"/>
                <a:cs typeface="Verdana"/>
              </a:rPr>
              <a:t>5:</a:t>
            </a:r>
            <a:r>
              <a:rPr sz="2400" spc="-100" dirty="0">
                <a:latin typeface="Verdana"/>
                <a:cs typeface="Verdana"/>
              </a:rPr>
              <a:t> </a:t>
            </a:r>
            <a:r>
              <a:rPr sz="2400" spc="70" dirty="0">
                <a:latin typeface="Verdana"/>
                <a:cs typeface="Verdana"/>
              </a:rPr>
              <a:t>After </a:t>
            </a:r>
            <a:r>
              <a:rPr sz="2400" spc="140" dirty="0">
                <a:latin typeface="Verdana"/>
                <a:cs typeface="Verdana"/>
              </a:rPr>
              <a:t>touching </a:t>
            </a:r>
            <a:r>
              <a:rPr sz="2400" spc="145" dirty="0">
                <a:latin typeface="Verdana"/>
                <a:cs typeface="Verdana"/>
              </a:rPr>
              <a:t>a </a:t>
            </a:r>
            <a:r>
              <a:rPr sz="2400" spc="95" dirty="0">
                <a:latin typeface="Verdana"/>
                <a:cs typeface="Verdana"/>
              </a:rPr>
              <a:t>patient's </a:t>
            </a:r>
            <a:r>
              <a:rPr sz="2400" spc="-830" dirty="0">
                <a:latin typeface="Verdana"/>
                <a:cs typeface="Verdana"/>
              </a:rPr>
              <a:t> </a:t>
            </a:r>
            <a:r>
              <a:rPr sz="2400" spc="114" dirty="0">
                <a:latin typeface="Verdana"/>
                <a:cs typeface="Verdana"/>
              </a:rPr>
              <a:t>surroundings</a:t>
            </a:r>
            <a:endParaRPr sz="2400" dirty="0">
              <a:latin typeface="Verdana"/>
              <a:cs typeface="Verdana"/>
            </a:endParaRPr>
          </a:p>
        </p:txBody>
      </p:sp>
      <p:sp>
        <p:nvSpPr>
          <p:cNvPr id="8" name="object 8"/>
          <p:cNvSpPr txBox="1">
            <a:spLocks noGrp="1"/>
          </p:cNvSpPr>
          <p:nvPr>
            <p:ph type="title"/>
          </p:nvPr>
        </p:nvSpPr>
        <p:spPr>
          <a:xfrm>
            <a:off x="1016000" y="953834"/>
            <a:ext cx="4258945" cy="695960"/>
          </a:xfrm>
          <a:prstGeom prst="rect">
            <a:avLst/>
          </a:prstGeom>
        </p:spPr>
        <p:txBody>
          <a:bodyPr vert="horz" wrap="square" lIns="0" tIns="12700" rIns="0" bIns="0" rtlCol="0">
            <a:spAutoFit/>
          </a:bodyPr>
          <a:lstStyle/>
          <a:p>
            <a:pPr marL="12700">
              <a:lnSpc>
                <a:spcPct val="100000"/>
              </a:lnSpc>
              <a:spcBef>
                <a:spcPts val="100"/>
              </a:spcBef>
            </a:pPr>
            <a:r>
              <a:rPr spc="-170" dirty="0"/>
              <a:t>Five</a:t>
            </a:r>
            <a:r>
              <a:rPr spc="-185" dirty="0"/>
              <a:t> </a:t>
            </a:r>
            <a:r>
              <a:rPr spc="-70" dirty="0"/>
              <a:t>moments</a:t>
            </a:r>
          </a:p>
        </p:txBody>
      </p:sp>
      <p:pic>
        <p:nvPicPr>
          <p:cNvPr id="1028" name="Picture 4" descr="Physician-Patient Relationship ...">
            <a:extLst>
              <a:ext uri="{FF2B5EF4-FFF2-40B4-BE49-F238E27FC236}">
                <a16:creationId xmlns:a16="http://schemas.microsoft.com/office/drawing/2014/main" id="{A604E352-2BC4-FE40-D8E4-6886CE24EE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0" y="3086100"/>
            <a:ext cx="9602697" cy="4452159"/>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 5">
            <a:hlinkClick r:id="rId3" action="ppaction://hlinksldjump"/>
            <a:extLst>
              <a:ext uri="{FF2B5EF4-FFF2-40B4-BE49-F238E27FC236}">
                <a16:creationId xmlns:a16="http://schemas.microsoft.com/office/drawing/2014/main" id="{ECA470FE-48FA-41C8-BAAF-549E61D60EF4}"/>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3" name="TextBox 2">
            <a:extLst>
              <a:ext uri="{FF2B5EF4-FFF2-40B4-BE49-F238E27FC236}">
                <a16:creationId xmlns:a16="http://schemas.microsoft.com/office/drawing/2014/main" id="{39B88BEC-CFEC-C3C1-5711-82FE7B1E7CD0}"/>
              </a:ext>
            </a:extLst>
          </p:cNvPr>
          <p:cNvSpPr txBox="1"/>
          <p:nvPr/>
        </p:nvSpPr>
        <p:spPr>
          <a:xfrm>
            <a:off x="8382000" y="8384793"/>
            <a:ext cx="6687820" cy="646331"/>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Five moments of hand hygiene – Access videos</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 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28" y="3"/>
            <a:ext cx="9616570"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115267"/>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4953467"/>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5791667"/>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6629867"/>
            <a:ext cx="114300" cy="114300"/>
          </a:xfrm>
          <a:prstGeom prst="rect">
            <a:avLst/>
          </a:prstGeom>
        </p:spPr>
      </p:pic>
      <p:sp>
        <p:nvSpPr>
          <p:cNvPr id="8" name="object 8"/>
          <p:cNvSpPr txBox="1"/>
          <p:nvPr/>
        </p:nvSpPr>
        <p:spPr>
          <a:xfrm>
            <a:off x="1015996" y="2658577"/>
            <a:ext cx="5833110" cy="4216400"/>
          </a:xfrm>
          <a:prstGeom prst="rect">
            <a:avLst/>
          </a:prstGeom>
        </p:spPr>
        <p:txBody>
          <a:bodyPr vert="horz" wrap="square" lIns="0" tIns="12700" rIns="0" bIns="0" rtlCol="0">
            <a:spAutoFit/>
          </a:bodyPr>
          <a:lstStyle/>
          <a:p>
            <a:pPr marL="12700" marR="5080">
              <a:lnSpc>
                <a:spcPct val="114599"/>
              </a:lnSpc>
              <a:spcBef>
                <a:spcPts val="100"/>
              </a:spcBef>
            </a:pPr>
            <a:r>
              <a:rPr sz="2400" spc="60" dirty="0">
                <a:latin typeface="Verdana"/>
                <a:cs typeface="Verdana"/>
              </a:rPr>
              <a:t>There</a:t>
            </a:r>
            <a:r>
              <a:rPr sz="2400" spc="220" dirty="0">
                <a:latin typeface="Verdana"/>
                <a:cs typeface="Verdana"/>
              </a:rPr>
              <a:t> </a:t>
            </a:r>
            <a:r>
              <a:rPr sz="2400" spc="110" dirty="0">
                <a:latin typeface="Verdana"/>
                <a:cs typeface="Verdana"/>
              </a:rPr>
              <a:t>are</a:t>
            </a:r>
            <a:r>
              <a:rPr sz="2400" spc="225" dirty="0">
                <a:latin typeface="Verdana"/>
                <a:cs typeface="Verdana"/>
              </a:rPr>
              <a:t> </a:t>
            </a:r>
            <a:r>
              <a:rPr sz="2400" spc="70" dirty="0">
                <a:latin typeface="Verdana"/>
                <a:cs typeface="Verdana"/>
              </a:rPr>
              <a:t>four</a:t>
            </a:r>
            <a:r>
              <a:rPr sz="2400" spc="225" dirty="0">
                <a:latin typeface="Verdana"/>
                <a:cs typeface="Verdana"/>
              </a:rPr>
              <a:t> </a:t>
            </a:r>
            <a:r>
              <a:rPr sz="2400" spc="135" dirty="0">
                <a:latin typeface="Verdana"/>
                <a:cs typeface="Verdana"/>
              </a:rPr>
              <a:t>main</a:t>
            </a:r>
            <a:r>
              <a:rPr sz="2400" spc="225" dirty="0">
                <a:latin typeface="Verdana"/>
                <a:cs typeface="Verdana"/>
              </a:rPr>
              <a:t> </a:t>
            </a:r>
            <a:r>
              <a:rPr sz="2400" spc="105" dirty="0">
                <a:latin typeface="Verdana"/>
                <a:cs typeface="Verdana"/>
              </a:rPr>
              <a:t>types</a:t>
            </a:r>
            <a:r>
              <a:rPr sz="2400" spc="220" dirty="0">
                <a:latin typeface="Verdana"/>
                <a:cs typeface="Verdana"/>
              </a:rPr>
              <a:t> </a:t>
            </a:r>
            <a:r>
              <a:rPr sz="2400" spc="80" dirty="0">
                <a:latin typeface="Verdana"/>
                <a:cs typeface="Verdana"/>
              </a:rPr>
              <a:t>of</a:t>
            </a:r>
            <a:r>
              <a:rPr sz="2400" spc="225" dirty="0">
                <a:latin typeface="Verdana"/>
                <a:cs typeface="Verdana"/>
              </a:rPr>
              <a:t> </a:t>
            </a:r>
            <a:r>
              <a:rPr sz="2400" spc="160" dirty="0">
                <a:latin typeface="Verdana"/>
                <a:cs typeface="Verdana"/>
              </a:rPr>
              <a:t>hand </a:t>
            </a:r>
            <a:r>
              <a:rPr sz="2400" spc="-830" dirty="0">
                <a:latin typeface="Verdana"/>
                <a:cs typeface="Verdana"/>
              </a:rPr>
              <a:t> </a:t>
            </a:r>
            <a:r>
              <a:rPr sz="2400" spc="135" dirty="0">
                <a:latin typeface="Verdana"/>
                <a:cs typeface="Verdana"/>
              </a:rPr>
              <a:t>washing</a:t>
            </a:r>
            <a:r>
              <a:rPr sz="2400" spc="225" dirty="0">
                <a:latin typeface="Verdana"/>
                <a:cs typeface="Verdana"/>
              </a:rPr>
              <a:t> </a:t>
            </a:r>
            <a:r>
              <a:rPr sz="2400" spc="125" dirty="0">
                <a:latin typeface="Verdana"/>
                <a:cs typeface="Verdana"/>
              </a:rPr>
              <a:t>procedures:</a:t>
            </a:r>
            <a:endParaRPr sz="2400">
              <a:latin typeface="Verdana"/>
              <a:cs typeface="Verdana"/>
            </a:endParaRPr>
          </a:p>
          <a:p>
            <a:pPr marL="530225" marR="3656329">
              <a:lnSpc>
                <a:spcPct val="229199"/>
              </a:lnSpc>
            </a:pPr>
            <a:r>
              <a:rPr sz="2400" spc="110" dirty="0">
                <a:latin typeface="Verdana"/>
                <a:cs typeface="Verdana"/>
              </a:rPr>
              <a:t>W</a:t>
            </a:r>
            <a:r>
              <a:rPr sz="2400" spc="320" dirty="0">
                <a:latin typeface="Verdana"/>
                <a:cs typeface="Verdana"/>
              </a:rPr>
              <a:t>a</a:t>
            </a:r>
            <a:r>
              <a:rPr sz="2400" spc="40" dirty="0">
                <a:latin typeface="Verdana"/>
                <a:cs typeface="Verdana"/>
              </a:rPr>
              <a:t>t</a:t>
            </a:r>
            <a:r>
              <a:rPr sz="2400" spc="195" dirty="0">
                <a:latin typeface="Verdana"/>
                <a:cs typeface="Verdana"/>
              </a:rPr>
              <a:t>e</a:t>
            </a:r>
            <a:r>
              <a:rPr sz="2400" spc="-5" dirty="0">
                <a:latin typeface="Verdana"/>
                <a:cs typeface="Verdana"/>
              </a:rPr>
              <a:t>r</a:t>
            </a:r>
            <a:r>
              <a:rPr sz="2400" spc="40" dirty="0">
                <a:latin typeface="Verdana"/>
                <a:cs typeface="Verdana"/>
              </a:rPr>
              <a:t>l</a:t>
            </a:r>
            <a:r>
              <a:rPr sz="2400" spc="195" dirty="0">
                <a:latin typeface="Verdana"/>
                <a:cs typeface="Verdana"/>
              </a:rPr>
              <a:t>e</a:t>
            </a:r>
            <a:r>
              <a:rPr sz="2400" spc="165" dirty="0">
                <a:latin typeface="Verdana"/>
                <a:cs typeface="Verdana"/>
              </a:rPr>
              <a:t>s</a:t>
            </a:r>
            <a:r>
              <a:rPr sz="2400" spc="-10" dirty="0">
                <a:latin typeface="Verdana"/>
                <a:cs typeface="Verdana"/>
              </a:rPr>
              <a:t>s  </a:t>
            </a:r>
            <a:r>
              <a:rPr sz="2400" spc="70" dirty="0">
                <a:latin typeface="Verdana"/>
                <a:cs typeface="Verdana"/>
              </a:rPr>
              <a:t>Routine</a:t>
            </a:r>
            <a:endParaRPr sz="2400">
              <a:latin typeface="Verdana"/>
              <a:cs typeface="Verdana"/>
            </a:endParaRPr>
          </a:p>
          <a:p>
            <a:pPr marL="530225" marR="3948429">
              <a:lnSpc>
                <a:spcPct val="229199"/>
              </a:lnSpc>
            </a:pPr>
            <a:r>
              <a:rPr sz="2400" spc="145" dirty="0">
                <a:latin typeface="Verdana"/>
                <a:cs typeface="Verdana"/>
              </a:rPr>
              <a:t>Clinical </a:t>
            </a:r>
            <a:r>
              <a:rPr sz="2400" spc="-830" dirty="0">
                <a:latin typeface="Verdana"/>
                <a:cs typeface="Verdana"/>
              </a:rPr>
              <a:t> </a:t>
            </a:r>
            <a:r>
              <a:rPr sz="2400" spc="-100" dirty="0">
                <a:latin typeface="Verdana"/>
                <a:cs typeface="Verdana"/>
              </a:rPr>
              <a:t>S</a:t>
            </a:r>
            <a:r>
              <a:rPr sz="2400" spc="114" dirty="0">
                <a:latin typeface="Verdana"/>
                <a:cs typeface="Verdana"/>
              </a:rPr>
              <a:t>u</a:t>
            </a:r>
            <a:r>
              <a:rPr sz="2400" spc="-5" dirty="0">
                <a:latin typeface="Verdana"/>
                <a:cs typeface="Verdana"/>
              </a:rPr>
              <a:t>r</a:t>
            </a:r>
            <a:r>
              <a:rPr sz="2400" spc="265" dirty="0">
                <a:latin typeface="Verdana"/>
                <a:cs typeface="Verdana"/>
              </a:rPr>
              <a:t>g</a:t>
            </a:r>
            <a:r>
              <a:rPr sz="2400" spc="40" dirty="0">
                <a:latin typeface="Verdana"/>
                <a:cs typeface="Verdana"/>
              </a:rPr>
              <a:t>i</a:t>
            </a:r>
            <a:r>
              <a:rPr sz="2400" spc="360" dirty="0">
                <a:latin typeface="Verdana"/>
                <a:cs typeface="Verdana"/>
              </a:rPr>
              <a:t>c</a:t>
            </a:r>
            <a:r>
              <a:rPr sz="2400" spc="320" dirty="0">
                <a:latin typeface="Verdana"/>
                <a:cs typeface="Verdana"/>
              </a:rPr>
              <a:t>a</a:t>
            </a:r>
            <a:r>
              <a:rPr sz="2400" spc="-135" dirty="0">
                <a:latin typeface="Verdana"/>
                <a:cs typeface="Verdana"/>
              </a:rPr>
              <a:t>l</a:t>
            </a:r>
            <a:endParaRPr sz="2400">
              <a:latin typeface="Verdana"/>
              <a:cs typeface="Verdana"/>
            </a:endParaRPr>
          </a:p>
        </p:txBody>
      </p:sp>
      <p:sp>
        <p:nvSpPr>
          <p:cNvPr id="12" name="object 12"/>
          <p:cNvSpPr txBox="1">
            <a:spLocks noGrp="1"/>
          </p:cNvSpPr>
          <p:nvPr>
            <p:ph type="title"/>
          </p:nvPr>
        </p:nvSpPr>
        <p:spPr>
          <a:xfrm>
            <a:off x="1016000" y="843270"/>
            <a:ext cx="7045325" cy="1587500"/>
          </a:xfrm>
          <a:prstGeom prst="rect">
            <a:avLst/>
          </a:prstGeom>
        </p:spPr>
        <p:txBody>
          <a:bodyPr vert="horz" wrap="square" lIns="0" tIns="12065" rIns="0" bIns="0" rtlCol="0">
            <a:spAutoFit/>
          </a:bodyPr>
          <a:lstStyle/>
          <a:p>
            <a:pPr marL="12700" marR="5080">
              <a:lnSpc>
                <a:spcPct val="116500"/>
              </a:lnSpc>
              <a:spcBef>
                <a:spcPts val="95"/>
              </a:spcBef>
            </a:pPr>
            <a:r>
              <a:rPr spc="-65" dirty="0"/>
              <a:t>Hand</a:t>
            </a:r>
            <a:r>
              <a:rPr spc="-225" dirty="0"/>
              <a:t> </a:t>
            </a:r>
            <a:r>
              <a:rPr spc="-114" dirty="0"/>
              <a:t>Hygiene</a:t>
            </a:r>
            <a:r>
              <a:rPr spc="-220" dirty="0"/>
              <a:t> </a:t>
            </a:r>
            <a:r>
              <a:rPr spc="-90" dirty="0"/>
              <a:t>Washing </a:t>
            </a:r>
            <a:r>
              <a:rPr spc="-45" dirty="0"/>
              <a:t> </a:t>
            </a:r>
            <a:r>
              <a:rPr spc="-170" dirty="0"/>
              <a:t>Procedures</a:t>
            </a:r>
          </a:p>
        </p:txBody>
      </p:sp>
      <p:pic>
        <p:nvPicPr>
          <p:cNvPr id="13" name="object 13"/>
          <p:cNvPicPr/>
          <p:nvPr/>
        </p:nvPicPr>
        <p:blipFill>
          <a:blip r:embed="rId4" cstate="print"/>
          <a:stretch>
            <a:fillRect/>
          </a:stretch>
        </p:blipFill>
        <p:spPr>
          <a:xfrm>
            <a:off x="4033077" y="4544654"/>
            <a:ext cx="1271154" cy="714388"/>
          </a:xfrm>
          <a:prstGeom prst="rect">
            <a:avLst/>
          </a:prstGeom>
        </p:spPr>
      </p:pic>
      <p:pic>
        <p:nvPicPr>
          <p:cNvPr id="14" name="object 14"/>
          <p:cNvPicPr/>
          <p:nvPr/>
        </p:nvPicPr>
        <p:blipFill>
          <a:blip r:embed="rId5" cstate="print"/>
          <a:stretch>
            <a:fillRect/>
          </a:stretch>
        </p:blipFill>
        <p:spPr>
          <a:xfrm>
            <a:off x="4033077" y="3719372"/>
            <a:ext cx="1271154" cy="714388"/>
          </a:xfrm>
          <a:prstGeom prst="rect">
            <a:avLst/>
          </a:prstGeom>
        </p:spPr>
      </p:pic>
      <p:pic>
        <p:nvPicPr>
          <p:cNvPr id="15" name="object 15"/>
          <p:cNvPicPr/>
          <p:nvPr/>
        </p:nvPicPr>
        <p:blipFill>
          <a:blip r:embed="rId6" cstate="print"/>
          <a:stretch>
            <a:fillRect/>
          </a:stretch>
        </p:blipFill>
        <p:spPr>
          <a:xfrm>
            <a:off x="4144974" y="6208692"/>
            <a:ext cx="1175929" cy="660872"/>
          </a:xfrm>
          <a:prstGeom prst="rect">
            <a:avLst/>
          </a:prstGeom>
        </p:spPr>
      </p:pic>
      <p:pic>
        <p:nvPicPr>
          <p:cNvPr id="16" name="object 16"/>
          <p:cNvPicPr/>
          <p:nvPr/>
        </p:nvPicPr>
        <p:blipFill>
          <a:blip r:embed="rId7" cstate="print"/>
          <a:stretch>
            <a:fillRect/>
          </a:stretch>
        </p:blipFill>
        <p:spPr>
          <a:xfrm>
            <a:off x="4144974" y="5424008"/>
            <a:ext cx="1064031" cy="597985"/>
          </a:xfrm>
          <a:prstGeom prst="rect">
            <a:avLst/>
          </a:prstGeom>
        </p:spPr>
      </p:pic>
      <p:pic>
        <p:nvPicPr>
          <p:cNvPr id="10" name="object 5">
            <a:hlinkClick r:id="rId8" action="ppaction://hlinksldjump"/>
            <a:extLst>
              <a:ext uri="{FF2B5EF4-FFF2-40B4-BE49-F238E27FC236}">
                <a16:creationId xmlns:a16="http://schemas.microsoft.com/office/drawing/2014/main" id="{0F70932B-ED1F-B931-CDD9-B625DACFA7ED}"/>
              </a:ext>
            </a:extLst>
          </p:cNvPr>
          <p:cNvPicPr/>
          <p:nvPr/>
        </p:nvPicPr>
        <p:blipFill>
          <a:blip r:embed="rId9"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9" name="TextBox 8">
            <a:extLst>
              <a:ext uri="{FF2B5EF4-FFF2-40B4-BE49-F238E27FC236}">
                <a16:creationId xmlns:a16="http://schemas.microsoft.com/office/drawing/2014/main" id="{A5E448DC-F290-C3A2-CC03-72F7E0416337}"/>
              </a:ext>
            </a:extLst>
          </p:cNvPr>
          <p:cNvSpPr txBox="1"/>
          <p:nvPr/>
        </p:nvSpPr>
        <p:spPr>
          <a:xfrm>
            <a:off x="521218" y="8105941"/>
            <a:ext cx="7239000" cy="1754326"/>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Hand hygiene washing procedures- Watch an </a:t>
            </a:r>
            <a:r>
              <a:rPr lang="en-AU"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instructive visual video</a:t>
            </a:r>
            <a:r>
              <a:rPr lang="en-AU" dirty="0">
                <a:effectLst/>
                <a:latin typeface="Calibri" panose="020F0502020204030204" pitchFamily="34" charset="0"/>
                <a:ea typeface="Calibri" panose="020F0502020204030204" pitchFamily="34" charset="0"/>
                <a:cs typeface="Times New Roman" panose="02020603050405020304" pitchFamily="18" charset="0"/>
              </a:rPr>
              <a:t> on the exact procedure for hand washing</a:t>
            </a:r>
            <a:endParaRPr lang="en-AU"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Waterless	</a:t>
            </a:r>
            <a:endParaRPr lang="en-AU"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Routine	</a:t>
            </a:r>
            <a:endParaRPr lang="en-AU"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Clinical</a:t>
            </a:r>
            <a:endParaRPr lang="en-AU"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Wingdings" panose="05000000000000000000" pitchFamily="2"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Surgical</a:t>
            </a:r>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3854425"/>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5111726"/>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5" y="6788126"/>
              <a:ext cx="114300" cy="114300"/>
            </a:xfrm>
            <a:prstGeom prst="rect">
              <a:avLst/>
            </a:prstGeom>
          </p:spPr>
        </p:pic>
      </p:grpSp>
      <p:sp>
        <p:nvSpPr>
          <p:cNvPr id="7" name="object 7"/>
          <p:cNvSpPr txBox="1"/>
          <p:nvPr/>
        </p:nvSpPr>
        <p:spPr>
          <a:xfrm>
            <a:off x="1015996" y="1978636"/>
            <a:ext cx="7486650" cy="5892800"/>
          </a:xfrm>
          <a:prstGeom prst="rect">
            <a:avLst/>
          </a:prstGeom>
        </p:spPr>
        <p:txBody>
          <a:bodyPr vert="horz" wrap="square" lIns="0" tIns="12700" rIns="0" bIns="0" rtlCol="0">
            <a:spAutoFit/>
          </a:bodyPr>
          <a:lstStyle/>
          <a:p>
            <a:pPr marL="12700" marR="355600">
              <a:lnSpc>
                <a:spcPct val="114599"/>
              </a:lnSpc>
              <a:spcBef>
                <a:spcPts val="100"/>
              </a:spcBef>
            </a:pPr>
            <a:r>
              <a:rPr sz="2400" spc="-10" dirty="0">
                <a:latin typeface="Verdana"/>
                <a:cs typeface="Verdana"/>
              </a:rPr>
              <a:t>Hand</a:t>
            </a:r>
            <a:r>
              <a:rPr sz="2400" spc="-135" dirty="0">
                <a:latin typeface="Verdana"/>
                <a:cs typeface="Verdana"/>
              </a:rPr>
              <a:t> </a:t>
            </a:r>
            <a:r>
              <a:rPr sz="2400" spc="-35" dirty="0">
                <a:latin typeface="Verdana"/>
                <a:cs typeface="Verdana"/>
              </a:rPr>
              <a:t>hygiene</a:t>
            </a:r>
            <a:r>
              <a:rPr sz="2400" spc="-130" dirty="0">
                <a:latin typeface="Verdana"/>
                <a:cs typeface="Verdana"/>
              </a:rPr>
              <a:t> </a:t>
            </a:r>
            <a:r>
              <a:rPr sz="2400" spc="5" dirty="0">
                <a:latin typeface="Verdana"/>
                <a:cs typeface="Verdana"/>
              </a:rPr>
              <a:t>products</a:t>
            </a:r>
            <a:r>
              <a:rPr sz="2400" spc="-130" dirty="0">
                <a:latin typeface="Verdana"/>
                <a:cs typeface="Verdana"/>
              </a:rPr>
              <a:t> </a:t>
            </a:r>
            <a:r>
              <a:rPr sz="2400" spc="-20" dirty="0">
                <a:latin typeface="Verdana"/>
                <a:cs typeface="Verdana"/>
              </a:rPr>
              <a:t>should</a:t>
            </a:r>
            <a:r>
              <a:rPr sz="2400" spc="-135" dirty="0">
                <a:latin typeface="Verdana"/>
                <a:cs typeface="Verdana"/>
              </a:rPr>
              <a:t> </a:t>
            </a:r>
            <a:r>
              <a:rPr sz="2400" spc="55" dirty="0">
                <a:latin typeface="Verdana"/>
                <a:cs typeface="Verdana"/>
              </a:rPr>
              <a:t>be</a:t>
            </a:r>
            <a:r>
              <a:rPr sz="2400" spc="-130" dirty="0">
                <a:latin typeface="Verdana"/>
                <a:cs typeface="Verdana"/>
              </a:rPr>
              <a:t> </a:t>
            </a:r>
            <a:r>
              <a:rPr sz="2400" spc="-5" dirty="0">
                <a:latin typeface="Verdana"/>
                <a:cs typeface="Verdana"/>
              </a:rPr>
              <a:t>evaluated</a:t>
            </a:r>
            <a:r>
              <a:rPr sz="2400" spc="-130" dirty="0">
                <a:latin typeface="Verdana"/>
                <a:cs typeface="Verdana"/>
              </a:rPr>
              <a:t> </a:t>
            </a:r>
            <a:r>
              <a:rPr sz="2400" spc="-65" dirty="0">
                <a:latin typeface="Verdana"/>
                <a:cs typeface="Verdana"/>
              </a:rPr>
              <a:t>for </a:t>
            </a:r>
            <a:r>
              <a:rPr sz="2400" spc="-830" dirty="0">
                <a:latin typeface="Verdana"/>
                <a:cs typeface="Verdana"/>
              </a:rPr>
              <a:t> </a:t>
            </a:r>
            <a:r>
              <a:rPr sz="2400" spc="-90" dirty="0">
                <a:latin typeface="Verdana"/>
                <a:cs typeface="Verdana"/>
              </a:rPr>
              <a:t>safety,</a:t>
            </a:r>
            <a:r>
              <a:rPr sz="2400" spc="-125" dirty="0">
                <a:latin typeface="Verdana"/>
                <a:cs typeface="Verdana"/>
              </a:rPr>
              <a:t> </a:t>
            </a:r>
            <a:r>
              <a:rPr sz="2400" spc="-50" dirty="0">
                <a:latin typeface="Verdana"/>
                <a:cs typeface="Verdana"/>
              </a:rPr>
              <a:t>quality</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50" dirty="0">
                <a:latin typeface="Verdana"/>
                <a:cs typeface="Verdana"/>
              </a:rPr>
              <a:t>effectiveness.</a:t>
            </a:r>
            <a:endParaRPr sz="2400">
              <a:latin typeface="Verdana"/>
              <a:cs typeface="Verdana"/>
            </a:endParaRPr>
          </a:p>
          <a:p>
            <a:pPr>
              <a:lnSpc>
                <a:spcPct val="100000"/>
              </a:lnSpc>
              <a:spcBef>
                <a:spcPts val="10"/>
              </a:spcBef>
            </a:pPr>
            <a:endParaRPr sz="3050">
              <a:latin typeface="Verdana"/>
              <a:cs typeface="Verdana"/>
            </a:endParaRPr>
          </a:p>
          <a:p>
            <a:pPr marL="12700">
              <a:lnSpc>
                <a:spcPct val="100000"/>
              </a:lnSpc>
            </a:pPr>
            <a:r>
              <a:rPr sz="2400" spc="-15" dirty="0">
                <a:latin typeface="Verdana"/>
                <a:cs typeface="Verdana"/>
              </a:rPr>
              <a:t>Plain</a:t>
            </a:r>
            <a:r>
              <a:rPr sz="2400" spc="-165" dirty="0">
                <a:latin typeface="Verdana"/>
                <a:cs typeface="Verdana"/>
              </a:rPr>
              <a:t> </a:t>
            </a:r>
            <a:r>
              <a:rPr sz="2400" spc="85" dirty="0">
                <a:latin typeface="Verdana"/>
                <a:cs typeface="Verdana"/>
              </a:rPr>
              <a:t>soap</a:t>
            </a:r>
            <a:endParaRPr sz="2400">
              <a:latin typeface="Verdana"/>
              <a:cs typeface="Verdana"/>
            </a:endParaRPr>
          </a:p>
          <a:p>
            <a:pPr marL="530225">
              <a:lnSpc>
                <a:spcPct val="100000"/>
              </a:lnSpc>
              <a:spcBef>
                <a:spcPts val="420"/>
              </a:spcBef>
            </a:pPr>
            <a:r>
              <a:rPr sz="2400" spc="-30" dirty="0">
                <a:latin typeface="Verdana"/>
                <a:cs typeface="Verdana"/>
              </a:rPr>
              <a:t>Has</a:t>
            </a:r>
            <a:r>
              <a:rPr sz="2400" spc="-140" dirty="0">
                <a:latin typeface="Verdana"/>
                <a:cs typeface="Verdana"/>
              </a:rPr>
              <a:t> </a:t>
            </a:r>
            <a:r>
              <a:rPr sz="2400" spc="-10" dirty="0">
                <a:latin typeface="Verdana"/>
                <a:cs typeface="Verdana"/>
              </a:rPr>
              <a:t>small</a:t>
            </a:r>
            <a:r>
              <a:rPr sz="2400" spc="-140" dirty="0">
                <a:latin typeface="Verdana"/>
                <a:cs typeface="Verdana"/>
              </a:rPr>
              <a:t> </a:t>
            </a:r>
            <a:r>
              <a:rPr sz="2400" spc="-15" dirty="0">
                <a:latin typeface="Verdana"/>
                <a:cs typeface="Verdana"/>
              </a:rPr>
              <a:t>antimicrobial</a:t>
            </a:r>
            <a:r>
              <a:rPr sz="2400" spc="-140" dirty="0">
                <a:latin typeface="Verdana"/>
                <a:cs typeface="Verdana"/>
              </a:rPr>
              <a:t> </a:t>
            </a:r>
            <a:r>
              <a:rPr sz="2400" spc="-60" dirty="0">
                <a:latin typeface="Verdana"/>
                <a:cs typeface="Verdana"/>
              </a:rPr>
              <a:t>activity</a:t>
            </a:r>
            <a:endParaRPr sz="2400">
              <a:latin typeface="Verdana"/>
              <a:cs typeface="Verdana"/>
            </a:endParaRPr>
          </a:p>
          <a:p>
            <a:pPr>
              <a:lnSpc>
                <a:spcPct val="100000"/>
              </a:lnSpc>
              <a:spcBef>
                <a:spcPts val="15"/>
              </a:spcBef>
            </a:pPr>
            <a:endParaRPr sz="3050">
              <a:latin typeface="Verdana"/>
              <a:cs typeface="Verdana"/>
            </a:endParaRPr>
          </a:p>
          <a:p>
            <a:pPr marL="12700">
              <a:lnSpc>
                <a:spcPct val="100000"/>
              </a:lnSpc>
            </a:pPr>
            <a:r>
              <a:rPr sz="2400" spc="5" dirty="0">
                <a:latin typeface="Verdana"/>
                <a:cs typeface="Verdana"/>
              </a:rPr>
              <a:t>Antimicrobial</a:t>
            </a:r>
            <a:r>
              <a:rPr sz="2400" spc="-140" dirty="0">
                <a:latin typeface="Verdana"/>
                <a:cs typeface="Verdana"/>
              </a:rPr>
              <a:t> </a:t>
            </a:r>
            <a:r>
              <a:rPr sz="2400" spc="60" dirty="0">
                <a:latin typeface="Verdana"/>
                <a:cs typeface="Verdana"/>
              </a:rPr>
              <a:t>hand</a:t>
            </a:r>
            <a:r>
              <a:rPr sz="2400" spc="-140" dirty="0">
                <a:latin typeface="Verdana"/>
                <a:cs typeface="Verdana"/>
              </a:rPr>
              <a:t> </a:t>
            </a:r>
            <a:r>
              <a:rPr sz="2400" spc="25" dirty="0">
                <a:latin typeface="Verdana"/>
                <a:cs typeface="Verdana"/>
              </a:rPr>
              <a:t>cleanser</a:t>
            </a:r>
            <a:endParaRPr sz="2400">
              <a:latin typeface="Verdana"/>
              <a:cs typeface="Verdana"/>
            </a:endParaRPr>
          </a:p>
          <a:p>
            <a:pPr marL="530225" marR="898525">
              <a:lnSpc>
                <a:spcPct val="114599"/>
              </a:lnSpc>
            </a:pPr>
            <a:r>
              <a:rPr sz="2400" spc="-20" dirty="0">
                <a:latin typeface="Verdana"/>
                <a:cs typeface="Verdana"/>
              </a:rPr>
              <a:t>Used</a:t>
            </a:r>
            <a:r>
              <a:rPr sz="2400" spc="-140" dirty="0">
                <a:latin typeface="Verdana"/>
                <a:cs typeface="Verdana"/>
              </a:rPr>
              <a:t> </a:t>
            </a:r>
            <a:r>
              <a:rPr sz="2400" spc="-65" dirty="0">
                <a:latin typeface="Verdana"/>
                <a:cs typeface="Verdana"/>
              </a:rPr>
              <a:t>for</a:t>
            </a:r>
            <a:r>
              <a:rPr sz="2400" spc="-135" dirty="0">
                <a:latin typeface="Verdana"/>
                <a:cs typeface="Verdana"/>
              </a:rPr>
              <a:t> </a:t>
            </a:r>
            <a:r>
              <a:rPr sz="2400" spc="15" dirty="0">
                <a:latin typeface="Verdana"/>
                <a:cs typeface="Verdana"/>
              </a:rPr>
              <a:t>non-surgical</a:t>
            </a:r>
            <a:r>
              <a:rPr sz="2400" spc="-140" dirty="0">
                <a:latin typeface="Verdana"/>
                <a:cs typeface="Verdana"/>
              </a:rPr>
              <a:t> </a:t>
            </a:r>
            <a:r>
              <a:rPr sz="2400" spc="60" dirty="0">
                <a:latin typeface="Verdana"/>
                <a:cs typeface="Verdana"/>
              </a:rPr>
              <a:t>and</a:t>
            </a:r>
            <a:r>
              <a:rPr sz="2400" spc="-135" dirty="0">
                <a:latin typeface="Verdana"/>
                <a:cs typeface="Verdana"/>
              </a:rPr>
              <a:t> </a:t>
            </a:r>
            <a:r>
              <a:rPr sz="2400" spc="-10" dirty="0">
                <a:latin typeface="Verdana"/>
                <a:cs typeface="Verdana"/>
              </a:rPr>
              <a:t>surgical</a:t>
            </a:r>
            <a:r>
              <a:rPr sz="2400" spc="-135" dirty="0">
                <a:latin typeface="Verdana"/>
                <a:cs typeface="Verdana"/>
              </a:rPr>
              <a:t> </a:t>
            </a:r>
            <a:r>
              <a:rPr sz="2400" spc="30" dirty="0">
                <a:latin typeface="Verdana"/>
                <a:cs typeface="Verdana"/>
              </a:rPr>
              <a:t>hand </a:t>
            </a:r>
            <a:r>
              <a:rPr sz="2400" spc="-830" dirty="0">
                <a:latin typeface="Verdana"/>
                <a:cs typeface="Verdana"/>
              </a:rPr>
              <a:t> </a:t>
            </a:r>
            <a:r>
              <a:rPr sz="2400" spc="-25" dirty="0">
                <a:latin typeface="Verdana"/>
                <a:cs typeface="Verdana"/>
              </a:rPr>
              <a:t>antisepsis</a:t>
            </a:r>
            <a:endParaRPr sz="2400">
              <a:latin typeface="Verdana"/>
              <a:cs typeface="Verdana"/>
            </a:endParaRPr>
          </a:p>
          <a:p>
            <a:pPr>
              <a:lnSpc>
                <a:spcPct val="100000"/>
              </a:lnSpc>
              <a:spcBef>
                <a:spcPts val="10"/>
              </a:spcBef>
            </a:pPr>
            <a:endParaRPr sz="3050">
              <a:latin typeface="Verdana"/>
              <a:cs typeface="Verdana"/>
            </a:endParaRPr>
          </a:p>
          <a:p>
            <a:pPr marL="12700">
              <a:lnSpc>
                <a:spcPct val="100000"/>
              </a:lnSpc>
            </a:pPr>
            <a:r>
              <a:rPr sz="2400" spc="70" dirty="0">
                <a:latin typeface="Verdana"/>
                <a:cs typeface="Verdana"/>
              </a:rPr>
              <a:t>Alcohol-based</a:t>
            </a:r>
            <a:r>
              <a:rPr sz="2400" spc="-170" dirty="0">
                <a:latin typeface="Verdana"/>
                <a:cs typeface="Verdana"/>
              </a:rPr>
              <a:t> </a:t>
            </a:r>
            <a:r>
              <a:rPr sz="2400" spc="30" dirty="0">
                <a:latin typeface="Verdana"/>
                <a:cs typeface="Verdana"/>
              </a:rPr>
              <a:t>products</a:t>
            </a:r>
            <a:endParaRPr sz="2400">
              <a:latin typeface="Verdana"/>
              <a:cs typeface="Verdana"/>
            </a:endParaRPr>
          </a:p>
          <a:p>
            <a:pPr marL="530225" marR="5080" indent="91440">
              <a:lnSpc>
                <a:spcPct val="114599"/>
              </a:lnSpc>
            </a:pPr>
            <a:r>
              <a:rPr sz="2400" spc="60" dirty="0">
                <a:latin typeface="Verdana"/>
                <a:cs typeface="Verdana"/>
              </a:rPr>
              <a:t>alcohol-based </a:t>
            </a:r>
            <a:r>
              <a:rPr sz="2400" spc="-40" dirty="0">
                <a:latin typeface="Verdana"/>
                <a:cs typeface="Verdana"/>
              </a:rPr>
              <a:t>rubs </a:t>
            </a:r>
            <a:r>
              <a:rPr sz="2400" spc="20" dirty="0">
                <a:latin typeface="Verdana"/>
                <a:cs typeface="Verdana"/>
              </a:rPr>
              <a:t>eradicate </a:t>
            </a:r>
            <a:r>
              <a:rPr sz="2400" spc="50" dirty="0">
                <a:latin typeface="Verdana"/>
                <a:cs typeface="Verdana"/>
              </a:rPr>
              <a:t>micro- </a:t>
            </a:r>
            <a:r>
              <a:rPr sz="2400" spc="55" dirty="0">
                <a:latin typeface="Verdana"/>
                <a:cs typeface="Verdana"/>
              </a:rPr>
              <a:t> </a:t>
            </a:r>
            <a:r>
              <a:rPr sz="2400" spc="-5" dirty="0">
                <a:latin typeface="Verdana"/>
                <a:cs typeface="Verdana"/>
              </a:rPr>
              <a:t>organisms</a:t>
            </a:r>
            <a:r>
              <a:rPr sz="2400" spc="-130" dirty="0">
                <a:latin typeface="Verdana"/>
                <a:cs typeface="Verdana"/>
              </a:rPr>
              <a:t> </a:t>
            </a:r>
            <a:r>
              <a:rPr sz="2400" spc="-10" dirty="0">
                <a:latin typeface="Verdana"/>
                <a:cs typeface="Verdana"/>
              </a:rPr>
              <a:t>more</a:t>
            </a:r>
            <a:r>
              <a:rPr sz="2400" spc="-125" dirty="0">
                <a:latin typeface="Verdana"/>
                <a:cs typeface="Verdana"/>
              </a:rPr>
              <a:t> </a:t>
            </a:r>
            <a:r>
              <a:rPr sz="2400" spc="-55" dirty="0">
                <a:latin typeface="Verdana"/>
                <a:cs typeface="Verdana"/>
              </a:rPr>
              <a:t>efficiently</a:t>
            </a:r>
            <a:r>
              <a:rPr sz="2400" spc="-130" dirty="0">
                <a:latin typeface="Verdana"/>
                <a:cs typeface="Verdana"/>
              </a:rPr>
              <a:t> </a:t>
            </a:r>
            <a:r>
              <a:rPr sz="2400" spc="60" dirty="0">
                <a:latin typeface="Verdana"/>
                <a:cs typeface="Verdana"/>
              </a:rPr>
              <a:t>and</a:t>
            </a:r>
            <a:r>
              <a:rPr sz="2400" spc="-125" dirty="0">
                <a:latin typeface="Verdana"/>
                <a:cs typeface="Verdana"/>
              </a:rPr>
              <a:t> </a:t>
            </a:r>
            <a:r>
              <a:rPr sz="2400" spc="55" dirty="0">
                <a:latin typeface="Verdana"/>
                <a:cs typeface="Verdana"/>
              </a:rPr>
              <a:t>cause</a:t>
            </a:r>
            <a:r>
              <a:rPr sz="2400" spc="-130" dirty="0">
                <a:latin typeface="Verdana"/>
                <a:cs typeface="Verdana"/>
              </a:rPr>
              <a:t> </a:t>
            </a:r>
            <a:r>
              <a:rPr sz="2400" spc="-35" dirty="0">
                <a:latin typeface="Verdana"/>
                <a:cs typeface="Verdana"/>
              </a:rPr>
              <a:t>less</a:t>
            </a:r>
            <a:r>
              <a:rPr sz="2400" spc="-125" dirty="0">
                <a:latin typeface="Verdana"/>
                <a:cs typeface="Verdana"/>
              </a:rPr>
              <a:t> </a:t>
            </a:r>
            <a:r>
              <a:rPr sz="2400" spc="-120" dirty="0">
                <a:latin typeface="Verdana"/>
                <a:cs typeface="Verdana"/>
              </a:rPr>
              <a:t>skin </a:t>
            </a:r>
            <a:r>
              <a:rPr sz="2400" spc="-830" dirty="0">
                <a:latin typeface="Verdana"/>
                <a:cs typeface="Verdana"/>
              </a:rPr>
              <a:t> </a:t>
            </a:r>
            <a:r>
              <a:rPr sz="2400" spc="-90" dirty="0">
                <a:latin typeface="Verdana"/>
                <a:cs typeface="Verdana"/>
              </a:rPr>
              <a:t>irritation</a:t>
            </a:r>
            <a:r>
              <a:rPr sz="2400" spc="-125" dirty="0">
                <a:latin typeface="Verdana"/>
                <a:cs typeface="Verdana"/>
              </a:rPr>
              <a:t> </a:t>
            </a:r>
            <a:r>
              <a:rPr sz="2400" spc="-25" dirty="0">
                <a:latin typeface="Verdana"/>
                <a:cs typeface="Verdana"/>
              </a:rPr>
              <a:t>than</a:t>
            </a:r>
            <a:r>
              <a:rPr sz="2400" spc="-125" dirty="0">
                <a:latin typeface="Verdana"/>
                <a:cs typeface="Verdana"/>
              </a:rPr>
              <a:t> </a:t>
            </a:r>
            <a:r>
              <a:rPr sz="2400" spc="65" dirty="0">
                <a:latin typeface="Verdana"/>
                <a:cs typeface="Verdana"/>
              </a:rPr>
              <a:t>soap</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45" dirty="0">
                <a:latin typeface="Verdana"/>
                <a:cs typeface="Verdana"/>
              </a:rPr>
              <a:t>water</a:t>
            </a:r>
            <a:r>
              <a:rPr sz="2400" spc="-125" dirty="0">
                <a:latin typeface="Verdana"/>
                <a:cs typeface="Verdana"/>
              </a:rPr>
              <a:t> </a:t>
            </a:r>
            <a:r>
              <a:rPr sz="2400" spc="30" dirty="0">
                <a:latin typeface="Verdana"/>
                <a:cs typeface="Verdana"/>
              </a:rPr>
              <a:t>hand</a:t>
            </a:r>
            <a:r>
              <a:rPr sz="2400" spc="-125" dirty="0">
                <a:latin typeface="Verdana"/>
                <a:cs typeface="Verdana"/>
              </a:rPr>
              <a:t> </a:t>
            </a:r>
            <a:r>
              <a:rPr sz="2400" spc="-30" dirty="0">
                <a:latin typeface="Verdana"/>
                <a:cs typeface="Verdana"/>
              </a:rPr>
              <a:t>washin</a:t>
            </a:r>
            <a:endParaRPr sz="2400">
              <a:latin typeface="Verdana"/>
              <a:cs typeface="Verdana"/>
            </a:endParaRPr>
          </a:p>
        </p:txBody>
      </p:sp>
      <p:sp>
        <p:nvSpPr>
          <p:cNvPr id="9" name="object 9"/>
          <p:cNvSpPr txBox="1">
            <a:spLocks noGrp="1"/>
          </p:cNvSpPr>
          <p:nvPr>
            <p:ph type="title"/>
          </p:nvPr>
        </p:nvSpPr>
        <p:spPr>
          <a:xfrm>
            <a:off x="1016000" y="953833"/>
            <a:ext cx="9580245" cy="695960"/>
          </a:xfrm>
          <a:prstGeom prst="rect">
            <a:avLst/>
          </a:prstGeom>
        </p:spPr>
        <p:txBody>
          <a:bodyPr vert="horz" wrap="square" lIns="0" tIns="12700" rIns="0" bIns="0" rtlCol="0">
            <a:spAutoFit/>
          </a:bodyPr>
          <a:lstStyle/>
          <a:p>
            <a:pPr marL="12700">
              <a:lnSpc>
                <a:spcPct val="100000"/>
              </a:lnSpc>
              <a:spcBef>
                <a:spcPts val="100"/>
              </a:spcBef>
            </a:pPr>
            <a:r>
              <a:rPr spc="-65" dirty="0"/>
              <a:t>Hand</a:t>
            </a:r>
            <a:r>
              <a:rPr spc="-200" dirty="0"/>
              <a:t> </a:t>
            </a:r>
            <a:r>
              <a:rPr spc="-80" dirty="0"/>
              <a:t>hygiene</a:t>
            </a:r>
            <a:r>
              <a:rPr spc="-195" dirty="0"/>
              <a:t> </a:t>
            </a:r>
            <a:r>
              <a:rPr spc="-95" dirty="0"/>
              <a:t>product</a:t>
            </a:r>
            <a:r>
              <a:rPr spc="-200" dirty="0"/>
              <a:t> </a:t>
            </a:r>
            <a:r>
              <a:rPr spc="-110" dirty="0"/>
              <a:t>selection</a:t>
            </a:r>
          </a:p>
        </p:txBody>
      </p:sp>
      <p:pic>
        <p:nvPicPr>
          <p:cNvPr id="11" name="object 5">
            <a:hlinkClick r:id="rId5" action="ppaction://hlinksldjump"/>
            <a:extLst>
              <a:ext uri="{FF2B5EF4-FFF2-40B4-BE49-F238E27FC236}">
                <a16:creationId xmlns:a16="http://schemas.microsoft.com/office/drawing/2014/main" id="{DAAABFCD-386D-082B-4F0C-B06BE4A1F853}"/>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3" cstate="print"/>
            <a:stretch>
              <a:fillRect/>
            </a:stretch>
          </p:blipFill>
          <p:spPr>
            <a:xfrm>
              <a:off x="0" y="0"/>
              <a:ext cx="18287999" cy="10286999"/>
            </a:xfrm>
            <a:prstGeom prst="rect">
              <a:avLst/>
            </a:prstGeom>
          </p:spPr>
        </p:pic>
        <p:sp>
          <p:nvSpPr>
            <p:cNvPr id="4" name="object 4"/>
            <p:cNvSpPr/>
            <p:nvPr/>
          </p:nvSpPr>
          <p:spPr>
            <a:xfrm>
              <a:off x="0" y="0"/>
              <a:ext cx="18284190" cy="10287000"/>
            </a:xfrm>
            <a:custGeom>
              <a:avLst/>
              <a:gdLst/>
              <a:ahLst/>
              <a:cxnLst/>
              <a:rect l="l" t="t" r="r" b="b"/>
              <a:pathLst>
                <a:path w="18284190" h="10287000">
                  <a:moveTo>
                    <a:pt x="0" y="0"/>
                  </a:moveTo>
                  <a:lnTo>
                    <a:pt x="18283827" y="0"/>
                  </a:lnTo>
                  <a:lnTo>
                    <a:pt x="18283827" y="10286998"/>
                  </a:lnTo>
                  <a:lnTo>
                    <a:pt x="0" y="10286998"/>
                  </a:lnTo>
                  <a:lnTo>
                    <a:pt x="0" y="0"/>
                  </a:lnTo>
                  <a:close/>
                </a:path>
              </a:pathLst>
            </a:custGeom>
            <a:solidFill>
              <a:srgbClr val="000000">
                <a:alpha val="30979"/>
              </a:srgbClr>
            </a:solidFill>
          </p:spPr>
          <p:txBody>
            <a:bodyPr wrap="square" lIns="0" tIns="0" rIns="0" bIns="0" rtlCol="0"/>
            <a:lstStyle/>
            <a:p>
              <a:endParaRPr/>
            </a:p>
          </p:txBody>
        </p:sp>
      </p:grpSp>
      <p:sp>
        <p:nvSpPr>
          <p:cNvPr id="5" name="object 5"/>
          <p:cNvSpPr txBox="1"/>
          <p:nvPr/>
        </p:nvSpPr>
        <p:spPr>
          <a:xfrm>
            <a:off x="1804461" y="2218745"/>
            <a:ext cx="14679294" cy="4435475"/>
          </a:xfrm>
          <a:prstGeom prst="rect">
            <a:avLst/>
          </a:prstGeom>
        </p:spPr>
        <p:txBody>
          <a:bodyPr vert="horz" wrap="square" lIns="0" tIns="85725" rIns="0" bIns="0" rtlCol="0">
            <a:spAutoFit/>
          </a:bodyPr>
          <a:lstStyle/>
          <a:p>
            <a:pPr marL="12700" marR="5080" algn="ctr">
              <a:lnSpc>
                <a:spcPts val="4280"/>
              </a:lnSpc>
              <a:spcBef>
                <a:spcPts val="675"/>
              </a:spcBef>
            </a:pPr>
            <a:r>
              <a:rPr sz="4000" b="1" spc="100" dirty="0">
                <a:solidFill>
                  <a:srgbClr val="FFFFFF"/>
                </a:solidFill>
                <a:latin typeface="Verdana"/>
                <a:cs typeface="Verdana"/>
              </a:rPr>
              <a:t>Frequent</a:t>
            </a:r>
            <a:r>
              <a:rPr sz="4000" b="1" spc="380" dirty="0">
                <a:solidFill>
                  <a:srgbClr val="FFFFFF"/>
                </a:solidFill>
                <a:latin typeface="Verdana"/>
                <a:cs typeface="Verdana"/>
              </a:rPr>
              <a:t> </a:t>
            </a:r>
            <a:r>
              <a:rPr sz="4000" b="1" spc="210" dirty="0">
                <a:solidFill>
                  <a:srgbClr val="FFFFFF"/>
                </a:solidFill>
                <a:latin typeface="Verdana"/>
                <a:cs typeface="Verdana"/>
              </a:rPr>
              <a:t>hand</a:t>
            </a:r>
            <a:r>
              <a:rPr sz="4000" b="1" spc="380" dirty="0">
                <a:solidFill>
                  <a:srgbClr val="FFFFFF"/>
                </a:solidFill>
                <a:latin typeface="Verdana"/>
                <a:cs typeface="Verdana"/>
              </a:rPr>
              <a:t> </a:t>
            </a:r>
            <a:r>
              <a:rPr sz="4000" b="1" spc="140" dirty="0">
                <a:solidFill>
                  <a:srgbClr val="FFFFFF"/>
                </a:solidFill>
                <a:latin typeface="Verdana"/>
                <a:cs typeface="Verdana"/>
              </a:rPr>
              <a:t>washing</a:t>
            </a:r>
            <a:r>
              <a:rPr sz="4000" b="1" spc="380" dirty="0">
                <a:solidFill>
                  <a:srgbClr val="FFFFFF"/>
                </a:solidFill>
                <a:latin typeface="Verdana"/>
                <a:cs typeface="Verdana"/>
              </a:rPr>
              <a:t> </a:t>
            </a:r>
            <a:r>
              <a:rPr sz="4000" b="1" spc="15" dirty="0">
                <a:solidFill>
                  <a:srgbClr val="FFFFFF"/>
                </a:solidFill>
                <a:latin typeface="Verdana"/>
                <a:cs typeface="Verdana"/>
              </a:rPr>
              <a:t>with</a:t>
            </a:r>
            <a:r>
              <a:rPr sz="4000" b="1" spc="380" dirty="0">
                <a:solidFill>
                  <a:srgbClr val="FFFFFF"/>
                </a:solidFill>
                <a:latin typeface="Verdana"/>
                <a:cs typeface="Verdana"/>
              </a:rPr>
              <a:t> </a:t>
            </a:r>
            <a:r>
              <a:rPr sz="4000" b="1" spc="85" dirty="0">
                <a:solidFill>
                  <a:srgbClr val="FFFFFF"/>
                </a:solidFill>
                <a:latin typeface="Verdana"/>
                <a:cs typeface="Verdana"/>
              </a:rPr>
              <a:t>soap,</a:t>
            </a:r>
            <a:r>
              <a:rPr sz="4000" b="1" spc="380" dirty="0">
                <a:solidFill>
                  <a:srgbClr val="FFFFFF"/>
                </a:solidFill>
                <a:latin typeface="Verdana"/>
                <a:cs typeface="Verdana"/>
              </a:rPr>
              <a:t> </a:t>
            </a:r>
            <a:r>
              <a:rPr sz="4000" b="1" spc="204" dirty="0">
                <a:solidFill>
                  <a:srgbClr val="FFFFFF"/>
                </a:solidFill>
                <a:latin typeface="Verdana"/>
                <a:cs typeface="Verdana"/>
              </a:rPr>
              <a:t>antibacterial </a:t>
            </a:r>
            <a:r>
              <a:rPr sz="4000" b="1" spc="-1355" dirty="0">
                <a:solidFill>
                  <a:srgbClr val="FFFFFF"/>
                </a:solidFill>
                <a:latin typeface="Verdana"/>
                <a:cs typeface="Verdana"/>
              </a:rPr>
              <a:t> </a:t>
            </a:r>
            <a:r>
              <a:rPr sz="4000" b="1" spc="90" dirty="0">
                <a:solidFill>
                  <a:srgbClr val="FFFFFF"/>
                </a:solidFill>
                <a:latin typeface="Verdana"/>
                <a:cs typeface="Verdana"/>
              </a:rPr>
              <a:t>washes</a:t>
            </a:r>
            <a:r>
              <a:rPr sz="4000" b="1" spc="390" dirty="0">
                <a:solidFill>
                  <a:srgbClr val="FFFFFF"/>
                </a:solidFill>
                <a:latin typeface="Verdana"/>
                <a:cs typeface="Verdana"/>
              </a:rPr>
              <a:t> </a:t>
            </a:r>
            <a:r>
              <a:rPr sz="4000" b="1" spc="204" dirty="0">
                <a:solidFill>
                  <a:srgbClr val="FFFFFF"/>
                </a:solidFill>
                <a:latin typeface="Verdana"/>
                <a:cs typeface="Verdana"/>
              </a:rPr>
              <a:t>and</a:t>
            </a:r>
            <a:r>
              <a:rPr sz="4000" b="1" spc="395" dirty="0">
                <a:solidFill>
                  <a:srgbClr val="FFFFFF"/>
                </a:solidFill>
                <a:latin typeface="Verdana"/>
                <a:cs typeface="Verdana"/>
              </a:rPr>
              <a:t> </a:t>
            </a:r>
            <a:r>
              <a:rPr sz="4000" b="1" spc="130" dirty="0">
                <a:solidFill>
                  <a:srgbClr val="FFFFFF"/>
                </a:solidFill>
                <a:latin typeface="Verdana"/>
                <a:cs typeface="Verdana"/>
              </a:rPr>
              <a:t>sanitisers</a:t>
            </a:r>
            <a:r>
              <a:rPr sz="4000" b="1" spc="395" dirty="0">
                <a:solidFill>
                  <a:srgbClr val="FFFFFF"/>
                </a:solidFill>
                <a:latin typeface="Verdana"/>
                <a:cs typeface="Verdana"/>
              </a:rPr>
              <a:t> </a:t>
            </a:r>
            <a:r>
              <a:rPr sz="4000" b="1" spc="20" dirty="0">
                <a:solidFill>
                  <a:srgbClr val="FFFFFF"/>
                </a:solidFill>
                <a:latin typeface="Verdana"/>
                <a:cs typeface="Verdana"/>
              </a:rPr>
              <a:t>is</a:t>
            </a:r>
            <a:r>
              <a:rPr sz="4000" b="1" spc="390" dirty="0">
                <a:solidFill>
                  <a:srgbClr val="FFFFFF"/>
                </a:solidFill>
                <a:latin typeface="Verdana"/>
                <a:cs typeface="Verdana"/>
              </a:rPr>
              <a:t> </a:t>
            </a:r>
            <a:r>
              <a:rPr sz="4000" b="1" spc="95" dirty="0">
                <a:solidFill>
                  <a:srgbClr val="FFFFFF"/>
                </a:solidFill>
                <a:latin typeface="Verdana"/>
                <a:cs typeface="Verdana"/>
              </a:rPr>
              <a:t>extremely</a:t>
            </a:r>
            <a:r>
              <a:rPr sz="4000" b="1" spc="395" dirty="0">
                <a:solidFill>
                  <a:srgbClr val="FFFFFF"/>
                </a:solidFill>
                <a:latin typeface="Verdana"/>
                <a:cs typeface="Verdana"/>
              </a:rPr>
              <a:t> </a:t>
            </a:r>
            <a:r>
              <a:rPr sz="4000" b="1" spc="90" dirty="0">
                <a:solidFill>
                  <a:srgbClr val="FFFFFF"/>
                </a:solidFill>
                <a:latin typeface="Verdana"/>
                <a:cs typeface="Verdana"/>
              </a:rPr>
              <a:t>effective</a:t>
            </a:r>
            <a:r>
              <a:rPr sz="4000" b="1" spc="395" dirty="0">
                <a:solidFill>
                  <a:srgbClr val="FFFFFF"/>
                </a:solidFill>
                <a:latin typeface="Verdana"/>
                <a:cs typeface="Verdana"/>
              </a:rPr>
              <a:t> </a:t>
            </a:r>
            <a:r>
              <a:rPr sz="4000" b="1" spc="-75" dirty="0">
                <a:solidFill>
                  <a:srgbClr val="FFFFFF"/>
                </a:solidFill>
                <a:latin typeface="Verdana"/>
                <a:cs typeface="Verdana"/>
              </a:rPr>
              <a:t>for </a:t>
            </a:r>
            <a:r>
              <a:rPr sz="4000" b="1" spc="-70" dirty="0">
                <a:solidFill>
                  <a:srgbClr val="FFFFFF"/>
                </a:solidFill>
                <a:latin typeface="Verdana"/>
                <a:cs typeface="Verdana"/>
              </a:rPr>
              <a:t> </a:t>
            </a:r>
            <a:r>
              <a:rPr sz="4000" b="1" spc="210" dirty="0">
                <a:solidFill>
                  <a:srgbClr val="FFFFFF"/>
                </a:solidFill>
                <a:latin typeface="Verdana"/>
                <a:cs typeface="Verdana"/>
              </a:rPr>
              <a:t>cleaning</a:t>
            </a:r>
            <a:r>
              <a:rPr sz="4000" b="1" spc="385" dirty="0">
                <a:solidFill>
                  <a:srgbClr val="FFFFFF"/>
                </a:solidFill>
                <a:latin typeface="Verdana"/>
                <a:cs typeface="Verdana"/>
              </a:rPr>
              <a:t> </a:t>
            </a:r>
            <a:r>
              <a:rPr sz="4000" b="1" spc="20" dirty="0">
                <a:solidFill>
                  <a:srgbClr val="FFFFFF"/>
                </a:solidFill>
                <a:latin typeface="Verdana"/>
                <a:cs typeface="Verdana"/>
              </a:rPr>
              <a:t>our</a:t>
            </a:r>
            <a:r>
              <a:rPr sz="4000" b="1" spc="390" dirty="0">
                <a:solidFill>
                  <a:srgbClr val="FFFFFF"/>
                </a:solidFill>
                <a:latin typeface="Verdana"/>
                <a:cs typeface="Verdana"/>
              </a:rPr>
              <a:t> </a:t>
            </a:r>
            <a:r>
              <a:rPr sz="4000" b="1" spc="190" dirty="0">
                <a:solidFill>
                  <a:srgbClr val="FFFFFF"/>
                </a:solidFill>
                <a:latin typeface="Verdana"/>
                <a:cs typeface="Verdana"/>
              </a:rPr>
              <a:t>hands</a:t>
            </a:r>
            <a:r>
              <a:rPr sz="4000" b="1" spc="390" dirty="0">
                <a:solidFill>
                  <a:srgbClr val="FFFFFF"/>
                </a:solidFill>
                <a:latin typeface="Verdana"/>
                <a:cs typeface="Verdana"/>
              </a:rPr>
              <a:t> </a:t>
            </a:r>
            <a:r>
              <a:rPr sz="4000" b="1" spc="110" dirty="0">
                <a:solidFill>
                  <a:srgbClr val="FFFFFF"/>
                </a:solidFill>
                <a:latin typeface="Verdana"/>
                <a:cs typeface="Verdana"/>
              </a:rPr>
              <a:t>but</a:t>
            </a:r>
            <a:r>
              <a:rPr sz="4000" b="1" spc="390" dirty="0">
                <a:solidFill>
                  <a:srgbClr val="FFFFFF"/>
                </a:solidFill>
                <a:latin typeface="Verdana"/>
                <a:cs typeface="Verdana"/>
              </a:rPr>
              <a:t> </a:t>
            </a:r>
            <a:r>
              <a:rPr sz="4000" b="1" spc="145" dirty="0">
                <a:solidFill>
                  <a:srgbClr val="FFFFFF"/>
                </a:solidFill>
                <a:latin typeface="Verdana"/>
                <a:cs typeface="Verdana"/>
              </a:rPr>
              <a:t>also</a:t>
            </a:r>
            <a:r>
              <a:rPr sz="4000" b="1" spc="390" dirty="0">
                <a:solidFill>
                  <a:srgbClr val="FFFFFF"/>
                </a:solidFill>
                <a:latin typeface="Verdana"/>
                <a:cs typeface="Verdana"/>
              </a:rPr>
              <a:t> </a:t>
            </a:r>
            <a:r>
              <a:rPr sz="4000" b="1" spc="90" dirty="0">
                <a:solidFill>
                  <a:srgbClr val="FFFFFF"/>
                </a:solidFill>
                <a:latin typeface="Verdana"/>
                <a:cs typeface="Verdana"/>
              </a:rPr>
              <a:t>washes</a:t>
            </a:r>
            <a:r>
              <a:rPr sz="4000" b="1" spc="385" dirty="0">
                <a:solidFill>
                  <a:srgbClr val="FFFFFF"/>
                </a:solidFill>
                <a:latin typeface="Verdana"/>
                <a:cs typeface="Verdana"/>
              </a:rPr>
              <a:t> </a:t>
            </a:r>
            <a:r>
              <a:rPr sz="4000" b="1" spc="140" dirty="0">
                <a:solidFill>
                  <a:srgbClr val="FFFFFF"/>
                </a:solidFill>
                <a:latin typeface="Verdana"/>
                <a:cs typeface="Verdana"/>
              </a:rPr>
              <a:t>away</a:t>
            </a:r>
            <a:r>
              <a:rPr sz="4000" b="1" spc="390" dirty="0">
                <a:solidFill>
                  <a:srgbClr val="FFFFFF"/>
                </a:solidFill>
                <a:latin typeface="Verdana"/>
                <a:cs typeface="Verdana"/>
              </a:rPr>
              <a:t> </a:t>
            </a:r>
            <a:r>
              <a:rPr sz="4000" b="1" spc="20" dirty="0">
                <a:solidFill>
                  <a:srgbClr val="FFFFFF"/>
                </a:solidFill>
                <a:latin typeface="Verdana"/>
                <a:cs typeface="Verdana"/>
              </a:rPr>
              <a:t>our</a:t>
            </a:r>
            <a:endParaRPr sz="4000">
              <a:latin typeface="Verdana"/>
              <a:cs typeface="Verdana"/>
            </a:endParaRPr>
          </a:p>
          <a:p>
            <a:pPr algn="ctr">
              <a:lnSpc>
                <a:spcPts val="4210"/>
              </a:lnSpc>
            </a:pPr>
            <a:r>
              <a:rPr sz="4000" b="1" spc="70" dirty="0">
                <a:solidFill>
                  <a:srgbClr val="FFFFFF"/>
                </a:solidFill>
                <a:latin typeface="Verdana"/>
                <a:cs typeface="Verdana"/>
              </a:rPr>
              <a:t>skin's</a:t>
            </a:r>
            <a:r>
              <a:rPr sz="4000" b="1" spc="370" dirty="0">
                <a:solidFill>
                  <a:srgbClr val="FFFFFF"/>
                </a:solidFill>
                <a:latin typeface="Verdana"/>
                <a:cs typeface="Verdana"/>
              </a:rPr>
              <a:t> </a:t>
            </a:r>
            <a:r>
              <a:rPr sz="4000" b="1" spc="130" dirty="0">
                <a:solidFill>
                  <a:srgbClr val="FFFFFF"/>
                </a:solidFill>
                <a:latin typeface="Verdana"/>
                <a:cs typeface="Verdana"/>
              </a:rPr>
              <a:t>protective</a:t>
            </a:r>
            <a:r>
              <a:rPr sz="4000" b="1" spc="370" dirty="0">
                <a:solidFill>
                  <a:srgbClr val="FFFFFF"/>
                </a:solidFill>
                <a:latin typeface="Verdana"/>
                <a:cs typeface="Verdana"/>
              </a:rPr>
              <a:t> </a:t>
            </a:r>
            <a:r>
              <a:rPr sz="4000" b="1" spc="155" dirty="0">
                <a:solidFill>
                  <a:srgbClr val="FFFFFF"/>
                </a:solidFill>
                <a:latin typeface="Verdana"/>
                <a:cs typeface="Verdana"/>
              </a:rPr>
              <a:t>coating.</a:t>
            </a:r>
            <a:endParaRPr sz="4000">
              <a:latin typeface="Verdana"/>
              <a:cs typeface="Verdana"/>
            </a:endParaRPr>
          </a:p>
          <a:p>
            <a:pPr marL="447040" marR="439420" algn="ctr">
              <a:lnSpc>
                <a:spcPts val="4280"/>
              </a:lnSpc>
              <a:spcBef>
                <a:spcPts val="4325"/>
              </a:spcBef>
            </a:pPr>
            <a:r>
              <a:rPr sz="4000" b="1" spc="125" dirty="0">
                <a:solidFill>
                  <a:srgbClr val="FFFFFF"/>
                </a:solidFill>
                <a:latin typeface="Verdana"/>
                <a:cs typeface="Verdana"/>
              </a:rPr>
              <a:t>Health</a:t>
            </a:r>
            <a:r>
              <a:rPr sz="4000" b="1" spc="385" dirty="0">
                <a:solidFill>
                  <a:srgbClr val="FFFFFF"/>
                </a:solidFill>
                <a:latin typeface="Verdana"/>
                <a:cs typeface="Verdana"/>
              </a:rPr>
              <a:t> </a:t>
            </a:r>
            <a:r>
              <a:rPr sz="4000" b="1" spc="114" dirty="0">
                <a:solidFill>
                  <a:srgbClr val="FFFFFF"/>
                </a:solidFill>
                <a:latin typeface="Verdana"/>
                <a:cs typeface="Verdana"/>
              </a:rPr>
              <a:t>services</a:t>
            </a:r>
            <a:r>
              <a:rPr sz="4000" b="1" spc="390" dirty="0">
                <a:solidFill>
                  <a:srgbClr val="FFFFFF"/>
                </a:solidFill>
                <a:latin typeface="Verdana"/>
                <a:cs typeface="Verdana"/>
              </a:rPr>
              <a:t> </a:t>
            </a:r>
            <a:r>
              <a:rPr sz="4000" b="1" spc="15" dirty="0">
                <a:solidFill>
                  <a:srgbClr val="FFFFFF"/>
                </a:solidFill>
                <a:latin typeface="Verdana"/>
                <a:cs typeface="Verdana"/>
              </a:rPr>
              <a:t>workers</a:t>
            </a:r>
            <a:r>
              <a:rPr sz="4000" b="1" spc="390" dirty="0">
                <a:solidFill>
                  <a:srgbClr val="FFFFFF"/>
                </a:solidFill>
                <a:latin typeface="Verdana"/>
                <a:cs typeface="Verdana"/>
              </a:rPr>
              <a:t> </a:t>
            </a:r>
            <a:r>
              <a:rPr sz="4000" b="1" spc="140" dirty="0">
                <a:solidFill>
                  <a:srgbClr val="FFFFFF"/>
                </a:solidFill>
                <a:latin typeface="Verdana"/>
                <a:cs typeface="Verdana"/>
              </a:rPr>
              <a:t>that</a:t>
            </a:r>
            <a:r>
              <a:rPr sz="4000" b="1" spc="385" dirty="0">
                <a:solidFill>
                  <a:srgbClr val="FFFFFF"/>
                </a:solidFill>
                <a:latin typeface="Verdana"/>
                <a:cs typeface="Verdana"/>
              </a:rPr>
              <a:t> </a:t>
            </a:r>
            <a:r>
              <a:rPr sz="4000" b="1" spc="120" dirty="0">
                <a:solidFill>
                  <a:srgbClr val="FFFFFF"/>
                </a:solidFill>
                <a:latin typeface="Verdana"/>
                <a:cs typeface="Verdana"/>
              </a:rPr>
              <a:t>frequently</a:t>
            </a:r>
            <a:r>
              <a:rPr sz="4000" b="1" spc="390" dirty="0">
                <a:solidFill>
                  <a:srgbClr val="FFFFFF"/>
                </a:solidFill>
                <a:latin typeface="Verdana"/>
                <a:cs typeface="Verdana"/>
              </a:rPr>
              <a:t> </a:t>
            </a:r>
            <a:r>
              <a:rPr sz="4000" b="1" spc="70" dirty="0">
                <a:solidFill>
                  <a:srgbClr val="FFFFFF"/>
                </a:solidFill>
                <a:latin typeface="Verdana"/>
                <a:cs typeface="Verdana"/>
              </a:rPr>
              <a:t>wash </a:t>
            </a:r>
            <a:r>
              <a:rPr sz="4000" b="1" spc="-1350" dirty="0">
                <a:solidFill>
                  <a:srgbClr val="FFFFFF"/>
                </a:solidFill>
                <a:latin typeface="Verdana"/>
                <a:cs typeface="Verdana"/>
              </a:rPr>
              <a:t> </a:t>
            </a:r>
            <a:r>
              <a:rPr sz="4000" b="1" spc="75" dirty="0">
                <a:solidFill>
                  <a:srgbClr val="FFFFFF"/>
                </a:solidFill>
                <a:latin typeface="Verdana"/>
                <a:cs typeface="Verdana"/>
              </a:rPr>
              <a:t>their</a:t>
            </a:r>
            <a:r>
              <a:rPr sz="4000" b="1" spc="390" dirty="0">
                <a:solidFill>
                  <a:srgbClr val="FFFFFF"/>
                </a:solidFill>
                <a:latin typeface="Verdana"/>
                <a:cs typeface="Verdana"/>
              </a:rPr>
              <a:t> </a:t>
            </a:r>
            <a:r>
              <a:rPr sz="4000" b="1" spc="190" dirty="0">
                <a:solidFill>
                  <a:srgbClr val="FFFFFF"/>
                </a:solidFill>
                <a:latin typeface="Verdana"/>
                <a:cs typeface="Verdana"/>
              </a:rPr>
              <a:t>hands</a:t>
            </a:r>
            <a:r>
              <a:rPr sz="4000" b="1" spc="390" dirty="0">
                <a:solidFill>
                  <a:srgbClr val="FFFFFF"/>
                </a:solidFill>
                <a:latin typeface="Verdana"/>
                <a:cs typeface="Verdana"/>
              </a:rPr>
              <a:t> </a:t>
            </a:r>
            <a:r>
              <a:rPr sz="4000" b="1" spc="220" dirty="0">
                <a:solidFill>
                  <a:srgbClr val="FFFFFF"/>
                </a:solidFill>
                <a:latin typeface="Verdana"/>
                <a:cs typeface="Verdana"/>
              </a:rPr>
              <a:t>can</a:t>
            </a:r>
            <a:r>
              <a:rPr sz="4000" b="1" spc="390" dirty="0">
                <a:solidFill>
                  <a:srgbClr val="FFFFFF"/>
                </a:solidFill>
                <a:latin typeface="Verdana"/>
                <a:cs typeface="Verdana"/>
              </a:rPr>
              <a:t> </a:t>
            </a:r>
            <a:r>
              <a:rPr sz="4000" b="1" spc="150" dirty="0">
                <a:solidFill>
                  <a:srgbClr val="FFFFFF"/>
                </a:solidFill>
                <a:latin typeface="Verdana"/>
                <a:cs typeface="Verdana"/>
              </a:rPr>
              <a:t>develop</a:t>
            </a:r>
            <a:r>
              <a:rPr sz="4000" b="1" spc="390" dirty="0">
                <a:solidFill>
                  <a:srgbClr val="FFFFFF"/>
                </a:solidFill>
                <a:latin typeface="Verdana"/>
                <a:cs typeface="Verdana"/>
              </a:rPr>
              <a:t> </a:t>
            </a:r>
            <a:r>
              <a:rPr sz="4000" b="1" spc="120" dirty="0">
                <a:solidFill>
                  <a:srgbClr val="FFFFFF"/>
                </a:solidFill>
                <a:latin typeface="Verdana"/>
                <a:cs typeface="Verdana"/>
              </a:rPr>
              <a:t>a</a:t>
            </a:r>
            <a:r>
              <a:rPr sz="4000" b="1" spc="390" dirty="0">
                <a:solidFill>
                  <a:srgbClr val="FFFFFF"/>
                </a:solidFill>
                <a:latin typeface="Verdana"/>
                <a:cs typeface="Verdana"/>
              </a:rPr>
              <a:t> </a:t>
            </a:r>
            <a:r>
              <a:rPr sz="4000" b="1" spc="170" dirty="0">
                <a:solidFill>
                  <a:srgbClr val="FFFFFF"/>
                </a:solidFill>
                <a:latin typeface="Verdana"/>
                <a:cs typeface="Verdana"/>
              </a:rPr>
              <a:t>condition</a:t>
            </a:r>
            <a:r>
              <a:rPr sz="4000" b="1" spc="390" dirty="0">
                <a:solidFill>
                  <a:srgbClr val="FFFFFF"/>
                </a:solidFill>
                <a:latin typeface="Verdana"/>
                <a:cs typeface="Verdana"/>
              </a:rPr>
              <a:t> </a:t>
            </a:r>
            <a:r>
              <a:rPr sz="4000" b="1" spc="204" dirty="0">
                <a:solidFill>
                  <a:srgbClr val="FFFFFF"/>
                </a:solidFill>
                <a:latin typeface="Verdana"/>
                <a:cs typeface="Verdana"/>
              </a:rPr>
              <a:t>called</a:t>
            </a:r>
            <a:endParaRPr sz="4000">
              <a:latin typeface="Verdana"/>
              <a:cs typeface="Verdana"/>
            </a:endParaRPr>
          </a:p>
          <a:p>
            <a:pPr algn="ctr">
              <a:lnSpc>
                <a:spcPts val="4215"/>
              </a:lnSpc>
            </a:pPr>
            <a:r>
              <a:rPr sz="4000" b="1" spc="100" dirty="0">
                <a:solidFill>
                  <a:srgbClr val="FFFFFF"/>
                </a:solidFill>
                <a:latin typeface="Verdana"/>
                <a:cs typeface="Verdana"/>
              </a:rPr>
              <a:t>Dermatitis.</a:t>
            </a:r>
            <a:endParaRPr sz="4000">
              <a:latin typeface="Verdana"/>
              <a:cs typeface="Verdana"/>
            </a:endParaRPr>
          </a:p>
        </p:txBody>
      </p:sp>
      <p:pic>
        <p:nvPicPr>
          <p:cNvPr id="8" name="object 5">
            <a:hlinkClick r:id="rId4" action="ppaction://hlinksldjump"/>
            <a:extLst>
              <a:ext uri="{FF2B5EF4-FFF2-40B4-BE49-F238E27FC236}">
                <a16:creationId xmlns:a16="http://schemas.microsoft.com/office/drawing/2014/main" id="{8160661C-34EC-7AB5-DA15-A05E1E9A0E00}"/>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8090F"/>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247775" y="5735870"/>
            <a:ext cx="114300" cy="1143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6154970"/>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6993170"/>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7412270"/>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7831370"/>
            <a:ext cx="114300" cy="114300"/>
          </a:xfrm>
          <a:prstGeom prst="rect">
            <a:avLst/>
          </a:prstGeom>
        </p:spPr>
      </p:pic>
      <p:sp>
        <p:nvSpPr>
          <p:cNvPr id="8" name="object 8"/>
          <p:cNvSpPr txBox="1"/>
          <p:nvPr/>
        </p:nvSpPr>
        <p:spPr>
          <a:xfrm>
            <a:off x="1534071" y="5536479"/>
            <a:ext cx="6956425" cy="2540000"/>
          </a:xfrm>
          <a:prstGeom prst="rect">
            <a:avLst/>
          </a:prstGeom>
        </p:spPr>
        <p:txBody>
          <a:bodyPr vert="horz" wrap="square" lIns="0" tIns="66040" rIns="0" bIns="0" rtlCol="0">
            <a:spAutoFit/>
          </a:bodyPr>
          <a:lstStyle/>
          <a:p>
            <a:pPr marL="12700">
              <a:lnSpc>
                <a:spcPct val="100000"/>
              </a:lnSpc>
              <a:spcBef>
                <a:spcPts val="520"/>
              </a:spcBef>
            </a:pPr>
            <a:r>
              <a:rPr sz="2400" spc="-70" dirty="0">
                <a:solidFill>
                  <a:srgbClr val="FFFFFF"/>
                </a:solidFill>
                <a:latin typeface="Verdana"/>
                <a:cs typeface="Verdana"/>
              </a:rPr>
              <a:t>Frequent</a:t>
            </a:r>
            <a:r>
              <a:rPr sz="2400" spc="-140" dirty="0">
                <a:solidFill>
                  <a:srgbClr val="FFFFFF"/>
                </a:solidFill>
                <a:latin typeface="Verdana"/>
                <a:cs typeface="Verdana"/>
              </a:rPr>
              <a:t> </a:t>
            </a:r>
            <a:r>
              <a:rPr sz="2400" spc="30" dirty="0">
                <a:solidFill>
                  <a:srgbClr val="FFFFFF"/>
                </a:solidFill>
                <a:latin typeface="Verdana"/>
                <a:cs typeface="Verdana"/>
              </a:rPr>
              <a:t>hand</a:t>
            </a:r>
            <a:r>
              <a:rPr sz="2400" spc="-140" dirty="0">
                <a:solidFill>
                  <a:srgbClr val="FFFFFF"/>
                </a:solidFill>
                <a:latin typeface="Verdana"/>
                <a:cs typeface="Verdana"/>
              </a:rPr>
              <a:t> </a:t>
            </a:r>
            <a:r>
              <a:rPr sz="2400" spc="-15" dirty="0">
                <a:solidFill>
                  <a:srgbClr val="FFFFFF"/>
                </a:solidFill>
                <a:latin typeface="Verdana"/>
                <a:cs typeface="Verdana"/>
              </a:rPr>
              <a:t>washing</a:t>
            </a:r>
            <a:endParaRPr sz="2400">
              <a:latin typeface="Verdana"/>
              <a:cs typeface="Verdana"/>
            </a:endParaRPr>
          </a:p>
          <a:p>
            <a:pPr marL="12700" marR="5080">
              <a:lnSpc>
                <a:spcPct val="114599"/>
              </a:lnSpc>
            </a:pPr>
            <a:r>
              <a:rPr sz="2400" spc="-65" dirty="0">
                <a:solidFill>
                  <a:srgbClr val="FFFFFF"/>
                </a:solidFill>
                <a:latin typeface="Verdana"/>
                <a:cs typeface="Verdana"/>
              </a:rPr>
              <a:t>Allergy</a:t>
            </a:r>
            <a:r>
              <a:rPr sz="2400" spc="-125" dirty="0">
                <a:solidFill>
                  <a:srgbClr val="FFFFFF"/>
                </a:solidFill>
                <a:latin typeface="Verdana"/>
                <a:cs typeface="Verdana"/>
              </a:rPr>
              <a:t> </a:t>
            </a:r>
            <a:r>
              <a:rPr sz="2400" spc="-45" dirty="0">
                <a:solidFill>
                  <a:srgbClr val="FFFFFF"/>
                </a:solidFill>
                <a:latin typeface="Verdana"/>
                <a:cs typeface="Verdana"/>
              </a:rPr>
              <a:t>to</a:t>
            </a:r>
            <a:r>
              <a:rPr sz="2400" spc="-125" dirty="0">
                <a:solidFill>
                  <a:srgbClr val="FFFFFF"/>
                </a:solidFill>
                <a:latin typeface="Verdana"/>
                <a:cs typeface="Verdana"/>
              </a:rPr>
              <a:t> </a:t>
            </a:r>
            <a:r>
              <a:rPr sz="2400" spc="-50" dirty="0">
                <a:solidFill>
                  <a:srgbClr val="FFFFFF"/>
                </a:solidFill>
                <a:latin typeface="Verdana"/>
                <a:cs typeface="Verdana"/>
              </a:rPr>
              <a:t>ingredient</a:t>
            </a:r>
            <a:r>
              <a:rPr sz="2400" spc="-125" dirty="0">
                <a:solidFill>
                  <a:srgbClr val="FFFFFF"/>
                </a:solidFill>
                <a:latin typeface="Verdana"/>
                <a:cs typeface="Verdana"/>
              </a:rPr>
              <a:t> </a:t>
            </a:r>
            <a:r>
              <a:rPr sz="2400" spc="-95" dirty="0">
                <a:solidFill>
                  <a:srgbClr val="FFFFFF"/>
                </a:solidFill>
                <a:latin typeface="Verdana"/>
                <a:cs typeface="Verdana"/>
              </a:rPr>
              <a:t>in</a:t>
            </a:r>
            <a:r>
              <a:rPr sz="2400" spc="-120" dirty="0">
                <a:solidFill>
                  <a:srgbClr val="FFFFFF"/>
                </a:solidFill>
                <a:latin typeface="Verdana"/>
                <a:cs typeface="Verdana"/>
              </a:rPr>
              <a:t> </a:t>
            </a:r>
            <a:r>
              <a:rPr sz="2400" spc="30" dirty="0">
                <a:solidFill>
                  <a:srgbClr val="FFFFFF"/>
                </a:solidFill>
                <a:latin typeface="Verdana"/>
                <a:cs typeface="Verdana"/>
              </a:rPr>
              <a:t>hand</a:t>
            </a:r>
            <a:r>
              <a:rPr sz="2400" spc="-125" dirty="0">
                <a:solidFill>
                  <a:srgbClr val="FFFFFF"/>
                </a:solidFill>
                <a:latin typeface="Verdana"/>
                <a:cs typeface="Verdana"/>
              </a:rPr>
              <a:t> </a:t>
            </a:r>
            <a:r>
              <a:rPr sz="2400" spc="-65" dirty="0">
                <a:solidFill>
                  <a:srgbClr val="FFFFFF"/>
                </a:solidFill>
                <a:latin typeface="Verdana"/>
                <a:cs typeface="Verdana"/>
              </a:rPr>
              <a:t>washes,</a:t>
            </a:r>
            <a:r>
              <a:rPr sz="2400" spc="-125" dirty="0">
                <a:solidFill>
                  <a:srgbClr val="FFFFFF"/>
                </a:solidFill>
                <a:latin typeface="Verdana"/>
                <a:cs typeface="Verdana"/>
              </a:rPr>
              <a:t> </a:t>
            </a:r>
            <a:r>
              <a:rPr sz="2400" spc="-50" dirty="0">
                <a:solidFill>
                  <a:srgbClr val="FFFFFF"/>
                </a:solidFill>
                <a:latin typeface="Verdana"/>
                <a:cs typeface="Verdana"/>
              </a:rPr>
              <a:t>sanitisers </a:t>
            </a:r>
            <a:r>
              <a:rPr sz="2400" spc="-825" dirty="0">
                <a:solidFill>
                  <a:srgbClr val="FFFFFF"/>
                </a:solidFill>
                <a:latin typeface="Verdana"/>
                <a:cs typeface="Verdana"/>
              </a:rPr>
              <a:t> </a:t>
            </a:r>
            <a:r>
              <a:rPr sz="2400" spc="60" dirty="0">
                <a:solidFill>
                  <a:srgbClr val="FFFFFF"/>
                </a:solidFill>
                <a:latin typeface="Verdana"/>
                <a:cs typeface="Verdana"/>
              </a:rPr>
              <a:t>and</a:t>
            </a:r>
            <a:r>
              <a:rPr sz="2400" spc="-130" dirty="0">
                <a:solidFill>
                  <a:srgbClr val="FFFFFF"/>
                </a:solidFill>
                <a:latin typeface="Verdana"/>
                <a:cs typeface="Verdana"/>
              </a:rPr>
              <a:t> </a:t>
            </a:r>
            <a:r>
              <a:rPr sz="2400" spc="-15" dirty="0">
                <a:solidFill>
                  <a:srgbClr val="FFFFFF"/>
                </a:solidFill>
                <a:latin typeface="Verdana"/>
                <a:cs typeface="Verdana"/>
              </a:rPr>
              <a:t>antimicrobial</a:t>
            </a:r>
            <a:r>
              <a:rPr sz="2400" spc="-125" dirty="0">
                <a:solidFill>
                  <a:srgbClr val="FFFFFF"/>
                </a:solidFill>
                <a:latin typeface="Verdana"/>
                <a:cs typeface="Verdana"/>
              </a:rPr>
              <a:t> </a:t>
            </a:r>
            <a:r>
              <a:rPr sz="2400" spc="50" dirty="0">
                <a:solidFill>
                  <a:srgbClr val="FFFFFF"/>
                </a:solidFill>
                <a:latin typeface="Verdana"/>
                <a:cs typeface="Verdana"/>
              </a:rPr>
              <a:t>soaps</a:t>
            </a:r>
            <a:endParaRPr sz="2400">
              <a:latin typeface="Verdana"/>
              <a:cs typeface="Verdana"/>
            </a:endParaRPr>
          </a:p>
          <a:p>
            <a:pPr marL="12700" marR="1518285">
              <a:lnSpc>
                <a:spcPct val="114599"/>
              </a:lnSpc>
            </a:pPr>
            <a:r>
              <a:rPr sz="2400" spc="-60" dirty="0">
                <a:solidFill>
                  <a:srgbClr val="FFFFFF"/>
                </a:solidFill>
                <a:latin typeface="Verdana"/>
                <a:cs typeface="Verdana"/>
              </a:rPr>
              <a:t>Using </a:t>
            </a:r>
            <a:r>
              <a:rPr sz="2400" spc="-50" dirty="0">
                <a:solidFill>
                  <a:srgbClr val="FFFFFF"/>
                </a:solidFill>
                <a:latin typeface="Verdana"/>
                <a:cs typeface="Verdana"/>
              </a:rPr>
              <a:t>hot </a:t>
            </a:r>
            <a:r>
              <a:rPr sz="2400" spc="-45" dirty="0">
                <a:solidFill>
                  <a:srgbClr val="FFFFFF"/>
                </a:solidFill>
                <a:latin typeface="Verdana"/>
                <a:cs typeface="Verdana"/>
              </a:rPr>
              <a:t>water to </a:t>
            </a:r>
            <a:r>
              <a:rPr sz="2400" spc="5" dirty="0">
                <a:solidFill>
                  <a:srgbClr val="FFFFFF"/>
                </a:solidFill>
                <a:latin typeface="Verdana"/>
                <a:cs typeface="Verdana"/>
              </a:rPr>
              <a:t>wash </a:t>
            </a:r>
            <a:r>
              <a:rPr sz="2400" spc="20" dirty="0">
                <a:solidFill>
                  <a:srgbClr val="FFFFFF"/>
                </a:solidFill>
                <a:latin typeface="Verdana"/>
                <a:cs typeface="Verdana"/>
              </a:rPr>
              <a:t>hands </a:t>
            </a:r>
            <a:r>
              <a:rPr sz="2400" spc="25" dirty="0">
                <a:solidFill>
                  <a:srgbClr val="FFFFFF"/>
                </a:solidFill>
                <a:latin typeface="Verdana"/>
                <a:cs typeface="Verdana"/>
              </a:rPr>
              <a:t> </a:t>
            </a:r>
            <a:r>
              <a:rPr sz="2400" spc="-25" dirty="0">
                <a:solidFill>
                  <a:srgbClr val="FFFFFF"/>
                </a:solidFill>
                <a:latin typeface="Verdana"/>
                <a:cs typeface="Verdana"/>
              </a:rPr>
              <a:t>Wearing</a:t>
            </a:r>
            <a:r>
              <a:rPr sz="2400" spc="-135" dirty="0">
                <a:solidFill>
                  <a:srgbClr val="FFFFFF"/>
                </a:solidFill>
                <a:latin typeface="Verdana"/>
                <a:cs typeface="Verdana"/>
              </a:rPr>
              <a:t> </a:t>
            </a:r>
            <a:r>
              <a:rPr sz="2400" spc="-20" dirty="0">
                <a:solidFill>
                  <a:srgbClr val="FFFFFF"/>
                </a:solidFill>
                <a:latin typeface="Verdana"/>
                <a:cs typeface="Verdana"/>
              </a:rPr>
              <a:t>gloves</a:t>
            </a:r>
            <a:r>
              <a:rPr sz="2400" spc="-130" dirty="0">
                <a:solidFill>
                  <a:srgbClr val="FFFFFF"/>
                </a:solidFill>
                <a:latin typeface="Verdana"/>
                <a:cs typeface="Verdana"/>
              </a:rPr>
              <a:t> </a:t>
            </a:r>
            <a:r>
              <a:rPr sz="2400" spc="-40" dirty="0">
                <a:solidFill>
                  <a:srgbClr val="FFFFFF"/>
                </a:solidFill>
                <a:latin typeface="Verdana"/>
                <a:cs typeface="Verdana"/>
              </a:rPr>
              <a:t>when</a:t>
            </a:r>
            <a:r>
              <a:rPr sz="2400" spc="-135" dirty="0">
                <a:solidFill>
                  <a:srgbClr val="FFFFFF"/>
                </a:solidFill>
                <a:latin typeface="Verdana"/>
                <a:cs typeface="Verdana"/>
              </a:rPr>
              <a:t> </a:t>
            </a:r>
            <a:r>
              <a:rPr sz="2400" spc="20" dirty="0">
                <a:solidFill>
                  <a:srgbClr val="FFFFFF"/>
                </a:solidFill>
                <a:latin typeface="Verdana"/>
                <a:cs typeface="Verdana"/>
              </a:rPr>
              <a:t>hands</a:t>
            </a:r>
            <a:r>
              <a:rPr sz="2400" spc="-130" dirty="0">
                <a:solidFill>
                  <a:srgbClr val="FFFFFF"/>
                </a:solidFill>
                <a:latin typeface="Verdana"/>
                <a:cs typeface="Verdana"/>
              </a:rPr>
              <a:t> </a:t>
            </a:r>
            <a:r>
              <a:rPr sz="2400" spc="-5" dirty="0">
                <a:solidFill>
                  <a:srgbClr val="FFFFFF"/>
                </a:solidFill>
                <a:latin typeface="Verdana"/>
                <a:cs typeface="Verdana"/>
              </a:rPr>
              <a:t>are</a:t>
            </a:r>
            <a:r>
              <a:rPr sz="2400" spc="-135" dirty="0">
                <a:solidFill>
                  <a:srgbClr val="FFFFFF"/>
                </a:solidFill>
                <a:latin typeface="Verdana"/>
                <a:cs typeface="Verdana"/>
              </a:rPr>
              <a:t> </a:t>
            </a:r>
            <a:r>
              <a:rPr sz="2400" spc="-60" dirty="0">
                <a:solidFill>
                  <a:srgbClr val="FFFFFF"/>
                </a:solidFill>
                <a:latin typeface="Verdana"/>
                <a:cs typeface="Verdana"/>
              </a:rPr>
              <a:t>wet</a:t>
            </a:r>
            <a:endParaRPr sz="2400">
              <a:latin typeface="Verdana"/>
              <a:cs typeface="Verdana"/>
            </a:endParaRPr>
          </a:p>
          <a:p>
            <a:pPr marL="12700">
              <a:lnSpc>
                <a:spcPct val="100000"/>
              </a:lnSpc>
              <a:spcBef>
                <a:spcPts val="420"/>
              </a:spcBef>
            </a:pPr>
            <a:r>
              <a:rPr sz="2400" spc="-90" dirty="0">
                <a:solidFill>
                  <a:srgbClr val="FFFFFF"/>
                </a:solidFill>
                <a:latin typeface="Verdana"/>
                <a:cs typeface="Verdana"/>
              </a:rPr>
              <a:t>Not</a:t>
            </a:r>
            <a:r>
              <a:rPr sz="2400" spc="-125" dirty="0">
                <a:solidFill>
                  <a:srgbClr val="FFFFFF"/>
                </a:solidFill>
                <a:latin typeface="Verdana"/>
                <a:cs typeface="Verdana"/>
              </a:rPr>
              <a:t> </a:t>
            </a:r>
            <a:r>
              <a:rPr sz="2400" spc="-65" dirty="0">
                <a:solidFill>
                  <a:srgbClr val="FFFFFF"/>
                </a:solidFill>
                <a:latin typeface="Verdana"/>
                <a:cs typeface="Verdana"/>
              </a:rPr>
              <a:t>regularly</a:t>
            </a:r>
            <a:r>
              <a:rPr sz="2400" spc="-120" dirty="0">
                <a:solidFill>
                  <a:srgbClr val="FFFFFF"/>
                </a:solidFill>
                <a:latin typeface="Verdana"/>
                <a:cs typeface="Verdana"/>
              </a:rPr>
              <a:t> </a:t>
            </a:r>
            <a:r>
              <a:rPr sz="2400" spc="-5" dirty="0">
                <a:solidFill>
                  <a:srgbClr val="FFFFFF"/>
                </a:solidFill>
                <a:latin typeface="Verdana"/>
                <a:cs typeface="Verdana"/>
              </a:rPr>
              <a:t>applying</a:t>
            </a:r>
            <a:r>
              <a:rPr sz="2400" spc="-120" dirty="0">
                <a:solidFill>
                  <a:srgbClr val="FFFFFF"/>
                </a:solidFill>
                <a:latin typeface="Verdana"/>
                <a:cs typeface="Verdana"/>
              </a:rPr>
              <a:t> </a:t>
            </a:r>
            <a:r>
              <a:rPr sz="2400" spc="-65" dirty="0">
                <a:solidFill>
                  <a:srgbClr val="FFFFFF"/>
                </a:solidFill>
                <a:latin typeface="Verdana"/>
                <a:cs typeface="Verdana"/>
              </a:rPr>
              <a:t>moisturiser</a:t>
            </a:r>
            <a:r>
              <a:rPr sz="2400" spc="-120" dirty="0">
                <a:solidFill>
                  <a:srgbClr val="FFFFFF"/>
                </a:solidFill>
                <a:latin typeface="Verdana"/>
                <a:cs typeface="Verdana"/>
              </a:rPr>
              <a:t> </a:t>
            </a:r>
            <a:r>
              <a:rPr sz="2400" spc="-45" dirty="0">
                <a:solidFill>
                  <a:srgbClr val="FFFFFF"/>
                </a:solidFill>
                <a:latin typeface="Verdana"/>
                <a:cs typeface="Verdana"/>
              </a:rPr>
              <a:t>to</a:t>
            </a:r>
            <a:r>
              <a:rPr sz="2400" spc="-125" dirty="0">
                <a:solidFill>
                  <a:srgbClr val="FFFFFF"/>
                </a:solidFill>
                <a:latin typeface="Verdana"/>
                <a:cs typeface="Verdana"/>
              </a:rPr>
              <a:t> </a:t>
            </a:r>
            <a:r>
              <a:rPr sz="2400" spc="-60" dirty="0">
                <a:solidFill>
                  <a:srgbClr val="FFFFFF"/>
                </a:solidFill>
                <a:latin typeface="Verdana"/>
                <a:cs typeface="Verdana"/>
              </a:rPr>
              <a:t>the</a:t>
            </a:r>
            <a:r>
              <a:rPr sz="2400" spc="-120" dirty="0">
                <a:solidFill>
                  <a:srgbClr val="FFFFFF"/>
                </a:solidFill>
                <a:latin typeface="Verdana"/>
                <a:cs typeface="Verdana"/>
              </a:rPr>
              <a:t> skin</a:t>
            </a:r>
            <a:endParaRPr sz="2400">
              <a:latin typeface="Verdana"/>
              <a:cs typeface="Verdana"/>
            </a:endParaRPr>
          </a:p>
        </p:txBody>
      </p:sp>
      <p:sp>
        <p:nvSpPr>
          <p:cNvPr id="10" name="object 10"/>
          <p:cNvSpPr txBox="1">
            <a:spLocks noGrp="1"/>
          </p:cNvSpPr>
          <p:nvPr>
            <p:ph type="title"/>
          </p:nvPr>
        </p:nvSpPr>
        <p:spPr>
          <a:xfrm>
            <a:off x="920179" y="4478657"/>
            <a:ext cx="6226175" cy="695960"/>
          </a:xfrm>
          <a:prstGeom prst="rect">
            <a:avLst/>
          </a:prstGeom>
        </p:spPr>
        <p:txBody>
          <a:bodyPr vert="horz" wrap="square" lIns="0" tIns="12700" rIns="0" bIns="0" rtlCol="0">
            <a:spAutoFit/>
          </a:bodyPr>
          <a:lstStyle/>
          <a:p>
            <a:pPr marL="12700">
              <a:lnSpc>
                <a:spcPct val="100000"/>
              </a:lnSpc>
              <a:spcBef>
                <a:spcPts val="100"/>
              </a:spcBef>
            </a:pPr>
            <a:r>
              <a:rPr spc="-40" dirty="0">
                <a:solidFill>
                  <a:srgbClr val="FFFFFF"/>
                </a:solidFill>
              </a:rPr>
              <a:t>Causes</a:t>
            </a:r>
            <a:r>
              <a:rPr spc="-185" dirty="0">
                <a:solidFill>
                  <a:srgbClr val="FFFFFF"/>
                </a:solidFill>
              </a:rPr>
              <a:t> </a:t>
            </a:r>
            <a:r>
              <a:rPr spc="-265" dirty="0">
                <a:solidFill>
                  <a:srgbClr val="FFFFFF"/>
                </a:solidFill>
              </a:rPr>
              <a:t>of</a:t>
            </a:r>
            <a:r>
              <a:rPr spc="-185" dirty="0">
                <a:solidFill>
                  <a:srgbClr val="FFFFFF"/>
                </a:solidFill>
              </a:rPr>
              <a:t> </a:t>
            </a:r>
            <a:r>
              <a:rPr spc="-135" dirty="0">
                <a:solidFill>
                  <a:srgbClr val="FFFFFF"/>
                </a:solidFill>
              </a:rPr>
              <a:t>Dermatitis</a:t>
            </a:r>
          </a:p>
        </p:txBody>
      </p:sp>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0230475" y="5735870"/>
            <a:ext cx="114300" cy="114300"/>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0230475" y="6154970"/>
            <a:ext cx="114300" cy="114300"/>
          </a:xfrm>
          <a:prstGeom prst="rect">
            <a:avLst/>
          </a:prstGeom>
        </p:spPr>
      </p:pic>
      <p:pic>
        <p:nvPicPr>
          <p:cNvPr id="14" name="object 14"/>
          <p:cNvPicPr/>
          <p:nvPr/>
        </p:nvPicPr>
        <p:blipFill>
          <a:blip r:embed="rId3" cstate="email">
            <a:extLst>
              <a:ext uri="{28A0092B-C50C-407E-A947-70E740481C1C}">
                <a14:useLocalDpi xmlns:a14="http://schemas.microsoft.com/office/drawing/2010/main"/>
              </a:ext>
            </a:extLst>
          </a:blip>
          <a:stretch>
            <a:fillRect/>
          </a:stretch>
        </p:blipFill>
        <p:spPr>
          <a:xfrm>
            <a:off x="10230475" y="6574070"/>
            <a:ext cx="114300" cy="114300"/>
          </a:xfrm>
          <a:prstGeom prst="rect">
            <a:avLst/>
          </a:prstGeom>
        </p:spPr>
      </p:pic>
      <p:pic>
        <p:nvPicPr>
          <p:cNvPr id="15" name="object 15"/>
          <p:cNvPicPr/>
          <p:nvPr/>
        </p:nvPicPr>
        <p:blipFill>
          <a:blip r:embed="rId3" cstate="email">
            <a:extLst>
              <a:ext uri="{28A0092B-C50C-407E-A947-70E740481C1C}">
                <a14:useLocalDpi xmlns:a14="http://schemas.microsoft.com/office/drawing/2010/main"/>
              </a:ext>
            </a:extLst>
          </a:blip>
          <a:stretch>
            <a:fillRect/>
          </a:stretch>
        </p:blipFill>
        <p:spPr>
          <a:xfrm>
            <a:off x="10230475" y="6993170"/>
            <a:ext cx="114300" cy="114300"/>
          </a:xfrm>
          <a:prstGeom prst="rect">
            <a:avLst/>
          </a:prstGeom>
        </p:spPr>
      </p:pic>
      <p:pic>
        <p:nvPicPr>
          <p:cNvPr id="16" name="object 16"/>
          <p:cNvPicPr/>
          <p:nvPr/>
        </p:nvPicPr>
        <p:blipFill>
          <a:blip r:embed="rId3" cstate="email">
            <a:extLst>
              <a:ext uri="{28A0092B-C50C-407E-A947-70E740481C1C}">
                <a14:useLocalDpi xmlns:a14="http://schemas.microsoft.com/office/drawing/2010/main"/>
              </a:ext>
            </a:extLst>
          </a:blip>
          <a:stretch>
            <a:fillRect/>
          </a:stretch>
        </p:blipFill>
        <p:spPr>
          <a:xfrm>
            <a:off x="10230475" y="7831370"/>
            <a:ext cx="114300" cy="114300"/>
          </a:xfrm>
          <a:prstGeom prst="rect">
            <a:avLst/>
          </a:prstGeom>
        </p:spPr>
      </p:pic>
      <p:sp>
        <p:nvSpPr>
          <p:cNvPr id="17" name="object 17"/>
          <p:cNvSpPr txBox="1"/>
          <p:nvPr/>
        </p:nvSpPr>
        <p:spPr>
          <a:xfrm>
            <a:off x="9902874" y="4478652"/>
            <a:ext cx="7272655" cy="3597910"/>
          </a:xfrm>
          <a:prstGeom prst="rect">
            <a:avLst/>
          </a:prstGeom>
        </p:spPr>
        <p:txBody>
          <a:bodyPr vert="horz" wrap="square" lIns="0" tIns="12700" rIns="0" bIns="0" rtlCol="0">
            <a:spAutoFit/>
          </a:bodyPr>
          <a:lstStyle/>
          <a:p>
            <a:pPr marL="12700">
              <a:lnSpc>
                <a:spcPct val="100000"/>
              </a:lnSpc>
              <a:spcBef>
                <a:spcPts val="100"/>
              </a:spcBef>
            </a:pPr>
            <a:r>
              <a:rPr sz="4400" b="1" spc="-75" dirty="0">
                <a:solidFill>
                  <a:srgbClr val="FFFFFF"/>
                </a:solidFill>
                <a:latin typeface="Verdana"/>
                <a:cs typeface="Verdana"/>
              </a:rPr>
              <a:t>Symptoms</a:t>
            </a:r>
            <a:r>
              <a:rPr sz="4400" b="1" spc="-185" dirty="0">
                <a:solidFill>
                  <a:srgbClr val="FFFFFF"/>
                </a:solidFill>
                <a:latin typeface="Verdana"/>
                <a:cs typeface="Verdana"/>
              </a:rPr>
              <a:t> </a:t>
            </a:r>
            <a:r>
              <a:rPr sz="4400" b="1" spc="-265" dirty="0">
                <a:solidFill>
                  <a:srgbClr val="FFFFFF"/>
                </a:solidFill>
                <a:latin typeface="Verdana"/>
                <a:cs typeface="Verdana"/>
              </a:rPr>
              <a:t>of</a:t>
            </a:r>
            <a:r>
              <a:rPr sz="4400" b="1" spc="-185" dirty="0">
                <a:solidFill>
                  <a:srgbClr val="FFFFFF"/>
                </a:solidFill>
                <a:latin typeface="Verdana"/>
                <a:cs typeface="Verdana"/>
              </a:rPr>
              <a:t> </a:t>
            </a:r>
            <a:r>
              <a:rPr sz="4400" b="1" spc="-135" dirty="0">
                <a:solidFill>
                  <a:srgbClr val="FFFFFF"/>
                </a:solidFill>
                <a:latin typeface="Verdana"/>
                <a:cs typeface="Verdana"/>
              </a:rPr>
              <a:t>Dermatitis</a:t>
            </a:r>
            <a:endParaRPr sz="4400">
              <a:latin typeface="Verdana"/>
              <a:cs typeface="Verdana"/>
            </a:endParaRPr>
          </a:p>
          <a:p>
            <a:pPr marL="626110">
              <a:lnSpc>
                <a:spcPct val="100000"/>
              </a:lnSpc>
              <a:spcBef>
                <a:spcPts val="3469"/>
              </a:spcBef>
            </a:pPr>
            <a:r>
              <a:rPr sz="2400" spc="-25" dirty="0">
                <a:solidFill>
                  <a:srgbClr val="FFFFFF"/>
                </a:solidFill>
                <a:latin typeface="Verdana"/>
                <a:cs typeface="Verdana"/>
              </a:rPr>
              <a:t>Redness</a:t>
            </a:r>
            <a:r>
              <a:rPr sz="2400" spc="-125" dirty="0">
                <a:solidFill>
                  <a:srgbClr val="FFFFFF"/>
                </a:solidFill>
                <a:latin typeface="Verdana"/>
                <a:cs typeface="Verdana"/>
              </a:rPr>
              <a:t> </a:t>
            </a:r>
            <a:r>
              <a:rPr sz="2400" spc="-70" dirty="0">
                <a:solidFill>
                  <a:srgbClr val="FFFFFF"/>
                </a:solidFill>
                <a:latin typeface="Verdana"/>
                <a:cs typeface="Verdana"/>
              </a:rPr>
              <a:t>or</a:t>
            </a:r>
            <a:r>
              <a:rPr sz="2400" spc="-125" dirty="0">
                <a:solidFill>
                  <a:srgbClr val="FFFFFF"/>
                </a:solidFill>
                <a:latin typeface="Verdana"/>
                <a:cs typeface="Verdana"/>
              </a:rPr>
              <a:t> </a:t>
            </a:r>
            <a:r>
              <a:rPr sz="2400" spc="-25" dirty="0">
                <a:solidFill>
                  <a:srgbClr val="FFFFFF"/>
                </a:solidFill>
                <a:latin typeface="Verdana"/>
                <a:cs typeface="Verdana"/>
              </a:rPr>
              <a:t>rash</a:t>
            </a:r>
            <a:endParaRPr sz="2400">
              <a:latin typeface="Verdana"/>
              <a:cs typeface="Verdana"/>
            </a:endParaRPr>
          </a:p>
          <a:p>
            <a:pPr marL="626110" marR="2275840">
              <a:lnSpc>
                <a:spcPct val="114599"/>
              </a:lnSpc>
            </a:pPr>
            <a:r>
              <a:rPr sz="2400" spc="-135" dirty="0">
                <a:solidFill>
                  <a:srgbClr val="FFFFFF"/>
                </a:solidFill>
                <a:latin typeface="Verdana"/>
                <a:cs typeface="Verdana"/>
              </a:rPr>
              <a:t>Flaking,</a:t>
            </a:r>
            <a:r>
              <a:rPr sz="2400" spc="-125" dirty="0">
                <a:solidFill>
                  <a:srgbClr val="FFFFFF"/>
                </a:solidFill>
                <a:latin typeface="Verdana"/>
                <a:cs typeface="Verdana"/>
              </a:rPr>
              <a:t> </a:t>
            </a:r>
            <a:r>
              <a:rPr sz="2400" spc="10" dirty="0">
                <a:solidFill>
                  <a:srgbClr val="FFFFFF"/>
                </a:solidFill>
                <a:latin typeface="Verdana"/>
                <a:cs typeface="Verdana"/>
              </a:rPr>
              <a:t>scaly</a:t>
            </a:r>
            <a:r>
              <a:rPr sz="2400" spc="-125" dirty="0">
                <a:solidFill>
                  <a:srgbClr val="FFFFFF"/>
                </a:solidFill>
                <a:latin typeface="Verdana"/>
                <a:cs typeface="Verdana"/>
              </a:rPr>
              <a:t> </a:t>
            </a:r>
            <a:r>
              <a:rPr sz="2400" spc="60" dirty="0">
                <a:solidFill>
                  <a:srgbClr val="FFFFFF"/>
                </a:solidFill>
                <a:latin typeface="Verdana"/>
                <a:cs typeface="Verdana"/>
              </a:rPr>
              <a:t>and</a:t>
            </a:r>
            <a:r>
              <a:rPr sz="2400" spc="-125" dirty="0">
                <a:solidFill>
                  <a:srgbClr val="FFFFFF"/>
                </a:solidFill>
                <a:latin typeface="Verdana"/>
                <a:cs typeface="Verdana"/>
              </a:rPr>
              <a:t> </a:t>
            </a:r>
            <a:r>
              <a:rPr sz="2400" spc="-60" dirty="0">
                <a:solidFill>
                  <a:srgbClr val="FFFFFF"/>
                </a:solidFill>
                <a:latin typeface="Verdana"/>
                <a:cs typeface="Verdana"/>
              </a:rPr>
              <a:t>broken</a:t>
            </a:r>
            <a:r>
              <a:rPr sz="2400" spc="-125" dirty="0">
                <a:solidFill>
                  <a:srgbClr val="FFFFFF"/>
                </a:solidFill>
                <a:latin typeface="Verdana"/>
                <a:cs typeface="Verdana"/>
              </a:rPr>
              <a:t> </a:t>
            </a:r>
            <a:r>
              <a:rPr sz="2400" spc="-110" dirty="0">
                <a:solidFill>
                  <a:srgbClr val="FFFFFF"/>
                </a:solidFill>
                <a:latin typeface="Verdana"/>
                <a:cs typeface="Verdana"/>
              </a:rPr>
              <a:t>skin  </a:t>
            </a:r>
            <a:r>
              <a:rPr sz="2400" spc="-100" dirty="0">
                <a:solidFill>
                  <a:srgbClr val="FFFFFF"/>
                </a:solidFill>
                <a:latin typeface="Verdana"/>
                <a:cs typeface="Verdana"/>
              </a:rPr>
              <a:t>Blisters</a:t>
            </a:r>
            <a:endParaRPr sz="2400">
              <a:latin typeface="Verdana"/>
              <a:cs typeface="Verdana"/>
            </a:endParaRPr>
          </a:p>
          <a:p>
            <a:pPr marL="626110" marR="715010">
              <a:lnSpc>
                <a:spcPct val="114599"/>
              </a:lnSpc>
            </a:pPr>
            <a:r>
              <a:rPr sz="2400" spc="-40" dirty="0">
                <a:solidFill>
                  <a:srgbClr val="FFFFFF"/>
                </a:solidFill>
                <a:latin typeface="Verdana"/>
                <a:cs typeface="Verdana"/>
              </a:rPr>
              <a:t>Bleeding</a:t>
            </a:r>
            <a:r>
              <a:rPr sz="2400" spc="-125" dirty="0">
                <a:solidFill>
                  <a:srgbClr val="FFFFFF"/>
                </a:solidFill>
                <a:latin typeface="Verdana"/>
                <a:cs typeface="Verdana"/>
              </a:rPr>
              <a:t> </a:t>
            </a:r>
            <a:r>
              <a:rPr sz="2400" spc="60" dirty="0">
                <a:solidFill>
                  <a:srgbClr val="FFFFFF"/>
                </a:solidFill>
                <a:latin typeface="Verdana"/>
                <a:cs typeface="Verdana"/>
              </a:rPr>
              <a:t>and</a:t>
            </a:r>
            <a:r>
              <a:rPr sz="2400" spc="-125" dirty="0">
                <a:solidFill>
                  <a:srgbClr val="FFFFFF"/>
                </a:solidFill>
                <a:latin typeface="Verdana"/>
                <a:cs typeface="Verdana"/>
              </a:rPr>
              <a:t> </a:t>
            </a:r>
            <a:r>
              <a:rPr sz="2400" spc="25" dirty="0">
                <a:solidFill>
                  <a:srgbClr val="FFFFFF"/>
                </a:solidFill>
                <a:latin typeface="Verdana"/>
                <a:cs typeface="Verdana"/>
              </a:rPr>
              <a:t>cracked</a:t>
            </a:r>
            <a:r>
              <a:rPr sz="2400" spc="-125" dirty="0">
                <a:solidFill>
                  <a:srgbClr val="FFFFFF"/>
                </a:solidFill>
                <a:latin typeface="Verdana"/>
                <a:cs typeface="Verdana"/>
              </a:rPr>
              <a:t> </a:t>
            </a:r>
            <a:r>
              <a:rPr sz="2400" spc="-120" dirty="0">
                <a:solidFill>
                  <a:srgbClr val="FFFFFF"/>
                </a:solidFill>
                <a:latin typeface="Verdana"/>
                <a:cs typeface="Verdana"/>
              </a:rPr>
              <a:t>skin</a:t>
            </a:r>
            <a:r>
              <a:rPr sz="2400" spc="-125" dirty="0">
                <a:solidFill>
                  <a:srgbClr val="FFFFFF"/>
                </a:solidFill>
                <a:latin typeface="Verdana"/>
                <a:cs typeface="Verdana"/>
              </a:rPr>
              <a:t> </a:t>
            </a:r>
            <a:r>
              <a:rPr sz="2400" spc="70" dirty="0">
                <a:solidFill>
                  <a:srgbClr val="FFFFFF"/>
                </a:solidFill>
                <a:latin typeface="Verdana"/>
                <a:cs typeface="Verdana"/>
              </a:rPr>
              <a:t>as</a:t>
            </a:r>
            <a:r>
              <a:rPr sz="2400" spc="-125" dirty="0">
                <a:solidFill>
                  <a:srgbClr val="FFFFFF"/>
                </a:solidFill>
                <a:latin typeface="Verdana"/>
                <a:cs typeface="Verdana"/>
              </a:rPr>
              <a:t> </a:t>
            </a:r>
            <a:r>
              <a:rPr sz="2400" spc="145" dirty="0">
                <a:solidFill>
                  <a:srgbClr val="FFFFFF"/>
                </a:solidFill>
                <a:latin typeface="Verdana"/>
                <a:cs typeface="Verdana"/>
              </a:rPr>
              <a:t>a</a:t>
            </a:r>
            <a:r>
              <a:rPr sz="2400" spc="-125" dirty="0">
                <a:solidFill>
                  <a:srgbClr val="FFFFFF"/>
                </a:solidFill>
                <a:latin typeface="Verdana"/>
                <a:cs typeface="Verdana"/>
              </a:rPr>
              <a:t> </a:t>
            </a:r>
            <a:r>
              <a:rPr sz="2400" spc="-85" dirty="0">
                <a:solidFill>
                  <a:srgbClr val="FFFFFF"/>
                </a:solidFill>
                <a:latin typeface="Verdana"/>
                <a:cs typeface="Verdana"/>
              </a:rPr>
              <a:t>result</a:t>
            </a:r>
            <a:r>
              <a:rPr sz="2400" spc="-125" dirty="0">
                <a:solidFill>
                  <a:srgbClr val="FFFFFF"/>
                </a:solidFill>
                <a:latin typeface="Verdana"/>
                <a:cs typeface="Verdana"/>
              </a:rPr>
              <a:t> </a:t>
            </a:r>
            <a:r>
              <a:rPr sz="2400" spc="-5" dirty="0">
                <a:solidFill>
                  <a:srgbClr val="FFFFFF"/>
                </a:solidFill>
                <a:latin typeface="Verdana"/>
                <a:cs typeface="Verdana"/>
              </a:rPr>
              <a:t>of  </a:t>
            </a:r>
            <a:r>
              <a:rPr sz="2400" spc="-70" dirty="0">
                <a:solidFill>
                  <a:srgbClr val="FFFFFF"/>
                </a:solidFill>
                <a:latin typeface="Verdana"/>
                <a:cs typeface="Verdana"/>
              </a:rPr>
              <a:t>extreme</a:t>
            </a:r>
            <a:r>
              <a:rPr sz="2400" spc="-130" dirty="0">
                <a:solidFill>
                  <a:srgbClr val="FFFFFF"/>
                </a:solidFill>
                <a:latin typeface="Verdana"/>
                <a:cs typeface="Verdana"/>
              </a:rPr>
              <a:t> </a:t>
            </a:r>
            <a:r>
              <a:rPr sz="2400" spc="-40" dirty="0">
                <a:solidFill>
                  <a:srgbClr val="FFFFFF"/>
                </a:solidFill>
                <a:latin typeface="Verdana"/>
                <a:cs typeface="Verdana"/>
              </a:rPr>
              <a:t>dryness</a:t>
            </a:r>
            <a:endParaRPr sz="2400">
              <a:latin typeface="Verdana"/>
              <a:cs typeface="Verdana"/>
            </a:endParaRPr>
          </a:p>
          <a:p>
            <a:pPr marL="626110">
              <a:lnSpc>
                <a:spcPct val="100000"/>
              </a:lnSpc>
              <a:spcBef>
                <a:spcPts val="415"/>
              </a:spcBef>
            </a:pPr>
            <a:r>
              <a:rPr sz="2400" spc="-55" dirty="0">
                <a:solidFill>
                  <a:srgbClr val="FFFFFF"/>
                </a:solidFill>
                <a:latin typeface="Verdana"/>
                <a:cs typeface="Verdana"/>
              </a:rPr>
              <a:t>Soreness</a:t>
            </a:r>
            <a:r>
              <a:rPr sz="2400" spc="-135" dirty="0">
                <a:solidFill>
                  <a:srgbClr val="FFFFFF"/>
                </a:solidFill>
                <a:latin typeface="Verdana"/>
                <a:cs typeface="Verdana"/>
              </a:rPr>
              <a:t> </a:t>
            </a:r>
            <a:r>
              <a:rPr sz="2400" spc="-70" dirty="0">
                <a:solidFill>
                  <a:srgbClr val="FFFFFF"/>
                </a:solidFill>
                <a:latin typeface="Verdana"/>
                <a:cs typeface="Verdana"/>
              </a:rPr>
              <a:t>or</a:t>
            </a:r>
            <a:r>
              <a:rPr sz="2400" spc="-130" dirty="0">
                <a:solidFill>
                  <a:srgbClr val="FFFFFF"/>
                </a:solidFill>
                <a:latin typeface="Verdana"/>
                <a:cs typeface="Verdana"/>
              </a:rPr>
              <a:t> </a:t>
            </a:r>
            <a:r>
              <a:rPr sz="2400" spc="-35" dirty="0">
                <a:solidFill>
                  <a:srgbClr val="FFFFFF"/>
                </a:solidFill>
                <a:latin typeface="Verdana"/>
                <a:cs typeface="Verdana"/>
              </a:rPr>
              <a:t>itchiness</a:t>
            </a:r>
            <a:r>
              <a:rPr sz="2400" spc="-135" dirty="0">
                <a:solidFill>
                  <a:srgbClr val="FFFFFF"/>
                </a:solidFill>
                <a:latin typeface="Verdana"/>
                <a:cs typeface="Verdana"/>
              </a:rPr>
              <a:t> </a:t>
            </a:r>
            <a:r>
              <a:rPr sz="2400" spc="5" dirty="0">
                <a:solidFill>
                  <a:srgbClr val="FFFFFF"/>
                </a:solidFill>
                <a:latin typeface="Verdana"/>
                <a:cs typeface="Verdana"/>
              </a:rPr>
              <a:t>at</a:t>
            </a:r>
            <a:r>
              <a:rPr sz="2400" spc="-130" dirty="0">
                <a:solidFill>
                  <a:srgbClr val="FFFFFF"/>
                </a:solidFill>
                <a:latin typeface="Verdana"/>
                <a:cs typeface="Verdana"/>
              </a:rPr>
              <a:t> </a:t>
            </a:r>
            <a:r>
              <a:rPr sz="2400" spc="-60" dirty="0">
                <a:solidFill>
                  <a:srgbClr val="FFFFFF"/>
                </a:solidFill>
                <a:latin typeface="Verdana"/>
                <a:cs typeface="Verdana"/>
              </a:rPr>
              <a:t>the</a:t>
            </a:r>
            <a:r>
              <a:rPr sz="2400" spc="-135" dirty="0">
                <a:solidFill>
                  <a:srgbClr val="FFFFFF"/>
                </a:solidFill>
                <a:latin typeface="Verdana"/>
                <a:cs typeface="Verdana"/>
              </a:rPr>
              <a:t> </a:t>
            </a:r>
            <a:r>
              <a:rPr sz="2400" spc="-65" dirty="0">
                <a:solidFill>
                  <a:srgbClr val="FFFFFF"/>
                </a:solidFill>
                <a:latin typeface="Verdana"/>
                <a:cs typeface="Verdana"/>
              </a:rPr>
              <a:t>site</a:t>
            </a:r>
            <a:endParaRPr sz="2400">
              <a:latin typeface="Verdana"/>
              <a:cs typeface="Verdana"/>
            </a:endParaRPr>
          </a:p>
        </p:txBody>
      </p:sp>
      <p:pic>
        <p:nvPicPr>
          <p:cNvPr id="19" name="object 5">
            <a:hlinkClick r:id="rId5" action="ppaction://hlinksldjump"/>
            <a:extLst>
              <a:ext uri="{FF2B5EF4-FFF2-40B4-BE49-F238E27FC236}">
                <a16:creationId xmlns:a16="http://schemas.microsoft.com/office/drawing/2014/main" id="{61C2FFAD-EEE4-7470-2A21-76CEC3BFB4DB}"/>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pic>
        <p:nvPicPr>
          <p:cNvPr id="21" name="Picture 20">
            <a:extLst>
              <a:ext uri="{FF2B5EF4-FFF2-40B4-BE49-F238E27FC236}">
                <a16:creationId xmlns:a16="http://schemas.microsoft.com/office/drawing/2014/main" id="{B756FDD6-4845-4D9A-8CF3-6DB140E892BE}"/>
              </a:ext>
            </a:extLst>
          </p:cNvPr>
          <p:cNvPicPr>
            <a:picLocks noChangeAspect="1"/>
          </p:cNvPicPr>
          <p:nvPr/>
        </p:nvPicPr>
        <p:blipFill>
          <a:blip r:embed="rId7"/>
          <a:stretch>
            <a:fillRect/>
          </a:stretch>
        </p:blipFill>
        <p:spPr>
          <a:xfrm>
            <a:off x="2895600" y="1058448"/>
            <a:ext cx="12117491" cy="25816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5458224"/>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247775" y="8440308"/>
            <a:ext cx="114300" cy="114300"/>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247775" y="8859408"/>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9278508"/>
            <a:ext cx="114300" cy="114300"/>
          </a:xfrm>
          <a:prstGeom prst="rect">
            <a:avLst/>
          </a:prstGeom>
        </p:spPr>
      </p:pic>
      <p:sp>
        <p:nvSpPr>
          <p:cNvPr id="6" name="object 6"/>
          <p:cNvSpPr txBox="1"/>
          <p:nvPr/>
        </p:nvSpPr>
        <p:spPr>
          <a:xfrm>
            <a:off x="1015996" y="6983617"/>
            <a:ext cx="7588884" cy="2540000"/>
          </a:xfrm>
          <a:prstGeom prst="rect">
            <a:avLst/>
          </a:prstGeom>
        </p:spPr>
        <p:txBody>
          <a:bodyPr vert="horz" wrap="square" lIns="0" tIns="66040" rIns="0" bIns="0" rtlCol="0">
            <a:spAutoFit/>
          </a:bodyPr>
          <a:lstStyle/>
          <a:p>
            <a:pPr marL="12700">
              <a:lnSpc>
                <a:spcPct val="100000"/>
              </a:lnSpc>
              <a:spcBef>
                <a:spcPts val="520"/>
              </a:spcBef>
            </a:pPr>
            <a:r>
              <a:rPr sz="2400" spc="100" dirty="0">
                <a:solidFill>
                  <a:srgbClr val="FFFFFF"/>
                </a:solidFill>
                <a:latin typeface="Verdana"/>
                <a:cs typeface="Verdana"/>
              </a:rPr>
              <a:t>Regular</a:t>
            </a:r>
            <a:r>
              <a:rPr sz="2400" spc="229" dirty="0">
                <a:solidFill>
                  <a:srgbClr val="FFFFFF"/>
                </a:solidFill>
                <a:latin typeface="Verdana"/>
                <a:cs typeface="Verdana"/>
              </a:rPr>
              <a:t> </a:t>
            </a:r>
            <a:r>
              <a:rPr sz="2400" spc="170" dirty="0">
                <a:solidFill>
                  <a:srgbClr val="FFFFFF"/>
                </a:solidFill>
                <a:latin typeface="Verdana"/>
                <a:cs typeface="Verdana"/>
              </a:rPr>
              <a:t>application</a:t>
            </a:r>
            <a:r>
              <a:rPr sz="2400" spc="229" dirty="0">
                <a:solidFill>
                  <a:srgbClr val="FFFFFF"/>
                </a:solidFill>
                <a:latin typeface="Verdana"/>
                <a:cs typeface="Verdana"/>
              </a:rPr>
              <a:t> </a:t>
            </a:r>
            <a:r>
              <a:rPr sz="2400" spc="80" dirty="0">
                <a:solidFill>
                  <a:srgbClr val="FFFFFF"/>
                </a:solidFill>
                <a:latin typeface="Verdana"/>
                <a:cs typeface="Verdana"/>
              </a:rPr>
              <a:t>of</a:t>
            </a:r>
            <a:r>
              <a:rPr sz="2400" spc="235" dirty="0">
                <a:solidFill>
                  <a:srgbClr val="FFFFFF"/>
                </a:solidFill>
                <a:latin typeface="Verdana"/>
                <a:cs typeface="Verdana"/>
              </a:rPr>
              <a:t> </a:t>
            </a:r>
            <a:r>
              <a:rPr sz="2400" spc="105" dirty="0">
                <a:solidFill>
                  <a:srgbClr val="FFFFFF"/>
                </a:solidFill>
                <a:latin typeface="Verdana"/>
                <a:cs typeface="Verdana"/>
              </a:rPr>
              <a:t>these</a:t>
            </a:r>
            <a:r>
              <a:rPr sz="2400" spc="229" dirty="0">
                <a:solidFill>
                  <a:srgbClr val="FFFFFF"/>
                </a:solidFill>
                <a:latin typeface="Verdana"/>
                <a:cs typeface="Verdana"/>
              </a:rPr>
              <a:t> </a:t>
            </a:r>
            <a:r>
              <a:rPr sz="2400" spc="100" dirty="0">
                <a:solidFill>
                  <a:srgbClr val="FFFFFF"/>
                </a:solidFill>
                <a:latin typeface="Verdana"/>
                <a:cs typeface="Verdana"/>
              </a:rPr>
              <a:t>moisturisers</a:t>
            </a:r>
            <a:endParaRPr sz="2400">
              <a:latin typeface="Verdana"/>
              <a:cs typeface="Verdana"/>
            </a:endParaRPr>
          </a:p>
          <a:p>
            <a:pPr marL="12700" marR="5080">
              <a:lnSpc>
                <a:spcPct val="114599"/>
              </a:lnSpc>
            </a:pPr>
            <a:r>
              <a:rPr sz="2400" spc="210" dirty="0">
                <a:solidFill>
                  <a:srgbClr val="FFFFFF"/>
                </a:solidFill>
                <a:latin typeface="Verdana"/>
                <a:cs typeface="Verdana"/>
              </a:rPr>
              <a:t>can</a:t>
            </a:r>
            <a:r>
              <a:rPr sz="2400" spc="225" dirty="0">
                <a:solidFill>
                  <a:srgbClr val="FFFFFF"/>
                </a:solidFill>
                <a:latin typeface="Verdana"/>
                <a:cs typeface="Verdana"/>
              </a:rPr>
              <a:t> </a:t>
            </a:r>
            <a:r>
              <a:rPr sz="2400" spc="110" dirty="0">
                <a:solidFill>
                  <a:srgbClr val="FFFFFF"/>
                </a:solidFill>
                <a:latin typeface="Verdana"/>
                <a:cs typeface="Verdana"/>
              </a:rPr>
              <a:t>effectively</a:t>
            </a:r>
            <a:r>
              <a:rPr sz="2400" spc="229" dirty="0">
                <a:solidFill>
                  <a:srgbClr val="FFFFFF"/>
                </a:solidFill>
                <a:latin typeface="Verdana"/>
                <a:cs typeface="Verdana"/>
              </a:rPr>
              <a:t> </a:t>
            </a:r>
            <a:r>
              <a:rPr sz="2400" spc="110" dirty="0">
                <a:solidFill>
                  <a:srgbClr val="FFFFFF"/>
                </a:solidFill>
                <a:latin typeface="Verdana"/>
                <a:cs typeface="Verdana"/>
              </a:rPr>
              <a:t>help</a:t>
            </a:r>
            <a:r>
              <a:rPr sz="2400" spc="225" dirty="0">
                <a:solidFill>
                  <a:srgbClr val="FFFFFF"/>
                </a:solidFill>
                <a:latin typeface="Verdana"/>
                <a:cs typeface="Verdana"/>
              </a:rPr>
              <a:t> </a:t>
            </a:r>
            <a:r>
              <a:rPr sz="2400" spc="175" dirty="0">
                <a:solidFill>
                  <a:srgbClr val="FFFFFF"/>
                </a:solidFill>
                <a:latin typeface="Verdana"/>
                <a:cs typeface="Verdana"/>
              </a:rPr>
              <a:t>care</a:t>
            </a:r>
            <a:r>
              <a:rPr sz="2400" spc="229" dirty="0">
                <a:solidFill>
                  <a:srgbClr val="FFFFFF"/>
                </a:solidFill>
                <a:latin typeface="Verdana"/>
                <a:cs typeface="Verdana"/>
              </a:rPr>
              <a:t> </a:t>
            </a:r>
            <a:r>
              <a:rPr sz="2400" spc="50" dirty="0">
                <a:solidFill>
                  <a:srgbClr val="FFFFFF"/>
                </a:solidFill>
                <a:latin typeface="Verdana"/>
                <a:cs typeface="Verdana"/>
              </a:rPr>
              <a:t>for</a:t>
            </a:r>
            <a:r>
              <a:rPr sz="2400" spc="225" dirty="0">
                <a:solidFill>
                  <a:srgbClr val="FFFFFF"/>
                </a:solidFill>
                <a:latin typeface="Verdana"/>
                <a:cs typeface="Verdana"/>
              </a:rPr>
              <a:t> </a:t>
            </a:r>
            <a:r>
              <a:rPr sz="2400" spc="50" dirty="0">
                <a:solidFill>
                  <a:srgbClr val="FFFFFF"/>
                </a:solidFill>
                <a:latin typeface="Verdana"/>
                <a:cs typeface="Verdana"/>
              </a:rPr>
              <a:t>your</a:t>
            </a:r>
            <a:r>
              <a:rPr sz="2400" spc="229" dirty="0">
                <a:solidFill>
                  <a:srgbClr val="FFFFFF"/>
                </a:solidFill>
                <a:latin typeface="Verdana"/>
                <a:cs typeface="Verdana"/>
              </a:rPr>
              <a:t> </a:t>
            </a:r>
            <a:r>
              <a:rPr sz="2400" spc="160" dirty="0">
                <a:solidFill>
                  <a:srgbClr val="FFFFFF"/>
                </a:solidFill>
                <a:latin typeface="Verdana"/>
                <a:cs typeface="Verdana"/>
              </a:rPr>
              <a:t>hands</a:t>
            </a:r>
            <a:r>
              <a:rPr sz="2400" spc="225" dirty="0">
                <a:solidFill>
                  <a:srgbClr val="FFFFFF"/>
                </a:solidFill>
                <a:latin typeface="Verdana"/>
                <a:cs typeface="Verdana"/>
              </a:rPr>
              <a:t> </a:t>
            </a:r>
            <a:r>
              <a:rPr sz="2400" spc="175" dirty="0">
                <a:solidFill>
                  <a:srgbClr val="FFFFFF"/>
                </a:solidFill>
                <a:latin typeface="Verdana"/>
                <a:cs typeface="Verdana"/>
              </a:rPr>
              <a:t>and </a:t>
            </a:r>
            <a:r>
              <a:rPr sz="2400" spc="-830" dirty="0">
                <a:solidFill>
                  <a:srgbClr val="FFFFFF"/>
                </a:solidFill>
                <a:latin typeface="Verdana"/>
                <a:cs typeface="Verdana"/>
              </a:rPr>
              <a:t> </a:t>
            </a:r>
            <a:r>
              <a:rPr sz="2400" spc="160" dirty="0">
                <a:solidFill>
                  <a:srgbClr val="FFFFFF"/>
                </a:solidFill>
                <a:latin typeface="Verdana"/>
                <a:cs typeface="Verdana"/>
              </a:rPr>
              <a:t>reduce</a:t>
            </a:r>
            <a:r>
              <a:rPr sz="2400" spc="229" dirty="0">
                <a:solidFill>
                  <a:srgbClr val="FFFFFF"/>
                </a:solidFill>
                <a:latin typeface="Verdana"/>
                <a:cs typeface="Verdana"/>
              </a:rPr>
              <a:t> </a:t>
            </a:r>
            <a:r>
              <a:rPr sz="2400" spc="60" dirty="0">
                <a:solidFill>
                  <a:srgbClr val="FFFFFF"/>
                </a:solidFill>
                <a:latin typeface="Verdana"/>
                <a:cs typeface="Verdana"/>
              </a:rPr>
              <a:t>the</a:t>
            </a:r>
            <a:r>
              <a:rPr sz="2400" spc="229" dirty="0">
                <a:solidFill>
                  <a:srgbClr val="FFFFFF"/>
                </a:solidFill>
                <a:latin typeface="Verdana"/>
                <a:cs typeface="Verdana"/>
              </a:rPr>
              <a:t> </a:t>
            </a:r>
            <a:r>
              <a:rPr sz="2400" spc="-20" dirty="0">
                <a:solidFill>
                  <a:srgbClr val="FFFFFF"/>
                </a:solidFill>
                <a:latin typeface="Verdana"/>
                <a:cs typeface="Verdana"/>
              </a:rPr>
              <a:t>risk</a:t>
            </a:r>
            <a:r>
              <a:rPr sz="2400" spc="229" dirty="0">
                <a:solidFill>
                  <a:srgbClr val="FFFFFF"/>
                </a:solidFill>
                <a:latin typeface="Verdana"/>
                <a:cs typeface="Verdana"/>
              </a:rPr>
              <a:t> </a:t>
            </a:r>
            <a:r>
              <a:rPr sz="2400" spc="80" dirty="0">
                <a:solidFill>
                  <a:srgbClr val="FFFFFF"/>
                </a:solidFill>
                <a:latin typeface="Verdana"/>
                <a:cs typeface="Verdana"/>
              </a:rPr>
              <a:t>of</a:t>
            </a:r>
            <a:r>
              <a:rPr sz="2400" spc="235" dirty="0">
                <a:solidFill>
                  <a:srgbClr val="FFFFFF"/>
                </a:solidFill>
                <a:latin typeface="Verdana"/>
                <a:cs typeface="Verdana"/>
              </a:rPr>
              <a:t> </a:t>
            </a:r>
            <a:r>
              <a:rPr sz="2400" spc="145" dirty="0">
                <a:solidFill>
                  <a:srgbClr val="FFFFFF"/>
                </a:solidFill>
                <a:latin typeface="Verdana"/>
                <a:cs typeface="Verdana"/>
              </a:rPr>
              <a:t>developing</a:t>
            </a:r>
            <a:r>
              <a:rPr sz="2400" spc="229" dirty="0">
                <a:solidFill>
                  <a:srgbClr val="FFFFFF"/>
                </a:solidFill>
                <a:latin typeface="Verdana"/>
                <a:cs typeface="Verdana"/>
              </a:rPr>
              <a:t> </a:t>
            </a:r>
            <a:r>
              <a:rPr sz="2400" spc="60" dirty="0">
                <a:solidFill>
                  <a:srgbClr val="FFFFFF"/>
                </a:solidFill>
                <a:latin typeface="Verdana"/>
                <a:cs typeface="Verdana"/>
              </a:rPr>
              <a:t>Dermatitis:</a:t>
            </a:r>
            <a:endParaRPr sz="2400">
              <a:latin typeface="Verdana"/>
              <a:cs typeface="Verdana"/>
            </a:endParaRPr>
          </a:p>
          <a:p>
            <a:pPr marL="530225" marR="5205730">
              <a:lnSpc>
                <a:spcPct val="114599"/>
              </a:lnSpc>
            </a:pPr>
            <a:r>
              <a:rPr sz="2400" spc="-10" dirty="0">
                <a:solidFill>
                  <a:srgbClr val="FFFFFF"/>
                </a:solidFill>
                <a:latin typeface="Verdana"/>
                <a:cs typeface="Verdana"/>
              </a:rPr>
              <a:t>Hand</a:t>
            </a:r>
            <a:r>
              <a:rPr sz="2400" spc="-200" dirty="0">
                <a:solidFill>
                  <a:srgbClr val="FFFFFF"/>
                </a:solidFill>
                <a:latin typeface="Verdana"/>
                <a:cs typeface="Verdana"/>
              </a:rPr>
              <a:t> </a:t>
            </a:r>
            <a:r>
              <a:rPr sz="2400" spc="-55" dirty="0">
                <a:solidFill>
                  <a:srgbClr val="FFFFFF"/>
                </a:solidFill>
                <a:latin typeface="Verdana"/>
                <a:cs typeface="Verdana"/>
              </a:rPr>
              <a:t>lotions </a:t>
            </a:r>
            <a:r>
              <a:rPr sz="2400" spc="-830" dirty="0">
                <a:solidFill>
                  <a:srgbClr val="FFFFFF"/>
                </a:solidFill>
                <a:latin typeface="Verdana"/>
                <a:cs typeface="Verdana"/>
              </a:rPr>
              <a:t> </a:t>
            </a:r>
            <a:r>
              <a:rPr sz="2400" spc="40" dirty="0">
                <a:solidFill>
                  <a:srgbClr val="FFFFFF"/>
                </a:solidFill>
                <a:latin typeface="Verdana"/>
                <a:cs typeface="Verdana"/>
              </a:rPr>
              <a:t>Creams </a:t>
            </a:r>
            <a:r>
              <a:rPr sz="2400" spc="45" dirty="0">
                <a:solidFill>
                  <a:srgbClr val="FFFFFF"/>
                </a:solidFill>
                <a:latin typeface="Verdana"/>
                <a:cs typeface="Verdana"/>
              </a:rPr>
              <a:t> </a:t>
            </a:r>
            <a:r>
              <a:rPr sz="2400" spc="-80" dirty="0">
                <a:solidFill>
                  <a:srgbClr val="FFFFFF"/>
                </a:solidFill>
                <a:latin typeface="Verdana"/>
                <a:cs typeface="Verdana"/>
              </a:rPr>
              <a:t>Emollients</a:t>
            </a:r>
            <a:endParaRPr sz="2400">
              <a:latin typeface="Verdana"/>
              <a:cs typeface="Verdana"/>
            </a:endParaRPr>
          </a:p>
        </p:txBody>
      </p:sp>
      <p:sp>
        <p:nvSpPr>
          <p:cNvPr id="8" name="object 8"/>
          <p:cNvSpPr txBox="1"/>
          <p:nvPr/>
        </p:nvSpPr>
        <p:spPr>
          <a:xfrm>
            <a:off x="920179" y="5925794"/>
            <a:ext cx="6692900" cy="695960"/>
          </a:xfrm>
          <a:prstGeom prst="rect">
            <a:avLst/>
          </a:prstGeom>
        </p:spPr>
        <p:txBody>
          <a:bodyPr vert="horz" wrap="square" lIns="0" tIns="12700" rIns="0" bIns="0" rtlCol="0">
            <a:spAutoFit/>
          </a:bodyPr>
          <a:lstStyle/>
          <a:p>
            <a:pPr marL="12700">
              <a:lnSpc>
                <a:spcPct val="100000"/>
              </a:lnSpc>
              <a:spcBef>
                <a:spcPts val="100"/>
              </a:spcBef>
            </a:pPr>
            <a:r>
              <a:rPr sz="4400" b="1" spc="-65" dirty="0">
                <a:solidFill>
                  <a:srgbClr val="FFFFFF"/>
                </a:solidFill>
                <a:latin typeface="Verdana"/>
                <a:cs typeface="Verdana"/>
              </a:rPr>
              <a:t>Hand</a:t>
            </a:r>
            <a:r>
              <a:rPr sz="4400" b="1" spc="-215" dirty="0">
                <a:solidFill>
                  <a:srgbClr val="FFFFFF"/>
                </a:solidFill>
                <a:latin typeface="Verdana"/>
                <a:cs typeface="Verdana"/>
              </a:rPr>
              <a:t> </a:t>
            </a:r>
            <a:r>
              <a:rPr sz="4400" b="1" spc="-40" dirty="0">
                <a:solidFill>
                  <a:srgbClr val="FFFFFF"/>
                </a:solidFill>
                <a:latin typeface="Verdana"/>
                <a:cs typeface="Verdana"/>
              </a:rPr>
              <a:t>Care</a:t>
            </a:r>
            <a:r>
              <a:rPr sz="4400" b="1" spc="-210" dirty="0">
                <a:solidFill>
                  <a:srgbClr val="FFFFFF"/>
                </a:solidFill>
                <a:latin typeface="Verdana"/>
                <a:cs typeface="Verdana"/>
              </a:rPr>
              <a:t> </a:t>
            </a:r>
            <a:r>
              <a:rPr sz="4400" b="1" spc="-170" dirty="0">
                <a:solidFill>
                  <a:srgbClr val="FFFFFF"/>
                </a:solidFill>
                <a:latin typeface="Verdana"/>
                <a:cs typeface="Verdana"/>
              </a:rPr>
              <a:t>Procedures</a:t>
            </a:r>
            <a:endParaRPr sz="4400">
              <a:latin typeface="Verdana"/>
              <a:cs typeface="Verdana"/>
            </a:endParaRPr>
          </a:p>
        </p:txBody>
      </p:sp>
      <p:pic>
        <p:nvPicPr>
          <p:cNvPr id="10" name="object 5">
            <a:hlinkClick r:id="rId5" action="ppaction://hlinksldjump"/>
            <a:extLst>
              <a:ext uri="{FF2B5EF4-FFF2-40B4-BE49-F238E27FC236}">
                <a16:creationId xmlns:a16="http://schemas.microsoft.com/office/drawing/2014/main" id="{EF6A01F1-1C4C-89B7-8EDA-5645D1986E88}"/>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9" cy="5849303"/>
          </a:xfrm>
          <a:prstGeom prst="rect">
            <a:avLst/>
          </a:prstGeom>
        </p:spPr>
      </p:pic>
      <p:sp>
        <p:nvSpPr>
          <p:cNvPr id="4" name="object 4"/>
          <p:cNvSpPr txBox="1"/>
          <p:nvPr/>
        </p:nvSpPr>
        <p:spPr>
          <a:xfrm>
            <a:off x="990600" y="5849303"/>
            <a:ext cx="5224145" cy="1000760"/>
          </a:xfrm>
          <a:prstGeom prst="rect">
            <a:avLst/>
          </a:prstGeom>
        </p:spPr>
        <p:txBody>
          <a:bodyPr vert="horz" wrap="square" lIns="0" tIns="12700" rIns="0" bIns="0" rtlCol="0">
            <a:spAutoFit/>
          </a:bodyPr>
          <a:lstStyle/>
          <a:p>
            <a:pPr marL="12700">
              <a:lnSpc>
                <a:spcPct val="100000"/>
              </a:lnSpc>
              <a:spcBef>
                <a:spcPts val="100"/>
              </a:spcBef>
            </a:pPr>
            <a:r>
              <a:rPr sz="6400" b="1" spc="-200" dirty="0">
                <a:solidFill>
                  <a:srgbClr val="FFFFFF"/>
                </a:solidFill>
                <a:latin typeface="Verdana"/>
                <a:cs typeface="Verdana"/>
              </a:rPr>
              <a:t>Assessment</a:t>
            </a:r>
            <a:endParaRPr sz="6400" dirty="0">
              <a:latin typeface="Verdana"/>
              <a:cs typeface="Verdana"/>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7904622" y="7148703"/>
            <a:ext cx="133350" cy="13335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8509459" y="7744016"/>
            <a:ext cx="142875" cy="142875"/>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904622" y="8348853"/>
            <a:ext cx="133350" cy="133350"/>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8509459" y="8944166"/>
            <a:ext cx="142875" cy="142875"/>
          </a:xfrm>
          <a:prstGeom prst="rect">
            <a:avLst/>
          </a:prstGeom>
        </p:spPr>
      </p:pic>
      <p:sp>
        <p:nvSpPr>
          <p:cNvPr id="9" name="object 9"/>
          <p:cNvSpPr txBox="1"/>
          <p:nvPr/>
        </p:nvSpPr>
        <p:spPr>
          <a:xfrm>
            <a:off x="7625221" y="6206991"/>
            <a:ext cx="8653780" cy="3025775"/>
          </a:xfrm>
          <a:prstGeom prst="rect">
            <a:avLst/>
          </a:prstGeom>
        </p:spPr>
        <p:txBody>
          <a:bodyPr vert="horz" wrap="square" lIns="0" tIns="12700" rIns="0" bIns="0" rtlCol="0">
            <a:spAutoFit/>
          </a:bodyPr>
          <a:lstStyle/>
          <a:p>
            <a:pPr marL="616585" marR="5080" indent="-604520">
              <a:lnSpc>
                <a:spcPct val="140600"/>
              </a:lnSpc>
              <a:spcBef>
                <a:spcPts val="100"/>
              </a:spcBef>
            </a:pPr>
            <a:r>
              <a:rPr sz="2800" spc="-155" dirty="0">
                <a:solidFill>
                  <a:srgbClr val="FFFFFF"/>
                </a:solidFill>
                <a:latin typeface="Verdana"/>
                <a:cs typeface="Verdana"/>
              </a:rPr>
              <a:t>For</a:t>
            </a:r>
            <a:r>
              <a:rPr sz="2800" spc="-145" dirty="0">
                <a:solidFill>
                  <a:srgbClr val="FFFFFF"/>
                </a:solidFill>
                <a:latin typeface="Verdana"/>
                <a:cs typeface="Verdana"/>
              </a:rPr>
              <a:t> </a:t>
            </a:r>
            <a:r>
              <a:rPr sz="2800" spc="-100" dirty="0">
                <a:solidFill>
                  <a:srgbClr val="FFFFFF"/>
                </a:solidFill>
                <a:latin typeface="Verdana"/>
                <a:cs typeface="Verdana"/>
              </a:rPr>
              <a:t>this</a:t>
            </a:r>
            <a:r>
              <a:rPr sz="2800" spc="-145" dirty="0">
                <a:solidFill>
                  <a:srgbClr val="FFFFFF"/>
                </a:solidFill>
                <a:latin typeface="Verdana"/>
                <a:cs typeface="Verdana"/>
              </a:rPr>
              <a:t> </a:t>
            </a:r>
            <a:r>
              <a:rPr sz="2800" spc="-200" dirty="0">
                <a:solidFill>
                  <a:srgbClr val="FFFFFF"/>
                </a:solidFill>
                <a:latin typeface="Verdana"/>
                <a:cs typeface="Verdana"/>
              </a:rPr>
              <a:t>unit,</a:t>
            </a:r>
            <a:r>
              <a:rPr sz="2800" spc="-140" dirty="0">
                <a:solidFill>
                  <a:srgbClr val="FFFFFF"/>
                </a:solidFill>
                <a:latin typeface="Verdana"/>
                <a:cs typeface="Verdana"/>
              </a:rPr>
              <a:t> </a:t>
            </a:r>
            <a:r>
              <a:rPr sz="2800" spc="-60" dirty="0">
                <a:solidFill>
                  <a:srgbClr val="FFFFFF"/>
                </a:solidFill>
                <a:latin typeface="Verdana"/>
                <a:cs typeface="Verdana"/>
              </a:rPr>
              <a:t>you</a:t>
            </a:r>
            <a:r>
              <a:rPr sz="2800" spc="-145" dirty="0">
                <a:solidFill>
                  <a:srgbClr val="FFFFFF"/>
                </a:solidFill>
                <a:latin typeface="Verdana"/>
                <a:cs typeface="Verdana"/>
              </a:rPr>
              <a:t> </a:t>
            </a:r>
            <a:r>
              <a:rPr sz="2800" spc="-135" dirty="0">
                <a:solidFill>
                  <a:srgbClr val="FFFFFF"/>
                </a:solidFill>
                <a:latin typeface="Verdana"/>
                <a:cs typeface="Verdana"/>
              </a:rPr>
              <a:t>will</a:t>
            </a:r>
            <a:r>
              <a:rPr sz="2800" spc="-145" dirty="0">
                <a:solidFill>
                  <a:srgbClr val="FFFFFF"/>
                </a:solidFill>
                <a:latin typeface="Verdana"/>
                <a:cs typeface="Verdana"/>
              </a:rPr>
              <a:t> </a:t>
            </a:r>
            <a:r>
              <a:rPr sz="2800" spc="65" dirty="0">
                <a:solidFill>
                  <a:srgbClr val="FFFFFF"/>
                </a:solidFill>
                <a:latin typeface="Verdana"/>
                <a:cs typeface="Verdana"/>
              </a:rPr>
              <a:t>be</a:t>
            </a:r>
            <a:r>
              <a:rPr sz="2800" spc="-140" dirty="0">
                <a:solidFill>
                  <a:srgbClr val="FFFFFF"/>
                </a:solidFill>
                <a:latin typeface="Verdana"/>
                <a:cs typeface="Verdana"/>
              </a:rPr>
              <a:t> </a:t>
            </a:r>
            <a:r>
              <a:rPr sz="2800" spc="35" dirty="0">
                <a:solidFill>
                  <a:srgbClr val="FFFFFF"/>
                </a:solidFill>
                <a:latin typeface="Verdana"/>
                <a:cs typeface="Verdana"/>
              </a:rPr>
              <a:t>assessed</a:t>
            </a:r>
            <a:r>
              <a:rPr sz="2800" spc="-145" dirty="0">
                <a:solidFill>
                  <a:srgbClr val="FFFFFF"/>
                </a:solidFill>
                <a:latin typeface="Verdana"/>
                <a:cs typeface="Verdana"/>
              </a:rPr>
              <a:t> </a:t>
            </a:r>
            <a:r>
              <a:rPr sz="2800" spc="-10" dirty="0">
                <a:solidFill>
                  <a:srgbClr val="FFFFFF"/>
                </a:solidFill>
                <a:latin typeface="Verdana"/>
                <a:cs typeface="Verdana"/>
              </a:rPr>
              <a:t>on</a:t>
            </a:r>
            <a:r>
              <a:rPr sz="2800" spc="-145" dirty="0">
                <a:solidFill>
                  <a:srgbClr val="FFFFFF"/>
                </a:solidFill>
                <a:latin typeface="Verdana"/>
                <a:cs typeface="Verdana"/>
              </a:rPr>
              <a:t> </a:t>
            </a:r>
            <a:r>
              <a:rPr sz="2800" spc="-65" dirty="0">
                <a:solidFill>
                  <a:srgbClr val="FFFFFF"/>
                </a:solidFill>
                <a:latin typeface="Verdana"/>
                <a:cs typeface="Verdana"/>
              </a:rPr>
              <a:t>the</a:t>
            </a:r>
            <a:r>
              <a:rPr sz="2800" spc="-140" dirty="0">
                <a:solidFill>
                  <a:srgbClr val="FFFFFF"/>
                </a:solidFill>
                <a:latin typeface="Verdana"/>
                <a:cs typeface="Verdana"/>
              </a:rPr>
              <a:t> </a:t>
            </a:r>
            <a:r>
              <a:rPr sz="2800" spc="-90" dirty="0">
                <a:solidFill>
                  <a:srgbClr val="FFFFFF"/>
                </a:solidFill>
                <a:latin typeface="Verdana"/>
                <a:cs typeface="Verdana"/>
              </a:rPr>
              <a:t>following: </a:t>
            </a:r>
            <a:r>
              <a:rPr sz="2800" spc="-969" dirty="0">
                <a:solidFill>
                  <a:srgbClr val="FFFFFF"/>
                </a:solidFill>
                <a:latin typeface="Verdana"/>
                <a:cs typeface="Verdana"/>
              </a:rPr>
              <a:t> </a:t>
            </a:r>
            <a:r>
              <a:rPr sz="2800" spc="-15" dirty="0">
                <a:solidFill>
                  <a:srgbClr val="FFFFFF"/>
                </a:solidFill>
                <a:latin typeface="Verdana"/>
                <a:cs typeface="Verdana"/>
                <a:hlinkClick r:id="rId5" action="ppaction://hlinksldjump"/>
              </a:rPr>
              <a:t>Assessment</a:t>
            </a:r>
            <a:r>
              <a:rPr sz="2800" spc="-150" dirty="0">
                <a:solidFill>
                  <a:srgbClr val="FFFFFF"/>
                </a:solidFill>
                <a:latin typeface="Verdana"/>
                <a:cs typeface="Verdana"/>
                <a:hlinkClick r:id="rId5" action="ppaction://hlinksldjump"/>
              </a:rPr>
              <a:t> </a:t>
            </a:r>
            <a:r>
              <a:rPr sz="2800" spc="-955" dirty="0">
                <a:solidFill>
                  <a:srgbClr val="FFFFFF"/>
                </a:solidFill>
                <a:latin typeface="Verdana"/>
                <a:cs typeface="Verdana"/>
                <a:hlinkClick r:id="rId5" action="ppaction://hlinksldjump"/>
              </a:rPr>
              <a:t>1</a:t>
            </a:r>
            <a:endParaRPr sz="2800" dirty="0">
              <a:latin typeface="Verdana"/>
              <a:cs typeface="Verdana"/>
              <a:hlinkClick r:id="rId5" action="ppaction://hlinksldjump"/>
            </a:endParaRPr>
          </a:p>
          <a:p>
            <a:pPr marL="616585" marR="3700145" indent="604520">
              <a:lnSpc>
                <a:spcPct val="140600"/>
              </a:lnSpc>
            </a:pPr>
            <a:r>
              <a:rPr sz="2800" spc="-40" dirty="0">
                <a:solidFill>
                  <a:srgbClr val="FFFFFF"/>
                </a:solidFill>
                <a:latin typeface="Verdana"/>
                <a:cs typeface="Verdana"/>
                <a:hlinkClick r:id="rId5" action="ppaction://hlinksldjump"/>
              </a:rPr>
              <a:t>Knowledge</a:t>
            </a:r>
            <a:r>
              <a:rPr sz="2800" spc="-200" dirty="0">
                <a:solidFill>
                  <a:srgbClr val="FFFFFF"/>
                </a:solidFill>
                <a:latin typeface="Verdana"/>
                <a:cs typeface="Verdana"/>
                <a:hlinkClick r:id="rId5" action="ppaction://hlinksldjump"/>
              </a:rPr>
              <a:t> </a:t>
            </a:r>
            <a:r>
              <a:rPr sz="2800" spc="-45" dirty="0">
                <a:solidFill>
                  <a:srgbClr val="FFFFFF"/>
                </a:solidFill>
                <a:latin typeface="Verdana"/>
                <a:cs typeface="Verdana"/>
                <a:hlinkClick r:id="rId5" action="ppaction://hlinksldjump"/>
              </a:rPr>
              <a:t>Questions </a:t>
            </a:r>
            <a:r>
              <a:rPr sz="2800" spc="-969" dirty="0">
                <a:solidFill>
                  <a:srgbClr val="FFFFFF"/>
                </a:solidFill>
                <a:latin typeface="Verdana"/>
                <a:cs typeface="Verdana"/>
                <a:hlinkClick r:id="rId5" action="ppaction://hlinksldjump"/>
              </a:rPr>
              <a:t> </a:t>
            </a:r>
            <a:r>
              <a:rPr sz="2800" spc="-15" dirty="0">
                <a:solidFill>
                  <a:srgbClr val="FFFFFF"/>
                </a:solidFill>
                <a:latin typeface="Verdana"/>
                <a:cs typeface="Verdana"/>
                <a:hlinkClick r:id="rId6" action="ppaction://hlinksldjump"/>
              </a:rPr>
              <a:t>Assessment</a:t>
            </a:r>
            <a:r>
              <a:rPr sz="2800" spc="-150" dirty="0">
                <a:solidFill>
                  <a:srgbClr val="FFFFFF"/>
                </a:solidFill>
                <a:latin typeface="Verdana"/>
                <a:cs typeface="Verdana"/>
                <a:hlinkClick r:id="rId6" action="ppaction://hlinksldjump"/>
              </a:rPr>
              <a:t> </a:t>
            </a:r>
            <a:r>
              <a:rPr sz="2800" spc="-155" dirty="0">
                <a:solidFill>
                  <a:srgbClr val="FFFFFF"/>
                </a:solidFill>
                <a:latin typeface="Verdana"/>
                <a:cs typeface="Verdana"/>
                <a:hlinkClick r:id="rId6" action="ppaction://hlinksldjump"/>
              </a:rPr>
              <a:t>2</a:t>
            </a:r>
            <a:endParaRPr sz="2800" dirty="0">
              <a:latin typeface="Verdana"/>
              <a:cs typeface="Verdana"/>
              <a:hlinkClick r:id="rId6" action="ppaction://hlinksldjump"/>
            </a:endParaRPr>
          </a:p>
          <a:p>
            <a:pPr marL="1221105">
              <a:lnSpc>
                <a:spcPct val="100000"/>
              </a:lnSpc>
              <a:spcBef>
                <a:spcPts val="1365"/>
              </a:spcBef>
            </a:pPr>
            <a:r>
              <a:rPr sz="2800" spc="-10" dirty="0">
                <a:solidFill>
                  <a:srgbClr val="FFFFFF"/>
                </a:solidFill>
                <a:latin typeface="Verdana"/>
                <a:cs typeface="Verdana"/>
                <a:hlinkClick r:id="rId6" action="ppaction://hlinksldjump"/>
              </a:rPr>
              <a:t>Performance</a:t>
            </a:r>
            <a:r>
              <a:rPr sz="2800" spc="-175" dirty="0">
                <a:solidFill>
                  <a:srgbClr val="FFFFFF"/>
                </a:solidFill>
                <a:latin typeface="Verdana"/>
                <a:cs typeface="Verdana"/>
                <a:hlinkClick r:id="rId6" action="ppaction://hlinksldjump"/>
              </a:rPr>
              <a:t> </a:t>
            </a:r>
            <a:r>
              <a:rPr sz="2800" spc="-50" dirty="0">
                <a:solidFill>
                  <a:srgbClr val="FFFFFF"/>
                </a:solidFill>
                <a:latin typeface="Verdana"/>
                <a:cs typeface="Verdana"/>
                <a:hlinkClick r:id="rId6" action="ppaction://hlinksldjump"/>
              </a:rPr>
              <a:t>Demostration</a:t>
            </a:r>
            <a:endParaRPr sz="2800" dirty="0">
              <a:latin typeface="Verdana"/>
              <a:cs typeface="Verdana"/>
            </a:endParaRPr>
          </a:p>
        </p:txBody>
      </p:sp>
      <p:pic>
        <p:nvPicPr>
          <p:cNvPr id="10" name="object 10"/>
          <p:cNvPicPr/>
          <p:nvPr/>
        </p:nvPicPr>
        <p:blipFill>
          <a:blip r:embed="rId7"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sp>
        <p:nvSpPr>
          <p:cNvPr id="11" name="TextBox 10">
            <a:extLst>
              <a:ext uri="{FF2B5EF4-FFF2-40B4-BE49-F238E27FC236}">
                <a16:creationId xmlns:a16="http://schemas.microsoft.com/office/drawing/2014/main" id="{B0BD207F-42EA-A12F-72F6-A3BDFB19B54F}"/>
              </a:ext>
            </a:extLst>
          </p:cNvPr>
          <p:cNvSpPr txBox="1"/>
          <p:nvPr/>
        </p:nvSpPr>
        <p:spPr>
          <a:xfrm>
            <a:off x="172307" y="7344494"/>
            <a:ext cx="2227742" cy="2308324"/>
          </a:xfrm>
          <a:prstGeom prst="rect">
            <a:avLst/>
          </a:prstGeom>
          <a:noFill/>
        </p:spPr>
        <p:txBody>
          <a:bodyPr wrap="square" rtlCol="0">
            <a:spAutoFit/>
          </a:bodyPr>
          <a:lstStyle/>
          <a:p>
            <a:r>
              <a:rPr lang="en-AU" sz="3600" dirty="0">
                <a:solidFill>
                  <a:schemeClr val="bg1"/>
                </a:solidFill>
                <a:hlinkClick r:id="rId8" action="ppaction://hlinksldjump"/>
              </a:rPr>
              <a:t>Activity 1</a:t>
            </a:r>
            <a:endParaRPr lang="en-AU" sz="3600" dirty="0">
              <a:solidFill>
                <a:schemeClr val="bg1"/>
              </a:solidFill>
            </a:endParaRPr>
          </a:p>
          <a:p>
            <a:r>
              <a:rPr lang="en-AU" sz="3600" dirty="0">
                <a:solidFill>
                  <a:schemeClr val="bg1"/>
                </a:solidFill>
                <a:hlinkClick r:id="rId9" action="ppaction://hlinksldjump"/>
              </a:rPr>
              <a:t>Activity 2</a:t>
            </a:r>
            <a:endParaRPr lang="en-AU" sz="3600" dirty="0">
              <a:solidFill>
                <a:schemeClr val="bg1"/>
              </a:solidFill>
            </a:endParaRPr>
          </a:p>
          <a:p>
            <a:r>
              <a:rPr lang="en-AU" sz="3600" dirty="0">
                <a:solidFill>
                  <a:schemeClr val="bg1"/>
                </a:solidFill>
                <a:hlinkClick r:id="rId10" action="ppaction://hlinksldjump"/>
              </a:rPr>
              <a:t>Activity 3</a:t>
            </a:r>
            <a:endParaRPr lang="en-AU" sz="3600" dirty="0">
              <a:solidFill>
                <a:schemeClr val="bg1"/>
              </a:solidFill>
            </a:endParaRPr>
          </a:p>
          <a:p>
            <a:r>
              <a:rPr lang="en-AU" sz="3600" dirty="0">
                <a:solidFill>
                  <a:schemeClr val="bg1"/>
                </a:solidFill>
                <a:hlinkClick r:id="rId11" action="ppaction://hlinksldjump"/>
              </a:rPr>
              <a:t>Activity 4</a:t>
            </a:r>
            <a:endParaRPr lang="en-AU" sz="3600" dirty="0">
              <a:solidFill>
                <a:schemeClr val="bg1"/>
              </a:solidFill>
            </a:endParaRPr>
          </a:p>
        </p:txBody>
      </p:sp>
      <p:sp>
        <p:nvSpPr>
          <p:cNvPr id="12" name="TextBox 11">
            <a:extLst>
              <a:ext uri="{FF2B5EF4-FFF2-40B4-BE49-F238E27FC236}">
                <a16:creationId xmlns:a16="http://schemas.microsoft.com/office/drawing/2014/main" id="{D5A5A091-7425-9405-7C50-5FAB5E595529}"/>
              </a:ext>
            </a:extLst>
          </p:cNvPr>
          <p:cNvSpPr txBox="1"/>
          <p:nvPr/>
        </p:nvSpPr>
        <p:spPr>
          <a:xfrm>
            <a:off x="2572356" y="7311925"/>
            <a:ext cx="4775596" cy="2308324"/>
          </a:xfrm>
          <a:prstGeom prst="rect">
            <a:avLst/>
          </a:prstGeom>
          <a:noFill/>
        </p:spPr>
        <p:txBody>
          <a:bodyPr wrap="square" rtlCol="0">
            <a:spAutoFit/>
          </a:bodyPr>
          <a:lstStyle/>
          <a:p>
            <a:r>
              <a:rPr lang="en-AU" sz="3600" dirty="0">
                <a:solidFill>
                  <a:schemeClr val="bg1"/>
                </a:solidFill>
                <a:hlinkClick r:id="rId12" action="ppaction://hlinksldjump"/>
              </a:rPr>
              <a:t>Learning Checkpoint 1</a:t>
            </a:r>
            <a:endParaRPr lang="en-AU" sz="3600" dirty="0">
              <a:solidFill>
                <a:schemeClr val="bg1"/>
              </a:solidFill>
            </a:endParaRPr>
          </a:p>
          <a:p>
            <a:r>
              <a:rPr lang="en-AU" sz="3600" dirty="0">
                <a:solidFill>
                  <a:schemeClr val="bg1"/>
                </a:solidFill>
                <a:hlinkClick r:id="rId13" action="ppaction://hlinksldjump"/>
              </a:rPr>
              <a:t>Learning Checkpoint 2</a:t>
            </a:r>
            <a:endParaRPr lang="en-AU" sz="3600" dirty="0">
              <a:solidFill>
                <a:schemeClr val="bg1"/>
              </a:solidFill>
            </a:endParaRPr>
          </a:p>
          <a:p>
            <a:r>
              <a:rPr lang="en-AU" sz="3600" dirty="0">
                <a:solidFill>
                  <a:schemeClr val="bg1"/>
                </a:solidFill>
                <a:hlinkClick r:id="rId14" action="ppaction://hlinksldjump"/>
              </a:rPr>
              <a:t>Learning Checkpoint 3</a:t>
            </a:r>
            <a:endParaRPr lang="en-AU" sz="3600" dirty="0">
              <a:solidFill>
                <a:schemeClr val="bg1"/>
              </a:solidFill>
            </a:endParaRPr>
          </a:p>
          <a:p>
            <a:r>
              <a:rPr lang="en-AU" sz="3600" dirty="0">
                <a:solidFill>
                  <a:schemeClr val="bg1"/>
                </a:solidFill>
                <a:hlinkClick r:id="rId15" action="ppaction://hlinksldjump"/>
              </a:rPr>
              <a:t>Learning Checkpoint 4</a:t>
            </a:r>
            <a:endParaRPr lang="en-AU" sz="3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
            <a:ext cx="18287999" cy="5458224"/>
          </a:xfrm>
          <a:prstGeom prst="rect">
            <a:avLst/>
          </a:prstGeom>
        </p:spPr>
      </p:pic>
      <p:sp>
        <p:nvSpPr>
          <p:cNvPr id="3" name="object 3"/>
          <p:cNvSpPr txBox="1"/>
          <p:nvPr/>
        </p:nvSpPr>
        <p:spPr>
          <a:xfrm>
            <a:off x="1016000" y="6983620"/>
            <a:ext cx="8402320" cy="2540000"/>
          </a:xfrm>
          <a:prstGeom prst="rect">
            <a:avLst/>
          </a:prstGeom>
        </p:spPr>
        <p:txBody>
          <a:bodyPr vert="horz" wrap="square" lIns="0" tIns="12700" rIns="0" bIns="0" rtlCol="0">
            <a:spAutoFit/>
          </a:bodyPr>
          <a:lstStyle/>
          <a:p>
            <a:pPr marL="12700" marR="5080">
              <a:lnSpc>
                <a:spcPct val="114599"/>
              </a:lnSpc>
              <a:spcBef>
                <a:spcPts val="100"/>
              </a:spcBef>
            </a:pPr>
            <a:r>
              <a:rPr sz="2400" spc="140" dirty="0">
                <a:solidFill>
                  <a:srgbClr val="FFFFFF"/>
                </a:solidFill>
                <a:latin typeface="Verdana"/>
                <a:cs typeface="Verdana"/>
              </a:rPr>
              <a:t>Open</a:t>
            </a:r>
            <a:r>
              <a:rPr sz="2400" spc="229" dirty="0">
                <a:solidFill>
                  <a:srgbClr val="FFFFFF"/>
                </a:solidFill>
                <a:latin typeface="Verdana"/>
                <a:cs typeface="Verdana"/>
              </a:rPr>
              <a:t> </a:t>
            </a:r>
            <a:r>
              <a:rPr sz="2400" spc="135" dirty="0">
                <a:solidFill>
                  <a:srgbClr val="FFFFFF"/>
                </a:solidFill>
                <a:latin typeface="Verdana"/>
                <a:cs typeface="Verdana"/>
              </a:rPr>
              <a:t>wounds</a:t>
            </a:r>
            <a:r>
              <a:rPr sz="2400" spc="235" dirty="0">
                <a:solidFill>
                  <a:srgbClr val="FFFFFF"/>
                </a:solidFill>
                <a:latin typeface="Verdana"/>
                <a:cs typeface="Verdana"/>
              </a:rPr>
              <a:t> </a:t>
            </a:r>
            <a:r>
              <a:rPr sz="2400" spc="110" dirty="0">
                <a:solidFill>
                  <a:srgbClr val="FFFFFF"/>
                </a:solidFill>
                <a:latin typeface="Verdana"/>
                <a:cs typeface="Verdana"/>
              </a:rPr>
              <a:t>are</a:t>
            </a:r>
            <a:r>
              <a:rPr sz="2400" spc="229" dirty="0">
                <a:solidFill>
                  <a:srgbClr val="FFFFFF"/>
                </a:solidFill>
                <a:latin typeface="Verdana"/>
                <a:cs typeface="Verdana"/>
              </a:rPr>
              <a:t> </a:t>
            </a:r>
            <a:r>
              <a:rPr sz="2400" spc="125" dirty="0">
                <a:solidFill>
                  <a:srgbClr val="FFFFFF"/>
                </a:solidFill>
                <a:latin typeface="Verdana"/>
                <a:cs typeface="Verdana"/>
              </a:rPr>
              <a:t>portals</a:t>
            </a:r>
            <a:r>
              <a:rPr sz="2400" spc="235" dirty="0">
                <a:solidFill>
                  <a:srgbClr val="FFFFFF"/>
                </a:solidFill>
                <a:latin typeface="Verdana"/>
                <a:cs typeface="Verdana"/>
              </a:rPr>
              <a:t> </a:t>
            </a:r>
            <a:r>
              <a:rPr sz="2400" spc="85" dirty="0">
                <a:solidFill>
                  <a:srgbClr val="FFFFFF"/>
                </a:solidFill>
                <a:latin typeface="Verdana"/>
                <a:cs typeface="Verdana"/>
              </a:rPr>
              <a:t>that</a:t>
            </a:r>
            <a:r>
              <a:rPr sz="2400" spc="229" dirty="0">
                <a:solidFill>
                  <a:srgbClr val="FFFFFF"/>
                </a:solidFill>
                <a:latin typeface="Verdana"/>
                <a:cs typeface="Verdana"/>
              </a:rPr>
              <a:t> </a:t>
            </a:r>
            <a:r>
              <a:rPr sz="2400" spc="110" dirty="0">
                <a:solidFill>
                  <a:srgbClr val="FFFFFF"/>
                </a:solidFill>
                <a:latin typeface="Verdana"/>
                <a:cs typeface="Verdana"/>
              </a:rPr>
              <a:t>allow</a:t>
            </a:r>
            <a:r>
              <a:rPr sz="2400" spc="235" dirty="0">
                <a:solidFill>
                  <a:srgbClr val="FFFFFF"/>
                </a:solidFill>
                <a:latin typeface="Verdana"/>
                <a:cs typeface="Verdana"/>
              </a:rPr>
              <a:t> </a:t>
            </a:r>
            <a:r>
              <a:rPr sz="2400" spc="170" dirty="0">
                <a:solidFill>
                  <a:srgbClr val="FFFFFF"/>
                </a:solidFill>
                <a:latin typeface="Verdana"/>
                <a:cs typeface="Verdana"/>
              </a:rPr>
              <a:t>bacteria</a:t>
            </a:r>
            <a:r>
              <a:rPr sz="2400" spc="229" dirty="0">
                <a:solidFill>
                  <a:srgbClr val="FFFFFF"/>
                </a:solidFill>
                <a:latin typeface="Verdana"/>
                <a:cs typeface="Verdana"/>
              </a:rPr>
              <a:t> </a:t>
            </a:r>
            <a:r>
              <a:rPr sz="2400" spc="175" dirty="0">
                <a:solidFill>
                  <a:srgbClr val="FFFFFF"/>
                </a:solidFill>
                <a:latin typeface="Verdana"/>
                <a:cs typeface="Verdana"/>
              </a:rPr>
              <a:t>and </a:t>
            </a:r>
            <a:r>
              <a:rPr sz="2400" spc="-825" dirty="0">
                <a:solidFill>
                  <a:srgbClr val="FFFFFF"/>
                </a:solidFill>
                <a:latin typeface="Verdana"/>
                <a:cs typeface="Verdana"/>
              </a:rPr>
              <a:t> </a:t>
            </a:r>
            <a:r>
              <a:rPr sz="2400" spc="80" dirty="0">
                <a:solidFill>
                  <a:srgbClr val="FFFFFF"/>
                </a:solidFill>
                <a:latin typeface="Verdana"/>
                <a:cs typeface="Verdana"/>
              </a:rPr>
              <a:t>other</a:t>
            </a:r>
            <a:r>
              <a:rPr sz="2400" spc="225" dirty="0">
                <a:solidFill>
                  <a:srgbClr val="FFFFFF"/>
                </a:solidFill>
                <a:latin typeface="Verdana"/>
                <a:cs typeface="Verdana"/>
              </a:rPr>
              <a:t> </a:t>
            </a:r>
            <a:r>
              <a:rPr sz="2400" spc="110" dirty="0">
                <a:solidFill>
                  <a:srgbClr val="FFFFFF"/>
                </a:solidFill>
                <a:latin typeface="Verdana"/>
                <a:cs typeface="Verdana"/>
              </a:rPr>
              <a:t>harmful</a:t>
            </a:r>
            <a:r>
              <a:rPr sz="2400" spc="225" dirty="0">
                <a:solidFill>
                  <a:srgbClr val="FFFFFF"/>
                </a:solidFill>
                <a:latin typeface="Verdana"/>
                <a:cs typeface="Verdana"/>
              </a:rPr>
              <a:t> </a:t>
            </a:r>
            <a:r>
              <a:rPr sz="2400" spc="160" dirty="0">
                <a:solidFill>
                  <a:srgbClr val="FFFFFF"/>
                </a:solidFill>
                <a:latin typeface="Verdana"/>
                <a:cs typeface="Verdana"/>
              </a:rPr>
              <a:t>microorganisms</a:t>
            </a:r>
            <a:r>
              <a:rPr sz="2400" spc="225" dirty="0">
                <a:solidFill>
                  <a:srgbClr val="FFFFFF"/>
                </a:solidFill>
                <a:latin typeface="Verdana"/>
                <a:cs typeface="Verdana"/>
              </a:rPr>
              <a:t> </a:t>
            </a:r>
            <a:r>
              <a:rPr sz="2400" spc="40" dirty="0">
                <a:solidFill>
                  <a:srgbClr val="FFFFFF"/>
                </a:solidFill>
                <a:latin typeface="Verdana"/>
                <a:cs typeface="Verdana"/>
              </a:rPr>
              <a:t>to</a:t>
            </a:r>
            <a:r>
              <a:rPr sz="2400" spc="229" dirty="0">
                <a:solidFill>
                  <a:srgbClr val="FFFFFF"/>
                </a:solidFill>
                <a:latin typeface="Verdana"/>
                <a:cs typeface="Verdana"/>
              </a:rPr>
              <a:t> </a:t>
            </a:r>
            <a:r>
              <a:rPr sz="2400" spc="75" dirty="0">
                <a:solidFill>
                  <a:srgbClr val="FFFFFF"/>
                </a:solidFill>
                <a:latin typeface="Verdana"/>
                <a:cs typeface="Verdana"/>
              </a:rPr>
              <a:t>enter</a:t>
            </a:r>
            <a:r>
              <a:rPr sz="2400" spc="225" dirty="0">
                <a:solidFill>
                  <a:srgbClr val="FFFFFF"/>
                </a:solidFill>
                <a:latin typeface="Verdana"/>
                <a:cs typeface="Verdana"/>
              </a:rPr>
              <a:t> </a:t>
            </a:r>
            <a:r>
              <a:rPr sz="2400" spc="60" dirty="0">
                <a:solidFill>
                  <a:srgbClr val="FFFFFF"/>
                </a:solidFill>
                <a:latin typeface="Verdana"/>
                <a:cs typeface="Verdana"/>
              </a:rPr>
              <a:t>the</a:t>
            </a:r>
            <a:r>
              <a:rPr sz="2400" spc="225" dirty="0">
                <a:solidFill>
                  <a:srgbClr val="FFFFFF"/>
                </a:solidFill>
                <a:latin typeface="Verdana"/>
                <a:cs typeface="Verdana"/>
              </a:rPr>
              <a:t> </a:t>
            </a:r>
            <a:r>
              <a:rPr sz="2400" spc="85" dirty="0">
                <a:solidFill>
                  <a:srgbClr val="FFFFFF"/>
                </a:solidFill>
                <a:latin typeface="Verdana"/>
                <a:cs typeface="Verdana"/>
              </a:rPr>
              <a:t>body.</a:t>
            </a:r>
            <a:endParaRPr sz="2400">
              <a:latin typeface="Verdana"/>
              <a:cs typeface="Verdana"/>
            </a:endParaRPr>
          </a:p>
          <a:p>
            <a:pPr>
              <a:lnSpc>
                <a:spcPct val="100000"/>
              </a:lnSpc>
              <a:spcBef>
                <a:spcPts val="10"/>
              </a:spcBef>
            </a:pPr>
            <a:endParaRPr sz="3050">
              <a:latin typeface="Verdana"/>
              <a:cs typeface="Verdana"/>
            </a:endParaRPr>
          </a:p>
          <a:p>
            <a:pPr marL="12700">
              <a:lnSpc>
                <a:spcPct val="100000"/>
              </a:lnSpc>
            </a:pPr>
            <a:r>
              <a:rPr sz="2400" spc="-220" dirty="0">
                <a:solidFill>
                  <a:srgbClr val="FFFFFF"/>
                </a:solidFill>
                <a:latin typeface="Verdana"/>
                <a:cs typeface="Verdana"/>
              </a:rPr>
              <a:t>It</a:t>
            </a:r>
            <a:r>
              <a:rPr sz="2400" spc="229" dirty="0">
                <a:solidFill>
                  <a:srgbClr val="FFFFFF"/>
                </a:solidFill>
                <a:latin typeface="Verdana"/>
                <a:cs typeface="Verdana"/>
              </a:rPr>
              <a:t> </a:t>
            </a:r>
            <a:r>
              <a:rPr sz="2400" spc="15" dirty="0">
                <a:solidFill>
                  <a:srgbClr val="FFFFFF"/>
                </a:solidFill>
                <a:latin typeface="Verdana"/>
                <a:cs typeface="Verdana"/>
              </a:rPr>
              <a:t>is</a:t>
            </a:r>
            <a:r>
              <a:rPr sz="2400" spc="229" dirty="0">
                <a:solidFill>
                  <a:srgbClr val="FFFFFF"/>
                </a:solidFill>
                <a:latin typeface="Verdana"/>
                <a:cs typeface="Verdana"/>
              </a:rPr>
              <a:t> </a:t>
            </a:r>
            <a:r>
              <a:rPr sz="2400" spc="150" dirty="0">
                <a:solidFill>
                  <a:srgbClr val="FFFFFF"/>
                </a:solidFill>
                <a:latin typeface="Verdana"/>
                <a:cs typeface="Verdana"/>
              </a:rPr>
              <a:t>crucial</a:t>
            </a:r>
            <a:r>
              <a:rPr sz="2400" spc="229" dirty="0">
                <a:solidFill>
                  <a:srgbClr val="FFFFFF"/>
                </a:solidFill>
                <a:latin typeface="Verdana"/>
                <a:cs typeface="Verdana"/>
              </a:rPr>
              <a:t> </a:t>
            </a:r>
            <a:r>
              <a:rPr sz="2400" spc="40" dirty="0">
                <a:solidFill>
                  <a:srgbClr val="FFFFFF"/>
                </a:solidFill>
                <a:latin typeface="Verdana"/>
                <a:cs typeface="Verdana"/>
              </a:rPr>
              <a:t>to</a:t>
            </a:r>
            <a:r>
              <a:rPr sz="2400" spc="235" dirty="0">
                <a:solidFill>
                  <a:srgbClr val="FFFFFF"/>
                </a:solidFill>
                <a:latin typeface="Verdana"/>
                <a:cs typeface="Verdana"/>
              </a:rPr>
              <a:t> </a:t>
            </a:r>
            <a:r>
              <a:rPr sz="2400" spc="125" dirty="0">
                <a:solidFill>
                  <a:srgbClr val="FFFFFF"/>
                </a:solidFill>
                <a:latin typeface="Verdana"/>
                <a:cs typeface="Verdana"/>
              </a:rPr>
              <a:t>cover</a:t>
            </a:r>
            <a:r>
              <a:rPr sz="2400" spc="229" dirty="0">
                <a:solidFill>
                  <a:srgbClr val="FFFFFF"/>
                </a:solidFill>
                <a:latin typeface="Verdana"/>
                <a:cs typeface="Verdana"/>
              </a:rPr>
              <a:t> </a:t>
            </a:r>
            <a:r>
              <a:rPr sz="2400" spc="100" dirty="0">
                <a:solidFill>
                  <a:srgbClr val="FFFFFF"/>
                </a:solidFill>
                <a:latin typeface="Verdana"/>
                <a:cs typeface="Verdana"/>
              </a:rPr>
              <a:t>any</a:t>
            </a:r>
            <a:r>
              <a:rPr sz="2400" spc="229" dirty="0">
                <a:solidFill>
                  <a:srgbClr val="FFFFFF"/>
                </a:solidFill>
                <a:latin typeface="Verdana"/>
                <a:cs typeface="Verdana"/>
              </a:rPr>
              <a:t> </a:t>
            </a:r>
            <a:r>
              <a:rPr sz="2400" spc="125" dirty="0">
                <a:solidFill>
                  <a:srgbClr val="FFFFFF"/>
                </a:solidFill>
                <a:latin typeface="Verdana"/>
                <a:cs typeface="Verdana"/>
              </a:rPr>
              <a:t>cuts</a:t>
            </a:r>
            <a:r>
              <a:rPr sz="2400" spc="235" dirty="0">
                <a:solidFill>
                  <a:srgbClr val="FFFFFF"/>
                </a:solidFill>
                <a:latin typeface="Verdana"/>
                <a:cs typeface="Verdana"/>
              </a:rPr>
              <a:t> </a:t>
            </a:r>
            <a:r>
              <a:rPr sz="2400" spc="20" dirty="0">
                <a:solidFill>
                  <a:srgbClr val="FFFFFF"/>
                </a:solidFill>
                <a:latin typeface="Verdana"/>
                <a:cs typeface="Verdana"/>
              </a:rPr>
              <a:t>or</a:t>
            </a:r>
            <a:r>
              <a:rPr sz="2400" spc="229" dirty="0">
                <a:solidFill>
                  <a:srgbClr val="FFFFFF"/>
                </a:solidFill>
                <a:latin typeface="Verdana"/>
                <a:cs typeface="Verdana"/>
              </a:rPr>
              <a:t> </a:t>
            </a:r>
            <a:r>
              <a:rPr sz="2400" spc="160" dirty="0">
                <a:solidFill>
                  <a:srgbClr val="FFFFFF"/>
                </a:solidFill>
                <a:latin typeface="Verdana"/>
                <a:cs typeface="Verdana"/>
              </a:rPr>
              <a:t>abrasions</a:t>
            </a:r>
            <a:endParaRPr sz="2400">
              <a:latin typeface="Verdana"/>
              <a:cs typeface="Verdana"/>
            </a:endParaRPr>
          </a:p>
          <a:p>
            <a:pPr marL="12700" marR="175895">
              <a:lnSpc>
                <a:spcPct val="114599"/>
              </a:lnSpc>
            </a:pPr>
            <a:r>
              <a:rPr sz="2400" spc="135" dirty="0">
                <a:solidFill>
                  <a:srgbClr val="FFFFFF"/>
                </a:solidFill>
                <a:latin typeface="Verdana"/>
                <a:cs typeface="Verdana"/>
              </a:rPr>
              <a:t>immediately</a:t>
            </a:r>
            <a:r>
              <a:rPr sz="2400" spc="235" dirty="0">
                <a:solidFill>
                  <a:srgbClr val="FFFFFF"/>
                </a:solidFill>
                <a:latin typeface="Verdana"/>
                <a:cs typeface="Verdana"/>
              </a:rPr>
              <a:t> </a:t>
            </a:r>
            <a:r>
              <a:rPr sz="2400" spc="105" dirty="0">
                <a:solidFill>
                  <a:srgbClr val="FFFFFF"/>
                </a:solidFill>
                <a:latin typeface="Verdana"/>
                <a:cs typeface="Verdana"/>
              </a:rPr>
              <a:t>using</a:t>
            </a:r>
            <a:r>
              <a:rPr sz="2400" spc="235" dirty="0">
                <a:solidFill>
                  <a:srgbClr val="FFFFFF"/>
                </a:solidFill>
                <a:latin typeface="Verdana"/>
                <a:cs typeface="Verdana"/>
              </a:rPr>
              <a:t> </a:t>
            </a:r>
            <a:r>
              <a:rPr sz="2400" spc="130" dirty="0">
                <a:solidFill>
                  <a:srgbClr val="FFFFFF"/>
                </a:solidFill>
                <a:latin typeface="Verdana"/>
                <a:cs typeface="Verdana"/>
              </a:rPr>
              <a:t>waterproof</a:t>
            </a:r>
            <a:r>
              <a:rPr sz="2400" spc="235" dirty="0">
                <a:solidFill>
                  <a:srgbClr val="FFFFFF"/>
                </a:solidFill>
                <a:latin typeface="Verdana"/>
                <a:cs typeface="Verdana"/>
              </a:rPr>
              <a:t> </a:t>
            </a:r>
            <a:r>
              <a:rPr sz="2400" spc="70" dirty="0">
                <a:solidFill>
                  <a:srgbClr val="FFFFFF"/>
                </a:solidFill>
                <a:latin typeface="Verdana"/>
                <a:cs typeface="Verdana"/>
              </a:rPr>
              <a:t>sterile</a:t>
            </a:r>
            <a:r>
              <a:rPr sz="2400" spc="235" dirty="0">
                <a:solidFill>
                  <a:srgbClr val="FFFFFF"/>
                </a:solidFill>
                <a:latin typeface="Verdana"/>
                <a:cs typeface="Verdana"/>
              </a:rPr>
              <a:t> </a:t>
            </a:r>
            <a:r>
              <a:rPr sz="2400" spc="180" dirty="0">
                <a:solidFill>
                  <a:srgbClr val="FFFFFF"/>
                </a:solidFill>
                <a:latin typeface="Verdana"/>
                <a:cs typeface="Verdana"/>
              </a:rPr>
              <a:t>band-aids, </a:t>
            </a:r>
            <a:r>
              <a:rPr sz="2400" spc="-830" dirty="0">
                <a:solidFill>
                  <a:srgbClr val="FFFFFF"/>
                </a:solidFill>
                <a:latin typeface="Verdana"/>
                <a:cs typeface="Verdana"/>
              </a:rPr>
              <a:t> </a:t>
            </a:r>
            <a:r>
              <a:rPr sz="2400" spc="135" dirty="0">
                <a:solidFill>
                  <a:srgbClr val="FFFFFF"/>
                </a:solidFill>
                <a:latin typeface="Verdana"/>
                <a:cs typeface="Verdana"/>
              </a:rPr>
              <a:t>dressings</a:t>
            </a:r>
            <a:r>
              <a:rPr sz="2400" spc="225" dirty="0">
                <a:solidFill>
                  <a:srgbClr val="FFFFFF"/>
                </a:solidFill>
                <a:latin typeface="Verdana"/>
                <a:cs typeface="Verdana"/>
              </a:rPr>
              <a:t> </a:t>
            </a:r>
            <a:r>
              <a:rPr sz="2400" spc="20" dirty="0">
                <a:solidFill>
                  <a:srgbClr val="FFFFFF"/>
                </a:solidFill>
                <a:latin typeface="Verdana"/>
                <a:cs typeface="Verdana"/>
              </a:rPr>
              <a:t>or</a:t>
            </a:r>
            <a:r>
              <a:rPr sz="2400" spc="229" dirty="0">
                <a:solidFill>
                  <a:srgbClr val="FFFFFF"/>
                </a:solidFill>
                <a:latin typeface="Verdana"/>
                <a:cs typeface="Verdana"/>
              </a:rPr>
              <a:t> </a:t>
            </a:r>
            <a:r>
              <a:rPr sz="2400" spc="175" dirty="0">
                <a:solidFill>
                  <a:srgbClr val="FFFFFF"/>
                </a:solidFill>
                <a:latin typeface="Verdana"/>
                <a:cs typeface="Verdana"/>
              </a:rPr>
              <a:t>bandages.</a:t>
            </a:r>
            <a:endParaRPr sz="2400">
              <a:latin typeface="Verdana"/>
              <a:cs typeface="Verdana"/>
            </a:endParaRPr>
          </a:p>
        </p:txBody>
      </p:sp>
      <p:sp>
        <p:nvSpPr>
          <p:cNvPr id="5" name="object 5"/>
          <p:cNvSpPr txBox="1"/>
          <p:nvPr/>
        </p:nvSpPr>
        <p:spPr>
          <a:xfrm>
            <a:off x="920179" y="5925798"/>
            <a:ext cx="5862955" cy="695960"/>
          </a:xfrm>
          <a:prstGeom prst="rect">
            <a:avLst/>
          </a:prstGeom>
        </p:spPr>
        <p:txBody>
          <a:bodyPr vert="horz" wrap="square" lIns="0" tIns="12700" rIns="0" bIns="0" rtlCol="0">
            <a:spAutoFit/>
          </a:bodyPr>
          <a:lstStyle/>
          <a:p>
            <a:pPr marL="12700">
              <a:lnSpc>
                <a:spcPct val="100000"/>
              </a:lnSpc>
              <a:spcBef>
                <a:spcPts val="100"/>
              </a:spcBef>
            </a:pPr>
            <a:r>
              <a:rPr sz="4400" b="1" spc="-60" dirty="0">
                <a:solidFill>
                  <a:srgbClr val="FFFFFF"/>
                </a:solidFill>
                <a:latin typeface="Verdana"/>
                <a:cs typeface="Verdana"/>
              </a:rPr>
              <a:t>Cuts</a:t>
            </a:r>
            <a:r>
              <a:rPr sz="4400" b="1" spc="-210" dirty="0">
                <a:solidFill>
                  <a:srgbClr val="FFFFFF"/>
                </a:solidFill>
                <a:latin typeface="Verdana"/>
                <a:cs typeface="Verdana"/>
              </a:rPr>
              <a:t> </a:t>
            </a:r>
            <a:r>
              <a:rPr sz="4400" b="1" spc="20" dirty="0">
                <a:solidFill>
                  <a:srgbClr val="FFFFFF"/>
                </a:solidFill>
                <a:latin typeface="Verdana"/>
                <a:cs typeface="Verdana"/>
              </a:rPr>
              <a:t>and</a:t>
            </a:r>
            <a:r>
              <a:rPr sz="4400" b="1" spc="-210" dirty="0">
                <a:solidFill>
                  <a:srgbClr val="FFFFFF"/>
                </a:solidFill>
                <a:latin typeface="Verdana"/>
                <a:cs typeface="Verdana"/>
              </a:rPr>
              <a:t> </a:t>
            </a:r>
            <a:r>
              <a:rPr sz="4400" b="1" spc="-125" dirty="0">
                <a:solidFill>
                  <a:srgbClr val="FFFFFF"/>
                </a:solidFill>
                <a:latin typeface="Verdana"/>
                <a:cs typeface="Verdana"/>
              </a:rPr>
              <a:t>Abrasions</a:t>
            </a:r>
            <a:endParaRPr sz="4400">
              <a:latin typeface="Verdana"/>
              <a:cs typeface="Verdana"/>
            </a:endParaRPr>
          </a:p>
        </p:txBody>
      </p:sp>
      <p:pic>
        <p:nvPicPr>
          <p:cNvPr id="7" name="object 5">
            <a:hlinkClick r:id="rId3" action="ppaction://hlinksldjump"/>
            <a:extLst>
              <a:ext uri="{FF2B5EF4-FFF2-40B4-BE49-F238E27FC236}">
                <a16:creationId xmlns:a16="http://schemas.microsoft.com/office/drawing/2014/main" id="{A644EAAD-4667-85FB-25D9-3B226DE043CA}"/>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1246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8"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0" y="10286999"/>
                </a:moveTo>
                <a:lnTo>
                  <a:pt x="0" y="0"/>
                </a:lnTo>
                <a:lnTo>
                  <a:pt x="18287999" y="0"/>
                </a:lnTo>
                <a:lnTo>
                  <a:pt x="18287999" y="10286999"/>
                </a:lnTo>
                <a:lnTo>
                  <a:pt x="0" y="10286999"/>
                </a:lnTo>
                <a:close/>
              </a:path>
            </a:pathLst>
          </a:custGeom>
          <a:solidFill>
            <a:srgbClr val="000000">
              <a:alpha val="66668"/>
            </a:srgbClr>
          </a:solidFill>
        </p:spPr>
        <p:txBody>
          <a:bodyPr wrap="square" lIns="0" tIns="0" rIns="0" bIns="0" rtlCol="0"/>
          <a:lstStyle/>
          <a:p>
            <a:endParaRPr/>
          </a:p>
        </p:txBody>
      </p:sp>
      <p:pic>
        <p:nvPicPr>
          <p:cNvPr id="6" name="object 5">
            <a:hlinkClick r:id="rId3" action="ppaction://hlinksldjump"/>
            <a:extLst>
              <a:ext uri="{FF2B5EF4-FFF2-40B4-BE49-F238E27FC236}">
                <a16:creationId xmlns:a16="http://schemas.microsoft.com/office/drawing/2014/main" id="{AD61F7D9-C0CC-F93C-B997-C9381FC2B9F2}"/>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pic>
        <p:nvPicPr>
          <p:cNvPr id="10" name="Picture 9">
            <a:extLst>
              <a:ext uri="{FF2B5EF4-FFF2-40B4-BE49-F238E27FC236}">
                <a16:creationId xmlns:a16="http://schemas.microsoft.com/office/drawing/2014/main" id="{F3EA25E1-FC61-2833-B4A3-F0C36178C4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60" y="190500"/>
            <a:ext cx="1859280" cy="1879326"/>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16055502" cy="646331"/>
          </a:xfrm>
          <a:prstGeom prst="rect">
            <a:avLst/>
          </a:prstGeom>
          <a:noFill/>
        </p:spPr>
        <p:txBody>
          <a:bodyPr wrap="square" rtlCol="0">
            <a:spAutoFit/>
          </a:bodyPr>
          <a:lstStyle/>
          <a:p>
            <a:r>
              <a:rPr lang="en-US" sz="3600" dirty="0"/>
              <a:t>Learning Activity 1 Hand Hygiene and Preventing and Controlling Infections Standard</a:t>
            </a:r>
            <a:endParaRPr lang="en-AU" sz="36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1945640" y="1100317"/>
            <a:ext cx="16256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Access the Preventing and Controlling Infections Standard information from the ACHQC website here: </a:t>
            </a:r>
            <a:r>
              <a:rPr lang="en-US" sz="2400" dirty="0">
                <a:hlinkClick r:id="rId4"/>
              </a:rPr>
              <a:t>https://www.safetyandquality.gov.au/standards/nsqhs-standards/preventing-and-controlling-infections-standard</a:t>
            </a:r>
            <a:endParaRPr lang="en-US" sz="2400" dirty="0"/>
          </a:p>
          <a:p>
            <a:pPr marL="285750" indent="-285750">
              <a:buFont typeface="Arial" panose="020B0604020202020204" pitchFamily="34" charset="0"/>
              <a:buChar char="•"/>
            </a:pPr>
            <a:r>
              <a:rPr lang="en-US" sz="2400" dirty="0"/>
              <a:t>For each of the actions listed on this page and provide an example from your work role on how you can achieve or support those actions. Use the table below to document your responses.</a:t>
            </a:r>
            <a:endParaRPr lang="en-AU" sz="2400" dirty="0"/>
          </a:p>
        </p:txBody>
      </p:sp>
      <p:graphicFrame>
        <p:nvGraphicFramePr>
          <p:cNvPr id="2" name="Table 1">
            <a:extLst>
              <a:ext uri="{FF2B5EF4-FFF2-40B4-BE49-F238E27FC236}">
                <a16:creationId xmlns:a16="http://schemas.microsoft.com/office/drawing/2014/main" id="{E73301A7-2C29-3663-868F-ECD4AEE596CA}"/>
              </a:ext>
            </a:extLst>
          </p:cNvPr>
          <p:cNvGraphicFramePr>
            <a:graphicFrameLocks noGrp="1"/>
          </p:cNvGraphicFramePr>
          <p:nvPr>
            <p:extLst>
              <p:ext uri="{D42A27DB-BD31-4B8C-83A1-F6EECF244321}">
                <p14:modId xmlns:p14="http://schemas.microsoft.com/office/powerpoint/2010/main" val="2833485502"/>
              </p:ext>
            </p:extLst>
          </p:nvPr>
        </p:nvGraphicFramePr>
        <p:xfrm>
          <a:off x="86361" y="2669977"/>
          <a:ext cx="18115281" cy="7505956"/>
        </p:xfrm>
        <a:graphic>
          <a:graphicData uri="http://schemas.openxmlformats.org/drawingml/2006/table">
            <a:tbl>
              <a:tblPr firstRow="1" bandRow="1">
                <a:tableStyleId>{5C22544A-7EE6-4342-B048-85BDC9FD1C3A}</a:tableStyleId>
              </a:tblPr>
              <a:tblGrid>
                <a:gridCol w="4180839">
                  <a:extLst>
                    <a:ext uri="{9D8B030D-6E8A-4147-A177-3AD203B41FA5}">
                      <a16:colId xmlns:a16="http://schemas.microsoft.com/office/drawing/2014/main" val="282412747"/>
                    </a:ext>
                  </a:extLst>
                </a:gridCol>
                <a:gridCol w="5638800">
                  <a:extLst>
                    <a:ext uri="{9D8B030D-6E8A-4147-A177-3AD203B41FA5}">
                      <a16:colId xmlns:a16="http://schemas.microsoft.com/office/drawing/2014/main" val="1544952598"/>
                    </a:ext>
                  </a:extLst>
                </a:gridCol>
                <a:gridCol w="8295642">
                  <a:extLst>
                    <a:ext uri="{9D8B030D-6E8A-4147-A177-3AD203B41FA5}">
                      <a16:colId xmlns:a16="http://schemas.microsoft.com/office/drawing/2014/main" val="1562769785"/>
                    </a:ext>
                  </a:extLst>
                </a:gridCol>
              </a:tblGrid>
              <a:tr h="984949">
                <a:tc>
                  <a:txBody>
                    <a:bodyPr/>
                    <a:lstStyle/>
                    <a:p>
                      <a:r>
                        <a:rPr lang="en-US" sz="2400" dirty="0">
                          <a:solidFill>
                            <a:schemeClr val="tx2"/>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2"/>
                          </a:solidFill>
                        </a:rPr>
                        <a:t>Your role to support this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2"/>
                          </a:solidFill>
                        </a:rPr>
                        <a:t>Your employer’s role in this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9480511"/>
                  </a:ext>
                </a:extLst>
              </a:tr>
              <a:tr h="1182735">
                <a:tc>
                  <a:txBody>
                    <a:bodyPr/>
                    <a:lstStyle/>
                    <a:p>
                      <a:r>
                        <a:rPr lang="en-US" sz="2400" dirty="0">
                          <a:solidFill>
                            <a:schemeClr val="tx2"/>
                          </a:solidFill>
                        </a:rPr>
                        <a:t>Integrating clinical governance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Following all clinical protocols according to policy and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To ensure an infection prevention and control policy that includes risk assessment and risk management strategies based on the hierarchy of controls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6069195"/>
                  </a:ext>
                </a:extLst>
              </a:tr>
              <a:tr h="984949">
                <a:tc>
                  <a:txBody>
                    <a:bodyPr/>
                    <a:lstStyle/>
                    <a:p>
                      <a:r>
                        <a:rPr lang="en-US" sz="2400" dirty="0">
                          <a:solidFill>
                            <a:schemeClr val="tx2"/>
                          </a:solidFill>
                        </a:rPr>
                        <a:t>Applying quality improvement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Reporting and documenting infection hazards and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Monitoring and continuous improvement of infection control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999239"/>
                  </a:ext>
                </a:extLst>
              </a:tr>
              <a:tr h="1182735">
                <a:tc>
                  <a:txBody>
                    <a:bodyPr/>
                    <a:lstStyle/>
                    <a:p>
                      <a:r>
                        <a:rPr lang="en-US" sz="2400" dirty="0">
                          <a:solidFill>
                            <a:schemeClr val="tx2"/>
                          </a:solidFill>
                        </a:rPr>
                        <a:t>Partnering with consumers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Seek feedback from consumers.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 Actively involve patients in their own care</a:t>
                      </a:r>
                    </a:p>
                    <a:p>
                      <a:r>
                        <a:rPr lang="en-US" sz="2400" dirty="0">
                          <a:solidFill>
                            <a:schemeClr val="tx1"/>
                          </a:solidFill>
                        </a:rPr>
                        <a:t>• Meet the patient’s information needs</a:t>
                      </a:r>
                    </a:p>
                    <a:p>
                      <a:r>
                        <a:rPr lang="en-US" sz="2400" dirty="0">
                          <a:solidFill>
                            <a:schemeClr val="tx1"/>
                          </a:solidFill>
                        </a:rPr>
                        <a:t>• Share decision-making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0479664"/>
                  </a:ext>
                </a:extLst>
              </a:tr>
              <a:tr h="1182735">
                <a:tc>
                  <a:txBody>
                    <a:bodyPr/>
                    <a:lstStyle/>
                    <a:p>
                      <a:r>
                        <a:rPr lang="en-US" sz="2400" dirty="0">
                          <a:solidFill>
                            <a:schemeClr val="tx2"/>
                          </a:solidFill>
                        </a:rPr>
                        <a:t>Surveillance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Documenting and reporting on healthcare-associated and other infections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Collecting, monitoring and reporting data on healthcare-associated and other infections relevant to the size and scope of the 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35580"/>
                  </a:ext>
                </a:extLst>
              </a:tr>
              <a:tr h="984949">
                <a:tc>
                  <a:txBody>
                    <a:bodyPr/>
                    <a:lstStyle/>
                    <a:p>
                      <a:r>
                        <a:rPr lang="en-US" sz="2400" dirty="0">
                          <a:solidFill>
                            <a:schemeClr val="tx2"/>
                          </a:solidFill>
                        </a:rPr>
                        <a:t>Standard and transmission-based precautions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Following standard and transmission-based precaution policy and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Developing, implementing, and monitoring of infection control and prevention policy and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668726"/>
                  </a:ext>
                </a:extLst>
              </a:tr>
              <a:tr h="984949">
                <a:tc>
                  <a:txBody>
                    <a:bodyPr/>
                    <a:lstStyle/>
                    <a:p>
                      <a:r>
                        <a:rPr lang="en-US" sz="2400" dirty="0">
                          <a:solidFill>
                            <a:schemeClr val="tx2"/>
                          </a:solidFill>
                        </a:rPr>
                        <a:t>Hand hygiene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Following hand hygiene procedures according to policy and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Training and enforcing hand hygiene procedures</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899854"/>
                  </a:ext>
                </a:extLst>
              </a:tr>
            </a:tbl>
          </a:graphicData>
        </a:graphic>
      </p:graphicFrame>
      <p:pic>
        <p:nvPicPr>
          <p:cNvPr id="4" name="Picture 3">
            <a:extLst>
              <a:ext uri="{FF2B5EF4-FFF2-40B4-BE49-F238E27FC236}">
                <a16:creationId xmlns:a16="http://schemas.microsoft.com/office/drawing/2014/main" id="{FD6501B1-784A-9562-0559-BC83022D604B}"/>
              </a:ext>
            </a:extLst>
          </p:cNvPr>
          <p:cNvPicPr>
            <a:picLocks noChangeAspect="1"/>
          </p:cNvPicPr>
          <p:nvPr/>
        </p:nvPicPr>
        <p:blipFill>
          <a:blip r:embed="rId5"/>
          <a:stretch>
            <a:fillRect/>
          </a:stretch>
        </p:blipFill>
        <p:spPr>
          <a:xfrm>
            <a:off x="4267200" y="3770293"/>
            <a:ext cx="5562600" cy="839807"/>
          </a:xfrm>
          <a:prstGeom prst="rect">
            <a:avLst/>
          </a:prstGeom>
        </p:spPr>
      </p:pic>
      <p:pic>
        <p:nvPicPr>
          <p:cNvPr id="5" name="Picture 4">
            <a:extLst>
              <a:ext uri="{FF2B5EF4-FFF2-40B4-BE49-F238E27FC236}">
                <a16:creationId xmlns:a16="http://schemas.microsoft.com/office/drawing/2014/main" id="{4B447962-493B-14B5-93FB-032C02FC13F9}"/>
              </a:ext>
            </a:extLst>
          </p:cNvPr>
          <p:cNvPicPr>
            <a:picLocks noChangeAspect="1"/>
          </p:cNvPicPr>
          <p:nvPr/>
        </p:nvPicPr>
        <p:blipFill>
          <a:blip r:embed="rId5"/>
          <a:stretch>
            <a:fillRect/>
          </a:stretch>
        </p:blipFill>
        <p:spPr>
          <a:xfrm>
            <a:off x="9987275" y="3695700"/>
            <a:ext cx="8157293" cy="1053167"/>
          </a:xfrm>
          <a:prstGeom prst="rect">
            <a:avLst/>
          </a:prstGeom>
        </p:spPr>
      </p:pic>
      <p:pic>
        <p:nvPicPr>
          <p:cNvPr id="9" name="Picture 8">
            <a:extLst>
              <a:ext uri="{FF2B5EF4-FFF2-40B4-BE49-F238E27FC236}">
                <a16:creationId xmlns:a16="http://schemas.microsoft.com/office/drawing/2014/main" id="{2B6B739D-1976-D67F-5F52-F51A0482F33A}"/>
              </a:ext>
            </a:extLst>
          </p:cNvPr>
          <p:cNvPicPr>
            <a:picLocks noChangeAspect="1"/>
          </p:cNvPicPr>
          <p:nvPr/>
        </p:nvPicPr>
        <p:blipFill>
          <a:blip r:embed="rId5"/>
          <a:stretch>
            <a:fillRect/>
          </a:stretch>
        </p:blipFill>
        <p:spPr>
          <a:xfrm>
            <a:off x="4274820" y="4920049"/>
            <a:ext cx="5562600" cy="839807"/>
          </a:xfrm>
          <a:prstGeom prst="rect">
            <a:avLst/>
          </a:prstGeom>
        </p:spPr>
      </p:pic>
      <p:pic>
        <p:nvPicPr>
          <p:cNvPr id="11" name="Picture 10">
            <a:extLst>
              <a:ext uri="{FF2B5EF4-FFF2-40B4-BE49-F238E27FC236}">
                <a16:creationId xmlns:a16="http://schemas.microsoft.com/office/drawing/2014/main" id="{8818C09A-1490-9FDD-885B-FC77E86F7692}"/>
              </a:ext>
            </a:extLst>
          </p:cNvPr>
          <p:cNvPicPr>
            <a:picLocks noChangeAspect="1"/>
          </p:cNvPicPr>
          <p:nvPr/>
        </p:nvPicPr>
        <p:blipFill>
          <a:blip r:embed="rId5"/>
          <a:stretch>
            <a:fillRect/>
          </a:stretch>
        </p:blipFill>
        <p:spPr>
          <a:xfrm>
            <a:off x="9934533" y="4923047"/>
            <a:ext cx="8157293" cy="836810"/>
          </a:xfrm>
          <a:prstGeom prst="rect">
            <a:avLst/>
          </a:prstGeom>
        </p:spPr>
      </p:pic>
      <p:pic>
        <p:nvPicPr>
          <p:cNvPr id="12" name="Picture 11">
            <a:extLst>
              <a:ext uri="{FF2B5EF4-FFF2-40B4-BE49-F238E27FC236}">
                <a16:creationId xmlns:a16="http://schemas.microsoft.com/office/drawing/2014/main" id="{DCF6D064-9CE4-3B36-DAB5-4D0623B7F1CC}"/>
              </a:ext>
            </a:extLst>
          </p:cNvPr>
          <p:cNvPicPr>
            <a:picLocks noChangeAspect="1"/>
          </p:cNvPicPr>
          <p:nvPr/>
        </p:nvPicPr>
        <p:blipFill>
          <a:blip r:embed="rId5"/>
          <a:stretch>
            <a:fillRect/>
          </a:stretch>
        </p:blipFill>
        <p:spPr>
          <a:xfrm>
            <a:off x="4305300" y="5940103"/>
            <a:ext cx="5562600" cy="839807"/>
          </a:xfrm>
          <a:prstGeom prst="rect">
            <a:avLst/>
          </a:prstGeom>
        </p:spPr>
      </p:pic>
      <p:pic>
        <p:nvPicPr>
          <p:cNvPr id="13" name="Picture 12">
            <a:extLst>
              <a:ext uri="{FF2B5EF4-FFF2-40B4-BE49-F238E27FC236}">
                <a16:creationId xmlns:a16="http://schemas.microsoft.com/office/drawing/2014/main" id="{DFDEB43D-970A-7ABB-4513-6163DDF469D4}"/>
              </a:ext>
            </a:extLst>
          </p:cNvPr>
          <p:cNvPicPr>
            <a:picLocks noChangeAspect="1"/>
          </p:cNvPicPr>
          <p:nvPr/>
        </p:nvPicPr>
        <p:blipFill>
          <a:blip r:embed="rId5"/>
          <a:stretch>
            <a:fillRect/>
          </a:stretch>
        </p:blipFill>
        <p:spPr>
          <a:xfrm>
            <a:off x="9956795" y="5903737"/>
            <a:ext cx="8157293" cy="1053167"/>
          </a:xfrm>
          <a:prstGeom prst="rect">
            <a:avLst/>
          </a:prstGeom>
        </p:spPr>
      </p:pic>
      <p:pic>
        <p:nvPicPr>
          <p:cNvPr id="14" name="Picture 13">
            <a:extLst>
              <a:ext uri="{FF2B5EF4-FFF2-40B4-BE49-F238E27FC236}">
                <a16:creationId xmlns:a16="http://schemas.microsoft.com/office/drawing/2014/main" id="{50C3609C-7081-533F-4C0E-803B5E2EC758}"/>
              </a:ext>
            </a:extLst>
          </p:cNvPr>
          <p:cNvPicPr>
            <a:picLocks noChangeAspect="1"/>
          </p:cNvPicPr>
          <p:nvPr/>
        </p:nvPicPr>
        <p:blipFill>
          <a:blip r:embed="rId5"/>
          <a:stretch>
            <a:fillRect/>
          </a:stretch>
        </p:blipFill>
        <p:spPr>
          <a:xfrm>
            <a:off x="4343400" y="7128087"/>
            <a:ext cx="5562600" cy="839807"/>
          </a:xfrm>
          <a:prstGeom prst="rect">
            <a:avLst/>
          </a:prstGeom>
        </p:spPr>
      </p:pic>
      <p:pic>
        <p:nvPicPr>
          <p:cNvPr id="15" name="Picture 14">
            <a:extLst>
              <a:ext uri="{FF2B5EF4-FFF2-40B4-BE49-F238E27FC236}">
                <a16:creationId xmlns:a16="http://schemas.microsoft.com/office/drawing/2014/main" id="{71CED820-3B8A-3229-A2D9-2350751A12C8}"/>
              </a:ext>
            </a:extLst>
          </p:cNvPr>
          <p:cNvPicPr>
            <a:picLocks noChangeAspect="1"/>
          </p:cNvPicPr>
          <p:nvPr/>
        </p:nvPicPr>
        <p:blipFill>
          <a:blip r:embed="rId5"/>
          <a:stretch>
            <a:fillRect/>
          </a:stretch>
        </p:blipFill>
        <p:spPr>
          <a:xfrm>
            <a:off x="9934532" y="7138333"/>
            <a:ext cx="8157293" cy="1053167"/>
          </a:xfrm>
          <a:prstGeom prst="rect">
            <a:avLst/>
          </a:prstGeom>
        </p:spPr>
      </p:pic>
      <p:pic>
        <p:nvPicPr>
          <p:cNvPr id="16" name="Picture 15">
            <a:extLst>
              <a:ext uri="{FF2B5EF4-FFF2-40B4-BE49-F238E27FC236}">
                <a16:creationId xmlns:a16="http://schemas.microsoft.com/office/drawing/2014/main" id="{701E5AD5-7C2B-4245-028B-E507DEF9043A}"/>
              </a:ext>
            </a:extLst>
          </p:cNvPr>
          <p:cNvPicPr>
            <a:picLocks noChangeAspect="1"/>
          </p:cNvPicPr>
          <p:nvPr/>
        </p:nvPicPr>
        <p:blipFill>
          <a:blip r:embed="rId5"/>
          <a:stretch>
            <a:fillRect/>
          </a:stretch>
        </p:blipFill>
        <p:spPr>
          <a:xfrm>
            <a:off x="4335780" y="8246230"/>
            <a:ext cx="5562600" cy="839807"/>
          </a:xfrm>
          <a:prstGeom prst="rect">
            <a:avLst/>
          </a:prstGeom>
        </p:spPr>
      </p:pic>
      <p:pic>
        <p:nvPicPr>
          <p:cNvPr id="17" name="Picture 16">
            <a:extLst>
              <a:ext uri="{FF2B5EF4-FFF2-40B4-BE49-F238E27FC236}">
                <a16:creationId xmlns:a16="http://schemas.microsoft.com/office/drawing/2014/main" id="{E551B175-FFA5-A289-63EA-F82FB7507FD0}"/>
              </a:ext>
            </a:extLst>
          </p:cNvPr>
          <p:cNvPicPr>
            <a:picLocks noChangeAspect="1"/>
          </p:cNvPicPr>
          <p:nvPr/>
        </p:nvPicPr>
        <p:blipFill>
          <a:blip r:embed="rId5"/>
          <a:stretch>
            <a:fillRect/>
          </a:stretch>
        </p:blipFill>
        <p:spPr>
          <a:xfrm>
            <a:off x="9978307" y="8267700"/>
            <a:ext cx="8157293" cy="867122"/>
          </a:xfrm>
          <a:prstGeom prst="rect">
            <a:avLst/>
          </a:prstGeom>
        </p:spPr>
      </p:pic>
      <p:pic>
        <p:nvPicPr>
          <p:cNvPr id="18" name="Picture 17">
            <a:extLst>
              <a:ext uri="{FF2B5EF4-FFF2-40B4-BE49-F238E27FC236}">
                <a16:creationId xmlns:a16="http://schemas.microsoft.com/office/drawing/2014/main" id="{D61930DB-E36A-2520-3BF0-F3F1ED8706A4}"/>
              </a:ext>
            </a:extLst>
          </p:cNvPr>
          <p:cNvPicPr>
            <a:picLocks noChangeAspect="1"/>
          </p:cNvPicPr>
          <p:nvPr/>
        </p:nvPicPr>
        <p:blipFill>
          <a:blip r:embed="rId5"/>
          <a:stretch>
            <a:fillRect/>
          </a:stretch>
        </p:blipFill>
        <p:spPr>
          <a:xfrm>
            <a:off x="4343400" y="9245814"/>
            <a:ext cx="5562600" cy="839807"/>
          </a:xfrm>
          <a:prstGeom prst="rect">
            <a:avLst/>
          </a:prstGeom>
        </p:spPr>
      </p:pic>
      <p:pic>
        <p:nvPicPr>
          <p:cNvPr id="19" name="Picture 18">
            <a:extLst>
              <a:ext uri="{FF2B5EF4-FFF2-40B4-BE49-F238E27FC236}">
                <a16:creationId xmlns:a16="http://schemas.microsoft.com/office/drawing/2014/main" id="{29B30041-A2DF-FF93-4814-774342808038}"/>
              </a:ext>
            </a:extLst>
          </p:cNvPr>
          <p:cNvPicPr>
            <a:picLocks noChangeAspect="1"/>
          </p:cNvPicPr>
          <p:nvPr/>
        </p:nvPicPr>
        <p:blipFill>
          <a:blip r:embed="rId5"/>
          <a:stretch>
            <a:fillRect/>
          </a:stretch>
        </p:blipFill>
        <p:spPr>
          <a:xfrm>
            <a:off x="9926912" y="9229378"/>
            <a:ext cx="8157293" cy="867122"/>
          </a:xfrm>
          <a:prstGeom prst="rect">
            <a:avLst/>
          </a:prstGeom>
        </p:spPr>
      </p:pic>
      <p:pic>
        <p:nvPicPr>
          <p:cNvPr id="20" name="object 5">
            <a:hlinkClick r:id="rId6" action="ppaction://hlinksldjump"/>
            <a:extLst>
              <a:ext uri="{FF2B5EF4-FFF2-40B4-BE49-F238E27FC236}">
                <a16:creationId xmlns:a16="http://schemas.microsoft.com/office/drawing/2014/main" id="{202DC8FC-07DF-9F5E-6EE2-3C0D0B0EF83D}"/>
              </a:ext>
            </a:extLst>
          </p:cNvPr>
          <p:cNvPicPr/>
          <p:nvPr/>
        </p:nvPicPr>
        <p:blipFill>
          <a:blip r:embed="rId7"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6533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8350333" cy="769441"/>
          </a:xfrm>
          <a:prstGeom prst="rect">
            <a:avLst/>
          </a:prstGeom>
          <a:noFill/>
        </p:spPr>
        <p:txBody>
          <a:bodyPr wrap="square" rtlCol="0">
            <a:spAutoFit/>
          </a:bodyPr>
          <a:lstStyle/>
          <a:p>
            <a:r>
              <a:rPr lang="en-US" sz="4400" dirty="0"/>
              <a:t>Learning Checkpoint 1</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6001643"/>
          </a:xfrm>
          <a:prstGeom prst="rect">
            <a:avLst/>
          </a:prstGeom>
          <a:noFill/>
        </p:spPr>
        <p:txBody>
          <a:bodyPr wrap="square" rtlCol="0">
            <a:spAutoFit/>
          </a:bodyPr>
          <a:lstStyle/>
          <a:p>
            <a:r>
              <a:rPr lang="en-US" sz="3200" dirty="0">
                <a:solidFill>
                  <a:schemeClr val="tx2"/>
                </a:solidFill>
              </a:rPr>
              <a:t>1. Define the term infection.</a:t>
            </a:r>
          </a:p>
          <a:p>
            <a:r>
              <a:rPr lang="en-US" sz="3200" dirty="0"/>
              <a:t>An infection is the process in which bacteria, viruses, fungi and other microorganisms enter the body.</a:t>
            </a:r>
          </a:p>
          <a:p>
            <a:r>
              <a:rPr lang="en-US" sz="3200" dirty="0">
                <a:solidFill>
                  <a:schemeClr val="tx2"/>
                </a:solidFill>
              </a:rPr>
              <a:t>2. What are the three key defense mechanisms the body has against infection.</a:t>
            </a:r>
          </a:p>
          <a:p>
            <a:r>
              <a:rPr lang="en-US" sz="3200" dirty="0"/>
              <a:t>• The skin - our skin has multiple layers and acts as a physical barrier to block bacteria and other microorganisms.</a:t>
            </a:r>
          </a:p>
          <a:p>
            <a:r>
              <a:rPr lang="en-US" sz="3200" dirty="0"/>
              <a:t>• Inflammation is a way our immune system responds to harmful microorganisms in our body.</a:t>
            </a:r>
          </a:p>
          <a:p>
            <a:r>
              <a:rPr lang="en-US" sz="3200" dirty="0"/>
              <a:t>• The Respiratory system, our nose, mouth, throat and lungs all act as physical barriers for microorganisms</a:t>
            </a:r>
          </a:p>
          <a:p>
            <a:r>
              <a:rPr lang="en-US" sz="3200" dirty="0">
                <a:solidFill>
                  <a:schemeClr val="tx2"/>
                </a:solidFill>
              </a:rPr>
              <a:t>3. Describe three ways an infection can be spread.</a:t>
            </a:r>
          </a:p>
          <a:p>
            <a:r>
              <a:rPr lang="en-US" sz="3200" dirty="0"/>
              <a:t>• Direct contact: This occurs when physical contact occurs between infected individuals. For example, kissing, shaking hands or sexual contact.</a:t>
            </a:r>
          </a:p>
          <a:p>
            <a:r>
              <a:rPr lang="en-US" sz="3200" dirty="0"/>
              <a:t>• Indirect contact: This occurs when an infectious agent is transferred to an object or surface.</a:t>
            </a:r>
          </a:p>
          <a:p>
            <a:r>
              <a:rPr lang="en-US" sz="3200" dirty="0"/>
              <a:t>• Airborne: Infection can be spread through airborne particles that contain infectious agents.</a:t>
            </a:r>
            <a:endParaRPr lang="en-AU" sz="3200" dirty="0"/>
          </a:p>
        </p:txBody>
      </p:sp>
      <p:pic>
        <p:nvPicPr>
          <p:cNvPr id="20" name="Picture 19">
            <a:extLst>
              <a:ext uri="{FF2B5EF4-FFF2-40B4-BE49-F238E27FC236}">
                <a16:creationId xmlns:a16="http://schemas.microsoft.com/office/drawing/2014/main" id="{783247BA-90DC-274A-745F-29DF72CA7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671" y="79644"/>
            <a:ext cx="1552636" cy="1373890"/>
          </a:xfrm>
          <a:prstGeom prst="rect">
            <a:avLst/>
          </a:prstGeom>
        </p:spPr>
      </p:pic>
      <p:pic>
        <p:nvPicPr>
          <p:cNvPr id="21" name="Picture 20">
            <a:extLst>
              <a:ext uri="{FF2B5EF4-FFF2-40B4-BE49-F238E27FC236}">
                <a16:creationId xmlns:a16="http://schemas.microsoft.com/office/drawing/2014/main" id="{1C3DE52C-B67B-932A-5103-CF204251590F}"/>
              </a:ext>
            </a:extLst>
          </p:cNvPr>
          <p:cNvPicPr>
            <a:picLocks noChangeAspect="1"/>
          </p:cNvPicPr>
          <p:nvPr/>
        </p:nvPicPr>
        <p:blipFill>
          <a:blip r:embed="rId4"/>
          <a:stretch>
            <a:fillRect/>
          </a:stretch>
        </p:blipFill>
        <p:spPr>
          <a:xfrm>
            <a:off x="0" y="2035241"/>
            <a:ext cx="18287998" cy="569370"/>
          </a:xfrm>
          <a:prstGeom prst="rect">
            <a:avLst/>
          </a:prstGeom>
        </p:spPr>
      </p:pic>
      <p:pic>
        <p:nvPicPr>
          <p:cNvPr id="22" name="Picture 21">
            <a:extLst>
              <a:ext uri="{FF2B5EF4-FFF2-40B4-BE49-F238E27FC236}">
                <a16:creationId xmlns:a16="http://schemas.microsoft.com/office/drawing/2014/main" id="{AA4EAAB5-2DD1-FACC-3AFA-2F42D82B1381}"/>
              </a:ext>
            </a:extLst>
          </p:cNvPr>
          <p:cNvPicPr>
            <a:picLocks noChangeAspect="1"/>
          </p:cNvPicPr>
          <p:nvPr/>
        </p:nvPicPr>
        <p:blipFill>
          <a:blip r:embed="rId4"/>
          <a:stretch>
            <a:fillRect/>
          </a:stretch>
        </p:blipFill>
        <p:spPr>
          <a:xfrm>
            <a:off x="0" y="3000520"/>
            <a:ext cx="18287998" cy="2066780"/>
          </a:xfrm>
          <a:prstGeom prst="rect">
            <a:avLst/>
          </a:prstGeom>
        </p:spPr>
      </p:pic>
      <p:pic>
        <p:nvPicPr>
          <p:cNvPr id="23" name="Picture 22">
            <a:extLst>
              <a:ext uri="{FF2B5EF4-FFF2-40B4-BE49-F238E27FC236}">
                <a16:creationId xmlns:a16="http://schemas.microsoft.com/office/drawing/2014/main" id="{6BDDB83B-C0D1-B02F-25D7-21918D3A5998}"/>
              </a:ext>
            </a:extLst>
          </p:cNvPr>
          <p:cNvPicPr>
            <a:picLocks noChangeAspect="1"/>
          </p:cNvPicPr>
          <p:nvPr/>
        </p:nvPicPr>
        <p:blipFill>
          <a:blip r:embed="rId4"/>
          <a:stretch>
            <a:fillRect/>
          </a:stretch>
        </p:blipFill>
        <p:spPr>
          <a:xfrm>
            <a:off x="0" y="5529043"/>
            <a:ext cx="18287998" cy="2401686"/>
          </a:xfrm>
          <a:prstGeom prst="rect">
            <a:avLst/>
          </a:prstGeom>
        </p:spPr>
      </p:pic>
      <p:pic>
        <p:nvPicPr>
          <p:cNvPr id="3" name="object 5">
            <a:hlinkClick r:id="rId5" action="ppaction://hlinksldjump"/>
            <a:extLst>
              <a:ext uri="{FF2B5EF4-FFF2-40B4-BE49-F238E27FC236}">
                <a16:creationId xmlns:a16="http://schemas.microsoft.com/office/drawing/2014/main" id="{1E1C75FF-963F-DED5-A895-A7494331E208}"/>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61122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7058169" y="9258301"/>
            <a:ext cx="942973" cy="723898"/>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3435326"/>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4273526"/>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4692626"/>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5530826"/>
            <a:ext cx="114300" cy="114300"/>
          </a:xfrm>
          <a:prstGeom prst="rect">
            <a:avLst/>
          </a:prstGeom>
        </p:spPr>
      </p:pic>
      <p:sp>
        <p:nvSpPr>
          <p:cNvPr id="8" name="object 8"/>
          <p:cNvSpPr txBox="1"/>
          <p:nvPr/>
        </p:nvSpPr>
        <p:spPr>
          <a:xfrm>
            <a:off x="1015996" y="1978636"/>
            <a:ext cx="6644005" cy="4635500"/>
          </a:xfrm>
          <a:prstGeom prst="rect">
            <a:avLst/>
          </a:prstGeom>
        </p:spPr>
        <p:txBody>
          <a:bodyPr vert="horz" wrap="square" lIns="0" tIns="66040" rIns="0" bIns="0" rtlCol="0">
            <a:spAutoFit/>
          </a:bodyPr>
          <a:lstStyle/>
          <a:p>
            <a:pPr marL="12700" algn="just">
              <a:lnSpc>
                <a:spcPct val="100000"/>
              </a:lnSpc>
              <a:spcBef>
                <a:spcPts val="520"/>
              </a:spcBef>
            </a:pPr>
            <a:r>
              <a:rPr sz="2400" spc="35" dirty="0">
                <a:latin typeface="Verdana"/>
                <a:cs typeface="Verdana"/>
              </a:rPr>
              <a:t>The</a:t>
            </a:r>
            <a:r>
              <a:rPr sz="2400" spc="220" dirty="0">
                <a:latin typeface="Verdana"/>
                <a:cs typeface="Verdana"/>
              </a:rPr>
              <a:t> </a:t>
            </a:r>
            <a:r>
              <a:rPr sz="2400" spc="110" dirty="0">
                <a:latin typeface="Verdana"/>
                <a:cs typeface="Verdana"/>
              </a:rPr>
              <a:t>following</a:t>
            </a:r>
            <a:r>
              <a:rPr sz="2400" spc="220" dirty="0">
                <a:latin typeface="Verdana"/>
                <a:cs typeface="Verdana"/>
              </a:rPr>
              <a:t> </a:t>
            </a:r>
            <a:r>
              <a:rPr sz="2400" spc="100" dirty="0">
                <a:latin typeface="Verdana"/>
                <a:cs typeface="Verdana"/>
              </a:rPr>
              <a:t>respiratory</a:t>
            </a:r>
            <a:r>
              <a:rPr sz="2400" spc="220" dirty="0">
                <a:latin typeface="Verdana"/>
                <a:cs typeface="Verdana"/>
              </a:rPr>
              <a:t> </a:t>
            </a:r>
            <a:r>
              <a:rPr sz="2400" spc="114" dirty="0">
                <a:latin typeface="Verdana"/>
                <a:cs typeface="Verdana"/>
              </a:rPr>
              <a:t>hygiene</a:t>
            </a:r>
            <a:r>
              <a:rPr sz="2400" spc="220" dirty="0">
                <a:latin typeface="Verdana"/>
                <a:cs typeface="Verdana"/>
              </a:rPr>
              <a:t> </a:t>
            </a:r>
            <a:r>
              <a:rPr sz="2400" spc="254" dirty="0">
                <a:latin typeface="Verdana"/>
                <a:cs typeface="Verdana"/>
              </a:rPr>
              <a:t>/</a:t>
            </a:r>
            <a:endParaRPr sz="2400">
              <a:latin typeface="Verdana"/>
              <a:cs typeface="Verdana"/>
            </a:endParaRPr>
          </a:p>
          <a:p>
            <a:pPr marL="12700" marR="123825" algn="just">
              <a:lnSpc>
                <a:spcPct val="114599"/>
              </a:lnSpc>
            </a:pPr>
            <a:r>
              <a:rPr sz="2400" spc="180" dirty="0">
                <a:latin typeface="Verdana"/>
                <a:cs typeface="Verdana"/>
              </a:rPr>
              <a:t>cough </a:t>
            </a:r>
            <a:r>
              <a:rPr sz="2400" spc="105" dirty="0">
                <a:latin typeface="Verdana"/>
                <a:cs typeface="Verdana"/>
              </a:rPr>
              <a:t>etiquette </a:t>
            </a:r>
            <a:r>
              <a:rPr sz="2400" spc="160" dirty="0">
                <a:latin typeface="Verdana"/>
                <a:cs typeface="Verdana"/>
              </a:rPr>
              <a:t>procedures </a:t>
            </a:r>
            <a:r>
              <a:rPr sz="2400" spc="125" dirty="0">
                <a:latin typeface="Verdana"/>
                <a:cs typeface="Verdana"/>
              </a:rPr>
              <a:t>should </a:t>
            </a:r>
            <a:r>
              <a:rPr sz="2400" spc="145" dirty="0">
                <a:latin typeface="Verdana"/>
                <a:cs typeface="Verdana"/>
              </a:rPr>
              <a:t>be </a:t>
            </a:r>
            <a:r>
              <a:rPr sz="2400" spc="-830" dirty="0">
                <a:latin typeface="Verdana"/>
                <a:cs typeface="Verdana"/>
              </a:rPr>
              <a:t> </a:t>
            </a:r>
            <a:r>
              <a:rPr sz="2400" spc="130" dirty="0">
                <a:latin typeface="Verdana"/>
                <a:cs typeface="Verdana"/>
              </a:rPr>
              <a:t>followed</a:t>
            </a:r>
            <a:r>
              <a:rPr sz="2400" spc="225" dirty="0">
                <a:latin typeface="Verdana"/>
                <a:cs typeface="Verdana"/>
              </a:rPr>
              <a:t> </a:t>
            </a:r>
            <a:r>
              <a:rPr sz="2400" spc="95" dirty="0">
                <a:latin typeface="Verdana"/>
                <a:cs typeface="Verdana"/>
              </a:rPr>
              <a:t>at</a:t>
            </a:r>
            <a:r>
              <a:rPr sz="2400" spc="229" dirty="0">
                <a:latin typeface="Verdana"/>
                <a:cs typeface="Verdana"/>
              </a:rPr>
              <a:t> </a:t>
            </a:r>
            <a:r>
              <a:rPr sz="2400" spc="75" dirty="0">
                <a:latin typeface="Verdana"/>
                <a:cs typeface="Verdana"/>
              </a:rPr>
              <a:t>all</a:t>
            </a:r>
            <a:r>
              <a:rPr sz="2400" spc="225" dirty="0">
                <a:latin typeface="Verdana"/>
                <a:cs typeface="Verdana"/>
              </a:rPr>
              <a:t> </a:t>
            </a:r>
            <a:r>
              <a:rPr sz="2400" spc="50" dirty="0">
                <a:latin typeface="Verdana"/>
                <a:cs typeface="Verdana"/>
              </a:rPr>
              <a:t>times:</a:t>
            </a:r>
            <a:endParaRPr sz="2400">
              <a:latin typeface="Verdana"/>
              <a:cs typeface="Verdana"/>
            </a:endParaRPr>
          </a:p>
          <a:p>
            <a:pPr marL="530225" marR="1237615" algn="just">
              <a:lnSpc>
                <a:spcPct val="114599"/>
              </a:lnSpc>
            </a:pPr>
            <a:r>
              <a:rPr sz="2400" spc="130" dirty="0">
                <a:latin typeface="Verdana"/>
                <a:cs typeface="Verdana"/>
              </a:rPr>
              <a:t>Cover nose </a:t>
            </a:r>
            <a:r>
              <a:rPr sz="2400" spc="175" dirty="0">
                <a:latin typeface="Verdana"/>
                <a:cs typeface="Verdana"/>
              </a:rPr>
              <a:t>and </a:t>
            </a:r>
            <a:r>
              <a:rPr sz="2400" spc="110" dirty="0">
                <a:latin typeface="Verdana"/>
                <a:cs typeface="Verdana"/>
              </a:rPr>
              <a:t>mouth </a:t>
            </a:r>
            <a:r>
              <a:rPr sz="2400" spc="90" dirty="0">
                <a:latin typeface="Verdana"/>
                <a:cs typeface="Verdana"/>
              </a:rPr>
              <a:t>when </a:t>
            </a:r>
            <a:r>
              <a:rPr sz="2400" spc="-830" dirty="0">
                <a:latin typeface="Verdana"/>
                <a:cs typeface="Verdana"/>
              </a:rPr>
              <a:t> </a:t>
            </a:r>
            <a:r>
              <a:rPr sz="2400" spc="165" dirty="0">
                <a:latin typeface="Verdana"/>
                <a:cs typeface="Verdana"/>
              </a:rPr>
              <a:t>coughing</a:t>
            </a:r>
            <a:r>
              <a:rPr sz="2400" spc="225" dirty="0">
                <a:latin typeface="Verdana"/>
                <a:cs typeface="Verdana"/>
              </a:rPr>
              <a:t> </a:t>
            </a:r>
            <a:r>
              <a:rPr sz="2400" spc="20" dirty="0">
                <a:latin typeface="Verdana"/>
                <a:cs typeface="Verdana"/>
              </a:rPr>
              <a:t>or</a:t>
            </a:r>
            <a:r>
              <a:rPr sz="2400" spc="225" dirty="0">
                <a:latin typeface="Verdana"/>
                <a:cs typeface="Verdana"/>
              </a:rPr>
              <a:t> </a:t>
            </a:r>
            <a:r>
              <a:rPr sz="2400" spc="110" dirty="0">
                <a:latin typeface="Verdana"/>
                <a:cs typeface="Verdana"/>
              </a:rPr>
              <a:t>sneezing</a:t>
            </a:r>
            <a:endParaRPr sz="2400">
              <a:latin typeface="Verdana"/>
              <a:cs typeface="Verdana"/>
            </a:endParaRPr>
          </a:p>
          <a:p>
            <a:pPr marL="530225" marR="851535" algn="just">
              <a:lnSpc>
                <a:spcPct val="114599"/>
              </a:lnSpc>
            </a:pPr>
            <a:r>
              <a:rPr sz="2400" spc="120" dirty="0">
                <a:latin typeface="Verdana"/>
                <a:cs typeface="Verdana"/>
              </a:rPr>
              <a:t>Dispose </a:t>
            </a:r>
            <a:r>
              <a:rPr sz="2400" spc="80" dirty="0">
                <a:latin typeface="Verdana"/>
                <a:cs typeface="Verdana"/>
              </a:rPr>
              <a:t>of </a:t>
            </a:r>
            <a:r>
              <a:rPr sz="2400" spc="100" dirty="0">
                <a:latin typeface="Verdana"/>
                <a:cs typeface="Verdana"/>
              </a:rPr>
              <a:t>tissues </a:t>
            </a:r>
            <a:r>
              <a:rPr sz="2400" spc="135" dirty="0">
                <a:latin typeface="Verdana"/>
                <a:cs typeface="Verdana"/>
              </a:rPr>
              <a:t>immediately </a:t>
            </a:r>
            <a:r>
              <a:rPr sz="2400" spc="-830" dirty="0">
                <a:latin typeface="Verdana"/>
                <a:cs typeface="Verdana"/>
              </a:rPr>
              <a:t> </a:t>
            </a:r>
            <a:r>
              <a:rPr sz="2400" spc="180" dirty="0">
                <a:latin typeface="Verdana"/>
                <a:cs typeface="Verdana"/>
              </a:rPr>
              <a:t>Cough </a:t>
            </a:r>
            <a:r>
              <a:rPr sz="2400" spc="20" dirty="0">
                <a:latin typeface="Verdana"/>
                <a:cs typeface="Verdana"/>
              </a:rPr>
              <a:t>or </a:t>
            </a:r>
            <a:r>
              <a:rPr sz="2400" spc="110" dirty="0">
                <a:latin typeface="Verdana"/>
                <a:cs typeface="Verdana"/>
              </a:rPr>
              <a:t>sneeze </a:t>
            </a:r>
            <a:r>
              <a:rPr sz="2400" spc="60" dirty="0">
                <a:latin typeface="Verdana"/>
                <a:cs typeface="Verdana"/>
              </a:rPr>
              <a:t>into the inner </a:t>
            </a:r>
            <a:r>
              <a:rPr sz="2400" spc="65" dirty="0">
                <a:latin typeface="Verdana"/>
                <a:cs typeface="Verdana"/>
              </a:rPr>
              <a:t> </a:t>
            </a:r>
            <a:r>
              <a:rPr sz="2400" spc="130" dirty="0">
                <a:latin typeface="Verdana"/>
                <a:cs typeface="Verdana"/>
              </a:rPr>
              <a:t>elbow</a:t>
            </a:r>
            <a:r>
              <a:rPr sz="2400" spc="225" dirty="0">
                <a:latin typeface="Verdana"/>
                <a:cs typeface="Verdana"/>
              </a:rPr>
              <a:t> </a:t>
            </a:r>
            <a:r>
              <a:rPr sz="2400" spc="80" dirty="0">
                <a:latin typeface="Verdana"/>
                <a:cs typeface="Verdana"/>
              </a:rPr>
              <a:t>rather</a:t>
            </a:r>
            <a:r>
              <a:rPr sz="2400" spc="225" dirty="0">
                <a:latin typeface="Verdana"/>
                <a:cs typeface="Verdana"/>
              </a:rPr>
              <a:t> </a:t>
            </a:r>
            <a:r>
              <a:rPr sz="2400" spc="105" dirty="0">
                <a:latin typeface="Verdana"/>
                <a:cs typeface="Verdana"/>
              </a:rPr>
              <a:t>than</a:t>
            </a:r>
            <a:r>
              <a:rPr sz="2400" spc="225" dirty="0">
                <a:latin typeface="Verdana"/>
                <a:cs typeface="Verdana"/>
              </a:rPr>
              <a:t> </a:t>
            </a:r>
            <a:r>
              <a:rPr sz="2400" spc="60" dirty="0">
                <a:latin typeface="Verdana"/>
                <a:cs typeface="Verdana"/>
              </a:rPr>
              <a:t>the</a:t>
            </a:r>
            <a:r>
              <a:rPr sz="2400" spc="225" dirty="0">
                <a:latin typeface="Verdana"/>
                <a:cs typeface="Verdana"/>
              </a:rPr>
              <a:t> </a:t>
            </a:r>
            <a:r>
              <a:rPr sz="2400" spc="160" dirty="0">
                <a:latin typeface="Verdana"/>
                <a:cs typeface="Verdana"/>
              </a:rPr>
              <a:t>hand</a:t>
            </a:r>
            <a:endParaRPr sz="2400">
              <a:latin typeface="Verdana"/>
              <a:cs typeface="Verdana"/>
            </a:endParaRPr>
          </a:p>
          <a:p>
            <a:pPr marL="530225" marR="5080" algn="just">
              <a:lnSpc>
                <a:spcPct val="114599"/>
              </a:lnSpc>
            </a:pPr>
            <a:r>
              <a:rPr sz="2400" spc="175" dirty="0">
                <a:latin typeface="Verdana"/>
                <a:cs typeface="Verdana"/>
              </a:rPr>
              <a:t>Complete </a:t>
            </a:r>
            <a:r>
              <a:rPr sz="2400" spc="160" dirty="0">
                <a:latin typeface="Verdana"/>
                <a:cs typeface="Verdana"/>
              </a:rPr>
              <a:t>hand </a:t>
            </a:r>
            <a:r>
              <a:rPr sz="2400" spc="114" dirty="0">
                <a:latin typeface="Verdana"/>
                <a:cs typeface="Verdana"/>
              </a:rPr>
              <a:t>hygiene </a:t>
            </a:r>
            <a:r>
              <a:rPr sz="2400" spc="160" dirty="0">
                <a:latin typeface="Verdana"/>
                <a:cs typeface="Verdana"/>
              </a:rPr>
              <a:t>procedures </a:t>
            </a:r>
            <a:r>
              <a:rPr sz="2400" spc="-830" dirty="0">
                <a:latin typeface="Verdana"/>
                <a:cs typeface="Verdana"/>
              </a:rPr>
              <a:t> </a:t>
            </a:r>
            <a:r>
              <a:rPr sz="2400" spc="100" dirty="0">
                <a:latin typeface="Verdana"/>
                <a:cs typeface="Verdana"/>
              </a:rPr>
              <a:t>after</a:t>
            </a:r>
            <a:r>
              <a:rPr sz="2400" spc="220" dirty="0">
                <a:latin typeface="Verdana"/>
                <a:cs typeface="Verdana"/>
              </a:rPr>
              <a:t> </a:t>
            </a:r>
            <a:r>
              <a:rPr sz="2400" spc="185" dirty="0">
                <a:latin typeface="Verdana"/>
                <a:cs typeface="Verdana"/>
              </a:rPr>
              <a:t>contact</a:t>
            </a:r>
            <a:r>
              <a:rPr sz="2400" spc="225" dirty="0">
                <a:latin typeface="Verdana"/>
                <a:cs typeface="Verdana"/>
              </a:rPr>
              <a:t> </a:t>
            </a:r>
            <a:r>
              <a:rPr sz="2400" spc="35" dirty="0">
                <a:latin typeface="Verdana"/>
                <a:cs typeface="Verdana"/>
              </a:rPr>
              <a:t>with</a:t>
            </a:r>
            <a:r>
              <a:rPr sz="2400" spc="225" dirty="0">
                <a:latin typeface="Verdana"/>
                <a:cs typeface="Verdana"/>
              </a:rPr>
              <a:t> </a:t>
            </a:r>
            <a:r>
              <a:rPr sz="2400" spc="95" dirty="0">
                <a:latin typeface="Verdana"/>
                <a:cs typeface="Verdana"/>
              </a:rPr>
              <a:t>secretions,</a:t>
            </a:r>
            <a:endParaRPr sz="2400">
              <a:latin typeface="Verdana"/>
              <a:cs typeface="Verdana"/>
            </a:endParaRPr>
          </a:p>
          <a:p>
            <a:pPr marL="530225" algn="just">
              <a:lnSpc>
                <a:spcPct val="100000"/>
              </a:lnSpc>
              <a:spcBef>
                <a:spcPts val="415"/>
              </a:spcBef>
            </a:pPr>
            <a:r>
              <a:rPr sz="2400" spc="175" dirty="0">
                <a:latin typeface="Verdana"/>
                <a:cs typeface="Verdana"/>
              </a:rPr>
              <a:t>contaminated</a:t>
            </a:r>
            <a:r>
              <a:rPr sz="2400" spc="225" dirty="0">
                <a:latin typeface="Verdana"/>
                <a:cs typeface="Verdana"/>
              </a:rPr>
              <a:t> </a:t>
            </a:r>
            <a:r>
              <a:rPr sz="2400" spc="155" dirty="0">
                <a:latin typeface="Verdana"/>
                <a:cs typeface="Verdana"/>
              </a:rPr>
              <a:t>surfaces</a:t>
            </a:r>
            <a:r>
              <a:rPr sz="2400" spc="229" dirty="0">
                <a:latin typeface="Verdana"/>
                <a:cs typeface="Verdana"/>
              </a:rPr>
              <a:t> </a:t>
            </a:r>
            <a:r>
              <a:rPr sz="2400" spc="20" dirty="0">
                <a:latin typeface="Verdana"/>
                <a:cs typeface="Verdana"/>
              </a:rPr>
              <a:t>or</a:t>
            </a:r>
            <a:r>
              <a:rPr sz="2400" spc="229" dirty="0">
                <a:latin typeface="Verdana"/>
                <a:cs typeface="Verdana"/>
              </a:rPr>
              <a:t> </a:t>
            </a:r>
            <a:r>
              <a:rPr sz="2400" spc="135" dirty="0">
                <a:latin typeface="Verdana"/>
                <a:cs typeface="Verdana"/>
              </a:rPr>
              <a:t>objects</a:t>
            </a:r>
            <a:endParaRPr sz="2400">
              <a:latin typeface="Verdana"/>
              <a:cs typeface="Verdana"/>
            </a:endParaRPr>
          </a:p>
        </p:txBody>
      </p:sp>
      <p:sp>
        <p:nvSpPr>
          <p:cNvPr id="9" name="object 9"/>
          <p:cNvSpPr txBox="1">
            <a:spLocks noGrp="1"/>
          </p:cNvSpPr>
          <p:nvPr>
            <p:ph type="title"/>
          </p:nvPr>
        </p:nvSpPr>
        <p:spPr>
          <a:xfrm>
            <a:off x="1015996" y="953833"/>
            <a:ext cx="6068695" cy="695960"/>
          </a:xfrm>
          <a:prstGeom prst="rect">
            <a:avLst/>
          </a:prstGeom>
        </p:spPr>
        <p:txBody>
          <a:bodyPr vert="horz" wrap="square" lIns="0" tIns="12700" rIns="0" bIns="0" rtlCol="0">
            <a:spAutoFit/>
          </a:bodyPr>
          <a:lstStyle/>
          <a:p>
            <a:pPr marL="12700">
              <a:lnSpc>
                <a:spcPct val="100000"/>
              </a:lnSpc>
              <a:spcBef>
                <a:spcPts val="100"/>
              </a:spcBef>
            </a:pPr>
            <a:r>
              <a:rPr spc="-165" dirty="0"/>
              <a:t>Respiratory</a:t>
            </a:r>
            <a:r>
              <a:rPr spc="-185" dirty="0"/>
              <a:t> </a:t>
            </a:r>
            <a:r>
              <a:rPr spc="-114" dirty="0"/>
              <a:t>Hygiene</a:t>
            </a:r>
          </a:p>
        </p:txBody>
      </p:sp>
      <p:pic>
        <p:nvPicPr>
          <p:cNvPr id="10" name="object 10"/>
          <p:cNvPicPr/>
          <p:nvPr/>
        </p:nvPicPr>
        <p:blipFill>
          <a:blip r:embed="rId4" cstate="print"/>
          <a:stretch>
            <a:fillRect/>
          </a:stretch>
        </p:blipFill>
        <p:spPr>
          <a:xfrm>
            <a:off x="8671428" y="1"/>
            <a:ext cx="9616570" cy="10286998"/>
          </a:xfrm>
          <a:prstGeom prst="rect">
            <a:avLst/>
          </a:prstGeom>
        </p:spPr>
      </p:pic>
      <p:pic>
        <p:nvPicPr>
          <p:cNvPr id="12" name="object 5">
            <a:hlinkClick r:id="rId5" action="ppaction://hlinksldjump"/>
            <a:extLst>
              <a:ext uri="{FF2B5EF4-FFF2-40B4-BE49-F238E27FC236}">
                <a16:creationId xmlns:a16="http://schemas.microsoft.com/office/drawing/2014/main" id="{336E9359-8FC1-FAF0-77DE-E448C4AED314}"/>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11" name="TextBox 10">
            <a:extLst>
              <a:ext uri="{FF2B5EF4-FFF2-40B4-BE49-F238E27FC236}">
                <a16:creationId xmlns:a16="http://schemas.microsoft.com/office/drawing/2014/main" id="{A2370ACE-E8AF-D32F-DA85-ACEC1A3F8686}"/>
              </a:ext>
            </a:extLst>
          </p:cNvPr>
          <p:cNvSpPr txBox="1"/>
          <p:nvPr/>
        </p:nvSpPr>
        <p:spPr>
          <a:xfrm>
            <a:off x="685800" y="7810500"/>
            <a:ext cx="6068695" cy="923330"/>
          </a:xfrm>
          <a:prstGeom prst="rect">
            <a:avLst/>
          </a:prstGeom>
          <a:noFill/>
        </p:spPr>
        <p:txBody>
          <a:bodyPr wrap="square" rtlCol="0">
            <a:spAutoFit/>
          </a:bodyPr>
          <a:lstStyle/>
          <a:p>
            <a:r>
              <a:rPr lang="en-AU" sz="1800" dirty="0">
                <a:effectLst/>
                <a:latin typeface="Calibri" panose="020F0502020204030204" pitchFamily="34" charset="0"/>
                <a:ea typeface="DengXian" panose="02010600030101010101" pitchFamily="2" charset="-122"/>
                <a:cs typeface="Times New Roman" panose="02020603050405020304" pitchFamily="18" charset="0"/>
              </a:rPr>
              <a:t>Access more information </a:t>
            </a:r>
            <a:r>
              <a:rPr lang="en-AU"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here</a:t>
            </a:r>
            <a:r>
              <a:rPr lang="en-AU" sz="1800" dirty="0">
                <a:effectLst/>
                <a:latin typeface="Calibri" panose="020F0502020204030204" pitchFamily="34" charset="0"/>
                <a:ea typeface="DengXian" panose="02010600030101010101" pitchFamily="2" charset="-122"/>
                <a:cs typeface="Times New Roman" panose="02020603050405020304" pitchFamily="18" charset="0"/>
              </a:rPr>
              <a:t>. Watch video: </a:t>
            </a:r>
            <a:r>
              <a:rPr lang="en-AU"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8"/>
              </a:rPr>
              <a:t>Hand hygiene and proper respiratory etiquette 101</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3854425"/>
            <a:ext cx="114300" cy="114299"/>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4273525"/>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5" y="4692625"/>
            <a:ext cx="114300" cy="11430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47775" y="5111725"/>
            <a:ext cx="114300" cy="114300"/>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247775" y="5530825"/>
            <a:ext cx="114300" cy="114300"/>
          </a:xfrm>
          <a:prstGeom prst="rect">
            <a:avLst/>
          </a:prstGeom>
        </p:spPr>
      </p:pic>
      <p:sp>
        <p:nvSpPr>
          <p:cNvPr id="9" name="object 9"/>
          <p:cNvSpPr txBox="1"/>
          <p:nvPr/>
        </p:nvSpPr>
        <p:spPr>
          <a:xfrm>
            <a:off x="1015996" y="2397734"/>
            <a:ext cx="6633209" cy="5473700"/>
          </a:xfrm>
          <a:prstGeom prst="rect">
            <a:avLst/>
          </a:prstGeom>
        </p:spPr>
        <p:txBody>
          <a:bodyPr vert="horz" wrap="square" lIns="0" tIns="12700" rIns="0" bIns="0" rtlCol="0">
            <a:spAutoFit/>
          </a:bodyPr>
          <a:lstStyle/>
          <a:p>
            <a:pPr marL="12700" marR="462915">
              <a:lnSpc>
                <a:spcPct val="114599"/>
              </a:lnSpc>
              <a:spcBef>
                <a:spcPts val="100"/>
              </a:spcBef>
            </a:pPr>
            <a:r>
              <a:rPr sz="2400" spc="60" dirty="0">
                <a:latin typeface="Verdana"/>
                <a:cs typeface="Verdana"/>
              </a:rPr>
              <a:t>There</a:t>
            </a:r>
            <a:r>
              <a:rPr sz="2400" spc="225" dirty="0">
                <a:latin typeface="Verdana"/>
                <a:cs typeface="Verdana"/>
              </a:rPr>
              <a:t> </a:t>
            </a:r>
            <a:r>
              <a:rPr sz="2400" spc="110" dirty="0">
                <a:latin typeface="Verdana"/>
                <a:cs typeface="Verdana"/>
              </a:rPr>
              <a:t>are</a:t>
            </a:r>
            <a:r>
              <a:rPr sz="2400" spc="225" dirty="0">
                <a:latin typeface="Verdana"/>
                <a:cs typeface="Verdana"/>
              </a:rPr>
              <a:t> </a:t>
            </a:r>
            <a:r>
              <a:rPr sz="2400" spc="145" dirty="0">
                <a:latin typeface="Verdana"/>
                <a:cs typeface="Verdana"/>
              </a:rPr>
              <a:t>a</a:t>
            </a:r>
            <a:r>
              <a:rPr sz="2400" spc="225" dirty="0">
                <a:latin typeface="Verdana"/>
                <a:cs typeface="Verdana"/>
              </a:rPr>
              <a:t> </a:t>
            </a:r>
            <a:r>
              <a:rPr sz="2400" spc="125" dirty="0">
                <a:latin typeface="Verdana"/>
                <a:cs typeface="Verdana"/>
              </a:rPr>
              <a:t>number</a:t>
            </a:r>
            <a:r>
              <a:rPr sz="2400" spc="225" dirty="0">
                <a:latin typeface="Verdana"/>
                <a:cs typeface="Verdana"/>
              </a:rPr>
              <a:t> </a:t>
            </a:r>
            <a:r>
              <a:rPr sz="2400" spc="80" dirty="0">
                <a:latin typeface="Verdana"/>
                <a:cs typeface="Verdana"/>
              </a:rPr>
              <a:t>of</a:t>
            </a:r>
            <a:r>
              <a:rPr sz="2400" spc="225" dirty="0">
                <a:latin typeface="Verdana"/>
                <a:cs typeface="Verdana"/>
              </a:rPr>
              <a:t> </a:t>
            </a:r>
            <a:r>
              <a:rPr sz="2400" spc="-15" dirty="0">
                <a:latin typeface="Verdana"/>
                <a:cs typeface="Verdana"/>
              </a:rPr>
              <a:t>key</a:t>
            </a:r>
            <a:r>
              <a:rPr sz="2400" spc="225" dirty="0">
                <a:latin typeface="Verdana"/>
                <a:cs typeface="Verdana"/>
              </a:rPr>
              <a:t> </a:t>
            </a:r>
            <a:r>
              <a:rPr sz="2400" spc="175" dirty="0">
                <a:latin typeface="Verdana"/>
                <a:cs typeface="Verdana"/>
              </a:rPr>
              <a:t>pieces</a:t>
            </a:r>
            <a:r>
              <a:rPr sz="2400" spc="225" dirty="0">
                <a:latin typeface="Verdana"/>
                <a:cs typeface="Verdana"/>
              </a:rPr>
              <a:t> </a:t>
            </a:r>
            <a:r>
              <a:rPr sz="2400" spc="80" dirty="0">
                <a:latin typeface="Verdana"/>
                <a:cs typeface="Verdana"/>
              </a:rPr>
              <a:t>of </a:t>
            </a:r>
            <a:r>
              <a:rPr sz="2400" spc="-830" dirty="0">
                <a:latin typeface="Verdana"/>
                <a:cs typeface="Verdana"/>
              </a:rPr>
              <a:t> </a:t>
            </a:r>
            <a:r>
              <a:rPr sz="2400" spc="-70" dirty="0">
                <a:latin typeface="Verdana"/>
                <a:cs typeface="Verdana"/>
              </a:rPr>
              <a:t>PPE</a:t>
            </a:r>
            <a:r>
              <a:rPr sz="2400" spc="225" dirty="0">
                <a:latin typeface="Verdana"/>
                <a:cs typeface="Verdana"/>
              </a:rPr>
              <a:t> </a:t>
            </a:r>
            <a:r>
              <a:rPr sz="2400" spc="145" dirty="0">
                <a:latin typeface="Verdana"/>
                <a:cs typeface="Verdana"/>
              </a:rPr>
              <a:t>equipment</a:t>
            </a:r>
            <a:r>
              <a:rPr sz="2400" spc="229" dirty="0">
                <a:latin typeface="Verdana"/>
                <a:cs typeface="Verdana"/>
              </a:rPr>
              <a:t> </a:t>
            </a:r>
            <a:r>
              <a:rPr sz="2400" spc="130" dirty="0">
                <a:latin typeface="Verdana"/>
                <a:cs typeface="Verdana"/>
              </a:rPr>
              <a:t>including</a:t>
            </a:r>
            <a:r>
              <a:rPr sz="2400" spc="229" dirty="0">
                <a:latin typeface="Verdana"/>
                <a:cs typeface="Verdana"/>
              </a:rPr>
              <a:t> </a:t>
            </a:r>
            <a:r>
              <a:rPr sz="2400" spc="-380" dirty="0">
                <a:latin typeface="Verdana"/>
                <a:cs typeface="Verdana"/>
              </a:rPr>
              <a:t>:</a:t>
            </a:r>
            <a:endParaRPr sz="2400" dirty="0">
              <a:latin typeface="Verdana"/>
              <a:cs typeface="Verdana"/>
            </a:endParaRPr>
          </a:p>
          <a:p>
            <a:pPr>
              <a:lnSpc>
                <a:spcPct val="100000"/>
              </a:lnSpc>
              <a:spcBef>
                <a:spcPts val="10"/>
              </a:spcBef>
            </a:pPr>
            <a:endParaRPr sz="3050" dirty="0">
              <a:latin typeface="Verdana"/>
              <a:cs typeface="Verdana"/>
            </a:endParaRPr>
          </a:p>
          <a:p>
            <a:pPr marL="530225">
              <a:lnSpc>
                <a:spcPct val="100000"/>
              </a:lnSpc>
            </a:pPr>
            <a:r>
              <a:rPr sz="2400" spc="110" dirty="0">
                <a:latin typeface="Verdana"/>
                <a:cs typeface="Verdana"/>
              </a:rPr>
              <a:t>Gloves</a:t>
            </a:r>
            <a:endParaRPr sz="2400" dirty="0">
              <a:latin typeface="Verdana"/>
              <a:cs typeface="Verdana"/>
            </a:endParaRPr>
          </a:p>
          <a:p>
            <a:pPr marL="530225" marR="2917825">
              <a:lnSpc>
                <a:spcPct val="114599"/>
              </a:lnSpc>
            </a:pPr>
            <a:r>
              <a:rPr sz="2400" spc="125" dirty="0">
                <a:latin typeface="Verdana"/>
                <a:cs typeface="Verdana"/>
              </a:rPr>
              <a:t>Aprons</a:t>
            </a:r>
            <a:r>
              <a:rPr sz="2400" spc="200" dirty="0">
                <a:latin typeface="Verdana"/>
                <a:cs typeface="Verdana"/>
              </a:rPr>
              <a:t> </a:t>
            </a:r>
            <a:r>
              <a:rPr sz="2400" spc="175" dirty="0">
                <a:latin typeface="Verdana"/>
                <a:cs typeface="Verdana"/>
              </a:rPr>
              <a:t>and</a:t>
            </a:r>
            <a:r>
              <a:rPr sz="2400" spc="200" dirty="0">
                <a:latin typeface="Verdana"/>
                <a:cs typeface="Verdana"/>
              </a:rPr>
              <a:t> </a:t>
            </a:r>
            <a:r>
              <a:rPr sz="2400" spc="125" dirty="0">
                <a:latin typeface="Verdana"/>
                <a:cs typeface="Verdana"/>
              </a:rPr>
              <a:t>Gowns </a:t>
            </a:r>
            <a:r>
              <a:rPr sz="2400" spc="-830" dirty="0">
                <a:latin typeface="Verdana"/>
                <a:cs typeface="Verdana"/>
              </a:rPr>
              <a:t> </a:t>
            </a:r>
            <a:r>
              <a:rPr sz="2400" spc="105" dirty="0">
                <a:latin typeface="Verdana"/>
                <a:cs typeface="Verdana"/>
              </a:rPr>
              <a:t>Masks</a:t>
            </a:r>
            <a:endParaRPr sz="2400" dirty="0">
              <a:latin typeface="Verdana"/>
              <a:cs typeface="Verdana"/>
            </a:endParaRPr>
          </a:p>
          <a:p>
            <a:pPr marL="530225" marR="2995930">
              <a:lnSpc>
                <a:spcPct val="114599"/>
              </a:lnSpc>
            </a:pPr>
            <a:r>
              <a:rPr sz="2400" spc="105" dirty="0">
                <a:latin typeface="Verdana"/>
                <a:cs typeface="Verdana"/>
              </a:rPr>
              <a:t>Protective</a:t>
            </a:r>
            <a:r>
              <a:rPr sz="2400" spc="165" dirty="0">
                <a:latin typeface="Verdana"/>
                <a:cs typeface="Verdana"/>
              </a:rPr>
              <a:t> </a:t>
            </a:r>
            <a:r>
              <a:rPr sz="2400" spc="150" dirty="0">
                <a:latin typeface="Verdana"/>
                <a:cs typeface="Verdana"/>
              </a:rPr>
              <a:t>Glasses </a:t>
            </a:r>
            <a:r>
              <a:rPr sz="2400" spc="-830" dirty="0">
                <a:latin typeface="Verdana"/>
                <a:cs typeface="Verdana"/>
              </a:rPr>
              <a:t> </a:t>
            </a:r>
            <a:r>
              <a:rPr sz="2400" spc="110" dirty="0">
                <a:latin typeface="Verdana"/>
                <a:cs typeface="Verdana"/>
              </a:rPr>
              <a:t>Surgical</a:t>
            </a:r>
            <a:r>
              <a:rPr sz="2400" spc="215" dirty="0">
                <a:latin typeface="Verdana"/>
                <a:cs typeface="Verdana"/>
              </a:rPr>
              <a:t> </a:t>
            </a:r>
            <a:r>
              <a:rPr sz="2400" spc="75" dirty="0">
                <a:latin typeface="Verdana"/>
                <a:cs typeface="Verdana"/>
              </a:rPr>
              <a:t>Hats</a:t>
            </a:r>
            <a:endParaRPr sz="2400" dirty="0">
              <a:latin typeface="Verdana"/>
              <a:cs typeface="Verdana"/>
            </a:endParaRPr>
          </a:p>
          <a:p>
            <a:pPr>
              <a:lnSpc>
                <a:spcPct val="100000"/>
              </a:lnSpc>
              <a:spcBef>
                <a:spcPts val="15"/>
              </a:spcBef>
            </a:pPr>
            <a:endParaRPr sz="3050" dirty="0">
              <a:latin typeface="Verdana"/>
              <a:cs typeface="Verdana"/>
            </a:endParaRPr>
          </a:p>
          <a:p>
            <a:pPr marL="12700">
              <a:lnSpc>
                <a:spcPct val="100000"/>
              </a:lnSpc>
            </a:pPr>
            <a:r>
              <a:rPr sz="2400" spc="80" dirty="0">
                <a:latin typeface="Verdana"/>
                <a:cs typeface="Verdana"/>
              </a:rPr>
              <a:t>Health</a:t>
            </a:r>
            <a:r>
              <a:rPr sz="2400" spc="229" dirty="0">
                <a:latin typeface="Verdana"/>
                <a:cs typeface="Verdana"/>
              </a:rPr>
              <a:t> </a:t>
            </a:r>
            <a:r>
              <a:rPr sz="2400" spc="125" dirty="0">
                <a:latin typeface="Verdana"/>
                <a:cs typeface="Verdana"/>
              </a:rPr>
              <a:t>services</a:t>
            </a:r>
            <a:r>
              <a:rPr sz="2400" spc="229" dirty="0">
                <a:latin typeface="Verdana"/>
                <a:cs typeface="Verdana"/>
              </a:rPr>
              <a:t> </a:t>
            </a:r>
            <a:r>
              <a:rPr sz="2400" spc="140" dirty="0">
                <a:latin typeface="Verdana"/>
                <a:cs typeface="Verdana"/>
              </a:rPr>
              <a:t>organisations</a:t>
            </a:r>
            <a:r>
              <a:rPr sz="2400" spc="229" dirty="0">
                <a:latin typeface="Verdana"/>
                <a:cs typeface="Verdana"/>
              </a:rPr>
              <a:t> </a:t>
            </a:r>
            <a:r>
              <a:rPr sz="2400" spc="110" dirty="0">
                <a:latin typeface="Verdana"/>
                <a:cs typeface="Verdana"/>
              </a:rPr>
              <a:t>are</a:t>
            </a:r>
            <a:endParaRPr sz="2400" dirty="0">
              <a:latin typeface="Verdana"/>
              <a:cs typeface="Verdana"/>
            </a:endParaRPr>
          </a:p>
          <a:p>
            <a:pPr marL="12700" marR="5080">
              <a:lnSpc>
                <a:spcPct val="114599"/>
              </a:lnSpc>
            </a:pPr>
            <a:r>
              <a:rPr sz="2400" spc="110" dirty="0">
                <a:latin typeface="Verdana"/>
                <a:cs typeface="Verdana"/>
              </a:rPr>
              <a:t>required</a:t>
            </a:r>
            <a:r>
              <a:rPr sz="2400" spc="225" dirty="0">
                <a:latin typeface="Verdana"/>
                <a:cs typeface="Verdana"/>
              </a:rPr>
              <a:t> </a:t>
            </a:r>
            <a:r>
              <a:rPr sz="2400" spc="65" dirty="0">
                <a:latin typeface="Verdana"/>
                <a:cs typeface="Verdana"/>
              </a:rPr>
              <a:t>by</a:t>
            </a:r>
            <a:r>
              <a:rPr sz="2400" spc="229" dirty="0">
                <a:latin typeface="Verdana"/>
                <a:cs typeface="Verdana"/>
              </a:rPr>
              <a:t> </a:t>
            </a:r>
            <a:r>
              <a:rPr sz="2400" spc="100" dirty="0">
                <a:latin typeface="Verdana"/>
                <a:cs typeface="Verdana"/>
              </a:rPr>
              <a:t>law</a:t>
            </a:r>
            <a:r>
              <a:rPr sz="2400" spc="229" dirty="0">
                <a:latin typeface="Verdana"/>
                <a:cs typeface="Verdana"/>
              </a:rPr>
              <a:t> </a:t>
            </a:r>
            <a:r>
              <a:rPr sz="2400" spc="40" dirty="0">
                <a:latin typeface="Verdana"/>
                <a:cs typeface="Verdana"/>
              </a:rPr>
              <a:t>to</a:t>
            </a:r>
            <a:r>
              <a:rPr sz="2400" spc="229" dirty="0">
                <a:latin typeface="Verdana"/>
                <a:cs typeface="Verdana"/>
              </a:rPr>
              <a:t> </a:t>
            </a:r>
            <a:r>
              <a:rPr sz="2400" spc="120" dirty="0">
                <a:latin typeface="Verdana"/>
                <a:cs typeface="Verdana"/>
              </a:rPr>
              <a:t>provide</a:t>
            </a:r>
            <a:r>
              <a:rPr sz="2400" spc="229" dirty="0">
                <a:latin typeface="Verdana"/>
                <a:cs typeface="Verdana"/>
              </a:rPr>
              <a:t> </a:t>
            </a:r>
            <a:r>
              <a:rPr sz="2400" spc="-70" dirty="0">
                <a:latin typeface="Verdana"/>
                <a:cs typeface="Verdana"/>
              </a:rPr>
              <a:t>PPE</a:t>
            </a:r>
            <a:r>
              <a:rPr sz="2400" spc="229" dirty="0">
                <a:latin typeface="Verdana"/>
                <a:cs typeface="Verdana"/>
              </a:rPr>
              <a:t> </a:t>
            </a:r>
            <a:r>
              <a:rPr sz="2400" spc="130" dirty="0">
                <a:latin typeface="Verdana"/>
                <a:cs typeface="Verdana"/>
              </a:rPr>
              <a:t>clothing </a:t>
            </a:r>
            <a:r>
              <a:rPr sz="2400" spc="-830" dirty="0">
                <a:latin typeface="Verdana"/>
                <a:cs typeface="Verdana"/>
              </a:rPr>
              <a:t> </a:t>
            </a:r>
            <a:r>
              <a:rPr sz="2400" spc="175" dirty="0">
                <a:latin typeface="Verdana"/>
                <a:cs typeface="Verdana"/>
              </a:rPr>
              <a:t>and</a:t>
            </a:r>
            <a:r>
              <a:rPr sz="2400" spc="225" dirty="0">
                <a:latin typeface="Verdana"/>
                <a:cs typeface="Verdana"/>
              </a:rPr>
              <a:t> </a:t>
            </a:r>
            <a:r>
              <a:rPr sz="2400" spc="145" dirty="0">
                <a:latin typeface="Verdana"/>
                <a:cs typeface="Verdana"/>
              </a:rPr>
              <a:t>equipment</a:t>
            </a:r>
            <a:r>
              <a:rPr sz="2400" spc="225" dirty="0">
                <a:latin typeface="Verdana"/>
                <a:cs typeface="Verdana"/>
              </a:rPr>
              <a:t> </a:t>
            </a:r>
            <a:r>
              <a:rPr sz="2400" spc="85" dirty="0">
                <a:latin typeface="Verdana"/>
                <a:cs typeface="Verdana"/>
              </a:rPr>
              <a:t>that</a:t>
            </a:r>
            <a:r>
              <a:rPr sz="2400" spc="229" dirty="0">
                <a:latin typeface="Verdana"/>
                <a:cs typeface="Verdana"/>
              </a:rPr>
              <a:t> </a:t>
            </a:r>
            <a:r>
              <a:rPr sz="2400" spc="125" dirty="0">
                <a:latin typeface="Verdana"/>
                <a:cs typeface="Verdana"/>
              </a:rPr>
              <a:t>meet</a:t>
            </a:r>
            <a:r>
              <a:rPr sz="2400" spc="225" dirty="0">
                <a:latin typeface="Verdana"/>
                <a:cs typeface="Verdana"/>
              </a:rPr>
              <a:t> </a:t>
            </a:r>
            <a:r>
              <a:rPr sz="2400" spc="80" dirty="0">
                <a:latin typeface="Verdana"/>
                <a:cs typeface="Verdana"/>
              </a:rPr>
              <a:t>strict</a:t>
            </a:r>
            <a:endParaRPr sz="2400" dirty="0">
              <a:latin typeface="Verdana"/>
              <a:cs typeface="Verdana"/>
            </a:endParaRPr>
          </a:p>
          <a:p>
            <a:pPr marL="12700">
              <a:lnSpc>
                <a:spcPct val="100000"/>
              </a:lnSpc>
              <a:spcBef>
                <a:spcPts val="420"/>
              </a:spcBef>
            </a:pPr>
            <a:r>
              <a:rPr sz="2400" spc="114" dirty="0">
                <a:latin typeface="Verdana"/>
                <a:cs typeface="Verdana"/>
              </a:rPr>
              <a:t>Australian</a:t>
            </a:r>
            <a:r>
              <a:rPr sz="2400" spc="204" dirty="0">
                <a:latin typeface="Verdana"/>
                <a:cs typeface="Verdana"/>
              </a:rPr>
              <a:t> </a:t>
            </a:r>
            <a:r>
              <a:rPr sz="2400" spc="130" dirty="0">
                <a:latin typeface="Verdana"/>
                <a:cs typeface="Verdana"/>
              </a:rPr>
              <a:t>standards.</a:t>
            </a:r>
            <a:endParaRPr sz="2400" dirty="0">
              <a:latin typeface="Verdana"/>
              <a:cs typeface="Verdana"/>
            </a:endParaRPr>
          </a:p>
        </p:txBody>
      </p:sp>
      <p:sp>
        <p:nvSpPr>
          <p:cNvPr id="10" name="object 10"/>
          <p:cNvSpPr txBox="1">
            <a:spLocks noGrp="1"/>
          </p:cNvSpPr>
          <p:nvPr>
            <p:ph type="title"/>
          </p:nvPr>
        </p:nvSpPr>
        <p:spPr>
          <a:xfrm>
            <a:off x="1015996" y="953830"/>
            <a:ext cx="4478020" cy="695960"/>
          </a:xfrm>
          <a:prstGeom prst="rect">
            <a:avLst/>
          </a:prstGeom>
        </p:spPr>
        <p:txBody>
          <a:bodyPr vert="horz" wrap="square" lIns="0" tIns="12700" rIns="0" bIns="0" rtlCol="0">
            <a:spAutoFit/>
          </a:bodyPr>
          <a:lstStyle/>
          <a:p>
            <a:pPr marL="12700">
              <a:lnSpc>
                <a:spcPct val="100000"/>
              </a:lnSpc>
              <a:spcBef>
                <a:spcPts val="100"/>
              </a:spcBef>
            </a:pPr>
            <a:r>
              <a:rPr spc="-445" dirty="0"/>
              <a:t>PPE</a:t>
            </a:r>
            <a:r>
              <a:rPr spc="-185" dirty="0"/>
              <a:t> </a:t>
            </a:r>
            <a:r>
              <a:rPr spc="-105" dirty="0"/>
              <a:t>Equipment</a:t>
            </a:r>
          </a:p>
        </p:txBody>
      </p:sp>
      <p:pic>
        <p:nvPicPr>
          <p:cNvPr id="11" name="object 11"/>
          <p:cNvPicPr/>
          <p:nvPr/>
        </p:nvPicPr>
        <p:blipFill>
          <a:blip r:embed="rId5" cstate="print"/>
          <a:stretch>
            <a:fillRect/>
          </a:stretch>
        </p:blipFill>
        <p:spPr>
          <a:xfrm>
            <a:off x="8671428" y="0"/>
            <a:ext cx="9616570" cy="10286999"/>
          </a:xfrm>
          <a:prstGeom prst="rect">
            <a:avLst/>
          </a:prstGeom>
        </p:spPr>
      </p:pic>
      <p:pic>
        <p:nvPicPr>
          <p:cNvPr id="13" name="object 5">
            <a:hlinkClick r:id="rId6" action="ppaction://hlinksldjump"/>
            <a:extLst>
              <a:ext uri="{FF2B5EF4-FFF2-40B4-BE49-F238E27FC236}">
                <a16:creationId xmlns:a16="http://schemas.microsoft.com/office/drawing/2014/main" id="{A7DAD807-B0AD-B7EE-2D06-E11E0C587723}"/>
              </a:ext>
            </a:extLst>
          </p:cNvPr>
          <p:cNvPicPr/>
          <p:nvPr/>
        </p:nvPicPr>
        <p:blipFill>
          <a:blip r:embed="rId7"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7058169" y="9258303"/>
            <a:ext cx="942973" cy="7238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3854428"/>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5530828"/>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5" y="6788128"/>
            <a:ext cx="114300" cy="11430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47775" y="8045428"/>
            <a:ext cx="114300" cy="114300"/>
          </a:xfrm>
          <a:prstGeom prst="rect">
            <a:avLst/>
          </a:prstGeom>
        </p:spPr>
      </p:pic>
      <p:sp>
        <p:nvSpPr>
          <p:cNvPr id="8" name="object 8"/>
          <p:cNvSpPr txBox="1"/>
          <p:nvPr/>
        </p:nvSpPr>
        <p:spPr>
          <a:xfrm>
            <a:off x="1015996" y="1978638"/>
            <a:ext cx="6831330" cy="6731000"/>
          </a:xfrm>
          <a:prstGeom prst="rect">
            <a:avLst/>
          </a:prstGeom>
        </p:spPr>
        <p:txBody>
          <a:bodyPr vert="horz" wrap="square" lIns="0" tIns="12700" rIns="0" bIns="0" rtlCol="0">
            <a:spAutoFit/>
          </a:bodyPr>
          <a:lstStyle/>
          <a:p>
            <a:pPr marL="12700" marR="180340">
              <a:lnSpc>
                <a:spcPct val="114599"/>
              </a:lnSpc>
              <a:spcBef>
                <a:spcPts val="100"/>
              </a:spcBef>
            </a:pPr>
            <a:r>
              <a:rPr sz="2400" spc="130" dirty="0">
                <a:latin typeface="Verdana"/>
                <a:cs typeface="Verdana"/>
              </a:rPr>
              <a:t>Standard</a:t>
            </a:r>
            <a:r>
              <a:rPr sz="2400" spc="225" dirty="0">
                <a:latin typeface="Verdana"/>
                <a:cs typeface="Verdana"/>
              </a:rPr>
              <a:t> </a:t>
            </a:r>
            <a:r>
              <a:rPr sz="2400" spc="150" dirty="0">
                <a:latin typeface="Verdana"/>
                <a:cs typeface="Verdana"/>
              </a:rPr>
              <a:t>precautions</a:t>
            </a:r>
            <a:r>
              <a:rPr sz="2400" spc="229" dirty="0">
                <a:latin typeface="Verdana"/>
                <a:cs typeface="Verdana"/>
              </a:rPr>
              <a:t> </a:t>
            </a:r>
            <a:r>
              <a:rPr sz="2400" spc="185" dirty="0">
                <a:latin typeface="Verdana"/>
                <a:cs typeface="Verdana"/>
              </a:rPr>
              <a:t>recommend</a:t>
            </a:r>
            <a:r>
              <a:rPr sz="2400" spc="229" dirty="0">
                <a:latin typeface="Verdana"/>
                <a:cs typeface="Verdana"/>
              </a:rPr>
              <a:t> </a:t>
            </a:r>
            <a:r>
              <a:rPr sz="2400" spc="85" dirty="0">
                <a:latin typeface="Verdana"/>
                <a:cs typeface="Verdana"/>
              </a:rPr>
              <a:t>that </a:t>
            </a:r>
            <a:r>
              <a:rPr sz="2400" spc="-830" dirty="0">
                <a:latin typeface="Verdana"/>
                <a:cs typeface="Verdana"/>
              </a:rPr>
              <a:t> </a:t>
            </a:r>
            <a:r>
              <a:rPr sz="2400" spc="125" dirty="0">
                <a:latin typeface="Verdana"/>
                <a:cs typeface="Verdana"/>
              </a:rPr>
              <a:t>gloves</a:t>
            </a:r>
            <a:r>
              <a:rPr sz="2400" spc="225" dirty="0">
                <a:latin typeface="Verdana"/>
                <a:cs typeface="Verdana"/>
              </a:rPr>
              <a:t> </a:t>
            </a:r>
            <a:r>
              <a:rPr sz="2400" spc="145" dirty="0">
                <a:latin typeface="Verdana"/>
                <a:cs typeface="Verdana"/>
              </a:rPr>
              <a:t>be</a:t>
            </a:r>
            <a:r>
              <a:rPr sz="2400" spc="229" dirty="0">
                <a:latin typeface="Verdana"/>
                <a:cs typeface="Verdana"/>
              </a:rPr>
              <a:t> </a:t>
            </a:r>
            <a:r>
              <a:rPr sz="2400" spc="65" dirty="0">
                <a:latin typeface="Verdana"/>
                <a:cs typeface="Verdana"/>
              </a:rPr>
              <a:t>worn</a:t>
            </a:r>
            <a:r>
              <a:rPr sz="2400" spc="225" dirty="0">
                <a:latin typeface="Verdana"/>
                <a:cs typeface="Verdana"/>
              </a:rPr>
              <a:t> </a:t>
            </a:r>
            <a:r>
              <a:rPr sz="2400" spc="-10" dirty="0">
                <a:latin typeface="Verdana"/>
                <a:cs typeface="Verdana"/>
              </a:rPr>
              <a:t>in</a:t>
            </a:r>
            <a:r>
              <a:rPr sz="2400" spc="229" dirty="0">
                <a:latin typeface="Verdana"/>
                <a:cs typeface="Verdana"/>
              </a:rPr>
              <a:t> </a:t>
            </a:r>
            <a:r>
              <a:rPr sz="2400" spc="60" dirty="0">
                <a:latin typeface="Verdana"/>
                <a:cs typeface="Verdana"/>
              </a:rPr>
              <a:t>the</a:t>
            </a:r>
            <a:r>
              <a:rPr sz="2400" spc="225" dirty="0">
                <a:latin typeface="Verdana"/>
                <a:cs typeface="Verdana"/>
              </a:rPr>
              <a:t> </a:t>
            </a:r>
            <a:r>
              <a:rPr sz="2400" spc="110" dirty="0">
                <a:latin typeface="Verdana"/>
                <a:cs typeface="Verdana"/>
              </a:rPr>
              <a:t>following</a:t>
            </a:r>
            <a:endParaRPr sz="2400">
              <a:latin typeface="Verdana"/>
              <a:cs typeface="Verdana"/>
            </a:endParaRPr>
          </a:p>
          <a:p>
            <a:pPr marL="12700">
              <a:lnSpc>
                <a:spcPct val="100000"/>
              </a:lnSpc>
              <a:spcBef>
                <a:spcPts val="420"/>
              </a:spcBef>
            </a:pPr>
            <a:r>
              <a:rPr sz="2400" spc="80" dirty="0">
                <a:latin typeface="Verdana"/>
                <a:cs typeface="Verdana"/>
              </a:rPr>
              <a:t>situations:</a:t>
            </a:r>
            <a:endParaRPr sz="2400">
              <a:latin typeface="Verdana"/>
              <a:cs typeface="Verdana"/>
            </a:endParaRPr>
          </a:p>
          <a:p>
            <a:pPr>
              <a:lnSpc>
                <a:spcPct val="100000"/>
              </a:lnSpc>
              <a:spcBef>
                <a:spcPts val="10"/>
              </a:spcBef>
            </a:pPr>
            <a:endParaRPr sz="3050">
              <a:latin typeface="Verdana"/>
              <a:cs typeface="Verdana"/>
            </a:endParaRPr>
          </a:p>
          <a:p>
            <a:pPr marL="530225">
              <a:lnSpc>
                <a:spcPct val="100000"/>
              </a:lnSpc>
            </a:pPr>
            <a:r>
              <a:rPr sz="2400" spc="105" dirty="0">
                <a:latin typeface="Verdana"/>
                <a:cs typeface="Verdana"/>
              </a:rPr>
              <a:t>Immediately</a:t>
            </a:r>
            <a:r>
              <a:rPr sz="2400" spc="215" dirty="0">
                <a:latin typeface="Verdana"/>
                <a:cs typeface="Verdana"/>
              </a:rPr>
              <a:t> </a:t>
            </a:r>
            <a:r>
              <a:rPr sz="2400" spc="135" dirty="0">
                <a:latin typeface="Verdana"/>
                <a:cs typeface="Verdana"/>
              </a:rPr>
              <a:t>before</a:t>
            </a:r>
            <a:r>
              <a:rPr sz="2400" spc="215" dirty="0">
                <a:latin typeface="Verdana"/>
                <a:cs typeface="Verdana"/>
              </a:rPr>
              <a:t> </a:t>
            </a:r>
            <a:r>
              <a:rPr sz="2400" spc="140" dirty="0">
                <a:latin typeface="Verdana"/>
                <a:cs typeface="Verdana"/>
              </a:rPr>
              <a:t>surgical</a:t>
            </a:r>
            <a:endParaRPr sz="2400">
              <a:latin typeface="Verdana"/>
              <a:cs typeface="Verdana"/>
            </a:endParaRPr>
          </a:p>
          <a:p>
            <a:pPr marL="530225" marR="1236345">
              <a:lnSpc>
                <a:spcPct val="114599"/>
              </a:lnSpc>
            </a:pPr>
            <a:r>
              <a:rPr sz="2400" spc="160" dirty="0">
                <a:latin typeface="Verdana"/>
                <a:cs typeface="Verdana"/>
              </a:rPr>
              <a:t>procedure</a:t>
            </a:r>
            <a:r>
              <a:rPr sz="2400" spc="210" dirty="0">
                <a:latin typeface="Verdana"/>
                <a:cs typeface="Verdana"/>
              </a:rPr>
              <a:t> </a:t>
            </a:r>
            <a:r>
              <a:rPr sz="2400" spc="175" dirty="0">
                <a:latin typeface="Verdana"/>
                <a:cs typeface="Verdana"/>
              </a:rPr>
              <a:t>and</a:t>
            </a:r>
            <a:r>
              <a:rPr sz="2400" spc="215" dirty="0">
                <a:latin typeface="Verdana"/>
                <a:cs typeface="Verdana"/>
              </a:rPr>
              <a:t> </a:t>
            </a:r>
            <a:r>
              <a:rPr sz="2400" spc="140" dirty="0">
                <a:latin typeface="Verdana"/>
                <a:cs typeface="Verdana"/>
              </a:rPr>
              <a:t>removed</a:t>
            </a:r>
            <a:r>
              <a:rPr sz="2400" spc="210" dirty="0">
                <a:latin typeface="Verdana"/>
                <a:cs typeface="Verdana"/>
              </a:rPr>
              <a:t> </a:t>
            </a:r>
            <a:r>
              <a:rPr sz="2400" spc="180" dirty="0">
                <a:latin typeface="Verdana"/>
                <a:cs typeface="Verdana"/>
              </a:rPr>
              <a:t>once </a:t>
            </a:r>
            <a:r>
              <a:rPr sz="2400" spc="-825" dirty="0">
                <a:latin typeface="Verdana"/>
                <a:cs typeface="Verdana"/>
              </a:rPr>
              <a:t> </a:t>
            </a:r>
            <a:r>
              <a:rPr sz="2400" spc="160" dirty="0">
                <a:latin typeface="Verdana"/>
                <a:cs typeface="Verdana"/>
              </a:rPr>
              <a:t>procedure</a:t>
            </a:r>
            <a:r>
              <a:rPr sz="2400" spc="220" dirty="0">
                <a:latin typeface="Verdana"/>
                <a:cs typeface="Verdana"/>
              </a:rPr>
              <a:t> </a:t>
            </a:r>
            <a:r>
              <a:rPr sz="2400" spc="15" dirty="0">
                <a:latin typeface="Verdana"/>
                <a:cs typeface="Verdana"/>
              </a:rPr>
              <a:t>is</a:t>
            </a:r>
            <a:r>
              <a:rPr sz="2400" spc="225" dirty="0">
                <a:latin typeface="Verdana"/>
                <a:cs typeface="Verdana"/>
              </a:rPr>
              <a:t> </a:t>
            </a:r>
            <a:r>
              <a:rPr sz="2400" spc="185" dirty="0">
                <a:latin typeface="Verdana"/>
                <a:cs typeface="Verdana"/>
              </a:rPr>
              <a:t>completed</a:t>
            </a:r>
            <a:endParaRPr sz="2400">
              <a:latin typeface="Verdana"/>
              <a:cs typeface="Verdana"/>
            </a:endParaRPr>
          </a:p>
          <a:p>
            <a:pPr marL="530225" marR="129539">
              <a:lnSpc>
                <a:spcPct val="114599"/>
              </a:lnSpc>
              <a:spcBef>
                <a:spcPts val="3300"/>
              </a:spcBef>
            </a:pPr>
            <a:r>
              <a:rPr sz="2400" spc="185" dirty="0">
                <a:latin typeface="Verdana"/>
                <a:cs typeface="Verdana"/>
              </a:rPr>
              <a:t>Contact</a:t>
            </a:r>
            <a:r>
              <a:rPr sz="2400" spc="225" dirty="0">
                <a:latin typeface="Verdana"/>
                <a:cs typeface="Verdana"/>
              </a:rPr>
              <a:t> </a:t>
            </a:r>
            <a:r>
              <a:rPr sz="2400" spc="35" dirty="0">
                <a:latin typeface="Verdana"/>
                <a:cs typeface="Verdana"/>
              </a:rPr>
              <a:t>with</a:t>
            </a:r>
            <a:r>
              <a:rPr sz="2400" spc="229" dirty="0">
                <a:latin typeface="Verdana"/>
                <a:cs typeface="Verdana"/>
              </a:rPr>
              <a:t> </a:t>
            </a:r>
            <a:r>
              <a:rPr sz="2400" spc="70" dirty="0">
                <a:latin typeface="Verdana"/>
                <a:cs typeface="Verdana"/>
              </a:rPr>
              <a:t>sterile</a:t>
            </a:r>
            <a:r>
              <a:rPr sz="2400" spc="225" dirty="0">
                <a:latin typeface="Verdana"/>
                <a:cs typeface="Verdana"/>
              </a:rPr>
              <a:t> </a:t>
            </a:r>
            <a:r>
              <a:rPr sz="2400" spc="95" dirty="0">
                <a:latin typeface="Verdana"/>
                <a:cs typeface="Verdana"/>
              </a:rPr>
              <a:t>instruments</a:t>
            </a:r>
            <a:r>
              <a:rPr sz="2400" spc="229" dirty="0">
                <a:latin typeface="Verdana"/>
                <a:cs typeface="Verdana"/>
              </a:rPr>
              <a:t> </a:t>
            </a:r>
            <a:r>
              <a:rPr sz="2400" spc="175" dirty="0">
                <a:latin typeface="Verdana"/>
                <a:cs typeface="Verdana"/>
              </a:rPr>
              <a:t>and </a:t>
            </a:r>
            <a:r>
              <a:rPr sz="2400" spc="-830" dirty="0">
                <a:latin typeface="Verdana"/>
                <a:cs typeface="Verdana"/>
              </a:rPr>
              <a:t> </a:t>
            </a:r>
            <a:r>
              <a:rPr sz="2400" spc="145" dirty="0">
                <a:latin typeface="Verdana"/>
                <a:cs typeface="Verdana"/>
              </a:rPr>
              <a:t>equipment</a:t>
            </a:r>
            <a:endParaRPr sz="2400">
              <a:latin typeface="Verdana"/>
              <a:cs typeface="Verdana"/>
            </a:endParaRPr>
          </a:p>
          <a:p>
            <a:pPr marL="530225" marR="638175">
              <a:lnSpc>
                <a:spcPct val="114599"/>
              </a:lnSpc>
              <a:spcBef>
                <a:spcPts val="3300"/>
              </a:spcBef>
            </a:pPr>
            <a:r>
              <a:rPr sz="2400" spc="185" dirty="0">
                <a:latin typeface="Verdana"/>
                <a:cs typeface="Verdana"/>
              </a:rPr>
              <a:t>Contact</a:t>
            </a:r>
            <a:r>
              <a:rPr sz="2400" spc="220" dirty="0">
                <a:latin typeface="Verdana"/>
                <a:cs typeface="Verdana"/>
              </a:rPr>
              <a:t> </a:t>
            </a:r>
            <a:r>
              <a:rPr sz="2400" spc="35" dirty="0">
                <a:latin typeface="Verdana"/>
                <a:cs typeface="Verdana"/>
              </a:rPr>
              <a:t>with</a:t>
            </a:r>
            <a:r>
              <a:rPr sz="2400" spc="220" dirty="0">
                <a:latin typeface="Verdana"/>
                <a:cs typeface="Verdana"/>
              </a:rPr>
              <a:t> </a:t>
            </a:r>
            <a:r>
              <a:rPr sz="2400" spc="85" dirty="0">
                <a:latin typeface="Verdana"/>
                <a:cs typeface="Verdana"/>
              </a:rPr>
              <a:t>broken</a:t>
            </a:r>
            <a:r>
              <a:rPr sz="2400" spc="220" dirty="0">
                <a:latin typeface="Verdana"/>
                <a:cs typeface="Verdana"/>
              </a:rPr>
              <a:t> </a:t>
            </a:r>
            <a:r>
              <a:rPr sz="2400" spc="-50" dirty="0">
                <a:latin typeface="Verdana"/>
                <a:cs typeface="Verdana"/>
              </a:rPr>
              <a:t>skin,</a:t>
            </a:r>
            <a:r>
              <a:rPr sz="2400" spc="225" dirty="0">
                <a:latin typeface="Verdana"/>
                <a:cs typeface="Verdana"/>
              </a:rPr>
              <a:t> </a:t>
            </a:r>
            <a:r>
              <a:rPr sz="2400" spc="135" dirty="0">
                <a:latin typeface="Verdana"/>
                <a:cs typeface="Verdana"/>
              </a:rPr>
              <a:t>wounds </a:t>
            </a:r>
            <a:r>
              <a:rPr sz="2400" spc="-830" dirty="0">
                <a:latin typeface="Verdana"/>
                <a:cs typeface="Verdana"/>
              </a:rPr>
              <a:t> </a:t>
            </a:r>
            <a:r>
              <a:rPr sz="2400" spc="175" dirty="0">
                <a:latin typeface="Verdana"/>
                <a:cs typeface="Verdana"/>
              </a:rPr>
              <a:t>and</a:t>
            </a:r>
            <a:r>
              <a:rPr sz="2400" spc="220" dirty="0">
                <a:latin typeface="Verdana"/>
                <a:cs typeface="Verdana"/>
              </a:rPr>
              <a:t> </a:t>
            </a:r>
            <a:r>
              <a:rPr sz="2400" spc="175" dirty="0">
                <a:latin typeface="Verdana"/>
                <a:cs typeface="Verdana"/>
              </a:rPr>
              <a:t>mucous</a:t>
            </a:r>
            <a:r>
              <a:rPr sz="2400" spc="225" dirty="0">
                <a:latin typeface="Verdana"/>
                <a:cs typeface="Verdana"/>
              </a:rPr>
              <a:t> </a:t>
            </a:r>
            <a:r>
              <a:rPr sz="2400" spc="175" dirty="0">
                <a:latin typeface="Verdana"/>
                <a:cs typeface="Verdana"/>
              </a:rPr>
              <a:t>membranes</a:t>
            </a:r>
            <a:endParaRPr sz="2400">
              <a:latin typeface="Verdana"/>
              <a:cs typeface="Verdana"/>
            </a:endParaRPr>
          </a:p>
          <a:p>
            <a:pPr marL="530225" marR="5080">
              <a:lnSpc>
                <a:spcPct val="114599"/>
              </a:lnSpc>
              <a:spcBef>
                <a:spcPts val="3300"/>
              </a:spcBef>
            </a:pPr>
            <a:r>
              <a:rPr sz="2400" spc="30" dirty="0">
                <a:latin typeface="Verdana"/>
                <a:cs typeface="Verdana"/>
              </a:rPr>
              <a:t>All</a:t>
            </a:r>
            <a:r>
              <a:rPr sz="2400" spc="225" dirty="0">
                <a:latin typeface="Verdana"/>
                <a:cs typeface="Verdana"/>
              </a:rPr>
              <a:t> </a:t>
            </a:r>
            <a:r>
              <a:rPr sz="2400" spc="80" dirty="0">
                <a:latin typeface="Verdana"/>
                <a:cs typeface="Verdana"/>
              </a:rPr>
              <a:t>tasks</a:t>
            </a:r>
            <a:r>
              <a:rPr sz="2400" spc="225" dirty="0">
                <a:latin typeface="Verdana"/>
                <a:cs typeface="Verdana"/>
              </a:rPr>
              <a:t> </a:t>
            </a:r>
            <a:r>
              <a:rPr sz="2400" spc="85" dirty="0">
                <a:latin typeface="Verdana"/>
                <a:cs typeface="Verdana"/>
              </a:rPr>
              <a:t>that</a:t>
            </a:r>
            <a:r>
              <a:rPr sz="2400" spc="225" dirty="0">
                <a:latin typeface="Verdana"/>
                <a:cs typeface="Verdana"/>
              </a:rPr>
              <a:t> </a:t>
            </a:r>
            <a:r>
              <a:rPr sz="2400" spc="125" dirty="0">
                <a:latin typeface="Verdana"/>
                <a:cs typeface="Verdana"/>
              </a:rPr>
              <a:t>have</a:t>
            </a:r>
            <a:r>
              <a:rPr sz="2400" spc="225" dirty="0">
                <a:latin typeface="Verdana"/>
                <a:cs typeface="Verdana"/>
              </a:rPr>
              <a:t> </a:t>
            </a:r>
            <a:r>
              <a:rPr sz="2400" spc="145" dirty="0">
                <a:latin typeface="Verdana"/>
                <a:cs typeface="Verdana"/>
              </a:rPr>
              <a:t>a</a:t>
            </a:r>
            <a:r>
              <a:rPr sz="2400" spc="225" dirty="0">
                <a:latin typeface="Verdana"/>
                <a:cs typeface="Verdana"/>
              </a:rPr>
              <a:t> </a:t>
            </a:r>
            <a:r>
              <a:rPr sz="2400" spc="-20" dirty="0">
                <a:latin typeface="Verdana"/>
                <a:cs typeface="Verdana"/>
              </a:rPr>
              <a:t>risk</a:t>
            </a:r>
            <a:r>
              <a:rPr sz="2400" spc="229" dirty="0">
                <a:latin typeface="Verdana"/>
                <a:cs typeface="Verdana"/>
              </a:rPr>
              <a:t> </a:t>
            </a:r>
            <a:r>
              <a:rPr sz="2400" spc="80" dirty="0">
                <a:latin typeface="Verdana"/>
                <a:cs typeface="Verdana"/>
              </a:rPr>
              <a:t>of</a:t>
            </a:r>
            <a:r>
              <a:rPr sz="2400" spc="225" dirty="0">
                <a:latin typeface="Verdana"/>
                <a:cs typeface="Verdana"/>
              </a:rPr>
              <a:t> </a:t>
            </a:r>
            <a:r>
              <a:rPr sz="2400" spc="105" dirty="0">
                <a:latin typeface="Verdana"/>
                <a:cs typeface="Verdana"/>
              </a:rPr>
              <a:t>exposure </a:t>
            </a:r>
            <a:r>
              <a:rPr sz="2400" spc="-830" dirty="0">
                <a:latin typeface="Verdana"/>
                <a:cs typeface="Verdana"/>
              </a:rPr>
              <a:t> </a:t>
            </a:r>
            <a:r>
              <a:rPr sz="2400" spc="40" dirty="0">
                <a:latin typeface="Verdana"/>
                <a:cs typeface="Verdana"/>
              </a:rPr>
              <a:t>to</a:t>
            </a:r>
            <a:r>
              <a:rPr sz="2400" spc="225" dirty="0">
                <a:latin typeface="Verdana"/>
                <a:cs typeface="Verdana"/>
              </a:rPr>
              <a:t> </a:t>
            </a:r>
            <a:r>
              <a:rPr sz="2400" spc="90" dirty="0">
                <a:latin typeface="Verdana"/>
                <a:cs typeface="Verdana"/>
              </a:rPr>
              <a:t>blood,</a:t>
            </a:r>
            <a:r>
              <a:rPr sz="2400" spc="225" dirty="0">
                <a:latin typeface="Verdana"/>
                <a:cs typeface="Verdana"/>
              </a:rPr>
              <a:t> </a:t>
            </a:r>
            <a:r>
              <a:rPr sz="2400" spc="80" dirty="0">
                <a:latin typeface="Verdana"/>
                <a:cs typeface="Verdana"/>
              </a:rPr>
              <a:t>vomit</a:t>
            </a:r>
            <a:r>
              <a:rPr sz="2400" spc="229" dirty="0">
                <a:latin typeface="Verdana"/>
                <a:cs typeface="Verdana"/>
              </a:rPr>
              <a:t> </a:t>
            </a:r>
            <a:r>
              <a:rPr sz="2400" spc="175" dirty="0">
                <a:latin typeface="Verdana"/>
                <a:cs typeface="Verdana"/>
              </a:rPr>
              <a:t>and</a:t>
            </a:r>
            <a:r>
              <a:rPr sz="2400" spc="225" dirty="0">
                <a:latin typeface="Verdana"/>
                <a:cs typeface="Verdana"/>
              </a:rPr>
              <a:t> </a:t>
            </a:r>
            <a:r>
              <a:rPr sz="2400" spc="80" dirty="0">
                <a:latin typeface="Verdana"/>
                <a:cs typeface="Verdana"/>
              </a:rPr>
              <a:t>other</a:t>
            </a:r>
            <a:r>
              <a:rPr sz="2400" spc="229" dirty="0">
                <a:latin typeface="Verdana"/>
                <a:cs typeface="Verdana"/>
              </a:rPr>
              <a:t> </a:t>
            </a:r>
            <a:r>
              <a:rPr sz="2400" spc="155" dirty="0">
                <a:latin typeface="Verdana"/>
                <a:cs typeface="Verdana"/>
              </a:rPr>
              <a:t>body</a:t>
            </a:r>
            <a:r>
              <a:rPr sz="2400" spc="225" dirty="0">
                <a:latin typeface="Verdana"/>
                <a:cs typeface="Verdana"/>
              </a:rPr>
              <a:t> </a:t>
            </a:r>
            <a:r>
              <a:rPr sz="2400" spc="95" dirty="0">
                <a:latin typeface="Verdana"/>
                <a:cs typeface="Verdana"/>
              </a:rPr>
              <a:t>fluids</a:t>
            </a:r>
            <a:endParaRPr sz="2400">
              <a:latin typeface="Verdana"/>
              <a:cs typeface="Verdana"/>
            </a:endParaRPr>
          </a:p>
        </p:txBody>
      </p:sp>
      <p:sp>
        <p:nvSpPr>
          <p:cNvPr id="9" name="object 9"/>
          <p:cNvSpPr txBox="1">
            <a:spLocks noGrp="1"/>
          </p:cNvSpPr>
          <p:nvPr>
            <p:ph type="title"/>
          </p:nvPr>
        </p:nvSpPr>
        <p:spPr>
          <a:xfrm>
            <a:off x="1015996" y="953834"/>
            <a:ext cx="2009775" cy="695960"/>
          </a:xfrm>
          <a:prstGeom prst="rect">
            <a:avLst/>
          </a:prstGeom>
        </p:spPr>
        <p:txBody>
          <a:bodyPr vert="horz" wrap="square" lIns="0" tIns="12700" rIns="0" bIns="0" rtlCol="0">
            <a:spAutoFit/>
          </a:bodyPr>
          <a:lstStyle/>
          <a:p>
            <a:pPr marL="12700">
              <a:lnSpc>
                <a:spcPct val="100000"/>
              </a:lnSpc>
              <a:spcBef>
                <a:spcPts val="100"/>
              </a:spcBef>
            </a:pPr>
            <a:r>
              <a:rPr spc="-145" dirty="0"/>
              <a:t>Gloves</a:t>
            </a:r>
          </a:p>
        </p:txBody>
      </p:sp>
      <p:pic>
        <p:nvPicPr>
          <p:cNvPr id="10" name="object 10"/>
          <p:cNvPicPr/>
          <p:nvPr/>
        </p:nvPicPr>
        <p:blipFill>
          <a:blip r:embed="rId5" cstate="print"/>
          <a:stretch>
            <a:fillRect/>
          </a:stretch>
        </p:blipFill>
        <p:spPr>
          <a:xfrm>
            <a:off x="8671428" y="3"/>
            <a:ext cx="9616570" cy="10286996"/>
          </a:xfrm>
          <a:prstGeom prst="rect">
            <a:avLst/>
          </a:prstGeom>
        </p:spPr>
      </p:pic>
      <p:pic>
        <p:nvPicPr>
          <p:cNvPr id="12" name="object 5">
            <a:hlinkClick r:id="rId6" action="ppaction://hlinksldjump"/>
            <a:extLst>
              <a:ext uri="{FF2B5EF4-FFF2-40B4-BE49-F238E27FC236}">
                <a16:creationId xmlns:a16="http://schemas.microsoft.com/office/drawing/2014/main" id="{F37019D9-3E48-84AD-4290-4E2BB45591A2}"/>
              </a:ext>
            </a:extLst>
          </p:cNvPr>
          <p:cNvPicPr/>
          <p:nvPr/>
        </p:nvPicPr>
        <p:blipFill>
          <a:blip r:embed="rId7"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11" name="TextBox 10">
            <a:extLst>
              <a:ext uri="{FF2B5EF4-FFF2-40B4-BE49-F238E27FC236}">
                <a16:creationId xmlns:a16="http://schemas.microsoft.com/office/drawing/2014/main" id="{8E46B04D-096C-1D5A-FC98-B03DD2913FFE}"/>
              </a:ext>
            </a:extLst>
          </p:cNvPr>
          <p:cNvSpPr txBox="1"/>
          <p:nvPr/>
        </p:nvSpPr>
        <p:spPr>
          <a:xfrm>
            <a:off x="8679046" y="4686300"/>
            <a:ext cx="5638800" cy="3046988"/>
          </a:xfrm>
          <a:prstGeom prst="rect">
            <a:avLst/>
          </a:prstGeom>
          <a:noFill/>
        </p:spPr>
        <p:txBody>
          <a:bodyPr wrap="square" rtlCol="0">
            <a:spAutoFit/>
          </a:bodyPr>
          <a:lstStyle/>
          <a:p>
            <a:pPr marL="228600" indent="-228600">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Types of gloves</a:t>
            </a:r>
            <a:endParaRPr lang="en-AU" sz="2400" dirty="0">
              <a:effectLst/>
              <a:latin typeface="Times New Roman" panose="02020603050405020304" pitchFamily="18" charset="0"/>
              <a:ea typeface="Times New Roman" panose="02020603050405020304" pitchFamily="18" charset="0"/>
            </a:endParaRPr>
          </a:p>
          <a:p>
            <a:pPr marL="228600" indent="-228600">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Types of Disposable Gloves | </a:t>
            </a:r>
            <a:r>
              <a:rPr lang="en-AU" sz="24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GloveOn</a:t>
            </a:r>
            <a:endParaRPr lang="en-AU" sz="2400" dirty="0">
              <a:effectLst/>
              <a:latin typeface="Times New Roman" panose="02020603050405020304" pitchFamily="18" charset="0"/>
              <a:ea typeface="Times New Roman" panose="02020603050405020304" pitchFamily="18" charset="0"/>
            </a:endParaRPr>
          </a:p>
          <a:p>
            <a:pPr marL="228600" indent="-228600">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Glove procedure</a:t>
            </a:r>
            <a:endParaRPr lang="en-AU" sz="2400" dirty="0">
              <a:effectLst/>
              <a:latin typeface="Times New Roman" panose="02020603050405020304" pitchFamily="18" charset="0"/>
              <a:ea typeface="Times New Roman" panose="02020603050405020304" pitchFamily="18" charset="0"/>
            </a:endParaRPr>
          </a:p>
          <a:p>
            <a:pPr marL="228600" indent="-228600">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Donning and Doffing Exam Gloves</a:t>
            </a:r>
            <a:endParaRPr lang="en-AU" sz="2400" dirty="0">
              <a:effectLst/>
              <a:latin typeface="Times New Roman" panose="02020603050405020304" pitchFamily="18" charset="0"/>
              <a:ea typeface="Times New Roman" panose="02020603050405020304" pitchFamily="18" charset="0"/>
            </a:endParaRPr>
          </a:p>
          <a:p>
            <a:pPr marL="228600" indent="-228600">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Sterile gloving</a:t>
            </a:r>
            <a:endParaRPr lang="en-AU"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Wingdings" panose="05000000000000000000" pitchFamily="2"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Discuss uses of different types of gloves- Watch video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here.</a:t>
            </a:r>
            <a:endParaRPr lang="en-A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8671428" y="0"/>
            <a:ext cx="9617075" cy="10287000"/>
            <a:chOff x="8671428" y="0"/>
            <a:chExt cx="9617075"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5" name="object 5"/>
            <p:cNvPicPr/>
            <p:nvPr/>
          </p:nvPicPr>
          <p:blipFill>
            <a:blip r:embed="rId3" cstate="print"/>
            <a:stretch>
              <a:fillRect/>
            </a:stretch>
          </p:blipFill>
          <p:spPr>
            <a:xfrm>
              <a:off x="8671428" y="0"/>
              <a:ext cx="9616570" cy="10286999"/>
            </a:xfrm>
            <a:prstGeom prst="rect">
              <a:avLst/>
            </a:prstGeom>
          </p:spPr>
        </p:pic>
      </p:grpSp>
      <p:sp>
        <p:nvSpPr>
          <p:cNvPr id="6" name="object 6"/>
          <p:cNvSpPr txBox="1"/>
          <p:nvPr/>
        </p:nvSpPr>
        <p:spPr>
          <a:xfrm>
            <a:off x="1016000" y="1978636"/>
            <a:ext cx="6694170" cy="7150100"/>
          </a:xfrm>
          <a:prstGeom prst="rect">
            <a:avLst/>
          </a:prstGeom>
        </p:spPr>
        <p:txBody>
          <a:bodyPr vert="horz" wrap="square" lIns="0" tIns="12700" rIns="0" bIns="0" rtlCol="0">
            <a:spAutoFit/>
          </a:bodyPr>
          <a:lstStyle/>
          <a:p>
            <a:pPr marL="12700" marR="23495">
              <a:lnSpc>
                <a:spcPct val="114599"/>
              </a:lnSpc>
              <a:spcBef>
                <a:spcPts val="100"/>
              </a:spcBef>
            </a:pPr>
            <a:r>
              <a:rPr sz="2400" spc="35" dirty="0">
                <a:latin typeface="Verdana"/>
                <a:cs typeface="Verdana"/>
              </a:rPr>
              <a:t>The</a:t>
            </a:r>
            <a:r>
              <a:rPr sz="2400" spc="225" dirty="0">
                <a:latin typeface="Verdana"/>
                <a:cs typeface="Verdana"/>
              </a:rPr>
              <a:t> </a:t>
            </a:r>
            <a:r>
              <a:rPr sz="2400" spc="135" dirty="0">
                <a:latin typeface="Verdana"/>
                <a:cs typeface="Verdana"/>
              </a:rPr>
              <a:t>main</a:t>
            </a:r>
            <a:r>
              <a:rPr sz="2400" spc="225" dirty="0">
                <a:latin typeface="Verdana"/>
                <a:cs typeface="Verdana"/>
              </a:rPr>
              <a:t> </a:t>
            </a:r>
            <a:r>
              <a:rPr sz="2400" spc="120" dirty="0">
                <a:latin typeface="Verdana"/>
                <a:cs typeface="Verdana"/>
              </a:rPr>
              <a:t>function</a:t>
            </a:r>
            <a:r>
              <a:rPr sz="2400" spc="229" dirty="0">
                <a:latin typeface="Verdana"/>
                <a:cs typeface="Verdana"/>
              </a:rPr>
              <a:t> </a:t>
            </a:r>
            <a:r>
              <a:rPr sz="2400" spc="15" dirty="0">
                <a:latin typeface="Verdana"/>
                <a:cs typeface="Verdana"/>
              </a:rPr>
              <a:t>is</a:t>
            </a:r>
            <a:r>
              <a:rPr sz="2400" spc="225" dirty="0">
                <a:latin typeface="Verdana"/>
                <a:cs typeface="Verdana"/>
              </a:rPr>
              <a:t> </a:t>
            </a:r>
            <a:r>
              <a:rPr sz="2400" spc="40" dirty="0">
                <a:latin typeface="Verdana"/>
                <a:cs typeface="Verdana"/>
              </a:rPr>
              <a:t>to</a:t>
            </a:r>
            <a:r>
              <a:rPr sz="2400" spc="225" dirty="0">
                <a:latin typeface="Verdana"/>
                <a:cs typeface="Verdana"/>
              </a:rPr>
              <a:t> </a:t>
            </a:r>
            <a:r>
              <a:rPr sz="2400" spc="185" dirty="0">
                <a:latin typeface="Verdana"/>
                <a:cs typeface="Verdana"/>
              </a:rPr>
              <a:t>act</a:t>
            </a:r>
            <a:r>
              <a:rPr sz="2400" spc="225" dirty="0">
                <a:latin typeface="Verdana"/>
                <a:cs typeface="Verdana"/>
              </a:rPr>
              <a:t> </a:t>
            </a:r>
            <a:r>
              <a:rPr sz="2400" spc="155" dirty="0">
                <a:latin typeface="Verdana"/>
                <a:cs typeface="Verdana"/>
              </a:rPr>
              <a:t>as</a:t>
            </a:r>
            <a:r>
              <a:rPr sz="2400" spc="229" dirty="0">
                <a:latin typeface="Verdana"/>
                <a:cs typeface="Verdana"/>
              </a:rPr>
              <a:t> </a:t>
            </a:r>
            <a:r>
              <a:rPr sz="2400" spc="145" dirty="0">
                <a:latin typeface="Verdana"/>
                <a:cs typeface="Verdana"/>
              </a:rPr>
              <a:t>a</a:t>
            </a:r>
            <a:r>
              <a:rPr sz="2400" spc="225" dirty="0">
                <a:latin typeface="Verdana"/>
                <a:cs typeface="Verdana"/>
              </a:rPr>
              <a:t> </a:t>
            </a:r>
            <a:r>
              <a:rPr sz="2400" spc="90" dirty="0">
                <a:latin typeface="Verdana"/>
                <a:cs typeface="Verdana"/>
              </a:rPr>
              <a:t>barrier </a:t>
            </a:r>
            <a:r>
              <a:rPr sz="2400" spc="-830" dirty="0">
                <a:latin typeface="Verdana"/>
                <a:cs typeface="Verdana"/>
              </a:rPr>
              <a:t> </a:t>
            </a:r>
            <a:r>
              <a:rPr sz="2400" spc="135" dirty="0">
                <a:latin typeface="Verdana"/>
                <a:cs typeface="Verdana"/>
              </a:rPr>
              <a:t>between</a:t>
            </a:r>
            <a:r>
              <a:rPr sz="2400" spc="225" dirty="0">
                <a:latin typeface="Verdana"/>
                <a:cs typeface="Verdana"/>
              </a:rPr>
              <a:t> </a:t>
            </a:r>
            <a:r>
              <a:rPr sz="2400" spc="100" dirty="0">
                <a:latin typeface="Verdana"/>
                <a:cs typeface="Verdana"/>
              </a:rPr>
              <a:t>different</a:t>
            </a:r>
            <a:r>
              <a:rPr sz="2400" spc="225" dirty="0">
                <a:latin typeface="Verdana"/>
                <a:cs typeface="Verdana"/>
              </a:rPr>
              <a:t> </a:t>
            </a:r>
            <a:r>
              <a:rPr sz="2400" spc="150" dirty="0">
                <a:latin typeface="Verdana"/>
                <a:cs typeface="Verdana"/>
              </a:rPr>
              <a:t>sources</a:t>
            </a:r>
            <a:r>
              <a:rPr sz="2400" spc="229" dirty="0">
                <a:latin typeface="Verdana"/>
                <a:cs typeface="Verdana"/>
              </a:rPr>
              <a:t> </a:t>
            </a:r>
            <a:r>
              <a:rPr sz="2400" spc="80" dirty="0">
                <a:latin typeface="Verdana"/>
                <a:cs typeface="Verdana"/>
              </a:rPr>
              <a:t>of</a:t>
            </a:r>
            <a:endParaRPr sz="2400" dirty="0">
              <a:latin typeface="Verdana"/>
              <a:cs typeface="Verdana"/>
            </a:endParaRPr>
          </a:p>
          <a:p>
            <a:pPr marL="12700">
              <a:lnSpc>
                <a:spcPct val="100000"/>
              </a:lnSpc>
              <a:spcBef>
                <a:spcPts val="420"/>
              </a:spcBef>
            </a:pPr>
            <a:r>
              <a:rPr sz="2400" spc="130" dirty="0">
                <a:latin typeface="Verdana"/>
                <a:cs typeface="Verdana"/>
              </a:rPr>
              <a:t>contamination.</a:t>
            </a:r>
            <a:endParaRPr sz="2400" dirty="0">
              <a:latin typeface="Verdana"/>
              <a:cs typeface="Verdana"/>
            </a:endParaRPr>
          </a:p>
          <a:p>
            <a:pPr marL="12700" marR="80645">
              <a:lnSpc>
                <a:spcPct val="114599"/>
              </a:lnSpc>
              <a:spcBef>
                <a:spcPts val="3300"/>
              </a:spcBef>
            </a:pPr>
            <a:r>
              <a:rPr sz="2400" spc="30" dirty="0">
                <a:latin typeface="Verdana"/>
                <a:cs typeface="Verdana"/>
              </a:rPr>
              <a:t>All</a:t>
            </a:r>
            <a:r>
              <a:rPr sz="2400" spc="225" dirty="0">
                <a:latin typeface="Verdana"/>
                <a:cs typeface="Verdana"/>
              </a:rPr>
              <a:t> </a:t>
            </a:r>
            <a:r>
              <a:rPr sz="2400" spc="150" dirty="0">
                <a:latin typeface="Verdana"/>
                <a:cs typeface="Verdana"/>
              </a:rPr>
              <a:t>plastic</a:t>
            </a:r>
            <a:r>
              <a:rPr sz="2400" spc="229" dirty="0">
                <a:latin typeface="Verdana"/>
                <a:cs typeface="Verdana"/>
              </a:rPr>
              <a:t> </a:t>
            </a:r>
            <a:r>
              <a:rPr sz="2400" spc="140" dirty="0">
                <a:latin typeface="Verdana"/>
                <a:cs typeface="Verdana"/>
              </a:rPr>
              <a:t>gowns</a:t>
            </a:r>
            <a:r>
              <a:rPr sz="2400" spc="229" dirty="0">
                <a:latin typeface="Verdana"/>
                <a:cs typeface="Verdana"/>
              </a:rPr>
              <a:t> </a:t>
            </a:r>
            <a:r>
              <a:rPr sz="2400" spc="175" dirty="0">
                <a:latin typeface="Verdana"/>
                <a:cs typeface="Verdana"/>
              </a:rPr>
              <a:t>and</a:t>
            </a:r>
            <a:r>
              <a:rPr sz="2400" spc="229" dirty="0">
                <a:latin typeface="Verdana"/>
                <a:cs typeface="Verdana"/>
              </a:rPr>
              <a:t> </a:t>
            </a:r>
            <a:r>
              <a:rPr sz="2400" spc="150" dirty="0">
                <a:latin typeface="Verdana"/>
                <a:cs typeface="Verdana"/>
              </a:rPr>
              <a:t>aprons</a:t>
            </a:r>
            <a:r>
              <a:rPr sz="2400" spc="225" dirty="0">
                <a:latin typeface="Verdana"/>
                <a:cs typeface="Verdana"/>
              </a:rPr>
              <a:t> </a:t>
            </a:r>
            <a:r>
              <a:rPr sz="2400" spc="140" dirty="0">
                <a:latin typeface="Verdana"/>
                <a:cs typeface="Verdana"/>
              </a:rPr>
              <a:t>used</a:t>
            </a:r>
            <a:r>
              <a:rPr sz="2400" spc="229" dirty="0">
                <a:latin typeface="Verdana"/>
                <a:cs typeface="Verdana"/>
              </a:rPr>
              <a:t> </a:t>
            </a:r>
            <a:r>
              <a:rPr sz="2400" spc="65" dirty="0">
                <a:latin typeface="Verdana"/>
                <a:cs typeface="Verdana"/>
              </a:rPr>
              <a:t>by </a:t>
            </a:r>
            <a:r>
              <a:rPr sz="2400" spc="70" dirty="0">
                <a:latin typeface="Verdana"/>
                <a:cs typeface="Verdana"/>
              </a:rPr>
              <a:t> </a:t>
            </a:r>
            <a:r>
              <a:rPr sz="2400" spc="110" dirty="0">
                <a:latin typeface="Verdana"/>
                <a:cs typeface="Verdana"/>
              </a:rPr>
              <a:t>health</a:t>
            </a:r>
            <a:r>
              <a:rPr sz="2400" spc="220" dirty="0">
                <a:latin typeface="Verdana"/>
                <a:cs typeface="Verdana"/>
              </a:rPr>
              <a:t> </a:t>
            </a:r>
            <a:r>
              <a:rPr sz="2400" spc="125" dirty="0">
                <a:latin typeface="Verdana"/>
                <a:cs typeface="Verdana"/>
              </a:rPr>
              <a:t>services</a:t>
            </a:r>
            <a:r>
              <a:rPr sz="2400" spc="225" dirty="0">
                <a:latin typeface="Verdana"/>
                <a:cs typeface="Verdana"/>
              </a:rPr>
              <a:t> </a:t>
            </a:r>
            <a:r>
              <a:rPr sz="2400" spc="55" dirty="0">
                <a:latin typeface="Verdana"/>
                <a:cs typeface="Verdana"/>
              </a:rPr>
              <a:t>workers</a:t>
            </a:r>
            <a:r>
              <a:rPr sz="2400" spc="225" dirty="0">
                <a:latin typeface="Verdana"/>
                <a:cs typeface="Verdana"/>
              </a:rPr>
              <a:t> </a:t>
            </a:r>
            <a:r>
              <a:rPr sz="2400" spc="100" dirty="0">
                <a:latin typeface="Verdana"/>
                <a:cs typeface="Verdana"/>
              </a:rPr>
              <a:t>must</a:t>
            </a:r>
            <a:r>
              <a:rPr sz="2400" spc="225" dirty="0">
                <a:latin typeface="Verdana"/>
                <a:cs typeface="Verdana"/>
              </a:rPr>
              <a:t> </a:t>
            </a:r>
            <a:r>
              <a:rPr sz="2400" spc="145" dirty="0">
                <a:latin typeface="Verdana"/>
                <a:cs typeface="Verdana"/>
              </a:rPr>
              <a:t>be</a:t>
            </a:r>
            <a:r>
              <a:rPr sz="2400" spc="225" dirty="0">
                <a:latin typeface="Verdana"/>
                <a:cs typeface="Verdana"/>
              </a:rPr>
              <a:t> </a:t>
            </a:r>
            <a:r>
              <a:rPr sz="2400" spc="70" dirty="0">
                <a:latin typeface="Verdana"/>
                <a:cs typeface="Verdana"/>
              </a:rPr>
              <a:t>sterile </a:t>
            </a:r>
            <a:r>
              <a:rPr sz="2400" spc="-825" dirty="0">
                <a:latin typeface="Verdana"/>
                <a:cs typeface="Verdana"/>
              </a:rPr>
              <a:t> </a:t>
            </a:r>
            <a:r>
              <a:rPr sz="2400" spc="175" dirty="0">
                <a:latin typeface="Verdana"/>
                <a:cs typeface="Verdana"/>
              </a:rPr>
              <a:t>and</a:t>
            </a:r>
            <a:r>
              <a:rPr sz="2400" spc="225" dirty="0">
                <a:latin typeface="Verdana"/>
                <a:cs typeface="Verdana"/>
              </a:rPr>
              <a:t> </a:t>
            </a:r>
            <a:r>
              <a:rPr sz="2400" spc="210" dirty="0">
                <a:latin typeface="Verdana"/>
                <a:cs typeface="Verdana"/>
              </a:rPr>
              <a:t>can</a:t>
            </a:r>
            <a:r>
              <a:rPr sz="2400" spc="225" dirty="0">
                <a:latin typeface="Verdana"/>
                <a:cs typeface="Verdana"/>
              </a:rPr>
              <a:t> </a:t>
            </a:r>
            <a:r>
              <a:rPr sz="2400" spc="60" dirty="0">
                <a:latin typeface="Verdana"/>
                <a:cs typeface="Verdana"/>
              </a:rPr>
              <a:t>only</a:t>
            </a:r>
            <a:r>
              <a:rPr sz="2400" spc="225" dirty="0">
                <a:latin typeface="Verdana"/>
                <a:cs typeface="Verdana"/>
              </a:rPr>
              <a:t> </a:t>
            </a:r>
            <a:r>
              <a:rPr sz="2400" spc="145" dirty="0">
                <a:latin typeface="Verdana"/>
                <a:cs typeface="Verdana"/>
              </a:rPr>
              <a:t>be</a:t>
            </a:r>
            <a:r>
              <a:rPr sz="2400" spc="229" dirty="0">
                <a:latin typeface="Verdana"/>
                <a:cs typeface="Verdana"/>
              </a:rPr>
              <a:t> </a:t>
            </a:r>
            <a:r>
              <a:rPr sz="2400" spc="140" dirty="0">
                <a:latin typeface="Verdana"/>
                <a:cs typeface="Verdana"/>
              </a:rPr>
              <a:t>used</a:t>
            </a:r>
            <a:r>
              <a:rPr sz="2400" spc="225" dirty="0">
                <a:latin typeface="Verdana"/>
                <a:cs typeface="Verdana"/>
              </a:rPr>
              <a:t> </a:t>
            </a:r>
            <a:r>
              <a:rPr sz="2400" spc="110" dirty="0">
                <a:latin typeface="Verdana"/>
                <a:cs typeface="Verdana"/>
              </a:rPr>
              <a:t>once.</a:t>
            </a:r>
            <a:endParaRPr sz="2400" dirty="0">
              <a:latin typeface="Verdana"/>
              <a:cs typeface="Verdana"/>
            </a:endParaRPr>
          </a:p>
          <a:p>
            <a:pPr>
              <a:lnSpc>
                <a:spcPct val="100000"/>
              </a:lnSpc>
              <a:spcBef>
                <a:spcPts val="10"/>
              </a:spcBef>
            </a:pPr>
            <a:endParaRPr sz="3050" dirty="0">
              <a:latin typeface="Verdana"/>
              <a:cs typeface="Verdana"/>
            </a:endParaRPr>
          </a:p>
          <a:p>
            <a:pPr marL="12700">
              <a:lnSpc>
                <a:spcPct val="100000"/>
              </a:lnSpc>
            </a:pPr>
            <a:r>
              <a:rPr sz="2400" spc="35" dirty="0">
                <a:latin typeface="Verdana"/>
                <a:cs typeface="Verdana"/>
              </a:rPr>
              <a:t>The</a:t>
            </a:r>
            <a:r>
              <a:rPr sz="2400" spc="220" dirty="0">
                <a:latin typeface="Verdana"/>
                <a:cs typeface="Verdana"/>
              </a:rPr>
              <a:t> </a:t>
            </a:r>
            <a:r>
              <a:rPr sz="2400" spc="170" dirty="0">
                <a:latin typeface="Verdana"/>
                <a:cs typeface="Verdana"/>
              </a:rPr>
              <a:t>goal</a:t>
            </a:r>
            <a:r>
              <a:rPr sz="2400" spc="225" dirty="0">
                <a:latin typeface="Verdana"/>
                <a:cs typeface="Verdana"/>
              </a:rPr>
              <a:t> </a:t>
            </a:r>
            <a:r>
              <a:rPr sz="2400" spc="40" dirty="0">
                <a:latin typeface="Verdana"/>
                <a:cs typeface="Verdana"/>
              </a:rPr>
              <a:t>to</a:t>
            </a:r>
            <a:r>
              <a:rPr sz="2400" spc="225" dirty="0">
                <a:latin typeface="Verdana"/>
                <a:cs typeface="Verdana"/>
              </a:rPr>
              <a:t> </a:t>
            </a:r>
            <a:r>
              <a:rPr sz="2400" spc="120" dirty="0">
                <a:latin typeface="Verdana"/>
                <a:cs typeface="Verdana"/>
              </a:rPr>
              <a:t>correctly</a:t>
            </a:r>
            <a:r>
              <a:rPr sz="2400" spc="220" dirty="0">
                <a:latin typeface="Verdana"/>
                <a:cs typeface="Verdana"/>
              </a:rPr>
              <a:t> </a:t>
            </a:r>
            <a:r>
              <a:rPr sz="2400" spc="145" dirty="0">
                <a:latin typeface="Verdana"/>
                <a:cs typeface="Verdana"/>
              </a:rPr>
              <a:t>applying</a:t>
            </a:r>
            <a:r>
              <a:rPr sz="2400" spc="225" dirty="0">
                <a:latin typeface="Verdana"/>
                <a:cs typeface="Verdana"/>
              </a:rPr>
              <a:t> </a:t>
            </a:r>
            <a:r>
              <a:rPr sz="2400" spc="50" dirty="0">
                <a:latin typeface="Verdana"/>
                <a:cs typeface="Verdana"/>
              </a:rPr>
              <a:t>your</a:t>
            </a:r>
            <a:endParaRPr sz="2400" dirty="0">
              <a:latin typeface="Verdana"/>
              <a:cs typeface="Verdana"/>
            </a:endParaRPr>
          </a:p>
          <a:p>
            <a:pPr marL="12700" marR="8890">
              <a:lnSpc>
                <a:spcPct val="114599"/>
              </a:lnSpc>
            </a:pPr>
            <a:r>
              <a:rPr sz="2400" spc="135" dirty="0">
                <a:latin typeface="Verdana"/>
                <a:cs typeface="Verdana"/>
              </a:rPr>
              <a:t>gown</a:t>
            </a:r>
            <a:r>
              <a:rPr sz="2400" spc="225" dirty="0">
                <a:latin typeface="Verdana"/>
                <a:cs typeface="Verdana"/>
              </a:rPr>
              <a:t> </a:t>
            </a:r>
            <a:r>
              <a:rPr sz="2400" spc="254" dirty="0">
                <a:latin typeface="Verdana"/>
                <a:cs typeface="Verdana"/>
              </a:rPr>
              <a:t>/</a:t>
            </a:r>
            <a:r>
              <a:rPr sz="2400" spc="225" dirty="0">
                <a:latin typeface="Verdana"/>
                <a:cs typeface="Verdana"/>
              </a:rPr>
              <a:t> </a:t>
            </a:r>
            <a:r>
              <a:rPr sz="2400" spc="150" dirty="0">
                <a:latin typeface="Verdana"/>
                <a:cs typeface="Verdana"/>
              </a:rPr>
              <a:t>apron</a:t>
            </a:r>
            <a:r>
              <a:rPr sz="2400" spc="225" dirty="0">
                <a:latin typeface="Verdana"/>
                <a:cs typeface="Verdana"/>
              </a:rPr>
              <a:t> </a:t>
            </a:r>
            <a:r>
              <a:rPr sz="2400" spc="15" dirty="0">
                <a:latin typeface="Verdana"/>
                <a:cs typeface="Verdana"/>
              </a:rPr>
              <a:t>is</a:t>
            </a:r>
            <a:r>
              <a:rPr sz="2400" spc="225" dirty="0">
                <a:latin typeface="Verdana"/>
                <a:cs typeface="Verdana"/>
              </a:rPr>
              <a:t> </a:t>
            </a:r>
            <a:r>
              <a:rPr sz="2400" spc="40" dirty="0">
                <a:latin typeface="Verdana"/>
                <a:cs typeface="Verdana"/>
              </a:rPr>
              <a:t>to</a:t>
            </a:r>
            <a:r>
              <a:rPr sz="2400" spc="225" dirty="0">
                <a:latin typeface="Verdana"/>
                <a:cs typeface="Verdana"/>
              </a:rPr>
              <a:t> </a:t>
            </a:r>
            <a:r>
              <a:rPr sz="2400" spc="95" dirty="0">
                <a:latin typeface="Verdana"/>
                <a:cs typeface="Verdana"/>
              </a:rPr>
              <a:t>keep</a:t>
            </a:r>
            <a:r>
              <a:rPr sz="2400" spc="229" dirty="0">
                <a:latin typeface="Verdana"/>
                <a:cs typeface="Verdana"/>
              </a:rPr>
              <a:t> </a:t>
            </a:r>
            <a:r>
              <a:rPr sz="2400" spc="60" dirty="0">
                <a:latin typeface="Verdana"/>
                <a:cs typeface="Verdana"/>
              </a:rPr>
              <a:t>the</a:t>
            </a:r>
            <a:r>
              <a:rPr sz="2400" spc="225" dirty="0">
                <a:latin typeface="Verdana"/>
                <a:cs typeface="Verdana"/>
              </a:rPr>
              <a:t> </a:t>
            </a:r>
            <a:r>
              <a:rPr sz="2400" spc="90" dirty="0">
                <a:latin typeface="Verdana"/>
                <a:cs typeface="Verdana"/>
              </a:rPr>
              <a:t>own</a:t>
            </a:r>
            <a:r>
              <a:rPr sz="2400" spc="225" dirty="0">
                <a:latin typeface="Verdana"/>
                <a:cs typeface="Verdana"/>
              </a:rPr>
              <a:t> </a:t>
            </a:r>
            <a:r>
              <a:rPr sz="2400" spc="70" dirty="0">
                <a:latin typeface="Verdana"/>
                <a:cs typeface="Verdana"/>
              </a:rPr>
              <a:t>sterile </a:t>
            </a:r>
            <a:r>
              <a:rPr sz="2400" spc="-830" dirty="0">
                <a:latin typeface="Verdana"/>
                <a:cs typeface="Verdana"/>
              </a:rPr>
              <a:t> </a:t>
            </a:r>
            <a:r>
              <a:rPr sz="2400" spc="175" dirty="0">
                <a:latin typeface="Verdana"/>
                <a:cs typeface="Verdana"/>
              </a:rPr>
              <a:t>and</a:t>
            </a:r>
            <a:r>
              <a:rPr sz="2400" spc="225" dirty="0">
                <a:latin typeface="Verdana"/>
                <a:cs typeface="Verdana"/>
              </a:rPr>
              <a:t> </a:t>
            </a:r>
            <a:r>
              <a:rPr sz="2400" spc="114" dirty="0">
                <a:latin typeface="Verdana"/>
                <a:cs typeface="Verdana"/>
              </a:rPr>
              <a:t>minimise</a:t>
            </a:r>
            <a:r>
              <a:rPr sz="2400" spc="229" dirty="0">
                <a:latin typeface="Verdana"/>
                <a:cs typeface="Verdana"/>
              </a:rPr>
              <a:t> </a:t>
            </a:r>
            <a:r>
              <a:rPr sz="2400" spc="60" dirty="0">
                <a:latin typeface="Verdana"/>
                <a:cs typeface="Verdana"/>
              </a:rPr>
              <a:t>the</a:t>
            </a:r>
            <a:r>
              <a:rPr sz="2400" spc="225" dirty="0">
                <a:latin typeface="Verdana"/>
                <a:cs typeface="Verdana"/>
              </a:rPr>
              <a:t> </a:t>
            </a:r>
            <a:r>
              <a:rPr sz="2400" spc="-20" dirty="0">
                <a:latin typeface="Verdana"/>
                <a:cs typeface="Verdana"/>
              </a:rPr>
              <a:t>risk</a:t>
            </a:r>
            <a:r>
              <a:rPr sz="2400" spc="229" dirty="0">
                <a:latin typeface="Verdana"/>
                <a:cs typeface="Verdana"/>
              </a:rPr>
              <a:t> </a:t>
            </a:r>
            <a:r>
              <a:rPr sz="2400" spc="40" dirty="0">
                <a:latin typeface="Verdana"/>
                <a:cs typeface="Verdana"/>
              </a:rPr>
              <a:t>to</a:t>
            </a:r>
            <a:r>
              <a:rPr sz="2400" spc="225" dirty="0">
                <a:latin typeface="Verdana"/>
                <a:cs typeface="Verdana"/>
              </a:rPr>
              <a:t> </a:t>
            </a:r>
            <a:r>
              <a:rPr sz="2400" spc="114" dirty="0">
                <a:latin typeface="Verdana"/>
                <a:cs typeface="Verdana"/>
              </a:rPr>
              <a:t>both</a:t>
            </a:r>
            <a:r>
              <a:rPr sz="2400" spc="229" dirty="0">
                <a:latin typeface="Verdana"/>
                <a:cs typeface="Verdana"/>
              </a:rPr>
              <a:t> </a:t>
            </a:r>
            <a:r>
              <a:rPr sz="2400" spc="60" dirty="0">
                <a:latin typeface="Verdana"/>
                <a:cs typeface="Verdana"/>
              </a:rPr>
              <a:t>the</a:t>
            </a:r>
            <a:endParaRPr sz="2400" dirty="0">
              <a:latin typeface="Verdana"/>
              <a:cs typeface="Verdana"/>
            </a:endParaRPr>
          </a:p>
          <a:p>
            <a:pPr marL="12700">
              <a:lnSpc>
                <a:spcPct val="100000"/>
              </a:lnSpc>
              <a:spcBef>
                <a:spcPts val="420"/>
              </a:spcBef>
            </a:pPr>
            <a:r>
              <a:rPr sz="2400" spc="120" dirty="0">
                <a:latin typeface="Verdana"/>
                <a:cs typeface="Verdana"/>
              </a:rPr>
              <a:t>patient</a:t>
            </a:r>
            <a:r>
              <a:rPr sz="2400" spc="210" dirty="0">
                <a:latin typeface="Verdana"/>
                <a:cs typeface="Verdana"/>
              </a:rPr>
              <a:t> </a:t>
            </a:r>
            <a:r>
              <a:rPr sz="2400" spc="175" dirty="0">
                <a:latin typeface="Verdana"/>
                <a:cs typeface="Verdana"/>
              </a:rPr>
              <a:t>and</a:t>
            </a:r>
            <a:r>
              <a:rPr sz="2400" spc="215" dirty="0">
                <a:latin typeface="Verdana"/>
                <a:cs typeface="Verdana"/>
              </a:rPr>
              <a:t> </a:t>
            </a:r>
            <a:r>
              <a:rPr sz="2400" spc="120" dirty="0">
                <a:latin typeface="Verdana"/>
                <a:cs typeface="Verdana"/>
              </a:rPr>
              <a:t>professionals.</a:t>
            </a:r>
            <a:endParaRPr sz="2400" dirty="0">
              <a:latin typeface="Verdana"/>
              <a:cs typeface="Verdana"/>
            </a:endParaRPr>
          </a:p>
          <a:p>
            <a:pPr marL="12700" marR="5080">
              <a:lnSpc>
                <a:spcPct val="114599"/>
              </a:lnSpc>
              <a:spcBef>
                <a:spcPts val="3300"/>
              </a:spcBef>
            </a:pPr>
            <a:r>
              <a:rPr sz="2400" spc="-220" dirty="0">
                <a:latin typeface="Verdana"/>
                <a:cs typeface="Verdana"/>
              </a:rPr>
              <a:t>It</a:t>
            </a:r>
            <a:r>
              <a:rPr sz="2400" spc="225" dirty="0">
                <a:latin typeface="Verdana"/>
                <a:cs typeface="Verdana"/>
              </a:rPr>
              <a:t> </a:t>
            </a:r>
            <a:r>
              <a:rPr sz="2400" spc="15" dirty="0">
                <a:latin typeface="Verdana"/>
                <a:cs typeface="Verdana"/>
              </a:rPr>
              <a:t>is</a:t>
            </a:r>
            <a:r>
              <a:rPr sz="2400" spc="229" dirty="0">
                <a:latin typeface="Verdana"/>
                <a:cs typeface="Verdana"/>
              </a:rPr>
              <a:t> </a:t>
            </a:r>
            <a:r>
              <a:rPr sz="2400" spc="125" dirty="0">
                <a:latin typeface="Verdana"/>
                <a:cs typeface="Verdana"/>
              </a:rPr>
              <a:t>important</a:t>
            </a:r>
            <a:r>
              <a:rPr sz="2400" spc="225" dirty="0">
                <a:latin typeface="Verdana"/>
                <a:cs typeface="Verdana"/>
              </a:rPr>
              <a:t> </a:t>
            </a:r>
            <a:r>
              <a:rPr sz="2400" spc="40" dirty="0">
                <a:latin typeface="Verdana"/>
                <a:cs typeface="Verdana"/>
              </a:rPr>
              <a:t>to</a:t>
            </a:r>
            <a:r>
              <a:rPr sz="2400" spc="229" dirty="0">
                <a:latin typeface="Verdana"/>
                <a:cs typeface="Verdana"/>
              </a:rPr>
              <a:t> </a:t>
            </a:r>
            <a:r>
              <a:rPr sz="2400" spc="140" dirty="0">
                <a:latin typeface="Verdana"/>
                <a:cs typeface="Verdana"/>
              </a:rPr>
              <a:t>understand</a:t>
            </a:r>
            <a:r>
              <a:rPr sz="2400" spc="225" dirty="0">
                <a:latin typeface="Verdana"/>
                <a:cs typeface="Verdana"/>
              </a:rPr>
              <a:t> </a:t>
            </a:r>
            <a:r>
              <a:rPr sz="2400" spc="85" dirty="0">
                <a:latin typeface="Verdana"/>
                <a:cs typeface="Verdana"/>
              </a:rPr>
              <a:t>that</a:t>
            </a:r>
            <a:r>
              <a:rPr sz="2400" spc="229" dirty="0">
                <a:latin typeface="Verdana"/>
                <a:cs typeface="Verdana"/>
              </a:rPr>
              <a:t> </a:t>
            </a:r>
            <a:r>
              <a:rPr sz="2400" spc="90" dirty="0">
                <a:latin typeface="Verdana"/>
                <a:cs typeface="Verdana"/>
              </a:rPr>
              <a:t>when </a:t>
            </a:r>
            <a:r>
              <a:rPr sz="2400" spc="-830" dirty="0">
                <a:latin typeface="Verdana"/>
                <a:cs typeface="Verdana"/>
              </a:rPr>
              <a:t> </a:t>
            </a:r>
            <a:r>
              <a:rPr sz="2400" spc="105" dirty="0">
                <a:latin typeface="Verdana"/>
                <a:cs typeface="Verdana"/>
              </a:rPr>
              <a:t>using</a:t>
            </a:r>
            <a:r>
              <a:rPr sz="2400" spc="225" dirty="0">
                <a:latin typeface="Verdana"/>
                <a:cs typeface="Verdana"/>
              </a:rPr>
              <a:t> </a:t>
            </a:r>
            <a:r>
              <a:rPr sz="2400" spc="100" dirty="0">
                <a:latin typeface="Verdana"/>
                <a:cs typeface="Verdana"/>
              </a:rPr>
              <a:t>multiple</a:t>
            </a:r>
            <a:r>
              <a:rPr sz="2400" spc="229" dirty="0">
                <a:latin typeface="Verdana"/>
                <a:cs typeface="Verdana"/>
              </a:rPr>
              <a:t> </a:t>
            </a:r>
            <a:r>
              <a:rPr sz="2400" spc="175" dirty="0">
                <a:latin typeface="Verdana"/>
                <a:cs typeface="Verdana"/>
              </a:rPr>
              <a:t>pieces</a:t>
            </a:r>
            <a:r>
              <a:rPr sz="2400" spc="229" dirty="0">
                <a:latin typeface="Verdana"/>
                <a:cs typeface="Verdana"/>
              </a:rPr>
              <a:t> </a:t>
            </a:r>
            <a:r>
              <a:rPr sz="2400" spc="80" dirty="0">
                <a:latin typeface="Verdana"/>
                <a:cs typeface="Verdana"/>
              </a:rPr>
              <a:t>of</a:t>
            </a:r>
            <a:r>
              <a:rPr sz="2400" spc="229" dirty="0">
                <a:latin typeface="Verdana"/>
                <a:cs typeface="Verdana"/>
              </a:rPr>
              <a:t> </a:t>
            </a:r>
            <a:r>
              <a:rPr sz="2400" spc="-70" dirty="0">
                <a:latin typeface="Verdana"/>
                <a:cs typeface="Verdana"/>
              </a:rPr>
              <a:t>PPE</a:t>
            </a:r>
            <a:r>
              <a:rPr sz="2400" spc="229" dirty="0">
                <a:latin typeface="Verdana"/>
                <a:cs typeface="Verdana"/>
              </a:rPr>
              <a:t> </a:t>
            </a:r>
            <a:r>
              <a:rPr sz="2400" spc="85" dirty="0">
                <a:latin typeface="Verdana"/>
                <a:cs typeface="Verdana"/>
              </a:rPr>
              <a:t>that</a:t>
            </a:r>
            <a:r>
              <a:rPr sz="2400" spc="229" dirty="0">
                <a:latin typeface="Verdana"/>
                <a:cs typeface="Verdana"/>
              </a:rPr>
              <a:t> </a:t>
            </a:r>
            <a:r>
              <a:rPr sz="2400" spc="60" dirty="0">
                <a:latin typeface="Verdana"/>
                <a:cs typeface="Verdana"/>
              </a:rPr>
              <a:t>the</a:t>
            </a:r>
            <a:endParaRPr sz="2400" dirty="0">
              <a:latin typeface="Verdana"/>
              <a:cs typeface="Verdana"/>
            </a:endParaRPr>
          </a:p>
          <a:p>
            <a:pPr marL="12700" marR="29845">
              <a:lnSpc>
                <a:spcPct val="114599"/>
              </a:lnSpc>
            </a:pPr>
            <a:r>
              <a:rPr sz="2400" spc="150" dirty="0">
                <a:latin typeface="Verdana"/>
                <a:cs typeface="Verdana"/>
              </a:rPr>
              <a:t>apron</a:t>
            </a:r>
            <a:r>
              <a:rPr sz="2400" spc="220" dirty="0">
                <a:latin typeface="Verdana"/>
                <a:cs typeface="Verdana"/>
              </a:rPr>
              <a:t> </a:t>
            </a:r>
            <a:r>
              <a:rPr sz="2400" spc="20" dirty="0">
                <a:latin typeface="Verdana"/>
                <a:cs typeface="Verdana"/>
              </a:rPr>
              <a:t>or</a:t>
            </a:r>
            <a:r>
              <a:rPr sz="2400" spc="225" dirty="0">
                <a:latin typeface="Verdana"/>
                <a:cs typeface="Verdana"/>
              </a:rPr>
              <a:t> </a:t>
            </a:r>
            <a:r>
              <a:rPr sz="2400" spc="135" dirty="0">
                <a:latin typeface="Verdana"/>
                <a:cs typeface="Verdana"/>
              </a:rPr>
              <a:t>gown</a:t>
            </a:r>
            <a:r>
              <a:rPr sz="2400" spc="225" dirty="0">
                <a:latin typeface="Verdana"/>
                <a:cs typeface="Verdana"/>
              </a:rPr>
              <a:t> </a:t>
            </a:r>
            <a:r>
              <a:rPr sz="2400" spc="15" dirty="0">
                <a:latin typeface="Verdana"/>
                <a:cs typeface="Verdana"/>
              </a:rPr>
              <a:t>is</a:t>
            </a:r>
            <a:r>
              <a:rPr sz="2400" spc="225" dirty="0">
                <a:latin typeface="Verdana"/>
                <a:cs typeface="Verdana"/>
              </a:rPr>
              <a:t> </a:t>
            </a:r>
            <a:r>
              <a:rPr sz="2400" spc="60" dirty="0">
                <a:latin typeface="Verdana"/>
                <a:cs typeface="Verdana"/>
              </a:rPr>
              <a:t>the</a:t>
            </a:r>
            <a:r>
              <a:rPr sz="2400" spc="225" dirty="0">
                <a:latin typeface="Verdana"/>
                <a:cs typeface="Verdana"/>
              </a:rPr>
              <a:t> </a:t>
            </a:r>
            <a:r>
              <a:rPr sz="2400" spc="100" dirty="0">
                <a:latin typeface="Verdana"/>
                <a:cs typeface="Verdana"/>
              </a:rPr>
              <a:t>last</a:t>
            </a:r>
            <a:r>
              <a:rPr sz="2400" spc="220" dirty="0">
                <a:latin typeface="Verdana"/>
                <a:cs typeface="Verdana"/>
              </a:rPr>
              <a:t> </a:t>
            </a:r>
            <a:r>
              <a:rPr sz="2400" spc="80" dirty="0">
                <a:latin typeface="Verdana"/>
                <a:cs typeface="Verdana"/>
              </a:rPr>
              <a:t>on</a:t>
            </a:r>
            <a:r>
              <a:rPr sz="2400" spc="225" dirty="0">
                <a:latin typeface="Verdana"/>
                <a:cs typeface="Verdana"/>
              </a:rPr>
              <a:t> </a:t>
            </a:r>
            <a:r>
              <a:rPr sz="2400" spc="155" dirty="0">
                <a:latin typeface="Verdana"/>
                <a:cs typeface="Verdana"/>
              </a:rPr>
              <a:t>along</a:t>
            </a:r>
            <a:r>
              <a:rPr sz="2400" spc="225" dirty="0">
                <a:latin typeface="Verdana"/>
                <a:cs typeface="Verdana"/>
              </a:rPr>
              <a:t> </a:t>
            </a:r>
            <a:r>
              <a:rPr sz="2400" spc="35" dirty="0">
                <a:latin typeface="Verdana"/>
                <a:cs typeface="Verdana"/>
              </a:rPr>
              <a:t>with </a:t>
            </a:r>
            <a:r>
              <a:rPr sz="2400" spc="-830" dirty="0">
                <a:latin typeface="Verdana"/>
                <a:cs typeface="Verdana"/>
              </a:rPr>
              <a:t> </a:t>
            </a:r>
            <a:r>
              <a:rPr sz="2400" spc="80" dirty="0">
                <a:latin typeface="Verdana"/>
                <a:cs typeface="Verdana"/>
              </a:rPr>
              <a:t>gloves.</a:t>
            </a:r>
            <a:endParaRPr sz="2400" dirty="0">
              <a:latin typeface="Verdana"/>
              <a:cs typeface="Verdana"/>
            </a:endParaRPr>
          </a:p>
        </p:txBody>
      </p:sp>
      <p:sp>
        <p:nvSpPr>
          <p:cNvPr id="7" name="object 7"/>
          <p:cNvSpPr txBox="1">
            <a:spLocks noGrp="1"/>
          </p:cNvSpPr>
          <p:nvPr>
            <p:ph type="title"/>
          </p:nvPr>
        </p:nvSpPr>
        <p:spPr>
          <a:xfrm>
            <a:off x="1016000" y="953831"/>
            <a:ext cx="5600065" cy="695960"/>
          </a:xfrm>
          <a:prstGeom prst="rect">
            <a:avLst/>
          </a:prstGeom>
        </p:spPr>
        <p:txBody>
          <a:bodyPr vert="horz" wrap="square" lIns="0" tIns="12700" rIns="0" bIns="0" rtlCol="0">
            <a:spAutoFit/>
          </a:bodyPr>
          <a:lstStyle/>
          <a:p>
            <a:pPr marL="12700">
              <a:lnSpc>
                <a:spcPct val="100000"/>
              </a:lnSpc>
              <a:spcBef>
                <a:spcPts val="100"/>
              </a:spcBef>
            </a:pPr>
            <a:r>
              <a:rPr spc="-165" dirty="0"/>
              <a:t>Aprons</a:t>
            </a:r>
            <a:r>
              <a:rPr spc="-210" dirty="0"/>
              <a:t> </a:t>
            </a:r>
            <a:r>
              <a:rPr spc="20" dirty="0"/>
              <a:t>and</a:t>
            </a:r>
            <a:r>
              <a:rPr spc="-210" dirty="0"/>
              <a:t> </a:t>
            </a:r>
            <a:r>
              <a:rPr spc="-220" dirty="0"/>
              <a:t>Gowns</a:t>
            </a:r>
          </a:p>
        </p:txBody>
      </p:sp>
      <p:pic>
        <p:nvPicPr>
          <p:cNvPr id="9" name="object 5">
            <a:hlinkClick r:id="rId4" action="ppaction://hlinksldjump"/>
            <a:extLst>
              <a:ext uri="{FF2B5EF4-FFF2-40B4-BE49-F238E27FC236}">
                <a16:creationId xmlns:a16="http://schemas.microsoft.com/office/drawing/2014/main" id="{8106A8AA-C855-B0C2-3F83-BD54A0C103FA}"/>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8" name="TextBox 7">
            <a:extLst>
              <a:ext uri="{FF2B5EF4-FFF2-40B4-BE49-F238E27FC236}">
                <a16:creationId xmlns:a16="http://schemas.microsoft.com/office/drawing/2014/main" id="{D2F04BCF-1D2B-4908-5665-E873D153FAC5}"/>
              </a:ext>
            </a:extLst>
          </p:cNvPr>
          <p:cNvSpPr txBox="1"/>
          <p:nvPr/>
        </p:nvSpPr>
        <p:spPr>
          <a:xfrm>
            <a:off x="317338" y="9489521"/>
            <a:ext cx="10196832" cy="646331"/>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Aprons and gowns: 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Which Apron?</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Please note this video is based on NHS (UK) Hospital setting, please contextualise to your local context.)</a:t>
            </a:r>
            <a:endParaRPr lang="en-AU"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8671428" y="0"/>
            <a:ext cx="9617075" cy="10287000"/>
            <a:chOff x="8671428" y="0"/>
            <a:chExt cx="9617075"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5" name="object 5"/>
            <p:cNvPicPr/>
            <p:nvPr/>
          </p:nvPicPr>
          <p:blipFill>
            <a:blip r:embed="rId3" cstate="print"/>
            <a:stretch>
              <a:fillRect/>
            </a:stretch>
          </p:blipFill>
          <p:spPr>
            <a:xfrm>
              <a:off x="8671428" y="0"/>
              <a:ext cx="9616570" cy="10286999"/>
            </a:xfrm>
            <a:prstGeom prst="rect">
              <a:avLst/>
            </a:prstGeom>
          </p:spPr>
        </p:pic>
      </p:grpSp>
      <p:sp>
        <p:nvSpPr>
          <p:cNvPr id="6" name="object 6"/>
          <p:cNvSpPr txBox="1"/>
          <p:nvPr/>
        </p:nvSpPr>
        <p:spPr>
          <a:xfrm>
            <a:off x="1016000" y="1978636"/>
            <a:ext cx="6811009" cy="3378200"/>
          </a:xfrm>
          <a:prstGeom prst="rect">
            <a:avLst/>
          </a:prstGeom>
        </p:spPr>
        <p:txBody>
          <a:bodyPr vert="horz" wrap="square" lIns="0" tIns="66040" rIns="0" bIns="0" rtlCol="0">
            <a:spAutoFit/>
          </a:bodyPr>
          <a:lstStyle/>
          <a:p>
            <a:pPr marL="12700">
              <a:lnSpc>
                <a:spcPct val="100000"/>
              </a:lnSpc>
              <a:spcBef>
                <a:spcPts val="520"/>
              </a:spcBef>
            </a:pPr>
            <a:r>
              <a:rPr sz="2400" spc="105" dirty="0">
                <a:latin typeface="Verdana"/>
                <a:cs typeface="Verdana"/>
              </a:rPr>
              <a:t>Masks</a:t>
            </a:r>
            <a:r>
              <a:rPr sz="2400" spc="225" dirty="0">
                <a:latin typeface="Verdana"/>
                <a:cs typeface="Verdana"/>
              </a:rPr>
              <a:t> </a:t>
            </a:r>
            <a:r>
              <a:rPr sz="2400" spc="110" dirty="0">
                <a:latin typeface="Verdana"/>
                <a:cs typeface="Verdana"/>
              </a:rPr>
              <a:t>are</a:t>
            </a:r>
            <a:r>
              <a:rPr sz="2400" spc="225" dirty="0">
                <a:latin typeface="Verdana"/>
                <a:cs typeface="Verdana"/>
              </a:rPr>
              <a:t> </a:t>
            </a:r>
            <a:r>
              <a:rPr sz="2400" spc="165" dirty="0">
                <a:latin typeface="Verdana"/>
                <a:cs typeface="Verdana"/>
              </a:rPr>
              <a:t>designed</a:t>
            </a:r>
            <a:r>
              <a:rPr sz="2400" spc="229" dirty="0">
                <a:latin typeface="Verdana"/>
                <a:cs typeface="Verdana"/>
              </a:rPr>
              <a:t> </a:t>
            </a:r>
            <a:r>
              <a:rPr sz="2400" spc="40" dirty="0">
                <a:latin typeface="Verdana"/>
                <a:cs typeface="Verdana"/>
              </a:rPr>
              <a:t>to</a:t>
            </a:r>
            <a:r>
              <a:rPr sz="2400" spc="225" dirty="0">
                <a:latin typeface="Verdana"/>
                <a:cs typeface="Verdana"/>
              </a:rPr>
              <a:t> </a:t>
            </a:r>
            <a:r>
              <a:rPr sz="2400" spc="135" dirty="0">
                <a:latin typeface="Verdana"/>
                <a:cs typeface="Verdana"/>
              </a:rPr>
              <a:t>protect</a:t>
            </a:r>
            <a:r>
              <a:rPr sz="2400" spc="225" dirty="0">
                <a:latin typeface="Verdana"/>
                <a:cs typeface="Verdana"/>
              </a:rPr>
              <a:t> </a:t>
            </a:r>
            <a:r>
              <a:rPr sz="2400" spc="60" dirty="0">
                <a:latin typeface="Verdana"/>
                <a:cs typeface="Verdana"/>
              </a:rPr>
              <a:t>the</a:t>
            </a:r>
            <a:endParaRPr sz="2400">
              <a:latin typeface="Verdana"/>
              <a:cs typeface="Verdana"/>
            </a:endParaRPr>
          </a:p>
          <a:p>
            <a:pPr marL="12700" marR="5080">
              <a:lnSpc>
                <a:spcPct val="114599"/>
              </a:lnSpc>
            </a:pPr>
            <a:r>
              <a:rPr sz="2400" spc="80" dirty="0">
                <a:latin typeface="Verdana"/>
                <a:cs typeface="Verdana"/>
              </a:rPr>
              <a:t>wearer's</a:t>
            </a:r>
            <a:r>
              <a:rPr sz="2400" spc="229" dirty="0">
                <a:latin typeface="Verdana"/>
                <a:cs typeface="Verdana"/>
              </a:rPr>
              <a:t> </a:t>
            </a:r>
            <a:r>
              <a:rPr sz="2400" spc="110" dirty="0">
                <a:latin typeface="Verdana"/>
                <a:cs typeface="Verdana"/>
              </a:rPr>
              <a:t>mouth</a:t>
            </a:r>
            <a:r>
              <a:rPr sz="2400" spc="235" dirty="0">
                <a:latin typeface="Verdana"/>
                <a:cs typeface="Verdana"/>
              </a:rPr>
              <a:t> </a:t>
            </a:r>
            <a:r>
              <a:rPr sz="2400" spc="175" dirty="0">
                <a:latin typeface="Verdana"/>
                <a:cs typeface="Verdana"/>
              </a:rPr>
              <a:t>and</a:t>
            </a:r>
            <a:r>
              <a:rPr sz="2400" spc="235" dirty="0">
                <a:latin typeface="Verdana"/>
                <a:cs typeface="Verdana"/>
              </a:rPr>
              <a:t> </a:t>
            </a:r>
            <a:r>
              <a:rPr sz="2400" spc="130" dirty="0">
                <a:latin typeface="Verdana"/>
                <a:cs typeface="Verdana"/>
              </a:rPr>
              <a:t>nose</a:t>
            </a:r>
            <a:r>
              <a:rPr sz="2400" spc="229" dirty="0">
                <a:latin typeface="Verdana"/>
                <a:cs typeface="Verdana"/>
              </a:rPr>
              <a:t> </a:t>
            </a:r>
            <a:r>
              <a:rPr sz="2400" spc="100" dirty="0">
                <a:latin typeface="Verdana"/>
                <a:cs typeface="Verdana"/>
              </a:rPr>
              <a:t>from</a:t>
            </a:r>
            <a:r>
              <a:rPr sz="2400" spc="235" dirty="0">
                <a:latin typeface="Verdana"/>
                <a:cs typeface="Verdana"/>
              </a:rPr>
              <a:t> </a:t>
            </a:r>
            <a:r>
              <a:rPr sz="2400" spc="114" dirty="0">
                <a:latin typeface="Verdana"/>
                <a:cs typeface="Verdana"/>
              </a:rPr>
              <a:t>splatters </a:t>
            </a:r>
            <a:r>
              <a:rPr sz="2400" spc="-830" dirty="0">
                <a:latin typeface="Verdana"/>
                <a:cs typeface="Verdana"/>
              </a:rPr>
              <a:t> </a:t>
            </a:r>
            <a:r>
              <a:rPr sz="2400" spc="80" dirty="0">
                <a:latin typeface="Verdana"/>
                <a:cs typeface="Verdana"/>
              </a:rPr>
              <a:t>of</a:t>
            </a:r>
            <a:r>
              <a:rPr sz="2400" spc="225" dirty="0">
                <a:latin typeface="Verdana"/>
                <a:cs typeface="Verdana"/>
              </a:rPr>
              <a:t> </a:t>
            </a:r>
            <a:r>
              <a:rPr sz="2400" spc="155" dirty="0">
                <a:latin typeface="Verdana"/>
                <a:cs typeface="Verdana"/>
              </a:rPr>
              <a:t>body</a:t>
            </a:r>
            <a:r>
              <a:rPr sz="2400" spc="229" dirty="0">
                <a:latin typeface="Verdana"/>
                <a:cs typeface="Verdana"/>
              </a:rPr>
              <a:t> </a:t>
            </a:r>
            <a:r>
              <a:rPr sz="2400" spc="40" dirty="0">
                <a:latin typeface="Verdana"/>
                <a:cs typeface="Verdana"/>
              </a:rPr>
              <a:t>fluids,</a:t>
            </a:r>
            <a:r>
              <a:rPr sz="2400" spc="229" dirty="0">
                <a:latin typeface="Verdana"/>
                <a:cs typeface="Verdana"/>
              </a:rPr>
              <a:t> </a:t>
            </a:r>
            <a:r>
              <a:rPr sz="2400" spc="100" dirty="0">
                <a:latin typeface="Verdana"/>
                <a:cs typeface="Verdana"/>
              </a:rPr>
              <a:t>respiratory</a:t>
            </a:r>
            <a:r>
              <a:rPr sz="2400" spc="229" dirty="0">
                <a:latin typeface="Verdana"/>
                <a:cs typeface="Verdana"/>
              </a:rPr>
              <a:t> </a:t>
            </a:r>
            <a:r>
              <a:rPr sz="2400" spc="130" dirty="0">
                <a:latin typeface="Verdana"/>
                <a:cs typeface="Verdana"/>
              </a:rPr>
              <a:t>secretions</a:t>
            </a:r>
            <a:r>
              <a:rPr sz="2400" spc="229" dirty="0">
                <a:latin typeface="Verdana"/>
                <a:cs typeface="Verdana"/>
              </a:rPr>
              <a:t> </a:t>
            </a:r>
            <a:r>
              <a:rPr sz="2400" spc="20" dirty="0">
                <a:latin typeface="Verdana"/>
                <a:cs typeface="Verdana"/>
              </a:rPr>
              <a:t>or </a:t>
            </a:r>
            <a:r>
              <a:rPr sz="2400" spc="25" dirty="0">
                <a:latin typeface="Verdana"/>
                <a:cs typeface="Verdana"/>
              </a:rPr>
              <a:t> </a:t>
            </a:r>
            <a:r>
              <a:rPr sz="2400" spc="95" dirty="0">
                <a:latin typeface="Verdana"/>
                <a:cs typeface="Verdana"/>
              </a:rPr>
              <a:t>droplets.</a:t>
            </a:r>
            <a:endParaRPr sz="2400">
              <a:latin typeface="Verdana"/>
              <a:cs typeface="Verdana"/>
            </a:endParaRPr>
          </a:p>
          <a:p>
            <a:pPr marL="12700" marR="70485">
              <a:lnSpc>
                <a:spcPct val="114599"/>
              </a:lnSpc>
              <a:spcBef>
                <a:spcPts val="3300"/>
              </a:spcBef>
            </a:pPr>
            <a:r>
              <a:rPr sz="2400" spc="35" dirty="0">
                <a:latin typeface="Verdana"/>
                <a:cs typeface="Verdana"/>
              </a:rPr>
              <a:t>The</a:t>
            </a:r>
            <a:r>
              <a:rPr sz="2400" spc="225" dirty="0">
                <a:latin typeface="Verdana"/>
                <a:cs typeface="Verdana"/>
              </a:rPr>
              <a:t> </a:t>
            </a:r>
            <a:r>
              <a:rPr sz="2400" spc="75" dirty="0">
                <a:latin typeface="Verdana"/>
                <a:cs typeface="Verdana"/>
              </a:rPr>
              <a:t>majority</a:t>
            </a:r>
            <a:r>
              <a:rPr sz="2400" spc="225" dirty="0">
                <a:latin typeface="Verdana"/>
                <a:cs typeface="Verdana"/>
              </a:rPr>
              <a:t> </a:t>
            </a:r>
            <a:r>
              <a:rPr sz="2400" spc="80" dirty="0">
                <a:latin typeface="Verdana"/>
                <a:cs typeface="Verdana"/>
              </a:rPr>
              <a:t>of</a:t>
            </a:r>
            <a:r>
              <a:rPr sz="2400" spc="225" dirty="0">
                <a:latin typeface="Verdana"/>
                <a:cs typeface="Verdana"/>
              </a:rPr>
              <a:t> </a:t>
            </a:r>
            <a:r>
              <a:rPr sz="2400" spc="204" dirty="0">
                <a:latin typeface="Verdana"/>
                <a:cs typeface="Verdana"/>
              </a:rPr>
              <a:t>face</a:t>
            </a:r>
            <a:r>
              <a:rPr sz="2400" spc="225" dirty="0">
                <a:latin typeface="Verdana"/>
                <a:cs typeface="Verdana"/>
              </a:rPr>
              <a:t> </a:t>
            </a:r>
            <a:r>
              <a:rPr sz="2400" spc="20" dirty="0">
                <a:latin typeface="Verdana"/>
                <a:cs typeface="Verdana"/>
              </a:rPr>
              <a:t>or</a:t>
            </a:r>
            <a:r>
              <a:rPr sz="2400" spc="225" dirty="0">
                <a:latin typeface="Verdana"/>
                <a:cs typeface="Verdana"/>
              </a:rPr>
              <a:t> </a:t>
            </a:r>
            <a:r>
              <a:rPr sz="2400" spc="140" dirty="0">
                <a:latin typeface="Verdana"/>
                <a:cs typeface="Verdana"/>
              </a:rPr>
              <a:t>surgical</a:t>
            </a:r>
            <a:r>
              <a:rPr sz="2400" spc="229" dirty="0">
                <a:latin typeface="Verdana"/>
                <a:cs typeface="Verdana"/>
              </a:rPr>
              <a:t> </a:t>
            </a:r>
            <a:r>
              <a:rPr sz="2400" spc="125" dirty="0">
                <a:latin typeface="Verdana"/>
                <a:cs typeface="Verdana"/>
              </a:rPr>
              <a:t>masks </a:t>
            </a:r>
            <a:r>
              <a:rPr sz="2400" spc="130" dirty="0">
                <a:latin typeface="Verdana"/>
                <a:cs typeface="Verdana"/>
              </a:rPr>
              <a:t> </a:t>
            </a:r>
            <a:r>
              <a:rPr sz="2400" spc="110" dirty="0">
                <a:latin typeface="Verdana"/>
                <a:cs typeface="Verdana"/>
              </a:rPr>
              <a:t>are</a:t>
            </a:r>
            <a:r>
              <a:rPr sz="2400" spc="225" dirty="0">
                <a:latin typeface="Verdana"/>
                <a:cs typeface="Verdana"/>
              </a:rPr>
              <a:t> </a:t>
            </a:r>
            <a:r>
              <a:rPr sz="2400" spc="175" dirty="0">
                <a:latin typeface="Verdana"/>
                <a:cs typeface="Verdana"/>
              </a:rPr>
              <a:t>disposable</a:t>
            </a:r>
            <a:r>
              <a:rPr sz="2400" spc="229" dirty="0">
                <a:latin typeface="Verdana"/>
                <a:cs typeface="Verdana"/>
              </a:rPr>
              <a:t> </a:t>
            </a:r>
            <a:r>
              <a:rPr sz="2400" spc="175" dirty="0">
                <a:latin typeface="Verdana"/>
                <a:cs typeface="Verdana"/>
              </a:rPr>
              <a:t>and</a:t>
            </a:r>
            <a:r>
              <a:rPr sz="2400" spc="225" dirty="0">
                <a:latin typeface="Verdana"/>
                <a:cs typeface="Verdana"/>
              </a:rPr>
              <a:t> </a:t>
            </a:r>
            <a:r>
              <a:rPr sz="2400" spc="125" dirty="0">
                <a:latin typeface="Verdana"/>
                <a:cs typeface="Verdana"/>
              </a:rPr>
              <a:t>should</a:t>
            </a:r>
            <a:r>
              <a:rPr sz="2400" spc="229" dirty="0">
                <a:latin typeface="Verdana"/>
                <a:cs typeface="Verdana"/>
              </a:rPr>
              <a:t> </a:t>
            </a:r>
            <a:r>
              <a:rPr sz="2400" spc="60" dirty="0">
                <a:latin typeface="Verdana"/>
                <a:cs typeface="Verdana"/>
              </a:rPr>
              <a:t>only</a:t>
            </a:r>
            <a:r>
              <a:rPr sz="2400" spc="225" dirty="0">
                <a:latin typeface="Verdana"/>
                <a:cs typeface="Verdana"/>
              </a:rPr>
              <a:t> </a:t>
            </a:r>
            <a:r>
              <a:rPr sz="2400" spc="65" dirty="0">
                <a:latin typeface="Verdana"/>
                <a:cs typeface="Verdana"/>
              </a:rPr>
              <a:t>ever</a:t>
            </a:r>
            <a:r>
              <a:rPr sz="2400" spc="229" dirty="0">
                <a:latin typeface="Verdana"/>
                <a:cs typeface="Verdana"/>
              </a:rPr>
              <a:t> </a:t>
            </a:r>
            <a:r>
              <a:rPr sz="2400" spc="145" dirty="0">
                <a:latin typeface="Verdana"/>
                <a:cs typeface="Verdana"/>
              </a:rPr>
              <a:t>be </a:t>
            </a:r>
            <a:r>
              <a:rPr sz="2400" spc="-830" dirty="0">
                <a:latin typeface="Verdana"/>
                <a:cs typeface="Verdana"/>
              </a:rPr>
              <a:t> </a:t>
            </a:r>
            <a:r>
              <a:rPr sz="2400" spc="140" dirty="0">
                <a:latin typeface="Verdana"/>
                <a:cs typeface="Verdana"/>
              </a:rPr>
              <a:t>used</a:t>
            </a:r>
            <a:r>
              <a:rPr sz="2400" spc="225" dirty="0">
                <a:latin typeface="Verdana"/>
                <a:cs typeface="Verdana"/>
              </a:rPr>
              <a:t> </a:t>
            </a:r>
            <a:r>
              <a:rPr sz="2400" spc="110" dirty="0">
                <a:latin typeface="Verdana"/>
                <a:cs typeface="Verdana"/>
              </a:rPr>
              <a:t>once.</a:t>
            </a:r>
            <a:endParaRPr sz="2400">
              <a:latin typeface="Verdana"/>
              <a:cs typeface="Verdana"/>
            </a:endParaRPr>
          </a:p>
        </p:txBody>
      </p:sp>
      <p:sp>
        <p:nvSpPr>
          <p:cNvPr id="7" name="object 7"/>
          <p:cNvSpPr txBox="1">
            <a:spLocks noGrp="1"/>
          </p:cNvSpPr>
          <p:nvPr>
            <p:ph type="title"/>
          </p:nvPr>
        </p:nvSpPr>
        <p:spPr>
          <a:xfrm>
            <a:off x="1016000" y="953832"/>
            <a:ext cx="1928495" cy="695960"/>
          </a:xfrm>
          <a:prstGeom prst="rect">
            <a:avLst/>
          </a:prstGeom>
        </p:spPr>
        <p:txBody>
          <a:bodyPr vert="horz" wrap="square" lIns="0" tIns="12700" rIns="0" bIns="0" rtlCol="0">
            <a:spAutoFit/>
          </a:bodyPr>
          <a:lstStyle/>
          <a:p>
            <a:pPr marL="12700">
              <a:lnSpc>
                <a:spcPct val="100000"/>
              </a:lnSpc>
              <a:spcBef>
                <a:spcPts val="100"/>
              </a:spcBef>
            </a:pPr>
            <a:r>
              <a:rPr spc="-60" dirty="0"/>
              <a:t>Masks</a:t>
            </a:r>
          </a:p>
        </p:txBody>
      </p:sp>
      <p:pic>
        <p:nvPicPr>
          <p:cNvPr id="9" name="object 5">
            <a:hlinkClick r:id="rId4" action="ppaction://hlinksldjump"/>
            <a:extLst>
              <a:ext uri="{FF2B5EF4-FFF2-40B4-BE49-F238E27FC236}">
                <a16:creationId xmlns:a16="http://schemas.microsoft.com/office/drawing/2014/main" id="{CE905502-EAAB-B1B6-3903-46AA06F8E3CD}"/>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8" name="TextBox 7">
            <a:extLst>
              <a:ext uri="{FF2B5EF4-FFF2-40B4-BE49-F238E27FC236}">
                <a16:creationId xmlns:a16="http://schemas.microsoft.com/office/drawing/2014/main" id="{C9FD9F93-2799-4A4D-DF3F-82BFC28FE961}"/>
              </a:ext>
            </a:extLst>
          </p:cNvPr>
          <p:cNvSpPr txBox="1"/>
          <p:nvPr/>
        </p:nvSpPr>
        <p:spPr>
          <a:xfrm>
            <a:off x="670426" y="7335472"/>
            <a:ext cx="8001000" cy="369332"/>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Donning and Doffing Facial Protection – Mask alone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8551288" y="1"/>
            <a:ext cx="9737090" cy="10287000"/>
            <a:chOff x="8551288" y="1"/>
            <a:chExt cx="9737090"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7058169" y="9258301"/>
              <a:ext cx="942973" cy="723898"/>
            </a:xfrm>
            <a:prstGeom prst="rect">
              <a:avLst/>
            </a:prstGeom>
          </p:spPr>
        </p:pic>
        <p:pic>
          <p:nvPicPr>
            <p:cNvPr id="5" name="object 5"/>
            <p:cNvPicPr/>
            <p:nvPr/>
          </p:nvPicPr>
          <p:blipFill>
            <a:blip r:embed="rId3" cstate="print"/>
            <a:stretch>
              <a:fillRect/>
            </a:stretch>
          </p:blipFill>
          <p:spPr>
            <a:xfrm>
              <a:off x="8671428" y="1"/>
              <a:ext cx="9616570" cy="10286998"/>
            </a:xfrm>
            <a:prstGeom prst="rect">
              <a:avLst/>
            </a:prstGeom>
          </p:spPr>
        </p:pic>
        <p:pic>
          <p:nvPicPr>
            <p:cNvPr id="6" name="object 6"/>
            <p:cNvPicPr/>
            <p:nvPr/>
          </p:nvPicPr>
          <p:blipFill>
            <a:blip r:embed="rId4" cstate="print"/>
            <a:stretch>
              <a:fillRect/>
            </a:stretch>
          </p:blipFill>
          <p:spPr>
            <a:xfrm>
              <a:off x="8551288" y="1"/>
              <a:ext cx="9736710" cy="10286998"/>
            </a:xfrm>
            <a:prstGeom prst="rect">
              <a:avLst/>
            </a:prstGeom>
          </p:spPr>
        </p:pic>
      </p:grpSp>
      <p:sp>
        <p:nvSpPr>
          <p:cNvPr id="7" name="object 7"/>
          <p:cNvSpPr txBox="1"/>
          <p:nvPr/>
        </p:nvSpPr>
        <p:spPr>
          <a:xfrm>
            <a:off x="1016000" y="2397736"/>
            <a:ext cx="6612255" cy="2540000"/>
          </a:xfrm>
          <a:prstGeom prst="rect">
            <a:avLst/>
          </a:prstGeom>
        </p:spPr>
        <p:txBody>
          <a:bodyPr vert="horz" wrap="square" lIns="0" tIns="12700" rIns="0" bIns="0" rtlCol="0">
            <a:spAutoFit/>
          </a:bodyPr>
          <a:lstStyle/>
          <a:p>
            <a:pPr marL="12700" marR="405130" algn="just">
              <a:lnSpc>
                <a:spcPct val="114599"/>
              </a:lnSpc>
              <a:spcBef>
                <a:spcPts val="100"/>
              </a:spcBef>
            </a:pPr>
            <a:r>
              <a:rPr sz="2400" spc="105" dirty="0">
                <a:latin typeface="Verdana"/>
                <a:cs typeface="Verdana"/>
              </a:rPr>
              <a:t>Protective </a:t>
            </a:r>
            <a:r>
              <a:rPr sz="2400" spc="165" dirty="0">
                <a:latin typeface="Verdana"/>
                <a:cs typeface="Verdana"/>
              </a:rPr>
              <a:t>glasses </a:t>
            </a:r>
            <a:r>
              <a:rPr sz="2400" spc="185" dirty="0">
                <a:latin typeface="Verdana"/>
                <a:cs typeface="Verdana"/>
              </a:rPr>
              <a:t>act </a:t>
            </a:r>
            <a:r>
              <a:rPr sz="2400" spc="40" dirty="0">
                <a:latin typeface="Verdana"/>
                <a:cs typeface="Verdana"/>
              </a:rPr>
              <a:t>to </a:t>
            </a:r>
            <a:r>
              <a:rPr sz="2400" spc="135" dirty="0">
                <a:latin typeface="Verdana"/>
                <a:cs typeface="Verdana"/>
              </a:rPr>
              <a:t>protect </a:t>
            </a:r>
            <a:r>
              <a:rPr sz="2400" spc="60" dirty="0">
                <a:latin typeface="Verdana"/>
                <a:cs typeface="Verdana"/>
              </a:rPr>
              <a:t>the </a:t>
            </a:r>
            <a:r>
              <a:rPr sz="2400" spc="-830" dirty="0">
                <a:latin typeface="Verdana"/>
                <a:cs typeface="Verdana"/>
              </a:rPr>
              <a:t> </a:t>
            </a:r>
            <a:r>
              <a:rPr sz="2400" spc="105" dirty="0">
                <a:latin typeface="Verdana"/>
                <a:cs typeface="Verdana"/>
              </a:rPr>
              <a:t>eyes </a:t>
            </a:r>
            <a:r>
              <a:rPr sz="2400" spc="100" dirty="0">
                <a:latin typeface="Verdana"/>
                <a:cs typeface="Verdana"/>
              </a:rPr>
              <a:t>from </a:t>
            </a:r>
            <a:r>
              <a:rPr sz="2400" spc="114" dirty="0">
                <a:latin typeface="Verdana"/>
                <a:cs typeface="Verdana"/>
              </a:rPr>
              <a:t>splatters </a:t>
            </a:r>
            <a:r>
              <a:rPr sz="2400" spc="80" dirty="0">
                <a:latin typeface="Verdana"/>
                <a:cs typeface="Verdana"/>
              </a:rPr>
              <a:t>of </a:t>
            </a:r>
            <a:r>
              <a:rPr sz="2400" spc="155" dirty="0">
                <a:latin typeface="Verdana"/>
                <a:cs typeface="Verdana"/>
              </a:rPr>
              <a:t>body </a:t>
            </a:r>
            <a:r>
              <a:rPr sz="2400" spc="95" dirty="0">
                <a:latin typeface="Verdana"/>
                <a:cs typeface="Verdana"/>
              </a:rPr>
              <a:t>fluids </a:t>
            </a:r>
            <a:r>
              <a:rPr sz="2400" spc="20" dirty="0">
                <a:latin typeface="Verdana"/>
                <a:cs typeface="Verdana"/>
              </a:rPr>
              <a:t>or </a:t>
            </a:r>
            <a:r>
              <a:rPr sz="2400" spc="25" dirty="0">
                <a:latin typeface="Verdana"/>
                <a:cs typeface="Verdana"/>
              </a:rPr>
              <a:t> </a:t>
            </a:r>
            <a:r>
              <a:rPr sz="2400" spc="150" dirty="0">
                <a:latin typeface="Verdana"/>
                <a:cs typeface="Verdana"/>
              </a:rPr>
              <a:t>chemicals.</a:t>
            </a:r>
            <a:endParaRPr sz="2400">
              <a:latin typeface="Verdana"/>
              <a:cs typeface="Verdana"/>
            </a:endParaRPr>
          </a:p>
          <a:p>
            <a:pPr marL="12700" marR="5080">
              <a:lnSpc>
                <a:spcPct val="114599"/>
              </a:lnSpc>
              <a:spcBef>
                <a:spcPts val="3300"/>
              </a:spcBef>
            </a:pPr>
            <a:r>
              <a:rPr sz="2400" spc="40" dirty="0">
                <a:latin typeface="Verdana"/>
                <a:cs typeface="Verdana"/>
              </a:rPr>
              <a:t>Ensure</a:t>
            </a:r>
            <a:r>
              <a:rPr sz="2400" spc="220" dirty="0">
                <a:latin typeface="Verdana"/>
                <a:cs typeface="Verdana"/>
              </a:rPr>
              <a:t> </a:t>
            </a:r>
            <a:r>
              <a:rPr sz="2400" spc="55" dirty="0">
                <a:latin typeface="Verdana"/>
                <a:cs typeface="Verdana"/>
              </a:rPr>
              <a:t>they</a:t>
            </a:r>
            <a:r>
              <a:rPr sz="2400" spc="220" dirty="0">
                <a:latin typeface="Verdana"/>
                <a:cs typeface="Verdana"/>
              </a:rPr>
              <a:t> </a:t>
            </a:r>
            <a:r>
              <a:rPr sz="2400" spc="10" dirty="0">
                <a:latin typeface="Verdana"/>
                <a:cs typeface="Verdana"/>
              </a:rPr>
              <a:t>fit</a:t>
            </a:r>
            <a:r>
              <a:rPr sz="2400" spc="220" dirty="0">
                <a:latin typeface="Verdana"/>
                <a:cs typeface="Verdana"/>
              </a:rPr>
              <a:t> </a:t>
            </a:r>
            <a:r>
              <a:rPr sz="2400" spc="50" dirty="0">
                <a:latin typeface="Verdana"/>
                <a:cs typeface="Verdana"/>
              </a:rPr>
              <a:t>firmly</a:t>
            </a:r>
            <a:r>
              <a:rPr sz="2400" spc="220" dirty="0">
                <a:latin typeface="Verdana"/>
                <a:cs typeface="Verdana"/>
              </a:rPr>
              <a:t> </a:t>
            </a:r>
            <a:r>
              <a:rPr sz="2400" spc="145" dirty="0">
                <a:latin typeface="Verdana"/>
                <a:cs typeface="Verdana"/>
              </a:rPr>
              <a:t>around</a:t>
            </a:r>
            <a:r>
              <a:rPr sz="2400" spc="220" dirty="0">
                <a:latin typeface="Verdana"/>
                <a:cs typeface="Verdana"/>
              </a:rPr>
              <a:t> </a:t>
            </a:r>
            <a:r>
              <a:rPr sz="2400" spc="50" dirty="0">
                <a:latin typeface="Verdana"/>
                <a:cs typeface="Verdana"/>
              </a:rPr>
              <a:t>your</a:t>
            </a:r>
            <a:r>
              <a:rPr sz="2400" spc="220" dirty="0">
                <a:latin typeface="Verdana"/>
                <a:cs typeface="Verdana"/>
              </a:rPr>
              <a:t> </a:t>
            </a:r>
            <a:r>
              <a:rPr sz="2400" spc="180" dirty="0">
                <a:latin typeface="Verdana"/>
                <a:cs typeface="Verdana"/>
              </a:rPr>
              <a:t>head </a:t>
            </a:r>
            <a:r>
              <a:rPr sz="2400" spc="-830" dirty="0">
                <a:latin typeface="Verdana"/>
                <a:cs typeface="Verdana"/>
              </a:rPr>
              <a:t> </a:t>
            </a:r>
            <a:r>
              <a:rPr sz="2400" spc="105" dirty="0">
                <a:latin typeface="Verdana"/>
                <a:cs typeface="Verdana"/>
              </a:rPr>
              <a:t>so</a:t>
            </a:r>
            <a:r>
              <a:rPr sz="2400" spc="225" dirty="0">
                <a:latin typeface="Verdana"/>
                <a:cs typeface="Verdana"/>
              </a:rPr>
              <a:t> </a:t>
            </a:r>
            <a:r>
              <a:rPr sz="2400" spc="55" dirty="0">
                <a:latin typeface="Verdana"/>
                <a:cs typeface="Verdana"/>
              </a:rPr>
              <a:t>they</a:t>
            </a:r>
            <a:r>
              <a:rPr sz="2400" spc="229" dirty="0">
                <a:latin typeface="Verdana"/>
                <a:cs typeface="Verdana"/>
              </a:rPr>
              <a:t> </a:t>
            </a:r>
            <a:r>
              <a:rPr sz="2400" spc="60" dirty="0">
                <a:latin typeface="Verdana"/>
                <a:cs typeface="Verdana"/>
              </a:rPr>
              <a:t>don't</a:t>
            </a:r>
            <a:r>
              <a:rPr sz="2400" spc="225" dirty="0">
                <a:latin typeface="Verdana"/>
                <a:cs typeface="Verdana"/>
              </a:rPr>
              <a:t> </a:t>
            </a:r>
            <a:r>
              <a:rPr sz="2400" spc="85" dirty="0">
                <a:latin typeface="Verdana"/>
                <a:cs typeface="Verdana"/>
              </a:rPr>
              <a:t>fall</a:t>
            </a:r>
            <a:r>
              <a:rPr sz="2400" spc="229" dirty="0">
                <a:latin typeface="Verdana"/>
                <a:cs typeface="Verdana"/>
              </a:rPr>
              <a:t> </a:t>
            </a:r>
            <a:r>
              <a:rPr sz="2400" spc="20" dirty="0">
                <a:latin typeface="Verdana"/>
                <a:cs typeface="Verdana"/>
              </a:rPr>
              <a:t>or</a:t>
            </a:r>
            <a:r>
              <a:rPr sz="2400" spc="225" dirty="0">
                <a:latin typeface="Verdana"/>
                <a:cs typeface="Verdana"/>
              </a:rPr>
              <a:t> </a:t>
            </a:r>
            <a:r>
              <a:rPr sz="2400" spc="35" dirty="0">
                <a:latin typeface="Verdana"/>
                <a:cs typeface="Verdana"/>
              </a:rPr>
              <a:t>slip.</a:t>
            </a:r>
            <a:endParaRPr sz="2400">
              <a:latin typeface="Verdana"/>
              <a:cs typeface="Verdana"/>
            </a:endParaRPr>
          </a:p>
        </p:txBody>
      </p:sp>
      <p:sp>
        <p:nvSpPr>
          <p:cNvPr id="8" name="object 8"/>
          <p:cNvSpPr txBox="1">
            <a:spLocks noGrp="1"/>
          </p:cNvSpPr>
          <p:nvPr>
            <p:ph type="title"/>
          </p:nvPr>
        </p:nvSpPr>
        <p:spPr>
          <a:xfrm>
            <a:off x="1016000" y="953832"/>
            <a:ext cx="5465445" cy="695960"/>
          </a:xfrm>
          <a:prstGeom prst="rect">
            <a:avLst/>
          </a:prstGeom>
        </p:spPr>
        <p:txBody>
          <a:bodyPr vert="horz" wrap="square" lIns="0" tIns="12700" rIns="0" bIns="0" rtlCol="0">
            <a:spAutoFit/>
          </a:bodyPr>
          <a:lstStyle/>
          <a:p>
            <a:pPr marL="12700">
              <a:lnSpc>
                <a:spcPct val="100000"/>
              </a:lnSpc>
              <a:spcBef>
                <a:spcPts val="100"/>
              </a:spcBef>
            </a:pPr>
            <a:r>
              <a:rPr spc="-170" dirty="0"/>
              <a:t>Protective</a:t>
            </a:r>
            <a:r>
              <a:rPr spc="-185" dirty="0"/>
              <a:t> </a:t>
            </a:r>
            <a:r>
              <a:rPr spc="-120" dirty="0"/>
              <a:t>Glasses</a:t>
            </a:r>
          </a:p>
        </p:txBody>
      </p:sp>
      <p:pic>
        <p:nvPicPr>
          <p:cNvPr id="10" name="object 5">
            <a:hlinkClick r:id="rId5" action="ppaction://hlinksldjump"/>
            <a:extLst>
              <a:ext uri="{FF2B5EF4-FFF2-40B4-BE49-F238E27FC236}">
                <a16:creationId xmlns:a16="http://schemas.microsoft.com/office/drawing/2014/main" id="{2B3E35EE-CD76-57E1-7911-6D280D3323EF}"/>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9" name="TextBox 8">
            <a:extLst>
              <a:ext uri="{FF2B5EF4-FFF2-40B4-BE49-F238E27FC236}">
                <a16:creationId xmlns:a16="http://schemas.microsoft.com/office/drawing/2014/main" id="{B9F263F7-9B9D-46F0-6CB5-FA0093157AF4}"/>
              </a:ext>
            </a:extLst>
          </p:cNvPr>
          <p:cNvSpPr txBox="1"/>
          <p:nvPr/>
        </p:nvSpPr>
        <p:spPr>
          <a:xfrm>
            <a:off x="685800" y="6515100"/>
            <a:ext cx="7239000" cy="646331"/>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Eye Protection in a Medical Setting</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7999" cy="10287001"/>
            <a:chOff x="0" y="0"/>
            <a:chExt cx="18287999" cy="10287001"/>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0" y="1"/>
              <a:ext cx="18284190" cy="10287000"/>
            </a:xfrm>
            <a:custGeom>
              <a:avLst/>
              <a:gdLst/>
              <a:ahLst/>
              <a:cxnLst/>
              <a:rect l="l" t="t" r="r" b="b"/>
              <a:pathLst>
                <a:path w="18284190" h="10287000">
                  <a:moveTo>
                    <a:pt x="0" y="0"/>
                  </a:moveTo>
                  <a:lnTo>
                    <a:pt x="18283827" y="0"/>
                  </a:lnTo>
                  <a:lnTo>
                    <a:pt x="18283827" y="10286997"/>
                  </a:lnTo>
                  <a:lnTo>
                    <a:pt x="0" y="10286997"/>
                  </a:lnTo>
                  <a:lnTo>
                    <a:pt x="0" y="0"/>
                  </a:lnTo>
                  <a:close/>
                </a:path>
              </a:pathLst>
            </a:custGeom>
            <a:solidFill>
              <a:srgbClr val="000000">
                <a:alpha val="30979"/>
              </a:srgbClr>
            </a:solidFill>
          </p:spPr>
          <p:txBody>
            <a:bodyPr wrap="square" lIns="0" tIns="0" rIns="0" bIns="0" rtlCol="0"/>
            <a:lstStyle/>
            <a:p>
              <a:endParaRPr/>
            </a:p>
          </p:txBody>
        </p:sp>
        <p:pic>
          <p:nvPicPr>
            <p:cNvPr id="5" name="object 5">
              <a:hlinkClick r:id="rId3" action="ppaction://hlinksldjump"/>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grpSp>
      <p:sp>
        <p:nvSpPr>
          <p:cNvPr id="6" name="object 6"/>
          <p:cNvSpPr txBox="1"/>
          <p:nvPr/>
        </p:nvSpPr>
        <p:spPr>
          <a:xfrm>
            <a:off x="1881783" y="3750533"/>
            <a:ext cx="14524990" cy="2263775"/>
          </a:xfrm>
          <a:prstGeom prst="rect">
            <a:avLst/>
          </a:prstGeom>
        </p:spPr>
        <p:txBody>
          <a:bodyPr vert="horz" wrap="square" lIns="0" tIns="85725" rIns="0" bIns="0" rtlCol="0">
            <a:spAutoFit/>
          </a:bodyPr>
          <a:lstStyle/>
          <a:p>
            <a:pPr marL="12065" marR="5080" algn="ctr">
              <a:lnSpc>
                <a:spcPts val="4280"/>
              </a:lnSpc>
              <a:spcBef>
                <a:spcPts val="675"/>
              </a:spcBef>
            </a:pPr>
            <a:r>
              <a:rPr sz="4000" b="1" spc="-160" dirty="0">
                <a:solidFill>
                  <a:srgbClr val="FFFFFF"/>
                </a:solidFill>
                <a:latin typeface="Verdana"/>
                <a:cs typeface="Verdana"/>
              </a:rPr>
              <a:t>With</a:t>
            </a:r>
            <a:r>
              <a:rPr sz="4000" b="1" spc="-170" dirty="0">
                <a:solidFill>
                  <a:srgbClr val="FFFFFF"/>
                </a:solidFill>
                <a:latin typeface="Verdana"/>
                <a:cs typeface="Verdana"/>
              </a:rPr>
              <a:t> </a:t>
            </a:r>
            <a:r>
              <a:rPr sz="4000" b="1" spc="-114" dirty="0">
                <a:solidFill>
                  <a:srgbClr val="FFFFFF"/>
                </a:solidFill>
                <a:latin typeface="Verdana"/>
                <a:cs typeface="Verdana"/>
              </a:rPr>
              <a:t>the</a:t>
            </a:r>
            <a:r>
              <a:rPr sz="4000" b="1" spc="-170" dirty="0">
                <a:solidFill>
                  <a:srgbClr val="FFFFFF"/>
                </a:solidFill>
                <a:latin typeface="Verdana"/>
                <a:cs typeface="Verdana"/>
              </a:rPr>
              <a:t> </a:t>
            </a:r>
            <a:r>
              <a:rPr sz="4000" b="1" spc="-320" dirty="0">
                <a:solidFill>
                  <a:srgbClr val="FFFFFF"/>
                </a:solidFill>
                <a:latin typeface="Verdana"/>
                <a:cs typeface="Verdana"/>
              </a:rPr>
              <a:t>COVID-19</a:t>
            </a:r>
            <a:r>
              <a:rPr sz="4000" b="1" spc="-165" dirty="0">
                <a:solidFill>
                  <a:srgbClr val="FFFFFF"/>
                </a:solidFill>
                <a:latin typeface="Verdana"/>
                <a:cs typeface="Verdana"/>
              </a:rPr>
              <a:t> </a:t>
            </a:r>
            <a:r>
              <a:rPr sz="4000" b="1" spc="-50" dirty="0">
                <a:solidFill>
                  <a:srgbClr val="FFFFFF"/>
                </a:solidFill>
                <a:latin typeface="Verdana"/>
                <a:cs typeface="Verdana"/>
              </a:rPr>
              <a:t>Pandemic</a:t>
            </a:r>
            <a:r>
              <a:rPr sz="4000" b="1" spc="-170" dirty="0">
                <a:solidFill>
                  <a:srgbClr val="FFFFFF"/>
                </a:solidFill>
                <a:latin typeface="Verdana"/>
                <a:cs typeface="Verdana"/>
              </a:rPr>
              <a:t> </a:t>
            </a:r>
            <a:r>
              <a:rPr sz="4000" b="1" spc="-215" dirty="0">
                <a:solidFill>
                  <a:srgbClr val="FFFFFF"/>
                </a:solidFill>
                <a:latin typeface="Verdana"/>
                <a:cs typeface="Verdana"/>
              </a:rPr>
              <a:t>how</a:t>
            </a:r>
            <a:r>
              <a:rPr sz="4000" b="1" spc="-165" dirty="0">
                <a:solidFill>
                  <a:srgbClr val="FFFFFF"/>
                </a:solidFill>
                <a:latin typeface="Verdana"/>
                <a:cs typeface="Verdana"/>
              </a:rPr>
              <a:t> </a:t>
            </a:r>
            <a:r>
              <a:rPr sz="4000" b="1" spc="-35" dirty="0">
                <a:solidFill>
                  <a:srgbClr val="FFFFFF"/>
                </a:solidFill>
                <a:latin typeface="Verdana"/>
                <a:cs typeface="Verdana"/>
              </a:rPr>
              <a:t>did</a:t>
            </a:r>
            <a:r>
              <a:rPr sz="4000" b="1" spc="-170" dirty="0">
                <a:solidFill>
                  <a:srgbClr val="FFFFFF"/>
                </a:solidFill>
                <a:latin typeface="Verdana"/>
                <a:cs typeface="Verdana"/>
              </a:rPr>
              <a:t> </a:t>
            </a:r>
            <a:r>
              <a:rPr sz="4000" b="1" spc="-85" dirty="0">
                <a:solidFill>
                  <a:srgbClr val="FFFFFF"/>
                </a:solidFill>
                <a:latin typeface="Verdana"/>
                <a:cs typeface="Verdana"/>
              </a:rPr>
              <a:t>people</a:t>
            </a:r>
            <a:r>
              <a:rPr sz="4000" b="1" spc="-170" dirty="0">
                <a:solidFill>
                  <a:srgbClr val="FFFFFF"/>
                </a:solidFill>
                <a:latin typeface="Verdana"/>
                <a:cs typeface="Verdana"/>
              </a:rPr>
              <a:t> </a:t>
            </a:r>
            <a:r>
              <a:rPr sz="4000" b="1" spc="-45" dirty="0">
                <a:solidFill>
                  <a:srgbClr val="FFFFFF"/>
                </a:solidFill>
                <a:latin typeface="Verdana"/>
                <a:cs typeface="Verdana"/>
              </a:rPr>
              <a:t>become </a:t>
            </a:r>
            <a:r>
              <a:rPr sz="4000" b="1" spc="-1350" dirty="0">
                <a:solidFill>
                  <a:srgbClr val="FFFFFF"/>
                </a:solidFill>
                <a:latin typeface="Verdana"/>
                <a:cs typeface="Verdana"/>
              </a:rPr>
              <a:t> </a:t>
            </a:r>
            <a:r>
              <a:rPr sz="4000" b="1" spc="-114" dirty="0">
                <a:solidFill>
                  <a:srgbClr val="FFFFFF"/>
                </a:solidFill>
                <a:latin typeface="Verdana"/>
                <a:cs typeface="Verdana"/>
              </a:rPr>
              <a:t>more</a:t>
            </a:r>
            <a:r>
              <a:rPr sz="4000" b="1" spc="-170" dirty="0">
                <a:solidFill>
                  <a:srgbClr val="FFFFFF"/>
                </a:solidFill>
                <a:latin typeface="Verdana"/>
                <a:cs typeface="Verdana"/>
              </a:rPr>
              <a:t> </a:t>
            </a:r>
            <a:r>
              <a:rPr sz="4000" b="1" spc="-130" dirty="0">
                <a:solidFill>
                  <a:srgbClr val="FFFFFF"/>
                </a:solidFill>
                <a:latin typeface="Verdana"/>
                <a:cs typeface="Verdana"/>
              </a:rPr>
              <a:t>aware</a:t>
            </a:r>
            <a:r>
              <a:rPr sz="4000" b="1" spc="-170" dirty="0">
                <a:solidFill>
                  <a:srgbClr val="FFFFFF"/>
                </a:solidFill>
                <a:latin typeface="Verdana"/>
                <a:cs typeface="Verdana"/>
              </a:rPr>
              <a:t> </a:t>
            </a:r>
            <a:r>
              <a:rPr sz="4000" b="1" spc="-240" dirty="0">
                <a:solidFill>
                  <a:srgbClr val="FFFFFF"/>
                </a:solidFill>
                <a:latin typeface="Verdana"/>
                <a:cs typeface="Verdana"/>
              </a:rPr>
              <a:t>of</a:t>
            </a:r>
            <a:r>
              <a:rPr sz="4000" b="1" spc="-170" dirty="0">
                <a:solidFill>
                  <a:srgbClr val="FFFFFF"/>
                </a:solidFill>
                <a:latin typeface="Verdana"/>
                <a:cs typeface="Verdana"/>
              </a:rPr>
              <a:t> </a:t>
            </a:r>
            <a:r>
              <a:rPr sz="4000" b="1" spc="-110" dirty="0">
                <a:solidFill>
                  <a:srgbClr val="FFFFFF"/>
                </a:solidFill>
                <a:latin typeface="Verdana"/>
                <a:cs typeface="Verdana"/>
              </a:rPr>
              <a:t>infection</a:t>
            </a:r>
            <a:r>
              <a:rPr sz="4000" b="1" spc="-170" dirty="0">
                <a:solidFill>
                  <a:srgbClr val="FFFFFF"/>
                </a:solidFill>
                <a:latin typeface="Verdana"/>
                <a:cs typeface="Verdana"/>
              </a:rPr>
              <a:t> </a:t>
            </a:r>
            <a:r>
              <a:rPr sz="4000" b="1" spc="-114" dirty="0">
                <a:solidFill>
                  <a:srgbClr val="FFFFFF"/>
                </a:solidFill>
                <a:latin typeface="Verdana"/>
                <a:cs typeface="Verdana"/>
              </a:rPr>
              <a:t>prevention</a:t>
            </a:r>
            <a:r>
              <a:rPr sz="4000" b="1" spc="-170" dirty="0">
                <a:solidFill>
                  <a:srgbClr val="FFFFFF"/>
                </a:solidFill>
                <a:latin typeface="Verdana"/>
                <a:cs typeface="Verdana"/>
              </a:rPr>
              <a:t> </a:t>
            </a:r>
            <a:r>
              <a:rPr sz="4000" b="1" spc="20" dirty="0">
                <a:solidFill>
                  <a:srgbClr val="FFFFFF"/>
                </a:solidFill>
                <a:latin typeface="Verdana"/>
                <a:cs typeface="Verdana"/>
              </a:rPr>
              <a:t>and</a:t>
            </a:r>
            <a:r>
              <a:rPr sz="4000" b="1" spc="-170" dirty="0">
                <a:solidFill>
                  <a:srgbClr val="FFFFFF"/>
                </a:solidFill>
                <a:latin typeface="Verdana"/>
                <a:cs typeface="Verdana"/>
              </a:rPr>
              <a:t> </a:t>
            </a:r>
            <a:r>
              <a:rPr sz="4000" b="1" spc="-110" dirty="0">
                <a:solidFill>
                  <a:srgbClr val="FFFFFF"/>
                </a:solidFill>
                <a:latin typeface="Verdana"/>
                <a:cs typeface="Verdana"/>
              </a:rPr>
              <a:t>control  </a:t>
            </a:r>
            <a:r>
              <a:rPr sz="4000" b="1" spc="-80" dirty="0">
                <a:solidFill>
                  <a:srgbClr val="FFFFFF"/>
                </a:solidFill>
                <a:latin typeface="Verdana"/>
                <a:cs typeface="Verdana"/>
              </a:rPr>
              <a:t>policies</a:t>
            </a:r>
            <a:r>
              <a:rPr sz="4000" b="1" spc="-170" dirty="0">
                <a:solidFill>
                  <a:srgbClr val="FFFFFF"/>
                </a:solidFill>
                <a:latin typeface="Verdana"/>
                <a:cs typeface="Verdana"/>
              </a:rPr>
              <a:t> </a:t>
            </a:r>
            <a:r>
              <a:rPr sz="4000" b="1" spc="20" dirty="0">
                <a:solidFill>
                  <a:srgbClr val="FFFFFF"/>
                </a:solidFill>
                <a:latin typeface="Verdana"/>
                <a:cs typeface="Verdana"/>
              </a:rPr>
              <a:t>and</a:t>
            </a:r>
            <a:r>
              <a:rPr sz="4000" b="1" spc="-165" dirty="0">
                <a:solidFill>
                  <a:srgbClr val="FFFFFF"/>
                </a:solidFill>
                <a:latin typeface="Verdana"/>
                <a:cs typeface="Verdana"/>
              </a:rPr>
              <a:t> </a:t>
            </a:r>
            <a:r>
              <a:rPr sz="4000" b="1" spc="-145" dirty="0">
                <a:solidFill>
                  <a:srgbClr val="FFFFFF"/>
                </a:solidFill>
                <a:latin typeface="Verdana"/>
                <a:cs typeface="Verdana"/>
              </a:rPr>
              <a:t>procedures.</a:t>
            </a:r>
            <a:r>
              <a:rPr sz="4000" b="1" spc="-165" dirty="0">
                <a:solidFill>
                  <a:srgbClr val="FFFFFF"/>
                </a:solidFill>
                <a:latin typeface="Verdana"/>
                <a:cs typeface="Verdana"/>
              </a:rPr>
              <a:t> </a:t>
            </a:r>
            <a:r>
              <a:rPr sz="4000" b="1" spc="-110" dirty="0">
                <a:solidFill>
                  <a:srgbClr val="FFFFFF"/>
                </a:solidFill>
                <a:latin typeface="Verdana"/>
                <a:cs typeface="Verdana"/>
              </a:rPr>
              <a:t>What</a:t>
            </a:r>
            <a:r>
              <a:rPr sz="4000" b="1" spc="-170" dirty="0">
                <a:solidFill>
                  <a:srgbClr val="FFFFFF"/>
                </a:solidFill>
                <a:latin typeface="Verdana"/>
                <a:cs typeface="Verdana"/>
              </a:rPr>
              <a:t> </a:t>
            </a:r>
            <a:r>
              <a:rPr sz="4000" b="1" spc="-114" dirty="0">
                <a:solidFill>
                  <a:srgbClr val="FFFFFF"/>
                </a:solidFill>
                <a:latin typeface="Verdana"/>
                <a:cs typeface="Verdana"/>
              </a:rPr>
              <a:t>procedures</a:t>
            </a:r>
            <a:r>
              <a:rPr sz="4000" b="1" spc="-165" dirty="0">
                <a:solidFill>
                  <a:srgbClr val="FFFFFF"/>
                </a:solidFill>
                <a:latin typeface="Verdana"/>
                <a:cs typeface="Verdana"/>
              </a:rPr>
              <a:t> </a:t>
            </a:r>
            <a:r>
              <a:rPr sz="4000" b="1" spc="-35" dirty="0">
                <a:solidFill>
                  <a:srgbClr val="FFFFFF"/>
                </a:solidFill>
                <a:latin typeface="Verdana"/>
                <a:cs typeface="Verdana"/>
              </a:rPr>
              <a:t>did</a:t>
            </a:r>
            <a:r>
              <a:rPr sz="4000" b="1" spc="-165" dirty="0">
                <a:solidFill>
                  <a:srgbClr val="FFFFFF"/>
                </a:solidFill>
                <a:latin typeface="Verdana"/>
                <a:cs typeface="Verdana"/>
              </a:rPr>
              <a:t> </a:t>
            </a:r>
            <a:r>
              <a:rPr sz="4000" b="1" spc="-85" dirty="0">
                <a:solidFill>
                  <a:srgbClr val="FFFFFF"/>
                </a:solidFill>
                <a:latin typeface="Verdana"/>
                <a:cs typeface="Verdana"/>
              </a:rPr>
              <a:t>people</a:t>
            </a:r>
            <a:endParaRPr sz="4000">
              <a:latin typeface="Verdana"/>
              <a:cs typeface="Verdana"/>
            </a:endParaRPr>
          </a:p>
          <a:p>
            <a:pPr marR="144780" algn="ctr">
              <a:lnSpc>
                <a:spcPts val="4210"/>
              </a:lnSpc>
            </a:pPr>
            <a:r>
              <a:rPr sz="4000" b="1" spc="-130" dirty="0">
                <a:solidFill>
                  <a:srgbClr val="FFFFFF"/>
                </a:solidFill>
                <a:latin typeface="Verdana"/>
                <a:cs typeface="Verdana"/>
              </a:rPr>
              <a:t>start</a:t>
            </a:r>
            <a:r>
              <a:rPr sz="4000" b="1" spc="-170" dirty="0">
                <a:solidFill>
                  <a:srgbClr val="FFFFFF"/>
                </a:solidFill>
                <a:latin typeface="Verdana"/>
                <a:cs typeface="Verdana"/>
              </a:rPr>
              <a:t> </a:t>
            </a:r>
            <a:r>
              <a:rPr sz="4000" b="1" spc="-150" dirty="0">
                <a:solidFill>
                  <a:srgbClr val="FFFFFF"/>
                </a:solidFill>
                <a:latin typeface="Verdana"/>
                <a:cs typeface="Verdana"/>
              </a:rPr>
              <a:t>to</a:t>
            </a:r>
            <a:r>
              <a:rPr sz="4000" b="1" spc="-170" dirty="0">
                <a:solidFill>
                  <a:srgbClr val="FFFFFF"/>
                </a:solidFill>
                <a:latin typeface="Verdana"/>
                <a:cs typeface="Verdana"/>
              </a:rPr>
              <a:t> </a:t>
            </a:r>
            <a:r>
              <a:rPr sz="4000" b="1" spc="-160" dirty="0">
                <a:solidFill>
                  <a:srgbClr val="FFFFFF"/>
                </a:solidFill>
                <a:latin typeface="Verdana"/>
                <a:cs typeface="Verdana"/>
              </a:rPr>
              <a:t>follow?</a:t>
            </a:r>
            <a:endParaRPr sz="4000">
              <a:latin typeface="Verdana"/>
              <a:cs typeface="Verdana"/>
            </a:endParaRPr>
          </a:p>
        </p:txBody>
      </p:sp>
      <p:sp>
        <p:nvSpPr>
          <p:cNvPr id="7" name="TextBox 6">
            <a:extLst>
              <a:ext uri="{FF2B5EF4-FFF2-40B4-BE49-F238E27FC236}">
                <a16:creationId xmlns:a16="http://schemas.microsoft.com/office/drawing/2014/main" id="{1785725C-AF8C-C326-26CD-01F12DAC5009}"/>
              </a:ext>
            </a:extLst>
          </p:cNvPr>
          <p:cNvSpPr txBox="1"/>
          <p:nvPr/>
        </p:nvSpPr>
        <p:spPr>
          <a:xfrm>
            <a:off x="1600200" y="876300"/>
            <a:ext cx="7162800" cy="914400"/>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Better Health Channel</a:t>
            </a:r>
            <a:r>
              <a:rPr lang="en-AU" sz="1800" dirty="0">
                <a:effectLst/>
                <a:latin typeface="Calibri" panose="020F0502020204030204" pitchFamily="34" charset="0"/>
                <a:ea typeface="Calibri" panose="020F0502020204030204" pitchFamily="34" charset="0"/>
                <a:cs typeface="Times New Roman" panose="02020603050405020304" pitchFamily="18" charset="0"/>
              </a:rPr>
              <a:t> for more discussion points. Additional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here</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5111725"/>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5530825"/>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5" y="6369025"/>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7207225"/>
            <a:ext cx="114300" cy="114300"/>
          </a:xfrm>
          <a:prstGeom prst="rect">
            <a:avLst/>
          </a:prstGeom>
        </p:spPr>
      </p:pic>
      <p:sp>
        <p:nvSpPr>
          <p:cNvPr id="8" name="object 8"/>
          <p:cNvSpPr txBox="1"/>
          <p:nvPr/>
        </p:nvSpPr>
        <p:spPr>
          <a:xfrm>
            <a:off x="1015996" y="1978634"/>
            <a:ext cx="6530340" cy="5473700"/>
          </a:xfrm>
          <a:prstGeom prst="rect">
            <a:avLst/>
          </a:prstGeom>
        </p:spPr>
        <p:txBody>
          <a:bodyPr vert="horz" wrap="square" lIns="0" tIns="66040" rIns="0" bIns="0" rtlCol="0">
            <a:spAutoFit/>
          </a:bodyPr>
          <a:lstStyle/>
          <a:p>
            <a:pPr marL="12700">
              <a:lnSpc>
                <a:spcPct val="100000"/>
              </a:lnSpc>
              <a:spcBef>
                <a:spcPts val="520"/>
              </a:spcBef>
            </a:pPr>
            <a:r>
              <a:rPr sz="2400" spc="90" dirty="0">
                <a:latin typeface="Verdana"/>
                <a:cs typeface="Verdana"/>
              </a:rPr>
              <a:t>When</a:t>
            </a:r>
            <a:r>
              <a:rPr sz="2400" spc="225" dirty="0">
                <a:latin typeface="Verdana"/>
                <a:cs typeface="Verdana"/>
              </a:rPr>
              <a:t> </a:t>
            </a:r>
            <a:r>
              <a:rPr sz="2400" spc="65" dirty="0">
                <a:latin typeface="Verdana"/>
                <a:cs typeface="Verdana"/>
              </a:rPr>
              <a:t>worn</a:t>
            </a:r>
            <a:r>
              <a:rPr sz="2400" spc="225" dirty="0">
                <a:latin typeface="Verdana"/>
                <a:cs typeface="Verdana"/>
              </a:rPr>
              <a:t> </a:t>
            </a:r>
            <a:r>
              <a:rPr sz="2400" spc="110" dirty="0">
                <a:latin typeface="Verdana"/>
                <a:cs typeface="Verdana"/>
              </a:rPr>
              <a:t>together</a:t>
            </a:r>
            <a:r>
              <a:rPr sz="2400" spc="225" dirty="0">
                <a:latin typeface="Verdana"/>
                <a:cs typeface="Verdana"/>
              </a:rPr>
              <a:t> </a:t>
            </a:r>
            <a:r>
              <a:rPr sz="2400" spc="35" dirty="0">
                <a:latin typeface="Verdana"/>
                <a:cs typeface="Verdana"/>
              </a:rPr>
              <a:t>with</a:t>
            </a:r>
            <a:r>
              <a:rPr sz="2400" spc="229" dirty="0">
                <a:latin typeface="Verdana"/>
                <a:cs typeface="Verdana"/>
              </a:rPr>
              <a:t> </a:t>
            </a:r>
            <a:r>
              <a:rPr sz="2400" spc="145" dirty="0">
                <a:latin typeface="Verdana"/>
                <a:cs typeface="Verdana"/>
              </a:rPr>
              <a:t>a</a:t>
            </a:r>
            <a:r>
              <a:rPr sz="2400" spc="225" dirty="0">
                <a:latin typeface="Verdana"/>
                <a:cs typeface="Verdana"/>
              </a:rPr>
              <a:t> </a:t>
            </a:r>
            <a:r>
              <a:rPr sz="2400" spc="105" dirty="0">
                <a:latin typeface="Verdana"/>
                <a:cs typeface="Verdana"/>
              </a:rPr>
              <a:t>properly</a:t>
            </a:r>
            <a:endParaRPr sz="2400">
              <a:latin typeface="Verdana"/>
              <a:cs typeface="Verdana"/>
            </a:endParaRPr>
          </a:p>
          <a:p>
            <a:pPr marL="12700" marR="5080">
              <a:lnSpc>
                <a:spcPct val="114599"/>
              </a:lnSpc>
            </a:pPr>
            <a:r>
              <a:rPr sz="2400" spc="85" dirty="0">
                <a:latin typeface="Verdana"/>
                <a:cs typeface="Verdana"/>
              </a:rPr>
              <a:t>fitted</a:t>
            </a:r>
            <a:r>
              <a:rPr sz="2400" spc="229" dirty="0">
                <a:latin typeface="Verdana"/>
                <a:cs typeface="Verdana"/>
              </a:rPr>
              <a:t> </a:t>
            </a:r>
            <a:r>
              <a:rPr sz="2400" spc="140" dirty="0">
                <a:latin typeface="Verdana"/>
                <a:cs typeface="Verdana"/>
              </a:rPr>
              <a:t>surgical</a:t>
            </a:r>
            <a:r>
              <a:rPr sz="2400" spc="229" dirty="0">
                <a:latin typeface="Verdana"/>
                <a:cs typeface="Verdana"/>
              </a:rPr>
              <a:t> </a:t>
            </a:r>
            <a:r>
              <a:rPr sz="2400" spc="35" dirty="0">
                <a:latin typeface="Verdana"/>
                <a:cs typeface="Verdana"/>
              </a:rPr>
              <a:t>mask,</a:t>
            </a:r>
            <a:r>
              <a:rPr sz="2400" spc="229" dirty="0">
                <a:latin typeface="Verdana"/>
                <a:cs typeface="Verdana"/>
              </a:rPr>
              <a:t> </a:t>
            </a:r>
            <a:r>
              <a:rPr sz="2400" spc="204" dirty="0">
                <a:latin typeface="Verdana"/>
                <a:cs typeface="Verdana"/>
              </a:rPr>
              <a:t>face</a:t>
            </a:r>
            <a:r>
              <a:rPr sz="2400" spc="229" dirty="0">
                <a:latin typeface="Verdana"/>
                <a:cs typeface="Verdana"/>
              </a:rPr>
              <a:t> </a:t>
            </a:r>
            <a:r>
              <a:rPr sz="2400" spc="114" dirty="0">
                <a:latin typeface="Verdana"/>
                <a:cs typeface="Verdana"/>
              </a:rPr>
              <a:t>shields</a:t>
            </a:r>
            <a:r>
              <a:rPr sz="2400" spc="229" dirty="0">
                <a:latin typeface="Verdana"/>
                <a:cs typeface="Verdana"/>
              </a:rPr>
              <a:t> </a:t>
            </a:r>
            <a:r>
              <a:rPr sz="2400" spc="95" dirty="0">
                <a:latin typeface="Verdana"/>
                <a:cs typeface="Verdana"/>
              </a:rPr>
              <a:t>offer </a:t>
            </a:r>
            <a:r>
              <a:rPr sz="2400" spc="-830" dirty="0">
                <a:latin typeface="Verdana"/>
                <a:cs typeface="Verdana"/>
              </a:rPr>
              <a:t> </a:t>
            </a:r>
            <a:r>
              <a:rPr sz="2400" spc="130" dirty="0">
                <a:latin typeface="Verdana"/>
                <a:cs typeface="Verdana"/>
              </a:rPr>
              <a:t>protection</a:t>
            </a:r>
            <a:r>
              <a:rPr sz="2400" spc="225" dirty="0">
                <a:latin typeface="Verdana"/>
                <a:cs typeface="Verdana"/>
              </a:rPr>
              <a:t> </a:t>
            </a:r>
            <a:r>
              <a:rPr sz="2400" spc="40" dirty="0">
                <a:latin typeface="Verdana"/>
                <a:cs typeface="Verdana"/>
              </a:rPr>
              <a:t>to</a:t>
            </a:r>
            <a:r>
              <a:rPr sz="2400" spc="229" dirty="0">
                <a:latin typeface="Verdana"/>
                <a:cs typeface="Verdana"/>
              </a:rPr>
              <a:t> </a:t>
            </a:r>
            <a:r>
              <a:rPr sz="2400" spc="40" dirty="0">
                <a:latin typeface="Verdana"/>
                <a:cs typeface="Verdana"/>
              </a:rPr>
              <a:t>others,</a:t>
            </a:r>
            <a:r>
              <a:rPr sz="2400" spc="225" dirty="0">
                <a:latin typeface="Verdana"/>
                <a:cs typeface="Verdana"/>
              </a:rPr>
              <a:t> </a:t>
            </a:r>
            <a:r>
              <a:rPr sz="2400" spc="155" dirty="0">
                <a:latin typeface="Verdana"/>
                <a:cs typeface="Verdana"/>
              </a:rPr>
              <a:t>as</a:t>
            </a:r>
            <a:r>
              <a:rPr sz="2400" spc="229" dirty="0">
                <a:latin typeface="Verdana"/>
                <a:cs typeface="Verdana"/>
              </a:rPr>
              <a:t> </a:t>
            </a:r>
            <a:r>
              <a:rPr sz="2400" spc="55" dirty="0">
                <a:latin typeface="Verdana"/>
                <a:cs typeface="Verdana"/>
              </a:rPr>
              <a:t>well</a:t>
            </a:r>
            <a:endParaRPr sz="2400">
              <a:latin typeface="Verdana"/>
              <a:cs typeface="Verdana"/>
            </a:endParaRPr>
          </a:p>
          <a:p>
            <a:pPr marL="12700">
              <a:lnSpc>
                <a:spcPct val="100000"/>
              </a:lnSpc>
              <a:spcBef>
                <a:spcPts val="420"/>
              </a:spcBef>
            </a:pPr>
            <a:r>
              <a:rPr sz="2400" spc="155" dirty="0">
                <a:latin typeface="Verdana"/>
                <a:cs typeface="Verdana"/>
              </a:rPr>
              <a:t>as</a:t>
            </a:r>
            <a:r>
              <a:rPr sz="2400" spc="210" dirty="0">
                <a:latin typeface="Verdana"/>
                <a:cs typeface="Verdana"/>
              </a:rPr>
              <a:t> </a:t>
            </a:r>
            <a:r>
              <a:rPr sz="2400" spc="40" dirty="0">
                <a:latin typeface="Verdana"/>
                <a:cs typeface="Verdana"/>
              </a:rPr>
              <a:t>to</a:t>
            </a:r>
            <a:r>
              <a:rPr sz="2400" spc="215" dirty="0">
                <a:latin typeface="Verdana"/>
                <a:cs typeface="Verdana"/>
              </a:rPr>
              <a:t> </a:t>
            </a:r>
            <a:r>
              <a:rPr sz="2400" spc="60" dirty="0">
                <a:latin typeface="Verdana"/>
                <a:cs typeface="Verdana"/>
              </a:rPr>
              <a:t>the</a:t>
            </a:r>
            <a:r>
              <a:rPr sz="2400" spc="210" dirty="0">
                <a:latin typeface="Verdana"/>
                <a:cs typeface="Verdana"/>
              </a:rPr>
              <a:t> </a:t>
            </a:r>
            <a:r>
              <a:rPr sz="2400" spc="65" dirty="0">
                <a:latin typeface="Verdana"/>
                <a:cs typeface="Verdana"/>
              </a:rPr>
              <a:t>wearer.</a:t>
            </a:r>
            <a:endParaRPr sz="2400">
              <a:latin typeface="Verdana"/>
              <a:cs typeface="Verdana"/>
            </a:endParaRPr>
          </a:p>
          <a:p>
            <a:pPr marL="12700" marR="684530" algn="just">
              <a:lnSpc>
                <a:spcPct val="114599"/>
              </a:lnSpc>
              <a:spcBef>
                <a:spcPts val="3300"/>
              </a:spcBef>
            </a:pPr>
            <a:r>
              <a:rPr sz="2400" spc="175" dirty="0">
                <a:latin typeface="Verdana"/>
                <a:cs typeface="Verdana"/>
              </a:rPr>
              <a:t>Advantages </a:t>
            </a:r>
            <a:r>
              <a:rPr sz="2400" spc="80" dirty="0">
                <a:latin typeface="Verdana"/>
                <a:cs typeface="Verdana"/>
              </a:rPr>
              <a:t>of </a:t>
            </a:r>
            <a:r>
              <a:rPr sz="2400" spc="204" dirty="0">
                <a:latin typeface="Verdana"/>
                <a:cs typeface="Verdana"/>
              </a:rPr>
              <a:t>face </a:t>
            </a:r>
            <a:r>
              <a:rPr sz="2400" spc="114" dirty="0">
                <a:latin typeface="Verdana"/>
                <a:cs typeface="Verdana"/>
              </a:rPr>
              <a:t>shields </a:t>
            </a:r>
            <a:r>
              <a:rPr sz="2400" spc="110" dirty="0">
                <a:latin typeface="Verdana"/>
                <a:cs typeface="Verdana"/>
              </a:rPr>
              <a:t>are </a:t>
            </a:r>
            <a:r>
              <a:rPr sz="2400" spc="155" dirty="0">
                <a:latin typeface="Verdana"/>
                <a:cs typeface="Verdana"/>
              </a:rPr>
              <a:t>as </a:t>
            </a:r>
            <a:r>
              <a:rPr sz="2400" spc="-830" dirty="0">
                <a:latin typeface="Verdana"/>
                <a:cs typeface="Verdana"/>
              </a:rPr>
              <a:t> </a:t>
            </a:r>
            <a:r>
              <a:rPr sz="2400" spc="65" dirty="0">
                <a:latin typeface="Verdana"/>
                <a:cs typeface="Verdana"/>
              </a:rPr>
              <a:t>follows:</a:t>
            </a:r>
            <a:endParaRPr sz="2400">
              <a:latin typeface="Verdana"/>
              <a:cs typeface="Verdana"/>
            </a:endParaRPr>
          </a:p>
          <a:p>
            <a:pPr marL="530225" marR="1624330" algn="just">
              <a:lnSpc>
                <a:spcPct val="114599"/>
              </a:lnSpc>
            </a:pPr>
            <a:r>
              <a:rPr sz="2400" spc="95" dirty="0">
                <a:latin typeface="Verdana"/>
                <a:cs typeface="Verdana"/>
              </a:rPr>
              <a:t>Offers </a:t>
            </a:r>
            <a:r>
              <a:rPr sz="2400" spc="120" dirty="0">
                <a:latin typeface="Verdana"/>
                <a:cs typeface="Verdana"/>
              </a:rPr>
              <a:t>droplet </a:t>
            </a:r>
            <a:r>
              <a:rPr sz="2400" spc="135" dirty="0">
                <a:latin typeface="Verdana"/>
                <a:cs typeface="Verdana"/>
              </a:rPr>
              <a:t>protections </a:t>
            </a:r>
            <a:r>
              <a:rPr sz="2400" spc="-830" dirty="0">
                <a:latin typeface="Verdana"/>
                <a:cs typeface="Verdana"/>
              </a:rPr>
              <a:t> </a:t>
            </a:r>
            <a:r>
              <a:rPr sz="2400" spc="210" dirty="0">
                <a:latin typeface="Verdana"/>
                <a:cs typeface="Verdana"/>
              </a:rPr>
              <a:t>Can </a:t>
            </a:r>
            <a:r>
              <a:rPr sz="2400" spc="125" dirty="0">
                <a:latin typeface="Verdana"/>
                <a:cs typeface="Verdana"/>
              </a:rPr>
              <a:t>see </a:t>
            </a:r>
            <a:r>
              <a:rPr sz="2400" spc="60" dirty="0">
                <a:latin typeface="Verdana"/>
                <a:cs typeface="Verdana"/>
              </a:rPr>
              <a:t>the </a:t>
            </a:r>
            <a:r>
              <a:rPr sz="2400" spc="75" dirty="0">
                <a:latin typeface="Verdana"/>
                <a:cs typeface="Verdana"/>
              </a:rPr>
              <a:t>wear's </a:t>
            </a:r>
            <a:r>
              <a:rPr sz="2400" spc="170" dirty="0">
                <a:latin typeface="Verdana"/>
                <a:cs typeface="Verdana"/>
              </a:rPr>
              <a:t>facial </a:t>
            </a:r>
            <a:r>
              <a:rPr sz="2400" spc="175" dirty="0">
                <a:latin typeface="Verdana"/>
                <a:cs typeface="Verdana"/>
              </a:rPr>
              <a:t> </a:t>
            </a:r>
            <a:r>
              <a:rPr sz="2400" spc="110" dirty="0">
                <a:latin typeface="Verdana"/>
                <a:cs typeface="Verdana"/>
              </a:rPr>
              <a:t>expressions</a:t>
            </a:r>
            <a:endParaRPr sz="2400">
              <a:latin typeface="Verdana"/>
              <a:cs typeface="Verdana"/>
            </a:endParaRPr>
          </a:p>
          <a:p>
            <a:pPr marL="530225" marR="334010" algn="just">
              <a:lnSpc>
                <a:spcPct val="114599"/>
              </a:lnSpc>
            </a:pPr>
            <a:r>
              <a:rPr sz="2400" spc="95" dirty="0">
                <a:latin typeface="Verdana"/>
                <a:cs typeface="Verdana"/>
              </a:rPr>
              <a:t>Some </a:t>
            </a:r>
            <a:r>
              <a:rPr sz="2400" spc="204" dirty="0">
                <a:latin typeface="Verdana"/>
                <a:cs typeface="Verdana"/>
              </a:rPr>
              <a:t>face </a:t>
            </a:r>
            <a:r>
              <a:rPr sz="2400" spc="114" dirty="0">
                <a:latin typeface="Verdana"/>
                <a:cs typeface="Verdana"/>
              </a:rPr>
              <a:t>shields </a:t>
            </a:r>
            <a:r>
              <a:rPr sz="2400" spc="210" dirty="0">
                <a:latin typeface="Verdana"/>
                <a:cs typeface="Verdana"/>
              </a:rPr>
              <a:t>can </a:t>
            </a:r>
            <a:r>
              <a:rPr sz="2400" spc="145" dirty="0">
                <a:latin typeface="Verdana"/>
                <a:cs typeface="Verdana"/>
              </a:rPr>
              <a:t>be </a:t>
            </a:r>
            <a:r>
              <a:rPr sz="2400" spc="125" dirty="0">
                <a:latin typeface="Verdana"/>
                <a:cs typeface="Verdana"/>
              </a:rPr>
              <a:t>reused </a:t>
            </a:r>
            <a:r>
              <a:rPr sz="2400" spc="-830" dirty="0">
                <a:latin typeface="Verdana"/>
                <a:cs typeface="Verdana"/>
              </a:rPr>
              <a:t> </a:t>
            </a:r>
            <a:r>
              <a:rPr sz="2400" spc="100" dirty="0">
                <a:latin typeface="Verdana"/>
                <a:cs typeface="Verdana"/>
              </a:rPr>
              <a:t>after</a:t>
            </a:r>
            <a:r>
              <a:rPr sz="2400" spc="225" dirty="0">
                <a:latin typeface="Verdana"/>
                <a:cs typeface="Verdana"/>
              </a:rPr>
              <a:t> </a:t>
            </a:r>
            <a:r>
              <a:rPr sz="2400" spc="160" dirty="0">
                <a:latin typeface="Verdana"/>
                <a:cs typeface="Verdana"/>
              </a:rPr>
              <a:t>cleaning</a:t>
            </a:r>
            <a:endParaRPr sz="2400">
              <a:latin typeface="Verdana"/>
              <a:cs typeface="Verdana"/>
            </a:endParaRPr>
          </a:p>
          <a:p>
            <a:pPr marL="530225" algn="just">
              <a:lnSpc>
                <a:spcPct val="100000"/>
              </a:lnSpc>
              <a:spcBef>
                <a:spcPts val="415"/>
              </a:spcBef>
            </a:pPr>
            <a:r>
              <a:rPr sz="2400" spc="105" dirty="0">
                <a:latin typeface="Verdana"/>
                <a:cs typeface="Verdana"/>
              </a:rPr>
              <a:t>Provides</a:t>
            </a:r>
            <a:r>
              <a:rPr sz="2400" spc="210" dirty="0">
                <a:latin typeface="Verdana"/>
                <a:cs typeface="Verdana"/>
              </a:rPr>
              <a:t> </a:t>
            </a:r>
            <a:r>
              <a:rPr sz="2400" spc="85" dirty="0">
                <a:latin typeface="Verdana"/>
                <a:cs typeface="Verdana"/>
              </a:rPr>
              <a:t>eye</a:t>
            </a:r>
            <a:r>
              <a:rPr sz="2400" spc="210" dirty="0">
                <a:latin typeface="Verdana"/>
                <a:cs typeface="Verdana"/>
              </a:rPr>
              <a:t> </a:t>
            </a:r>
            <a:r>
              <a:rPr sz="2400" spc="130" dirty="0">
                <a:latin typeface="Verdana"/>
                <a:cs typeface="Verdana"/>
              </a:rPr>
              <a:t>protection</a:t>
            </a:r>
            <a:endParaRPr sz="2400">
              <a:latin typeface="Verdana"/>
              <a:cs typeface="Verdana"/>
            </a:endParaRPr>
          </a:p>
        </p:txBody>
      </p:sp>
      <p:sp>
        <p:nvSpPr>
          <p:cNvPr id="9" name="object 9"/>
          <p:cNvSpPr txBox="1">
            <a:spLocks noGrp="1"/>
          </p:cNvSpPr>
          <p:nvPr>
            <p:ph type="title"/>
          </p:nvPr>
        </p:nvSpPr>
        <p:spPr>
          <a:xfrm>
            <a:off x="1015996" y="953830"/>
            <a:ext cx="3705860" cy="695960"/>
          </a:xfrm>
          <a:prstGeom prst="rect">
            <a:avLst/>
          </a:prstGeom>
        </p:spPr>
        <p:txBody>
          <a:bodyPr vert="horz" wrap="square" lIns="0" tIns="12700" rIns="0" bIns="0" rtlCol="0">
            <a:spAutoFit/>
          </a:bodyPr>
          <a:lstStyle/>
          <a:p>
            <a:pPr marL="12700">
              <a:lnSpc>
                <a:spcPct val="100000"/>
              </a:lnSpc>
              <a:spcBef>
                <a:spcPts val="100"/>
              </a:spcBef>
            </a:pPr>
            <a:r>
              <a:rPr spc="-75" dirty="0"/>
              <a:t>Face</a:t>
            </a:r>
            <a:r>
              <a:rPr spc="-254" dirty="0"/>
              <a:t> </a:t>
            </a:r>
            <a:r>
              <a:rPr spc="-105" dirty="0"/>
              <a:t>shields</a:t>
            </a:r>
          </a:p>
        </p:txBody>
      </p:sp>
      <p:grpSp>
        <p:nvGrpSpPr>
          <p:cNvPr id="10" name="object 10"/>
          <p:cNvGrpSpPr/>
          <p:nvPr/>
        </p:nvGrpSpPr>
        <p:grpSpPr>
          <a:xfrm>
            <a:off x="8551288" y="0"/>
            <a:ext cx="9737090" cy="10287000"/>
            <a:chOff x="8551288" y="0"/>
            <a:chExt cx="9737090" cy="10287000"/>
          </a:xfrm>
        </p:grpSpPr>
        <p:pic>
          <p:nvPicPr>
            <p:cNvPr id="11" name="object 11"/>
            <p:cNvPicPr/>
            <p:nvPr/>
          </p:nvPicPr>
          <p:blipFill>
            <a:blip r:embed="rId5" cstate="print"/>
            <a:stretch>
              <a:fillRect/>
            </a:stretch>
          </p:blipFill>
          <p:spPr>
            <a:xfrm>
              <a:off x="8671428" y="0"/>
              <a:ext cx="9616570" cy="10286999"/>
            </a:xfrm>
            <a:prstGeom prst="rect">
              <a:avLst/>
            </a:prstGeom>
          </p:spPr>
        </p:pic>
        <p:pic>
          <p:nvPicPr>
            <p:cNvPr id="12" name="object 12"/>
            <p:cNvPicPr/>
            <p:nvPr/>
          </p:nvPicPr>
          <p:blipFill>
            <a:blip r:embed="rId6" cstate="print"/>
            <a:stretch>
              <a:fillRect/>
            </a:stretch>
          </p:blipFill>
          <p:spPr>
            <a:xfrm>
              <a:off x="8551288" y="0"/>
              <a:ext cx="9736710" cy="10286999"/>
            </a:xfrm>
            <a:prstGeom prst="rect">
              <a:avLst/>
            </a:prstGeom>
          </p:spPr>
        </p:pic>
      </p:grpSp>
      <p:pic>
        <p:nvPicPr>
          <p:cNvPr id="14" name="object 5">
            <a:hlinkClick r:id="rId7" action="ppaction://hlinksldjump"/>
            <a:extLst>
              <a:ext uri="{FF2B5EF4-FFF2-40B4-BE49-F238E27FC236}">
                <a16:creationId xmlns:a16="http://schemas.microsoft.com/office/drawing/2014/main" id="{E7679197-B00D-F670-669A-12CB8ED5B599}"/>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7058169" y="9258303"/>
            <a:ext cx="942973" cy="7238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3854428"/>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5530828"/>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5" y="6369028"/>
            <a:ext cx="114300" cy="11430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47775" y="7626328"/>
            <a:ext cx="114300" cy="114300"/>
          </a:xfrm>
          <a:prstGeom prst="rect">
            <a:avLst/>
          </a:prstGeom>
        </p:spPr>
      </p:pic>
      <p:sp>
        <p:nvSpPr>
          <p:cNvPr id="8" name="object 8"/>
          <p:cNvSpPr txBox="1"/>
          <p:nvPr/>
        </p:nvSpPr>
        <p:spPr>
          <a:xfrm>
            <a:off x="1015996" y="1978638"/>
            <a:ext cx="6831965" cy="6731000"/>
          </a:xfrm>
          <a:prstGeom prst="rect">
            <a:avLst/>
          </a:prstGeom>
        </p:spPr>
        <p:txBody>
          <a:bodyPr vert="horz" wrap="square" lIns="0" tIns="12700" rIns="0" bIns="0" rtlCol="0">
            <a:spAutoFit/>
          </a:bodyPr>
          <a:lstStyle/>
          <a:p>
            <a:pPr marL="12700" marR="197485">
              <a:lnSpc>
                <a:spcPct val="114599"/>
              </a:lnSpc>
              <a:spcBef>
                <a:spcPts val="100"/>
              </a:spcBef>
            </a:pPr>
            <a:r>
              <a:rPr sz="2400" spc="5" dirty="0">
                <a:latin typeface="Verdana"/>
                <a:cs typeface="Verdana"/>
              </a:rPr>
              <a:t>To</a:t>
            </a:r>
            <a:r>
              <a:rPr sz="2400" spc="225" dirty="0">
                <a:latin typeface="Verdana"/>
                <a:cs typeface="Verdana"/>
              </a:rPr>
              <a:t> </a:t>
            </a:r>
            <a:r>
              <a:rPr sz="2400" spc="120" dirty="0">
                <a:latin typeface="Verdana"/>
                <a:cs typeface="Verdana"/>
              </a:rPr>
              <a:t>make</a:t>
            </a:r>
            <a:r>
              <a:rPr sz="2400" spc="225" dirty="0">
                <a:latin typeface="Verdana"/>
                <a:cs typeface="Verdana"/>
              </a:rPr>
              <a:t> </a:t>
            </a:r>
            <a:r>
              <a:rPr sz="2400" spc="75" dirty="0">
                <a:latin typeface="Verdana"/>
                <a:cs typeface="Verdana"/>
              </a:rPr>
              <a:t>sure</a:t>
            </a:r>
            <a:r>
              <a:rPr sz="2400" spc="229" dirty="0">
                <a:latin typeface="Verdana"/>
                <a:cs typeface="Verdana"/>
              </a:rPr>
              <a:t> </a:t>
            </a:r>
            <a:r>
              <a:rPr sz="2400" spc="85" dirty="0">
                <a:latin typeface="Verdana"/>
                <a:cs typeface="Verdana"/>
              </a:rPr>
              <a:t>that</a:t>
            </a:r>
            <a:r>
              <a:rPr sz="2400" spc="225" dirty="0">
                <a:latin typeface="Verdana"/>
                <a:cs typeface="Verdana"/>
              </a:rPr>
              <a:t> </a:t>
            </a:r>
            <a:r>
              <a:rPr sz="2400" spc="50" dirty="0">
                <a:latin typeface="Verdana"/>
                <a:cs typeface="Verdana"/>
              </a:rPr>
              <a:t>your</a:t>
            </a:r>
            <a:r>
              <a:rPr sz="2400" spc="225" dirty="0">
                <a:latin typeface="Verdana"/>
                <a:cs typeface="Verdana"/>
              </a:rPr>
              <a:t> </a:t>
            </a:r>
            <a:r>
              <a:rPr sz="2400" spc="-70" dirty="0">
                <a:latin typeface="Verdana"/>
                <a:cs typeface="Verdana"/>
              </a:rPr>
              <a:t>PPE</a:t>
            </a:r>
            <a:r>
              <a:rPr sz="2400" spc="229" dirty="0">
                <a:latin typeface="Verdana"/>
                <a:cs typeface="Verdana"/>
              </a:rPr>
              <a:t> </a:t>
            </a:r>
            <a:r>
              <a:rPr sz="2400" spc="15" dirty="0">
                <a:latin typeface="Verdana"/>
                <a:cs typeface="Verdana"/>
              </a:rPr>
              <a:t>will</a:t>
            </a:r>
            <a:r>
              <a:rPr sz="2400" spc="225" dirty="0">
                <a:latin typeface="Verdana"/>
                <a:cs typeface="Verdana"/>
              </a:rPr>
              <a:t> </a:t>
            </a:r>
            <a:r>
              <a:rPr sz="2400" spc="120" dirty="0">
                <a:latin typeface="Verdana"/>
                <a:cs typeface="Verdana"/>
              </a:rPr>
              <a:t>provide </a:t>
            </a:r>
            <a:r>
              <a:rPr sz="2400" spc="-825" dirty="0">
                <a:latin typeface="Verdana"/>
                <a:cs typeface="Verdana"/>
              </a:rPr>
              <a:t> </a:t>
            </a:r>
            <a:r>
              <a:rPr sz="2400" spc="65" dirty="0">
                <a:latin typeface="Verdana"/>
                <a:cs typeface="Verdana"/>
              </a:rPr>
              <a:t>you</a:t>
            </a:r>
            <a:r>
              <a:rPr sz="2400" spc="225" dirty="0">
                <a:latin typeface="Verdana"/>
                <a:cs typeface="Verdana"/>
              </a:rPr>
              <a:t> </a:t>
            </a:r>
            <a:r>
              <a:rPr sz="2400" spc="35" dirty="0">
                <a:latin typeface="Verdana"/>
                <a:cs typeface="Verdana"/>
              </a:rPr>
              <a:t>with</a:t>
            </a:r>
            <a:r>
              <a:rPr sz="2400" spc="229" dirty="0">
                <a:latin typeface="Verdana"/>
                <a:cs typeface="Verdana"/>
              </a:rPr>
              <a:t> </a:t>
            </a:r>
            <a:r>
              <a:rPr sz="2400" spc="60" dirty="0">
                <a:latin typeface="Verdana"/>
                <a:cs typeface="Verdana"/>
              </a:rPr>
              <a:t>the</a:t>
            </a:r>
            <a:r>
              <a:rPr sz="2400" spc="229" dirty="0">
                <a:latin typeface="Verdana"/>
                <a:cs typeface="Verdana"/>
              </a:rPr>
              <a:t> </a:t>
            </a:r>
            <a:r>
              <a:rPr sz="2400" spc="125" dirty="0">
                <a:latin typeface="Verdana"/>
                <a:cs typeface="Verdana"/>
              </a:rPr>
              <a:t>proper</a:t>
            </a:r>
            <a:r>
              <a:rPr sz="2400" spc="229" dirty="0">
                <a:latin typeface="Verdana"/>
                <a:cs typeface="Verdana"/>
              </a:rPr>
              <a:t> </a:t>
            </a:r>
            <a:r>
              <a:rPr sz="2400" spc="130" dirty="0">
                <a:latin typeface="Verdana"/>
                <a:cs typeface="Verdana"/>
              </a:rPr>
              <a:t>protection</a:t>
            </a:r>
            <a:r>
              <a:rPr sz="2400" spc="229" dirty="0">
                <a:latin typeface="Verdana"/>
                <a:cs typeface="Verdana"/>
              </a:rPr>
              <a:t> </a:t>
            </a:r>
            <a:r>
              <a:rPr sz="2400" spc="65" dirty="0">
                <a:latin typeface="Verdana"/>
                <a:cs typeface="Verdana"/>
              </a:rPr>
              <a:t>you</a:t>
            </a:r>
            <a:r>
              <a:rPr sz="2400" spc="229" dirty="0">
                <a:latin typeface="Verdana"/>
                <a:cs typeface="Verdana"/>
              </a:rPr>
              <a:t> </a:t>
            </a:r>
            <a:r>
              <a:rPr sz="2400" spc="15" dirty="0">
                <a:latin typeface="Verdana"/>
                <a:cs typeface="Verdana"/>
              </a:rPr>
              <a:t>will </a:t>
            </a:r>
            <a:r>
              <a:rPr sz="2400" spc="20" dirty="0">
                <a:latin typeface="Verdana"/>
                <a:cs typeface="Verdana"/>
              </a:rPr>
              <a:t> </a:t>
            </a:r>
            <a:r>
              <a:rPr sz="2400" spc="150" dirty="0">
                <a:latin typeface="Verdana"/>
                <a:cs typeface="Verdana"/>
              </a:rPr>
              <a:t>need</a:t>
            </a:r>
            <a:r>
              <a:rPr sz="2400" spc="225" dirty="0">
                <a:latin typeface="Verdana"/>
                <a:cs typeface="Verdana"/>
              </a:rPr>
              <a:t> </a:t>
            </a:r>
            <a:r>
              <a:rPr sz="2400" spc="40" dirty="0">
                <a:latin typeface="Verdana"/>
                <a:cs typeface="Verdana"/>
              </a:rPr>
              <a:t>to</a:t>
            </a:r>
            <a:r>
              <a:rPr sz="2400" spc="225" dirty="0">
                <a:latin typeface="Verdana"/>
                <a:cs typeface="Verdana"/>
              </a:rPr>
              <a:t> </a:t>
            </a:r>
            <a:r>
              <a:rPr sz="2400" spc="150" dirty="0">
                <a:latin typeface="Verdana"/>
                <a:cs typeface="Verdana"/>
              </a:rPr>
              <a:t>check</a:t>
            </a:r>
            <a:r>
              <a:rPr sz="2400" spc="229" dirty="0">
                <a:latin typeface="Verdana"/>
                <a:cs typeface="Verdana"/>
              </a:rPr>
              <a:t> </a:t>
            </a:r>
            <a:r>
              <a:rPr sz="2400" spc="60" dirty="0">
                <a:latin typeface="Verdana"/>
                <a:cs typeface="Verdana"/>
              </a:rPr>
              <a:t>the</a:t>
            </a:r>
            <a:r>
              <a:rPr sz="2400" spc="225" dirty="0">
                <a:latin typeface="Verdana"/>
                <a:cs typeface="Verdana"/>
              </a:rPr>
              <a:t> </a:t>
            </a:r>
            <a:r>
              <a:rPr sz="2400" spc="80" dirty="0">
                <a:latin typeface="Verdana"/>
                <a:cs typeface="Verdana"/>
              </a:rPr>
              <a:t>following:</a:t>
            </a:r>
            <a:endParaRPr sz="2400" dirty="0">
              <a:latin typeface="Verdana"/>
              <a:cs typeface="Verdana"/>
            </a:endParaRPr>
          </a:p>
          <a:p>
            <a:pPr>
              <a:lnSpc>
                <a:spcPct val="100000"/>
              </a:lnSpc>
              <a:spcBef>
                <a:spcPts val="10"/>
              </a:spcBef>
            </a:pPr>
            <a:endParaRPr sz="3050" dirty="0">
              <a:latin typeface="Verdana"/>
              <a:cs typeface="Verdana"/>
            </a:endParaRPr>
          </a:p>
          <a:p>
            <a:pPr marL="530225">
              <a:lnSpc>
                <a:spcPct val="100000"/>
              </a:lnSpc>
            </a:pPr>
            <a:r>
              <a:rPr sz="2400" spc="120" dirty="0">
                <a:latin typeface="Verdana"/>
                <a:cs typeface="Verdana"/>
              </a:rPr>
              <a:t>Dispose</a:t>
            </a:r>
            <a:r>
              <a:rPr sz="2400" spc="215" dirty="0">
                <a:latin typeface="Verdana"/>
                <a:cs typeface="Verdana"/>
              </a:rPr>
              <a:t> </a:t>
            </a:r>
            <a:r>
              <a:rPr sz="2400" spc="80" dirty="0">
                <a:latin typeface="Verdana"/>
                <a:cs typeface="Verdana"/>
              </a:rPr>
              <a:t>of</a:t>
            </a:r>
            <a:r>
              <a:rPr sz="2400" spc="220" dirty="0">
                <a:latin typeface="Verdana"/>
                <a:cs typeface="Verdana"/>
              </a:rPr>
              <a:t> </a:t>
            </a:r>
            <a:r>
              <a:rPr sz="2400" spc="100" dirty="0">
                <a:latin typeface="Verdana"/>
                <a:cs typeface="Verdana"/>
              </a:rPr>
              <a:t>any</a:t>
            </a:r>
            <a:r>
              <a:rPr sz="2400" spc="220" dirty="0">
                <a:latin typeface="Verdana"/>
                <a:cs typeface="Verdana"/>
              </a:rPr>
              <a:t> </a:t>
            </a:r>
            <a:r>
              <a:rPr sz="2400" spc="245" dirty="0">
                <a:latin typeface="Verdana"/>
                <a:cs typeface="Verdana"/>
              </a:rPr>
              <a:t>damaged</a:t>
            </a:r>
            <a:r>
              <a:rPr sz="2400" spc="220" dirty="0">
                <a:latin typeface="Verdana"/>
                <a:cs typeface="Verdana"/>
              </a:rPr>
              <a:t> </a:t>
            </a:r>
            <a:r>
              <a:rPr sz="2400" spc="-70" dirty="0">
                <a:latin typeface="Verdana"/>
                <a:cs typeface="Verdana"/>
              </a:rPr>
              <a:t>PPE</a:t>
            </a:r>
            <a:endParaRPr sz="2400" dirty="0">
              <a:latin typeface="Verdana"/>
              <a:cs typeface="Verdana"/>
            </a:endParaRPr>
          </a:p>
          <a:p>
            <a:pPr marL="530225" marR="859155">
              <a:lnSpc>
                <a:spcPct val="114599"/>
              </a:lnSpc>
            </a:pPr>
            <a:r>
              <a:rPr sz="2400" spc="195" dirty="0">
                <a:latin typeface="Verdana"/>
                <a:cs typeface="Verdana"/>
              </a:rPr>
              <a:t>according</a:t>
            </a:r>
            <a:r>
              <a:rPr sz="2400" spc="229" dirty="0">
                <a:latin typeface="Verdana"/>
                <a:cs typeface="Verdana"/>
              </a:rPr>
              <a:t> </a:t>
            </a:r>
            <a:r>
              <a:rPr sz="2400" spc="40" dirty="0">
                <a:latin typeface="Verdana"/>
                <a:cs typeface="Verdana"/>
              </a:rPr>
              <a:t>to</a:t>
            </a:r>
            <a:r>
              <a:rPr sz="2400" spc="235" dirty="0">
                <a:latin typeface="Verdana"/>
                <a:cs typeface="Verdana"/>
              </a:rPr>
              <a:t> </a:t>
            </a:r>
            <a:r>
              <a:rPr sz="2400" spc="50" dirty="0">
                <a:latin typeface="Verdana"/>
                <a:cs typeface="Verdana"/>
              </a:rPr>
              <a:t>your</a:t>
            </a:r>
            <a:r>
              <a:rPr sz="2400" spc="229" dirty="0">
                <a:latin typeface="Verdana"/>
                <a:cs typeface="Verdana"/>
              </a:rPr>
              <a:t> </a:t>
            </a:r>
            <a:r>
              <a:rPr sz="2400" spc="140" dirty="0">
                <a:latin typeface="Verdana"/>
                <a:cs typeface="Verdana"/>
              </a:rPr>
              <a:t>organisations </a:t>
            </a:r>
            <a:r>
              <a:rPr sz="2400" spc="-825" dirty="0">
                <a:latin typeface="Verdana"/>
                <a:cs typeface="Verdana"/>
              </a:rPr>
              <a:t> </a:t>
            </a:r>
            <a:r>
              <a:rPr sz="2400" spc="145" dirty="0">
                <a:latin typeface="Verdana"/>
                <a:cs typeface="Verdana"/>
              </a:rPr>
              <a:t>policies</a:t>
            </a:r>
            <a:r>
              <a:rPr sz="2400" spc="225" dirty="0">
                <a:latin typeface="Verdana"/>
                <a:cs typeface="Verdana"/>
              </a:rPr>
              <a:t> </a:t>
            </a:r>
            <a:r>
              <a:rPr sz="2400" spc="175" dirty="0">
                <a:latin typeface="Verdana"/>
                <a:cs typeface="Verdana"/>
              </a:rPr>
              <a:t>and</a:t>
            </a:r>
            <a:r>
              <a:rPr sz="2400" spc="225" dirty="0">
                <a:latin typeface="Verdana"/>
                <a:cs typeface="Verdana"/>
              </a:rPr>
              <a:t> </a:t>
            </a:r>
            <a:r>
              <a:rPr sz="2400" spc="160" dirty="0">
                <a:latin typeface="Verdana"/>
                <a:cs typeface="Verdana"/>
              </a:rPr>
              <a:t>procedures</a:t>
            </a:r>
            <a:endParaRPr sz="2400" dirty="0">
              <a:latin typeface="Verdana"/>
              <a:cs typeface="Verdana"/>
            </a:endParaRPr>
          </a:p>
          <a:p>
            <a:pPr>
              <a:lnSpc>
                <a:spcPct val="100000"/>
              </a:lnSpc>
              <a:spcBef>
                <a:spcPts val="15"/>
              </a:spcBef>
            </a:pPr>
            <a:endParaRPr sz="3050" dirty="0">
              <a:latin typeface="Verdana"/>
              <a:cs typeface="Verdana"/>
            </a:endParaRPr>
          </a:p>
          <a:p>
            <a:pPr marL="530225">
              <a:lnSpc>
                <a:spcPct val="100000"/>
              </a:lnSpc>
            </a:pPr>
            <a:r>
              <a:rPr sz="2400" spc="165" dirty="0">
                <a:latin typeface="Verdana"/>
                <a:cs typeface="Verdana"/>
              </a:rPr>
              <a:t>Replace</a:t>
            </a:r>
            <a:r>
              <a:rPr sz="2400" spc="220" dirty="0">
                <a:latin typeface="Verdana"/>
                <a:cs typeface="Verdana"/>
              </a:rPr>
              <a:t> </a:t>
            </a:r>
            <a:r>
              <a:rPr sz="2400" spc="50" dirty="0">
                <a:latin typeface="Verdana"/>
                <a:cs typeface="Verdana"/>
              </a:rPr>
              <a:t>your</a:t>
            </a:r>
            <a:r>
              <a:rPr sz="2400" spc="225" dirty="0">
                <a:latin typeface="Verdana"/>
                <a:cs typeface="Verdana"/>
              </a:rPr>
              <a:t> </a:t>
            </a:r>
            <a:r>
              <a:rPr sz="2400" spc="-70" dirty="0">
                <a:latin typeface="Verdana"/>
                <a:cs typeface="Verdana"/>
              </a:rPr>
              <a:t>PPE</a:t>
            </a:r>
            <a:r>
              <a:rPr sz="2400" spc="225" dirty="0">
                <a:latin typeface="Verdana"/>
                <a:cs typeface="Verdana"/>
              </a:rPr>
              <a:t> </a:t>
            </a:r>
            <a:r>
              <a:rPr sz="2400" spc="100" dirty="0">
                <a:latin typeface="Verdana"/>
                <a:cs typeface="Verdana"/>
              </a:rPr>
              <a:t>after</a:t>
            </a:r>
            <a:r>
              <a:rPr sz="2400" spc="225" dirty="0">
                <a:latin typeface="Verdana"/>
                <a:cs typeface="Verdana"/>
              </a:rPr>
              <a:t> </a:t>
            </a:r>
            <a:r>
              <a:rPr sz="2400" spc="204" dirty="0">
                <a:latin typeface="Verdana"/>
                <a:cs typeface="Verdana"/>
              </a:rPr>
              <a:t>each</a:t>
            </a:r>
            <a:r>
              <a:rPr sz="2400" spc="220" dirty="0">
                <a:latin typeface="Verdana"/>
                <a:cs typeface="Verdana"/>
              </a:rPr>
              <a:t> </a:t>
            </a:r>
            <a:r>
              <a:rPr sz="2400" spc="120" dirty="0">
                <a:latin typeface="Verdana"/>
                <a:cs typeface="Verdana"/>
              </a:rPr>
              <a:t>patient</a:t>
            </a:r>
            <a:endParaRPr sz="2400" dirty="0">
              <a:latin typeface="Verdana"/>
              <a:cs typeface="Verdana"/>
            </a:endParaRPr>
          </a:p>
          <a:p>
            <a:pPr marL="530225" marR="442595">
              <a:lnSpc>
                <a:spcPct val="114599"/>
              </a:lnSpc>
              <a:spcBef>
                <a:spcPts val="3300"/>
              </a:spcBef>
            </a:pPr>
            <a:r>
              <a:rPr sz="2400" spc="105" dirty="0">
                <a:latin typeface="Verdana"/>
                <a:cs typeface="Verdana"/>
              </a:rPr>
              <a:t>Immediately</a:t>
            </a:r>
            <a:r>
              <a:rPr sz="2400" spc="215" dirty="0">
                <a:latin typeface="Verdana"/>
                <a:cs typeface="Verdana"/>
              </a:rPr>
              <a:t> </a:t>
            </a:r>
            <a:r>
              <a:rPr sz="2400" spc="120" dirty="0">
                <a:latin typeface="Verdana"/>
                <a:cs typeface="Verdana"/>
              </a:rPr>
              <a:t>remove</a:t>
            </a:r>
            <a:r>
              <a:rPr sz="2400" spc="220" dirty="0">
                <a:latin typeface="Verdana"/>
                <a:cs typeface="Verdana"/>
              </a:rPr>
              <a:t> </a:t>
            </a:r>
            <a:r>
              <a:rPr sz="2400" spc="100" dirty="0">
                <a:latin typeface="Verdana"/>
                <a:cs typeface="Verdana"/>
              </a:rPr>
              <a:t>any</a:t>
            </a:r>
            <a:r>
              <a:rPr sz="2400" spc="220" dirty="0">
                <a:latin typeface="Verdana"/>
                <a:cs typeface="Verdana"/>
              </a:rPr>
              <a:t> </a:t>
            </a:r>
            <a:r>
              <a:rPr sz="2400" spc="-30" dirty="0">
                <a:latin typeface="Verdana"/>
                <a:cs typeface="Verdana"/>
              </a:rPr>
              <a:t>wet,</a:t>
            </a:r>
            <a:r>
              <a:rPr sz="2400" spc="220" dirty="0">
                <a:latin typeface="Verdana"/>
                <a:cs typeface="Verdana"/>
              </a:rPr>
              <a:t> </a:t>
            </a:r>
            <a:r>
              <a:rPr sz="2400" spc="40" dirty="0">
                <a:latin typeface="Verdana"/>
                <a:cs typeface="Verdana"/>
              </a:rPr>
              <a:t>dirty </a:t>
            </a:r>
            <a:r>
              <a:rPr sz="2400" spc="-830" dirty="0">
                <a:latin typeface="Verdana"/>
                <a:cs typeface="Verdana"/>
              </a:rPr>
              <a:t> </a:t>
            </a:r>
            <a:r>
              <a:rPr sz="2400" spc="20" dirty="0">
                <a:latin typeface="Verdana"/>
                <a:cs typeface="Verdana"/>
              </a:rPr>
              <a:t>or</a:t>
            </a:r>
            <a:r>
              <a:rPr sz="2400" spc="225" dirty="0">
                <a:latin typeface="Verdana"/>
                <a:cs typeface="Verdana"/>
              </a:rPr>
              <a:t> </a:t>
            </a:r>
            <a:r>
              <a:rPr sz="2400" spc="175" dirty="0">
                <a:latin typeface="Verdana"/>
                <a:cs typeface="Verdana"/>
              </a:rPr>
              <a:t>contaminated</a:t>
            </a:r>
            <a:r>
              <a:rPr sz="2400" spc="229" dirty="0">
                <a:latin typeface="Verdana"/>
                <a:cs typeface="Verdana"/>
              </a:rPr>
              <a:t> </a:t>
            </a:r>
            <a:r>
              <a:rPr sz="2400" spc="-70" dirty="0">
                <a:latin typeface="Verdana"/>
                <a:cs typeface="Verdana"/>
              </a:rPr>
              <a:t>PPE</a:t>
            </a:r>
            <a:endParaRPr sz="2400" dirty="0">
              <a:latin typeface="Verdana"/>
              <a:cs typeface="Verdana"/>
            </a:endParaRPr>
          </a:p>
          <a:p>
            <a:pPr>
              <a:lnSpc>
                <a:spcPct val="100000"/>
              </a:lnSpc>
              <a:spcBef>
                <a:spcPts val="10"/>
              </a:spcBef>
            </a:pPr>
            <a:endParaRPr sz="3050" dirty="0">
              <a:latin typeface="Verdana"/>
              <a:cs typeface="Verdana"/>
            </a:endParaRPr>
          </a:p>
          <a:p>
            <a:pPr marL="530225">
              <a:lnSpc>
                <a:spcPct val="100000"/>
              </a:lnSpc>
            </a:pPr>
            <a:r>
              <a:rPr sz="2400" spc="-185" dirty="0">
                <a:latin typeface="Verdana"/>
                <a:cs typeface="Verdana"/>
              </a:rPr>
              <a:t>If</a:t>
            </a:r>
            <a:r>
              <a:rPr sz="2400" spc="229" dirty="0">
                <a:latin typeface="Verdana"/>
                <a:cs typeface="Verdana"/>
              </a:rPr>
              <a:t> </a:t>
            </a:r>
            <a:r>
              <a:rPr sz="2400" spc="60" dirty="0">
                <a:latin typeface="Verdana"/>
                <a:cs typeface="Verdana"/>
              </a:rPr>
              <a:t>the</a:t>
            </a:r>
            <a:r>
              <a:rPr sz="2400" spc="229" dirty="0">
                <a:latin typeface="Verdana"/>
                <a:cs typeface="Verdana"/>
              </a:rPr>
              <a:t> </a:t>
            </a:r>
            <a:r>
              <a:rPr sz="2400" spc="-70" dirty="0">
                <a:latin typeface="Verdana"/>
                <a:cs typeface="Verdana"/>
              </a:rPr>
              <a:t>PPE</a:t>
            </a:r>
            <a:r>
              <a:rPr sz="2400" spc="229" dirty="0">
                <a:latin typeface="Verdana"/>
                <a:cs typeface="Verdana"/>
              </a:rPr>
              <a:t> </a:t>
            </a:r>
            <a:r>
              <a:rPr sz="2400" spc="15" dirty="0">
                <a:latin typeface="Verdana"/>
                <a:cs typeface="Verdana"/>
              </a:rPr>
              <a:t>is</a:t>
            </a:r>
            <a:r>
              <a:rPr sz="2400" spc="229" dirty="0">
                <a:latin typeface="Verdana"/>
                <a:cs typeface="Verdana"/>
              </a:rPr>
              <a:t> </a:t>
            </a:r>
            <a:r>
              <a:rPr sz="2400" spc="90" dirty="0">
                <a:latin typeface="Verdana"/>
                <a:cs typeface="Verdana"/>
              </a:rPr>
              <a:t>reusable,</a:t>
            </a:r>
            <a:r>
              <a:rPr sz="2400" spc="229" dirty="0">
                <a:latin typeface="Verdana"/>
                <a:cs typeface="Verdana"/>
              </a:rPr>
              <a:t> </a:t>
            </a:r>
            <a:r>
              <a:rPr sz="2400" spc="100" dirty="0">
                <a:latin typeface="Verdana"/>
                <a:cs typeface="Verdana"/>
              </a:rPr>
              <a:t>ensure</a:t>
            </a:r>
            <a:r>
              <a:rPr sz="2400" spc="229" dirty="0">
                <a:latin typeface="Verdana"/>
                <a:cs typeface="Verdana"/>
              </a:rPr>
              <a:t> </a:t>
            </a:r>
            <a:r>
              <a:rPr sz="2400" spc="-45" dirty="0">
                <a:latin typeface="Verdana"/>
                <a:cs typeface="Verdana"/>
              </a:rPr>
              <a:t>it</a:t>
            </a:r>
            <a:r>
              <a:rPr sz="2400" spc="229" dirty="0">
                <a:latin typeface="Verdana"/>
                <a:cs typeface="Verdana"/>
              </a:rPr>
              <a:t> </a:t>
            </a:r>
            <a:r>
              <a:rPr sz="2400" spc="15" dirty="0">
                <a:latin typeface="Verdana"/>
                <a:cs typeface="Verdana"/>
              </a:rPr>
              <a:t>is</a:t>
            </a:r>
            <a:endParaRPr sz="2400" dirty="0">
              <a:latin typeface="Verdana"/>
              <a:cs typeface="Verdana"/>
            </a:endParaRPr>
          </a:p>
          <a:p>
            <a:pPr marL="530225" marR="5080">
              <a:lnSpc>
                <a:spcPct val="114599"/>
              </a:lnSpc>
            </a:pPr>
            <a:r>
              <a:rPr sz="2400" spc="215" dirty="0">
                <a:latin typeface="Verdana"/>
                <a:cs typeface="Verdana"/>
              </a:rPr>
              <a:t>placed </a:t>
            </a:r>
            <a:r>
              <a:rPr sz="2400" spc="-10" dirty="0">
                <a:latin typeface="Verdana"/>
                <a:cs typeface="Verdana"/>
              </a:rPr>
              <a:t>in</a:t>
            </a:r>
            <a:r>
              <a:rPr sz="2400" spc="220" dirty="0">
                <a:latin typeface="Verdana"/>
                <a:cs typeface="Verdana"/>
              </a:rPr>
              <a:t> </a:t>
            </a:r>
            <a:r>
              <a:rPr sz="2400" spc="60" dirty="0">
                <a:latin typeface="Verdana"/>
                <a:cs typeface="Verdana"/>
              </a:rPr>
              <a:t>the</a:t>
            </a:r>
            <a:r>
              <a:rPr sz="2400" spc="215" dirty="0">
                <a:latin typeface="Verdana"/>
                <a:cs typeface="Verdana"/>
              </a:rPr>
              <a:t> </a:t>
            </a:r>
            <a:r>
              <a:rPr sz="2400" spc="160" dirty="0">
                <a:latin typeface="Verdana"/>
                <a:cs typeface="Verdana"/>
              </a:rPr>
              <a:t>appropriate</a:t>
            </a:r>
            <a:r>
              <a:rPr sz="2400" spc="220" dirty="0">
                <a:latin typeface="Verdana"/>
                <a:cs typeface="Verdana"/>
              </a:rPr>
              <a:t> </a:t>
            </a:r>
            <a:r>
              <a:rPr sz="2400" spc="150" dirty="0">
                <a:latin typeface="Verdana"/>
                <a:cs typeface="Verdana"/>
              </a:rPr>
              <a:t>location</a:t>
            </a:r>
            <a:r>
              <a:rPr sz="2400" spc="220" dirty="0">
                <a:latin typeface="Verdana"/>
                <a:cs typeface="Verdana"/>
              </a:rPr>
              <a:t> </a:t>
            </a:r>
            <a:r>
              <a:rPr sz="2400" spc="40" dirty="0">
                <a:latin typeface="Verdana"/>
                <a:cs typeface="Verdana"/>
              </a:rPr>
              <a:t>to </a:t>
            </a:r>
            <a:r>
              <a:rPr sz="2400" spc="-830" dirty="0">
                <a:latin typeface="Verdana"/>
                <a:cs typeface="Verdana"/>
              </a:rPr>
              <a:t> </a:t>
            </a:r>
            <a:r>
              <a:rPr sz="2400" spc="145" dirty="0">
                <a:latin typeface="Verdana"/>
                <a:cs typeface="Verdana"/>
              </a:rPr>
              <a:t>be</a:t>
            </a:r>
            <a:r>
              <a:rPr sz="2400" spc="215" dirty="0">
                <a:latin typeface="Verdana"/>
                <a:cs typeface="Verdana"/>
              </a:rPr>
              <a:t> </a:t>
            </a:r>
            <a:r>
              <a:rPr sz="2400" spc="185" dirty="0">
                <a:latin typeface="Verdana"/>
                <a:cs typeface="Verdana"/>
              </a:rPr>
              <a:t>processed</a:t>
            </a:r>
            <a:r>
              <a:rPr sz="2400" spc="220" dirty="0">
                <a:latin typeface="Verdana"/>
                <a:cs typeface="Verdana"/>
              </a:rPr>
              <a:t> </a:t>
            </a:r>
            <a:r>
              <a:rPr sz="2400" spc="175" dirty="0">
                <a:latin typeface="Verdana"/>
                <a:cs typeface="Verdana"/>
              </a:rPr>
              <a:t>and</a:t>
            </a:r>
            <a:r>
              <a:rPr sz="2400" spc="220" dirty="0">
                <a:latin typeface="Verdana"/>
                <a:cs typeface="Verdana"/>
              </a:rPr>
              <a:t> </a:t>
            </a:r>
            <a:r>
              <a:rPr sz="2400" spc="105" dirty="0">
                <a:latin typeface="Verdana"/>
                <a:cs typeface="Verdana"/>
              </a:rPr>
              <a:t>properly</a:t>
            </a:r>
            <a:r>
              <a:rPr sz="2400" spc="215" dirty="0">
                <a:latin typeface="Verdana"/>
                <a:cs typeface="Verdana"/>
              </a:rPr>
              <a:t> </a:t>
            </a:r>
            <a:r>
              <a:rPr sz="2400" spc="145" dirty="0">
                <a:latin typeface="Verdana"/>
                <a:cs typeface="Verdana"/>
              </a:rPr>
              <a:t>cleaned.</a:t>
            </a:r>
            <a:endParaRPr sz="2400" dirty="0">
              <a:latin typeface="Verdana"/>
              <a:cs typeface="Verdana"/>
            </a:endParaRPr>
          </a:p>
        </p:txBody>
      </p:sp>
      <p:sp>
        <p:nvSpPr>
          <p:cNvPr id="9" name="object 9"/>
          <p:cNvSpPr txBox="1">
            <a:spLocks noGrp="1"/>
          </p:cNvSpPr>
          <p:nvPr>
            <p:ph type="title"/>
          </p:nvPr>
        </p:nvSpPr>
        <p:spPr>
          <a:xfrm>
            <a:off x="1015996" y="953834"/>
            <a:ext cx="4175760" cy="695960"/>
          </a:xfrm>
          <a:prstGeom prst="rect">
            <a:avLst/>
          </a:prstGeom>
        </p:spPr>
        <p:txBody>
          <a:bodyPr vert="horz" wrap="square" lIns="0" tIns="12700" rIns="0" bIns="0" rtlCol="0">
            <a:spAutoFit/>
          </a:bodyPr>
          <a:lstStyle/>
          <a:p>
            <a:pPr marL="12700">
              <a:lnSpc>
                <a:spcPct val="100000"/>
              </a:lnSpc>
              <a:spcBef>
                <a:spcPts val="100"/>
              </a:spcBef>
            </a:pPr>
            <a:r>
              <a:rPr spc="5" dirty="0"/>
              <a:t>Changing</a:t>
            </a:r>
            <a:r>
              <a:rPr spc="-265" dirty="0"/>
              <a:t> </a:t>
            </a:r>
            <a:r>
              <a:rPr spc="-445" dirty="0"/>
              <a:t>PPE</a:t>
            </a:r>
          </a:p>
        </p:txBody>
      </p:sp>
      <p:grpSp>
        <p:nvGrpSpPr>
          <p:cNvPr id="10" name="object 10"/>
          <p:cNvGrpSpPr/>
          <p:nvPr/>
        </p:nvGrpSpPr>
        <p:grpSpPr>
          <a:xfrm>
            <a:off x="8551288" y="3"/>
            <a:ext cx="9737090" cy="10287000"/>
            <a:chOff x="8551288" y="3"/>
            <a:chExt cx="9737090" cy="10287000"/>
          </a:xfrm>
        </p:grpSpPr>
        <p:pic>
          <p:nvPicPr>
            <p:cNvPr id="11" name="object 11"/>
            <p:cNvPicPr/>
            <p:nvPr/>
          </p:nvPicPr>
          <p:blipFill>
            <a:blip r:embed="rId5" cstate="print"/>
            <a:stretch>
              <a:fillRect/>
            </a:stretch>
          </p:blipFill>
          <p:spPr>
            <a:xfrm>
              <a:off x="8671428" y="3"/>
              <a:ext cx="9616570" cy="10286996"/>
            </a:xfrm>
            <a:prstGeom prst="rect">
              <a:avLst/>
            </a:prstGeom>
          </p:spPr>
        </p:pic>
        <p:pic>
          <p:nvPicPr>
            <p:cNvPr id="12" name="object 12"/>
            <p:cNvPicPr/>
            <p:nvPr/>
          </p:nvPicPr>
          <p:blipFill>
            <a:blip r:embed="rId6" cstate="print"/>
            <a:stretch>
              <a:fillRect/>
            </a:stretch>
          </p:blipFill>
          <p:spPr>
            <a:xfrm>
              <a:off x="8551288" y="3"/>
              <a:ext cx="9736710" cy="10286996"/>
            </a:xfrm>
            <a:prstGeom prst="rect">
              <a:avLst/>
            </a:prstGeom>
          </p:spPr>
        </p:pic>
      </p:grpSp>
      <p:pic>
        <p:nvPicPr>
          <p:cNvPr id="14" name="object 5">
            <a:hlinkClick r:id="rId7" action="ppaction://hlinksldjump"/>
            <a:extLst>
              <a:ext uri="{FF2B5EF4-FFF2-40B4-BE49-F238E27FC236}">
                <a16:creationId xmlns:a16="http://schemas.microsoft.com/office/drawing/2014/main" id="{38F48E95-11C5-0A94-EA48-40782986ABAB}"/>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7999" cy="10287000"/>
            <a:chOff x="0" y="0"/>
            <a:chExt cx="18287999" cy="1028700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0" y="0"/>
              <a:ext cx="18284190" cy="10287000"/>
            </a:xfrm>
            <a:custGeom>
              <a:avLst/>
              <a:gdLst/>
              <a:ahLst/>
              <a:cxnLst/>
              <a:rect l="l" t="t" r="r" b="b"/>
              <a:pathLst>
                <a:path w="18284190" h="10287000">
                  <a:moveTo>
                    <a:pt x="0" y="0"/>
                  </a:moveTo>
                  <a:lnTo>
                    <a:pt x="18283827" y="0"/>
                  </a:lnTo>
                  <a:lnTo>
                    <a:pt x="18283827" y="10286999"/>
                  </a:lnTo>
                  <a:lnTo>
                    <a:pt x="0" y="10286999"/>
                  </a:lnTo>
                  <a:lnTo>
                    <a:pt x="0" y="0"/>
                  </a:lnTo>
                  <a:close/>
                </a:path>
              </a:pathLst>
            </a:custGeom>
            <a:solidFill>
              <a:srgbClr val="000000">
                <a:alpha val="30979"/>
              </a:srgbClr>
            </a:solidFill>
          </p:spPr>
          <p:txBody>
            <a:bodyPr wrap="square" lIns="0" tIns="0" rIns="0" bIns="0" rtlCol="0"/>
            <a:lstStyle/>
            <a:p>
              <a:endParaRPr/>
            </a:p>
          </p:txBody>
        </p:sp>
      </p:grpSp>
      <p:sp>
        <p:nvSpPr>
          <p:cNvPr id="6" name="object 6"/>
          <p:cNvSpPr txBox="1">
            <a:spLocks noGrp="1"/>
          </p:cNvSpPr>
          <p:nvPr>
            <p:ph type="title"/>
          </p:nvPr>
        </p:nvSpPr>
        <p:spPr>
          <a:xfrm>
            <a:off x="4549377" y="3750531"/>
            <a:ext cx="9189720" cy="635000"/>
          </a:xfrm>
          <a:prstGeom prst="rect">
            <a:avLst/>
          </a:prstGeom>
        </p:spPr>
        <p:txBody>
          <a:bodyPr vert="horz" wrap="square" lIns="0" tIns="12700" rIns="0" bIns="0" rtlCol="0">
            <a:spAutoFit/>
          </a:bodyPr>
          <a:lstStyle/>
          <a:p>
            <a:pPr marL="12700">
              <a:lnSpc>
                <a:spcPct val="100000"/>
              </a:lnSpc>
              <a:spcBef>
                <a:spcPts val="100"/>
              </a:spcBef>
            </a:pPr>
            <a:r>
              <a:rPr sz="4000" spc="-110" dirty="0">
                <a:solidFill>
                  <a:srgbClr val="FFFFFF"/>
                </a:solidFill>
              </a:rPr>
              <a:t>What</a:t>
            </a:r>
            <a:r>
              <a:rPr sz="4000" spc="-180" dirty="0">
                <a:solidFill>
                  <a:srgbClr val="FFFFFF"/>
                </a:solidFill>
              </a:rPr>
              <a:t> </a:t>
            </a:r>
            <a:r>
              <a:rPr sz="4000" spc="-120" dirty="0">
                <a:solidFill>
                  <a:srgbClr val="FFFFFF"/>
                </a:solidFill>
              </a:rPr>
              <a:t>is</a:t>
            </a:r>
            <a:r>
              <a:rPr sz="4000" spc="-180" dirty="0">
                <a:solidFill>
                  <a:srgbClr val="FFFFFF"/>
                </a:solidFill>
              </a:rPr>
              <a:t> </a:t>
            </a:r>
            <a:r>
              <a:rPr sz="4000" spc="-55" dirty="0">
                <a:solidFill>
                  <a:srgbClr val="FFFFFF"/>
                </a:solidFill>
              </a:rPr>
              <a:t>donning</a:t>
            </a:r>
            <a:r>
              <a:rPr sz="4000" spc="-175" dirty="0">
                <a:solidFill>
                  <a:srgbClr val="FFFFFF"/>
                </a:solidFill>
              </a:rPr>
              <a:t> </a:t>
            </a:r>
            <a:r>
              <a:rPr sz="4000" spc="20" dirty="0">
                <a:solidFill>
                  <a:srgbClr val="FFFFFF"/>
                </a:solidFill>
              </a:rPr>
              <a:t>and</a:t>
            </a:r>
            <a:r>
              <a:rPr sz="4000" spc="-180" dirty="0">
                <a:solidFill>
                  <a:srgbClr val="FFFFFF"/>
                </a:solidFill>
              </a:rPr>
              <a:t> </a:t>
            </a:r>
            <a:r>
              <a:rPr sz="4000" spc="-140" dirty="0">
                <a:solidFill>
                  <a:srgbClr val="FFFFFF"/>
                </a:solidFill>
              </a:rPr>
              <a:t>doffing</a:t>
            </a:r>
            <a:r>
              <a:rPr sz="4000" spc="-180" dirty="0">
                <a:solidFill>
                  <a:srgbClr val="FFFFFF"/>
                </a:solidFill>
              </a:rPr>
              <a:t> </a:t>
            </a:r>
            <a:r>
              <a:rPr sz="4000" spc="-270" dirty="0">
                <a:solidFill>
                  <a:srgbClr val="FFFFFF"/>
                </a:solidFill>
              </a:rPr>
              <a:t>PPE?</a:t>
            </a:r>
            <a:endParaRPr sz="4000"/>
          </a:p>
        </p:txBody>
      </p:sp>
      <p:pic>
        <p:nvPicPr>
          <p:cNvPr id="8" name="object 5">
            <a:hlinkClick r:id="rId3" action="ppaction://hlinksldjump"/>
            <a:extLst>
              <a:ext uri="{FF2B5EF4-FFF2-40B4-BE49-F238E27FC236}">
                <a16:creationId xmlns:a16="http://schemas.microsoft.com/office/drawing/2014/main" id="{5D309FBE-2886-7D9D-8168-4320D72C7761}"/>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5" name="TextBox 4">
            <a:extLst>
              <a:ext uri="{FF2B5EF4-FFF2-40B4-BE49-F238E27FC236}">
                <a16:creationId xmlns:a16="http://schemas.microsoft.com/office/drawing/2014/main" id="{ED084EBE-E22B-49A9-9A64-583BED0BD1C4}"/>
              </a:ext>
            </a:extLst>
          </p:cNvPr>
          <p:cNvSpPr txBox="1"/>
          <p:nvPr/>
        </p:nvSpPr>
        <p:spPr>
          <a:xfrm>
            <a:off x="2895600" y="5642476"/>
            <a:ext cx="13030200" cy="2554545"/>
          </a:xfrm>
          <a:prstGeom prst="rect">
            <a:avLst/>
          </a:prstGeom>
          <a:noFill/>
        </p:spPr>
        <p:txBody>
          <a:bodyPr wrap="square" rtlCol="0">
            <a:spAutoFit/>
          </a:bodyPr>
          <a:lstStyle/>
          <a:p>
            <a:pPr marL="342900" lvl="0" indent="-342900">
              <a:buFont typeface="Symbol" panose="05050102010706020507" pitchFamily="18" charset="2"/>
              <a:buChar char=""/>
            </a:pPr>
            <a:r>
              <a:rPr lang="en-AU" sz="3200" dirty="0">
                <a:effectLst/>
                <a:latin typeface="Calibri" panose="020F0502020204030204" pitchFamily="34" charset="0"/>
                <a:ea typeface="Calibri" panose="020F0502020204030204" pitchFamily="34" charset="0"/>
                <a:cs typeface="Times New Roman" panose="02020603050405020304" pitchFamily="18" charset="0"/>
              </a:rPr>
              <a:t>Discuss correct procedure for donning and doffing PPE. Watch video-</a:t>
            </a:r>
            <a:r>
              <a:rPr lang="en-AU" sz="3200" kern="100" dirty="0">
                <a:solidFill>
                  <a:srgbClr val="0F0F0F"/>
                </a:solidFill>
                <a:effectLst/>
                <a:latin typeface="Calibri" panose="020F0502020204030204" pitchFamily="34" charset="0"/>
                <a:ea typeface="Calibri" panose="020F0502020204030204" pitchFamily="34" charset="0"/>
              </a:rPr>
              <a:t> “H</a:t>
            </a:r>
            <a:r>
              <a:rPr lang="en-AU" sz="3200" dirty="0">
                <a:effectLst/>
                <a:latin typeface="Calibri" panose="020F0502020204030204" pitchFamily="34" charset="0"/>
                <a:ea typeface="Calibri" panose="020F0502020204030204" pitchFamily="34" charset="0"/>
                <a:cs typeface="Times New Roman" panose="02020603050405020304" pitchFamily="18" charset="0"/>
              </a:rPr>
              <a:t>ow and when to wear Personal Protective Equipment (PPE)” presented by Alison McMillan, Australia’s Chief Nursing and Midwifery Officer.</a:t>
            </a:r>
            <a:endParaRPr lang="en-AU" sz="3200" dirty="0">
              <a:effectLst/>
              <a:latin typeface="Times New Roman" panose="02020603050405020304" pitchFamily="18" charset="0"/>
              <a:ea typeface="Times New Roman" panose="02020603050405020304" pitchFamily="18" charset="0"/>
            </a:endParaRPr>
          </a:p>
          <a:p>
            <a:pPr marL="228600"/>
            <a:r>
              <a:rPr lang="en-US" sz="3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https://www.youtube.com/watch?v=mNZJj3NL1IE</a:t>
            </a:r>
            <a:endParaRPr lang="en-AU" sz="3200" dirty="0">
              <a:effectLst/>
              <a:latin typeface="Times New Roman" panose="02020603050405020304" pitchFamily="18" charset="0"/>
              <a:ea typeface="Times New Roman" panose="02020603050405020304" pitchFamily="18" charset="0"/>
            </a:endParaRPr>
          </a:p>
          <a:p>
            <a:endParaRPr lang="en-AU"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8287999" cy="5458221"/>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1247775" y="8021208"/>
            <a:ext cx="114300" cy="114300"/>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247775" y="8440308"/>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8859408"/>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5" y="9278508"/>
            <a:ext cx="114300" cy="11430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47775" y="9697608"/>
            <a:ext cx="114300" cy="114300"/>
          </a:xfrm>
          <a:prstGeom prst="rect">
            <a:avLst/>
          </a:prstGeom>
        </p:spPr>
      </p:pic>
      <p:sp>
        <p:nvSpPr>
          <p:cNvPr id="8" name="object 8"/>
          <p:cNvSpPr txBox="1"/>
          <p:nvPr/>
        </p:nvSpPr>
        <p:spPr>
          <a:xfrm>
            <a:off x="1534071" y="7821817"/>
            <a:ext cx="2214880" cy="2120900"/>
          </a:xfrm>
          <a:prstGeom prst="rect">
            <a:avLst/>
          </a:prstGeom>
        </p:spPr>
        <p:txBody>
          <a:bodyPr vert="horz" wrap="square" lIns="0" tIns="12700" rIns="0" bIns="0" rtlCol="0">
            <a:spAutoFit/>
          </a:bodyPr>
          <a:lstStyle/>
          <a:p>
            <a:pPr marL="12700" marR="1025525">
              <a:lnSpc>
                <a:spcPct val="114599"/>
              </a:lnSpc>
              <a:spcBef>
                <a:spcPts val="100"/>
              </a:spcBef>
            </a:pPr>
            <a:r>
              <a:rPr sz="2400" spc="-50" dirty="0">
                <a:solidFill>
                  <a:srgbClr val="FFFFFF"/>
                </a:solidFill>
                <a:latin typeface="Verdana"/>
                <a:cs typeface="Verdana"/>
              </a:rPr>
              <a:t>Bedrails  </a:t>
            </a:r>
            <a:r>
              <a:rPr sz="2400" spc="-30" dirty="0">
                <a:solidFill>
                  <a:srgbClr val="FFFFFF"/>
                </a:solidFill>
                <a:latin typeface="Verdana"/>
                <a:cs typeface="Verdana"/>
              </a:rPr>
              <a:t>Beds </a:t>
            </a:r>
            <a:r>
              <a:rPr sz="2400" spc="-25" dirty="0">
                <a:solidFill>
                  <a:srgbClr val="FFFFFF"/>
                </a:solidFill>
                <a:latin typeface="Verdana"/>
                <a:cs typeface="Verdana"/>
              </a:rPr>
              <a:t> </a:t>
            </a:r>
            <a:r>
              <a:rPr sz="2400" spc="-5" dirty="0">
                <a:solidFill>
                  <a:srgbClr val="FFFFFF"/>
                </a:solidFill>
                <a:latin typeface="Verdana"/>
                <a:cs typeface="Verdana"/>
              </a:rPr>
              <a:t>Chairs</a:t>
            </a:r>
            <a:endParaRPr sz="2400">
              <a:latin typeface="Verdana"/>
              <a:cs typeface="Verdana"/>
            </a:endParaRPr>
          </a:p>
          <a:p>
            <a:pPr marL="12700" marR="5080">
              <a:lnSpc>
                <a:spcPct val="114599"/>
              </a:lnSpc>
            </a:pPr>
            <a:r>
              <a:rPr sz="2400" spc="20" dirty="0">
                <a:solidFill>
                  <a:srgbClr val="FFFFFF"/>
                </a:solidFill>
                <a:latin typeface="Verdana"/>
                <a:cs typeface="Verdana"/>
              </a:rPr>
              <a:t>Medical</a:t>
            </a:r>
            <a:r>
              <a:rPr sz="2400" spc="-175" dirty="0">
                <a:solidFill>
                  <a:srgbClr val="FFFFFF"/>
                </a:solidFill>
                <a:latin typeface="Verdana"/>
                <a:cs typeface="Verdana"/>
              </a:rPr>
              <a:t> </a:t>
            </a:r>
            <a:r>
              <a:rPr sz="2400" spc="-10" dirty="0">
                <a:solidFill>
                  <a:srgbClr val="FFFFFF"/>
                </a:solidFill>
                <a:latin typeface="Verdana"/>
                <a:cs typeface="Verdana"/>
              </a:rPr>
              <a:t>charts </a:t>
            </a:r>
            <a:r>
              <a:rPr sz="2400" spc="-835" dirty="0">
                <a:solidFill>
                  <a:srgbClr val="FFFFFF"/>
                </a:solidFill>
                <a:latin typeface="Verdana"/>
                <a:cs typeface="Verdana"/>
              </a:rPr>
              <a:t> </a:t>
            </a:r>
            <a:r>
              <a:rPr sz="2400" spc="-40" dirty="0">
                <a:solidFill>
                  <a:srgbClr val="FFFFFF"/>
                </a:solidFill>
                <a:latin typeface="Verdana"/>
                <a:cs typeface="Verdana"/>
              </a:rPr>
              <a:t>Handrails</a:t>
            </a:r>
            <a:endParaRPr sz="2400">
              <a:latin typeface="Verdana"/>
              <a:cs typeface="Verdana"/>
            </a:endParaRPr>
          </a:p>
        </p:txBody>
      </p:sp>
      <p:sp>
        <p:nvSpPr>
          <p:cNvPr id="9" name="object 9"/>
          <p:cNvSpPr txBox="1"/>
          <p:nvPr/>
        </p:nvSpPr>
        <p:spPr>
          <a:xfrm>
            <a:off x="1015996" y="6983617"/>
            <a:ext cx="14397355" cy="863600"/>
          </a:xfrm>
          <a:prstGeom prst="rect">
            <a:avLst/>
          </a:prstGeom>
        </p:spPr>
        <p:txBody>
          <a:bodyPr vert="horz" wrap="square" lIns="0" tIns="12700" rIns="0" bIns="0" rtlCol="0">
            <a:spAutoFit/>
          </a:bodyPr>
          <a:lstStyle/>
          <a:p>
            <a:pPr marL="12700" marR="5080">
              <a:lnSpc>
                <a:spcPct val="114599"/>
              </a:lnSpc>
              <a:spcBef>
                <a:spcPts val="100"/>
              </a:spcBef>
            </a:pPr>
            <a:r>
              <a:rPr sz="2400" dirty="0">
                <a:solidFill>
                  <a:srgbClr val="FFFFFF"/>
                </a:solidFill>
                <a:latin typeface="Verdana"/>
                <a:cs typeface="Verdana"/>
              </a:rPr>
              <a:t>A</a:t>
            </a:r>
            <a:r>
              <a:rPr sz="2400" spc="-120" dirty="0">
                <a:solidFill>
                  <a:srgbClr val="FFFFFF"/>
                </a:solidFill>
                <a:latin typeface="Verdana"/>
                <a:cs typeface="Verdana"/>
              </a:rPr>
              <a:t> </a:t>
            </a:r>
            <a:r>
              <a:rPr sz="2400" spc="-60" dirty="0">
                <a:solidFill>
                  <a:srgbClr val="FFFFFF"/>
                </a:solidFill>
                <a:latin typeface="Verdana"/>
                <a:cs typeface="Verdana"/>
              </a:rPr>
              <a:t>patient's</a:t>
            </a:r>
            <a:r>
              <a:rPr sz="2400" spc="-120" dirty="0">
                <a:solidFill>
                  <a:srgbClr val="FFFFFF"/>
                </a:solidFill>
                <a:latin typeface="Verdana"/>
                <a:cs typeface="Verdana"/>
              </a:rPr>
              <a:t> </a:t>
            </a:r>
            <a:r>
              <a:rPr sz="2400" spc="-55" dirty="0">
                <a:solidFill>
                  <a:srgbClr val="FFFFFF"/>
                </a:solidFill>
                <a:latin typeface="Verdana"/>
                <a:cs typeface="Verdana"/>
              </a:rPr>
              <a:t>environment</a:t>
            </a:r>
            <a:r>
              <a:rPr sz="2400" spc="-114" dirty="0">
                <a:solidFill>
                  <a:srgbClr val="FFFFFF"/>
                </a:solidFill>
                <a:latin typeface="Verdana"/>
                <a:cs typeface="Verdana"/>
              </a:rPr>
              <a:t> </a:t>
            </a:r>
            <a:r>
              <a:rPr sz="2400" spc="-10" dirty="0">
                <a:solidFill>
                  <a:srgbClr val="FFFFFF"/>
                </a:solidFill>
                <a:latin typeface="Verdana"/>
                <a:cs typeface="Verdana"/>
              </a:rPr>
              <a:t>includes</a:t>
            </a:r>
            <a:r>
              <a:rPr sz="2400" spc="-120" dirty="0">
                <a:solidFill>
                  <a:srgbClr val="FFFFFF"/>
                </a:solidFill>
                <a:latin typeface="Verdana"/>
                <a:cs typeface="Verdana"/>
              </a:rPr>
              <a:t> </a:t>
            </a:r>
            <a:r>
              <a:rPr sz="2400" spc="-60" dirty="0">
                <a:solidFill>
                  <a:srgbClr val="FFFFFF"/>
                </a:solidFill>
                <a:latin typeface="Verdana"/>
                <a:cs typeface="Verdana"/>
              </a:rPr>
              <a:t>the</a:t>
            </a:r>
            <a:r>
              <a:rPr sz="2400" spc="-120" dirty="0">
                <a:solidFill>
                  <a:srgbClr val="FFFFFF"/>
                </a:solidFill>
                <a:latin typeface="Verdana"/>
                <a:cs typeface="Verdana"/>
              </a:rPr>
              <a:t> </a:t>
            </a:r>
            <a:r>
              <a:rPr sz="2400" dirty="0">
                <a:solidFill>
                  <a:srgbClr val="FFFFFF"/>
                </a:solidFill>
                <a:latin typeface="Verdana"/>
                <a:cs typeface="Verdana"/>
              </a:rPr>
              <a:t>immediate</a:t>
            </a:r>
            <a:r>
              <a:rPr sz="2400" spc="-114" dirty="0">
                <a:solidFill>
                  <a:srgbClr val="FFFFFF"/>
                </a:solidFill>
                <a:latin typeface="Verdana"/>
                <a:cs typeface="Verdana"/>
              </a:rPr>
              <a:t> </a:t>
            </a:r>
            <a:r>
              <a:rPr sz="2400" spc="35" dirty="0">
                <a:solidFill>
                  <a:srgbClr val="FFFFFF"/>
                </a:solidFill>
                <a:latin typeface="Verdana"/>
                <a:cs typeface="Verdana"/>
              </a:rPr>
              <a:t>area</a:t>
            </a:r>
            <a:r>
              <a:rPr sz="2400" spc="-120" dirty="0">
                <a:solidFill>
                  <a:srgbClr val="FFFFFF"/>
                </a:solidFill>
                <a:latin typeface="Verdana"/>
                <a:cs typeface="Verdana"/>
              </a:rPr>
              <a:t> </a:t>
            </a:r>
            <a:r>
              <a:rPr sz="2400" spc="-5" dirty="0">
                <a:solidFill>
                  <a:srgbClr val="FFFFFF"/>
                </a:solidFill>
                <a:latin typeface="Verdana"/>
                <a:cs typeface="Verdana"/>
              </a:rPr>
              <a:t>around</a:t>
            </a:r>
            <a:r>
              <a:rPr sz="2400" spc="-114" dirty="0">
                <a:solidFill>
                  <a:srgbClr val="FFFFFF"/>
                </a:solidFill>
                <a:latin typeface="Verdana"/>
                <a:cs typeface="Verdana"/>
              </a:rPr>
              <a:t> </a:t>
            </a:r>
            <a:r>
              <a:rPr sz="2400" spc="-25" dirty="0">
                <a:solidFill>
                  <a:srgbClr val="FFFFFF"/>
                </a:solidFill>
                <a:latin typeface="Verdana"/>
                <a:cs typeface="Verdana"/>
              </a:rPr>
              <a:t>them</a:t>
            </a:r>
            <a:r>
              <a:rPr sz="2400" spc="-120" dirty="0">
                <a:solidFill>
                  <a:srgbClr val="FFFFFF"/>
                </a:solidFill>
                <a:latin typeface="Verdana"/>
                <a:cs typeface="Verdana"/>
              </a:rPr>
              <a:t> </a:t>
            </a:r>
            <a:r>
              <a:rPr sz="2400" spc="60" dirty="0">
                <a:solidFill>
                  <a:srgbClr val="FFFFFF"/>
                </a:solidFill>
                <a:latin typeface="Verdana"/>
                <a:cs typeface="Verdana"/>
              </a:rPr>
              <a:t>and</a:t>
            </a:r>
            <a:r>
              <a:rPr sz="2400" spc="-120" dirty="0">
                <a:solidFill>
                  <a:srgbClr val="FFFFFF"/>
                </a:solidFill>
                <a:latin typeface="Verdana"/>
                <a:cs typeface="Verdana"/>
              </a:rPr>
              <a:t> </a:t>
            </a:r>
            <a:r>
              <a:rPr sz="2400" spc="-20" dirty="0">
                <a:solidFill>
                  <a:srgbClr val="FFFFFF"/>
                </a:solidFill>
                <a:latin typeface="Verdana"/>
                <a:cs typeface="Verdana"/>
              </a:rPr>
              <a:t>any</a:t>
            </a:r>
            <a:r>
              <a:rPr sz="2400" spc="-114" dirty="0">
                <a:solidFill>
                  <a:srgbClr val="FFFFFF"/>
                </a:solidFill>
                <a:latin typeface="Verdana"/>
                <a:cs typeface="Verdana"/>
              </a:rPr>
              <a:t> </a:t>
            </a:r>
            <a:r>
              <a:rPr sz="2400" spc="-10" dirty="0">
                <a:solidFill>
                  <a:srgbClr val="FFFFFF"/>
                </a:solidFill>
                <a:latin typeface="Verdana"/>
                <a:cs typeface="Verdana"/>
              </a:rPr>
              <a:t>equipment</a:t>
            </a:r>
            <a:r>
              <a:rPr sz="2400" spc="-120" dirty="0">
                <a:solidFill>
                  <a:srgbClr val="FFFFFF"/>
                </a:solidFill>
                <a:latin typeface="Verdana"/>
                <a:cs typeface="Verdana"/>
              </a:rPr>
              <a:t> </a:t>
            </a:r>
            <a:r>
              <a:rPr sz="2400" spc="-45" dirty="0">
                <a:solidFill>
                  <a:srgbClr val="FFFFFF"/>
                </a:solidFill>
                <a:latin typeface="Verdana"/>
                <a:cs typeface="Verdana"/>
              </a:rPr>
              <a:t>that</a:t>
            </a:r>
            <a:r>
              <a:rPr sz="2400" spc="-114" dirty="0">
                <a:solidFill>
                  <a:srgbClr val="FFFFFF"/>
                </a:solidFill>
                <a:latin typeface="Verdana"/>
                <a:cs typeface="Verdana"/>
              </a:rPr>
              <a:t> </a:t>
            </a:r>
            <a:r>
              <a:rPr sz="2400" spc="-80" dirty="0">
                <a:solidFill>
                  <a:srgbClr val="FFFFFF"/>
                </a:solidFill>
                <a:latin typeface="Verdana"/>
                <a:cs typeface="Verdana"/>
              </a:rPr>
              <a:t>they </a:t>
            </a:r>
            <a:r>
              <a:rPr sz="2400" spc="-830" dirty="0">
                <a:solidFill>
                  <a:srgbClr val="FFFFFF"/>
                </a:solidFill>
                <a:latin typeface="Verdana"/>
                <a:cs typeface="Verdana"/>
              </a:rPr>
              <a:t> </a:t>
            </a:r>
            <a:r>
              <a:rPr sz="2400" spc="80" dirty="0">
                <a:solidFill>
                  <a:srgbClr val="FFFFFF"/>
                </a:solidFill>
                <a:latin typeface="Verdana"/>
                <a:cs typeface="Verdana"/>
              </a:rPr>
              <a:t>come</a:t>
            </a:r>
            <a:r>
              <a:rPr sz="2400" spc="-125" dirty="0">
                <a:solidFill>
                  <a:srgbClr val="FFFFFF"/>
                </a:solidFill>
                <a:latin typeface="Verdana"/>
                <a:cs typeface="Verdana"/>
              </a:rPr>
              <a:t> </a:t>
            </a:r>
            <a:r>
              <a:rPr sz="2400" spc="-70" dirty="0">
                <a:solidFill>
                  <a:srgbClr val="FFFFFF"/>
                </a:solidFill>
                <a:latin typeface="Verdana"/>
                <a:cs typeface="Verdana"/>
              </a:rPr>
              <a:t>into</a:t>
            </a:r>
            <a:r>
              <a:rPr sz="2400" spc="-125" dirty="0">
                <a:solidFill>
                  <a:srgbClr val="FFFFFF"/>
                </a:solidFill>
                <a:latin typeface="Verdana"/>
                <a:cs typeface="Verdana"/>
              </a:rPr>
              <a:t> </a:t>
            </a:r>
            <a:r>
              <a:rPr sz="2400" spc="-15" dirty="0">
                <a:solidFill>
                  <a:srgbClr val="FFFFFF"/>
                </a:solidFill>
                <a:latin typeface="Verdana"/>
                <a:cs typeface="Verdana"/>
              </a:rPr>
              <a:t>direct/indirect</a:t>
            </a:r>
            <a:r>
              <a:rPr sz="2400" spc="-125" dirty="0">
                <a:solidFill>
                  <a:srgbClr val="FFFFFF"/>
                </a:solidFill>
                <a:latin typeface="Verdana"/>
                <a:cs typeface="Verdana"/>
              </a:rPr>
              <a:t> </a:t>
            </a:r>
            <a:r>
              <a:rPr sz="2400" spc="35" dirty="0">
                <a:solidFill>
                  <a:srgbClr val="FFFFFF"/>
                </a:solidFill>
                <a:latin typeface="Verdana"/>
                <a:cs typeface="Verdana"/>
              </a:rPr>
              <a:t>contact</a:t>
            </a:r>
            <a:r>
              <a:rPr sz="2400" spc="-125" dirty="0">
                <a:solidFill>
                  <a:srgbClr val="FFFFFF"/>
                </a:solidFill>
                <a:latin typeface="Verdana"/>
                <a:cs typeface="Verdana"/>
              </a:rPr>
              <a:t> </a:t>
            </a:r>
            <a:r>
              <a:rPr sz="2400" spc="-100" dirty="0">
                <a:solidFill>
                  <a:srgbClr val="FFFFFF"/>
                </a:solidFill>
                <a:latin typeface="Verdana"/>
                <a:cs typeface="Verdana"/>
              </a:rPr>
              <a:t>with</a:t>
            </a:r>
            <a:r>
              <a:rPr sz="2400" spc="-125" dirty="0">
                <a:solidFill>
                  <a:srgbClr val="FFFFFF"/>
                </a:solidFill>
                <a:latin typeface="Verdana"/>
                <a:cs typeface="Verdana"/>
              </a:rPr>
              <a:t> </a:t>
            </a:r>
            <a:r>
              <a:rPr sz="2400" spc="-10" dirty="0">
                <a:solidFill>
                  <a:srgbClr val="FFFFFF"/>
                </a:solidFill>
                <a:latin typeface="Verdana"/>
                <a:cs typeface="Verdana"/>
              </a:rPr>
              <a:t>on</a:t>
            </a:r>
            <a:r>
              <a:rPr sz="2400" spc="-125" dirty="0">
                <a:solidFill>
                  <a:srgbClr val="FFFFFF"/>
                </a:solidFill>
                <a:latin typeface="Verdana"/>
                <a:cs typeface="Verdana"/>
              </a:rPr>
              <a:t> </a:t>
            </a:r>
            <a:r>
              <a:rPr sz="2400" spc="145" dirty="0">
                <a:solidFill>
                  <a:srgbClr val="FFFFFF"/>
                </a:solidFill>
                <a:latin typeface="Verdana"/>
                <a:cs typeface="Verdana"/>
              </a:rPr>
              <a:t>a</a:t>
            </a:r>
            <a:r>
              <a:rPr sz="2400" spc="-125" dirty="0">
                <a:solidFill>
                  <a:srgbClr val="FFFFFF"/>
                </a:solidFill>
                <a:latin typeface="Verdana"/>
                <a:cs typeface="Verdana"/>
              </a:rPr>
              <a:t> </a:t>
            </a:r>
            <a:r>
              <a:rPr sz="2400" spc="-35" dirty="0">
                <a:solidFill>
                  <a:srgbClr val="FFFFFF"/>
                </a:solidFill>
                <a:latin typeface="Verdana"/>
                <a:cs typeface="Verdana"/>
              </a:rPr>
              <a:t>daily</a:t>
            </a:r>
            <a:r>
              <a:rPr sz="2400" spc="-125" dirty="0">
                <a:solidFill>
                  <a:srgbClr val="FFFFFF"/>
                </a:solidFill>
                <a:latin typeface="Verdana"/>
                <a:cs typeface="Verdana"/>
              </a:rPr>
              <a:t> </a:t>
            </a:r>
            <a:r>
              <a:rPr sz="2400" spc="-45" dirty="0">
                <a:solidFill>
                  <a:srgbClr val="FFFFFF"/>
                </a:solidFill>
                <a:latin typeface="Verdana"/>
                <a:cs typeface="Verdana"/>
              </a:rPr>
              <a:t>basis.</a:t>
            </a:r>
            <a:endParaRPr sz="2400">
              <a:latin typeface="Verdana"/>
              <a:cs typeface="Verdana"/>
            </a:endParaRPr>
          </a:p>
        </p:txBody>
      </p:sp>
      <p:sp>
        <p:nvSpPr>
          <p:cNvPr id="11" name="object 11"/>
          <p:cNvSpPr txBox="1"/>
          <p:nvPr/>
        </p:nvSpPr>
        <p:spPr>
          <a:xfrm>
            <a:off x="920179" y="5925795"/>
            <a:ext cx="7186295" cy="695960"/>
          </a:xfrm>
          <a:prstGeom prst="rect">
            <a:avLst/>
          </a:prstGeom>
        </p:spPr>
        <p:txBody>
          <a:bodyPr vert="horz" wrap="square" lIns="0" tIns="12700" rIns="0" bIns="0" rtlCol="0">
            <a:spAutoFit/>
          </a:bodyPr>
          <a:lstStyle/>
          <a:p>
            <a:pPr marL="12700">
              <a:lnSpc>
                <a:spcPct val="100000"/>
              </a:lnSpc>
              <a:spcBef>
                <a:spcPts val="100"/>
              </a:spcBef>
            </a:pPr>
            <a:r>
              <a:rPr sz="4400" b="1" spc="-114" dirty="0">
                <a:solidFill>
                  <a:srgbClr val="FFFFFF"/>
                </a:solidFill>
                <a:latin typeface="Verdana"/>
                <a:cs typeface="Verdana"/>
              </a:rPr>
              <a:t>Environmental</a:t>
            </a:r>
            <a:r>
              <a:rPr sz="4400" b="1" spc="-245" dirty="0">
                <a:solidFill>
                  <a:srgbClr val="FFFFFF"/>
                </a:solidFill>
                <a:latin typeface="Verdana"/>
                <a:cs typeface="Verdana"/>
              </a:rPr>
              <a:t> </a:t>
            </a:r>
            <a:r>
              <a:rPr sz="4400" b="1" spc="-35" dirty="0">
                <a:solidFill>
                  <a:srgbClr val="FFFFFF"/>
                </a:solidFill>
                <a:latin typeface="Verdana"/>
                <a:cs typeface="Verdana"/>
              </a:rPr>
              <a:t>cleaning</a:t>
            </a:r>
            <a:endParaRPr sz="4400">
              <a:latin typeface="Verdana"/>
              <a:cs typeface="Verdana"/>
            </a:endParaRPr>
          </a:p>
        </p:txBody>
      </p:sp>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6521050" y="8041493"/>
            <a:ext cx="114300" cy="114300"/>
          </a:xfrm>
          <a:prstGeom prst="rect">
            <a:avLst/>
          </a:prstGeom>
        </p:spPr>
      </p:pic>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6521050" y="8460593"/>
            <a:ext cx="114300" cy="114300"/>
          </a:xfrm>
          <a:prstGeom prst="rect">
            <a:avLst/>
          </a:prstGeom>
        </p:spPr>
      </p:pic>
      <p:pic>
        <p:nvPicPr>
          <p:cNvPr id="14" name="object 14"/>
          <p:cNvPicPr/>
          <p:nvPr/>
        </p:nvPicPr>
        <p:blipFill>
          <a:blip r:embed="rId6" cstate="email">
            <a:extLst>
              <a:ext uri="{28A0092B-C50C-407E-A947-70E740481C1C}">
                <a14:useLocalDpi xmlns:a14="http://schemas.microsoft.com/office/drawing/2010/main"/>
              </a:ext>
            </a:extLst>
          </a:blip>
          <a:stretch>
            <a:fillRect/>
          </a:stretch>
        </p:blipFill>
        <p:spPr>
          <a:xfrm>
            <a:off x="6521050" y="8879693"/>
            <a:ext cx="114300" cy="114300"/>
          </a:xfrm>
          <a:prstGeom prst="rect">
            <a:avLst/>
          </a:prstGeom>
        </p:spPr>
      </p:pic>
      <p:pic>
        <p:nvPicPr>
          <p:cNvPr id="15" name="object 15"/>
          <p:cNvPicPr/>
          <p:nvPr/>
        </p:nvPicPr>
        <p:blipFill>
          <a:blip r:embed="rId6" cstate="email">
            <a:extLst>
              <a:ext uri="{28A0092B-C50C-407E-A947-70E740481C1C}">
                <a14:useLocalDpi xmlns:a14="http://schemas.microsoft.com/office/drawing/2010/main"/>
              </a:ext>
            </a:extLst>
          </a:blip>
          <a:stretch>
            <a:fillRect/>
          </a:stretch>
        </p:blipFill>
        <p:spPr>
          <a:xfrm>
            <a:off x="6521050" y="9298793"/>
            <a:ext cx="114300" cy="114300"/>
          </a:xfrm>
          <a:prstGeom prst="rect">
            <a:avLst/>
          </a:prstGeom>
        </p:spPr>
      </p:pic>
      <p:pic>
        <p:nvPicPr>
          <p:cNvPr id="16" name="object 16"/>
          <p:cNvPicPr/>
          <p:nvPr/>
        </p:nvPicPr>
        <p:blipFill>
          <a:blip r:embed="rId6" cstate="email">
            <a:extLst>
              <a:ext uri="{28A0092B-C50C-407E-A947-70E740481C1C}">
                <a14:useLocalDpi xmlns:a14="http://schemas.microsoft.com/office/drawing/2010/main"/>
              </a:ext>
            </a:extLst>
          </a:blip>
          <a:stretch>
            <a:fillRect/>
          </a:stretch>
        </p:blipFill>
        <p:spPr>
          <a:xfrm>
            <a:off x="6521050" y="9717893"/>
            <a:ext cx="114300" cy="114300"/>
          </a:xfrm>
          <a:prstGeom prst="rect">
            <a:avLst/>
          </a:prstGeom>
        </p:spPr>
      </p:pic>
      <p:sp>
        <p:nvSpPr>
          <p:cNvPr id="17" name="object 17"/>
          <p:cNvSpPr txBox="1"/>
          <p:nvPr/>
        </p:nvSpPr>
        <p:spPr>
          <a:xfrm>
            <a:off x="6807345" y="7842103"/>
            <a:ext cx="3719829" cy="2120900"/>
          </a:xfrm>
          <a:prstGeom prst="rect">
            <a:avLst/>
          </a:prstGeom>
        </p:spPr>
        <p:txBody>
          <a:bodyPr vert="horz" wrap="square" lIns="0" tIns="12700" rIns="0" bIns="0" rtlCol="0">
            <a:spAutoFit/>
          </a:bodyPr>
          <a:lstStyle/>
          <a:p>
            <a:pPr marL="12700" marR="2738120">
              <a:lnSpc>
                <a:spcPct val="114599"/>
              </a:lnSpc>
              <a:spcBef>
                <a:spcPts val="100"/>
              </a:spcBef>
            </a:pPr>
            <a:r>
              <a:rPr sz="2400" spc="30" dirty="0">
                <a:solidFill>
                  <a:srgbClr val="FFFFFF"/>
                </a:solidFill>
                <a:latin typeface="Verdana"/>
                <a:cs typeface="Verdana"/>
              </a:rPr>
              <a:t>Taps </a:t>
            </a:r>
            <a:r>
              <a:rPr sz="2400" spc="35" dirty="0">
                <a:solidFill>
                  <a:srgbClr val="FFFFFF"/>
                </a:solidFill>
                <a:latin typeface="Verdana"/>
                <a:cs typeface="Verdana"/>
              </a:rPr>
              <a:t> </a:t>
            </a:r>
            <a:r>
              <a:rPr sz="2400" spc="-45" dirty="0">
                <a:solidFill>
                  <a:srgbClr val="FFFFFF"/>
                </a:solidFill>
                <a:latin typeface="Verdana"/>
                <a:cs typeface="Verdana"/>
              </a:rPr>
              <a:t>Toilets</a:t>
            </a:r>
            <a:endParaRPr sz="2400">
              <a:latin typeface="Verdana"/>
              <a:cs typeface="Verdana"/>
            </a:endParaRPr>
          </a:p>
          <a:p>
            <a:pPr marL="12700" marR="5080">
              <a:lnSpc>
                <a:spcPct val="114599"/>
              </a:lnSpc>
            </a:pPr>
            <a:r>
              <a:rPr sz="2400" spc="5" dirty="0">
                <a:solidFill>
                  <a:srgbClr val="FFFFFF"/>
                </a:solidFill>
                <a:latin typeface="Verdana"/>
                <a:cs typeface="Verdana"/>
              </a:rPr>
              <a:t>Bedside</a:t>
            </a:r>
            <a:r>
              <a:rPr sz="2400" spc="-145" dirty="0">
                <a:solidFill>
                  <a:srgbClr val="FFFFFF"/>
                </a:solidFill>
                <a:latin typeface="Verdana"/>
                <a:cs typeface="Verdana"/>
              </a:rPr>
              <a:t> </a:t>
            </a:r>
            <a:r>
              <a:rPr sz="2400" dirty="0">
                <a:solidFill>
                  <a:srgbClr val="FFFFFF"/>
                </a:solidFill>
                <a:latin typeface="Verdana"/>
                <a:cs typeface="Verdana"/>
              </a:rPr>
              <a:t>remote</a:t>
            </a:r>
            <a:r>
              <a:rPr sz="2400" spc="-140" dirty="0">
                <a:solidFill>
                  <a:srgbClr val="FFFFFF"/>
                </a:solidFill>
                <a:latin typeface="Verdana"/>
                <a:cs typeface="Verdana"/>
              </a:rPr>
              <a:t> </a:t>
            </a:r>
            <a:r>
              <a:rPr sz="2400" spc="-5" dirty="0">
                <a:solidFill>
                  <a:srgbClr val="FFFFFF"/>
                </a:solidFill>
                <a:latin typeface="Verdana"/>
                <a:cs typeface="Verdana"/>
              </a:rPr>
              <a:t>controls </a:t>
            </a:r>
            <a:r>
              <a:rPr sz="2400" spc="-835" dirty="0">
                <a:solidFill>
                  <a:srgbClr val="FFFFFF"/>
                </a:solidFill>
                <a:latin typeface="Verdana"/>
                <a:cs typeface="Verdana"/>
              </a:rPr>
              <a:t> </a:t>
            </a:r>
            <a:r>
              <a:rPr sz="2400" spc="-145" dirty="0">
                <a:solidFill>
                  <a:srgbClr val="FFFFFF"/>
                </a:solidFill>
                <a:latin typeface="Verdana"/>
                <a:cs typeface="Verdana"/>
              </a:rPr>
              <a:t>PPE</a:t>
            </a:r>
            <a:endParaRPr sz="2400">
              <a:latin typeface="Verdana"/>
              <a:cs typeface="Verdana"/>
            </a:endParaRPr>
          </a:p>
          <a:p>
            <a:pPr marL="12700">
              <a:lnSpc>
                <a:spcPct val="100000"/>
              </a:lnSpc>
              <a:spcBef>
                <a:spcPts val="420"/>
              </a:spcBef>
            </a:pPr>
            <a:r>
              <a:rPr sz="2400" spc="-75" dirty="0">
                <a:solidFill>
                  <a:srgbClr val="FFFFFF"/>
                </a:solidFill>
                <a:latin typeface="Verdana"/>
                <a:cs typeface="Verdana"/>
              </a:rPr>
              <a:t>Linen</a:t>
            </a:r>
            <a:endParaRPr sz="2400">
              <a:latin typeface="Verdana"/>
              <a:cs typeface="Verdana"/>
            </a:endParaRPr>
          </a:p>
        </p:txBody>
      </p:sp>
      <p:pic>
        <p:nvPicPr>
          <p:cNvPr id="19" name="object 5">
            <a:hlinkClick r:id="rId7" action="ppaction://hlinksldjump"/>
            <a:extLst>
              <a:ext uri="{FF2B5EF4-FFF2-40B4-BE49-F238E27FC236}">
                <a16:creationId xmlns:a16="http://schemas.microsoft.com/office/drawing/2014/main" id="{1A0D791A-6254-BADE-CB55-4EDE8CBFC88F}"/>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10" name="TextBox 9">
            <a:extLst>
              <a:ext uri="{FF2B5EF4-FFF2-40B4-BE49-F238E27FC236}">
                <a16:creationId xmlns:a16="http://schemas.microsoft.com/office/drawing/2014/main" id="{DA8AF981-AC8A-676D-B7B3-B0297D1B2C41}"/>
              </a:ext>
            </a:extLst>
          </p:cNvPr>
          <p:cNvSpPr txBox="1"/>
          <p:nvPr/>
        </p:nvSpPr>
        <p:spPr>
          <a:xfrm>
            <a:off x="12169694" y="8155793"/>
            <a:ext cx="5838825" cy="923330"/>
          </a:xfrm>
          <a:prstGeom prst="rect">
            <a:avLst/>
          </a:prstGeom>
          <a:noFill/>
        </p:spPr>
        <p:txBody>
          <a:bodyPr wrap="square" rtlCol="0">
            <a:spAutoFit/>
          </a:bodyPr>
          <a:lstStyle/>
          <a:p>
            <a:r>
              <a:rPr lang="en-A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DHHS Tasmania, Public Health Services - </a:t>
            </a:r>
            <a:r>
              <a:rPr lang="en-AU"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Environmental Cleaning Education</a:t>
            </a:r>
            <a:endParaRPr lang="en-AU" sz="1800" dirty="0">
              <a:solidFill>
                <a:schemeClr val="bg1"/>
              </a:solidFill>
              <a:effectLst/>
              <a:latin typeface="Times New Roman" panose="02020603050405020304" pitchFamily="18" charset="0"/>
              <a:ea typeface="Times New Roman" panose="02020603050405020304" pitchFamily="18" charset="0"/>
            </a:endParaRPr>
          </a:p>
          <a:p>
            <a:endParaRPr lang="en-AU"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28" y="0"/>
            <a:ext cx="9616570"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580785"/>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5838085"/>
            <a:ext cx="114300" cy="114300"/>
          </a:xfrm>
          <a:prstGeom prst="rect">
            <a:avLst/>
          </a:prstGeom>
        </p:spPr>
      </p:pic>
      <p:sp>
        <p:nvSpPr>
          <p:cNvPr id="6" name="object 6"/>
          <p:cNvSpPr txBox="1"/>
          <p:nvPr/>
        </p:nvSpPr>
        <p:spPr>
          <a:xfrm>
            <a:off x="1015996" y="3124095"/>
            <a:ext cx="6527165" cy="3378200"/>
          </a:xfrm>
          <a:prstGeom prst="rect">
            <a:avLst/>
          </a:prstGeom>
        </p:spPr>
        <p:txBody>
          <a:bodyPr vert="horz" wrap="square" lIns="0" tIns="12700" rIns="0" bIns="0" rtlCol="0">
            <a:spAutoFit/>
          </a:bodyPr>
          <a:lstStyle/>
          <a:p>
            <a:pPr marL="12700" marR="1010285">
              <a:lnSpc>
                <a:spcPct val="114599"/>
              </a:lnSpc>
              <a:spcBef>
                <a:spcPts val="100"/>
              </a:spcBef>
            </a:pPr>
            <a:r>
              <a:rPr sz="2400" spc="70" dirty="0">
                <a:latin typeface="Verdana"/>
                <a:cs typeface="Verdana"/>
              </a:rPr>
              <a:t>Routine</a:t>
            </a:r>
            <a:r>
              <a:rPr sz="2400" spc="220" dirty="0">
                <a:latin typeface="Verdana"/>
                <a:cs typeface="Verdana"/>
              </a:rPr>
              <a:t> </a:t>
            </a:r>
            <a:r>
              <a:rPr sz="2400" spc="155" dirty="0">
                <a:latin typeface="Verdana"/>
                <a:cs typeface="Verdana"/>
              </a:rPr>
              <a:t>surface</a:t>
            </a:r>
            <a:r>
              <a:rPr sz="2400" spc="225" dirty="0">
                <a:latin typeface="Verdana"/>
                <a:cs typeface="Verdana"/>
              </a:rPr>
              <a:t> </a:t>
            </a:r>
            <a:r>
              <a:rPr sz="2400" spc="160" dirty="0">
                <a:latin typeface="Verdana"/>
                <a:cs typeface="Verdana"/>
              </a:rPr>
              <a:t>cleaning</a:t>
            </a:r>
            <a:r>
              <a:rPr sz="2400" spc="225" dirty="0">
                <a:latin typeface="Verdana"/>
                <a:cs typeface="Verdana"/>
              </a:rPr>
              <a:t> </a:t>
            </a:r>
            <a:r>
              <a:rPr sz="2400" spc="210" dirty="0">
                <a:latin typeface="Verdana"/>
                <a:cs typeface="Verdana"/>
              </a:rPr>
              <a:t>can</a:t>
            </a:r>
            <a:r>
              <a:rPr sz="2400" spc="225" dirty="0">
                <a:latin typeface="Verdana"/>
                <a:cs typeface="Verdana"/>
              </a:rPr>
              <a:t> </a:t>
            </a:r>
            <a:r>
              <a:rPr sz="2400" spc="145" dirty="0">
                <a:latin typeface="Verdana"/>
                <a:cs typeface="Verdana"/>
              </a:rPr>
              <a:t>be </a:t>
            </a:r>
            <a:r>
              <a:rPr sz="2400" spc="-825" dirty="0">
                <a:latin typeface="Verdana"/>
                <a:cs typeface="Verdana"/>
              </a:rPr>
              <a:t> </a:t>
            </a:r>
            <a:r>
              <a:rPr sz="2400" spc="135" dirty="0">
                <a:latin typeface="Verdana"/>
                <a:cs typeface="Verdana"/>
              </a:rPr>
              <a:t>divided</a:t>
            </a:r>
            <a:r>
              <a:rPr sz="2400" spc="220" dirty="0">
                <a:latin typeface="Verdana"/>
                <a:cs typeface="Verdana"/>
              </a:rPr>
              <a:t> </a:t>
            </a:r>
            <a:r>
              <a:rPr sz="2400" spc="60" dirty="0">
                <a:latin typeface="Verdana"/>
                <a:cs typeface="Verdana"/>
              </a:rPr>
              <a:t>into</a:t>
            </a:r>
            <a:r>
              <a:rPr sz="2400" spc="225" dirty="0">
                <a:latin typeface="Verdana"/>
                <a:cs typeface="Verdana"/>
              </a:rPr>
              <a:t> </a:t>
            </a:r>
            <a:r>
              <a:rPr sz="2400" spc="65" dirty="0">
                <a:latin typeface="Verdana"/>
                <a:cs typeface="Verdana"/>
              </a:rPr>
              <a:t>two</a:t>
            </a:r>
            <a:r>
              <a:rPr sz="2400" spc="225" dirty="0">
                <a:latin typeface="Verdana"/>
                <a:cs typeface="Verdana"/>
              </a:rPr>
              <a:t> </a:t>
            </a:r>
            <a:r>
              <a:rPr sz="2400" spc="130" dirty="0">
                <a:latin typeface="Verdana"/>
                <a:cs typeface="Verdana"/>
              </a:rPr>
              <a:t>categories:</a:t>
            </a:r>
            <a:endParaRPr sz="2400">
              <a:latin typeface="Verdana"/>
              <a:cs typeface="Verdana"/>
            </a:endParaRPr>
          </a:p>
          <a:p>
            <a:pPr marL="530225" marR="80010">
              <a:lnSpc>
                <a:spcPct val="114599"/>
              </a:lnSpc>
              <a:spcBef>
                <a:spcPts val="3300"/>
              </a:spcBef>
            </a:pPr>
            <a:r>
              <a:rPr sz="2400" spc="125" dirty="0">
                <a:latin typeface="Verdana"/>
                <a:cs typeface="Verdana"/>
              </a:rPr>
              <a:t>Surfaces</a:t>
            </a:r>
            <a:r>
              <a:rPr sz="2400" spc="215" dirty="0">
                <a:latin typeface="Verdana"/>
                <a:cs typeface="Verdana"/>
              </a:rPr>
              <a:t> </a:t>
            </a:r>
            <a:r>
              <a:rPr sz="2400" spc="35" dirty="0">
                <a:latin typeface="Verdana"/>
                <a:cs typeface="Verdana"/>
              </a:rPr>
              <a:t>with</a:t>
            </a:r>
            <a:r>
              <a:rPr sz="2400" spc="220" dirty="0">
                <a:latin typeface="Verdana"/>
                <a:cs typeface="Verdana"/>
              </a:rPr>
              <a:t> </a:t>
            </a:r>
            <a:r>
              <a:rPr sz="2400" spc="125" dirty="0">
                <a:latin typeface="Verdana"/>
                <a:cs typeface="Verdana"/>
              </a:rPr>
              <a:t>minimal</a:t>
            </a:r>
            <a:r>
              <a:rPr sz="2400" spc="220" dirty="0">
                <a:latin typeface="Verdana"/>
                <a:cs typeface="Verdana"/>
              </a:rPr>
              <a:t> </a:t>
            </a:r>
            <a:r>
              <a:rPr sz="2400" spc="10" dirty="0">
                <a:latin typeface="Verdana"/>
                <a:cs typeface="Verdana"/>
              </a:rPr>
              <a:t>skin</a:t>
            </a:r>
            <a:r>
              <a:rPr sz="2400" spc="220" dirty="0">
                <a:latin typeface="Verdana"/>
                <a:cs typeface="Verdana"/>
              </a:rPr>
              <a:t> </a:t>
            </a:r>
            <a:r>
              <a:rPr sz="2400" spc="185" dirty="0">
                <a:latin typeface="Verdana"/>
                <a:cs typeface="Verdana"/>
              </a:rPr>
              <a:t>contact </a:t>
            </a:r>
            <a:r>
              <a:rPr sz="2400" spc="-830" dirty="0">
                <a:latin typeface="Verdana"/>
                <a:cs typeface="Verdana"/>
              </a:rPr>
              <a:t> </a:t>
            </a:r>
            <a:r>
              <a:rPr sz="2400" spc="40" dirty="0">
                <a:latin typeface="Verdana"/>
                <a:cs typeface="Verdana"/>
              </a:rPr>
              <a:t>(i.e.</a:t>
            </a:r>
            <a:r>
              <a:rPr sz="2400" spc="225" dirty="0">
                <a:latin typeface="Verdana"/>
                <a:cs typeface="Verdana"/>
              </a:rPr>
              <a:t> </a:t>
            </a:r>
            <a:r>
              <a:rPr sz="2400" spc="40" dirty="0">
                <a:latin typeface="Verdana"/>
                <a:cs typeface="Verdana"/>
              </a:rPr>
              <a:t>floors,</a:t>
            </a:r>
            <a:r>
              <a:rPr sz="2400" spc="229" dirty="0">
                <a:latin typeface="Verdana"/>
                <a:cs typeface="Verdana"/>
              </a:rPr>
              <a:t> </a:t>
            </a:r>
            <a:r>
              <a:rPr sz="2400" spc="100" dirty="0">
                <a:latin typeface="Verdana"/>
                <a:cs typeface="Verdana"/>
              </a:rPr>
              <a:t>walls</a:t>
            </a:r>
            <a:r>
              <a:rPr sz="2400" spc="229" dirty="0">
                <a:latin typeface="Verdana"/>
                <a:cs typeface="Verdana"/>
              </a:rPr>
              <a:t> </a:t>
            </a:r>
            <a:r>
              <a:rPr sz="2400" spc="175" dirty="0">
                <a:latin typeface="Verdana"/>
                <a:cs typeface="Verdana"/>
              </a:rPr>
              <a:t>and</a:t>
            </a:r>
            <a:r>
              <a:rPr sz="2400" spc="225" dirty="0">
                <a:latin typeface="Verdana"/>
                <a:cs typeface="Verdana"/>
              </a:rPr>
              <a:t> </a:t>
            </a:r>
            <a:r>
              <a:rPr sz="2400" spc="170" dirty="0">
                <a:latin typeface="Verdana"/>
                <a:cs typeface="Verdana"/>
              </a:rPr>
              <a:t>ceilings)</a:t>
            </a:r>
            <a:endParaRPr sz="2400">
              <a:latin typeface="Verdana"/>
              <a:cs typeface="Verdana"/>
            </a:endParaRPr>
          </a:p>
          <a:p>
            <a:pPr marL="530225" marR="5080">
              <a:lnSpc>
                <a:spcPct val="114599"/>
              </a:lnSpc>
              <a:spcBef>
                <a:spcPts val="3295"/>
              </a:spcBef>
            </a:pPr>
            <a:r>
              <a:rPr sz="2400" spc="125" dirty="0">
                <a:latin typeface="Verdana"/>
                <a:cs typeface="Verdana"/>
              </a:rPr>
              <a:t>Surfaces</a:t>
            </a:r>
            <a:r>
              <a:rPr sz="2400" spc="215" dirty="0">
                <a:latin typeface="Verdana"/>
                <a:cs typeface="Verdana"/>
              </a:rPr>
              <a:t> </a:t>
            </a:r>
            <a:r>
              <a:rPr sz="2400" spc="35" dirty="0">
                <a:latin typeface="Verdana"/>
                <a:cs typeface="Verdana"/>
              </a:rPr>
              <a:t>with</a:t>
            </a:r>
            <a:r>
              <a:rPr sz="2400" spc="215" dirty="0">
                <a:latin typeface="Verdana"/>
                <a:cs typeface="Verdana"/>
              </a:rPr>
              <a:t> </a:t>
            </a:r>
            <a:r>
              <a:rPr sz="2400" spc="110" dirty="0">
                <a:latin typeface="Verdana"/>
                <a:cs typeface="Verdana"/>
              </a:rPr>
              <a:t>frequent</a:t>
            </a:r>
            <a:r>
              <a:rPr sz="2400" spc="215" dirty="0">
                <a:latin typeface="Verdana"/>
                <a:cs typeface="Verdana"/>
              </a:rPr>
              <a:t> </a:t>
            </a:r>
            <a:r>
              <a:rPr sz="2400" spc="10" dirty="0">
                <a:latin typeface="Verdana"/>
                <a:cs typeface="Verdana"/>
              </a:rPr>
              <a:t>skin</a:t>
            </a:r>
            <a:r>
              <a:rPr sz="2400" spc="215" dirty="0">
                <a:latin typeface="Verdana"/>
                <a:cs typeface="Verdana"/>
              </a:rPr>
              <a:t> </a:t>
            </a:r>
            <a:r>
              <a:rPr sz="2400" spc="185" dirty="0">
                <a:latin typeface="Verdana"/>
                <a:cs typeface="Verdana"/>
              </a:rPr>
              <a:t>contact </a:t>
            </a:r>
            <a:r>
              <a:rPr sz="2400" spc="-830" dirty="0">
                <a:latin typeface="Verdana"/>
                <a:cs typeface="Verdana"/>
              </a:rPr>
              <a:t> </a:t>
            </a:r>
            <a:r>
              <a:rPr sz="2400" spc="40" dirty="0">
                <a:latin typeface="Verdana"/>
                <a:cs typeface="Verdana"/>
              </a:rPr>
              <a:t>(i.e.</a:t>
            </a:r>
            <a:r>
              <a:rPr sz="2400" spc="225" dirty="0">
                <a:latin typeface="Verdana"/>
                <a:cs typeface="Verdana"/>
              </a:rPr>
              <a:t> </a:t>
            </a:r>
            <a:r>
              <a:rPr sz="2400" spc="90" dirty="0">
                <a:latin typeface="Verdana"/>
                <a:cs typeface="Verdana"/>
              </a:rPr>
              <a:t>high</a:t>
            </a:r>
            <a:r>
              <a:rPr sz="2400" spc="225" dirty="0">
                <a:latin typeface="Verdana"/>
                <a:cs typeface="Verdana"/>
              </a:rPr>
              <a:t> </a:t>
            </a:r>
            <a:r>
              <a:rPr sz="2400" spc="-20" dirty="0">
                <a:latin typeface="Verdana"/>
                <a:cs typeface="Verdana"/>
              </a:rPr>
              <a:t>risk</a:t>
            </a:r>
            <a:r>
              <a:rPr sz="2400" spc="225" dirty="0">
                <a:latin typeface="Verdana"/>
                <a:cs typeface="Verdana"/>
              </a:rPr>
              <a:t> </a:t>
            </a:r>
            <a:r>
              <a:rPr sz="2400" spc="195" dirty="0">
                <a:latin typeface="Verdana"/>
                <a:cs typeface="Verdana"/>
              </a:rPr>
              <a:t>surfaces)</a:t>
            </a:r>
            <a:endParaRPr sz="2400">
              <a:latin typeface="Verdana"/>
              <a:cs typeface="Verdana"/>
            </a:endParaRPr>
          </a:p>
        </p:txBody>
      </p:sp>
      <p:grpSp>
        <p:nvGrpSpPr>
          <p:cNvPr id="7" name="object 7"/>
          <p:cNvGrpSpPr/>
          <p:nvPr/>
        </p:nvGrpSpPr>
        <p:grpSpPr>
          <a:xfrm>
            <a:off x="8671428" y="1"/>
            <a:ext cx="9617075" cy="10287000"/>
            <a:chOff x="8671428" y="1"/>
            <a:chExt cx="9617075" cy="10287000"/>
          </a:xfrm>
        </p:grpSpPr>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7058169" y="9258301"/>
              <a:ext cx="942973" cy="723898"/>
            </a:xfrm>
            <a:prstGeom prst="rect">
              <a:avLst/>
            </a:prstGeom>
          </p:spPr>
        </p:pic>
        <p:pic>
          <p:nvPicPr>
            <p:cNvPr id="9" name="object 9"/>
            <p:cNvPicPr/>
            <p:nvPr/>
          </p:nvPicPr>
          <p:blipFill>
            <a:blip r:embed="rId6" cstate="print"/>
            <a:stretch>
              <a:fillRect/>
            </a:stretch>
          </p:blipFill>
          <p:spPr>
            <a:xfrm>
              <a:off x="8671428" y="1"/>
              <a:ext cx="9616570" cy="10286998"/>
            </a:xfrm>
            <a:prstGeom prst="rect">
              <a:avLst/>
            </a:prstGeom>
          </p:spPr>
        </p:pic>
      </p:grpSp>
      <p:sp>
        <p:nvSpPr>
          <p:cNvPr id="10" name="object 10"/>
          <p:cNvSpPr txBox="1">
            <a:spLocks noGrp="1"/>
          </p:cNvSpPr>
          <p:nvPr>
            <p:ph type="title"/>
          </p:nvPr>
        </p:nvSpPr>
        <p:spPr>
          <a:xfrm>
            <a:off x="1016000" y="843268"/>
            <a:ext cx="4682490" cy="1587500"/>
          </a:xfrm>
          <a:prstGeom prst="rect">
            <a:avLst/>
          </a:prstGeom>
        </p:spPr>
        <p:txBody>
          <a:bodyPr vert="horz" wrap="square" lIns="0" tIns="12065" rIns="0" bIns="0" rtlCol="0">
            <a:spAutoFit/>
          </a:bodyPr>
          <a:lstStyle/>
          <a:p>
            <a:pPr marL="12700" marR="5080">
              <a:lnSpc>
                <a:spcPct val="116500"/>
              </a:lnSpc>
              <a:spcBef>
                <a:spcPts val="95"/>
              </a:spcBef>
            </a:pPr>
            <a:r>
              <a:rPr spc="-170" dirty="0"/>
              <a:t>Routine</a:t>
            </a:r>
            <a:r>
              <a:rPr spc="-185" dirty="0"/>
              <a:t> </a:t>
            </a:r>
            <a:r>
              <a:rPr spc="-114" dirty="0"/>
              <a:t>surface  </a:t>
            </a:r>
            <a:r>
              <a:rPr spc="-35" dirty="0"/>
              <a:t>cleaning</a:t>
            </a:r>
          </a:p>
        </p:txBody>
      </p:sp>
      <p:pic>
        <p:nvPicPr>
          <p:cNvPr id="12" name="object 5">
            <a:hlinkClick r:id="rId7" action="ppaction://hlinksldjump"/>
            <a:extLst>
              <a:ext uri="{FF2B5EF4-FFF2-40B4-BE49-F238E27FC236}">
                <a16:creationId xmlns:a16="http://schemas.microsoft.com/office/drawing/2014/main" id="{07F8840F-0B37-057D-263A-93B2AB306069}"/>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7999" cy="10287000"/>
            <a:chOff x="0" y="0"/>
            <a:chExt cx="18287999" cy="1028700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0" y="0"/>
              <a:ext cx="18284190" cy="10287000"/>
            </a:xfrm>
            <a:custGeom>
              <a:avLst/>
              <a:gdLst/>
              <a:ahLst/>
              <a:cxnLst/>
              <a:rect l="l" t="t" r="r" b="b"/>
              <a:pathLst>
                <a:path w="18284190" h="10287000">
                  <a:moveTo>
                    <a:pt x="0" y="0"/>
                  </a:moveTo>
                  <a:lnTo>
                    <a:pt x="18283827" y="0"/>
                  </a:lnTo>
                  <a:lnTo>
                    <a:pt x="18283827" y="10286999"/>
                  </a:lnTo>
                  <a:lnTo>
                    <a:pt x="0" y="10286999"/>
                  </a:lnTo>
                  <a:lnTo>
                    <a:pt x="0" y="0"/>
                  </a:lnTo>
                  <a:close/>
                </a:path>
              </a:pathLst>
            </a:custGeom>
            <a:solidFill>
              <a:srgbClr val="000000">
                <a:alpha val="30979"/>
              </a:srgbClr>
            </a:solidFill>
          </p:spPr>
          <p:txBody>
            <a:bodyPr wrap="square" lIns="0" tIns="0" rIns="0" bIns="0" rtlCol="0"/>
            <a:lstStyle/>
            <a:p>
              <a:endParaRPr/>
            </a:p>
          </p:txBody>
        </p:sp>
      </p:grpSp>
      <p:sp>
        <p:nvSpPr>
          <p:cNvPr id="6" name="object 6"/>
          <p:cNvSpPr txBox="1">
            <a:spLocks noGrp="1"/>
          </p:cNvSpPr>
          <p:nvPr>
            <p:ph type="title"/>
          </p:nvPr>
        </p:nvSpPr>
        <p:spPr>
          <a:xfrm>
            <a:off x="2484983" y="3750531"/>
            <a:ext cx="13318490" cy="635000"/>
          </a:xfrm>
          <a:prstGeom prst="rect">
            <a:avLst/>
          </a:prstGeom>
        </p:spPr>
        <p:txBody>
          <a:bodyPr vert="horz" wrap="square" lIns="0" tIns="12700" rIns="0" bIns="0" rtlCol="0">
            <a:spAutoFit/>
          </a:bodyPr>
          <a:lstStyle/>
          <a:p>
            <a:pPr marL="12700">
              <a:lnSpc>
                <a:spcPct val="100000"/>
              </a:lnSpc>
              <a:spcBef>
                <a:spcPts val="100"/>
              </a:spcBef>
            </a:pPr>
            <a:r>
              <a:rPr sz="4000" spc="-300" dirty="0">
                <a:solidFill>
                  <a:srgbClr val="FFFFFF"/>
                </a:solidFill>
              </a:rPr>
              <a:t>How</a:t>
            </a:r>
            <a:r>
              <a:rPr sz="4000" spc="-170" dirty="0">
                <a:solidFill>
                  <a:srgbClr val="FFFFFF"/>
                </a:solidFill>
              </a:rPr>
              <a:t> </a:t>
            </a:r>
            <a:r>
              <a:rPr sz="4000" spc="-70" dirty="0">
                <a:solidFill>
                  <a:srgbClr val="FFFFFF"/>
                </a:solidFill>
              </a:rPr>
              <a:t>do</a:t>
            </a:r>
            <a:r>
              <a:rPr sz="4000" spc="-170" dirty="0">
                <a:solidFill>
                  <a:srgbClr val="FFFFFF"/>
                </a:solidFill>
              </a:rPr>
              <a:t> </a:t>
            </a:r>
            <a:r>
              <a:rPr sz="4000" spc="-75" dirty="0">
                <a:solidFill>
                  <a:srgbClr val="FFFFFF"/>
                </a:solidFill>
              </a:rPr>
              <a:t>you</a:t>
            </a:r>
            <a:r>
              <a:rPr sz="4000" spc="-170" dirty="0">
                <a:solidFill>
                  <a:srgbClr val="FFFFFF"/>
                </a:solidFill>
              </a:rPr>
              <a:t> </a:t>
            </a:r>
            <a:r>
              <a:rPr sz="4000" spc="-20" dirty="0">
                <a:solidFill>
                  <a:srgbClr val="FFFFFF"/>
                </a:solidFill>
              </a:rPr>
              <a:t>clean</a:t>
            </a:r>
            <a:r>
              <a:rPr sz="4000" spc="-170" dirty="0">
                <a:solidFill>
                  <a:srgbClr val="FFFFFF"/>
                </a:solidFill>
              </a:rPr>
              <a:t> </a:t>
            </a:r>
            <a:r>
              <a:rPr sz="4000" spc="-260" dirty="0">
                <a:solidFill>
                  <a:srgbClr val="FFFFFF"/>
                </a:solidFill>
              </a:rPr>
              <a:t>for</a:t>
            </a:r>
            <a:r>
              <a:rPr sz="4000" spc="-170" dirty="0">
                <a:solidFill>
                  <a:srgbClr val="FFFFFF"/>
                </a:solidFill>
              </a:rPr>
              <a:t> </a:t>
            </a:r>
            <a:r>
              <a:rPr sz="4000" dirty="0">
                <a:solidFill>
                  <a:srgbClr val="FFFFFF"/>
                </a:solidFill>
              </a:rPr>
              <a:t>minimal</a:t>
            </a:r>
            <a:r>
              <a:rPr sz="4000" spc="-170" dirty="0">
                <a:solidFill>
                  <a:srgbClr val="FFFFFF"/>
                </a:solidFill>
              </a:rPr>
              <a:t> </a:t>
            </a:r>
            <a:r>
              <a:rPr sz="4000" spc="-70" dirty="0">
                <a:solidFill>
                  <a:srgbClr val="FFFFFF"/>
                </a:solidFill>
              </a:rPr>
              <a:t>touched</a:t>
            </a:r>
            <a:r>
              <a:rPr sz="4000" spc="-170" dirty="0">
                <a:solidFill>
                  <a:srgbClr val="FFFFFF"/>
                </a:solidFill>
              </a:rPr>
              <a:t> </a:t>
            </a:r>
            <a:r>
              <a:rPr sz="4000" spc="-95" dirty="0">
                <a:solidFill>
                  <a:srgbClr val="FFFFFF"/>
                </a:solidFill>
              </a:rPr>
              <a:t>surfaces?</a:t>
            </a:r>
            <a:endParaRPr sz="4000"/>
          </a:p>
        </p:txBody>
      </p:sp>
      <p:pic>
        <p:nvPicPr>
          <p:cNvPr id="8" name="object 5">
            <a:hlinkClick r:id="rId3" action="ppaction://hlinksldjump"/>
            <a:extLst>
              <a:ext uri="{FF2B5EF4-FFF2-40B4-BE49-F238E27FC236}">
                <a16:creationId xmlns:a16="http://schemas.microsoft.com/office/drawing/2014/main" id="{6410708A-B729-D177-32EC-BCBAF0C3C0A9}"/>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064844" y="5437504"/>
            <a:ext cx="3238358" cy="3340893"/>
          </a:xfrm>
          <a:prstGeom prst="rect">
            <a:avLst/>
          </a:prstGeom>
        </p:spPr>
      </p:pic>
      <p:pic>
        <p:nvPicPr>
          <p:cNvPr id="4" name="object 4"/>
          <p:cNvPicPr/>
          <p:nvPr/>
        </p:nvPicPr>
        <p:blipFill>
          <a:blip r:embed="rId3" cstate="print"/>
          <a:stretch>
            <a:fillRect/>
          </a:stretch>
        </p:blipFill>
        <p:spPr>
          <a:xfrm>
            <a:off x="12515782" y="5292248"/>
            <a:ext cx="3625214" cy="3838574"/>
          </a:xfrm>
          <a:prstGeom prst="rect">
            <a:avLst/>
          </a:prstGeom>
        </p:spPr>
      </p:pic>
      <p:sp>
        <p:nvSpPr>
          <p:cNvPr id="5" name="object 5"/>
          <p:cNvSpPr txBox="1"/>
          <p:nvPr/>
        </p:nvSpPr>
        <p:spPr>
          <a:xfrm>
            <a:off x="1211069" y="2936605"/>
            <a:ext cx="6517640" cy="2120900"/>
          </a:xfrm>
          <a:prstGeom prst="rect">
            <a:avLst/>
          </a:prstGeom>
        </p:spPr>
        <p:txBody>
          <a:bodyPr vert="horz" wrap="square" lIns="0" tIns="12700" rIns="0" bIns="0" rtlCol="0">
            <a:spAutoFit/>
          </a:bodyPr>
          <a:lstStyle/>
          <a:p>
            <a:pPr marL="12700" marR="5080">
              <a:lnSpc>
                <a:spcPct val="114599"/>
              </a:lnSpc>
              <a:spcBef>
                <a:spcPts val="100"/>
              </a:spcBef>
            </a:pPr>
            <a:r>
              <a:rPr sz="2400" spc="10" dirty="0">
                <a:latin typeface="Verdana"/>
                <a:cs typeface="Verdana"/>
              </a:rPr>
              <a:t>Combining</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15" dirty="0">
                <a:latin typeface="Verdana"/>
                <a:cs typeface="Verdana"/>
              </a:rPr>
              <a:t>use</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185" dirty="0">
                <a:latin typeface="Verdana"/>
                <a:cs typeface="Verdana"/>
              </a:rPr>
              <a:t>PPE</a:t>
            </a:r>
            <a:r>
              <a:rPr sz="2400" spc="-120" dirty="0">
                <a:latin typeface="Verdana"/>
                <a:cs typeface="Verdana"/>
              </a:rPr>
              <a:t> </a:t>
            </a:r>
            <a:r>
              <a:rPr sz="2400" spc="60" dirty="0">
                <a:latin typeface="Verdana"/>
                <a:cs typeface="Verdana"/>
              </a:rPr>
              <a:t>and</a:t>
            </a:r>
            <a:r>
              <a:rPr sz="2400" spc="-125" dirty="0">
                <a:latin typeface="Verdana"/>
                <a:cs typeface="Verdana"/>
              </a:rPr>
              <a:t> </a:t>
            </a:r>
            <a:r>
              <a:rPr sz="2400" spc="-45" dirty="0">
                <a:latin typeface="Verdana"/>
                <a:cs typeface="Verdana"/>
              </a:rPr>
              <a:t>following</a:t>
            </a:r>
            <a:r>
              <a:rPr sz="2400" spc="-125" dirty="0">
                <a:latin typeface="Verdana"/>
                <a:cs typeface="Verdana"/>
              </a:rPr>
              <a:t> </a:t>
            </a:r>
            <a:r>
              <a:rPr sz="2400" spc="-60" dirty="0">
                <a:latin typeface="Verdana"/>
                <a:cs typeface="Verdana"/>
              </a:rPr>
              <a:t>the </a:t>
            </a:r>
            <a:r>
              <a:rPr sz="2400" spc="-830" dirty="0">
                <a:latin typeface="Verdana"/>
                <a:cs typeface="Verdana"/>
              </a:rPr>
              <a:t> </a:t>
            </a:r>
            <a:r>
              <a:rPr sz="2400" spc="-10" dirty="0">
                <a:latin typeface="Verdana"/>
                <a:cs typeface="Verdana"/>
              </a:rPr>
              <a:t>correct </a:t>
            </a:r>
            <a:r>
              <a:rPr sz="2400" spc="5" dirty="0">
                <a:latin typeface="Verdana"/>
                <a:cs typeface="Verdana"/>
              </a:rPr>
              <a:t>cleaning </a:t>
            </a:r>
            <a:r>
              <a:rPr sz="2400" dirty="0">
                <a:latin typeface="Verdana"/>
                <a:cs typeface="Verdana"/>
              </a:rPr>
              <a:t>procedures </a:t>
            </a:r>
            <a:r>
              <a:rPr sz="2400" spc="-20" dirty="0">
                <a:latin typeface="Verdana"/>
                <a:cs typeface="Verdana"/>
              </a:rPr>
              <a:t>helps </a:t>
            </a:r>
            <a:r>
              <a:rPr sz="2400" spc="-55" dirty="0">
                <a:latin typeface="Verdana"/>
                <a:cs typeface="Verdana"/>
              </a:rPr>
              <a:t>prevent </a:t>
            </a:r>
            <a:r>
              <a:rPr sz="2400" spc="-50" dirty="0">
                <a:latin typeface="Verdana"/>
                <a:cs typeface="Verdana"/>
              </a:rPr>
              <a:t> </a:t>
            </a:r>
            <a:r>
              <a:rPr sz="2400" spc="-5" dirty="0">
                <a:latin typeface="Verdana"/>
                <a:cs typeface="Verdana"/>
              </a:rPr>
              <a:t>contamination </a:t>
            </a:r>
            <a:r>
              <a:rPr sz="2400" spc="-10" dirty="0">
                <a:latin typeface="Verdana"/>
                <a:cs typeface="Verdana"/>
              </a:rPr>
              <a:t>of </a:t>
            </a:r>
            <a:r>
              <a:rPr sz="2400" spc="-75" dirty="0">
                <a:latin typeface="Verdana"/>
                <a:cs typeface="Verdana"/>
              </a:rPr>
              <a:t>clothing, </a:t>
            </a:r>
            <a:r>
              <a:rPr sz="2400" spc="-35" dirty="0">
                <a:latin typeface="Verdana"/>
                <a:cs typeface="Verdana"/>
              </a:rPr>
              <a:t>exposing </a:t>
            </a:r>
            <a:r>
              <a:rPr sz="2400" spc="-10" dirty="0">
                <a:latin typeface="Verdana"/>
                <a:cs typeface="Verdana"/>
              </a:rPr>
              <a:t>of </a:t>
            </a:r>
            <a:r>
              <a:rPr sz="2400" spc="-120" dirty="0">
                <a:latin typeface="Verdana"/>
                <a:cs typeface="Verdana"/>
              </a:rPr>
              <a:t>skin </a:t>
            </a:r>
            <a:r>
              <a:rPr sz="2400" spc="-114" dirty="0">
                <a:latin typeface="Verdana"/>
                <a:cs typeface="Verdana"/>
              </a:rPr>
              <a:t> </a:t>
            </a:r>
            <a:r>
              <a:rPr sz="2400" spc="60" dirty="0">
                <a:latin typeface="Verdana"/>
                <a:cs typeface="Verdana"/>
              </a:rPr>
              <a:t>and</a:t>
            </a:r>
            <a:r>
              <a:rPr sz="2400" spc="-135" dirty="0">
                <a:latin typeface="Verdana"/>
                <a:cs typeface="Verdana"/>
              </a:rPr>
              <a:t> </a:t>
            </a:r>
            <a:r>
              <a:rPr sz="2400" spc="25" dirty="0">
                <a:latin typeface="Verdana"/>
                <a:cs typeface="Verdana"/>
              </a:rPr>
              <a:t>mucus</a:t>
            </a:r>
            <a:r>
              <a:rPr sz="2400" spc="-130" dirty="0">
                <a:latin typeface="Verdana"/>
                <a:cs typeface="Verdana"/>
              </a:rPr>
              <a:t> </a:t>
            </a:r>
            <a:r>
              <a:rPr sz="2400" spc="20" dirty="0">
                <a:latin typeface="Verdana"/>
                <a:cs typeface="Verdana"/>
              </a:rPr>
              <a:t>membranes</a:t>
            </a:r>
            <a:r>
              <a:rPr sz="2400" spc="-135" dirty="0">
                <a:latin typeface="Verdana"/>
                <a:cs typeface="Verdana"/>
              </a:rPr>
              <a:t> </a:t>
            </a:r>
            <a:r>
              <a:rPr sz="2400" spc="60" dirty="0">
                <a:latin typeface="Verdana"/>
                <a:cs typeface="Verdana"/>
              </a:rPr>
              <a:t>and</a:t>
            </a:r>
            <a:r>
              <a:rPr sz="2400" spc="-130" dirty="0">
                <a:latin typeface="Verdana"/>
                <a:cs typeface="Verdana"/>
              </a:rPr>
              <a:t> </a:t>
            </a:r>
            <a:r>
              <a:rPr sz="2400" spc="-60" dirty="0">
                <a:latin typeface="Verdana"/>
                <a:cs typeface="Verdana"/>
              </a:rPr>
              <a:t>the</a:t>
            </a:r>
            <a:r>
              <a:rPr sz="2400" spc="-130" dirty="0">
                <a:latin typeface="Verdana"/>
                <a:cs typeface="Verdana"/>
              </a:rPr>
              <a:t> </a:t>
            </a:r>
            <a:r>
              <a:rPr sz="2400" spc="-55" dirty="0">
                <a:latin typeface="Verdana"/>
                <a:cs typeface="Verdana"/>
              </a:rPr>
              <a:t>transfer</a:t>
            </a:r>
            <a:r>
              <a:rPr sz="2400" spc="-135" dirty="0">
                <a:latin typeface="Verdana"/>
                <a:cs typeface="Verdana"/>
              </a:rPr>
              <a:t> </a:t>
            </a:r>
            <a:r>
              <a:rPr sz="2400" spc="-10" dirty="0">
                <a:latin typeface="Verdana"/>
                <a:cs typeface="Verdana"/>
              </a:rPr>
              <a:t>of </a:t>
            </a:r>
            <a:r>
              <a:rPr sz="2400" spc="-830" dirty="0">
                <a:latin typeface="Verdana"/>
                <a:cs typeface="Verdana"/>
              </a:rPr>
              <a:t> </a:t>
            </a:r>
            <a:r>
              <a:rPr sz="2400" spc="-40" dirty="0">
                <a:latin typeface="Verdana"/>
                <a:cs typeface="Verdana"/>
              </a:rPr>
              <a:t>harmful</a:t>
            </a:r>
            <a:r>
              <a:rPr sz="2400" spc="-130" dirty="0">
                <a:latin typeface="Verdana"/>
                <a:cs typeface="Verdana"/>
              </a:rPr>
              <a:t> </a:t>
            </a:r>
            <a:r>
              <a:rPr sz="2400" spc="-25" dirty="0">
                <a:latin typeface="Verdana"/>
                <a:cs typeface="Verdana"/>
              </a:rPr>
              <a:t>pathogens.</a:t>
            </a:r>
            <a:endParaRPr sz="2400">
              <a:latin typeface="Verdana"/>
              <a:cs typeface="Verdana"/>
            </a:endParaRPr>
          </a:p>
        </p:txBody>
      </p:sp>
      <p:sp>
        <p:nvSpPr>
          <p:cNvPr id="6" name="object 6"/>
          <p:cNvSpPr txBox="1">
            <a:spLocks noGrp="1"/>
          </p:cNvSpPr>
          <p:nvPr>
            <p:ph type="title"/>
          </p:nvPr>
        </p:nvSpPr>
        <p:spPr>
          <a:xfrm>
            <a:off x="1015997" y="843267"/>
            <a:ext cx="7346950" cy="1587500"/>
          </a:xfrm>
          <a:prstGeom prst="rect">
            <a:avLst/>
          </a:prstGeom>
        </p:spPr>
        <p:txBody>
          <a:bodyPr vert="horz" wrap="square" lIns="0" tIns="12065" rIns="0" bIns="0" rtlCol="0">
            <a:spAutoFit/>
          </a:bodyPr>
          <a:lstStyle/>
          <a:p>
            <a:pPr marL="12700" marR="5080">
              <a:lnSpc>
                <a:spcPct val="116500"/>
              </a:lnSpc>
              <a:spcBef>
                <a:spcPts val="95"/>
              </a:spcBef>
            </a:pPr>
            <a:r>
              <a:rPr spc="-95" dirty="0"/>
              <a:t>Technique</a:t>
            </a:r>
            <a:r>
              <a:rPr spc="-185" dirty="0"/>
              <a:t> </a:t>
            </a:r>
            <a:r>
              <a:rPr spc="-285" dirty="0"/>
              <a:t>for</a:t>
            </a:r>
            <a:r>
              <a:rPr spc="-185" dirty="0"/>
              <a:t> </a:t>
            </a:r>
            <a:r>
              <a:rPr spc="-135" dirty="0"/>
              <a:t>frequently  </a:t>
            </a:r>
            <a:r>
              <a:rPr spc="-80" dirty="0"/>
              <a:t>touched</a:t>
            </a:r>
            <a:r>
              <a:rPr spc="-190" dirty="0"/>
              <a:t> </a:t>
            </a:r>
            <a:r>
              <a:rPr spc="-135" dirty="0"/>
              <a:t>surfaces</a:t>
            </a:r>
          </a:p>
        </p:txBody>
      </p:sp>
      <p:pic>
        <p:nvPicPr>
          <p:cNvPr id="7" name="object 7"/>
          <p:cNvPicPr/>
          <p:nvPr/>
        </p:nvPicPr>
        <p:blipFill>
          <a:blip r:embed="rId4" cstate="print"/>
          <a:stretch>
            <a:fillRect/>
          </a:stretch>
        </p:blipFill>
        <p:spPr>
          <a:xfrm>
            <a:off x="13026080" y="1303751"/>
            <a:ext cx="2958945" cy="3626452"/>
          </a:xfrm>
          <a:prstGeom prst="rect">
            <a:avLst/>
          </a:prstGeom>
        </p:spPr>
      </p:pic>
      <p:pic>
        <p:nvPicPr>
          <p:cNvPr id="8" name="object 8"/>
          <p:cNvPicPr/>
          <p:nvPr/>
        </p:nvPicPr>
        <p:blipFill>
          <a:blip r:embed="rId5" cstate="print"/>
          <a:stretch>
            <a:fillRect/>
          </a:stretch>
        </p:blipFill>
        <p:spPr>
          <a:xfrm>
            <a:off x="9192395" y="1303716"/>
            <a:ext cx="2942454" cy="3121493"/>
          </a:xfrm>
          <a:prstGeom prst="rect">
            <a:avLst/>
          </a:prstGeom>
        </p:spPr>
      </p:pic>
      <p:pic>
        <p:nvPicPr>
          <p:cNvPr id="9" name="object 9"/>
          <p:cNvPicPr/>
          <p:nvPr/>
        </p:nvPicPr>
        <p:blipFill>
          <a:blip r:embed="rId6" cstate="print"/>
          <a:stretch>
            <a:fillRect/>
          </a:stretch>
        </p:blipFill>
        <p:spPr>
          <a:xfrm>
            <a:off x="7636916" y="5292248"/>
            <a:ext cx="3684435" cy="3320036"/>
          </a:xfrm>
          <a:prstGeom prst="rect">
            <a:avLst/>
          </a:prstGeom>
        </p:spPr>
      </p:pic>
      <p:pic>
        <p:nvPicPr>
          <p:cNvPr id="11" name="object 5">
            <a:hlinkClick r:id="rId7" action="ppaction://hlinksldjump"/>
            <a:extLst>
              <a:ext uri="{FF2B5EF4-FFF2-40B4-BE49-F238E27FC236}">
                <a16:creationId xmlns:a16="http://schemas.microsoft.com/office/drawing/2014/main" id="{99ACE19B-CD14-F9BF-4B52-1A36086A7F39}"/>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7999" cy="10287000"/>
            <a:chOff x="0" y="0"/>
            <a:chExt cx="18287999" cy="1028700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0" y="0"/>
              <a:ext cx="18284190" cy="10287000"/>
            </a:xfrm>
            <a:custGeom>
              <a:avLst/>
              <a:gdLst/>
              <a:ahLst/>
              <a:cxnLst/>
              <a:rect l="l" t="t" r="r" b="b"/>
              <a:pathLst>
                <a:path w="18284190" h="10287000">
                  <a:moveTo>
                    <a:pt x="0" y="0"/>
                  </a:moveTo>
                  <a:lnTo>
                    <a:pt x="18283827" y="0"/>
                  </a:lnTo>
                  <a:lnTo>
                    <a:pt x="18283827" y="10286999"/>
                  </a:lnTo>
                  <a:lnTo>
                    <a:pt x="0" y="10286999"/>
                  </a:lnTo>
                  <a:lnTo>
                    <a:pt x="0" y="0"/>
                  </a:lnTo>
                  <a:close/>
                </a:path>
              </a:pathLst>
            </a:custGeom>
            <a:solidFill>
              <a:srgbClr val="000000">
                <a:alpha val="30979"/>
              </a:srgbClr>
            </a:solidFill>
          </p:spPr>
          <p:txBody>
            <a:bodyPr wrap="square" lIns="0" tIns="0" rIns="0" bIns="0" rtlCol="0"/>
            <a:lstStyle/>
            <a:p>
              <a:endParaRPr/>
            </a:p>
          </p:txBody>
        </p:sp>
      </p:grpSp>
      <p:sp>
        <p:nvSpPr>
          <p:cNvPr id="6" name="object 6"/>
          <p:cNvSpPr txBox="1"/>
          <p:nvPr/>
        </p:nvSpPr>
        <p:spPr>
          <a:xfrm>
            <a:off x="1708151" y="1714584"/>
            <a:ext cx="14728825" cy="5521325"/>
          </a:xfrm>
          <a:prstGeom prst="rect">
            <a:avLst/>
          </a:prstGeom>
        </p:spPr>
        <p:txBody>
          <a:bodyPr vert="horz" wrap="square" lIns="0" tIns="12700" rIns="0" bIns="0" rtlCol="0">
            <a:spAutoFit/>
          </a:bodyPr>
          <a:lstStyle/>
          <a:p>
            <a:pPr marL="1134110">
              <a:lnSpc>
                <a:spcPts val="4540"/>
              </a:lnSpc>
              <a:spcBef>
                <a:spcPts val="100"/>
              </a:spcBef>
              <a:tabLst>
                <a:tab pos="4827270" algn="l"/>
              </a:tabLst>
            </a:pPr>
            <a:r>
              <a:rPr sz="6000" b="1" spc="-104" baseline="-59722" dirty="0">
                <a:solidFill>
                  <a:srgbClr val="FFFFFF"/>
                </a:solidFill>
                <a:latin typeface="Verdana"/>
                <a:cs typeface="Verdana"/>
              </a:rPr>
              <a:t>Enhanced	</a:t>
            </a:r>
            <a:r>
              <a:rPr sz="4000" b="1" spc="-70" dirty="0">
                <a:solidFill>
                  <a:srgbClr val="FFFFFF"/>
                </a:solidFill>
                <a:latin typeface="Verdana"/>
                <a:cs typeface="Verdana"/>
              </a:rPr>
              <a:t>Enhanced</a:t>
            </a:r>
            <a:r>
              <a:rPr sz="4000" b="1" spc="-215" dirty="0">
                <a:solidFill>
                  <a:srgbClr val="FFFFFF"/>
                </a:solidFill>
                <a:latin typeface="Verdana"/>
                <a:cs typeface="Verdana"/>
              </a:rPr>
              <a:t> </a:t>
            </a:r>
            <a:r>
              <a:rPr sz="4000" b="1" spc="-30" dirty="0">
                <a:solidFill>
                  <a:srgbClr val="FFFFFF"/>
                </a:solidFill>
                <a:latin typeface="Verdana"/>
                <a:cs typeface="Verdana"/>
              </a:rPr>
              <a:t>cleaning</a:t>
            </a:r>
            <a:endParaRPr sz="4000">
              <a:latin typeface="Verdana"/>
              <a:cs typeface="Verdana"/>
            </a:endParaRPr>
          </a:p>
          <a:p>
            <a:pPr marL="3799204" marR="320040" indent="-3328670">
              <a:lnSpc>
                <a:spcPts val="4280"/>
              </a:lnSpc>
              <a:spcBef>
                <a:spcPts val="310"/>
              </a:spcBef>
              <a:tabLst>
                <a:tab pos="3978910" algn="l"/>
              </a:tabLst>
            </a:pPr>
            <a:r>
              <a:rPr sz="6000" b="1" spc="-127" baseline="-59722" dirty="0">
                <a:solidFill>
                  <a:srgbClr val="FFFFFF"/>
                </a:solidFill>
                <a:latin typeface="Verdana"/>
                <a:cs typeface="Verdana"/>
              </a:rPr>
              <a:t>undertaken		</a:t>
            </a:r>
            <a:r>
              <a:rPr sz="4000" b="1" spc="-30" dirty="0">
                <a:solidFill>
                  <a:srgbClr val="FFFFFF"/>
                </a:solidFill>
                <a:latin typeface="Verdana"/>
                <a:cs typeface="Verdana"/>
              </a:rPr>
              <a:t>cleaning </a:t>
            </a:r>
            <a:r>
              <a:rPr sz="4000" b="1" spc="20" dirty="0">
                <a:solidFill>
                  <a:srgbClr val="FFFFFF"/>
                </a:solidFill>
                <a:latin typeface="Verdana"/>
                <a:cs typeface="Verdana"/>
              </a:rPr>
              <a:t>and </a:t>
            </a:r>
            <a:r>
              <a:rPr sz="4000" b="1" spc="-105" dirty="0">
                <a:solidFill>
                  <a:srgbClr val="FFFFFF"/>
                </a:solidFill>
                <a:latin typeface="Verdana"/>
                <a:cs typeface="Verdana"/>
              </a:rPr>
              <a:t>disinfection </a:t>
            </a:r>
            <a:r>
              <a:rPr sz="4000" b="1" spc="-120" dirty="0">
                <a:solidFill>
                  <a:srgbClr val="FFFFFF"/>
                </a:solidFill>
                <a:latin typeface="Verdana"/>
                <a:cs typeface="Verdana"/>
              </a:rPr>
              <a:t>process is </a:t>
            </a:r>
            <a:r>
              <a:rPr sz="4000" b="1" spc="-114" dirty="0">
                <a:solidFill>
                  <a:srgbClr val="FFFFFF"/>
                </a:solidFill>
                <a:latin typeface="Verdana"/>
                <a:cs typeface="Verdana"/>
              </a:rPr>
              <a:t> </a:t>
            </a:r>
            <a:r>
              <a:rPr sz="4000" b="1" spc="-175" dirty="0">
                <a:solidFill>
                  <a:srgbClr val="FFFFFF"/>
                </a:solidFill>
                <a:latin typeface="Verdana"/>
                <a:cs typeface="Verdana"/>
              </a:rPr>
              <a:t>when</a:t>
            </a:r>
            <a:r>
              <a:rPr sz="4000" b="1" spc="-170" dirty="0">
                <a:solidFill>
                  <a:srgbClr val="FFFFFF"/>
                </a:solidFill>
                <a:latin typeface="Verdana"/>
                <a:cs typeface="Verdana"/>
              </a:rPr>
              <a:t> </a:t>
            </a:r>
            <a:r>
              <a:rPr sz="4000" b="1" spc="-155" dirty="0">
                <a:solidFill>
                  <a:srgbClr val="FFFFFF"/>
                </a:solidFill>
                <a:latin typeface="Verdana"/>
                <a:cs typeface="Verdana"/>
              </a:rPr>
              <a:t>there</a:t>
            </a:r>
            <a:r>
              <a:rPr sz="4000" b="1" spc="-170" dirty="0">
                <a:solidFill>
                  <a:srgbClr val="FFFFFF"/>
                </a:solidFill>
                <a:latin typeface="Verdana"/>
                <a:cs typeface="Verdana"/>
              </a:rPr>
              <a:t> </a:t>
            </a:r>
            <a:r>
              <a:rPr sz="4000" b="1" spc="-120" dirty="0">
                <a:solidFill>
                  <a:srgbClr val="FFFFFF"/>
                </a:solidFill>
                <a:latin typeface="Verdana"/>
                <a:cs typeface="Verdana"/>
              </a:rPr>
              <a:t>is</a:t>
            </a:r>
            <a:r>
              <a:rPr sz="4000" b="1" spc="-170" dirty="0">
                <a:solidFill>
                  <a:srgbClr val="FFFFFF"/>
                </a:solidFill>
                <a:latin typeface="Verdana"/>
                <a:cs typeface="Verdana"/>
              </a:rPr>
              <a:t> </a:t>
            </a:r>
            <a:r>
              <a:rPr sz="4000" b="1" spc="35" dirty="0">
                <a:solidFill>
                  <a:srgbClr val="FFFFFF"/>
                </a:solidFill>
                <a:latin typeface="Verdana"/>
                <a:cs typeface="Verdana"/>
              </a:rPr>
              <a:t>an</a:t>
            </a:r>
            <a:r>
              <a:rPr sz="4000" b="1" spc="-170" dirty="0">
                <a:solidFill>
                  <a:srgbClr val="FFFFFF"/>
                </a:solidFill>
                <a:latin typeface="Verdana"/>
                <a:cs typeface="Verdana"/>
              </a:rPr>
              <a:t> </a:t>
            </a:r>
            <a:r>
              <a:rPr sz="4000" b="1" spc="-95" dirty="0">
                <a:solidFill>
                  <a:srgbClr val="FFFFFF"/>
                </a:solidFill>
                <a:latin typeface="Verdana"/>
                <a:cs typeface="Verdana"/>
              </a:rPr>
              <a:t>outbreak</a:t>
            </a:r>
            <a:r>
              <a:rPr sz="4000" b="1" spc="-170" dirty="0">
                <a:solidFill>
                  <a:srgbClr val="FFFFFF"/>
                </a:solidFill>
                <a:latin typeface="Verdana"/>
                <a:cs typeface="Verdana"/>
              </a:rPr>
              <a:t> </a:t>
            </a:r>
            <a:r>
              <a:rPr sz="4000" b="1" spc="-240" dirty="0">
                <a:solidFill>
                  <a:srgbClr val="FFFFFF"/>
                </a:solidFill>
                <a:latin typeface="Verdana"/>
                <a:cs typeface="Verdana"/>
              </a:rPr>
              <a:t>of</a:t>
            </a:r>
            <a:r>
              <a:rPr sz="4000" b="1" spc="-170" dirty="0">
                <a:solidFill>
                  <a:srgbClr val="FFFFFF"/>
                </a:solidFill>
                <a:latin typeface="Verdana"/>
                <a:cs typeface="Verdana"/>
              </a:rPr>
              <a:t> </a:t>
            </a:r>
            <a:r>
              <a:rPr sz="4000" b="1" spc="-114" dirty="0">
                <a:solidFill>
                  <a:srgbClr val="FFFFFF"/>
                </a:solidFill>
                <a:latin typeface="Verdana"/>
                <a:cs typeface="Verdana"/>
              </a:rPr>
              <a:t>infections</a:t>
            </a:r>
            <a:endParaRPr sz="4000">
              <a:latin typeface="Verdana"/>
              <a:cs typeface="Verdana"/>
            </a:endParaRPr>
          </a:p>
          <a:p>
            <a:pPr marL="75565" marR="68580" indent="143510" algn="ctr">
              <a:lnSpc>
                <a:spcPts val="4280"/>
              </a:lnSpc>
              <a:spcBef>
                <a:spcPts val="4265"/>
              </a:spcBef>
              <a:tabLst>
                <a:tab pos="6356985" algn="l"/>
                <a:tab pos="6525895" algn="l"/>
                <a:tab pos="8047990" algn="l"/>
                <a:tab pos="9851390" algn="l"/>
              </a:tabLst>
            </a:pPr>
            <a:r>
              <a:rPr sz="4000" b="1" spc="-20" dirty="0">
                <a:solidFill>
                  <a:srgbClr val="FFFFFF"/>
                </a:solidFill>
                <a:latin typeface="Verdana"/>
                <a:cs typeface="Verdana"/>
              </a:rPr>
              <a:t>as</a:t>
            </a:r>
            <a:r>
              <a:rPr sz="4000" b="1" spc="-165" dirty="0">
                <a:solidFill>
                  <a:srgbClr val="FFFFFF"/>
                </a:solidFill>
                <a:latin typeface="Verdana"/>
                <a:cs typeface="Verdana"/>
              </a:rPr>
              <a:t> </a:t>
            </a:r>
            <a:r>
              <a:rPr sz="4000" b="1" spc="-320" dirty="0">
                <a:solidFill>
                  <a:srgbClr val="FFFFFF"/>
                </a:solidFill>
                <a:latin typeface="Verdana"/>
                <a:cs typeface="Verdana"/>
              </a:rPr>
              <a:t>COVID.</a:t>
            </a:r>
            <a:r>
              <a:rPr sz="4000" b="1" spc="-165" dirty="0">
                <a:solidFill>
                  <a:srgbClr val="FFFFFF"/>
                </a:solidFill>
                <a:latin typeface="Verdana"/>
                <a:cs typeface="Verdana"/>
              </a:rPr>
              <a:t> </a:t>
            </a:r>
            <a:r>
              <a:rPr sz="4000" b="1" spc="-100" dirty="0">
                <a:solidFill>
                  <a:srgbClr val="FFFFFF"/>
                </a:solidFill>
                <a:latin typeface="Verdana"/>
                <a:cs typeface="Verdana"/>
              </a:rPr>
              <a:t>Removal</a:t>
            </a:r>
            <a:r>
              <a:rPr sz="4000" b="1" spc="-165" dirty="0">
                <a:solidFill>
                  <a:srgbClr val="FFFFFF"/>
                </a:solidFill>
                <a:latin typeface="Verdana"/>
                <a:cs typeface="Verdana"/>
              </a:rPr>
              <a:t> </a:t>
            </a:r>
            <a:r>
              <a:rPr sz="4000" b="1" spc="-240" dirty="0">
                <a:solidFill>
                  <a:srgbClr val="FFFFFF"/>
                </a:solidFill>
                <a:latin typeface="Verdana"/>
                <a:cs typeface="Verdana"/>
              </a:rPr>
              <a:t>of	</a:t>
            </a:r>
            <a:r>
              <a:rPr sz="6000" b="1" spc="-82" baseline="59722" dirty="0">
                <a:solidFill>
                  <a:srgbClr val="FFFFFF"/>
                </a:solidFill>
                <a:latin typeface="Verdana"/>
                <a:cs typeface="Verdana"/>
              </a:rPr>
              <a:t>such	</a:t>
            </a:r>
            <a:r>
              <a:rPr sz="4000" b="1" spc="-55" dirty="0">
                <a:solidFill>
                  <a:srgbClr val="FFFFFF"/>
                </a:solidFill>
                <a:latin typeface="Verdana"/>
                <a:cs typeface="Verdana"/>
              </a:rPr>
              <a:t>such </a:t>
            </a:r>
            <a:r>
              <a:rPr sz="4000" b="1" spc="-20" dirty="0">
                <a:solidFill>
                  <a:srgbClr val="FFFFFF"/>
                </a:solidFill>
                <a:latin typeface="Verdana"/>
                <a:cs typeface="Verdana"/>
              </a:rPr>
              <a:t>as </a:t>
            </a:r>
            <a:r>
              <a:rPr sz="4000" b="1" spc="-114" dirty="0">
                <a:solidFill>
                  <a:srgbClr val="FFFFFF"/>
                </a:solidFill>
                <a:latin typeface="Verdana"/>
                <a:cs typeface="Verdana"/>
              </a:rPr>
              <a:t>the </a:t>
            </a:r>
            <a:r>
              <a:rPr sz="4000" b="1" spc="-135" dirty="0">
                <a:solidFill>
                  <a:srgbClr val="FFFFFF"/>
                </a:solidFill>
                <a:latin typeface="Verdana"/>
                <a:cs typeface="Verdana"/>
              </a:rPr>
              <a:t>virus </a:t>
            </a:r>
            <a:r>
              <a:rPr sz="4000" b="1" spc="-65" dirty="0">
                <a:solidFill>
                  <a:srgbClr val="FFFFFF"/>
                </a:solidFill>
                <a:latin typeface="Verdana"/>
                <a:cs typeface="Verdana"/>
              </a:rPr>
              <a:t>that </a:t>
            </a:r>
            <a:r>
              <a:rPr sz="4000" b="1" spc="-60" dirty="0">
                <a:solidFill>
                  <a:srgbClr val="FFFFFF"/>
                </a:solidFill>
                <a:latin typeface="Verdana"/>
                <a:cs typeface="Verdana"/>
              </a:rPr>
              <a:t> </a:t>
            </a:r>
            <a:r>
              <a:rPr sz="4000" b="1" spc="-55" dirty="0">
                <a:solidFill>
                  <a:srgbClr val="FFFFFF"/>
                </a:solidFill>
                <a:latin typeface="Verdana"/>
                <a:cs typeface="Verdana"/>
              </a:rPr>
              <a:t>causes</a:t>
            </a:r>
            <a:r>
              <a:rPr sz="4000" b="1" spc="-170" dirty="0">
                <a:solidFill>
                  <a:srgbClr val="FFFFFF"/>
                </a:solidFill>
                <a:latin typeface="Verdana"/>
                <a:cs typeface="Verdana"/>
              </a:rPr>
              <a:t> </a:t>
            </a:r>
            <a:r>
              <a:rPr sz="4000" b="1" spc="-320" dirty="0">
                <a:solidFill>
                  <a:srgbClr val="FFFFFF"/>
                </a:solidFill>
                <a:latin typeface="Verdana"/>
                <a:cs typeface="Verdana"/>
              </a:rPr>
              <a:t>COVID-19		</a:t>
            </a:r>
            <a:r>
              <a:rPr sz="6000" b="1" spc="-142" baseline="59027" dirty="0">
                <a:solidFill>
                  <a:srgbClr val="FFFFFF"/>
                </a:solidFill>
                <a:latin typeface="Verdana"/>
                <a:cs typeface="Verdana"/>
              </a:rPr>
              <a:t>germs	</a:t>
            </a:r>
            <a:r>
              <a:rPr sz="4000" b="1" spc="-30" dirty="0">
                <a:solidFill>
                  <a:srgbClr val="FFFFFF"/>
                </a:solidFill>
                <a:latin typeface="Verdana"/>
                <a:cs typeface="Verdana"/>
              </a:rPr>
              <a:t>cleaning</a:t>
            </a:r>
            <a:r>
              <a:rPr sz="4000" b="1" spc="-225" dirty="0">
                <a:solidFill>
                  <a:srgbClr val="FFFFFF"/>
                </a:solidFill>
                <a:latin typeface="Verdana"/>
                <a:cs typeface="Verdana"/>
              </a:rPr>
              <a:t> </a:t>
            </a:r>
            <a:r>
              <a:rPr sz="4000" b="1" spc="-175" dirty="0">
                <a:solidFill>
                  <a:srgbClr val="FFFFFF"/>
                </a:solidFill>
                <a:latin typeface="Verdana"/>
                <a:cs typeface="Verdana"/>
              </a:rPr>
              <a:t>followed</a:t>
            </a:r>
            <a:endParaRPr sz="4000">
              <a:latin typeface="Verdana"/>
              <a:cs typeface="Verdana"/>
            </a:endParaRPr>
          </a:p>
          <a:p>
            <a:pPr marL="1266825">
              <a:lnSpc>
                <a:spcPts val="325"/>
              </a:lnSpc>
              <a:tabLst>
                <a:tab pos="4808220" algn="l"/>
              </a:tabLst>
            </a:pPr>
            <a:r>
              <a:rPr sz="6000" b="1" spc="-37" baseline="-59722" dirty="0">
                <a:solidFill>
                  <a:srgbClr val="FFFFFF"/>
                </a:solidFill>
                <a:latin typeface="Verdana"/>
                <a:cs typeface="Verdana"/>
              </a:rPr>
              <a:t>by	</a:t>
            </a:r>
            <a:r>
              <a:rPr sz="4000" b="1" spc="-145" dirty="0">
                <a:solidFill>
                  <a:srgbClr val="FFFFFF"/>
                </a:solidFill>
                <a:latin typeface="Verdana"/>
                <a:cs typeface="Verdana"/>
              </a:rPr>
              <a:t>requires</a:t>
            </a:r>
            <a:r>
              <a:rPr sz="4000" b="1" spc="-170" dirty="0">
                <a:solidFill>
                  <a:srgbClr val="FFFFFF"/>
                </a:solidFill>
                <a:latin typeface="Verdana"/>
                <a:cs typeface="Verdana"/>
              </a:rPr>
              <a:t> </a:t>
            </a:r>
            <a:r>
              <a:rPr sz="4000" b="1" spc="-110" dirty="0">
                <a:solidFill>
                  <a:srgbClr val="FFFFFF"/>
                </a:solidFill>
                <a:latin typeface="Verdana"/>
                <a:cs typeface="Verdana"/>
              </a:rPr>
              <a:t>thorough</a:t>
            </a:r>
            <a:endParaRPr sz="4000">
              <a:latin typeface="Verdana"/>
              <a:cs typeface="Verdana"/>
            </a:endParaRPr>
          </a:p>
          <a:p>
            <a:pPr marL="975994" algn="ctr">
              <a:lnSpc>
                <a:spcPts val="3950"/>
              </a:lnSpc>
            </a:pPr>
            <a:r>
              <a:rPr sz="4000" b="1" spc="-130" dirty="0">
                <a:solidFill>
                  <a:srgbClr val="FFFFFF"/>
                </a:solidFill>
                <a:latin typeface="Verdana"/>
                <a:cs typeface="Verdana"/>
              </a:rPr>
              <a:t>disinfection.</a:t>
            </a:r>
            <a:r>
              <a:rPr sz="4000" b="1" spc="-175" dirty="0">
                <a:solidFill>
                  <a:srgbClr val="FFFFFF"/>
                </a:solidFill>
                <a:latin typeface="Verdana"/>
                <a:cs typeface="Verdana"/>
              </a:rPr>
              <a:t> </a:t>
            </a:r>
            <a:r>
              <a:rPr sz="4000" b="1" spc="-100" dirty="0">
                <a:solidFill>
                  <a:srgbClr val="FFFFFF"/>
                </a:solidFill>
                <a:latin typeface="Verdana"/>
                <a:cs typeface="Verdana"/>
              </a:rPr>
              <a:t>Coronaviruses</a:t>
            </a:r>
            <a:r>
              <a:rPr sz="4000" b="1" spc="-170" dirty="0">
                <a:solidFill>
                  <a:srgbClr val="FFFFFF"/>
                </a:solidFill>
                <a:latin typeface="Verdana"/>
                <a:cs typeface="Verdana"/>
              </a:rPr>
              <a:t> </a:t>
            </a:r>
            <a:r>
              <a:rPr sz="4000" b="1" spc="35" dirty="0">
                <a:solidFill>
                  <a:srgbClr val="FFFFFF"/>
                </a:solidFill>
                <a:latin typeface="Verdana"/>
                <a:cs typeface="Verdana"/>
              </a:rPr>
              <a:t>can</a:t>
            </a:r>
            <a:r>
              <a:rPr sz="4000" b="1" spc="-175" dirty="0">
                <a:solidFill>
                  <a:srgbClr val="FFFFFF"/>
                </a:solidFill>
                <a:latin typeface="Verdana"/>
                <a:cs typeface="Verdana"/>
              </a:rPr>
              <a:t> </a:t>
            </a:r>
            <a:r>
              <a:rPr sz="4000" b="1" spc="-130" dirty="0">
                <a:solidFill>
                  <a:srgbClr val="FFFFFF"/>
                </a:solidFill>
                <a:latin typeface="Verdana"/>
                <a:cs typeface="Verdana"/>
              </a:rPr>
              <a:t>survive</a:t>
            </a:r>
            <a:r>
              <a:rPr sz="4000" b="1" spc="-170" dirty="0">
                <a:solidFill>
                  <a:srgbClr val="FFFFFF"/>
                </a:solidFill>
                <a:latin typeface="Verdana"/>
                <a:cs typeface="Verdana"/>
              </a:rPr>
              <a:t> </a:t>
            </a:r>
            <a:r>
              <a:rPr sz="4000" b="1" spc="-95" dirty="0">
                <a:solidFill>
                  <a:srgbClr val="FFFFFF"/>
                </a:solidFill>
                <a:latin typeface="Verdana"/>
                <a:cs typeface="Verdana"/>
              </a:rPr>
              <a:t>on</a:t>
            </a:r>
            <a:endParaRPr sz="4000">
              <a:latin typeface="Verdana"/>
              <a:cs typeface="Verdana"/>
            </a:endParaRPr>
          </a:p>
          <a:p>
            <a:pPr marL="142875" algn="ctr">
              <a:lnSpc>
                <a:spcPts val="4540"/>
              </a:lnSpc>
            </a:pPr>
            <a:r>
              <a:rPr sz="4000" b="1" spc="-120" dirty="0">
                <a:solidFill>
                  <a:srgbClr val="FFFFFF"/>
                </a:solidFill>
                <a:latin typeface="Verdana"/>
                <a:cs typeface="Verdana"/>
              </a:rPr>
              <a:t>surfaces</a:t>
            </a:r>
            <a:r>
              <a:rPr sz="4000" b="1" spc="-170" dirty="0">
                <a:solidFill>
                  <a:srgbClr val="FFFFFF"/>
                </a:solidFill>
                <a:latin typeface="Verdana"/>
                <a:cs typeface="Verdana"/>
              </a:rPr>
              <a:t> </a:t>
            </a:r>
            <a:r>
              <a:rPr sz="4000" b="1" spc="-260" dirty="0">
                <a:solidFill>
                  <a:srgbClr val="FFFFFF"/>
                </a:solidFill>
                <a:latin typeface="Verdana"/>
                <a:cs typeface="Verdana"/>
              </a:rPr>
              <a:t>for</a:t>
            </a:r>
            <a:r>
              <a:rPr sz="4000" b="1" spc="-170" dirty="0">
                <a:solidFill>
                  <a:srgbClr val="FFFFFF"/>
                </a:solidFill>
                <a:latin typeface="Verdana"/>
                <a:cs typeface="Verdana"/>
              </a:rPr>
              <a:t> </a:t>
            </a:r>
            <a:r>
              <a:rPr sz="4000" b="1" spc="30" dirty="0">
                <a:solidFill>
                  <a:srgbClr val="FFFFFF"/>
                </a:solidFill>
                <a:latin typeface="Verdana"/>
                <a:cs typeface="Verdana"/>
              </a:rPr>
              <a:t>many</a:t>
            </a:r>
            <a:r>
              <a:rPr sz="4000" b="1" spc="-170" dirty="0">
                <a:solidFill>
                  <a:srgbClr val="FFFFFF"/>
                </a:solidFill>
                <a:latin typeface="Verdana"/>
                <a:cs typeface="Verdana"/>
              </a:rPr>
              <a:t> </a:t>
            </a:r>
            <a:r>
              <a:rPr sz="4000" b="1" spc="-140" dirty="0">
                <a:solidFill>
                  <a:srgbClr val="FFFFFF"/>
                </a:solidFill>
                <a:latin typeface="Verdana"/>
                <a:cs typeface="Verdana"/>
              </a:rPr>
              <a:t>hours</a:t>
            </a:r>
            <a:r>
              <a:rPr sz="4000" b="1" spc="-170" dirty="0">
                <a:solidFill>
                  <a:srgbClr val="FFFFFF"/>
                </a:solidFill>
                <a:latin typeface="Verdana"/>
                <a:cs typeface="Verdana"/>
              </a:rPr>
              <a:t> </a:t>
            </a:r>
            <a:r>
              <a:rPr sz="4000" b="1" spc="-75" dirty="0">
                <a:solidFill>
                  <a:srgbClr val="FFFFFF"/>
                </a:solidFill>
                <a:latin typeface="Verdana"/>
                <a:cs typeface="Verdana"/>
              </a:rPr>
              <a:t>but</a:t>
            </a:r>
            <a:r>
              <a:rPr sz="4000" b="1" spc="-170" dirty="0">
                <a:solidFill>
                  <a:srgbClr val="FFFFFF"/>
                </a:solidFill>
                <a:latin typeface="Verdana"/>
                <a:cs typeface="Verdana"/>
              </a:rPr>
              <a:t> </a:t>
            </a:r>
            <a:r>
              <a:rPr sz="4000" b="1" spc="-105" dirty="0">
                <a:solidFill>
                  <a:srgbClr val="FFFFFF"/>
                </a:solidFill>
                <a:latin typeface="Verdana"/>
                <a:cs typeface="Verdana"/>
              </a:rPr>
              <a:t>are</a:t>
            </a:r>
            <a:r>
              <a:rPr sz="4000" b="1" spc="-170" dirty="0">
                <a:solidFill>
                  <a:srgbClr val="FFFFFF"/>
                </a:solidFill>
                <a:latin typeface="Verdana"/>
                <a:cs typeface="Verdana"/>
              </a:rPr>
              <a:t> </a:t>
            </a:r>
            <a:r>
              <a:rPr sz="4000" b="1" spc="-75" dirty="0">
                <a:solidFill>
                  <a:srgbClr val="FFFFFF"/>
                </a:solidFill>
                <a:latin typeface="Verdana"/>
                <a:cs typeface="Verdana"/>
              </a:rPr>
              <a:t>readily</a:t>
            </a:r>
            <a:r>
              <a:rPr sz="4000" b="1" spc="-170" dirty="0">
                <a:solidFill>
                  <a:srgbClr val="FFFFFF"/>
                </a:solidFill>
                <a:latin typeface="Verdana"/>
                <a:cs typeface="Verdana"/>
              </a:rPr>
              <a:t> </a:t>
            </a:r>
            <a:r>
              <a:rPr sz="4000" b="1" spc="-45" dirty="0">
                <a:solidFill>
                  <a:srgbClr val="FFFFFF"/>
                </a:solidFill>
                <a:latin typeface="Verdana"/>
                <a:cs typeface="Verdana"/>
              </a:rPr>
              <a:t>inactivated</a:t>
            </a:r>
            <a:endParaRPr sz="4000">
              <a:latin typeface="Verdana"/>
              <a:cs typeface="Verdana"/>
            </a:endParaRPr>
          </a:p>
          <a:p>
            <a:pPr marL="142875" algn="ctr">
              <a:lnSpc>
                <a:spcPts val="2400"/>
              </a:lnSpc>
              <a:spcBef>
                <a:spcPts val="3429"/>
              </a:spcBef>
              <a:tabLst>
                <a:tab pos="3185160" algn="l"/>
              </a:tabLst>
            </a:pPr>
            <a:r>
              <a:rPr sz="4000" b="1" spc="-30" dirty="0">
                <a:solidFill>
                  <a:srgbClr val="FFFFFF"/>
                </a:solidFill>
                <a:latin typeface="Verdana"/>
                <a:cs typeface="Verdana"/>
              </a:rPr>
              <a:t>cleaning	</a:t>
            </a:r>
            <a:r>
              <a:rPr sz="6000" b="1" spc="-127" baseline="59027" dirty="0">
                <a:solidFill>
                  <a:srgbClr val="FFFFFF"/>
                </a:solidFill>
                <a:latin typeface="Verdana"/>
                <a:cs typeface="Verdana"/>
              </a:rPr>
              <a:t>by</a:t>
            </a:r>
            <a:r>
              <a:rPr sz="4000" b="1" spc="-85" dirty="0">
                <a:solidFill>
                  <a:srgbClr val="FFFFFF"/>
                </a:solidFill>
                <a:latin typeface="Verdana"/>
                <a:cs typeface="Verdana"/>
              </a:rPr>
              <a:t>disinfection</a:t>
            </a:r>
            <a:endParaRPr sz="4000">
              <a:latin typeface="Verdana"/>
              <a:cs typeface="Verdana"/>
            </a:endParaRPr>
          </a:p>
          <a:p>
            <a:pPr marR="652145" algn="ctr">
              <a:lnSpc>
                <a:spcPts val="2400"/>
              </a:lnSpc>
            </a:pPr>
            <a:r>
              <a:rPr sz="4000" b="1" spc="20" dirty="0">
                <a:solidFill>
                  <a:srgbClr val="FFFFFF"/>
                </a:solidFill>
                <a:latin typeface="Verdana"/>
                <a:cs typeface="Verdana"/>
              </a:rPr>
              <a:t>and</a:t>
            </a:r>
            <a:endParaRPr sz="4000">
              <a:latin typeface="Verdana"/>
              <a:cs typeface="Verdana"/>
            </a:endParaRPr>
          </a:p>
        </p:txBody>
      </p:sp>
      <p:pic>
        <p:nvPicPr>
          <p:cNvPr id="8" name="object 5">
            <a:hlinkClick r:id="rId3" action="ppaction://hlinksldjump"/>
            <a:extLst>
              <a:ext uri="{FF2B5EF4-FFF2-40B4-BE49-F238E27FC236}">
                <a16:creationId xmlns:a16="http://schemas.microsoft.com/office/drawing/2014/main" id="{1839EEF0-1CC2-1F4D-6A94-268042D910A8}"/>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1016000" y="1978636"/>
            <a:ext cx="11243310" cy="2120900"/>
          </a:xfrm>
          <a:prstGeom prst="rect">
            <a:avLst/>
          </a:prstGeom>
        </p:spPr>
        <p:txBody>
          <a:bodyPr vert="horz" wrap="square" lIns="0" tIns="12700" rIns="0" bIns="0" rtlCol="0">
            <a:spAutoFit/>
          </a:bodyPr>
          <a:lstStyle/>
          <a:p>
            <a:pPr marL="12700" marR="5080">
              <a:lnSpc>
                <a:spcPct val="114599"/>
              </a:lnSpc>
              <a:spcBef>
                <a:spcPts val="100"/>
              </a:spcBef>
            </a:pPr>
            <a:r>
              <a:rPr sz="2400" spc="-10" dirty="0">
                <a:latin typeface="Verdana"/>
                <a:cs typeface="Verdana"/>
              </a:rPr>
              <a:t>Enhanced</a:t>
            </a:r>
            <a:r>
              <a:rPr sz="2400" spc="-125" dirty="0">
                <a:latin typeface="Verdana"/>
                <a:cs typeface="Verdana"/>
              </a:rPr>
              <a:t> </a:t>
            </a:r>
            <a:r>
              <a:rPr sz="2400" spc="5" dirty="0">
                <a:latin typeface="Verdana"/>
                <a:cs typeface="Verdana"/>
              </a:rPr>
              <a:t>cleaning</a:t>
            </a:r>
            <a:r>
              <a:rPr sz="2400" spc="-125" dirty="0">
                <a:latin typeface="Verdana"/>
                <a:cs typeface="Verdana"/>
              </a:rPr>
              <a:t> </a:t>
            </a:r>
            <a:r>
              <a:rPr sz="2400" spc="60" dirty="0">
                <a:latin typeface="Verdana"/>
                <a:cs typeface="Verdana"/>
              </a:rPr>
              <a:t>and</a:t>
            </a:r>
            <a:r>
              <a:rPr sz="2400" spc="-120" dirty="0">
                <a:latin typeface="Verdana"/>
                <a:cs typeface="Verdana"/>
              </a:rPr>
              <a:t> </a:t>
            </a:r>
            <a:r>
              <a:rPr sz="2400" spc="-30" dirty="0">
                <a:latin typeface="Verdana"/>
                <a:cs typeface="Verdana"/>
              </a:rPr>
              <a:t>disinfection</a:t>
            </a:r>
            <a:r>
              <a:rPr sz="2400" spc="-125" dirty="0">
                <a:latin typeface="Verdana"/>
                <a:cs typeface="Verdana"/>
              </a:rPr>
              <a:t> </a:t>
            </a:r>
            <a:r>
              <a:rPr sz="2400" spc="20" dirty="0">
                <a:latin typeface="Verdana"/>
                <a:cs typeface="Verdana"/>
              </a:rPr>
              <a:t>process</a:t>
            </a:r>
            <a:r>
              <a:rPr sz="2400" spc="-120" dirty="0">
                <a:latin typeface="Verdana"/>
                <a:cs typeface="Verdana"/>
              </a:rPr>
              <a:t> </a:t>
            </a:r>
            <a:r>
              <a:rPr sz="2400" spc="-70" dirty="0">
                <a:latin typeface="Verdana"/>
                <a:cs typeface="Verdana"/>
              </a:rPr>
              <a:t>is</a:t>
            </a:r>
            <a:r>
              <a:rPr sz="2400" spc="-125" dirty="0">
                <a:latin typeface="Verdana"/>
                <a:cs typeface="Verdana"/>
              </a:rPr>
              <a:t> </a:t>
            </a:r>
            <a:r>
              <a:rPr sz="2400" spc="-50" dirty="0">
                <a:latin typeface="Verdana"/>
                <a:cs typeface="Verdana"/>
              </a:rPr>
              <a:t>undertaken</a:t>
            </a:r>
            <a:r>
              <a:rPr sz="2400" spc="-120" dirty="0">
                <a:latin typeface="Verdana"/>
                <a:cs typeface="Verdana"/>
              </a:rPr>
              <a:t> </a:t>
            </a:r>
            <a:r>
              <a:rPr sz="2400" spc="-40" dirty="0">
                <a:latin typeface="Verdana"/>
                <a:cs typeface="Verdana"/>
              </a:rPr>
              <a:t>when</a:t>
            </a:r>
            <a:r>
              <a:rPr sz="2400" spc="-125" dirty="0">
                <a:latin typeface="Verdana"/>
                <a:cs typeface="Verdana"/>
              </a:rPr>
              <a:t> </a:t>
            </a:r>
            <a:r>
              <a:rPr sz="2400" spc="-65" dirty="0">
                <a:latin typeface="Verdana"/>
                <a:cs typeface="Verdana"/>
              </a:rPr>
              <a:t>there</a:t>
            </a:r>
            <a:r>
              <a:rPr sz="2400" spc="-120" dirty="0">
                <a:latin typeface="Verdana"/>
                <a:cs typeface="Verdana"/>
              </a:rPr>
              <a:t> </a:t>
            </a:r>
            <a:r>
              <a:rPr sz="2400" spc="-70" dirty="0">
                <a:latin typeface="Verdana"/>
                <a:cs typeface="Verdana"/>
              </a:rPr>
              <a:t>is</a:t>
            </a:r>
            <a:r>
              <a:rPr sz="2400" spc="-125" dirty="0">
                <a:latin typeface="Verdana"/>
                <a:cs typeface="Verdana"/>
              </a:rPr>
              <a:t> </a:t>
            </a:r>
            <a:r>
              <a:rPr sz="2400" spc="45" dirty="0">
                <a:latin typeface="Verdana"/>
                <a:cs typeface="Verdana"/>
              </a:rPr>
              <a:t>an </a:t>
            </a:r>
            <a:r>
              <a:rPr sz="2400" spc="-830" dirty="0">
                <a:latin typeface="Verdana"/>
                <a:cs typeface="Verdana"/>
              </a:rPr>
              <a:t> </a:t>
            </a:r>
            <a:r>
              <a:rPr sz="2400" spc="-45" dirty="0">
                <a:latin typeface="Verdana"/>
                <a:cs typeface="Verdana"/>
              </a:rPr>
              <a:t>outbreak </a:t>
            </a:r>
            <a:r>
              <a:rPr sz="2400" spc="-10" dirty="0">
                <a:latin typeface="Verdana"/>
                <a:cs typeface="Verdana"/>
              </a:rPr>
              <a:t>of </a:t>
            </a:r>
            <a:r>
              <a:rPr sz="2400" spc="-35" dirty="0">
                <a:latin typeface="Verdana"/>
                <a:cs typeface="Verdana"/>
              </a:rPr>
              <a:t>infections </a:t>
            </a:r>
            <a:r>
              <a:rPr sz="2400" spc="15" dirty="0">
                <a:latin typeface="Verdana"/>
                <a:cs typeface="Verdana"/>
              </a:rPr>
              <a:t>such </a:t>
            </a:r>
            <a:r>
              <a:rPr sz="2400" spc="70" dirty="0">
                <a:latin typeface="Verdana"/>
                <a:cs typeface="Verdana"/>
              </a:rPr>
              <a:t>as </a:t>
            </a:r>
            <a:r>
              <a:rPr sz="2400" spc="-150" dirty="0">
                <a:latin typeface="Verdana"/>
                <a:cs typeface="Verdana"/>
              </a:rPr>
              <a:t>COVID. </a:t>
            </a:r>
            <a:r>
              <a:rPr sz="2400" spc="-30" dirty="0">
                <a:latin typeface="Verdana"/>
                <a:cs typeface="Verdana"/>
              </a:rPr>
              <a:t>Removal </a:t>
            </a:r>
            <a:r>
              <a:rPr sz="2400" spc="-10" dirty="0">
                <a:latin typeface="Verdana"/>
                <a:cs typeface="Verdana"/>
              </a:rPr>
              <a:t>of </a:t>
            </a:r>
            <a:r>
              <a:rPr sz="2400" dirty="0">
                <a:latin typeface="Verdana"/>
                <a:cs typeface="Verdana"/>
              </a:rPr>
              <a:t>germs </a:t>
            </a:r>
            <a:r>
              <a:rPr sz="2400" spc="15" dirty="0">
                <a:latin typeface="Verdana"/>
                <a:cs typeface="Verdana"/>
              </a:rPr>
              <a:t>such </a:t>
            </a:r>
            <a:r>
              <a:rPr sz="2400" spc="70" dirty="0">
                <a:latin typeface="Verdana"/>
                <a:cs typeface="Verdana"/>
              </a:rPr>
              <a:t>as </a:t>
            </a:r>
            <a:r>
              <a:rPr sz="2400" spc="-60" dirty="0">
                <a:latin typeface="Verdana"/>
                <a:cs typeface="Verdana"/>
              </a:rPr>
              <a:t>the </a:t>
            </a:r>
            <a:r>
              <a:rPr sz="2400" spc="-105" dirty="0">
                <a:latin typeface="Verdana"/>
                <a:cs typeface="Verdana"/>
              </a:rPr>
              <a:t>virus </a:t>
            </a:r>
            <a:r>
              <a:rPr sz="2400" spc="-830" dirty="0">
                <a:latin typeface="Verdana"/>
                <a:cs typeface="Verdana"/>
              </a:rPr>
              <a:t> </a:t>
            </a:r>
            <a:r>
              <a:rPr sz="2400" spc="-45" dirty="0">
                <a:latin typeface="Verdana"/>
                <a:cs typeface="Verdana"/>
              </a:rPr>
              <a:t>that</a:t>
            </a:r>
            <a:r>
              <a:rPr sz="2400" spc="-120" dirty="0">
                <a:latin typeface="Verdana"/>
                <a:cs typeface="Verdana"/>
              </a:rPr>
              <a:t> </a:t>
            </a:r>
            <a:r>
              <a:rPr sz="2400" spc="45" dirty="0">
                <a:latin typeface="Verdana"/>
                <a:cs typeface="Verdana"/>
              </a:rPr>
              <a:t>causes</a:t>
            </a:r>
            <a:r>
              <a:rPr sz="2400" spc="-114" dirty="0">
                <a:latin typeface="Verdana"/>
                <a:cs typeface="Verdana"/>
              </a:rPr>
              <a:t> </a:t>
            </a:r>
            <a:r>
              <a:rPr sz="2400" spc="-135" dirty="0">
                <a:latin typeface="Verdana"/>
                <a:cs typeface="Verdana"/>
              </a:rPr>
              <a:t>COVID-19</a:t>
            </a:r>
            <a:r>
              <a:rPr sz="2400" spc="-114" dirty="0">
                <a:latin typeface="Verdana"/>
                <a:cs typeface="Verdana"/>
              </a:rPr>
              <a:t> </a:t>
            </a:r>
            <a:r>
              <a:rPr sz="2400" spc="-55" dirty="0">
                <a:latin typeface="Verdana"/>
                <a:cs typeface="Verdana"/>
              </a:rPr>
              <a:t>requires</a:t>
            </a:r>
            <a:r>
              <a:rPr sz="2400" spc="-114" dirty="0">
                <a:latin typeface="Verdana"/>
                <a:cs typeface="Verdana"/>
              </a:rPr>
              <a:t> </a:t>
            </a:r>
            <a:r>
              <a:rPr sz="2400" spc="-40" dirty="0">
                <a:latin typeface="Verdana"/>
                <a:cs typeface="Verdana"/>
              </a:rPr>
              <a:t>thorough</a:t>
            </a:r>
            <a:r>
              <a:rPr sz="2400" spc="-114" dirty="0">
                <a:latin typeface="Verdana"/>
                <a:cs typeface="Verdana"/>
              </a:rPr>
              <a:t> </a:t>
            </a:r>
            <a:r>
              <a:rPr sz="2400" spc="5" dirty="0">
                <a:latin typeface="Verdana"/>
                <a:cs typeface="Verdana"/>
              </a:rPr>
              <a:t>cleaning</a:t>
            </a:r>
            <a:r>
              <a:rPr sz="2400" spc="-114" dirty="0">
                <a:latin typeface="Verdana"/>
                <a:cs typeface="Verdana"/>
              </a:rPr>
              <a:t> </a:t>
            </a:r>
            <a:r>
              <a:rPr sz="2400" spc="-25" dirty="0">
                <a:latin typeface="Verdana"/>
                <a:cs typeface="Verdana"/>
              </a:rPr>
              <a:t>followed</a:t>
            </a:r>
            <a:r>
              <a:rPr sz="2400" spc="-114" dirty="0">
                <a:latin typeface="Verdana"/>
                <a:cs typeface="Verdana"/>
              </a:rPr>
              <a:t> </a:t>
            </a:r>
            <a:r>
              <a:rPr sz="2400" spc="-25" dirty="0">
                <a:latin typeface="Verdana"/>
                <a:cs typeface="Verdana"/>
              </a:rPr>
              <a:t>by</a:t>
            </a:r>
            <a:r>
              <a:rPr sz="2400" spc="-114" dirty="0">
                <a:latin typeface="Verdana"/>
                <a:cs typeface="Verdana"/>
              </a:rPr>
              <a:t> </a:t>
            </a:r>
            <a:r>
              <a:rPr sz="2400" spc="-55" dirty="0">
                <a:latin typeface="Verdana"/>
                <a:cs typeface="Verdana"/>
              </a:rPr>
              <a:t>disinfection.</a:t>
            </a:r>
            <a:endParaRPr sz="2400">
              <a:latin typeface="Verdana"/>
              <a:cs typeface="Verdana"/>
            </a:endParaRPr>
          </a:p>
          <a:p>
            <a:pPr marL="12700" marR="855344">
              <a:lnSpc>
                <a:spcPct val="114599"/>
              </a:lnSpc>
            </a:pPr>
            <a:r>
              <a:rPr sz="2400" spc="-25" dirty="0">
                <a:latin typeface="Verdana"/>
                <a:cs typeface="Verdana"/>
              </a:rPr>
              <a:t>Coronaviruses</a:t>
            </a:r>
            <a:r>
              <a:rPr sz="2400" spc="-125" dirty="0">
                <a:latin typeface="Verdana"/>
                <a:cs typeface="Verdana"/>
              </a:rPr>
              <a:t> </a:t>
            </a:r>
            <a:r>
              <a:rPr sz="2400" spc="90" dirty="0">
                <a:latin typeface="Verdana"/>
                <a:cs typeface="Verdana"/>
              </a:rPr>
              <a:t>can</a:t>
            </a:r>
            <a:r>
              <a:rPr sz="2400" spc="-120" dirty="0">
                <a:latin typeface="Verdana"/>
                <a:cs typeface="Verdana"/>
              </a:rPr>
              <a:t> </a:t>
            </a:r>
            <a:r>
              <a:rPr sz="2400" spc="-90" dirty="0">
                <a:latin typeface="Verdana"/>
                <a:cs typeface="Verdana"/>
              </a:rPr>
              <a:t>survive</a:t>
            </a:r>
            <a:r>
              <a:rPr sz="2400" spc="-120" dirty="0">
                <a:latin typeface="Verdana"/>
                <a:cs typeface="Verdana"/>
              </a:rPr>
              <a:t> </a:t>
            </a:r>
            <a:r>
              <a:rPr sz="2400" spc="-10" dirty="0">
                <a:latin typeface="Verdana"/>
                <a:cs typeface="Verdana"/>
              </a:rPr>
              <a:t>on</a:t>
            </a:r>
            <a:r>
              <a:rPr sz="2400" spc="-120" dirty="0">
                <a:latin typeface="Verdana"/>
                <a:cs typeface="Verdana"/>
              </a:rPr>
              <a:t> </a:t>
            </a:r>
            <a:r>
              <a:rPr sz="2400" spc="5" dirty="0">
                <a:latin typeface="Verdana"/>
                <a:cs typeface="Verdana"/>
              </a:rPr>
              <a:t>surfaces</a:t>
            </a:r>
            <a:r>
              <a:rPr sz="2400" spc="-120" dirty="0">
                <a:latin typeface="Verdana"/>
                <a:cs typeface="Verdana"/>
              </a:rPr>
              <a:t> </a:t>
            </a:r>
            <a:r>
              <a:rPr sz="2400" spc="-65" dirty="0">
                <a:latin typeface="Verdana"/>
                <a:cs typeface="Verdana"/>
              </a:rPr>
              <a:t>for</a:t>
            </a:r>
            <a:r>
              <a:rPr sz="2400" spc="-120" dirty="0">
                <a:latin typeface="Verdana"/>
                <a:cs typeface="Verdana"/>
              </a:rPr>
              <a:t> </a:t>
            </a:r>
            <a:r>
              <a:rPr sz="2400" spc="5" dirty="0">
                <a:latin typeface="Verdana"/>
                <a:cs typeface="Verdana"/>
              </a:rPr>
              <a:t>many</a:t>
            </a:r>
            <a:r>
              <a:rPr sz="2400" spc="-120" dirty="0">
                <a:latin typeface="Verdana"/>
                <a:cs typeface="Verdana"/>
              </a:rPr>
              <a:t> </a:t>
            </a:r>
            <a:r>
              <a:rPr sz="2400" spc="-55" dirty="0">
                <a:latin typeface="Verdana"/>
                <a:cs typeface="Verdana"/>
              </a:rPr>
              <a:t>hours</a:t>
            </a:r>
            <a:r>
              <a:rPr sz="2400" spc="-120" dirty="0">
                <a:latin typeface="Verdana"/>
                <a:cs typeface="Verdana"/>
              </a:rPr>
              <a:t> </a:t>
            </a:r>
            <a:r>
              <a:rPr sz="2400" spc="-35" dirty="0">
                <a:latin typeface="Verdana"/>
                <a:cs typeface="Verdana"/>
              </a:rPr>
              <a:t>but</a:t>
            </a:r>
            <a:r>
              <a:rPr sz="2400" spc="-125" dirty="0">
                <a:latin typeface="Verdana"/>
                <a:cs typeface="Verdana"/>
              </a:rPr>
              <a:t> </a:t>
            </a:r>
            <a:r>
              <a:rPr sz="2400" spc="-5" dirty="0">
                <a:latin typeface="Verdana"/>
                <a:cs typeface="Verdana"/>
              </a:rPr>
              <a:t>are</a:t>
            </a:r>
            <a:r>
              <a:rPr sz="2400" spc="-120" dirty="0">
                <a:latin typeface="Verdana"/>
                <a:cs typeface="Verdana"/>
              </a:rPr>
              <a:t> </a:t>
            </a:r>
            <a:r>
              <a:rPr sz="2400" spc="-45" dirty="0">
                <a:latin typeface="Verdana"/>
                <a:cs typeface="Verdana"/>
              </a:rPr>
              <a:t>readily </a:t>
            </a:r>
            <a:r>
              <a:rPr sz="2400" spc="-825" dirty="0">
                <a:latin typeface="Verdana"/>
                <a:cs typeface="Verdana"/>
              </a:rPr>
              <a:t> </a:t>
            </a:r>
            <a:r>
              <a:rPr sz="2400" spc="-15" dirty="0">
                <a:latin typeface="Verdana"/>
                <a:cs typeface="Verdana"/>
              </a:rPr>
              <a:t>inactivated</a:t>
            </a:r>
            <a:r>
              <a:rPr sz="2400" spc="-125" dirty="0">
                <a:latin typeface="Verdana"/>
                <a:cs typeface="Verdana"/>
              </a:rPr>
              <a:t> </a:t>
            </a:r>
            <a:r>
              <a:rPr sz="2400" spc="-25" dirty="0">
                <a:latin typeface="Verdana"/>
                <a:cs typeface="Verdana"/>
              </a:rPr>
              <a:t>by</a:t>
            </a:r>
            <a:r>
              <a:rPr sz="2400" spc="-125" dirty="0">
                <a:latin typeface="Verdana"/>
                <a:cs typeface="Verdana"/>
              </a:rPr>
              <a:t> </a:t>
            </a:r>
            <a:r>
              <a:rPr sz="2400" spc="5" dirty="0">
                <a:latin typeface="Verdana"/>
                <a:cs typeface="Verdana"/>
              </a:rPr>
              <a:t>cleaning</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30" dirty="0">
                <a:latin typeface="Verdana"/>
                <a:cs typeface="Verdana"/>
              </a:rPr>
              <a:t>disinfection</a:t>
            </a:r>
            <a:endParaRPr sz="2400">
              <a:latin typeface="Verdana"/>
              <a:cs typeface="Verdana"/>
            </a:endParaRPr>
          </a:p>
        </p:txBody>
      </p:sp>
      <p:sp>
        <p:nvSpPr>
          <p:cNvPr id="5" name="object 5"/>
          <p:cNvSpPr txBox="1">
            <a:spLocks noGrp="1"/>
          </p:cNvSpPr>
          <p:nvPr>
            <p:ph type="title"/>
          </p:nvPr>
        </p:nvSpPr>
        <p:spPr>
          <a:xfrm>
            <a:off x="1016000" y="953833"/>
            <a:ext cx="5763895" cy="695960"/>
          </a:xfrm>
          <a:prstGeom prst="rect">
            <a:avLst/>
          </a:prstGeom>
        </p:spPr>
        <p:txBody>
          <a:bodyPr vert="horz" wrap="square" lIns="0" tIns="12700" rIns="0" bIns="0" rtlCol="0">
            <a:spAutoFit/>
          </a:bodyPr>
          <a:lstStyle/>
          <a:p>
            <a:pPr marL="12700">
              <a:lnSpc>
                <a:spcPct val="100000"/>
              </a:lnSpc>
              <a:spcBef>
                <a:spcPts val="100"/>
              </a:spcBef>
            </a:pPr>
            <a:r>
              <a:rPr spc="-80" dirty="0"/>
              <a:t>Enhanced</a:t>
            </a:r>
            <a:r>
              <a:rPr spc="-235" dirty="0"/>
              <a:t> </a:t>
            </a:r>
            <a:r>
              <a:rPr spc="-35" dirty="0"/>
              <a:t>cleaning</a:t>
            </a:r>
          </a:p>
        </p:txBody>
      </p:sp>
      <p:pic>
        <p:nvPicPr>
          <p:cNvPr id="7" name="object 5">
            <a:hlinkClick r:id="rId3" action="ppaction://hlinksldjump"/>
            <a:extLst>
              <a:ext uri="{FF2B5EF4-FFF2-40B4-BE49-F238E27FC236}">
                <a16:creationId xmlns:a16="http://schemas.microsoft.com/office/drawing/2014/main" id="{4A695F8D-96AE-6C4E-7D11-62CF1C67ADCF}"/>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28" y="0"/>
            <a:ext cx="9616570"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999885"/>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5418985"/>
            <a:ext cx="114300" cy="114300"/>
          </a:xfrm>
          <a:prstGeom prst="rect">
            <a:avLst/>
          </a:prstGeom>
        </p:spPr>
      </p:pic>
      <p:sp>
        <p:nvSpPr>
          <p:cNvPr id="6" name="object 6"/>
          <p:cNvSpPr txBox="1"/>
          <p:nvPr/>
        </p:nvSpPr>
        <p:spPr>
          <a:xfrm>
            <a:off x="1015996" y="3124095"/>
            <a:ext cx="6511290" cy="3378200"/>
          </a:xfrm>
          <a:prstGeom prst="rect">
            <a:avLst/>
          </a:prstGeom>
        </p:spPr>
        <p:txBody>
          <a:bodyPr vert="horz" wrap="square" lIns="0" tIns="12700" rIns="0" bIns="0" rtlCol="0">
            <a:spAutoFit/>
          </a:bodyPr>
          <a:lstStyle/>
          <a:p>
            <a:pPr marL="12700" marR="5080">
              <a:lnSpc>
                <a:spcPct val="114599"/>
              </a:lnSpc>
              <a:spcBef>
                <a:spcPts val="100"/>
              </a:spcBef>
            </a:pPr>
            <a:r>
              <a:rPr sz="2400" spc="120" dirty="0">
                <a:latin typeface="Verdana"/>
                <a:cs typeface="Verdana"/>
              </a:rPr>
              <a:t>Correctly</a:t>
            </a:r>
            <a:r>
              <a:rPr sz="2400" spc="229" dirty="0">
                <a:latin typeface="Verdana"/>
                <a:cs typeface="Verdana"/>
              </a:rPr>
              <a:t> </a:t>
            </a:r>
            <a:r>
              <a:rPr sz="2400" spc="160" dirty="0">
                <a:latin typeface="Verdana"/>
                <a:cs typeface="Verdana"/>
              </a:rPr>
              <a:t>cleaning</a:t>
            </a:r>
            <a:r>
              <a:rPr sz="2400" spc="229" dirty="0">
                <a:latin typeface="Verdana"/>
                <a:cs typeface="Verdana"/>
              </a:rPr>
              <a:t> </a:t>
            </a:r>
            <a:r>
              <a:rPr sz="2400" spc="155" dirty="0">
                <a:latin typeface="Verdana"/>
                <a:cs typeface="Verdana"/>
              </a:rPr>
              <a:t>surfaces</a:t>
            </a:r>
            <a:r>
              <a:rPr sz="2400" spc="229" dirty="0">
                <a:latin typeface="Verdana"/>
                <a:cs typeface="Verdana"/>
              </a:rPr>
              <a:t> </a:t>
            </a:r>
            <a:r>
              <a:rPr sz="2400" spc="20" dirty="0">
                <a:latin typeface="Verdana"/>
                <a:cs typeface="Verdana"/>
              </a:rPr>
              <a:t>or</a:t>
            </a:r>
            <a:r>
              <a:rPr sz="2400" spc="229" dirty="0">
                <a:latin typeface="Verdana"/>
                <a:cs typeface="Verdana"/>
              </a:rPr>
              <a:t> </a:t>
            </a:r>
            <a:r>
              <a:rPr sz="2400" spc="135" dirty="0">
                <a:latin typeface="Verdana"/>
                <a:cs typeface="Verdana"/>
              </a:rPr>
              <a:t>objects </a:t>
            </a:r>
            <a:r>
              <a:rPr sz="2400" spc="-825" dirty="0">
                <a:latin typeface="Verdana"/>
                <a:cs typeface="Verdana"/>
              </a:rPr>
              <a:t> </a:t>
            </a:r>
            <a:r>
              <a:rPr sz="2400" spc="85" dirty="0">
                <a:latin typeface="Verdana"/>
                <a:cs typeface="Verdana"/>
              </a:rPr>
              <a:t>that</a:t>
            </a:r>
            <a:r>
              <a:rPr sz="2400" spc="225" dirty="0">
                <a:latin typeface="Verdana"/>
                <a:cs typeface="Verdana"/>
              </a:rPr>
              <a:t> </a:t>
            </a:r>
            <a:r>
              <a:rPr sz="2400" spc="110" dirty="0">
                <a:latin typeface="Verdana"/>
                <a:cs typeface="Verdana"/>
              </a:rPr>
              <a:t>are</a:t>
            </a:r>
            <a:r>
              <a:rPr sz="2400" spc="229" dirty="0">
                <a:latin typeface="Verdana"/>
                <a:cs typeface="Verdana"/>
              </a:rPr>
              <a:t> </a:t>
            </a:r>
            <a:r>
              <a:rPr sz="2400" spc="175" dirty="0">
                <a:latin typeface="Verdana"/>
                <a:cs typeface="Verdana"/>
              </a:rPr>
              <a:t>suspected</a:t>
            </a:r>
            <a:r>
              <a:rPr sz="2400" spc="229" dirty="0">
                <a:latin typeface="Verdana"/>
                <a:cs typeface="Verdana"/>
              </a:rPr>
              <a:t> </a:t>
            </a:r>
            <a:r>
              <a:rPr sz="2400" spc="80" dirty="0">
                <a:latin typeface="Verdana"/>
                <a:cs typeface="Verdana"/>
              </a:rPr>
              <a:t>of</a:t>
            </a:r>
            <a:r>
              <a:rPr sz="2400" spc="229" dirty="0">
                <a:latin typeface="Verdana"/>
                <a:cs typeface="Verdana"/>
              </a:rPr>
              <a:t> </a:t>
            </a:r>
            <a:r>
              <a:rPr sz="2400" spc="140" dirty="0">
                <a:latin typeface="Verdana"/>
                <a:cs typeface="Verdana"/>
              </a:rPr>
              <a:t>being</a:t>
            </a:r>
            <a:endParaRPr sz="2400">
              <a:latin typeface="Verdana"/>
              <a:cs typeface="Verdana"/>
            </a:endParaRPr>
          </a:p>
          <a:p>
            <a:pPr marL="12700">
              <a:lnSpc>
                <a:spcPct val="100000"/>
              </a:lnSpc>
              <a:spcBef>
                <a:spcPts val="420"/>
              </a:spcBef>
            </a:pPr>
            <a:r>
              <a:rPr sz="2400" spc="175" dirty="0">
                <a:latin typeface="Verdana"/>
                <a:cs typeface="Verdana"/>
              </a:rPr>
              <a:t>contaminated</a:t>
            </a:r>
            <a:r>
              <a:rPr sz="2400" spc="215" dirty="0">
                <a:latin typeface="Verdana"/>
                <a:cs typeface="Verdana"/>
              </a:rPr>
              <a:t> </a:t>
            </a:r>
            <a:r>
              <a:rPr sz="2400" spc="125" dirty="0">
                <a:latin typeface="Verdana"/>
                <a:cs typeface="Verdana"/>
              </a:rPr>
              <a:t>should</a:t>
            </a:r>
            <a:r>
              <a:rPr sz="2400" spc="220" dirty="0">
                <a:latin typeface="Verdana"/>
                <a:cs typeface="Verdana"/>
              </a:rPr>
              <a:t> </a:t>
            </a:r>
            <a:r>
              <a:rPr sz="2400" spc="140" dirty="0">
                <a:latin typeface="Verdana"/>
                <a:cs typeface="Verdana"/>
              </a:rPr>
              <a:t>include</a:t>
            </a:r>
            <a:r>
              <a:rPr sz="2400" spc="220" dirty="0">
                <a:latin typeface="Verdana"/>
                <a:cs typeface="Verdana"/>
              </a:rPr>
              <a:t> </a:t>
            </a:r>
            <a:r>
              <a:rPr sz="2400" spc="30" dirty="0">
                <a:latin typeface="Verdana"/>
                <a:cs typeface="Verdana"/>
              </a:rPr>
              <a:t>either:</a:t>
            </a:r>
            <a:endParaRPr sz="2400">
              <a:latin typeface="Verdana"/>
              <a:cs typeface="Verdana"/>
            </a:endParaRPr>
          </a:p>
          <a:p>
            <a:pPr>
              <a:lnSpc>
                <a:spcPct val="100000"/>
              </a:lnSpc>
              <a:spcBef>
                <a:spcPts val="10"/>
              </a:spcBef>
            </a:pPr>
            <a:endParaRPr sz="3050">
              <a:latin typeface="Verdana"/>
              <a:cs typeface="Verdana"/>
            </a:endParaRPr>
          </a:p>
          <a:p>
            <a:pPr marL="530225">
              <a:lnSpc>
                <a:spcPct val="100000"/>
              </a:lnSpc>
            </a:pPr>
            <a:r>
              <a:rPr sz="2400" dirty="0">
                <a:latin typeface="Verdana"/>
                <a:cs typeface="Verdana"/>
              </a:rPr>
              <a:t>A</a:t>
            </a:r>
            <a:r>
              <a:rPr sz="2400" spc="210" dirty="0">
                <a:latin typeface="Verdana"/>
                <a:cs typeface="Verdana"/>
              </a:rPr>
              <a:t> </a:t>
            </a:r>
            <a:r>
              <a:rPr sz="2400" spc="65" dirty="0">
                <a:latin typeface="Verdana"/>
                <a:cs typeface="Verdana"/>
              </a:rPr>
              <a:t>two</a:t>
            </a:r>
            <a:r>
              <a:rPr sz="2400" spc="210" dirty="0">
                <a:latin typeface="Verdana"/>
                <a:cs typeface="Verdana"/>
              </a:rPr>
              <a:t> </a:t>
            </a:r>
            <a:r>
              <a:rPr sz="2400" spc="125" dirty="0">
                <a:latin typeface="Verdana"/>
                <a:cs typeface="Verdana"/>
              </a:rPr>
              <a:t>step</a:t>
            </a:r>
            <a:r>
              <a:rPr sz="2400" spc="215" dirty="0">
                <a:latin typeface="Verdana"/>
                <a:cs typeface="Verdana"/>
              </a:rPr>
              <a:t> </a:t>
            </a:r>
            <a:r>
              <a:rPr sz="2400" spc="170" dirty="0">
                <a:latin typeface="Verdana"/>
                <a:cs typeface="Verdana"/>
              </a:rPr>
              <a:t>clean</a:t>
            </a:r>
            <a:endParaRPr sz="2400">
              <a:latin typeface="Verdana"/>
              <a:cs typeface="Verdana"/>
            </a:endParaRPr>
          </a:p>
          <a:p>
            <a:pPr marL="530225">
              <a:lnSpc>
                <a:spcPct val="100000"/>
              </a:lnSpc>
              <a:spcBef>
                <a:spcPts val="420"/>
              </a:spcBef>
            </a:pPr>
            <a:r>
              <a:rPr sz="2400" dirty="0">
                <a:latin typeface="Verdana"/>
                <a:cs typeface="Verdana"/>
              </a:rPr>
              <a:t>A</a:t>
            </a:r>
            <a:r>
              <a:rPr sz="2400" spc="215" dirty="0">
                <a:latin typeface="Verdana"/>
                <a:cs typeface="Verdana"/>
              </a:rPr>
              <a:t> </a:t>
            </a:r>
            <a:r>
              <a:rPr sz="2400" spc="185" dirty="0">
                <a:latin typeface="Verdana"/>
                <a:cs typeface="Verdana"/>
              </a:rPr>
              <a:t>two-in-one</a:t>
            </a:r>
            <a:r>
              <a:rPr sz="2400" spc="220" dirty="0">
                <a:latin typeface="Verdana"/>
                <a:cs typeface="Verdana"/>
              </a:rPr>
              <a:t> </a:t>
            </a:r>
            <a:r>
              <a:rPr sz="2400" spc="170" dirty="0">
                <a:latin typeface="Verdana"/>
                <a:cs typeface="Verdana"/>
              </a:rPr>
              <a:t>clean</a:t>
            </a:r>
            <a:endParaRPr sz="2400">
              <a:latin typeface="Verdana"/>
              <a:cs typeface="Verdana"/>
            </a:endParaRPr>
          </a:p>
          <a:p>
            <a:pPr>
              <a:lnSpc>
                <a:spcPct val="100000"/>
              </a:lnSpc>
              <a:spcBef>
                <a:spcPts val="15"/>
              </a:spcBef>
            </a:pPr>
            <a:endParaRPr sz="3050">
              <a:latin typeface="Verdana"/>
              <a:cs typeface="Verdana"/>
            </a:endParaRPr>
          </a:p>
          <a:p>
            <a:pPr marL="12700">
              <a:lnSpc>
                <a:spcPct val="100000"/>
              </a:lnSpc>
            </a:pPr>
            <a:r>
              <a:rPr sz="2400" spc="-350" dirty="0">
                <a:latin typeface="Verdana"/>
                <a:cs typeface="Verdana"/>
              </a:rPr>
              <a:t>.</a:t>
            </a:r>
            <a:endParaRPr sz="2400">
              <a:latin typeface="Verdana"/>
              <a:cs typeface="Verdana"/>
            </a:endParaRPr>
          </a:p>
        </p:txBody>
      </p:sp>
      <p:grpSp>
        <p:nvGrpSpPr>
          <p:cNvPr id="7" name="object 7"/>
          <p:cNvGrpSpPr/>
          <p:nvPr/>
        </p:nvGrpSpPr>
        <p:grpSpPr>
          <a:xfrm>
            <a:off x="8671428" y="1"/>
            <a:ext cx="9617075" cy="10287000"/>
            <a:chOff x="8671428" y="1"/>
            <a:chExt cx="9617075" cy="10287000"/>
          </a:xfrm>
        </p:grpSpPr>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7058169" y="9258301"/>
              <a:ext cx="942973" cy="723898"/>
            </a:xfrm>
            <a:prstGeom prst="rect">
              <a:avLst/>
            </a:prstGeom>
          </p:spPr>
        </p:pic>
        <p:pic>
          <p:nvPicPr>
            <p:cNvPr id="9" name="object 9"/>
            <p:cNvPicPr/>
            <p:nvPr/>
          </p:nvPicPr>
          <p:blipFill>
            <a:blip r:embed="rId6" cstate="print"/>
            <a:stretch>
              <a:fillRect/>
            </a:stretch>
          </p:blipFill>
          <p:spPr>
            <a:xfrm>
              <a:off x="8671428" y="1"/>
              <a:ext cx="9616570" cy="10286998"/>
            </a:xfrm>
            <a:prstGeom prst="rect">
              <a:avLst/>
            </a:prstGeom>
          </p:spPr>
        </p:pic>
      </p:grpSp>
      <p:sp>
        <p:nvSpPr>
          <p:cNvPr id="10" name="object 10"/>
          <p:cNvSpPr txBox="1">
            <a:spLocks noGrp="1"/>
          </p:cNvSpPr>
          <p:nvPr>
            <p:ph type="title"/>
          </p:nvPr>
        </p:nvSpPr>
        <p:spPr>
          <a:xfrm>
            <a:off x="1016000" y="843268"/>
            <a:ext cx="6102985" cy="1587500"/>
          </a:xfrm>
          <a:prstGeom prst="rect">
            <a:avLst/>
          </a:prstGeom>
        </p:spPr>
        <p:txBody>
          <a:bodyPr vert="horz" wrap="square" lIns="0" tIns="12065" rIns="0" bIns="0" rtlCol="0">
            <a:spAutoFit/>
          </a:bodyPr>
          <a:lstStyle/>
          <a:p>
            <a:pPr marL="12700" marR="5080">
              <a:lnSpc>
                <a:spcPct val="116500"/>
              </a:lnSpc>
              <a:spcBef>
                <a:spcPts val="95"/>
              </a:spcBef>
            </a:pPr>
            <a:r>
              <a:rPr spc="-140" dirty="0"/>
              <a:t>Using</a:t>
            </a:r>
            <a:r>
              <a:rPr spc="-195" dirty="0"/>
              <a:t> </a:t>
            </a:r>
            <a:r>
              <a:rPr spc="-130" dirty="0"/>
              <a:t>sanitisers</a:t>
            </a:r>
            <a:r>
              <a:rPr spc="-195" dirty="0"/>
              <a:t> </a:t>
            </a:r>
            <a:r>
              <a:rPr spc="20" dirty="0"/>
              <a:t>and </a:t>
            </a:r>
            <a:r>
              <a:rPr spc="10" dirty="0"/>
              <a:t> </a:t>
            </a:r>
            <a:r>
              <a:rPr spc="-105" dirty="0"/>
              <a:t>disinfectants</a:t>
            </a:r>
          </a:p>
        </p:txBody>
      </p:sp>
      <p:pic>
        <p:nvPicPr>
          <p:cNvPr id="12" name="object 5">
            <a:hlinkClick r:id="rId7" action="ppaction://hlinksldjump"/>
            <a:extLst>
              <a:ext uri="{FF2B5EF4-FFF2-40B4-BE49-F238E27FC236}">
                <a16:creationId xmlns:a16="http://schemas.microsoft.com/office/drawing/2014/main" id="{14B4874B-4D40-7C82-7A75-B33E0FA0F1EA}"/>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28" y="0"/>
            <a:ext cx="9616570"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2691383"/>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3110484"/>
            <a:ext cx="114300" cy="114300"/>
          </a:xfrm>
          <a:prstGeom prst="rect">
            <a:avLst/>
          </a:prstGeom>
        </p:spPr>
      </p:pic>
      <p:sp>
        <p:nvSpPr>
          <p:cNvPr id="7" name="object 7"/>
          <p:cNvSpPr txBox="1">
            <a:spLocks noGrp="1"/>
          </p:cNvSpPr>
          <p:nvPr>
            <p:ph type="title"/>
          </p:nvPr>
        </p:nvSpPr>
        <p:spPr>
          <a:xfrm>
            <a:off x="1016000" y="953834"/>
            <a:ext cx="2771775" cy="695960"/>
          </a:xfrm>
          <a:prstGeom prst="rect">
            <a:avLst/>
          </a:prstGeom>
        </p:spPr>
        <p:txBody>
          <a:bodyPr vert="horz" wrap="square" lIns="0" tIns="12700" rIns="0" bIns="0" rtlCol="0">
            <a:spAutoFit/>
          </a:bodyPr>
          <a:lstStyle/>
          <a:p>
            <a:pPr marL="12700">
              <a:lnSpc>
                <a:spcPct val="100000"/>
              </a:lnSpc>
              <a:spcBef>
                <a:spcPts val="100"/>
              </a:spcBef>
            </a:pPr>
            <a:r>
              <a:rPr spc="-210" dirty="0"/>
              <a:t>Overview</a:t>
            </a:r>
          </a:p>
        </p:txBody>
      </p:sp>
      <p:sp>
        <p:nvSpPr>
          <p:cNvPr id="8" name="object 8"/>
          <p:cNvSpPr txBox="1"/>
          <p:nvPr/>
        </p:nvSpPr>
        <p:spPr>
          <a:xfrm>
            <a:off x="1172810" y="9582865"/>
            <a:ext cx="3557904" cy="208279"/>
          </a:xfrm>
          <a:prstGeom prst="rect">
            <a:avLst/>
          </a:prstGeom>
        </p:spPr>
        <p:txBody>
          <a:bodyPr vert="horz" wrap="square" lIns="0" tIns="12700" rIns="0" bIns="0" rtlCol="0">
            <a:spAutoFit/>
          </a:bodyPr>
          <a:lstStyle/>
          <a:p>
            <a:pPr marL="12700">
              <a:lnSpc>
                <a:spcPct val="100000"/>
              </a:lnSpc>
              <a:spcBef>
                <a:spcPts val="100"/>
              </a:spcBef>
            </a:pPr>
            <a:r>
              <a:rPr sz="1200" spc="-295" dirty="0">
                <a:latin typeface="Verdana"/>
                <a:cs typeface="Verdana"/>
              </a:rPr>
              <a:t>1.</a:t>
            </a:r>
            <a:r>
              <a:rPr sz="1200" spc="-305" dirty="0">
                <a:latin typeface="Verdana"/>
                <a:cs typeface="Verdana"/>
              </a:rPr>
              <a:t> </a:t>
            </a:r>
            <a:r>
              <a:rPr sz="1200" spc="-20" dirty="0">
                <a:latin typeface="Verdana"/>
                <a:cs typeface="Verdana"/>
              </a:rPr>
              <a:t>National</a:t>
            </a:r>
            <a:r>
              <a:rPr sz="1200" spc="-60" dirty="0">
                <a:latin typeface="Verdana"/>
                <a:cs typeface="Verdana"/>
              </a:rPr>
              <a:t> </a:t>
            </a:r>
            <a:r>
              <a:rPr sz="1200" spc="-35" dirty="0">
                <a:latin typeface="Verdana"/>
                <a:cs typeface="Verdana"/>
              </a:rPr>
              <a:t>Health</a:t>
            </a:r>
            <a:r>
              <a:rPr sz="1200" spc="-60" dirty="0">
                <a:latin typeface="Verdana"/>
                <a:cs typeface="Verdana"/>
              </a:rPr>
              <a:t> </a:t>
            </a:r>
            <a:r>
              <a:rPr sz="1200" spc="30" dirty="0">
                <a:latin typeface="Verdana"/>
                <a:cs typeface="Verdana"/>
              </a:rPr>
              <a:t>and</a:t>
            </a:r>
            <a:r>
              <a:rPr sz="1200" spc="-55" dirty="0">
                <a:latin typeface="Verdana"/>
                <a:cs typeface="Verdana"/>
              </a:rPr>
              <a:t> </a:t>
            </a:r>
            <a:r>
              <a:rPr sz="1200" spc="10" dirty="0">
                <a:latin typeface="Verdana"/>
                <a:cs typeface="Verdana"/>
              </a:rPr>
              <a:t>Medical</a:t>
            </a:r>
            <a:r>
              <a:rPr sz="1200" spc="-60" dirty="0">
                <a:latin typeface="Verdana"/>
                <a:cs typeface="Verdana"/>
              </a:rPr>
              <a:t> </a:t>
            </a:r>
            <a:r>
              <a:rPr sz="1200" spc="-10" dirty="0">
                <a:latin typeface="Verdana"/>
                <a:cs typeface="Verdana"/>
              </a:rPr>
              <a:t>Research</a:t>
            </a:r>
            <a:r>
              <a:rPr sz="1200" spc="-60" dirty="0">
                <a:latin typeface="Verdana"/>
                <a:cs typeface="Verdana"/>
              </a:rPr>
              <a:t> </a:t>
            </a:r>
            <a:r>
              <a:rPr sz="1200" dirty="0">
                <a:latin typeface="Verdana"/>
                <a:cs typeface="Verdana"/>
              </a:rPr>
              <a:t>Council</a:t>
            </a:r>
            <a:endParaRPr sz="1200">
              <a:latin typeface="Verdana"/>
              <a:cs typeface="Verdana"/>
            </a:endParaRPr>
          </a:p>
        </p:txBody>
      </p:sp>
      <p:sp>
        <p:nvSpPr>
          <p:cNvPr id="9" name="object 9"/>
          <p:cNvSpPr txBox="1"/>
          <p:nvPr/>
        </p:nvSpPr>
        <p:spPr>
          <a:xfrm>
            <a:off x="977896" y="2072893"/>
            <a:ext cx="7598409" cy="5473700"/>
          </a:xfrm>
          <a:prstGeom prst="rect">
            <a:avLst/>
          </a:prstGeom>
        </p:spPr>
        <p:txBody>
          <a:bodyPr vert="horz" wrap="square" lIns="0" tIns="12700" rIns="0" bIns="0" rtlCol="0">
            <a:spAutoFit/>
          </a:bodyPr>
          <a:lstStyle/>
          <a:p>
            <a:pPr marL="568325" marR="2935605" indent="-518159">
              <a:lnSpc>
                <a:spcPct val="114599"/>
              </a:lnSpc>
              <a:spcBef>
                <a:spcPts val="100"/>
              </a:spcBef>
            </a:pPr>
            <a:r>
              <a:rPr sz="2400" spc="-20" dirty="0">
                <a:latin typeface="Verdana"/>
                <a:cs typeface="Verdana"/>
              </a:rPr>
              <a:t>Aim</a:t>
            </a:r>
            <a:r>
              <a:rPr sz="2400" spc="-130" dirty="0">
                <a:latin typeface="Verdana"/>
                <a:cs typeface="Verdana"/>
              </a:rPr>
              <a:t> </a:t>
            </a:r>
            <a:r>
              <a:rPr sz="2400" spc="-10" dirty="0">
                <a:latin typeface="Verdana"/>
                <a:cs typeface="Verdana"/>
              </a:rPr>
              <a:t>of</a:t>
            </a:r>
            <a:r>
              <a:rPr sz="2400" spc="-130" dirty="0">
                <a:latin typeface="Verdana"/>
                <a:cs typeface="Verdana"/>
              </a:rPr>
              <a:t> </a:t>
            </a:r>
            <a:r>
              <a:rPr sz="2400" spc="-60" dirty="0">
                <a:latin typeface="Verdana"/>
                <a:cs typeface="Verdana"/>
              </a:rPr>
              <a:t>the</a:t>
            </a:r>
            <a:r>
              <a:rPr sz="2400" spc="-130" dirty="0">
                <a:latin typeface="Verdana"/>
                <a:cs typeface="Verdana"/>
              </a:rPr>
              <a:t> </a:t>
            </a:r>
            <a:r>
              <a:rPr sz="2400" spc="-35" dirty="0">
                <a:latin typeface="Verdana"/>
                <a:cs typeface="Verdana"/>
              </a:rPr>
              <a:t>health</a:t>
            </a:r>
            <a:r>
              <a:rPr sz="2400" spc="-130" dirty="0">
                <a:latin typeface="Verdana"/>
                <a:cs typeface="Verdana"/>
              </a:rPr>
              <a:t> </a:t>
            </a:r>
            <a:r>
              <a:rPr sz="2400" spc="-80" dirty="0">
                <a:latin typeface="Verdana"/>
                <a:cs typeface="Verdana"/>
              </a:rPr>
              <a:t>industry</a:t>
            </a:r>
            <a:r>
              <a:rPr sz="2400" spc="-130" dirty="0">
                <a:latin typeface="Verdana"/>
                <a:cs typeface="Verdana"/>
              </a:rPr>
              <a:t> </a:t>
            </a:r>
            <a:r>
              <a:rPr sz="2400" spc="-70" dirty="0">
                <a:latin typeface="Verdana"/>
                <a:cs typeface="Verdana"/>
              </a:rPr>
              <a:t>is</a:t>
            </a:r>
            <a:r>
              <a:rPr sz="2400" spc="-130" dirty="0">
                <a:latin typeface="Verdana"/>
                <a:cs typeface="Verdana"/>
              </a:rPr>
              <a:t> </a:t>
            </a:r>
            <a:r>
              <a:rPr sz="2400" spc="-155" dirty="0">
                <a:latin typeface="Verdana"/>
                <a:cs typeface="Verdana"/>
              </a:rPr>
              <a:t>to: </a:t>
            </a:r>
            <a:r>
              <a:rPr sz="2400" spc="-830" dirty="0">
                <a:latin typeface="Verdana"/>
                <a:cs typeface="Verdana"/>
              </a:rPr>
              <a:t> </a:t>
            </a:r>
            <a:r>
              <a:rPr sz="2400" spc="-30" dirty="0">
                <a:latin typeface="Verdana"/>
                <a:cs typeface="Verdana"/>
              </a:rPr>
              <a:t>provide</a:t>
            </a:r>
            <a:r>
              <a:rPr sz="2400" spc="-135" dirty="0">
                <a:latin typeface="Verdana"/>
                <a:cs typeface="Verdana"/>
              </a:rPr>
              <a:t> </a:t>
            </a:r>
            <a:r>
              <a:rPr sz="2400" spc="-40" dirty="0">
                <a:latin typeface="Verdana"/>
                <a:cs typeface="Verdana"/>
              </a:rPr>
              <a:t>high</a:t>
            </a:r>
            <a:r>
              <a:rPr sz="2400" spc="-135" dirty="0">
                <a:latin typeface="Verdana"/>
                <a:cs typeface="Verdana"/>
              </a:rPr>
              <a:t> </a:t>
            </a:r>
            <a:r>
              <a:rPr sz="2400" spc="-50" dirty="0">
                <a:latin typeface="Verdana"/>
                <a:cs typeface="Verdana"/>
              </a:rPr>
              <a:t>quality</a:t>
            </a:r>
            <a:r>
              <a:rPr sz="2400" spc="-130" dirty="0">
                <a:latin typeface="Verdana"/>
                <a:cs typeface="Verdana"/>
              </a:rPr>
              <a:t> </a:t>
            </a:r>
            <a:r>
              <a:rPr sz="2400" spc="45" dirty="0">
                <a:latin typeface="Verdana"/>
                <a:cs typeface="Verdana"/>
              </a:rPr>
              <a:t>care</a:t>
            </a:r>
            <a:endParaRPr sz="2400">
              <a:latin typeface="Verdana"/>
              <a:cs typeface="Verdana"/>
            </a:endParaRPr>
          </a:p>
          <a:p>
            <a:pPr marL="568325">
              <a:lnSpc>
                <a:spcPct val="100000"/>
              </a:lnSpc>
              <a:spcBef>
                <a:spcPts val="420"/>
              </a:spcBef>
            </a:pPr>
            <a:r>
              <a:rPr sz="2400" spc="15" dirty="0">
                <a:latin typeface="Verdana"/>
                <a:cs typeface="Verdana"/>
              </a:rPr>
              <a:t>reduce</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40" dirty="0">
                <a:latin typeface="Verdana"/>
                <a:cs typeface="Verdana"/>
              </a:rPr>
              <a:t>impact</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135" dirty="0">
                <a:latin typeface="Verdana"/>
                <a:cs typeface="Verdana"/>
              </a:rPr>
              <a:t>ill</a:t>
            </a:r>
            <a:r>
              <a:rPr sz="2400" spc="-125" dirty="0">
                <a:latin typeface="Verdana"/>
                <a:cs typeface="Verdana"/>
              </a:rPr>
              <a:t> </a:t>
            </a:r>
            <a:r>
              <a:rPr sz="2400" spc="-35" dirty="0">
                <a:latin typeface="Verdana"/>
                <a:cs typeface="Verdana"/>
              </a:rPr>
              <a:t>health</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20" dirty="0">
                <a:latin typeface="Verdana"/>
                <a:cs typeface="Verdana"/>
              </a:rPr>
              <a:t>disease</a:t>
            </a:r>
            <a:endParaRPr sz="2400">
              <a:latin typeface="Verdana"/>
              <a:cs typeface="Verdana"/>
            </a:endParaRPr>
          </a:p>
          <a:p>
            <a:pPr marL="50800" marR="306070">
              <a:lnSpc>
                <a:spcPct val="114599"/>
              </a:lnSpc>
              <a:spcBef>
                <a:spcPts val="3300"/>
              </a:spcBef>
            </a:pPr>
            <a:r>
              <a:rPr sz="2400" spc="-20" dirty="0">
                <a:latin typeface="Verdana"/>
                <a:cs typeface="Verdana"/>
              </a:rPr>
              <a:t>Each</a:t>
            </a:r>
            <a:r>
              <a:rPr sz="2400" spc="-125" dirty="0">
                <a:latin typeface="Verdana"/>
                <a:cs typeface="Verdana"/>
              </a:rPr>
              <a:t> </a:t>
            </a:r>
            <a:r>
              <a:rPr sz="2400" spc="-40" dirty="0">
                <a:latin typeface="Verdana"/>
                <a:cs typeface="Verdana"/>
              </a:rPr>
              <a:t>year</a:t>
            </a:r>
            <a:r>
              <a:rPr sz="2400" spc="-120" dirty="0">
                <a:latin typeface="Verdana"/>
                <a:cs typeface="Verdana"/>
              </a:rPr>
              <a:t> </a:t>
            </a:r>
            <a:r>
              <a:rPr sz="2400" spc="-65" dirty="0">
                <a:latin typeface="Verdana"/>
                <a:cs typeface="Verdana"/>
              </a:rPr>
              <a:t>there</a:t>
            </a:r>
            <a:r>
              <a:rPr sz="2400" spc="-125" dirty="0">
                <a:latin typeface="Verdana"/>
                <a:cs typeface="Verdana"/>
              </a:rPr>
              <a:t> </a:t>
            </a:r>
            <a:r>
              <a:rPr sz="2400" spc="-5" dirty="0">
                <a:latin typeface="Verdana"/>
                <a:cs typeface="Verdana"/>
              </a:rPr>
              <a:t>are</a:t>
            </a:r>
            <a:r>
              <a:rPr sz="2400" spc="-120" dirty="0">
                <a:latin typeface="Verdana"/>
                <a:cs typeface="Verdana"/>
              </a:rPr>
              <a:t> </a:t>
            </a:r>
            <a:r>
              <a:rPr sz="2400" spc="-5" dirty="0">
                <a:latin typeface="Verdana"/>
                <a:cs typeface="Verdana"/>
              </a:rPr>
              <a:t>around</a:t>
            </a:r>
            <a:r>
              <a:rPr sz="2400" spc="-125" dirty="0">
                <a:latin typeface="Verdana"/>
                <a:cs typeface="Verdana"/>
              </a:rPr>
              <a:t> </a:t>
            </a:r>
            <a:r>
              <a:rPr sz="2400" spc="-95" dirty="0">
                <a:latin typeface="Verdana"/>
                <a:cs typeface="Verdana"/>
              </a:rPr>
              <a:t>200,000</a:t>
            </a:r>
            <a:r>
              <a:rPr sz="2400" spc="-120" dirty="0">
                <a:latin typeface="Verdana"/>
                <a:cs typeface="Verdana"/>
              </a:rPr>
              <a:t> </a:t>
            </a:r>
            <a:r>
              <a:rPr sz="2400" spc="25" dirty="0">
                <a:latin typeface="Verdana"/>
                <a:cs typeface="Verdana"/>
              </a:rPr>
              <a:t>healthcare- </a:t>
            </a:r>
            <a:r>
              <a:rPr sz="2400" spc="-830" dirty="0">
                <a:latin typeface="Verdana"/>
                <a:cs typeface="Verdana"/>
              </a:rPr>
              <a:t> </a:t>
            </a:r>
            <a:r>
              <a:rPr sz="2400" spc="35" dirty="0">
                <a:latin typeface="Verdana"/>
                <a:cs typeface="Verdana"/>
              </a:rPr>
              <a:t>associated</a:t>
            </a:r>
            <a:r>
              <a:rPr sz="2400" spc="-125" dirty="0">
                <a:latin typeface="Verdana"/>
                <a:cs typeface="Verdana"/>
              </a:rPr>
              <a:t> </a:t>
            </a:r>
            <a:r>
              <a:rPr sz="2400" spc="-35" dirty="0">
                <a:latin typeface="Verdana"/>
                <a:cs typeface="Verdana"/>
              </a:rPr>
              <a:t>infections</a:t>
            </a:r>
            <a:r>
              <a:rPr sz="2400" spc="-125" dirty="0">
                <a:latin typeface="Verdana"/>
                <a:cs typeface="Verdana"/>
              </a:rPr>
              <a:t> </a:t>
            </a:r>
            <a:r>
              <a:rPr sz="2400" spc="-15" dirty="0">
                <a:latin typeface="Verdana"/>
                <a:cs typeface="Verdana"/>
              </a:rPr>
              <a:t>(HAIs)</a:t>
            </a:r>
            <a:r>
              <a:rPr sz="2400" spc="-125" dirty="0">
                <a:latin typeface="Verdana"/>
                <a:cs typeface="Verdana"/>
              </a:rPr>
              <a:t> </a:t>
            </a:r>
            <a:r>
              <a:rPr sz="2400" spc="-95" dirty="0">
                <a:latin typeface="Verdana"/>
                <a:cs typeface="Verdana"/>
              </a:rPr>
              <a:t>in</a:t>
            </a:r>
            <a:r>
              <a:rPr sz="2400" spc="-125" dirty="0">
                <a:latin typeface="Verdana"/>
                <a:cs typeface="Verdana"/>
              </a:rPr>
              <a:t> </a:t>
            </a:r>
            <a:r>
              <a:rPr sz="2400" spc="-40" dirty="0">
                <a:latin typeface="Verdana"/>
                <a:cs typeface="Verdana"/>
              </a:rPr>
              <a:t>Australian</a:t>
            </a:r>
            <a:r>
              <a:rPr sz="2400" spc="-125" dirty="0">
                <a:latin typeface="Verdana"/>
                <a:cs typeface="Verdana"/>
              </a:rPr>
              <a:t> </a:t>
            </a:r>
            <a:r>
              <a:rPr sz="2400" spc="30" dirty="0">
                <a:latin typeface="Verdana"/>
                <a:cs typeface="Verdana"/>
              </a:rPr>
              <a:t>acute  </a:t>
            </a:r>
            <a:r>
              <a:rPr sz="2400" spc="-5" dirty="0">
                <a:latin typeface="Verdana"/>
                <a:cs typeface="Verdana"/>
              </a:rPr>
              <a:t>healthcare</a:t>
            </a:r>
            <a:r>
              <a:rPr sz="2400" spc="-130" dirty="0">
                <a:latin typeface="Verdana"/>
                <a:cs typeface="Verdana"/>
              </a:rPr>
              <a:t> </a:t>
            </a:r>
            <a:r>
              <a:rPr sz="2400" spc="-150" dirty="0">
                <a:latin typeface="Verdana"/>
                <a:cs typeface="Verdana"/>
              </a:rPr>
              <a:t>facilities.</a:t>
            </a:r>
            <a:r>
              <a:rPr sz="3600" spc="-225" baseline="23148" dirty="0">
                <a:latin typeface="Verdana"/>
                <a:cs typeface="Verdana"/>
              </a:rPr>
              <a:t>1</a:t>
            </a:r>
            <a:endParaRPr sz="3600" baseline="23148">
              <a:latin typeface="Verdana"/>
              <a:cs typeface="Verdana"/>
            </a:endParaRPr>
          </a:p>
          <a:p>
            <a:pPr marL="50800" marR="43180">
              <a:lnSpc>
                <a:spcPct val="114599"/>
              </a:lnSpc>
              <a:spcBef>
                <a:spcPts val="3295"/>
              </a:spcBef>
            </a:pPr>
            <a:r>
              <a:rPr sz="2400" spc="-75" dirty="0">
                <a:latin typeface="Verdana"/>
                <a:cs typeface="Verdana"/>
              </a:rPr>
              <a:t>Infection </a:t>
            </a:r>
            <a:r>
              <a:rPr sz="2400" spc="-35" dirty="0">
                <a:latin typeface="Verdana"/>
                <a:cs typeface="Verdana"/>
              </a:rPr>
              <a:t>control </a:t>
            </a:r>
            <a:r>
              <a:rPr sz="2400" spc="5" dirty="0">
                <a:latin typeface="Verdana"/>
                <a:cs typeface="Verdana"/>
              </a:rPr>
              <a:t>procedure </a:t>
            </a:r>
            <a:r>
              <a:rPr sz="2400" spc="-95" dirty="0">
                <a:latin typeface="Verdana"/>
                <a:cs typeface="Verdana"/>
              </a:rPr>
              <a:t>in </a:t>
            </a:r>
            <a:r>
              <a:rPr sz="2400" spc="-60" dirty="0">
                <a:latin typeface="Verdana"/>
                <a:cs typeface="Verdana"/>
              </a:rPr>
              <a:t>the </a:t>
            </a:r>
            <a:r>
              <a:rPr sz="2400" spc="-20" dirty="0">
                <a:latin typeface="Verdana"/>
                <a:cs typeface="Verdana"/>
              </a:rPr>
              <a:t>workplace </a:t>
            </a:r>
            <a:r>
              <a:rPr sz="2400" spc="-70" dirty="0">
                <a:latin typeface="Verdana"/>
                <a:cs typeface="Verdana"/>
              </a:rPr>
              <a:t>is </a:t>
            </a:r>
            <a:r>
              <a:rPr sz="2400" spc="-65" dirty="0">
                <a:latin typeface="Verdana"/>
                <a:cs typeface="Verdana"/>
              </a:rPr>
              <a:t> </a:t>
            </a:r>
            <a:r>
              <a:rPr sz="2400" spc="-15" dirty="0">
                <a:latin typeface="Verdana"/>
                <a:cs typeface="Verdana"/>
              </a:rPr>
              <a:t>governed </a:t>
            </a:r>
            <a:r>
              <a:rPr sz="2400" spc="-25" dirty="0">
                <a:latin typeface="Verdana"/>
                <a:cs typeface="Verdana"/>
              </a:rPr>
              <a:t>by </a:t>
            </a:r>
            <a:r>
              <a:rPr sz="2400" spc="-60" dirty="0">
                <a:latin typeface="Verdana"/>
                <a:cs typeface="Verdana"/>
              </a:rPr>
              <a:t>the </a:t>
            </a:r>
            <a:r>
              <a:rPr sz="2400" spc="20" dirty="0">
                <a:latin typeface="Verdana"/>
                <a:cs typeface="Verdana"/>
              </a:rPr>
              <a:t>Occupational </a:t>
            </a:r>
            <a:r>
              <a:rPr sz="2400" spc="-65" dirty="0">
                <a:latin typeface="Verdana"/>
                <a:cs typeface="Verdana"/>
              </a:rPr>
              <a:t>Health </a:t>
            </a:r>
            <a:r>
              <a:rPr sz="2400" spc="60" dirty="0">
                <a:latin typeface="Verdana"/>
                <a:cs typeface="Verdana"/>
              </a:rPr>
              <a:t>and </a:t>
            </a:r>
            <a:r>
              <a:rPr sz="2400" spc="-75" dirty="0">
                <a:latin typeface="Verdana"/>
                <a:cs typeface="Verdana"/>
              </a:rPr>
              <a:t>Safety </a:t>
            </a:r>
            <a:r>
              <a:rPr sz="2400" spc="-70" dirty="0">
                <a:latin typeface="Verdana"/>
                <a:cs typeface="Verdana"/>
              </a:rPr>
              <a:t> </a:t>
            </a:r>
            <a:r>
              <a:rPr sz="2400" spc="20" dirty="0">
                <a:latin typeface="Verdana"/>
                <a:cs typeface="Verdana"/>
              </a:rPr>
              <a:t>Act</a:t>
            </a:r>
            <a:r>
              <a:rPr sz="2400" spc="-125" dirty="0">
                <a:latin typeface="Verdana"/>
                <a:cs typeface="Verdana"/>
              </a:rPr>
              <a:t> </a:t>
            </a:r>
            <a:r>
              <a:rPr sz="2400" spc="70" dirty="0">
                <a:latin typeface="Verdana"/>
                <a:cs typeface="Verdana"/>
              </a:rPr>
              <a:t>(2004)</a:t>
            </a:r>
            <a:r>
              <a:rPr sz="2400" spc="-125" dirty="0">
                <a:latin typeface="Verdana"/>
                <a:cs typeface="Verdana"/>
              </a:rPr>
              <a:t> </a:t>
            </a:r>
            <a:r>
              <a:rPr sz="2400" spc="-95" dirty="0">
                <a:latin typeface="Verdana"/>
                <a:cs typeface="Verdana"/>
              </a:rPr>
              <a:t>in</a:t>
            </a:r>
            <a:r>
              <a:rPr sz="2400" spc="-125" dirty="0">
                <a:latin typeface="Verdana"/>
                <a:cs typeface="Verdana"/>
              </a:rPr>
              <a:t> </a:t>
            </a:r>
            <a:r>
              <a:rPr sz="2400" spc="-30" dirty="0">
                <a:latin typeface="Verdana"/>
                <a:cs typeface="Verdana"/>
              </a:rPr>
              <a:t>Victoria</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120" dirty="0">
                <a:latin typeface="Verdana"/>
                <a:cs typeface="Verdana"/>
              </a:rPr>
              <a:t>Work</a:t>
            </a:r>
            <a:r>
              <a:rPr sz="2400" spc="-125" dirty="0">
                <a:latin typeface="Verdana"/>
                <a:cs typeface="Verdana"/>
              </a:rPr>
              <a:t> </a:t>
            </a:r>
            <a:r>
              <a:rPr sz="2400" spc="-65" dirty="0">
                <a:latin typeface="Verdana"/>
                <a:cs typeface="Verdana"/>
              </a:rPr>
              <a:t>Health</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65" dirty="0">
                <a:latin typeface="Verdana"/>
                <a:cs typeface="Verdana"/>
              </a:rPr>
              <a:t>Safety  </a:t>
            </a:r>
            <a:r>
              <a:rPr sz="2400" spc="20" dirty="0">
                <a:latin typeface="Verdana"/>
                <a:cs typeface="Verdana"/>
              </a:rPr>
              <a:t>Act</a:t>
            </a:r>
            <a:r>
              <a:rPr sz="2400" spc="-125" dirty="0">
                <a:latin typeface="Verdana"/>
                <a:cs typeface="Verdana"/>
              </a:rPr>
              <a:t> </a:t>
            </a:r>
            <a:r>
              <a:rPr sz="2400" spc="-445" dirty="0">
                <a:latin typeface="Verdana"/>
                <a:cs typeface="Verdana"/>
              </a:rPr>
              <a:t>2011</a:t>
            </a:r>
            <a:r>
              <a:rPr sz="2400" spc="-125" dirty="0">
                <a:latin typeface="Verdana"/>
                <a:cs typeface="Verdana"/>
              </a:rPr>
              <a:t> </a:t>
            </a:r>
            <a:r>
              <a:rPr sz="2400" spc="-95" dirty="0">
                <a:latin typeface="Verdana"/>
                <a:cs typeface="Verdana"/>
              </a:rPr>
              <a:t>in</a:t>
            </a:r>
            <a:r>
              <a:rPr sz="2400" spc="-125" dirty="0">
                <a:latin typeface="Verdana"/>
                <a:cs typeface="Verdana"/>
              </a:rPr>
              <a:t> </a:t>
            </a:r>
            <a:r>
              <a:rPr sz="2400" spc="-60" dirty="0">
                <a:latin typeface="Verdana"/>
                <a:cs typeface="Verdana"/>
              </a:rPr>
              <a:t>other</a:t>
            </a:r>
            <a:r>
              <a:rPr sz="2400" spc="-125" dirty="0">
                <a:latin typeface="Verdana"/>
                <a:cs typeface="Verdana"/>
              </a:rPr>
              <a:t> </a:t>
            </a:r>
            <a:r>
              <a:rPr sz="2400" spc="-20" dirty="0">
                <a:latin typeface="Verdana"/>
                <a:cs typeface="Verdana"/>
              </a:rPr>
              <a:t>states</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20" dirty="0">
                <a:latin typeface="Verdana"/>
                <a:cs typeface="Verdana"/>
              </a:rPr>
              <a:t>aims</a:t>
            </a:r>
            <a:r>
              <a:rPr sz="2400" spc="-125" dirty="0">
                <a:latin typeface="Verdana"/>
                <a:cs typeface="Verdana"/>
              </a:rPr>
              <a:t> </a:t>
            </a:r>
            <a:r>
              <a:rPr sz="2400" spc="-45" dirty="0">
                <a:latin typeface="Verdana"/>
                <a:cs typeface="Verdana"/>
              </a:rPr>
              <a:t>to</a:t>
            </a:r>
            <a:r>
              <a:rPr sz="2400" spc="-125" dirty="0">
                <a:latin typeface="Verdana"/>
                <a:cs typeface="Verdana"/>
              </a:rPr>
              <a:t> </a:t>
            </a:r>
            <a:r>
              <a:rPr sz="2400" spc="-50" dirty="0">
                <a:latin typeface="Verdana"/>
                <a:cs typeface="Verdana"/>
              </a:rPr>
              <a:t>prevent  </a:t>
            </a:r>
            <a:r>
              <a:rPr sz="2400" spc="15" dirty="0">
                <a:latin typeface="Verdana"/>
                <a:cs typeface="Verdana"/>
              </a:rPr>
              <a:t>pathogens</a:t>
            </a:r>
            <a:r>
              <a:rPr sz="2400" spc="-125" dirty="0">
                <a:latin typeface="Verdana"/>
                <a:cs typeface="Verdana"/>
              </a:rPr>
              <a:t> </a:t>
            </a:r>
            <a:r>
              <a:rPr sz="2400" spc="-30" dirty="0">
                <a:latin typeface="Verdana"/>
                <a:cs typeface="Verdana"/>
              </a:rPr>
              <a:t>from</a:t>
            </a:r>
            <a:r>
              <a:rPr sz="2400" spc="-125" dirty="0">
                <a:latin typeface="Verdana"/>
                <a:cs typeface="Verdana"/>
              </a:rPr>
              <a:t> </a:t>
            </a:r>
            <a:r>
              <a:rPr sz="2400" dirty="0">
                <a:latin typeface="Verdana"/>
                <a:cs typeface="Verdana"/>
              </a:rPr>
              <a:t>being</a:t>
            </a:r>
            <a:r>
              <a:rPr sz="2400" spc="-125" dirty="0">
                <a:latin typeface="Verdana"/>
                <a:cs typeface="Verdana"/>
              </a:rPr>
              <a:t> </a:t>
            </a:r>
            <a:r>
              <a:rPr sz="2400" spc="25" dirty="0">
                <a:latin typeface="Verdana"/>
                <a:cs typeface="Verdana"/>
              </a:rPr>
              <a:t>spread</a:t>
            </a:r>
            <a:r>
              <a:rPr sz="2400" spc="-125" dirty="0">
                <a:latin typeface="Verdana"/>
                <a:cs typeface="Verdana"/>
              </a:rPr>
              <a:t> </a:t>
            </a:r>
            <a:r>
              <a:rPr sz="2400" spc="-95" dirty="0">
                <a:latin typeface="Verdana"/>
                <a:cs typeface="Verdana"/>
              </a:rPr>
              <a:t>in</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105" dirty="0">
                <a:latin typeface="Verdana"/>
                <a:cs typeface="Verdana"/>
              </a:rPr>
              <a:t>first</a:t>
            </a:r>
            <a:r>
              <a:rPr sz="2400" spc="-125" dirty="0">
                <a:latin typeface="Verdana"/>
                <a:cs typeface="Verdana"/>
              </a:rPr>
              <a:t> </a:t>
            </a:r>
            <a:r>
              <a:rPr sz="2400" spc="-5" dirty="0">
                <a:latin typeface="Verdana"/>
                <a:cs typeface="Verdana"/>
              </a:rPr>
              <a:t>place.</a:t>
            </a:r>
            <a:endParaRPr sz="2400">
              <a:latin typeface="Verdana"/>
              <a:cs typeface="Verdana"/>
            </a:endParaRPr>
          </a:p>
        </p:txBody>
      </p:sp>
      <p:pic>
        <p:nvPicPr>
          <p:cNvPr id="12" name="object 5">
            <a:hlinkClick r:id="rId5" action="ppaction://hlinksldjump"/>
            <a:extLst>
              <a:ext uri="{FF2B5EF4-FFF2-40B4-BE49-F238E27FC236}">
                <a16:creationId xmlns:a16="http://schemas.microsoft.com/office/drawing/2014/main" id="{B202181C-DC2A-ECC5-91DD-82069B557F29}"/>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9835646" y="2879684"/>
            <a:ext cx="114300" cy="114300"/>
          </a:xfrm>
          <a:prstGeom prst="rect">
            <a:avLst/>
          </a:prstGeom>
        </p:spPr>
      </p:pic>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9835646" y="3298784"/>
            <a:ext cx="114300" cy="114300"/>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9835646" y="3717884"/>
            <a:ext cx="114300" cy="114300"/>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9835646" y="4556084"/>
            <a:ext cx="114300" cy="114300"/>
          </a:xfrm>
          <a:prstGeom prst="rect">
            <a:avLst/>
          </a:prstGeom>
        </p:spPr>
      </p:pic>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9835646" y="5394284"/>
            <a:ext cx="114300" cy="114300"/>
          </a:xfrm>
          <a:prstGeom prst="rect">
            <a:avLst/>
          </a:prstGeom>
        </p:spPr>
      </p:pic>
      <p:pic>
        <p:nvPicPr>
          <p:cNvPr id="9" name="object 9"/>
          <p:cNvPicPr/>
          <p:nvPr/>
        </p:nvPicPr>
        <p:blipFill>
          <a:blip r:embed="rId2" cstate="email">
            <a:extLst>
              <a:ext uri="{28A0092B-C50C-407E-A947-70E740481C1C}">
                <a14:useLocalDpi xmlns:a14="http://schemas.microsoft.com/office/drawing/2010/main"/>
              </a:ext>
            </a:extLst>
          </a:blip>
          <a:stretch>
            <a:fillRect/>
          </a:stretch>
        </p:blipFill>
        <p:spPr>
          <a:xfrm>
            <a:off x="9835646" y="6232484"/>
            <a:ext cx="114300" cy="114300"/>
          </a:xfrm>
          <a:prstGeom prst="rect">
            <a:avLst/>
          </a:prstGeom>
        </p:spPr>
      </p:pic>
      <p:sp>
        <p:nvSpPr>
          <p:cNvPr id="10" name="object 10"/>
          <p:cNvSpPr txBox="1"/>
          <p:nvPr/>
        </p:nvSpPr>
        <p:spPr>
          <a:xfrm>
            <a:off x="10121941" y="2680294"/>
            <a:ext cx="6904990" cy="4216400"/>
          </a:xfrm>
          <a:prstGeom prst="rect">
            <a:avLst/>
          </a:prstGeom>
        </p:spPr>
        <p:txBody>
          <a:bodyPr vert="horz" wrap="square" lIns="0" tIns="12700" rIns="0" bIns="0" rtlCol="0">
            <a:spAutoFit/>
          </a:bodyPr>
          <a:lstStyle/>
          <a:p>
            <a:pPr marL="104139" marR="2069464" indent="-91440">
              <a:lnSpc>
                <a:spcPct val="114599"/>
              </a:lnSpc>
              <a:spcBef>
                <a:spcPts val="100"/>
              </a:spcBef>
            </a:pPr>
            <a:r>
              <a:rPr sz="2400" spc="-20" dirty="0">
                <a:latin typeface="Verdana"/>
                <a:cs typeface="Verdana"/>
              </a:rPr>
              <a:t>Apply </a:t>
            </a:r>
            <a:r>
              <a:rPr sz="2400" spc="-60" dirty="0">
                <a:latin typeface="Verdana"/>
                <a:cs typeface="Verdana"/>
              </a:rPr>
              <a:t>the </a:t>
            </a:r>
            <a:r>
              <a:rPr sz="2400" dirty="0">
                <a:latin typeface="Verdana"/>
                <a:cs typeface="Verdana"/>
              </a:rPr>
              <a:t>appropriate </a:t>
            </a:r>
            <a:r>
              <a:rPr sz="2400" spc="-185" dirty="0">
                <a:latin typeface="Verdana"/>
                <a:cs typeface="Verdana"/>
              </a:rPr>
              <a:t>PPE </a:t>
            </a:r>
            <a:r>
              <a:rPr sz="2400" spc="-180" dirty="0">
                <a:latin typeface="Verdana"/>
                <a:cs typeface="Verdana"/>
              </a:rPr>
              <a:t> </a:t>
            </a:r>
            <a:r>
              <a:rPr sz="2400" spc="-105" dirty="0">
                <a:latin typeface="Verdana"/>
                <a:cs typeface="Verdana"/>
              </a:rPr>
              <a:t>Ensure</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25" dirty="0">
                <a:latin typeface="Verdana"/>
                <a:cs typeface="Verdana"/>
              </a:rPr>
              <a:t>affected</a:t>
            </a:r>
            <a:r>
              <a:rPr sz="2400" spc="-125" dirty="0">
                <a:latin typeface="Verdana"/>
                <a:cs typeface="Verdana"/>
              </a:rPr>
              <a:t> </a:t>
            </a:r>
            <a:r>
              <a:rPr sz="2400" spc="35" dirty="0">
                <a:latin typeface="Verdana"/>
                <a:cs typeface="Verdana"/>
              </a:rPr>
              <a:t>area</a:t>
            </a:r>
            <a:r>
              <a:rPr sz="2400" spc="-125" dirty="0">
                <a:latin typeface="Verdana"/>
                <a:cs typeface="Verdana"/>
              </a:rPr>
              <a:t> </a:t>
            </a:r>
            <a:r>
              <a:rPr sz="2400" spc="-70" dirty="0">
                <a:latin typeface="Verdana"/>
                <a:cs typeface="Verdana"/>
              </a:rPr>
              <a:t>is</a:t>
            </a:r>
            <a:r>
              <a:rPr sz="2400" spc="-125" dirty="0">
                <a:latin typeface="Verdana"/>
                <a:cs typeface="Verdana"/>
              </a:rPr>
              <a:t> </a:t>
            </a:r>
            <a:r>
              <a:rPr sz="2400" spc="25" dirty="0">
                <a:latin typeface="Verdana"/>
                <a:cs typeface="Verdana"/>
              </a:rPr>
              <a:t>safe</a:t>
            </a:r>
            <a:endParaRPr sz="2400">
              <a:latin typeface="Verdana"/>
              <a:cs typeface="Verdana"/>
            </a:endParaRPr>
          </a:p>
          <a:p>
            <a:pPr marL="12700" marR="69215">
              <a:lnSpc>
                <a:spcPct val="114599"/>
              </a:lnSpc>
            </a:pPr>
            <a:r>
              <a:rPr sz="2400" spc="-55" dirty="0">
                <a:latin typeface="Verdana"/>
                <a:cs typeface="Verdana"/>
              </a:rPr>
              <a:t>Use</a:t>
            </a:r>
            <a:r>
              <a:rPr sz="2400" spc="-130" dirty="0">
                <a:latin typeface="Verdana"/>
                <a:cs typeface="Verdana"/>
              </a:rPr>
              <a:t> </a:t>
            </a:r>
            <a:r>
              <a:rPr sz="2400" spc="145" dirty="0">
                <a:latin typeface="Verdana"/>
                <a:cs typeface="Verdana"/>
              </a:rPr>
              <a:t>a</a:t>
            </a:r>
            <a:r>
              <a:rPr sz="2400" spc="-125" dirty="0">
                <a:latin typeface="Verdana"/>
                <a:cs typeface="Verdana"/>
              </a:rPr>
              <a:t> </a:t>
            </a:r>
            <a:r>
              <a:rPr sz="2400" spc="20" dirty="0">
                <a:latin typeface="Verdana"/>
                <a:cs typeface="Verdana"/>
              </a:rPr>
              <a:t>disposable</a:t>
            </a:r>
            <a:r>
              <a:rPr sz="2400" spc="-125" dirty="0">
                <a:latin typeface="Verdana"/>
                <a:cs typeface="Verdana"/>
              </a:rPr>
              <a:t> </a:t>
            </a:r>
            <a:r>
              <a:rPr sz="2400" dirty="0">
                <a:latin typeface="Verdana"/>
                <a:cs typeface="Verdana"/>
              </a:rPr>
              <a:t>absorbent</a:t>
            </a:r>
            <a:r>
              <a:rPr sz="2400" spc="-125" dirty="0">
                <a:latin typeface="Verdana"/>
                <a:cs typeface="Verdana"/>
              </a:rPr>
              <a:t> </a:t>
            </a:r>
            <a:r>
              <a:rPr sz="2400" spc="-25" dirty="0">
                <a:latin typeface="Verdana"/>
                <a:cs typeface="Verdana"/>
              </a:rPr>
              <a:t>material</a:t>
            </a:r>
            <a:r>
              <a:rPr sz="2400" spc="-125" dirty="0">
                <a:latin typeface="Verdana"/>
                <a:cs typeface="Verdana"/>
              </a:rPr>
              <a:t> </a:t>
            </a:r>
            <a:r>
              <a:rPr sz="2400" spc="-45" dirty="0">
                <a:latin typeface="Verdana"/>
                <a:cs typeface="Verdana"/>
              </a:rPr>
              <a:t>to</a:t>
            </a:r>
            <a:r>
              <a:rPr sz="2400" spc="-125" dirty="0">
                <a:latin typeface="Verdana"/>
                <a:cs typeface="Verdana"/>
              </a:rPr>
              <a:t> </a:t>
            </a:r>
            <a:r>
              <a:rPr sz="2400" spc="30" dirty="0">
                <a:latin typeface="Verdana"/>
                <a:cs typeface="Verdana"/>
              </a:rPr>
              <a:t>clean </a:t>
            </a:r>
            <a:r>
              <a:rPr sz="2400" spc="-825" dirty="0">
                <a:latin typeface="Verdana"/>
                <a:cs typeface="Verdana"/>
              </a:rPr>
              <a:t> </a:t>
            </a:r>
            <a:r>
              <a:rPr sz="2400" spc="15" dirty="0">
                <a:latin typeface="Verdana"/>
                <a:cs typeface="Verdana"/>
              </a:rPr>
              <a:t>up</a:t>
            </a:r>
            <a:r>
              <a:rPr sz="2400" spc="-130" dirty="0">
                <a:latin typeface="Verdana"/>
                <a:cs typeface="Verdana"/>
              </a:rPr>
              <a:t> </a:t>
            </a:r>
            <a:r>
              <a:rPr sz="2400" spc="-60" dirty="0">
                <a:latin typeface="Verdana"/>
                <a:cs typeface="Verdana"/>
              </a:rPr>
              <a:t>the</a:t>
            </a:r>
            <a:r>
              <a:rPr sz="2400" spc="-125" dirty="0">
                <a:latin typeface="Verdana"/>
                <a:cs typeface="Verdana"/>
              </a:rPr>
              <a:t> </a:t>
            </a:r>
            <a:r>
              <a:rPr sz="2400" spc="-65" dirty="0">
                <a:latin typeface="Verdana"/>
                <a:cs typeface="Verdana"/>
              </a:rPr>
              <a:t>spill</a:t>
            </a:r>
            <a:endParaRPr sz="2400">
              <a:latin typeface="Verdana"/>
              <a:cs typeface="Verdana"/>
            </a:endParaRPr>
          </a:p>
          <a:p>
            <a:pPr marL="12700" marR="889000">
              <a:lnSpc>
                <a:spcPct val="114599"/>
              </a:lnSpc>
            </a:pPr>
            <a:r>
              <a:rPr sz="2400" spc="-30" dirty="0">
                <a:latin typeface="Verdana"/>
                <a:cs typeface="Verdana"/>
              </a:rPr>
              <a:t>Dispose</a:t>
            </a:r>
            <a:r>
              <a:rPr sz="2400" spc="-130" dirty="0">
                <a:latin typeface="Verdana"/>
                <a:cs typeface="Verdana"/>
              </a:rPr>
              <a:t> </a:t>
            </a:r>
            <a:r>
              <a:rPr sz="2400" spc="-10" dirty="0">
                <a:latin typeface="Verdana"/>
                <a:cs typeface="Verdana"/>
              </a:rPr>
              <a:t>of</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15" dirty="0">
                <a:latin typeface="Verdana"/>
                <a:cs typeface="Verdana"/>
              </a:rPr>
              <a:t>contaminated</a:t>
            </a:r>
            <a:r>
              <a:rPr sz="2400" spc="-125" dirty="0">
                <a:latin typeface="Verdana"/>
                <a:cs typeface="Verdana"/>
              </a:rPr>
              <a:t> </a:t>
            </a:r>
            <a:r>
              <a:rPr sz="2400" spc="-25" dirty="0">
                <a:latin typeface="Verdana"/>
                <a:cs typeface="Verdana"/>
              </a:rPr>
              <a:t>material</a:t>
            </a:r>
            <a:r>
              <a:rPr sz="2400" spc="-125" dirty="0">
                <a:latin typeface="Verdana"/>
                <a:cs typeface="Verdana"/>
              </a:rPr>
              <a:t> </a:t>
            </a:r>
            <a:r>
              <a:rPr sz="2400" spc="-95" dirty="0">
                <a:latin typeface="Verdana"/>
                <a:cs typeface="Verdana"/>
              </a:rPr>
              <a:t>in </a:t>
            </a:r>
            <a:r>
              <a:rPr sz="2400" spc="-830" dirty="0">
                <a:latin typeface="Verdana"/>
                <a:cs typeface="Verdana"/>
              </a:rPr>
              <a:t> </a:t>
            </a:r>
            <a:r>
              <a:rPr sz="2400" spc="75" dirty="0">
                <a:latin typeface="Verdana"/>
                <a:cs typeface="Verdana"/>
              </a:rPr>
              <a:t>accordance</a:t>
            </a:r>
            <a:r>
              <a:rPr sz="2400" spc="-125" dirty="0">
                <a:latin typeface="Verdana"/>
                <a:cs typeface="Verdana"/>
              </a:rPr>
              <a:t> </a:t>
            </a:r>
            <a:r>
              <a:rPr sz="2400" spc="-100" dirty="0">
                <a:latin typeface="Verdana"/>
                <a:cs typeface="Verdana"/>
              </a:rPr>
              <a:t>with</a:t>
            </a:r>
            <a:r>
              <a:rPr sz="2400" spc="-125" dirty="0">
                <a:latin typeface="Verdana"/>
                <a:cs typeface="Verdana"/>
              </a:rPr>
              <a:t> </a:t>
            </a:r>
            <a:r>
              <a:rPr sz="2400" spc="-10" dirty="0">
                <a:latin typeface="Verdana"/>
                <a:cs typeface="Verdana"/>
              </a:rPr>
              <a:t>correct</a:t>
            </a:r>
            <a:r>
              <a:rPr sz="2400" spc="-125" dirty="0">
                <a:latin typeface="Verdana"/>
                <a:cs typeface="Verdana"/>
              </a:rPr>
              <a:t> </a:t>
            </a:r>
            <a:r>
              <a:rPr sz="2400" spc="5" dirty="0">
                <a:latin typeface="Verdana"/>
                <a:cs typeface="Verdana"/>
              </a:rPr>
              <a:t>procedure</a:t>
            </a:r>
            <a:endParaRPr sz="2400">
              <a:latin typeface="Verdana"/>
              <a:cs typeface="Verdana"/>
            </a:endParaRPr>
          </a:p>
          <a:p>
            <a:pPr marL="12700" marR="5080">
              <a:lnSpc>
                <a:spcPct val="114599"/>
              </a:lnSpc>
            </a:pPr>
            <a:r>
              <a:rPr sz="2400" spc="35" dirty="0">
                <a:latin typeface="Verdana"/>
                <a:cs typeface="Verdana"/>
              </a:rPr>
              <a:t>Clean</a:t>
            </a:r>
            <a:r>
              <a:rPr sz="2400" spc="-130" dirty="0">
                <a:latin typeface="Verdana"/>
                <a:cs typeface="Verdana"/>
              </a:rPr>
              <a:t> </a:t>
            </a:r>
            <a:r>
              <a:rPr sz="2400" spc="-60" dirty="0">
                <a:latin typeface="Verdana"/>
                <a:cs typeface="Verdana"/>
              </a:rPr>
              <a:t>the</a:t>
            </a:r>
            <a:r>
              <a:rPr sz="2400" spc="-130" dirty="0">
                <a:latin typeface="Verdana"/>
                <a:cs typeface="Verdana"/>
              </a:rPr>
              <a:t> </a:t>
            </a:r>
            <a:r>
              <a:rPr sz="2400" spc="35" dirty="0">
                <a:latin typeface="Verdana"/>
                <a:cs typeface="Verdana"/>
              </a:rPr>
              <a:t>area</a:t>
            </a:r>
            <a:r>
              <a:rPr sz="2400" spc="-125" dirty="0">
                <a:latin typeface="Verdana"/>
                <a:cs typeface="Verdana"/>
              </a:rPr>
              <a:t> </a:t>
            </a:r>
            <a:r>
              <a:rPr sz="2400" spc="-35" dirty="0">
                <a:latin typeface="Verdana"/>
                <a:cs typeface="Verdana"/>
              </a:rPr>
              <a:t>using</a:t>
            </a:r>
            <a:r>
              <a:rPr sz="2400" spc="-130" dirty="0">
                <a:latin typeface="Verdana"/>
                <a:cs typeface="Verdana"/>
              </a:rPr>
              <a:t> </a:t>
            </a:r>
            <a:r>
              <a:rPr sz="2400" spc="145" dirty="0">
                <a:latin typeface="Verdana"/>
                <a:cs typeface="Verdana"/>
              </a:rPr>
              <a:t>a</a:t>
            </a:r>
            <a:r>
              <a:rPr sz="2400" spc="-130" dirty="0">
                <a:latin typeface="Verdana"/>
                <a:cs typeface="Verdana"/>
              </a:rPr>
              <a:t> </a:t>
            </a:r>
            <a:r>
              <a:rPr sz="2400" spc="-10" dirty="0">
                <a:latin typeface="Verdana"/>
                <a:cs typeface="Verdana"/>
              </a:rPr>
              <a:t>detergent-disinfectant </a:t>
            </a:r>
            <a:r>
              <a:rPr sz="2400" spc="-825" dirty="0">
                <a:latin typeface="Verdana"/>
                <a:cs typeface="Verdana"/>
              </a:rPr>
              <a:t> </a:t>
            </a:r>
            <a:r>
              <a:rPr sz="2400" spc="-55" dirty="0">
                <a:latin typeface="Verdana"/>
                <a:cs typeface="Verdana"/>
              </a:rPr>
              <a:t>solution</a:t>
            </a:r>
            <a:endParaRPr sz="2400">
              <a:latin typeface="Verdana"/>
              <a:cs typeface="Verdana"/>
            </a:endParaRPr>
          </a:p>
          <a:p>
            <a:pPr marL="12700" marR="71755">
              <a:lnSpc>
                <a:spcPct val="114599"/>
              </a:lnSpc>
            </a:pPr>
            <a:r>
              <a:rPr sz="2400" spc="-65" dirty="0">
                <a:latin typeface="Verdana"/>
                <a:cs typeface="Verdana"/>
              </a:rPr>
              <a:t>Thoroughly</a:t>
            </a:r>
            <a:r>
              <a:rPr sz="2400" spc="-130" dirty="0">
                <a:latin typeface="Verdana"/>
                <a:cs typeface="Verdana"/>
              </a:rPr>
              <a:t> </a:t>
            </a:r>
            <a:r>
              <a:rPr sz="2400" spc="-75" dirty="0">
                <a:latin typeface="Verdana"/>
                <a:cs typeface="Verdana"/>
              </a:rPr>
              <a:t>dry</a:t>
            </a:r>
            <a:r>
              <a:rPr sz="2400" spc="-130" dirty="0">
                <a:latin typeface="Verdana"/>
                <a:cs typeface="Verdana"/>
              </a:rPr>
              <a:t> </a:t>
            </a:r>
            <a:r>
              <a:rPr sz="2400" spc="-60" dirty="0">
                <a:latin typeface="Verdana"/>
                <a:cs typeface="Verdana"/>
              </a:rPr>
              <a:t>the</a:t>
            </a:r>
            <a:r>
              <a:rPr sz="2400" spc="-125" dirty="0">
                <a:latin typeface="Verdana"/>
                <a:cs typeface="Verdana"/>
              </a:rPr>
              <a:t> </a:t>
            </a:r>
            <a:r>
              <a:rPr sz="2400" spc="35" dirty="0">
                <a:latin typeface="Verdana"/>
                <a:cs typeface="Verdana"/>
              </a:rPr>
              <a:t>area</a:t>
            </a:r>
            <a:r>
              <a:rPr sz="2400" spc="-130" dirty="0">
                <a:latin typeface="Verdana"/>
                <a:cs typeface="Verdana"/>
              </a:rPr>
              <a:t> </a:t>
            </a:r>
            <a:r>
              <a:rPr sz="2400" spc="-70" dirty="0">
                <a:latin typeface="Verdana"/>
                <a:cs typeface="Verdana"/>
              </a:rPr>
              <a:t>or</a:t>
            </a:r>
            <a:r>
              <a:rPr sz="2400" spc="-125" dirty="0">
                <a:latin typeface="Verdana"/>
                <a:cs typeface="Verdana"/>
              </a:rPr>
              <a:t> </a:t>
            </a:r>
            <a:r>
              <a:rPr sz="2400" spc="-10" dirty="0">
                <a:latin typeface="Verdana"/>
                <a:cs typeface="Verdana"/>
              </a:rPr>
              <a:t>display</a:t>
            </a:r>
            <a:r>
              <a:rPr sz="2400" spc="-130" dirty="0">
                <a:latin typeface="Verdana"/>
                <a:cs typeface="Verdana"/>
              </a:rPr>
              <a:t> </a:t>
            </a:r>
            <a:r>
              <a:rPr sz="2400" spc="-60" dirty="0">
                <a:latin typeface="Verdana"/>
                <a:cs typeface="Verdana"/>
              </a:rPr>
              <a:t>the</a:t>
            </a:r>
            <a:r>
              <a:rPr sz="2400" spc="-125" dirty="0">
                <a:latin typeface="Verdana"/>
                <a:cs typeface="Verdana"/>
              </a:rPr>
              <a:t> </a:t>
            </a:r>
            <a:r>
              <a:rPr sz="2400" spc="-10" dirty="0">
                <a:latin typeface="Verdana"/>
                <a:cs typeface="Verdana"/>
              </a:rPr>
              <a:t>correct </a:t>
            </a:r>
            <a:r>
              <a:rPr sz="2400" spc="-830" dirty="0">
                <a:latin typeface="Verdana"/>
                <a:cs typeface="Verdana"/>
              </a:rPr>
              <a:t> </a:t>
            </a:r>
            <a:r>
              <a:rPr sz="2400" spc="20" dirty="0">
                <a:latin typeface="Verdana"/>
                <a:cs typeface="Verdana"/>
              </a:rPr>
              <a:t>signage</a:t>
            </a:r>
            <a:endParaRPr sz="2400">
              <a:latin typeface="Verdana"/>
              <a:cs typeface="Verdana"/>
            </a:endParaRPr>
          </a:p>
        </p:txBody>
      </p:sp>
      <p:sp>
        <p:nvSpPr>
          <p:cNvPr id="12" name="object 12"/>
          <p:cNvSpPr txBox="1">
            <a:spLocks noGrp="1"/>
          </p:cNvSpPr>
          <p:nvPr>
            <p:ph type="title"/>
          </p:nvPr>
        </p:nvSpPr>
        <p:spPr>
          <a:prstGeom prst="rect">
            <a:avLst/>
          </a:prstGeom>
        </p:spPr>
        <p:txBody>
          <a:bodyPr vert="horz" wrap="square" lIns="0" tIns="12065" rIns="0" bIns="0" rtlCol="0">
            <a:spAutoFit/>
          </a:bodyPr>
          <a:lstStyle/>
          <a:p>
            <a:pPr marL="8600440" marR="5080">
              <a:lnSpc>
                <a:spcPct val="116500"/>
              </a:lnSpc>
              <a:spcBef>
                <a:spcPts val="95"/>
              </a:spcBef>
            </a:pPr>
            <a:r>
              <a:rPr spc="5" dirty="0"/>
              <a:t>Managing</a:t>
            </a:r>
            <a:r>
              <a:rPr spc="-229" dirty="0"/>
              <a:t> </a:t>
            </a:r>
            <a:r>
              <a:rPr spc="-80" dirty="0"/>
              <a:t>blood</a:t>
            </a:r>
            <a:r>
              <a:rPr spc="-225" dirty="0"/>
              <a:t> </a:t>
            </a:r>
            <a:r>
              <a:rPr spc="20" dirty="0"/>
              <a:t>and </a:t>
            </a:r>
            <a:r>
              <a:rPr spc="10" dirty="0"/>
              <a:t> </a:t>
            </a:r>
            <a:r>
              <a:rPr spc="-65" dirty="0"/>
              <a:t>bodily</a:t>
            </a:r>
            <a:r>
              <a:rPr spc="-195" dirty="0"/>
              <a:t> </a:t>
            </a:r>
            <a:r>
              <a:rPr spc="-135" dirty="0"/>
              <a:t>fluids</a:t>
            </a:r>
            <a:r>
              <a:rPr spc="-195" dirty="0"/>
              <a:t> </a:t>
            </a:r>
            <a:r>
              <a:rPr spc="-90" dirty="0"/>
              <a:t>spill</a:t>
            </a:r>
          </a:p>
        </p:txBody>
      </p:sp>
      <p:pic>
        <p:nvPicPr>
          <p:cNvPr id="2050" name="Picture 2" descr="20 Things You Didn't Know About... Blood | Discover Magazine">
            <a:extLst>
              <a:ext uri="{FF2B5EF4-FFF2-40B4-BE49-F238E27FC236}">
                <a16:creationId xmlns:a16="http://schemas.microsoft.com/office/drawing/2014/main" id="{9C5AA29A-553E-AAB0-58BA-BF60F0C0E1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982" y="2027542"/>
            <a:ext cx="8199108" cy="5379112"/>
          </a:xfrm>
          <a:prstGeom prst="rect">
            <a:avLst/>
          </a:prstGeom>
          <a:noFill/>
          <a:extLst>
            <a:ext uri="{909E8E84-426E-40DD-AFC4-6F175D3DCCD1}">
              <a14:hiddenFill xmlns:a14="http://schemas.microsoft.com/office/drawing/2010/main">
                <a:solidFill>
                  <a:srgbClr val="FFFFFF"/>
                </a:solidFill>
              </a14:hiddenFill>
            </a:ext>
          </a:extLst>
        </p:spPr>
      </p:pic>
      <p:pic>
        <p:nvPicPr>
          <p:cNvPr id="13" name="object 5">
            <a:hlinkClick r:id="rId4" action="ppaction://hlinksldjump"/>
            <a:extLst>
              <a:ext uri="{FF2B5EF4-FFF2-40B4-BE49-F238E27FC236}">
                <a16:creationId xmlns:a16="http://schemas.microsoft.com/office/drawing/2014/main" id="{1B81B582-0104-A998-4F01-6759A470F58D}"/>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7" name="TextBox 6">
            <a:extLst>
              <a:ext uri="{FF2B5EF4-FFF2-40B4-BE49-F238E27FC236}">
                <a16:creationId xmlns:a16="http://schemas.microsoft.com/office/drawing/2014/main" id="{56F0EDBE-4275-3E33-0D66-2DBCBF8854DE}"/>
              </a:ext>
            </a:extLst>
          </p:cNvPr>
          <p:cNvSpPr txBox="1"/>
          <p:nvPr/>
        </p:nvSpPr>
        <p:spPr>
          <a:xfrm>
            <a:off x="8610600" y="7734300"/>
            <a:ext cx="8416331" cy="923330"/>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Managing blood and bodily fluid spills- 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Safe Management of Blood and Body Fluid Spillages HD</a:t>
            </a:r>
            <a:r>
              <a:rPr lang="en-AU" sz="1800" dirty="0">
                <a:effectLst/>
                <a:latin typeface="Calibri" panose="020F0502020204030204" pitchFamily="34" charset="0"/>
                <a:ea typeface="Calibri" panose="020F0502020204030204" pitchFamily="34" charset="0"/>
                <a:cs typeface="Times New Roman" panose="02020603050405020304" pitchFamily="18" charset="0"/>
              </a:rPr>
              <a:t> 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Enware</a:t>
            </a:r>
            <a:r>
              <a:rPr lang="en-AU" sz="1800" dirty="0">
                <a:effectLst/>
                <a:latin typeface="Calibri" panose="020F0502020204030204" pitchFamily="34" charset="0"/>
                <a:ea typeface="Calibri" panose="020F0502020204030204" pitchFamily="34" charset="0"/>
                <a:cs typeface="Times New Roman" panose="02020603050405020304" pitchFamily="18" charset="0"/>
              </a:rPr>
              <a:t> -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ZeoMed</a:t>
            </a:r>
            <a:r>
              <a:rPr lang="en-AU" sz="1800" dirty="0">
                <a:effectLst/>
                <a:latin typeface="Calibri" panose="020F0502020204030204" pitchFamily="34" charset="0"/>
                <a:ea typeface="Calibri" panose="020F0502020204030204" pitchFamily="34" charset="0"/>
                <a:cs typeface="Times New Roman" panose="02020603050405020304" pitchFamily="18" charset="0"/>
              </a:rPr>
              <a:t> -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Biohazard Spill Kit Training Video</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
            <a:ext cx="18288000" cy="10287000"/>
            <a:chOff x="0" y="3"/>
            <a:chExt cx="18288000" cy="10287000"/>
          </a:xfrm>
        </p:grpSpPr>
        <p:pic>
          <p:nvPicPr>
            <p:cNvPr id="3" name="object 3"/>
            <p:cNvPicPr/>
            <p:nvPr/>
          </p:nvPicPr>
          <p:blipFill>
            <a:blip r:embed="rId2" cstate="print"/>
            <a:stretch>
              <a:fillRect/>
            </a:stretch>
          </p:blipFill>
          <p:spPr>
            <a:xfrm>
              <a:off x="0" y="3"/>
              <a:ext cx="18287999"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2772346"/>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4029646"/>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4448746"/>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6544247"/>
              <a:ext cx="114300" cy="114300"/>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5" y="6963347"/>
              <a:ext cx="114300" cy="114300"/>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247775" y="7382447"/>
              <a:ext cx="114300" cy="114300"/>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247775" y="7801547"/>
              <a:ext cx="114300" cy="114300"/>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1247775" y="8220647"/>
              <a:ext cx="114300" cy="114300"/>
            </a:xfrm>
            <a:prstGeom prst="rect">
              <a:avLst/>
            </a:prstGeom>
          </p:spPr>
        </p:pic>
      </p:grpSp>
      <p:sp>
        <p:nvSpPr>
          <p:cNvPr id="12" name="object 12"/>
          <p:cNvSpPr txBox="1"/>
          <p:nvPr/>
        </p:nvSpPr>
        <p:spPr>
          <a:xfrm>
            <a:off x="1015996" y="2572956"/>
            <a:ext cx="11744325" cy="6311900"/>
          </a:xfrm>
          <a:prstGeom prst="rect">
            <a:avLst/>
          </a:prstGeom>
        </p:spPr>
        <p:txBody>
          <a:bodyPr vert="horz" wrap="square" lIns="0" tIns="12700" rIns="0" bIns="0" rtlCol="0">
            <a:spAutoFit/>
          </a:bodyPr>
          <a:lstStyle/>
          <a:p>
            <a:pPr marL="530225" marR="381000">
              <a:lnSpc>
                <a:spcPct val="114599"/>
              </a:lnSpc>
              <a:spcBef>
                <a:spcPts val="100"/>
              </a:spcBef>
            </a:pPr>
            <a:r>
              <a:rPr sz="2400" spc="-15" dirty="0">
                <a:latin typeface="Verdana"/>
                <a:cs typeface="Verdana"/>
              </a:rPr>
              <a:t>Depending</a:t>
            </a:r>
            <a:r>
              <a:rPr sz="2400" spc="-125" dirty="0">
                <a:latin typeface="Verdana"/>
                <a:cs typeface="Verdana"/>
              </a:rPr>
              <a:t> </a:t>
            </a:r>
            <a:r>
              <a:rPr sz="2400" spc="-10" dirty="0">
                <a:latin typeface="Verdana"/>
                <a:cs typeface="Verdana"/>
              </a:rPr>
              <a:t>on</a:t>
            </a:r>
            <a:r>
              <a:rPr sz="2400" spc="-120" dirty="0">
                <a:latin typeface="Verdana"/>
                <a:cs typeface="Verdana"/>
              </a:rPr>
              <a:t> </a:t>
            </a:r>
            <a:r>
              <a:rPr sz="2400" spc="-60" dirty="0">
                <a:latin typeface="Verdana"/>
                <a:cs typeface="Verdana"/>
              </a:rPr>
              <a:t>the</a:t>
            </a:r>
            <a:r>
              <a:rPr sz="2400" spc="-120" dirty="0">
                <a:latin typeface="Verdana"/>
                <a:cs typeface="Verdana"/>
              </a:rPr>
              <a:t> </a:t>
            </a:r>
            <a:r>
              <a:rPr sz="2400" spc="-55" dirty="0">
                <a:latin typeface="Verdana"/>
                <a:cs typeface="Verdana"/>
              </a:rPr>
              <a:t>environment</a:t>
            </a:r>
            <a:r>
              <a:rPr sz="2400" spc="-125" dirty="0">
                <a:latin typeface="Verdana"/>
                <a:cs typeface="Verdana"/>
              </a:rPr>
              <a:t> </a:t>
            </a:r>
            <a:r>
              <a:rPr sz="2400" spc="-40" dirty="0">
                <a:latin typeface="Verdana"/>
                <a:cs typeface="Verdana"/>
              </a:rPr>
              <a:t>all</a:t>
            </a:r>
            <a:r>
              <a:rPr sz="2400" spc="-120" dirty="0">
                <a:latin typeface="Verdana"/>
                <a:cs typeface="Verdana"/>
              </a:rPr>
              <a:t> </a:t>
            </a:r>
            <a:r>
              <a:rPr sz="2400" spc="-35" dirty="0">
                <a:latin typeface="Verdana"/>
                <a:cs typeface="Verdana"/>
              </a:rPr>
              <a:t>health</a:t>
            </a:r>
            <a:r>
              <a:rPr sz="2400" spc="-120" dirty="0">
                <a:latin typeface="Verdana"/>
                <a:cs typeface="Verdana"/>
              </a:rPr>
              <a:t> </a:t>
            </a:r>
            <a:r>
              <a:rPr sz="2400" spc="-30" dirty="0">
                <a:latin typeface="Verdana"/>
                <a:cs typeface="Verdana"/>
              </a:rPr>
              <a:t>services</a:t>
            </a:r>
            <a:r>
              <a:rPr sz="2400" spc="-120" dirty="0">
                <a:latin typeface="Verdana"/>
                <a:cs typeface="Verdana"/>
              </a:rPr>
              <a:t> </a:t>
            </a:r>
            <a:r>
              <a:rPr sz="2400" spc="-20" dirty="0">
                <a:latin typeface="Verdana"/>
                <a:cs typeface="Verdana"/>
              </a:rPr>
              <a:t>organisations</a:t>
            </a:r>
            <a:r>
              <a:rPr sz="2400" spc="-125" dirty="0">
                <a:latin typeface="Verdana"/>
                <a:cs typeface="Verdana"/>
              </a:rPr>
              <a:t> </a:t>
            </a:r>
            <a:r>
              <a:rPr sz="2400" spc="-114" dirty="0">
                <a:latin typeface="Verdana"/>
                <a:cs typeface="Verdana"/>
              </a:rPr>
              <a:t>will</a:t>
            </a:r>
            <a:r>
              <a:rPr sz="2400" spc="-120" dirty="0">
                <a:latin typeface="Verdana"/>
                <a:cs typeface="Verdana"/>
              </a:rPr>
              <a:t> </a:t>
            </a:r>
            <a:r>
              <a:rPr sz="2400" spc="-5" dirty="0">
                <a:latin typeface="Verdana"/>
                <a:cs typeface="Verdana"/>
              </a:rPr>
              <a:t>have </a:t>
            </a:r>
            <a:r>
              <a:rPr sz="2400" spc="-830" dirty="0">
                <a:latin typeface="Verdana"/>
                <a:cs typeface="Verdana"/>
              </a:rPr>
              <a:t> </a:t>
            </a:r>
            <a:r>
              <a:rPr sz="2400" spc="25" dirty="0">
                <a:latin typeface="Verdana"/>
                <a:cs typeface="Verdana"/>
              </a:rPr>
              <a:t>areas </a:t>
            </a:r>
            <a:r>
              <a:rPr sz="2400" spc="40" dirty="0">
                <a:latin typeface="Verdana"/>
                <a:cs typeface="Verdana"/>
              </a:rPr>
              <a:t>cleaned </a:t>
            </a:r>
            <a:r>
              <a:rPr sz="2400" spc="70" dirty="0">
                <a:latin typeface="Verdana"/>
                <a:cs typeface="Verdana"/>
              </a:rPr>
              <a:t>as </a:t>
            </a:r>
            <a:r>
              <a:rPr sz="2400" spc="-20" dirty="0">
                <a:latin typeface="Verdana"/>
                <a:cs typeface="Verdana"/>
              </a:rPr>
              <a:t>part </a:t>
            </a:r>
            <a:r>
              <a:rPr sz="2400" spc="-10" dirty="0">
                <a:latin typeface="Verdana"/>
                <a:cs typeface="Verdana"/>
              </a:rPr>
              <a:t>of </a:t>
            </a:r>
            <a:r>
              <a:rPr sz="2400" spc="145" dirty="0">
                <a:latin typeface="Verdana"/>
                <a:cs typeface="Verdana"/>
              </a:rPr>
              <a:t>a </a:t>
            </a:r>
            <a:r>
              <a:rPr sz="2400" spc="-40" dirty="0">
                <a:latin typeface="Verdana"/>
                <a:cs typeface="Verdana"/>
              </a:rPr>
              <a:t>regular </a:t>
            </a:r>
            <a:r>
              <a:rPr sz="2400" spc="5" dirty="0">
                <a:latin typeface="Verdana"/>
                <a:cs typeface="Verdana"/>
              </a:rPr>
              <a:t>schedule </a:t>
            </a:r>
            <a:r>
              <a:rPr sz="2400" spc="15" dirty="0">
                <a:latin typeface="Verdana"/>
                <a:cs typeface="Verdana"/>
              </a:rPr>
              <a:t>such </a:t>
            </a:r>
            <a:r>
              <a:rPr sz="2400" spc="70" dirty="0">
                <a:latin typeface="Verdana"/>
                <a:cs typeface="Verdana"/>
              </a:rPr>
              <a:t>as </a:t>
            </a:r>
            <a:r>
              <a:rPr sz="2400" spc="-110" dirty="0">
                <a:latin typeface="Verdana"/>
                <a:cs typeface="Verdana"/>
              </a:rPr>
              <a:t>floors, </a:t>
            </a:r>
            <a:r>
              <a:rPr sz="2400" spc="-45" dirty="0">
                <a:latin typeface="Verdana"/>
                <a:cs typeface="Verdana"/>
              </a:rPr>
              <a:t>bathrooms, </a:t>
            </a:r>
            <a:r>
              <a:rPr sz="2400" spc="-830" dirty="0">
                <a:latin typeface="Verdana"/>
                <a:cs typeface="Verdana"/>
              </a:rPr>
              <a:t> </a:t>
            </a:r>
            <a:r>
              <a:rPr sz="2400" spc="60" dirty="0">
                <a:latin typeface="Verdana"/>
                <a:cs typeface="Verdana"/>
              </a:rPr>
              <a:t>and</a:t>
            </a:r>
            <a:r>
              <a:rPr sz="2400" spc="-130" dirty="0">
                <a:latin typeface="Verdana"/>
                <a:cs typeface="Verdana"/>
              </a:rPr>
              <a:t> </a:t>
            </a:r>
            <a:r>
              <a:rPr sz="2400" spc="-105" dirty="0">
                <a:latin typeface="Verdana"/>
                <a:cs typeface="Verdana"/>
              </a:rPr>
              <a:t>toilets.</a:t>
            </a:r>
            <a:endParaRPr sz="2400" dirty="0">
              <a:latin typeface="Verdana"/>
              <a:cs typeface="Verdana"/>
            </a:endParaRPr>
          </a:p>
          <a:p>
            <a:pPr marL="530225">
              <a:lnSpc>
                <a:spcPct val="100000"/>
              </a:lnSpc>
              <a:spcBef>
                <a:spcPts val="420"/>
              </a:spcBef>
            </a:pPr>
            <a:r>
              <a:rPr sz="2400" spc="10" dirty="0">
                <a:latin typeface="Verdana"/>
                <a:cs typeface="Verdana"/>
              </a:rPr>
              <a:t>Cleaning</a:t>
            </a:r>
            <a:r>
              <a:rPr sz="2400" spc="-125" dirty="0">
                <a:latin typeface="Verdana"/>
                <a:cs typeface="Verdana"/>
              </a:rPr>
              <a:t> </a:t>
            </a:r>
            <a:r>
              <a:rPr sz="2400" spc="-114" dirty="0">
                <a:latin typeface="Verdana"/>
                <a:cs typeface="Verdana"/>
              </a:rPr>
              <a:t>will</a:t>
            </a:r>
            <a:r>
              <a:rPr sz="2400" spc="-120" dirty="0">
                <a:latin typeface="Verdana"/>
                <a:cs typeface="Verdana"/>
              </a:rPr>
              <a:t> </a:t>
            </a:r>
            <a:r>
              <a:rPr sz="2400" spc="10" dirty="0">
                <a:latin typeface="Verdana"/>
                <a:cs typeface="Verdana"/>
              </a:rPr>
              <a:t>also</a:t>
            </a:r>
            <a:r>
              <a:rPr sz="2400" spc="-120" dirty="0">
                <a:latin typeface="Verdana"/>
                <a:cs typeface="Verdana"/>
              </a:rPr>
              <a:t> </a:t>
            </a:r>
            <a:r>
              <a:rPr sz="2400" spc="-65" dirty="0">
                <a:latin typeface="Verdana"/>
                <a:cs typeface="Verdana"/>
              </a:rPr>
              <a:t>take</a:t>
            </a:r>
            <a:r>
              <a:rPr sz="2400" spc="-120" dirty="0">
                <a:latin typeface="Verdana"/>
                <a:cs typeface="Verdana"/>
              </a:rPr>
              <a:t> </a:t>
            </a:r>
            <a:r>
              <a:rPr sz="2400" spc="60" dirty="0">
                <a:latin typeface="Verdana"/>
                <a:cs typeface="Verdana"/>
              </a:rPr>
              <a:t>place</a:t>
            </a:r>
            <a:r>
              <a:rPr sz="2400" spc="-120" dirty="0">
                <a:latin typeface="Verdana"/>
                <a:cs typeface="Verdana"/>
              </a:rPr>
              <a:t> </a:t>
            </a:r>
            <a:r>
              <a:rPr sz="2400" spc="-95" dirty="0">
                <a:latin typeface="Verdana"/>
                <a:cs typeface="Verdana"/>
              </a:rPr>
              <a:t>in</a:t>
            </a:r>
            <a:r>
              <a:rPr sz="2400" spc="-120" dirty="0">
                <a:latin typeface="Verdana"/>
                <a:cs typeface="Verdana"/>
              </a:rPr>
              <a:t> </a:t>
            </a:r>
            <a:r>
              <a:rPr sz="2400" spc="-10" dirty="0">
                <a:latin typeface="Verdana"/>
                <a:cs typeface="Verdana"/>
              </a:rPr>
              <a:t>response</a:t>
            </a:r>
            <a:r>
              <a:rPr sz="2400" spc="-125" dirty="0">
                <a:latin typeface="Verdana"/>
                <a:cs typeface="Verdana"/>
              </a:rPr>
              <a:t> </a:t>
            </a:r>
            <a:r>
              <a:rPr sz="2400" spc="-45" dirty="0">
                <a:latin typeface="Verdana"/>
                <a:cs typeface="Verdana"/>
              </a:rPr>
              <a:t>to</a:t>
            </a:r>
            <a:r>
              <a:rPr sz="2400" spc="-120" dirty="0">
                <a:latin typeface="Verdana"/>
                <a:cs typeface="Verdana"/>
              </a:rPr>
              <a:t> </a:t>
            </a:r>
            <a:r>
              <a:rPr sz="2400" spc="45" dirty="0">
                <a:latin typeface="Verdana"/>
                <a:cs typeface="Verdana"/>
              </a:rPr>
              <a:t>an</a:t>
            </a:r>
            <a:r>
              <a:rPr sz="2400" spc="-120" dirty="0">
                <a:latin typeface="Verdana"/>
                <a:cs typeface="Verdana"/>
              </a:rPr>
              <a:t> </a:t>
            </a:r>
            <a:r>
              <a:rPr sz="2400" spc="-30" dirty="0">
                <a:latin typeface="Verdana"/>
                <a:cs typeface="Verdana"/>
              </a:rPr>
              <a:t>incident</a:t>
            </a:r>
            <a:r>
              <a:rPr sz="2400" spc="-120" dirty="0">
                <a:latin typeface="Verdana"/>
                <a:cs typeface="Verdana"/>
              </a:rPr>
              <a:t> </a:t>
            </a:r>
            <a:r>
              <a:rPr sz="2400" spc="-70" dirty="0">
                <a:latin typeface="Verdana"/>
                <a:cs typeface="Verdana"/>
              </a:rPr>
              <a:t>or</a:t>
            </a:r>
            <a:r>
              <a:rPr sz="2400" spc="-120" dirty="0">
                <a:latin typeface="Verdana"/>
                <a:cs typeface="Verdana"/>
              </a:rPr>
              <a:t> </a:t>
            </a:r>
            <a:r>
              <a:rPr sz="2400" spc="-5" dirty="0">
                <a:latin typeface="Verdana"/>
                <a:cs typeface="Verdana"/>
              </a:rPr>
              <a:t>accident.</a:t>
            </a:r>
            <a:endParaRPr sz="2400" dirty="0">
              <a:latin typeface="Verdana"/>
              <a:cs typeface="Verdana"/>
            </a:endParaRPr>
          </a:p>
          <a:p>
            <a:pPr marL="530225" marR="5080">
              <a:lnSpc>
                <a:spcPct val="114599"/>
              </a:lnSpc>
            </a:pPr>
            <a:r>
              <a:rPr sz="2400" spc="-90" dirty="0">
                <a:latin typeface="Verdana"/>
                <a:cs typeface="Verdana"/>
              </a:rPr>
              <a:t>All </a:t>
            </a:r>
            <a:r>
              <a:rPr sz="2400" spc="-35" dirty="0">
                <a:latin typeface="Verdana"/>
                <a:cs typeface="Verdana"/>
              </a:rPr>
              <a:t>health </a:t>
            </a:r>
            <a:r>
              <a:rPr sz="2400" spc="-30" dirty="0">
                <a:latin typeface="Verdana"/>
                <a:cs typeface="Verdana"/>
              </a:rPr>
              <a:t>services </a:t>
            </a:r>
            <a:r>
              <a:rPr sz="2400" spc="-20" dirty="0">
                <a:latin typeface="Verdana"/>
                <a:cs typeface="Verdana"/>
              </a:rPr>
              <a:t>organisations </a:t>
            </a:r>
            <a:r>
              <a:rPr sz="2400" spc="-35" dirty="0">
                <a:latin typeface="Verdana"/>
                <a:cs typeface="Verdana"/>
              </a:rPr>
              <a:t>must </a:t>
            </a:r>
            <a:r>
              <a:rPr sz="2400" spc="20" dirty="0">
                <a:latin typeface="Verdana"/>
                <a:cs typeface="Verdana"/>
              </a:rPr>
              <a:t>complete </a:t>
            </a:r>
            <a:r>
              <a:rPr sz="2400" spc="-40" dirty="0">
                <a:latin typeface="Verdana"/>
                <a:cs typeface="Verdana"/>
              </a:rPr>
              <a:t>regular </a:t>
            </a:r>
            <a:r>
              <a:rPr sz="2400" spc="5" dirty="0">
                <a:latin typeface="Verdana"/>
                <a:cs typeface="Verdana"/>
              </a:rPr>
              <a:t>cleaning </a:t>
            </a:r>
            <a:r>
              <a:rPr sz="2400" spc="-95" dirty="0">
                <a:latin typeface="Verdana"/>
                <a:cs typeface="Verdana"/>
              </a:rPr>
              <a:t>in </a:t>
            </a:r>
            <a:r>
              <a:rPr sz="2400" spc="-40" dirty="0">
                <a:latin typeface="Verdana"/>
                <a:cs typeface="Verdana"/>
              </a:rPr>
              <a:t>order </a:t>
            </a:r>
            <a:r>
              <a:rPr sz="2400" spc="-35" dirty="0">
                <a:latin typeface="Verdana"/>
                <a:cs typeface="Verdana"/>
              </a:rPr>
              <a:t> </a:t>
            </a:r>
            <a:r>
              <a:rPr sz="2400" spc="-45" dirty="0">
                <a:latin typeface="Verdana"/>
                <a:cs typeface="Verdana"/>
              </a:rPr>
              <a:t>to</a:t>
            </a:r>
            <a:r>
              <a:rPr sz="2400" spc="-125" dirty="0">
                <a:latin typeface="Verdana"/>
                <a:cs typeface="Verdana"/>
              </a:rPr>
              <a:t> </a:t>
            </a:r>
            <a:r>
              <a:rPr sz="2400" spc="55" dirty="0">
                <a:latin typeface="Verdana"/>
                <a:cs typeface="Verdana"/>
              </a:rPr>
              <a:t>be</a:t>
            </a:r>
            <a:r>
              <a:rPr sz="2400" spc="-125" dirty="0">
                <a:latin typeface="Verdana"/>
                <a:cs typeface="Verdana"/>
              </a:rPr>
              <a:t> </a:t>
            </a:r>
            <a:r>
              <a:rPr sz="2400" spc="10" dirty="0">
                <a:latin typeface="Verdana"/>
                <a:cs typeface="Verdana"/>
              </a:rPr>
              <a:t>compliant</a:t>
            </a:r>
            <a:r>
              <a:rPr sz="2400" spc="-125" dirty="0">
                <a:latin typeface="Verdana"/>
                <a:cs typeface="Verdana"/>
              </a:rPr>
              <a:t> </a:t>
            </a:r>
            <a:r>
              <a:rPr sz="2400" spc="-100" dirty="0">
                <a:latin typeface="Verdana"/>
                <a:cs typeface="Verdana"/>
              </a:rPr>
              <a:t>with</a:t>
            </a:r>
            <a:r>
              <a:rPr sz="2400" spc="-125" dirty="0">
                <a:latin typeface="Verdana"/>
                <a:cs typeface="Verdana"/>
              </a:rPr>
              <a:t> </a:t>
            </a:r>
            <a:r>
              <a:rPr sz="2400" spc="-45" dirty="0">
                <a:latin typeface="Verdana"/>
                <a:cs typeface="Verdana"/>
              </a:rPr>
              <a:t>various</a:t>
            </a:r>
            <a:r>
              <a:rPr sz="2400" spc="-125" dirty="0">
                <a:latin typeface="Verdana"/>
                <a:cs typeface="Verdana"/>
              </a:rPr>
              <a:t> </a:t>
            </a:r>
            <a:r>
              <a:rPr sz="2400" spc="-35" dirty="0">
                <a:latin typeface="Verdana"/>
                <a:cs typeface="Verdana"/>
              </a:rPr>
              <a:t>health</a:t>
            </a:r>
            <a:r>
              <a:rPr sz="2400" spc="-125" dirty="0">
                <a:latin typeface="Verdana"/>
                <a:cs typeface="Verdana"/>
              </a:rPr>
              <a:t> </a:t>
            </a:r>
            <a:r>
              <a:rPr sz="2400" spc="-35" dirty="0">
                <a:latin typeface="Verdana"/>
                <a:cs typeface="Verdana"/>
              </a:rPr>
              <a:t>regulations</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45" dirty="0">
                <a:latin typeface="Verdana"/>
                <a:cs typeface="Verdana"/>
              </a:rPr>
              <a:t>to</a:t>
            </a:r>
            <a:r>
              <a:rPr sz="2400" spc="-125" dirty="0">
                <a:latin typeface="Verdana"/>
                <a:cs typeface="Verdana"/>
              </a:rPr>
              <a:t> </a:t>
            </a:r>
            <a:r>
              <a:rPr sz="2400" spc="10" dirty="0">
                <a:latin typeface="Verdana"/>
                <a:cs typeface="Verdana"/>
              </a:rPr>
              <a:t>also</a:t>
            </a:r>
            <a:r>
              <a:rPr sz="2400" spc="-125" dirty="0">
                <a:latin typeface="Verdana"/>
                <a:cs typeface="Verdana"/>
              </a:rPr>
              <a:t> </a:t>
            </a:r>
            <a:r>
              <a:rPr sz="2400" spc="25" dirty="0">
                <a:latin typeface="Verdana"/>
                <a:cs typeface="Verdana"/>
              </a:rPr>
              <a:t>mai</a:t>
            </a:r>
            <a:r>
              <a:rPr sz="2400" spc="-50" dirty="0">
                <a:latin typeface="Verdana"/>
                <a:cs typeface="Verdana"/>
              </a:rPr>
              <a:t>ntain</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20" dirty="0">
                <a:latin typeface="Verdana"/>
                <a:cs typeface="Verdana"/>
              </a:rPr>
              <a:t>safe  </a:t>
            </a:r>
            <a:r>
              <a:rPr sz="2400" spc="-55" dirty="0">
                <a:latin typeface="Verdana"/>
                <a:cs typeface="Verdana"/>
              </a:rPr>
              <a:t>environment</a:t>
            </a:r>
            <a:r>
              <a:rPr sz="2400" spc="-130" dirty="0">
                <a:latin typeface="Verdana"/>
                <a:cs typeface="Verdana"/>
              </a:rPr>
              <a:t> </a:t>
            </a:r>
            <a:r>
              <a:rPr sz="2400" spc="-65" dirty="0">
                <a:latin typeface="Verdana"/>
                <a:cs typeface="Verdana"/>
              </a:rPr>
              <a:t>for</a:t>
            </a:r>
            <a:r>
              <a:rPr sz="2400" spc="-125" dirty="0">
                <a:latin typeface="Verdana"/>
                <a:cs typeface="Verdana"/>
              </a:rPr>
              <a:t> </a:t>
            </a:r>
            <a:r>
              <a:rPr sz="2400" spc="-75" dirty="0">
                <a:latin typeface="Verdana"/>
                <a:cs typeface="Verdana"/>
              </a:rPr>
              <a:t>patients,</a:t>
            </a:r>
            <a:r>
              <a:rPr sz="2400" spc="-125" dirty="0">
                <a:latin typeface="Verdana"/>
                <a:cs typeface="Verdana"/>
              </a:rPr>
              <a:t> </a:t>
            </a:r>
            <a:r>
              <a:rPr sz="2400" spc="-85" dirty="0">
                <a:latin typeface="Verdana"/>
                <a:cs typeface="Verdana"/>
              </a:rPr>
              <a:t>visitors</a:t>
            </a:r>
            <a:r>
              <a:rPr sz="2400" spc="-125" dirty="0">
                <a:latin typeface="Verdana"/>
                <a:cs typeface="Verdana"/>
              </a:rPr>
              <a:t> </a:t>
            </a:r>
            <a:r>
              <a:rPr sz="2400" spc="60" dirty="0">
                <a:latin typeface="Verdana"/>
                <a:cs typeface="Verdana"/>
              </a:rPr>
              <a:t>and</a:t>
            </a:r>
            <a:r>
              <a:rPr sz="2400" spc="-125" dirty="0">
                <a:latin typeface="Verdana"/>
                <a:cs typeface="Verdana"/>
              </a:rPr>
              <a:t> workers.</a:t>
            </a:r>
            <a:endParaRPr sz="2400" dirty="0">
              <a:latin typeface="Verdana"/>
              <a:cs typeface="Verdana"/>
            </a:endParaRPr>
          </a:p>
          <a:p>
            <a:pPr marL="530225" marR="3961129" indent="-518159">
              <a:lnSpc>
                <a:spcPct val="114599"/>
              </a:lnSpc>
              <a:spcBef>
                <a:spcPts val="3295"/>
              </a:spcBef>
            </a:pPr>
            <a:r>
              <a:rPr sz="2400" spc="10" dirty="0">
                <a:latin typeface="Verdana"/>
                <a:cs typeface="Verdana"/>
              </a:rPr>
              <a:t>Cleaning</a:t>
            </a:r>
            <a:r>
              <a:rPr sz="2400" spc="-135" dirty="0">
                <a:latin typeface="Verdana"/>
                <a:cs typeface="Verdana"/>
              </a:rPr>
              <a:t> </a:t>
            </a:r>
            <a:r>
              <a:rPr sz="2400" spc="5" dirty="0">
                <a:latin typeface="Verdana"/>
                <a:cs typeface="Verdana"/>
              </a:rPr>
              <a:t>schedules</a:t>
            </a:r>
            <a:r>
              <a:rPr sz="2400" spc="-130" dirty="0">
                <a:latin typeface="Verdana"/>
                <a:cs typeface="Verdana"/>
              </a:rPr>
              <a:t> </a:t>
            </a:r>
            <a:r>
              <a:rPr sz="2400" spc="25" dirty="0">
                <a:latin typeface="Verdana"/>
                <a:cs typeface="Verdana"/>
              </a:rPr>
              <a:t>may</a:t>
            </a:r>
            <a:r>
              <a:rPr sz="2400" spc="-130" dirty="0">
                <a:latin typeface="Verdana"/>
                <a:cs typeface="Verdana"/>
              </a:rPr>
              <a:t> </a:t>
            </a:r>
            <a:r>
              <a:rPr sz="2400" dirty="0">
                <a:latin typeface="Verdana"/>
                <a:cs typeface="Verdana"/>
              </a:rPr>
              <a:t>contain</a:t>
            </a:r>
            <a:r>
              <a:rPr sz="2400" spc="-130" dirty="0">
                <a:latin typeface="Verdana"/>
                <a:cs typeface="Verdana"/>
              </a:rPr>
              <a:t> </a:t>
            </a:r>
            <a:r>
              <a:rPr sz="2400" spc="-40" dirty="0">
                <a:latin typeface="Verdana"/>
                <a:cs typeface="Verdana"/>
              </a:rPr>
              <a:t>information</a:t>
            </a:r>
            <a:r>
              <a:rPr sz="2400" spc="-130" dirty="0">
                <a:latin typeface="Verdana"/>
                <a:cs typeface="Verdana"/>
              </a:rPr>
              <a:t> </a:t>
            </a:r>
            <a:r>
              <a:rPr sz="2400" spc="-50" dirty="0">
                <a:latin typeface="Verdana"/>
                <a:cs typeface="Verdana"/>
              </a:rPr>
              <a:t>about: </a:t>
            </a:r>
            <a:r>
              <a:rPr sz="2400" spc="-830" dirty="0">
                <a:latin typeface="Verdana"/>
                <a:cs typeface="Verdana"/>
              </a:rPr>
              <a:t> </a:t>
            </a:r>
            <a:r>
              <a:rPr sz="2400" spc="-75" dirty="0">
                <a:latin typeface="Verdana"/>
                <a:cs typeface="Verdana"/>
              </a:rPr>
              <a:t>Tasks</a:t>
            </a:r>
            <a:r>
              <a:rPr sz="2400" spc="-130" dirty="0">
                <a:latin typeface="Verdana"/>
                <a:cs typeface="Verdana"/>
              </a:rPr>
              <a:t> </a:t>
            </a:r>
            <a:r>
              <a:rPr sz="2400" spc="-45" dirty="0">
                <a:latin typeface="Verdana"/>
                <a:cs typeface="Verdana"/>
              </a:rPr>
              <a:t>that</a:t>
            </a:r>
            <a:r>
              <a:rPr sz="2400" spc="-125" dirty="0">
                <a:latin typeface="Verdana"/>
                <a:cs typeface="Verdana"/>
              </a:rPr>
              <a:t> </a:t>
            </a:r>
            <a:r>
              <a:rPr sz="2400" spc="-35" dirty="0">
                <a:latin typeface="Verdana"/>
                <a:cs typeface="Verdana"/>
              </a:rPr>
              <a:t>must</a:t>
            </a:r>
            <a:r>
              <a:rPr sz="2400" spc="-125" dirty="0">
                <a:latin typeface="Verdana"/>
                <a:cs typeface="Verdana"/>
              </a:rPr>
              <a:t> </a:t>
            </a:r>
            <a:r>
              <a:rPr sz="2400" spc="55" dirty="0">
                <a:latin typeface="Verdana"/>
                <a:cs typeface="Verdana"/>
              </a:rPr>
              <a:t>be</a:t>
            </a:r>
            <a:r>
              <a:rPr sz="2400" spc="-130" dirty="0">
                <a:latin typeface="Verdana"/>
                <a:cs typeface="Verdana"/>
              </a:rPr>
              <a:t> </a:t>
            </a:r>
            <a:r>
              <a:rPr sz="2400" spc="30" dirty="0">
                <a:latin typeface="Verdana"/>
                <a:cs typeface="Verdana"/>
              </a:rPr>
              <a:t>completed</a:t>
            </a:r>
            <a:endParaRPr sz="2400" dirty="0">
              <a:latin typeface="Verdana"/>
              <a:cs typeface="Verdana"/>
            </a:endParaRPr>
          </a:p>
          <a:p>
            <a:pPr marL="530225" marR="2367280">
              <a:lnSpc>
                <a:spcPct val="114599"/>
              </a:lnSpc>
            </a:pPr>
            <a:r>
              <a:rPr sz="2400" spc="-5" dirty="0">
                <a:latin typeface="Verdana"/>
                <a:cs typeface="Verdana"/>
              </a:rPr>
              <a:t>Classification</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25" dirty="0">
                <a:latin typeface="Verdana"/>
                <a:cs typeface="Verdana"/>
              </a:rPr>
              <a:t>areas</a:t>
            </a:r>
            <a:r>
              <a:rPr sz="2400" spc="-125" dirty="0">
                <a:latin typeface="Verdana"/>
                <a:cs typeface="Verdana"/>
              </a:rPr>
              <a:t> </a:t>
            </a:r>
            <a:r>
              <a:rPr sz="2400" spc="-100" dirty="0">
                <a:latin typeface="Verdana"/>
                <a:cs typeface="Verdana"/>
              </a:rPr>
              <a:t>(i.e.</a:t>
            </a:r>
            <a:r>
              <a:rPr sz="2400" spc="-125" dirty="0">
                <a:latin typeface="Verdana"/>
                <a:cs typeface="Verdana"/>
              </a:rPr>
              <a:t> </a:t>
            </a:r>
            <a:r>
              <a:rPr sz="2400" spc="-155" dirty="0">
                <a:latin typeface="Verdana"/>
                <a:cs typeface="Verdana"/>
              </a:rPr>
              <a:t>low,</a:t>
            </a:r>
            <a:r>
              <a:rPr sz="2400" spc="-125" dirty="0">
                <a:latin typeface="Verdana"/>
                <a:cs typeface="Verdana"/>
              </a:rPr>
              <a:t> </a:t>
            </a:r>
            <a:r>
              <a:rPr sz="2400" spc="10" dirty="0">
                <a:latin typeface="Verdana"/>
                <a:cs typeface="Verdana"/>
              </a:rPr>
              <a:t>moderate</a:t>
            </a:r>
            <a:r>
              <a:rPr sz="2400" spc="-120" dirty="0">
                <a:latin typeface="Verdana"/>
                <a:cs typeface="Verdana"/>
              </a:rPr>
              <a:t> </a:t>
            </a:r>
            <a:r>
              <a:rPr sz="2400" spc="-70" dirty="0">
                <a:latin typeface="Verdana"/>
                <a:cs typeface="Verdana"/>
              </a:rPr>
              <a:t>or</a:t>
            </a:r>
            <a:r>
              <a:rPr sz="2400" spc="-125" dirty="0">
                <a:latin typeface="Verdana"/>
                <a:cs typeface="Verdana"/>
              </a:rPr>
              <a:t> </a:t>
            </a:r>
            <a:r>
              <a:rPr sz="2400" spc="-40" dirty="0">
                <a:latin typeface="Verdana"/>
                <a:cs typeface="Verdana"/>
              </a:rPr>
              <a:t>high</a:t>
            </a:r>
            <a:r>
              <a:rPr sz="2400" spc="-125" dirty="0">
                <a:latin typeface="Verdana"/>
                <a:cs typeface="Verdana"/>
              </a:rPr>
              <a:t> </a:t>
            </a:r>
            <a:r>
              <a:rPr sz="2400" spc="-150" dirty="0">
                <a:latin typeface="Verdana"/>
                <a:cs typeface="Verdana"/>
              </a:rPr>
              <a:t>risk</a:t>
            </a:r>
            <a:r>
              <a:rPr sz="2400" spc="-125" dirty="0">
                <a:latin typeface="Verdana"/>
                <a:cs typeface="Verdana"/>
              </a:rPr>
              <a:t> </a:t>
            </a:r>
            <a:r>
              <a:rPr sz="2400" spc="85" dirty="0">
                <a:latin typeface="Verdana"/>
                <a:cs typeface="Verdana"/>
              </a:rPr>
              <a:t>area) </a:t>
            </a:r>
            <a:r>
              <a:rPr sz="2400" spc="-830" dirty="0">
                <a:latin typeface="Verdana"/>
                <a:cs typeface="Verdana"/>
              </a:rPr>
              <a:t> </a:t>
            </a:r>
            <a:r>
              <a:rPr sz="2400" spc="-35" dirty="0">
                <a:latin typeface="Verdana"/>
                <a:cs typeface="Verdana"/>
              </a:rPr>
              <a:t>Dates</a:t>
            </a:r>
            <a:r>
              <a:rPr sz="2400" spc="-130" dirty="0">
                <a:latin typeface="Verdana"/>
                <a:cs typeface="Verdana"/>
              </a:rPr>
              <a:t> </a:t>
            </a:r>
            <a:r>
              <a:rPr sz="2400" spc="60" dirty="0">
                <a:latin typeface="Verdana"/>
                <a:cs typeface="Verdana"/>
              </a:rPr>
              <a:t>and</a:t>
            </a:r>
            <a:r>
              <a:rPr sz="2400" spc="-125" dirty="0">
                <a:latin typeface="Verdana"/>
                <a:cs typeface="Verdana"/>
              </a:rPr>
              <a:t> </a:t>
            </a:r>
            <a:r>
              <a:rPr sz="2400" spc="-35" dirty="0">
                <a:latin typeface="Verdana"/>
                <a:cs typeface="Verdana"/>
              </a:rPr>
              <a:t>times</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40" dirty="0">
                <a:latin typeface="Verdana"/>
                <a:cs typeface="Verdana"/>
              </a:rPr>
              <a:t>when</a:t>
            </a:r>
            <a:r>
              <a:rPr sz="2400" spc="-125" dirty="0">
                <a:latin typeface="Verdana"/>
                <a:cs typeface="Verdana"/>
              </a:rPr>
              <a:t> </a:t>
            </a:r>
            <a:r>
              <a:rPr sz="2400" spc="5" dirty="0">
                <a:latin typeface="Verdana"/>
                <a:cs typeface="Verdana"/>
              </a:rPr>
              <a:t>cleaning</a:t>
            </a:r>
            <a:r>
              <a:rPr sz="2400" spc="-125" dirty="0">
                <a:latin typeface="Verdana"/>
                <a:cs typeface="Verdana"/>
              </a:rPr>
              <a:t> </a:t>
            </a:r>
            <a:r>
              <a:rPr sz="2400" spc="-70" dirty="0">
                <a:latin typeface="Verdana"/>
                <a:cs typeface="Verdana"/>
              </a:rPr>
              <a:t>is</a:t>
            </a:r>
            <a:r>
              <a:rPr sz="2400" spc="-125" dirty="0">
                <a:latin typeface="Verdana"/>
                <a:cs typeface="Verdana"/>
              </a:rPr>
              <a:t> </a:t>
            </a:r>
            <a:r>
              <a:rPr sz="2400" spc="15" dirty="0">
                <a:latin typeface="Verdana"/>
                <a:cs typeface="Verdana"/>
              </a:rPr>
              <a:t>scheduled</a:t>
            </a:r>
            <a:endParaRPr sz="2400" dirty="0">
              <a:latin typeface="Verdana"/>
              <a:cs typeface="Verdana"/>
            </a:endParaRPr>
          </a:p>
          <a:p>
            <a:pPr marL="530225">
              <a:lnSpc>
                <a:spcPct val="100000"/>
              </a:lnSpc>
              <a:spcBef>
                <a:spcPts val="420"/>
              </a:spcBef>
            </a:pPr>
            <a:r>
              <a:rPr sz="2400" spc="-50" dirty="0">
                <a:latin typeface="Verdana"/>
                <a:cs typeface="Verdana"/>
              </a:rPr>
              <a:t>Personnel</a:t>
            </a:r>
            <a:r>
              <a:rPr sz="2400" spc="-135" dirty="0">
                <a:latin typeface="Verdana"/>
                <a:cs typeface="Verdana"/>
              </a:rPr>
              <a:t> </a:t>
            </a:r>
            <a:r>
              <a:rPr sz="2400" spc="-30" dirty="0">
                <a:latin typeface="Verdana"/>
                <a:cs typeface="Verdana"/>
              </a:rPr>
              <a:t>performing</a:t>
            </a:r>
            <a:r>
              <a:rPr sz="2400" spc="-130" dirty="0">
                <a:latin typeface="Verdana"/>
                <a:cs typeface="Verdana"/>
              </a:rPr>
              <a:t> </a:t>
            </a:r>
            <a:r>
              <a:rPr sz="2400" spc="20" dirty="0">
                <a:latin typeface="Verdana"/>
                <a:cs typeface="Verdana"/>
              </a:rPr>
              <a:t>specific</a:t>
            </a:r>
            <a:r>
              <a:rPr sz="2400" spc="-130" dirty="0">
                <a:latin typeface="Verdana"/>
                <a:cs typeface="Verdana"/>
              </a:rPr>
              <a:t> </a:t>
            </a:r>
            <a:r>
              <a:rPr sz="2400" spc="-60" dirty="0">
                <a:latin typeface="Verdana"/>
                <a:cs typeface="Verdana"/>
              </a:rPr>
              <a:t>tasks</a:t>
            </a:r>
            <a:endParaRPr sz="2400" dirty="0">
              <a:latin typeface="Verdana"/>
              <a:cs typeface="Verdana"/>
            </a:endParaRPr>
          </a:p>
          <a:p>
            <a:pPr marL="530225" marR="78105">
              <a:lnSpc>
                <a:spcPct val="114599"/>
              </a:lnSpc>
            </a:pPr>
            <a:r>
              <a:rPr sz="2400" spc="35" dirty="0">
                <a:latin typeface="Verdana"/>
                <a:cs typeface="Verdana"/>
              </a:rPr>
              <a:t>Contact</a:t>
            </a:r>
            <a:r>
              <a:rPr sz="2400" spc="-120" dirty="0">
                <a:latin typeface="Verdana"/>
                <a:cs typeface="Verdana"/>
              </a:rPr>
              <a:t> </a:t>
            </a:r>
            <a:r>
              <a:rPr sz="2400" spc="-40" dirty="0">
                <a:latin typeface="Verdana"/>
                <a:cs typeface="Verdana"/>
              </a:rPr>
              <a:t>information</a:t>
            </a:r>
            <a:r>
              <a:rPr sz="2400" spc="-114" dirty="0">
                <a:latin typeface="Verdana"/>
                <a:cs typeface="Verdana"/>
              </a:rPr>
              <a:t> </a:t>
            </a:r>
            <a:r>
              <a:rPr sz="2400" spc="-10" dirty="0">
                <a:latin typeface="Verdana"/>
                <a:cs typeface="Verdana"/>
              </a:rPr>
              <a:t>of</a:t>
            </a:r>
            <a:r>
              <a:rPr sz="2400" spc="-120" dirty="0">
                <a:latin typeface="Verdana"/>
                <a:cs typeface="Verdana"/>
              </a:rPr>
              <a:t> </a:t>
            </a:r>
            <a:r>
              <a:rPr sz="2400" spc="-30" dirty="0">
                <a:latin typeface="Verdana"/>
                <a:cs typeface="Verdana"/>
              </a:rPr>
              <a:t>personnel</a:t>
            </a:r>
            <a:r>
              <a:rPr sz="2400" spc="-114" dirty="0">
                <a:latin typeface="Verdana"/>
                <a:cs typeface="Verdana"/>
              </a:rPr>
              <a:t> </a:t>
            </a:r>
            <a:r>
              <a:rPr sz="2400" spc="-70" dirty="0">
                <a:latin typeface="Verdana"/>
                <a:cs typeface="Verdana"/>
              </a:rPr>
              <a:t>or</a:t>
            </a:r>
            <a:r>
              <a:rPr sz="2400" spc="-120" dirty="0">
                <a:latin typeface="Verdana"/>
                <a:cs typeface="Verdana"/>
              </a:rPr>
              <a:t> </a:t>
            </a:r>
            <a:r>
              <a:rPr sz="2400" spc="-35" dirty="0">
                <a:latin typeface="Verdana"/>
                <a:cs typeface="Verdana"/>
              </a:rPr>
              <a:t>service</a:t>
            </a:r>
            <a:r>
              <a:rPr sz="2400" spc="-114" dirty="0">
                <a:latin typeface="Verdana"/>
                <a:cs typeface="Verdana"/>
              </a:rPr>
              <a:t> </a:t>
            </a:r>
            <a:r>
              <a:rPr sz="2400" spc="-95" dirty="0">
                <a:latin typeface="Verdana"/>
                <a:cs typeface="Verdana"/>
              </a:rPr>
              <a:t>if</a:t>
            </a:r>
            <a:r>
              <a:rPr sz="2400" spc="-120" dirty="0">
                <a:latin typeface="Verdana"/>
                <a:cs typeface="Verdana"/>
              </a:rPr>
              <a:t> </a:t>
            </a:r>
            <a:r>
              <a:rPr sz="2400" spc="5" dirty="0">
                <a:latin typeface="Verdana"/>
                <a:cs typeface="Verdana"/>
              </a:rPr>
              <a:t>cleaning</a:t>
            </a:r>
            <a:r>
              <a:rPr sz="2400" spc="-114" dirty="0">
                <a:latin typeface="Verdana"/>
                <a:cs typeface="Verdana"/>
              </a:rPr>
              <a:t> </a:t>
            </a:r>
            <a:r>
              <a:rPr sz="2400" spc="-70" dirty="0">
                <a:latin typeface="Verdana"/>
                <a:cs typeface="Verdana"/>
              </a:rPr>
              <a:t>is</a:t>
            </a:r>
            <a:r>
              <a:rPr sz="2400" spc="-114" dirty="0">
                <a:latin typeface="Verdana"/>
                <a:cs typeface="Verdana"/>
              </a:rPr>
              <a:t> </a:t>
            </a:r>
            <a:r>
              <a:rPr sz="2400" spc="-50" dirty="0">
                <a:latin typeface="Verdana"/>
                <a:cs typeface="Verdana"/>
              </a:rPr>
              <a:t>not</a:t>
            </a:r>
            <a:r>
              <a:rPr sz="2400" spc="-120" dirty="0">
                <a:latin typeface="Verdana"/>
                <a:cs typeface="Verdana"/>
              </a:rPr>
              <a:t> </a:t>
            </a:r>
            <a:r>
              <a:rPr sz="2400" spc="-10" dirty="0">
                <a:latin typeface="Verdana"/>
                <a:cs typeface="Verdana"/>
              </a:rPr>
              <a:t>performed</a:t>
            </a:r>
            <a:r>
              <a:rPr sz="2400" spc="-114" dirty="0">
                <a:latin typeface="Verdana"/>
                <a:cs typeface="Verdana"/>
              </a:rPr>
              <a:t> </a:t>
            </a:r>
            <a:r>
              <a:rPr sz="2400" spc="-10" dirty="0">
                <a:latin typeface="Verdana"/>
                <a:cs typeface="Verdana"/>
              </a:rPr>
              <a:t>on </a:t>
            </a:r>
            <a:r>
              <a:rPr sz="2400" spc="-830" dirty="0">
                <a:latin typeface="Verdana"/>
                <a:cs typeface="Verdana"/>
              </a:rPr>
              <a:t> </a:t>
            </a:r>
            <a:r>
              <a:rPr sz="2400" spc="145" dirty="0">
                <a:latin typeface="Verdana"/>
                <a:cs typeface="Verdana"/>
              </a:rPr>
              <a:t>a</a:t>
            </a:r>
            <a:r>
              <a:rPr sz="2400" spc="-130" dirty="0">
                <a:latin typeface="Verdana"/>
                <a:cs typeface="Verdana"/>
              </a:rPr>
              <a:t> </a:t>
            </a:r>
            <a:r>
              <a:rPr sz="2400" spc="15" dirty="0">
                <a:latin typeface="Verdana"/>
                <a:cs typeface="Verdana"/>
              </a:rPr>
              <a:t>scheduled</a:t>
            </a:r>
            <a:r>
              <a:rPr sz="2400" spc="-125" dirty="0">
                <a:latin typeface="Verdana"/>
                <a:cs typeface="Verdana"/>
              </a:rPr>
              <a:t> </a:t>
            </a:r>
            <a:r>
              <a:rPr sz="2400" spc="30" dirty="0">
                <a:latin typeface="Verdana"/>
                <a:cs typeface="Verdana"/>
              </a:rPr>
              <a:t>date</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45" dirty="0">
                <a:latin typeface="Verdana"/>
                <a:cs typeface="Verdana"/>
              </a:rPr>
              <a:t>time</a:t>
            </a:r>
            <a:endParaRPr sz="2400" dirty="0">
              <a:latin typeface="Verdana"/>
              <a:cs typeface="Verdana"/>
            </a:endParaRPr>
          </a:p>
        </p:txBody>
      </p:sp>
      <p:sp>
        <p:nvSpPr>
          <p:cNvPr id="14" name="object 14"/>
          <p:cNvSpPr txBox="1">
            <a:spLocks noGrp="1"/>
          </p:cNvSpPr>
          <p:nvPr>
            <p:ph type="title"/>
          </p:nvPr>
        </p:nvSpPr>
        <p:spPr>
          <a:xfrm>
            <a:off x="1016000" y="843270"/>
            <a:ext cx="7873365" cy="1587500"/>
          </a:xfrm>
          <a:prstGeom prst="rect">
            <a:avLst/>
          </a:prstGeom>
        </p:spPr>
        <p:txBody>
          <a:bodyPr vert="horz" wrap="square" lIns="0" tIns="12065" rIns="0" bIns="0" rtlCol="0">
            <a:spAutoFit/>
          </a:bodyPr>
          <a:lstStyle/>
          <a:p>
            <a:pPr marL="12700" marR="5080">
              <a:lnSpc>
                <a:spcPct val="116500"/>
              </a:lnSpc>
              <a:spcBef>
                <a:spcPts val="95"/>
              </a:spcBef>
            </a:pPr>
            <a:r>
              <a:rPr spc="-20" dirty="0"/>
              <a:t>Cleaning</a:t>
            </a:r>
            <a:r>
              <a:rPr spc="-200" dirty="0"/>
              <a:t> </a:t>
            </a:r>
            <a:r>
              <a:rPr spc="-165" dirty="0"/>
              <a:t>frequency,</a:t>
            </a:r>
            <a:r>
              <a:rPr spc="-200" dirty="0"/>
              <a:t> </a:t>
            </a:r>
            <a:r>
              <a:rPr spc="-95" dirty="0"/>
              <a:t>times </a:t>
            </a:r>
            <a:r>
              <a:rPr spc="-55" dirty="0"/>
              <a:t> </a:t>
            </a:r>
            <a:r>
              <a:rPr spc="20" dirty="0"/>
              <a:t>and</a:t>
            </a:r>
            <a:r>
              <a:rPr spc="-190" dirty="0"/>
              <a:t> </a:t>
            </a:r>
            <a:r>
              <a:rPr spc="-90" dirty="0"/>
              <a:t>schedules</a:t>
            </a:r>
          </a:p>
        </p:txBody>
      </p:sp>
      <p:pic>
        <p:nvPicPr>
          <p:cNvPr id="16" name="object 5">
            <a:hlinkClick r:id="rId5" action="ppaction://hlinksldjump"/>
            <a:extLst>
              <a:ext uri="{FF2B5EF4-FFF2-40B4-BE49-F238E27FC236}">
                <a16:creationId xmlns:a16="http://schemas.microsoft.com/office/drawing/2014/main" id="{CD0286EF-242B-5BF1-A9D0-7FD91803556C}"/>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5458221"/>
          </a:xfrm>
          <a:prstGeom prst="rect">
            <a:avLst/>
          </a:prstGeom>
        </p:spPr>
      </p:pic>
      <p:sp>
        <p:nvSpPr>
          <p:cNvPr id="3" name="object 3"/>
          <p:cNvSpPr txBox="1"/>
          <p:nvPr/>
        </p:nvSpPr>
        <p:spPr>
          <a:xfrm>
            <a:off x="1016000" y="6983617"/>
            <a:ext cx="6581775" cy="1701800"/>
          </a:xfrm>
          <a:prstGeom prst="rect">
            <a:avLst/>
          </a:prstGeom>
        </p:spPr>
        <p:txBody>
          <a:bodyPr vert="horz" wrap="square" lIns="0" tIns="12700" rIns="0" bIns="0" rtlCol="0">
            <a:spAutoFit/>
          </a:bodyPr>
          <a:lstStyle/>
          <a:p>
            <a:pPr marL="12700" marR="5080" algn="just">
              <a:lnSpc>
                <a:spcPct val="114599"/>
              </a:lnSpc>
              <a:spcBef>
                <a:spcPts val="100"/>
              </a:spcBef>
            </a:pPr>
            <a:r>
              <a:rPr sz="2400" dirty="0">
                <a:solidFill>
                  <a:srgbClr val="FFFFFF"/>
                </a:solidFill>
                <a:latin typeface="Verdana"/>
                <a:cs typeface="Verdana"/>
              </a:rPr>
              <a:t>A</a:t>
            </a:r>
            <a:r>
              <a:rPr sz="2400" spc="-130" dirty="0">
                <a:solidFill>
                  <a:srgbClr val="FFFFFF"/>
                </a:solidFill>
                <a:latin typeface="Verdana"/>
                <a:cs typeface="Verdana"/>
              </a:rPr>
              <a:t> </a:t>
            </a:r>
            <a:r>
              <a:rPr sz="2400" spc="5" dirty="0">
                <a:solidFill>
                  <a:srgbClr val="FFFFFF"/>
                </a:solidFill>
                <a:latin typeface="Verdana"/>
                <a:cs typeface="Verdana"/>
              </a:rPr>
              <a:t>cleaning</a:t>
            </a:r>
            <a:r>
              <a:rPr sz="2400" spc="-125" dirty="0">
                <a:solidFill>
                  <a:srgbClr val="FFFFFF"/>
                </a:solidFill>
                <a:latin typeface="Verdana"/>
                <a:cs typeface="Verdana"/>
              </a:rPr>
              <a:t> </a:t>
            </a:r>
            <a:r>
              <a:rPr sz="2400" dirty="0">
                <a:solidFill>
                  <a:srgbClr val="FFFFFF"/>
                </a:solidFill>
                <a:latin typeface="Verdana"/>
                <a:cs typeface="Verdana"/>
              </a:rPr>
              <a:t>log</a:t>
            </a:r>
            <a:r>
              <a:rPr sz="2400" spc="-130" dirty="0">
                <a:solidFill>
                  <a:srgbClr val="FFFFFF"/>
                </a:solidFill>
                <a:latin typeface="Verdana"/>
                <a:cs typeface="Verdana"/>
              </a:rPr>
              <a:t> </a:t>
            </a:r>
            <a:r>
              <a:rPr sz="2400" spc="-70" dirty="0">
                <a:solidFill>
                  <a:srgbClr val="FFFFFF"/>
                </a:solidFill>
                <a:latin typeface="Verdana"/>
                <a:cs typeface="Verdana"/>
              </a:rPr>
              <a:t>is</a:t>
            </a:r>
            <a:r>
              <a:rPr sz="2400" spc="-125" dirty="0">
                <a:solidFill>
                  <a:srgbClr val="FFFFFF"/>
                </a:solidFill>
                <a:latin typeface="Verdana"/>
                <a:cs typeface="Verdana"/>
              </a:rPr>
              <a:t> </a:t>
            </a:r>
            <a:r>
              <a:rPr sz="2400" spc="145" dirty="0">
                <a:solidFill>
                  <a:srgbClr val="FFFFFF"/>
                </a:solidFill>
                <a:latin typeface="Verdana"/>
                <a:cs typeface="Verdana"/>
              </a:rPr>
              <a:t>a</a:t>
            </a:r>
            <a:r>
              <a:rPr sz="2400" spc="-125" dirty="0">
                <a:solidFill>
                  <a:srgbClr val="FFFFFF"/>
                </a:solidFill>
                <a:latin typeface="Verdana"/>
                <a:cs typeface="Verdana"/>
              </a:rPr>
              <a:t> </a:t>
            </a:r>
            <a:r>
              <a:rPr sz="2400" spc="20" dirty="0">
                <a:solidFill>
                  <a:srgbClr val="FFFFFF"/>
                </a:solidFill>
                <a:latin typeface="Verdana"/>
                <a:cs typeface="Verdana"/>
              </a:rPr>
              <a:t>document</a:t>
            </a:r>
            <a:r>
              <a:rPr sz="2400" spc="-130" dirty="0">
                <a:solidFill>
                  <a:srgbClr val="FFFFFF"/>
                </a:solidFill>
                <a:latin typeface="Verdana"/>
                <a:cs typeface="Verdana"/>
              </a:rPr>
              <a:t> </a:t>
            </a:r>
            <a:r>
              <a:rPr sz="2400" spc="-45" dirty="0">
                <a:solidFill>
                  <a:srgbClr val="FFFFFF"/>
                </a:solidFill>
                <a:latin typeface="Verdana"/>
                <a:cs typeface="Verdana"/>
              </a:rPr>
              <a:t>that</a:t>
            </a:r>
            <a:r>
              <a:rPr sz="2400" spc="-125" dirty="0">
                <a:solidFill>
                  <a:srgbClr val="FFFFFF"/>
                </a:solidFill>
                <a:latin typeface="Verdana"/>
                <a:cs typeface="Verdana"/>
              </a:rPr>
              <a:t> </a:t>
            </a:r>
            <a:r>
              <a:rPr sz="2400" spc="-20" dirty="0">
                <a:solidFill>
                  <a:srgbClr val="FFFFFF"/>
                </a:solidFill>
                <a:latin typeface="Verdana"/>
                <a:cs typeface="Verdana"/>
              </a:rPr>
              <a:t>details</a:t>
            </a:r>
            <a:r>
              <a:rPr sz="2400" spc="-125" dirty="0">
                <a:solidFill>
                  <a:srgbClr val="FFFFFF"/>
                </a:solidFill>
                <a:latin typeface="Verdana"/>
                <a:cs typeface="Verdana"/>
              </a:rPr>
              <a:t> </a:t>
            </a:r>
            <a:r>
              <a:rPr sz="2400" spc="-40" dirty="0">
                <a:solidFill>
                  <a:srgbClr val="FFFFFF"/>
                </a:solidFill>
                <a:latin typeface="Verdana"/>
                <a:cs typeface="Verdana"/>
              </a:rPr>
              <a:t>all </a:t>
            </a:r>
            <a:r>
              <a:rPr sz="2400" spc="-835" dirty="0">
                <a:solidFill>
                  <a:srgbClr val="FFFFFF"/>
                </a:solidFill>
                <a:latin typeface="Verdana"/>
                <a:cs typeface="Verdana"/>
              </a:rPr>
              <a:t> </a:t>
            </a:r>
            <a:r>
              <a:rPr sz="2400" spc="5" dirty="0">
                <a:solidFill>
                  <a:srgbClr val="FFFFFF"/>
                </a:solidFill>
                <a:latin typeface="Verdana"/>
                <a:cs typeface="Verdana"/>
              </a:rPr>
              <a:t>cleaning</a:t>
            </a:r>
            <a:r>
              <a:rPr sz="2400" spc="-125" dirty="0">
                <a:solidFill>
                  <a:srgbClr val="FFFFFF"/>
                </a:solidFill>
                <a:latin typeface="Verdana"/>
                <a:cs typeface="Verdana"/>
              </a:rPr>
              <a:t> </a:t>
            </a:r>
            <a:r>
              <a:rPr sz="2400" spc="-60" dirty="0">
                <a:solidFill>
                  <a:srgbClr val="FFFFFF"/>
                </a:solidFill>
                <a:latin typeface="Verdana"/>
                <a:cs typeface="Verdana"/>
              </a:rPr>
              <a:t>tasks</a:t>
            </a:r>
            <a:r>
              <a:rPr sz="2400" spc="-125" dirty="0">
                <a:solidFill>
                  <a:srgbClr val="FFFFFF"/>
                </a:solidFill>
                <a:latin typeface="Verdana"/>
                <a:cs typeface="Verdana"/>
              </a:rPr>
              <a:t> </a:t>
            </a:r>
            <a:r>
              <a:rPr sz="2400" spc="-45" dirty="0">
                <a:solidFill>
                  <a:srgbClr val="FFFFFF"/>
                </a:solidFill>
                <a:latin typeface="Verdana"/>
                <a:cs typeface="Verdana"/>
              </a:rPr>
              <a:t>that</a:t>
            </a:r>
            <a:r>
              <a:rPr sz="2400" spc="-125" dirty="0">
                <a:solidFill>
                  <a:srgbClr val="FFFFFF"/>
                </a:solidFill>
                <a:latin typeface="Verdana"/>
                <a:cs typeface="Verdana"/>
              </a:rPr>
              <a:t> </a:t>
            </a:r>
            <a:r>
              <a:rPr sz="2400" spc="-35" dirty="0">
                <a:solidFill>
                  <a:srgbClr val="FFFFFF"/>
                </a:solidFill>
                <a:latin typeface="Verdana"/>
                <a:cs typeface="Verdana"/>
              </a:rPr>
              <a:t>must</a:t>
            </a:r>
            <a:r>
              <a:rPr sz="2400" spc="-125" dirty="0">
                <a:solidFill>
                  <a:srgbClr val="FFFFFF"/>
                </a:solidFill>
                <a:latin typeface="Verdana"/>
                <a:cs typeface="Verdana"/>
              </a:rPr>
              <a:t> </a:t>
            </a:r>
            <a:r>
              <a:rPr sz="2400" spc="55" dirty="0">
                <a:solidFill>
                  <a:srgbClr val="FFFFFF"/>
                </a:solidFill>
                <a:latin typeface="Verdana"/>
                <a:cs typeface="Verdana"/>
              </a:rPr>
              <a:t>be</a:t>
            </a:r>
            <a:r>
              <a:rPr sz="2400" spc="-125" dirty="0">
                <a:solidFill>
                  <a:srgbClr val="FFFFFF"/>
                </a:solidFill>
                <a:latin typeface="Verdana"/>
                <a:cs typeface="Verdana"/>
              </a:rPr>
              <a:t> </a:t>
            </a:r>
            <a:r>
              <a:rPr sz="2400" spc="30" dirty="0">
                <a:solidFill>
                  <a:srgbClr val="FFFFFF"/>
                </a:solidFill>
                <a:latin typeface="Verdana"/>
                <a:cs typeface="Verdana"/>
              </a:rPr>
              <a:t>completed</a:t>
            </a:r>
            <a:r>
              <a:rPr sz="2400" spc="-125" dirty="0">
                <a:solidFill>
                  <a:srgbClr val="FFFFFF"/>
                </a:solidFill>
                <a:latin typeface="Verdana"/>
                <a:cs typeface="Verdana"/>
              </a:rPr>
              <a:t> </a:t>
            </a:r>
            <a:r>
              <a:rPr sz="2400" spc="-95" dirty="0">
                <a:solidFill>
                  <a:srgbClr val="FFFFFF"/>
                </a:solidFill>
                <a:latin typeface="Verdana"/>
                <a:cs typeface="Verdana"/>
              </a:rPr>
              <a:t>in</a:t>
            </a:r>
            <a:r>
              <a:rPr sz="2400" spc="-125" dirty="0">
                <a:solidFill>
                  <a:srgbClr val="FFFFFF"/>
                </a:solidFill>
                <a:latin typeface="Verdana"/>
                <a:cs typeface="Verdana"/>
              </a:rPr>
              <a:t> </a:t>
            </a:r>
            <a:r>
              <a:rPr sz="2400" spc="145" dirty="0">
                <a:solidFill>
                  <a:srgbClr val="FFFFFF"/>
                </a:solidFill>
                <a:latin typeface="Verdana"/>
                <a:cs typeface="Verdana"/>
              </a:rPr>
              <a:t>a </a:t>
            </a:r>
            <a:r>
              <a:rPr sz="2400" spc="-835" dirty="0">
                <a:solidFill>
                  <a:srgbClr val="FFFFFF"/>
                </a:solidFill>
                <a:latin typeface="Verdana"/>
                <a:cs typeface="Verdana"/>
              </a:rPr>
              <a:t> </a:t>
            </a:r>
            <a:r>
              <a:rPr sz="2400" spc="-25" dirty="0">
                <a:solidFill>
                  <a:srgbClr val="FFFFFF"/>
                </a:solidFill>
                <a:latin typeface="Verdana"/>
                <a:cs typeface="Verdana"/>
              </a:rPr>
              <a:t>particular</a:t>
            </a:r>
            <a:r>
              <a:rPr sz="2400" spc="-130" dirty="0">
                <a:solidFill>
                  <a:srgbClr val="FFFFFF"/>
                </a:solidFill>
                <a:latin typeface="Verdana"/>
                <a:cs typeface="Verdana"/>
              </a:rPr>
              <a:t> </a:t>
            </a:r>
            <a:r>
              <a:rPr sz="2400" spc="-95" dirty="0">
                <a:solidFill>
                  <a:srgbClr val="FFFFFF"/>
                </a:solidFill>
                <a:latin typeface="Verdana"/>
                <a:cs typeface="Verdana"/>
              </a:rPr>
              <a:t>room,</a:t>
            </a:r>
            <a:endParaRPr sz="2400">
              <a:latin typeface="Verdana"/>
              <a:cs typeface="Verdana"/>
            </a:endParaRPr>
          </a:p>
          <a:p>
            <a:pPr marL="12700" algn="just">
              <a:lnSpc>
                <a:spcPct val="100000"/>
              </a:lnSpc>
              <a:spcBef>
                <a:spcPts val="420"/>
              </a:spcBef>
            </a:pPr>
            <a:r>
              <a:rPr sz="2400" spc="85" dirty="0">
                <a:solidFill>
                  <a:srgbClr val="FFFFFF"/>
                </a:solidFill>
                <a:latin typeface="Verdana"/>
                <a:cs typeface="Verdana"/>
              </a:rPr>
              <a:t>space</a:t>
            </a:r>
            <a:r>
              <a:rPr sz="2400" spc="-125" dirty="0">
                <a:solidFill>
                  <a:srgbClr val="FFFFFF"/>
                </a:solidFill>
                <a:latin typeface="Verdana"/>
                <a:cs typeface="Verdana"/>
              </a:rPr>
              <a:t> </a:t>
            </a:r>
            <a:r>
              <a:rPr sz="2400" spc="-70" dirty="0">
                <a:solidFill>
                  <a:srgbClr val="FFFFFF"/>
                </a:solidFill>
                <a:latin typeface="Verdana"/>
                <a:cs typeface="Verdana"/>
              </a:rPr>
              <a:t>or</a:t>
            </a:r>
            <a:r>
              <a:rPr sz="2400" spc="-125" dirty="0">
                <a:solidFill>
                  <a:srgbClr val="FFFFFF"/>
                </a:solidFill>
                <a:latin typeface="Verdana"/>
                <a:cs typeface="Verdana"/>
              </a:rPr>
              <a:t> </a:t>
            </a:r>
            <a:r>
              <a:rPr sz="2400" spc="-45" dirty="0">
                <a:solidFill>
                  <a:srgbClr val="FFFFFF"/>
                </a:solidFill>
                <a:latin typeface="Verdana"/>
                <a:cs typeface="Verdana"/>
              </a:rPr>
              <a:t>area.</a:t>
            </a:r>
            <a:endParaRPr sz="2400">
              <a:latin typeface="Verdana"/>
              <a:cs typeface="Verdana"/>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8470115" y="7602108"/>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8470115" y="8021208"/>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8470115" y="8859408"/>
            <a:ext cx="114300" cy="114300"/>
          </a:xfrm>
          <a:prstGeom prst="rect">
            <a:avLst/>
          </a:prstGeom>
        </p:spPr>
      </p:pic>
      <p:sp>
        <p:nvSpPr>
          <p:cNvPr id="7" name="object 7"/>
          <p:cNvSpPr txBox="1"/>
          <p:nvPr/>
        </p:nvSpPr>
        <p:spPr>
          <a:xfrm>
            <a:off x="8329776" y="6983617"/>
            <a:ext cx="8137525" cy="2540000"/>
          </a:xfrm>
          <a:prstGeom prst="rect">
            <a:avLst/>
          </a:prstGeom>
        </p:spPr>
        <p:txBody>
          <a:bodyPr vert="horz" wrap="square" lIns="0" tIns="66040" rIns="0" bIns="0" rtlCol="0">
            <a:spAutoFit/>
          </a:bodyPr>
          <a:lstStyle/>
          <a:p>
            <a:pPr marL="12700">
              <a:lnSpc>
                <a:spcPct val="100000"/>
              </a:lnSpc>
              <a:spcBef>
                <a:spcPts val="520"/>
              </a:spcBef>
            </a:pPr>
            <a:r>
              <a:rPr sz="2400" spc="10" dirty="0">
                <a:solidFill>
                  <a:srgbClr val="FFFFFF"/>
                </a:solidFill>
                <a:latin typeface="Verdana"/>
                <a:cs typeface="Verdana"/>
              </a:rPr>
              <a:t>Cleaning</a:t>
            </a:r>
            <a:r>
              <a:rPr sz="2400" spc="-130" dirty="0">
                <a:solidFill>
                  <a:srgbClr val="FFFFFF"/>
                </a:solidFill>
                <a:latin typeface="Verdana"/>
                <a:cs typeface="Verdana"/>
              </a:rPr>
              <a:t> </a:t>
            </a:r>
            <a:r>
              <a:rPr sz="2400" dirty="0">
                <a:solidFill>
                  <a:srgbClr val="FFFFFF"/>
                </a:solidFill>
                <a:latin typeface="Verdana"/>
                <a:cs typeface="Verdana"/>
              </a:rPr>
              <a:t>logs</a:t>
            </a:r>
            <a:r>
              <a:rPr sz="2400" spc="-125" dirty="0">
                <a:solidFill>
                  <a:srgbClr val="FFFFFF"/>
                </a:solidFill>
                <a:latin typeface="Verdana"/>
                <a:cs typeface="Verdana"/>
              </a:rPr>
              <a:t> </a:t>
            </a:r>
            <a:r>
              <a:rPr sz="2400" spc="-60" dirty="0">
                <a:solidFill>
                  <a:srgbClr val="FFFFFF"/>
                </a:solidFill>
                <a:latin typeface="Verdana"/>
                <a:cs typeface="Verdana"/>
              </a:rPr>
              <a:t>require</a:t>
            </a:r>
            <a:r>
              <a:rPr sz="2400" spc="-130" dirty="0">
                <a:solidFill>
                  <a:srgbClr val="FFFFFF"/>
                </a:solidFill>
                <a:latin typeface="Verdana"/>
                <a:cs typeface="Verdana"/>
              </a:rPr>
              <a:t> </a:t>
            </a:r>
            <a:r>
              <a:rPr sz="2400" spc="-60" dirty="0">
                <a:solidFill>
                  <a:srgbClr val="FFFFFF"/>
                </a:solidFill>
                <a:latin typeface="Verdana"/>
                <a:cs typeface="Verdana"/>
              </a:rPr>
              <a:t>the</a:t>
            </a:r>
            <a:r>
              <a:rPr sz="2400" spc="-125" dirty="0">
                <a:solidFill>
                  <a:srgbClr val="FFFFFF"/>
                </a:solidFill>
                <a:latin typeface="Verdana"/>
                <a:cs typeface="Verdana"/>
              </a:rPr>
              <a:t> </a:t>
            </a:r>
            <a:r>
              <a:rPr sz="2400" spc="-45" dirty="0">
                <a:solidFill>
                  <a:srgbClr val="FFFFFF"/>
                </a:solidFill>
                <a:latin typeface="Verdana"/>
                <a:cs typeface="Verdana"/>
              </a:rPr>
              <a:t>following</a:t>
            </a:r>
            <a:r>
              <a:rPr sz="2400" spc="-125" dirty="0">
                <a:solidFill>
                  <a:srgbClr val="FFFFFF"/>
                </a:solidFill>
                <a:latin typeface="Verdana"/>
                <a:cs typeface="Verdana"/>
              </a:rPr>
              <a:t> </a:t>
            </a:r>
            <a:r>
              <a:rPr sz="2400" spc="-70" dirty="0">
                <a:solidFill>
                  <a:srgbClr val="FFFFFF"/>
                </a:solidFill>
                <a:latin typeface="Verdana"/>
                <a:cs typeface="Verdana"/>
              </a:rPr>
              <a:t>information:</a:t>
            </a:r>
            <a:endParaRPr sz="2400">
              <a:latin typeface="Verdana"/>
              <a:cs typeface="Verdana"/>
            </a:endParaRPr>
          </a:p>
          <a:p>
            <a:pPr marL="438784" marR="60960">
              <a:lnSpc>
                <a:spcPct val="114599"/>
              </a:lnSpc>
            </a:pPr>
            <a:r>
              <a:rPr sz="2400" spc="-85" dirty="0">
                <a:solidFill>
                  <a:srgbClr val="FFFFFF"/>
                </a:solidFill>
                <a:latin typeface="Verdana"/>
                <a:cs typeface="Verdana"/>
              </a:rPr>
              <a:t>The</a:t>
            </a:r>
            <a:r>
              <a:rPr sz="2400" spc="-125" dirty="0">
                <a:solidFill>
                  <a:srgbClr val="FFFFFF"/>
                </a:solidFill>
                <a:latin typeface="Verdana"/>
                <a:cs typeface="Verdana"/>
              </a:rPr>
              <a:t> </a:t>
            </a:r>
            <a:r>
              <a:rPr sz="2400" spc="45" dirty="0">
                <a:solidFill>
                  <a:srgbClr val="FFFFFF"/>
                </a:solidFill>
                <a:latin typeface="Verdana"/>
                <a:cs typeface="Verdana"/>
              </a:rPr>
              <a:t>name</a:t>
            </a:r>
            <a:r>
              <a:rPr sz="2400" spc="-125" dirty="0">
                <a:solidFill>
                  <a:srgbClr val="FFFFFF"/>
                </a:solidFill>
                <a:latin typeface="Verdana"/>
                <a:cs typeface="Verdana"/>
              </a:rPr>
              <a:t> </a:t>
            </a:r>
            <a:r>
              <a:rPr sz="2400" spc="-10" dirty="0">
                <a:solidFill>
                  <a:srgbClr val="FFFFFF"/>
                </a:solidFill>
                <a:latin typeface="Verdana"/>
                <a:cs typeface="Verdana"/>
              </a:rPr>
              <a:t>of</a:t>
            </a:r>
            <a:r>
              <a:rPr sz="2400" spc="-120" dirty="0">
                <a:solidFill>
                  <a:srgbClr val="FFFFFF"/>
                </a:solidFill>
                <a:latin typeface="Verdana"/>
                <a:cs typeface="Verdana"/>
              </a:rPr>
              <a:t> </a:t>
            </a:r>
            <a:r>
              <a:rPr sz="2400" spc="-60" dirty="0">
                <a:solidFill>
                  <a:srgbClr val="FFFFFF"/>
                </a:solidFill>
                <a:latin typeface="Verdana"/>
                <a:cs typeface="Verdana"/>
              </a:rPr>
              <a:t>the</a:t>
            </a:r>
            <a:r>
              <a:rPr sz="2400" spc="-125" dirty="0">
                <a:solidFill>
                  <a:srgbClr val="FFFFFF"/>
                </a:solidFill>
                <a:latin typeface="Verdana"/>
                <a:cs typeface="Verdana"/>
              </a:rPr>
              <a:t> </a:t>
            </a:r>
            <a:r>
              <a:rPr sz="2400" spc="-25" dirty="0">
                <a:solidFill>
                  <a:srgbClr val="FFFFFF"/>
                </a:solidFill>
                <a:latin typeface="Verdana"/>
                <a:cs typeface="Verdana"/>
              </a:rPr>
              <a:t>staff</a:t>
            </a:r>
            <a:r>
              <a:rPr sz="2400" spc="-125" dirty="0">
                <a:solidFill>
                  <a:srgbClr val="FFFFFF"/>
                </a:solidFill>
                <a:latin typeface="Verdana"/>
                <a:cs typeface="Verdana"/>
              </a:rPr>
              <a:t> </a:t>
            </a:r>
            <a:r>
              <a:rPr sz="2400" spc="15" dirty="0">
                <a:solidFill>
                  <a:srgbClr val="FFFFFF"/>
                </a:solidFill>
                <a:latin typeface="Verdana"/>
                <a:cs typeface="Verdana"/>
              </a:rPr>
              <a:t>member</a:t>
            </a:r>
            <a:r>
              <a:rPr sz="2400" spc="-120" dirty="0">
                <a:solidFill>
                  <a:srgbClr val="FFFFFF"/>
                </a:solidFill>
                <a:latin typeface="Verdana"/>
                <a:cs typeface="Verdana"/>
              </a:rPr>
              <a:t> </a:t>
            </a:r>
            <a:r>
              <a:rPr sz="2400" spc="5" dirty="0">
                <a:solidFill>
                  <a:srgbClr val="FFFFFF"/>
                </a:solidFill>
                <a:latin typeface="Verdana"/>
                <a:cs typeface="Verdana"/>
              </a:rPr>
              <a:t>completing</a:t>
            </a:r>
            <a:r>
              <a:rPr sz="2400" spc="-125" dirty="0">
                <a:solidFill>
                  <a:srgbClr val="FFFFFF"/>
                </a:solidFill>
                <a:latin typeface="Verdana"/>
                <a:cs typeface="Verdana"/>
              </a:rPr>
              <a:t> </a:t>
            </a:r>
            <a:r>
              <a:rPr sz="2400" spc="-60" dirty="0">
                <a:solidFill>
                  <a:srgbClr val="FFFFFF"/>
                </a:solidFill>
                <a:latin typeface="Verdana"/>
                <a:cs typeface="Verdana"/>
              </a:rPr>
              <a:t>the</a:t>
            </a:r>
            <a:r>
              <a:rPr sz="2400" spc="-120" dirty="0">
                <a:solidFill>
                  <a:srgbClr val="FFFFFF"/>
                </a:solidFill>
                <a:latin typeface="Verdana"/>
                <a:cs typeface="Verdana"/>
              </a:rPr>
              <a:t> </a:t>
            </a:r>
            <a:r>
              <a:rPr sz="2400" spc="-70" dirty="0">
                <a:solidFill>
                  <a:srgbClr val="FFFFFF"/>
                </a:solidFill>
                <a:latin typeface="Verdana"/>
                <a:cs typeface="Verdana"/>
              </a:rPr>
              <a:t>task </a:t>
            </a:r>
            <a:r>
              <a:rPr sz="2400" spc="-830" dirty="0">
                <a:solidFill>
                  <a:srgbClr val="FFFFFF"/>
                </a:solidFill>
                <a:latin typeface="Verdana"/>
                <a:cs typeface="Verdana"/>
              </a:rPr>
              <a:t> </a:t>
            </a:r>
            <a:r>
              <a:rPr sz="2400" spc="-40" dirty="0">
                <a:solidFill>
                  <a:srgbClr val="FFFFFF"/>
                </a:solidFill>
                <a:latin typeface="Verdana"/>
                <a:cs typeface="Verdana"/>
              </a:rPr>
              <a:t>When</a:t>
            </a:r>
            <a:r>
              <a:rPr sz="2400" spc="-125" dirty="0">
                <a:solidFill>
                  <a:srgbClr val="FFFFFF"/>
                </a:solidFill>
                <a:latin typeface="Verdana"/>
                <a:cs typeface="Verdana"/>
              </a:rPr>
              <a:t> </a:t>
            </a:r>
            <a:r>
              <a:rPr sz="2400" spc="30" dirty="0">
                <a:solidFill>
                  <a:srgbClr val="FFFFFF"/>
                </a:solidFill>
                <a:latin typeface="Verdana"/>
                <a:cs typeface="Verdana"/>
              </a:rPr>
              <a:t>completed</a:t>
            </a:r>
            <a:r>
              <a:rPr sz="2400" spc="-125" dirty="0">
                <a:solidFill>
                  <a:srgbClr val="FFFFFF"/>
                </a:solidFill>
                <a:latin typeface="Verdana"/>
                <a:cs typeface="Verdana"/>
              </a:rPr>
              <a:t> </a:t>
            </a:r>
            <a:r>
              <a:rPr sz="2400" spc="-75" dirty="0">
                <a:solidFill>
                  <a:srgbClr val="FFFFFF"/>
                </a:solidFill>
                <a:latin typeface="Verdana"/>
                <a:cs typeface="Verdana"/>
              </a:rPr>
              <a:t>Staff</a:t>
            </a:r>
            <a:r>
              <a:rPr sz="2400" spc="-125" dirty="0">
                <a:solidFill>
                  <a:srgbClr val="FFFFFF"/>
                </a:solidFill>
                <a:latin typeface="Verdana"/>
                <a:cs typeface="Verdana"/>
              </a:rPr>
              <a:t> </a:t>
            </a:r>
            <a:r>
              <a:rPr sz="2400" spc="-35" dirty="0">
                <a:solidFill>
                  <a:srgbClr val="FFFFFF"/>
                </a:solidFill>
                <a:latin typeface="Verdana"/>
                <a:cs typeface="Verdana"/>
              </a:rPr>
              <a:t>must</a:t>
            </a:r>
            <a:r>
              <a:rPr sz="2400" spc="-125" dirty="0">
                <a:solidFill>
                  <a:srgbClr val="FFFFFF"/>
                </a:solidFill>
                <a:latin typeface="Verdana"/>
                <a:cs typeface="Verdana"/>
              </a:rPr>
              <a:t> </a:t>
            </a:r>
            <a:r>
              <a:rPr sz="2400" spc="60" dirty="0">
                <a:solidFill>
                  <a:srgbClr val="FFFFFF"/>
                </a:solidFill>
                <a:latin typeface="Verdana"/>
                <a:cs typeface="Verdana"/>
              </a:rPr>
              <a:t>place</a:t>
            </a:r>
            <a:r>
              <a:rPr sz="2400" spc="-125" dirty="0">
                <a:solidFill>
                  <a:srgbClr val="FFFFFF"/>
                </a:solidFill>
                <a:latin typeface="Verdana"/>
                <a:cs typeface="Verdana"/>
              </a:rPr>
              <a:t> </a:t>
            </a:r>
            <a:r>
              <a:rPr sz="2400" spc="145" dirty="0">
                <a:solidFill>
                  <a:srgbClr val="FFFFFF"/>
                </a:solidFill>
                <a:latin typeface="Verdana"/>
                <a:cs typeface="Verdana"/>
              </a:rPr>
              <a:t>a</a:t>
            </a:r>
            <a:r>
              <a:rPr sz="2400" spc="-125" dirty="0">
                <a:solidFill>
                  <a:srgbClr val="FFFFFF"/>
                </a:solidFill>
                <a:latin typeface="Verdana"/>
                <a:cs typeface="Verdana"/>
              </a:rPr>
              <a:t> </a:t>
            </a:r>
            <a:r>
              <a:rPr sz="2400" spc="-90" dirty="0">
                <a:solidFill>
                  <a:srgbClr val="FFFFFF"/>
                </a:solidFill>
                <a:latin typeface="Verdana"/>
                <a:cs typeface="Verdana"/>
              </a:rPr>
              <a:t>tick</a:t>
            </a:r>
            <a:r>
              <a:rPr sz="2400" spc="-125" dirty="0">
                <a:solidFill>
                  <a:srgbClr val="FFFFFF"/>
                </a:solidFill>
                <a:latin typeface="Verdana"/>
                <a:cs typeface="Verdana"/>
              </a:rPr>
              <a:t> </a:t>
            </a:r>
            <a:r>
              <a:rPr sz="2400" spc="-70" dirty="0">
                <a:solidFill>
                  <a:srgbClr val="FFFFFF"/>
                </a:solidFill>
                <a:latin typeface="Verdana"/>
                <a:cs typeface="Verdana"/>
              </a:rPr>
              <a:t>or</a:t>
            </a:r>
            <a:r>
              <a:rPr sz="2400" spc="-125" dirty="0">
                <a:solidFill>
                  <a:srgbClr val="FFFFFF"/>
                </a:solidFill>
                <a:latin typeface="Verdana"/>
                <a:cs typeface="Verdana"/>
              </a:rPr>
              <a:t> </a:t>
            </a:r>
            <a:r>
              <a:rPr sz="2400" spc="-90" dirty="0">
                <a:solidFill>
                  <a:srgbClr val="FFFFFF"/>
                </a:solidFill>
                <a:latin typeface="Verdana"/>
                <a:cs typeface="Verdana"/>
              </a:rPr>
              <a:t>their  </a:t>
            </a:r>
            <a:r>
              <a:rPr sz="2400" spc="-75" dirty="0">
                <a:solidFill>
                  <a:srgbClr val="FFFFFF"/>
                </a:solidFill>
                <a:latin typeface="Verdana"/>
                <a:cs typeface="Verdana"/>
              </a:rPr>
              <a:t>initials</a:t>
            </a:r>
            <a:r>
              <a:rPr sz="2400" spc="-125" dirty="0">
                <a:solidFill>
                  <a:srgbClr val="FFFFFF"/>
                </a:solidFill>
                <a:latin typeface="Verdana"/>
                <a:cs typeface="Verdana"/>
              </a:rPr>
              <a:t> next </a:t>
            </a:r>
            <a:r>
              <a:rPr sz="2400" spc="-45" dirty="0">
                <a:solidFill>
                  <a:srgbClr val="FFFFFF"/>
                </a:solidFill>
                <a:latin typeface="Verdana"/>
                <a:cs typeface="Verdana"/>
              </a:rPr>
              <a:t>to</a:t>
            </a:r>
            <a:r>
              <a:rPr sz="2400" spc="-125" dirty="0">
                <a:solidFill>
                  <a:srgbClr val="FFFFFF"/>
                </a:solidFill>
                <a:latin typeface="Verdana"/>
                <a:cs typeface="Verdana"/>
              </a:rPr>
              <a:t> </a:t>
            </a:r>
            <a:r>
              <a:rPr sz="2400" spc="-60" dirty="0">
                <a:solidFill>
                  <a:srgbClr val="FFFFFF"/>
                </a:solidFill>
                <a:latin typeface="Verdana"/>
                <a:cs typeface="Verdana"/>
              </a:rPr>
              <a:t>the</a:t>
            </a:r>
            <a:r>
              <a:rPr sz="2400" spc="-125" dirty="0">
                <a:solidFill>
                  <a:srgbClr val="FFFFFF"/>
                </a:solidFill>
                <a:latin typeface="Verdana"/>
                <a:cs typeface="Verdana"/>
              </a:rPr>
              <a:t> </a:t>
            </a:r>
            <a:r>
              <a:rPr sz="2400" spc="-70" dirty="0">
                <a:solidFill>
                  <a:srgbClr val="FFFFFF"/>
                </a:solidFill>
                <a:latin typeface="Verdana"/>
                <a:cs typeface="Verdana"/>
              </a:rPr>
              <a:t>task</a:t>
            </a:r>
            <a:endParaRPr sz="2400">
              <a:latin typeface="Verdana"/>
              <a:cs typeface="Verdana"/>
            </a:endParaRPr>
          </a:p>
          <a:p>
            <a:pPr marL="438784" marR="5080">
              <a:lnSpc>
                <a:spcPct val="114599"/>
              </a:lnSpc>
            </a:pPr>
            <a:r>
              <a:rPr sz="2400" spc="-85" dirty="0">
                <a:solidFill>
                  <a:srgbClr val="FFFFFF"/>
                </a:solidFill>
                <a:latin typeface="Verdana"/>
                <a:cs typeface="Verdana"/>
              </a:rPr>
              <a:t>The</a:t>
            </a:r>
            <a:r>
              <a:rPr sz="2400" spc="-125" dirty="0">
                <a:solidFill>
                  <a:srgbClr val="FFFFFF"/>
                </a:solidFill>
                <a:latin typeface="Verdana"/>
                <a:cs typeface="Verdana"/>
              </a:rPr>
              <a:t> </a:t>
            </a:r>
            <a:r>
              <a:rPr sz="2400" spc="30" dirty="0">
                <a:solidFill>
                  <a:srgbClr val="FFFFFF"/>
                </a:solidFill>
                <a:latin typeface="Verdana"/>
                <a:cs typeface="Verdana"/>
              </a:rPr>
              <a:t>date</a:t>
            </a:r>
            <a:r>
              <a:rPr sz="2400" spc="-120" dirty="0">
                <a:solidFill>
                  <a:srgbClr val="FFFFFF"/>
                </a:solidFill>
                <a:latin typeface="Verdana"/>
                <a:cs typeface="Verdana"/>
              </a:rPr>
              <a:t> </a:t>
            </a:r>
            <a:r>
              <a:rPr sz="2400" spc="60" dirty="0">
                <a:solidFill>
                  <a:srgbClr val="FFFFFF"/>
                </a:solidFill>
                <a:latin typeface="Verdana"/>
                <a:cs typeface="Verdana"/>
              </a:rPr>
              <a:t>and</a:t>
            </a:r>
            <a:r>
              <a:rPr sz="2400" spc="-125" dirty="0">
                <a:solidFill>
                  <a:srgbClr val="FFFFFF"/>
                </a:solidFill>
                <a:latin typeface="Verdana"/>
                <a:cs typeface="Verdana"/>
              </a:rPr>
              <a:t> </a:t>
            </a:r>
            <a:r>
              <a:rPr sz="2400" spc="-60" dirty="0">
                <a:solidFill>
                  <a:srgbClr val="FFFFFF"/>
                </a:solidFill>
                <a:latin typeface="Verdana"/>
                <a:cs typeface="Verdana"/>
              </a:rPr>
              <a:t>the</a:t>
            </a:r>
            <a:r>
              <a:rPr sz="2400" spc="-120" dirty="0">
                <a:solidFill>
                  <a:srgbClr val="FFFFFF"/>
                </a:solidFill>
                <a:latin typeface="Verdana"/>
                <a:cs typeface="Verdana"/>
              </a:rPr>
              <a:t> </a:t>
            </a:r>
            <a:r>
              <a:rPr sz="2400" spc="-45" dirty="0">
                <a:solidFill>
                  <a:srgbClr val="FFFFFF"/>
                </a:solidFill>
                <a:latin typeface="Verdana"/>
                <a:cs typeface="Verdana"/>
              </a:rPr>
              <a:t>time</a:t>
            </a:r>
            <a:r>
              <a:rPr sz="2400" spc="-120" dirty="0">
                <a:solidFill>
                  <a:srgbClr val="FFFFFF"/>
                </a:solidFill>
                <a:latin typeface="Verdana"/>
                <a:cs typeface="Verdana"/>
              </a:rPr>
              <a:t> </a:t>
            </a:r>
            <a:r>
              <a:rPr sz="2400" spc="-80" dirty="0">
                <a:solidFill>
                  <a:srgbClr val="FFFFFF"/>
                </a:solidFill>
                <a:latin typeface="Verdana"/>
                <a:cs typeface="Verdana"/>
              </a:rPr>
              <a:t>they</a:t>
            </a:r>
            <a:r>
              <a:rPr sz="2400" spc="-125" dirty="0">
                <a:solidFill>
                  <a:srgbClr val="FFFFFF"/>
                </a:solidFill>
                <a:latin typeface="Verdana"/>
                <a:cs typeface="Verdana"/>
              </a:rPr>
              <a:t> </a:t>
            </a:r>
            <a:r>
              <a:rPr sz="2400" spc="30" dirty="0">
                <a:solidFill>
                  <a:srgbClr val="FFFFFF"/>
                </a:solidFill>
                <a:latin typeface="Verdana"/>
                <a:cs typeface="Verdana"/>
              </a:rPr>
              <a:t>completed</a:t>
            </a:r>
            <a:r>
              <a:rPr sz="2400" spc="-120" dirty="0">
                <a:solidFill>
                  <a:srgbClr val="FFFFFF"/>
                </a:solidFill>
                <a:latin typeface="Verdana"/>
                <a:cs typeface="Verdana"/>
              </a:rPr>
              <a:t> </a:t>
            </a:r>
            <a:r>
              <a:rPr sz="2400" spc="-60" dirty="0">
                <a:solidFill>
                  <a:srgbClr val="FFFFFF"/>
                </a:solidFill>
                <a:latin typeface="Verdana"/>
                <a:cs typeface="Verdana"/>
              </a:rPr>
              <a:t>the</a:t>
            </a:r>
            <a:r>
              <a:rPr sz="2400" spc="-120" dirty="0">
                <a:solidFill>
                  <a:srgbClr val="FFFFFF"/>
                </a:solidFill>
                <a:latin typeface="Verdana"/>
                <a:cs typeface="Verdana"/>
              </a:rPr>
              <a:t> </a:t>
            </a:r>
            <a:r>
              <a:rPr sz="2400" spc="5" dirty="0">
                <a:solidFill>
                  <a:srgbClr val="FFFFFF"/>
                </a:solidFill>
                <a:latin typeface="Verdana"/>
                <a:cs typeface="Verdana"/>
              </a:rPr>
              <a:t>cleaning </a:t>
            </a:r>
            <a:r>
              <a:rPr sz="2400" spc="-830" dirty="0">
                <a:solidFill>
                  <a:srgbClr val="FFFFFF"/>
                </a:solidFill>
                <a:latin typeface="Verdana"/>
                <a:cs typeface="Verdana"/>
              </a:rPr>
              <a:t> </a:t>
            </a:r>
            <a:r>
              <a:rPr sz="2400" spc="-35" dirty="0">
                <a:solidFill>
                  <a:srgbClr val="FFFFFF"/>
                </a:solidFill>
                <a:latin typeface="Verdana"/>
                <a:cs typeface="Verdana"/>
              </a:rPr>
              <a:t>must</a:t>
            </a:r>
            <a:r>
              <a:rPr sz="2400" spc="-130" dirty="0">
                <a:solidFill>
                  <a:srgbClr val="FFFFFF"/>
                </a:solidFill>
                <a:latin typeface="Verdana"/>
                <a:cs typeface="Verdana"/>
              </a:rPr>
              <a:t> </a:t>
            </a:r>
            <a:r>
              <a:rPr sz="2400" spc="55" dirty="0">
                <a:solidFill>
                  <a:srgbClr val="FFFFFF"/>
                </a:solidFill>
                <a:latin typeface="Verdana"/>
                <a:cs typeface="Verdana"/>
              </a:rPr>
              <a:t>be</a:t>
            </a:r>
            <a:r>
              <a:rPr sz="2400" spc="-125" dirty="0">
                <a:solidFill>
                  <a:srgbClr val="FFFFFF"/>
                </a:solidFill>
                <a:latin typeface="Verdana"/>
                <a:cs typeface="Verdana"/>
              </a:rPr>
              <a:t> </a:t>
            </a:r>
            <a:r>
              <a:rPr sz="2400" spc="10" dirty="0">
                <a:solidFill>
                  <a:srgbClr val="FFFFFF"/>
                </a:solidFill>
                <a:latin typeface="Verdana"/>
                <a:cs typeface="Verdana"/>
              </a:rPr>
              <a:t>recorded</a:t>
            </a:r>
            <a:endParaRPr sz="2400">
              <a:latin typeface="Verdana"/>
              <a:cs typeface="Verdana"/>
            </a:endParaRPr>
          </a:p>
        </p:txBody>
      </p:sp>
      <p:sp>
        <p:nvSpPr>
          <p:cNvPr id="9" name="object 9"/>
          <p:cNvSpPr txBox="1"/>
          <p:nvPr/>
        </p:nvSpPr>
        <p:spPr>
          <a:xfrm>
            <a:off x="920179" y="5925795"/>
            <a:ext cx="4138295" cy="695960"/>
          </a:xfrm>
          <a:prstGeom prst="rect">
            <a:avLst/>
          </a:prstGeom>
        </p:spPr>
        <p:txBody>
          <a:bodyPr vert="horz" wrap="square" lIns="0" tIns="12700" rIns="0" bIns="0" rtlCol="0">
            <a:spAutoFit/>
          </a:bodyPr>
          <a:lstStyle/>
          <a:p>
            <a:pPr marL="12700">
              <a:lnSpc>
                <a:spcPct val="100000"/>
              </a:lnSpc>
              <a:spcBef>
                <a:spcPts val="100"/>
              </a:spcBef>
            </a:pPr>
            <a:r>
              <a:rPr sz="4400" b="1" spc="-20" dirty="0">
                <a:solidFill>
                  <a:srgbClr val="FFFFFF"/>
                </a:solidFill>
                <a:latin typeface="Verdana"/>
                <a:cs typeface="Verdana"/>
              </a:rPr>
              <a:t>Cleaning</a:t>
            </a:r>
            <a:r>
              <a:rPr sz="4400" b="1" spc="-245" dirty="0">
                <a:solidFill>
                  <a:srgbClr val="FFFFFF"/>
                </a:solidFill>
                <a:latin typeface="Verdana"/>
                <a:cs typeface="Verdana"/>
              </a:rPr>
              <a:t> </a:t>
            </a:r>
            <a:r>
              <a:rPr sz="4400" b="1" spc="-105" dirty="0">
                <a:solidFill>
                  <a:srgbClr val="FFFFFF"/>
                </a:solidFill>
                <a:latin typeface="Verdana"/>
                <a:cs typeface="Verdana"/>
              </a:rPr>
              <a:t>logs</a:t>
            </a:r>
            <a:endParaRPr sz="4400">
              <a:latin typeface="Verdana"/>
              <a:cs typeface="Verdana"/>
            </a:endParaRPr>
          </a:p>
        </p:txBody>
      </p:sp>
      <p:pic>
        <p:nvPicPr>
          <p:cNvPr id="11" name="object 5">
            <a:hlinkClick r:id="rId4" action="ppaction://hlinksldjump"/>
            <a:extLst>
              <a:ext uri="{FF2B5EF4-FFF2-40B4-BE49-F238E27FC236}">
                <a16:creationId xmlns:a16="http://schemas.microsoft.com/office/drawing/2014/main" id="{BA323267-B70C-3E9B-4815-F3D9A5CD06D6}"/>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247775" y="2837848"/>
            <a:ext cx="114300" cy="114300"/>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247775" y="3676048"/>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4933348"/>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6190648"/>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8705249"/>
            <a:ext cx="114300" cy="114300"/>
          </a:xfrm>
          <a:prstGeom prst="rect">
            <a:avLst/>
          </a:prstGeom>
        </p:spPr>
      </p:pic>
      <p:sp>
        <p:nvSpPr>
          <p:cNvPr id="8" name="object 8"/>
          <p:cNvSpPr txBox="1"/>
          <p:nvPr/>
        </p:nvSpPr>
        <p:spPr>
          <a:xfrm>
            <a:off x="1015996" y="1800257"/>
            <a:ext cx="7286625" cy="7988300"/>
          </a:xfrm>
          <a:prstGeom prst="rect">
            <a:avLst/>
          </a:prstGeom>
        </p:spPr>
        <p:txBody>
          <a:bodyPr vert="horz" wrap="square" lIns="0" tIns="12700" rIns="0" bIns="0" rtlCol="0">
            <a:spAutoFit/>
          </a:bodyPr>
          <a:lstStyle/>
          <a:p>
            <a:pPr marL="12700" marR="639445" algn="r">
              <a:lnSpc>
                <a:spcPct val="114599"/>
              </a:lnSpc>
              <a:spcBef>
                <a:spcPts val="100"/>
              </a:spcBef>
            </a:pPr>
            <a:r>
              <a:rPr sz="2400" spc="30" dirty="0">
                <a:latin typeface="Verdana"/>
                <a:cs typeface="Verdana"/>
              </a:rPr>
              <a:t>This</a:t>
            </a:r>
            <a:r>
              <a:rPr sz="2400" spc="220" dirty="0">
                <a:latin typeface="Verdana"/>
                <a:cs typeface="Verdana"/>
              </a:rPr>
              <a:t> </a:t>
            </a:r>
            <a:r>
              <a:rPr sz="2400" spc="160" dirty="0">
                <a:latin typeface="Verdana"/>
                <a:cs typeface="Verdana"/>
              </a:rPr>
              <a:t>procedure</a:t>
            </a:r>
            <a:r>
              <a:rPr sz="2400" spc="220" dirty="0">
                <a:latin typeface="Verdana"/>
                <a:cs typeface="Verdana"/>
              </a:rPr>
              <a:t> </a:t>
            </a:r>
            <a:r>
              <a:rPr sz="2400" spc="160" dirty="0">
                <a:latin typeface="Verdana"/>
                <a:cs typeface="Verdana"/>
              </a:rPr>
              <a:t>applies</a:t>
            </a:r>
            <a:r>
              <a:rPr sz="2400" spc="225" dirty="0">
                <a:latin typeface="Verdana"/>
                <a:cs typeface="Verdana"/>
              </a:rPr>
              <a:t> </a:t>
            </a:r>
            <a:r>
              <a:rPr sz="2400" spc="40" dirty="0">
                <a:latin typeface="Verdana"/>
                <a:cs typeface="Verdana"/>
              </a:rPr>
              <a:t>to</a:t>
            </a:r>
            <a:r>
              <a:rPr sz="2400" spc="220" dirty="0">
                <a:latin typeface="Verdana"/>
                <a:cs typeface="Verdana"/>
              </a:rPr>
              <a:t> </a:t>
            </a:r>
            <a:r>
              <a:rPr sz="2400" spc="60" dirty="0">
                <a:latin typeface="Verdana"/>
                <a:cs typeface="Verdana"/>
              </a:rPr>
              <a:t>the</a:t>
            </a:r>
            <a:r>
              <a:rPr sz="2400" spc="220" dirty="0">
                <a:latin typeface="Verdana"/>
                <a:cs typeface="Verdana"/>
              </a:rPr>
              <a:t> </a:t>
            </a:r>
            <a:r>
              <a:rPr sz="2400" spc="140" dirty="0">
                <a:latin typeface="Verdana"/>
                <a:cs typeface="Verdana"/>
              </a:rPr>
              <a:t>handling </a:t>
            </a:r>
            <a:r>
              <a:rPr sz="2400" spc="-830" dirty="0">
                <a:latin typeface="Verdana"/>
                <a:cs typeface="Verdana"/>
              </a:rPr>
              <a:t> </a:t>
            </a:r>
            <a:r>
              <a:rPr sz="2400" spc="175" dirty="0">
                <a:latin typeface="Verdana"/>
                <a:cs typeface="Verdana"/>
              </a:rPr>
              <a:t>and</a:t>
            </a:r>
            <a:r>
              <a:rPr sz="2400" spc="225" dirty="0">
                <a:latin typeface="Verdana"/>
                <a:cs typeface="Verdana"/>
              </a:rPr>
              <a:t> </a:t>
            </a:r>
            <a:r>
              <a:rPr sz="2400" spc="125" dirty="0">
                <a:latin typeface="Verdana"/>
                <a:cs typeface="Verdana"/>
              </a:rPr>
              <a:t>transportation</a:t>
            </a:r>
            <a:r>
              <a:rPr sz="2400" spc="225" dirty="0">
                <a:latin typeface="Verdana"/>
                <a:cs typeface="Verdana"/>
              </a:rPr>
              <a:t> </a:t>
            </a:r>
            <a:r>
              <a:rPr sz="2400" spc="80" dirty="0">
                <a:latin typeface="Verdana"/>
                <a:cs typeface="Verdana"/>
              </a:rPr>
              <a:t>of</a:t>
            </a:r>
            <a:r>
              <a:rPr sz="2400" spc="225" dirty="0">
                <a:latin typeface="Verdana"/>
                <a:cs typeface="Verdana"/>
              </a:rPr>
              <a:t> </a:t>
            </a:r>
            <a:r>
              <a:rPr sz="2400" spc="75" dirty="0">
                <a:latin typeface="Verdana"/>
                <a:cs typeface="Verdana"/>
              </a:rPr>
              <a:t>all</a:t>
            </a:r>
            <a:r>
              <a:rPr sz="2400" spc="225" dirty="0">
                <a:latin typeface="Verdana"/>
                <a:cs typeface="Verdana"/>
              </a:rPr>
              <a:t> </a:t>
            </a:r>
            <a:r>
              <a:rPr sz="2400" spc="120" dirty="0">
                <a:latin typeface="Verdana"/>
                <a:cs typeface="Verdana"/>
              </a:rPr>
              <a:t>patient</a:t>
            </a:r>
            <a:r>
              <a:rPr sz="2400" spc="225" dirty="0">
                <a:latin typeface="Verdana"/>
                <a:cs typeface="Verdana"/>
              </a:rPr>
              <a:t> </a:t>
            </a:r>
            <a:r>
              <a:rPr sz="2400" spc="20" dirty="0">
                <a:latin typeface="Verdana"/>
                <a:cs typeface="Verdana"/>
              </a:rPr>
              <a:t>linen:</a:t>
            </a:r>
            <a:endParaRPr sz="2400">
              <a:latin typeface="Verdana"/>
              <a:cs typeface="Verdana"/>
            </a:endParaRPr>
          </a:p>
          <a:p>
            <a:pPr marL="530225" marR="639445">
              <a:lnSpc>
                <a:spcPct val="114599"/>
              </a:lnSpc>
            </a:pPr>
            <a:r>
              <a:rPr sz="2400" spc="145" dirty="0">
                <a:latin typeface="Verdana"/>
                <a:cs typeface="Verdana"/>
              </a:rPr>
              <a:t>Appropriate </a:t>
            </a:r>
            <a:r>
              <a:rPr sz="2400" spc="-70" dirty="0">
                <a:latin typeface="Verdana"/>
                <a:cs typeface="Verdana"/>
              </a:rPr>
              <a:t>PPE</a:t>
            </a:r>
            <a:r>
              <a:rPr sz="2400" spc="-65" dirty="0">
                <a:latin typeface="Verdana"/>
                <a:cs typeface="Verdana"/>
              </a:rPr>
              <a:t> </a:t>
            </a:r>
            <a:r>
              <a:rPr sz="2400" spc="100" dirty="0">
                <a:latin typeface="Verdana"/>
                <a:cs typeface="Verdana"/>
              </a:rPr>
              <a:t>must </a:t>
            </a:r>
            <a:r>
              <a:rPr sz="2400" spc="145" dirty="0">
                <a:latin typeface="Verdana"/>
                <a:cs typeface="Verdana"/>
              </a:rPr>
              <a:t>be </a:t>
            </a:r>
            <a:r>
              <a:rPr sz="2400" spc="65" dirty="0">
                <a:latin typeface="Verdana"/>
                <a:cs typeface="Verdana"/>
              </a:rPr>
              <a:t>worn </a:t>
            </a:r>
            <a:r>
              <a:rPr sz="2400" spc="90" dirty="0">
                <a:latin typeface="Verdana"/>
                <a:cs typeface="Verdana"/>
              </a:rPr>
              <a:t>when </a:t>
            </a:r>
            <a:r>
              <a:rPr sz="2400" spc="-830" dirty="0">
                <a:latin typeface="Verdana"/>
                <a:cs typeface="Verdana"/>
              </a:rPr>
              <a:t> </a:t>
            </a:r>
            <a:r>
              <a:rPr sz="2400" spc="140" dirty="0">
                <a:latin typeface="Verdana"/>
                <a:cs typeface="Verdana"/>
              </a:rPr>
              <a:t>handling</a:t>
            </a:r>
            <a:r>
              <a:rPr sz="2400" spc="225" dirty="0">
                <a:latin typeface="Verdana"/>
                <a:cs typeface="Verdana"/>
              </a:rPr>
              <a:t> </a:t>
            </a:r>
            <a:r>
              <a:rPr sz="2400" spc="175" dirty="0">
                <a:latin typeface="Verdana"/>
                <a:cs typeface="Verdana"/>
              </a:rPr>
              <a:t>contaminated</a:t>
            </a:r>
            <a:r>
              <a:rPr sz="2400" spc="225" dirty="0">
                <a:latin typeface="Verdana"/>
                <a:cs typeface="Verdana"/>
              </a:rPr>
              <a:t> </a:t>
            </a:r>
            <a:r>
              <a:rPr sz="2400" spc="25" dirty="0">
                <a:latin typeface="Verdana"/>
                <a:cs typeface="Verdana"/>
              </a:rPr>
              <a:t>linen.</a:t>
            </a:r>
            <a:endParaRPr sz="2400">
              <a:latin typeface="Verdana"/>
              <a:cs typeface="Verdana"/>
            </a:endParaRPr>
          </a:p>
          <a:p>
            <a:pPr marL="530225" marR="5080">
              <a:lnSpc>
                <a:spcPct val="114599"/>
              </a:lnSpc>
            </a:pPr>
            <a:r>
              <a:rPr sz="2400" spc="30" dirty="0">
                <a:latin typeface="Verdana"/>
                <a:cs typeface="Verdana"/>
              </a:rPr>
              <a:t>All</a:t>
            </a:r>
            <a:r>
              <a:rPr sz="2400" spc="225" dirty="0">
                <a:latin typeface="Verdana"/>
                <a:cs typeface="Verdana"/>
              </a:rPr>
              <a:t> </a:t>
            </a:r>
            <a:r>
              <a:rPr sz="2400" spc="140" dirty="0">
                <a:latin typeface="Verdana"/>
                <a:cs typeface="Verdana"/>
              </a:rPr>
              <a:t>used</a:t>
            </a:r>
            <a:r>
              <a:rPr sz="2400" spc="229" dirty="0">
                <a:latin typeface="Verdana"/>
                <a:cs typeface="Verdana"/>
              </a:rPr>
              <a:t> </a:t>
            </a:r>
            <a:r>
              <a:rPr sz="2400" spc="65" dirty="0">
                <a:latin typeface="Verdana"/>
                <a:cs typeface="Verdana"/>
              </a:rPr>
              <a:t>linen</a:t>
            </a:r>
            <a:r>
              <a:rPr sz="2400" spc="229" dirty="0">
                <a:latin typeface="Verdana"/>
                <a:cs typeface="Verdana"/>
              </a:rPr>
              <a:t> </a:t>
            </a:r>
            <a:r>
              <a:rPr sz="2400" spc="15" dirty="0">
                <a:latin typeface="Verdana"/>
                <a:cs typeface="Verdana"/>
              </a:rPr>
              <a:t>is</a:t>
            </a:r>
            <a:r>
              <a:rPr sz="2400" spc="229" dirty="0">
                <a:latin typeface="Verdana"/>
                <a:cs typeface="Verdana"/>
              </a:rPr>
              <a:t> </a:t>
            </a:r>
            <a:r>
              <a:rPr sz="2400" spc="135" dirty="0">
                <a:latin typeface="Verdana"/>
                <a:cs typeface="Verdana"/>
              </a:rPr>
              <a:t>immediately</a:t>
            </a:r>
            <a:r>
              <a:rPr sz="2400" spc="225" dirty="0">
                <a:latin typeface="Verdana"/>
                <a:cs typeface="Verdana"/>
              </a:rPr>
              <a:t> </a:t>
            </a:r>
            <a:r>
              <a:rPr sz="2400" spc="235" dirty="0">
                <a:latin typeface="Verdana"/>
                <a:cs typeface="Verdana"/>
              </a:rPr>
              <a:t>bagged</a:t>
            </a:r>
            <a:r>
              <a:rPr sz="2400" spc="229" dirty="0">
                <a:latin typeface="Verdana"/>
                <a:cs typeface="Verdana"/>
              </a:rPr>
              <a:t> </a:t>
            </a:r>
            <a:r>
              <a:rPr sz="2400" spc="95" dirty="0">
                <a:latin typeface="Verdana"/>
                <a:cs typeface="Verdana"/>
              </a:rPr>
              <a:t>at </a:t>
            </a:r>
            <a:r>
              <a:rPr sz="2400" spc="-830" dirty="0">
                <a:latin typeface="Verdana"/>
                <a:cs typeface="Verdana"/>
              </a:rPr>
              <a:t> </a:t>
            </a:r>
            <a:r>
              <a:rPr sz="2400" spc="60" dirty="0">
                <a:latin typeface="Verdana"/>
                <a:cs typeface="Verdana"/>
              </a:rPr>
              <a:t>the</a:t>
            </a:r>
            <a:r>
              <a:rPr sz="2400" spc="220" dirty="0">
                <a:latin typeface="Verdana"/>
                <a:cs typeface="Verdana"/>
              </a:rPr>
              <a:t> </a:t>
            </a:r>
            <a:r>
              <a:rPr sz="2400" spc="150" dirty="0">
                <a:latin typeface="Verdana"/>
                <a:cs typeface="Verdana"/>
              </a:rPr>
              <a:t>location</a:t>
            </a:r>
            <a:r>
              <a:rPr sz="2400" spc="225" dirty="0">
                <a:latin typeface="Verdana"/>
                <a:cs typeface="Verdana"/>
              </a:rPr>
              <a:t> </a:t>
            </a:r>
            <a:r>
              <a:rPr sz="2400" spc="80" dirty="0">
                <a:latin typeface="Verdana"/>
                <a:cs typeface="Verdana"/>
              </a:rPr>
              <a:t>of</a:t>
            </a:r>
            <a:r>
              <a:rPr sz="2400" spc="220" dirty="0">
                <a:latin typeface="Verdana"/>
                <a:cs typeface="Verdana"/>
              </a:rPr>
              <a:t> </a:t>
            </a:r>
            <a:r>
              <a:rPr sz="2400" spc="100" dirty="0">
                <a:latin typeface="Verdana"/>
                <a:cs typeface="Verdana"/>
              </a:rPr>
              <a:t>use</a:t>
            </a:r>
            <a:r>
              <a:rPr sz="2400" spc="225" dirty="0">
                <a:latin typeface="Verdana"/>
                <a:cs typeface="Verdana"/>
              </a:rPr>
              <a:t> </a:t>
            </a:r>
            <a:r>
              <a:rPr sz="2400" spc="60" dirty="0">
                <a:latin typeface="Verdana"/>
                <a:cs typeface="Verdana"/>
              </a:rPr>
              <a:t>into</a:t>
            </a:r>
            <a:r>
              <a:rPr sz="2400" spc="225" dirty="0">
                <a:latin typeface="Verdana"/>
                <a:cs typeface="Verdana"/>
              </a:rPr>
              <a:t> </a:t>
            </a:r>
            <a:r>
              <a:rPr sz="2400" spc="130" dirty="0">
                <a:latin typeface="Verdana"/>
                <a:cs typeface="Verdana"/>
              </a:rPr>
              <a:t>an</a:t>
            </a:r>
            <a:r>
              <a:rPr sz="2400" spc="220" dirty="0">
                <a:latin typeface="Verdana"/>
                <a:cs typeface="Verdana"/>
              </a:rPr>
              <a:t> </a:t>
            </a:r>
            <a:r>
              <a:rPr sz="2400" spc="160" dirty="0">
                <a:latin typeface="Verdana"/>
                <a:cs typeface="Verdana"/>
              </a:rPr>
              <a:t>appropriate </a:t>
            </a:r>
            <a:r>
              <a:rPr sz="2400" spc="165" dirty="0">
                <a:latin typeface="Verdana"/>
                <a:cs typeface="Verdana"/>
              </a:rPr>
              <a:t> </a:t>
            </a:r>
            <a:r>
              <a:rPr sz="2400" spc="100" dirty="0">
                <a:latin typeface="Verdana"/>
                <a:cs typeface="Verdana"/>
              </a:rPr>
              <a:t>laundry</a:t>
            </a:r>
            <a:r>
              <a:rPr sz="2400" spc="225" dirty="0">
                <a:latin typeface="Verdana"/>
                <a:cs typeface="Verdana"/>
              </a:rPr>
              <a:t> </a:t>
            </a:r>
            <a:r>
              <a:rPr sz="2400" spc="140" dirty="0">
                <a:latin typeface="Verdana"/>
                <a:cs typeface="Verdana"/>
              </a:rPr>
              <a:t>wastebasket</a:t>
            </a:r>
            <a:endParaRPr sz="2400">
              <a:latin typeface="Verdana"/>
              <a:cs typeface="Verdana"/>
            </a:endParaRPr>
          </a:p>
          <a:p>
            <a:pPr marL="530225" marR="48895">
              <a:lnSpc>
                <a:spcPct val="114599"/>
              </a:lnSpc>
            </a:pPr>
            <a:r>
              <a:rPr sz="2400" spc="110" dirty="0">
                <a:latin typeface="Verdana"/>
                <a:cs typeface="Verdana"/>
              </a:rPr>
              <a:t>Used</a:t>
            </a:r>
            <a:r>
              <a:rPr sz="2400" spc="225" dirty="0">
                <a:latin typeface="Verdana"/>
                <a:cs typeface="Verdana"/>
              </a:rPr>
              <a:t> </a:t>
            </a:r>
            <a:r>
              <a:rPr sz="2400" spc="65" dirty="0">
                <a:latin typeface="Verdana"/>
                <a:cs typeface="Verdana"/>
              </a:rPr>
              <a:t>linen</a:t>
            </a:r>
            <a:r>
              <a:rPr sz="2400" spc="225" dirty="0">
                <a:latin typeface="Verdana"/>
                <a:cs typeface="Verdana"/>
              </a:rPr>
              <a:t> </a:t>
            </a:r>
            <a:r>
              <a:rPr sz="2400" spc="100" dirty="0">
                <a:latin typeface="Verdana"/>
                <a:cs typeface="Verdana"/>
              </a:rPr>
              <a:t>must</a:t>
            </a:r>
            <a:r>
              <a:rPr sz="2400" spc="225" dirty="0">
                <a:latin typeface="Verdana"/>
                <a:cs typeface="Verdana"/>
              </a:rPr>
              <a:t> </a:t>
            </a:r>
            <a:r>
              <a:rPr sz="2400" spc="65" dirty="0">
                <a:latin typeface="Verdana"/>
                <a:cs typeface="Verdana"/>
              </a:rPr>
              <a:t>not</a:t>
            </a:r>
            <a:r>
              <a:rPr sz="2400" spc="229" dirty="0">
                <a:latin typeface="Verdana"/>
                <a:cs typeface="Verdana"/>
              </a:rPr>
              <a:t> </a:t>
            </a:r>
            <a:r>
              <a:rPr sz="2400" spc="145" dirty="0">
                <a:latin typeface="Verdana"/>
                <a:cs typeface="Verdana"/>
              </a:rPr>
              <a:t>be</a:t>
            </a:r>
            <a:r>
              <a:rPr sz="2400" spc="225" dirty="0">
                <a:latin typeface="Verdana"/>
                <a:cs typeface="Verdana"/>
              </a:rPr>
              <a:t> </a:t>
            </a:r>
            <a:r>
              <a:rPr sz="2400" spc="100" dirty="0">
                <a:latin typeface="Verdana"/>
                <a:cs typeface="Verdana"/>
              </a:rPr>
              <a:t>rinsed</a:t>
            </a:r>
            <a:r>
              <a:rPr sz="2400" spc="225" dirty="0">
                <a:latin typeface="Verdana"/>
                <a:cs typeface="Verdana"/>
              </a:rPr>
              <a:t> </a:t>
            </a:r>
            <a:r>
              <a:rPr sz="2400" spc="20" dirty="0">
                <a:latin typeface="Verdana"/>
                <a:cs typeface="Verdana"/>
              </a:rPr>
              <a:t>or</a:t>
            </a:r>
            <a:r>
              <a:rPr sz="2400" spc="225" dirty="0">
                <a:latin typeface="Verdana"/>
                <a:cs typeface="Verdana"/>
              </a:rPr>
              <a:t> </a:t>
            </a:r>
            <a:r>
              <a:rPr sz="2400" spc="120" dirty="0">
                <a:latin typeface="Verdana"/>
                <a:cs typeface="Verdana"/>
              </a:rPr>
              <a:t>sorted </a:t>
            </a:r>
            <a:r>
              <a:rPr sz="2400" spc="-825" dirty="0">
                <a:latin typeface="Verdana"/>
                <a:cs typeface="Verdana"/>
              </a:rPr>
              <a:t> </a:t>
            </a:r>
            <a:r>
              <a:rPr sz="2400" spc="-10" dirty="0">
                <a:latin typeface="Verdana"/>
                <a:cs typeface="Verdana"/>
              </a:rPr>
              <a:t>in</a:t>
            </a:r>
            <a:r>
              <a:rPr sz="2400" spc="225" dirty="0">
                <a:latin typeface="Verdana"/>
                <a:cs typeface="Verdana"/>
              </a:rPr>
              <a:t> </a:t>
            </a:r>
            <a:r>
              <a:rPr sz="2400" spc="185" dirty="0">
                <a:latin typeface="Verdana"/>
                <a:cs typeface="Verdana"/>
              </a:rPr>
              <a:t>patient-care</a:t>
            </a:r>
            <a:r>
              <a:rPr sz="2400" spc="225" dirty="0">
                <a:latin typeface="Verdana"/>
                <a:cs typeface="Verdana"/>
              </a:rPr>
              <a:t> </a:t>
            </a:r>
            <a:r>
              <a:rPr sz="2400" spc="165" dirty="0">
                <a:latin typeface="Verdana"/>
                <a:cs typeface="Verdana"/>
              </a:rPr>
              <a:t>areas</a:t>
            </a:r>
            <a:r>
              <a:rPr sz="2400" spc="229" dirty="0">
                <a:latin typeface="Verdana"/>
                <a:cs typeface="Verdana"/>
              </a:rPr>
              <a:t> </a:t>
            </a:r>
            <a:r>
              <a:rPr sz="2400" spc="20" dirty="0">
                <a:latin typeface="Verdana"/>
                <a:cs typeface="Verdana"/>
              </a:rPr>
              <a:t>or</a:t>
            </a:r>
            <a:r>
              <a:rPr sz="2400" spc="225" dirty="0">
                <a:latin typeface="Verdana"/>
                <a:cs typeface="Verdana"/>
              </a:rPr>
              <a:t> </a:t>
            </a:r>
            <a:r>
              <a:rPr sz="2400" spc="165" dirty="0">
                <a:latin typeface="Verdana"/>
                <a:cs typeface="Verdana"/>
              </a:rPr>
              <a:t>washed</a:t>
            </a:r>
            <a:r>
              <a:rPr sz="2400" spc="229" dirty="0">
                <a:latin typeface="Verdana"/>
                <a:cs typeface="Verdana"/>
              </a:rPr>
              <a:t> </a:t>
            </a:r>
            <a:r>
              <a:rPr sz="2400" spc="-10" dirty="0">
                <a:latin typeface="Verdana"/>
                <a:cs typeface="Verdana"/>
              </a:rPr>
              <a:t>in</a:t>
            </a:r>
            <a:endParaRPr sz="2400">
              <a:latin typeface="Verdana"/>
              <a:cs typeface="Verdana"/>
            </a:endParaRPr>
          </a:p>
          <a:p>
            <a:pPr marL="530225">
              <a:lnSpc>
                <a:spcPct val="100000"/>
              </a:lnSpc>
              <a:spcBef>
                <a:spcPts val="415"/>
              </a:spcBef>
            </a:pPr>
            <a:r>
              <a:rPr sz="2400" spc="135" dirty="0">
                <a:latin typeface="Verdana"/>
                <a:cs typeface="Verdana"/>
              </a:rPr>
              <a:t>general</a:t>
            </a:r>
            <a:r>
              <a:rPr sz="2400" spc="225" dirty="0">
                <a:latin typeface="Verdana"/>
                <a:cs typeface="Verdana"/>
              </a:rPr>
              <a:t> </a:t>
            </a:r>
            <a:r>
              <a:rPr sz="2400" spc="150" dirty="0">
                <a:latin typeface="Verdana"/>
                <a:cs typeface="Verdana"/>
              </a:rPr>
              <a:t>purpose</a:t>
            </a:r>
            <a:r>
              <a:rPr sz="2400" spc="225" dirty="0">
                <a:latin typeface="Verdana"/>
                <a:cs typeface="Verdana"/>
              </a:rPr>
              <a:t> </a:t>
            </a:r>
            <a:r>
              <a:rPr sz="2400" spc="135" dirty="0">
                <a:latin typeface="Verdana"/>
                <a:cs typeface="Verdana"/>
              </a:rPr>
              <a:t>washing</a:t>
            </a:r>
            <a:r>
              <a:rPr sz="2400" spc="225" dirty="0">
                <a:latin typeface="Verdana"/>
                <a:cs typeface="Verdana"/>
              </a:rPr>
              <a:t> </a:t>
            </a:r>
            <a:r>
              <a:rPr sz="2400" spc="135" dirty="0">
                <a:latin typeface="Verdana"/>
                <a:cs typeface="Verdana"/>
              </a:rPr>
              <a:t>machines.</a:t>
            </a:r>
            <a:endParaRPr sz="2400">
              <a:latin typeface="Verdana"/>
              <a:cs typeface="Verdana"/>
            </a:endParaRPr>
          </a:p>
          <a:p>
            <a:pPr marL="530225">
              <a:lnSpc>
                <a:spcPct val="100000"/>
              </a:lnSpc>
              <a:spcBef>
                <a:spcPts val="420"/>
              </a:spcBef>
            </a:pPr>
            <a:r>
              <a:rPr sz="2400" spc="25" dirty="0">
                <a:latin typeface="Verdana"/>
                <a:cs typeface="Verdana"/>
              </a:rPr>
              <a:t>Linen</a:t>
            </a:r>
            <a:r>
              <a:rPr sz="2400" spc="225" dirty="0">
                <a:latin typeface="Verdana"/>
                <a:cs typeface="Verdana"/>
              </a:rPr>
              <a:t> </a:t>
            </a:r>
            <a:r>
              <a:rPr sz="2400" spc="175" dirty="0">
                <a:latin typeface="Verdana"/>
                <a:cs typeface="Verdana"/>
              </a:rPr>
              <a:t>contaminated</a:t>
            </a:r>
            <a:r>
              <a:rPr sz="2400" spc="229" dirty="0">
                <a:latin typeface="Verdana"/>
                <a:cs typeface="Verdana"/>
              </a:rPr>
              <a:t> </a:t>
            </a:r>
            <a:r>
              <a:rPr sz="2400" spc="35" dirty="0">
                <a:latin typeface="Verdana"/>
                <a:cs typeface="Verdana"/>
              </a:rPr>
              <a:t>with</a:t>
            </a:r>
            <a:r>
              <a:rPr sz="2400" spc="229" dirty="0">
                <a:latin typeface="Verdana"/>
                <a:cs typeface="Verdana"/>
              </a:rPr>
              <a:t> </a:t>
            </a:r>
            <a:r>
              <a:rPr sz="2400" spc="90" dirty="0">
                <a:latin typeface="Verdana"/>
                <a:cs typeface="Verdana"/>
              </a:rPr>
              <a:t>blood,</a:t>
            </a:r>
            <a:r>
              <a:rPr sz="2400" spc="229" dirty="0">
                <a:latin typeface="Verdana"/>
                <a:cs typeface="Verdana"/>
              </a:rPr>
              <a:t> </a:t>
            </a:r>
            <a:r>
              <a:rPr sz="2400" spc="114" dirty="0">
                <a:latin typeface="Verdana"/>
                <a:cs typeface="Verdana"/>
              </a:rPr>
              <a:t>bodily</a:t>
            </a:r>
            <a:endParaRPr sz="2400">
              <a:latin typeface="Verdana"/>
              <a:cs typeface="Verdana"/>
            </a:endParaRPr>
          </a:p>
          <a:p>
            <a:pPr marL="530225" marR="33020">
              <a:lnSpc>
                <a:spcPct val="114599"/>
              </a:lnSpc>
            </a:pPr>
            <a:r>
              <a:rPr sz="2400" spc="40" dirty="0">
                <a:latin typeface="Verdana"/>
                <a:cs typeface="Verdana"/>
              </a:rPr>
              <a:t>fluids,</a:t>
            </a:r>
            <a:r>
              <a:rPr sz="2400" spc="220" dirty="0">
                <a:latin typeface="Verdana"/>
                <a:cs typeface="Verdana"/>
              </a:rPr>
              <a:t> </a:t>
            </a:r>
            <a:r>
              <a:rPr sz="2400" spc="60" dirty="0">
                <a:latin typeface="Verdana"/>
                <a:cs typeface="Verdana"/>
              </a:rPr>
              <a:t>urine</a:t>
            </a:r>
            <a:r>
              <a:rPr sz="2400" spc="225" dirty="0">
                <a:latin typeface="Verdana"/>
                <a:cs typeface="Verdana"/>
              </a:rPr>
              <a:t> </a:t>
            </a:r>
            <a:r>
              <a:rPr sz="2400" spc="20" dirty="0">
                <a:latin typeface="Verdana"/>
                <a:cs typeface="Verdana"/>
              </a:rPr>
              <a:t>or</a:t>
            </a:r>
            <a:r>
              <a:rPr sz="2400" spc="225" dirty="0">
                <a:latin typeface="Verdana"/>
                <a:cs typeface="Verdana"/>
              </a:rPr>
              <a:t> </a:t>
            </a:r>
            <a:r>
              <a:rPr sz="2400" spc="195" dirty="0">
                <a:latin typeface="Verdana"/>
                <a:cs typeface="Verdana"/>
              </a:rPr>
              <a:t>faeces</a:t>
            </a:r>
            <a:r>
              <a:rPr sz="2400" spc="225" dirty="0">
                <a:latin typeface="Verdana"/>
                <a:cs typeface="Verdana"/>
              </a:rPr>
              <a:t> </a:t>
            </a:r>
            <a:r>
              <a:rPr sz="2400" spc="125" dirty="0">
                <a:latin typeface="Verdana"/>
                <a:cs typeface="Verdana"/>
              </a:rPr>
              <a:t>should</a:t>
            </a:r>
            <a:r>
              <a:rPr sz="2400" spc="220" dirty="0">
                <a:latin typeface="Verdana"/>
                <a:cs typeface="Verdana"/>
              </a:rPr>
              <a:t> </a:t>
            </a:r>
            <a:r>
              <a:rPr sz="2400" spc="145" dirty="0">
                <a:latin typeface="Verdana"/>
                <a:cs typeface="Verdana"/>
              </a:rPr>
              <a:t>be</a:t>
            </a:r>
            <a:r>
              <a:rPr sz="2400" spc="225" dirty="0">
                <a:latin typeface="Verdana"/>
                <a:cs typeface="Verdana"/>
              </a:rPr>
              <a:t> </a:t>
            </a:r>
            <a:r>
              <a:rPr sz="2400" spc="215" dirty="0">
                <a:latin typeface="Verdana"/>
                <a:cs typeface="Verdana"/>
              </a:rPr>
              <a:t>placed </a:t>
            </a:r>
            <a:r>
              <a:rPr sz="2400" spc="-830" dirty="0">
                <a:latin typeface="Verdana"/>
                <a:cs typeface="Verdana"/>
              </a:rPr>
              <a:t> </a:t>
            </a:r>
            <a:r>
              <a:rPr sz="2400" spc="60" dirty="0">
                <a:latin typeface="Verdana"/>
                <a:cs typeface="Verdana"/>
              </a:rPr>
              <a:t>into</a:t>
            </a:r>
            <a:r>
              <a:rPr sz="2400" spc="220" dirty="0">
                <a:latin typeface="Verdana"/>
                <a:cs typeface="Verdana"/>
              </a:rPr>
              <a:t> </a:t>
            </a:r>
            <a:r>
              <a:rPr sz="2400" spc="145" dirty="0">
                <a:latin typeface="Verdana"/>
                <a:cs typeface="Verdana"/>
              </a:rPr>
              <a:t>specially</a:t>
            </a:r>
            <a:r>
              <a:rPr sz="2400" spc="225" dirty="0">
                <a:latin typeface="Verdana"/>
                <a:cs typeface="Verdana"/>
              </a:rPr>
              <a:t> </a:t>
            </a:r>
            <a:r>
              <a:rPr sz="2400" spc="125" dirty="0">
                <a:latin typeface="Verdana"/>
                <a:cs typeface="Verdana"/>
              </a:rPr>
              <a:t>marked</a:t>
            </a:r>
            <a:r>
              <a:rPr sz="2400" spc="225" dirty="0">
                <a:latin typeface="Verdana"/>
                <a:cs typeface="Verdana"/>
              </a:rPr>
              <a:t> </a:t>
            </a:r>
            <a:r>
              <a:rPr sz="2400" spc="160" dirty="0">
                <a:latin typeface="Verdana"/>
                <a:cs typeface="Verdana"/>
              </a:rPr>
              <a:t>leak-proof</a:t>
            </a:r>
            <a:r>
              <a:rPr sz="2400" spc="225" dirty="0">
                <a:latin typeface="Verdana"/>
                <a:cs typeface="Verdana"/>
              </a:rPr>
              <a:t> </a:t>
            </a:r>
            <a:r>
              <a:rPr sz="2400" spc="20" dirty="0">
                <a:latin typeface="Verdana"/>
                <a:cs typeface="Verdana"/>
              </a:rPr>
              <a:t>or</a:t>
            </a:r>
            <a:endParaRPr sz="2400">
              <a:latin typeface="Verdana"/>
              <a:cs typeface="Verdana"/>
            </a:endParaRPr>
          </a:p>
          <a:p>
            <a:pPr marL="530225">
              <a:lnSpc>
                <a:spcPct val="100000"/>
              </a:lnSpc>
              <a:spcBef>
                <a:spcPts val="420"/>
              </a:spcBef>
            </a:pPr>
            <a:r>
              <a:rPr sz="2400" spc="80" dirty="0">
                <a:latin typeface="Verdana"/>
                <a:cs typeface="Verdana"/>
              </a:rPr>
              <a:t>yellow</a:t>
            </a:r>
            <a:r>
              <a:rPr sz="2400" spc="220" dirty="0">
                <a:latin typeface="Verdana"/>
                <a:cs typeface="Verdana"/>
              </a:rPr>
              <a:t> </a:t>
            </a:r>
            <a:r>
              <a:rPr sz="2400" spc="150" dirty="0">
                <a:latin typeface="Verdana"/>
                <a:cs typeface="Verdana"/>
              </a:rPr>
              <a:t>biohazard</a:t>
            </a:r>
            <a:r>
              <a:rPr sz="2400" spc="220" dirty="0">
                <a:latin typeface="Verdana"/>
                <a:cs typeface="Verdana"/>
              </a:rPr>
              <a:t> </a:t>
            </a:r>
            <a:r>
              <a:rPr sz="2400" spc="100" dirty="0">
                <a:latin typeface="Verdana"/>
                <a:cs typeface="Verdana"/>
              </a:rPr>
              <a:t>laundry</a:t>
            </a:r>
            <a:r>
              <a:rPr sz="2400" spc="220" dirty="0">
                <a:latin typeface="Verdana"/>
                <a:cs typeface="Verdana"/>
              </a:rPr>
              <a:t> </a:t>
            </a:r>
            <a:r>
              <a:rPr sz="2400" spc="210" dirty="0">
                <a:latin typeface="Verdana"/>
                <a:cs typeface="Verdana"/>
              </a:rPr>
              <a:t>bags</a:t>
            </a:r>
            <a:r>
              <a:rPr sz="2400" spc="220" dirty="0">
                <a:latin typeface="Verdana"/>
                <a:cs typeface="Verdana"/>
              </a:rPr>
              <a:t> </a:t>
            </a:r>
            <a:r>
              <a:rPr sz="2400" spc="175" dirty="0">
                <a:latin typeface="Verdana"/>
                <a:cs typeface="Verdana"/>
              </a:rPr>
              <a:t>and</a:t>
            </a:r>
            <a:endParaRPr sz="2400">
              <a:latin typeface="Verdana"/>
              <a:cs typeface="Verdana"/>
            </a:endParaRPr>
          </a:p>
          <a:p>
            <a:pPr marL="530225" marR="182880">
              <a:lnSpc>
                <a:spcPct val="114599"/>
              </a:lnSpc>
            </a:pPr>
            <a:r>
              <a:rPr sz="2400" spc="135" dirty="0">
                <a:latin typeface="Verdana"/>
                <a:cs typeface="Verdana"/>
              </a:rPr>
              <a:t>immediately</a:t>
            </a:r>
            <a:r>
              <a:rPr sz="2400" spc="220" dirty="0">
                <a:latin typeface="Verdana"/>
                <a:cs typeface="Verdana"/>
              </a:rPr>
              <a:t> </a:t>
            </a:r>
            <a:r>
              <a:rPr sz="2400" spc="215" dirty="0">
                <a:latin typeface="Verdana"/>
                <a:cs typeface="Verdana"/>
              </a:rPr>
              <a:t>placed</a:t>
            </a:r>
            <a:r>
              <a:rPr sz="2400" spc="220" dirty="0">
                <a:latin typeface="Verdana"/>
                <a:cs typeface="Verdana"/>
              </a:rPr>
              <a:t> </a:t>
            </a:r>
            <a:r>
              <a:rPr sz="2400" spc="-10" dirty="0">
                <a:latin typeface="Verdana"/>
                <a:cs typeface="Verdana"/>
              </a:rPr>
              <a:t>in</a:t>
            </a:r>
            <a:r>
              <a:rPr sz="2400" spc="220" dirty="0">
                <a:latin typeface="Verdana"/>
                <a:cs typeface="Verdana"/>
              </a:rPr>
              <a:t> </a:t>
            </a:r>
            <a:r>
              <a:rPr sz="2400" spc="60" dirty="0">
                <a:latin typeface="Verdana"/>
                <a:cs typeface="Verdana"/>
              </a:rPr>
              <a:t>the</a:t>
            </a:r>
            <a:r>
              <a:rPr sz="2400" spc="220" dirty="0">
                <a:latin typeface="Verdana"/>
                <a:cs typeface="Verdana"/>
              </a:rPr>
              <a:t> </a:t>
            </a:r>
            <a:r>
              <a:rPr sz="2400" spc="160" dirty="0">
                <a:latin typeface="Verdana"/>
                <a:cs typeface="Verdana"/>
              </a:rPr>
              <a:t>appropriate </a:t>
            </a:r>
            <a:r>
              <a:rPr sz="2400" spc="-825" dirty="0">
                <a:latin typeface="Verdana"/>
                <a:cs typeface="Verdana"/>
              </a:rPr>
              <a:t> </a:t>
            </a:r>
            <a:r>
              <a:rPr sz="2400" spc="114" dirty="0">
                <a:latin typeface="Verdana"/>
                <a:cs typeface="Verdana"/>
              </a:rPr>
              <a:t>wastebasket.</a:t>
            </a:r>
            <a:endParaRPr sz="2400">
              <a:latin typeface="Verdana"/>
              <a:cs typeface="Verdana"/>
            </a:endParaRPr>
          </a:p>
          <a:p>
            <a:pPr marL="530225">
              <a:lnSpc>
                <a:spcPct val="100000"/>
              </a:lnSpc>
              <a:spcBef>
                <a:spcPts val="420"/>
              </a:spcBef>
            </a:pPr>
            <a:r>
              <a:rPr sz="2400" spc="120" dirty="0">
                <a:latin typeface="Verdana"/>
                <a:cs typeface="Verdana"/>
              </a:rPr>
              <a:t>Hand</a:t>
            </a:r>
            <a:r>
              <a:rPr sz="2400" spc="215" dirty="0">
                <a:latin typeface="Verdana"/>
                <a:cs typeface="Verdana"/>
              </a:rPr>
              <a:t> </a:t>
            </a:r>
            <a:r>
              <a:rPr sz="2400" spc="114" dirty="0">
                <a:latin typeface="Verdana"/>
                <a:cs typeface="Verdana"/>
              </a:rPr>
              <a:t>hygiene</a:t>
            </a:r>
            <a:r>
              <a:rPr sz="2400" spc="220" dirty="0">
                <a:latin typeface="Verdana"/>
                <a:cs typeface="Verdana"/>
              </a:rPr>
              <a:t> </a:t>
            </a:r>
            <a:r>
              <a:rPr sz="2400" spc="100" dirty="0">
                <a:latin typeface="Verdana"/>
                <a:cs typeface="Verdana"/>
              </a:rPr>
              <a:t>must</a:t>
            </a:r>
            <a:r>
              <a:rPr sz="2400" spc="220" dirty="0">
                <a:latin typeface="Verdana"/>
                <a:cs typeface="Verdana"/>
              </a:rPr>
              <a:t> </a:t>
            </a:r>
            <a:r>
              <a:rPr sz="2400" spc="145" dirty="0">
                <a:latin typeface="Verdana"/>
                <a:cs typeface="Verdana"/>
              </a:rPr>
              <a:t>be</a:t>
            </a:r>
            <a:r>
              <a:rPr sz="2400" spc="220" dirty="0">
                <a:latin typeface="Verdana"/>
                <a:cs typeface="Verdana"/>
              </a:rPr>
              <a:t> </a:t>
            </a:r>
            <a:r>
              <a:rPr sz="2400" spc="145" dirty="0">
                <a:latin typeface="Verdana"/>
                <a:cs typeface="Verdana"/>
              </a:rPr>
              <a:t>performed</a:t>
            </a:r>
            <a:endParaRPr sz="2400">
              <a:latin typeface="Verdana"/>
              <a:cs typeface="Verdana"/>
            </a:endParaRPr>
          </a:p>
          <a:p>
            <a:pPr marL="530225" marR="346710">
              <a:lnSpc>
                <a:spcPct val="114599"/>
              </a:lnSpc>
            </a:pPr>
            <a:r>
              <a:rPr sz="2400" spc="135" dirty="0">
                <a:latin typeface="Verdana"/>
                <a:cs typeface="Verdana"/>
              </a:rPr>
              <a:t>immediately</a:t>
            </a:r>
            <a:r>
              <a:rPr sz="2400" spc="220" dirty="0">
                <a:latin typeface="Verdana"/>
                <a:cs typeface="Verdana"/>
              </a:rPr>
              <a:t> </a:t>
            </a:r>
            <a:r>
              <a:rPr sz="2400" spc="110" dirty="0">
                <a:latin typeface="Verdana"/>
                <a:cs typeface="Verdana"/>
              </a:rPr>
              <a:t>following</a:t>
            </a:r>
            <a:r>
              <a:rPr sz="2400" spc="225" dirty="0">
                <a:latin typeface="Verdana"/>
                <a:cs typeface="Verdana"/>
              </a:rPr>
              <a:t> </a:t>
            </a:r>
            <a:r>
              <a:rPr sz="2400" spc="60" dirty="0">
                <a:latin typeface="Verdana"/>
                <a:cs typeface="Verdana"/>
              </a:rPr>
              <a:t>the</a:t>
            </a:r>
            <a:r>
              <a:rPr sz="2400" spc="225" dirty="0">
                <a:latin typeface="Verdana"/>
                <a:cs typeface="Verdana"/>
              </a:rPr>
              <a:t> </a:t>
            </a:r>
            <a:r>
              <a:rPr sz="2400" spc="140" dirty="0">
                <a:latin typeface="Verdana"/>
                <a:cs typeface="Verdana"/>
              </a:rPr>
              <a:t>handling</a:t>
            </a:r>
            <a:r>
              <a:rPr sz="2400" spc="225" dirty="0">
                <a:latin typeface="Verdana"/>
                <a:cs typeface="Verdana"/>
              </a:rPr>
              <a:t> </a:t>
            </a:r>
            <a:r>
              <a:rPr sz="2400" spc="80" dirty="0">
                <a:latin typeface="Verdana"/>
                <a:cs typeface="Verdana"/>
              </a:rPr>
              <a:t>of </a:t>
            </a:r>
            <a:r>
              <a:rPr sz="2400" spc="-830" dirty="0">
                <a:latin typeface="Verdana"/>
                <a:cs typeface="Verdana"/>
              </a:rPr>
              <a:t> </a:t>
            </a:r>
            <a:r>
              <a:rPr sz="2400" spc="140" dirty="0">
                <a:latin typeface="Verdana"/>
                <a:cs typeface="Verdana"/>
              </a:rPr>
              <a:t>used</a:t>
            </a:r>
            <a:r>
              <a:rPr sz="2400" spc="225" dirty="0">
                <a:latin typeface="Verdana"/>
                <a:cs typeface="Verdana"/>
              </a:rPr>
              <a:t> </a:t>
            </a:r>
            <a:r>
              <a:rPr sz="2400" spc="10" dirty="0">
                <a:latin typeface="Verdana"/>
                <a:cs typeface="Verdana"/>
              </a:rPr>
              <a:t>linen,</a:t>
            </a:r>
            <a:r>
              <a:rPr sz="2400" spc="225" dirty="0">
                <a:latin typeface="Verdana"/>
                <a:cs typeface="Verdana"/>
              </a:rPr>
              <a:t> </a:t>
            </a:r>
            <a:r>
              <a:rPr sz="2400" spc="95" dirty="0">
                <a:latin typeface="Verdana"/>
                <a:cs typeface="Verdana"/>
              </a:rPr>
              <a:t>even</a:t>
            </a:r>
            <a:r>
              <a:rPr sz="2400" spc="225" dirty="0">
                <a:latin typeface="Verdana"/>
                <a:cs typeface="Verdana"/>
              </a:rPr>
              <a:t> </a:t>
            </a:r>
            <a:r>
              <a:rPr sz="2400" spc="-10" dirty="0">
                <a:latin typeface="Verdana"/>
                <a:cs typeface="Verdana"/>
              </a:rPr>
              <a:t>if</a:t>
            </a:r>
            <a:r>
              <a:rPr sz="2400" spc="225" dirty="0">
                <a:latin typeface="Verdana"/>
                <a:cs typeface="Verdana"/>
              </a:rPr>
              <a:t> </a:t>
            </a:r>
            <a:r>
              <a:rPr sz="2400" spc="-70" dirty="0">
                <a:latin typeface="Verdana"/>
                <a:cs typeface="Verdana"/>
              </a:rPr>
              <a:t>PPE</a:t>
            </a:r>
            <a:r>
              <a:rPr sz="2400" spc="225" dirty="0">
                <a:latin typeface="Verdana"/>
                <a:cs typeface="Verdana"/>
              </a:rPr>
              <a:t> </a:t>
            </a:r>
            <a:r>
              <a:rPr sz="2400" spc="305" dirty="0">
                <a:latin typeface="Verdana"/>
                <a:cs typeface="Verdana"/>
              </a:rPr>
              <a:t>)</a:t>
            </a:r>
            <a:r>
              <a:rPr sz="2400" spc="229" dirty="0">
                <a:latin typeface="Verdana"/>
                <a:cs typeface="Verdana"/>
              </a:rPr>
              <a:t> </a:t>
            </a:r>
            <a:r>
              <a:rPr sz="2400" spc="140" dirty="0">
                <a:latin typeface="Verdana"/>
                <a:cs typeface="Verdana"/>
              </a:rPr>
              <a:t>was</a:t>
            </a:r>
            <a:r>
              <a:rPr sz="2400" spc="225" dirty="0">
                <a:latin typeface="Verdana"/>
                <a:cs typeface="Verdana"/>
              </a:rPr>
              <a:t> </a:t>
            </a:r>
            <a:r>
              <a:rPr sz="2400" spc="80" dirty="0">
                <a:latin typeface="Verdana"/>
                <a:cs typeface="Verdana"/>
              </a:rPr>
              <a:t>used.</a:t>
            </a:r>
            <a:endParaRPr sz="2400">
              <a:latin typeface="Verdana"/>
              <a:cs typeface="Verdana"/>
            </a:endParaRPr>
          </a:p>
        </p:txBody>
      </p:sp>
      <p:grpSp>
        <p:nvGrpSpPr>
          <p:cNvPr id="9" name="object 9"/>
          <p:cNvGrpSpPr/>
          <p:nvPr/>
        </p:nvGrpSpPr>
        <p:grpSpPr>
          <a:xfrm>
            <a:off x="8901278" y="0"/>
            <a:ext cx="9387205" cy="10287000"/>
            <a:chOff x="8901278" y="0"/>
            <a:chExt cx="9387205" cy="10287000"/>
          </a:xfrm>
        </p:grpSpPr>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17058168" y="9258300"/>
              <a:ext cx="942973" cy="723899"/>
            </a:xfrm>
            <a:prstGeom prst="rect">
              <a:avLst/>
            </a:prstGeom>
          </p:spPr>
        </p:pic>
        <p:pic>
          <p:nvPicPr>
            <p:cNvPr id="11" name="object 11"/>
            <p:cNvPicPr/>
            <p:nvPr/>
          </p:nvPicPr>
          <p:blipFill>
            <a:blip r:embed="rId6" cstate="print"/>
            <a:stretch>
              <a:fillRect/>
            </a:stretch>
          </p:blipFill>
          <p:spPr>
            <a:xfrm>
              <a:off x="8901278" y="0"/>
              <a:ext cx="9386721" cy="10286999"/>
            </a:xfrm>
            <a:prstGeom prst="rect">
              <a:avLst/>
            </a:prstGeom>
          </p:spPr>
        </p:pic>
      </p:grpSp>
      <p:sp>
        <p:nvSpPr>
          <p:cNvPr id="12" name="object 12"/>
          <p:cNvSpPr txBox="1">
            <a:spLocks noGrp="1"/>
          </p:cNvSpPr>
          <p:nvPr>
            <p:ph type="title"/>
          </p:nvPr>
        </p:nvSpPr>
        <p:spPr>
          <a:xfrm>
            <a:off x="1016000" y="953833"/>
            <a:ext cx="3909695" cy="695960"/>
          </a:xfrm>
          <a:prstGeom prst="rect">
            <a:avLst/>
          </a:prstGeom>
        </p:spPr>
        <p:txBody>
          <a:bodyPr vert="horz" wrap="square" lIns="0" tIns="12700" rIns="0" bIns="0" rtlCol="0">
            <a:spAutoFit/>
          </a:bodyPr>
          <a:lstStyle/>
          <a:p>
            <a:pPr marL="12700">
              <a:lnSpc>
                <a:spcPct val="100000"/>
              </a:lnSpc>
              <a:spcBef>
                <a:spcPts val="100"/>
              </a:spcBef>
            </a:pPr>
            <a:r>
              <a:rPr spc="-135" dirty="0"/>
              <a:t>Patient</a:t>
            </a:r>
            <a:r>
              <a:rPr spc="-185" dirty="0"/>
              <a:t> </a:t>
            </a:r>
            <a:r>
              <a:rPr spc="-210" dirty="0"/>
              <a:t>Linen</a:t>
            </a:r>
          </a:p>
        </p:txBody>
      </p:sp>
      <p:pic>
        <p:nvPicPr>
          <p:cNvPr id="14" name="object 5">
            <a:hlinkClick r:id="rId7" action="ppaction://hlinksldjump"/>
            <a:extLst>
              <a:ext uri="{FF2B5EF4-FFF2-40B4-BE49-F238E27FC236}">
                <a16:creationId xmlns:a16="http://schemas.microsoft.com/office/drawing/2014/main" id="{2EE1ABC8-D066-16C5-0CD7-74470BCE37D5}"/>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13" name="TextBox 12">
            <a:extLst>
              <a:ext uri="{FF2B5EF4-FFF2-40B4-BE49-F238E27FC236}">
                <a16:creationId xmlns:a16="http://schemas.microsoft.com/office/drawing/2014/main" id="{B5F49153-B0D7-E2A3-184F-DF9768BE7C56}"/>
              </a:ext>
            </a:extLst>
          </p:cNvPr>
          <p:cNvSpPr txBox="1"/>
          <p:nvPr/>
        </p:nvSpPr>
        <p:spPr>
          <a:xfrm>
            <a:off x="13830144" y="7911458"/>
            <a:ext cx="3729990" cy="1384995"/>
          </a:xfrm>
          <a:prstGeom prst="rect">
            <a:avLst/>
          </a:prstGeom>
          <a:noFill/>
        </p:spPr>
        <p:txBody>
          <a:bodyPr wrap="square" rtlCol="0">
            <a:spAutoFit/>
          </a:bodyPr>
          <a:lstStyle/>
          <a:p>
            <a:r>
              <a:rPr lang="en-AU" sz="2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Discharge Patient Room Cleaning</a:t>
            </a:r>
            <a:endParaRPr lang="en-AU" sz="2800" dirty="0">
              <a:effectLst/>
              <a:latin typeface="Times New Roman" panose="02020603050405020304" pitchFamily="18" charset="0"/>
              <a:ea typeface="Times New Roman" panose="02020603050405020304" pitchFamily="18" charset="0"/>
            </a:endParaRPr>
          </a:p>
          <a:p>
            <a:endParaRPr lang="en-AU"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247775" y="1999648"/>
            <a:ext cx="114300" cy="114300"/>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247775" y="3256948"/>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4514248"/>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5771548"/>
            <a:ext cx="114300" cy="114300"/>
          </a:xfrm>
          <a:prstGeom prst="rect">
            <a:avLst/>
          </a:prstGeom>
        </p:spPr>
      </p:pic>
      <p:sp>
        <p:nvSpPr>
          <p:cNvPr id="7" name="object 7"/>
          <p:cNvSpPr txBox="1"/>
          <p:nvPr/>
        </p:nvSpPr>
        <p:spPr>
          <a:xfrm>
            <a:off x="1534071" y="1800259"/>
            <a:ext cx="6693534" cy="5054600"/>
          </a:xfrm>
          <a:prstGeom prst="rect">
            <a:avLst/>
          </a:prstGeom>
        </p:spPr>
        <p:txBody>
          <a:bodyPr vert="horz" wrap="square" lIns="0" tIns="12700" rIns="0" bIns="0" rtlCol="0">
            <a:spAutoFit/>
          </a:bodyPr>
          <a:lstStyle/>
          <a:p>
            <a:pPr marL="12700" marR="110489">
              <a:lnSpc>
                <a:spcPct val="114599"/>
              </a:lnSpc>
              <a:spcBef>
                <a:spcPts val="100"/>
              </a:spcBef>
            </a:pPr>
            <a:r>
              <a:rPr sz="2400" spc="100" dirty="0">
                <a:latin typeface="Verdana"/>
                <a:cs typeface="Verdana"/>
              </a:rPr>
              <a:t>Most</a:t>
            </a:r>
            <a:r>
              <a:rPr sz="2400" spc="229" dirty="0">
                <a:latin typeface="Verdana"/>
                <a:cs typeface="Verdana"/>
              </a:rPr>
              <a:t> </a:t>
            </a:r>
            <a:r>
              <a:rPr sz="2400" spc="140" dirty="0">
                <a:latin typeface="Verdana"/>
                <a:cs typeface="Verdana"/>
              </a:rPr>
              <a:t>organisations</a:t>
            </a:r>
            <a:r>
              <a:rPr sz="2400" spc="229" dirty="0">
                <a:latin typeface="Verdana"/>
                <a:cs typeface="Verdana"/>
              </a:rPr>
              <a:t> </a:t>
            </a:r>
            <a:r>
              <a:rPr sz="2400" spc="100" dirty="0">
                <a:latin typeface="Verdana"/>
                <a:cs typeface="Verdana"/>
              </a:rPr>
              <a:t>use</a:t>
            </a:r>
            <a:r>
              <a:rPr sz="2400" spc="235" dirty="0">
                <a:latin typeface="Verdana"/>
                <a:cs typeface="Verdana"/>
              </a:rPr>
              <a:t> </a:t>
            </a:r>
            <a:r>
              <a:rPr sz="2400" spc="135" dirty="0">
                <a:latin typeface="Verdana"/>
                <a:cs typeface="Verdana"/>
              </a:rPr>
              <a:t>speciality</a:t>
            </a:r>
            <a:r>
              <a:rPr sz="2400" spc="229" dirty="0">
                <a:latin typeface="Verdana"/>
                <a:cs typeface="Verdana"/>
              </a:rPr>
              <a:t> </a:t>
            </a:r>
            <a:r>
              <a:rPr sz="2400" spc="65" dirty="0">
                <a:latin typeface="Verdana"/>
                <a:cs typeface="Verdana"/>
              </a:rPr>
              <a:t>linen </a:t>
            </a:r>
            <a:r>
              <a:rPr sz="2400" spc="-825" dirty="0">
                <a:latin typeface="Verdana"/>
                <a:cs typeface="Verdana"/>
              </a:rPr>
              <a:t> </a:t>
            </a:r>
            <a:r>
              <a:rPr sz="2400" spc="125" dirty="0">
                <a:latin typeface="Verdana"/>
                <a:cs typeface="Verdana"/>
              </a:rPr>
              <a:t>services</a:t>
            </a:r>
            <a:r>
              <a:rPr sz="2400" spc="225" dirty="0">
                <a:latin typeface="Verdana"/>
                <a:cs typeface="Verdana"/>
              </a:rPr>
              <a:t> </a:t>
            </a:r>
            <a:r>
              <a:rPr sz="2400" spc="85" dirty="0">
                <a:latin typeface="Verdana"/>
                <a:cs typeface="Verdana"/>
              </a:rPr>
              <a:t>that</a:t>
            </a:r>
            <a:r>
              <a:rPr sz="2400" spc="225" dirty="0">
                <a:latin typeface="Verdana"/>
                <a:cs typeface="Verdana"/>
              </a:rPr>
              <a:t> </a:t>
            </a:r>
            <a:r>
              <a:rPr sz="2400" spc="100" dirty="0">
                <a:latin typeface="Verdana"/>
                <a:cs typeface="Verdana"/>
              </a:rPr>
              <a:t>collect,</a:t>
            </a:r>
            <a:r>
              <a:rPr sz="2400" spc="229" dirty="0">
                <a:latin typeface="Verdana"/>
                <a:cs typeface="Verdana"/>
              </a:rPr>
              <a:t> </a:t>
            </a:r>
            <a:r>
              <a:rPr sz="2400" spc="170" dirty="0">
                <a:latin typeface="Verdana"/>
                <a:cs typeface="Verdana"/>
              </a:rPr>
              <a:t>clean</a:t>
            </a:r>
            <a:r>
              <a:rPr sz="2400" spc="225" dirty="0">
                <a:latin typeface="Verdana"/>
                <a:cs typeface="Verdana"/>
              </a:rPr>
              <a:t> </a:t>
            </a:r>
            <a:r>
              <a:rPr sz="2400" spc="175" dirty="0">
                <a:latin typeface="Verdana"/>
                <a:cs typeface="Verdana"/>
              </a:rPr>
              <a:t>and</a:t>
            </a:r>
            <a:r>
              <a:rPr sz="2400" spc="229" dirty="0">
                <a:latin typeface="Verdana"/>
                <a:cs typeface="Verdana"/>
              </a:rPr>
              <a:t> </a:t>
            </a:r>
            <a:r>
              <a:rPr sz="2400" spc="40" dirty="0">
                <a:latin typeface="Verdana"/>
                <a:cs typeface="Verdana"/>
              </a:rPr>
              <a:t>dry</a:t>
            </a:r>
            <a:endParaRPr sz="2400" dirty="0">
              <a:latin typeface="Verdana"/>
              <a:cs typeface="Verdana"/>
            </a:endParaRPr>
          </a:p>
          <a:p>
            <a:pPr marL="12700">
              <a:lnSpc>
                <a:spcPct val="100000"/>
              </a:lnSpc>
              <a:spcBef>
                <a:spcPts val="420"/>
              </a:spcBef>
            </a:pPr>
            <a:r>
              <a:rPr sz="2400" spc="120" dirty="0">
                <a:latin typeface="Verdana"/>
                <a:cs typeface="Verdana"/>
              </a:rPr>
              <a:t>patient</a:t>
            </a:r>
            <a:r>
              <a:rPr sz="2400" spc="195" dirty="0">
                <a:latin typeface="Verdana"/>
                <a:cs typeface="Verdana"/>
              </a:rPr>
              <a:t> </a:t>
            </a:r>
            <a:r>
              <a:rPr sz="2400" spc="25" dirty="0">
                <a:latin typeface="Verdana"/>
                <a:cs typeface="Verdana"/>
              </a:rPr>
              <a:t>linen.</a:t>
            </a:r>
            <a:endParaRPr sz="2400" dirty="0">
              <a:latin typeface="Verdana"/>
              <a:cs typeface="Verdana"/>
            </a:endParaRPr>
          </a:p>
          <a:p>
            <a:pPr marL="12700" marR="172720">
              <a:lnSpc>
                <a:spcPct val="114599"/>
              </a:lnSpc>
            </a:pPr>
            <a:r>
              <a:rPr sz="2400" spc="90" dirty="0">
                <a:latin typeface="Verdana"/>
                <a:cs typeface="Verdana"/>
              </a:rPr>
              <a:t>These</a:t>
            </a:r>
            <a:r>
              <a:rPr sz="2400" spc="220" dirty="0">
                <a:latin typeface="Verdana"/>
                <a:cs typeface="Verdana"/>
              </a:rPr>
              <a:t> </a:t>
            </a:r>
            <a:r>
              <a:rPr sz="2400" spc="145" dirty="0">
                <a:latin typeface="Verdana"/>
                <a:cs typeface="Verdana"/>
              </a:rPr>
              <a:t>specialty</a:t>
            </a:r>
            <a:r>
              <a:rPr sz="2400" spc="225" dirty="0">
                <a:latin typeface="Verdana"/>
                <a:cs typeface="Verdana"/>
              </a:rPr>
              <a:t> </a:t>
            </a:r>
            <a:r>
              <a:rPr sz="2400" spc="125" dirty="0">
                <a:latin typeface="Verdana"/>
                <a:cs typeface="Verdana"/>
              </a:rPr>
              <a:t>services</a:t>
            </a:r>
            <a:r>
              <a:rPr sz="2400" spc="225" dirty="0">
                <a:latin typeface="Verdana"/>
                <a:cs typeface="Verdana"/>
              </a:rPr>
              <a:t> </a:t>
            </a:r>
            <a:r>
              <a:rPr sz="2400" spc="170" dirty="0">
                <a:latin typeface="Verdana"/>
                <a:cs typeface="Verdana"/>
              </a:rPr>
              <a:t>process</a:t>
            </a:r>
            <a:r>
              <a:rPr sz="2400" spc="220" dirty="0">
                <a:latin typeface="Verdana"/>
                <a:cs typeface="Verdana"/>
              </a:rPr>
              <a:t> </a:t>
            </a:r>
            <a:r>
              <a:rPr sz="2400" spc="140" dirty="0">
                <a:latin typeface="Verdana"/>
                <a:cs typeface="Verdana"/>
              </a:rPr>
              <a:t>used </a:t>
            </a:r>
            <a:r>
              <a:rPr sz="2400" spc="-825" dirty="0">
                <a:latin typeface="Verdana"/>
                <a:cs typeface="Verdana"/>
              </a:rPr>
              <a:t> </a:t>
            </a:r>
            <a:r>
              <a:rPr sz="2400" spc="65" dirty="0">
                <a:latin typeface="Verdana"/>
                <a:cs typeface="Verdana"/>
              </a:rPr>
              <a:t>linen</a:t>
            </a:r>
            <a:r>
              <a:rPr sz="2400" spc="225" dirty="0">
                <a:latin typeface="Verdana"/>
                <a:cs typeface="Verdana"/>
              </a:rPr>
              <a:t> </a:t>
            </a:r>
            <a:r>
              <a:rPr sz="2400" spc="175" dirty="0">
                <a:latin typeface="Verdana"/>
                <a:cs typeface="Verdana"/>
              </a:rPr>
              <a:t>and</a:t>
            </a:r>
            <a:r>
              <a:rPr sz="2400" spc="229" dirty="0">
                <a:latin typeface="Verdana"/>
                <a:cs typeface="Verdana"/>
              </a:rPr>
              <a:t> </a:t>
            </a:r>
            <a:r>
              <a:rPr sz="2400" spc="170" dirty="0">
                <a:latin typeface="Verdana"/>
                <a:cs typeface="Verdana"/>
              </a:rPr>
              <a:t>clean</a:t>
            </a:r>
            <a:r>
              <a:rPr sz="2400" spc="229" dirty="0">
                <a:latin typeface="Verdana"/>
                <a:cs typeface="Verdana"/>
              </a:rPr>
              <a:t> </a:t>
            </a:r>
            <a:r>
              <a:rPr sz="2400" spc="105" dirty="0">
                <a:latin typeface="Verdana"/>
                <a:cs typeface="Verdana"/>
              </a:rPr>
              <a:t>them</a:t>
            </a:r>
            <a:r>
              <a:rPr sz="2400" spc="229" dirty="0">
                <a:latin typeface="Verdana"/>
                <a:cs typeface="Verdana"/>
              </a:rPr>
              <a:t> </a:t>
            </a:r>
            <a:r>
              <a:rPr sz="2400" spc="-10" dirty="0">
                <a:latin typeface="Verdana"/>
                <a:cs typeface="Verdana"/>
              </a:rPr>
              <a:t>in</a:t>
            </a:r>
            <a:r>
              <a:rPr sz="2400" spc="229" dirty="0">
                <a:latin typeface="Verdana"/>
                <a:cs typeface="Verdana"/>
              </a:rPr>
              <a:t> </a:t>
            </a:r>
            <a:r>
              <a:rPr sz="2400" spc="185" dirty="0">
                <a:latin typeface="Verdana"/>
                <a:cs typeface="Verdana"/>
              </a:rPr>
              <a:t>commercial</a:t>
            </a:r>
            <a:endParaRPr sz="2400" dirty="0">
              <a:latin typeface="Verdana"/>
              <a:cs typeface="Verdana"/>
            </a:endParaRPr>
          </a:p>
          <a:p>
            <a:pPr marL="12700">
              <a:lnSpc>
                <a:spcPct val="100000"/>
              </a:lnSpc>
              <a:spcBef>
                <a:spcPts val="420"/>
              </a:spcBef>
            </a:pPr>
            <a:r>
              <a:rPr sz="2400" spc="135" dirty="0">
                <a:latin typeface="Verdana"/>
                <a:cs typeface="Verdana"/>
              </a:rPr>
              <a:t>washing</a:t>
            </a:r>
            <a:r>
              <a:rPr sz="2400" spc="195" dirty="0">
                <a:latin typeface="Verdana"/>
                <a:cs typeface="Verdana"/>
              </a:rPr>
              <a:t> </a:t>
            </a:r>
            <a:r>
              <a:rPr sz="2400" spc="135" dirty="0">
                <a:latin typeface="Verdana"/>
                <a:cs typeface="Verdana"/>
              </a:rPr>
              <a:t>machines.</a:t>
            </a:r>
            <a:endParaRPr sz="2400" dirty="0">
              <a:latin typeface="Verdana"/>
              <a:cs typeface="Verdana"/>
            </a:endParaRPr>
          </a:p>
          <a:p>
            <a:pPr marL="12700">
              <a:lnSpc>
                <a:spcPct val="100000"/>
              </a:lnSpc>
              <a:spcBef>
                <a:spcPts val="420"/>
              </a:spcBef>
            </a:pPr>
            <a:r>
              <a:rPr sz="2400" spc="35" dirty="0">
                <a:latin typeface="Verdana"/>
                <a:cs typeface="Verdana"/>
              </a:rPr>
              <a:t>They</a:t>
            </a:r>
            <a:r>
              <a:rPr sz="2400" spc="229" dirty="0">
                <a:latin typeface="Verdana"/>
                <a:cs typeface="Verdana"/>
              </a:rPr>
              <a:t> </a:t>
            </a:r>
            <a:r>
              <a:rPr sz="2400" spc="100" dirty="0">
                <a:latin typeface="Verdana"/>
                <a:cs typeface="Verdana"/>
              </a:rPr>
              <a:t>use</a:t>
            </a:r>
            <a:r>
              <a:rPr sz="2400" spc="235" dirty="0">
                <a:latin typeface="Verdana"/>
                <a:cs typeface="Verdana"/>
              </a:rPr>
              <a:t> </a:t>
            </a:r>
            <a:r>
              <a:rPr sz="2400" spc="135" dirty="0">
                <a:latin typeface="Verdana"/>
                <a:cs typeface="Verdana"/>
              </a:rPr>
              <a:t>high-level</a:t>
            </a:r>
            <a:r>
              <a:rPr sz="2400" spc="235" dirty="0">
                <a:latin typeface="Verdana"/>
                <a:cs typeface="Verdana"/>
              </a:rPr>
              <a:t> </a:t>
            </a:r>
            <a:r>
              <a:rPr sz="2400" spc="135" dirty="0">
                <a:latin typeface="Verdana"/>
                <a:cs typeface="Verdana"/>
              </a:rPr>
              <a:t>disinfectant</a:t>
            </a:r>
            <a:endParaRPr sz="2400" dirty="0">
              <a:latin typeface="Verdana"/>
              <a:cs typeface="Verdana"/>
            </a:endParaRPr>
          </a:p>
          <a:p>
            <a:pPr marL="12700" marR="102870">
              <a:lnSpc>
                <a:spcPct val="114599"/>
              </a:lnSpc>
            </a:pPr>
            <a:r>
              <a:rPr sz="2400" spc="105" dirty="0">
                <a:latin typeface="Verdana"/>
                <a:cs typeface="Verdana"/>
              </a:rPr>
              <a:t>solutions</a:t>
            </a:r>
            <a:r>
              <a:rPr sz="2400" spc="220" dirty="0">
                <a:latin typeface="Verdana"/>
                <a:cs typeface="Verdana"/>
              </a:rPr>
              <a:t> </a:t>
            </a:r>
            <a:r>
              <a:rPr sz="2400" spc="175" dirty="0">
                <a:latin typeface="Verdana"/>
                <a:cs typeface="Verdana"/>
              </a:rPr>
              <a:t>and</a:t>
            </a:r>
            <a:r>
              <a:rPr sz="2400" spc="225" dirty="0">
                <a:latin typeface="Verdana"/>
                <a:cs typeface="Verdana"/>
              </a:rPr>
              <a:t> </a:t>
            </a:r>
            <a:r>
              <a:rPr sz="2400" spc="190" dirty="0">
                <a:latin typeface="Verdana"/>
                <a:cs typeface="Verdana"/>
              </a:rPr>
              <a:t>chemical</a:t>
            </a:r>
            <a:r>
              <a:rPr sz="2400" spc="220" dirty="0">
                <a:latin typeface="Verdana"/>
                <a:cs typeface="Verdana"/>
              </a:rPr>
              <a:t> </a:t>
            </a:r>
            <a:r>
              <a:rPr sz="2400" spc="80" dirty="0">
                <a:latin typeface="Verdana"/>
                <a:cs typeface="Verdana"/>
              </a:rPr>
              <a:t>sterilisers</a:t>
            </a:r>
            <a:r>
              <a:rPr sz="2400" spc="225" dirty="0">
                <a:latin typeface="Verdana"/>
                <a:cs typeface="Verdana"/>
              </a:rPr>
              <a:t> </a:t>
            </a:r>
            <a:r>
              <a:rPr sz="2400" spc="145" dirty="0">
                <a:latin typeface="Verdana"/>
                <a:cs typeface="Verdana"/>
              </a:rPr>
              <a:t>such </a:t>
            </a:r>
            <a:r>
              <a:rPr sz="2400" spc="-830" dirty="0">
                <a:latin typeface="Verdana"/>
                <a:cs typeface="Verdana"/>
              </a:rPr>
              <a:t> </a:t>
            </a:r>
            <a:r>
              <a:rPr sz="2400" spc="155" dirty="0">
                <a:latin typeface="Verdana"/>
                <a:cs typeface="Verdana"/>
              </a:rPr>
              <a:t>as</a:t>
            </a:r>
            <a:r>
              <a:rPr sz="2400" spc="225" dirty="0">
                <a:latin typeface="Verdana"/>
                <a:cs typeface="Verdana"/>
              </a:rPr>
              <a:t> </a:t>
            </a:r>
            <a:r>
              <a:rPr sz="2400" spc="130" dirty="0">
                <a:latin typeface="Verdana"/>
                <a:cs typeface="Verdana"/>
              </a:rPr>
              <a:t>hydrogen</a:t>
            </a:r>
            <a:r>
              <a:rPr sz="2400" spc="229" dirty="0">
                <a:latin typeface="Verdana"/>
                <a:cs typeface="Verdana"/>
              </a:rPr>
              <a:t> </a:t>
            </a:r>
            <a:r>
              <a:rPr sz="2400" spc="75" dirty="0">
                <a:latin typeface="Verdana"/>
                <a:cs typeface="Verdana"/>
              </a:rPr>
              <a:t>peroxide.</a:t>
            </a:r>
            <a:endParaRPr sz="2400" dirty="0">
              <a:latin typeface="Verdana"/>
              <a:cs typeface="Verdana"/>
            </a:endParaRPr>
          </a:p>
          <a:p>
            <a:pPr marL="12700" marR="5080">
              <a:lnSpc>
                <a:spcPct val="114599"/>
              </a:lnSpc>
            </a:pPr>
            <a:r>
              <a:rPr sz="2400" spc="114" dirty="0">
                <a:latin typeface="Verdana"/>
                <a:cs typeface="Verdana"/>
              </a:rPr>
              <a:t>Specialty</a:t>
            </a:r>
            <a:r>
              <a:rPr sz="2400" spc="225" dirty="0">
                <a:latin typeface="Verdana"/>
                <a:cs typeface="Verdana"/>
              </a:rPr>
              <a:t> </a:t>
            </a:r>
            <a:r>
              <a:rPr sz="2400" spc="65" dirty="0">
                <a:latin typeface="Verdana"/>
                <a:cs typeface="Verdana"/>
              </a:rPr>
              <a:t>linen</a:t>
            </a:r>
            <a:r>
              <a:rPr sz="2400" spc="225" dirty="0">
                <a:latin typeface="Verdana"/>
                <a:cs typeface="Verdana"/>
              </a:rPr>
              <a:t> </a:t>
            </a:r>
            <a:r>
              <a:rPr sz="2400" spc="125" dirty="0">
                <a:latin typeface="Verdana"/>
                <a:cs typeface="Verdana"/>
              </a:rPr>
              <a:t>services</a:t>
            </a:r>
            <a:r>
              <a:rPr sz="2400" spc="225" dirty="0">
                <a:latin typeface="Verdana"/>
                <a:cs typeface="Verdana"/>
              </a:rPr>
              <a:t> </a:t>
            </a:r>
            <a:r>
              <a:rPr sz="2400" spc="100" dirty="0">
                <a:latin typeface="Verdana"/>
                <a:cs typeface="Verdana"/>
              </a:rPr>
              <a:t>must</a:t>
            </a:r>
            <a:r>
              <a:rPr sz="2400" spc="229" dirty="0">
                <a:latin typeface="Verdana"/>
                <a:cs typeface="Verdana"/>
              </a:rPr>
              <a:t> </a:t>
            </a:r>
            <a:r>
              <a:rPr sz="2400" spc="150" dirty="0">
                <a:latin typeface="Verdana"/>
                <a:cs typeface="Verdana"/>
              </a:rPr>
              <a:t>adhere</a:t>
            </a:r>
            <a:r>
              <a:rPr sz="2400" spc="225" dirty="0">
                <a:latin typeface="Verdana"/>
                <a:cs typeface="Verdana"/>
              </a:rPr>
              <a:t> </a:t>
            </a:r>
            <a:r>
              <a:rPr sz="2400" spc="40" dirty="0">
                <a:latin typeface="Verdana"/>
                <a:cs typeface="Verdana"/>
              </a:rPr>
              <a:t>to </a:t>
            </a:r>
            <a:r>
              <a:rPr sz="2400" spc="-830" dirty="0">
                <a:latin typeface="Verdana"/>
                <a:cs typeface="Verdana"/>
              </a:rPr>
              <a:t> </a:t>
            </a:r>
            <a:r>
              <a:rPr sz="2400" spc="80" dirty="0">
                <a:latin typeface="Verdana"/>
                <a:cs typeface="Verdana"/>
              </a:rPr>
              <a:t>strict</a:t>
            </a:r>
            <a:r>
              <a:rPr sz="2400" spc="225" dirty="0">
                <a:latin typeface="Verdana"/>
                <a:cs typeface="Verdana"/>
              </a:rPr>
              <a:t> </a:t>
            </a:r>
            <a:r>
              <a:rPr sz="2400" spc="120" dirty="0">
                <a:latin typeface="Verdana"/>
                <a:cs typeface="Verdana"/>
              </a:rPr>
              <a:t>infection</a:t>
            </a:r>
            <a:r>
              <a:rPr sz="2400" spc="225" dirty="0">
                <a:latin typeface="Verdana"/>
                <a:cs typeface="Verdana"/>
              </a:rPr>
              <a:t> </a:t>
            </a:r>
            <a:r>
              <a:rPr sz="2400" spc="105" dirty="0">
                <a:latin typeface="Verdana"/>
                <a:cs typeface="Verdana"/>
              </a:rPr>
              <a:t>prevention</a:t>
            </a:r>
            <a:r>
              <a:rPr sz="2400" spc="229" dirty="0">
                <a:latin typeface="Verdana"/>
                <a:cs typeface="Verdana"/>
              </a:rPr>
              <a:t> </a:t>
            </a:r>
            <a:r>
              <a:rPr sz="2400" spc="175" dirty="0">
                <a:latin typeface="Verdana"/>
                <a:cs typeface="Verdana"/>
              </a:rPr>
              <a:t>and</a:t>
            </a:r>
            <a:r>
              <a:rPr sz="2400" spc="225" dirty="0">
                <a:latin typeface="Verdana"/>
                <a:cs typeface="Verdana"/>
              </a:rPr>
              <a:t> </a:t>
            </a:r>
            <a:r>
              <a:rPr sz="2400" spc="114" dirty="0">
                <a:latin typeface="Verdana"/>
                <a:cs typeface="Verdana"/>
              </a:rPr>
              <a:t>control </a:t>
            </a:r>
            <a:r>
              <a:rPr sz="2400" spc="120" dirty="0">
                <a:latin typeface="Verdana"/>
                <a:cs typeface="Verdana"/>
              </a:rPr>
              <a:t> </a:t>
            </a:r>
            <a:r>
              <a:rPr sz="2400" spc="140" dirty="0">
                <a:latin typeface="Verdana"/>
                <a:cs typeface="Verdana"/>
              </a:rPr>
              <a:t>practices.</a:t>
            </a:r>
            <a:endParaRPr sz="2400" dirty="0">
              <a:latin typeface="Verdana"/>
              <a:cs typeface="Verdana"/>
            </a:endParaRPr>
          </a:p>
        </p:txBody>
      </p:sp>
      <p:grpSp>
        <p:nvGrpSpPr>
          <p:cNvPr id="8" name="object 8"/>
          <p:cNvGrpSpPr/>
          <p:nvPr/>
        </p:nvGrpSpPr>
        <p:grpSpPr>
          <a:xfrm>
            <a:off x="8901278" y="0"/>
            <a:ext cx="9387205" cy="10287000"/>
            <a:chOff x="8901278" y="0"/>
            <a:chExt cx="9387205" cy="10287000"/>
          </a:xfrm>
        </p:grpSpPr>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17058168" y="9258301"/>
              <a:ext cx="942973" cy="723898"/>
            </a:xfrm>
            <a:prstGeom prst="rect">
              <a:avLst/>
            </a:prstGeom>
          </p:spPr>
        </p:pic>
        <p:pic>
          <p:nvPicPr>
            <p:cNvPr id="10" name="object 10"/>
            <p:cNvPicPr/>
            <p:nvPr/>
          </p:nvPicPr>
          <p:blipFill>
            <a:blip r:embed="rId6" cstate="print"/>
            <a:stretch>
              <a:fillRect/>
            </a:stretch>
          </p:blipFill>
          <p:spPr>
            <a:xfrm>
              <a:off x="8901278" y="0"/>
              <a:ext cx="9386721" cy="10286999"/>
            </a:xfrm>
            <a:prstGeom prst="rect">
              <a:avLst/>
            </a:prstGeom>
          </p:spPr>
        </p:pic>
      </p:grpSp>
      <p:sp>
        <p:nvSpPr>
          <p:cNvPr id="11" name="object 11"/>
          <p:cNvSpPr txBox="1">
            <a:spLocks noGrp="1"/>
          </p:cNvSpPr>
          <p:nvPr>
            <p:ph type="title"/>
          </p:nvPr>
        </p:nvSpPr>
        <p:spPr>
          <a:xfrm>
            <a:off x="1016000" y="953834"/>
            <a:ext cx="3944620" cy="695960"/>
          </a:xfrm>
          <a:prstGeom prst="rect">
            <a:avLst/>
          </a:prstGeom>
        </p:spPr>
        <p:txBody>
          <a:bodyPr vert="horz" wrap="square" lIns="0" tIns="12700" rIns="0" bIns="0" rtlCol="0">
            <a:spAutoFit/>
          </a:bodyPr>
          <a:lstStyle/>
          <a:p>
            <a:pPr marL="12700">
              <a:lnSpc>
                <a:spcPct val="100000"/>
              </a:lnSpc>
              <a:spcBef>
                <a:spcPts val="100"/>
              </a:spcBef>
            </a:pPr>
            <a:r>
              <a:rPr spc="-210" dirty="0"/>
              <a:t>Linen</a:t>
            </a:r>
            <a:r>
              <a:rPr spc="-185" dirty="0"/>
              <a:t> </a:t>
            </a:r>
            <a:r>
              <a:rPr spc="-150" dirty="0"/>
              <a:t>Service</a:t>
            </a:r>
          </a:p>
        </p:txBody>
      </p:sp>
      <p:pic>
        <p:nvPicPr>
          <p:cNvPr id="13" name="object 5">
            <a:hlinkClick r:id="rId7" action="ppaction://hlinksldjump"/>
            <a:extLst>
              <a:ext uri="{FF2B5EF4-FFF2-40B4-BE49-F238E27FC236}">
                <a16:creationId xmlns:a16="http://schemas.microsoft.com/office/drawing/2014/main" id="{A1EE2B5B-4BBD-A607-F4C5-109106AB4C50}"/>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4" name="object 4"/>
          <p:cNvPicPr/>
          <p:nvPr/>
        </p:nvPicPr>
        <p:blipFill>
          <a:blip r:embed="rId2" cstate="print"/>
          <a:stretch>
            <a:fillRect/>
          </a:stretch>
        </p:blipFill>
        <p:spPr>
          <a:xfrm>
            <a:off x="11219404" y="5224123"/>
            <a:ext cx="3626591" cy="4571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382774" y="4121589"/>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382774" y="4540689"/>
            <a:ext cx="114300" cy="114300"/>
          </a:xfrm>
          <a:prstGeom prst="rect">
            <a:avLst/>
          </a:prstGeom>
        </p:spPr>
      </p:pic>
      <p:sp>
        <p:nvSpPr>
          <p:cNvPr id="7" name="object 7"/>
          <p:cNvSpPr txBox="1"/>
          <p:nvPr/>
        </p:nvSpPr>
        <p:spPr>
          <a:xfrm>
            <a:off x="1150996" y="2245799"/>
            <a:ext cx="6131560" cy="2540000"/>
          </a:xfrm>
          <a:prstGeom prst="rect">
            <a:avLst/>
          </a:prstGeom>
        </p:spPr>
        <p:txBody>
          <a:bodyPr vert="horz" wrap="square" lIns="0" tIns="12700" rIns="0" bIns="0" rtlCol="0">
            <a:spAutoFit/>
          </a:bodyPr>
          <a:lstStyle/>
          <a:p>
            <a:pPr marL="12700" marR="5080">
              <a:lnSpc>
                <a:spcPct val="114599"/>
              </a:lnSpc>
              <a:spcBef>
                <a:spcPts val="100"/>
              </a:spcBef>
            </a:pPr>
            <a:r>
              <a:rPr sz="2400" spc="-45" dirty="0">
                <a:latin typeface="Verdana"/>
                <a:cs typeface="Verdana"/>
              </a:rPr>
              <a:t>Making</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65" dirty="0">
                <a:latin typeface="Verdana"/>
                <a:cs typeface="Verdana"/>
              </a:rPr>
              <a:t>bed</a:t>
            </a:r>
            <a:r>
              <a:rPr sz="2400" spc="-125" dirty="0">
                <a:latin typeface="Verdana"/>
                <a:cs typeface="Verdana"/>
              </a:rPr>
              <a:t> </a:t>
            </a:r>
            <a:r>
              <a:rPr sz="2400" spc="-135" dirty="0">
                <a:latin typeface="Verdana"/>
                <a:cs typeface="Verdana"/>
              </a:rPr>
              <a:t>isn't</a:t>
            </a:r>
            <a:r>
              <a:rPr sz="2400" spc="-125" dirty="0">
                <a:latin typeface="Verdana"/>
                <a:cs typeface="Verdana"/>
              </a:rPr>
              <a:t> just </a:t>
            </a:r>
            <a:r>
              <a:rPr sz="2400" spc="70" dirty="0">
                <a:latin typeface="Verdana"/>
                <a:cs typeface="Verdana"/>
              </a:rPr>
              <a:t>as</a:t>
            </a:r>
            <a:r>
              <a:rPr sz="2400" spc="-125" dirty="0">
                <a:latin typeface="Verdana"/>
                <a:cs typeface="Verdana"/>
              </a:rPr>
              <a:t> </a:t>
            </a:r>
            <a:r>
              <a:rPr sz="2400" spc="-15" dirty="0">
                <a:latin typeface="Verdana"/>
                <a:cs typeface="Verdana"/>
              </a:rPr>
              <a:t>simple</a:t>
            </a:r>
            <a:r>
              <a:rPr sz="2400" spc="-125" dirty="0">
                <a:latin typeface="Verdana"/>
                <a:cs typeface="Verdana"/>
              </a:rPr>
              <a:t> </a:t>
            </a:r>
            <a:r>
              <a:rPr sz="2400" spc="55" dirty="0">
                <a:latin typeface="Verdana"/>
                <a:cs typeface="Verdana"/>
              </a:rPr>
              <a:t>as  </a:t>
            </a:r>
            <a:r>
              <a:rPr sz="2400" spc="25" dirty="0">
                <a:latin typeface="Verdana"/>
                <a:cs typeface="Verdana"/>
              </a:rPr>
              <a:t>changing</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75" dirty="0">
                <a:latin typeface="Verdana"/>
                <a:cs typeface="Verdana"/>
              </a:rPr>
              <a:t>sheets.</a:t>
            </a:r>
            <a:r>
              <a:rPr sz="2400" spc="-125" dirty="0">
                <a:latin typeface="Verdana"/>
                <a:cs typeface="Verdana"/>
              </a:rPr>
              <a:t> </a:t>
            </a:r>
            <a:r>
              <a:rPr sz="2400" spc="-65" dirty="0">
                <a:latin typeface="Verdana"/>
                <a:cs typeface="Verdana"/>
              </a:rPr>
              <a:t>You</a:t>
            </a:r>
            <a:r>
              <a:rPr sz="2400" spc="-125" dirty="0">
                <a:latin typeface="Verdana"/>
                <a:cs typeface="Verdana"/>
              </a:rPr>
              <a:t> </a:t>
            </a:r>
            <a:r>
              <a:rPr sz="2400" spc="-35" dirty="0">
                <a:latin typeface="Verdana"/>
                <a:cs typeface="Verdana"/>
              </a:rPr>
              <a:t>must</a:t>
            </a:r>
            <a:r>
              <a:rPr sz="2400" spc="-125" dirty="0">
                <a:latin typeface="Verdana"/>
                <a:cs typeface="Verdana"/>
              </a:rPr>
              <a:t> </a:t>
            </a:r>
            <a:r>
              <a:rPr sz="2400" spc="-90" dirty="0">
                <a:latin typeface="Verdana"/>
                <a:cs typeface="Verdana"/>
              </a:rPr>
              <a:t>know</a:t>
            </a:r>
            <a:r>
              <a:rPr sz="2400" spc="-125" dirty="0">
                <a:latin typeface="Verdana"/>
                <a:cs typeface="Verdana"/>
              </a:rPr>
              <a:t> </a:t>
            </a:r>
            <a:r>
              <a:rPr sz="2400" spc="-135" dirty="0">
                <a:latin typeface="Verdana"/>
                <a:cs typeface="Verdana"/>
              </a:rPr>
              <a:t>t</a:t>
            </a:r>
            <a:r>
              <a:rPr sz="2400" spc="-15" dirty="0">
                <a:latin typeface="Verdana"/>
                <a:cs typeface="Verdana"/>
              </a:rPr>
              <a:t>he  </a:t>
            </a:r>
            <a:r>
              <a:rPr sz="2400" spc="-10" dirty="0">
                <a:latin typeface="Verdana"/>
                <a:cs typeface="Verdana"/>
              </a:rPr>
              <a:t>correct</a:t>
            </a:r>
            <a:r>
              <a:rPr sz="2400" spc="-125" dirty="0">
                <a:latin typeface="Verdana"/>
                <a:cs typeface="Verdana"/>
              </a:rPr>
              <a:t> </a:t>
            </a:r>
            <a:r>
              <a:rPr sz="2400" spc="5" dirty="0">
                <a:latin typeface="Verdana"/>
                <a:cs typeface="Verdana"/>
              </a:rPr>
              <a:t>procedure</a:t>
            </a:r>
            <a:r>
              <a:rPr sz="2400" spc="-125" dirty="0">
                <a:latin typeface="Verdana"/>
                <a:cs typeface="Verdana"/>
              </a:rPr>
              <a:t> </a:t>
            </a:r>
            <a:r>
              <a:rPr sz="2400" spc="-45" dirty="0">
                <a:latin typeface="Verdana"/>
                <a:cs typeface="Verdana"/>
              </a:rPr>
              <a:t>to</a:t>
            </a:r>
            <a:r>
              <a:rPr sz="2400" spc="-125" dirty="0">
                <a:latin typeface="Verdana"/>
                <a:cs typeface="Verdana"/>
              </a:rPr>
              <a:t> </a:t>
            </a:r>
            <a:r>
              <a:rPr sz="2400" spc="-55" dirty="0">
                <a:latin typeface="Verdana"/>
                <a:cs typeface="Verdana"/>
              </a:rPr>
              <a:t>prevent</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35" dirty="0">
                <a:latin typeface="Verdana"/>
                <a:cs typeface="Verdana"/>
              </a:rPr>
              <a:t>control </a:t>
            </a:r>
            <a:r>
              <a:rPr sz="2400" spc="-825" dirty="0">
                <a:latin typeface="Verdana"/>
                <a:cs typeface="Verdana"/>
              </a:rPr>
              <a:t> </a:t>
            </a:r>
            <a:r>
              <a:rPr sz="2400" spc="25" dirty="0">
                <a:latin typeface="Verdana"/>
                <a:cs typeface="Verdana"/>
              </a:rPr>
              <a:t>spread</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80" dirty="0">
                <a:latin typeface="Verdana"/>
                <a:cs typeface="Verdana"/>
              </a:rPr>
              <a:t>infection,</a:t>
            </a:r>
            <a:r>
              <a:rPr sz="2400" spc="-125" dirty="0">
                <a:latin typeface="Verdana"/>
                <a:cs typeface="Verdana"/>
              </a:rPr>
              <a:t> </a:t>
            </a:r>
            <a:r>
              <a:rPr sz="2400" spc="-85" dirty="0">
                <a:latin typeface="Verdana"/>
                <a:cs typeface="Verdana"/>
              </a:rPr>
              <a:t>this</a:t>
            </a:r>
            <a:r>
              <a:rPr sz="2400" spc="-125" dirty="0">
                <a:latin typeface="Verdana"/>
                <a:cs typeface="Verdana"/>
              </a:rPr>
              <a:t> </a:t>
            </a:r>
            <a:r>
              <a:rPr sz="2400" spc="-55" dirty="0">
                <a:latin typeface="Verdana"/>
                <a:cs typeface="Verdana"/>
              </a:rPr>
              <a:t>includes:</a:t>
            </a:r>
            <a:endParaRPr sz="2400">
              <a:latin typeface="Verdana"/>
              <a:cs typeface="Verdana"/>
            </a:endParaRPr>
          </a:p>
          <a:p>
            <a:pPr marL="530225">
              <a:lnSpc>
                <a:spcPct val="100000"/>
              </a:lnSpc>
              <a:spcBef>
                <a:spcPts val="420"/>
              </a:spcBef>
            </a:pPr>
            <a:r>
              <a:rPr sz="2400" spc="-40" dirty="0">
                <a:latin typeface="Verdana"/>
                <a:cs typeface="Verdana"/>
              </a:rPr>
              <a:t>Removing</a:t>
            </a:r>
            <a:r>
              <a:rPr sz="2400" spc="-160" dirty="0">
                <a:latin typeface="Verdana"/>
                <a:cs typeface="Verdana"/>
              </a:rPr>
              <a:t> </a:t>
            </a:r>
            <a:r>
              <a:rPr sz="2400" spc="-75" dirty="0">
                <a:latin typeface="Verdana"/>
                <a:cs typeface="Verdana"/>
              </a:rPr>
              <a:t>linen</a:t>
            </a:r>
            <a:endParaRPr sz="2400">
              <a:latin typeface="Verdana"/>
              <a:cs typeface="Verdana"/>
            </a:endParaRPr>
          </a:p>
          <a:p>
            <a:pPr marL="530225">
              <a:lnSpc>
                <a:spcPct val="100000"/>
              </a:lnSpc>
              <a:spcBef>
                <a:spcPts val="420"/>
              </a:spcBef>
            </a:pPr>
            <a:r>
              <a:rPr sz="2400" spc="-25" dirty="0">
                <a:latin typeface="Verdana"/>
                <a:cs typeface="Verdana"/>
              </a:rPr>
              <a:t>Wearing</a:t>
            </a:r>
            <a:r>
              <a:rPr sz="2400" spc="-145" dirty="0">
                <a:latin typeface="Verdana"/>
                <a:cs typeface="Verdana"/>
              </a:rPr>
              <a:t> </a:t>
            </a:r>
            <a:r>
              <a:rPr sz="2400" dirty="0">
                <a:latin typeface="Verdana"/>
                <a:cs typeface="Verdana"/>
              </a:rPr>
              <a:t>appropriate</a:t>
            </a:r>
            <a:r>
              <a:rPr sz="2400" spc="-140" dirty="0">
                <a:latin typeface="Verdana"/>
                <a:cs typeface="Verdana"/>
              </a:rPr>
              <a:t> </a:t>
            </a:r>
            <a:r>
              <a:rPr sz="2400" spc="-185" dirty="0">
                <a:latin typeface="Verdana"/>
                <a:cs typeface="Verdana"/>
              </a:rPr>
              <a:t>PPE</a:t>
            </a:r>
            <a:endParaRPr sz="2400">
              <a:latin typeface="Verdana"/>
              <a:cs typeface="Verdana"/>
            </a:endParaRPr>
          </a:p>
        </p:txBody>
      </p:sp>
      <p:sp>
        <p:nvSpPr>
          <p:cNvPr id="8" name="object 8"/>
          <p:cNvSpPr txBox="1">
            <a:spLocks noGrp="1"/>
          </p:cNvSpPr>
          <p:nvPr>
            <p:ph type="title"/>
          </p:nvPr>
        </p:nvSpPr>
        <p:spPr>
          <a:xfrm>
            <a:off x="1015998" y="953837"/>
            <a:ext cx="3866515" cy="695960"/>
          </a:xfrm>
          <a:prstGeom prst="rect">
            <a:avLst/>
          </a:prstGeom>
        </p:spPr>
        <p:txBody>
          <a:bodyPr vert="horz" wrap="square" lIns="0" tIns="12700" rIns="0" bIns="0" rtlCol="0">
            <a:spAutoFit/>
          </a:bodyPr>
          <a:lstStyle/>
          <a:p>
            <a:pPr marL="12700">
              <a:lnSpc>
                <a:spcPct val="100000"/>
              </a:lnSpc>
              <a:spcBef>
                <a:spcPts val="100"/>
              </a:spcBef>
            </a:pPr>
            <a:r>
              <a:rPr spc="-20" dirty="0"/>
              <a:t>Making</a:t>
            </a:r>
            <a:r>
              <a:rPr spc="-254" dirty="0"/>
              <a:t> </a:t>
            </a:r>
            <a:r>
              <a:rPr spc="-180" dirty="0"/>
              <a:t>Beds</a:t>
            </a:r>
          </a:p>
        </p:txBody>
      </p:sp>
      <p:pic>
        <p:nvPicPr>
          <p:cNvPr id="9" name="object 9"/>
          <p:cNvPicPr/>
          <p:nvPr/>
        </p:nvPicPr>
        <p:blipFill>
          <a:blip r:embed="rId5" cstate="print"/>
          <a:stretch>
            <a:fillRect/>
          </a:stretch>
        </p:blipFill>
        <p:spPr>
          <a:xfrm>
            <a:off x="7181916" y="5224123"/>
            <a:ext cx="3028949" cy="4571999"/>
          </a:xfrm>
          <a:prstGeom prst="rect">
            <a:avLst/>
          </a:prstGeom>
        </p:spPr>
      </p:pic>
      <p:pic>
        <p:nvPicPr>
          <p:cNvPr id="10" name="object 10"/>
          <p:cNvPicPr/>
          <p:nvPr/>
        </p:nvPicPr>
        <p:blipFill>
          <a:blip r:embed="rId6" cstate="print"/>
          <a:stretch>
            <a:fillRect/>
          </a:stretch>
        </p:blipFill>
        <p:spPr>
          <a:xfrm>
            <a:off x="2829062" y="5224123"/>
            <a:ext cx="3162299" cy="4571999"/>
          </a:xfrm>
          <a:prstGeom prst="rect">
            <a:avLst/>
          </a:prstGeom>
        </p:spPr>
      </p:pic>
      <p:pic>
        <p:nvPicPr>
          <p:cNvPr id="12" name="object 5">
            <a:hlinkClick r:id="rId7" action="ppaction://hlinksldjump"/>
            <a:extLst>
              <a:ext uri="{FF2B5EF4-FFF2-40B4-BE49-F238E27FC236}">
                <a16:creationId xmlns:a16="http://schemas.microsoft.com/office/drawing/2014/main" id="{0E0817A3-ECDF-4FF2-39C4-AD7E101A8071}"/>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3" name="TextBox 2">
            <a:extLst>
              <a:ext uri="{FF2B5EF4-FFF2-40B4-BE49-F238E27FC236}">
                <a16:creationId xmlns:a16="http://schemas.microsoft.com/office/drawing/2014/main" id="{F50CD6E1-66AB-8361-F0F1-165123AF7B67}"/>
              </a:ext>
            </a:extLst>
          </p:cNvPr>
          <p:cNvSpPr txBox="1"/>
          <p:nvPr/>
        </p:nvSpPr>
        <p:spPr>
          <a:xfrm>
            <a:off x="8839200" y="1181100"/>
            <a:ext cx="8066026" cy="1754326"/>
          </a:xfrm>
          <a:prstGeom prst="rect">
            <a:avLst/>
          </a:prstGeom>
          <a:noFill/>
        </p:spPr>
        <p:txBody>
          <a:bodyPr wrap="square" rtlCol="0">
            <a:spAutoFit/>
          </a:bodyPr>
          <a:lstStyle/>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Making a hospital bed</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Removing Linen</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The Six Cs Handling Soiled Linen</a:t>
            </a:r>
            <a:r>
              <a:rPr lang="en-AU" sz="1800" dirty="0">
                <a:effectLst/>
                <a:latin typeface="Calibri" panose="020F0502020204030204" pitchFamily="34" charset="0"/>
                <a:ea typeface="Calibri" panose="020F0502020204030204" pitchFamily="34" charset="0"/>
                <a:cs typeface="Times New Roman" panose="02020603050405020304" pitchFamily="18" charset="0"/>
              </a:rPr>
              <a:t>- This video is US version, you can find a local one if required. DHHS Tasmania, Public Health Services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 Waste and Linen Management Education</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28" y="3"/>
            <a:ext cx="9616570"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5838083"/>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6257183"/>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5" y="6676283"/>
            <a:ext cx="114300" cy="11430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47775" y="7095383"/>
            <a:ext cx="114300" cy="114299"/>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247775" y="7514483"/>
            <a:ext cx="114300" cy="114300"/>
          </a:xfrm>
          <a:prstGeom prst="rect">
            <a:avLst/>
          </a:prstGeom>
        </p:spPr>
      </p:pic>
      <p:sp>
        <p:nvSpPr>
          <p:cNvPr id="9" name="object 9"/>
          <p:cNvSpPr txBox="1"/>
          <p:nvPr/>
        </p:nvSpPr>
        <p:spPr>
          <a:xfrm>
            <a:off x="1016006" y="2704993"/>
            <a:ext cx="6479540" cy="5054600"/>
          </a:xfrm>
          <a:prstGeom prst="rect">
            <a:avLst/>
          </a:prstGeom>
        </p:spPr>
        <p:txBody>
          <a:bodyPr vert="horz" wrap="square" lIns="0" tIns="12700" rIns="0" bIns="0" rtlCol="0">
            <a:spAutoFit/>
          </a:bodyPr>
          <a:lstStyle/>
          <a:p>
            <a:pPr marL="12700" marR="5080">
              <a:lnSpc>
                <a:spcPct val="114599"/>
              </a:lnSpc>
              <a:spcBef>
                <a:spcPts val="100"/>
              </a:spcBef>
            </a:pPr>
            <a:r>
              <a:rPr sz="2400" spc="35" dirty="0">
                <a:latin typeface="Verdana"/>
                <a:cs typeface="Verdana"/>
              </a:rPr>
              <a:t>The</a:t>
            </a:r>
            <a:r>
              <a:rPr sz="2400" spc="225" dirty="0">
                <a:latin typeface="Verdana"/>
                <a:cs typeface="Verdana"/>
              </a:rPr>
              <a:t> </a:t>
            </a:r>
            <a:r>
              <a:rPr sz="2400" spc="140" dirty="0">
                <a:latin typeface="Verdana"/>
                <a:cs typeface="Verdana"/>
              </a:rPr>
              <a:t>handling</a:t>
            </a:r>
            <a:r>
              <a:rPr sz="2400" spc="225" dirty="0">
                <a:latin typeface="Verdana"/>
                <a:cs typeface="Verdana"/>
              </a:rPr>
              <a:t> </a:t>
            </a:r>
            <a:r>
              <a:rPr sz="2400" spc="175" dirty="0">
                <a:latin typeface="Verdana"/>
                <a:cs typeface="Verdana"/>
              </a:rPr>
              <a:t>and</a:t>
            </a:r>
            <a:r>
              <a:rPr sz="2400" spc="229" dirty="0">
                <a:latin typeface="Verdana"/>
                <a:cs typeface="Verdana"/>
              </a:rPr>
              <a:t> </a:t>
            </a:r>
            <a:r>
              <a:rPr sz="2400" spc="150" dirty="0">
                <a:latin typeface="Verdana"/>
                <a:cs typeface="Verdana"/>
              </a:rPr>
              <a:t>disposing</a:t>
            </a:r>
            <a:r>
              <a:rPr sz="2400" spc="225" dirty="0">
                <a:latin typeface="Verdana"/>
                <a:cs typeface="Verdana"/>
              </a:rPr>
              <a:t> </a:t>
            </a:r>
            <a:r>
              <a:rPr sz="2400" spc="80" dirty="0">
                <a:latin typeface="Verdana"/>
                <a:cs typeface="Verdana"/>
              </a:rPr>
              <a:t>of</a:t>
            </a:r>
            <a:r>
              <a:rPr sz="2400" spc="229" dirty="0">
                <a:latin typeface="Verdana"/>
                <a:cs typeface="Verdana"/>
              </a:rPr>
              <a:t> </a:t>
            </a:r>
            <a:r>
              <a:rPr sz="2400" spc="130" dirty="0">
                <a:latin typeface="Verdana"/>
                <a:cs typeface="Verdana"/>
              </a:rPr>
              <a:t>waste </a:t>
            </a:r>
            <a:r>
              <a:rPr sz="2400" spc="135" dirty="0">
                <a:latin typeface="Verdana"/>
                <a:cs typeface="Verdana"/>
              </a:rPr>
              <a:t> </a:t>
            </a:r>
            <a:r>
              <a:rPr sz="2400" spc="95" dirty="0">
                <a:latin typeface="Verdana"/>
                <a:cs typeface="Verdana"/>
              </a:rPr>
              <a:t>varies</a:t>
            </a:r>
            <a:r>
              <a:rPr sz="2400" spc="229" dirty="0">
                <a:latin typeface="Verdana"/>
                <a:cs typeface="Verdana"/>
              </a:rPr>
              <a:t> </a:t>
            </a:r>
            <a:r>
              <a:rPr sz="2400" spc="195" dirty="0">
                <a:latin typeface="Verdana"/>
                <a:cs typeface="Verdana"/>
              </a:rPr>
              <a:t>according</a:t>
            </a:r>
            <a:r>
              <a:rPr sz="2400" spc="229" dirty="0">
                <a:latin typeface="Verdana"/>
                <a:cs typeface="Verdana"/>
              </a:rPr>
              <a:t> </a:t>
            </a:r>
            <a:r>
              <a:rPr sz="2400" spc="40" dirty="0">
                <a:latin typeface="Verdana"/>
                <a:cs typeface="Verdana"/>
              </a:rPr>
              <a:t>to</a:t>
            </a:r>
            <a:r>
              <a:rPr sz="2400" spc="229" dirty="0">
                <a:latin typeface="Verdana"/>
                <a:cs typeface="Verdana"/>
              </a:rPr>
              <a:t> </a:t>
            </a:r>
            <a:r>
              <a:rPr sz="2400" spc="60" dirty="0">
                <a:latin typeface="Verdana"/>
                <a:cs typeface="Verdana"/>
              </a:rPr>
              <a:t>the</a:t>
            </a:r>
            <a:r>
              <a:rPr sz="2400" spc="235" dirty="0">
                <a:latin typeface="Verdana"/>
                <a:cs typeface="Verdana"/>
              </a:rPr>
              <a:t> </a:t>
            </a:r>
            <a:r>
              <a:rPr sz="2400" spc="90" dirty="0">
                <a:latin typeface="Verdana"/>
                <a:cs typeface="Verdana"/>
              </a:rPr>
              <a:t>type</a:t>
            </a:r>
            <a:r>
              <a:rPr sz="2400" spc="229" dirty="0">
                <a:latin typeface="Verdana"/>
                <a:cs typeface="Verdana"/>
              </a:rPr>
              <a:t> </a:t>
            </a:r>
            <a:r>
              <a:rPr sz="2400" spc="80" dirty="0">
                <a:latin typeface="Verdana"/>
                <a:cs typeface="Verdana"/>
              </a:rPr>
              <a:t>of</a:t>
            </a:r>
            <a:r>
              <a:rPr sz="2400" spc="229" dirty="0">
                <a:latin typeface="Verdana"/>
                <a:cs typeface="Verdana"/>
              </a:rPr>
              <a:t> </a:t>
            </a:r>
            <a:r>
              <a:rPr sz="2400" spc="80" dirty="0">
                <a:latin typeface="Verdana"/>
                <a:cs typeface="Verdana"/>
              </a:rPr>
              <a:t>waste.</a:t>
            </a:r>
            <a:endParaRPr sz="2400">
              <a:latin typeface="Verdana"/>
              <a:cs typeface="Verdana"/>
            </a:endParaRPr>
          </a:p>
          <a:p>
            <a:pPr marL="12700" marR="535305" algn="just">
              <a:lnSpc>
                <a:spcPct val="114599"/>
              </a:lnSpc>
              <a:spcBef>
                <a:spcPts val="3300"/>
              </a:spcBef>
            </a:pPr>
            <a:r>
              <a:rPr sz="2400" spc="90" dirty="0">
                <a:latin typeface="Verdana"/>
                <a:cs typeface="Verdana"/>
              </a:rPr>
              <a:t>When </a:t>
            </a:r>
            <a:r>
              <a:rPr sz="2400" spc="65" dirty="0">
                <a:latin typeface="Verdana"/>
                <a:cs typeface="Verdana"/>
              </a:rPr>
              <a:t>working </a:t>
            </a:r>
            <a:r>
              <a:rPr sz="2400" spc="-10" dirty="0">
                <a:latin typeface="Verdana"/>
                <a:cs typeface="Verdana"/>
              </a:rPr>
              <a:t>in </a:t>
            </a:r>
            <a:r>
              <a:rPr sz="2400" spc="60" dirty="0">
                <a:latin typeface="Verdana"/>
                <a:cs typeface="Verdana"/>
              </a:rPr>
              <a:t>the </a:t>
            </a:r>
            <a:r>
              <a:rPr sz="2400" spc="110" dirty="0">
                <a:latin typeface="Verdana"/>
                <a:cs typeface="Verdana"/>
              </a:rPr>
              <a:t>health </a:t>
            </a:r>
            <a:r>
              <a:rPr sz="2400" spc="114" dirty="0">
                <a:latin typeface="Verdana"/>
                <a:cs typeface="Verdana"/>
              </a:rPr>
              <a:t>service </a:t>
            </a:r>
            <a:r>
              <a:rPr sz="2400" spc="120" dirty="0">
                <a:latin typeface="Verdana"/>
                <a:cs typeface="Verdana"/>
              </a:rPr>
              <a:t> </a:t>
            </a:r>
            <a:r>
              <a:rPr sz="2400" spc="75" dirty="0">
                <a:latin typeface="Verdana"/>
                <a:cs typeface="Verdana"/>
              </a:rPr>
              <a:t>industry there </a:t>
            </a:r>
            <a:r>
              <a:rPr sz="2400" spc="110" dirty="0">
                <a:latin typeface="Verdana"/>
                <a:cs typeface="Verdana"/>
              </a:rPr>
              <a:t>are </a:t>
            </a:r>
            <a:r>
              <a:rPr sz="2400" spc="170" dirty="0">
                <a:latin typeface="Verdana"/>
                <a:cs typeface="Verdana"/>
              </a:rPr>
              <a:t>specific </a:t>
            </a:r>
            <a:r>
              <a:rPr sz="2400" spc="105" dirty="0">
                <a:latin typeface="Verdana"/>
                <a:cs typeface="Verdana"/>
              </a:rPr>
              <a:t>types </a:t>
            </a:r>
            <a:r>
              <a:rPr sz="2400" spc="80" dirty="0">
                <a:latin typeface="Verdana"/>
                <a:cs typeface="Verdana"/>
              </a:rPr>
              <a:t>of </a:t>
            </a:r>
            <a:r>
              <a:rPr sz="2400" spc="-830" dirty="0">
                <a:latin typeface="Verdana"/>
                <a:cs typeface="Verdana"/>
              </a:rPr>
              <a:t> </a:t>
            </a:r>
            <a:r>
              <a:rPr sz="2400" spc="130" dirty="0">
                <a:latin typeface="Verdana"/>
                <a:cs typeface="Verdana"/>
              </a:rPr>
              <a:t>waste</a:t>
            </a:r>
            <a:r>
              <a:rPr sz="2400" spc="225" dirty="0">
                <a:latin typeface="Verdana"/>
                <a:cs typeface="Verdana"/>
              </a:rPr>
              <a:t> </a:t>
            </a:r>
            <a:r>
              <a:rPr sz="2400" spc="100" dirty="0">
                <a:latin typeface="Verdana"/>
                <a:cs typeface="Verdana"/>
              </a:rPr>
              <a:t>including:</a:t>
            </a:r>
            <a:endParaRPr sz="2400">
              <a:latin typeface="Verdana"/>
              <a:cs typeface="Verdana"/>
            </a:endParaRPr>
          </a:p>
          <a:p>
            <a:pPr marL="530225" marR="3556635">
              <a:lnSpc>
                <a:spcPct val="114599"/>
              </a:lnSpc>
              <a:spcBef>
                <a:spcPts val="3295"/>
              </a:spcBef>
            </a:pPr>
            <a:r>
              <a:rPr sz="2400" spc="145" dirty="0">
                <a:latin typeface="Verdana"/>
                <a:cs typeface="Verdana"/>
              </a:rPr>
              <a:t>clinical</a:t>
            </a:r>
            <a:r>
              <a:rPr sz="2400" spc="185" dirty="0">
                <a:latin typeface="Verdana"/>
                <a:cs typeface="Verdana"/>
              </a:rPr>
              <a:t> </a:t>
            </a:r>
            <a:r>
              <a:rPr sz="2400" spc="130" dirty="0">
                <a:latin typeface="Verdana"/>
                <a:cs typeface="Verdana"/>
              </a:rPr>
              <a:t>waste </a:t>
            </a:r>
            <a:r>
              <a:rPr sz="2400" spc="-830" dirty="0">
                <a:latin typeface="Verdana"/>
                <a:cs typeface="Verdana"/>
              </a:rPr>
              <a:t> </a:t>
            </a:r>
            <a:r>
              <a:rPr sz="2400" spc="135" dirty="0">
                <a:latin typeface="Verdana"/>
                <a:cs typeface="Verdana"/>
              </a:rPr>
              <a:t>general</a:t>
            </a:r>
            <a:r>
              <a:rPr sz="2400" spc="175" dirty="0">
                <a:latin typeface="Verdana"/>
                <a:cs typeface="Verdana"/>
              </a:rPr>
              <a:t> </a:t>
            </a:r>
            <a:r>
              <a:rPr sz="2400" spc="130" dirty="0">
                <a:latin typeface="Verdana"/>
                <a:cs typeface="Verdana"/>
              </a:rPr>
              <a:t>waste</a:t>
            </a:r>
            <a:endParaRPr sz="2400">
              <a:latin typeface="Verdana"/>
              <a:cs typeface="Verdana"/>
            </a:endParaRPr>
          </a:p>
          <a:p>
            <a:pPr marL="530225">
              <a:lnSpc>
                <a:spcPct val="100000"/>
              </a:lnSpc>
              <a:spcBef>
                <a:spcPts val="420"/>
              </a:spcBef>
            </a:pPr>
            <a:r>
              <a:rPr sz="2400" spc="110" dirty="0">
                <a:latin typeface="Verdana"/>
                <a:cs typeface="Verdana"/>
              </a:rPr>
              <a:t>cytotoxic</a:t>
            </a:r>
            <a:r>
              <a:rPr sz="2400" spc="200" dirty="0">
                <a:latin typeface="Verdana"/>
                <a:cs typeface="Verdana"/>
              </a:rPr>
              <a:t> </a:t>
            </a:r>
            <a:r>
              <a:rPr sz="2400" spc="130" dirty="0">
                <a:latin typeface="Verdana"/>
                <a:cs typeface="Verdana"/>
              </a:rPr>
              <a:t>waste</a:t>
            </a:r>
            <a:endParaRPr sz="2400">
              <a:latin typeface="Verdana"/>
              <a:cs typeface="Verdana"/>
            </a:endParaRPr>
          </a:p>
          <a:p>
            <a:pPr marL="530225" marR="2152015">
              <a:lnSpc>
                <a:spcPct val="114599"/>
              </a:lnSpc>
            </a:pPr>
            <a:r>
              <a:rPr sz="2400" spc="185" dirty="0">
                <a:latin typeface="Verdana"/>
                <a:cs typeface="Verdana"/>
              </a:rPr>
              <a:t>pharmaceutical </a:t>
            </a:r>
            <a:r>
              <a:rPr sz="2400" spc="130" dirty="0">
                <a:latin typeface="Verdana"/>
                <a:cs typeface="Verdana"/>
              </a:rPr>
              <a:t>waste </a:t>
            </a:r>
            <a:r>
              <a:rPr sz="2400" spc="-830" dirty="0">
                <a:latin typeface="Verdana"/>
                <a:cs typeface="Verdana"/>
              </a:rPr>
              <a:t> </a:t>
            </a:r>
            <a:r>
              <a:rPr sz="2400" spc="145" dirty="0">
                <a:latin typeface="Verdana"/>
                <a:cs typeface="Verdana"/>
              </a:rPr>
              <a:t>needles</a:t>
            </a:r>
            <a:r>
              <a:rPr sz="2400" spc="215" dirty="0">
                <a:latin typeface="Verdana"/>
                <a:cs typeface="Verdana"/>
              </a:rPr>
              <a:t> </a:t>
            </a:r>
            <a:r>
              <a:rPr sz="2400" spc="175" dirty="0">
                <a:latin typeface="Verdana"/>
                <a:cs typeface="Verdana"/>
              </a:rPr>
              <a:t>and</a:t>
            </a:r>
            <a:r>
              <a:rPr sz="2400" spc="220" dirty="0">
                <a:latin typeface="Verdana"/>
                <a:cs typeface="Verdana"/>
              </a:rPr>
              <a:t> </a:t>
            </a:r>
            <a:r>
              <a:rPr sz="2400" spc="140" dirty="0">
                <a:latin typeface="Verdana"/>
                <a:cs typeface="Verdana"/>
              </a:rPr>
              <a:t>sharps</a:t>
            </a:r>
            <a:endParaRPr sz="2400">
              <a:latin typeface="Verdana"/>
              <a:cs typeface="Verdana"/>
            </a:endParaRPr>
          </a:p>
        </p:txBody>
      </p:sp>
      <p:grpSp>
        <p:nvGrpSpPr>
          <p:cNvPr id="10" name="object 10"/>
          <p:cNvGrpSpPr/>
          <p:nvPr/>
        </p:nvGrpSpPr>
        <p:grpSpPr>
          <a:xfrm>
            <a:off x="8661903" y="3"/>
            <a:ext cx="9626600" cy="10287000"/>
            <a:chOff x="8661903" y="3"/>
            <a:chExt cx="9626600" cy="10287000"/>
          </a:xfrm>
        </p:grpSpPr>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17058169" y="9258303"/>
              <a:ext cx="942973" cy="723899"/>
            </a:xfrm>
            <a:prstGeom prst="rect">
              <a:avLst/>
            </a:prstGeom>
          </p:spPr>
        </p:pic>
        <p:pic>
          <p:nvPicPr>
            <p:cNvPr id="12" name="object 12"/>
            <p:cNvPicPr/>
            <p:nvPr/>
          </p:nvPicPr>
          <p:blipFill>
            <a:blip r:embed="rId6" cstate="print"/>
            <a:stretch>
              <a:fillRect/>
            </a:stretch>
          </p:blipFill>
          <p:spPr>
            <a:xfrm>
              <a:off x="8661903" y="3"/>
              <a:ext cx="9626095" cy="10286996"/>
            </a:xfrm>
            <a:prstGeom prst="rect">
              <a:avLst/>
            </a:prstGeom>
          </p:spPr>
        </p:pic>
      </p:grpSp>
      <p:sp>
        <p:nvSpPr>
          <p:cNvPr id="13" name="object 13"/>
          <p:cNvSpPr txBox="1">
            <a:spLocks noGrp="1"/>
          </p:cNvSpPr>
          <p:nvPr>
            <p:ph type="title"/>
          </p:nvPr>
        </p:nvSpPr>
        <p:spPr>
          <a:xfrm>
            <a:off x="1016000" y="953837"/>
            <a:ext cx="6308090" cy="695960"/>
          </a:xfrm>
          <a:prstGeom prst="rect">
            <a:avLst/>
          </a:prstGeom>
        </p:spPr>
        <p:txBody>
          <a:bodyPr vert="horz" wrap="square" lIns="0" tIns="12700" rIns="0" bIns="0" rtlCol="0">
            <a:spAutoFit/>
          </a:bodyPr>
          <a:lstStyle/>
          <a:p>
            <a:pPr marL="12700">
              <a:lnSpc>
                <a:spcPct val="100000"/>
              </a:lnSpc>
              <a:spcBef>
                <a:spcPts val="100"/>
              </a:spcBef>
            </a:pPr>
            <a:r>
              <a:rPr spc="-25" dirty="0"/>
              <a:t>Contaminated</a:t>
            </a:r>
            <a:r>
              <a:rPr spc="-260" dirty="0"/>
              <a:t> </a:t>
            </a:r>
            <a:r>
              <a:rPr spc="-175" dirty="0"/>
              <a:t>waste</a:t>
            </a:r>
          </a:p>
        </p:txBody>
      </p:sp>
      <p:pic>
        <p:nvPicPr>
          <p:cNvPr id="15" name="object 5">
            <a:hlinkClick r:id="rId7" action="ppaction://hlinksldjump"/>
            <a:extLst>
              <a:ext uri="{FF2B5EF4-FFF2-40B4-BE49-F238E27FC236}">
                <a16:creationId xmlns:a16="http://schemas.microsoft.com/office/drawing/2014/main" id="{3FB12544-7D74-9745-195A-D3E3B384D972}"/>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8287999" cy="5458221"/>
          </a:xfrm>
          <a:prstGeom prst="rect">
            <a:avLst/>
          </a:prstGeom>
        </p:spPr>
      </p:pic>
      <p:sp>
        <p:nvSpPr>
          <p:cNvPr id="4" name="object 4"/>
          <p:cNvSpPr txBox="1"/>
          <p:nvPr/>
        </p:nvSpPr>
        <p:spPr>
          <a:xfrm>
            <a:off x="1016000" y="6983617"/>
            <a:ext cx="14771369" cy="2540000"/>
          </a:xfrm>
          <a:prstGeom prst="rect">
            <a:avLst/>
          </a:prstGeom>
        </p:spPr>
        <p:txBody>
          <a:bodyPr vert="horz" wrap="square" lIns="0" tIns="12700" rIns="0" bIns="0" rtlCol="0">
            <a:spAutoFit/>
          </a:bodyPr>
          <a:lstStyle/>
          <a:p>
            <a:pPr marL="12700" marR="5080">
              <a:lnSpc>
                <a:spcPct val="114599"/>
              </a:lnSpc>
              <a:spcBef>
                <a:spcPts val="100"/>
              </a:spcBef>
            </a:pPr>
            <a:r>
              <a:rPr sz="2400" spc="35" dirty="0">
                <a:solidFill>
                  <a:srgbClr val="FFFFFF"/>
                </a:solidFill>
                <a:latin typeface="Verdana"/>
                <a:cs typeface="Verdana"/>
              </a:rPr>
              <a:t>Clean</a:t>
            </a:r>
            <a:r>
              <a:rPr sz="2400" spc="-114" dirty="0">
                <a:solidFill>
                  <a:srgbClr val="FFFFFF"/>
                </a:solidFill>
                <a:latin typeface="Verdana"/>
                <a:cs typeface="Verdana"/>
              </a:rPr>
              <a:t> </a:t>
            </a:r>
            <a:r>
              <a:rPr sz="2400" spc="-45" dirty="0">
                <a:solidFill>
                  <a:srgbClr val="FFFFFF"/>
                </a:solidFill>
                <a:latin typeface="Verdana"/>
                <a:cs typeface="Verdana"/>
              </a:rPr>
              <a:t>zones</a:t>
            </a:r>
            <a:r>
              <a:rPr sz="2400" spc="-114" dirty="0">
                <a:solidFill>
                  <a:srgbClr val="FFFFFF"/>
                </a:solidFill>
                <a:latin typeface="Verdana"/>
                <a:cs typeface="Verdana"/>
              </a:rPr>
              <a:t> </a:t>
            </a:r>
            <a:r>
              <a:rPr sz="2400" spc="-5" dirty="0">
                <a:solidFill>
                  <a:srgbClr val="FFFFFF"/>
                </a:solidFill>
                <a:latin typeface="Verdana"/>
                <a:cs typeface="Verdana"/>
              </a:rPr>
              <a:t>are</a:t>
            </a:r>
            <a:r>
              <a:rPr sz="2400" spc="-114" dirty="0">
                <a:solidFill>
                  <a:srgbClr val="FFFFFF"/>
                </a:solidFill>
                <a:latin typeface="Verdana"/>
                <a:cs typeface="Verdana"/>
              </a:rPr>
              <a:t> </a:t>
            </a:r>
            <a:r>
              <a:rPr sz="2400" spc="10" dirty="0">
                <a:solidFill>
                  <a:srgbClr val="FFFFFF"/>
                </a:solidFill>
                <a:latin typeface="Verdana"/>
                <a:cs typeface="Verdana"/>
              </a:rPr>
              <a:t>designated</a:t>
            </a:r>
            <a:r>
              <a:rPr sz="2400" spc="-110" dirty="0">
                <a:solidFill>
                  <a:srgbClr val="FFFFFF"/>
                </a:solidFill>
                <a:latin typeface="Verdana"/>
                <a:cs typeface="Verdana"/>
              </a:rPr>
              <a:t> </a:t>
            </a:r>
            <a:r>
              <a:rPr sz="2400" spc="25" dirty="0">
                <a:solidFill>
                  <a:srgbClr val="FFFFFF"/>
                </a:solidFill>
                <a:latin typeface="Verdana"/>
                <a:cs typeface="Verdana"/>
              </a:rPr>
              <a:t>areas</a:t>
            </a:r>
            <a:r>
              <a:rPr sz="2400" spc="-114" dirty="0">
                <a:solidFill>
                  <a:srgbClr val="FFFFFF"/>
                </a:solidFill>
                <a:latin typeface="Verdana"/>
                <a:cs typeface="Verdana"/>
              </a:rPr>
              <a:t> </a:t>
            </a:r>
            <a:r>
              <a:rPr sz="2400" spc="-65" dirty="0">
                <a:solidFill>
                  <a:srgbClr val="FFFFFF"/>
                </a:solidFill>
                <a:latin typeface="Verdana"/>
                <a:cs typeface="Verdana"/>
              </a:rPr>
              <a:t>for</a:t>
            </a:r>
            <a:r>
              <a:rPr sz="2400" spc="-114" dirty="0">
                <a:solidFill>
                  <a:srgbClr val="FFFFFF"/>
                </a:solidFill>
                <a:latin typeface="Verdana"/>
                <a:cs typeface="Verdana"/>
              </a:rPr>
              <a:t> </a:t>
            </a:r>
            <a:r>
              <a:rPr sz="2400" spc="25" dirty="0">
                <a:solidFill>
                  <a:srgbClr val="FFFFFF"/>
                </a:solidFill>
                <a:latin typeface="Verdana"/>
                <a:cs typeface="Verdana"/>
              </a:rPr>
              <a:t>non-contaminated</a:t>
            </a:r>
            <a:r>
              <a:rPr sz="2400" spc="-110" dirty="0">
                <a:solidFill>
                  <a:srgbClr val="FFFFFF"/>
                </a:solidFill>
                <a:latin typeface="Verdana"/>
                <a:cs typeface="Verdana"/>
              </a:rPr>
              <a:t> </a:t>
            </a:r>
            <a:r>
              <a:rPr sz="2400" spc="-25" dirty="0">
                <a:solidFill>
                  <a:srgbClr val="FFFFFF"/>
                </a:solidFill>
                <a:latin typeface="Verdana"/>
                <a:cs typeface="Verdana"/>
              </a:rPr>
              <a:t>materials</a:t>
            </a:r>
            <a:r>
              <a:rPr sz="2400" spc="-114" dirty="0">
                <a:solidFill>
                  <a:srgbClr val="FFFFFF"/>
                </a:solidFill>
                <a:latin typeface="Verdana"/>
                <a:cs typeface="Verdana"/>
              </a:rPr>
              <a:t> </a:t>
            </a:r>
            <a:r>
              <a:rPr sz="2400" spc="60" dirty="0">
                <a:solidFill>
                  <a:srgbClr val="FFFFFF"/>
                </a:solidFill>
                <a:latin typeface="Verdana"/>
                <a:cs typeface="Verdana"/>
              </a:rPr>
              <a:t>and</a:t>
            </a:r>
            <a:r>
              <a:rPr sz="2400" spc="-114" dirty="0">
                <a:solidFill>
                  <a:srgbClr val="FFFFFF"/>
                </a:solidFill>
                <a:latin typeface="Verdana"/>
                <a:cs typeface="Verdana"/>
              </a:rPr>
              <a:t> </a:t>
            </a:r>
            <a:r>
              <a:rPr sz="2400" spc="-20" dirty="0">
                <a:solidFill>
                  <a:srgbClr val="FFFFFF"/>
                </a:solidFill>
                <a:latin typeface="Verdana"/>
                <a:cs typeface="Verdana"/>
              </a:rPr>
              <a:t>should</a:t>
            </a:r>
            <a:r>
              <a:rPr sz="2400" spc="-110" dirty="0">
                <a:solidFill>
                  <a:srgbClr val="FFFFFF"/>
                </a:solidFill>
                <a:latin typeface="Verdana"/>
                <a:cs typeface="Verdana"/>
              </a:rPr>
              <a:t> </a:t>
            </a:r>
            <a:r>
              <a:rPr sz="2400" spc="55" dirty="0">
                <a:solidFill>
                  <a:srgbClr val="FFFFFF"/>
                </a:solidFill>
                <a:latin typeface="Verdana"/>
                <a:cs typeface="Verdana"/>
              </a:rPr>
              <a:t>be</a:t>
            </a:r>
            <a:r>
              <a:rPr sz="2400" spc="-114" dirty="0">
                <a:solidFill>
                  <a:srgbClr val="FFFFFF"/>
                </a:solidFill>
                <a:latin typeface="Verdana"/>
                <a:cs typeface="Verdana"/>
              </a:rPr>
              <a:t> </a:t>
            </a:r>
            <a:r>
              <a:rPr sz="2400" spc="-80" dirty="0">
                <a:solidFill>
                  <a:srgbClr val="FFFFFF"/>
                </a:solidFill>
                <a:latin typeface="Verdana"/>
                <a:cs typeface="Verdana"/>
              </a:rPr>
              <a:t>relatively</a:t>
            </a:r>
            <a:r>
              <a:rPr sz="2400" spc="-114" dirty="0">
                <a:solidFill>
                  <a:srgbClr val="FFFFFF"/>
                </a:solidFill>
                <a:latin typeface="Verdana"/>
                <a:cs typeface="Verdana"/>
              </a:rPr>
              <a:t> </a:t>
            </a:r>
            <a:r>
              <a:rPr sz="2400" spc="-50" dirty="0">
                <a:solidFill>
                  <a:srgbClr val="FFFFFF"/>
                </a:solidFill>
                <a:latin typeface="Verdana"/>
                <a:cs typeface="Verdana"/>
              </a:rPr>
              <a:t>free</a:t>
            </a:r>
            <a:r>
              <a:rPr sz="2400" spc="-110" dirty="0">
                <a:solidFill>
                  <a:srgbClr val="FFFFFF"/>
                </a:solidFill>
                <a:latin typeface="Verdana"/>
                <a:cs typeface="Verdana"/>
              </a:rPr>
              <a:t> </a:t>
            </a:r>
            <a:r>
              <a:rPr sz="2400" spc="-10" dirty="0">
                <a:solidFill>
                  <a:srgbClr val="FFFFFF"/>
                </a:solidFill>
                <a:latin typeface="Verdana"/>
                <a:cs typeface="Verdana"/>
              </a:rPr>
              <a:t>of </a:t>
            </a:r>
            <a:r>
              <a:rPr sz="2400" spc="-830" dirty="0">
                <a:solidFill>
                  <a:srgbClr val="FFFFFF"/>
                </a:solidFill>
                <a:latin typeface="Verdana"/>
                <a:cs typeface="Verdana"/>
              </a:rPr>
              <a:t> </a:t>
            </a:r>
            <a:r>
              <a:rPr sz="2400" spc="-25" dirty="0">
                <a:solidFill>
                  <a:srgbClr val="FFFFFF"/>
                </a:solidFill>
                <a:latin typeface="Verdana"/>
                <a:cs typeface="Verdana"/>
              </a:rPr>
              <a:t>contaminants.</a:t>
            </a:r>
            <a:endParaRPr sz="2400">
              <a:latin typeface="Verdana"/>
              <a:cs typeface="Verdana"/>
            </a:endParaRPr>
          </a:p>
          <a:p>
            <a:pPr marL="12700" marR="3945890">
              <a:lnSpc>
                <a:spcPct val="229199"/>
              </a:lnSpc>
            </a:pPr>
            <a:r>
              <a:rPr sz="2400" spc="35" dirty="0">
                <a:solidFill>
                  <a:srgbClr val="FFFFFF"/>
                </a:solidFill>
                <a:latin typeface="Verdana"/>
                <a:cs typeface="Verdana"/>
              </a:rPr>
              <a:t>Clean</a:t>
            </a:r>
            <a:r>
              <a:rPr sz="2400" spc="-125" dirty="0">
                <a:solidFill>
                  <a:srgbClr val="FFFFFF"/>
                </a:solidFill>
                <a:latin typeface="Verdana"/>
                <a:cs typeface="Verdana"/>
              </a:rPr>
              <a:t> </a:t>
            </a:r>
            <a:r>
              <a:rPr sz="2400" spc="-45" dirty="0">
                <a:solidFill>
                  <a:srgbClr val="FFFFFF"/>
                </a:solidFill>
                <a:latin typeface="Verdana"/>
                <a:cs typeface="Verdana"/>
              </a:rPr>
              <a:t>zones</a:t>
            </a:r>
            <a:r>
              <a:rPr sz="2400" spc="-120" dirty="0">
                <a:solidFill>
                  <a:srgbClr val="FFFFFF"/>
                </a:solidFill>
                <a:latin typeface="Verdana"/>
                <a:cs typeface="Verdana"/>
              </a:rPr>
              <a:t> </a:t>
            </a:r>
            <a:r>
              <a:rPr sz="2400" spc="90" dirty="0">
                <a:solidFill>
                  <a:srgbClr val="FFFFFF"/>
                </a:solidFill>
                <a:latin typeface="Verdana"/>
                <a:cs typeface="Verdana"/>
              </a:rPr>
              <a:t>can</a:t>
            </a:r>
            <a:r>
              <a:rPr sz="2400" spc="-120" dirty="0">
                <a:solidFill>
                  <a:srgbClr val="FFFFFF"/>
                </a:solidFill>
                <a:latin typeface="Verdana"/>
                <a:cs typeface="Verdana"/>
              </a:rPr>
              <a:t> </a:t>
            </a:r>
            <a:r>
              <a:rPr sz="2400" spc="55" dirty="0">
                <a:solidFill>
                  <a:srgbClr val="FFFFFF"/>
                </a:solidFill>
                <a:latin typeface="Verdana"/>
                <a:cs typeface="Verdana"/>
              </a:rPr>
              <a:t>be</a:t>
            </a:r>
            <a:r>
              <a:rPr sz="2400" spc="-120" dirty="0">
                <a:solidFill>
                  <a:srgbClr val="FFFFFF"/>
                </a:solidFill>
                <a:latin typeface="Verdana"/>
                <a:cs typeface="Verdana"/>
              </a:rPr>
              <a:t> work </a:t>
            </a:r>
            <a:r>
              <a:rPr sz="2400" spc="-35" dirty="0">
                <a:solidFill>
                  <a:srgbClr val="FFFFFF"/>
                </a:solidFill>
                <a:latin typeface="Verdana"/>
                <a:cs typeface="Verdana"/>
              </a:rPr>
              <a:t>stations</a:t>
            </a:r>
            <a:r>
              <a:rPr sz="2400" spc="-120" dirty="0">
                <a:solidFill>
                  <a:srgbClr val="FFFFFF"/>
                </a:solidFill>
                <a:latin typeface="Verdana"/>
                <a:cs typeface="Verdana"/>
              </a:rPr>
              <a:t> </a:t>
            </a:r>
            <a:r>
              <a:rPr sz="2400" spc="60" dirty="0">
                <a:solidFill>
                  <a:srgbClr val="FFFFFF"/>
                </a:solidFill>
                <a:latin typeface="Verdana"/>
                <a:cs typeface="Verdana"/>
              </a:rPr>
              <a:t>and</a:t>
            </a:r>
            <a:r>
              <a:rPr sz="2400" spc="-120" dirty="0">
                <a:solidFill>
                  <a:srgbClr val="FFFFFF"/>
                </a:solidFill>
                <a:latin typeface="Verdana"/>
                <a:cs typeface="Verdana"/>
              </a:rPr>
              <a:t> </a:t>
            </a:r>
            <a:r>
              <a:rPr sz="2400" spc="25" dirty="0">
                <a:solidFill>
                  <a:srgbClr val="FFFFFF"/>
                </a:solidFill>
                <a:latin typeface="Verdana"/>
                <a:cs typeface="Verdana"/>
              </a:rPr>
              <a:t>benches</a:t>
            </a:r>
            <a:r>
              <a:rPr sz="2400" spc="-120" dirty="0">
                <a:solidFill>
                  <a:srgbClr val="FFFFFF"/>
                </a:solidFill>
                <a:latin typeface="Verdana"/>
                <a:cs typeface="Verdana"/>
              </a:rPr>
              <a:t> </a:t>
            </a:r>
            <a:r>
              <a:rPr sz="2400" spc="-45" dirty="0">
                <a:solidFill>
                  <a:srgbClr val="FFFFFF"/>
                </a:solidFill>
                <a:latin typeface="Verdana"/>
                <a:cs typeface="Verdana"/>
              </a:rPr>
              <a:t>to</a:t>
            </a:r>
            <a:r>
              <a:rPr sz="2400" spc="-125" dirty="0">
                <a:solidFill>
                  <a:srgbClr val="FFFFFF"/>
                </a:solidFill>
                <a:latin typeface="Verdana"/>
                <a:cs typeface="Verdana"/>
              </a:rPr>
              <a:t> </a:t>
            </a:r>
            <a:r>
              <a:rPr sz="2400" spc="-80" dirty="0">
                <a:solidFill>
                  <a:srgbClr val="FFFFFF"/>
                </a:solidFill>
                <a:latin typeface="Verdana"/>
                <a:cs typeface="Verdana"/>
              </a:rPr>
              <a:t>entire</a:t>
            </a:r>
            <a:r>
              <a:rPr sz="2400" spc="-120" dirty="0">
                <a:solidFill>
                  <a:srgbClr val="FFFFFF"/>
                </a:solidFill>
                <a:latin typeface="Verdana"/>
                <a:cs typeface="Verdana"/>
              </a:rPr>
              <a:t> </a:t>
            </a:r>
            <a:r>
              <a:rPr sz="2400" spc="-5" dirty="0">
                <a:solidFill>
                  <a:srgbClr val="FFFFFF"/>
                </a:solidFill>
                <a:latin typeface="Verdana"/>
                <a:cs typeface="Verdana"/>
              </a:rPr>
              <a:t>rooms</a:t>
            </a:r>
            <a:r>
              <a:rPr sz="2400" spc="-120" dirty="0">
                <a:solidFill>
                  <a:srgbClr val="FFFFFF"/>
                </a:solidFill>
                <a:latin typeface="Verdana"/>
                <a:cs typeface="Verdana"/>
              </a:rPr>
              <a:t> </a:t>
            </a:r>
            <a:r>
              <a:rPr sz="2400" spc="-70" dirty="0">
                <a:solidFill>
                  <a:srgbClr val="FFFFFF"/>
                </a:solidFill>
                <a:latin typeface="Verdana"/>
                <a:cs typeface="Verdana"/>
              </a:rPr>
              <a:t>or</a:t>
            </a:r>
            <a:r>
              <a:rPr sz="2400" spc="-120" dirty="0">
                <a:solidFill>
                  <a:srgbClr val="FFFFFF"/>
                </a:solidFill>
                <a:latin typeface="Verdana"/>
                <a:cs typeface="Verdana"/>
              </a:rPr>
              <a:t> </a:t>
            </a:r>
            <a:r>
              <a:rPr sz="2400" spc="-40" dirty="0">
                <a:solidFill>
                  <a:srgbClr val="FFFFFF"/>
                </a:solidFill>
                <a:latin typeface="Verdana"/>
                <a:cs typeface="Verdana"/>
              </a:rPr>
              <a:t>areas. </a:t>
            </a:r>
            <a:r>
              <a:rPr sz="2400" spc="-830" dirty="0">
                <a:solidFill>
                  <a:srgbClr val="FFFFFF"/>
                </a:solidFill>
                <a:latin typeface="Verdana"/>
                <a:cs typeface="Verdana"/>
              </a:rPr>
              <a:t> </a:t>
            </a:r>
            <a:r>
              <a:rPr sz="2400" spc="-50" dirty="0">
                <a:solidFill>
                  <a:srgbClr val="FFFFFF"/>
                </a:solidFill>
                <a:latin typeface="Verdana"/>
                <a:cs typeface="Verdana"/>
              </a:rPr>
              <a:t>These</a:t>
            </a:r>
            <a:r>
              <a:rPr sz="2400" spc="-125" dirty="0">
                <a:solidFill>
                  <a:srgbClr val="FFFFFF"/>
                </a:solidFill>
                <a:latin typeface="Verdana"/>
                <a:cs typeface="Verdana"/>
              </a:rPr>
              <a:t> </a:t>
            </a:r>
            <a:r>
              <a:rPr sz="2400" spc="-45" dirty="0">
                <a:solidFill>
                  <a:srgbClr val="FFFFFF"/>
                </a:solidFill>
                <a:latin typeface="Verdana"/>
                <a:cs typeface="Verdana"/>
              </a:rPr>
              <a:t>zones</a:t>
            </a:r>
            <a:r>
              <a:rPr sz="2400" spc="-125" dirty="0">
                <a:solidFill>
                  <a:srgbClr val="FFFFFF"/>
                </a:solidFill>
                <a:latin typeface="Verdana"/>
                <a:cs typeface="Verdana"/>
              </a:rPr>
              <a:t> </a:t>
            </a:r>
            <a:r>
              <a:rPr sz="2400" spc="-35" dirty="0">
                <a:solidFill>
                  <a:srgbClr val="FFFFFF"/>
                </a:solidFill>
                <a:latin typeface="Verdana"/>
                <a:cs typeface="Verdana"/>
              </a:rPr>
              <a:t>must</a:t>
            </a:r>
            <a:r>
              <a:rPr sz="2400" spc="-125" dirty="0">
                <a:solidFill>
                  <a:srgbClr val="FFFFFF"/>
                </a:solidFill>
                <a:latin typeface="Verdana"/>
                <a:cs typeface="Verdana"/>
              </a:rPr>
              <a:t> </a:t>
            </a:r>
            <a:r>
              <a:rPr sz="2400" spc="55" dirty="0">
                <a:solidFill>
                  <a:srgbClr val="FFFFFF"/>
                </a:solidFill>
                <a:latin typeface="Verdana"/>
                <a:cs typeface="Verdana"/>
              </a:rPr>
              <a:t>be</a:t>
            </a:r>
            <a:r>
              <a:rPr sz="2400" spc="-125" dirty="0">
                <a:solidFill>
                  <a:srgbClr val="FFFFFF"/>
                </a:solidFill>
                <a:latin typeface="Verdana"/>
                <a:cs typeface="Verdana"/>
              </a:rPr>
              <a:t> </a:t>
            </a:r>
            <a:r>
              <a:rPr sz="2400" spc="-75" dirty="0">
                <a:solidFill>
                  <a:srgbClr val="FFFFFF"/>
                </a:solidFill>
                <a:latin typeface="Verdana"/>
                <a:cs typeface="Verdana"/>
              </a:rPr>
              <a:t>kept</a:t>
            </a:r>
            <a:r>
              <a:rPr sz="2400" spc="-125" dirty="0">
                <a:solidFill>
                  <a:srgbClr val="FFFFFF"/>
                </a:solidFill>
                <a:latin typeface="Verdana"/>
                <a:cs typeface="Verdana"/>
              </a:rPr>
              <a:t> </a:t>
            </a:r>
            <a:r>
              <a:rPr sz="2400" spc="30" dirty="0">
                <a:solidFill>
                  <a:srgbClr val="FFFFFF"/>
                </a:solidFill>
                <a:latin typeface="Verdana"/>
                <a:cs typeface="Verdana"/>
              </a:rPr>
              <a:t>clean</a:t>
            </a:r>
            <a:r>
              <a:rPr sz="2400" spc="-125" dirty="0">
                <a:solidFill>
                  <a:srgbClr val="FFFFFF"/>
                </a:solidFill>
                <a:latin typeface="Verdana"/>
                <a:cs typeface="Verdana"/>
              </a:rPr>
              <a:t> </a:t>
            </a:r>
            <a:r>
              <a:rPr sz="2400" spc="5" dirty="0">
                <a:solidFill>
                  <a:srgbClr val="FFFFFF"/>
                </a:solidFill>
                <a:latin typeface="Verdana"/>
                <a:cs typeface="Verdana"/>
              </a:rPr>
              <a:t>at</a:t>
            </a:r>
            <a:r>
              <a:rPr sz="2400" spc="-125" dirty="0">
                <a:solidFill>
                  <a:srgbClr val="FFFFFF"/>
                </a:solidFill>
                <a:latin typeface="Verdana"/>
                <a:cs typeface="Verdana"/>
              </a:rPr>
              <a:t> </a:t>
            </a:r>
            <a:r>
              <a:rPr sz="2400" spc="-40" dirty="0">
                <a:solidFill>
                  <a:srgbClr val="FFFFFF"/>
                </a:solidFill>
                <a:latin typeface="Verdana"/>
                <a:cs typeface="Verdana"/>
              </a:rPr>
              <a:t>all</a:t>
            </a:r>
            <a:r>
              <a:rPr sz="2400" spc="-125" dirty="0">
                <a:solidFill>
                  <a:srgbClr val="FFFFFF"/>
                </a:solidFill>
                <a:latin typeface="Verdana"/>
                <a:cs typeface="Verdana"/>
              </a:rPr>
              <a:t> </a:t>
            </a:r>
            <a:r>
              <a:rPr sz="2400" spc="-90" dirty="0">
                <a:solidFill>
                  <a:srgbClr val="FFFFFF"/>
                </a:solidFill>
                <a:latin typeface="Verdana"/>
                <a:cs typeface="Verdana"/>
              </a:rPr>
              <a:t>times.</a:t>
            </a:r>
            <a:endParaRPr sz="2400">
              <a:latin typeface="Verdana"/>
              <a:cs typeface="Verdana"/>
            </a:endParaRPr>
          </a:p>
        </p:txBody>
      </p:sp>
      <p:sp>
        <p:nvSpPr>
          <p:cNvPr id="5" name="object 5"/>
          <p:cNvSpPr txBox="1"/>
          <p:nvPr/>
        </p:nvSpPr>
        <p:spPr>
          <a:xfrm>
            <a:off x="920178" y="5925800"/>
            <a:ext cx="3686175" cy="695960"/>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FFFFFF"/>
                </a:solidFill>
                <a:latin typeface="Verdana"/>
                <a:cs typeface="Verdana"/>
              </a:rPr>
              <a:t>Clean</a:t>
            </a:r>
            <a:r>
              <a:rPr sz="4400" b="1" spc="-245" dirty="0">
                <a:solidFill>
                  <a:srgbClr val="FFFFFF"/>
                </a:solidFill>
                <a:latin typeface="Verdana"/>
                <a:cs typeface="Verdana"/>
              </a:rPr>
              <a:t> </a:t>
            </a:r>
            <a:r>
              <a:rPr sz="4400" b="1" spc="-190" dirty="0">
                <a:solidFill>
                  <a:srgbClr val="FFFFFF"/>
                </a:solidFill>
                <a:latin typeface="Verdana"/>
                <a:cs typeface="Verdana"/>
              </a:rPr>
              <a:t>Zones</a:t>
            </a:r>
            <a:endParaRPr sz="4400">
              <a:latin typeface="Verdana"/>
              <a:cs typeface="Verdana"/>
            </a:endParaRPr>
          </a:p>
        </p:txBody>
      </p:sp>
      <p:pic>
        <p:nvPicPr>
          <p:cNvPr id="7" name="object 5">
            <a:hlinkClick r:id="rId4" action="ppaction://hlinksldjump"/>
            <a:extLst>
              <a:ext uri="{FF2B5EF4-FFF2-40B4-BE49-F238E27FC236}">
                <a16:creationId xmlns:a16="http://schemas.microsoft.com/office/drawing/2014/main" id="{4B5B47E1-8171-FB78-19B5-FE6A8D5AA2CB}"/>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671428" y="0"/>
            <a:ext cx="9616570"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3323484"/>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3742584"/>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47775" y="5418984"/>
            <a:ext cx="114300" cy="11430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47775" y="6257184"/>
            <a:ext cx="114300" cy="114300"/>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247775" y="6676284"/>
            <a:ext cx="114300" cy="114300"/>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247775" y="7095384"/>
            <a:ext cx="114300" cy="114300"/>
          </a:xfrm>
          <a:prstGeom prst="rect">
            <a:avLst/>
          </a:prstGeom>
        </p:spPr>
      </p:pic>
      <p:sp>
        <p:nvSpPr>
          <p:cNvPr id="10" name="object 10"/>
          <p:cNvSpPr txBox="1"/>
          <p:nvPr/>
        </p:nvSpPr>
        <p:spPr>
          <a:xfrm>
            <a:off x="1015996" y="2704994"/>
            <a:ext cx="6446520" cy="5054600"/>
          </a:xfrm>
          <a:prstGeom prst="rect">
            <a:avLst/>
          </a:prstGeom>
        </p:spPr>
        <p:txBody>
          <a:bodyPr vert="horz" wrap="square" lIns="0" tIns="12700" rIns="0" bIns="0" rtlCol="0">
            <a:spAutoFit/>
          </a:bodyPr>
          <a:lstStyle/>
          <a:p>
            <a:pPr marL="530225" marR="618490" indent="-518159">
              <a:lnSpc>
                <a:spcPct val="114599"/>
              </a:lnSpc>
              <a:spcBef>
                <a:spcPts val="100"/>
              </a:spcBef>
            </a:pPr>
            <a:r>
              <a:rPr sz="2400" spc="175" dirty="0">
                <a:latin typeface="Verdana"/>
                <a:cs typeface="Verdana"/>
              </a:rPr>
              <a:t>Contaminated</a:t>
            </a:r>
            <a:r>
              <a:rPr sz="2400" spc="225" dirty="0">
                <a:latin typeface="Verdana"/>
                <a:cs typeface="Verdana"/>
              </a:rPr>
              <a:t> </a:t>
            </a:r>
            <a:r>
              <a:rPr sz="2400" spc="95" dirty="0">
                <a:latin typeface="Verdana"/>
                <a:cs typeface="Verdana"/>
              </a:rPr>
              <a:t>zones</a:t>
            </a:r>
            <a:r>
              <a:rPr sz="2400" spc="225" dirty="0">
                <a:latin typeface="Verdana"/>
                <a:cs typeface="Verdana"/>
              </a:rPr>
              <a:t> </a:t>
            </a:r>
            <a:r>
              <a:rPr sz="2400" spc="140" dirty="0">
                <a:latin typeface="Verdana"/>
                <a:cs typeface="Verdana"/>
              </a:rPr>
              <a:t>may</a:t>
            </a:r>
            <a:r>
              <a:rPr sz="2400" spc="229" dirty="0">
                <a:latin typeface="Verdana"/>
                <a:cs typeface="Verdana"/>
              </a:rPr>
              <a:t> </a:t>
            </a:r>
            <a:r>
              <a:rPr sz="2400" spc="95" dirty="0">
                <a:latin typeface="Verdana"/>
                <a:cs typeface="Verdana"/>
              </a:rPr>
              <a:t>include: </a:t>
            </a:r>
            <a:r>
              <a:rPr sz="2400" spc="-830" dirty="0">
                <a:latin typeface="Verdana"/>
                <a:cs typeface="Verdana"/>
              </a:rPr>
              <a:t> </a:t>
            </a:r>
            <a:r>
              <a:rPr sz="2400" spc="120" dirty="0">
                <a:latin typeface="Verdana"/>
                <a:cs typeface="Verdana"/>
              </a:rPr>
              <a:t>cleaner’s</a:t>
            </a:r>
            <a:r>
              <a:rPr sz="2400" spc="225" dirty="0">
                <a:latin typeface="Verdana"/>
                <a:cs typeface="Verdana"/>
              </a:rPr>
              <a:t> </a:t>
            </a:r>
            <a:r>
              <a:rPr sz="2400" spc="135" dirty="0">
                <a:latin typeface="Verdana"/>
                <a:cs typeface="Verdana"/>
              </a:rPr>
              <a:t>rooms</a:t>
            </a:r>
            <a:endParaRPr sz="2400">
              <a:latin typeface="Verdana"/>
              <a:cs typeface="Verdana"/>
            </a:endParaRPr>
          </a:p>
          <a:p>
            <a:pPr marL="530225" marR="462280">
              <a:lnSpc>
                <a:spcPct val="114599"/>
              </a:lnSpc>
            </a:pPr>
            <a:r>
              <a:rPr sz="2400" spc="185" dirty="0">
                <a:latin typeface="Verdana"/>
                <a:cs typeface="Verdana"/>
              </a:rPr>
              <a:t>medical</a:t>
            </a:r>
            <a:r>
              <a:rPr sz="2400" spc="225" dirty="0">
                <a:latin typeface="Verdana"/>
                <a:cs typeface="Verdana"/>
              </a:rPr>
              <a:t> </a:t>
            </a:r>
            <a:r>
              <a:rPr sz="2400" spc="70" dirty="0">
                <a:latin typeface="Verdana"/>
                <a:cs typeface="Verdana"/>
              </a:rPr>
              <a:t>trolleys</a:t>
            </a:r>
            <a:r>
              <a:rPr sz="2400" spc="225" dirty="0">
                <a:latin typeface="Verdana"/>
                <a:cs typeface="Verdana"/>
              </a:rPr>
              <a:t> </a:t>
            </a:r>
            <a:r>
              <a:rPr sz="2400" spc="20" dirty="0">
                <a:latin typeface="Verdana"/>
                <a:cs typeface="Verdana"/>
              </a:rPr>
              <a:t>or</a:t>
            </a:r>
            <a:r>
              <a:rPr sz="2400" spc="229" dirty="0">
                <a:latin typeface="Verdana"/>
                <a:cs typeface="Verdana"/>
              </a:rPr>
              <a:t> </a:t>
            </a:r>
            <a:r>
              <a:rPr sz="2400" spc="75" dirty="0">
                <a:latin typeface="Verdana"/>
                <a:cs typeface="Verdana"/>
              </a:rPr>
              <a:t>trays</a:t>
            </a:r>
            <a:r>
              <a:rPr sz="2400" spc="225" dirty="0">
                <a:latin typeface="Verdana"/>
                <a:cs typeface="Verdana"/>
              </a:rPr>
              <a:t> </a:t>
            </a:r>
            <a:r>
              <a:rPr sz="2400" spc="140" dirty="0">
                <a:latin typeface="Verdana"/>
                <a:cs typeface="Verdana"/>
              </a:rPr>
              <a:t>used</a:t>
            </a:r>
            <a:r>
              <a:rPr sz="2400" spc="229" dirty="0">
                <a:latin typeface="Verdana"/>
                <a:cs typeface="Verdana"/>
              </a:rPr>
              <a:t> </a:t>
            </a:r>
            <a:r>
              <a:rPr sz="2400" spc="-10" dirty="0">
                <a:latin typeface="Verdana"/>
                <a:cs typeface="Verdana"/>
              </a:rPr>
              <a:t>in </a:t>
            </a:r>
            <a:r>
              <a:rPr sz="2400" spc="-830" dirty="0">
                <a:latin typeface="Verdana"/>
                <a:cs typeface="Verdana"/>
              </a:rPr>
              <a:t> </a:t>
            </a:r>
            <a:r>
              <a:rPr sz="2400" spc="140" dirty="0">
                <a:latin typeface="Verdana"/>
                <a:cs typeface="Verdana"/>
              </a:rPr>
              <a:t>surgical</a:t>
            </a:r>
            <a:r>
              <a:rPr sz="2400" spc="225" dirty="0">
                <a:latin typeface="Verdana"/>
                <a:cs typeface="Verdana"/>
              </a:rPr>
              <a:t> </a:t>
            </a:r>
            <a:r>
              <a:rPr sz="2400" spc="160" dirty="0">
                <a:latin typeface="Verdana"/>
                <a:cs typeface="Verdana"/>
              </a:rPr>
              <a:t>procedures</a:t>
            </a:r>
            <a:r>
              <a:rPr sz="2400" spc="229" dirty="0">
                <a:latin typeface="Verdana"/>
                <a:cs typeface="Verdana"/>
              </a:rPr>
              <a:t> </a:t>
            </a:r>
            <a:r>
              <a:rPr sz="2400" spc="50" dirty="0">
                <a:latin typeface="Verdana"/>
                <a:cs typeface="Verdana"/>
              </a:rPr>
              <a:t>for</a:t>
            </a:r>
            <a:endParaRPr sz="2400">
              <a:latin typeface="Verdana"/>
              <a:cs typeface="Verdana"/>
            </a:endParaRPr>
          </a:p>
          <a:p>
            <a:pPr marL="530225" marR="121285">
              <a:lnSpc>
                <a:spcPct val="114599"/>
              </a:lnSpc>
            </a:pPr>
            <a:r>
              <a:rPr sz="2400" spc="175" dirty="0">
                <a:latin typeface="Verdana"/>
                <a:cs typeface="Verdana"/>
              </a:rPr>
              <a:t>contaminated</a:t>
            </a:r>
            <a:r>
              <a:rPr sz="2400" spc="220" dirty="0">
                <a:latin typeface="Verdana"/>
                <a:cs typeface="Verdana"/>
              </a:rPr>
              <a:t> </a:t>
            </a:r>
            <a:r>
              <a:rPr sz="2400" spc="105" dirty="0">
                <a:latin typeface="Verdana"/>
                <a:cs typeface="Verdana"/>
              </a:rPr>
              <a:t>items</a:t>
            </a:r>
            <a:r>
              <a:rPr sz="2400" spc="220" dirty="0">
                <a:latin typeface="Verdana"/>
                <a:cs typeface="Verdana"/>
              </a:rPr>
              <a:t> </a:t>
            </a:r>
            <a:r>
              <a:rPr sz="2400" spc="40" dirty="0">
                <a:latin typeface="Verdana"/>
                <a:cs typeface="Verdana"/>
              </a:rPr>
              <a:t>(i.e.</a:t>
            </a:r>
            <a:r>
              <a:rPr sz="2400" spc="220" dirty="0">
                <a:latin typeface="Verdana"/>
                <a:cs typeface="Verdana"/>
              </a:rPr>
              <a:t> </a:t>
            </a:r>
            <a:r>
              <a:rPr sz="2400" spc="120" dirty="0">
                <a:latin typeface="Verdana"/>
                <a:cs typeface="Verdana"/>
              </a:rPr>
              <a:t>scalpels, </a:t>
            </a:r>
            <a:r>
              <a:rPr sz="2400" spc="-825" dirty="0">
                <a:latin typeface="Verdana"/>
                <a:cs typeface="Verdana"/>
              </a:rPr>
              <a:t> </a:t>
            </a:r>
            <a:r>
              <a:rPr sz="2400" spc="135" dirty="0">
                <a:latin typeface="Verdana"/>
                <a:cs typeface="Verdana"/>
              </a:rPr>
              <a:t>gauze</a:t>
            </a:r>
            <a:r>
              <a:rPr sz="2400" spc="225" dirty="0">
                <a:latin typeface="Verdana"/>
                <a:cs typeface="Verdana"/>
              </a:rPr>
              <a:t> </a:t>
            </a:r>
            <a:r>
              <a:rPr sz="2400" spc="210" dirty="0">
                <a:latin typeface="Verdana"/>
                <a:cs typeface="Verdana"/>
              </a:rPr>
              <a:t>pads</a:t>
            </a:r>
            <a:r>
              <a:rPr sz="2400" spc="229" dirty="0">
                <a:latin typeface="Verdana"/>
                <a:cs typeface="Verdana"/>
              </a:rPr>
              <a:t> </a:t>
            </a:r>
            <a:r>
              <a:rPr sz="2400" spc="175" dirty="0">
                <a:latin typeface="Verdana"/>
                <a:cs typeface="Verdana"/>
              </a:rPr>
              <a:t>and</a:t>
            </a:r>
            <a:r>
              <a:rPr sz="2400" spc="225" dirty="0">
                <a:latin typeface="Verdana"/>
                <a:cs typeface="Verdana"/>
              </a:rPr>
              <a:t> </a:t>
            </a:r>
            <a:r>
              <a:rPr sz="2400" spc="245" dirty="0">
                <a:latin typeface="Verdana"/>
                <a:cs typeface="Verdana"/>
              </a:rPr>
              <a:t>bandages)</a:t>
            </a:r>
            <a:endParaRPr sz="2400">
              <a:latin typeface="Verdana"/>
              <a:cs typeface="Verdana"/>
            </a:endParaRPr>
          </a:p>
          <a:p>
            <a:pPr marL="530225" marR="611505">
              <a:lnSpc>
                <a:spcPct val="114599"/>
              </a:lnSpc>
            </a:pPr>
            <a:r>
              <a:rPr sz="2400" spc="145" dirty="0">
                <a:latin typeface="Verdana"/>
                <a:cs typeface="Verdana"/>
              </a:rPr>
              <a:t>specially</a:t>
            </a:r>
            <a:r>
              <a:rPr sz="2400" spc="215" dirty="0">
                <a:latin typeface="Verdana"/>
                <a:cs typeface="Verdana"/>
              </a:rPr>
              <a:t> </a:t>
            </a:r>
            <a:r>
              <a:rPr sz="2400" spc="125" dirty="0">
                <a:latin typeface="Verdana"/>
                <a:cs typeface="Verdana"/>
              </a:rPr>
              <a:t>marked</a:t>
            </a:r>
            <a:r>
              <a:rPr sz="2400" spc="220" dirty="0">
                <a:latin typeface="Verdana"/>
                <a:cs typeface="Verdana"/>
              </a:rPr>
              <a:t> </a:t>
            </a:r>
            <a:r>
              <a:rPr sz="2400" spc="100" dirty="0">
                <a:latin typeface="Verdana"/>
                <a:cs typeface="Verdana"/>
              </a:rPr>
              <a:t>laundry</a:t>
            </a:r>
            <a:r>
              <a:rPr sz="2400" spc="220" dirty="0">
                <a:latin typeface="Verdana"/>
                <a:cs typeface="Verdana"/>
              </a:rPr>
              <a:t> </a:t>
            </a:r>
            <a:r>
              <a:rPr sz="2400" spc="110" dirty="0">
                <a:latin typeface="Verdana"/>
                <a:cs typeface="Verdana"/>
              </a:rPr>
              <a:t>bags, </a:t>
            </a:r>
            <a:r>
              <a:rPr sz="2400" spc="-825" dirty="0">
                <a:latin typeface="Verdana"/>
                <a:cs typeface="Verdana"/>
              </a:rPr>
              <a:t> </a:t>
            </a:r>
            <a:r>
              <a:rPr sz="2400" spc="140" dirty="0">
                <a:latin typeface="Verdana"/>
                <a:cs typeface="Verdana"/>
              </a:rPr>
              <a:t>containers</a:t>
            </a:r>
            <a:r>
              <a:rPr sz="2400" spc="225" dirty="0">
                <a:latin typeface="Verdana"/>
                <a:cs typeface="Verdana"/>
              </a:rPr>
              <a:t> </a:t>
            </a:r>
            <a:r>
              <a:rPr sz="2400" spc="20" dirty="0">
                <a:latin typeface="Verdana"/>
                <a:cs typeface="Verdana"/>
              </a:rPr>
              <a:t>or</a:t>
            </a:r>
            <a:r>
              <a:rPr sz="2400" spc="225" dirty="0">
                <a:latin typeface="Verdana"/>
                <a:cs typeface="Verdana"/>
              </a:rPr>
              <a:t> </a:t>
            </a:r>
            <a:r>
              <a:rPr sz="2400" spc="105" dirty="0">
                <a:latin typeface="Verdana"/>
                <a:cs typeface="Verdana"/>
              </a:rPr>
              <a:t>bins</a:t>
            </a:r>
            <a:endParaRPr sz="2400">
              <a:latin typeface="Verdana"/>
              <a:cs typeface="Verdana"/>
            </a:endParaRPr>
          </a:p>
          <a:p>
            <a:pPr marL="530225">
              <a:lnSpc>
                <a:spcPct val="100000"/>
              </a:lnSpc>
              <a:spcBef>
                <a:spcPts val="415"/>
              </a:spcBef>
            </a:pPr>
            <a:r>
              <a:rPr sz="2400" spc="140" dirty="0">
                <a:latin typeface="Verdana"/>
                <a:cs typeface="Verdana"/>
              </a:rPr>
              <a:t>used</a:t>
            </a:r>
            <a:r>
              <a:rPr sz="2400" spc="220" dirty="0">
                <a:latin typeface="Verdana"/>
                <a:cs typeface="Verdana"/>
              </a:rPr>
              <a:t> </a:t>
            </a:r>
            <a:r>
              <a:rPr sz="2400" spc="65" dirty="0">
                <a:latin typeface="Verdana"/>
                <a:cs typeface="Verdana"/>
              </a:rPr>
              <a:t>linen</a:t>
            </a:r>
            <a:r>
              <a:rPr sz="2400" spc="225" dirty="0">
                <a:latin typeface="Verdana"/>
                <a:cs typeface="Verdana"/>
              </a:rPr>
              <a:t> </a:t>
            </a:r>
            <a:r>
              <a:rPr sz="2400" spc="145" dirty="0">
                <a:latin typeface="Verdana"/>
                <a:cs typeface="Verdana"/>
              </a:rPr>
              <a:t>storage</a:t>
            </a:r>
            <a:r>
              <a:rPr sz="2400" spc="220" dirty="0">
                <a:latin typeface="Verdana"/>
                <a:cs typeface="Verdana"/>
              </a:rPr>
              <a:t> </a:t>
            </a:r>
            <a:r>
              <a:rPr sz="2400" spc="165" dirty="0">
                <a:latin typeface="Verdana"/>
                <a:cs typeface="Verdana"/>
              </a:rPr>
              <a:t>areas</a:t>
            </a:r>
            <a:endParaRPr sz="2400">
              <a:latin typeface="Verdana"/>
              <a:cs typeface="Verdana"/>
            </a:endParaRPr>
          </a:p>
          <a:p>
            <a:pPr marL="530225">
              <a:lnSpc>
                <a:spcPct val="100000"/>
              </a:lnSpc>
              <a:spcBef>
                <a:spcPts val="420"/>
              </a:spcBef>
            </a:pPr>
            <a:r>
              <a:rPr sz="2400" spc="130" dirty="0">
                <a:latin typeface="Verdana"/>
                <a:cs typeface="Verdana"/>
              </a:rPr>
              <a:t>waste</a:t>
            </a:r>
            <a:r>
              <a:rPr sz="2400" spc="215" dirty="0">
                <a:latin typeface="Verdana"/>
                <a:cs typeface="Verdana"/>
              </a:rPr>
              <a:t> </a:t>
            </a:r>
            <a:r>
              <a:rPr sz="2400" spc="165" dirty="0">
                <a:latin typeface="Verdana"/>
                <a:cs typeface="Verdana"/>
              </a:rPr>
              <a:t>disposal</a:t>
            </a:r>
            <a:r>
              <a:rPr sz="2400" spc="220" dirty="0">
                <a:latin typeface="Verdana"/>
                <a:cs typeface="Verdana"/>
              </a:rPr>
              <a:t> </a:t>
            </a:r>
            <a:r>
              <a:rPr sz="2400" spc="135" dirty="0">
                <a:latin typeface="Verdana"/>
                <a:cs typeface="Verdana"/>
              </a:rPr>
              <a:t>rooms</a:t>
            </a:r>
            <a:r>
              <a:rPr sz="2400" spc="215" dirty="0">
                <a:latin typeface="Verdana"/>
                <a:cs typeface="Verdana"/>
              </a:rPr>
              <a:t> </a:t>
            </a:r>
            <a:r>
              <a:rPr sz="2400" spc="20" dirty="0">
                <a:latin typeface="Verdana"/>
                <a:cs typeface="Verdana"/>
              </a:rPr>
              <a:t>or</a:t>
            </a:r>
            <a:r>
              <a:rPr sz="2400" spc="220" dirty="0">
                <a:latin typeface="Verdana"/>
                <a:cs typeface="Verdana"/>
              </a:rPr>
              <a:t> </a:t>
            </a:r>
            <a:r>
              <a:rPr sz="2400" spc="165" dirty="0">
                <a:latin typeface="Verdana"/>
                <a:cs typeface="Verdana"/>
              </a:rPr>
              <a:t>areas</a:t>
            </a:r>
            <a:endParaRPr sz="2400">
              <a:latin typeface="Verdana"/>
              <a:cs typeface="Verdana"/>
            </a:endParaRPr>
          </a:p>
          <a:p>
            <a:pPr marL="530225" marR="5080">
              <a:lnSpc>
                <a:spcPct val="114599"/>
              </a:lnSpc>
            </a:pPr>
            <a:r>
              <a:rPr sz="2400" spc="25" dirty="0">
                <a:latin typeface="Verdana"/>
                <a:cs typeface="Verdana"/>
              </a:rPr>
              <a:t>utility</a:t>
            </a:r>
            <a:r>
              <a:rPr sz="2400" spc="225" dirty="0">
                <a:latin typeface="Verdana"/>
                <a:cs typeface="Verdana"/>
              </a:rPr>
              <a:t> </a:t>
            </a:r>
            <a:r>
              <a:rPr sz="2400" spc="135" dirty="0">
                <a:latin typeface="Verdana"/>
                <a:cs typeface="Verdana"/>
              </a:rPr>
              <a:t>rooms</a:t>
            </a:r>
            <a:r>
              <a:rPr sz="2400" spc="225" dirty="0">
                <a:latin typeface="Verdana"/>
                <a:cs typeface="Verdana"/>
              </a:rPr>
              <a:t> </a:t>
            </a:r>
            <a:r>
              <a:rPr sz="2400" spc="85" dirty="0">
                <a:latin typeface="Verdana"/>
                <a:cs typeface="Verdana"/>
              </a:rPr>
              <a:t>that</a:t>
            </a:r>
            <a:r>
              <a:rPr sz="2400" spc="225" dirty="0">
                <a:latin typeface="Verdana"/>
                <a:cs typeface="Verdana"/>
              </a:rPr>
              <a:t> </a:t>
            </a:r>
            <a:r>
              <a:rPr sz="2400" spc="110" dirty="0">
                <a:latin typeface="Verdana"/>
                <a:cs typeface="Verdana"/>
              </a:rPr>
              <a:t>temporarily</a:t>
            </a:r>
            <a:r>
              <a:rPr sz="2400" spc="225" dirty="0">
                <a:latin typeface="Verdana"/>
                <a:cs typeface="Verdana"/>
              </a:rPr>
              <a:t> </a:t>
            </a:r>
            <a:r>
              <a:rPr sz="2400" spc="90" dirty="0">
                <a:latin typeface="Verdana"/>
                <a:cs typeface="Verdana"/>
              </a:rPr>
              <a:t>store </a:t>
            </a:r>
            <a:r>
              <a:rPr sz="2400" spc="-830" dirty="0">
                <a:latin typeface="Verdana"/>
                <a:cs typeface="Verdana"/>
              </a:rPr>
              <a:t> </a:t>
            </a:r>
            <a:r>
              <a:rPr sz="2400" spc="175" dirty="0">
                <a:latin typeface="Verdana"/>
                <a:cs typeface="Verdana"/>
              </a:rPr>
              <a:t>contaminated</a:t>
            </a:r>
            <a:r>
              <a:rPr sz="2400" spc="225" dirty="0">
                <a:latin typeface="Verdana"/>
                <a:cs typeface="Verdana"/>
              </a:rPr>
              <a:t> </a:t>
            </a:r>
            <a:r>
              <a:rPr sz="2400" spc="130" dirty="0">
                <a:latin typeface="Verdana"/>
                <a:cs typeface="Verdana"/>
              </a:rPr>
              <a:t>waste</a:t>
            </a:r>
            <a:endParaRPr sz="2400">
              <a:latin typeface="Verdana"/>
              <a:cs typeface="Verdana"/>
            </a:endParaRPr>
          </a:p>
        </p:txBody>
      </p:sp>
      <p:grpSp>
        <p:nvGrpSpPr>
          <p:cNvPr id="11" name="object 11"/>
          <p:cNvGrpSpPr/>
          <p:nvPr/>
        </p:nvGrpSpPr>
        <p:grpSpPr>
          <a:xfrm>
            <a:off x="8661903" y="0"/>
            <a:ext cx="9626600" cy="10287000"/>
            <a:chOff x="8661903" y="0"/>
            <a:chExt cx="9626600" cy="10287000"/>
          </a:xfrm>
        </p:grpSpPr>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13" name="object 13"/>
            <p:cNvPicPr/>
            <p:nvPr/>
          </p:nvPicPr>
          <p:blipFill>
            <a:blip r:embed="rId6" cstate="print"/>
            <a:stretch>
              <a:fillRect/>
            </a:stretch>
          </p:blipFill>
          <p:spPr>
            <a:xfrm>
              <a:off x="8661903" y="0"/>
              <a:ext cx="9626095" cy="10286999"/>
            </a:xfrm>
            <a:prstGeom prst="rect">
              <a:avLst/>
            </a:prstGeom>
          </p:spPr>
        </p:pic>
      </p:grpSp>
      <p:sp>
        <p:nvSpPr>
          <p:cNvPr id="14" name="object 14"/>
          <p:cNvSpPr txBox="1">
            <a:spLocks noGrp="1"/>
          </p:cNvSpPr>
          <p:nvPr>
            <p:ph type="title"/>
          </p:nvPr>
        </p:nvSpPr>
        <p:spPr>
          <a:xfrm>
            <a:off x="1016000" y="953833"/>
            <a:ext cx="6291580" cy="695960"/>
          </a:xfrm>
          <a:prstGeom prst="rect">
            <a:avLst/>
          </a:prstGeom>
        </p:spPr>
        <p:txBody>
          <a:bodyPr vert="horz" wrap="square" lIns="0" tIns="12700" rIns="0" bIns="0" rtlCol="0">
            <a:spAutoFit/>
          </a:bodyPr>
          <a:lstStyle/>
          <a:p>
            <a:pPr marL="12700">
              <a:lnSpc>
                <a:spcPct val="100000"/>
              </a:lnSpc>
              <a:spcBef>
                <a:spcPts val="100"/>
              </a:spcBef>
            </a:pPr>
            <a:r>
              <a:rPr spc="-25" dirty="0"/>
              <a:t>Contaminated</a:t>
            </a:r>
            <a:r>
              <a:rPr spc="-260" dirty="0"/>
              <a:t> </a:t>
            </a:r>
            <a:r>
              <a:rPr spc="-190" dirty="0"/>
              <a:t>Zones</a:t>
            </a:r>
          </a:p>
        </p:txBody>
      </p:sp>
      <p:pic>
        <p:nvPicPr>
          <p:cNvPr id="16" name="object 5">
            <a:hlinkClick r:id="rId7" action="ppaction://hlinksldjump"/>
            <a:extLst>
              <a:ext uri="{FF2B5EF4-FFF2-40B4-BE49-F238E27FC236}">
                <a16:creationId xmlns:a16="http://schemas.microsoft.com/office/drawing/2014/main" id="{43960080-4C77-59F5-EB90-87FF965FAA0C}"/>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3643702"/>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6577402"/>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6996502"/>
            <a:ext cx="114300" cy="114300"/>
          </a:xfrm>
          <a:prstGeom prst="rect">
            <a:avLst/>
          </a:prstGeom>
        </p:spPr>
      </p:pic>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1247775" y="7415602"/>
            <a:ext cx="114300" cy="114300"/>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5" y="7834702"/>
            <a:ext cx="114300" cy="114300"/>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247775" y="8253802"/>
            <a:ext cx="114300" cy="114300"/>
          </a:xfrm>
          <a:prstGeom prst="rect">
            <a:avLst/>
          </a:prstGeom>
        </p:spPr>
      </p:pic>
      <p:pic>
        <p:nvPicPr>
          <p:cNvPr id="10" name="object 10"/>
          <p:cNvPicPr/>
          <p:nvPr/>
        </p:nvPicPr>
        <p:blipFill>
          <a:blip r:embed="rId2" cstate="email">
            <a:extLst>
              <a:ext uri="{28A0092B-C50C-407E-A947-70E740481C1C}">
                <a14:useLocalDpi xmlns:a14="http://schemas.microsoft.com/office/drawing/2010/main"/>
              </a:ext>
            </a:extLst>
          </a:blip>
          <a:stretch>
            <a:fillRect/>
          </a:stretch>
        </p:blipFill>
        <p:spPr>
          <a:xfrm>
            <a:off x="1247775" y="8672902"/>
            <a:ext cx="114300" cy="114300"/>
          </a:xfrm>
          <a:prstGeom prst="rect">
            <a:avLst/>
          </a:prstGeom>
        </p:spPr>
      </p:pic>
      <p:sp>
        <p:nvSpPr>
          <p:cNvPr id="11" name="object 11"/>
          <p:cNvSpPr txBox="1"/>
          <p:nvPr/>
        </p:nvSpPr>
        <p:spPr>
          <a:xfrm>
            <a:off x="1015996" y="3444312"/>
            <a:ext cx="6656705" cy="5473700"/>
          </a:xfrm>
          <a:prstGeom prst="rect">
            <a:avLst/>
          </a:prstGeom>
        </p:spPr>
        <p:txBody>
          <a:bodyPr vert="horz" wrap="square" lIns="0" tIns="12700" rIns="0" bIns="0" rtlCol="0">
            <a:spAutoFit/>
          </a:bodyPr>
          <a:lstStyle/>
          <a:p>
            <a:pPr marL="530225" marR="5080">
              <a:lnSpc>
                <a:spcPct val="114599"/>
              </a:lnSpc>
              <a:spcBef>
                <a:spcPts val="100"/>
              </a:spcBef>
            </a:pPr>
            <a:r>
              <a:rPr sz="2400" spc="-20" dirty="0">
                <a:latin typeface="Verdana"/>
                <a:cs typeface="Verdana"/>
              </a:rPr>
              <a:t>Reusable </a:t>
            </a:r>
            <a:r>
              <a:rPr sz="2400" spc="35" dirty="0">
                <a:latin typeface="Verdana"/>
                <a:cs typeface="Verdana"/>
              </a:rPr>
              <a:t>medical </a:t>
            </a:r>
            <a:r>
              <a:rPr sz="2400" spc="5" dirty="0">
                <a:latin typeface="Verdana"/>
                <a:cs typeface="Verdana"/>
              </a:rPr>
              <a:t>devices </a:t>
            </a:r>
            <a:r>
              <a:rPr sz="2400" spc="25" dirty="0">
                <a:latin typeface="Verdana"/>
                <a:cs typeface="Verdana"/>
              </a:rPr>
              <a:t>(RMDs) </a:t>
            </a:r>
            <a:r>
              <a:rPr sz="2400" spc="-5" dirty="0">
                <a:latin typeface="Verdana"/>
                <a:cs typeface="Verdana"/>
              </a:rPr>
              <a:t>are </a:t>
            </a:r>
            <a:r>
              <a:rPr sz="2400" dirty="0">
                <a:latin typeface="Verdana"/>
                <a:cs typeface="Verdana"/>
              </a:rPr>
              <a:t> </a:t>
            </a:r>
            <a:r>
              <a:rPr sz="2400" spc="10" dirty="0">
                <a:latin typeface="Verdana"/>
                <a:cs typeface="Verdana"/>
              </a:rPr>
              <a:t>used </a:t>
            </a:r>
            <a:r>
              <a:rPr sz="2400" spc="-65" dirty="0">
                <a:latin typeface="Verdana"/>
                <a:cs typeface="Verdana"/>
              </a:rPr>
              <a:t>for </a:t>
            </a:r>
            <a:r>
              <a:rPr sz="2400" spc="10" dirty="0">
                <a:latin typeface="Verdana"/>
                <a:cs typeface="Verdana"/>
              </a:rPr>
              <a:t>diagnostic </a:t>
            </a:r>
            <a:r>
              <a:rPr sz="2400" spc="50" dirty="0">
                <a:latin typeface="Verdana"/>
                <a:cs typeface="Verdana"/>
              </a:rPr>
              <a:t>and/or </a:t>
            </a:r>
            <a:r>
              <a:rPr sz="2400" spc="-45" dirty="0">
                <a:latin typeface="Verdana"/>
                <a:cs typeface="Verdana"/>
              </a:rPr>
              <a:t>treatment </a:t>
            </a:r>
            <a:r>
              <a:rPr sz="2400" spc="-40" dirty="0">
                <a:latin typeface="Verdana"/>
                <a:cs typeface="Verdana"/>
              </a:rPr>
              <a:t> </a:t>
            </a:r>
            <a:r>
              <a:rPr sz="2400" dirty="0">
                <a:latin typeface="Verdana"/>
                <a:cs typeface="Verdana"/>
              </a:rPr>
              <a:t>purposes </a:t>
            </a:r>
            <a:r>
              <a:rPr sz="2400" spc="-65" dirty="0">
                <a:latin typeface="Verdana"/>
                <a:cs typeface="Verdana"/>
              </a:rPr>
              <a:t>for </a:t>
            </a:r>
            <a:r>
              <a:rPr sz="2400" spc="-50" dirty="0">
                <a:latin typeface="Verdana"/>
                <a:cs typeface="Verdana"/>
              </a:rPr>
              <a:t>multiple </a:t>
            </a:r>
            <a:r>
              <a:rPr sz="2400" spc="-25" dirty="0">
                <a:latin typeface="Verdana"/>
                <a:cs typeface="Verdana"/>
              </a:rPr>
              <a:t>patients </a:t>
            </a:r>
            <a:r>
              <a:rPr sz="2400" spc="60" dirty="0">
                <a:latin typeface="Verdana"/>
                <a:cs typeface="Verdana"/>
              </a:rPr>
              <a:t>and </a:t>
            </a:r>
            <a:r>
              <a:rPr sz="2400" spc="-5" dirty="0">
                <a:latin typeface="Verdana"/>
                <a:cs typeface="Verdana"/>
              </a:rPr>
              <a:t>are </a:t>
            </a:r>
            <a:r>
              <a:rPr sz="2400" dirty="0">
                <a:latin typeface="Verdana"/>
                <a:cs typeface="Verdana"/>
              </a:rPr>
              <a:t> </a:t>
            </a:r>
            <a:r>
              <a:rPr sz="2400" spc="-5" dirty="0">
                <a:latin typeface="Verdana"/>
                <a:cs typeface="Verdana"/>
              </a:rPr>
              <a:t>expected</a:t>
            </a:r>
            <a:r>
              <a:rPr sz="2400" spc="-125" dirty="0">
                <a:latin typeface="Verdana"/>
                <a:cs typeface="Verdana"/>
              </a:rPr>
              <a:t> </a:t>
            </a:r>
            <a:r>
              <a:rPr sz="2400" spc="-25" dirty="0">
                <a:latin typeface="Verdana"/>
                <a:cs typeface="Verdana"/>
              </a:rPr>
              <a:t>by</a:t>
            </a:r>
            <a:r>
              <a:rPr sz="2400" spc="-125" dirty="0">
                <a:latin typeface="Verdana"/>
                <a:cs typeface="Verdana"/>
              </a:rPr>
              <a:t> </a:t>
            </a:r>
            <a:r>
              <a:rPr sz="2400" spc="-60" dirty="0">
                <a:latin typeface="Verdana"/>
                <a:cs typeface="Verdana"/>
              </a:rPr>
              <a:t>the</a:t>
            </a:r>
            <a:r>
              <a:rPr sz="2400" spc="-120" dirty="0">
                <a:latin typeface="Verdana"/>
                <a:cs typeface="Verdana"/>
              </a:rPr>
              <a:t> </a:t>
            </a:r>
            <a:r>
              <a:rPr sz="2400" spc="10" dirty="0">
                <a:latin typeface="Verdana"/>
                <a:cs typeface="Verdana"/>
              </a:rPr>
              <a:t>device</a:t>
            </a:r>
            <a:r>
              <a:rPr sz="2400" spc="-125" dirty="0">
                <a:latin typeface="Verdana"/>
                <a:cs typeface="Verdana"/>
              </a:rPr>
              <a:t> </a:t>
            </a:r>
            <a:r>
              <a:rPr sz="2400" spc="-15" dirty="0">
                <a:latin typeface="Verdana"/>
                <a:cs typeface="Verdana"/>
              </a:rPr>
              <a:t>manufacturer</a:t>
            </a:r>
            <a:r>
              <a:rPr sz="2400" spc="-120" dirty="0">
                <a:latin typeface="Verdana"/>
                <a:cs typeface="Verdana"/>
              </a:rPr>
              <a:t> </a:t>
            </a:r>
            <a:r>
              <a:rPr sz="2400" spc="-65" dirty="0">
                <a:latin typeface="Verdana"/>
                <a:cs typeface="Verdana"/>
              </a:rPr>
              <a:t>for </a:t>
            </a:r>
            <a:r>
              <a:rPr sz="2400" spc="-830" dirty="0">
                <a:latin typeface="Verdana"/>
                <a:cs typeface="Verdana"/>
              </a:rPr>
              <a:t> </a:t>
            </a:r>
            <a:r>
              <a:rPr sz="2400" spc="-10" dirty="0">
                <a:latin typeface="Verdana"/>
                <a:cs typeface="Verdana"/>
              </a:rPr>
              <a:t>reprocessing</a:t>
            </a:r>
            <a:r>
              <a:rPr sz="2400" spc="-130" dirty="0">
                <a:latin typeface="Verdana"/>
                <a:cs typeface="Verdana"/>
              </a:rPr>
              <a:t> </a:t>
            </a:r>
            <a:r>
              <a:rPr sz="2400" spc="60" dirty="0">
                <a:latin typeface="Verdana"/>
                <a:cs typeface="Verdana"/>
              </a:rPr>
              <a:t>and</a:t>
            </a:r>
            <a:r>
              <a:rPr sz="2400" spc="-125" dirty="0">
                <a:latin typeface="Verdana"/>
                <a:cs typeface="Verdana"/>
              </a:rPr>
              <a:t> </a:t>
            </a:r>
            <a:r>
              <a:rPr sz="2400" spc="-95" dirty="0">
                <a:latin typeface="Verdana"/>
                <a:cs typeface="Verdana"/>
              </a:rPr>
              <a:t>reuse.</a:t>
            </a:r>
            <a:endParaRPr sz="2400" dirty="0">
              <a:latin typeface="Verdana"/>
              <a:cs typeface="Verdana"/>
            </a:endParaRPr>
          </a:p>
          <a:p>
            <a:pPr>
              <a:lnSpc>
                <a:spcPct val="100000"/>
              </a:lnSpc>
              <a:spcBef>
                <a:spcPts val="10"/>
              </a:spcBef>
            </a:pPr>
            <a:endParaRPr sz="3050" dirty="0">
              <a:latin typeface="Verdana"/>
              <a:cs typeface="Verdana"/>
            </a:endParaRPr>
          </a:p>
          <a:p>
            <a:pPr marL="12700">
              <a:lnSpc>
                <a:spcPct val="100000"/>
              </a:lnSpc>
            </a:pPr>
            <a:r>
              <a:rPr sz="2400" spc="-60" dirty="0">
                <a:latin typeface="Verdana"/>
                <a:cs typeface="Verdana"/>
              </a:rPr>
              <a:t>Examples</a:t>
            </a:r>
            <a:endParaRPr sz="2400" dirty="0">
              <a:latin typeface="Verdana"/>
              <a:cs typeface="Verdana"/>
            </a:endParaRPr>
          </a:p>
          <a:p>
            <a:pPr marL="530225" marR="3938904">
              <a:lnSpc>
                <a:spcPct val="114599"/>
              </a:lnSpc>
            </a:pPr>
            <a:r>
              <a:rPr sz="2400" spc="-15" dirty="0">
                <a:latin typeface="Verdana"/>
                <a:cs typeface="Verdana"/>
              </a:rPr>
              <a:t>Arthroscopes </a:t>
            </a:r>
            <a:r>
              <a:rPr sz="2400" spc="-10" dirty="0">
                <a:latin typeface="Verdana"/>
                <a:cs typeface="Verdana"/>
              </a:rPr>
              <a:t> </a:t>
            </a:r>
            <a:r>
              <a:rPr sz="2400" spc="-220" dirty="0">
                <a:latin typeface="Verdana"/>
                <a:cs typeface="Verdana"/>
              </a:rPr>
              <a:t>B</a:t>
            </a:r>
            <a:r>
              <a:rPr sz="2400" spc="-30" dirty="0">
                <a:latin typeface="Verdana"/>
                <a:cs typeface="Verdana"/>
              </a:rPr>
              <a:t>iopsy</a:t>
            </a:r>
            <a:r>
              <a:rPr sz="2400" spc="-125" dirty="0">
                <a:latin typeface="Verdana"/>
                <a:cs typeface="Verdana"/>
              </a:rPr>
              <a:t> </a:t>
            </a:r>
            <a:r>
              <a:rPr sz="2400" spc="10" dirty="0">
                <a:latin typeface="Verdana"/>
                <a:cs typeface="Verdana"/>
              </a:rPr>
              <a:t>forceps  </a:t>
            </a:r>
            <a:r>
              <a:rPr sz="2400" spc="15" dirty="0">
                <a:latin typeface="Verdana"/>
                <a:cs typeface="Verdana"/>
              </a:rPr>
              <a:t>Gastroscopes </a:t>
            </a:r>
            <a:r>
              <a:rPr sz="2400" spc="-830" dirty="0">
                <a:latin typeface="Verdana"/>
                <a:cs typeface="Verdana"/>
              </a:rPr>
              <a:t> </a:t>
            </a:r>
            <a:r>
              <a:rPr sz="2400" spc="-5" dirty="0">
                <a:latin typeface="Verdana"/>
                <a:cs typeface="Verdana"/>
              </a:rPr>
              <a:t>Specula</a:t>
            </a:r>
            <a:endParaRPr sz="2400" dirty="0">
              <a:latin typeface="Verdana"/>
              <a:cs typeface="Verdana"/>
            </a:endParaRPr>
          </a:p>
          <a:p>
            <a:pPr marL="530225">
              <a:lnSpc>
                <a:spcPct val="100000"/>
              </a:lnSpc>
              <a:spcBef>
                <a:spcPts val="420"/>
              </a:spcBef>
            </a:pPr>
            <a:r>
              <a:rPr sz="2400" spc="-35" dirty="0">
                <a:latin typeface="Verdana"/>
                <a:cs typeface="Verdana"/>
              </a:rPr>
              <a:t>Bed</a:t>
            </a:r>
            <a:r>
              <a:rPr sz="2400" spc="-165" dirty="0">
                <a:latin typeface="Verdana"/>
                <a:cs typeface="Verdana"/>
              </a:rPr>
              <a:t> </a:t>
            </a:r>
            <a:r>
              <a:rPr sz="2400" spc="40" dirty="0">
                <a:latin typeface="Verdana"/>
                <a:cs typeface="Verdana"/>
              </a:rPr>
              <a:t>pans</a:t>
            </a:r>
            <a:endParaRPr sz="2400" dirty="0">
              <a:latin typeface="Verdana"/>
              <a:cs typeface="Verdana"/>
            </a:endParaRPr>
          </a:p>
          <a:p>
            <a:pPr marL="530225">
              <a:lnSpc>
                <a:spcPct val="100000"/>
              </a:lnSpc>
              <a:spcBef>
                <a:spcPts val="420"/>
              </a:spcBef>
            </a:pPr>
            <a:r>
              <a:rPr sz="2400" spc="-35" dirty="0">
                <a:latin typeface="Verdana"/>
                <a:cs typeface="Verdana"/>
              </a:rPr>
              <a:t>Blood</a:t>
            </a:r>
            <a:r>
              <a:rPr sz="2400" spc="-140" dirty="0">
                <a:latin typeface="Verdana"/>
                <a:cs typeface="Verdana"/>
              </a:rPr>
              <a:t> </a:t>
            </a:r>
            <a:r>
              <a:rPr sz="2400" spc="-40" dirty="0">
                <a:latin typeface="Verdana"/>
                <a:cs typeface="Verdana"/>
              </a:rPr>
              <a:t>pressure</a:t>
            </a:r>
            <a:r>
              <a:rPr sz="2400" spc="-140" dirty="0">
                <a:latin typeface="Verdana"/>
                <a:cs typeface="Verdana"/>
              </a:rPr>
              <a:t> </a:t>
            </a:r>
            <a:r>
              <a:rPr sz="2400" dirty="0">
                <a:latin typeface="Verdana"/>
                <a:cs typeface="Verdana"/>
              </a:rPr>
              <a:t>cuffs</a:t>
            </a:r>
          </a:p>
        </p:txBody>
      </p:sp>
      <p:sp>
        <p:nvSpPr>
          <p:cNvPr id="15" name="object 15"/>
          <p:cNvSpPr txBox="1">
            <a:spLocks noGrp="1"/>
          </p:cNvSpPr>
          <p:nvPr>
            <p:ph type="title"/>
          </p:nvPr>
        </p:nvSpPr>
        <p:spPr>
          <a:xfrm>
            <a:off x="1016000" y="843268"/>
            <a:ext cx="5229860" cy="2368550"/>
          </a:xfrm>
          <a:prstGeom prst="rect">
            <a:avLst/>
          </a:prstGeom>
        </p:spPr>
        <p:txBody>
          <a:bodyPr vert="horz" wrap="square" lIns="0" tIns="12065" rIns="0" bIns="0" rtlCol="0">
            <a:spAutoFit/>
          </a:bodyPr>
          <a:lstStyle/>
          <a:p>
            <a:pPr marL="12700" marR="5080">
              <a:lnSpc>
                <a:spcPct val="116500"/>
              </a:lnSpc>
              <a:spcBef>
                <a:spcPts val="95"/>
              </a:spcBef>
            </a:pPr>
            <a:r>
              <a:rPr spc="-145" dirty="0"/>
              <a:t>Reprocessing </a:t>
            </a:r>
            <a:r>
              <a:rPr spc="-265" dirty="0"/>
              <a:t>of </a:t>
            </a:r>
            <a:r>
              <a:rPr spc="-260" dirty="0"/>
              <a:t> </a:t>
            </a:r>
            <a:r>
              <a:rPr spc="-100" dirty="0"/>
              <a:t>reusable</a:t>
            </a:r>
            <a:r>
              <a:rPr spc="-275" dirty="0"/>
              <a:t> </a:t>
            </a:r>
            <a:r>
              <a:rPr spc="-5" dirty="0"/>
              <a:t>medical  </a:t>
            </a:r>
            <a:r>
              <a:rPr spc="-90" dirty="0"/>
              <a:t>devices</a:t>
            </a:r>
          </a:p>
        </p:txBody>
      </p:sp>
      <p:pic>
        <p:nvPicPr>
          <p:cNvPr id="2050" name="Picture 2" descr="Blood Pressure Monitoring: Check The Health Of Your Heart">
            <a:extLst>
              <a:ext uri="{FF2B5EF4-FFF2-40B4-BE49-F238E27FC236}">
                <a16:creationId xmlns:a16="http://schemas.microsoft.com/office/drawing/2014/main" id="{F1E1F059-F8AA-7B0F-2933-FF619CA74F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05800" y="2472127"/>
            <a:ext cx="9753600" cy="6478669"/>
          </a:xfrm>
          <a:prstGeom prst="rect">
            <a:avLst/>
          </a:prstGeom>
          <a:noFill/>
          <a:extLst>
            <a:ext uri="{909E8E84-426E-40DD-AFC4-6F175D3DCCD1}">
              <a14:hiddenFill xmlns:a14="http://schemas.microsoft.com/office/drawing/2010/main">
                <a:solidFill>
                  <a:srgbClr val="FFFFFF"/>
                </a:solidFill>
              </a14:hiddenFill>
            </a:ext>
          </a:extLst>
        </p:spPr>
      </p:pic>
      <p:pic>
        <p:nvPicPr>
          <p:cNvPr id="12" name="object 5">
            <a:hlinkClick r:id="rId5" action="ppaction://hlinksldjump"/>
            <a:extLst>
              <a:ext uri="{FF2B5EF4-FFF2-40B4-BE49-F238E27FC236}">
                <a16:creationId xmlns:a16="http://schemas.microsoft.com/office/drawing/2014/main" id="{1EC1728F-A0E1-DAFA-17C3-A0DC9F99D73F}"/>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print"/>
          <a:stretch>
            <a:fillRect/>
          </a:stretch>
        </p:blipFill>
        <p:spPr>
          <a:xfrm>
            <a:off x="8914994" y="3"/>
            <a:ext cx="9373005"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2691383"/>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4367784"/>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5205984"/>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6044184"/>
            <a:ext cx="114300" cy="114300"/>
          </a:xfrm>
          <a:prstGeom prst="rect">
            <a:avLst/>
          </a:prstGeom>
        </p:spPr>
      </p:pic>
      <p:sp>
        <p:nvSpPr>
          <p:cNvPr id="8" name="object 8"/>
          <p:cNvSpPr txBox="1"/>
          <p:nvPr/>
        </p:nvSpPr>
        <p:spPr>
          <a:xfrm>
            <a:off x="1015996" y="2072893"/>
            <a:ext cx="7449820" cy="5054600"/>
          </a:xfrm>
          <a:prstGeom prst="rect">
            <a:avLst/>
          </a:prstGeom>
        </p:spPr>
        <p:txBody>
          <a:bodyPr vert="horz" wrap="square" lIns="0" tIns="66040" rIns="0" bIns="0" rtlCol="0">
            <a:spAutoFit/>
          </a:bodyPr>
          <a:lstStyle/>
          <a:p>
            <a:pPr marL="12700">
              <a:lnSpc>
                <a:spcPct val="100000"/>
              </a:lnSpc>
              <a:spcBef>
                <a:spcPts val="520"/>
              </a:spcBef>
            </a:pPr>
            <a:r>
              <a:rPr sz="2400" spc="-95" dirty="0">
                <a:latin typeface="Verdana"/>
                <a:cs typeface="Verdana"/>
              </a:rPr>
              <a:t>Your</a:t>
            </a:r>
            <a:r>
              <a:rPr sz="2400" spc="-125" dirty="0">
                <a:latin typeface="Verdana"/>
                <a:cs typeface="Verdana"/>
              </a:rPr>
              <a:t> </a:t>
            </a:r>
            <a:r>
              <a:rPr sz="2400" spc="-50" dirty="0">
                <a:latin typeface="Verdana"/>
                <a:cs typeface="Verdana"/>
              </a:rPr>
              <a:t>responsibilities</a:t>
            </a:r>
            <a:r>
              <a:rPr sz="2400" spc="-125" dirty="0">
                <a:latin typeface="Verdana"/>
                <a:cs typeface="Verdana"/>
              </a:rPr>
              <a:t> </a:t>
            </a:r>
            <a:r>
              <a:rPr sz="2400" spc="-60" dirty="0">
                <a:latin typeface="Verdana"/>
                <a:cs typeface="Verdana"/>
              </a:rPr>
              <a:t>include:</a:t>
            </a:r>
            <a:endParaRPr sz="2400">
              <a:latin typeface="Verdana"/>
              <a:cs typeface="Verdana"/>
            </a:endParaRPr>
          </a:p>
          <a:p>
            <a:pPr marL="530225" marR="5080">
              <a:lnSpc>
                <a:spcPct val="114599"/>
              </a:lnSpc>
            </a:pPr>
            <a:r>
              <a:rPr sz="2400" spc="-90" dirty="0">
                <a:latin typeface="Verdana"/>
                <a:cs typeface="Verdana"/>
              </a:rPr>
              <a:t>Identifying</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10" dirty="0">
                <a:latin typeface="Verdana"/>
                <a:cs typeface="Verdana"/>
              </a:rPr>
              <a:t>responding</a:t>
            </a:r>
            <a:r>
              <a:rPr sz="2400" spc="-125" dirty="0">
                <a:latin typeface="Verdana"/>
                <a:cs typeface="Verdana"/>
              </a:rPr>
              <a:t> </a:t>
            </a:r>
            <a:r>
              <a:rPr sz="2400" spc="-45" dirty="0">
                <a:latin typeface="Verdana"/>
                <a:cs typeface="Verdana"/>
              </a:rPr>
              <a:t>to</a:t>
            </a:r>
            <a:r>
              <a:rPr sz="2400" spc="-125" dirty="0">
                <a:latin typeface="Verdana"/>
                <a:cs typeface="Verdana"/>
              </a:rPr>
              <a:t> </a:t>
            </a:r>
            <a:r>
              <a:rPr sz="2400" spc="-35" dirty="0">
                <a:latin typeface="Verdana"/>
                <a:cs typeface="Verdana"/>
              </a:rPr>
              <a:t>infection</a:t>
            </a:r>
            <a:r>
              <a:rPr sz="2400" spc="-125" dirty="0">
                <a:latin typeface="Verdana"/>
                <a:cs typeface="Verdana"/>
              </a:rPr>
              <a:t> </a:t>
            </a:r>
            <a:r>
              <a:rPr sz="2400" spc="-114" dirty="0">
                <a:latin typeface="Verdana"/>
                <a:cs typeface="Verdana"/>
              </a:rPr>
              <a:t>risks  </a:t>
            </a:r>
            <a:r>
              <a:rPr sz="2400" spc="40" dirty="0">
                <a:latin typeface="Verdana"/>
                <a:cs typeface="Verdana"/>
              </a:rPr>
              <a:t>according</a:t>
            </a:r>
            <a:r>
              <a:rPr sz="2400" spc="-125" dirty="0">
                <a:latin typeface="Verdana"/>
                <a:cs typeface="Verdana"/>
              </a:rPr>
              <a:t> </a:t>
            </a:r>
            <a:r>
              <a:rPr sz="2400" spc="-45" dirty="0">
                <a:latin typeface="Verdana"/>
                <a:cs typeface="Verdana"/>
              </a:rPr>
              <a:t>to</a:t>
            </a:r>
            <a:r>
              <a:rPr sz="2400" spc="-120" dirty="0">
                <a:latin typeface="Verdana"/>
                <a:cs typeface="Verdana"/>
              </a:rPr>
              <a:t> </a:t>
            </a:r>
            <a:r>
              <a:rPr sz="2400" spc="-35" dirty="0">
                <a:latin typeface="Verdana"/>
                <a:cs typeface="Verdana"/>
              </a:rPr>
              <a:t>infection</a:t>
            </a:r>
            <a:r>
              <a:rPr sz="2400" spc="-120" dirty="0">
                <a:latin typeface="Verdana"/>
                <a:cs typeface="Verdana"/>
              </a:rPr>
              <a:t> </a:t>
            </a:r>
            <a:r>
              <a:rPr sz="2400" spc="-35" dirty="0">
                <a:latin typeface="Verdana"/>
                <a:cs typeface="Verdana"/>
              </a:rPr>
              <a:t>control</a:t>
            </a:r>
            <a:r>
              <a:rPr sz="2400" spc="-125" dirty="0">
                <a:latin typeface="Verdana"/>
                <a:cs typeface="Verdana"/>
              </a:rPr>
              <a:t> </a:t>
            </a:r>
            <a:r>
              <a:rPr sz="2400" spc="-10" dirty="0">
                <a:latin typeface="Verdana"/>
                <a:cs typeface="Verdana"/>
              </a:rPr>
              <a:t>policies</a:t>
            </a:r>
            <a:r>
              <a:rPr sz="2400" spc="-120" dirty="0">
                <a:latin typeface="Verdana"/>
                <a:cs typeface="Verdana"/>
              </a:rPr>
              <a:t> </a:t>
            </a:r>
            <a:r>
              <a:rPr sz="2400" spc="-45" dirty="0">
                <a:latin typeface="Verdana"/>
                <a:cs typeface="Verdana"/>
              </a:rPr>
              <a:t>that</a:t>
            </a:r>
            <a:r>
              <a:rPr sz="2400" spc="-120" dirty="0">
                <a:latin typeface="Verdana"/>
                <a:cs typeface="Verdana"/>
              </a:rPr>
              <a:t> </a:t>
            </a:r>
            <a:r>
              <a:rPr sz="2400" spc="-5" dirty="0">
                <a:latin typeface="Verdana"/>
                <a:cs typeface="Verdana"/>
              </a:rPr>
              <a:t>are </a:t>
            </a:r>
            <a:r>
              <a:rPr sz="2400" spc="-830" dirty="0">
                <a:latin typeface="Verdana"/>
                <a:cs typeface="Verdana"/>
              </a:rPr>
              <a:t> </a:t>
            </a:r>
            <a:r>
              <a:rPr sz="2400" spc="65" dirty="0">
                <a:latin typeface="Verdana"/>
                <a:cs typeface="Verdana"/>
              </a:rPr>
              <a:t>based</a:t>
            </a:r>
            <a:r>
              <a:rPr sz="2400" spc="-120" dirty="0">
                <a:latin typeface="Verdana"/>
                <a:cs typeface="Verdana"/>
              </a:rPr>
              <a:t> </a:t>
            </a:r>
            <a:r>
              <a:rPr sz="2400" spc="-10" dirty="0">
                <a:latin typeface="Verdana"/>
                <a:cs typeface="Verdana"/>
              </a:rPr>
              <a:t>on</a:t>
            </a:r>
            <a:r>
              <a:rPr sz="2400" spc="-114" dirty="0">
                <a:latin typeface="Verdana"/>
                <a:cs typeface="Verdana"/>
              </a:rPr>
              <a:t> </a:t>
            </a:r>
            <a:r>
              <a:rPr sz="2400" spc="-75" dirty="0">
                <a:latin typeface="Verdana"/>
                <a:cs typeface="Verdana"/>
              </a:rPr>
              <a:t>State</a:t>
            </a:r>
            <a:r>
              <a:rPr sz="2400" spc="-120" dirty="0">
                <a:latin typeface="Verdana"/>
                <a:cs typeface="Verdana"/>
              </a:rPr>
              <a:t> </a:t>
            </a:r>
            <a:r>
              <a:rPr sz="2400" spc="-75" dirty="0">
                <a:latin typeface="Verdana"/>
                <a:cs typeface="Verdana"/>
              </a:rPr>
              <a:t>legislation,</a:t>
            </a:r>
            <a:r>
              <a:rPr sz="2400" spc="-114" dirty="0">
                <a:latin typeface="Verdana"/>
                <a:cs typeface="Verdana"/>
              </a:rPr>
              <a:t> </a:t>
            </a:r>
            <a:r>
              <a:rPr sz="2400" spc="-40" dirty="0">
                <a:latin typeface="Verdana"/>
                <a:cs typeface="Verdana"/>
              </a:rPr>
              <a:t>National</a:t>
            </a:r>
            <a:r>
              <a:rPr sz="2400" spc="-114" dirty="0">
                <a:latin typeface="Verdana"/>
                <a:cs typeface="Verdana"/>
              </a:rPr>
              <a:t> </a:t>
            </a:r>
            <a:r>
              <a:rPr sz="2400" spc="-65" dirty="0">
                <a:latin typeface="Verdana"/>
                <a:cs typeface="Verdana"/>
              </a:rPr>
              <a:t>Standards, </a:t>
            </a:r>
            <a:r>
              <a:rPr sz="2400" spc="-830" dirty="0">
                <a:latin typeface="Verdana"/>
                <a:cs typeface="Verdana"/>
              </a:rPr>
              <a:t> </a:t>
            </a:r>
            <a:r>
              <a:rPr sz="2400" spc="60" dirty="0">
                <a:latin typeface="Verdana"/>
                <a:cs typeface="Verdana"/>
              </a:rPr>
              <a:t>and</a:t>
            </a:r>
            <a:r>
              <a:rPr sz="2400" spc="-130" dirty="0">
                <a:latin typeface="Verdana"/>
                <a:cs typeface="Verdana"/>
              </a:rPr>
              <a:t> </a:t>
            </a:r>
            <a:r>
              <a:rPr sz="2400" spc="20" dirty="0">
                <a:latin typeface="Verdana"/>
                <a:cs typeface="Verdana"/>
              </a:rPr>
              <a:t>local</a:t>
            </a:r>
            <a:r>
              <a:rPr sz="2400" spc="-125" dirty="0">
                <a:latin typeface="Verdana"/>
                <a:cs typeface="Verdana"/>
              </a:rPr>
              <a:t> </a:t>
            </a:r>
            <a:r>
              <a:rPr sz="2400" spc="-35" dirty="0">
                <a:latin typeface="Verdana"/>
                <a:cs typeface="Verdana"/>
              </a:rPr>
              <a:t>regulations</a:t>
            </a:r>
            <a:endParaRPr sz="2400">
              <a:latin typeface="Verdana"/>
              <a:cs typeface="Verdana"/>
            </a:endParaRPr>
          </a:p>
          <a:p>
            <a:pPr marL="530225" marR="451484">
              <a:lnSpc>
                <a:spcPct val="114599"/>
              </a:lnSpc>
            </a:pPr>
            <a:r>
              <a:rPr sz="2400" spc="-55" dirty="0">
                <a:latin typeface="Verdana"/>
                <a:cs typeface="Verdana"/>
              </a:rPr>
              <a:t>Provide</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25" dirty="0">
                <a:latin typeface="Verdana"/>
                <a:cs typeface="Verdana"/>
              </a:rPr>
              <a:t>safe</a:t>
            </a:r>
            <a:r>
              <a:rPr sz="2400" spc="-125" dirty="0">
                <a:latin typeface="Verdana"/>
                <a:cs typeface="Verdana"/>
              </a:rPr>
              <a:t> </a:t>
            </a:r>
            <a:r>
              <a:rPr sz="2400" spc="-55" dirty="0">
                <a:latin typeface="Verdana"/>
                <a:cs typeface="Verdana"/>
              </a:rPr>
              <a:t>environment</a:t>
            </a:r>
            <a:r>
              <a:rPr sz="2400" spc="-125" dirty="0">
                <a:latin typeface="Verdana"/>
                <a:cs typeface="Verdana"/>
              </a:rPr>
              <a:t> </a:t>
            </a:r>
            <a:r>
              <a:rPr sz="2400" spc="-65" dirty="0">
                <a:latin typeface="Verdana"/>
                <a:cs typeface="Verdana"/>
              </a:rPr>
              <a:t>for</a:t>
            </a:r>
            <a:r>
              <a:rPr sz="2400" spc="-125" dirty="0">
                <a:latin typeface="Verdana"/>
                <a:cs typeface="Verdana"/>
              </a:rPr>
              <a:t> </a:t>
            </a:r>
            <a:r>
              <a:rPr sz="2400" spc="-95" dirty="0">
                <a:latin typeface="Verdana"/>
                <a:cs typeface="Verdana"/>
              </a:rPr>
              <a:t>staff,</a:t>
            </a:r>
            <a:r>
              <a:rPr sz="2400" spc="-125" dirty="0">
                <a:latin typeface="Verdana"/>
                <a:cs typeface="Verdana"/>
              </a:rPr>
              <a:t> </a:t>
            </a:r>
            <a:r>
              <a:rPr sz="2400" spc="-85" dirty="0">
                <a:latin typeface="Verdana"/>
                <a:cs typeface="Verdana"/>
              </a:rPr>
              <a:t>clients,  </a:t>
            </a:r>
            <a:r>
              <a:rPr sz="2400" spc="60" dirty="0">
                <a:latin typeface="Verdana"/>
                <a:cs typeface="Verdana"/>
              </a:rPr>
              <a:t>and</a:t>
            </a:r>
            <a:r>
              <a:rPr sz="2400" spc="-130" dirty="0">
                <a:latin typeface="Verdana"/>
                <a:cs typeface="Verdana"/>
              </a:rPr>
              <a:t> </a:t>
            </a:r>
            <a:r>
              <a:rPr sz="2400" spc="-20" dirty="0">
                <a:latin typeface="Verdana"/>
                <a:cs typeface="Verdana"/>
              </a:rPr>
              <a:t>any</a:t>
            </a:r>
            <a:r>
              <a:rPr sz="2400" spc="-125" dirty="0">
                <a:latin typeface="Verdana"/>
                <a:cs typeface="Verdana"/>
              </a:rPr>
              <a:t> </a:t>
            </a:r>
            <a:r>
              <a:rPr sz="2400" spc="-85" dirty="0">
                <a:latin typeface="Verdana"/>
                <a:cs typeface="Verdana"/>
              </a:rPr>
              <a:t>visitors</a:t>
            </a:r>
            <a:endParaRPr sz="2400">
              <a:latin typeface="Verdana"/>
              <a:cs typeface="Verdana"/>
            </a:endParaRPr>
          </a:p>
          <a:p>
            <a:pPr marL="530225" marR="1188085">
              <a:lnSpc>
                <a:spcPct val="114599"/>
              </a:lnSpc>
            </a:pPr>
            <a:r>
              <a:rPr sz="2400" spc="-65" dirty="0">
                <a:latin typeface="Verdana"/>
                <a:cs typeface="Verdana"/>
              </a:rPr>
              <a:t>Following</a:t>
            </a:r>
            <a:r>
              <a:rPr sz="2400" spc="-135" dirty="0">
                <a:latin typeface="Verdana"/>
                <a:cs typeface="Verdana"/>
              </a:rPr>
              <a:t> </a:t>
            </a:r>
            <a:r>
              <a:rPr sz="2400" spc="-35" dirty="0">
                <a:latin typeface="Verdana"/>
                <a:cs typeface="Verdana"/>
              </a:rPr>
              <a:t>infection</a:t>
            </a:r>
            <a:r>
              <a:rPr sz="2400" spc="-130" dirty="0">
                <a:latin typeface="Verdana"/>
                <a:cs typeface="Verdana"/>
              </a:rPr>
              <a:t> </a:t>
            </a:r>
            <a:r>
              <a:rPr sz="2400" spc="-35" dirty="0">
                <a:latin typeface="Verdana"/>
                <a:cs typeface="Verdana"/>
              </a:rPr>
              <a:t>control</a:t>
            </a:r>
            <a:r>
              <a:rPr sz="2400" spc="-130" dirty="0">
                <a:latin typeface="Verdana"/>
                <a:cs typeface="Verdana"/>
              </a:rPr>
              <a:t> </a:t>
            </a:r>
            <a:r>
              <a:rPr sz="2400" spc="-10" dirty="0">
                <a:latin typeface="Verdana"/>
                <a:cs typeface="Verdana"/>
              </a:rPr>
              <a:t>policies</a:t>
            </a:r>
            <a:r>
              <a:rPr sz="2400" spc="-130" dirty="0">
                <a:latin typeface="Verdana"/>
                <a:cs typeface="Verdana"/>
              </a:rPr>
              <a:t> </a:t>
            </a:r>
            <a:r>
              <a:rPr sz="2400" spc="60" dirty="0">
                <a:latin typeface="Verdana"/>
                <a:cs typeface="Verdana"/>
              </a:rPr>
              <a:t>and </a:t>
            </a:r>
            <a:r>
              <a:rPr sz="2400" spc="-830" dirty="0">
                <a:latin typeface="Verdana"/>
                <a:cs typeface="Verdana"/>
              </a:rPr>
              <a:t> </a:t>
            </a:r>
            <a:r>
              <a:rPr sz="2400" dirty="0">
                <a:latin typeface="Verdana"/>
                <a:cs typeface="Verdana"/>
              </a:rPr>
              <a:t>procedures</a:t>
            </a:r>
            <a:r>
              <a:rPr sz="2400" spc="-130" dirty="0">
                <a:latin typeface="Verdana"/>
                <a:cs typeface="Verdana"/>
              </a:rPr>
              <a:t> </a:t>
            </a:r>
            <a:r>
              <a:rPr sz="2400" spc="5" dirty="0">
                <a:latin typeface="Verdana"/>
                <a:cs typeface="Verdana"/>
              </a:rPr>
              <a:t>at</a:t>
            </a:r>
            <a:r>
              <a:rPr sz="2400" spc="-125" dirty="0">
                <a:latin typeface="Verdana"/>
                <a:cs typeface="Verdana"/>
              </a:rPr>
              <a:t> </a:t>
            </a:r>
            <a:r>
              <a:rPr sz="2400" spc="-40" dirty="0">
                <a:latin typeface="Verdana"/>
                <a:cs typeface="Verdana"/>
              </a:rPr>
              <a:t>all</a:t>
            </a:r>
            <a:r>
              <a:rPr sz="2400" spc="-125" dirty="0">
                <a:latin typeface="Verdana"/>
                <a:cs typeface="Verdana"/>
              </a:rPr>
              <a:t> </a:t>
            </a:r>
            <a:r>
              <a:rPr sz="2400" spc="-35" dirty="0">
                <a:latin typeface="Verdana"/>
                <a:cs typeface="Verdana"/>
              </a:rPr>
              <a:t>times</a:t>
            </a:r>
            <a:endParaRPr sz="2400">
              <a:latin typeface="Verdana"/>
              <a:cs typeface="Verdana"/>
            </a:endParaRPr>
          </a:p>
          <a:p>
            <a:pPr marL="530225" marR="242570">
              <a:lnSpc>
                <a:spcPct val="114599"/>
              </a:lnSpc>
            </a:pPr>
            <a:r>
              <a:rPr sz="2400" spc="-85" dirty="0">
                <a:latin typeface="Verdana"/>
                <a:cs typeface="Verdana"/>
              </a:rPr>
              <a:t>Follow</a:t>
            </a:r>
            <a:r>
              <a:rPr sz="2400" spc="-125" dirty="0">
                <a:latin typeface="Verdana"/>
                <a:cs typeface="Verdana"/>
              </a:rPr>
              <a:t> </a:t>
            </a:r>
            <a:r>
              <a:rPr sz="2400" spc="5" dirty="0">
                <a:latin typeface="Verdana"/>
                <a:cs typeface="Verdana"/>
              </a:rPr>
              <a:t>vaccination</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60" dirty="0">
                <a:latin typeface="Verdana"/>
                <a:cs typeface="Verdana"/>
              </a:rPr>
              <a:t>other</a:t>
            </a:r>
            <a:r>
              <a:rPr sz="2400" spc="-125" dirty="0">
                <a:latin typeface="Verdana"/>
                <a:cs typeface="Verdana"/>
              </a:rPr>
              <a:t> </a:t>
            </a:r>
            <a:r>
              <a:rPr sz="2400" spc="-50" dirty="0">
                <a:latin typeface="Verdana"/>
                <a:cs typeface="Verdana"/>
              </a:rPr>
              <a:t>preventative  </a:t>
            </a:r>
            <a:r>
              <a:rPr sz="2400" spc="-30" dirty="0">
                <a:latin typeface="Verdana"/>
                <a:cs typeface="Verdana"/>
              </a:rPr>
              <a:t>guidelines</a:t>
            </a:r>
            <a:r>
              <a:rPr sz="2400" spc="-135" dirty="0">
                <a:latin typeface="Verdana"/>
                <a:cs typeface="Verdana"/>
              </a:rPr>
              <a:t> </a:t>
            </a:r>
            <a:r>
              <a:rPr sz="2400" spc="70" dirty="0">
                <a:latin typeface="Verdana"/>
                <a:cs typeface="Verdana"/>
              </a:rPr>
              <a:t>as</a:t>
            </a:r>
            <a:r>
              <a:rPr sz="2400" spc="-130" dirty="0">
                <a:latin typeface="Verdana"/>
                <a:cs typeface="Verdana"/>
              </a:rPr>
              <a:t> </a:t>
            </a:r>
            <a:r>
              <a:rPr sz="2400" spc="-40" dirty="0">
                <a:latin typeface="Verdana"/>
                <a:cs typeface="Verdana"/>
              </a:rPr>
              <a:t>set</a:t>
            </a:r>
            <a:r>
              <a:rPr sz="2400" spc="-130" dirty="0">
                <a:latin typeface="Verdana"/>
                <a:cs typeface="Verdana"/>
              </a:rPr>
              <a:t> </a:t>
            </a:r>
            <a:r>
              <a:rPr sz="2400" spc="-50" dirty="0">
                <a:latin typeface="Verdana"/>
                <a:cs typeface="Verdana"/>
              </a:rPr>
              <a:t>out</a:t>
            </a:r>
            <a:r>
              <a:rPr sz="2400" spc="-135" dirty="0">
                <a:latin typeface="Verdana"/>
                <a:cs typeface="Verdana"/>
              </a:rPr>
              <a:t> </a:t>
            </a:r>
            <a:r>
              <a:rPr sz="2400" spc="-25" dirty="0">
                <a:latin typeface="Verdana"/>
                <a:cs typeface="Verdana"/>
              </a:rPr>
              <a:t>by</a:t>
            </a:r>
            <a:r>
              <a:rPr sz="2400" spc="-130" dirty="0">
                <a:latin typeface="Verdana"/>
                <a:cs typeface="Verdana"/>
              </a:rPr>
              <a:t> </a:t>
            </a:r>
            <a:r>
              <a:rPr sz="2400" spc="-60" dirty="0">
                <a:latin typeface="Verdana"/>
                <a:cs typeface="Verdana"/>
              </a:rPr>
              <a:t>the</a:t>
            </a:r>
            <a:r>
              <a:rPr sz="2400" spc="-130" dirty="0">
                <a:latin typeface="Verdana"/>
                <a:cs typeface="Verdana"/>
              </a:rPr>
              <a:t> </a:t>
            </a:r>
            <a:r>
              <a:rPr sz="2400" spc="-30" dirty="0">
                <a:latin typeface="Verdana"/>
                <a:cs typeface="Verdana"/>
              </a:rPr>
              <a:t>government</a:t>
            </a:r>
            <a:r>
              <a:rPr sz="2400" spc="-135" dirty="0">
                <a:latin typeface="Verdana"/>
                <a:cs typeface="Verdana"/>
              </a:rPr>
              <a:t> </a:t>
            </a:r>
            <a:r>
              <a:rPr sz="2400" spc="60" dirty="0">
                <a:latin typeface="Verdana"/>
                <a:cs typeface="Verdana"/>
              </a:rPr>
              <a:t>and </a:t>
            </a:r>
            <a:r>
              <a:rPr sz="2400" spc="-825" dirty="0">
                <a:latin typeface="Verdana"/>
                <a:cs typeface="Verdana"/>
              </a:rPr>
              <a:t> </a:t>
            </a:r>
            <a:r>
              <a:rPr sz="2400" spc="-60" dirty="0">
                <a:latin typeface="Verdana"/>
                <a:cs typeface="Verdana"/>
              </a:rPr>
              <a:t>the</a:t>
            </a:r>
            <a:r>
              <a:rPr sz="2400" spc="-130" dirty="0">
                <a:latin typeface="Verdana"/>
                <a:cs typeface="Verdana"/>
              </a:rPr>
              <a:t> </a:t>
            </a:r>
            <a:r>
              <a:rPr sz="2400" spc="-20" dirty="0">
                <a:latin typeface="Verdana"/>
                <a:cs typeface="Verdana"/>
              </a:rPr>
              <a:t>workplace</a:t>
            </a:r>
            <a:endParaRPr sz="2400">
              <a:latin typeface="Verdana"/>
              <a:cs typeface="Verdana"/>
            </a:endParaRPr>
          </a:p>
        </p:txBody>
      </p:sp>
      <p:sp>
        <p:nvSpPr>
          <p:cNvPr id="10" name="object 10"/>
          <p:cNvSpPr txBox="1">
            <a:spLocks noGrp="1"/>
          </p:cNvSpPr>
          <p:nvPr>
            <p:ph type="title"/>
          </p:nvPr>
        </p:nvSpPr>
        <p:spPr>
          <a:xfrm>
            <a:off x="1016000" y="953837"/>
            <a:ext cx="7650480" cy="695960"/>
          </a:xfrm>
          <a:prstGeom prst="rect">
            <a:avLst/>
          </a:prstGeom>
        </p:spPr>
        <p:txBody>
          <a:bodyPr vert="horz" wrap="square" lIns="0" tIns="12700" rIns="0" bIns="0" rtlCol="0">
            <a:spAutoFit/>
          </a:bodyPr>
          <a:lstStyle/>
          <a:p>
            <a:pPr marL="12700">
              <a:lnSpc>
                <a:spcPct val="100000"/>
              </a:lnSpc>
              <a:spcBef>
                <a:spcPts val="100"/>
              </a:spcBef>
            </a:pPr>
            <a:r>
              <a:rPr spc="-215" dirty="0"/>
              <a:t>Roles</a:t>
            </a:r>
            <a:r>
              <a:rPr spc="-185" dirty="0"/>
              <a:t> </a:t>
            </a:r>
            <a:r>
              <a:rPr spc="20" dirty="0"/>
              <a:t>and</a:t>
            </a:r>
            <a:r>
              <a:rPr spc="-185" dirty="0"/>
              <a:t> </a:t>
            </a:r>
            <a:r>
              <a:rPr spc="-125" dirty="0"/>
              <a:t>responsibilities</a:t>
            </a:r>
          </a:p>
        </p:txBody>
      </p:sp>
      <p:sp>
        <p:nvSpPr>
          <p:cNvPr id="11" name="object 11"/>
          <p:cNvSpPr txBox="1"/>
          <p:nvPr/>
        </p:nvSpPr>
        <p:spPr>
          <a:xfrm>
            <a:off x="1172810" y="9582867"/>
            <a:ext cx="3557904" cy="208279"/>
          </a:xfrm>
          <a:prstGeom prst="rect">
            <a:avLst/>
          </a:prstGeom>
        </p:spPr>
        <p:txBody>
          <a:bodyPr vert="horz" wrap="square" lIns="0" tIns="12700" rIns="0" bIns="0" rtlCol="0">
            <a:spAutoFit/>
          </a:bodyPr>
          <a:lstStyle/>
          <a:p>
            <a:pPr marL="12700">
              <a:lnSpc>
                <a:spcPct val="100000"/>
              </a:lnSpc>
              <a:spcBef>
                <a:spcPts val="100"/>
              </a:spcBef>
            </a:pPr>
            <a:r>
              <a:rPr sz="1200" spc="-295" dirty="0">
                <a:latin typeface="Verdana"/>
                <a:cs typeface="Verdana"/>
              </a:rPr>
              <a:t>1.</a:t>
            </a:r>
            <a:r>
              <a:rPr sz="1200" spc="-305" dirty="0">
                <a:latin typeface="Verdana"/>
                <a:cs typeface="Verdana"/>
              </a:rPr>
              <a:t> </a:t>
            </a:r>
            <a:r>
              <a:rPr sz="1200" spc="-20" dirty="0">
                <a:latin typeface="Verdana"/>
                <a:cs typeface="Verdana"/>
              </a:rPr>
              <a:t>National</a:t>
            </a:r>
            <a:r>
              <a:rPr sz="1200" spc="-60" dirty="0">
                <a:latin typeface="Verdana"/>
                <a:cs typeface="Verdana"/>
              </a:rPr>
              <a:t> </a:t>
            </a:r>
            <a:r>
              <a:rPr sz="1200" spc="-35" dirty="0">
                <a:latin typeface="Verdana"/>
                <a:cs typeface="Verdana"/>
              </a:rPr>
              <a:t>Health</a:t>
            </a:r>
            <a:r>
              <a:rPr sz="1200" spc="-60" dirty="0">
                <a:latin typeface="Verdana"/>
                <a:cs typeface="Verdana"/>
              </a:rPr>
              <a:t> </a:t>
            </a:r>
            <a:r>
              <a:rPr sz="1200" spc="30" dirty="0">
                <a:latin typeface="Verdana"/>
                <a:cs typeface="Verdana"/>
              </a:rPr>
              <a:t>and</a:t>
            </a:r>
            <a:r>
              <a:rPr sz="1200" spc="-55" dirty="0">
                <a:latin typeface="Verdana"/>
                <a:cs typeface="Verdana"/>
              </a:rPr>
              <a:t> </a:t>
            </a:r>
            <a:r>
              <a:rPr sz="1200" spc="10" dirty="0">
                <a:latin typeface="Verdana"/>
                <a:cs typeface="Verdana"/>
              </a:rPr>
              <a:t>Medical</a:t>
            </a:r>
            <a:r>
              <a:rPr sz="1200" spc="-60" dirty="0">
                <a:latin typeface="Verdana"/>
                <a:cs typeface="Verdana"/>
              </a:rPr>
              <a:t> </a:t>
            </a:r>
            <a:r>
              <a:rPr sz="1200" spc="-10" dirty="0">
                <a:latin typeface="Verdana"/>
                <a:cs typeface="Verdana"/>
              </a:rPr>
              <a:t>Research</a:t>
            </a:r>
            <a:r>
              <a:rPr sz="1200" spc="-60" dirty="0">
                <a:latin typeface="Verdana"/>
                <a:cs typeface="Verdana"/>
              </a:rPr>
              <a:t> </a:t>
            </a:r>
            <a:r>
              <a:rPr sz="1200" dirty="0">
                <a:latin typeface="Verdana"/>
                <a:cs typeface="Verdana"/>
              </a:rPr>
              <a:t>Council</a:t>
            </a:r>
            <a:endParaRPr sz="1200">
              <a:latin typeface="Verdana"/>
              <a:cs typeface="Verdana"/>
            </a:endParaRPr>
          </a:p>
        </p:txBody>
      </p:sp>
      <p:pic>
        <p:nvPicPr>
          <p:cNvPr id="13" name="object 5">
            <a:hlinkClick r:id="rId4" action="ppaction://hlinksldjump"/>
            <a:extLst>
              <a:ext uri="{FF2B5EF4-FFF2-40B4-BE49-F238E27FC236}">
                <a16:creationId xmlns:a16="http://schemas.microsoft.com/office/drawing/2014/main" id="{ACBD3A34-BF7E-53D3-72B1-6E6944F2DBF5}"/>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16055502" cy="646331"/>
          </a:xfrm>
          <a:prstGeom prst="rect">
            <a:avLst/>
          </a:prstGeom>
          <a:noFill/>
        </p:spPr>
        <p:txBody>
          <a:bodyPr wrap="square" rtlCol="0">
            <a:spAutoFit/>
          </a:bodyPr>
          <a:lstStyle/>
          <a:p>
            <a:r>
              <a:rPr lang="en-US" sz="3600" dirty="0"/>
              <a:t>Learning Activity 2 Environmental Cleaning and Waste Disposal</a:t>
            </a:r>
            <a:endParaRPr lang="en-AU" sz="36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1600200" y="1009858"/>
            <a:ext cx="16256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Part A</a:t>
            </a:r>
            <a:r>
              <a:rPr lang="en-US" sz="2400" dirty="0"/>
              <a:t>: Access the Preventing and Controlling Infections Standard information from the ACHQC website here:</a:t>
            </a:r>
          </a:p>
          <a:p>
            <a:pPr marL="285750" indent="-285750">
              <a:buFont typeface="Arial" panose="020B0604020202020204" pitchFamily="34" charset="0"/>
              <a:buChar char="•"/>
            </a:pPr>
            <a:r>
              <a:rPr lang="en-US" sz="2400" dirty="0">
                <a:hlinkClick r:id="rId3"/>
              </a:rPr>
              <a:t>https://www.safetyandquality.gov.au/standards/nsqhs-standards/preventing-and-controlling-infections-standard</a:t>
            </a:r>
            <a:endParaRPr lang="en-US" sz="2400" dirty="0"/>
          </a:p>
          <a:p>
            <a:pPr marL="285750" indent="-285750">
              <a:buFont typeface="Arial" panose="020B0604020202020204" pitchFamily="34" charset="0"/>
              <a:buChar char="•"/>
            </a:pPr>
            <a:r>
              <a:rPr lang="en-US" sz="2400" dirty="0"/>
              <a:t>For each of the actions listed on this page and provide an example from your work role on how you can achieve or support those actions. Use the table below to document your responses.</a:t>
            </a:r>
            <a:endParaRPr lang="en-AU" sz="2400" dirty="0"/>
          </a:p>
        </p:txBody>
      </p:sp>
      <p:pic>
        <p:nvPicPr>
          <p:cNvPr id="20" name="Picture 19">
            <a:extLst>
              <a:ext uri="{FF2B5EF4-FFF2-40B4-BE49-F238E27FC236}">
                <a16:creationId xmlns:a16="http://schemas.microsoft.com/office/drawing/2014/main" id="{E7A540BF-8475-8D6E-1861-DD0F458754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100"/>
            <a:ext cx="1781445" cy="1879326"/>
          </a:xfrm>
          <a:prstGeom prst="rect">
            <a:avLst/>
          </a:prstGeom>
        </p:spPr>
      </p:pic>
      <p:graphicFrame>
        <p:nvGraphicFramePr>
          <p:cNvPr id="21" name="Table 20">
            <a:extLst>
              <a:ext uri="{FF2B5EF4-FFF2-40B4-BE49-F238E27FC236}">
                <a16:creationId xmlns:a16="http://schemas.microsoft.com/office/drawing/2014/main" id="{0C3CC0AD-B862-92FB-D8A5-6809064373EA}"/>
              </a:ext>
            </a:extLst>
          </p:cNvPr>
          <p:cNvGraphicFramePr>
            <a:graphicFrameLocks noGrp="1"/>
          </p:cNvGraphicFramePr>
          <p:nvPr>
            <p:extLst>
              <p:ext uri="{D42A27DB-BD31-4B8C-83A1-F6EECF244321}">
                <p14:modId xmlns:p14="http://schemas.microsoft.com/office/powerpoint/2010/main" val="1213664797"/>
              </p:ext>
            </p:extLst>
          </p:nvPr>
        </p:nvGraphicFramePr>
        <p:xfrm>
          <a:off x="0" y="2690732"/>
          <a:ext cx="18288000" cy="7607845"/>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309995039"/>
                    </a:ext>
                  </a:extLst>
                </a:gridCol>
                <a:gridCol w="12573000">
                  <a:extLst>
                    <a:ext uri="{9D8B030D-6E8A-4147-A177-3AD203B41FA5}">
                      <a16:colId xmlns:a16="http://schemas.microsoft.com/office/drawing/2014/main" val="3967613876"/>
                    </a:ext>
                  </a:extLst>
                </a:gridCol>
              </a:tblGrid>
              <a:tr h="1086835">
                <a:tc>
                  <a:txBody>
                    <a:bodyPr/>
                    <a:lstStyle/>
                    <a:p>
                      <a:r>
                        <a:rPr lang="en-US" sz="2800" dirty="0">
                          <a:solidFill>
                            <a:schemeClr val="tx2"/>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Your role to support this action and 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955830"/>
                  </a:ext>
                </a:extLst>
              </a:tr>
              <a:tr h="1086835">
                <a:tc>
                  <a:txBody>
                    <a:bodyPr/>
                    <a:lstStyle/>
                    <a:p>
                      <a:r>
                        <a:rPr lang="en-US" sz="2800" dirty="0">
                          <a:solidFill>
                            <a:schemeClr val="tx2"/>
                          </a:solidFill>
                        </a:rPr>
                        <a:t>Aseptic technique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Preventing infections entering the patient by using appropriate infection control protocols where required such as invasive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7200836"/>
                  </a:ext>
                </a:extLst>
              </a:tr>
              <a:tr h="1086835">
                <a:tc>
                  <a:txBody>
                    <a:bodyPr/>
                    <a:lstStyle/>
                    <a:p>
                      <a:r>
                        <a:rPr lang="en-US" sz="2800" dirty="0">
                          <a:solidFill>
                            <a:schemeClr val="tx2"/>
                          </a:solidFill>
                        </a:rPr>
                        <a:t>Invasive medical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Reprocessing them as critical by cleaning them as soon as possible after with detergent solution. Sterilise using moist heat after 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7413728"/>
                  </a:ext>
                </a:extLst>
              </a:tr>
              <a:tr h="1086835">
                <a:tc>
                  <a:txBody>
                    <a:bodyPr/>
                    <a:lstStyle/>
                    <a:p>
                      <a:r>
                        <a:rPr lang="en-US" sz="2800" dirty="0">
                          <a:solidFill>
                            <a:schemeClr val="tx2"/>
                          </a:solidFill>
                        </a:rPr>
                        <a:t>Clean and safe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Following cleaning protocols based on risk levels and applying standard and transmission-based precautions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238824"/>
                  </a:ext>
                </a:extLst>
              </a:tr>
              <a:tr h="1086835">
                <a:tc>
                  <a:txBody>
                    <a:bodyPr/>
                    <a:lstStyle/>
                    <a:p>
                      <a:r>
                        <a:rPr lang="en-US" sz="2800" dirty="0">
                          <a:solidFill>
                            <a:schemeClr val="tx2"/>
                          </a:solidFill>
                        </a:rPr>
                        <a:t>Workforce screening and immunisation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Follow all vaccination requirements as required by the employer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9356878"/>
                  </a:ext>
                </a:extLst>
              </a:tr>
              <a:tr h="1086835">
                <a:tc>
                  <a:txBody>
                    <a:bodyPr/>
                    <a:lstStyle/>
                    <a:p>
                      <a:r>
                        <a:rPr lang="en-US" sz="2800" dirty="0">
                          <a:solidFill>
                            <a:schemeClr val="tx2"/>
                          </a:solidFill>
                        </a:rPr>
                        <a:t>Infections in the workforce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Follow standard and additional precautions to prevent the spread, report and document when aware of infections in the workplace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214521"/>
                  </a:ext>
                </a:extLst>
              </a:tr>
              <a:tr h="1086835">
                <a:tc>
                  <a:txBody>
                    <a:bodyPr/>
                    <a:lstStyle/>
                    <a:p>
                      <a:r>
                        <a:rPr lang="en-US" sz="2800" dirty="0">
                          <a:solidFill>
                            <a:schemeClr val="tx2"/>
                          </a:solidFill>
                        </a:rPr>
                        <a:t>Reprocessing of reusable medical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Follow reprocessing guidelines set out based on the function of the device as critical, semi-critical and non-critical.</a:t>
                      </a:r>
                      <a:endParaRPr lang="en-AU"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522483"/>
                  </a:ext>
                </a:extLst>
              </a:tr>
            </a:tbl>
          </a:graphicData>
        </a:graphic>
      </p:graphicFrame>
      <p:pic>
        <p:nvPicPr>
          <p:cNvPr id="22" name="Picture 21">
            <a:extLst>
              <a:ext uri="{FF2B5EF4-FFF2-40B4-BE49-F238E27FC236}">
                <a16:creationId xmlns:a16="http://schemas.microsoft.com/office/drawing/2014/main" id="{C03EF354-28E8-3FC4-36BE-604DEAFE2FE0}"/>
              </a:ext>
            </a:extLst>
          </p:cNvPr>
          <p:cNvPicPr>
            <a:picLocks noChangeAspect="1"/>
          </p:cNvPicPr>
          <p:nvPr/>
        </p:nvPicPr>
        <p:blipFill>
          <a:blip r:embed="rId5"/>
          <a:stretch>
            <a:fillRect/>
          </a:stretch>
        </p:blipFill>
        <p:spPr>
          <a:xfrm>
            <a:off x="5791201" y="3900942"/>
            <a:ext cx="12353368" cy="861558"/>
          </a:xfrm>
          <a:prstGeom prst="rect">
            <a:avLst/>
          </a:prstGeom>
        </p:spPr>
      </p:pic>
      <p:pic>
        <p:nvPicPr>
          <p:cNvPr id="23" name="Picture 22">
            <a:extLst>
              <a:ext uri="{FF2B5EF4-FFF2-40B4-BE49-F238E27FC236}">
                <a16:creationId xmlns:a16="http://schemas.microsoft.com/office/drawing/2014/main" id="{9E5032A9-FFA6-99D3-31B7-24594159BF74}"/>
              </a:ext>
            </a:extLst>
          </p:cNvPr>
          <p:cNvPicPr>
            <a:picLocks noChangeAspect="1"/>
          </p:cNvPicPr>
          <p:nvPr/>
        </p:nvPicPr>
        <p:blipFill>
          <a:blip r:embed="rId5"/>
          <a:stretch>
            <a:fillRect/>
          </a:stretch>
        </p:blipFill>
        <p:spPr>
          <a:xfrm>
            <a:off x="5791201" y="4991100"/>
            <a:ext cx="12353368" cy="861558"/>
          </a:xfrm>
          <a:prstGeom prst="rect">
            <a:avLst/>
          </a:prstGeom>
        </p:spPr>
      </p:pic>
      <p:pic>
        <p:nvPicPr>
          <p:cNvPr id="24" name="Picture 23">
            <a:extLst>
              <a:ext uri="{FF2B5EF4-FFF2-40B4-BE49-F238E27FC236}">
                <a16:creationId xmlns:a16="http://schemas.microsoft.com/office/drawing/2014/main" id="{5557F57A-B1E9-9D61-DE59-88CB25864BC3}"/>
              </a:ext>
            </a:extLst>
          </p:cNvPr>
          <p:cNvPicPr>
            <a:picLocks noChangeAspect="1"/>
          </p:cNvPicPr>
          <p:nvPr/>
        </p:nvPicPr>
        <p:blipFill>
          <a:blip r:embed="rId5"/>
          <a:stretch>
            <a:fillRect/>
          </a:stretch>
        </p:blipFill>
        <p:spPr>
          <a:xfrm>
            <a:off x="5775961" y="6063875"/>
            <a:ext cx="12353368" cy="861558"/>
          </a:xfrm>
          <a:prstGeom prst="rect">
            <a:avLst/>
          </a:prstGeom>
        </p:spPr>
      </p:pic>
      <p:pic>
        <p:nvPicPr>
          <p:cNvPr id="25" name="Picture 24">
            <a:extLst>
              <a:ext uri="{FF2B5EF4-FFF2-40B4-BE49-F238E27FC236}">
                <a16:creationId xmlns:a16="http://schemas.microsoft.com/office/drawing/2014/main" id="{31C697B4-526E-A9E1-1CFE-E76463B852A0}"/>
              </a:ext>
            </a:extLst>
          </p:cNvPr>
          <p:cNvPicPr>
            <a:picLocks noChangeAspect="1"/>
          </p:cNvPicPr>
          <p:nvPr/>
        </p:nvPicPr>
        <p:blipFill>
          <a:blip r:embed="rId5"/>
          <a:stretch>
            <a:fillRect/>
          </a:stretch>
        </p:blipFill>
        <p:spPr>
          <a:xfrm>
            <a:off x="5775961" y="7126816"/>
            <a:ext cx="12353368" cy="861558"/>
          </a:xfrm>
          <a:prstGeom prst="rect">
            <a:avLst/>
          </a:prstGeom>
        </p:spPr>
      </p:pic>
      <p:pic>
        <p:nvPicPr>
          <p:cNvPr id="26" name="Picture 25">
            <a:extLst>
              <a:ext uri="{FF2B5EF4-FFF2-40B4-BE49-F238E27FC236}">
                <a16:creationId xmlns:a16="http://schemas.microsoft.com/office/drawing/2014/main" id="{E300E99F-8CAC-B5C8-856C-2960AFFF0DE6}"/>
              </a:ext>
            </a:extLst>
          </p:cNvPr>
          <p:cNvPicPr>
            <a:picLocks noChangeAspect="1"/>
          </p:cNvPicPr>
          <p:nvPr/>
        </p:nvPicPr>
        <p:blipFill>
          <a:blip r:embed="rId5"/>
          <a:stretch>
            <a:fillRect/>
          </a:stretch>
        </p:blipFill>
        <p:spPr>
          <a:xfrm>
            <a:off x="5791200" y="8189757"/>
            <a:ext cx="12353368" cy="861558"/>
          </a:xfrm>
          <a:prstGeom prst="rect">
            <a:avLst/>
          </a:prstGeom>
        </p:spPr>
      </p:pic>
      <p:pic>
        <p:nvPicPr>
          <p:cNvPr id="27" name="Picture 26">
            <a:extLst>
              <a:ext uri="{FF2B5EF4-FFF2-40B4-BE49-F238E27FC236}">
                <a16:creationId xmlns:a16="http://schemas.microsoft.com/office/drawing/2014/main" id="{6EA272D6-4073-D8CB-4433-7EF53AB55E30}"/>
              </a:ext>
            </a:extLst>
          </p:cNvPr>
          <p:cNvPicPr>
            <a:picLocks noChangeAspect="1"/>
          </p:cNvPicPr>
          <p:nvPr/>
        </p:nvPicPr>
        <p:blipFill>
          <a:blip r:embed="rId5"/>
          <a:stretch>
            <a:fillRect/>
          </a:stretch>
        </p:blipFill>
        <p:spPr>
          <a:xfrm>
            <a:off x="5753101" y="9311142"/>
            <a:ext cx="12353368" cy="861558"/>
          </a:xfrm>
          <a:prstGeom prst="rect">
            <a:avLst/>
          </a:prstGeom>
        </p:spPr>
      </p:pic>
      <p:pic>
        <p:nvPicPr>
          <p:cNvPr id="3" name="object 5">
            <a:hlinkClick r:id="rId6" action="ppaction://hlinksldjump"/>
            <a:extLst>
              <a:ext uri="{FF2B5EF4-FFF2-40B4-BE49-F238E27FC236}">
                <a16:creationId xmlns:a16="http://schemas.microsoft.com/office/drawing/2014/main" id="{8CD19932-7F07-59D2-C4FA-FE1D5D8044F7}"/>
              </a:ext>
            </a:extLst>
          </p:cNvPr>
          <p:cNvPicPr/>
          <p:nvPr/>
        </p:nvPicPr>
        <p:blipFill>
          <a:blip r:embed="rId7"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18492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1796685" y="52966"/>
            <a:ext cx="16055502" cy="646331"/>
          </a:xfrm>
          <a:prstGeom prst="rect">
            <a:avLst/>
          </a:prstGeom>
          <a:noFill/>
        </p:spPr>
        <p:txBody>
          <a:bodyPr wrap="square" rtlCol="0">
            <a:spAutoFit/>
          </a:bodyPr>
          <a:lstStyle/>
          <a:p>
            <a:r>
              <a:rPr lang="en-US" sz="3600" dirty="0"/>
              <a:t>Learning Activity 2 Environmental Cleaning and Waste Disposal</a:t>
            </a:r>
            <a:endParaRPr lang="en-AU" sz="36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15240" y="1917426"/>
            <a:ext cx="18272758" cy="7848302"/>
          </a:xfrm>
          <a:prstGeom prst="rect">
            <a:avLst/>
          </a:prstGeom>
          <a:noFill/>
        </p:spPr>
        <p:txBody>
          <a:bodyPr wrap="square" rtlCol="0">
            <a:spAutoFit/>
          </a:bodyPr>
          <a:lstStyle/>
          <a:p>
            <a:r>
              <a:rPr lang="en-US" sz="2400" dirty="0">
                <a:solidFill>
                  <a:schemeClr val="tx2"/>
                </a:solidFill>
              </a:rPr>
              <a:t>‘Madi is a nurse’s assistant at the Armadale Cosmetic Clinic. The clinic has a day procedure ward that cares for patients undergoing or recovering from a number of small surgical procedures. She provides direct care to patients, although cleaning and maintaining rooms in the recovery ward takes up much of Madi’s day.</a:t>
            </a:r>
          </a:p>
          <a:p>
            <a:r>
              <a:rPr lang="en-US" sz="2400" dirty="0">
                <a:solidFill>
                  <a:schemeClr val="tx2"/>
                </a:solidFill>
              </a:rPr>
              <a:t>When patients are admitted to the day procedure ward, Madi is in charge of changing used patient linen and towels and cleaning the room to ready it for the next patient. She often comes into direct contact with the patients, as she assists the nurses with patient recovery after surgery. Madi must also check and maintain the spill kits in the recovery ward.</a:t>
            </a:r>
          </a:p>
          <a:p>
            <a:r>
              <a:rPr lang="en-US" sz="2400" dirty="0">
                <a:solidFill>
                  <a:schemeClr val="tx2"/>
                </a:solidFill>
              </a:rPr>
              <a:t>On this particular day, Madi is looking after Tara, who has just had a rhinoplasty procedure (nose job). Tara requires her bandages to be changed every two hours and must be given an injection of morphine to reduce any pain and help her recover’.</a:t>
            </a:r>
          </a:p>
          <a:p>
            <a:r>
              <a:rPr lang="en-US" sz="2400" dirty="0">
                <a:solidFill>
                  <a:schemeClr val="tx2"/>
                </a:solidFill>
              </a:rPr>
              <a:t>1. When Madi cleans a room in preparation for the next patient, outline the procedure she would use to effectively carry out the task.</a:t>
            </a:r>
          </a:p>
          <a:p>
            <a:r>
              <a:rPr lang="en-US" sz="2400" dirty="0"/>
              <a:t>She would complete an environmental clean, making sure to clean bedrails, beds (including a change of bed sheets), chairs, medical charts, handrails, taps, toilets and bedside remote controls. She would also need to make sure that linen such as sheets and towels are clean and </a:t>
            </a:r>
            <a:r>
              <a:rPr lang="en-US" sz="2400" dirty="0" err="1"/>
              <a:t>sterilised</a:t>
            </a:r>
            <a:r>
              <a:rPr lang="en-US" sz="2400" dirty="0"/>
              <a:t>.</a:t>
            </a:r>
          </a:p>
          <a:p>
            <a:r>
              <a:rPr lang="en-US" sz="2400" dirty="0">
                <a:solidFill>
                  <a:schemeClr val="tx2"/>
                </a:solidFill>
              </a:rPr>
              <a:t>2. Outline the types of high-risk surfaces Madi would need to clean in the clinic and patient rooms.</a:t>
            </a:r>
          </a:p>
          <a:p>
            <a:r>
              <a:rPr lang="en-US" sz="2400" dirty="0"/>
              <a:t>Doorknobs, light switches, handrails, remote controls and taps are all examples of high-risk surfaces and objects found in health services environments.</a:t>
            </a:r>
          </a:p>
          <a:p>
            <a:r>
              <a:rPr lang="en-US" sz="2400" dirty="0">
                <a:solidFill>
                  <a:schemeClr val="tx2"/>
                </a:solidFill>
              </a:rPr>
              <a:t>3. Name three types of waste that the Armadale Cosmetic Clinic would generate on a daily basis.</a:t>
            </a:r>
          </a:p>
          <a:p>
            <a:r>
              <a:rPr lang="en-US" sz="2400" dirty="0"/>
              <a:t>Pharmaceutical waste, general waste and clinical waste.</a:t>
            </a:r>
          </a:p>
          <a:p>
            <a:r>
              <a:rPr lang="en-US" sz="2400" dirty="0">
                <a:solidFill>
                  <a:schemeClr val="tx2"/>
                </a:solidFill>
              </a:rPr>
              <a:t>4. When Madi is making a bed for a patient outline the procedure she would need to use when transporting and processing the used linen.</a:t>
            </a:r>
          </a:p>
          <a:p>
            <a:r>
              <a:rPr lang="en-US" sz="2400" dirty="0"/>
              <a:t>She must unfold the linen on top of the bed and ensure that it does not touch the floor. Madi must pull the linen to either end of the bed and hold the linen away so that the linen does not contact her clothes. It is also vital that she does not shake or flap the linen to make sure she does not disperse any skin cells or bacteria into the air.</a:t>
            </a:r>
          </a:p>
        </p:txBody>
      </p:sp>
      <p:pic>
        <p:nvPicPr>
          <p:cNvPr id="20" name="Picture 19">
            <a:extLst>
              <a:ext uri="{FF2B5EF4-FFF2-40B4-BE49-F238E27FC236}">
                <a16:creationId xmlns:a16="http://schemas.microsoft.com/office/drawing/2014/main" id="{E7A540BF-8475-8D6E-1861-DD0F45875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
            <a:ext cx="1781445" cy="1879326"/>
          </a:xfrm>
          <a:prstGeom prst="rect">
            <a:avLst/>
          </a:prstGeom>
        </p:spPr>
      </p:pic>
      <p:sp>
        <p:nvSpPr>
          <p:cNvPr id="2" name="TextBox 1">
            <a:extLst>
              <a:ext uri="{FF2B5EF4-FFF2-40B4-BE49-F238E27FC236}">
                <a16:creationId xmlns:a16="http://schemas.microsoft.com/office/drawing/2014/main" id="{160F08FF-EDFD-B0F2-98F5-2BA2F1A9F66D}"/>
              </a:ext>
            </a:extLst>
          </p:cNvPr>
          <p:cNvSpPr txBox="1"/>
          <p:nvPr/>
        </p:nvSpPr>
        <p:spPr>
          <a:xfrm>
            <a:off x="1661162" y="683682"/>
            <a:ext cx="16703038" cy="1200329"/>
          </a:xfrm>
          <a:prstGeom prst="rect">
            <a:avLst/>
          </a:prstGeom>
          <a:noFill/>
        </p:spPr>
        <p:txBody>
          <a:bodyPr wrap="square" rtlCol="0">
            <a:spAutoFit/>
          </a:bodyPr>
          <a:lstStyle/>
          <a:p>
            <a:r>
              <a:rPr lang="en-US" sz="2400" b="1" dirty="0">
                <a:solidFill>
                  <a:schemeClr val="tx2"/>
                </a:solidFill>
              </a:rPr>
              <a:t>Part B: </a:t>
            </a:r>
            <a:r>
              <a:rPr lang="en-US" sz="2400" dirty="0">
                <a:solidFill>
                  <a:schemeClr val="tx2"/>
                </a:solidFill>
              </a:rPr>
              <a:t>Your task is to read and analyse the case study below about Madi.</a:t>
            </a:r>
          </a:p>
          <a:p>
            <a:r>
              <a:rPr lang="en-US" sz="2400" dirty="0">
                <a:solidFill>
                  <a:schemeClr val="tx2"/>
                </a:solidFill>
              </a:rPr>
              <a:t>You will need to draw on the knowledge and information you have learnt about environmental cleaning and the disposal of contaminated waste. You must then answer the questions below.</a:t>
            </a:r>
          </a:p>
        </p:txBody>
      </p:sp>
      <p:pic>
        <p:nvPicPr>
          <p:cNvPr id="3" name="Picture 2">
            <a:extLst>
              <a:ext uri="{FF2B5EF4-FFF2-40B4-BE49-F238E27FC236}">
                <a16:creationId xmlns:a16="http://schemas.microsoft.com/office/drawing/2014/main" id="{E3501C86-1F0D-1FB5-E0E1-102948E4C04C}"/>
              </a:ext>
            </a:extLst>
          </p:cNvPr>
          <p:cNvPicPr>
            <a:picLocks noChangeAspect="1"/>
          </p:cNvPicPr>
          <p:nvPr/>
        </p:nvPicPr>
        <p:blipFill>
          <a:blip r:embed="rId4"/>
          <a:stretch>
            <a:fillRect/>
          </a:stretch>
        </p:blipFill>
        <p:spPr>
          <a:xfrm>
            <a:off x="15240" y="5257362"/>
            <a:ext cx="18257520" cy="1105338"/>
          </a:xfrm>
          <a:prstGeom prst="rect">
            <a:avLst/>
          </a:prstGeom>
        </p:spPr>
      </p:pic>
      <p:pic>
        <p:nvPicPr>
          <p:cNvPr id="4" name="Picture 3">
            <a:extLst>
              <a:ext uri="{FF2B5EF4-FFF2-40B4-BE49-F238E27FC236}">
                <a16:creationId xmlns:a16="http://schemas.microsoft.com/office/drawing/2014/main" id="{E8C1C6FA-6655-1BDB-552C-861FC334F779}"/>
              </a:ext>
            </a:extLst>
          </p:cNvPr>
          <p:cNvPicPr>
            <a:picLocks noChangeAspect="1"/>
          </p:cNvPicPr>
          <p:nvPr/>
        </p:nvPicPr>
        <p:blipFill>
          <a:blip r:embed="rId4"/>
          <a:stretch>
            <a:fillRect/>
          </a:stretch>
        </p:blipFill>
        <p:spPr>
          <a:xfrm>
            <a:off x="0" y="6743700"/>
            <a:ext cx="18257520" cy="609600"/>
          </a:xfrm>
          <a:prstGeom prst="rect">
            <a:avLst/>
          </a:prstGeom>
        </p:spPr>
      </p:pic>
      <p:pic>
        <p:nvPicPr>
          <p:cNvPr id="5" name="Picture 4">
            <a:extLst>
              <a:ext uri="{FF2B5EF4-FFF2-40B4-BE49-F238E27FC236}">
                <a16:creationId xmlns:a16="http://schemas.microsoft.com/office/drawing/2014/main" id="{C29BA564-FAAA-2FB2-5717-F042B8BE0D0C}"/>
              </a:ext>
            </a:extLst>
          </p:cNvPr>
          <p:cNvPicPr>
            <a:picLocks noChangeAspect="1"/>
          </p:cNvPicPr>
          <p:nvPr/>
        </p:nvPicPr>
        <p:blipFill>
          <a:blip r:embed="rId4"/>
          <a:stretch>
            <a:fillRect/>
          </a:stretch>
        </p:blipFill>
        <p:spPr>
          <a:xfrm>
            <a:off x="-53342" y="7766379"/>
            <a:ext cx="18257520" cy="425121"/>
          </a:xfrm>
          <a:prstGeom prst="rect">
            <a:avLst/>
          </a:prstGeom>
        </p:spPr>
      </p:pic>
      <p:pic>
        <p:nvPicPr>
          <p:cNvPr id="9" name="Picture 8">
            <a:extLst>
              <a:ext uri="{FF2B5EF4-FFF2-40B4-BE49-F238E27FC236}">
                <a16:creationId xmlns:a16="http://schemas.microsoft.com/office/drawing/2014/main" id="{4587733A-3B85-50CB-6A5F-20FA9A41D58A}"/>
              </a:ext>
            </a:extLst>
          </p:cNvPr>
          <p:cNvPicPr>
            <a:picLocks noChangeAspect="1"/>
          </p:cNvPicPr>
          <p:nvPr/>
        </p:nvPicPr>
        <p:blipFill>
          <a:blip r:embed="rId4"/>
          <a:stretch>
            <a:fillRect/>
          </a:stretch>
        </p:blipFill>
        <p:spPr>
          <a:xfrm>
            <a:off x="30480" y="8529811"/>
            <a:ext cx="18257520" cy="1105338"/>
          </a:xfrm>
          <a:prstGeom prst="rect">
            <a:avLst/>
          </a:prstGeom>
        </p:spPr>
      </p:pic>
      <p:pic>
        <p:nvPicPr>
          <p:cNvPr id="11" name="object 5">
            <a:hlinkClick r:id="rId5" action="ppaction://hlinksldjump"/>
            <a:extLst>
              <a:ext uri="{FF2B5EF4-FFF2-40B4-BE49-F238E27FC236}">
                <a16:creationId xmlns:a16="http://schemas.microsoft.com/office/drawing/2014/main" id="{9973588F-13F5-DCDB-26D6-ECAD4F38D881}"/>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0460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1796685" y="52966"/>
            <a:ext cx="16055502" cy="646331"/>
          </a:xfrm>
          <a:prstGeom prst="rect">
            <a:avLst/>
          </a:prstGeom>
          <a:noFill/>
        </p:spPr>
        <p:txBody>
          <a:bodyPr wrap="square" rtlCol="0">
            <a:spAutoFit/>
          </a:bodyPr>
          <a:lstStyle/>
          <a:p>
            <a:r>
              <a:rPr lang="en-US" sz="3600" dirty="0"/>
              <a:t>Learning Activity 2 Environmental Cleaning and Waste Disposal</a:t>
            </a:r>
            <a:endParaRPr lang="en-AU" sz="36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15240" y="1917426"/>
            <a:ext cx="18272758" cy="7109639"/>
          </a:xfrm>
          <a:prstGeom prst="rect">
            <a:avLst/>
          </a:prstGeom>
          <a:noFill/>
        </p:spPr>
        <p:txBody>
          <a:bodyPr wrap="square" rtlCol="0">
            <a:spAutoFit/>
          </a:bodyPr>
          <a:lstStyle/>
          <a:p>
            <a:r>
              <a:rPr lang="en-US" sz="2400" dirty="0">
                <a:solidFill>
                  <a:schemeClr val="tx2"/>
                </a:solidFill>
              </a:rPr>
              <a:t>5. To safely dispose of soiled or used linen briefly explain the type of bag or container Madi should use for this task.</a:t>
            </a:r>
          </a:p>
          <a:p>
            <a:r>
              <a:rPr lang="en-US" sz="2400" dirty="0"/>
              <a:t>Linen contaminated with blood, bodily fluids, urine or </a:t>
            </a:r>
            <a:r>
              <a:rPr lang="en-US" sz="2400" dirty="0" err="1"/>
              <a:t>faeces</a:t>
            </a:r>
            <a:r>
              <a:rPr lang="en-US" sz="2400" dirty="0"/>
              <a:t> should be placed into a specially marked leak-proof or yellow biohazard laundry bag and immediately placed in the appropriate waste basket.</a:t>
            </a:r>
          </a:p>
          <a:p>
            <a:r>
              <a:rPr lang="en-US" sz="2400" dirty="0">
                <a:solidFill>
                  <a:schemeClr val="tx2"/>
                </a:solidFill>
              </a:rPr>
              <a:t>6. Before Madi assists the nurse in helping change Tara’s bandages, what types of PPE would she need to apply and why?</a:t>
            </a:r>
          </a:p>
          <a:p>
            <a:r>
              <a:rPr lang="en-US" sz="2400" dirty="0"/>
              <a:t>She will need to use gloves and an apron before handling the bandages exposed to blood or dead skin cells.</a:t>
            </a:r>
          </a:p>
          <a:p>
            <a:r>
              <a:rPr lang="en-US" sz="2400" dirty="0">
                <a:solidFill>
                  <a:schemeClr val="tx2"/>
                </a:solidFill>
              </a:rPr>
              <a:t>7. One of Madi’s daily tasks is to check and maintain the spill kit in the recovery ward. Explain what items and materials Madi will need to make sure are in the kit.</a:t>
            </a:r>
          </a:p>
          <a:p>
            <a:r>
              <a:rPr lang="en-US" sz="2400" dirty="0"/>
              <a:t>‘Madi then assists the nurse to administer Tara’s morphine injection. The nurse </a:t>
            </a:r>
            <a:r>
              <a:rPr lang="en-US" sz="2400" dirty="0" err="1"/>
              <a:t>realises</a:t>
            </a:r>
            <a:r>
              <a:rPr lang="en-US" sz="2400" dirty="0"/>
              <a:t> that she has forgotten her gloves and asks Madi to hold the needle. The nurse returns and gives Tara her injection. Madi is then asked to dispose of the needle in the sharps container on the trolley. Madi sees that the sharps container is very full, with needles coming out of the top. She tries to bend the needle to help it fit into the waste container’.</a:t>
            </a:r>
          </a:p>
          <a:p>
            <a:r>
              <a:rPr lang="en-US" sz="2400" dirty="0">
                <a:solidFill>
                  <a:schemeClr val="tx2"/>
                </a:solidFill>
              </a:rPr>
              <a:t>8. Explain why the nurse has not followed the correct procedure when handling the needle.</a:t>
            </a:r>
          </a:p>
          <a:p>
            <a:r>
              <a:rPr lang="en-US" sz="2400" dirty="0"/>
              <a:t>The nurse should have been wearing gloves before handling the needle.</a:t>
            </a:r>
          </a:p>
          <a:p>
            <a:r>
              <a:rPr lang="en-US" sz="2400" dirty="0">
                <a:solidFill>
                  <a:schemeClr val="tx2"/>
                </a:solidFill>
              </a:rPr>
              <a:t>9. Outline some possible consequences of a sharps injury if Madi accidentally pricked herself with a used needle.</a:t>
            </a:r>
          </a:p>
          <a:p>
            <a:r>
              <a:rPr lang="en-US" sz="2400" dirty="0"/>
              <a:t>Madi would expose herself to the risk of sharps injuries and to bloodborne infections such as hepatitis B, hepatitis C and HIV.</a:t>
            </a:r>
          </a:p>
          <a:p>
            <a:r>
              <a:rPr lang="en-US" sz="2400" dirty="0">
                <a:solidFill>
                  <a:schemeClr val="tx2"/>
                </a:solidFill>
              </a:rPr>
              <a:t>10. Should Madi bend the needle and then dispose of it in the overflowing sharps container? Explain your answer.</a:t>
            </a:r>
          </a:p>
          <a:p>
            <a:r>
              <a:rPr lang="en-US" sz="2400" dirty="0"/>
              <a:t>No, she should dispose of the overflowing container first to avoid any risk of accidentally pricking herself and exposing others to this potential danger.</a:t>
            </a:r>
          </a:p>
          <a:p>
            <a:r>
              <a:rPr lang="en-US" sz="2400" dirty="0">
                <a:solidFill>
                  <a:schemeClr val="tx2"/>
                </a:solidFill>
              </a:rPr>
              <a:t>11. Briefly explain a circumstance where Madi would have to take additional precautions to safely clean the patient’s rooms in the clinic.</a:t>
            </a:r>
          </a:p>
          <a:p>
            <a:r>
              <a:rPr lang="en-US" sz="2400" dirty="0"/>
              <a:t>If there has been any accidental blood or bodily fluid spills from the patient while she was resting in the room.</a:t>
            </a:r>
            <a:endParaRPr lang="en-AU" sz="2400" dirty="0"/>
          </a:p>
        </p:txBody>
      </p:sp>
      <p:pic>
        <p:nvPicPr>
          <p:cNvPr id="20" name="Picture 19">
            <a:extLst>
              <a:ext uri="{FF2B5EF4-FFF2-40B4-BE49-F238E27FC236}">
                <a16:creationId xmlns:a16="http://schemas.microsoft.com/office/drawing/2014/main" id="{E7A540BF-8475-8D6E-1861-DD0F45875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
            <a:ext cx="1781445" cy="1879326"/>
          </a:xfrm>
          <a:prstGeom prst="rect">
            <a:avLst/>
          </a:prstGeom>
        </p:spPr>
      </p:pic>
      <p:sp>
        <p:nvSpPr>
          <p:cNvPr id="2" name="TextBox 1">
            <a:extLst>
              <a:ext uri="{FF2B5EF4-FFF2-40B4-BE49-F238E27FC236}">
                <a16:creationId xmlns:a16="http://schemas.microsoft.com/office/drawing/2014/main" id="{160F08FF-EDFD-B0F2-98F5-2BA2F1A9F66D}"/>
              </a:ext>
            </a:extLst>
          </p:cNvPr>
          <p:cNvSpPr txBox="1"/>
          <p:nvPr/>
        </p:nvSpPr>
        <p:spPr>
          <a:xfrm>
            <a:off x="1661162" y="683682"/>
            <a:ext cx="16703038" cy="1200329"/>
          </a:xfrm>
          <a:prstGeom prst="rect">
            <a:avLst/>
          </a:prstGeom>
          <a:noFill/>
        </p:spPr>
        <p:txBody>
          <a:bodyPr wrap="square" rtlCol="0">
            <a:spAutoFit/>
          </a:bodyPr>
          <a:lstStyle/>
          <a:p>
            <a:r>
              <a:rPr lang="en-US" sz="2400" b="1" dirty="0">
                <a:solidFill>
                  <a:schemeClr val="tx2"/>
                </a:solidFill>
              </a:rPr>
              <a:t>Part B: </a:t>
            </a:r>
            <a:r>
              <a:rPr lang="en-US" sz="2400" dirty="0">
                <a:solidFill>
                  <a:schemeClr val="tx2"/>
                </a:solidFill>
              </a:rPr>
              <a:t>Your task is to read and analyse the case study below about Madi.</a:t>
            </a:r>
          </a:p>
          <a:p>
            <a:r>
              <a:rPr lang="en-US" sz="2400" dirty="0">
                <a:solidFill>
                  <a:schemeClr val="tx2"/>
                </a:solidFill>
              </a:rPr>
              <a:t>You will need to draw on the knowledge and information you have learnt about environmental cleaning and the disposal of contaminated waste. You must then answer the questions below.</a:t>
            </a:r>
          </a:p>
        </p:txBody>
      </p:sp>
      <p:pic>
        <p:nvPicPr>
          <p:cNvPr id="3" name="Picture 2">
            <a:extLst>
              <a:ext uri="{FF2B5EF4-FFF2-40B4-BE49-F238E27FC236}">
                <a16:creationId xmlns:a16="http://schemas.microsoft.com/office/drawing/2014/main" id="{186C8E22-411B-FD64-B30D-C204AB009FA5}"/>
              </a:ext>
            </a:extLst>
          </p:cNvPr>
          <p:cNvPicPr>
            <a:picLocks noChangeAspect="1"/>
          </p:cNvPicPr>
          <p:nvPr/>
        </p:nvPicPr>
        <p:blipFill>
          <a:blip r:embed="rId4"/>
          <a:stretch>
            <a:fillRect/>
          </a:stretch>
        </p:blipFill>
        <p:spPr>
          <a:xfrm>
            <a:off x="15239" y="2388546"/>
            <a:ext cx="18257520" cy="697554"/>
          </a:xfrm>
          <a:prstGeom prst="rect">
            <a:avLst/>
          </a:prstGeom>
        </p:spPr>
      </p:pic>
      <p:pic>
        <p:nvPicPr>
          <p:cNvPr id="4" name="Picture 3">
            <a:extLst>
              <a:ext uri="{FF2B5EF4-FFF2-40B4-BE49-F238E27FC236}">
                <a16:creationId xmlns:a16="http://schemas.microsoft.com/office/drawing/2014/main" id="{79AF5503-BA22-081D-8599-0C465F551166}"/>
              </a:ext>
            </a:extLst>
          </p:cNvPr>
          <p:cNvPicPr>
            <a:picLocks noChangeAspect="1"/>
          </p:cNvPicPr>
          <p:nvPr/>
        </p:nvPicPr>
        <p:blipFill>
          <a:blip r:embed="rId4"/>
          <a:stretch>
            <a:fillRect/>
          </a:stretch>
        </p:blipFill>
        <p:spPr>
          <a:xfrm>
            <a:off x="0" y="3390900"/>
            <a:ext cx="18257520" cy="425121"/>
          </a:xfrm>
          <a:prstGeom prst="rect">
            <a:avLst/>
          </a:prstGeom>
        </p:spPr>
      </p:pic>
      <p:pic>
        <p:nvPicPr>
          <p:cNvPr id="5" name="Picture 4">
            <a:extLst>
              <a:ext uri="{FF2B5EF4-FFF2-40B4-BE49-F238E27FC236}">
                <a16:creationId xmlns:a16="http://schemas.microsoft.com/office/drawing/2014/main" id="{14185B98-1F4A-4A69-7016-D053F759057B}"/>
              </a:ext>
            </a:extLst>
          </p:cNvPr>
          <p:cNvPicPr>
            <a:picLocks noChangeAspect="1"/>
          </p:cNvPicPr>
          <p:nvPr/>
        </p:nvPicPr>
        <p:blipFill>
          <a:blip r:embed="rId4"/>
          <a:stretch>
            <a:fillRect/>
          </a:stretch>
        </p:blipFill>
        <p:spPr>
          <a:xfrm>
            <a:off x="0" y="4457700"/>
            <a:ext cx="18257520" cy="1155042"/>
          </a:xfrm>
          <a:prstGeom prst="rect">
            <a:avLst/>
          </a:prstGeom>
        </p:spPr>
      </p:pic>
      <p:pic>
        <p:nvPicPr>
          <p:cNvPr id="9" name="Picture 8">
            <a:extLst>
              <a:ext uri="{FF2B5EF4-FFF2-40B4-BE49-F238E27FC236}">
                <a16:creationId xmlns:a16="http://schemas.microsoft.com/office/drawing/2014/main" id="{2D745A66-AC83-6078-7261-461E51467C6C}"/>
              </a:ext>
            </a:extLst>
          </p:cNvPr>
          <p:cNvPicPr>
            <a:picLocks noChangeAspect="1"/>
          </p:cNvPicPr>
          <p:nvPr/>
        </p:nvPicPr>
        <p:blipFill>
          <a:blip r:embed="rId4"/>
          <a:stretch>
            <a:fillRect/>
          </a:stretch>
        </p:blipFill>
        <p:spPr>
          <a:xfrm>
            <a:off x="0" y="5981700"/>
            <a:ext cx="18257520" cy="425121"/>
          </a:xfrm>
          <a:prstGeom prst="rect">
            <a:avLst/>
          </a:prstGeom>
        </p:spPr>
      </p:pic>
      <p:pic>
        <p:nvPicPr>
          <p:cNvPr id="10" name="Picture 9">
            <a:extLst>
              <a:ext uri="{FF2B5EF4-FFF2-40B4-BE49-F238E27FC236}">
                <a16:creationId xmlns:a16="http://schemas.microsoft.com/office/drawing/2014/main" id="{8D645644-4160-6CBE-241C-1A327CCFE77E}"/>
              </a:ext>
            </a:extLst>
          </p:cNvPr>
          <p:cNvPicPr>
            <a:picLocks noChangeAspect="1"/>
          </p:cNvPicPr>
          <p:nvPr/>
        </p:nvPicPr>
        <p:blipFill>
          <a:blip r:embed="rId4"/>
          <a:stretch>
            <a:fillRect/>
          </a:stretch>
        </p:blipFill>
        <p:spPr>
          <a:xfrm>
            <a:off x="15239" y="6699579"/>
            <a:ext cx="18257520" cy="425121"/>
          </a:xfrm>
          <a:prstGeom prst="rect">
            <a:avLst/>
          </a:prstGeom>
        </p:spPr>
      </p:pic>
      <p:pic>
        <p:nvPicPr>
          <p:cNvPr id="11" name="Picture 10">
            <a:extLst>
              <a:ext uri="{FF2B5EF4-FFF2-40B4-BE49-F238E27FC236}">
                <a16:creationId xmlns:a16="http://schemas.microsoft.com/office/drawing/2014/main" id="{E524CFE3-74A1-B0B2-CF81-99EB8C693826}"/>
              </a:ext>
            </a:extLst>
          </p:cNvPr>
          <p:cNvPicPr>
            <a:picLocks noChangeAspect="1"/>
          </p:cNvPicPr>
          <p:nvPr/>
        </p:nvPicPr>
        <p:blipFill>
          <a:blip r:embed="rId4"/>
          <a:stretch>
            <a:fillRect/>
          </a:stretch>
        </p:blipFill>
        <p:spPr>
          <a:xfrm>
            <a:off x="0" y="7461579"/>
            <a:ext cx="18257520" cy="749958"/>
          </a:xfrm>
          <a:prstGeom prst="rect">
            <a:avLst/>
          </a:prstGeom>
        </p:spPr>
      </p:pic>
      <p:pic>
        <p:nvPicPr>
          <p:cNvPr id="12" name="Picture 11">
            <a:extLst>
              <a:ext uri="{FF2B5EF4-FFF2-40B4-BE49-F238E27FC236}">
                <a16:creationId xmlns:a16="http://schemas.microsoft.com/office/drawing/2014/main" id="{D85353EF-BA51-FF61-B402-F3A8F420E144}"/>
              </a:ext>
            </a:extLst>
          </p:cNvPr>
          <p:cNvPicPr>
            <a:picLocks noChangeAspect="1"/>
          </p:cNvPicPr>
          <p:nvPr/>
        </p:nvPicPr>
        <p:blipFill>
          <a:blip r:embed="rId4"/>
          <a:stretch>
            <a:fillRect/>
          </a:stretch>
        </p:blipFill>
        <p:spPr>
          <a:xfrm>
            <a:off x="30480" y="8516618"/>
            <a:ext cx="18257520" cy="425121"/>
          </a:xfrm>
          <a:prstGeom prst="rect">
            <a:avLst/>
          </a:prstGeom>
        </p:spPr>
      </p:pic>
      <p:pic>
        <p:nvPicPr>
          <p:cNvPr id="14" name="object 5">
            <a:hlinkClick r:id="rId5" action="ppaction://hlinksldjump"/>
            <a:extLst>
              <a:ext uri="{FF2B5EF4-FFF2-40B4-BE49-F238E27FC236}">
                <a16:creationId xmlns:a16="http://schemas.microsoft.com/office/drawing/2014/main" id="{ABA7392C-AE9D-44D3-AF04-65A3DCC73776}"/>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7760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16055502" cy="646331"/>
          </a:xfrm>
          <a:prstGeom prst="rect">
            <a:avLst/>
          </a:prstGeom>
          <a:noFill/>
        </p:spPr>
        <p:txBody>
          <a:bodyPr wrap="square" rtlCol="0">
            <a:spAutoFit/>
          </a:bodyPr>
          <a:lstStyle/>
          <a:p>
            <a:r>
              <a:rPr lang="en-US" sz="3600" dirty="0"/>
              <a:t>Learning Activity 2 Environmental Cleaning and Waste Disposal</a:t>
            </a:r>
            <a:endParaRPr lang="en-AU" sz="36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1600200" y="1009858"/>
            <a:ext cx="1625600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Part C:</a:t>
            </a:r>
          </a:p>
          <a:p>
            <a:pPr marL="285750" indent="-285750">
              <a:buFont typeface="Arial" panose="020B0604020202020204" pitchFamily="34" charset="0"/>
              <a:buChar char="•"/>
            </a:pPr>
            <a:r>
              <a:rPr lang="en-US" sz="2400" b="1" dirty="0"/>
              <a:t>Identify as many clean and contaminated zones in this picture.</a:t>
            </a:r>
            <a:endParaRPr lang="en-AU" sz="2400" dirty="0"/>
          </a:p>
        </p:txBody>
      </p:sp>
      <p:pic>
        <p:nvPicPr>
          <p:cNvPr id="20" name="Picture 19">
            <a:extLst>
              <a:ext uri="{FF2B5EF4-FFF2-40B4-BE49-F238E27FC236}">
                <a16:creationId xmlns:a16="http://schemas.microsoft.com/office/drawing/2014/main" id="{E7A540BF-8475-8D6E-1861-DD0F45875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
            <a:ext cx="1781445" cy="1879326"/>
          </a:xfrm>
          <a:prstGeom prst="rect">
            <a:avLst/>
          </a:prstGeom>
        </p:spPr>
      </p:pic>
      <p:pic>
        <p:nvPicPr>
          <p:cNvPr id="4" name="object 5">
            <a:hlinkClick r:id="rId4" action="ppaction://hlinksldjump"/>
            <a:extLst>
              <a:ext uri="{FF2B5EF4-FFF2-40B4-BE49-F238E27FC236}">
                <a16:creationId xmlns:a16="http://schemas.microsoft.com/office/drawing/2014/main" id="{4EC57418-196C-B38C-0DAF-0D153097ACFF}"/>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pic>
        <p:nvPicPr>
          <p:cNvPr id="12" name="Picture 11">
            <a:extLst>
              <a:ext uri="{FF2B5EF4-FFF2-40B4-BE49-F238E27FC236}">
                <a16:creationId xmlns:a16="http://schemas.microsoft.com/office/drawing/2014/main" id="{60023244-9D3C-7B5D-2902-B4DE937E6D0C}"/>
              </a:ext>
            </a:extLst>
          </p:cNvPr>
          <p:cNvPicPr>
            <a:picLocks noChangeAspect="1"/>
          </p:cNvPicPr>
          <p:nvPr/>
        </p:nvPicPr>
        <p:blipFill>
          <a:blip r:embed="rId6"/>
          <a:stretch>
            <a:fillRect/>
          </a:stretch>
        </p:blipFill>
        <p:spPr>
          <a:xfrm>
            <a:off x="2819400" y="3383682"/>
            <a:ext cx="8573696" cy="4429743"/>
          </a:xfrm>
          <a:prstGeom prst="rect">
            <a:avLst/>
          </a:prstGeom>
        </p:spPr>
      </p:pic>
      <p:pic>
        <p:nvPicPr>
          <p:cNvPr id="14" name="Picture 13">
            <a:extLst>
              <a:ext uri="{FF2B5EF4-FFF2-40B4-BE49-F238E27FC236}">
                <a16:creationId xmlns:a16="http://schemas.microsoft.com/office/drawing/2014/main" id="{71DFBD6B-F9A3-BBE3-4772-A52CED362598}"/>
              </a:ext>
            </a:extLst>
          </p:cNvPr>
          <p:cNvPicPr>
            <a:picLocks noChangeAspect="1"/>
          </p:cNvPicPr>
          <p:nvPr/>
        </p:nvPicPr>
        <p:blipFill>
          <a:blip r:embed="rId7"/>
          <a:stretch>
            <a:fillRect/>
          </a:stretch>
        </p:blipFill>
        <p:spPr>
          <a:xfrm>
            <a:off x="2119547" y="1917426"/>
            <a:ext cx="14032811" cy="7359716"/>
          </a:xfrm>
          <a:prstGeom prst="rect">
            <a:avLst/>
          </a:prstGeom>
        </p:spPr>
      </p:pic>
    </p:spTree>
    <p:extLst>
      <p:ext uri="{BB962C8B-B14F-4D97-AF65-F5344CB8AC3E}">
        <p14:creationId xmlns:p14="http://schemas.microsoft.com/office/powerpoint/2010/main" val="31268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8350333" cy="769441"/>
          </a:xfrm>
          <a:prstGeom prst="rect">
            <a:avLst/>
          </a:prstGeom>
          <a:noFill/>
        </p:spPr>
        <p:txBody>
          <a:bodyPr wrap="square" rtlCol="0">
            <a:spAutoFit/>
          </a:bodyPr>
          <a:lstStyle/>
          <a:p>
            <a:r>
              <a:rPr lang="en-US" sz="4400" dirty="0"/>
              <a:t>Learning Checkpoint 2</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6494085"/>
          </a:xfrm>
          <a:prstGeom prst="rect">
            <a:avLst/>
          </a:prstGeom>
          <a:noFill/>
        </p:spPr>
        <p:txBody>
          <a:bodyPr wrap="square" rtlCol="0">
            <a:spAutoFit/>
          </a:bodyPr>
          <a:lstStyle/>
          <a:p>
            <a:r>
              <a:rPr lang="en-US" sz="3200" dirty="0">
                <a:solidFill>
                  <a:schemeClr val="tx2"/>
                </a:solidFill>
              </a:rPr>
              <a:t>1. Explain the difference between sterilisation and disinfection.</a:t>
            </a:r>
          </a:p>
          <a:p>
            <a:r>
              <a:rPr lang="en-US" sz="3200" dirty="0"/>
              <a:t>Disinfection is the process of eliminating or reducing harmful microorganisms from objects and surfaces while sterilisation is the process of killing microorganisms.</a:t>
            </a:r>
          </a:p>
          <a:p>
            <a:r>
              <a:rPr lang="en-US" sz="3200" dirty="0">
                <a:solidFill>
                  <a:schemeClr val="tx2"/>
                </a:solidFill>
              </a:rPr>
              <a:t>2. Explain the term standard precaution. Provide an example.</a:t>
            </a:r>
          </a:p>
          <a:p>
            <a:r>
              <a:rPr lang="en-US" sz="3200" dirty="0"/>
              <a:t>Standard precautions are work practices that provide a first-line approach to infection prevention in the health services industry. For example hand hygiene means you wash your hands before and after treating patients.</a:t>
            </a:r>
          </a:p>
          <a:p>
            <a:r>
              <a:rPr lang="en-US" sz="3200" dirty="0">
                <a:solidFill>
                  <a:schemeClr val="tx2"/>
                </a:solidFill>
              </a:rPr>
              <a:t>3. According to Hand Hygiene Australia list the five moments for hand hygiene.</a:t>
            </a:r>
          </a:p>
          <a:p>
            <a:r>
              <a:rPr lang="en-US" sz="3200" dirty="0"/>
              <a:t>• Before touching a patient or client</a:t>
            </a:r>
          </a:p>
          <a:p>
            <a:r>
              <a:rPr lang="en-US" sz="3200" dirty="0"/>
              <a:t>• Before a procedure or treatment</a:t>
            </a:r>
          </a:p>
          <a:p>
            <a:r>
              <a:rPr lang="en-US" sz="3200" dirty="0"/>
              <a:t>• After exposure to blood or bodily fluids</a:t>
            </a:r>
          </a:p>
          <a:p>
            <a:r>
              <a:rPr lang="en-US" sz="3200" dirty="0"/>
              <a:t>• After touching a patient</a:t>
            </a:r>
          </a:p>
          <a:p>
            <a:r>
              <a:rPr lang="en-US" sz="3200" dirty="0"/>
              <a:t>• After touching a patient’s surroundings</a:t>
            </a:r>
          </a:p>
        </p:txBody>
      </p:sp>
      <p:pic>
        <p:nvPicPr>
          <p:cNvPr id="3" name="Picture 2">
            <a:extLst>
              <a:ext uri="{FF2B5EF4-FFF2-40B4-BE49-F238E27FC236}">
                <a16:creationId xmlns:a16="http://schemas.microsoft.com/office/drawing/2014/main" id="{505E38A7-17B8-0C08-64C2-640411EC6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552637" cy="1397373"/>
          </a:xfrm>
          <a:prstGeom prst="rect">
            <a:avLst/>
          </a:prstGeom>
        </p:spPr>
      </p:pic>
      <p:pic>
        <p:nvPicPr>
          <p:cNvPr id="2" name="Picture 1">
            <a:extLst>
              <a:ext uri="{FF2B5EF4-FFF2-40B4-BE49-F238E27FC236}">
                <a16:creationId xmlns:a16="http://schemas.microsoft.com/office/drawing/2014/main" id="{6BE47289-8FE5-2D1A-CE8F-D275DE5144AC}"/>
              </a:ext>
            </a:extLst>
          </p:cNvPr>
          <p:cNvPicPr>
            <a:picLocks noChangeAspect="1"/>
          </p:cNvPicPr>
          <p:nvPr/>
        </p:nvPicPr>
        <p:blipFill>
          <a:blip r:embed="rId4"/>
          <a:stretch>
            <a:fillRect/>
          </a:stretch>
        </p:blipFill>
        <p:spPr>
          <a:xfrm>
            <a:off x="0" y="2047177"/>
            <a:ext cx="18257520" cy="1038923"/>
          </a:xfrm>
          <a:prstGeom prst="rect">
            <a:avLst/>
          </a:prstGeom>
        </p:spPr>
      </p:pic>
      <p:pic>
        <p:nvPicPr>
          <p:cNvPr id="4" name="Picture 3">
            <a:extLst>
              <a:ext uri="{FF2B5EF4-FFF2-40B4-BE49-F238E27FC236}">
                <a16:creationId xmlns:a16="http://schemas.microsoft.com/office/drawing/2014/main" id="{E7C73885-6285-1DF6-16EE-101B1B5FD6EF}"/>
              </a:ext>
            </a:extLst>
          </p:cNvPr>
          <p:cNvPicPr>
            <a:picLocks noChangeAspect="1"/>
          </p:cNvPicPr>
          <p:nvPr/>
        </p:nvPicPr>
        <p:blipFill>
          <a:blip r:embed="rId4"/>
          <a:stretch>
            <a:fillRect/>
          </a:stretch>
        </p:blipFill>
        <p:spPr>
          <a:xfrm>
            <a:off x="30480" y="3600100"/>
            <a:ext cx="18257520" cy="1394386"/>
          </a:xfrm>
          <a:prstGeom prst="rect">
            <a:avLst/>
          </a:prstGeom>
        </p:spPr>
      </p:pic>
      <p:pic>
        <p:nvPicPr>
          <p:cNvPr id="5" name="Picture 4">
            <a:extLst>
              <a:ext uri="{FF2B5EF4-FFF2-40B4-BE49-F238E27FC236}">
                <a16:creationId xmlns:a16="http://schemas.microsoft.com/office/drawing/2014/main" id="{662E1D7E-5A8C-88CF-A9B4-77485D073CF2}"/>
              </a:ext>
            </a:extLst>
          </p:cNvPr>
          <p:cNvPicPr>
            <a:picLocks noChangeAspect="1"/>
          </p:cNvPicPr>
          <p:nvPr/>
        </p:nvPicPr>
        <p:blipFill>
          <a:blip r:embed="rId4"/>
          <a:stretch>
            <a:fillRect/>
          </a:stretch>
        </p:blipFill>
        <p:spPr>
          <a:xfrm>
            <a:off x="30480" y="5456229"/>
            <a:ext cx="18257520" cy="2706837"/>
          </a:xfrm>
          <a:prstGeom prst="rect">
            <a:avLst/>
          </a:prstGeom>
        </p:spPr>
      </p:pic>
      <p:pic>
        <p:nvPicPr>
          <p:cNvPr id="10" name="object 5">
            <a:hlinkClick r:id="rId5" action="ppaction://hlinksldjump"/>
            <a:extLst>
              <a:ext uri="{FF2B5EF4-FFF2-40B4-BE49-F238E27FC236}">
                <a16:creationId xmlns:a16="http://schemas.microsoft.com/office/drawing/2014/main" id="{BA893F8C-E7D9-DCB0-4ED5-14BFD510EC82}"/>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4644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8350333" cy="769441"/>
          </a:xfrm>
          <a:prstGeom prst="rect">
            <a:avLst/>
          </a:prstGeom>
          <a:noFill/>
        </p:spPr>
        <p:txBody>
          <a:bodyPr wrap="square" rtlCol="0">
            <a:spAutoFit/>
          </a:bodyPr>
          <a:lstStyle/>
          <a:p>
            <a:r>
              <a:rPr lang="en-US" sz="4400" dirty="0"/>
              <a:t>Learning Checkpoint 2</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8463855"/>
          </a:xfrm>
          <a:prstGeom prst="rect">
            <a:avLst/>
          </a:prstGeom>
          <a:noFill/>
        </p:spPr>
        <p:txBody>
          <a:bodyPr wrap="square" rtlCol="0">
            <a:spAutoFit/>
          </a:bodyPr>
          <a:lstStyle/>
          <a:p>
            <a:r>
              <a:rPr lang="en-US" sz="3200" dirty="0">
                <a:solidFill>
                  <a:schemeClr val="tx2"/>
                </a:solidFill>
              </a:rPr>
              <a:t>4. Outline the four main types of hand washing procedures.</a:t>
            </a:r>
          </a:p>
          <a:p>
            <a:r>
              <a:rPr lang="en-US" sz="3200" dirty="0"/>
              <a:t>• Waterless hand washing involves the use of alcohol-based hand </a:t>
            </a:r>
            <a:r>
              <a:rPr lang="en-US" sz="3200" dirty="0" err="1"/>
              <a:t>sanitisers</a:t>
            </a:r>
            <a:r>
              <a:rPr lang="en-US" sz="3200" dirty="0"/>
              <a:t>.</a:t>
            </a:r>
          </a:p>
          <a:p>
            <a:r>
              <a:rPr lang="en-US" sz="3200" dirty="0"/>
              <a:t>• Routine hand washing must be done if your hands are visibly dirty, before and after touching a patient, after going to the toilet, handling medical instruments or equipment, and contacting any body fluids such as saliva or blood.</a:t>
            </a:r>
          </a:p>
          <a:p>
            <a:r>
              <a:rPr lang="en-US" sz="3200" dirty="0"/>
              <a:t>• Clinical hand washing is particularly important before and after you come into contact with open wounds, changing bandages and dressings and assisting patients with toileting.</a:t>
            </a:r>
          </a:p>
          <a:p>
            <a:r>
              <a:rPr lang="en-US" sz="3200" dirty="0"/>
              <a:t>• A surgical wash or scrub is required before any surgical or invasive procedure.</a:t>
            </a:r>
          </a:p>
          <a:p>
            <a:r>
              <a:rPr lang="en-US" sz="3200" dirty="0">
                <a:solidFill>
                  <a:schemeClr val="tx2"/>
                </a:solidFill>
              </a:rPr>
              <a:t>5. Why must you cover any cuts or abrasions before providing care to patients.</a:t>
            </a:r>
          </a:p>
          <a:p>
            <a:r>
              <a:rPr lang="en-US" sz="3200" dirty="0"/>
              <a:t>To prevent the transmission of infectious agents. Open wounds are portals that allow bacteria and other harmful microorganisms to enter the body, which is why it is crucial to cover any cuts or abrasions immediately.</a:t>
            </a:r>
          </a:p>
          <a:p>
            <a:r>
              <a:rPr lang="en-US" sz="3200" dirty="0">
                <a:solidFill>
                  <a:schemeClr val="tx2"/>
                </a:solidFill>
              </a:rPr>
              <a:t>6. Outline the correct procedure for respiratory hygiene.</a:t>
            </a:r>
          </a:p>
          <a:p>
            <a:r>
              <a:rPr lang="en-US" sz="3200" dirty="0"/>
              <a:t>Cover the nose and mouth when coughing or sneezing. Always use tissues to contain any respiratory secretions, dispose of tissues immediately, if no tissues are available cough or sneeze into your inner elbow not hand, complete hand hygiene procedures after contact with respiratory secretions and contaminated objects or surfaces.</a:t>
            </a:r>
          </a:p>
        </p:txBody>
      </p:sp>
      <p:pic>
        <p:nvPicPr>
          <p:cNvPr id="3" name="Picture 2">
            <a:extLst>
              <a:ext uri="{FF2B5EF4-FFF2-40B4-BE49-F238E27FC236}">
                <a16:creationId xmlns:a16="http://schemas.microsoft.com/office/drawing/2014/main" id="{505E38A7-17B8-0C08-64C2-640411EC6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552637" cy="1397373"/>
          </a:xfrm>
          <a:prstGeom prst="rect">
            <a:avLst/>
          </a:prstGeom>
        </p:spPr>
      </p:pic>
      <p:pic>
        <p:nvPicPr>
          <p:cNvPr id="10" name="Picture 9">
            <a:extLst>
              <a:ext uri="{FF2B5EF4-FFF2-40B4-BE49-F238E27FC236}">
                <a16:creationId xmlns:a16="http://schemas.microsoft.com/office/drawing/2014/main" id="{68A5DB0D-6D0A-63CA-73EF-BB5D465811F7}"/>
              </a:ext>
            </a:extLst>
          </p:cNvPr>
          <p:cNvPicPr>
            <a:picLocks noChangeAspect="1"/>
          </p:cNvPicPr>
          <p:nvPr/>
        </p:nvPicPr>
        <p:blipFill>
          <a:blip r:embed="rId4"/>
          <a:stretch>
            <a:fillRect/>
          </a:stretch>
        </p:blipFill>
        <p:spPr>
          <a:xfrm>
            <a:off x="0" y="2047177"/>
            <a:ext cx="18257520" cy="3401123"/>
          </a:xfrm>
          <a:prstGeom prst="rect">
            <a:avLst/>
          </a:prstGeom>
        </p:spPr>
      </p:pic>
      <p:pic>
        <p:nvPicPr>
          <p:cNvPr id="11" name="Picture 10">
            <a:extLst>
              <a:ext uri="{FF2B5EF4-FFF2-40B4-BE49-F238E27FC236}">
                <a16:creationId xmlns:a16="http://schemas.microsoft.com/office/drawing/2014/main" id="{8D44246B-9D98-87ED-5A57-71EB52E1A49B}"/>
              </a:ext>
            </a:extLst>
          </p:cNvPr>
          <p:cNvPicPr>
            <a:picLocks noChangeAspect="1"/>
          </p:cNvPicPr>
          <p:nvPr/>
        </p:nvPicPr>
        <p:blipFill>
          <a:blip r:embed="rId4"/>
          <a:stretch>
            <a:fillRect/>
          </a:stretch>
        </p:blipFill>
        <p:spPr>
          <a:xfrm>
            <a:off x="30480" y="6009577"/>
            <a:ext cx="18257520" cy="1496123"/>
          </a:xfrm>
          <a:prstGeom prst="rect">
            <a:avLst/>
          </a:prstGeom>
        </p:spPr>
      </p:pic>
      <p:pic>
        <p:nvPicPr>
          <p:cNvPr id="12" name="Picture 11">
            <a:extLst>
              <a:ext uri="{FF2B5EF4-FFF2-40B4-BE49-F238E27FC236}">
                <a16:creationId xmlns:a16="http://schemas.microsoft.com/office/drawing/2014/main" id="{6E61E838-F532-95FA-D346-A835DAC1E5F0}"/>
              </a:ext>
            </a:extLst>
          </p:cNvPr>
          <p:cNvPicPr>
            <a:picLocks noChangeAspect="1"/>
          </p:cNvPicPr>
          <p:nvPr/>
        </p:nvPicPr>
        <p:blipFill>
          <a:blip r:embed="rId4"/>
          <a:stretch>
            <a:fillRect/>
          </a:stretch>
        </p:blipFill>
        <p:spPr>
          <a:xfrm>
            <a:off x="0" y="7999953"/>
            <a:ext cx="18257520" cy="1924747"/>
          </a:xfrm>
          <a:prstGeom prst="rect">
            <a:avLst/>
          </a:prstGeom>
        </p:spPr>
      </p:pic>
      <p:pic>
        <p:nvPicPr>
          <p:cNvPr id="4" name="object 5">
            <a:hlinkClick r:id="rId5" action="ppaction://hlinksldjump"/>
            <a:extLst>
              <a:ext uri="{FF2B5EF4-FFF2-40B4-BE49-F238E27FC236}">
                <a16:creationId xmlns:a16="http://schemas.microsoft.com/office/drawing/2014/main" id="{875D3D5A-63E1-ECAD-EC66-84A8F325E57C}"/>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422769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8350333" cy="769441"/>
          </a:xfrm>
          <a:prstGeom prst="rect">
            <a:avLst/>
          </a:prstGeom>
          <a:noFill/>
        </p:spPr>
        <p:txBody>
          <a:bodyPr wrap="square" rtlCol="0">
            <a:spAutoFit/>
          </a:bodyPr>
          <a:lstStyle/>
          <a:p>
            <a:r>
              <a:rPr lang="en-US" sz="4400" dirty="0"/>
              <a:t>Learning Checkpoint 2</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6986528"/>
          </a:xfrm>
          <a:prstGeom prst="rect">
            <a:avLst/>
          </a:prstGeom>
          <a:noFill/>
        </p:spPr>
        <p:txBody>
          <a:bodyPr wrap="square" rtlCol="0">
            <a:spAutoFit/>
          </a:bodyPr>
          <a:lstStyle/>
          <a:p>
            <a:r>
              <a:rPr lang="en-US" sz="3200" dirty="0">
                <a:solidFill>
                  <a:schemeClr val="tx2"/>
                </a:solidFill>
              </a:rPr>
              <a:t>7. List four forms of PPE used in health services environments.</a:t>
            </a:r>
          </a:p>
          <a:p>
            <a:r>
              <a:rPr lang="en-US" sz="3200" dirty="0"/>
              <a:t>• Gloves            • Aprons and gowns           • Masks             • Protective glasses</a:t>
            </a:r>
          </a:p>
          <a:p>
            <a:r>
              <a:rPr lang="en-US" sz="3200" dirty="0">
                <a:solidFill>
                  <a:schemeClr val="tx2"/>
                </a:solidFill>
              </a:rPr>
              <a:t>8. List five objects that would be categorised as a high-risk surface in health service environments.</a:t>
            </a:r>
          </a:p>
          <a:p>
            <a:r>
              <a:rPr lang="en-US" sz="3200" dirty="0"/>
              <a:t>• Doorknobs      • Light switches          • Handrails         • Remote controls           • Taps</a:t>
            </a:r>
          </a:p>
          <a:p>
            <a:r>
              <a:rPr lang="en-US" sz="3200" dirty="0">
                <a:solidFill>
                  <a:schemeClr val="tx2"/>
                </a:solidFill>
              </a:rPr>
              <a:t>9. Describe the purpose of a spill kit.</a:t>
            </a:r>
          </a:p>
          <a:p>
            <a:r>
              <a:rPr lang="en-US" sz="3200" dirty="0"/>
              <a:t>To enable workers to safely and quickly clean up any spill.</a:t>
            </a:r>
          </a:p>
          <a:p>
            <a:r>
              <a:rPr lang="en-US" sz="3200" dirty="0">
                <a:solidFill>
                  <a:schemeClr val="tx2"/>
                </a:solidFill>
              </a:rPr>
              <a:t>10. Outline the three common types of waste generated by health service organisations.</a:t>
            </a:r>
          </a:p>
          <a:p>
            <a:r>
              <a:rPr lang="en-US" sz="3200" dirty="0"/>
              <a:t>• Clinical waste - Clinical waste may include blood, bodily fluids, secretions, excretions and human tissue. It may also contain contaminated linen.</a:t>
            </a:r>
          </a:p>
          <a:p>
            <a:r>
              <a:rPr lang="en-US" sz="3200" dirty="0"/>
              <a:t>• General waste - Any rubbish or waste that is generated by the daily operations of a health service organisation is considered general waste. General waste such as, paper and glass, food waste or other unwanted items are usually not contaminated and have minimal potential to cause a spread of infection.</a:t>
            </a:r>
          </a:p>
          <a:p>
            <a:r>
              <a:rPr lang="en-US" sz="3200" dirty="0"/>
              <a:t>• Cytotoxic waste - Any waste including linen, clothing, dressings, bandages, or needles may have been exposed to cytotoxic medication or bodily fluids containing cytotoxic agents.</a:t>
            </a:r>
          </a:p>
        </p:txBody>
      </p:sp>
      <p:pic>
        <p:nvPicPr>
          <p:cNvPr id="3" name="Picture 2">
            <a:extLst>
              <a:ext uri="{FF2B5EF4-FFF2-40B4-BE49-F238E27FC236}">
                <a16:creationId xmlns:a16="http://schemas.microsoft.com/office/drawing/2014/main" id="{505E38A7-17B8-0C08-64C2-640411EC6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552637" cy="1397373"/>
          </a:xfrm>
          <a:prstGeom prst="rect">
            <a:avLst/>
          </a:prstGeom>
        </p:spPr>
      </p:pic>
      <p:pic>
        <p:nvPicPr>
          <p:cNvPr id="2" name="Picture 1">
            <a:extLst>
              <a:ext uri="{FF2B5EF4-FFF2-40B4-BE49-F238E27FC236}">
                <a16:creationId xmlns:a16="http://schemas.microsoft.com/office/drawing/2014/main" id="{3D3CD6AE-EB75-FACA-D2ED-333D6DDBE6DA}"/>
              </a:ext>
            </a:extLst>
          </p:cNvPr>
          <p:cNvPicPr>
            <a:picLocks noChangeAspect="1"/>
          </p:cNvPicPr>
          <p:nvPr/>
        </p:nvPicPr>
        <p:blipFill>
          <a:blip r:embed="rId4"/>
          <a:stretch>
            <a:fillRect/>
          </a:stretch>
        </p:blipFill>
        <p:spPr>
          <a:xfrm>
            <a:off x="30480" y="2127579"/>
            <a:ext cx="18257520" cy="425121"/>
          </a:xfrm>
          <a:prstGeom prst="rect">
            <a:avLst/>
          </a:prstGeom>
        </p:spPr>
      </p:pic>
      <p:pic>
        <p:nvPicPr>
          <p:cNvPr id="4" name="Picture 3">
            <a:extLst>
              <a:ext uri="{FF2B5EF4-FFF2-40B4-BE49-F238E27FC236}">
                <a16:creationId xmlns:a16="http://schemas.microsoft.com/office/drawing/2014/main" id="{5ECB9A7F-B4D0-CC63-6AED-104A3AC67EB3}"/>
              </a:ext>
            </a:extLst>
          </p:cNvPr>
          <p:cNvPicPr>
            <a:picLocks noChangeAspect="1"/>
          </p:cNvPicPr>
          <p:nvPr/>
        </p:nvPicPr>
        <p:blipFill>
          <a:blip r:embed="rId4"/>
          <a:stretch>
            <a:fillRect/>
          </a:stretch>
        </p:blipFill>
        <p:spPr>
          <a:xfrm>
            <a:off x="30480" y="3139893"/>
            <a:ext cx="18257520" cy="425121"/>
          </a:xfrm>
          <a:prstGeom prst="rect">
            <a:avLst/>
          </a:prstGeom>
        </p:spPr>
      </p:pic>
      <p:pic>
        <p:nvPicPr>
          <p:cNvPr id="5" name="Picture 4">
            <a:extLst>
              <a:ext uri="{FF2B5EF4-FFF2-40B4-BE49-F238E27FC236}">
                <a16:creationId xmlns:a16="http://schemas.microsoft.com/office/drawing/2014/main" id="{F782A9B6-9D4F-EB19-0F34-BB78FBFABA89}"/>
              </a:ext>
            </a:extLst>
          </p:cNvPr>
          <p:cNvPicPr>
            <a:picLocks noChangeAspect="1"/>
          </p:cNvPicPr>
          <p:nvPr/>
        </p:nvPicPr>
        <p:blipFill>
          <a:blip r:embed="rId4"/>
          <a:stretch>
            <a:fillRect/>
          </a:stretch>
        </p:blipFill>
        <p:spPr>
          <a:xfrm>
            <a:off x="30480" y="4113064"/>
            <a:ext cx="18257520" cy="425121"/>
          </a:xfrm>
          <a:prstGeom prst="rect">
            <a:avLst/>
          </a:prstGeom>
        </p:spPr>
      </p:pic>
      <p:pic>
        <p:nvPicPr>
          <p:cNvPr id="9" name="Picture 8">
            <a:extLst>
              <a:ext uri="{FF2B5EF4-FFF2-40B4-BE49-F238E27FC236}">
                <a16:creationId xmlns:a16="http://schemas.microsoft.com/office/drawing/2014/main" id="{8D36C118-EE06-FE1A-575A-5F30E22ACAC4}"/>
              </a:ext>
            </a:extLst>
          </p:cNvPr>
          <p:cNvPicPr>
            <a:picLocks noChangeAspect="1"/>
          </p:cNvPicPr>
          <p:nvPr/>
        </p:nvPicPr>
        <p:blipFill>
          <a:blip r:embed="rId4"/>
          <a:stretch>
            <a:fillRect/>
          </a:stretch>
        </p:blipFill>
        <p:spPr>
          <a:xfrm>
            <a:off x="30478" y="5086235"/>
            <a:ext cx="18257520" cy="3569274"/>
          </a:xfrm>
          <a:prstGeom prst="rect">
            <a:avLst/>
          </a:prstGeom>
        </p:spPr>
      </p:pic>
      <p:pic>
        <p:nvPicPr>
          <p:cNvPr id="11" name="object 5">
            <a:hlinkClick r:id="rId5" action="ppaction://hlinksldjump"/>
            <a:extLst>
              <a:ext uri="{FF2B5EF4-FFF2-40B4-BE49-F238E27FC236}">
                <a16:creationId xmlns:a16="http://schemas.microsoft.com/office/drawing/2014/main" id="{0200D3CF-F757-02A6-417B-E1C28B547921}"/>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7383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8350333" cy="769441"/>
          </a:xfrm>
          <a:prstGeom prst="rect">
            <a:avLst/>
          </a:prstGeom>
          <a:noFill/>
        </p:spPr>
        <p:txBody>
          <a:bodyPr wrap="square" rtlCol="0">
            <a:spAutoFit/>
          </a:bodyPr>
          <a:lstStyle/>
          <a:p>
            <a:r>
              <a:rPr lang="en-US" sz="4400" dirty="0"/>
              <a:t>Learning Checkpoint 2</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6986528"/>
          </a:xfrm>
          <a:prstGeom prst="rect">
            <a:avLst/>
          </a:prstGeom>
          <a:noFill/>
        </p:spPr>
        <p:txBody>
          <a:bodyPr wrap="square" rtlCol="0">
            <a:spAutoFit/>
          </a:bodyPr>
          <a:lstStyle/>
          <a:p>
            <a:r>
              <a:rPr lang="en-US" sz="3200" dirty="0">
                <a:solidFill>
                  <a:schemeClr val="tx2"/>
                </a:solidFill>
              </a:rPr>
              <a:t>11. When handling clinical waste, explain why it should be handled and processed with extreme care.</a:t>
            </a:r>
          </a:p>
          <a:p>
            <a:r>
              <a:rPr lang="en-US" sz="3200" dirty="0"/>
              <a:t>Any form of clinical waste is a high infection risk and must be disposed of correctly. Clinical waste may include blood, bodily fluids, secretions, excretions and human tissue.</a:t>
            </a:r>
          </a:p>
          <a:p>
            <a:r>
              <a:rPr lang="en-US" sz="3200" dirty="0">
                <a:solidFill>
                  <a:schemeClr val="tx2"/>
                </a:solidFill>
              </a:rPr>
              <a:t>12. List three types of sharps that would be used in the health services environment.</a:t>
            </a:r>
          </a:p>
          <a:p>
            <a:r>
              <a:rPr lang="en-US" sz="3200" dirty="0"/>
              <a:t>• Needles</a:t>
            </a:r>
          </a:p>
          <a:p>
            <a:r>
              <a:rPr lang="en-US" sz="3200" dirty="0"/>
              <a:t>• Scalpels</a:t>
            </a:r>
          </a:p>
          <a:p>
            <a:r>
              <a:rPr lang="en-US" sz="3200" dirty="0"/>
              <a:t>• Syringes</a:t>
            </a:r>
          </a:p>
          <a:p>
            <a:r>
              <a:rPr lang="en-US" sz="3200" dirty="0">
                <a:solidFill>
                  <a:schemeClr val="tx2"/>
                </a:solidFill>
              </a:rPr>
              <a:t>13. Briefly explain why all sharps must be discarded immediately after use.</a:t>
            </a:r>
          </a:p>
          <a:p>
            <a:r>
              <a:rPr lang="en-US" sz="3200" dirty="0"/>
              <a:t>Using needles and sharp medical devices, such as scalpels in the health services industry exposes workers to the risk of sharps injuries and to blood borne infections such as hepatitis B, hepatitis C and the HIV virus.</a:t>
            </a:r>
          </a:p>
          <a:p>
            <a:r>
              <a:rPr lang="en-US" sz="3200" dirty="0">
                <a:solidFill>
                  <a:schemeClr val="tx2"/>
                </a:solidFill>
              </a:rPr>
              <a:t>14. Explain the difference between a clean and contaminated zone.</a:t>
            </a:r>
          </a:p>
          <a:p>
            <a:r>
              <a:rPr lang="en-US" sz="3200" dirty="0"/>
              <a:t>Clean zones are designated areas for non-contaminated materials and should be relatively free of contaminants. Contaminated zones are areas designated for processing contaminated items. A specially marked laundry bag containing contaminated linen ready for cleaning is an example of a contaminated zone.</a:t>
            </a:r>
            <a:endParaRPr lang="en-AU" sz="3200" dirty="0"/>
          </a:p>
        </p:txBody>
      </p:sp>
      <p:pic>
        <p:nvPicPr>
          <p:cNvPr id="3" name="Picture 2">
            <a:extLst>
              <a:ext uri="{FF2B5EF4-FFF2-40B4-BE49-F238E27FC236}">
                <a16:creationId xmlns:a16="http://schemas.microsoft.com/office/drawing/2014/main" id="{505E38A7-17B8-0C08-64C2-640411EC6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552637" cy="1397373"/>
          </a:xfrm>
          <a:prstGeom prst="rect">
            <a:avLst/>
          </a:prstGeom>
        </p:spPr>
      </p:pic>
      <p:pic>
        <p:nvPicPr>
          <p:cNvPr id="2" name="Picture 1">
            <a:extLst>
              <a:ext uri="{FF2B5EF4-FFF2-40B4-BE49-F238E27FC236}">
                <a16:creationId xmlns:a16="http://schemas.microsoft.com/office/drawing/2014/main" id="{07F634F3-CB5C-051B-1B28-B4CD042BE372}"/>
              </a:ext>
            </a:extLst>
          </p:cNvPr>
          <p:cNvPicPr>
            <a:picLocks noChangeAspect="1"/>
          </p:cNvPicPr>
          <p:nvPr/>
        </p:nvPicPr>
        <p:blipFill>
          <a:blip r:embed="rId4"/>
          <a:stretch>
            <a:fillRect/>
          </a:stretch>
        </p:blipFill>
        <p:spPr>
          <a:xfrm>
            <a:off x="30480" y="2149008"/>
            <a:ext cx="18257520" cy="937091"/>
          </a:xfrm>
          <a:prstGeom prst="rect">
            <a:avLst/>
          </a:prstGeom>
        </p:spPr>
      </p:pic>
      <p:pic>
        <p:nvPicPr>
          <p:cNvPr id="4" name="Picture 3">
            <a:extLst>
              <a:ext uri="{FF2B5EF4-FFF2-40B4-BE49-F238E27FC236}">
                <a16:creationId xmlns:a16="http://schemas.microsoft.com/office/drawing/2014/main" id="{468796A9-3718-641E-44C0-EC3EB5DE5833}"/>
              </a:ext>
            </a:extLst>
          </p:cNvPr>
          <p:cNvPicPr>
            <a:picLocks noChangeAspect="1"/>
          </p:cNvPicPr>
          <p:nvPr/>
        </p:nvPicPr>
        <p:blipFill>
          <a:blip r:embed="rId4"/>
          <a:stretch>
            <a:fillRect/>
          </a:stretch>
        </p:blipFill>
        <p:spPr>
          <a:xfrm>
            <a:off x="-30482" y="3613617"/>
            <a:ext cx="18257520" cy="1397373"/>
          </a:xfrm>
          <a:prstGeom prst="rect">
            <a:avLst/>
          </a:prstGeom>
        </p:spPr>
      </p:pic>
      <p:pic>
        <p:nvPicPr>
          <p:cNvPr id="5" name="Picture 4">
            <a:extLst>
              <a:ext uri="{FF2B5EF4-FFF2-40B4-BE49-F238E27FC236}">
                <a16:creationId xmlns:a16="http://schemas.microsoft.com/office/drawing/2014/main" id="{F7C47909-D7E6-3097-0A09-8835A11D6B34}"/>
              </a:ext>
            </a:extLst>
          </p:cNvPr>
          <p:cNvPicPr>
            <a:picLocks noChangeAspect="1"/>
          </p:cNvPicPr>
          <p:nvPr/>
        </p:nvPicPr>
        <p:blipFill>
          <a:blip r:embed="rId4"/>
          <a:stretch>
            <a:fillRect/>
          </a:stretch>
        </p:blipFill>
        <p:spPr>
          <a:xfrm>
            <a:off x="0" y="5501809"/>
            <a:ext cx="18257520" cy="937091"/>
          </a:xfrm>
          <a:prstGeom prst="rect">
            <a:avLst/>
          </a:prstGeom>
        </p:spPr>
      </p:pic>
      <p:pic>
        <p:nvPicPr>
          <p:cNvPr id="9" name="Picture 8">
            <a:extLst>
              <a:ext uri="{FF2B5EF4-FFF2-40B4-BE49-F238E27FC236}">
                <a16:creationId xmlns:a16="http://schemas.microsoft.com/office/drawing/2014/main" id="{EFB249C8-B981-6EE2-E8EB-6DA2809C55B7}"/>
              </a:ext>
            </a:extLst>
          </p:cNvPr>
          <p:cNvPicPr>
            <a:picLocks noChangeAspect="1"/>
          </p:cNvPicPr>
          <p:nvPr/>
        </p:nvPicPr>
        <p:blipFill>
          <a:blip r:embed="rId4"/>
          <a:stretch>
            <a:fillRect/>
          </a:stretch>
        </p:blipFill>
        <p:spPr>
          <a:xfrm>
            <a:off x="60960" y="7010757"/>
            <a:ext cx="18257520" cy="1743066"/>
          </a:xfrm>
          <a:prstGeom prst="rect">
            <a:avLst/>
          </a:prstGeom>
        </p:spPr>
      </p:pic>
      <p:pic>
        <p:nvPicPr>
          <p:cNvPr id="11" name="object 5">
            <a:hlinkClick r:id="rId5" action="ppaction://hlinksldjump"/>
            <a:extLst>
              <a:ext uri="{FF2B5EF4-FFF2-40B4-BE49-F238E27FC236}">
                <a16:creationId xmlns:a16="http://schemas.microsoft.com/office/drawing/2014/main" id="{74CA79E8-DBD6-47B7-E1AB-0501AAC2CD6D}"/>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2795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grpSp>
        <p:nvGrpSpPr>
          <p:cNvPr id="3" name="object 3"/>
          <p:cNvGrpSpPr/>
          <p:nvPr/>
        </p:nvGrpSpPr>
        <p:grpSpPr>
          <a:xfrm>
            <a:off x="8661903" y="0"/>
            <a:ext cx="9626600" cy="10287000"/>
            <a:chOff x="8661903" y="0"/>
            <a:chExt cx="9626600" cy="10287000"/>
          </a:xfrm>
        </p:grpSpPr>
        <p:pic>
          <p:nvPicPr>
            <p:cNvPr id="4" name="object 4"/>
            <p:cNvPicPr/>
            <p:nvPr/>
          </p:nvPicPr>
          <p:blipFill>
            <a:blip r:embed="rId2" cstate="print"/>
            <a:stretch>
              <a:fillRect/>
            </a:stretch>
          </p:blipFill>
          <p:spPr>
            <a:xfrm>
              <a:off x="8671428" y="0"/>
              <a:ext cx="9616570"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6" name="object 6"/>
            <p:cNvPicPr/>
            <p:nvPr/>
          </p:nvPicPr>
          <p:blipFill>
            <a:blip r:embed="rId4" cstate="print"/>
            <a:stretch>
              <a:fillRect/>
            </a:stretch>
          </p:blipFill>
          <p:spPr>
            <a:xfrm>
              <a:off x="8661903" y="0"/>
              <a:ext cx="9626095" cy="10286999"/>
            </a:xfrm>
            <a:prstGeom prst="rect">
              <a:avLst/>
            </a:prstGeom>
          </p:spPr>
        </p:pic>
      </p:grpSp>
      <p:sp>
        <p:nvSpPr>
          <p:cNvPr id="7" name="object 7"/>
          <p:cNvSpPr txBox="1"/>
          <p:nvPr/>
        </p:nvSpPr>
        <p:spPr>
          <a:xfrm>
            <a:off x="1016000" y="2704993"/>
            <a:ext cx="6678295" cy="5473700"/>
          </a:xfrm>
          <a:prstGeom prst="rect">
            <a:avLst/>
          </a:prstGeom>
        </p:spPr>
        <p:txBody>
          <a:bodyPr vert="horz" wrap="square" lIns="0" tIns="12700" rIns="0" bIns="0" rtlCol="0">
            <a:spAutoFit/>
          </a:bodyPr>
          <a:lstStyle/>
          <a:p>
            <a:pPr marL="12700" marR="382905">
              <a:lnSpc>
                <a:spcPct val="114599"/>
              </a:lnSpc>
              <a:spcBef>
                <a:spcPts val="100"/>
              </a:spcBef>
            </a:pPr>
            <a:r>
              <a:rPr sz="2400" spc="-220" dirty="0">
                <a:latin typeface="Verdana"/>
                <a:cs typeface="Verdana"/>
              </a:rPr>
              <a:t>It</a:t>
            </a:r>
            <a:r>
              <a:rPr sz="2400" spc="225" dirty="0">
                <a:latin typeface="Verdana"/>
                <a:cs typeface="Verdana"/>
              </a:rPr>
              <a:t> </a:t>
            </a:r>
            <a:r>
              <a:rPr sz="2400" spc="15" dirty="0">
                <a:latin typeface="Verdana"/>
                <a:cs typeface="Verdana"/>
              </a:rPr>
              <a:t>is</a:t>
            </a:r>
            <a:r>
              <a:rPr sz="2400" spc="229" dirty="0">
                <a:latin typeface="Verdana"/>
                <a:cs typeface="Verdana"/>
              </a:rPr>
              <a:t> </a:t>
            </a:r>
            <a:r>
              <a:rPr sz="2400" spc="125" dirty="0">
                <a:latin typeface="Verdana"/>
                <a:cs typeface="Verdana"/>
              </a:rPr>
              <a:t>important</a:t>
            </a:r>
            <a:r>
              <a:rPr sz="2400" spc="225" dirty="0">
                <a:latin typeface="Verdana"/>
                <a:cs typeface="Verdana"/>
              </a:rPr>
              <a:t> </a:t>
            </a:r>
            <a:r>
              <a:rPr sz="2400" spc="40" dirty="0">
                <a:latin typeface="Verdana"/>
                <a:cs typeface="Verdana"/>
              </a:rPr>
              <a:t>to</a:t>
            </a:r>
            <a:r>
              <a:rPr sz="2400" spc="229" dirty="0">
                <a:latin typeface="Verdana"/>
                <a:cs typeface="Verdana"/>
              </a:rPr>
              <a:t> </a:t>
            </a:r>
            <a:r>
              <a:rPr sz="2400" spc="40" dirty="0">
                <a:latin typeface="Verdana"/>
                <a:cs typeface="Verdana"/>
              </a:rPr>
              <a:t>know</a:t>
            </a:r>
            <a:r>
              <a:rPr sz="2400" spc="225" dirty="0">
                <a:latin typeface="Verdana"/>
                <a:cs typeface="Verdana"/>
              </a:rPr>
              <a:t> </a:t>
            </a:r>
            <a:r>
              <a:rPr sz="2400" spc="60" dirty="0">
                <a:latin typeface="Verdana"/>
                <a:cs typeface="Verdana"/>
              </a:rPr>
              <a:t>the</a:t>
            </a:r>
            <a:r>
              <a:rPr sz="2400" spc="229" dirty="0">
                <a:latin typeface="Verdana"/>
                <a:cs typeface="Verdana"/>
              </a:rPr>
              <a:t> </a:t>
            </a:r>
            <a:r>
              <a:rPr sz="2400" spc="140" dirty="0">
                <a:latin typeface="Verdana"/>
                <a:cs typeface="Verdana"/>
              </a:rPr>
              <a:t>difference </a:t>
            </a:r>
            <a:r>
              <a:rPr sz="2400" spc="-830" dirty="0">
                <a:latin typeface="Verdana"/>
                <a:cs typeface="Verdana"/>
              </a:rPr>
              <a:t> </a:t>
            </a:r>
            <a:r>
              <a:rPr sz="2400" spc="135" dirty="0">
                <a:latin typeface="Verdana"/>
                <a:cs typeface="Verdana"/>
              </a:rPr>
              <a:t>between</a:t>
            </a:r>
            <a:r>
              <a:rPr sz="2400" spc="225" dirty="0">
                <a:latin typeface="Verdana"/>
                <a:cs typeface="Verdana"/>
              </a:rPr>
              <a:t> </a:t>
            </a:r>
            <a:r>
              <a:rPr sz="2400" spc="145" dirty="0">
                <a:latin typeface="Verdana"/>
                <a:cs typeface="Verdana"/>
              </a:rPr>
              <a:t>a</a:t>
            </a:r>
            <a:r>
              <a:rPr sz="2400" spc="225" dirty="0">
                <a:latin typeface="Verdana"/>
                <a:cs typeface="Verdana"/>
              </a:rPr>
              <a:t> </a:t>
            </a:r>
            <a:r>
              <a:rPr sz="2400" spc="135" dirty="0">
                <a:latin typeface="Verdana"/>
                <a:cs typeface="Verdana"/>
              </a:rPr>
              <a:t>hazard</a:t>
            </a:r>
            <a:r>
              <a:rPr sz="2400" spc="225" dirty="0">
                <a:latin typeface="Verdana"/>
                <a:cs typeface="Verdana"/>
              </a:rPr>
              <a:t> </a:t>
            </a:r>
            <a:r>
              <a:rPr sz="2400" spc="175" dirty="0">
                <a:latin typeface="Verdana"/>
                <a:cs typeface="Verdana"/>
              </a:rPr>
              <a:t>and</a:t>
            </a:r>
            <a:r>
              <a:rPr sz="2400" spc="225" dirty="0">
                <a:latin typeface="Verdana"/>
                <a:cs typeface="Verdana"/>
              </a:rPr>
              <a:t> </a:t>
            </a:r>
            <a:r>
              <a:rPr sz="2400" spc="145" dirty="0">
                <a:latin typeface="Verdana"/>
                <a:cs typeface="Verdana"/>
              </a:rPr>
              <a:t>a</a:t>
            </a:r>
            <a:r>
              <a:rPr sz="2400" spc="229" dirty="0">
                <a:latin typeface="Verdana"/>
                <a:cs typeface="Verdana"/>
              </a:rPr>
              <a:t> </a:t>
            </a:r>
            <a:r>
              <a:rPr sz="2400" spc="-20" dirty="0">
                <a:latin typeface="Verdana"/>
                <a:cs typeface="Verdana"/>
              </a:rPr>
              <a:t>risk</a:t>
            </a:r>
            <a:r>
              <a:rPr sz="2400" spc="225" dirty="0">
                <a:latin typeface="Verdana"/>
                <a:cs typeface="Verdana"/>
              </a:rPr>
              <a:t> </a:t>
            </a:r>
            <a:r>
              <a:rPr sz="2400" spc="105" dirty="0">
                <a:latin typeface="Verdana"/>
                <a:cs typeface="Verdana"/>
              </a:rPr>
              <a:t>so</a:t>
            </a:r>
            <a:endParaRPr sz="2400">
              <a:latin typeface="Verdana"/>
              <a:cs typeface="Verdana"/>
            </a:endParaRPr>
          </a:p>
          <a:p>
            <a:pPr marL="12700" marR="1049020">
              <a:lnSpc>
                <a:spcPct val="114599"/>
              </a:lnSpc>
            </a:pPr>
            <a:r>
              <a:rPr sz="2400" spc="55" dirty="0">
                <a:latin typeface="Verdana"/>
                <a:cs typeface="Verdana"/>
              </a:rPr>
              <a:t>workers</a:t>
            </a:r>
            <a:r>
              <a:rPr sz="2400" spc="225" dirty="0">
                <a:latin typeface="Verdana"/>
                <a:cs typeface="Verdana"/>
              </a:rPr>
              <a:t> </a:t>
            </a:r>
            <a:r>
              <a:rPr sz="2400" spc="210" dirty="0">
                <a:latin typeface="Verdana"/>
                <a:cs typeface="Verdana"/>
              </a:rPr>
              <a:t>can</a:t>
            </a:r>
            <a:r>
              <a:rPr sz="2400" spc="225" dirty="0">
                <a:latin typeface="Verdana"/>
                <a:cs typeface="Verdana"/>
              </a:rPr>
              <a:t> </a:t>
            </a:r>
            <a:r>
              <a:rPr sz="2400" spc="145" dirty="0">
                <a:latin typeface="Verdana"/>
                <a:cs typeface="Verdana"/>
              </a:rPr>
              <a:t>be</a:t>
            </a:r>
            <a:r>
              <a:rPr sz="2400" spc="225" dirty="0">
                <a:latin typeface="Verdana"/>
                <a:cs typeface="Verdana"/>
              </a:rPr>
              <a:t> </a:t>
            </a:r>
            <a:r>
              <a:rPr sz="2400" spc="175" dirty="0">
                <a:latin typeface="Verdana"/>
                <a:cs typeface="Verdana"/>
              </a:rPr>
              <a:t>conscious</a:t>
            </a:r>
            <a:r>
              <a:rPr sz="2400" spc="225" dirty="0">
                <a:latin typeface="Verdana"/>
                <a:cs typeface="Verdana"/>
              </a:rPr>
              <a:t> </a:t>
            </a:r>
            <a:r>
              <a:rPr sz="2400" spc="80" dirty="0">
                <a:latin typeface="Verdana"/>
                <a:cs typeface="Verdana"/>
              </a:rPr>
              <a:t>of</a:t>
            </a:r>
            <a:r>
              <a:rPr sz="2400" spc="225" dirty="0">
                <a:latin typeface="Verdana"/>
                <a:cs typeface="Verdana"/>
              </a:rPr>
              <a:t> </a:t>
            </a:r>
            <a:r>
              <a:rPr sz="2400" spc="60" dirty="0">
                <a:latin typeface="Verdana"/>
                <a:cs typeface="Verdana"/>
              </a:rPr>
              <a:t>the </a:t>
            </a:r>
            <a:r>
              <a:rPr sz="2400" spc="65" dirty="0">
                <a:latin typeface="Verdana"/>
                <a:cs typeface="Verdana"/>
              </a:rPr>
              <a:t> </a:t>
            </a:r>
            <a:r>
              <a:rPr sz="2400" spc="140" dirty="0">
                <a:latin typeface="Verdana"/>
                <a:cs typeface="Verdana"/>
              </a:rPr>
              <a:t>hazards</a:t>
            </a:r>
            <a:r>
              <a:rPr sz="2400" spc="210" dirty="0">
                <a:latin typeface="Verdana"/>
                <a:cs typeface="Verdana"/>
              </a:rPr>
              <a:t> </a:t>
            </a:r>
            <a:r>
              <a:rPr sz="2400" spc="-10" dirty="0">
                <a:latin typeface="Verdana"/>
                <a:cs typeface="Verdana"/>
              </a:rPr>
              <a:t>in</a:t>
            </a:r>
            <a:r>
              <a:rPr sz="2400" spc="215" dirty="0">
                <a:latin typeface="Verdana"/>
                <a:cs typeface="Verdana"/>
              </a:rPr>
              <a:t> </a:t>
            </a:r>
            <a:r>
              <a:rPr sz="2400" spc="45" dirty="0">
                <a:latin typeface="Verdana"/>
                <a:cs typeface="Verdana"/>
              </a:rPr>
              <a:t>their</a:t>
            </a:r>
            <a:r>
              <a:rPr sz="2400" spc="215" dirty="0">
                <a:latin typeface="Verdana"/>
                <a:cs typeface="Verdana"/>
              </a:rPr>
              <a:t> </a:t>
            </a:r>
            <a:r>
              <a:rPr sz="2400" spc="105" dirty="0">
                <a:latin typeface="Verdana"/>
                <a:cs typeface="Verdana"/>
              </a:rPr>
              <a:t>environment</a:t>
            </a:r>
            <a:r>
              <a:rPr sz="2400" spc="215" dirty="0">
                <a:latin typeface="Verdana"/>
                <a:cs typeface="Verdana"/>
              </a:rPr>
              <a:t> </a:t>
            </a:r>
            <a:r>
              <a:rPr sz="2400" spc="175" dirty="0">
                <a:latin typeface="Verdana"/>
                <a:cs typeface="Verdana"/>
              </a:rPr>
              <a:t>and </a:t>
            </a:r>
            <a:r>
              <a:rPr sz="2400" spc="-830" dirty="0">
                <a:latin typeface="Verdana"/>
                <a:cs typeface="Verdana"/>
              </a:rPr>
              <a:t> </a:t>
            </a:r>
            <a:r>
              <a:rPr sz="2400" spc="140" dirty="0">
                <a:latin typeface="Verdana"/>
                <a:cs typeface="Verdana"/>
              </a:rPr>
              <a:t>understand</a:t>
            </a:r>
            <a:r>
              <a:rPr sz="2400" spc="225" dirty="0">
                <a:latin typeface="Verdana"/>
                <a:cs typeface="Verdana"/>
              </a:rPr>
              <a:t> </a:t>
            </a:r>
            <a:r>
              <a:rPr sz="2400" spc="60" dirty="0">
                <a:latin typeface="Verdana"/>
                <a:cs typeface="Verdana"/>
              </a:rPr>
              <a:t>the</a:t>
            </a:r>
            <a:r>
              <a:rPr sz="2400" spc="225" dirty="0">
                <a:latin typeface="Verdana"/>
                <a:cs typeface="Verdana"/>
              </a:rPr>
              <a:t> </a:t>
            </a:r>
            <a:r>
              <a:rPr sz="2400" spc="-20" dirty="0">
                <a:latin typeface="Verdana"/>
                <a:cs typeface="Verdana"/>
              </a:rPr>
              <a:t>risk</a:t>
            </a:r>
            <a:r>
              <a:rPr sz="2400" spc="225" dirty="0">
                <a:latin typeface="Verdana"/>
                <a:cs typeface="Verdana"/>
              </a:rPr>
              <a:t> </a:t>
            </a:r>
            <a:r>
              <a:rPr sz="2400" spc="55" dirty="0">
                <a:latin typeface="Verdana"/>
                <a:cs typeface="Verdana"/>
              </a:rPr>
              <a:t>they</a:t>
            </a:r>
            <a:r>
              <a:rPr sz="2400" spc="225" dirty="0">
                <a:latin typeface="Verdana"/>
                <a:cs typeface="Verdana"/>
              </a:rPr>
              <a:t> </a:t>
            </a:r>
            <a:r>
              <a:rPr sz="2400" spc="100" dirty="0">
                <a:latin typeface="Verdana"/>
                <a:cs typeface="Verdana"/>
              </a:rPr>
              <a:t>pose.</a:t>
            </a:r>
            <a:endParaRPr sz="2400">
              <a:latin typeface="Verdana"/>
              <a:cs typeface="Verdana"/>
            </a:endParaRPr>
          </a:p>
          <a:p>
            <a:pPr marL="12700" marR="261620">
              <a:lnSpc>
                <a:spcPct val="114599"/>
              </a:lnSpc>
              <a:spcBef>
                <a:spcPts val="3295"/>
              </a:spcBef>
            </a:pPr>
            <a:r>
              <a:rPr sz="2400" spc="90" dirty="0">
                <a:latin typeface="Verdana"/>
                <a:cs typeface="Verdana"/>
              </a:rPr>
              <a:t>Hazard:</a:t>
            </a:r>
            <a:r>
              <a:rPr sz="2400" spc="220" dirty="0">
                <a:latin typeface="Verdana"/>
                <a:cs typeface="Verdana"/>
              </a:rPr>
              <a:t> </a:t>
            </a:r>
            <a:r>
              <a:rPr sz="2400" dirty="0">
                <a:latin typeface="Verdana"/>
                <a:cs typeface="Verdana"/>
              </a:rPr>
              <a:t>A</a:t>
            </a:r>
            <a:r>
              <a:rPr sz="2400" spc="220" dirty="0">
                <a:latin typeface="Verdana"/>
                <a:cs typeface="Verdana"/>
              </a:rPr>
              <a:t> </a:t>
            </a:r>
            <a:r>
              <a:rPr sz="2400" spc="145" dirty="0">
                <a:latin typeface="Verdana"/>
                <a:cs typeface="Verdana"/>
              </a:rPr>
              <a:t>source</a:t>
            </a:r>
            <a:r>
              <a:rPr sz="2400" spc="225" dirty="0">
                <a:latin typeface="Verdana"/>
                <a:cs typeface="Verdana"/>
              </a:rPr>
              <a:t> </a:t>
            </a:r>
            <a:r>
              <a:rPr sz="2400" spc="20" dirty="0">
                <a:latin typeface="Verdana"/>
                <a:cs typeface="Verdana"/>
              </a:rPr>
              <a:t>or</a:t>
            </a:r>
            <a:r>
              <a:rPr sz="2400" spc="220" dirty="0">
                <a:latin typeface="Verdana"/>
                <a:cs typeface="Verdana"/>
              </a:rPr>
              <a:t> </a:t>
            </a:r>
            <a:r>
              <a:rPr sz="2400" spc="105" dirty="0">
                <a:latin typeface="Verdana"/>
                <a:cs typeface="Verdana"/>
              </a:rPr>
              <a:t>situation</a:t>
            </a:r>
            <a:r>
              <a:rPr sz="2400" spc="225" dirty="0">
                <a:latin typeface="Verdana"/>
                <a:cs typeface="Verdana"/>
              </a:rPr>
              <a:t> </a:t>
            </a:r>
            <a:r>
              <a:rPr sz="2400" spc="35" dirty="0">
                <a:latin typeface="Verdana"/>
                <a:cs typeface="Verdana"/>
              </a:rPr>
              <a:t>with</a:t>
            </a:r>
            <a:r>
              <a:rPr sz="2400" spc="220" dirty="0">
                <a:latin typeface="Verdana"/>
                <a:cs typeface="Verdana"/>
              </a:rPr>
              <a:t> </a:t>
            </a:r>
            <a:r>
              <a:rPr sz="2400" spc="60" dirty="0">
                <a:latin typeface="Verdana"/>
                <a:cs typeface="Verdana"/>
              </a:rPr>
              <a:t>the </a:t>
            </a:r>
            <a:r>
              <a:rPr sz="2400" spc="-825" dirty="0">
                <a:latin typeface="Verdana"/>
                <a:cs typeface="Verdana"/>
              </a:rPr>
              <a:t> </a:t>
            </a:r>
            <a:r>
              <a:rPr sz="2400" spc="125" dirty="0">
                <a:latin typeface="Verdana"/>
                <a:cs typeface="Verdana"/>
              </a:rPr>
              <a:t>potential</a:t>
            </a:r>
            <a:r>
              <a:rPr sz="2400" spc="225" dirty="0">
                <a:latin typeface="Verdana"/>
                <a:cs typeface="Verdana"/>
              </a:rPr>
              <a:t> </a:t>
            </a:r>
            <a:r>
              <a:rPr sz="2400" spc="40" dirty="0">
                <a:latin typeface="Verdana"/>
                <a:cs typeface="Verdana"/>
              </a:rPr>
              <a:t>to</a:t>
            </a:r>
            <a:r>
              <a:rPr sz="2400" spc="225" dirty="0">
                <a:latin typeface="Verdana"/>
                <a:cs typeface="Verdana"/>
              </a:rPr>
              <a:t> </a:t>
            </a:r>
            <a:r>
              <a:rPr sz="2400" spc="195" dirty="0">
                <a:latin typeface="Verdana"/>
                <a:cs typeface="Verdana"/>
              </a:rPr>
              <a:t>cause</a:t>
            </a:r>
            <a:r>
              <a:rPr sz="2400" spc="229" dirty="0">
                <a:latin typeface="Verdana"/>
                <a:cs typeface="Verdana"/>
              </a:rPr>
              <a:t> </a:t>
            </a:r>
            <a:r>
              <a:rPr sz="2400" spc="65" dirty="0">
                <a:latin typeface="Verdana"/>
                <a:cs typeface="Verdana"/>
              </a:rPr>
              <a:t>harm.</a:t>
            </a:r>
            <a:endParaRPr sz="2400">
              <a:latin typeface="Verdana"/>
              <a:cs typeface="Verdana"/>
            </a:endParaRPr>
          </a:p>
          <a:p>
            <a:pPr>
              <a:lnSpc>
                <a:spcPct val="100000"/>
              </a:lnSpc>
              <a:spcBef>
                <a:spcPts val="15"/>
              </a:spcBef>
            </a:pPr>
            <a:endParaRPr sz="3050">
              <a:latin typeface="Verdana"/>
              <a:cs typeface="Verdana"/>
            </a:endParaRPr>
          </a:p>
          <a:p>
            <a:pPr marL="12700">
              <a:lnSpc>
                <a:spcPct val="100000"/>
              </a:lnSpc>
            </a:pPr>
            <a:r>
              <a:rPr sz="2400" spc="-25" dirty="0">
                <a:latin typeface="Verdana"/>
                <a:cs typeface="Verdana"/>
              </a:rPr>
              <a:t>Risk:</a:t>
            </a:r>
            <a:r>
              <a:rPr sz="2400" spc="225" dirty="0">
                <a:latin typeface="Verdana"/>
                <a:cs typeface="Verdana"/>
              </a:rPr>
              <a:t> </a:t>
            </a:r>
            <a:r>
              <a:rPr sz="2400" dirty="0">
                <a:latin typeface="Verdana"/>
                <a:cs typeface="Verdana"/>
              </a:rPr>
              <a:t>A</a:t>
            </a:r>
            <a:r>
              <a:rPr sz="2400" spc="225" dirty="0">
                <a:latin typeface="Verdana"/>
                <a:cs typeface="Verdana"/>
              </a:rPr>
              <a:t> </a:t>
            </a:r>
            <a:r>
              <a:rPr sz="2400" spc="215" dirty="0">
                <a:latin typeface="Verdana"/>
                <a:cs typeface="Verdana"/>
              </a:rPr>
              <a:t>chance</a:t>
            </a:r>
            <a:r>
              <a:rPr sz="2400" spc="225" dirty="0">
                <a:latin typeface="Verdana"/>
                <a:cs typeface="Verdana"/>
              </a:rPr>
              <a:t> </a:t>
            </a:r>
            <a:r>
              <a:rPr sz="2400" spc="20" dirty="0">
                <a:latin typeface="Verdana"/>
                <a:cs typeface="Verdana"/>
              </a:rPr>
              <a:t>or</a:t>
            </a:r>
            <a:r>
              <a:rPr sz="2400" spc="225" dirty="0">
                <a:latin typeface="Verdana"/>
                <a:cs typeface="Verdana"/>
              </a:rPr>
              <a:t> </a:t>
            </a:r>
            <a:r>
              <a:rPr sz="2400" spc="125" dirty="0">
                <a:latin typeface="Verdana"/>
                <a:cs typeface="Verdana"/>
              </a:rPr>
              <a:t>probability</a:t>
            </a:r>
            <a:r>
              <a:rPr sz="2400" spc="225" dirty="0">
                <a:latin typeface="Verdana"/>
                <a:cs typeface="Verdana"/>
              </a:rPr>
              <a:t> </a:t>
            </a:r>
            <a:r>
              <a:rPr sz="2400" spc="85" dirty="0">
                <a:latin typeface="Verdana"/>
                <a:cs typeface="Verdana"/>
              </a:rPr>
              <a:t>that</a:t>
            </a:r>
            <a:r>
              <a:rPr sz="2400" spc="225" dirty="0">
                <a:latin typeface="Verdana"/>
                <a:cs typeface="Verdana"/>
              </a:rPr>
              <a:t> </a:t>
            </a:r>
            <a:r>
              <a:rPr sz="2400" spc="145" dirty="0">
                <a:latin typeface="Verdana"/>
                <a:cs typeface="Verdana"/>
              </a:rPr>
              <a:t>a</a:t>
            </a:r>
            <a:endParaRPr sz="2400">
              <a:latin typeface="Verdana"/>
              <a:cs typeface="Verdana"/>
            </a:endParaRPr>
          </a:p>
          <a:p>
            <a:pPr marL="12700" marR="5080">
              <a:lnSpc>
                <a:spcPct val="114599"/>
              </a:lnSpc>
            </a:pPr>
            <a:r>
              <a:rPr sz="2400" spc="135" dirty="0">
                <a:latin typeface="Verdana"/>
                <a:cs typeface="Verdana"/>
              </a:rPr>
              <a:t>hazard</a:t>
            </a:r>
            <a:r>
              <a:rPr sz="2400" spc="225" dirty="0">
                <a:latin typeface="Verdana"/>
                <a:cs typeface="Verdana"/>
              </a:rPr>
              <a:t> </a:t>
            </a:r>
            <a:r>
              <a:rPr sz="2400" spc="15" dirty="0">
                <a:latin typeface="Verdana"/>
                <a:cs typeface="Verdana"/>
              </a:rPr>
              <a:t>will</a:t>
            </a:r>
            <a:r>
              <a:rPr sz="2400" spc="225" dirty="0">
                <a:latin typeface="Verdana"/>
                <a:cs typeface="Verdana"/>
              </a:rPr>
              <a:t> </a:t>
            </a:r>
            <a:r>
              <a:rPr sz="2400" spc="195" dirty="0">
                <a:latin typeface="Verdana"/>
                <a:cs typeface="Verdana"/>
              </a:rPr>
              <a:t>cause</a:t>
            </a:r>
            <a:r>
              <a:rPr sz="2400" spc="225" dirty="0">
                <a:latin typeface="Verdana"/>
                <a:cs typeface="Verdana"/>
              </a:rPr>
              <a:t> </a:t>
            </a:r>
            <a:r>
              <a:rPr sz="2400" spc="45" dirty="0">
                <a:latin typeface="Verdana"/>
                <a:cs typeface="Verdana"/>
              </a:rPr>
              <a:t>harm,</a:t>
            </a:r>
            <a:r>
              <a:rPr sz="2400" spc="225" dirty="0">
                <a:latin typeface="Verdana"/>
                <a:cs typeface="Verdana"/>
              </a:rPr>
              <a:t> </a:t>
            </a:r>
            <a:r>
              <a:rPr sz="2400" spc="85" dirty="0">
                <a:latin typeface="Verdana"/>
                <a:cs typeface="Verdana"/>
              </a:rPr>
              <a:t>illness</a:t>
            </a:r>
            <a:r>
              <a:rPr sz="2400" spc="225" dirty="0">
                <a:latin typeface="Verdana"/>
                <a:cs typeface="Verdana"/>
              </a:rPr>
              <a:t> </a:t>
            </a:r>
            <a:r>
              <a:rPr sz="2400" spc="20" dirty="0">
                <a:latin typeface="Verdana"/>
                <a:cs typeface="Verdana"/>
              </a:rPr>
              <a:t>or</a:t>
            </a:r>
            <a:r>
              <a:rPr sz="2400" spc="225" dirty="0">
                <a:latin typeface="Verdana"/>
                <a:cs typeface="Verdana"/>
              </a:rPr>
              <a:t> </a:t>
            </a:r>
            <a:r>
              <a:rPr sz="2400" dirty="0">
                <a:latin typeface="Verdana"/>
                <a:cs typeface="Verdana"/>
              </a:rPr>
              <a:t>injury </a:t>
            </a:r>
            <a:r>
              <a:rPr sz="2400" spc="-825" dirty="0">
                <a:latin typeface="Verdana"/>
                <a:cs typeface="Verdana"/>
              </a:rPr>
              <a:t> </a:t>
            </a:r>
            <a:r>
              <a:rPr sz="2400" spc="175" dirty="0">
                <a:latin typeface="Verdana"/>
                <a:cs typeface="Verdana"/>
              </a:rPr>
              <a:t>and</a:t>
            </a:r>
            <a:r>
              <a:rPr sz="2400" spc="225" dirty="0">
                <a:latin typeface="Verdana"/>
                <a:cs typeface="Verdana"/>
              </a:rPr>
              <a:t> </a:t>
            </a:r>
            <a:r>
              <a:rPr sz="2400" spc="15" dirty="0">
                <a:latin typeface="Verdana"/>
                <a:cs typeface="Verdana"/>
              </a:rPr>
              <a:t>is</a:t>
            </a:r>
            <a:r>
              <a:rPr sz="2400" spc="229" dirty="0">
                <a:latin typeface="Verdana"/>
                <a:cs typeface="Verdana"/>
              </a:rPr>
              <a:t> </a:t>
            </a:r>
            <a:r>
              <a:rPr sz="2400" spc="165" dirty="0">
                <a:latin typeface="Verdana"/>
                <a:cs typeface="Verdana"/>
              </a:rPr>
              <a:t>measured</a:t>
            </a:r>
            <a:r>
              <a:rPr sz="2400" spc="225" dirty="0">
                <a:latin typeface="Verdana"/>
                <a:cs typeface="Verdana"/>
              </a:rPr>
              <a:t> </a:t>
            </a:r>
            <a:r>
              <a:rPr sz="2400" spc="65" dirty="0">
                <a:latin typeface="Verdana"/>
                <a:cs typeface="Verdana"/>
              </a:rPr>
              <a:t>by</a:t>
            </a:r>
            <a:r>
              <a:rPr sz="2400" spc="229" dirty="0">
                <a:latin typeface="Verdana"/>
                <a:cs typeface="Verdana"/>
              </a:rPr>
              <a:t> </a:t>
            </a:r>
            <a:r>
              <a:rPr sz="2400" spc="90" dirty="0">
                <a:latin typeface="Verdana"/>
                <a:cs typeface="Verdana"/>
              </a:rPr>
              <a:t>likelihood</a:t>
            </a:r>
            <a:r>
              <a:rPr sz="2400" spc="225" dirty="0">
                <a:latin typeface="Verdana"/>
                <a:cs typeface="Verdana"/>
              </a:rPr>
              <a:t> </a:t>
            </a:r>
            <a:r>
              <a:rPr sz="2400" spc="175" dirty="0">
                <a:latin typeface="Verdana"/>
                <a:cs typeface="Verdana"/>
              </a:rPr>
              <a:t>and</a:t>
            </a:r>
            <a:endParaRPr sz="2400">
              <a:latin typeface="Verdana"/>
              <a:cs typeface="Verdana"/>
            </a:endParaRPr>
          </a:p>
          <a:p>
            <a:pPr marL="12700">
              <a:lnSpc>
                <a:spcPct val="100000"/>
              </a:lnSpc>
              <a:spcBef>
                <a:spcPts val="420"/>
              </a:spcBef>
            </a:pPr>
            <a:r>
              <a:rPr sz="2400" spc="165" dirty="0">
                <a:latin typeface="Verdana"/>
                <a:cs typeface="Verdana"/>
              </a:rPr>
              <a:t>consequence.</a:t>
            </a:r>
            <a:endParaRPr sz="2400">
              <a:latin typeface="Verdana"/>
              <a:cs typeface="Verdana"/>
            </a:endParaRPr>
          </a:p>
        </p:txBody>
      </p:sp>
      <p:sp>
        <p:nvSpPr>
          <p:cNvPr id="8" name="object 8"/>
          <p:cNvSpPr txBox="1">
            <a:spLocks noGrp="1"/>
          </p:cNvSpPr>
          <p:nvPr>
            <p:ph type="title"/>
          </p:nvPr>
        </p:nvSpPr>
        <p:spPr>
          <a:xfrm>
            <a:off x="1016000" y="843267"/>
            <a:ext cx="7170420" cy="1587500"/>
          </a:xfrm>
          <a:prstGeom prst="rect">
            <a:avLst/>
          </a:prstGeom>
        </p:spPr>
        <p:txBody>
          <a:bodyPr vert="horz" wrap="square" lIns="0" tIns="12065" rIns="0" bIns="0" rtlCol="0">
            <a:spAutoFit/>
          </a:bodyPr>
          <a:lstStyle/>
          <a:p>
            <a:pPr marL="12700" marR="5080">
              <a:lnSpc>
                <a:spcPct val="116500"/>
              </a:lnSpc>
              <a:spcBef>
                <a:spcPts val="95"/>
              </a:spcBef>
            </a:pPr>
            <a:r>
              <a:rPr spc="-240" dirty="0"/>
              <a:t>Identify</a:t>
            </a:r>
            <a:r>
              <a:rPr spc="-185" dirty="0"/>
              <a:t> </a:t>
            </a:r>
            <a:r>
              <a:rPr spc="-114" dirty="0"/>
              <a:t>infection  </a:t>
            </a:r>
            <a:r>
              <a:rPr spc="-95" dirty="0"/>
              <a:t>hazards</a:t>
            </a:r>
            <a:r>
              <a:rPr spc="-204" dirty="0"/>
              <a:t> </a:t>
            </a:r>
            <a:r>
              <a:rPr spc="20" dirty="0"/>
              <a:t>and</a:t>
            </a:r>
            <a:r>
              <a:rPr spc="-204" dirty="0"/>
              <a:t> </a:t>
            </a:r>
            <a:r>
              <a:rPr spc="-114" dirty="0"/>
              <a:t>assess</a:t>
            </a:r>
            <a:r>
              <a:rPr spc="-210" dirty="0"/>
              <a:t> </a:t>
            </a:r>
            <a:r>
              <a:rPr spc="-165" dirty="0"/>
              <a:t>risk</a:t>
            </a:r>
          </a:p>
        </p:txBody>
      </p:sp>
      <p:pic>
        <p:nvPicPr>
          <p:cNvPr id="10" name="object 5">
            <a:hlinkClick r:id="rId5" action="ppaction://hlinksldjump"/>
            <a:extLst>
              <a:ext uri="{FF2B5EF4-FFF2-40B4-BE49-F238E27FC236}">
                <a16:creationId xmlns:a16="http://schemas.microsoft.com/office/drawing/2014/main" id="{6E9F2053-9EBC-6953-BE6E-2E4B4CBD648C}"/>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9" name="TextBox 8">
            <a:extLst>
              <a:ext uri="{FF2B5EF4-FFF2-40B4-BE49-F238E27FC236}">
                <a16:creationId xmlns:a16="http://schemas.microsoft.com/office/drawing/2014/main" id="{6CDEC916-15CF-F41D-638F-B8480E2A4876}"/>
              </a:ext>
            </a:extLst>
          </p:cNvPr>
          <p:cNvSpPr txBox="1"/>
          <p:nvPr/>
        </p:nvSpPr>
        <p:spPr>
          <a:xfrm>
            <a:off x="769186" y="9127391"/>
            <a:ext cx="6678295" cy="646331"/>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Infection hazards- 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biological hazards</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5458221"/>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200150" y="7908185"/>
            <a:ext cx="114300" cy="1143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00150" y="8327285"/>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00150" y="8746385"/>
            <a:ext cx="114300" cy="1142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00150" y="9165485"/>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00150" y="9584585"/>
            <a:ext cx="114300" cy="114300"/>
          </a:xfrm>
          <a:prstGeom prst="rect">
            <a:avLst/>
          </a:prstGeom>
        </p:spPr>
      </p:pic>
      <p:sp>
        <p:nvSpPr>
          <p:cNvPr id="8" name="object 8"/>
          <p:cNvSpPr txBox="1"/>
          <p:nvPr/>
        </p:nvSpPr>
        <p:spPr>
          <a:xfrm>
            <a:off x="968371" y="6870595"/>
            <a:ext cx="14740890" cy="2959100"/>
          </a:xfrm>
          <a:prstGeom prst="rect">
            <a:avLst/>
          </a:prstGeom>
        </p:spPr>
        <p:txBody>
          <a:bodyPr vert="horz" wrap="square" lIns="0" tIns="12700" rIns="0" bIns="0" rtlCol="0">
            <a:spAutoFit/>
          </a:bodyPr>
          <a:lstStyle/>
          <a:p>
            <a:pPr marL="12700" marR="5080">
              <a:lnSpc>
                <a:spcPct val="114599"/>
              </a:lnSpc>
              <a:spcBef>
                <a:spcPts val="100"/>
              </a:spcBef>
            </a:pPr>
            <a:r>
              <a:rPr sz="2400" spc="100" dirty="0">
                <a:solidFill>
                  <a:srgbClr val="FFFFFF"/>
                </a:solidFill>
                <a:latin typeface="Verdana"/>
                <a:cs typeface="Verdana"/>
              </a:rPr>
              <a:t>Throughout</a:t>
            </a:r>
            <a:r>
              <a:rPr sz="2400" spc="229" dirty="0">
                <a:solidFill>
                  <a:srgbClr val="FFFFFF"/>
                </a:solidFill>
                <a:latin typeface="Verdana"/>
                <a:cs typeface="Verdana"/>
              </a:rPr>
              <a:t> </a:t>
            </a:r>
            <a:r>
              <a:rPr sz="2400" spc="60" dirty="0">
                <a:solidFill>
                  <a:srgbClr val="FFFFFF"/>
                </a:solidFill>
                <a:latin typeface="Verdana"/>
                <a:cs typeface="Verdana"/>
              </a:rPr>
              <a:t>the</a:t>
            </a:r>
            <a:r>
              <a:rPr sz="2400" spc="235" dirty="0">
                <a:solidFill>
                  <a:srgbClr val="FFFFFF"/>
                </a:solidFill>
                <a:latin typeface="Verdana"/>
                <a:cs typeface="Verdana"/>
              </a:rPr>
              <a:t> </a:t>
            </a:r>
            <a:r>
              <a:rPr sz="2400" spc="105" dirty="0">
                <a:solidFill>
                  <a:srgbClr val="FFFFFF"/>
                </a:solidFill>
                <a:latin typeface="Verdana"/>
                <a:cs typeface="Verdana"/>
              </a:rPr>
              <a:t>workforce</a:t>
            </a:r>
            <a:r>
              <a:rPr sz="2400" spc="229" dirty="0">
                <a:solidFill>
                  <a:srgbClr val="FFFFFF"/>
                </a:solidFill>
                <a:latin typeface="Verdana"/>
                <a:cs typeface="Verdana"/>
              </a:rPr>
              <a:t> </a:t>
            </a:r>
            <a:r>
              <a:rPr sz="2400" spc="75" dirty="0">
                <a:solidFill>
                  <a:srgbClr val="FFFFFF"/>
                </a:solidFill>
                <a:latin typeface="Verdana"/>
                <a:cs typeface="Verdana"/>
              </a:rPr>
              <a:t>there</a:t>
            </a:r>
            <a:r>
              <a:rPr sz="2400" spc="235" dirty="0">
                <a:solidFill>
                  <a:srgbClr val="FFFFFF"/>
                </a:solidFill>
                <a:latin typeface="Verdana"/>
                <a:cs typeface="Verdana"/>
              </a:rPr>
              <a:t> </a:t>
            </a:r>
            <a:r>
              <a:rPr sz="2400" spc="110" dirty="0">
                <a:solidFill>
                  <a:srgbClr val="FFFFFF"/>
                </a:solidFill>
                <a:latin typeface="Verdana"/>
                <a:cs typeface="Verdana"/>
              </a:rPr>
              <a:t>are</a:t>
            </a:r>
            <a:r>
              <a:rPr sz="2400" spc="229" dirty="0">
                <a:solidFill>
                  <a:srgbClr val="FFFFFF"/>
                </a:solidFill>
                <a:latin typeface="Verdana"/>
                <a:cs typeface="Verdana"/>
              </a:rPr>
              <a:t> </a:t>
            </a:r>
            <a:r>
              <a:rPr sz="2400" spc="145" dirty="0">
                <a:solidFill>
                  <a:srgbClr val="FFFFFF"/>
                </a:solidFill>
                <a:latin typeface="Verdana"/>
                <a:cs typeface="Verdana"/>
              </a:rPr>
              <a:t>a</a:t>
            </a:r>
            <a:r>
              <a:rPr sz="2400" spc="235" dirty="0">
                <a:solidFill>
                  <a:srgbClr val="FFFFFF"/>
                </a:solidFill>
                <a:latin typeface="Verdana"/>
                <a:cs typeface="Verdana"/>
              </a:rPr>
              <a:t> </a:t>
            </a:r>
            <a:r>
              <a:rPr sz="2400" spc="125" dirty="0">
                <a:solidFill>
                  <a:srgbClr val="FFFFFF"/>
                </a:solidFill>
                <a:latin typeface="Verdana"/>
                <a:cs typeface="Verdana"/>
              </a:rPr>
              <a:t>number</a:t>
            </a:r>
            <a:r>
              <a:rPr sz="2400" spc="229" dirty="0">
                <a:solidFill>
                  <a:srgbClr val="FFFFFF"/>
                </a:solidFill>
                <a:latin typeface="Verdana"/>
                <a:cs typeface="Verdana"/>
              </a:rPr>
              <a:t> </a:t>
            </a:r>
            <a:r>
              <a:rPr sz="2400" spc="80" dirty="0">
                <a:solidFill>
                  <a:srgbClr val="FFFFFF"/>
                </a:solidFill>
                <a:latin typeface="Verdana"/>
                <a:cs typeface="Verdana"/>
              </a:rPr>
              <a:t>of</a:t>
            </a:r>
            <a:r>
              <a:rPr sz="2400" spc="235" dirty="0">
                <a:solidFill>
                  <a:srgbClr val="FFFFFF"/>
                </a:solidFill>
                <a:latin typeface="Verdana"/>
                <a:cs typeface="Verdana"/>
              </a:rPr>
              <a:t> </a:t>
            </a:r>
            <a:r>
              <a:rPr sz="2400" spc="204" dirty="0">
                <a:solidFill>
                  <a:srgbClr val="FFFFFF"/>
                </a:solidFill>
                <a:latin typeface="Verdana"/>
                <a:cs typeface="Verdana"/>
              </a:rPr>
              <a:t>common</a:t>
            </a:r>
            <a:r>
              <a:rPr sz="2400" spc="229" dirty="0">
                <a:solidFill>
                  <a:srgbClr val="FFFFFF"/>
                </a:solidFill>
                <a:latin typeface="Verdana"/>
                <a:cs typeface="Verdana"/>
              </a:rPr>
              <a:t> </a:t>
            </a:r>
            <a:r>
              <a:rPr sz="2400" spc="140" dirty="0">
                <a:solidFill>
                  <a:srgbClr val="FFFFFF"/>
                </a:solidFill>
                <a:latin typeface="Verdana"/>
                <a:cs typeface="Verdana"/>
              </a:rPr>
              <a:t>hazards</a:t>
            </a:r>
            <a:r>
              <a:rPr sz="2400" spc="235" dirty="0">
                <a:solidFill>
                  <a:srgbClr val="FFFFFF"/>
                </a:solidFill>
                <a:latin typeface="Verdana"/>
                <a:cs typeface="Verdana"/>
              </a:rPr>
              <a:t> </a:t>
            </a:r>
            <a:r>
              <a:rPr sz="2400" spc="85" dirty="0">
                <a:solidFill>
                  <a:srgbClr val="FFFFFF"/>
                </a:solidFill>
                <a:latin typeface="Verdana"/>
                <a:cs typeface="Verdana"/>
              </a:rPr>
              <a:t>that</a:t>
            </a:r>
            <a:r>
              <a:rPr sz="2400" spc="229" dirty="0">
                <a:solidFill>
                  <a:srgbClr val="FFFFFF"/>
                </a:solidFill>
                <a:latin typeface="Verdana"/>
                <a:cs typeface="Verdana"/>
              </a:rPr>
              <a:t> </a:t>
            </a:r>
            <a:r>
              <a:rPr sz="2400" spc="25" dirty="0">
                <a:solidFill>
                  <a:srgbClr val="FFFFFF"/>
                </a:solidFill>
                <a:latin typeface="Verdana"/>
                <a:cs typeface="Verdana"/>
              </a:rPr>
              <a:t>exist</a:t>
            </a:r>
            <a:r>
              <a:rPr sz="2400" spc="235" dirty="0">
                <a:solidFill>
                  <a:srgbClr val="FFFFFF"/>
                </a:solidFill>
                <a:latin typeface="Verdana"/>
                <a:cs typeface="Verdana"/>
              </a:rPr>
              <a:t> </a:t>
            </a:r>
            <a:r>
              <a:rPr sz="2400" spc="175" dirty="0">
                <a:solidFill>
                  <a:srgbClr val="FFFFFF"/>
                </a:solidFill>
                <a:latin typeface="Verdana"/>
                <a:cs typeface="Verdana"/>
              </a:rPr>
              <a:t>across</a:t>
            </a:r>
            <a:r>
              <a:rPr sz="2400" spc="229" dirty="0">
                <a:solidFill>
                  <a:srgbClr val="FFFFFF"/>
                </a:solidFill>
                <a:latin typeface="Verdana"/>
                <a:cs typeface="Verdana"/>
              </a:rPr>
              <a:t> </a:t>
            </a:r>
            <a:r>
              <a:rPr sz="2400" spc="75" dirty="0">
                <a:solidFill>
                  <a:srgbClr val="FFFFFF"/>
                </a:solidFill>
                <a:latin typeface="Verdana"/>
                <a:cs typeface="Verdana"/>
              </a:rPr>
              <a:t>all </a:t>
            </a:r>
            <a:r>
              <a:rPr sz="2400" spc="-825" dirty="0">
                <a:solidFill>
                  <a:srgbClr val="FFFFFF"/>
                </a:solidFill>
                <a:latin typeface="Verdana"/>
                <a:cs typeface="Verdana"/>
              </a:rPr>
              <a:t> </a:t>
            </a:r>
            <a:r>
              <a:rPr sz="2400" spc="95" dirty="0">
                <a:solidFill>
                  <a:srgbClr val="FFFFFF"/>
                </a:solidFill>
                <a:latin typeface="Verdana"/>
                <a:cs typeface="Verdana"/>
              </a:rPr>
              <a:t>industries</a:t>
            </a:r>
            <a:r>
              <a:rPr sz="2400" spc="225" dirty="0">
                <a:solidFill>
                  <a:srgbClr val="FFFFFF"/>
                </a:solidFill>
                <a:latin typeface="Verdana"/>
                <a:cs typeface="Verdana"/>
              </a:rPr>
              <a:t> </a:t>
            </a:r>
            <a:r>
              <a:rPr sz="2400" spc="175" dirty="0">
                <a:solidFill>
                  <a:srgbClr val="FFFFFF"/>
                </a:solidFill>
                <a:latin typeface="Verdana"/>
                <a:cs typeface="Verdana"/>
              </a:rPr>
              <a:t>and</a:t>
            </a:r>
            <a:r>
              <a:rPr sz="2400" spc="229" dirty="0">
                <a:solidFill>
                  <a:srgbClr val="FFFFFF"/>
                </a:solidFill>
                <a:latin typeface="Verdana"/>
                <a:cs typeface="Verdana"/>
              </a:rPr>
              <a:t> </a:t>
            </a:r>
            <a:r>
              <a:rPr sz="2400" spc="100" dirty="0">
                <a:solidFill>
                  <a:srgbClr val="FFFFFF"/>
                </a:solidFill>
                <a:latin typeface="Verdana"/>
                <a:cs typeface="Verdana"/>
              </a:rPr>
              <a:t>sectors.</a:t>
            </a:r>
            <a:r>
              <a:rPr sz="2400" spc="229" dirty="0">
                <a:solidFill>
                  <a:srgbClr val="FFFFFF"/>
                </a:solidFill>
                <a:latin typeface="Verdana"/>
                <a:cs typeface="Verdana"/>
              </a:rPr>
              <a:t> </a:t>
            </a:r>
            <a:r>
              <a:rPr sz="2400" spc="35" dirty="0">
                <a:solidFill>
                  <a:srgbClr val="FFFFFF"/>
                </a:solidFill>
                <a:latin typeface="Verdana"/>
                <a:cs typeface="Verdana"/>
              </a:rPr>
              <a:t>They</a:t>
            </a:r>
            <a:r>
              <a:rPr sz="2400" spc="229" dirty="0">
                <a:solidFill>
                  <a:srgbClr val="FFFFFF"/>
                </a:solidFill>
                <a:latin typeface="Verdana"/>
                <a:cs typeface="Verdana"/>
              </a:rPr>
              <a:t> </a:t>
            </a:r>
            <a:r>
              <a:rPr sz="2400" spc="95" dirty="0">
                <a:solidFill>
                  <a:srgbClr val="FFFFFF"/>
                </a:solidFill>
                <a:latin typeface="Verdana"/>
                <a:cs typeface="Verdana"/>
              </a:rPr>
              <a:t>include:</a:t>
            </a:r>
            <a:endParaRPr sz="2400">
              <a:latin typeface="Verdana"/>
              <a:cs typeface="Verdana"/>
            </a:endParaRPr>
          </a:p>
          <a:p>
            <a:pPr marL="530225" marR="10908665">
              <a:lnSpc>
                <a:spcPct val="114599"/>
              </a:lnSpc>
            </a:pPr>
            <a:r>
              <a:rPr sz="2400" dirty="0">
                <a:solidFill>
                  <a:srgbClr val="FFFFFF"/>
                </a:solidFill>
                <a:latin typeface="Verdana"/>
                <a:cs typeface="Verdana"/>
              </a:rPr>
              <a:t>Manual </a:t>
            </a:r>
            <a:r>
              <a:rPr sz="2400" spc="-15" dirty="0">
                <a:solidFill>
                  <a:srgbClr val="FFFFFF"/>
                </a:solidFill>
                <a:latin typeface="Verdana"/>
                <a:cs typeface="Verdana"/>
              </a:rPr>
              <a:t>handling </a:t>
            </a:r>
            <a:r>
              <a:rPr sz="2400" spc="-10" dirty="0">
                <a:solidFill>
                  <a:srgbClr val="FFFFFF"/>
                </a:solidFill>
                <a:latin typeface="Verdana"/>
                <a:cs typeface="Verdana"/>
              </a:rPr>
              <a:t> </a:t>
            </a:r>
            <a:r>
              <a:rPr sz="2400" spc="-125" dirty="0">
                <a:solidFill>
                  <a:srgbClr val="FFFFFF"/>
                </a:solidFill>
                <a:latin typeface="Verdana"/>
                <a:cs typeface="Verdana"/>
              </a:rPr>
              <a:t>Extreme </a:t>
            </a:r>
            <a:r>
              <a:rPr sz="2400" spc="-25" dirty="0">
                <a:solidFill>
                  <a:srgbClr val="FFFFFF"/>
                </a:solidFill>
                <a:latin typeface="Verdana"/>
                <a:cs typeface="Verdana"/>
              </a:rPr>
              <a:t>temperatures  </a:t>
            </a:r>
            <a:r>
              <a:rPr sz="2400" spc="-50" dirty="0">
                <a:solidFill>
                  <a:srgbClr val="FFFFFF"/>
                </a:solidFill>
                <a:latin typeface="Verdana"/>
                <a:cs typeface="Verdana"/>
              </a:rPr>
              <a:t>Noise</a:t>
            </a:r>
            <a:endParaRPr sz="2400">
              <a:latin typeface="Verdana"/>
              <a:cs typeface="Verdana"/>
            </a:endParaRPr>
          </a:p>
          <a:p>
            <a:pPr marL="530225" marR="10278110">
              <a:lnSpc>
                <a:spcPct val="114599"/>
              </a:lnSpc>
            </a:pPr>
            <a:r>
              <a:rPr sz="2400" spc="-25" dirty="0">
                <a:solidFill>
                  <a:srgbClr val="FFFFFF"/>
                </a:solidFill>
                <a:latin typeface="Verdana"/>
                <a:cs typeface="Verdana"/>
              </a:rPr>
              <a:t>Machinery</a:t>
            </a:r>
            <a:r>
              <a:rPr sz="2400" spc="-165" dirty="0">
                <a:solidFill>
                  <a:srgbClr val="FFFFFF"/>
                </a:solidFill>
                <a:latin typeface="Verdana"/>
                <a:cs typeface="Verdana"/>
              </a:rPr>
              <a:t> </a:t>
            </a:r>
            <a:r>
              <a:rPr sz="2400" spc="60" dirty="0">
                <a:solidFill>
                  <a:srgbClr val="FFFFFF"/>
                </a:solidFill>
                <a:latin typeface="Verdana"/>
                <a:cs typeface="Verdana"/>
              </a:rPr>
              <a:t>and</a:t>
            </a:r>
            <a:r>
              <a:rPr sz="2400" spc="-160" dirty="0">
                <a:solidFill>
                  <a:srgbClr val="FFFFFF"/>
                </a:solidFill>
                <a:latin typeface="Verdana"/>
                <a:cs typeface="Verdana"/>
              </a:rPr>
              <a:t> </a:t>
            </a:r>
            <a:r>
              <a:rPr sz="2400" spc="-10" dirty="0">
                <a:solidFill>
                  <a:srgbClr val="FFFFFF"/>
                </a:solidFill>
                <a:latin typeface="Verdana"/>
                <a:cs typeface="Verdana"/>
              </a:rPr>
              <a:t>equipment </a:t>
            </a:r>
            <a:r>
              <a:rPr sz="2400" spc="-830" dirty="0">
                <a:solidFill>
                  <a:srgbClr val="FFFFFF"/>
                </a:solidFill>
                <a:latin typeface="Verdana"/>
                <a:cs typeface="Verdana"/>
              </a:rPr>
              <a:t> </a:t>
            </a:r>
            <a:r>
              <a:rPr sz="2400" spc="-80" dirty="0">
                <a:solidFill>
                  <a:srgbClr val="FFFFFF"/>
                </a:solidFill>
                <a:latin typeface="Verdana"/>
                <a:cs typeface="Verdana"/>
              </a:rPr>
              <a:t>Gravity</a:t>
            </a:r>
            <a:endParaRPr sz="2400">
              <a:latin typeface="Verdana"/>
              <a:cs typeface="Verdana"/>
            </a:endParaRPr>
          </a:p>
        </p:txBody>
      </p:sp>
      <p:sp>
        <p:nvSpPr>
          <p:cNvPr id="10" name="object 10"/>
          <p:cNvSpPr txBox="1"/>
          <p:nvPr/>
        </p:nvSpPr>
        <p:spPr>
          <a:xfrm>
            <a:off x="920179" y="5925795"/>
            <a:ext cx="10495915" cy="695960"/>
          </a:xfrm>
          <a:prstGeom prst="rect">
            <a:avLst/>
          </a:prstGeom>
        </p:spPr>
        <p:txBody>
          <a:bodyPr vert="horz" wrap="square" lIns="0" tIns="12700" rIns="0" bIns="0" rtlCol="0">
            <a:spAutoFit/>
          </a:bodyPr>
          <a:lstStyle/>
          <a:p>
            <a:pPr marL="12700">
              <a:lnSpc>
                <a:spcPct val="100000"/>
              </a:lnSpc>
              <a:spcBef>
                <a:spcPts val="100"/>
              </a:spcBef>
            </a:pPr>
            <a:r>
              <a:rPr sz="4400" b="1" spc="5" dirty="0">
                <a:solidFill>
                  <a:srgbClr val="FFFFFF"/>
                </a:solidFill>
                <a:latin typeface="Verdana"/>
                <a:cs typeface="Verdana"/>
              </a:rPr>
              <a:t>Common</a:t>
            </a:r>
            <a:r>
              <a:rPr sz="4400" b="1" spc="-195" dirty="0">
                <a:solidFill>
                  <a:srgbClr val="FFFFFF"/>
                </a:solidFill>
                <a:latin typeface="Verdana"/>
                <a:cs typeface="Verdana"/>
              </a:rPr>
              <a:t> </a:t>
            </a:r>
            <a:r>
              <a:rPr sz="4400" b="1" spc="-95" dirty="0">
                <a:solidFill>
                  <a:srgbClr val="FFFFFF"/>
                </a:solidFill>
                <a:latin typeface="Verdana"/>
                <a:cs typeface="Verdana"/>
              </a:rPr>
              <a:t>hazards</a:t>
            </a:r>
            <a:r>
              <a:rPr sz="4400" b="1" spc="-190" dirty="0">
                <a:solidFill>
                  <a:srgbClr val="FFFFFF"/>
                </a:solidFill>
                <a:latin typeface="Verdana"/>
                <a:cs typeface="Verdana"/>
              </a:rPr>
              <a:t> </a:t>
            </a:r>
            <a:r>
              <a:rPr sz="4400" b="1" spc="-75" dirty="0">
                <a:solidFill>
                  <a:srgbClr val="FFFFFF"/>
                </a:solidFill>
                <a:latin typeface="Verdana"/>
                <a:cs typeface="Verdana"/>
              </a:rPr>
              <a:t>in</a:t>
            </a:r>
            <a:r>
              <a:rPr sz="4400" b="1" spc="-190" dirty="0">
                <a:solidFill>
                  <a:srgbClr val="FFFFFF"/>
                </a:solidFill>
                <a:latin typeface="Verdana"/>
                <a:cs typeface="Verdana"/>
              </a:rPr>
              <a:t> </a:t>
            </a:r>
            <a:r>
              <a:rPr sz="4400" b="1" spc="-125" dirty="0">
                <a:solidFill>
                  <a:srgbClr val="FFFFFF"/>
                </a:solidFill>
                <a:latin typeface="Verdana"/>
                <a:cs typeface="Verdana"/>
              </a:rPr>
              <a:t>the</a:t>
            </a:r>
            <a:r>
              <a:rPr sz="4400" b="1" spc="-190" dirty="0">
                <a:solidFill>
                  <a:srgbClr val="FFFFFF"/>
                </a:solidFill>
                <a:latin typeface="Verdana"/>
                <a:cs typeface="Verdana"/>
              </a:rPr>
              <a:t> </a:t>
            </a:r>
            <a:r>
              <a:rPr sz="4400" b="1" spc="-125" dirty="0">
                <a:solidFill>
                  <a:srgbClr val="FFFFFF"/>
                </a:solidFill>
                <a:latin typeface="Verdana"/>
                <a:cs typeface="Verdana"/>
              </a:rPr>
              <a:t>workplace</a:t>
            </a:r>
            <a:endParaRPr sz="4400">
              <a:latin typeface="Verdana"/>
              <a:cs typeface="Verdana"/>
            </a:endParaRPr>
          </a:p>
        </p:txBody>
      </p:sp>
      <p:pic>
        <p:nvPicPr>
          <p:cNvPr id="12" name="object 5">
            <a:hlinkClick r:id="rId4" action="ppaction://hlinksldjump"/>
            <a:extLst>
              <a:ext uri="{FF2B5EF4-FFF2-40B4-BE49-F238E27FC236}">
                <a16:creationId xmlns:a16="http://schemas.microsoft.com/office/drawing/2014/main" id="{1DE8002B-8031-044F-1C3B-7F919B15DFC4}"/>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9258299"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835646" y="2295444"/>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9835646" y="3552744"/>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9835646" y="4390944"/>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9835646" y="6067344"/>
            <a:ext cx="114300" cy="114300"/>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9835646" y="6905544"/>
            <a:ext cx="114300" cy="114300"/>
          </a:xfrm>
          <a:prstGeom prst="rect">
            <a:avLst/>
          </a:prstGeom>
        </p:spPr>
      </p:pic>
      <p:sp>
        <p:nvSpPr>
          <p:cNvPr id="9" name="object 9"/>
          <p:cNvSpPr txBox="1"/>
          <p:nvPr/>
        </p:nvSpPr>
        <p:spPr>
          <a:xfrm>
            <a:off x="10121941" y="2096055"/>
            <a:ext cx="7146925" cy="5892800"/>
          </a:xfrm>
          <a:prstGeom prst="rect">
            <a:avLst/>
          </a:prstGeom>
        </p:spPr>
        <p:txBody>
          <a:bodyPr vert="horz" wrap="square" lIns="0" tIns="12700" rIns="0" bIns="0" rtlCol="0">
            <a:spAutoFit/>
          </a:bodyPr>
          <a:lstStyle/>
          <a:p>
            <a:pPr marL="12700" marR="114300">
              <a:lnSpc>
                <a:spcPct val="114599"/>
              </a:lnSpc>
              <a:spcBef>
                <a:spcPts val="100"/>
              </a:spcBef>
            </a:pPr>
            <a:r>
              <a:rPr sz="2400" spc="-75" dirty="0">
                <a:latin typeface="Verdana"/>
                <a:cs typeface="Verdana"/>
              </a:rPr>
              <a:t>Infection</a:t>
            </a:r>
            <a:r>
              <a:rPr sz="2400" spc="-125" dirty="0">
                <a:latin typeface="Verdana"/>
                <a:cs typeface="Verdana"/>
              </a:rPr>
              <a:t> </a:t>
            </a:r>
            <a:r>
              <a:rPr sz="2400" spc="-70" dirty="0">
                <a:latin typeface="Verdana"/>
                <a:cs typeface="Verdana"/>
              </a:rPr>
              <a:t>is</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20" dirty="0">
                <a:latin typeface="Verdana"/>
                <a:cs typeface="Verdana"/>
              </a:rPr>
              <a:t>process</a:t>
            </a:r>
            <a:r>
              <a:rPr sz="2400" spc="-125" dirty="0">
                <a:latin typeface="Verdana"/>
                <a:cs typeface="Verdana"/>
              </a:rPr>
              <a:t> </a:t>
            </a:r>
            <a:r>
              <a:rPr sz="2400" spc="-95" dirty="0">
                <a:latin typeface="Verdana"/>
                <a:cs typeface="Verdana"/>
              </a:rPr>
              <a:t>in</a:t>
            </a:r>
            <a:r>
              <a:rPr sz="2400" spc="-125" dirty="0">
                <a:latin typeface="Verdana"/>
                <a:cs typeface="Verdana"/>
              </a:rPr>
              <a:t> </a:t>
            </a:r>
            <a:r>
              <a:rPr sz="2400" spc="-25" dirty="0">
                <a:latin typeface="Verdana"/>
                <a:cs typeface="Verdana"/>
              </a:rPr>
              <a:t>which</a:t>
            </a:r>
            <a:r>
              <a:rPr sz="2400" spc="-125" dirty="0">
                <a:latin typeface="Verdana"/>
                <a:cs typeface="Verdana"/>
              </a:rPr>
              <a:t> </a:t>
            </a:r>
            <a:r>
              <a:rPr sz="2400" spc="-35" dirty="0">
                <a:latin typeface="Verdana"/>
                <a:cs typeface="Verdana"/>
              </a:rPr>
              <a:t>bacteria,</a:t>
            </a:r>
            <a:r>
              <a:rPr sz="2400" spc="-125" dirty="0">
                <a:latin typeface="Verdana"/>
                <a:cs typeface="Verdana"/>
              </a:rPr>
              <a:t> </a:t>
            </a:r>
            <a:r>
              <a:rPr sz="2400" spc="-114" dirty="0">
                <a:latin typeface="Verdana"/>
                <a:cs typeface="Verdana"/>
              </a:rPr>
              <a:t>viruses,  </a:t>
            </a:r>
            <a:r>
              <a:rPr sz="2400" spc="-45" dirty="0">
                <a:latin typeface="Verdana"/>
                <a:cs typeface="Verdana"/>
              </a:rPr>
              <a:t>fungi </a:t>
            </a:r>
            <a:r>
              <a:rPr sz="2400" spc="60" dirty="0">
                <a:latin typeface="Verdana"/>
                <a:cs typeface="Verdana"/>
              </a:rPr>
              <a:t>and </a:t>
            </a:r>
            <a:r>
              <a:rPr sz="2400" spc="-60" dirty="0">
                <a:latin typeface="Verdana"/>
                <a:cs typeface="Verdana"/>
              </a:rPr>
              <a:t>other </a:t>
            </a:r>
            <a:r>
              <a:rPr sz="2400" spc="-5" dirty="0">
                <a:latin typeface="Verdana"/>
                <a:cs typeface="Verdana"/>
              </a:rPr>
              <a:t>microorganisms </a:t>
            </a:r>
            <a:r>
              <a:rPr sz="2400" spc="-65" dirty="0">
                <a:latin typeface="Verdana"/>
                <a:cs typeface="Verdana"/>
              </a:rPr>
              <a:t>enter </a:t>
            </a:r>
            <a:r>
              <a:rPr sz="2400" spc="-60" dirty="0">
                <a:latin typeface="Verdana"/>
                <a:cs typeface="Verdana"/>
              </a:rPr>
              <a:t>the </a:t>
            </a:r>
            <a:r>
              <a:rPr sz="2400" spc="-55" dirty="0">
                <a:latin typeface="Verdana"/>
                <a:cs typeface="Verdana"/>
              </a:rPr>
              <a:t> body.</a:t>
            </a:r>
            <a:endParaRPr sz="2400">
              <a:latin typeface="Verdana"/>
              <a:cs typeface="Verdana"/>
            </a:endParaRPr>
          </a:p>
          <a:p>
            <a:pPr marL="12700" marR="441325">
              <a:lnSpc>
                <a:spcPct val="114599"/>
              </a:lnSpc>
            </a:pPr>
            <a:r>
              <a:rPr sz="2400" spc="-10" dirty="0">
                <a:latin typeface="Verdana"/>
                <a:cs typeface="Verdana"/>
              </a:rPr>
              <a:t>Microorganisms</a:t>
            </a:r>
            <a:r>
              <a:rPr sz="2400" spc="-125" dirty="0">
                <a:latin typeface="Verdana"/>
                <a:cs typeface="Verdana"/>
              </a:rPr>
              <a:t> </a:t>
            </a:r>
            <a:r>
              <a:rPr sz="2400" spc="-70" dirty="0">
                <a:latin typeface="Verdana"/>
                <a:cs typeface="Verdana"/>
              </a:rPr>
              <a:t>or</a:t>
            </a:r>
            <a:r>
              <a:rPr sz="2400" spc="-125" dirty="0">
                <a:latin typeface="Verdana"/>
                <a:cs typeface="Verdana"/>
              </a:rPr>
              <a:t> </a:t>
            </a:r>
            <a:r>
              <a:rPr sz="2400" spc="10" dirty="0">
                <a:latin typeface="Verdana"/>
                <a:cs typeface="Verdana"/>
              </a:rPr>
              <a:t>agents</a:t>
            </a:r>
            <a:r>
              <a:rPr sz="2400" spc="-125" dirty="0">
                <a:latin typeface="Verdana"/>
                <a:cs typeface="Verdana"/>
              </a:rPr>
              <a:t> </a:t>
            </a:r>
            <a:r>
              <a:rPr sz="2400" spc="-5" dirty="0">
                <a:latin typeface="Verdana"/>
                <a:cs typeface="Verdana"/>
              </a:rPr>
              <a:t>are</a:t>
            </a:r>
            <a:r>
              <a:rPr sz="2400" spc="-125" dirty="0">
                <a:latin typeface="Verdana"/>
                <a:cs typeface="Verdana"/>
              </a:rPr>
              <a:t> </a:t>
            </a:r>
            <a:r>
              <a:rPr sz="2400" spc="-114" dirty="0">
                <a:latin typeface="Verdana"/>
                <a:cs typeface="Verdana"/>
              </a:rPr>
              <a:t>tiny</a:t>
            </a:r>
            <a:r>
              <a:rPr sz="2400" spc="-125" dirty="0">
                <a:latin typeface="Verdana"/>
                <a:cs typeface="Verdana"/>
              </a:rPr>
              <a:t> </a:t>
            </a:r>
            <a:r>
              <a:rPr sz="2400" spc="-85" dirty="0">
                <a:latin typeface="Verdana"/>
                <a:cs typeface="Verdana"/>
              </a:rPr>
              <a:t>living</a:t>
            </a:r>
            <a:r>
              <a:rPr sz="2400" spc="-125" dirty="0">
                <a:latin typeface="Verdana"/>
                <a:cs typeface="Verdana"/>
              </a:rPr>
              <a:t> </a:t>
            </a:r>
            <a:r>
              <a:rPr sz="2400" spc="-15" dirty="0">
                <a:latin typeface="Verdana"/>
                <a:cs typeface="Verdana"/>
              </a:rPr>
              <a:t>cells  </a:t>
            </a:r>
            <a:r>
              <a:rPr sz="2400" spc="-45" dirty="0">
                <a:latin typeface="Verdana"/>
                <a:cs typeface="Verdana"/>
              </a:rPr>
              <a:t>that</a:t>
            </a:r>
            <a:r>
              <a:rPr sz="2400" spc="-130" dirty="0">
                <a:latin typeface="Verdana"/>
                <a:cs typeface="Verdana"/>
              </a:rPr>
              <a:t> </a:t>
            </a:r>
            <a:r>
              <a:rPr sz="2400" spc="20" dirty="0">
                <a:latin typeface="Verdana"/>
                <a:cs typeface="Verdana"/>
              </a:rPr>
              <a:t>cannot</a:t>
            </a:r>
            <a:r>
              <a:rPr sz="2400" spc="-125" dirty="0">
                <a:latin typeface="Verdana"/>
                <a:cs typeface="Verdana"/>
              </a:rPr>
              <a:t> </a:t>
            </a:r>
            <a:r>
              <a:rPr sz="2400" spc="55" dirty="0">
                <a:latin typeface="Verdana"/>
                <a:cs typeface="Verdana"/>
              </a:rPr>
              <a:t>be</a:t>
            </a:r>
            <a:r>
              <a:rPr sz="2400" spc="-130" dirty="0">
                <a:latin typeface="Verdana"/>
                <a:cs typeface="Verdana"/>
              </a:rPr>
              <a:t> </a:t>
            </a:r>
            <a:r>
              <a:rPr sz="2400" spc="-5" dirty="0">
                <a:latin typeface="Verdana"/>
                <a:cs typeface="Verdana"/>
              </a:rPr>
              <a:t>seen</a:t>
            </a:r>
            <a:r>
              <a:rPr sz="2400" spc="-125" dirty="0">
                <a:latin typeface="Verdana"/>
                <a:cs typeface="Verdana"/>
              </a:rPr>
              <a:t> </a:t>
            </a:r>
            <a:r>
              <a:rPr sz="2400" spc="-25" dirty="0">
                <a:latin typeface="Verdana"/>
                <a:cs typeface="Verdana"/>
              </a:rPr>
              <a:t>by</a:t>
            </a:r>
            <a:r>
              <a:rPr sz="2400" spc="-125" dirty="0">
                <a:latin typeface="Verdana"/>
                <a:cs typeface="Verdana"/>
              </a:rPr>
              <a:t> </a:t>
            </a:r>
            <a:r>
              <a:rPr sz="2400" spc="-60" dirty="0">
                <a:latin typeface="Verdana"/>
                <a:cs typeface="Verdana"/>
              </a:rPr>
              <a:t>the</a:t>
            </a:r>
            <a:r>
              <a:rPr sz="2400" spc="-130" dirty="0">
                <a:latin typeface="Verdana"/>
                <a:cs typeface="Verdana"/>
              </a:rPr>
              <a:t> </a:t>
            </a:r>
            <a:r>
              <a:rPr sz="2400" spc="-15" dirty="0">
                <a:latin typeface="Verdana"/>
                <a:cs typeface="Verdana"/>
              </a:rPr>
              <a:t>naked</a:t>
            </a:r>
            <a:r>
              <a:rPr sz="2400" spc="-125" dirty="0">
                <a:latin typeface="Verdana"/>
                <a:cs typeface="Verdana"/>
              </a:rPr>
              <a:t> </a:t>
            </a:r>
            <a:r>
              <a:rPr sz="2400" spc="-114" dirty="0">
                <a:latin typeface="Verdana"/>
                <a:cs typeface="Verdana"/>
              </a:rPr>
              <a:t>eye.</a:t>
            </a:r>
            <a:endParaRPr sz="2400">
              <a:latin typeface="Verdana"/>
              <a:cs typeface="Verdana"/>
            </a:endParaRPr>
          </a:p>
          <a:p>
            <a:pPr marL="12700" marR="5080">
              <a:lnSpc>
                <a:spcPct val="114599"/>
              </a:lnSpc>
            </a:pPr>
            <a:r>
              <a:rPr sz="2400" spc="-70" dirty="0">
                <a:latin typeface="Verdana"/>
                <a:cs typeface="Verdana"/>
              </a:rPr>
              <a:t>Infections </a:t>
            </a:r>
            <a:r>
              <a:rPr sz="2400" dirty="0">
                <a:latin typeface="Verdana"/>
                <a:cs typeface="Verdana"/>
              </a:rPr>
              <a:t>develop </a:t>
            </a:r>
            <a:r>
              <a:rPr sz="2400" spc="-40" dirty="0">
                <a:latin typeface="Verdana"/>
                <a:cs typeface="Verdana"/>
              </a:rPr>
              <a:t>when </a:t>
            </a:r>
            <a:r>
              <a:rPr sz="2400" spc="-35" dirty="0">
                <a:latin typeface="Verdana"/>
                <a:cs typeface="Verdana"/>
              </a:rPr>
              <a:t>these </a:t>
            </a:r>
            <a:r>
              <a:rPr sz="2400" spc="-5" dirty="0">
                <a:latin typeface="Verdana"/>
                <a:cs typeface="Verdana"/>
              </a:rPr>
              <a:t>microorganisms </a:t>
            </a:r>
            <a:r>
              <a:rPr sz="2400" spc="-830" dirty="0">
                <a:latin typeface="Verdana"/>
                <a:cs typeface="Verdana"/>
              </a:rPr>
              <a:t> </a:t>
            </a:r>
            <a:r>
              <a:rPr sz="2400" spc="25" dirty="0">
                <a:latin typeface="Verdana"/>
                <a:cs typeface="Verdana"/>
              </a:rPr>
              <a:t>attach </a:t>
            </a:r>
            <a:r>
              <a:rPr sz="2400" spc="-35" dirty="0">
                <a:latin typeface="Verdana"/>
                <a:cs typeface="Verdana"/>
              </a:rPr>
              <a:t>themselves </a:t>
            </a:r>
            <a:r>
              <a:rPr sz="2400" spc="-45" dirty="0">
                <a:latin typeface="Verdana"/>
                <a:cs typeface="Verdana"/>
              </a:rPr>
              <a:t>to </a:t>
            </a:r>
            <a:r>
              <a:rPr sz="2400" spc="-50" dirty="0">
                <a:latin typeface="Verdana"/>
                <a:cs typeface="Verdana"/>
              </a:rPr>
              <a:t>healthy </a:t>
            </a:r>
            <a:r>
              <a:rPr sz="2400" spc="-15" dirty="0">
                <a:latin typeface="Verdana"/>
                <a:cs typeface="Verdana"/>
              </a:rPr>
              <a:t>cells </a:t>
            </a:r>
            <a:r>
              <a:rPr sz="2400" spc="-70" dirty="0">
                <a:latin typeface="Verdana"/>
                <a:cs typeface="Verdana"/>
              </a:rPr>
              <a:t>and, </a:t>
            </a:r>
            <a:r>
              <a:rPr sz="2400" spc="-65" dirty="0">
                <a:latin typeface="Verdana"/>
                <a:cs typeface="Verdana"/>
              </a:rPr>
              <a:t> </a:t>
            </a:r>
            <a:r>
              <a:rPr sz="2400" spc="15" dirty="0">
                <a:latin typeface="Verdana"/>
                <a:cs typeface="Verdana"/>
              </a:rPr>
              <a:t>depending</a:t>
            </a:r>
            <a:r>
              <a:rPr sz="2400" spc="-125" dirty="0">
                <a:latin typeface="Verdana"/>
                <a:cs typeface="Verdana"/>
              </a:rPr>
              <a:t> </a:t>
            </a:r>
            <a:r>
              <a:rPr sz="2400" spc="-10" dirty="0">
                <a:latin typeface="Verdana"/>
                <a:cs typeface="Verdana"/>
              </a:rPr>
              <a:t>on</a:t>
            </a:r>
            <a:r>
              <a:rPr sz="2400" spc="-120" dirty="0">
                <a:latin typeface="Verdana"/>
                <a:cs typeface="Verdana"/>
              </a:rPr>
              <a:t> </a:t>
            </a:r>
            <a:r>
              <a:rPr sz="2400" spc="-60" dirty="0">
                <a:latin typeface="Verdana"/>
                <a:cs typeface="Verdana"/>
              </a:rPr>
              <a:t>the</a:t>
            </a:r>
            <a:r>
              <a:rPr sz="2400" spc="-125" dirty="0">
                <a:latin typeface="Verdana"/>
                <a:cs typeface="Verdana"/>
              </a:rPr>
              <a:t> </a:t>
            </a:r>
            <a:r>
              <a:rPr sz="2400" spc="-40" dirty="0">
                <a:latin typeface="Verdana"/>
                <a:cs typeface="Verdana"/>
              </a:rPr>
              <a:t>type</a:t>
            </a:r>
            <a:r>
              <a:rPr sz="2400" spc="-120" dirty="0">
                <a:latin typeface="Verdana"/>
                <a:cs typeface="Verdana"/>
              </a:rPr>
              <a:t> </a:t>
            </a:r>
            <a:r>
              <a:rPr sz="2400" spc="-10" dirty="0">
                <a:latin typeface="Verdana"/>
                <a:cs typeface="Verdana"/>
              </a:rPr>
              <a:t>of</a:t>
            </a:r>
            <a:r>
              <a:rPr sz="2400" spc="-125" dirty="0">
                <a:latin typeface="Verdana"/>
                <a:cs typeface="Verdana"/>
              </a:rPr>
              <a:t> </a:t>
            </a:r>
            <a:r>
              <a:rPr sz="2400" spc="-35" dirty="0">
                <a:latin typeface="Verdana"/>
                <a:cs typeface="Verdana"/>
              </a:rPr>
              <a:t>microorganism,</a:t>
            </a:r>
            <a:r>
              <a:rPr sz="2400" spc="-120" dirty="0">
                <a:latin typeface="Verdana"/>
                <a:cs typeface="Verdana"/>
              </a:rPr>
              <a:t> </a:t>
            </a:r>
            <a:r>
              <a:rPr sz="2400" dirty="0">
                <a:latin typeface="Verdana"/>
                <a:cs typeface="Verdana"/>
              </a:rPr>
              <a:t>begin </a:t>
            </a:r>
            <a:r>
              <a:rPr sz="2400" spc="-830" dirty="0">
                <a:latin typeface="Verdana"/>
                <a:cs typeface="Verdana"/>
              </a:rPr>
              <a:t> </a:t>
            </a:r>
            <a:r>
              <a:rPr sz="2400" spc="-45" dirty="0">
                <a:latin typeface="Verdana"/>
                <a:cs typeface="Verdana"/>
              </a:rPr>
              <a:t>to</a:t>
            </a:r>
            <a:r>
              <a:rPr sz="2400" spc="-130" dirty="0">
                <a:latin typeface="Verdana"/>
                <a:cs typeface="Verdana"/>
              </a:rPr>
              <a:t> </a:t>
            </a:r>
            <a:r>
              <a:rPr sz="2400" spc="-105" dirty="0">
                <a:latin typeface="Verdana"/>
                <a:cs typeface="Verdana"/>
              </a:rPr>
              <a:t>multiply.</a:t>
            </a:r>
            <a:endParaRPr sz="2400">
              <a:latin typeface="Verdana"/>
              <a:cs typeface="Verdana"/>
            </a:endParaRPr>
          </a:p>
          <a:p>
            <a:pPr marL="12700" marR="101600">
              <a:lnSpc>
                <a:spcPct val="114599"/>
              </a:lnSpc>
            </a:pPr>
            <a:r>
              <a:rPr sz="2400" spc="-100" dirty="0">
                <a:latin typeface="Verdana"/>
                <a:cs typeface="Verdana"/>
              </a:rPr>
              <a:t>They</a:t>
            </a:r>
            <a:r>
              <a:rPr sz="2400" spc="-125" dirty="0">
                <a:latin typeface="Verdana"/>
                <a:cs typeface="Verdana"/>
              </a:rPr>
              <a:t> </a:t>
            </a:r>
            <a:r>
              <a:rPr sz="2400" spc="-35" dirty="0">
                <a:latin typeface="Verdana"/>
                <a:cs typeface="Verdana"/>
              </a:rPr>
              <a:t>must</a:t>
            </a:r>
            <a:r>
              <a:rPr sz="2400" spc="-125" dirty="0">
                <a:latin typeface="Verdana"/>
                <a:cs typeface="Verdana"/>
              </a:rPr>
              <a:t> </a:t>
            </a:r>
            <a:r>
              <a:rPr sz="2400" spc="10" dirty="0">
                <a:latin typeface="Verdana"/>
                <a:cs typeface="Verdana"/>
              </a:rPr>
              <a:t>overcome</a:t>
            </a:r>
            <a:r>
              <a:rPr sz="2400" spc="-120" dirty="0">
                <a:latin typeface="Verdana"/>
                <a:cs typeface="Verdana"/>
              </a:rPr>
              <a:t> </a:t>
            </a:r>
            <a:r>
              <a:rPr sz="2400" spc="-65" dirty="0">
                <a:latin typeface="Verdana"/>
                <a:cs typeface="Verdana"/>
              </a:rPr>
              <a:t>our</a:t>
            </a:r>
            <a:r>
              <a:rPr sz="2400" spc="-125" dirty="0">
                <a:latin typeface="Verdana"/>
                <a:cs typeface="Verdana"/>
              </a:rPr>
              <a:t> </a:t>
            </a:r>
            <a:r>
              <a:rPr sz="2400" spc="-45" dirty="0">
                <a:latin typeface="Verdana"/>
                <a:cs typeface="Verdana"/>
              </a:rPr>
              <a:t>body’s</a:t>
            </a:r>
            <a:r>
              <a:rPr sz="2400" spc="-120" dirty="0">
                <a:latin typeface="Verdana"/>
                <a:cs typeface="Verdana"/>
              </a:rPr>
              <a:t> </a:t>
            </a:r>
            <a:r>
              <a:rPr sz="2400" spc="5" dirty="0">
                <a:latin typeface="Verdana"/>
                <a:cs typeface="Verdana"/>
              </a:rPr>
              <a:t>many</a:t>
            </a:r>
            <a:r>
              <a:rPr sz="2400" spc="-125" dirty="0">
                <a:latin typeface="Verdana"/>
                <a:cs typeface="Verdana"/>
              </a:rPr>
              <a:t> </a:t>
            </a:r>
            <a:r>
              <a:rPr sz="2400" spc="30" dirty="0">
                <a:latin typeface="Verdana"/>
                <a:cs typeface="Verdana"/>
              </a:rPr>
              <a:t>defence </a:t>
            </a:r>
            <a:r>
              <a:rPr sz="2400" spc="-825" dirty="0">
                <a:latin typeface="Verdana"/>
                <a:cs typeface="Verdana"/>
              </a:rPr>
              <a:t> </a:t>
            </a:r>
            <a:r>
              <a:rPr sz="2400" spc="20" dirty="0">
                <a:latin typeface="Verdana"/>
                <a:cs typeface="Verdana"/>
              </a:rPr>
              <a:t>mechanisms</a:t>
            </a:r>
            <a:r>
              <a:rPr sz="2400" spc="-130" dirty="0">
                <a:latin typeface="Verdana"/>
                <a:cs typeface="Verdana"/>
              </a:rPr>
              <a:t> </a:t>
            </a:r>
            <a:r>
              <a:rPr sz="2400" spc="-45" dirty="0">
                <a:latin typeface="Verdana"/>
                <a:cs typeface="Verdana"/>
              </a:rPr>
              <a:t>to</a:t>
            </a:r>
            <a:r>
              <a:rPr sz="2400" spc="-125" dirty="0">
                <a:latin typeface="Verdana"/>
                <a:cs typeface="Verdana"/>
              </a:rPr>
              <a:t> </a:t>
            </a:r>
            <a:r>
              <a:rPr sz="2400" spc="55" dirty="0">
                <a:latin typeface="Verdana"/>
                <a:cs typeface="Verdana"/>
              </a:rPr>
              <a:t>cause</a:t>
            </a:r>
            <a:r>
              <a:rPr sz="2400" spc="-125" dirty="0">
                <a:latin typeface="Verdana"/>
                <a:cs typeface="Verdana"/>
              </a:rPr>
              <a:t> </a:t>
            </a:r>
            <a:r>
              <a:rPr sz="2400" spc="-100" dirty="0">
                <a:latin typeface="Verdana"/>
                <a:cs typeface="Verdana"/>
              </a:rPr>
              <a:t>illness.</a:t>
            </a:r>
            <a:endParaRPr sz="2400">
              <a:latin typeface="Verdana"/>
              <a:cs typeface="Verdana"/>
            </a:endParaRPr>
          </a:p>
          <a:p>
            <a:pPr marL="12700" marR="218440">
              <a:lnSpc>
                <a:spcPct val="114599"/>
              </a:lnSpc>
            </a:pPr>
            <a:r>
              <a:rPr sz="2400" spc="-70" dirty="0">
                <a:latin typeface="Verdana"/>
                <a:cs typeface="Verdana"/>
              </a:rPr>
              <a:t>Infections</a:t>
            </a:r>
            <a:r>
              <a:rPr sz="2400" spc="-125" dirty="0">
                <a:latin typeface="Verdana"/>
                <a:cs typeface="Verdana"/>
              </a:rPr>
              <a:t> </a:t>
            </a:r>
            <a:r>
              <a:rPr sz="2400" spc="-45" dirty="0">
                <a:latin typeface="Verdana"/>
                <a:cs typeface="Verdana"/>
              </a:rPr>
              <a:t>that</a:t>
            </a:r>
            <a:r>
              <a:rPr sz="2400" spc="-125" dirty="0">
                <a:latin typeface="Verdana"/>
                <a:cs typeface="Verdana"/>
              </a:rPr>
              <a:t> </a:t>
            </a:r>
            <a:r>
              <a:rPr sz="2400" spc="-85" dirty="0">
                <a:latin typeface="Verdana"/>
                <a:cs typeface="Verdana"/>
              </a:rPr>
              <a:t>result</a:t>
            </a:r>
            <a:r>
              <a:rPr sz="2400" spc="-125" dirty="0">
                <a:latin typeface="Verdana"/>
                <a:cs typeface="Verdana"/>
              </a:rPr>
              <a:t> </a:t>
            </a:r>
            <a:r>
              <a:rPr sz="2400" spc="-95" dirty="0">
                <a:latin typeface="Verdana"/>
                <a:cs typeface="Verdana"/>
              </a:rPr>
              <a:t>in</a:t>
            </a:r>
            <a:r>
              <a:rPr sz="2400" spc="-120" dirty="0">
                <a:latin typeface="Verdana"/>
                <a:cs typeface="Verdana"/>
              </a:rPr>
              <a:t> </a:t>
            </a:r>
            <a:r>
              <a:rPr sz="2400" spc="-65" dirty="0">
                <a:latin typeface="Verdana"/>
                <a:cs typeface="Verdana"/>
              </a:rPr>
              <a:t>illness</a:t>
            </a:r>
            <a:r>
              <a:rPr sz="2400" spc="-125" dirty="0">
                <a:latin typeface="Verdana"/>
                <a:cs typeface="Verdana"/>
              </a:rPr>
              <a:t> </a:t>
            </a:r>
            <a:r>
              <a:rPr sz="2400" spc="-70" dirty="0">
                <a:latin typeface="Verdana"/>
                <a:cs typeface="Verdana"/>
              </a:rPr>
              <a:t>or</a:t>
            </a:r>
            <a:r>
              <a:rPr sz="2400" spc="-125" dirty="0">
                <a:latin typeface="Verdana"/>
                <a:cs typeface="Verdana"/>
              </a:rPr>
              <a:t> </a:t>
            </a:r>
            <a:r>
              <a:rPr sz="2400" spc="20" dirty="0">
                <a:latin typeface="Verdana"/>
                <a:cs typeface="Verdana"/>
              </a:rPr>
              <a:t>disease</a:t>
            </a:r>
            <a:r>
              <a:rPr sz="2400" spc="-120" dirty="0">
                <a:latin typeface="Verdana"/>
                <a:cs typeface="Verdana"/>
              </a:rPr>
              <a:t> </a:t>
            </a:r>
            <a:r>
              <a:rPr sz="2400" spc="35" dirty="0">
                <a:latin typeface="Verdana"/>
                <a:cs typeface="Verdana"/>
              </a:rPr>
              <a:t>occur </a:t>
            </a:r>
            <a:r>
              <a:rPr sz="2400" spc="-830" dirty="0">
                <a:latin typeface="Verdana"/>
                <a:cs typeface="Verdana"/>
              </a:rPr>
              <a:t> </a:t>
            </a:r>
            <a:r>
              <a:rPr sz="2400" spc="-40" dirty="0">
                <a:latin typeface="Verdana"/>
                <a:cs typeface="Verdana"/>
              </a:rPr>
              <a:t>when </a:t>
            </a:r>
            <a:r>
              <a:rPr sz="2400" spc="-5" dirty="0">
                <a:latin typeface="Verdana"/>
                <a:cs typeface="Verdana"/>
              </a:rPr>
              <a:t>microorganisms </a:t>
            </a:r>
            <a:r>
              <a:rPr sz="2400" spc="-10" dirty="0">
                <a:latin typeface="Verdana"/>
                <a:cs typeface="Verdana"/>
              </a:rPr>
              <a:t>get </a:t>
            </a:r>
            <a:r>
              <a:rPr sz="2400" spc="25" dirty="0">
                <a:latin typeface="Verdana"/>
                <a:cs typeface="Verdana"/>
              </a:rPr>
              <a:t>past </a:t>
            </a:r>
            <a:r>
              <a:rPr sz="2400" spc="-65" dirty="0">
                <a:latin typeface="Verdana"/>
                <a:cs typeface="Verdana"/>
              </a:rPr>
              <a:t>our </a:t>
            </a:r>
            <a:r>
              <a:rPr sz="2400" spc="15" dirty="0">
                <a:latin typeface="Verdana"/>
                <a:cs typeface="Verdana"/>
              </a:rPr>
              <a:t>bodies </a:t>
            </a:r>
            <a:r>
              <a:rPr sz="2400" spc="20" dirty="0">
                <a:latin typeface="Verdana"/>
                <a:cs typeface="Verdana"/>
              </a:rPr>
              <a:t> </a:t>
            </a:r>
            <a:r>
              <a:rPr sz="2400" spc="-40" dirty="0">
                <a:latin typeface="Verdana"/>
                <a:cs typeface="Verdana"/>
              </a:rPr>
              <a:t>natural</a:t>
            </a:r>
            <a:r>
              <a:rPr sz="2400" spc="-130" dirty="0">
                <a:latin typeface="Verdana"/>
                <a:cs typeface="Verdana"/>
              </a:rPr>
              <a:t> </a:t>
            </a:r>
            <a:r>
              <a:rPr sz="2400" spc="-15" dirty="0">
                <a:latin typeface="Verdana"/>
                <a:cs typeface="Verdana"/>
              </a:rPr>
              <a:t>defences.</a:t>
            </a:r>
            <a:endParaRPr sz="2400">
              <a:latin typeface="Verdana"/>
              <a:cs typeface="Verdana"/>
            </a:endParaRPr>
          </a:p>
        </p:txBody>
      </p:sp>
      <p:sp>
        <p:nvSpPr>
          <p:cNvPr id="11" name="object 11"/>
          <p:cNvSpPr txBox="1">
            <a:spLocks noGrp="1"/>
          </p:cNvSpPr>
          <p:nvPr>
            <p:ph type="title"/>
          </p:nvPr>
        </p:nvSpPr>
        <p:spPr>
          <a:xfrm>
            <a:off x="9603871" y="953833"/>
            <a:ext cx="6373495" cy="695960"/>
          </a:xfrm>
          <a:prstGeom prst="rect">
            <a:avLst/>
          </a:prstGeom>
        </p:spPr>
        <p:txBody>
          <a:bodyPr vert="horz" wrap="square" lIns="0" tIns="12700" rIns="0" bIns="0" rtlCol="0">
            <a:spAutoFit/>
          </a:bodyPr>
          <a:lstStyle/>
          <a:p>
            <a:pPr marL="12700">
              <a:lnSpc>
                <a:spcPct val="100000"/>
              </a:lnSpc>
              <a:spcBef>
                <a:spcPts val="100"/>
              </a:spcBef>
            </a:pPr>
            <a:r>
              <a:rPr spc="-120" dirty="0"/>
              <a:t>What</a:t>
            </a:r>
            <a:r>
              <a:rPr spc="-210" dirty="0"/>
              <a:t> </a:t>
            </a:r>
            <a:r>
              <a:rPr spc="-130" dirty="0"/>
              <a:t>is</a:t>
            </a:r>
            <a:r>
              <a:rPr spc="-204" dirty="0"/>
              <a:t> </a:t>
            </a:r>
            <a:r>
              <a:rPr spc="35" dirty="0"/>
              <a:t>an</a:t>
            </a:r>
            <a:r>
              <a:rPr spc="-210" dirty="0"/>
              <a:t> </a:t>
            </a:r>
            <a:r>
              <a:rPr spc="-95" dirty="0"/>
              <a:t>infection?</a:t>
            </a:r>
          </a:p>
        </p:txBody>
      </p:sp>
      <p:pic>
        <p:nvPicPr>
          <p:cNvPr id="13" name="object 5">
            <a:hlinkClick r:id="rId5" action="ppaction://hlinksldjump"/>
            <a:extLst>
              <a:ext uri="{FF2B5EF4-FFF2-40B4-BE49-F238E27FC236}">
                <a16:creationId xmlns:a16="http://schemas.microsoft.com/office/drawing/2014/main" id="{7680C894-DF46-3D31-B7A1-8AA7066508A1}"/>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247775" y="5940426"/>
            <a:ext cx="114300" cy="114300"/>
          </a:xfrm>
          <a:prstGeom prst="rect">
            <a:avLst/>
          </a:prstGeom>
        </p:spPr>
      </p:pic>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6359527"/>
            <a:ext cx="114300" cy="114300"/>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247775" y="7197727"/>
            <a:ext cx="114300" cy="114300"/>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1247775" y="8035927"/>
            <a:ext cx="114300" cy="114300"/>
          </a:xfrm>
          <a:prstGeom prst="rect">
            <a:avLst/>
          </a:prstGeom>
        </p:spPr>
      </p:pic>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1247775" y="8455027"/>
            <a:ext cx="114300" cy="114300"/>
          </a:xfrm>
          <a:prstGeom prst="rect">
            <a:avLst/>
          </a:prstGeom>
        </p:spPr>
      </p:pic>
      <p:pic>
        <p:nvPicPr>
          <p:cNvPr id="9" name="object 9"/>
          <p:cNvPicPr/>
          <p:nvPr/>
        </p:nvPicPr>
        <p:blipFill>
          <a:blip r:embed="rId3" cstate="print"/>
          <a:stretch>
            <a:fillRect/>
          </a:stretch>
        </p:blipFill>
        <p:spPr>
          <a:xfrm>
            <a:off x="8661903" y="0"/>
            <a:ext cx="9626095" cy="10286999"/>
          </a:xfrm>
          <a:prstGeom prst="rect">
            <a:avLst/>
          </a:prstGeom>
        </p:spPr>
      </p:pic>
      <p:sp>
        <p:nvSpPr>
          <p:cNvPr id="11" name="object 11"/>
          <p:cNvSpPr txBox="1"/>
          <p:nvPr/>
        </p:nvSpPr>
        <p:spPr>
          <a:xfrm>
            <a:off x="1015996" y="1969136"/>
            <a:ext cx="6585584" cy="6731000"/>
          </a:xfrm>
          <a:prstGeom prst="rect">
            <a:avLst/>
          </a:prstGeom>
        </p:spPr>
        <p:txBody>
          <a:bodyPr vert="horz" wrap="square" lIns="0" tIns="12700" rIns="0" bIns="0" rtlCol="0">
            <a:spAutoFit/>
          </a:bodyPr>
          <a:lstStyle/>
          <a:p>
            <a:pPr marL="12700" marR="887094">
              <a:lnSpc>
                <a:spcPct val="114599"/>
              </a:lnSpc>
              <a:spcBef>
                <a:spcPts val="100"/>
              </a:spcBef>
            </a:pPr>
            <a:r>
              <a:rPr sz="2400" spc="80" dirty="0">
                <a:latin typeface="Verdana"/>
                <a:cs typeface="Verdana"/>
              </a:rPr>
              <a:t>Health</a:t>
            </a:r>
            <a:r>
              <a:rPr sz="2400" spc="220" dirty="0">
                <a:latin typeface="Verdana"/>
                <a:cs typeface="Verdana"/>
              </a:rPr>
              <a:t> </a:t>
            </a:r>
            <a:r>
              <a:rPr sz="2400" spc="125" dirty="0">
                <a:latin typeface="Verdana"/>
                <a:cs typeface="Verdana"/>
              </a:rPr>
              <a:t>services</a:t>
            </a:r>
            <a:r>
              <a:rPr sz="2400" spc="220" dirty="0">
                <a:latin typeface="Verdana"/>
                <a:cs typeface="Verdana"/>
              </a:rPr>
              <a:t> </a:t>
            </a:r>
            <a:r>
              <a:rPr sz="2400" spc="55" dirty="0">
                <a:latin typeface="Verdana"/>
                <a:cs typeface="Verdana"/>
              </a:rPr>
              <a:t>workers</a:t>
            </a:r>
            <a:r>
              <a:rPr sz="2400" spc="220" dirty="0">
                <a:latin typeface="Verdana"/>
                <a:cs typeface="Verdana"/>
              </a:rPr>
              <a:t> </a:t>
            </a:r>
            <a:r>
              <a:rPr sz="2400" spc="175" dirty="0">
                <a:latin typeface="Verdana"/>
                <a:cs typeface="Verdana"/>
              </a:rPr>
              <a:t>complete </a:t>
            </a:r>
            <a:r>
              <a:rPr sz="2400" spc="-830" dirty="0">
                <a:latin typeface="Verdana"/>
                <a:cs typeface="Verdana"/>
              </a:rPr>
              <a:t> </a:t>
            </a:r>
            <a:r>
              <a:rPr sz="2400" spc="135" dirty="0">
                <a:latin typeface="Verdana"/>
                <a:cs typeface="Verdana"/>
              </a:rPr>
              <a:t>many</a:t>
            </a:r>
            <a:r>
              <a:rPr sz="2400" spc="225" dirty="0">
                <a:latin typeface="Verdana"/>
                <a:cs typeface="Verdana"/>
              </a:rPr>
              <a:t> </a:t>
            </a:r>
            <a:r>
              <a:rPr sz="2400" spc="80" dirty="0">
                <a:latin typeface="Verdana"/>
                <a:cs typeface="Verdana"/>
              </a:rPr>
              <a:t>tasks</a:t>
            </a:r>
            <a:r>
              <a:rPr sz="2400" spc="225" dirty="0">
                <a:latin typeface="Verdana"/>
                <a:cs typeface="Verdana"/>
              </a:rPr>
              <a:t> </a:t>
            </a:r>
            <a:r>
              <a:rPr sz="2400" spc="85" dirty="0">
                <a:latin typeface="Verdana"/>
                <a:cs typeface="Verdana"/>
              </a:rPr>
              <a:t>that</a:t>
            </a:r>
            <a:r>
              <a:rPr sz="2400" spc="229" dirty="0">
                <a:latin typeface="Verdana"/>
                <a:cs typeface="Verdana"/>
              </a:rPr>
              <a:t> </a:t>
            </a:r>
            <a:r>
              <a:rPr sz="2400" spc="120" dirty="0">
                <a:latin typeface="Verdana"/>
                <a:cs typeface="Verdana"/>
              </a:rPr>
              <a:t>expose</a:t>
            </a:r>
            <a:r>
              <a:rPr sz="2400" spc="225" dirty="0">
                <a:latin typeface="Verdana"/>
                <a:cs typeface="Verdana"/>
              </a:rPr>
              <a:t> </a:t>
            </a:r>
            <a:r>
              <a:rPr sz="2400" spc="105" dirty="0">
                <a:latin typeface="Verdana"/>
                <a:cs typeface="Verdana"/>
              </a:rPr>
              <a:t>them</a:t>
            </a:r>
            <a:r>
              <a:rPr sz="2400" spc="225" dirty="0">
                <a:latin typeface="Verdana"/>
                <a:cs typeface="Verdana"/>
              </a:rPr>
              <a:t> </a:t>
            </a:r>
            <a:r>
              <a:rPr sz="2400" spc="40" dirty="0">
                <a:latin typeface="Verdana"/>
                <a:cs typeface="Verdana"/>
              </a:rPr>
              <a:t>to </a:t>
            </a:r>
            <a:r>
              <a:rPr sz="2400" spc="45" dirty="0">
                <a:latin typeface="Verdana"/>
                <a:cs typeface="Verdana"/>
              </a:rPr>
              <a:t> </a:t>
            </a:r>
            <a:r>
              <a:rPr sz="2400" spc="100" dirty="0">
                <a:latin typeface="Verdana"/>
                <a:cs typeface="Verdana"/>
              </a:rPr>
              <a:t>different</a:t>
            </a:r>
            <a:r>
              <a:rPr sz="2400" spc="225" dirty="0">
                <a:latin typeface="Verdana"/>
                <a:cs typeface="Verdana"/>
              </a:rPr>
              <a:t> </a:t>
            </a:r>
            <a:r>
              <a:rPr sz="2400" spc="100" dirty="0">
                <a:latin typeface="Verdana"/>
                <a:cs typeface="Verdana"/>
              </a:rPr>
              <a:t>hazards.</a:t>
            </a:r>
            <a:endParaRPr sz="2400">
              <a:latin typeface="Verdana"/>
              <a:cs typeface="Verdana"/>
            </a:endParaRPr>
          </a:p>
          <a:p>
            <a:pPr marL="12700" marR="5080">
              <a:lnSpc>
                <a:spcPct val="114599"/>
              </a:lnSpc>
              <a:spcBef>
                <a:spcPts val="3300"/>
              </a:spcBef>
            </a:pPr>
            <a:r>
              <a:rPr sz="2400" spc="60" dirty="0">
                <a:latin typeface="Verdana"/>
                <a:cs typeface="Verdana"/>
              </a:rPr>
              <a:t>There</a:t>
            </a:r>
            <a:r>
              <a:rPr sz="2400" spc="225" dirty="0">
                <a:latin typeface="Verdana"/>
                <a:cs typeface="Verdana"/>
              </a:rPr>
              <a:t> </a:t>
            </a:r>
            <a:r>
              <a:rPr sz="2400" spc="110" dirty="0">
                <a:latin typeface="Verdana"/>
                <a:cs typeface="Verdana"/>
              </a:rPr>
              <a:t>are</a:t>
            </a:r>
            <a:r>
              <a:rPr sz="2400" spc="225" dirty="0">
                <a:latin typeface="Verdana"/>
                <a:cs typeface="Verdana"/>
              </a:rPr>
              <a:t> </a:t>
            </a:r>
            <a:r>
              <a:rPr sz="2400" spc="130" dirty="0">
                <a:latin typeface="Verdana"/>
                <a:cs typeface="Verdana"/>
              </a:rPr>
              <a:t>particular</a:t>
            </a:r>
            <a:r>
              <a:rPr sz="2400" spc="225" dirty="0">
                <a:latin typeface="Verdana"/>
                <a:cs typeface="Verdana"/>
              </a:rPr>
              <a:t> </a:t>
            </a:r>
            <a:r>
              <a:rPr sz="2400" spc="120" dirty="0">
                <a:latin typeface="Verdana"/>
                <a:cs typeface="Verdana"/>
              </a:rPr>
              <a:t>infection</a:t>
            </a:r>
            <a:r>
              <a:rPr sz="2400" spc="229" dirty="0">
                <a:latin typeface="Verdana"/>
                <a:cs typeface="Verdana"/>
              </a:rPr>
              <a:t> </a:t>
            </a:r>
            <a:r>
              <a:rPr sz="2400" spc="140" dirty="0">
                <a:latin typeface="Verdana"/>
                <a:cs typeface="Verdana"/>
              </a:rPr>
              <a:t>hazards </a:t>
            </a:r>
            <a:r>
              <a:rPr sz="2400" spc="145" dirty="0">
                <a:latin typeface="Verdana"/>
                <a:cs typeface="Verdana"/>
              </a:rPr>
              <a:t> </a:t>
            </a:r>
            <a:r>
              <a:rPr sz="2400" spc="50" dirty="0">
                <a:latin typeface="Verdana"/>
                <a:cs typeface="Verdana"/>
              </a:rPr>
              <a:t>within</a:t>
            </a:r>
            <a:r>
              <a:rPr sz="2400" spc="220" dirty="0">
                <a:latin typeface="Verdana"/>
                <a:cs typeface="Verdana"/>
              </a:rPr>
              <a:t> </a:t>
            </a:r>
            <a:r>
              <a:rPr sz="2400" spc="60" dirty="0">
                <a:latin typeface="Verdana"/>
                <a:cs typeface="Verdana"/>
              </a:rPr>
              <a:t>the</a:t>
            </a:r>
            <a:r>
              <a:rPr sz="2400" spc="220" dirty="0">
                <a:latin typeface="Verdana"/>
                <a:cs typeface="Verdana"/>
              </a:rPr>
              <a:t> </a:t>
            </a:r>
            <a:r>
              <a:rPr sz="2400" spc="110" dirty="0">
                <a:latin typeface="Verdana"/>
                <a:cs typeface="Verdana"/>
              </a:rPr>
              <a:t>health</a:t>
            </a:r>
            <a:r>
              <a:rPr sz="2400" spc="220" dirty="0">
                <a:latin typeface="Verdana"/>
                <a:cs typeface="Verdana"/>
              </a:rPr>
              <a:t> </a:t>
            </a:r>
            <a:r>
              <a:rPr sz="2400" spc="125" dirty="0">
                <a:latin typeface="Verdana"/>
                <a:cs typeface="Verdana"/>
              </a:rPr>
              <a:t>services</a:t>
            </a:r>
            <a:r>
              <a:rPr sz="2400" spc="220" dirty="0">
                <a:latin typeface="Verdana"/>
                <a:cs typeface="Verdana"/>
              </a:rPr>
              <a:t> </a:t>
            </a:r>
            <a:r>
              <a:rPr sz="2400" spc="75" dirty="0">
                <a:latin typeface="Verdana"/>
                <a:cs typeface="Verdana"/>
              </a:rPr>
              <a:t>industry</a:t>
            </a:r>
            <a:r>
              <a:rPr sz="2400" spc="220" dirty="0">
                <a:latin typeface="Verdana"/>
                <a:cs typeface="Verdana"/>
              </a:rPr>
              <a:t> </a:t>
            </a:r>
            <a:r>
              <a:rPr sz="2400" spc="85" dirty="0">
                <a:latin typeface="Verdana"/>
                <a:cs typeface="Verdana"/>
              </a:rPr>
              <a:t>that </a:t>
            </a:r>
            <a:r>
              <a:rPr sz="2400" spc="-830" dirty="0">
                <a:latin typeface="Verdana"/>
                <a:cs typeface="Verdana"/>
              </a:rPr>
              <a:t> </a:t>
            </a:r>
            <a:r>
              <a:rPr sz="2400" spc="210" dirty="0">
                <a:latin typeface="Verdana"/>
                <a:cs typeface="Verdana"/>
              </a:rPr>
              <a:t>can</a:t>
            </a:r>
            <a:r>
              <a:rPr sz="2400" spc="225" dirty="0">
                <a:latin typeface="Verdana"/>
                <a:cs typeface="Verdana"/>
              </a:rPr>
              <a:t> </a:t>
            </a:r>
            <a:r>
              <a:rPr sz="2400" spc="165" dirty="0">
                <a:latin typeface="Verdana"/>
                <a:cs typeface="Verdana"/>
              </a:rPr>
              <a:t>pose</a:t>
            </a:r>
            <a:r>
              <a:rPr sz="2400" spc="225" dirty="0">
                <a:latin typeface="Verdana"/>
                <a:cs typeface="Verdana"/>
              </a:rPr>
              <a:t> </a:t>
            </a:r>
            <a:r>
              <a:rPr sz="2400" spc="20" dirty="0">
                <a:latin typeface="Verdana"/>
                <a:cs typeface="Verdana"/>
              </a:rPr>
              <a:t>risks</a:t>
            </a:r>
            <a:r>
              <a:rPr sz="2400" spc="225" dirty="0">
                <a:latin typeface="Verdana"/>
                <a:cs typeface="Verdana"/>
              </a:rPr>
              <a:t> </a:t>
            </a:r>
            <a:r>
              <a:rPr sz="2400" spc="40" dirty="0">
                <a:latin typeface="Verdana"/>
                <a:cs typeface="Verdana"/>
              </a:rPr>
              <a:t>to</a:t>
            </a:r>
            <a:r>
              <a:rPr sz="2400" spc="229" dirty="0">
                <a:latin typeface="Verdana"/>
                <a:cs typeface="Verdana"/>
              </a:rPr>
              <a:t> </a:t>
            </a:r>
            <a:r>
              <a:rPr sz="2400" spc="30" dirty="0">
                <a:latin typeface="Verdana"/>
                <a:cs typeface="Verdana"/>
              </a:rPr>
              <a:t>workers.</a:t>
            </a:r>
            <a:endParaRPr sz="2400">
              <a:latin typeface="Verdana"/>
              <a:cs typeface="Verdana"/>
            </a:endParaRPr>
          </a:p>
          <a:p>
            <a:pPr marL="530225" marR="4343400" indent="-518159">
              <a:lnSpc>
                <a:spcPct val="114599"/>
              </a:lnSpc>
              <a:spcBef>
                <a:spcPts val="3295"/>
              </a:spcBef>
            </a:pPr>
            <a:r>
              <a:rPr sz="2400" spc="35" dirty="0">
                <a:latin typeface="Verdana"/>
                <a:cs typeface="Verdana"/>
              </a:rPr>
              <a:t>They</a:t>
            </a:r>
            <a:r>
              <a:rPr sz="2400" spc="155" dirty="0">
                <a:latin typeface="Verdana"/>
                <a:cs typeface="Verdana"/>
              </a:rPr>
              <a:t> </a:t>
            </a:r>
            <a:r>
              <a:rPr sz="2400" spc="95" dirty="0">
                <a:latin typeface="Verdana"/>
                <a:cs typeface="Verdana"/>
              </a:rPr>
              <a:t>include: </a:t>
            </a:r>
            <a:r>
              <a:rPr sz="2400" spc="-830" dirty="0">
                <a:latin typeface="Verdana"/>
                <a:cs typeface="Verdana"/>
              </a:rPr>
              <a:t> </a:t>
            </a:r>
            <a:r>
              <a:rPr sz="2400" spc="100" dirty="0">
                <a:latin typeface="Verdana"/>
                <a:cs typeface="Verdana"/>
              </a:rPr>
              <a:t>Sharps</a:t>
            </a:r>
            <a:endParaRPr sz="2400">
              <a:latin typeface="Verdana"/>
              <a:cs typeface="Verdana"/>
            </a:endParaRPr>
          </a:p>
          <a:p>
            <a:pPr marL="530225" marR="1195070">
              <a:lnSpc>
                <a:spcPct val="114599"/>
              </a:lnSpc>
            </a:pPr>
            <a:r>
              <a:rPr sz="2400" spc="105" dirty="0">
                <a:latin typeface="Verdana"/>
                <a:cs typeface="Verdana"/>
              </a:rPr>
              <a:t>Airborne</a:t>
            </a:r>
            <a:r>
              <a:rPr sz="2400" spc="210" dirty="0">
                <a:latin typeface="Verdana"/>
                <a:cs typeface="Verdana"/>
              </a:rPr>
              <a:t> </a:t>
            </a:r>
            <a:r>
              <a:rPr sz="2400" spc="125" dirty="0">
                <a:latin typeface="Verdana"/>
                <a:cs typeface="Verdana"/>
              </a:rPr>
              <a:t>pathogens,</a:t>
            </a:r>
            <a:r>
              <a:rPr sz="2400" spc="210" dirty="0">
                <a:latin typeface="Verdana"/>
                <a:cs typeface="Verdana"/>
              </a:rPr>
              <a:t> </a:t>
            </a:r>
            <a:r>
              <a:rPr sz="2400" spc="145" dirty="0">
                <a:latin typeface="Verdana"/>
                <a:cs typeface="Verdana"/>
              </a:rPr>
              <a:t>such</a:t>
            </a:r>
            <a:r>
              <a:rPr sz="2400" spc="210" dirty="0">
                <a:latin typeface="Verdana"/>
                <a:cs typeface="Verdana"/>
              </a:rPr>
              <a:t> </a:t>
            </a:r>
            <a:r>
              <a:rPr sz="2400" spc="155" dirty="0">
                <a:latin typeface="Verdana"/>
                <a:cs typeface="Verdana"/>
              </a:rPr>
              <a:t>as </a:t>
            </a:r>
            <a:r>
              <a:rPr sz="2400" spc="-830" dirty="0">
                <a:latin typeface="Verdana"/>
                <a:cs typeface="Verdana"/>
              </a:rPr>
              <a:t> </a:t>
            </a:r>
            <a:r>
              <a:rPr sz="2400" spc="95" dirty="0">
                <a:latin typeface="Verdana"/>
                <a:cs typeface="Verdana"/>
              </a:rPr>
              <a:t>influenza</a:t>
            </a:r>
            <a:r>
              <a:rPr sz="2400" spc="220" dirty="0">
                <a:latin typeface="Verdana"/>
                <a:cs typeface="Verdana"/>
              </a:rPr>
              <a:t> </a:t>
            </a:r>
            <a:r>
              <a:rPr sz="2400" spc="175" dirty="0">
                <a:latin typeface="Verdana"/>
                <a:cs typeface="Verdana"/>
              </a:rPr>
              <a:t>and</a:t>
            </a:r>
            <a:r>
              <a:rPr sz="2400" spc="220" dirty="0">
                <a:latin typeface="Verdana"/>
                <a:cs typeface="Verdana"/>
              </a:rPr>
              <a:t> </a:t>
            </a:r>
            <a:r>
              <a:rPr sz="2400" spc="110" dirty="0">
                <a:latin typeface="Verdana"/>
                <a:cs typeface="Verdana"/>
              </a:rPr>
              <a:t>meningitis</a:t>
            </a:r>
            <a:endParaRPr sz="2400">
              <a:latin typeface="Verdana"/>
              <a:cs typeface="Verdana"/>
            </a:endParaRPr>
          </a:p>
          <a:p>
            <a:pPr marL="530225" marR="921385">
              <a:lnSpc>
                <a:spcPct val="114599"/>
              </a:lnSpc>
            </a:pPr>
            <a:r>
              <a:rPr sz="2400" spc="95" dirty="0">
                <a:latin typeface="Verdana"/>
                <a:cs typeface="Verdana"/>
              </a:rPr>
              <a:t>Clinical,</a:t>
            </a:r>
            <a:r>
              <a:rPr sz="2400" spc="229" dirty="0">
                <a:latin typeface="Verdana"/>
                <a:cs typeface="Verdana"/>
              </a:rPr>
              <a:t> </a:t>
            </a:r>
            <a:r>
              <a:rPr sz="2400" spc="110" dirty="0">
                <a:latin typeface="Verdana"/>
                <a:cs typeface="Verdana"/>
              </a:rPr>
              <a:t>cytotoxic</a:t>
            </a:r>
            <a:r>
              <a:rPr sz="2400" spc="229" dirty="0">
                <a:latin typeface="Verdana"/>
                <a:cs typeface="Verdana"/>
              </a:rPr>
              <a:t> </a:t>
            </a:r>
            <a:r>
              <a:rPr sz="2400" spc="175" dirty="0">
                <a:latin typeface="Verdana"/>
                <a:cs typeface="Verdana"/>
              </a:rPr>
              <a:t>and</a:t>
            </a:r>
            <a:r>
              <a:rPr sz="2400" spc="229" dirty="0">
                <a:latin typeface="Verdana"/>
                <a:cs typeface="Verdana"/>
              </a:rPr>
              <a:t> </a:t>
            </a:r>
            <a:r>
              <a:rPr sz="2400" spc="135" dirty="0">
                <a:latin typeface="Verdana"/>
                <a:cs typeface="Verdana"/>
              </a:rPr>
              <a:t>general </a:t>
            </a:r>
            <a:r>
              <a:rPr sz="2400" spc="-825" dirty="0">
                <a:latin typeface="Verdana"/>
                <a:cs typeface="Verdana"/>
              </a:rPr>
              <a:t> </a:t>
            </a:r>
            <a:r>
              <a:rPr sz="2400" spc="130" dirty="0">
                <a:latin typeface="Verdana"/>
                <a:cs typeface="Verdana"/>
              </a:rPr>
              <a:t>waste</a:t>
            </a:r>
            <a:endParaRPr sz="2400">
              <a:latin typeface="Verdana"/>
              <a:cs typeface="Verdana"/>
            </a:endParaRPr>
          </a:p>
          <a:p>
            <a:pPr marL="530225" marR="1355725">
              <a:lnSpc>
                <a:spcPct val="114599"/>
              </a:lnSpc>
            </a:pPr>
            <a:r>
              <a:rPr sz="2400" spc="70" dirty="0">
                <a:latin typeface="Verdana"/>
                <a:cs typeface="Verdana"/>
              </a:rPr>
              <a:t>Direct</a:t>
            </a:r>
            <a:r>
              <a:rPr sz="2400" spc="215" dirty="0">
                <a:latin typeface="Verdana"/>
                <a:cs typeface="Verdana"/>
              </a:rPr>
              <a:t> </a:t>
            </a:r>
            <a:r>
              <a:rPr sz="2400" spc="185" dirty="0">
                <a:latin typeface="Verdana"/>
                <a:cs typeface="Verdana"/>
              </a:rPr>
              <a:t>contact</a:t>
            </a:r>
            <a:r>
              <a:rPr sz="2400" spc="215" dirty="0">
                <a:latin typeface="Verdana"/>
                <a:cs typeface="Verdana"/>
              </a:rPr>
              <a:t> </a:t>
            </a:r>
            <a:r>
              <a:rPr sz="2400" spc="35" dirty="0">
                <a:latin typeface="Verdana"/>
                <a:cs typeface="Verdana"/>
              </a:rPr>
              <a:t>with</a:t>
            </a:r>
            <a:r>
              <a:rPr sz="2400" spc="215" dirty="0">
                <a:latin typeface="Verdana"/>
                <a:cs typeface="Verdana"/>
              </a:rPr>
              <a:t> </a:t>
            </a:r>
            <a:r>
              <a:rPr sz="2400" spc="125" dirty="0">
                <a:latin typeface="Verdana"/>
                <a:cs typeface="Verdana"/>
              </a:rPr>
              <a:t>patients </a:t>
            </a:r>
            <a:r>
              <a:rPr sz="2400" spc="-825" dirty="0">
                <a:latin typeface="Verdana"/>
                <a:cs typeface="Verdana"/>
              </a:rPr>
              <a:t> </a:t>
            </a:r>
            <a:r>
              <a:rPr sz="2400" spc="110" dirty="0">
                <a:latin typeface="Verdana"/>
                <a:cs typeface="Verdana"/>
              </a:rPr>
              <a:t>Food</a:t>
            </a:r>
            <a:endParaRPr sz="2400">
              <a:latin typeface="Verdana"/>
              <a:cs typeface="Verdana"/>
            </a:endParaRPr>
          </a:p>
        </p:txBody>
      </p:sp>
      <p:sp>
        <p:nvSpPr>
          <p:cNvPr id="12" name="object 12"/>
          <p:cNvSpPr txBox="1">
            <a:spLocks noGrp="1"/>
          </p:cNvSpPr>
          <p:nvPr>
            <p:ph type="title"/>
          </p:nvPr>
        </p:nvSpPr>
        <p:spPr>
          <a:xfrm>
            <a:off x="1016000" y="953834"/>
            <a:ext cx="5203190" cy="695960"/>
          </a:xfrm>
          <a:prstGeom prst="rect">
            <a:avLst/>
          </a:prstGeom>
        </p:spPr>
        <p:txBody>
          <a:bodyPr vert="horz" wrap="square" lIns="0" tIns="12700" rIns="0" bIns="0" rtlCol="0">
            <a:spAutoFit/>
          </a:bodyPr>
          <a:lstStyle/>
          <a:p>
            <a:pPr marL="12700">
              <a:lnSpc>
                <a:spcPct val="100000"/>
              </a:lnSpc>
              <a:spcBef>
                <a:spcPts val="100"/>
              </a:spcBef>
            </a:pPr>
            <a:r>
              <a:rPr spc="-225" dirty="0"/>
              <a:t>Infection</a:t>
            </a:r>
            <a:r>
              <a:rPr spc="-185" dirty="0"/>
              <a:t> </a:t>
            </a:r>
            <a:r>
              <a:rPr spc="-95" dirty="0"/>
              <a:t>hazards</a:t>
            </a:r>
          </a:p>
        </p:txBody>
      </p:sp>
      <p:pic>
        <p:nvPicPr>
          <p:cNvPr id="14" name="object 5">
            <a:hlinkClick r:id="rId4" action="ppaction://hlinksldjump"/>
            <a:extLst>
              <a:ext uri="{FF2B5EF4-FFF2-40B4-BE49-F238E27FC236}">
                <a16:creationId xmlns:a16="http://schemas.microsoft.com/office/drawing/2014/main" id="{D1DBCCEB-4CE1-14F6-457E-771536D5D565}"/>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9258299"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835646" y="4390944"/>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9835646" y="4810044"/>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9835646" y="5229144"/>
            <a:ext cx="114300" cy="11430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9835646" y="6067344"/>
            <a:ext cx="114300" cy="114300"/>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9835646" y="6905545"/>
            <a:ext cx="114300" cy="114300"/>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9835646" y="7324645"/>
            <a:ext cx="114300" cy="114300"/>
          </a:xfrm>
          <a:prstGeom prst="rect">
            <a:avLst/>
          </a:prstGeom>
        </p:spPr>
      </p:pic>
      <p:sp>
        <p:nvSpPr>
          <p:cNvPr id="10" name="object 10"/>
          <p:cNvSpPr txBox="1"/>
          <p:nvPr/>
        </p:nvSpPr>
        <p:spPr>
          <a:xfrm>
            <a:off x="9603867" y="2096055"/>
            <a:ext cx="7360284" cy="5473700"/>
          </a:xfrm>
          <a:prstGeom prst="rect">
            <a:avLst/>
          </a:prstGeom>
        </p:spPr>
        <p:txBody>
          <a:bodyPr vert="horz" wrap="square" lIns="0" tIns="12700" rIns="0" bIns="0" rtlCol="0">
            <a:spAutoFit/>
          </a:bodyPr>
          <a:lstStyle/>
          <a:p>
            <a:pPr marL="12700" marR="5080">
              <a:lnSpc>
                <a:spcPct val="114599"/>
              </a:lnSpc>
              <a:spcBef>
                <a:spcPts val="100"/>
              </a:spcBef>
            </a:pPr>
            <a:r>
              <a:rPr sz="2400" spc="-40" dirty="0">
                <a:latin typeface="Verdana"/>
                <a:cs typeface="Verdana"/>
              </a:rPr>
              <a:t>Hazard</a:t>
            </a:r>
            <a:r>
              <a:rPr sz="2400" spc="-125" dirty="0">
                <a:latin typeface="Verdana"/>
                <a:cs typeface="Verdana"/>
              </a:rPr>
              <a:t> </a:t>
            </a:r>
            <a:r>
              <a:rPr sz="2400" spc="-35" dirty="0">
                <a:latin typeface="Verdana"/>
                <a:cs typeface="Verdana"/>
              </a:rPr>
              <a:t>identification</a:t>
            </a:r>
            <a:r>
              <a:rPr sz="2400" spc="-125" dirty="0">
                <a:latin typeface="Verdana"/>
                <a:cs typeface="Verdana"/>
              </a:rPr>
              <a:t> </a:t>
            </a:r>
            <a:r>
              <a:rPr sz="2400" spc="-95" dirty="0">
                <a:latin typeface="Verdana"/>
                <a:cs typeface="Verdana"/>
              </a:rPr>
              <a:t>in</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20" dirty="0">
                <a:latin typeface="Verdana"/>
                <a:cs typeface="Verdana"/>
              </a:rPr>
              <a:t>workplace</a:t>
            </a:r>
            <a:r>
              <a:rPr sz="2400" spc="-125" dirty="0">
                <a:latin typeface="Verdana"/>
                <a:cs typeface="Verdana"/>
              </a:rPr>
              <a:t> </a:t>
            </a:r>
            <a:r>
              <a:rPr sz="2400" spc="-20" dirty="0">
                <a:latin typeface="Verdana"/>
                <a:cs typeface="Verdana"/>
              </a:rPr>
              <a:t>should</a:t>
            </a:r>
            <a:r>
              <a:rPr sz="2400" spc="-125" dirty="0">
                <a:latin typeface="Verdana"/>
                <a:cs typeface="Verdana"/>
              </a:rPr>
              <a:t> </a:t>
            </a:r>
            <a:r>
              <a:rPr sz="2400" spc="55" dirty="0">
                <a:latin typeface="Verdana"/>
                <a:cs typeface="Verdana"/>
              </a:rPr>
              <a:t>be</a:t>
            </a:r>
            <a:r>
              <a:rPr sz="2400" spc="-125" dirty="0">
                <a:latin typeface="Verdana"/>
                <a:cs typeface="Verdana"/>
              </a:rPr>
              <a:t> </a:t>
            </a:r>
            <a:r>
              <a:rPr sz="2400" spc="35" dirty="0">
                <a:latin typeface="Verdana"/>
                <a:cs typeface="Verdana"/>
              </a:rPr>
              <a:t>an  </a:t>
            </a:r>
            <a:r>
              <a:rPr sz="2400" dirty="0">
                <a:latin typeface="Verdana"/>
                <a:cs typeface="Verdana"/>
              </a:rPr>
              <a:t>ongoing </a:t>
            </a:r>
            <a:r>
              <a:rPr sz="2400" spc="20" dirty="0">
                <a:latin typeface="Verdana"/>
                <a:cs typeface="Verdana"/>
              </a:rPr>
              <a:t>process </a:t>
            </a:r>
            <a:r>
              <a:rPr sz="2400" spc="-45" dirty="0">
                <a:latin typeface="Verdana"/>
                <a:cs typeface="Verdana"/>
              </a:rPr>
              <a:t>that </a:t>
            </a:r>
            <a:r>
              <a:rPr sz="2400" spc="-20" dirty="0">
                <a:latin typeface="Verdana"/>
                <a:cs typeface="Verdana"/>
              </a:rPr>
              <a:t>should </a:t>
            </a:r>
            <a:r>
              <a:rPr sz="2400" spc="55" dirty="0">
                <a:latin typeface="Verdana"/>
                <a:cs typeface="Verdana"/>
              </a:rPr>
              <a:t>be </a:t>
            </a:r>
            <a:r>
              <a:rPr sz="2400" spc="30" dirty="0">
                <a:latin typeface="Verdana"/>
                <a:cs typeface="Verdana"/>
              </a:rPr>
              <a:t>completed </a:t>
            </a:r>
            <a:r>
              <a:rPr sz="2400" spc="5" dirty="0">
                <a:latin typeface="Verdana"/>
                <a:cs typeface="Verdana"/>
              </a:rPr>
              <a:t>at </a:t>
            </a:r>
            <a:r>
              <a:rPr sz="2400" spc="10" dirty="0">
                <a:latin typeface="Verdana"/>
                <a:cs typeface="Verdana"/>
              </a:rPr>
              <a:t> </a:t>
            </a:r>
            <a:r>
              <a:rPr sz="2400" spc="-45" dirty="0">
                <a:latin typeface="Verdana"/>
                <a:cs typeface="Verdana"/>
              </a:rPr>
              <a:t>various</a:t>
            </a:r>
            <a:r>
              <a:rPr sz="2400" spc="-130" dirty="0">
                <a:latin typeface="Verdana"/>
                <a:cs typeface="Verdana"/>
              </a:rPr>
              <a:t> </a:t>
            </a:r>
            <a:r>
              <a:rPr sz="2400" spc="-90" dirty="0">
                <a:latin typeface="Verdana"/>
                <a:cs typeface="Verdana"/>
              </a:rPr>
              <a:t>times.</a:t>
            </a:r>
            <a:endParaRPr sz="2400">
              <a:latin typeface="Verdana"/>
              <a:cs typeface="Verdana"/>
            </a:endParaRPr>
          </a:p>
          <a:p>
            <a:pPr marL="530225" marR="853440" indent="-518159">
              <a:lnSpc>
                <a:spcPct val="114599"/>
              </a:lnSpc>
              <a:spcBef>
                <a:spcPts val="3300"/>
              </a:spcBef>
            </a:pPr>
            <a:r>
              <a:rPr sz="2400" spc="-40" dirty="0">
                <a:latin typeface="Verdana"/>
                <a:cs typeface="Verdana"/>
              </a:rPr>
              <a:t>Hazard</a:t>
            </a:r>
            <a:r>
              <a:rPr sz="2400" spc="-130" dirty="0">
                <a:latin typeface="Verdana"/>
                <a:cs typeface="Verdana"/>
              </a:rPr>
              <a:t> </a:t>
            </a:r>
            <a:r>
              <a:rPr sz="2400" spc="-35" dirty="0">
                <a:latin typeface="Verdana"/>
                <a:cs typeface="Verdana"/>
              </a:rPr>
              <a:t>identification</a:t>
            </a:r>
            <a:r>
              <a:rPr sz="2400" spc="-125" dirty="0">
                <a:latin typeface="Verdana"/>
                <a:cs typeface="Verdana"/>
              </a:rPr>
              <a:t> </a:t>
            </a:r>
            <a:r>
              <a:rPr sz="2400" spc="5" dirty="0">
                <a:latin typeface="Verdana"/>
                <a:cs typeface="Verdana"/>
              </a:rPr>
              <a:t>methods</a:t>
            </a:r>
            <a:r>
              <a:rPr sz="2400" spc="-125" dirty="0">
                <a:latin typeface="Verdana"/>
                <a:cs typeface="Verdana"/>
              </a:rPr>
              <a:t> </a:t>
            </a:r>
            <a:r>
              <a:rPr sz="2400" spc="25" dirty="0">
                <a:latin typeface="Verdana"/>
                <a:cs typeface="Verdana"/>
              </a:rPr>
              <a:t>may</a:t>
            </a:r>
            <a:r>
              <a:rPr sz="2400" spc="-125" dirty="0">
                <a:latin typeface="Verdana"/>
                <a:cs typeface="Verdana"/>
              </a:rPr>
              <a:t> </a:t>
            </a:r>
            <a:r>
              <a:rPr sz="2400" spc="-60" dirty="0">
                <a:latin typeface="Verdana"/>
                <a:cs typeface="Verdana"/>
              </a:rPr>
              <a:t>include: </a:t>
            </a:r>
            <a:r>
              <a:rPr sz="2400" spc="-830" dirty="0">
                <a:latin typeface="Verdana"/>
                <a:cs typeface="Verdana"/>
              </a:rPr>
              <a:t> </a:t>
            </a:r>
            <a:r>
              <a:rPr sz="2400" spc="-85" dirty="0">
                <a:latin typeface="Verdana"/>
                <a:cs typeface="Verdana"/>
              </a:rPr>
              <a:t>Talking </a:t>
            </a:r>
            <a:r>
              <a:rPr sz="2400" spc="-100" dirty="0">
                <a:latin typeface="Verdana"/>
                <a:cs typeface="Verdana"/>
              </a:rPr>
              <a:t>with </a:t>
            </a:r>
            <a:r>
              <a:rPr sz="2400" spc="-25" dirty="0">
                <a:latin typeface="Verdana"/>
                <a:cs typeface="Verdana"/>
              </a:rPr>
              <a:t>staff </a:t>
            </a:r>
            <a:r>
              <a:rPr sz="2400" spc="60" dirty="0">
                <a:latin typeface="Verdana"/>
                <a:cs typeface="Verdana"/>
              </a:rPr>
              <a:t>and </a:t>
            </a:r>
            <a:r>
              <a:rPr sz="2400" spc="-60" dirty="0">
                <a:latin typeface="Verdana"/>
                <a:cs typeface="Verdana"/>
              </a:rPr>
              <a:t>other </a:t>
            </a:r>
            <a:r>
              <a:rPr sz="2400" spc="-95" dirty="0">
                <a:latin typeface="Verdana"/>
                <a:cs typeface="Verdana"/>
              </a:rPr>
              <a:t>workers </a:t>
            </a:r>
            <a:r>
              <a:rPr sz="2400" spc="-90" dirty="0">
                <a:latin typeface="Verdana"/>
                <a:cs typeface="Verdana"/>
              </a:rPr>
              <a:t> </a:t>
            </a:r>
            <a:r>
              <a:rPr sz="2400" spc="35" dirty="0">
                <a:latin typeface="Verdana"/>
                <a:cs typeface="Verdana"/>
              </a:rPr>
              <a:t>Conduct</a:t>
            </a:r>
            <a:r>
              <a:rPr sz="2400" spc="-130" dirty="0">
                <a:latin typeface="Verdana"/>
                <a:cs typeface="Verdana"/>
              </a:rPr>
              <a:t> </a:t>
            </a:r>
            <a:r>
              <a:rPr sz="2400" spc="-5" dirty="0">
                <a:latin typeface="Verdana"/>
                <a:cs typeface="Verdana"/>
              </a:rPr>
              <a:t>physical</a:t>
            </a:r>
            <a:r>
              <a:rPr sz="2400" spc="-125" dirty="0">
                <a:latin typeface="Verdana"/>
                <a:cs typeface="Verdana"/>
              </a:rPr>
              <a:t> </a:t>
            </a:r>
            <a:r>
              <a:rPr sz="2400" spc="-20" dirty="0">
                <a:latin typeface="Verdana"/>
                <a:cs typeface="Verdana"/>
              </a:rPr>
              <a:t>inspections</a:t>
            </a:r>
            <a:endParaRPr sz="2400">
              <a:latin typeface="Verdana"/>
              <a:cs typeface="Verdana"/>
            </a:endParaRPr>
          </a:p>
          <a:p>
            <a:pPr marL="530225" marR="327660">
              <a:lnSpc>
                <a:spcPct val="114599"/>
              </a:lnSpc>
            </a:pPr>
            <a:r>
              <a:rPr sz="2400" spc="-20" dirty="0">
                <a:latin typeface="Verdana"/>
                <a:cs typeface="Verdana"/>
              </a:rPr>
              <a:t>Document</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55" dirty="0">
                <a:latin typeface="Verdana"/>
                <a:cs typeface="Verdana"/>
              </a:rPr>
              <a:t>report</a:t>
            </a:r>
            <a:r>
              <a:rPr sz="2400" spc="-125" dirty="0">
                <a:latin typeface="Verdana"/>
                <a:cs typeface="Verdana"/>
              </a:rPr>
              <a:t> </a:t>
            </a:r>
            <a:r>
              <a:rPr sz="2400" spc="-20" dirty="0">
                <a:latin typeface="Verdana"/>
                <a:cs typeface="Verdana"/>
              </a:rPr>
              <a:t>any</a:t>
            </a:r>
            <a:r>
              <a:rPr sz="2400" spc="-120" dirty="0">
                <a:latin typeface="Verdana"/>
                <a:cs typeface="Verdana"/>
              </a:rPr>
              <a:t> </a:t>
            </a:r>
            <a:r>
              <a:rPr sz="2400" spc="-45" dirty="0">
                <a:latin typeface="Verdana"/>
                <a:cs typeface="Verdana"/>
              </a:rPr>
              <a:t>activities</a:t>
            </a:r>
            <a:r>
              <a:rPr sz="2400" spc="-125" dirty="0">
                <a:latin typeface="Verdana"/>
                <a:cs typeface="Verdana"/>
              </a:rPr>
              <a:t> </a:t>
            </a:r>
            <a:r>
              <a:rPr sz="2400" spc="-70" dirty="0">
                <a:latin typeface="Verdana"/>
                <a:cs typeface="Verdana"/>
              </a:rPr>
              <a:t>or</a:t>
            </a:r>
            <a:r>
              <a:rPr sz="2400" spc="-125" dirty="0">
                <a:latin typeface="Verdana"/>
                <a:cs typeface="Verdana"/>
              </a:rPr>
              <a:t> </a:t>
            </a:r>
            <a:r>
              <a:rPr sz="2400" spc="-60" dirty="0">
                <a:latin typeface="Verdana"/>
                <a:cs typeface="Verdana"/>
              </a:rPr>
              <a:t>tasks </a:t>
            </a:r>
            <a:r>
              <a:rPr sz="2400" spc="-830" dirty="0">
                <a:latin typeface="Verdana"/>
                <a:cs typeface="Verdana"/>
              </a:rPr>
              <a:t> </a:t>
            </a:r>
            <a:r>
              <a:rPr sz="2400" spc="-45" dirty="0">
                <a:latin typeface="Verdana"/>
                <a:cs typeface="Verdana"/>
              </a:rPr>
              <a:t>that</a:t>
            </a:r>
            <a:r>
              <a:rPr sz="2400" spc="-125" dirty="0">
                <a:latin typeface="Verdana"/>
                <a:cs typeface="Verdana"/>
              </a:rPr>
              <a:t> </a:t>
            </a:r>
            <a:r>
              <a:rPr sz="2400" spc="-35" dirty="0">
                <a:latin typeface="Verdana"/>
                <a:cs typeface="Verdana"/>
              </a:rPr>
              <a:t>put</a:t>
            </a:r>
            <a:r>
              <a:rPr sz="2400" spc="-125" dirty="0">
                <a:latin typeface="Verdana"/>
                <a:cs typeface="Verdana"/>
              </a:rPr>
              <a:t> </a:t>
            </a:r>
            <a:r>
              <a:rPr sz="2400" spc="-95" dirty="0">
                <a:latin typeface="Verdana"/>
                <a:cs typeface="Verdana"/>
              </a:rPr>
              <a:t>workers</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25" dirty="0">
                <a:latin typeface="Verdana"/>
                <a:cs typeface="Verdana"/>
              </a:rPr>
              <a:t>patients</a:t>
            </a:r>
            <a:r>
              <a:rPr sz="2400" spc="-125" dirty="0">
                <a:latin typeface="Verdana"/>
                <a:cs typeface="Verdana"/>
              </a:rPr>
              <a:t> </a:t>
            </a:r>
            <a:r>
              <a:rPr sz="2400" spc="5" dirty="0">
                <a:latin typeface="Verdana"/>
                <a:cs typeface="Verdana"/>
              </a:rPr>
              <a:t>at</a:t>
            </a:r>
            <a:r>
              <a:rPr sz="2400" spc="-125" dirty="0">
                <a:latin typeface="Verdana"/>
                <a:cs typeface="Verdana"/>
              </a:rPr>
              <a:t> </a:t>
            </a:r>
            <a:r>
              <a:rPr sz="2400" spc="-140" dirty="0">
                <a:latin typeface="Verdana"/>
                <a:cs typeface="Verdana"/>
              </a:rPr>
              <a:t>risk  </a:t>
            </a:r>
            <a:r>
              <a:rPr sz="2400" spc="-70" dirty="0">
                <a:latin typeface="Verdana"/>
                <a:cs typeface="Verdana"/>
              </a:rPr>
              <a:t>Reviewing </a:t>
            </a:r>
            <a:r>
              <a:rPr sz="2400" spc="-5" dirty="0">
                <a:latin typeface="Verdana"/>
                <a:cs typeface="Verdana"/>
              </a:rPr>
              <a:t>records </a:t>
            </a:r>
            <a:r>
              <a:rPr sz="2400" spc="-10" dirty="0">
                <a:latin typeface="Verdana"/>
                <a:cs typeface="Verdana"/>
              </a:rPr>
              <a:t>of </a:t>
            </a:r>
            <a:r>
              <a:rPr sz="2400" spc="35" dirty="0">
                <a:latin typeface="Verdana"/>
                <a:cs typeface="Verdana"/>
              </a:rPr>
              <a:t>accidents </a:t>
            </a:r>
            <a:r>
              <a:rPr sz="2400" spc="60" dirty="0">
                <a:latin typeface="Verdana"/>
                <a:cs typeface="Verdana"/>
              </a:rPr>
              <a:t>and </a:t>
            </a:r>
            <a:r>
              <a:rPr sz="2400" spc="-80" dirty="0">
                <a:latin typeface="Verdana"/>
                <a:cs typeface="Verdana"/>
              </a:rPr>
              <a:t>‘near </a:t>
            </a:r>
            <a:r>
              <a:rPr sz="2400" spc="-75" dirty="0">
                <a:latin typeface="Verdana"/>
                <a:cs typeface="Verdana"/>
              </a:rPr>
              <a:t> </a:t>
            </a:r>
            <a:r>
              <a:rPr sz="2400" spc="-60" dirty="0">
                <a:latin typeface="Verdana"/>
                <a:cs typeface="Verdana"/>
              </a:rPr>
              <a:t>misses’</a:t>
            </a:r>
            <a:endParaRPr sz="2400">
              <a:latin typeface="Verdana"/>
              <a:cs typeface="Verdana"/>
            </a:endParaRPr>
          </a:p>
          <a:p>
            <a:pPr marL="530225">
              <a:lnSpc>
                <a:spcPct val="100000"/>
              </a:lnSpc>
              <a:spcBef>
                <a:spcPts val="415"/>
              </a:spcBef>
            </a:pPr>
            <a:r>
              <a:rPr sz="2400" spc="20" dirty="0">
                <a:latin typeface="Verdana"/>
                <a:cs typeface="Verdana"/>
              </a:rPr>
              <a:t>Media</a:t>
            </a:r>
            <a:endParaRPr sz="2400">
              <a:latin typeface="Verdana"/>
              <a:cs typeface="Verdana"/>
            </a:endParaRPr>
          </a:p>
          <a:p>
            <a:pPr marL="530225">
              <a:lnSpc>
                <a:spcPct val="100000"/>
              </a:lnSpc>
              <a:spcBef>
                <a:spcPts val="420"/>
              </a:spcBef>
            </a:pPr>
            <a:r>
              <a:rPr sz="2400" spc="-25" dirty="0">
                <a:latin typeface="Verdana"/>
                <a:cs typeface="Verdana"/>
              </a:rPr>
              <a:t>Publications</a:t>
            </a:r>
            <a:r>
              <a:rPr sz="2400" spc="-130" dirty="0">
                <a:latin typeface="Verdana"/>
                <a:cs typeface="Verdana"/>
              </a:rPr>
              <a:t> </a:t>
            </a:r>
            <a:r>
              <a:rPr sz="2400" spc="15" dirty="0">
                <a:latin typeface="Verdana"/>
                <a:cs typeface="Verdana"/>
              </a:rPr>
              <a:t>such</a:t>
            </a:r>
            <a:r>
              <a:rPr sz="2400" spc="-125" dirty="0">
                <a:latin typeface="Verdana"/>
                <a:cs typeface="Verdana"/>
              </a:rPr>
              <a:t> </a:t>
            </a:r>
            <a:r>
              <a:rPr sz="2400" spc="70" dirty="0">
                <a:latin typeface="Verdana"/>
                <a:cs typeface="Verdana"/>
              </a:rPr>
              <a:t>as</a:t>
            </a:r>
            <a:r>
              <a:rPr sz="2400" spc="-130" dirty="0">
                <a:latin typeface="Verdana"/>
                <a:cs typeface="Verdana"/>
              </a:rPr>
              <a:t> </a:t>
            </a:r>
            <a:r>
              <a:rPr sz="2400" spc="-55" dirty="0">
                <a:latin typeface="Verdana"/>
                <a:cs typeface="Verdana"/>
              </a:rPr>
              <a:t>online</a:t>
            </a:r>
            <a:r>
              <a:rPr sz="2400" spc="-125" dirty="0">
                <a:latin typeface="Verdana"/>
                <a:cs typeface="Verdana"/>
              </a:rPr>
              <a:t> </a:t>
            </a:r>
            <a:r>
              <a:rPr sz="2400" spc="-10" dirty="0">
                <a:latin typeface="Verdana"/>
                <a:cs typeface="Verdana"/>
              </a:rPr>
              <a:t>hazard</a:t>
            </a:r>
            <a:r>
              <a:rPr sz="2400" spc="-125" dirty="0">
                <a:latin typeface="Verdana"/>
                <a:cs typeface="Verdana"/>
              </a:rPr>
              <a:t> </a:t>
            </a:r>
            <a:r>
              <a:rPr sz="2400" spc="-50" dirty="0">
                <a:latin typeface="Verdana"/>
                <a:cs typeface="Verdana"/>
              </a:rPr>
              <a:t>alerts</a:t>
            </a:r>
            <a:endParaRPr sz="2400">
              <a:latin typeface="Verdana"/>
              <a:cs typeface="Verdana"/>
            </a:endParaRPr>
          </a:p>
        </p:txBody>
      </p:sp>
      <p:sp>
        <p:nvSpPr>
          <p:cNvPr id="12" name="object 12"/>
          <p:cNvSpPr txBox="1">
            <a:spLocks noGrp="1"/>
          </p:cNvSpPr>
          <p:nvPr>
            <p:ph type="title"/>
          </p:nvPr>
        </p:nvSpPr>
        <p:spPr>
          <a:xfrm>
            <a:off x="9603871" y="953834"/>
            <a:ext cx="5693410" cy="695960"/>
          </a:xfrm>
          <a:prstGeom prst="rect">
            <a:avLst/>
          </a:prstGeom>
        </p:spPr>
        <p:txBody>
          <a:bodyPr vert="horz" wrap="square" lIns="0" tIns="12700" rIns="0" bIns="0" rtlCol="0">
            <a:spAutoFit/>
          </a:bodyPr>
          <a:lstStyle/>
          <a:p>
            <a:pPr marL="12700">
              <a:lnSpc>
                <a:spcPct val="100000"/>
              </a:lnSpc>
              <a:spcBef>
                <a:spcPts val="100"/>
              </a:spcBef>
            </a:pPr>
            <a:r>
              <a:rPr spc="-240" dirty="0"/>
              <a:t>Identify</a:t>
            </a:r>
            <a:r>
              <a:rPr spc="-185" dirty="0"/>
              <a:t> </a:t>
            </a:r>
            <a:r>
              <a:rPr spc="-125" dirty="0"/>
              <a:t>the</a:t>
            </a:r>
            <a:r>
              <a:rPr spc="-185" dirty="0"/>
              <a:t> </a:t>
            </a:r>
            <a:r>
              <a:rPr spc="-80" dirty="0"/>
              <a:t>hazard</a:t>
            </a:r>
          </a:p>
        </p:txBody>
      </p:sp>
      <p:pic>
        <p:nvPicPr>
          <p:cNvPr id="14" name="object 5">
            <a:hlinkClick r:id="rId5" action="ppaction://hlinksldjump"/>
            <a:extLst>
              <a:ext uri="{FF2B5EF4-FFF2-40B4-BE49-F238E27FC236}">
                <a16:creationId xmlns:a16="http://schemas.microsoft.com/office/drawing/2014/main" id="{D7D0B0D9-4909-55F1-1172-CBD0FB8CEC39}"/>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
            <a:ext cx="18288000" cy="10287000"/>
            <a:chOff x="0" y="3"/>
            <a:chExt cx="18288000" cy="10287000"/>
          </a:xfrm>
        </p:grpSpPr>
        <p:pic>
          <p:nvPicPr>
            <p:cNvPr id="3" name="object 3"/>
            <p:cNvPicPr/>
            <p:nvPr/>
          </p:nvPicPr>
          <p:blipFill>
            <a:blip r:embed="rId2" cstate="print"/>
            <a:stretch>
              <a:fillRect/>
            </a:stretch>
          </p:blipFill>
          <p:spPr>
            <a:xfrm>
              <a:off x="0" y="3"/>
              <a:ext cx="18287999" cy="1028699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2178028"/>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247775" y="4273528"/>
              <a:ext cx="114300" cy="114300"/>
            </a:xfrm>
            <a:prstGeom prst="rect">
              <a:avLst/>
            </a:prstGeom>
          </p:spPr>
        </p:pic>
      </p:grpSp>
      <p:sp>
        <p:nvSpPr>
          <p:cNvPr id="6" name="object 6"/>
          <p:cNvSpPr txBox="1"/>
          <p:nvPr/>
        </p:nvSpPr>
        <p:spPr>
          <a:xfrm>
            <a:off x="1534071" y="1978638"/>
            <a:ext cx="7055484" cy="3797300"/>
          </a:xfrm>
          <a:prstGeom prst="rect">
            <a:avLst/>
          </a:prstGeom>
        </p:spPr>
        <p:txBody>
          <a:bodyPr vert="horz" wrap="square" lIns="0" tIns="12700" rIns="0" bIns="0" rtlCol="0">
            <a:spAutoFit/>
          </a:bodyPr>
          <a:lstStyle/>
          <a:p>
            <a:pPr marL="12700" marR="313690">
              <a:lnSpc>
                <a:spcPct val="114599"/>
              </a:lnSpc>
              <a:spcBef>
                <a:spcPts val="100"/>
              </a:spcBef>
            </a:pPr>
            <a:r>
              <a:rPr sz="2400" dirty="0">
                <a:latin typeface="Verdana"/>
                <a:cs typeface="Verdana"/>
              </a:rPr>
              <a:t>A</a:t>
            </a:r>
            <a:r>
              <a:rPr sz="2400" spc="-125" dirty="0">
                <a:latin typeface="Verdana"/>
                <a:cs typeface="Verdana"/>
              </a:rPr>
              <a:t> </a:t>
            </a:r>
            <a:r>
              <a:rPr sz="2400" spc="-150" dirty="0">
                <a:latin typeface="Verdana"/>
                <a:cs typeface="Verdana"/>
              </a:rPr>
              <a:t>risk</a:t>
            </a:r>
            <a:r>
              <a:rPr sz="2400" spc="-120" dirty="0">
                <a:latin typeface="Verdana"/>
                <a:cs typeface="Verdana"/>
              </a:rPr>
              <a:t> </a:t>
            </a:r>
            <a:r>
              <a:rPr sz="2400" dirty="0">
                <a:latin typeface="Verdana"/>
                <a:cs typeface="Verdana"/>
              </a:rPr>
              <a:t>assessment</a:t>
            </a:r>
            <a:r>
              <a:rPr sz="2400" spc="-125" dirty="0">
                <a:latin typeface="Verdana"/>
                <a:cs typeface="Verdana"/>
              </a:rPr>
              <a:t> </a:t>
            </a:r>
            <a:r>
              <a:rPr sz="2400" spc="-70" dirty="0">
                <a:latin typeface="Verdana"/>
                <a:cs typeface="Verdana"/>
              </a:rPr>
              <a:t>is</a:t>
            </a:r>
            <a:r>
              <a:rPr sz="2400" spc="-120" dirty="0">
                <a:latin typeface="Verdana"/>
                <a:cs typeface="Verdana"/>
              </a:rPr>
              <a:t> </a:t>
            </a:r>
            <a:r>
              <a:rPr sz="2400" spc="15" dirty="0">
                <a:latin typeface="Verdana"/>
                <a:cs typeface="Verdana"/>
              </a:rPr>
              <a:t>about</a:t>
            </a:r>
            <a:r>
              <a:rPr sz="2400" spc="-125" dirty="0">
                <a:latin typeface="Verdana"/>
                <a:cs typeface="Verdana"/>
              </a:rPr>
              <a:t> </a:t>
            </a:r>
            <a:r>
              <a:rPr sz="2400" spc="-35" dirty="0">
                <a:latin typeface="Verdana"/>
                <a:cs typeface="Verdana"/>
              </a:rPr>
              <a:t>finding</a:t>
            </a:r>
            <a:r>
              <a:rPr sz="2400" spc="-125" dirty="0">
                <a:latin typeface="Verdana"/>
                <a:cs typeface="Verdana"/>
              </a:rPr>
              <a:t> </a:t>
            </a:r>
            <a:r>
              <a:rPr sz="2400" spc="40" dirty="0">
                <a:latin typeface="Verdana"/>
                <a:cs typeface="Verdana"/>
              </a:rPr>
              <a:t>aspects</a:t>
            </a:r>
            <a:r>
              <a:rPr sz="2400" spc="-120" dirty="0">
                <a:latin typeface="Verdana"/>
                <a:cs typeface="Verdana"/>
              </a:rPr>
              <a:t> </a:t>
            </a:r>
            <a:r>
              <a:rPr sz="2400" spc="-10" dirty="0">
                <a:latin typeface="Verdana"/>
                <a:cs typeface="Verdana"/>
              </a:rPr>
              <a:t>of </a:t>
            </a:r>
            <a:r>
              <a:rPr sz="2400" spc="-830" dirty="0">
                <a:latin typeface="Verdana"/>
                <a:cs typeface="Verdana"/>
              </a:rPr>
              <a:t> </a:t>
            </a:r>
            <a:r>
              <a:rPr sz="2400" spc="45" dirty="0">
                <a:latin typeface="Verdana"/>
                <a:cs typeface="Verdana"/>
              </a:rPr>
              <a:t>an </a:t>
            </a:r>
            <a:r>
              <a:rPr sz="2400" spc="-20" dirty="0">
                <a:latin typeface="Verdana"/>
                <a:cs typeface="Verdana"/>
              </a:rPr>
              <a:t>organisation </a:t>
            </a:r>
            <a:r>
              <a:rPr sz="2400" spc="-45" dirty="0">
                <a:latin typeface="Verdana"/>
                <a:cs typeface="Verdana"/>
              </a:rPr>
              <a:t>that </a:t>
            </a:r>
            <a:r>
              <a:rPr sz="2400" spc="-5" dirty="0">
                <a:latin typeface="Verdana"/>
                <a:cs typeface="Verdana"/>
              </a:rPr>
              <a:t>have </a:t>
            </a:r>
            <a:r>
              <a:rPr sz="2400" spc="-60" dirty="0">
                <a:latin typeface="Verdana"/>
                <a:cs typeface="Verdana"/>
              </a:rPr>
              <a:t>the </a:t>
            </a:r>
            <a:r>
              <a:rPr sz="2400" spc="-35" dirty="0">
                <a:latin typeface="Verdana"/>
                <a:cs typeface="Verdana"/>
              </a:rPr>
              <a:t>potential </a:t>
            </a:r>
            <a:r>
              <a:rPr sz="2400" spc="-45" dirty="0">
                <a:latin typeface="Verdana"/>
                <a:cs typeface="Verdana"/>
              </a:rPr>
              <a:t>to </a:t>
            </a:r>
            <a:r>
              <a:rPr sz="2400" spc="-40" dirty="0">
                <a:latin typeface="Verdana"/>
                <a:cs typeface="Verdana"/>
              </a:rPr>
              <a:t> </a:t>
            </a:r>
            <a:r>
              <a:rPr sz="2400" spc="-45" dirty="0">
                <a:latin typeface="Verdana"/>
                <a:cs typeface="Verdana"/>
              </a:rPr>
              <a:t>negatively </a:t>
            </a:r>
            <a:r>
              <a:rPr sz="2400" spc="40" dirty="0">
                <a:latin typeface="Verdana"/>
                <a:cs typeface="Verdana"/>
              </a:rPr>
              <a:t>impact </a:t>
            </a:r>
            <a:r>
              <a:rPr sz="2400" spc="-60" dirty="0">
                <a:latin typeface="Verdana"/>
                <a:cs typeface="Verdana"/>
              </a:rPr>
              <a:t>the </a:t>
            </a:r>
            <a:r>
              <a:rPr sz="2400" spc="-35" dirty="0">
                <a:latin typeface="Verdana"/>
                <a:cs typeface="Verdana"/>
              </a:rPr>
              <a:t>health </a:t>
            </a:r>
            <a:r>
              <a:rPr sz="2400" spc="60" dirty="0">
                <a:latin typeface="Verdana"/>
                <a:cs typeface="Verdana"/>
              </a:rPr>
              <a:t>and </a:t>
            </a:r>
            <a:r>
              <a:rPr sz="2400" spc="-30" dirty="0">
                <a:latin typeface="Verdana"/>
                <a:cs typeface="Verdana"/>
              </a:rPr>
              <a:t>safety </a:t>
            </a:r>
            <a:r>
              <a:rPr sz="2400" spc="-10" dirty="0">
                <a:latin typeface="Verdana"/>
                <a:cs typeface="Verdana"/>
              </a:rPr>
              <a:t>of </a:t>
            </a:r>
            <a:r>
              <a:rPr sz="2400" spc="-5" dirty="0">
                <a:latin typeface="Verdana"/>
                <a:cs typeface="Verdana"/>
              </a:rPr>
              <a:t> </a:t>
            </a:r>
            <a:r>
              <a:rPr sz="2400" spc="-95" dirty="0">
                <a:latin typeface="Verdana"/>
                <a:cs typeface="Verdana"/>
              </a:rPr>
              <a:t>workers</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25" dirty="0">
                <a:latin typeface="Verdana"/>
                <a:cs typeface="Verdana"/>
              </a:rPr>
              <a:t>patients</a:t>
            </a:r>
            <a:r>
              <a:rPr sz="2400" spc="-125" dirty="0">
                <a:latin typeface="Verdana"/>
                <a:cs typeface="Verdana"/>
              </a:rPr>
              <a:t> </a:t>
            </a:r>
            <a:r>
              <a:rPr sz="2400" spc="-100" dirty="0">
                <a:latin typeface="Verdana"/>
                <a:cs typeface="Verdana"/>
              </a:rPr>
              <a:t>within</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75" dirty="0">
                <a:latin typeface="Verdana"/>
                <a:cs typeface="Verdana"/>
              </a:rPr>
              <a:t>working  </a:t>
            </a:r>
            <a:r>
              <a:rPr sz="2400" spc="-80" dirty="0">
                <a:latin typeface="Verdana"/>
                <a:cs typeface="Verdana"/>
              </a:rPr>
              <a:t>environment.</a:t>
            </a:r>
            <a:endParaRPr sz="2400" dirty="0">
              <a:latin typeface="Verdana"/>
              <a:cs typeface="Verdana"/>
            </a:endParaRPr>
          </a:p>
          <a:p>
            <a:pPr marL="12700" marR="5080">
              <a:lnSpc>
                <a:spcPct val="114599"/>
              </a:lnSpc>
            </a:pPr>
            <a:r>
              <a:rPr sz="2400" spc="-160" dirty="0">
                <a:latin typeface="Verdana"/>
                <a:cs typeface="Verdana"/>
              </a:rPr>
              <a:t>Risk</a:t>
            </a:r>
            <a:r>
              <a:rPr sz="2400" spc="-125" dirty="0">
                <a:latin typeface="Verdana"/>
                <a:cs typeface="Verdana"/>
              </a:rPr>
              <a:t> </a:t>
            </a:r>
            <a:r>
              <a:rPr sz="2400" dirty="0">
                <a:latin typeface="Verdana"/>
                <a:cs typeface="Verdana"/>
              </a:rPr>
              <a:t>assessment</a:t>
            </a:r>
            <a:r>
              <a:rPr sz="2400" spc="-125" dirty="0">
                <a:latin typeface="Verdana"/>
                <a:cs typeface="Verdana"/>
              </a:rPr>
              <a:t> </a:t>
            </a:r>
            <a:r>
              <a:rPr sz="2400" spc="-70" dirty="0">
                <a:latin typeface="Verdana"/>
                <a:cs typeface="Verdana"/>
              </a:rPr>
              <a:t>is</a:t>
            </a:r>
            <a:r>
              <a:rPr sz="2400" spc="-125" dirty="0">
                <a:latin typeface="Verdana"/>
                <a:cs typeface="Verdana"/>
              </a:rPr>
              <a:t> </a:t>
            </a:r>
            <a:r>
              <a:rPr sz="2400" spc="15" dirty="0">
                <a:latin typeface="Verdana"/>
                <a:cs typeface="Verdana"/>
              </a:rPr>
              <a:t>about</a:t>
            </a:r>
            <a:r>
              <a:rPr sz="2400" spc="-125" dirty="0">
                <a:latin typeface="Verdana"/>
                <a:cs typeface="Verdana"/>
              </a:rPr>
              <a:t> </a:t>
            </a:r>
            <a:r>
              <a:rPr sz="2400" spc="-60" dirty="0">
                <a:latin typeface="Verdana"/>
                <a:cs typeface="Verdana"/>
              </a:rPr>
              <a:t>looking</a:t>
            </a:r>
            <a:r>
              <a:rPr sz="2400" spc="-125" dirty="0">
                <a:latin typeface="Verdana"/>
                <a:cs typeface="Verdana"/>
              </a:rPr>
              <a:t> </a:t>
            </a:r>
            <a:r>
              <a:rPr sz="2400" spc="5" dirty="0">
                <a:latin typeface="Verdana"/>
                <a:cs typeface="Verdana"/>
              </a:rPr>
              <a:t>at</a:t>
            </a:r>
            <a:r>
              <a:rPr sz="2400" spc="-125" dirty="0">
                <a:latin typeface="Verdana"/>
                <a:cs typeface="Verdana"/>
              </a:rPr>
              <a:t> </a:t>
            </a:r>
            <a:r>
              <a:rPr sz="2400" spc="65" dirty="0">
                <a:latin typeface="Verdana"/>
                <a:cs typeface="Verdana"/>
              </a:rPr>
              <a:t>each  </a:t>
            </a:r>
            <a:r>
              <a:rPr sz="2400" spc="-10" dirty="0">
                <a:latin typeface="Verdana"/>
                <a:cs typeface="Verdana"/>
              </a:rPr>
              <a:t>hazard </a:t>
            </a:r>
            <a:r>
              <a:rPr sz="2400" spc="-45" dirty="0">
                <a:latin typeface="Verdana"/>
                <a:cs typeface="Verdana"/>
              </a:rPr>
              <a:t>identified </a:t>
            </a:r>
            <a:r>
              <a:rPr sz="2400" spc="60" dirty="0">
                <a:latin typeface="Verdana"/>
                <a:cs typeface="Verdana"/>
              </a:rPr>
              <a:t>and </a:t>
            </a:r>
            <a:r>
              <a:rPr sz="2400" spc="-25" dirty="0">
                <a:latin typeface="Verdana"/>
                <a:cs typeface="Verdana"/>
              </a:rPr>
              <a:t>evaluating </a:t>
            </a:r>
            <a:r>
              <a:rPr sz="2400" spc="-60" dirty="0">
                <a:latin typeface="Verdana"/>
                <a:cs typeface="Verdana"/>
              </a:rPr>
              <a:t>the </a:t>
            </a:r>
            <a:r>
              <a:rPr sz="2400" spc="-35" dirty="0">
                <a:latin typeface="Verdana"/>
                <a:cs typeface="Verdana"/>
              </a:rPr>
              <a:t>potential </a:t>
            </a:r>
            <a:r>
              <a:rPr sz="2400" spc="-30" dirty="0">
                <a:latin typeface="Verdana"/>
                <a:cs typeface="Verdana"/>
              </a:rPr>
              <a:t> </a:t>
            </a:r>
            <a:r>
              <a:rPr sz="2400" spc="-120" dirty="0">
                <a:latin typeface="Verdana"/>
                <a:cs typeface="Verdana"/>
              </a:rPr>
              <a:t>risks</a:t>
            </a:r>
            <a:r>
              <a:rPr sz="2400" spc="-125" dirty="0">
                <a:latin typeface="Verdana"/>
                <a:cs typeface="Verdana"/>
              </a:rPr>
              <a:t> </a:t>
            </a:r>
            <a:r>
              <a:rPr sz="2400" spc="-45" dirty="0">
                <a:latin typeface="Verdana"/>
                <a:cs typeface="Verdana"/>
              </a:rPr>
              <a:t>that</a:t>
            </a:r>
            <a:r>
              <a:rPr sz="2400" spc="-125" dirty="0">
                <a:latin typeface="Verdana"/>
                <a:cs typeface="Verdana"/>
              </a:rPr>
              <a:t> </a:t>
            </a:r>
            <a:r>
              <a:rPr sz="2400" spc="25" dirty="0">
                <a:latin typeface="Verdana"/>
                <a:cs typeface="Verdana"/>
              </a:rPr>
              <a:t>may</a:t>
            </a:r>
            <a:r>
              <a:rPr sz="2400" spc="-125" dirty="0">
                <a:latin typeface="Verdana"/>
                <a:cs typeface="Verdana"/>
              </a:rPr>
              <a:t> </a:t>
            </a:r>
            <a:r>
              <a:rPr sz="2400" spc="35" dirty="0">
                <a:latin typeface="Verdana"/>
                <a:cs typeface="Verdana"/>
              </a:rPr>
              <a:t>occur</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70" dirty="0">
                <a:latin typeface="Verdana"/>
                <a:cs typeface="Verdana"/>
              </a:rPr>
              <a:t>level</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5" dirty="0">
                <a:latin typeface="Verdana"/>
                <a:cs typeface="Verdana"/>
              </a:rPr>
              <a:t>harm</a:t>
            </a:r>
            <a:r>
              <a:rPr sz="2400" spc="-125" dirty="0">
                <a:latin typeface="Verdana"/>
                <a:cs typeface="Verdana"/>
              </a:rPr>
              <a:t> </a:t>
            </a:r>
            <a:r>
              <a:rPr sz="2400" spc="-70" dirty="0">
                <a:latin typeface="Verdana"/>
                <a:cs typeface="Verdana"/>
              </a:rPr>
              <a:t>they  </a:t>
            </a:r>
            <a:r>
              <a:rPr sz="2400" spc="25" dirty="0">
                <a:latin typeface="Verdana"/>
                <a:cs typeface="Verdana"/>
              </a:rPr>
              <a:t>may</a:t>
            </a:r>
            <a:r>
              <a:rPr sz="2400" spc="-130" dirty="0">
                <a:latin typeface="Verdana"/>
                <a:cs typeface="Verdana"/>
              </a:rPr>
              <a:t> </a:t>
            </a:r>
            <a:r>
              <a:rPr sz="2400" spc="-10" dirty="0">
                <a:latin typeface="Verdana"/>
                <a:cs typeface="Verdana"/>
              </a:rPr>
              <a:t>cause.</a:t>
            </a:r>
            <a:endParaRPr sz="2400" dirty="0">
              <a:latin typeface="Verdana"/>
              <a:cs typeface="Verdana"/>
            </a:endParaRPr>
          </a:p>
        </p:txBody>
      </p:sp>
      <p:sp>
        <p:nvSpPr>
          <p:cNvPr id="8" name="object 8"/>
          <p:cNvSpPr txBox="1">
            <a:spLocks noGrp="1"/>
          </p:cNvSpPr>
          <p:nvPr>
            <p:ph type="title"/>
          </p:nvPr>
        </p:nvSpPr>
        <p:spPr>
          <a:xfrm>
            <a:off x="1016000" y="953837"/>
            <a:ext cx="4994275" cy="695960"/>
          </a:xfrm>
          <a:prstGeom prst="rect">
            <a:avLst/>
          </a:prstGeom>
        </p:spPr>
        <p:txBody>
          <a:bodyPr vert="horz" wrap="square" lIns="0" tIns="12700" rIns="0" bIns="0" rtlCol="0">
            <a:spAutoFit/>
          </a:bodyPr>
          <a:lstStyle/>
          <a:p>
            <a:pPr marL="12700">
              <a:lnSpc>
                <a:spcPct val="100000"/>
              </a:lnSpc>
              <a:spcBef>
                <a:spcPts val="100"/>
              </a:spcBef>
            </a:pPr>
            <a:r>
              <a:rPr spc="-215" dirty="0"/>
              <a:t>Risk</a:t>
            </a:r>
            <a:r>
              <a:rPr spc="-185" dirty="0"/>
              <a:t> </a:t>
            </a:r>
            <a:r>
              <a:rPr spc="-140" dirty="0"/>
              <a:t>Assessment</a:t>
            </a:r>
          </a:p>
        </p:txBody>
      </p:sp>
      <p:sp>
        <p:nvSpPr>
          <p:cNvPr id="9" name="object 9"/>
          <p:cNvSpPr txBox="1">
            <a:spLocks noGrp="1"/>
          </p:cNvSpPr>
          <p:nvPr>
            <p:ph sz="half" idx="3"/>
          </p:nvPr>
        </p:nvSpPr>
        <p:spPr>
          <a:prstGeom prst="rect">
            <a:avLst/>
          </a:prstGeom>
        </p:spPr>
        <p:txBody>
          <a:bodyPr vert="horz" wrap="square" lIns="0" tIns="66040" rIns="0" bIns="0" rtlCol="0">
            <a:spAutoFit/>
          </a:bodyPr>
          <a:lstStyle/>
          <a:p>
            <a:pPr marL="12700">
              <a:lnSpc>
                <a:spcPct val="100000"/>
              </a:lnSpc>
              <a:spcBef>
                <a:spcPts val="520"/>
              </a:spcBef>
            </a:pPr>
            <a:r>
              <a:rPr spc="175" dirty="0"/>
              <a:t>Conducting</a:t>
            </a:r>
            <a:r>
              <a:rPr spc="220" dirty="0"/>
              <a:t> </a:t>
            </a:r>
            <a:r>
              <a:rPr spc="145" dirty="0"/>
              <a:t>a</a:t>
            </a:r>
            <a:r>
              <a:rPr spc="220" dirty="0"/>
              <a:t> </a:t>
            </a:r>
            <a:r>
              <a:rPr spc="-20" dirty="0"/>
              <a:t>risk</a:t>
            </a:r>
            <a:r>
              <a:rPr spc="225" dirty="0"/>
              <a:t> </a:t>
            </a:r>
            <a:r>
              <a:rPr spc="160" dirty="0"/>
              <a:t>assessment</a:t>
            </a:r>
            <a:r>
              <a:rPr spc="220" dirty="0"/>
              <a:t> </a:t>
            </a:r>
            <a:r>
              <a:rPr spc="15" dirty="0"/>
              <a:t>is</a:t>
            </a:r>
            <a:r>
              <a:rPr spc="225" dirty="0"/>
              <a:t> </a:t>
            </a:r>
            <a:r>
              <a:rPr spc="145" dirty="0"/>
              <a:t>a</a:t>
            </a:r>
          </a:p>
          <a:p>
            <a:pPr marL="12700" marR="559435">
              <a:lnSpc>
                <a:spcPct val="114599"/>
              </a:lnSpc>
            </a:pPr>
            <a:r>
              <a:rPr spc="145" dirty="0"/>
              <a:t>systematic</a:t>
            </a:r>
            <a:r>
              <a:rPr spc="220" dirty="0"/>
              <a:t> </a:t>
            </a:r>
            <a:r>
              <a:rPr spc="170" dirty="0"/>
              <a:t>process</a:t>
            </a:r>
            <a:r>
              <a:rPr spc="225" dirty="0"/>
              <a:t> </a:t>
            </a:r>
            <a:r>
              <a:rPr spc="85" dirty="0"/>
              <a:t>that</a:t>
            </a:r>
            <a:r>
              <a:rPr spc="225" dirty="0"/>
              <a:t> </a:t>
            </a:r>
            <a:r>
              <a:rPr spc="105" dirty="0"/>
              <a:t>follows</a:t>
            </a:r>
            <a:r>
              <a:rPr spc="220" dirty="0"/>
              <a:t> </a:t>
            </a:r>
            <a:r>
              <a:rPr spc="75" dirty="0"/>
              <a:t>three</a:t>
            </a:r>
            <a:r>
              <a:rPr spc="225" dirty="0"/>
              <a:t> </a:t>
            </a:r>
            <a:r>
              <a:rPr spc="-15" dirty="0"/>
              <a:t>key </a:t>
            </a:r>
            <a:r>
              <a:rPr spc="-830" dirty="0"/>
              <a:t> </a:t>
            </a:r>
            <a:r>
              <a:rPr spc="80" dirty="0"/>
              <a:t>steps.</a:t>
            </a:r>
          </a:p>
          <a:p>
            <a:pPr marL="530225" marR="2317115" indent="-231775">
              <a:lnSpc>
                <a:spcPct val="114599"/>
              </a:lnSpc>
              <a:buFont typeface="Verdana"/>
              <a:buAutoNum type="arabicPeriod"/>
              <a:tabLst>
                <a:tab pos="644525" algn="l"/>
                <a:tab pos="645160" algn="l"/>
              </a:tabLst>
            </a:pPr>
            <a:r>
              <a:rPr dirty="0"/>
              <a:t>	</a:t>
            </a:r>
            <a:r>
              <a:rPr spc="40" dirty="0"/>
              <a:t>Identify</a:t>
            </a:r>
            <a:r>
              <a:rPr spc="210" dirty="0"/>
              <a:t> </a:t>
            </a:r>
            <a:r>
              <a:rPr spc="60" dirty="0"/>
              <a:t>the</a:t>
            </a:r>
            <a:r>
              <a:rPr spc="210" dirty="0"/>
              <a:t> </a:t>
            </a:r>
            <a:r>
              <a:rPr spc="135" dirty="0"/>
              <a:t>hazard</a:t>
            </a:r>
            <a:r>
              <a:rPr spc="210" dirty="0"/>
              <a:t> </a:t>
            </a:r>
            <a:r>
              <a:rPr spc="185" dirty="0"/>
              <a:t>(hazard </a:t>
            </a:r>
            <a:r>
              <a:rPr spc="-830" dirty="0"/>
              <a:t> </a:t>
            </a:r>
            <a:r>
              <a:rPr spc="150" dirty="0"/>
              <a:t>identification)</a:t>
            </a:r>
          </a:p>
          <a:p>
            <a:pPr marL="530225" marR="191770" indent="-319405">
              <a:lnSpc>
                <a:spcPct val="114599"/>
              </a:lnSpc>
              <a:buFont typeface="Verdana"/>
              <a:buAutoNum type="arabicPeriod"/>
              <a:tabLst>
                <a:tab pos="644525" algn="l"/>
                <a:tab pos="645160" algn="l"/>
              </a:tabLst>
            </a:pPr>
            <a:r>
              <a:rPr dirty="0"/>
              <a:t>	</a:t>
            </a:r>
            <a:r>
              <a:rPr spc="145" dirty="0"/>
              <a:t>Assess</a:t>
            </a:r>
            <a:r>
              <a:rPr spc="220" dirty="0"/>
              <a:t> </a:t>
            </a:r>
            <a:r>
              <a:rPr spc="60" dirty="0"/>
              <a:t>the</a:t>
            </a:r>
            <a:r>
              <a:rPr spc="225" dirty="0"/>
              <a:t> </a:t>
            </a:r>
            <a:r>
              <a:rPr spc="-50" dirty="0"/>
              <a:t>risk.</a:t>
            </a:r>
            <a:r>
              <a:rPr spc="225" dirty="0"/>
              <a:t> </a:t>
            </a:r>
            <a:r>
              <a:rPr spc="90" dirty="0"/>
              <a:t>Determine</a:t>
            </a:r>
            <a:r>
              <a:rPr spc="220" dirty="0"/>
              <a:t> </a:t>
            </a:r>
            <a:r>
              <a:rPr spc="60" dirty="0"/>
              <a:t>the</a:t>
            </a:r>
            <a:r>
              <a:rPr spc="225" dirty="0"/>
              <a:t> </a:t>
            </a:r>
            <a:r>
              <a:rPr spc="90" dirty="0"/>
              <a:t>likelihood </a:t>
            </a:r>
            <a:r>
              <a:rPr spc="-830" dirty="0"/>
              <a:t> </a:t>
            </a:r>
            <a:r>
              <a:rPr spc="80" dirty="0"/>
              <a:t>of</a:t>
            </a:r>
            <a:r>
              <a:rPr spc="225" dirty="0"/>
              <a:t> </a:t>
            </a:r>
            <a:r>
              <a:rPr spc="60" dirty="0"/>
              <a:t>the</a:t>
            </a:r>
            <a:r>
              <a:rPr spc="229" dirty="0"/>
              <a:t> </a:t>
            </a:r>
            <a:r>
              <a:rPr spc="-20" dirty="0"/>
              <a:t>risk</a:t>
            </a:r>
            <a:r>
              <a:rPr spc="225" dirty="0"/>
              <a:t> </a:t>
            </a:r>
            <a:r>
              <a:rPr spc="100" dirty="0"/>
              <a:t>occurring,</a:t>
            </a:r>
            <a:r>
              <a:rPr spc="229" dirty="0"/>
              <a:t> </a:t>
            </a:r>
            <a:r>
              <a:rPr spc="75" dirty="0"/>
              <a:t>turning</a:t>
            </a:r>
            <a:r>
              <a:rPr spc="229" dirty="0"/>
              <a:t> </a:t>
            </a:r>
            <a:r>
              <a:rPr spc="60" dirty="0"/>
              <a:t>into</a:t>
            </a:r>
            <a:r>
              <a:rPr spc="225" dirty="0"/>
              <a:t> </a:t>
            </a:r>
            <a:r>
              <a:rPr spc="130" dirty="0"/>
              <a:t>an</a:t>
            </a:r>
          </a:p>
          <a:p>
            <a:pPr marL="530225">
              <a:lnSpc>
                <a:spcPct val="100000"/>
              </a:lnSpc>
              <a:spcBef>
                <a:spcPts val="415"/>
              </a:spcBef>
            </a:pPr>
            <a:r>
              <a:rPr spc="140" dirty="0"/>
              <a:t>accident,</a:t>
            </a:r>
            <a:r>
              <a:rPr spc="220" dirty="0"/>
              <a:t> </a:t>
            </a:r>
            <a:r>
              <a:rPr dirty="0"/>
              <a:t>injury</a:t>
            </a:r>
            <a:r>
              <a:rPr spc="220" dirty="0"/>
              <a:t> </a:t>
            </a:r>
            <a:r>
              <a:rPr spc="20" dirty="0"/>
              <a:t>or</a:t>
            </a:r>
            <a:r>
              <a:rPr spc="220" dirty="0"/>
              <a:t> </a:t>
            </a:r>
            <a:r>
              <a:rPr spc="25" dirty="0"/>
              <a:t>loss,</a:t>
            </a:r>
            <a:r>
              <a:rPr spc="220" dirty="0"/>
              <a:t> </a:t>
            </a:r>
            <a:r>
              <a:rPr spc="60" dirty="0"/>
              <a:t>the</a:t>
            </a:r>
            <a:r>
              <a:rPr spc="220" dirty="0"/>
              <a:t> </a:t>
            </a:r>
            <a:r>
              <a:rPr spc="125" dirty="0"/>
              <a:t>potential</a:t>
            </a:r>
          </a:p>
          <a:p>
            <a:pPr marL="530225" marR="274955">
              <a:lnSpc>
                <a:spcPct val="114599"/>
              </a:lnSpc>
            </a:pPr>
            <a:r>
              <a:rPr spc="125" dirty="0"/>
              <a:t>harm</a:t>
            </a:r>
            <a:r>
              <a:rPr spc="225" dirty="0"/>
              <a:t> </a:t>
            </a:r>
            <a:r>
              <a:rPr spc="20" dirty="0"/>
              <a:t>or</a:t>
            </a:r>
            <a:r>
              <a:rPr spc="229" dirty="0"/>
              <a:t> </a:t>
            </a:r>
            <a:r>
              <a:rPr spc="190" dirty="0"/>
              <a:t>consequences</a:t>
            </a:r>
            <a:r>
              <a:rPr spc="225" dirty="0"/>
              <a:t> </a:t>
            </a:r>
            <a:r>
              <a:rPr spc="175" dirty="0"/>
              <a:t>and</a:t>
            </a:r>
            <a:r>
              <a:rPr spc="229" dirty="0"/>
              <a:t> </a:t>
            </a:r>
            <a:r>
              <a:rPr spc="95" dirty="0"/>
              <a:t>rate</a:t>
            </a:r>
            <a:r>
              <a:rPr spc="229" dirty="0"/>
              <a:t> </a:t>
            </a:r>
            <a:r>
              <a:rPr spc="60" dirty="0"/>
              <a:t>the</a:t>
            </a:r>
            <a:r>
              <a:rPr spc="225" dirty="0"/>
              <a:t> </a:t>
            </a:r>
            <a:r>
              <a:rPr spc="-20" dirty="0"/>
              <a:t>risk </a:t>
            </a:r>
            <a:r>
              <a:rPr spc="-825" dirty="0"/>
              <a:t> </a:t>
            </a:r>
            <a:r>
              <a:rPr spc="204" dirty="0"/>
              <a:t>based</a:t>
            </a:r>
            <a:r>
              <a:rPr spc="225" dirty="0"/>
              <a:t> </a:t>
            </a:r>
            <a:r>
              <a:rPr spc="80" dirty="0"/>
              <a:t>on</a:t>
            </a:r>
            <a:r>
              <a:rPr spc="225" dirty="0"/>
              <a:t> </a:t>
            </a:r>
            <a:r>
              <a:rPr spc="60" dirty="0"/>
              <a:t>the</a:t>
            </a:r>
            <a:r>
              <a:rPr spc="229" dirty="0"/>
              <a:t> </a:t>
            </a:r>
            <a:r>
              <a:rPr spc="125" dirty="0"/>
              <a:t>potential</a:t>
            </a:r>
            <a:r>
              <a:rPr spc="225" dirty="0"/>
              <a:t> </a:t>
            </a:r>
            <a:r>
              <a:rPr spc="65" dirty="0"/>
              <a:t>severity</a:t>
            </a:r>
            <a:r>
              <a:rPr spc="229" dirty="0"/>
              <a:t> </a:t>
            </a:r>
            <a:r>
              <a:rPr spc="80" dirty="0"/>
              <a:t>of</a:t>
            </a:r>
            <a:r>
              <a:rPr spc="225" dirty="0"/>
              <a:t> </a:t>
            </a:r>
            <a:r>
              <a:rPr spc="60" dirty="0"/>
              <a:t>the</a:t>
            </a:r>
          </a:p>
          <a:p>
            <a:pPr marL="530225">
              <a:lnSpc>
                <a:spcPct val="100000"/>
              </a:lnSpc>
              <a:spcBef>
                <a:spcPts val="420"/>
              </a:spcBef>
            </a:pPr>
            <a:r>
              <a:rPr spc="65" dirty="0"/>
              <a:t>harm.</a:t>
            </a:r>
          </a:p>
          <a:p>
            <a:pPr marL="530225" marR="5080" indent="-320675">
              <a:lnSpc>
                <a:spcPct val="114599"/>
              </a:lnSpc>
              <a:buAutoNum type="arabicPeriod" startAt="3"/>
              <a:tabLst>
                <a:tab pos="530860" algn="l"/>
              </a:tabLst>
            </a:pPr>
            <a:r>
              <a:rPr spc="90" dirty="0"/>
              <a:t>Determine</a:t>
            </a:r>
            <a:r>
              <a:rPr spc="229" dirty="0"/>
              <a:t> </a:t>
            </a:r>
            <a:r>
              <a:rPr spc="175" dirty="0"/>
              <a:t>and</a:t>
            </a:r>
            <a:r>
              <a:rPr spc="235" dirty="0"/>
              <a:t> </a:t>
            </a:r>
            <a:r>
              <a:rPr spc="135" dirty="0"/>
              <a:t>implement</a:t>
            </a:r>
            <a:r>
              <a:rPr spc="235" dirty="0"/>
              <a:t> </a:t>
            </a:r>
            <a:r>
              <a:rPr spc="114" dirty="0"/>
              <a:t>control</a:t>
            </a:r>
            <a:r>
              <a:rPr spc="235" dirty="0"/>
              <a:t> </a:t>
            </a:r>
            <a:r>
              <a:rPr spc="125" dirty="0"/>
              <a:t>options </a:t>
            </a:r>
            <a:r>
              <a:rPr spc="-830" dirty="0"/>
              <a:t> </a:t>
            </a:r>
            <a:r>
              <a:rPr spc="40" dirty="0"/>
              <a:t>to</a:t>
            </a:r>
            <a:r>
              <a:rPr spc="225" dirty="0"/>
              <a:t> </a:t>
            </a:r>
            <a:r>
              <a:rPr spc="120" dirty="0"/>
              <a:t>eliminate</a:t>
            </a:r>
            <a:r>
              <a:rPr spc="225" dirty="0"/>
              <a:t> </a:t>
            </a:r>
            <a:r>
              <a:rPr spc="20" dirty="0"/>
              <a:t>or</a:t>
            </a:r>
            <a:r>
              <a:rPr spc="225" dirty="0"/>
              <a:t> </a:t>
            </a:r>
            <a:r>
              <a:rPr spc="114" dirty="0"/>
              <a:t>minimise</a:t>
            </a:r>
            <a:r>
              <a:rPr spc="229" dirty="0"/>
              <a:t> </a:t>
            </a:r>
            <a:r>
              <a:rPr spc="60" dirty="0"/>
              <a:t>the</a:t>
            </a:r>
            <a:r>
              <a:rPr spc="225" dirty="0"/>
              <a:t> </a:t>
            </a:r>
            <a:r>
              <a:rPr spc="-50" dirty="0"/>
              <a:t>risk.</a:t>
            </a:r>
          </a:p>
        </p:txBody>
      </p:sp>
      <p:pic>
        <p:nvPicPr>
          <p:cNvPr id="11" name="object 5">
            <a:hlinkClick r:id="rId5" action="ppaction://hlinksldjump"/>
            <a:extLst>
              <a:ext uri="{FF2B5EF4-FFF2-40B4-BE49-F238E27FC236}">
                <a16:creationId xmlns:a16="http://schemas.microsoft.com/office/drawing/2014/main" id="{287098C9-1AED-C4CF-9DB4-987CC5BE8A15}"/>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7" name="TextBox 6">
            <a:extLst>
              <a:ext uri="{FF2B5EF4-FFF2-40B4-BE49-F238E27FC236}">
                <a16:creationId xmlns:a16="http://schemas.microsoft.com/office/drawing/2014/main" id="{1D525451-AF67-4C45-A9CF-DBB999FC3DBC}"/>
              </a:ext>
            </a:extLst>
          </p:cNvPr>
          <p:cNvSpPr txBox="1"/>
          <p:nvPr/>
        </p:nvSpPr>
        <p:spPr>
          <a:xfrm>
            <a:off x="5410200" y="8839883"/>
            <a:ext cx="7055484" cy="830997"/>
          </a:xfrm>
          <a:prstGeom prst="rect">
            <a:avLst/>
          </a:prstGeom>
          <a:noFill/>
        </p:spPr>
        <p:txBody>
          <a:bodyPr wrap="square" rtlCol="0">
            <a:spAutoFit/>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Risk assessment- Access Safety and quality risk assessment, download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here</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9258299" cy="10286999"/>
          </a:xfrm>
          <a:prstGeom prst="rect">
            <a:avLst/>
          </a:prstGeom>
        </p:spPr>
      </p:pic>
      <p:sp>
        <p:nvSpPr>
          <p:cNvPr id="4" name="object 4"/>
          <p:cNvSpPr txBox="1"/>
          <p:nvPr/>
        </p:nvSpPr>
        <p:spPr>
          <a:xfrm>
            <a:off x="9603871" y="2631829"/>
            <a:ext cx="7643495" cy="5892800"/>
          </a:xfrm>
          <a:prstGeom prst="rect">
            <a:avLst/>
          </a:prstGeom>
        </p:spPr>
        <p:txBody>
          <a:bodyPr vert="horz" wrap="square" lIns="0" tIns="66040" rIns="0" bIns="0" rtlCol="0">
            <a:spAutoFit/>
          </a:bodyPr>
          <a:lstStyle/>
          <a:p>
            <a:pPr marL="12700">
              <a:lnSpc>
                <a:spcPct val="100000"/>
              </a:lnSpc>
              <a:spcBef>
                <a:spcPts val="520"/>
              </a:spcBef>
            </a:pPr>
            <a:r>
              <a:rPr sz="2400" spc="185" dirty="0">
                <a:latin typeface="Lucida Sans Unicode"/>
                <a:cs typeface="Lucida Sans Unicode"/>
              </a:rPr>
              <a:t>Conducting</a:t>
            </a:r>
            <a:r>
              <a:rPr sz="2400" spc="300" dirty="0">
                <a:latin typeface="Lucida Sans Unicode"/>
                <a:cs typeface="Lucida Sans Unicode"/>
              </a:rPr>
              <a:t> </a:t>
            </a:r>
            <a:r>
              <a:rPr sz="2400" spc="260" dirty="0">
                <a:latin typeface="Lucida Sans Unicode"/>
                <a:cs typeface="Lucida Sans Unicode"/>
              </a:rPr>
              <a:t>a</a:t>
            </a:r>
            <a:r>
              <a:rPr sz="2400" spc="305" dirty="0">
                <a:latin typeface="Lucida Sans Unicode"/>
                <a:cs typeface="Lucida Sans Unicode"/>
              </a:rPr>
              <a:t> </a:t>
            </a:r>
            <a:r>
              <a:rPr sz="2400" spc="-5" dirty="0">
                <a:latin typeface="Lucida Sans Unicode"/>
                <a:cs typeface="Lucida Sans Unicode"/>
              </a:rPr>
              <a:t>risk</a:t>
            </a:r>
            <a:r>
              <a:rPr sz="2400" spc="305" dirty="0">
                <a:latin typeface="Lucida Sans Unicode"/>
                <a:cs typeface="Lucida Sans Unicode"/>
              </a:rPr>
              <a:t> </a:t>
            </a:r>
            <a:r>
              <a:rPr sz="2400" spc="220" dirty="0">
                <a:latin typeface="Lucida Sans Unicode"/>
                <a:cs typeface="Lucida Sans Unicode"/>
              </a:rPr>
              <a:t>assessment</a:t>
            </a:r>
            <a:r>
              <a:rPr sz="2400" spc="300" dirty="0">
                <a:latin typeface="Lucida Sans Unicode"/>
                <a:cs typeface="Lucida Sans Unicode"/>
              </a:rPr>
              <a:t> </a:t>
            </a:r>
            <a:r>
              <a:rPr sz="2400" spc="10" dirty="0">
                <a:latin typeface="Lucida Sans Unicode"/>
                <a:cs typeface="Lucida Sans Unicode"/>
              </a:rPr>
              <a:t>is</a:t>
            </a:r>
            <a:r>
              <a:rPr sz="2400" spc="305" dirty="0">
                <a:latin typeface="Lucida Sans Unicode"/>
                <a:cs typeface="Lucida Sans Unicode"/>
              </a:rPr>
              <a:t> </a:t>
            </a:r>
            <a:r>
              <a:rPr sz="2400" spc="260" dirty="0">
                <a:latin typeface="Lucida Sans Unicode"/>
                <a:cs typeface="Lucida Sans Unicode"/>
              </a:rPr>
              <a:t>a</a:t>
            </a:r>
            <a:endParaRPr sz="2400" dirty="0">
              <a:latin typeface="Lucida Sans Unicode"/>
              <a:cs typeface="Lucida Sans Unicode"/>
            </a:endParaRPr>
          </a:p>
          <a:p>
            <a:pPr marL="12700" marR="585470">
              <a:lnSpc>
                <a:spcPct val="114599"/>
              </a:lnSpc>
            </a:pPr>
            <a:r>
              <a:rPr sz="2400" spc="204" dirty="0">
                <a:latin typeface="Lucida Sans Unicode"/>
                <a:cs typeface="Lucida Sans Unicode"/>
              </a:rPr>
              <a:t>systematic</a:t>
            </a:r>
            <a:r>
              <a:rPr sz="2400" spc="310" dirty="0">
                <a:latin typeface="Lucida Sans Unicode"/>
                <a:cs typeface="Lucida Sans Unicode"/>
              </a:rPr>
              <a:t> </a:t>
            </a:r>
            <a:r>
              <a:rPr sz="2400" spc="195" dirty="0">
                <a:latin typeface="Lucida Sans Unicode"/>
                <a:cs typeface="Lucida Sans Unicode"/>
              </a:rPr>
              <a:t>process</a:t>
            </a:r>
            <a:r>
              <a:rPr sz="2400" spc="310" dirty="0">
                <a:latin typeface="Lucida Sans Unicode"/>
                <a:cs typeface="Lucida Sans Unicode"/>
              </a:rPr>
              <a:t> </a:t>
            </a:r>
            <a:r>
              <a:rPr sz="2400" spc="145" dirty="0">
                <a:latin typeface="Lucida Sans Unicode"/>
                <a:cs typeface="Lucida Sans Unicode"/>
              </a:rPr>
              <a:t>that</a:t>
            </a:r>
            <a:r>
              <a:rPr sz="2400" spc="315" dirty="0">
                <a:latin typeface="Lucida Sans Unicode"/>
                <a:cs typeface="Lucida Sans Unicode"/>
              </a:rPr>
              <a:t> </a:t>
            </a:r>
            <a:r>
              <a:rPr sz="2400" spc="105" dirty="0">
                <a:latin typeface="Lucida Sans Unicode"/>
                <a:cs typeface="Lucida Sans Unicode"/>
              </a:rPr>
              <a:t>follows</a:t>
            </a:r>
            <a:r>
              <a:rPr sz="2400" spc="310" dirty="0">
                <a:latin typeface="Lucida Sans Unicode"/>
                <a:cs typeface="Lucida Sans Unicode"/>
              </a:rPr>
              <a:t> </a:t>
            </a:r>
            <a:r>
              <a:rPr sz="2400" spc="135" dirty="0">
                <a:latin typeface="Lucida Sans Unicode"/>
                <a:cs typeface="Lucida Sans Unicode"/>
              </a:rPr>
              <a:t>three</a:t>
            </a:r>
            <a:r>
              <a:rPr sz="2400" spc="310" dirty="0">
                <a:latin typeface="Lucida Sans Unicode"/>
                <a:cs typeface="Lucida Sans Unicode"/>
              </a:rPr>
              <a:t> </a:t>
            </a:r>
            <a:r>
              <a:rPr sz="2400" spc="75" dirty="0">
                <a:latin typeface="Lucida Sans Unicode"/>
                <a:cs typeface="Lucida Sans Unicode"/>
              </a:rPr>
              <a:t>key </a:t>
            </a:r>
            <a:r>
              <a:rPr sz="2400" spc="-740" dirty="0">
                <a:latin typeface="Lucida Sans Unicode"/>
                <a:cs typeface="Lucida Sans Unicode"/>
              </a:rPr>
              <a:t> </a:t>
            </a:r>
            <a:r>
              <a:rPr sz="2400" spc="130" dirty="0">
                <a:latin typeface="Lucida Sans Unicode"/>
                <a:cs typeface="Lucida Sans Unicode"/>
              </a:rPr>
              <a:t>steps.</a:t>
            </a:r>
            <a:endParaRPr sz="2400" dirty="0">
              <a:latin typeface="Lucida Sans Unicode"/>
              <a:cs typeface="Lucida Sans Unicode"/>
            </a:endParaRPr>
          </a:p>
          <a:p>
            <a:pPr marL="12700" marR="121920">
              <a:lnSpc>
                <a:spcPct val="229199"/>
              </a:lnSpc>
            </a:pPr>
            <a:r>
              <a:rPr sz="2400" spc="-440" dirty="0">
                <a:latin typeface="Lucida Sans Unicode"/>
                <a:cs typeface="Lucida Sans Unicode"/>
              </a:rPr>
              <a:t>1.</a:t>
            </a:r>
            <a:r>
              <a:rPr sz="2400" spc="-320" dirty="0">
                <a:latin typeface="Lucida Sans Unicode"/>
                <a:cs typeface="Lucida Sans Unicode"/>
              </a:rPr>
              <a:t> </a:t>
            </a:r>
            <a:r>
              <a:rPr sz="2400" spc="110" dirty="0">
                <a:latin typeface="Lucida Sans Unicode"/>
                <a:cs typeface="Lucida Sans Unicode"/>
              </a:rPr>
              <a:t>Identify</a:t>
            </a:r>
            <a:r>
              <a:rPr sz="2400" spc="310" dirty="0">
                <a:latin typeface="Lucida Sans Unicode"/>
                <a:cs typeface="Lucida Sans Unicode"/>
              </a:rPr>
              <a:t> </a:t>
            </a:r>
            <a:r>
              <a:rPr sz="2400" spc="114" dirty="0">
                <a:latin typeface="Lucida Sans Unicode"/>
                <a:cs typeface="Lucida Sans Unicode"/>
              </a:rPr>
              <a:t>the</a:t>
            </a:r>
            <a:r>
              <a:rPr sz="2400" spc="315" dirty="0">
                <a:latin typeface="Lucida Sans Unicode"/>
                <a:cs typeface="Lucida Sans Unicode"/>
              </a:rPr>
              <a:t> </a:t>
            </a:r>
            <a:r>
              <a:rPr sz="2400" spc="165" dirty="0">
                <a:latin typeface="Lucida Sans Unicode"/>
                <a:cs typeface="Lucida Sans Unicode"/>
              </a:rPr>
              <a:t>hazard</a:t>
            </a:r>
            <a:r>
              <a:rPr sz="2400" spc="310" dirty="0">
                <a:latin typeface="Lucida Sans Unicode"/>
                <a:cs typeface="Lucida Sans Unicode"/>
              </a:rPr>
              <a:t> </a:t>
            </a:r>
            <a:r>
              <a:rPr sz="2400" spc="250" dirty="0">
                <a:latin typeface="Lucida Sans Unicode"/>
                <a:cs typeface="Lucida Sans Unicode"/>
              </a:rPr>
              <a:t>(hazard</a:t>
            </a:r>
            <a:r>
              <a:rPr sz="2400" spc="315" dirty="0">
                <a:latin typeface="Lucida Sans Unicode"/>
                <a:cs typeface="Lucida Sans Unicode"/>
              </a:rPr>
              <a:t> </a:t>
            </a:r>
            <a:r>
              <a:rPr sz="2400" spc="185" dirty="0">
                <a:latin typeface="Lucida Sans Unicode"/>
                <a:cs typeface="Lucida Sans Unicode"/>
              </a:rPr>
              <a:t>identification) </a:t>
            </a:r>
            <a:r>
              <a:rPr sz="2400" spc="-745" dirty="0">
                <a:latin typeface="Lucida Sans Unicode"/>
                <a:cs typeface="Lucida Sans Unicode"/>
              </a:rPr>
              <a:t> </a:t>
            </a:r>
            <a:r>
              <a:rPr sz="2400" spc="-95" dirty="0">
                <a:latin typeface="Lucida Sans Unicode"/>
                <a:cs typeface="Lucida Sans Unicode"/>
              </a:rPr>
              <a:t>2.</a:t>
            </a:r>
            <a:r>
              <a:rPr sz="2400" spc="315" dirty="0">
                <a:latin typeface="Lucida Sans Unicode"/>
                <a:cs typeface="Lucida Sans Unicode"/>
              </a:rPr>
              <a:t> </a:t>
            </a:r>
            <a:r>
              <a:rPr sz="2400" spc="175" dirty="0">
                <a:latin typeface="Lucida Sans Unicode"/>
                <a:cs typeface="Lucida Sans Unicode"/>
              </a:rPr>
              <a:t>Assess</a:t>
            </a:r>
            <a:r>
              <a:rPr sz="2400" spc="315" dirty="0">
                <a:latin typeface="Lucida Sans Unicode"/>
                <a:cs typeface="Lucida Sans Unicode"/>
              </a:rPr>
              <a:t> </a:t>
            </a:r>
            <a:r>
              <a:rPr sz="2400" spc="114" dirty="0">
                <a:latin typeface="Lucida Sans Unicode"/>
                <a:cs typeface="Lucida Sans Unicode"/>
              </a:rPr>
              <a:t>the</a:t>
            </a:r>
            <a:r>
              <a:rPr sz="2400" spc="320" dirty="0">
                <a:latin typeface="Lucida Sans Unicode"/>
                <a:cs typeface="Lucida Sans Unicode"/>
              </a:rPr>
              <a:t> </a:t>
            </a:r>
            <a:r>
              <a:rPr sz="2400" spc="-20" dirty="0">
                <a:latin typeface="Lucida Sans Unicode"/>
                <a:cs typeface="Lucida Sans Unicode"/>
              </a:rPr>
              <a:t>risk.</a:t>
            </a:r>
            <a:r>
              <a:rPr sz="2400" spc="315" dirty="0">
                <a:latin typeface="Lucida Sans Unicode"/>
                <a:cs typeface="Lucida Sans Unicode"/>
              </a:rPr>
              <a:t> </a:t>
            </a:r>
            <a:r>
              <a:rPr sz="2400" spc="145" dirty="0">
                <a:latin typeface="Lucida Sans Unicode"/>
                <a:cs typeface="Lucida Sans Unicode"/>
              </a:rPr>
              <a:t>Determine</a:t>
            </a:r>
            <a:r>
              <a:rPr sz="2400" spc="315" dirty="0">
                <a:latin typeface="Lucida Sans Unicode"/>
                <a:cs typeface="Lucida Sans Unicode"/>
              </a:rPr>
              <a:t> </a:t>
            </a:r>
            <a:r>
              <a:rPr sz="2400" spc="114" dirty="0">
                <a:latin typeface="Lucida Sans Unicode"/>
                <a:cs typeface="Lucida Sans Unicode"/>
              </a:rPr>
              <a:t>the</a:t>
            </a:r>
            <a:r>
              <a:rPr sz="2400" spc="320" dirty="0">
                <a:latin typeface="Lucida Sans Unicode"/>
                <a:cs typeface="Lucida Sans Unicode"/>
              </a:rPr>
              <a:t> </a:t>
            </a:r>
            <a:r>
              <a:rPr sz="2400" spc="85" dirty="0">
                <a:latin typeface="Lucida Sans Unicode"/>
                <a:cs typeface="Lucida Sans Unicode"/>
              </a:rPr>
              <a:t>likelihood</a:t>
            </a:r>
            <a:endParaRPr sz="2400" dirty="0">
              <a:latin typeface="Lucida Sans Unicode"/>
              <a:cs typeface="Lucida Sans Unicode"/>
            </a:endParaRPr>
          </a:p>
          <a:p>
            <a:pPr marL="12700">
              <a:lnSpc>
                <a:spcPct val="100000"/>
              </a:lnSpc>
              <a:spcBef>
                <a:spcPts val="415"/>
              </a:spcBef>
            </a:pPr>
            <a:r>
              <a:rPr sz="2400" spc="50" dirty="0">
                <a:latin typeface="Lucida Sans Unicode"/>
                <a:cs typeface="Lucida Sans Unicode"/>
              </a:rPr>
              <a:t>of</a:t>
            </a:r>
            <a:r>
              <a:rPr sz="2400" spc="310" dirty="0">
                <a:latin typeface="Lucida Sans Unicode"/>
                <a:cs typeface="Lucida Sans Unicode"/>
              </a:rPr>
              <a:t> </a:t>
            </a:r>
            <a:r>
              <a:rPr sz="2400" spc="114" dirty="0">
                <a:latin typeface="Lucida Sans Unicode"/>
                <a:cs typeface="Lucida Sans Unicode"/>
              </a:rPr>
              <a:t>the</a:t>
            </a:r>
            <a:r>
              <a:rPr sz="2400" spc="310" dirty="0">
                <a:latin typeface="Lucida Sans Unicode"/>
                <a:cs typeface="Lucida Sans Unicode"/>
              </a:rPr>
              <a:t> </a:t>
            </a:r>
            <a:r>
              <a:rPr sz="2400" spc="-5" dirty="0">
                <a:latin typeface="Lucida Sans Unicode"/>
                <a:cs typeface="Lucida Sans Unicode"/>
              </a:rPr>
              <a:t>risk</a:t>
            </a:r>
            <a:r>
              <a:rPr sz="2400" spc="310" dirty="0">
                <a:latin typeface="Lucida Sans Unicode"/>
                <a:cs typeface="Lucida Sans Unicode"/>
              </a:rPr>
              <a:t> </a:t>
            </a:r>
            <a:r>
              <a:rPr sz="2400" spc="125" dirty="0">
                <a:latin typeface="Lucida Sans Unicode"/>
                <a:cs typeface="Lucida Sans Unicode"/>
              </a:rPr>
              <a:t>occurring,</a:t>
            </a:r>
            <a:r>
              <a:rPr sz="2400" spc="310" dirty="0">
                <a:latin typeface="Lucida Sans Unicode"/>
                <a:cs typeface="Lucida Sans Unicode"/>
              </a:rPr>
              <a:t> </a:t>
            </a:r>
            <a:r>
              <a:rPr sz="2400" spc="95" dirty="0">
                <a:latin typeface="Lucida Sans Unicode"/>
                <a:cs typeface="Lucida Sans Unicode"/>
              </a:rPr>
              <a:t>turning</a:t>
            </a:r>
            <a:r>
              <a:rPr sz="2400" spc="315" dirty="0">
                <a:latin typeface="Lucida Sans Unicode"/>
                <a:cs typeface="Lucida Sans Unicode"/>
              </a:rPr>
              <a:t> </a:t>
            </a:r>
            <a:r>
              <a:rPr sz="2400" spc="65" dirty="0">
                <a:latin typeface="Lucida Sans Unicode"/>
                <a:cs typeface="Lucida Sans Unicode"/>
              </a:rPr>
              <a:t>into</a:t>
            </a:r>
            <a:r>
              <a:rPr sz="2400" spc="310" dirty="0">
                <a:latin typeface="Lucida Sans Unicode"/>
                <a:cs typeface="Lucida Sans Unicode"/>
              </a:rPr>
              <a:t> </a:t>
            </a:r>
            <a:r>
              <a:rPr sz="2400" spc="204" dirty="0">
                <a:latin typeface="Lucida Sans Unicode"/>
                <a:cs typeface="Lucida Sans Unicode"/>
              </a:rPr>
              <a:t>an</a:t>
            </a:r>
            <a:endParaRPr sz="2400" dirty="0">
              <a:latin typeface="Lucida Sans Unicode"/>
              <a:cs typeface="Lucida Sans Unicode"/>
            </a:endParaRPr>
          </a:p>
          <a:p>
            <a:pPr marL="12700" marR="5080">
              <a:lnSpc>
                <a:spcPct val="114599"/>
              </a:lnSpc>
            </a:pPr>
            <a:r>
              <a:rPr sz="2400" spc="180" dirty="0">
                <a:latin typeface="Lucida Sans Unicode"/>
                <a:cs typeface="Lucida Sans Unicode"/>
              </a:rPr>
              <a:t>accident,</a:t>
            </a:r>
            <a:r>
              <a:rPr sz="2400" spc="315" dirty="0">
                <a:latin typeface="Lucida Sans Unicode"/>
                <a:cs typeface="Lucida Sans Unicode"/>
              </a:rPr>
              <a:t> </a:t>
            </a:r>
            <a:r>
              <a:rPr sz="2400" spc="55" dirty="0">
                <a:latin typeface="Lucida Sans Unicode"/>
                <a:cs typeface="Lucida Sans Unicode"/>
              </a:rPr>
              <a:t>injury</a:t>
            </a:r>
            <a:r>
              <a:rPr sz="2400" spc="315" dirty="0">
                <a:latin typeface="Lucida Sans Unicode"/>
                <a:cs typeface="Lucida Sans Unicode"/>
              </a:rPr>
              <a:t> </a:t>
            </a:r>
            <a:r>
              <a:rPr sz="2400" spc="30" dirty="0">
                <a:latin typeface="Lucida Sans Unicode"/>
                <a:cs typeface="Lucida Sans Unicode"/>
              </a:rPr>
              <a:t>or</a:t>
            </a:r>
            <a:r>
              <a:rPr sz="2400" spc="315" dirty="0">
                <a:latin typeface="Lucida Sans Unicode"/>
                <a:cs typeface="Lucida Sans Unicode"/>
              </a:rPr>
              <a:t> </a:t>
            </a:r>
            <a:r>
              <a:rPr sz="2400" spc="50" dirty="0">
                <a:latin typeface="Lucida Sans Unicode"/>
                <a:cs typeface="Lucida Sans Unicode"/>
              </a:rPr>
              <a:t>loss,</a:t>
            </a:r>
            <a:r>
              <a:rPr sz="2400" spc="315" dirty="0">
                <a:latin typeface="Lucida Sans Unicode"/>
                <a:cs typeface="Lucida Sans Unicode"/>
              </a:rPr>
              <a:t> </a:t>
            </a:r>
            <a:r>
              <a:rPr sz="2400" spc="114" dirty="0">
                <a:latin typeface="Lucida Sans Unicode"/>
                <a:cs typeface="Lucida Sans Unicode"/>
              </a:rPr>
              <a:t>the</a:t>
            </a:r>
            <a:r>
              <a:rPr sz="2400" spc="315" dirty="0">
                <a:latin typeface="Lucida Sans Unicode"/>
                <a:cs typeface="Lucida Sans Unicode"/>
              </a:rPr>
              <a:t> </a:t>
            </a:r>
            <a:r>
              <a:rPr sz="2400" spc="150" dirty="0">
                <a:latin typeface="Lucida Sans Unicode"/>
                <a:cs typeface="Lucida Sans Unicode"/>
              </a:rPr>
              <a:t>potential</a:t>
            </a:r>
            <a:r>
              <a:rPr sz="2400" spc="315" dirty="0">
                <a:latin typeface="Lucida Sans Unicode"/>
                <a:cs typeface="Lucida Sans Unicode"/>
              </a:rPr>
              <a:t> </a:t>
            </a:r>
            <a:r>
              <a:rPr sz="2400" spc="195" dirty="0">
                <a:latin typeface="Lucida Sans Unicode"/>
                <a:cs typeface="Lucida Sans Unicode"/>
              </a:rPr>
              <a:t>harm</a:t>
            </a:r>
            <a:r>
              <a:rPr sz="2400" spc="315" dirty="0">
                <a:latin typeface="Lucida Sans Unicode"/>
                <a:cs typeface="Lucida Sans Unicode"/>
              </a:rPr>
              <a:t> </a:t>
            </a:r>
            <a:r>
              <a:rPr sz="2400" spc="30" dirty="0">
                <a:latin typeface="Lucida Sans Unicode"/>
                <a:cs typeface="Lucida Sans Unicode"/>
              </a:rPr>
              <a:t>or </a:t>
            </a:r>
            <a:r>
              <a:rPr sz="2400" spc="-745" dirty="0">
                <a:latin typeface="Lucida Sans Unicode"/>
                <a:cs typeface="Lucida Sans Unicode"/>
              </a:rPr>
              <a:t> </a:t>
            </a:r>
            <a:r>
              <a:rPr sz="2400" spc="225" dirty="0">
                <a:latin typeface="Lucida Sans Unicode"/>
                <a:cs typeface="Lucida Sans Unicode"/>
              </a:rPr>
              <a:t>consequences</a:t>
            </a:r>
            <a:r>
              <a:rPr sz="2400" spc="310" dirty="0">
                <a:latin typeface="Lucida Sans Unicode"/>
                <a:cs typeface="Lucida Sans Unicode"/>
              </a:rPr>
              <a:t> </a:t>
            </a:r>
            <a:r>
              <a:rPr sz="2400" spc="220" dirty="0">
                <a:latin typeface="Lucida Sans Unicode"/>
                <a:cs typeface="Lucida Sans Unicode"/>
              </a:rPr>
              <a:t>and</a:t>
            </a:r>
            <a:r>
              <a:rPr sz="2400" spc="315" dirty="0">
                <a:latin typeface="Lucida Sans Unicode"/>
                <a:cs typeface="Lucida Sans Unicode"/>
              </a:rPr>
              <a:t> </a:t>
            </a:r>
            <a:r>
              <a:rPr sz="2400" spc="170" dirty="0">
                <a:latin typeface="Lucida Sans Unicode"/>
                <a:cs typeface="Lucida Sans Unicode"/>
              </a:rPr>
              <a:t>rate</a:t>
            </a:r>
            <a:r>
              <a:rPr sz="2400" spc="315" dirty="0">
                <a:latin typeface="Lucida Sans Unicode"/>
                <a:cs typeface="Lucida Sans Unicode"/>
              </a:rPr>
              <a:t> </a:t>
            </a:r>
            <a:r>
              <a:rPr sz="2400" spc="114" dirty="0">
                <a:latin typeface="Lucida Sans Unicode"/>
                <a:cs typeface="Lucida Sans Unicode"/>
              </a:rPr>
              <a:t>the</a:t>
            </a:r>
            <a:r>
              <a:rPr sz="2400" spc="310" dirty="0">
                <a:latin typeface="Lucida Sans Unicode"/>
                <a:cs typeface="Lucida Sans Unicode"/>
              </a:rPr>
              <a:t> </a:t>
            </a:r>
            <a:r>
              <a:rPr sz="2400" spc="-5" dirty="0">
                <a:latin typeface="Lucida Sans Unicode"/>
                <a:cs typeface="Lucida Sans Unicode"/>
              </a:rPr>
              <a:t>risk</a:t>
            </a:r>
            <a:r>
              <a:rPr sz="2400" spc="315" dirty="0">
                <a:latin typeface="Lucida Sans Unicode"/>
                <a:cs typeface="Lucida Sans Unicode"/>
              </a:rPr>
              <a:t> </a:t>
            </a:r>
            <a:r>
              <a:rPr sz="2400" spc="250" dirty="0">
                <a:latin typeface="Lucida Sans Unicode"/>
                <a:cs typeface="Lucida Sans Unicode"/>
              </a:rPr>
              <a:t>based</a:t>
            </a:r>
            <a:r>
              <a:rPr sz="2400" spc="315" dirty="0">
                <a:latin typeface="Lucida Sans Unicode"/>
                <a:cs typeface="Lucida Sans Unicode"/>
              </a:rPr>
              <a:t> </a:t>
            </a:r>
            <a:r>
              <a:rPr sz="2400" spc="85" dirty="0">
                <a:latin typeface="Lucida Sans Unicode"/>
                <a:cs typeface="Lucida Sans Unicode"/>
              </a:rPr>
              <a:t>on</a:t>
            </a:r>
            <a:endParaRPr sz="2400" dirty="0">
              <a:latin typeface="Lucida Sans Unicode"/>
              <a:cs typeface="Lucida Sans Unicode"/>
            </a:endParaRPr>
          </a:p>
          <a:p>
            <a:pPr marL="12700">
              <a:lnSpc>
                <a:spcPct val="100000"/>
              </a:lnSpc>
              <a:spcBef>
                <a:spcPts val="420"/>
              </a:spcBef>
            </a:pPr>
            <a:r>
              <a:rPr sz="2400" spc="114" dirty="0">
                <a:latin typeface="Lucida Sans Unicode"/>
                <a:cs typeface="Lucida Sans Unicode"/>
              </a:rPr>
              <a:t>the</a:t>
            </a:r>
            <a:r>
              <a:rPr sz="2400" spc="305" dirty="0">
                <a:latin typeface="Lucida Sans Unicode"/>
                <a:cs typeface="Lucida Sans Unicode"/>
              </a:rPr>
              <a:t> </a:t>
            </a:r>
            <a:r>
              <a:rPr sz="2400" spc="150" dirty="0">
                <a:latin typeface="Lucida Sans Unicode"/>
                <a:cs typeface="Lucida Sans Unicode"/>
              </a:rPr>
              <a:t>potential</a:t>
            </a:r>
            <a:r>
              <a:rPr sz="2400" spc="305" dirty="0">
                <a:latin typeface="Lucida Sans Unicode"/>
                <a:cs typeface="Lucida Sans Unicode"/>
              </a:rPr>
              <a:t> </a:t>
            </a:r>
            <a:r>
              <a:rPr sz="2400" spc="145" dirty="0">
                <a:latin typeface="Lucida Sans Unicode"/>
                <a:cs typeface="Lucida Sans Unicode"/>
              </a:rPr>
              <a:t>severity</a:t>
            </a:r>
            <a:r>
              <a:rPr sz="2400" spc="305" dirty="0">
                <a:latin typeface="Lucida Sans Unicode"/>
                <a:cs typeface="Lucida Sans Unicode"/>
              </a:rPr>
              <a:t> </a:t>
            </a:r>
            <a:r>
              <a:rPr sz="2400" spc="50" dirty="0">
                <a:latin typeface="Lucida Sans Unicode"/>
                <a:cs typeface="Lucida Sans Unicode"/>
              </a:rPr>
              <a:t>of</a:t>
            </a:r>
            <a:r>
              <a:rPr sz="2400" spc="305" dirty="0">
                <a:latin typeface="Lucida Sans Unicode"/>
                <a:cs typeface="Lucida Sans Unicode"/>
              </a:rPr>
              <a:t> </a:t>
            </a:r>
            <a:r>
              <a:rPr sz="2400" spc="114" dirty="0">
                <a:latin typeface="Lucida Sans Unicode"/>
                <a:cs typeface="Lucida Sans Unicode"/>
              </a:rPr>
              <a:t>the</a:t>
            </a:r>
            <a:r>
              <a:rPr sz="2400" spc="305" dirty="0">
                <a:latin typeface="Lucida Sans Unicode"/>
                <a:cs typeface="Lucida Sans Unicode"/>
              </a:rPr>
              <a:t> </a:t>
            </a:r>
            <a:r>
              <a:rPr sz="2400" spc="145" dirty="0">
                <a:latin typeface="Lucida Sans Unicode"/>
                <a:cs typeface="Lucida Sans Unicode"/>
              </a:rPr>
              <a:t>harm.</a:t>
            </a:r>
            <a:endParaRPr sz="2400" dirty="0">
              <a:latin typeface="Lucida Sans Unicode"/>
              <a:cs typeface="Lucida Sans Unicode"/>
            </a:endParaRPr>
          </a:p>
          <a:p>
            <a:pPr marL="12700" marR="259079">
              <a:lnSpc>
                <a:spcPct val="114599"/>
              </a:lnSpc>
              <a:spcBef>
                <a:spcPts val="3300"/>
              </a:spcBef>
            </a:pPr>
            <a:r>
              <a:rPr sz="2400" spc="120" dirty="0">
                <a:latin typeface="Lucida Sans Unicode"/>
                <a:cs typeface="Lucida Sans Unicode"/>
              </a:rPr>
              <a:t>3.Determine</a:t>
            </a:r>
            <a:r>
              <a:rPr sz="2400" spc="310" dirty="0">
                <a:latin typeface="Lucida Sans Unicode"/>
                <a:cs typeface="Lucida Sans Unicode"/>
              </a:rPr>
              <a:t> </a:t>
            </a:r>
            <a:r>
              <a:rPr sz="2400" spc="220" dirty="0">
                <a:latin typeface="Lucida Sans Unicode"/>
                <a:cs typeface="Lucida Sans Unicode"/>
              </a:rPr>
              <a:t>and</a:t>
            </a:r>
            <a:r>
              <a:rPr sz="2400" spc="315" dirty="0">
                <a:latin typeface="Lucida Sans Unicode"/>
                <a:cs typeface="Lucida Sans Unicode"/>
              </a:rPr>
              <a:t> </a:t>
            </a:r>
            <a:r>
              <a:rPr sz="2400" spc="175" dirty="0">
                <a:latin typeface="Lucida Sans Unicode"/>
                <a:cs typeface="Lucida Sans Unicode"/>
              </a:rPr>
              <a:t>implement</a:t>
            </a:r>
            <a:r>
              <a:rPr sz="2400" spc="315" dirty="0">
                <a:latin typeface="Lucida Sans Unicode"/>
                <a:cs typeface="Lucida Sans Unicode"/>
              </a:rPr>
              <a:t> </a:t>
            </a:r>
            <a:r>
              <a:rPr sz="2400" spc="125" dirty="0">
                <a:latin typeface="Lucida Sans Unicode"/>
                <a:cs typeface="Lucida Sans Unicode"/>
              </a:rPr>
              <a:t>control</a:t>
            </a:r>
            <a:r>
              <a:rPr sz="2400" spc="315" dirty="0">
                <a:latin typeface="Lucida Sans Unicode"/>
                <a:cs typeface="Lucida Sans Unicode"/>
              </a:rPr>
              <a:t> </a:t>
            </a:r>
            <a:r>
              <a:rPr sz="2400" spc="130" dirty="0">
                <a:latin typeface="Lucida Sans Unicode"/>
                <a:cs typeface="Lucida Sans Unicode"/>
              </a:rPr>
              <a:t>options </a:t>
            </a:r>
            <a:r>
              <a:rPr sz="2400" spc="-745" dirty="0">
                <a:latin typeface="Lucida Sans Unicode"/>
                <a:cs typeface="Lucida Sans Unicode"/>
              </a:rPr>
              <a:t> </a:t>
            </a:r>
            <a:r>
              <a:rPr sz="2400" spc="55" dirty="0">
                <a:latin typeface="Lucida Sans Unicode"/>
                <a:cs typeface="Lucida Sans Unicode"/>
              </a:rPr>
              <a:t>to</a:t>
            </a:r>
            <a:r>
              <a:rPr sz="2400" spc="310" dirty="0">
                <a:latin typeface="Lucida Sans Unicode"/>
                <a:cs typeface="Lucida Sans Unicode"/>
              </a:rPr>
              <a:t> </a:t>
            </a:r>
            <a:r>
              <a:rPr sz="2400" spc="160" dirty="0">
                <a:latin typeface="Lucida Sans Unicode"/>
                <a:cs typeface="Lucida Sans Unicode"/>
              </a:rPr>
              <a:t>eliminate</a:t>
            </a:r>
            <a:r>
              <a:rPr sz="2400" spc="315" dirty="0">
                <a:latin typeface="Lucida Sans Unicode"/>
                <a:cs typeface="Lucida Sans Unicode"/>
              </a:rPr>
              <a:t> </a:t>
            </a:r>
            <a:r>
              <a:rPr sz="2400" spc="30" dirty="0">
                <a:latin typeface="Lucida Sans Unicode"/>
                <a:cs typeface="Lucida Sans Unicode"/>
              </a:rPr>
              <a:t>or</a:t>
            </a:r>
            <a:r>
              <a:rPr sz="2400" spc="310" dirty="0">
                <a:latin typeface="Lucida Sans Unicode"/>
                <a:cs typeface="Lucida Sans Unicode"/>
              </a:rPr>
              <a:t> </a:t>
            </a:r>
            <a:r>
              <a:rPr sz="2400" spc="145" dirty="0">
                <a:latin typeface="Lucida Sans Unicode"/>
                <a:cs typeface="Lucida Sans Unicode"/>
              </a:rPr>
              <a:t>minimise</a:t>
            </a:r>
            <a:r>
              <a:rPr sz="2400" spc="315" dirty="0">
                <a:latin typeface="Lucida Sans Unicode"/>
                <a:cs typeface="Lucida Sans Unicode"/>
              </a:rPr>
              <a:t> </a:t>
            </a:r>
            <a:r>
              <a:rPr sz="2400" spc="114" dirty="0">
                <a:latin typeface="Lucida Sans Unicode"/>
                <a:cs typeface="Lucida Sans Unicode"/>
              </a:rPr>
              <a:t>the</a:t>
            </a:r>
            <a:r>
              <a:rPr sz="2400" spc="315" dirty="0">
                <a:latin typeface="Lucida Sans Unicode"/>
                <a:cs typeface="Lucida Sans Unicode"/>
              </a:rPr>
              <a:t> </a:t>
            </a:r>
            <a:r>
              <a:rPr sz="2400" spc="-20" dirty="0">
                <a:latin typeface="Lucida Sans Unicode"/>
                <a:cs typeface="Lucida Sans Unicode"/>
              </a:rPr>
              <a:t>risk.</a:t>
            </a:r>
            <a:endParaRPr sz="2400" dirty="0">
              <a:latin typeface="Lucida Sans Unicode"/>
              <a:cs typeface="Lucida Sans Unicode"/>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8600440" marR="5080">
              <a:lnSpc>
                <a:spcPct val="116500"/>
              </a:lnSpc>
              <a:spcBef>
                <a:spcPts val="95"/>
              </a:spcBef>
            </a:pPr>
            <a:r>
              <a:rPr spc="-40" dirty="0"/>
              <a:t>Conducting</a:t>
            </a:r>
            <a:r>
              <a:rPr spc="-220" dirty="0"/>
              <a:t> </a:t>
            </a:r>
            <a:r>
              <a:rPr spc="130" dirty="0"/>
              <a:t>a</a:t>
            </a:r>
            <a:r>
              <a:rPr spc="-215" dirty="0"/>
              <a:t> </a:t>
            </a:r>
            <a:r>
              <a:rPr spc="-165" dirty="0"/>
              <a:t>risk </a:t>
            </a:r>
            <a:r>
              <a:rPr spc="-1490" dirty="0"/>
              <a:t> </a:t>
            </a:r>
            <a:r>
              <a:rPr spc="-95" dirty="0"/>
              <a:t>assessment</a:t>
            </a:r>
          </a:p>
        </p:txBody>
      </p:sp>
      <p:pic>
        <p:nvPicPr>
          <p:cNvPr id="8" name="object 5">
            <a:hlinkClick r:id="rId3" action="ppaction://hlinksldjump"/>
            <a:extLst>
              <a:ext uri="{FF2B5EF4-FFF2-40B4-BE49-F238E27FC236}">
                <a16:creationId xmlns:a16="http://schemas.microsoft.com/office/drawing/2014/main" id="{59CDE637-D9AF-D4DC-F220-9E0AE4990C9F}"/>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9258299" cy="10286999"/>
          </a:xfrm>
          <a:prstGeom prst="rect">
            <a:avLst/>
          </a:prstGeom>
        </p:spPr>
      </p:pic>
      <p:sp>
        <p:nvSpPr>
          <p:cNvPr id="4" name="object 4"/>
          <p:cNvSpPr txBox="1"/>
          <p:nvPr/>
        </p:nvSpPr>
        <p:spPr>
          <a:xfrm>
            <a:off x="9603868" y="2096054"/>
            <a:ext cx="7632065" cy="5892800"/>
          </a:xfrm>
          <a:prstGeom prst="rect">
            <a:avLst/>
          </a:prstGeom>
        </p:spPr>
        <p:txBody>
          <a:bodyPr vert="horz" wrap="square" lIns="0" tIns="12700" rIns="0" bIns="0" rtlCol="0">
            <a:spAutoFit/>
          </a:bodyPr>
          <a:lstStyle/>
          <a:p>
            <a:pPr marL="12700" marR="32384">
              <a:lnSpc>
                <a:spcPct val="114599"/>
              </a:lnSpc>
              <a:spcBef>
                <a:spcPts val="100"/>
              </a:spcBef>
            </a:pPr>
            <a:r>
              <a:rPr sz="2400" spc="-55" dirty="0">
                <a:latin typeface="Lucida Sans Unicode"/>
                <a:cs typeface="Lucida Sans Unicode"/>
              </a:rPr>
              <a:t>The</a:t>
            </a:r>
            <a:r>
              <a:rPr sz="2400" spc="-40" dirty="0">
                <a:latin typeface="Lucida Sans Unicode"/>
                <a:cs typeface="Lucida Sans Unicode"/>
              </a:rPr>
              <a:t> </a:t>
            </a:r>
            <a:r>
              <a:rPr sz="2400" spc="-75" dirty="0">
                <a:latin typeface="Lucida Sans Unicode"/>
                <a:cs typeface="Lucida Sans Unicode"/>
              </a:rPr>
              <a:t>likelihood</a:t>
            </a:r>
            <a:r>
              <a:rPr sz="2400" spc="-40" dirty="0">
                <a:latin typeface="Lucida Sans Unicode"/>
                <a:cs typeface="Lucida Sans Unicode"/>
              </a:rPr>
              <a:t> </a:t>
            </a:r>
            <a:r>
              <a:rPr sz="2400" spc="-35" dirty="0">
                <a:latin typeface="Lucida Sans Unicode"/>
                <a:cs typeface="Lucida Sans Unicode"/>
              </a:rPr>
              <a:t>of </a:t>
            </a:r>
            <a:r>
              <a:rPr sz="2400" spc="260" dirty="0">
                <a:latin typeface="Lucida Sans Unicode"/>
                <a:cs typeface="Lucida Sans Unicode"/>
              </a:rPr>
              <a:t>a</a:t>
            </a:r>
            <a:r>
              <a:rPr sz="2400" spc="-40" dirty="0">
                <a:latin typeface="Lucida Sans Unicode"/>
                <a:cs typeface="Lucida Sans Unicode"/>
              </a:rPr>
              <a:t> </a:t>
            </a:r>
            <a:r>
              <a:rPr sz="2400" spc="-140" dirty="0">
                <a:latin typeface="Lucida Sans Unicode"/>
                <a:cs typeface="Lucida Sans Unicode"/>
              </a:rPr>
              <a:t>risk</a:t>
            </a:r>
            <a:r>
              <a:rPr sz="2400" spc="-35" dirty="0">
                <a:latin typeface="Lucida Sans Unicode"/>
                <a:cs typeface="Lucida Sans Unicode"/>
              </a:rPr>
              <a:t> </a:t>
            </a:r>
            <a:r>
              <a:rPr sz="2400" spc="145" dirty="0">
                <a:latin typeface="Lucida Sans Unicode"/>
                <a:cs typeface="Lucida Sans Unicode"/>
              </a:rPr>
              <a:t>can</a:t>
            </a:r>
            <a:r>
              <a:rPr sz="2400" spc="-40" dirty="0">
                <a:latin typeface="Lucida Sans Unicode"/>
                <a:cs typeface="Lucida Sans Unicode"/>
              </a:rPr>
              <a:t> </a:t>
            </a:r>
            <a:r>
              <a:rPr sz="2400" spc="-10" dirty="0">
                <a:latin typeface="Lucida Sans Unicode"/>
                <a:cs typeface="Lucida Sans Unicode"/>
              </a:rPr>
              <a:t>then</a:t>
            </a:r>
            <a:r>
              <a:rPr sz="2400" spc="-35" dirty="0">
                <a:latin typeface="Lucida Sans Unicode"/>
                <a:cs typeface="Lucida Sans Unicode"/>
              </a:rPr>
              <a:t> </a:t>
            </a:r>
            <a:r>
              <a:rPr sz="2400" spc="95" dirty="0">
                <a:latin typeface="Lucida Sans Unicode"/>
                <a:cs typeface="Lucida Sans Unicode"/>
              </a:rPr>
              <a:t>be</a:t>
            </a:r>
            <a:r>
              <a:rPr sz="2400" spc="-40" dirty="0">
                <a:latin typeface="Lucida Sans Unicode"/>
                <a:cs typeface="Lucida Sans Unicode"/>
              </a:rPr>
              <a:t> </a:t>
            </a:r>
            <a:r>
              <a:rPr sz="2400" spc="25" dirty="0">
                <a:latin typeface="Lucida Sans Unicode"/>
                <a:cs typeface="Lucida Sans Unicode"/>
              </a:rPr>
              <a:t>determined</a:t>
            </a:r>
            <a:r>
              <a:rPr sz="2400" spc="-40" dirty="0">
                <a:latin typeface="Lucida Sans Unicode"/>
                <a:cs typeface="Lucida Sans Unicode"/>
              </a:rPr>
              <a:t> </a:t>
            </a:r>
            <a:r>
              <a:rPr sz="2400" spc="-100" dirty="0">
                <a:latin typeface="Lucida Sans Unicode"/>
                <a:cs typeface="Lucida Sans Unicode"/>
              </a:rPr>
              <a:t>in</a:t>
            </a:r>
            <a:r>
              <a:rPr sz="2400" spc="-35" dirty="0">
                <a:latin typeface="Lucida Sans Unicode"/>
                <a:cs typeface="Lucida Sans Unicode"/>
              </a:rPr>
              <a:t> </a:t>
            </a:r>
            <a:r>
              <a:rPr sz="2400" spc="260" dirty="0">
                <a:latin typeface="Lucida Sans Unicode"/>
                <a:cs typeface="Lucida Sans Unicode"/>
              </a:rPr>
              <a:t>a </a:t>
            </a:r>
            <a:r>
              <a:rPr sz="2400" spc="-745" dirty="0">
                <a:latin typeface="Lucida Sans Unicode"/>
                <a:cs typeface="Lucida Sans Unicode"/>
              </a:rPr>
              <a:t> </a:t>
            </a:r>
            <a:r>
              <a:rPr sz="2400" spc="25" dirty="0">
                <a:latin typeface="Lucida Sans Unicode"/>
                <a:cs typeface="Lucida Sans Unicode"/>
              </a:rPr>
              <a:t>number</a:t>
            </a:r>
            <a:r>
              <a:rPr sz="2400" spc="-45" dirty="0">
                <a:latin typeface="Lucida Sans Unicode"/>
                <a:cs typeface="Lucida Sans Unicode"/>
              </a:rPr>
              <a:t> </a:t>
            </a:r>
            <a:r>
              <a:rPr sz="2400" spc="-35" dirty="0">
                <a:latin typeface="Lucida Sans Unicode"/>
                <a:cs typeface="Lucida Sans Unicode"/>
              </a:rPr>
              <a:t>of</a:t>
            </a:r>
            <a:r>
              <a:rPr sz="2400" spc="-40" dirty="0">
                <a:latin typeface="Lucida Sans Unicode"/>
                <a:cs typeface="Lucida Sans Unicode"/>
              </a:rPr>
              <a:t> </a:t>
            </a:r>
            <a:r>
              <a:rPr sz="2400" spc="-35" dirty="0">
                <a:latin typeface="Lucida Sans Unicode"/>
                <a:cs typeface="Lucida Sans Unicode"/>
              </a:rPr>
              <a:t>different</a:t>
            </a:r>
            <a:r>
              <a:rPr sz="2400" spc="-40" dirty="0">
                <a:latin typeface="Lucida Sans Unicode"/>
                <a:cs typeface="Lucida Sans Unicode"/>
              </a:rPr>
              <a:t> </a:t>
            </a:r>
            <a:r>
              <a:rPr sz="2400" spc="60" dirty="0">
                <a:latin typeface="Lucida Sans Unicode"/>
                <a:cs typeface="Lucida Sans Unicode"/>
              </a:rPr>
              <a:t>ways:</a:t>
            </a:r>
            <a:endParaRPr sz="2400" dirty="0">
              <a:latin typeface="Lucida Sans Unicode"/>
              <a:cs typeface="Lucida Sans Unicode"/>
            </a:endParaRPr>
          </a:p>
          <a:p>
            <a:pPr marL="530225" marR="27940" indent="-186690">
              <a:lnSpc>
                <a:spcPct val="114599"/>
              </a:lnSpc>
              <a:buAutoNum type="arabicPeriod"/>
              <a:tabLst>
                <a:tab pos="530860" algn="l"/>
              </a:tabLst>
            </a:pPr>
            <a:r>
              <a:rPr sz="2400" spc="25" dirty="0">
                <a:latin typeface="Lucida Sans Unicode"/>
                <a:cs typeface="Lucida Sans Unicode"/>
              </a:rPr>
              <a:t>Quantitatively: </a:t>
            </a:r>
            <a:r>
              <a:rPr sz="2400" spc="-55" dirty="0">
                <a:latin typeface="Lucida Sans Unicode"/>
                <a:cs typeface="Lucida Sans Unicode"/>
              </a:rPr>
              <a:t>The </a:t>
            </a:r>
            <a:r>
              <a:rPr sz="2400" spc="-75" dirty="0">
                <a:latin typeface="Lucida Sans Unicode"/>
                <a:cs typeface="Lucida Sans Unicode"/>
              </a:rPr>
              <a:t>likelihood </a:t>
            </a:r>
            <a:r>
              <a:rPr sz="2400" spc="-35" dirty="0">
                <a:latin typeface="Lucida Sans Unicode"/>
                <a:cs typeface="Lucida Sans Unicode"/>
              </a:rPr>
              <a:t>of </a:t>
            </a:r>
            <a:r>
              <a:rPr sz="2400" dirty="0">
                <a:latin typeface="Lucida Sans Unicode"/>
                <a:cs typeface="Lucida Sans Unicode"/>
              </a:rPr>
              <a:t>the </a:t>
            </a:r>
            <a:r>
              <a:rPr sz="2400" spc="-140" dirty="0">
                <a:latin typeface="Lucida Sans Unicode"/>
                <a:cs typeface="Lucida Sans Unicode"/>
              </a:rPr>
              <a:t>risk </a:t>
            </a:r>
            <a:r>
              <a:rPr sz="2400" spc="-135" dirty="0">
                <a:latin typeface="Lucida Sans Unicode"/>
                <a:cs typeface="Lucida Sans Unicode"/>
              </a:rPr>
              <a:t> </a:t>
            </a:r>
            <a:r>
              <a:rPr sz="2400" spc="5" dirty="0">
                <a:latin typeface="Lucida Sans Unicode"/>
                <a:cs typeface="Lucida Sans Unicode"/>
              </a:rPr>
              <a:t>occurring </a:t>
            </a:r>
            <a:r>
              <a:rPr sz="2400" spc="-75" dirty="0">
                <a:latin typeface="Lucida Sans Unicode"/>
                <a:cs typeface="Lucida Sans Unicode"/>
              </a:rPr>
              <a:t>is </a:t>
            </a:r>
            <a:r>
              <a:rPr sz="2400" dirty="0">
                <a:latin typeface="Lucida Sans Unicode"/>
                <a:cs typeface="Lucida Sans Unicode"/>
              </a:rPr>
              <a:t>expressed </a:t>
            </a:r>
            <a:r>
              <a:rPr sz="2400" spc="-100" dirty="0">
                <a:latin typeface="Lucida Sans Unicode"/>
                <a:cs typeface="Lucida Sans Unicode"/>
              </a:rPr>
              <a:t>in </a:t>
            </a:r>
            <a:r>
              <a:rPr sz="2400" spc="25" dirty="0">
                <a:latin typeface="Lucida Sans Unicode"/>
                <a:cs typeface="Lucida Sans Unicode"/>
              </a:rPr>
              <a:t>numbers </a:t>
            </a:r>
            <a:r>
              <a:rPr sz="2400" spc="15" dirty="0">
                <a:latin typeface="Lucida Sans Unicode"/>
                <a:cs typeface="Lucida Sans Unicode"/>
              </a:rPr>
              <a:t>that </a:t>
            </a:r>
            <a:r>
              <a:rPr sz="2400" spc="-40" dirty="0">
                <a:latin typeface="Lucida Sans Unicode"/>
                <a:cs typeface="Lucida Sans Unicode"/>
              </a:rPr>
              <a:t>identify </a:t>
            </a:r>
            <a:r>
              <a:rPr sz="2400" spc="-35" dirty="0">
                <a:latin typeface="Lucida Sans Unicode"/>
                <a:cs typeface="Lucida Sans Unicode"/>
              </a:rPr>
              <a:t> </a:t>
            </a:r>
            <a:r>
              <a:rPr sz="2400" dirty="0">
                <a:latin typeface="Lucida Sans Unicode"/>
                <a:cs typeface="Lucida Sans Unicode"/>
              </a:rPr>
              <a:t>the </a:t>
            </a:r>
            <a:r>
              <a:rPr sz="2400" spc="-15" dirty="0">
                <a:latin typeface="Lucida Sans Unicode"/>
                <a:cs typeface="Lucida Sans Unicode"/>
              </a:rPr>
              <a:t>probability </a:t>
            </a:r>
            <a:r>
              <a:rPr sz="2400" spc="-35" dirty="0">
                <a:latin typeface="Lucida Sans Unicode"/>
                <a:cs typeface="Lucida Sans Unicode"/>
              </a:rPr>
              <a:t>of </a:t>
            </a:r>
            <a:r>
              <a:rPr sz="2400" dirty="0">
                <a:latin typeface="Lucida Sans Unicode"/>
                <a:cs typeface="Lucida Sans Unicode"/>
              </a:rPr>
              <a:t>the </a:t>
            </a:r>
            <a:r>
              <a:rPr sz="2400" spc="-140" dirty="0">
                <a:latin typeface="Lucida Sans Unicode"/>
                <a:cs typeface="Lucida Sans Unicode"/>
              </a:rPr>
              <a:t>risk </a:t>
            </a:r>
            <a:r>
              <a:rPr sz="2400" spc="-20" dirty="0">
                <a:latin typeface="Lucida Sans Unicode"/>
                <a:cs typeface="Lucida Sans Unicode"/>
              </a:rPr>
              <a:t>occurring. </a:t>
            </a:r>
            <a:r>
              <a:rPr sz="2400" spc="-10" dirty="0">
                <a:latin typeface="Lucida Sans Unicode"/>
                <a:cs typeface="Lucida Sans Unicode"/>
              </a:rPr>
              <a:t>These </a:t>
            </a:r>
            <a:r>
              <a:rPr sz="2400" spc="-5" dirty="0">
                <a:latin typeface="Lucida Sans Unicode"/>
                <a:cs typeface="Lucida Sans Unicode"/>
              </a:rPr>
              <a:t> </a:t>
            </a:r>
            <a:r>
              <a:rPr sz="2400" spc="-65" dirty="0">
                <a:latin typeface="Lucida Sans Unicode"/>
                <a:cs typeface="Lucida Sans Unicode"/>
              </a:rPr>
              <a:t>likelihoods </a:t>
            </a:r>
            <a:r>
              <a:rPr sz="2400" spc="150" dirty="0">
                <a:latin typeface="Lucida Sans Unicode"/>
                <a:cs typeface="Lucida Sans Unicode"/>
              </a:rPr>
              <a:t>may </a:t>
            </a:r>
            <a:r>
              <a:rPr sz="2400" spc="95" dirty="0">
                <a:latin typeface="Lucida Sans Unicode"/>
                <a:cs typeface="Lucida Sans Unicode"/>
              </a:rPr>
              <a:t>be </a:t>
            </a:r>
            <a:r>
              <a:rPr sz="2400" dirty="0">
                <a:latin typeface="Lucida Sans Unicode"/>
                <a:cs typeface="Lucida Sans Unicode"/>
              </a:rPr>
              <a:t>expressed </a:t>
            </a:r>
            <a:r>
              <a:rPr sz="2400" spc="140" dirty="0">
                <a:latin typeface="Lucida Sans Unicode"/>
                <a:cs typeface="Lucida Sans Unicode"/>
              </a:rPr>
              <a:t>as </a:t>
            </a:r>
            <a:r>
              <a:rPr sz="2400" spc="30" dirty="0">
                <a:latin typeface="Lucida Sans Unicode"/>
                <a:cs typeface="Lucida Sans Unicode"/>
              </a:rPr>
              <a:t>percentages, </a:t>
            </a:r>
            <a:r>
              <a:rPr sz="2400" spc="35" dirty="0">
                <a:latin typeface="Lucida Sans Unicode"/>
                <a:cs typeface="Lucida Sans Unicode"/>
              </a:rPr>
              <a:t> </a:t>
            </a:r>
            <a:r>
              <a:rPr sz="2400" dirty="0">
                <a:latin typeface="Lucida Sans Unicode"/>
                <a:cs typeface="Lucida Sans Unicode"/>
              </a:rPr>
              <a:t>fractions</a:t>
            </a:r>
            <a:r>
              <a:rPr sz="2400" spc="-45" dirty="0">
                <a:latin typeface="Lucida Sans Unicode"/>
                <a:cs typeface="Lucida Sans Unicode"/>
              </a:rPr>
              <a:t> </a:t>
            </a:r>
            <a:r>
              <a:rPr sz="2400" spc="-55" dirty="0">
                <a:latin typeface="Lucida Sans Unicode"/>
                <a:cs typeface="Lucida Sans Unicode"/>
              </a:rPr>
              <a:t>or</a:t>
            </a:r>
            <a:r>
              <a:rPr sz="2400" spc="-40" dirty="0">
                <a:latin typeface="Lucida Sans Unicode"/>
                <a:cs typeface="Lucida Sans Unicode"/>
              </a:rPr>
              <a:t> </a:t>
            </a:r>
            <a:r>
              <a:rPr sz="2400" spc="-15" dirty="0">
                <a:latin typeface="Lucida Sans Unicode"/>
                <a:cs typeface="Lucida Sans Unicode"/>
              </a:rPr>
              <a:t>ratios</a:t>
            </a:r>
            <a:r>
              <a:rPr sz="2400" spc="-40" dirty="0">
                <a:latin typeface="Lucida Sans Unicode"/>
                <a:cs typeface="Lucida Sans Unicode"/>
              </a:rPr>
              <a:t> </a:t>
            </a:r>
            <a:r>
              <a:rPr sz="2400" spc="-55" dirty="0">
                <a:latin typeface="Lucida Sans Unicode"/>
                <a:cs typeface="Lucida Sans Unicode"/>
              </a:rPr>
              <a:t>or</a:t>
            </a:r>
            <a:r>
              <a:rPr sz="2400" spc="-40" dirty="0">
                <a:latin typeface="Lucida Sans Unicode"/>
                <a:cs typeface="Lucida Sans Unicode"/>
              </a:rPr>
              <a:t> </a:t>
            </a:r>
            <a:r>
              <a:rPr sz="2400" spc="260" dirty="0">
                <a:latin typeface="Lucida Sans Unicode"/>
                <a:cs typeface="Lucida Sans Unicode"/>
              </a:rPr>
              <a:t>a</a:t>
            </a:r>
            <a:r>
              <a:rPr sz="2400" spc="-40" dirty="0">
                <a:latin typeface="Lucida Sans Unicode"/>
                <a:cs typeface="Lucida Sans Unicode"/>
              </a:rPr>
              <a:t> ranking </a:t>
            </a:r>
            <a:r>
              <a:rPr sz="2400" spc="50" dirty="0">
                <a:latin typeface="Lucida Sans Unicode"/>
                <a:cs typeface="Lucida Sans Unicode"/>
              </a:rPr>
              <a:t>between</a:t>
            </a:r>
            <a:r>
              <a:rPr sz="2400" spc="-40" dirty="0">
                <a:latin typeface="Lucida Sans Unicode"/>
                <a:cs typeface="Lucida Sans Unicode"/>
              </a:rPr>
              <a:t> </a:t>
            </a:r>
            <a:r>
              <a:rPr sz="2400" spc="-5" dirty="0">
                <a:latin typeface="Lucida Sans Unicode"/>
                <a:cs typeface="Lucida Sans Unicode"/>
              </a:rPr>
              <a:t>0</a:t>
            </a:r>
            <a:r>
              <a:rPr sz="2400" spc="-40" dirty="0">
                <a:latin typeface="Lucida Sans Unicode"/>
                <a:cs typeface="Lucida Sans Unicode"/>
              </a:rPr>
              <a:t> </a:t>
            </a:r>
            <a:r>
              <a:rPr sz="2400" spc="100" dirty="0">
                <a:latin typeface="Lucida Sans Unicode"/>
                <a:cs typeface="Lucida Sans Unicode"/>
              </a:rPr>
              <a:t>and</a:t>
            </a:r>
            <a:r>
              <a:rPr sz="2400" spc="-40" dirty="0">
                <a:latin typeface="Lucida Sans Unicode"/>
                <a:cs typeface="Lucida Sans Unicode"/>
              </a:rPr>
              <a:t> </a:t>
            </a:r>
            <a:r>
              <a:rPr sz="2400" spc="-525" dirty="0">
                <a:latin typeface="Lucida Sans Unicode"/>
                <a:cs typeface="Lucida Sans Unicode"/>
              </a:rPr>
              <a:t>1.</a:t>
            </a:r>
            <a:endParaRPr sz="2400" dirty="0">
              <a:latin typeface="Lucida Sans Unicode"/>
              <a:cs typeface="Lucida Sans Unicode"/>
            </a:endParaRPr>
          </a:p>
          <a:p>
            <a:pPr marL="530225" marR="370840" indent="-274320">
              <a:lnSpc>
                <a:spcPct val="114599"/>
              </a:lnSpc>
              <a:buAutoNum type="arabicPeriod"/>
              <a:tabLst>
                <a:tab pos="530860" algn="l"/>
              </a:tabLst>
            </a:pPr>
            <a:r>
              <a:rPr sz="2400" spc="5" dirty="0">
                <a:latin typeface="Lucida Sans Unicode"/>
                <a:cs typeface="Lucida Sans Unicode"/>
              </a:rPr>
              <a:t>Ranking:</a:t>
            </a:r>
            <a:r>
              <a:rPr sz="2400" spc="-40" dirty="0">
                <a:latin typeface="Lucida Sans Unicode"/>
                <a:cs typeface="Lucida Sans Unicode"/>
              </a:rPr>
              <a:t> </a:t>
            </a:r>
            <a:r>
              <a:rPr sz="2400" spc="-130" dirty="0">
                <a:latin typeface="Lucida Sans Unicode"/>
                <a:cs typeface="Lucida Sans Unicode"/>
              </a:rPr>
              <a:t>If</a:t>
            </a:r>
            <a:r>
              <a:rPr sz="2400" spc="-40" dirty="0">
                <a:latin typeface="Lucida Sans Unicode"/>
                <a:cs typeface="Lucida Sans Unicode"/>
              </a:rPr>
              <a:t> </a:t>
            </a:r>
            <a:r>
              <a:rPr sz="2400" spc="260" dirty="0">
                <a:latin typeface="Lucida Sans Unicode"/>
                <a:cs typeface="Lucida Sans Unicode"/>
              </a:rPr>
              <a:t>a</a:t>
            </a:r>
            <a:r>
              <a:rPr sz="2400" spc="-40" dirty="0">
                <a:latin typeface="Lucida Sans Unicode"/>
                <a:cs typeface="Lucida Sans Unicode"/>
              </a:rPr>
              <a:t> </a:t>
            </a:r>
            <a:r>
              <a:rPr sz="2400" spc="25" dirty="0">
                <a:latin typeface="Lucida Sans Unicode"/>
                <a:cs typeface="Lucida Sans Unicode"/>
              </a:rPr>
              <a:t>number</a:t>
            </a:r>
            <a:r>
              <a:rPr sz="2400" spc="-35" dirty="0">
                <a:latin typeface="Lucida Sans Unicode"/>
                <a:cs typeface="Lucida Sans Unicode"/>
              </a:rPr>
              <a:t> of</a:t>
            </a:r>
            <a:r>
              <a:rPr sz="2400" spc="-40" dirty="0">
                <a:latin typeface="Lucida Sans Unicode"/>
                <a:cs typeface="Lucida Sans Unicode"/>
              </a:rPr>
              <a:t> </a:t>
            </a:r>
            <a:r>
              <a:rPr sz="2400" spc="15" dirty="0">
                <a:latin typeface="Lucida Sans Unicode"/>
                <a:cs typeface="Lucida Sans Unicode"/>
              </a:rPr>
              <a:t>hazards</a:t>
            </a:r>
            <a:r>
              <a:rPr sz="2400" spc="-40" dirty="0">
                <a:latin typeface="Lucida Sans Unicode"/>
                <a:cs typeface="Lucida Sans Unicode"/>
              </a:rPr>
              <a:t> </a:t>
            </a:r>
            <a:r>
              <a:rPr sz="2400" spc="-55" dirty="0">
                <a:latin typeface="Lucida Sans Unicode"/>
                <a:cs typeface="Lucida Sans Unicode"/>
              </a:rPr>
              <a:t>or</a:t>
            </a:r>
            <a:r>
              <a:rPr sz="2400" spc="-35" dirty="0">
                <a:latin typeface="Lucida Sans Unicode"/>
                <a:cs typeface="Lucida Sans Unicode"/>
              </a:rPr>
              <a:t> </a:t>
            </a:r>
            <a:r>
              <a:rPr sz="2400" spc="-105" dirty="0">
                <a:latin typeface="Lucida Sans Unicode"/>
                <a:cs typeface="Lucida Sans Unicode"/>
              </a:rPr>
              <a:t>risks</a:t>
            </a:r>
            <a:r>
              <a:rPr sz="2400" spc="-40" dirty="0">
                <a:latin typeface="Lucida Sans Unicode"/>
                <a:cs typeface="Lucida Sans Unicode"/>
              </a:rPr>
              <a:t> </a:t>
            </a:r>
            <a:r>
              <a:rPr sz="2400" spc="95" dirty="0">
                <a:latin typeface="Lucida Sans Unicode"/>
                <a:cs typeface="Lucida Sans Unicode"/>
              </a:rPr>
              <a:t>have </a:t>
            </a:r>
            <a:r>
              <a:rPr sz="2400" spc="-745" dirty="0">
                <a:latin typeface="Lucida Sans Unicode"/>
                <a:cs typeface="Lucida Sans Unicode"/>
              </a:rPr>
              <a:t> </a:t>
            </a:r>
            <a:r>
              <a:rPr sz="2400" spc="70" dirty="0">
                <a:latin typeface="Lucida Sans Unicode"/>
                <a:cs typeface="Lucida Sans Unicode"/>
              </a:rPr>
              <a:t>been </a:t>
            </a:r>
            <a:r>
              <a:rPr sz="2400" spc="-35" dirty="0">
                <a:latin typeface="Lucida Sans Unicode"/>
                <a:cs typeface="Lucida Sans Unicode"/>
              </a:rPr>
              <a:t>identified </a:t>
            </a:r>
            <a:r>
              <a:rPr sz="2400" spc="5" dirty="0">
                <a:latin typeface="Lucida Sans Unicode"/>
                <a:cs typeface="Lucida Sans Unicode"/>
              </a:rPr>
              <a:t>they </a:t>
            </a:r>
            <a:r>
              <a:rPr sz="2400" spc="145" dirty="0">
                <a:latin typeface="Lucida Sans Unicode"/>
                <a:cs typeface="Lucida Sans Unicode"/>
              </a:rPr>
              <a:t>can </a:t>
            </a:r>
            <a:r>
              <a:rPr sz="2400" spc="95" dirty="0">
                <a:latin typeface="Lucida Sans Unicode"/>
                <a:cs typeface="Lucida Sans Unicode"/>
              </a:rPr>
              <a:t>be </a:t>
            </a:r>
            <a:r>
              <a:rPr sz="2400" spc="5" dirty="0">
                <a:latin typeface="Lucida Sans Unicode"/>
                <a:cs typeface="Lucida Sans Unicode"/>
              </a:rPr>
              <a:t>ranked </a:t>
            </a:r>
            <a:r>
              <a:rPr sz="2400" spc="-10" dirty="0">
                <a:latin typeface="Lucida Sans Unicode"/>
                <a:cs typeface="Lucida Sans Unicode"/>
              </a:rPr>
              <a:t>from </a:t>
            </a:r>
            <a:r>
              <a:rPr sz="2400" dirty="0">
                <a:latin typeface="Lucida Sans Unicode"/>
                <a:cs typeface="Lucida Sans Unicode"/>
              </a:rPr>
              <a:t>the </a:t>
            </a:r>
            <a:r>
              <a:rPr sz="2400" spc="-745" dirty="0">
                <a:latin typeface="Lucida Sans Unicode"/>
                <a:cs typeface="Lucida Sans Unicode"/>
              </a:rPr>
              <a:t> </a:t>
            </a:r>
            <a:r>
              <a:rPr sz="2400" spc="30" dirty="0">
                <a:latin typeface="Lucida Sans Unicode"/>
                <a:cs typeface="Lucida Sans Unicode"/>
              </a:rPr>
              <a:t>most</a:t>
            </a:r>
            <a:r>
              <a:rPr sz="2400" spc="-40" dirty="0">
                <a:latin typeface="Lucida Sans Unicode"/>
                <a:cs typeface="Lucida Sans Unicode"/>
              </a:rPr>
              <a:t> </a:t>
            </a:r>
            <a:r>
              <a:rPr sz="2400" spc="-105" dirty="0">
                <a:latin typeface="Lucida Sans Unicode"/>
                <a:cs typeface="Lucida Sans Unicode"/>
              </a:rPr>
              <a:t>likely</a:t>
            </a:r>
            <a:r>
              <a:rPr sz="2400" spc="-40" dirty="0">
                <a:latin typeface="Lucida Sans Unicode"/>
                <a:cs typeface="Lucida Sans Unicode"/>
              </a:rPr>
              <a:t> </a:t>
            </a:r>
            <a:r>
              <a:rPr sz="2400" spc="-30" dirty="0">
                <a:latin typeface="Lucida Sans Unicode"/>
                <a:cs typeface="Lucida Sans Unicode"/>
              </a:rPr>
              <a:t>to</a:t>
            </a:r>
            <a:r>
              <a:rPr sz="2400" spc="-40" dirty="0">
                <a:latin typeface="Lucida Sans Unicode"/>
                <a:cs typeface="Lucida Sans Unicode"/>
              </a:rPr>
              <a:t> </a:t>
            </a:r>
            <a:r>
              <a:rPr sz="2400" spc="55" dirty="0">
                <a:latin typeface="Lucida Sans Unicode"/>
                <a:cs typeface="Lucida Sans Unicode"/>
              </a:rPr>
              <a:t>occur</a:t>
            </a:r>
            <a:r>
              <a:rPr sz="2400" spc="-40" dirty="0">
                <a:latin typeface="Lucida Sans Unicode"/>
                <a:cs typeface="Lucida Sans Unicode"/>
              </a:rPr>
              <a:t> </a:t>
            </a:r>
            <a:r>
              <a:rPr sz="2400" spc="-30" dirty="0">
                <a:latin typeface="Lucida Sans Unicode"/>
                <a:cs typeface="Lucida Sans Unicode"/>
              </a:rPr>
              <a:t>to</a:t>
            </a:r>
            <a:r>
              <a:rPr sz="2400" spc="-40" dirty="0">
                <a:latin typeface="Lucida Sans Unicode"/>
                <a:cs typeface="Lucida Sans Unicode"/>
              </a:rPr>
              <a:t> </a:t>
            </a:r>
            <a:r>
              <a:rPr sz="2400" dirty="0">
                <a:latin typeface="Lucida Sans Unicode"/>
                <a:cs typeface="Lucida Sans Unicode"/>
              </a:rPr>
              <a:t>the</a:t>
            </a:r>
            <a:r>
              <a:rPr sz="2400" spc="-40" dirty="0">
                <a:latin typeface="Lucida Sans Unicode"/>
                <a:cs typeface="Lucida Sans Unicode"/>
              </a:rPr>
              <a:t> </a:t>
            </a:r>
            <a:r>
              <a:rPr sz="2400" spc="25" dirty="0">
                <a:latin typeface="Lucida Sans Unicode"/>
                <a:cs typeface="Lucida Sans Unicode"/>
              </a:rPr>
              <a:t>least</a:t>
            </a:r>
            <a:r>
              <a:rPr sz="2400" spc="-40" dirty="0">
                <a:latin typeface="Lucida Sans Unicode"/>
                <a:cs typeface="Lucida Sans Unicode"/>
              </a:rPr>
              <a:t> </a:t>
            </a:r>
            <a:r>
              <a:rPr sz="2400" spc="-125" dirty="0">
                <a:latin typeface="Lucida Sans Unicode"/>
                <a:cs typeface="Lucida Sans Unicode"/>
              </a:rPr>
              <a:t>likely.</a:t>
            </a:r>
            <a:endParaRPr sz="2400" dirty="0">
              <a:latin typeface="Lucida Sans Unicode"/>
              <a:cs typeface="Lucida Sans Unicode"/>
            </a:endParaRPr>
          </a:p>
          <a:p>
            <a:pPr marL="530225" marR="5080" indent="-275590">
              <a:lnSpc>
                <a:spcPct val="114599"/>
              </a:lnSpc>
              <a:buAutoNum type="arabicPeriod"/>
              <a:tabLst>
                <a:tab pos="530860" algn="l"/>
              </a:tabLst>
            </a:pPr>
            <a:r>
              <a:rPr sz="2400" spc="20" dirty="0">
                <a:latin typeface="Lucida Sans Unicode"/>
                <a:cs typeface="Lucida Sans Unicode"/>
              </a:rPr>
              <a:t>Qualitatively:</a:t>
            </a:r>
            <a:r>
              <a:rPr sz="2400" spc="-40" dirty="0">
                <a:latin typeface="Lucida Sans Unicode"/>
                <a:cs typeface="Lucida Sans Unicode"/>
              </a:rPr>
              <a:t> </a:t>
            </a:r>
            <a:r>
              <a:rPr sz="2400" spc="-55" dirty="0">
                <a:latin typeface="Lucida Sans Unicode"/>
                <a:cs typeface="Lucida Sans Unicode"/>
              </a:rPr>
              <a:t>The</a:t>
            </a:r>
            <a:r>
              <a:rPr sz="2400" spc="-35" dirty="0">
                <a:latin typeface="Lucida Sans Unicode"/>
                <a:cs typeface="Lucida Sans Unicode"/>
              </a:rPr>
              <a:t> </a:t>
            </a:r>
            <a:r>
              <a:rPr sz="2400" spc="-75" dirty="0">
                <a:latin typeface="Lucida Sans Unicode"/>
                <a:cs typeface="Lucida Sans Unicode"/>
              </a:rPr>
              <a:t>likelihood</a:t>
            </a:r>
            <a:r>
              <a:rPr sz="2400" spc="-35" dirty="0">
                <a:latin typeface="Lucida Sans Unicode"/>
                <a:cs typeface="Lucida Sans Unicode"/>
              </a:rPr>
              <a:t> of</a:t>
            </a:r>
            <a:r>
              <a:rPr sz="2400" spc="-40" dirty="0">
                <a:latin typeface="Lucida Sans Unicode"/>
                <a:cs typeface="Lucida Sans Unicode"/>
              </a:rPr>
              <a:t> </a:t>
            </a:r>
            <a:r>
              <a:rPr sz="2400" dirty="0">
                <a:latin typeface="Lucida Sans Unicode"/>
                <a:cs typeface="Lucida Sans Unicode"/>
              </a:rPr>
              <a:t>the</a:t>
            </a:r>
            <a:r>
              <a:rPr sz="2400" spc="-35" dirty="0">
                <a:latin typeface="Lucida Sans Unicode"/>
                <a:cs typeface="Lucida Sans Unicode"/>
              </a:rPr>
              <a:t> </a:t>
            </a:r>
            <a:r>
              <a:rPr sz="2400" spc="-140" dirty="0">
                <a:latin typeface="Lucida Sans Unicode"/>
                <a:cs typeface="Lucida Sans Unicode"/>
              </a:rPr>
              <a:t>risk</a:t>
            </a:r>
            <a:r>
              <a:rPr sz="2400" spc="-35" dirty="0">
                <a:latin typeface="Lucida Sans Unicode"/>
                <a:cs typeface="Lucida Sans Unicode"/>
              </a:rPr>
              <a:t> </a:t>
            </a:r>
            <a:r>
              <a:rPr sz="2400" spc="5" dirty="0">
                <a:latin typeface="Lucida Sans Unicode"/>
                <a:cs typeface="Lucida Sans Unicode"/>
              </a:rPr>
              <a:t>occurring </a:t>
            </a:r>
            <a:r>
              <a:rPr sz="2400" spc="-745" dirty="0">
                <a:latin typeface="Lucida Sans Unicode"/>
                <a:cs typeface="Lucida Sans Unicode"/>
              </a:rPr>
              <a:t> </a:t>
            </a:r>
            <a:r>
              <a:rPr sz="2400" spc="-75" dirty="0">
                <a:latin typeface="Lucida Sans Unicode"/>
                <a:cs typeface="Lucida Sans Unicode"/>
              </a:rPr>
              <a:t>is</a:t>
            </a:r>
            <a:r>
              <a:rPr sz="2400" spc="-40" dirty="0">
                <a:latin typeface="Lucida Sans Unicode"/>
                <a:cs typeface="Lucida Sans Unicode"/>
              </a:rPr>
              <a:t> </a:t>
            </a:r>
            <a:r>
              <a:rPr sz="2400" spc="45" dirty="0">
                <a:latin typeface="Lucida Sans Unicode"/>
                <a:cs typeface="Lucida Sans Unicode"/>
              </a:rPr>
              <a:t>categorised</a:t>
            </a:r>
            <a:r>
              <a:rPr sz="2400" spc="-35" dirty="0">
                <a:latin typeface="Lucida Sans Unicode"/>
                <a:cs typeface="Lucida Sans Unicode"/>
              </a:rPr>
              <a:t> </a:t>
            </a:r>
            <a:r>
              <a:rPr sz="2400" spc="-25" dirty="0">
                <a:latin typeface="Lucida Sans Unicode"/>
                <a:cs typeface="Lucida Sans Unicode"/>
              </a:rPr>
              <a:t>using</a:t>
            </a:r>
            <a:r>
              <a:rPr sz="2400" spc="-35" dirty="0">
                <a:latin typeface="Lucida Sans Unicode"/>
                <a:cs typeface="Lucida Sans Unicode"/>
              </a:rPr>
              <a:t> </a:t>
            </a:r>
            <a:r>
              <a:rPr sz="2400" spc="10" dirty="0">
                <a:latin typeface="Lucida Sans Unicode"/>
                <a:cs typeface="Lucida Sans Unicode"/>
              </a:rPr>
              <a:t>descriptive</a:t>
            </a:r>
            <a:r>
              <a:rPr sz="2400" spc="-40" dirty="0">
                <a:latin typeface="Lucida Sans Unicode"/>
                <a:cs typeface="Lucida Sans Unicode"/>
              </a:rPr>
              <a:t> </a:t>
            </a:r>
            <a:r>
              <a:rPr sz="2400" spc="5" dirty="0">
                <a:latin typeface="Lucida Sans Unicode"/>
                <a:cs typeface="Lucida Sans Unicode"/>
              </a:rPr>
              <a:t>words</a:t>
            </a:r>
            <a:r>
              <a:rPr sz="2400" spc="-35" dirty="0">
                <a:latin typeface="Lucida Sans Unicode"/>
                <a:cs typeface="Lucida Sans Unicode"/>
              </a:rPr>
              <a:t> </a:t>
            </a:r>
            <a:r>
              <a:rPr sz="2400" spc="-70" dirty="0">
                <a:latin typeface="Lucida Sans Unicode"/>
                <a:cs typeface="Lucida Sans Unicode"/>
              </a:rPr>
              <a:t>e.g.</a:t>
            </a:r>
            <a:r>
              <a:rPr sz="2400" spc="-35" dirty="0">
                <a:latin typeface="Lucida Sans Unicode"/>
                <a:cs typeface="Lucida Sans Unicode"/>
              </a:rPr>
              <a:t> </a:t>
            </a:r>
            <a:r>
              <a:rPr sz="2400" spc="-100" dirty="0">
                <a:latin typeface="Lucida Sans Unicode"/>
                <a:cs typeface="Lucida Sans Unicode"/>
              </a:rPr>
              <a:t>high, </a:t>
            </a:r>
            <a:r>
              <a:rPr sz="2400" spc="-745" dirty="0">
                <a:latin typeface="Lucida Sans Unicode"/>
                <a:cs typeface="Lucida Sans Unicode"/>
              </a:rPr>
              <a:t> </a:t>
            </a:r>
            <a:r>
              <a:rPr sz="2400" spc="-5" dirty="0">
                <a:latin typeface="Lucida Sans Unicode"/>
                <a:cs typeface="Lucida Sans Unicode"/>
              </a:rPr>
              <a:t>medium, </a:t>
            </a:r>
            <a:r>
              <a:rPr sz="2400" spc="-110" dirty="0">
                <a:latin typeface="Lucida Sans Unicode"/>
                <a:cs typeface="Lucida Sans Unicode"/>
              </a:rPr>
              <a:t>low, </a:t>
            </a:r>
            <a:r>
              <a:rPr sz="2400" spc="-55" dirty="0">
                <a:latin typeface="Lucida Sans Unicode"/>
                <a:cs typeface="Lucida Sans Unicode"/>
              </a:rPr>
              <a:t>rarely, </a:t>
            </a:r>
            <a:r>
              <a:rPr sz="2400" spc="65" dirty="0">
                <a:latin typeface="Lucida Sans Unicode"/>
                <a:cs typeface="Lucida Sans Unicode"/>
              </a:rPr>
              <a:t>moderate </a:t>
            </a:r>
            <a:r>
              <a:rPr sz="2400" spc="100" dirty="0">
                <a:latin typeface="Lucida Sans Unicode"/>
                <a:cs typeface="Lucida Sans Unicode"/>
              </a:rPr>
              <a:t>and </a:t>
            </a:r>
            <a:r>
              <a:rPr sz="2400" spc="-140" dirty="0">
                <a:latin typeface="Lucida Sans Unicode"/>
                <a:cs typeface="Lucida Sans Unicode"/>
              </a:rPr>
              <a:t>likely, </a:t>
            </a:r>
            <a:r>
              <a:rPr sz="2400" spc="-25" dirty="0">
                <a:latin typeface="Lucida Sans Unicode"/>
                <a:cs typeface="Lucida Sans Unicode"/>
              </a:rPr>
              <a:t>using </a:t>
            </a:r>
            <a:r>
              <a:rPr sz="2400" spc="-20" dirty="0">
                <a:latin typeface="Lucida Sans Unicode"/>
                <a:cs typeface="Lucida Sans Unicode"/>
              </a:rPr>
              <a:t> </a:t>
            </a:r>
            <a:r>
              <a:rPr sz="2400" spc="260" dirty="0">
                <a:latin typeface="Lucida Sans Unicode"/>
                <a:cs typeface="Lucida Sans Unicode"/>
              </a:rPr>
              <a:t>a</a:t>
            </a:r>
            <a:r>
              <a:rPr sz="2400" spc="-45" dirty="0">
                <a:latin typeface="Lucida Sans Unicode"/>
                <a:cs typeface="Lucida Sans Unicode"/>
              </a:rPr>
              <a:t> </a:t>
            </a:r>
            <a:r>
              <a:rPr sz="2400" spc="-55" dirty="0">
                <a:latin typeface="Lucida Sans Unicode"/>
                <a:cs typeface="Lucida Sans Unicode"/>
              </a:rPr>
              <a:t>matrix</a:t>
            </a:r>
            <a:r>
              <a:rPr sz="2400" spc="-40" dirty="0">
                <a:latin typeface="Lucida Sans Unicode"/>
                <a:cs typeface="Lucida Sans Unicode"/>
              </a:rPr>
              <a:t> </a:t>
            </a:r>
            <a:r>
              <a:rPr sz="2400" spc="-120" dirty="0">
                <a:latin typeface="Lucida Sans Unicode"/>
                <a:cs typeface="Lucida Sans Unicode"/>
              </a:rPr>
              <a:t>like</a:t>
            </a:r>
            <a:r>
              <a:rPr sz="2400" spc="-40" dirty="0">
                <a:latin typeface="Lucida Sans Unicode"/>
                <a:cs typeface="Lucida Sans Unicode"/>
              </a:rPr>
              <a:t> </a:t>
            </a:r>
            <a:r>
              <a:rPr sz="2400" dirty="0">
                <a:latin typeface="Lucida Sans Unicode"/>
                <a:cs typeface="Lucida Sans Unicode"/>
              </a:rPr>
              <a:t>the</a:t>
            </a:r>
            <a:r>
              <a:rPr sz="2400" spc="-45" dirty="0">
                <a:latin typeface="Lucida Sans Unicode"/>
                <a:cs typeface="Lucida Sans Unicode"/>
              </a:rPr>
              <a:t> </a:t>
            </a:r>
            <a:r>
              <a:rPr sz="2400" spc="35" dirty="0">
                <a:latin typeface="Lucida Sans Unicode"/>
                <a:cs typeface="Lucida Sans Unicode"/>
              </a:rPr>
              <a:t>one</a:t>
            </a:r>
            <a:r>
              <a:rPr sz="2400" spc="-40" dirty="0">
                <a:latin typeface="Lucida Sans Unicode"/>
                <a:cs typeface="Lucida Sans Unicode"/>
              </a:rPr>
              <a:t> </a:t>
            </a:r>
            <a:r>
              <a:rPr sz="2400" spc="-25" dirty="0">
                <a:latin typeface="Lucida Sans Unicode"/>
                <a:cs typeface="Lucida Sans Unicode"/>
              </a:rPr>
              <a:t>below.</a:t>
            </a:r>
            <a:endParaRPr sz="2400" dirty="0">
              <a:latin typeface="Lucida Sans Unicode"/>
              <a:cs typeface="Lucida Sans Unicode"/>
            </a:endParaRPr>
          </a:p>
        </p:txBody>
      </p:sp>
      <p:sp>
        <p:nvSpPr>
          <p:cNvPr id="6" name="object 6"/>
          <p:cNvSpPr txBox="1">
            <a:spLocks noGrp="1"/>
          </p:cNvSpPr>
          <p:nvPr>
            <p:ph type="title"/>
          </p:nvPr>
        </p:nvSpPr>
        <p:spPr>
          <a:xfrm>
            <a:off x="9603871" y="953833"/>
            <a:ext cx="4420235" cy="695960"/>
          </a:xfrm>
          <a:prstGeom prst="rect">
            <a:avLst/>
          </a:prstGeom>
        </p:spPr>
        <p:txBody>
          <a:bodyPr vert="horz" wrap="square" lIns="0" tIns="12700" rIns="0" bIns="0" rtlCol="0">
            <a:spAutoFit/>
          </a:bodyPr>
          <a:lstStyle/>
          <a:p>
            <a:pPr marL="12700">
              <a:lnSpc>
                <a:spcPct val="100000"/>
              </a:lnSpc>
              <a:spcBef>
                <a:spcPts val="100"/>
              </a:spcBef>
            </a:pPr>
            <a:r>
              <a:rPr spc="-185" dirty="0"/>
              <a:t>Assess </a:t>
            </a:r>
            <a:r>
              <a:rPr spc="-125" dirty="0"/>
              <a:t>the</a:t>
            </a:r>
            <a:r>
              <a:rPr spc="-185" dirty="0"/>
              <a:t> </a:t>
            </a:r>
            <a:r>
              <a:rPr spc="-165" dirty="0"/>
              <a:t>risk</a:t>
            </a:r>
          </a:p>
        </p:txBody>
      </p:sp>
      <p:pic>
        <p:nvPicPr>
          <p:cNvPr id="8" name="object 5">
            <a:hlinkClick r:id="rId3" action="ppaction://hlinksldjump"/>
            <a:extLst>
              <a:ext uri="{FF2B5EF4-FFF2-40B4-BE49-F238E27FC236}">
                <a16:creationId xmlns:a16="http://schemas.microsoft.com/office/drawing/2014/main" id="{B3E4AB35-2A70-9AFE-D50C-DE41A24DBD54}"/>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0" y="0"/>
            <a:ext cx="9401175" cy="10287000"/>
            <a:chOff x="0" y="0"/>
            <a:chExt cx="9401175" cy="10287000"/>
          </a:xfrm>
        </p:grpSpPr>
        <p:pic>
          <p:nvPicPr>
            <p:cNvPr id="4" name="object 4"/>
            <p:cNvPicPr/>
            <p:nvPr/>
          </p:nvPicPr>
          <p:blipFill>
            <a:blip r:embed="rId2" cstate="print"/>
            <a:stretch>
              <a:fillRect/>
            </a:stretch>
          </p:blipFill>
          <p:spPr>
            <a:xfrm>
              <a:off x="0" y="0"/>
              <a:ext cx="9258299" cy="10286999"/>
            </a:xfrm>
            <a:prstGeom prst="rect">
              <a:avLst/>
            </a:prstGeom>
          </p:spPr>
        </p:pic>
        <p:pic>
          <p:nvPicPr>
            <p:cNvPr id="5" name="object 5"/>
            <p:cNvPicPr/>
            <p:nvPr/>
          </p:nvPicPr>
          <p:blipFill>
            <a:blip r:embed="rId3" cstate="print"/>
            <a:stretch>
              <a:fillRect/>
            </a:stretch>
          </p:blipFill>
          <p:spPr>
            <a:xfrm>
              <a:off x="0" y="1"/>
              <a:ext cx="9401174" cy="10286998"/>
            </a:xfrm>
            <a:prstGeom prst="rect">
              <a:avLst/>
            </a:prstGeom>
          </p:spPr>
        </p:pic>
      </p:grpSp>
      <p:sp>
        <p:nvSpPr>
          <p:cNvPr id="6" name="object 6"/>
          <p:cNvSpPr txBox="1"/>
          <p:nvPr/>
        </p:nvSpPr>
        <p:spPr>
          <a:xfrm>
            <a:off x="9603871" y="2096057"/>
            <a:ext cx="7592695" cy="6731000"/>
          </a:xfrm>
          <a:prstGeom prst="rect">
            <a:avLst/>
          </a:prstGeom>
        </p:spPr>
        <p:txBody>
          <a:bodyPr vert="horz" wrap="square" lIns="0" tIns="12700" rIns="0" bIns="0" rtlCol="0">
            <a:spAutoFit/>
          </a:bodyPr>
          <a:lstStyle/>
          <a:p>
            <a:pPr marL="12700" marR="525780">
              <a:lnSpc>
                <a:spcPct val="114599"/>
              </a:lnSpc>
              <a:spcBef>
                <a:spcPts val="100"/>
              </a:spcBef>
            </a:pPr>
            <a:r>
              <a:rPr sz="2400" spc="75" dirty="0">
                <a:latin typeface="Lucida Sans Unicode"/>
                <a:cs typeface="Lucida Sans Unicode"/>
              </a:rPr>
              <a:t>Once</a:t>
            </a:r>
            <a:r>
              <a:rPr sz="2400" spc="-45" dirty="0">
                <a:latin typeface="Lucida Sans Unicode"/>
                <a:cs typeface="Lucida Sans Unicode"/>
              </a:rPr>
              <a:t> </a:t>
            </a:r>
            <a:r>
              <a:rPr sz="2400" dirty="0">
                <a:latin typeface="Lucida Sans Unicode"/>
                <a:cs typeface="Lucida Sans Unicode"/>
              </a:rPr>
              <a:t>the</a:t>
            </a:r>
            <a:r>
              <a:rPr sz="2400" spc="-40" dirty="0">
                <a:latin typeface="Lucida Sans Unicode"/>
                <a:cs typeface="Lucida Sans Unicode"/>
              </a:rPr>
              <a:t> </a:t>
            </a:r>
            <a:r>
              <a:rPr sz="2400" spc="-75" dirty="0">
                <a:latin typeface="Lucida Sans Unicode"/>
                <a:cs typeface="Lucida Sans Unicode"/>
              </a:rPr>
              <a:t>likelihood</a:t>
            </a:r>
            <a:r>
              <a:rPr sz="2400" spc="-40" dirty="0">
                <a:latin typeface="Lucida Sans Unicode"/>
                <a:cs typeface="Lucida Sans Unicode"/>
              </a:rPr>
              <a:t> </a:t>
            </a:r>
            <a:r>
              <a:rPr sz="2400" spc="-35" dirty="0">
                <a:latin typeface="Lucida Sans Unicode"/>
                <a:cs typeface="Lucida Sans Unicode"/>
              </a:rPr>
              <a:t>of</a:t>
            </a:r>
            <a:r>
              <a:rPr sz="2400" spc="-40" dirty="0">
                <a:latin typeface="Lucida Sans Unicode"/>
                <a:cs typeface="Lucida Sans Unicode"/>
              </a:rPr>
              <a:t> </a:t>
            </a:r>
            <a:r>
              <a:rPr sz="2400" spc="260" dirty="0">
                <a:latin typeface="Lucida Sans Unicode"/>
                <a:cs typeface="Lucida Sans Unicode"/>
              </a:rPr>
              <a:t>a</a:t>
            </a:r>
            <a:r>
              <a:rPr sz="2400" spc="-45" dirty="0">
                <a:latin typeface="Lucida Sans Unicode"/>
                <a:cs typeface="Lucida Sans Unicode"/>
              </a:rPr>
              <a:t> </a:t>
            </a:r>
            <a:r>
              <a:rPr sz="2400" spc="-140" dirty="0">
                <a:latin typeface="Lucida Sans Unicode"/>
                <a:cs typeface="Lucida Sans Unicode"/>
              </a:rPr>
              <a:t>risk</a:t>
            </a:r>
            <a:r>
              <a:rPr sz="2400" spc="-40" dirty="0">
                <a:latin typeface="Lucida Sans Unicode"/>
                <a:cs typeface="Lucida Sans Unicode"/>
              </a:rPr>
              <a:t> </a:t>
            </a:r>
            <a:r>
              <a:rPr sz="2400" spc="5" dirty="0">
                <a:latin typeface="Lucida Sans Unicode"/>
                <a:cs typeface="Lucida Sans Unicode"/>
              </a:rPr>
              <a:t>occurring</a:t>
            </a:r>
            <a:r>
              <a:rPr sz="2400" spc="-40" dirty="0">
                <a:latin typeface="Lucida Sans Unicode"/>
                <a:cs typeface="Lucida Sans Unicode"/>
              </a:rPr>
              <a:t> </a:t>
            </a:r>
            <a:r>
              <a:rPr sz="2400" spc="85" dirty="0">
                <a:latin typeface="Lucida Sans Unicode"/>
                <a:cs typeface="Lucida Sans Unicode"/>
              </a:rPr>
              <a:t>has</a:t>
            </a:r>
            <a:r>
              <a:rPr sz="2400" spc="-40" dirty="0">
                <a:latin typeface="Lucida Sans Unicode"/>
                <a:cs typeface="Lucida Sans Unicode"/>
              </a:rPr>
              <a:t> </a:t>
            </a:r>
            <a:r>
              <a:rPr sz="2400" spc="70" dirty="0">
                <a:latin typeface="Lucida Sans Unicode"/>
                <a:cs typeface="Lucida Sans Unicode"/>
              </a:rPr>
              <a:t>been </a:t>
            </a:r>
            <a:r>
              <a:rPr sz="2400" spc="-745" dirty="0">
                <a:latin typeface="Lucida Sans Unicode"/>
                <a:cs typeface="Lucida Sans Unicode"/>
              </a:rPr>
              <a:t> </a:t>
            </a:r>
            <a:r>
              <a:rPr sz="2400" spc="25" dirty="0">
                <a:latin typeface="Lucida Sans Unicode"/>
                <a:cs typeface="Lucida Sans Unicode"/>
              </a:rPr>
              <a:t>determined </a:t>
            </a:r>
            <a:r>
              <a:rPr sz="2400" dirty="0">
                <a:latin typeface="Lucida Sans Unicode"/>
                <a:cs typeface="Lucida Sans Unicode"/>
              </a:rPr>
              <a:t>the </a:t>
            </a:r>
            <a:r>
              <a:rPr sz="2400" spc="65" dirty="0">
                <a:latin typeface="Lucida Sans Unicode"/>
                <a:cs typeface="Lucida Sans Unicode"/>
              </a:rPr>
              <a:t>consequences </a:t>
            </a:r>
            <a:r>
              <a:rPr sz="2400" spc="70" dirty="0">
                <a:latin typeface="Lucida Sans Unicode"/>
                <a:cs typeface="Lucida Sans Unicode"/>
              </a:rPr>
              <a:t>need </a:t>
            </a:r>
            <a:r>
              <a:rPr sz="2400" spc="-30" dirty="0">
                <a:latin typeface="Lucida Sans Unicode"/>
                <a:cs typeface="Lucida Sans Unicode"/>
              </a:rPr>
              <a:t>to </a:t>
            </a:r>
            <a:r>
              <a:rPr sz="2400" spc="95" dirty="0">
                <a:latin typeface="Lucida Sans Unicode"/>
                <a:cs typeface="Lucida Sans Unicode"/>
              </a:rPr>
              <a:t>be </a:t>
            </a:r>
            <a:r>
              <a:rPr sz="2400" spc="100" dirty="0">
                <a:latin typeface="Lucida Sans Unicode"/>
                <a:cs typeface="Lucida Sans Unicode"/>
              </a:rPr>
              <a:t> </a:t>
            </a:r>
            <a:r>
              <a:rPr sz="2400" spc="5" dirty="0">
                <a:latin typeface="Lucida Sans Unicode"/>
                <a:cs typeface="Lucida Sans Unicode"/>
              </a:rPr>
              <a:t>considered.</a:t>
            </a:r>
            <a:endParaRPr sz="2400">
              <a:latin typeface="Lucida Sans Unicode"/>
              <a:cs typeface="Lucida Sans Unicode"/>
            </a:endParaRPr>
          </a:p>
          <a:p>
            <a:pPr marL="12700" marR="5080">
              <a:lnSpc>
                <a:spcPct val="114599"/>
              </a:lnSpc>
              <a:spcBef>
                <a:spcPts val="3300"/>
              </a:spcBef>
            </a:pPr>
            <a:r>
              <a:rPr sz="2400" spc="-55" dirty="0">
                <a:latin typeface="Lucida Sans Unicode"/>
                <a:cs typeface="Lucida Sans Unicode"/>
              </a:rPr>
              <a:t>The </a:t>
            </a:r>
            <a:r>
              <a:rPr sz="2400" spc="65" dirty="0">
                <a:latin typeface="Lucida Sans Unicode"/>
                <a:cs typeface="Lucida Sans Unicode"/>
              </a:rPr>
              <a:t>consequences </a:t>
            </a:r>
            <a:r>
              <a:rPr sz="2400" spc="-35" dirty="0">
                <a:latin typeface="Lucida Sans Unicode"/>
                <a:cs typeface="Lucida Sans Unicode"/>
              </a:rPr>
              <a:t>of </a:t>
            </a:r>
            <a:r>
              <a:rPr sz="2400" spc="260" dirty="0">
                <a:latin typeface="Lucida Sans Unicode"/>
                <a:cs typeface="Lucida Sans Unicode"/>
              </a:rPr>
              <a:t>a </a:t>
            </a:r>
            <a:r>
              <a:rPr sz="2400" spc="-140" dirty="0">
                <a:latin typeface="Lucida Sans Unicode"/>
                <a:cs typeface="Lucida Sans Unicode"/>
              </a:rPr>
              <a:t>risk </a:t>
            </a:r>
            <a:r>
              <a:rPr sz="2400" spc="145" dirty="0">
                <a:latin typeface="Lucida Sans Unicode"/>
                <a:cs typeface="Lucida Sans Unicode"/>
              </a:rPr>
              <a:t>can </a:t>
            </a:r>
            <a:r>
              <a:rPr sz="2400" spc="95" dirty="0">
                <a:latin typeface="Lucida Sans Unicode"/>
                <a:cs typeface="Lucida Sans Unicode"/>
              </a:rPr>
              <a:t>be </a:t>
            </a:r>
            <a:r>
              <a:rPr sz="2400" spc="25" dirty="0">
                <a:latin typeface="Lucida Sans Unicode"/>
                <a:cs typeface="Lucida Sans Unicode"/>
              </a:rPr>
              <a:t>determined </a:t>
            </a:r>
            <a:r>
              <a:rPr sz="2400" spc="30" dirty="0">
                <a:latin typeface="Lucida Sans Unicode"/>
                <a:cs typeface="Lucida Sans Unicode"/>
              </a:rPr>
              <a:t> </a:t>
            </a:r>
            <a:r>
              <a:rPr sz="2400" spc="-30" dirty="0">
                <a:latin typeface="Lucida Sans Unicode"/>
                <a:cs typeface="Lucida Sans Unicode"/>
              </a:rPr>
              <a:t>through</a:t>
            </a:r>
            <a:r>
              <a:rPr sz="2400" spc="-40" dirty="0">
                <a:latin typeface="Lucida Sans Unicode"/>
                <a:cs typeface="Lucida Sans Unicode"/>
              </a:rPr>
              <a:t> </a:t>
            </a:r>
            <a:r>
              <a:rPr sz="2400" spc="50" dirty="0">
                <a:latin typeface="Lucida Sans Unicode"/>
                <a:cs typeface="Lucida Sans Unicode"/>
              </a:rPr>
              <a:t>research</a:t>
            </a:r>
            <a:r>
              <a:rPr sz="2400" spc="-35" dirty="0">
                <a:latin typeface="Lucida Sans Unicode"/>
                <a:cs typeface="Lucida Sans Unicode"/>
              </a:rPr>
              <a:t> </a:t>
            </a:r>
            <a:r>
              <a:rPr sz="2400" spc="100" dirty="0">
                <a:latin typeface="Lucida Sans Unicode"/>
                <a:cs typeface="Lucida Sans Unicode"/>
              </a:rPr>
              <a:t>and</a:t>
            </a:r>
            <a:r>
              <a:rPr sz="2400" spc="-40" dirty="0">
                <a:latin typeface="Lucida Sans Unicode"/>
                <a:cs typeface="Lucida Sans Unicode"/>
              </a:rPr>
              <a:t> </a:t>
            </a:r>
            <a:r>
              <a:rPr sz="2400" spc="114" dirty="0">
                <a:latin typeface="Lucida Sans Unicode"/>
                <a:cs typeface="Lucida Sans Unicode"/>
              </a:rPr>
              <a:t>an</a:t>
            </a:r>
            <a:r>
              <a:rPr sz="2400" spc="-35" dirty="0">
                <a:latin typeface="Lucida Sans Unicode"/>
                <a:cs typeface="Lucida Sans Unicode"/>
              </a:rPr>
              <a:t> </a:t>
            </a:r>
            <a:r>
              <a:rPr sz="2400" spc="10" dirty="0">
                <a:latin typeface="Lucida Sans Unicode"/>
                <a:cs typeface="Lucida Sans Unicode"/>
              </a:rPr>
              <a:t>understanding</a:t>
            </a:r>
            <a:r>
              <a:rPr sz="2400" spc="-35" dirty="0">
                <a:latin typeface="Lucida Sans Unicode"/>
                <a:cs typeface="Lucida Sans Unicode"/>
              </a:rPr>
              <a:t> of</a:t>
            </a:r>
            <a:r>
              <a:rPr sz="2400" spc="-40" dirty="0">
                <a:latin typeface="Lucida Sans Unicode"/>
                <a:cs typeface="Lucida Sans Unicode"/>
              </a:rPr>
              <a:t> </a:t>
            </a:r>
            <a:r>
              <a:rPr sz="2400" dirty="0">
                <a:latin typeface="Lucida Sans Unicode"/>
                <a:cs typeface="Lucida Sans Unicode"/>
              </a:rPr>
              <a:t>the</a:t>
            </a:r>
            <a:r>
              <a:rPr sz="2400" spc="-35" dirty="0">
                <a:latin typeface="Lucida Sans Unicode"/>
                <a:cs typeface="Lucida Sans Unicode"/>
              </a:rPr>
              <a:t> </a:t>
            </a:r>
            <a:r>
              <a:rPr sz="2400" spc="-160" dirty="0">
                <a:latin typeface="Lucida Sans Unicode"/>
                <a:cs typeface="Lucida Sans Unicode"/>
              </a:rPr>
              <a:t>risk.</a:t>
            </a:r>
            <a:endParaRPr sz="2400">
              <a:latin typeface="Lucida Sans Unicode"/>
              <a:cs typeface="Lucida Sans Unicode"/>
            </a:endParaRPr>
          </a:p>
          <a:p>
            <a:pPr marL="12700" marR="1075055">
              <a:lnSpc>
                <a:spcPct val="114599"/>
              </a:lnSpc>
              <a:spcBef>
                <a:spcPts val="3295"/>
              </a:spcBef>
            </a:pPr>
            <a:r>
              <a:rPr sz="2400" spc="110" dirty="0">
                <a:latin typeface="Lucida Sans Unicode"/>
                <a:cs typeface="Lucida Sans Unicode"/>
              </a:rPr>
              <a:t>Just</a:t>
            </a:r>
            <a:r>
              <a:rPr sz="2400" spc="-40" dirty="0">
                <a:latin typeface="Lucida Sans Unicode"/>
                <a:cs typeface="Lucida Sans Unicode"/>
              </a:rPr>
              <a:t> </a:t>
            </a:r>
            <a:r>
              <a:rPr sz="2400" spc="140" dirty="0">
                <a:latin typeface="Lucida Sans Unicode"/>
                <a:cs typeface="Lucida Sans Unicode"/>
              </a:rPr>
              <a:t>as</a:t>
            </a:r>
            <a:r>
              <a:rPr sz="2400" spc="-40" dirty="0">
                <a:latin typeface="Lucida Sans Unicode"/>
                <a:cs typeface="Lucida Sans Unicode"/>
              </a:rPr>
              <a:t> </a:t>
            </a:r>
            <a:r>
              <a:rPr sz="2400" spc="-75" dirty="0">
                <a:latin typeface="Lucida Sans Unicode"/>
                <a:cs typeface="Lucida Sans Unicode"/>
              </a:rPr>
              <a:t>likelihood</a:t>
            </a:r>
            <a:r>
              <a:rPr sz="2400" spc="-40" dirty="0">
                <a:latin typeface="Lucida Sans Unicode"/>
                <a:cs typeface="Lucida Sans Unicode"/>
              </a:rPr>
              <a:t> </a:t>
            </a:r>
            <a:r>
              <a:rPr sz="2400" spc="145" dirty="0">
                <a:latin typeface="Lucida Sans Unicode"/>
                <a:cs typeface="Lucida Sans Unicode"/>
              </a:rPr>
              <a:t>can</a:t>
            </a:r>
            <a:r>
              <a:rPr sz="2400" spc="-40" dirty="0">
                <a:latin typeface="Lucida Sans Unicode"/>
                <a:cs typeface="Lucida Sans Unicode"/>
              </a:rPr>
              <a:t> </a:t>
            </a:r>
            <a:r>
              <a:rPr sz="2400" spc="95" dirty="0">
                <a:latin typeface="Lucida Sans Unicode"/>
                <a:cs typeface="Lucida Sans Unicode"/>
              </a:rPr>
              <a:t>be</a:t>
            </a:r>
            <a:r>
              <a:rPr sz="2400" spc="-35" dirty="0">
                <a:latin typeface="Lucida Sans Unicode"/>
                <a:cs typeface="Lucida Sans Unicode"/>
              </a:rPr>
              <a:t> </a:t>
            </a:r>
            <a:r>
              <a:rPr sz="2400" spc="-45" dirty="0">
                <a:latin typeface="Lucida Sans Unicode"/>
                <a:cs typeface="Lucida Sans Unicode"/>
              </a:rPr>
              <a:t>ranked,</a:t>
            </a:r>
            <a:r>
              <a:rPr sz="2400" spc="-40" dirty="0">
                <a:latin typeface="Lucida Sans Unicode"/>
                <a:cs typeface="Lucida Sans Unicode"/>
              </a:rPr>
              <a:t> </a:t>
            </a:r>
            <a:r>
              <a:rPr sz="2400" spc="20" dirty="0">
                <a:latin typeface="Lucida Sans Unicode"/>
                <a:cs typeface="Lucida Sans Unicode"/>
              </a:rPr>
              <a:t>so</a:t>
            </a:r>
            <a:r>
              <a:rPr sz="2400" spc="-40" dirty="0">
                <a:latin typeface="Lucida Sans Unicode"/>
                <a:cs typeface="Lucida Sans Unicode"/>
              </a:rPr>
              <a:t> </a:t>
            </a:r>
            <a:r>
              <a:rPr sz="2400" spc="145" dirty="0">
                <a:latin typeface="Lucida Sans Unicode"/>
                <a:cs typeface="Lucida Sans Unicode"/>
              </a:rPr>
              <a:t>can</a:t>
            </a:r>
            <a:r>
              <a:rPr sz="2400" spc="-40" dirty="0">
                <a:latin typeface="Lucida Sans Unicode"/>
                <a:cs typeface="Lucida Sans Unicode"/>
              </a:rPr>
              <a:t> </a:t>
            </a:r>
            <a:r>
              <a:rPr sz="2400" dirty="0">
                <a:latin typeface="Lucida Sans Unicode"/>
                <a:cs typeface="Lucida Sans Unicode"/>
              </a:rPr>
              <a:t>the </a:t>
            </a:r>
            <a:r>
              <a:rPr sz="2400" spc="-740" dirty="0">
                <a:latin typeface="Lucida Sans Unicode"/>
                <a:cs typeface="Lucida Sans Unicode"/>
              </a:rPr>
              <a:t> </a:t>
            </a:r>
            <a:r>
              <a:rPr sz="2400" spc="65" dirty="0">
                <a:latin typeface="Lucida Sans Unicode"/>
                <a:cs typeface="Lucida Sans Unicode"/>
              </a:rPr>
              <a:t>consequences</a:t>
            </a:r>
            <a:r>
              <a:rPr sz="2400" spc="-45" dirty="0">
                <a:latin typeface="Lucida Sans Unicode"/>
                <a:cs typeface="Lucida Sans Unicode"/>
              </a:rPr>
              <a:t> </a:t>
            </a:r>
            <a:r>
              <a:rPr sz="2400" spc="-35" dirty="0">
                <a:latin typeface="Lucida Sans Unicode"/>
                <a:cs typeface="Lucida Sans Unicode"/>
              </a:rPr>
              <a:t>of</a:t>
            </a:r>
            <a:r>
              <a:rPr sz="2400" spc="-40" dirty="0">
                <a:latin typeface="Lucida Sans Unicode"/>
                <a:cs typeface="Lucida Sans Unicode"/>
              </a:rPr>
              <a:t> </a:t>
            </a:r>
            <a:r>
              <a:rPr sz="2400" spc="260" dirty="0">
                <a:latin typeface="Lucida Sans Unicode"/>
                <a:cs typeface="Lucida Sans Unicode"/>
              </a:rPr>
              <a:t>a</a:t>
            </a:r>
            <a:r>
              <a:rPr sz="2400" spc="-40" dirty="0">
                <a:latin typeface="Lucida Sans Unicode"/>
                <a:cs typeface="Lucida Sans Unicode"/>
              </a:rPr>
              <a:t> </a:t>
            </a:r>
            <a:r>
              <a:rPr sz="2400" spc="-160" dirty="0">
                <a:latin typeface="Lucida Sans Unicode"/>
                <a:cs typeface="Lucida Sans Unicode"/>
              </a:rPr>
              <a:t>risk.</a:t>
            </a:r>
            <a:endParaRPr sz="2400">
              <a:latin typeface="Lucida Sans Unicode"/>
              <a:cs typeface="Lucida Sans Unicode"/>
            </a:endParaRPr>
          </a:p>
          <a:p>
            <a:pPr marL="12700" marR="252095">
              <a:lnSpc>
                <a:spcPct val="114599"/>
              </a:lnSpc>
              <a:spcBef>
                <a:spcPts val="3300"/>
              </a:spcBef>
            </a:pPr>
            <a:r>
              <a:rPr sz="2400" spc="-110" dirty="0">
                <a:latin typeface="Lucida Sans Unicode"/>
                <a:cs typeface="Lucida Sans Unicode"/>
              </a:rPr>
              <a:t>This</a:t>
            </a:r>
            <a:r>
              <a:rPr sz="2400" spc="-45" dirty="0">
                <a:latin typeface="Lucida Sans Unicode"/>
                <a:cs typeface="Lucida Sans Unicode"/>
              </a:rPr>
              <a:t> </a:t>
            </a:r>
            <a:r>
              <a:rPr sz="2400" spc="-40" dirty="0">
                <a:latin typeface="Lucida Sans Unicode"/>
                <a:cs typeface="Lucida Sans Unicode"/>
              </a:rPr>
              <a:t>ranking </a:t>
            </a:r>
            <a:r>
              <a:rPr sz="2400" spc="-75" dirty="0">
                <a:latin typeface="Lucida Sans Unicode"/>
                <a:cs typeface="Lucida Sans Unicode"/>
              </a:rPr>
              <a:t>is</a:t>
            </a:r>
            <a:r>
              <a:rPr sz="2400" spc="-40" dirty="0">
                <a:latin typeface="Lucida Sans Unicode"/>
                <a:cs typeface="Lucida Sans Unicode"/>
              </a:rPr>
              <a:t> </a:t>
            </a:r>
            <a:r>
              <a:rPr sz="2400" spc="110" dirty="0">
                <a:latin typeface="Lucida Sans Unicode"/>
                <a:cs typeface="Lucida Sans Unicode"/>
              </a:rPr>
              <a:t>based</a:t>
            </a:r>
            <a:r>
              <a:rPr sz="2400" spc="-40" dirty="0">
                <a:latin typeface="Lucida Sans Unicode"/>
                <a:cs typeface="Lucida Sans Unicode"/>
              </a:rPr>
              <a:t> </a:t>
            </a:r>
            <a:r>
              <a:rPr sz="2400" dirty="0">
                <a:latin typeface="Lucida Sans Unicode"/>
                <a:cs typeface="Lucida Sans Unicode"/>
              </a:rPr>
              <a:t>on</a:t>
            </a:r>
            <a:r>
              <a:rPr sz="2400" spc="-40" dirty="0">
                <a:latin typeface="Lucida Sans Unicode"/>
                <a:cs typeface="Lucida Sans Unicode"/>
              </a:rPr>
              <a:t> </a:t>
            </a:r>
            <a:r>
              <a:rPr sz="2400" dirty="0">
                <a:latin typeface="Lucida Sans Unicode"/>
                <a:cs typeface="Lucida Sans Unicode"/>
              </a:rPr>
              <a:t>the</a:t>
            </a:r>
            <a:r>
              <a:rPr sz="2400" spc="-40" dirty="0">
                <a:latin typeface="Lucida Sans Unicode"/>
                <a:cs typeface="Lucida Sans Unicode"/>
              </a:rPr>
              <a:t> </a:t>
            </a:r>
            <a:r>
              <a:rPr sz="2400" spc="50" dirty="0">
                <a:latin typeface="Lucida Sans Unicode"/>
                <a:cs typeface="Lucida Sans Unicode"/>
              </a:rPr>
              <a:t>amount</a:t>
            </a:r>
            <a:r>
              <a:rPr sz="2400" spc="-40" dirty="0">
                <a:latin typeface="Lucida Sans Unicode"/>
                <a:cs typeface="Lucida Sans Unicode"/>
              </a:rPr>
              <a:t> </a:t>
            </a:r>
            <a:r>
              <a:rPr sz="2400" spc="-35" dirty="0">
                <a:latin typeface="Lucida Sans Unicode"/>
                <a:cs typeface="Lucida Sans Unicode"/>
              </a:rPr>
              <a:t>of</a:t>
            </a:r>
            <a:r>
              <a:rPr sz="2400" spc="-40" dirty="0">
                <a:latin typeface="Lucida Sans Unicode"/>
                <a:cs typeface="Lucida Sans Unicode"/>
              </a:rPr>
              <a:t> </a:t>
            </a:r>
            <a:r>
              <a:rPr sz="2400" spc="-25" dirty="0">
                <a:latin typeface="Lucida Sans Unicode"/>
                <a:cs typeface="Lucida Sans Unicode"/>
              </a:rPr>
              <a:t>loss</a:t>
            </a:r>
            <a:r>
              <a:rPr sz="2400" spc="-40" dirty="0">
                <a:latin typeface="Lucida Sans Unicode"/>
                <a:cs typeface="Lucida Sans Unicode"/>
              </a:rPr>
              <a:t> </a:t>
            </a:r>
            <a:r>
              <a:rPr sz="2400" spc="260" dirty="0">
                <a:latin typeface="Lucida Sans Unicode"/>
                <a:cs typeface="Lucida Sans Unicode"/>
              </a:rPr>
              <a:t>a</a:t>
            </a:r>
            <a:r>
              <a:rPr sz="2400" spc="-45" dirty="0">
                <a:latin typeface="Lucida Sans Unicode"/>
                <a:cs typeface="Lucida Sans Unicode"/>
              </a:rPr>
              <a:t> </a:t>
            </a:r>
            <a:r>
              <a:rPr sz="2400" spc="-140" dirty="0">
                <a:latin typeface="Lucida Sans Unicode"/>
                <a:cs typeface="Lucida Sans Unicode"/>
              </a:rPr>
              <a:t>risk </a:t>
            </a:r>
            <a:r>
              <a:rPr sz="2400" spc="-740" dirty="0">
                <a:latin typeface="Lucida Sans Unicode"/>
                <a:cs typeface="Lucida Sans Unicode"/>
              </a:rPr>
              <a:t> </a:t>
            </a:r>
            <a:r>
              <a:rPr sz="2400" spc="150" dirty="0">
                <a:latin typeface="Lucida Sans Unicode"/>
                <a:cs typeface="Lucida Sans Unicode"/>
              </a:rPr>
              <a:t>may</a:t>
            </a:r>
            <a:r>
              <a:rPr sz="2400" spc="-45" dirty="0">
                <a:latin typeface="Lucida Sans Unicode"/>
                <a:cs typeface="Lucida Sans Unicode"/>
              </a:rPr>
              <a:t> </a:t>
            </a:r>
            <a:r>
              <a:rPr sz="2400" spc="114" dirty="0">
                <a:latin typeface="Lucida Sans Unicode"/>
                <a:cs typeface="Lucida Sans Unicode"/>
              </a:rPr>
              <a:t>cause</a:t>
            </a:r>
            <a:r>
              <a:rPr sz="2400" spc="-40" dirty="0">
                <a:latin typeface="Lucida Sans Unicode"/>
                <a:cs typeface="Lucida Sans Unicode"/>
              </a:rPr>
              <a:t> </a:t>
            </a:r>
            <a:r>
              <a:rPr sz="2400" spc="70" dirty="0">
                <a:latin typeface="Lucida Sans Unicode"/>
                <a:cs typeface="Lucida Sans Unicode"/>
              </a:rPr>
              <a:t>(e.g.</a:t>
            </a:r>
            <a:r>
              <a:rPr sz="2400" spc="-40" dirty="0">
                <a:latin typeface="Lucida Sans Unicode"/>
                <a:cs typeface="Lucida Sans Unicode"/>
              </a:rPr>
              <a:t> </a:t>
            </a:r>
            <a:r>
              <a:rPr sz="2400" spc="-25" dirty="0">
                <a:latin typeface="Lucida Sans Unicode"/>
                <a:cs typeface="Lucida Sans Unicode"/>
              </a:rPr>
              <a:t>loss</a:t>
            </a:r>
            <a:r>
              <a:rPr sz="2400" spc="-45" dirty="0">
                <a:latin typeface="Lucida Sans Unicode"/>
                <a:cs typeface="Lucida Sans Unicode"/>
              </a:rPr>
              <a:t> </a:t>
            </a:r>
            <a:r>
              <a:rPr sz="2400" spc="-35" dirty="0">
                <a:latin typeface="Lucida Sans Unicode"/>
                <a:cs typeface="Lucida Sans Unicode"/>
              </a:rPr>
              <a:t>of</a:t>
            </a:r>
            <a:r>
              <a:rPr sz="2400" spc="-40" dirty="0">
                <a:latin typeface="Lucida Sans Unicode"/>
                <a:cs typeface="Lucida Sans Unicode"/>
              </a:rPr>
              <a:t> </a:t>
            </a:r>
            <a:r>
              <a:rPr sz="2400" spc="-65" dirty="0">
                <a:latin typeface="Lucida Sans Unicode"/>
                <a:cs typeface="Lucida Sans Unicode"/>
              </a:rPr>
              <a:t>time,</a:t>
            </a:r>
            <a:r>
              <a:rPr sz="2400" spc="-40" dirty="0">
                <a:latin typeface="Lucida Sans Unicode"/>
                <a:cs typeface="Lucida Sans Unicode"/>
              </a:rPr>
              <a:t> </a:t>
            </a:r>
            <a:r>
              <a:rPr sz="2400" spc="-25" dirty="0">
                <a:latin typeface="Lucida Sans Unicode"/>
                <a:cs typeface="Lucida Sans Unicode"/>
              </a:rPr>
              <a:t>loss</a:t>
            </a:r>
            <a:r>
              <a:rPr sz="2400" spc="-40" dirty="0">
                <a:latin typeface="Lucida Sans Unicode"/>
                <a:cs typeface="Lucida Sans Unicode"/>
              </a:rPr>
              <a:t> </a:t>
            </a:r>
            <a:r>
              <a:rPr sz="2400" spc="-35" dirty="0">
                <a:latin typeface="Lucida Sans Unicode"/>
                <a:cs typeface="Lucida Sans Unicode"/>
              </a:rPr>
              <a:t>of</a:t>
            </a:r>
            <a:r>
              <a:rPr sz="2400" spc="-45" dirty="0">
                <a:latin typeface="Lucida Sans Unicode"/>
                <a:cs typeface="Lucida Sans Unicode"/>
              </a:rPr>
              <a:t> </a:t>
            </a:r>
            <a:r>
              <a:rPr sz="2400" spc="-50" dirty="0">
                <a:latin typeface="Lucida Sans Unicode"/>
                <a:cs typeface="Lucida Sans Unicode"/>
              </a:rPr>
              <a:t>workers</a:t>
            </a:r>
            <a:r>
              <a:rPr sz="2400" spc="-40" dirty="0">
                <a:latin typeface="Lucida Sans Unicode"/>
                <a:cs typeface="Lucida Sans Unicode"/>
              </a:rPr>
              <a:t> </a:t>
            </a:r>
            <a:r>
              <a:rPr sz="2400" spc="100" dirty="0">
                <a:latin typeface="Lucida Sans Unicode"/>
                <a:cs typeface="Lucida Sans Unicode"/>
              </a:rPr>
              <a:t>and </a:t>
            </a:r>
            <a:r>
              <a:rPr sz="2400" spc="-745" dirty="0">
                <a:latin typeface="Lucida Sans Unicode"/>
                <a:cs typeface="Lucida Sans Unicode"/>
              </a:rPr>
              <a:t> </a:t>
            </a:r>
            <a:r>
              <a:rPr sz="2400" spc="35" dirty="0">
                <a:latin typeface="Lucida Sans Unicode"/>
                <a:cs typeface="Lucida Sans Unicode"/>
              </a:rPr>
              <a:t>patients), </a:t>
            </a:r>
            <a:r>
              <a:rPr sz="2400" dirty="0">
                <a:latin typeface="Lucida Sans Unicode"/>
                <a:cs typeface="Lucida Sans Unicode"/>
              </a:rPr>
              <a:t>the </a:t>
            </a:r>
            <a:r>
              <a:rPr sz="2400" spc="-10" dirty="0">
                <a:latin typeface="Lucida Sans Unicode"/>
                <a:cs typeface="Lucida Sans Unicode"/>
              </a:rPr>
              <a:t>severity </a:t>
            </a:r>
            <a:r>
              <a:rPr sz="2400" spc="-35" dirty="0">
                <a:latin typeface="Lucida Sans Unicode"/>
                <a:cs typeface="Lucida Sans Unicode"/>
              </a:rPr>
              <a:t>of </a:t>
            </a:r>
            <a:r>
              <a:rPr sz="2400" spc="65" dirty="0">
                <a:latin typeface="Lucida Sans Unicode"/>
                <a:cs typeface="Lucida Sans Unicode"/>
              </a:rPr>
              <a:t>harm </a:t>
            </a:r>
            <a:r>
              <a:rPr sz="2400" spc="-10" dirty="0">
                <a:latin typeface="Lucida Sans Unicode"/>
                <a:cs typeface="Lucida Sans Unicode"/>
              </a:rPr>
              <a:t>from </a:t>
            </a:r>
            <a:r>
              <a:rPr sz="2400" spc="-35" dirty="0">
                <a:latin typeface="Lucida Sans Unicode"/>
                <a:cs typeface="Lucida Sans Unicode"/>
              </a:rPr>
              <a:t>identified </a:t>
            </a:r>
            <a:r>
              <a:rPr sz="2400" spc="-30" dirty="0">
                <a:latin typeface="Lucida Sans Unicode"/>
                <a:cs typeface="Lucida Sans Unicode"/>
              </a:rPr>
              <a:t> </a:t>
            </a:r>
            <a:r>
              <a:rPr sz="2400" spc="15" dirty="0">
                <a:latin typeface="Lucida Sans Unicode"/>
                <a:cs typeface="Lucida Sans Unicode"/>
              </a:rPr>
              <a:t>hazards </a:t>
            </a:r>
            <a:r>
              <a:rPr sz="2400" spc="-5" dirty="0">
                <a:latin typeface="Lucida Sans Unicode"/>
                <a:cs typeface="Lucida Sans Unicode"/>
              </a:rPr>
              <a:t>(insignificant, </a:t>
            </a:r>
            <a:r>
              <a:rPr sz="2400" spc="-80" dirty="0">
                <a:latin typeface="Lucida Sans Unicode"/>
                <a:cs typeface="Lucida Sans Unicode"/>
              </a:rPr>
              <a:t>minor, </a:t>
            </a:r>
            <a:r>
              <a:rPr sz="2400" spc="20" dirty="0">
                <a:latin typeface="Lucida Sans Unicode"/>
                <a:cs typeface="Lucida Sans Unicode"/>
              </a:rPr>
              <a:t>moderate, major </a:t>
            </a:r>
            <a:r>
              <a:rPr sz="2400" spc="-55" dirty="0">
                <a:latin typeface="Lucida Sans Unicode"/>
                <a:cs typeface="Lucida Sans Unicode"/>
              </a:rPr>
              <a:t>or </a:t>
            </a:r>
            <a:r>
              <a:rPr sz="2400" spc="-745" dirty="0">
                <a:latin typeface="Lucida Sans Unicode"/>
                <a:cs typeface="Lucida Sans Unicode"/>
              </a:rPr>
              <a:t> </a:t>
            </a:r>
            <a:r>
              <a:rPr sz="2400" spc="90" dirty="0">
                <a:latin typeface="Lucida Sans Unicode"/>
                <a:cs typeface="Lucida Sans Unicode"/>
              </a:rPr>
              <a:t>catastrophic) </a:t>
            </a:r>
            <a:r>
              <a:rPr sz="2400" spc="100" dirty="0">
                <a:latin typeface="Lucida Sans Unicode"/>
                <a:cs typeface="Lucida Sans Unicode"/>
              </a:rPr>
              <a:t>and </a:t>
            </a:r>
            <a:r>
              <a:rPr sz="2400" dirty="0">
                <a:latin typeface="Lucida Sans Unicode"/>
                <a:cs typeface="Lucida Sans Unicode"/>
              </a:rPr>
              <a:t>the </a:t>
            </a:r>
            <a:r>
              <a:rPr sz="2400" spc="25" dirty="0">
                <a:latin typeface="Lucida Sans Unicode"/>
                <a:cs typeface="Lucida Sans Unicode"/>
              </a:rPr>
              <a:t>number </a:t>
            </a:r>
            <a:r>
              <a:rPr sz="2400" spc="-35" dirty="0">
                <a:latin typeface="Lucida Sans Unicode"/>
                <a:cs typeface="Lucida Sans Unicode"/>
              </a:rPr>
              <a:t>of </a:t>
            </a:r>
            <a:r>
              <a:rPr sz="2400" spc="40" dirty="0">
                <a:latin typeface="Lucida Sans Unicode"/>
                <a:cs typeface="Lucida Sans Unicode"/>
              </a:rPr>
              <a:t>people </a:t>
            </a:r>
            <a:r>
              <a:rPr sz="2400" spc="15" dirty="0">
                <a:latin typeface="Lucida Sans Unicode"/>
                <a:cs typeface="Lucida Sans Unicode"/>
              </a:rPr>
              <a:t>who </a:t>
            </a:r>
            <a:r>
              <a:rPr sz="2400" spc="20" dirty="0">
                <a:latin typeface="Lucida Sans Unicode"/>
                <a:cs typeface="Lucida Sans Unicode"/>
              </a:rPr>
              <a:t> </a:t>
            </a:r>
            <a:r>
              <a:rPr sz="2400" spc="-5" dirty="0">
                <a:latin typeface="Lucida Sans Unicode"/>
                <a:cs typeface="Lucida Sans Unicode"/>
              </a:rPr>
              <a:t>might</a:t>
            </a:r>
            <a:r>
              <a:rPr sz="2400" spc="-40" dirty="0">
                <a:latin typeface="Lucida Sans Unicode"/>
                <a:cs typeface="Lucida Sans Unicode"/>
              </a:rPr>
              <a:t> </a:t>
            </a:r>
            <a:r>
              <a:rPr sz="2400" spc="95" dirty="0">
                <a:latin typeface="Lucida Sans Unicode"/>
                <a:cs typeface="Lucida Sans Unicode"/>
              </a:rPr>
              <a:t>be</a:t>
            </a:r>
            <a:r>
              <a:rPr sz="2400" spc="-40" dirty="0">
                <a:latin typeface="Lucida Sans Unicode"/>
                <a:cs typeface="Lucida Sans Unicode"/>
              </a:rPr>
              <a:t> </a:t>
            </a:r>
            <a:r>
              <a:rPr sz="2400" spc="5" dirty="0">
                <a:latin typeface="Lucida Sans Unicode"/>
                <a:cs typeface="Lucida Sans Unicode"/>
              </a:rPr>
              <a:t>exposed</a:t>
            </a:r>
            <a:r>
              <a:rPr sz="2400" spc="-40" dirty="0">
                <a:latin typeface="Lucida Sans Unicode"/>
                <a:cs typeface="Lucida Sans Unicode"/>
              </a:rPr>
              <a:t> </a:t>
            </a:r>
            <a:r>
              <a:rPr sz="2400" spc="100" dirty="0">
                <a:latin typeface="Lucida Sans Unicode"/>
                <a:cs typeface="Lucida Sans Unicode"/>
              </a:rPr>
              <a:t>and</a:t>
            </a:r>
            <a:r>
              <a:rPr sz="2400" spc="-40" dirty="0">
                <a:latin typeface="Lucida Sans Unicode"/>
                <a:cs typeface="Lucida Sans Unicode"/>
              </a:rPr>
              <a:t> </a:t>
            </a:r>
            <a:r>
              <a:rPr sz="2400" spc="60" dirty="0">
                <a:latin typeface="Lucida Sans Unicode"/>
                <a:cs typeface="Lucida Sans Unicode"/>
              </a:rPr>
              <a:t>affected</a:t>
            </a:r>
            <a:r>
              <a:rPr sz="2400" spc="-40" dirty="0">
                <a:latin typeface="Lucida Sans Unicode"/>
                <a:cs typeface="Lucida Sans Unicode"/>
              </a:rPr>
              <a:t> </a:t>
            </a:r>
            <a:r>
              <a:rPr sz="2400" spc="50" dirty="0">
                <a:latin typeface="Lucida Sans Unicode"/>
                <a:cs typeface="Lucida Sans Unicode"/>
              </a:rPr>
              <a:t>by</a:t>
            </a:r>
            <a:r>
              <a:rPr sz="2400" spc="-40" dirty="0">
                <a:latin typeface="Lucida Sans Unicode"/>
                <a:cs typeface="Lucida Sans Unicode"/>
              </a:rPr>
              <a:t> </a:t>
            </a:r>
            <a:r>
              <a:rPr sz="2400" dirty="0">
                <a:latin typeface="Lucida Sans Unicode"/>
                <a:cs typeface="Lucida Sans Unicode"/>
              </a:rPr>
              <a:t>the</a:t>
            </a:r>
            <a:r>
              <a:rPr sz="2400" spc="-35" dirty="0">
                <a:latin typeface="Lucida Sans Unicode"/>
                <a:cs typeface="Lucida Sans Unicode"/>
              </a:rPr>
              <a:t> </a:t>
            </a:r>
            <a:r>
              <a:rPr sz="2400" spc="-160" dirty="0">
                <a:latin typeface="Lucida Sans Unicode"/>
                <a:cs typeface="Lucida Sans Unicode"/>
              </a:rPr>
              <a:t>risk.</a:t>
            </a:r>
            <a:endParaRPr sz="2400">
              <a:latin typeface="Lucida Sans Unicode"/>
              <a:cs typeface="Lucida Sans Unicode"/>
            </a:endParaRPr>
          </a:p>
        </p:txBody>
      </p:sp>
      <p:sp>
        <p:nvSpPr>
          <p:cNvPr id="8" name="object 8"/>
          <p:cNvSpPr txBox="1">
            <a:spLocks noGrp="1"/>
          </p:cNvSpPr>
          <p:nvPr>
            <p:ph type="title"/>
          </p:nvPr>
        </p:nvSpPr>
        <p:spPr>
          <a:xfrm>
            <a:off x="9603871" y="953834"/>
            <a:ext cx="4961255" cy="695960"/>
          </a:xfrm>
          <a:prstGeom prst="rect">
            <a:avLst/>
          </a:prstGeom>
        </p:spPr>
        <p:txBody>
          <a:bodyPr vert="horz" wrap="square" lIns="0" tIns="12700" rIns="0" bIns="0" rtlCol="0">
            <a:spAutoFit/>
          </a:bodyPr>
          <a:lstStyle/>
          <a:p>
            <a:pPr marL="12700">
              <a:lnSpc>
                <a:spcPct val="100000"/>
              </a:lnSpc>
              <a:spcBef>
                <a:spcPts val="100"/>
              </a:spcBef>
            </a:pPr>
            <a:r>
              <a:rPr spc="-165" dirty="0"/>
              <a:t>Severity</a:t>
            </a:r>
            <a:r>
              <a:rPr spc="-185" dirty="0"/>
              <a:t> </a:t>
            </a:r>
            <a:r>
              <a:rPr spc="-265" dirty="0"/>
              <a:t>of</a:t>
            </a:r>
            <a:r>
              <a:rPr spc="-185" dirty="0"/>
              <a:t> </a:t>
            </a:r>
            <a:r>
              <a:rPr spc="-35" dirty="0"/>
              <a:t>harm</a:t>
            </a:r>
          </a:p>
        </p:txBody>
      </p:sp>
      <p:pic>
        <p:nvPicPr>
          <p:cNvPr id="10" name="object 5">
            <a:hlinkClick r:id="rId4" action="ppaction://hlinksldjump"/>
            <a:extLst>
              <a:ext uri="{FF2B5EF4-FFF2-40B4-BE49-F238E27FC236}">
                <a16:creationId xmlns:a16="http://schemas.microsoft.com/office/drawing/2014/main" id="{64034C9A-00C4-E719-DC01-2F946AFC9EF5}"/>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953834"/>
            <a:ext cx="6047105" cy="695960"/>
          </a:xfrm>
          <a:prstGeom prst="rect">
            <a:avLst/>
          </a:prstGeom>
        </p:spPr>
        <p:txBody>
          <a:bodyPr vert="horz" wrap="square" lIns="0" tIns="12700" rIns="0" bIns="0" rtlCol="0">
            <a:spAutoFit/>
          </a:bodyPr>
          <a:lstStyle/>
          <a:p>
            <a:pPr marL="12700">
              <a:lnSpc>
                <a:spcPct val="100000"/>
              </a:lnSpc>
              <a:spcBef>
                <a:spcPts val="100"/>
              </a:spcBef>
            </a:pPr>
            <a:r>
              <a:rPr spc="-215" dirty="0"/>
              <a:t>Risk</a:t>
            </a:r>
            <a:r>
              <a:rPr spc="-185" dirty="0"/>
              <a:t> </a:t>
            </a:r>
            <a:r>
              <a:rPr spc="-45" dirty="0"/>
              <a:t>analysis</a:t>
            </a:r>
            <a:r>
              <a:rPr spc="-185" dirty="0"/>
              <a:t> </a:t>
            </a:r>
            <a:r>
              <a:rPr spc="-150" dirty="0"/>
              <a:t>matrix</a:t>
            </a:r>
          </a:p>
        </p:txBody>
      </p:sp>
      <p:sp>
        <p:nvSpPr>
          <p:cNvPr id="4" name="object 4"/>
          <p:cNvSpPr txBox="1"/>
          <p:nvPr/>
        </p:nvSpPr>
        <p:spPr>
          <a:xfrm>
            <a:off x="1016000" y="2285962"/>
            <a:ext cx="14655165" cy="2540000"/>
          </a:xfrm>
          <a:prstGeom prst="rect">
            <a:avLst/>
          </a:prstGeom>
        </p:spPr>
        <p:txBody>
          <a:bodyPr vert="horz" wrap="square" lIns="0" tIns="12700" rIns="0" bIns="0" rtlCol="0">
            <a:spAutoFit/>
          </a:bodyPr>
          <a:lstStyle/>
          <a:p>
            <a:pPr marL="12700" marR="5080">
              <a:lnSpc>
                <a:spcPct val="114599"/>
              </a:lnSpc>
              <a:spcBef>
                <a:spcPts val="100"/>
              </a:spcBef>
            </a:pPr>
            <a:r>
              <a:rPr sz="2400" spc="204" dirty="0">
                <a:latin typeface="Lucida Sans Unicode"/>
                <a:cs typeface="Lucida Sans Unicode"/>
              </a:rPr>
              <a:t>Once</a:t>
            </a:r>
            <a:r>
              <a:rPr sz="2400" spc="320" dirty="0">
                <a:latin typeface="Lucida Sans Unicode"/>
                <a:cs typeface="Lucida Sans Unicode"/>
              </a:rPr>
              <a:t> </a:t>
            </a:r>
            <a:r>
              <a:rPr sz="2400" spc="114" dirty="0">
                <a:latin typeface="Lucida Sans Unicode"/>
                <a:cs typeface="Lucida Sans Unicode"/>
              </a:rPr>
              <a:t>the</a:t>
            </a:r>
            <a:r>
              <a:rPr sz="2400" spc="320" dirty="0">
                <a:latin typeface="Lucida Sans Unicode"/>
                <a:cs typeface="Lucida Sans Unicode"/>
              </a:rPr>
              <a:t> </a:t>
            </a:r>
            <a:r>
              <a:rPr sz="2400" spc="85" dirty="0">
                <a:latin typeface="Lucida Sans Unicode"/>
                <a:cs typeface="Lucida Sans Unicode"/>
              </a:rPr>
              <a:t>likelihood</a:t>
            </a:r>
            <a:r>
              <a:rPr sz="2400" spc="320" dirty="0">
                <a:latin typeface="Lucida Sans Unicode"/>
                <a:cs typeface="Lucida Sans Unicode"/>
              </a:rPr>
              <a:t> </a:t>
            </a:r>
            <a:r>
              <a:rPr sz="2400" spc="220" dirty="0">
                <a:latin typeface="Lucida Sans Unicode"/>
                <a:cs typeface="Lucida Sans Unicode"/>
              </a:rPr>
              <a:t>and</a:t>
            </a:r>
            <a:r>
              <a:rPr sz="2400" spc="320" dirty="0">
                <a:latin typeface="Lucida Sans Unicode"/>
                <a:cs typeface="Lucida Sans Unicode"/>
              </a:rPr>
              <a:t> </a:t>
            </a:r>
            <a:r>
              <a:rPr sz="2400" spc="225" dirty="0">
                <a:latin typeface="Lucida Sans Unicode"/>
                <a:cs typeface="Lucida Sans Unicode"/>
              </a:rPr>
              <a:t>consequences</a:t>
            </a:r>
            <a:r>
              <a:rPr sz="2400" spc="320" dirty="0">
                <a:latin typeface="Lucida Sans Unicode"/>
                <a:cs typeface="Lucida Sans Unicode"/>
              </a:rPr>
              <a:t> </a:t>
            </a:r>
            <a:r>
              <a:rPr sz="2400" spc="50" dirty="0">
                <a:latin typeface="Lucida Sans Unicode"/>
                <a:cs typeface="Lucida Sans Unicode"/>
              </a:rPr>
              <a:t>of</a:t>
            </a:r>
            <a:r>
              <a:rPr sz="2400" spc="320" dirty="0">
                <a:latin typeface="Lucida Sans Unicode"/>
                <a:cs typeface="Lucida Sans Unicode"/>
              </a:rPr>
              <a:t> </a:t>
            </a:r>
            <a:r>
              <a:rPr sz="2400" spc="260" dirty="0">
                <a:latin typeface="Lucida Sans Unicode"/>
                <a:cs typeface="Lucida Sans Unicode"/>
              </a:rPr>
              <a:t>a</a:t>
            </a:r>
            <a:r>
              <a:rPr sz="2400" spc="320" dirty="0">
                <a:latin typeface="Lucida Sans Unicode"/>
                <a:cs typeface="Lucida Sans Unicode"/>
              </a:rPr>
              <a:t> </a:t>
            </a:r>
            <a:r>
              <a:rPr sz="2400" spc="-5" dirty="0">
                <a:latin typeface="Lucida Sans Unicode"/>
                <a:cs typeface="Lucida Sans Unicode"/>
              </a:rPr>
              <a:t>risk</a:t>
            </a:r>
            <a:r>
              <a:rPr sz="2400" spc="320" dirty="0">
                <a:latin typeface="Lucida Sans Unicode"/>
                <a:cs typeface="Lucida Sans Unicode"/>
              </a:rPr>
              <a:t> </a:t>
            </a:r>
            <a:r>
              <a:rPr sz="2400" spc="229" dirty="0">
                <a:latin typeface="Lucida Sans Unicode"/>
                <a:cs typeface="Lucida Sans Unicode"/>
              </a:rPr>
              <a:t>have</a:t>
            </a:r>
            <a:r>
              <a:rPr sz="2400" spc="320" dirty="0">
                <a:latin typeface="Lucida Sans Unicode"/>
                <a:cs typeface="Lucida Sans Unicode"/>
              </a:rPr>
              <a:t> </a:t>
            </a:r>
            <a:r>
              <a:rPr sz="2400" spc="200" dirty="0">
                <a:latin typeface="Lucida Sans Unicode"/>
                <a:cs typeface="Lucida Sans Unicode"/>
              </a:rPr>
              <a:t>been</a:t>
            </a:r>
            <a:r>
              <a:rPr sz="2400" spc="320" dirty="0">
                <a:latin typeface="Lucida Sans Unicode"/>
                <a:cs typeface="Lucida Sans Unicode"/>
              </a:rPr>
              <a:t> </a:t>
            </a:r>
            <a:r>
              <a:rPr sz="2400" spc="180" dirty="0">
                <a:latin typeface="Lucida Sans Unicode"/>
                <a:cs typeface="Lucida Sans Unicode"/>
              </a:rPr>
              <a:t>determined</a:t>
            </a:r>
            <a:r>
              <a:rPr sz="2400" spc="320" dirty="0">
                <a:latin typeface="Lucida Sans Unicode"/>
                <a:cs typeface="Lucida Sans Unicode"/>
              </a:rPr>
              <a:t> </a:t>
            </a:r>
            <a:r>
              <a:rPr sz="2400" spc="114" dirty="0">
                <a:latin typeface="Lucida Sans Unicode"/>
                <a:cs typeface="Lucida Sans Unicode"/>
              </a:rPr>
              <a:t>the</a:t>
            </a:r>
            <a:r>
              <a:rPr sz="2400" spc="320" dirty="0">
                <a:latin typeface="Lucida Sans Unicode"/>
                <a:cs typeface="Lucida Sans Unicode"/>
              </a:rPr>
              <a:t> </a:t>
            </a:r>
            <a:r>
              <a:rPr sz="2400" spc="-5" dirty="0">
                <a:latin typeface="Lucida Sans Unicode"/>
                <a:cs typeface="Lucida Sans Unicode"/>
              </a:rPr>
              <a:t>risk</a:t>
            </a:r>
            <a:r>
              <a:rPr sz="2400" spc="320" dirty="0">
                <a:latin typeface="Lucida Sans Unicode"/>
                <a:cs typeface="Lucida Sans Unicode"/>
              </a:rPr>
              <a:t> </a:t>
            </a:r>
            <a:r>
              <a:rPr sz="2400" spc="265" dirty="0">
                <a:latin typeface="Lucida Sans Unicode"/>
                <a:cs typeface="Lucida Sans Unicode"/>
              </a:rPr>
              <a:t>can</a:t>
            </a:r>
            <a:r>
              <a:rPr sz="2400" spc="320" dirty="0">
                <a:latin typeface="Lucida Sans Unicode"/>
                <a:cs typeface="Lucida Sans Unicode"/>
              </a:rPr>
              <a:t> </a:t>
            </a:r>
            <a:r>
              <a:rPr sz="2400" spc="180" dirty="0">
                <a:latin typeface="Lucida Sans Unicode"/>
                <a:cs typeface="Lucida Sans Unicode"/>
              </a:rPr>
              <a:t>be </a:t>
            </a:r>
            <a:r>
              <a:rPr sz="2400" spc="-745" dirty="0">
                <a:latin typeface="Lucida Sans Unicode"/>
                <a:cs typeface="Lucida Sans Unicode"/>
              </a:rPr>
              <a:t> </a:t>
            </a:r>
            <a:r>
              <a:rPr sz="2400" spc="185" dirty="0">
                <a:latin typeface="Lucida Sans Unicode"/>
                <a:cs typeface="Lucida Sans Unicode"/>
              </a:rPr>
              <a:t>rated</a:t>
            </a:r>
            <a:r>
              <a:rPr sz="2400" spc="315" dirty="0">
                <a:latin typeface="Lucida Sans Unicode"/>
                <a:cs typeface="Lucida Sans Unicode"/>
              </a:rPr>
              <a:t> </a:t>
            </a:r>
            <a:r>
              <a:rPr sz="2400" spc="215" dirty="0">
                <a:latin typeface="Lucida Sans Unicode"/>
                <a:cs typeface="Lucida Sans Unicode"/>
              </a:rPr>
              <a:t>according</a:t>
            </a:r>
            <a:r>
              <a:rPr sz="2400" spc="315" dirty="0">
                <a:latin typeface="Lucida Sans Unicode"/>
                <a:cs typeface="Lucida Sans Unicode"/>
              </a:rPr>
              <a:t> </a:t>
            </a:r>
            <a:r>
              <a:rPr sz="2400" spc="55" dirty="0">
                <a:latin typeface="Lucida Sans Unicode"/>
                <a:cs typeface="Lucida Sans Unicode"/>
              </a:rPr>
              <a:t>to</a:t>
            </a:r>
            <a:r>
              <a:rPr sz="2400" spc="315" dirty="0">
                <a:latin typeface="Lucida Sans Unicode"/>
                <a:cs typeface="Lucida Sans Unicode"/>
              </a:rPr>
              <a:t> </a:t>
            </a:r>
            <a:r>
              <a:rPr sz="2400" spc="175" dirty="0">
                <a:latin typeface="Lucida Sans Unicode"/>
                <a:cs typeface="Lucida Sans Unicode"/>
              </a:rPr>
              <a:t>organisational</a:t>
            </a:r>
            <a:r>
              <a:rPr sz="2400" spc="315" dirty="0">
                <a:latin typeface="Lucida Sans Unicode"/>
                <a:cs typeface="Lucida Sans Unicode"/>
              </a:rPr>
              <a:t> </a:t>
            </a:r>
            <a:r>
              <a:rPr sz="2400" spc="165" dirty="0">
                <a:latin typeface="Lucida Sans Unicode"/>
                <a:cs typeface="Lucida Sans Unicode"/>
              </a:rPr>
              <a:t>procedures.</a:t>
            </a:r>
            <a:endParaRPr sz="2400" dirty="0">
              <a:latin typeface="Lucida Sans Unicode"/>
              <a:cs typeface="Lucida Sans Unicode"/>
            </a:endParaRPr>
          </a:p>
          <a:p>
            <a:pPr marL="12700" marR="364490">
              <a:lnSpc>
                <a:spcPct val="114599"/>
              </a:lnSpc>
              <a:spcBef>
                <a:spcPts val="3300"/>
              </a:spcBef>
            </a:pPr>
            <a:r>
              <a:rPr sz="2400" spc="45" dirty="0">
                <a:latin typeface="Lucida Sans Unicode"/>
                <a:cs typeface="Lucida Sans Unicode"/>
              </a:rPr>
              <a:t>Risks</a:t>
            </a:r>
            <a:r>
              <a:rPr sz="2400" spc="320" dirty="0">
                <a:latin typeface="Lucida Sans Unicode"/>
                <a:cs typeface="Lucida Sans Unicode"/>
              </a:rPr>
              <a:t> </a:t>
            </a:r>
            <a:r>
              <a:rPr sz="2400" spc="195" dirty="0">
                <a:latin typeface="Lucida Sans Unicode"/>
                <a:cs typeface="Lucida Sans Unicode"/>
              </a:rPr>
              <a:t>are</a:t>
            </a:r>
            <a:r>
              <a:rPr sz="2400" spc="320" dirty="0">
                <a:latin typeface="Lucida Sans Unicode"/>
                <a:cs typeface="Lucida Sans Unicode"/>
              </a:rPr>
              <a:t> </a:t>
            </a:r>
            <a:r>
              <a:rPr sz="2400" spc="135" dirty="0">
                <a:latin typeface="Lucida Sans Unicode"/>
                <a:cs typeface="Lucida Sans Unicode"/>
              </a:rPr>
              <a:t>usually</a:t>
            </a:r>
            <a:r>
              <a:rPr sz="2400" spc="325" dirty="0">
                <a:latin typeface="Lucida Sans Unicode"/>
                <a:cs typeface="Lucida Sans Unicode"/>
              </a:rPr>
              <a:t> </a:t>
            </a:r>
            <a:r>
              <a:rPr sz="2400" spc="185" dirty="0">
                <a:latin typeface="Lucida Sans Unicode"/>
                <a:cs typeface="Lucida Sans Unicode"/>
              </a:rPr>
              <a:t>rated</a:t>
            </a:r>
            <a:r>
              <a:rPr sz="2400" spc="320" dirty="0">
                <a:latin typeface="Lucida Sans Unicode"/>
                <a:cs typeface="Lucida Sans Unicode"/>
              </a:rPr>
              <a:t> </a:t>
            </a:r>
            <a:r>
              <a:rPr sz="2400" spc="114" dirty="0">
                <a:latin typeface="Lucida Sans Unicode"/>
                <a:cs typeface="Lucida Sans Unicode"/>
              </a:rPr>
              <a:t>using</a:t>
            </a:r>
            <a:r>
              <a:rPr sz="2400" spc="325" dirty="0">
                <a:latin typeface="Lucida Sans Unicode"/>
                <a:cs typeface="Lucida Sans Unicode"/>
              </a:rPr>
              <a:t> </a:t>
            </a:r>
            <a:r>
              <a:rPr sz="2400" spc="260" dirty="0">
                <a:latin typeface="Lucida Sans Unicode"/>
                <a:cs typeface="Lucida Sans Unicode"/>
              </a:rPr>
              <a:t>a</a:t>
            </a:r>
            <a:r>
              <a:rPr sz="2400" spc="320" dirty="0">
                <a:latin typeface="Lucida Sans Unicode"/>
                <a:cs typeface="Lucida Sans Unicode"/>
              </a:rPr>
              <a:t> </a:t>
            </a:r>
            <a:r>
              <a:rPr sz="2400" spc="-5" dirty="0">
                <a:latin typeface="Lucida Sans Unicode"/>
                <a:cs typeface="Lucida Sans Unicode"/>
              </a:rPr>
              <a:t>risk</a:t>
            </a:r>
            <a:r>
              <a:rPr sz="2400" spc="325" dirty="0">
                <a:latin typeface="Lucida Sans Unicode"/>
                <a:cs typeface="Lucida Sans Unicode"/>
              </a:rPr>
              <a:t> </a:t>
            </a:r>
            <a:r>
              <a:rPr sz="2400" spc="180" dirty="0">
                <a:latin typeface="Lucida Sans Unicode"/>
                <a:cs typeface="Lucida Sans Unicode"/>
              </a:rPr>
              <a:t>analysis</a:t>
            </a:r>
            <a:r>
              <a:rPr sz="2400" spc="320" dirty="0">
                <a:latin typeface="Lucida Sans Unicode"/>
                <a:cs typeface="Lucida Sans Unicode"/>
              </a:rPr>
              <a:t> </a:t>
            </a:r>
            <a:r>
              <a:rPr sz="2400" spc="80" dirty="0">
                <a:latin typeface="Lucida Sans Unicode"/>
                <a:cs typeface="Lucida Sans Unicode"/>
              </a:rPr>
              <a:t>matrix;</a:t>
            </a:r>
            <a:r>
              <a:rPr sz="2400" spc="325" dirty="0">
                <a:latin typeface="Lucida Sans Unicode"/>
                <a:cs typeface="Lucida Sans Unicode"/>
              </a:rPr>
              <a:t> </a:t>
            </a:r>
            <a:r>
              <a:rPr sz="2400" spc="165" dirty="0">
                <a:latin typeface="Lucida Sans Unicode"/>
                <a:cs typeface="Lucida Sans Unicode"/>
              </a:rPr>
              <a:t>these</a:t>
            </a:r>
            <a:r>
              <a:rPr sz="2400" spc="320" dirty="0">
                <a:latin typeface="Lucida Sans Unicode"/>
                <a:cs typeface="Lucida Sans Unicode"/>
              </a:rPr>
              <a:t> </a:t>
            </a:r>
            <a:r>
              <a:rPr sz="2400" spc="15" dirty="0">
                <a:latin typeface="Lucida Sans Unicode"/>
                <a:cs typeface="Lucida Sans Unicode"/>
              </a:rPr>
              <a:t>will</a:t>
            </a:r>
            <a:r>
              <a:rPr sz="2400" spc="325" dirty="0">
                <a:latin typeface="Lucida Sans Unicode"/>
                <a:cs typeface="Lucida Sans Unicode"/>
              </a:rPr>
              <a:t> </a:t>
            </a:r>
            <a:r>
              <a:rPr sz="2400" spc="180" dirty="0">
                <a:latin typeface="Lucida Sans Unicode"/>
                <a:cs typeface="Lucida Sans Unicode"/>
              </a:rPr>
              <a:t>vary</a:t>
            </a:r>
            <a:r>
              <a:rPr sz="2400" spc="320" dirty="0">
                <a:latin typeface="Lucida Sans Unicode"/>
                <a:cs typeface="Lucida Sans Unicode"/>
              </a:rPr>
              <a:t> </a:t>
            </a:r>
            <a:r>
              <a:rPr sz="2400" spc="190" dirty="0">
                <a:latin typeface="Lucida Sans Unicode"/>
                <a:cs typeface="Lucida Sans Unicode"/>
              </a:rPr>
              <a:t>depending</a:t>
            </a:r>
            <a:r>
              <a:rPr sz="2400" spc="325" dirty="0">
                <a:latin typeface="Lucida Sans Unicode"/>
                <a:cs typeface="Lucida Sans Unicode"/>
              </a:rPr>
              <a:t> </a:t>
            </a:r>
            <a:r>
              <a:rPr sz="2400" spc="85" dirty="0">
                <a:latin typeface="Lucida Sans Unicode"/>
                <a:cs typeface="Lucida Sans Unicode"/>
              </a:rPr>
              <a:t>on</a:t>
            </a:r>
            <a:r>
              <a:rPr sz="2400" spc="320" dirty="0">
                <a:latin typeface="Lucida Sans Unicode"/>
                <a:cs typeface="Lucida Sans Unicode"/>
              </a:rPr>
              <a:t> </a:t>
            </a:r>
            <a:r>
              <a:rPr sz="2400" spc="114" dirty="0">
                <a:latin typeface="Lucida Sans Unicode"/>
                <a:cs typeface="Lucida Sans Unicode"/>
              </a:rPr>
              <a:t>the </a:t>
            </a:r>
            <a:r>
              <a:rPr sz="2400" spc="-745" dirty="0">
                <a:latin typeface="Lucida Sans Unicode"/>
                <a:cs typeface="Lucida Sans Unicode"/>
              </a:rPr>
              <a:t> </a:t>
            </a:r>
            <a:r>
              <a:rPr sz="2400" spc="110" dirty="0">
                <a:latin typeface="Lucida Sans Unicode"/>
                <a:cs typeface="Lucida Sans Unicode"/>
              </a:rPr>
              <a:t>industry</a:t>
            </a:r>
            <a:r>
              <a:rPr sz="2400" spc="320" dirty="0">
                <a:latin typeface="Lucida Sans Unicode"/>
                <a:cs typeface="Lucida Sans Unicode"/>
              </a:rPr>
              <a:t> </a:t>
            </a:r>
            <a:r>
              <a:rPr sz="2400" spc="220" dirty="0">
                <a:latin typeface="Lucida Sans Unicode"/>
                <a:cs typeface="Lucida Sans Unicode"/>
              </a:rPr>
              <a:t>and</a:t>
            </a:r>
            <a:r>
              <a:rPr sz="2400" spc="320" dirty="0">
                <a:latin typeface="Lucida Sans Unicode"/>
                <a:cs typeface="Lucida Sans Unicode"/>
              </a:rPr>
              <a:t> </a:t>
            </a:r>
            <a:r>
              <a:rPr sz="2400" spc="114" dirty="0">
                <a:latin typeface="Lucida Sans Unicode"/>
                <a:cs typeface="Lucida Sans Unicode"/>
              </a:rPr>
              <a:t>the</a:t>
            </a:r>
            <a:r>
              <a:rPr sz="2400" spc="325" dirty="0">
                <a:latin typeface="Lucida Sans Unicode"/>
                <a:cs typeface="Lucida Sans Unicode"/>
              </a:rPr>
              <a:t> </a:t>
            </a:r>
            <a:r>
              <a:rPr sz="2400" spc="150" dirty="0">
                <a:latin typeface="Lucida Sans Unicode"/>
                <a:cs typeface="Lucida Sans Unicode"/>
              </a:rPr>
              <a:t>potential</a:t>
            </a:r>
            <a:r>
              <a:rPr sz="2400" spc="320" dirty="0">
                <a:latin typeface="Lucida Sans Unicode"/>
                <a:cs typeface="Lucida Sans Unicode"/>
              </a:rPr>
              <a:t> </a:t>
            </a:r>
            <a:r>
              <a:rPr sz="2400" spc="45" dirty="0">
                <a:latin typeface="Lucida Sans Unicode"/>
                <a:cs typeface="Lucida Sans Unicode"/>
              </a:rPr>
              <a:t>for</a:t>
            </a:r>
            <a:r>
              <a:rPr sz="2400" spc="320" dirty="0">
                <a:latin typeface="Lucida Sans Unicode"/>
                <a:cs typeface="Lucida Sans Unicode"/>
              </a:rPr>
              <a:t> </a:t>
            </a:r>
            <a:r>
              <a:rPr sz="2400" spc="60" dirty="0">
                <a:latin typeface="Lucida Sans Unicode"/>
                <a:cs typeface="Lucida Sans Unicode"/>
              </a:rPr>
              <a:t>illness,</a:t>
            </a:r>
            <a:r>
              <a:rPr sz="2400" spc="325" dirty="0">
                <a:latin typeface="Lucida Sans Unicode"/>
                <a:cs typeface="Lucida Sans Unicode"/>
              </a:rPr>
              <a:t> </a:t>
            </a:r>
            <a:r>
              <a:rPr sz="2400" spc="55" dirty="0">
                <a:latin typeface="Lucida Sans Unicode"/>
                <a:cs typeface="Lucida Sans Unicode"/>
              </a:rPr>
              <a:t>injury</a:t>
            </a:r>
            <a:r>
              <a:rPr sz="2400" spc="320" dirty="0">
                <a:latin typeface="Lucida Sans Unicode"/>
                <a:cs typeface="Lucida Sans Unicode"/>
              </a:rPr>
              <a:t> </a:t>
            </a:r>
            <a:r>
              <a:rPr sz="2400" spc="50" dirty="0">
                <a:latin typeface="Lucida Sans Unicode"/>
                <a:cs typeface="Lucida Sans Unicode"/>
              </a:rPr>
              <a:t>loss,</a:t>
            </a:r>
            <a:r>
              <a:rPr sz="2400" spc="320" dirty="0">
                <a:latin typeface="Lucida Sans Unicode"/>
                <a:cs typeface="Lucida Sans Unicode"/>
              </a:rPr>
              <a:t> </a:t>
            </a:r>
            <a:r>
              <a:rPr sz="2400" spc="220" dirty="0">
                <a:latin typeface="Lucida Sans Unicode"/>
                <a:cs typeface="Lucida Sans Unicode"/>
              </a:rPr>
              <a:t>and</a:t>
            </a:r>
            <a:r>
              <a:rPr sz="2400" spc="325" dirty="0">
                <a:latin typeface="Lucida Sans Unicode"/>
                <a:cs typeface="Lucida Sans Unicode"/>
              </a:rPr>
              <a:t> </a:t>
            </a:r>
            <a:r>
              <a:rPr sz="2400" spc="220" dirty="0">
                <a:latin typeface="Lucida Sans Unicode"/>
                <a:cs typeface="Lucida Sans Unicode"/>
              </a:rPr>
              <a:t>accidents</a:t>
            </a:r>
            <a:r>
              <a:rPr sz="2400" spc="320" dirty="0">
                <a:latin typeface="Lucida Sans Unicode"/>
                <a:cs typeface="Lucida Sans Unicode"/>
              </a:rPr>
              <a:t> </a:t>
            </a:r>
            <a:r>
              <a:rPr sz="2400" spc="75" dirty="0">
                <a:latin typeface="Lucida Sans Unicode"/>
                <a:cs typeface="Lucida Sans Unicode"/>
              </a:rPr>
              <a:t>within</a:t>
            </a:r>
            <a:r>
              <a:rPr sz="2400" spc="320" dirty="0">
                <a:latin typeface="Lucida Sans Unicode"/>
                <a:cs typeface="Lucida Sans Unicode"/>
              </a:rPr>
              <a:t> </a:t>
            </a:r>
            <a:r>
              <a:rPr sz="2400" spc="114" dirty="0">
                <a:latin typeface="Lucida Sans Unicode"/>
                <a:cs typeface="Lucida Sans Unicode"/>
              </a:rPr>
              <a:t>the</a:t>
            </a:r>
            <a:r>
              <a:rPr sz="2400" spc="325" dirty="0">
                <a:latin typeface="Lucida Sans Unicode"/>
                <a:cs typeface="Lucida Sans Unicode"/>
              </a:rPr>
              <a:t> </a:t>
            </a:r>
            <a:r>
              <a:rPr sz="2400" spc="175" dirty="0">
                <a:latin typeface="Lucida Sans Unicode"/>
                <a:cs typeface="Lucida Sans Unicode"/>
              </a:rPr>
              <a:t>specific</a:t>
            </a:r>
            <a:endParaRPr sz="2400" dirty="0">
              <a:latin typeface="Lucida Sans Unicode"/>
              <a:cs typeface="Lucida Sans Unicode"/>
            </a:endParaRPr>
          </a:p>
          <a:p>
            <a:pPr marL="12700">
              <a:lnSpc>
                <a:spcPct val="100000"/>
              </a:lnSpc>
              <a:spcBef>
                <a:spcPts val="420"/>
              </a:spcBef>
            </a:pPr>
            <a:r>
              <a:rPr sz="2400" spc="175" dirty="0">
                <a:latin typeface="Lucida Sans Unicode"/>
                <a:cs typeface="Lucida Sans Unicode"/>
              </a:rPr>
              <a:t>workplace</a:t>
            </a:r>
            <a:r>
              <a:rPr sz="2400" spc="285" dirty="0">
                <a:latin typeface="Lucida Sans Unicode"/>
                <a:cs typeface="Lucida Sans Unicode"/>
              </a:rPr>
              <a:t> </a:t>
            </a:r>
            <a:r>
              <a:rPr sz="2400" spc="30" dirty="0">
                <a:latin typeface="Lucida Sans Unicode"/>
                <a:cs typeface="Lucida Sans Unicode"/>
              </a:rPr>
              <a:t>or</a:t>
            </a:r>
            <a:r>
              <a:rPr sz="2400" spc="285" dirty="0">
                <a:latin typeface="Lucida Sans Unicode"/>
                <a:cs typeface="Lucida Sans Unicode"/>
              </a:rPr>
              <a:t> </a:t>
            </a:r>
            <a:r>
              <a:rPr sz="2400" spc="150" dirty="0">
                <a:latin typeface="Lucida Sans Unicode"/>
                <a:cs typeface="Lucida Sans Unicode"/>
              </a:rPr>
              <a:t>organisation.</a:t>
            </a:r>
            <a:endParaRPr sz="2400" dirty="0">
              <a:latin typeface="Lucida Sans Unicode"/>
              <a:cs typeface="Lucida Sans Unicode"/>
            </a:endParaRPr>
          </a:p>
        </p:txBody>
      </p:sp>
      <p:pic>
        <p:nvPicPr>
          <p:cNvPr id="6" name="object 6"/>
          <p:cNvPicPr/>
          <p:nvPr/>
        </p:nvPicPr>
        <p:blipFill>
          <a:blip r:embed="rId2" cstate="print"/>
          <a:stretch>
            <a:fillRect/>
          </a:stretch>
        </p:blipFill>
        <p:spPr>
          <a:xfrm>
            <a:off x="4725997" y="5143500"/>
            <a:ext cx="9439273" cy="4629149"/>
          </a:xfrm>
          <a:prstGeom prst="rect">
            <a:avLst/>
          </a:prstGeom>
        </p:spPr>
      </p:pic>
      <p:pic>
        <p:nvPicPr>
          <p:cNvPr id="8" name="object 5">
            <a:hlinkClick r:id="rId3" action="ppaction://hlinksldjump"/>
            <a:extLst>
              <a:ext uri="{FF2B5EF4-FFF2-40B4-BE49-F238E27FC236}">
                <a16:creationId xmlns:a16="http://schemas.microsoft.com/office/drawing/2014/main" id="{44DCD8D8-D971-122B-1F9A-BE1E8F66D1B5}"/>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4" name="object 4"/>
          <p:cNvPicPr/>
          <p:nvPr/>
        </p:nvPicPr>
        <p:blipFill>
          <a:blip r:embed="rId2" cstate="print"/>
          <a:stretch>
            <a:fillRect/>
          </a:stretch>
        </p:blipFill>
        <p:spPr>
          <a:xfrm>
            <a:off x="8671428" y="3"/>
            <a:ext cx="9616570" cy="10286996"/>
          </a:xfrm>
          <a:prstGeom prst="rect">
            <a:avLst/>
          </a:prstGeom>
        </p:spPr>
      </p:pic>
      <p:sp>
        <p:nvSpPr>
          <p:cNvPr id="6" name="object 6"/>
          <p:cNvSpPr txBox="1"/>
          <p:nvPr/>
        </p:nvSpPr>
        <p:spPr>
          <a:xfrm>
            <a:off x="1016000" y="2096054"/>
            <a:ext cx="7265034" cy="4635500"/>
          </a:xfrm>
          <a:prstGeom prst="rect">
            <a:avLst/>
          </a:prstGeom>
        </p:spPr>
        <p:txBody>
          <a:bodyPr vert="horz" wrap="square" lIns="0" tIns="12700" rIns="0" bIns="0" rtlCol="0">
            <a:spAutoFit/>
          </a:bodyPr>
          <a:lstStyle/>
          <a:p>
            <a:pPr marL="12700" marR="5080">
              <a:lnSpc>
                <a:spcPct val="114599"/>
              </a:lnSpc>
              <a:spcBef>
                <a:spcPts val="100"/>
              </a:spcBef>
            </a:pPr>
            <a:r>
              <a:rPr sz="2400" spc="95" dirty="0">
                <a:latin typeface="Lucida Sans Unicode"/>
                <a:cs typeface="Lucida Sans Unicode"/>
              </a:rPr>
              <a:t>Some</a:t>
            </a:r>
            <a:r>
              <a:rPr sz="2400" spc="-40" dirty="0">
                <a:latin typeface="Lucida Sans Unicode"/>
                <a:cs typeface="Lucida Sans Unicode"/>
              </a:rPr>
              <a:t> </a:t>
            </a:r>
            <a:r>
              <a:rPr sz="2400" spc="-140" dirty="0">
                <a:latin typeface="Lucida Sans Unicode"/>
                <a:cs typeface="Lucida Sans Unicode"/>
              </a:rPr>
              <a:t>risk</a:t>
            </a:r>
            <a:r>
              <a:rPr sz="2400" spc="-35" dirty="0">
                <a:latin typeface="Lucida Sans Unicode"/>
                <a:cs typeface="Lucida Sans Unicode"/>
              </a:rPr>
              <a:t> </a:t>
            </a:r>
            <a:r>
              <a:rPr sz="2400" spc="-25" dirty="0">
                <a:latin typeface="Lucida Sans Unicode"/>
                <a:cs typeface="Lucida Sans Unicode"/>
              </a:rPr>
              <a:t>control</a:t>
            </a:r>
            <a:r>
              <a:rPr sz="2400" spc="-35" dirty="0">
                <a:latin typeface="Lucida Sans Unicode"/>
                <a:cs typeface="Lucida Sans Unicode"/>
              </a:rPr>
              <a:t> </a:t>
            </a:r>
            <a:r>
              <a:rPr sz="2400" spc="-20" dirty="0">
                <a:latin typeface="Lucida Sans Unicode"/>
                <a:cs typeface="Lucida Sans Unicode"/>
              </a:rPr>
              <a:t>options</a:t>
            </a:r>
            <a:r>
              <a:rPr sz="2400" spc="-35" dirty="0">
                <a:latin typeface="Lucida Sans Unicode"/>
                <a:cs typeface="Lucida Sans Unicode"/>
              </a:rPr>
              <a:t> </a:t>
            </a:r>
            <a:r>
              <a:rPr sz="2400" spc="80" dirty="0">
                <a:latin typeface="Lucida Sans Unicode"/>
                <a:cs typeface="Lucida Sans Unicode"/>
              </a:rPr>
              <a:t>are</a:t>
            </a:r>
            <a:r>
              <a:rPr sz="2400" spc="-35" dirty="0">
                <a:latin typeface="Lucida Sans Unicode"/>
                <a:cs typeface="Lucida Sans Unicode"/>
              </a:rPr>
              <a:t> </a:t>
            </a:r>
            <a:r>
              <a:rPr sz="2400" spc="40" dirty="0">
                <a:latin typeface="Lucida Sans Unicode"/>
                <a:cs typeface="Lucida Sans Unicode"/>
              </a:rPr>
              <a:t>more</a:t>
            </a:r>
            <a:r>
              <a:rPr sz="2400" spc="-35" dirty="0">
                <a:latin typeface="Lucida Sans Unicode"/>
                <a:cs typeface="Lucida Sans Unicode"/>
              </a:rPr>
              <a:t> </a:t>
            </a:r>
            <a:r>
              <a:rPr sz="2400" spc="15" dirty="0">
                <a:latin typeface="Lucida Sans Unicode"/>
                <a:cs typeface="Lucida Sans Unicode"/>
              </a:rPr>
              <a:t>effective</a:t>
            </a:r>
            <a:r>
              <a:rPr sz="2400" spc="-35" dirty="0">
                <a:latin typeface="Lucida Sans Unicode"/>
                <a:cs typeface="Lucida Sans Unicode"/>
              </a:rPr>
              <a:t> </a:t>
            </a:r>
            <a:r>
              <a:rPr sz="2400" spc="100" dirty="0">
                <a:latin typeface="Lucida Sans Unicode"/>
                <a:cs typeface="Lucida Sans Unicode"/>
              </a:rPr>
              <a:t>and </a:t>
            </a:r>
            <a:r>
              <a:rPr sz="2400" spc="-750" dirty="0">
                <a:latin typeface="Lucida Sans Unicode"/>
                <a:cs typeface="Lucida Sans Unicode"/>
              </a:rPr>
              <a:t> </a:t>
            </a:r>
            <a:r>
              <a:rPr sz="2400" spc="-10" dirty="0">
                <a:latin typeface="Lucida Sans Unicode"/>
                <a:cs typeface="Lucida Sans Unicode"/>
              </a:rPr>
              <a:t>reliable</a:t>
            </a:r>
            <a:r>
              <a:rPr sz="2400" spc="-45" dirty="0">
                <a:latin typeface="Lucida Sans Unicode"/>
                <a:cs typeface="Lucida Sans Unicode"/>
              </a:rPr>
              <a:t> </a:t>
            </a:r>
            <a:r>
              <a:rPr sz="2400" spc="30" dirty="0">
                <a:latin typeface="Lucida Sans Unicode"/>
                <a:cs typeface="Lucida Sans Unicode"/>
              </a:rPr>
              <a:t>than</a:t>
            </a:r>
            <a:r>
              <a:rPr sz="2400" spc="-40" dirty="0">
                <a:latin typeface="Lucida Sans Unicode"/>
                <a:cs typeface="Lucida Sans Unicode"/>
              </a:rPr>
              <a:t> </a:t>
            </a:r>
            <a:r>
              <a:rPr sz="2400" spc="-50" dirty="0">
                <a:latin typeface="Lucida Sans Unicode"/>
                <a:cs typeface="Lucida Sans Unicode"/>
              </a:rPr>
              <a:t>others.</a:t>
            </a:r>
            <a:endParaRPr sz="2400">
              <a:latin typeface="Lucida Sans Unicode"/>
              <a:cs typeface="Lucida Sans Unicode"/>
            </a:endParaRPr>
          </a:p>
          <a:p>
            <a:pPr marL="12700" marR="83820">
              <a:lnSpc>
                <a:spcPct val="114599"/>
              </a:lnSpc>
              <a:spcBef>
                <a:spcPts val="3300"/>
              </a:spcBef>
            </a:pPr>
            <a:r>
              <a:rPr sz="2400" spc="-55" dirty="0">
                <a:latin typeface="Lucida Sans Unicode"/>
                <a:cs typeface="Lucida Sans Unicode"/>
              </a:rPr>
              <a:t>The</a:t>
            </a:r>
            <a:r>
              <a:rPr sz="2400" spc="-40" dirty="0">
                <a:latin typeface="Lucida Sans Unicode"/>
                <a:cs typeface="Lucida Sans Unicode"/>
              </a:rPr>
              <a:t> </a:t>
            </a:r>
            <a:r>
              <a:rPr sz="2400" spc="10" dirty="0">
                <a:latin typeface="Lucida Sans Unicode"/>
                <a:cs typeface="Lucida Sans Unicode"/>
              </a:rPr>
              <a:t>hierarchy</a:t>
            </a:r>
            <a:r>
              <a:rPr sz="2400" spc="-35" dirty="0">
                <a:latin typeface="Lucida Sans Unicode"/>
                <a:cs typeface="Lucida Sans Unicode"/>
              </a:rPr>
              <a:t> of</a:t>
            </a:r>
            <a:r>
              <a:rPr sz="2400" spc="-40" dirty="0">
                <a:latin typeface="Lucida Sans Unicode"/>
                <a:cs typeface="Lucida Sans Unicode"/>
              </a:rPr>
              <a:t> </a:t>
            </a:r>
            <a:r>
              <a:rPr sz="2400" spc="-25" dirty="0">
                <a:latin typeface="Lucida Sans Unicode"/>
                <a:cs typeface="Lucida Sans Unicode"/>
              </a:rPr>
              <a:t>control</a:t>
            </a:r>
            <a:r>
              <a:rPr sz="2400" spc="-35" dirty="0">
                <a:latin typeface="Lucida Sans Unicode"/>
                <a:cs typeface="Lucida Sans Unicode"/>
              </a:rPr>
              <a:t> </a:t>
            </a:r>
            <a:r>
              <a:rPr sz="2400" spc="-10" dirty="0">
                <a:latin typeface="Lucida Sans Unicode"/>
                <a:cs typeface="Lucida Sans Unicode"/>
              </a:rPr>
              <a:t>from</a:t>
            </a:r>
            <a:r>
              <a:rPr sz="2400" spc="-40" dirty="0">
                <a:latin typeface="Lucida Sans Unicode"/>
                <a:cs typeface="Lucida Sans Unicode"/>
              </a:rPr>
              <a:t> </a:t>
            </a:r>
            <a:r>
              <a:rPr sz="2400" spc="30" dirty="0">
                <a:latin typeface="Lucida Sans Unicode"/>
                <a:cs typeface="Lucida Sans Unicode"/>
              </a:rPr>
              <a:t>WorkSafe</a:t>
            </a:r>
            <a:r>
              <a:rPr sz="2400" spc="-35" dirty="0">
                <a:latin typeface="Lucida Sans Unicode"/>
                <a:cs typeface="Lucida Sans Unicode"/>
              </a:rPr>
              <a:t> </a:t>
            </a:r>
            <a:r>
              <a:rPr sz="2400" spc="5" dirty="0">
                <a:latin typeface="Lucida Sans Unicode"/>
                <a:cs typeface="Lucida Sans Unicode"/>
              </a:rPr>
              <a:t>provides </a:t>
            </a:r>
            <a:r>
              <a:rPr sz="2400" spc="-745" dirty="0">
                <a:latin typeface="Lucida Sans Unicode"/>
                <a:cs typeface="Lucida Sans Unicode"/>
              </a:rPr>
              <a:t> </a:t>
            </a:r>
            <a:r>
              <a:rPr sz="2400" spc="260" dirty="0">
                <a:latin typeface="Lucida Sans Unicode"/>
                <a:cs typeface="Lucida Sans Unicode"/>
              </a:rPr>
              <a:t>a </a:t>
            </a:r>
            <a:r>
              <a:rPr sz="2400" spc="25" dirty="0">
                <a:latin typeface="Lucida Sans Unicode"/>
                <a:cs typeface="Lucida Sans Unicode"/>
              </a:rPr>
              <a:t>number </a:t>
            </a:r>
            <a:r>
              <a:rPr sz="2400" spc="-35" dirty="0">
                <a:latin typeface="Lucida Sans Unicode"/>
                <a:cs typeface="Lucida Sans Unicode"/>
              </a:rPr>
              <a:t>of </a:t>
            </a:r>
            <a:r>
              <a:rPr sz="2400" spc="-20" dirty="0">
                <a:latin typeface="Lucida Sans Unicode"/>
                <a:cs typeface="Lucida Sans Unicode"/>
              </a:rPr>
              <a:t>options </a:t>
            </a:r>
            <a:r>
              <a:rPr sz="2400" spc="-70" dirty="0">
                <a:latin typeface="Lucida Sans Unicode"/>
                <a:cs typeface="Lucida Sans Unicode"/>
              </a:rPr>
              <a:t>for </a:t>
            </a:r>
            <a:r>
              <a:rPr sz="2400" spc="80" dirty="0">
                <a:latin typeface="Lucida Sans Unicode"/>
                <a:cs typeface="Lucida Sans Unicode"/>
              </a:rPr>
              <a:t>managing </a:t>
            </a:r>
            <a:r>
              <a:rPr sz="2400" spc="100" dirty="0">
                <a:latin typeface="Lucida Sans Unicode"/>
                <a:cs typeface="Lucida Sans Unicode"/>
              </a:rPr>
              <a:t>and </a:t>
            </a:r>
            <a:r>
              <a:rPr sz="2400" spc="105" dirty="0">
                <a:latin typeface="Lucida Sans Unicode"/>
                <a:cs typeface="Lucida Sans Unicode"/>
              </a:rPr>
              <a:t> </a:t>
            </a:r>
            <a:r>
              <a:rPr sz="2400" spc="-40" dirty="0">
                <a:latin typeface="Lucida Sans Unicode"/>
                <a:cs typeface="Lucida Sans Unicode"/>
              </a:rPr>
              <a:t>controlling </a:t>
            </a:r>
            <a:r>
              <a:rPr sz="2400" spc="15" dirty="0">
                <a:latin typeface="Lucida Sans Unicode"/>
                <a:cs typeface="Lucida Sans Unicode"/>
              </a:rPr>
              <a:t>hazards </a:t>
            </a:r>
            <a:r>
              <a:rPr sz="2400" spc="100" dirty="0">
                <a:latin typeface="Lucida Sans Unicode"/>
                <a:cs typeface="Lucida Sans Unicode"/>
              </a:rPr>
              <a:t>and </a:t>
            </a:r>
            <a:r>
              <a:rPr sz="2400" spc="-105" dirty="0">
                <a:latin typeface="Lucida Sans Unicode"/>
                <a:cs typeface="Lucida Sans Unicode"/>
              </a:rPr>
              <a:t>risks </a:t>
            </a:r>
            <a:r>
              <a:rPr sz="2400" spc="-70" dirty="0">
                <a:latin typeface="Lucida Sans Unicode"/>
                <a:cs typeface="Lucida Sans Unicode"/>
              </a:rPr>
              <a:t>within </a:t>
            </a:r>
            <a:r>
              <a:rPr sz="2400" dirty="0">
                <a:latin typeface="Lucida Sans Unicode"/>
                <a:cs typeface="Lucida Sans Unicode"/>
              </a:rPr>
              <a:t>the </a:t>
            </a:r>
            <a:r>
              <a:rPr sz="2400" spc="5" dirty="0">
                <a:latin typeface="Lucida Sans Unicode"/>
                <a:cs typeface="Lucida Sans Unicode"/>
              </a:rPr>
              <a:t> </a:t>
            </a:r>
            <a:r>
              <a:rPr sz="2400" spc="-5" dirty="0">
                <a:latin typeface="Lucida Sans Unicode"/>
                <a:cs typeface="Lucida Sans Unicode"/>
              </a:rPr>
              <a:t>workplace.</a:t>
            </a:r>
            <a:endParaRPr sz="2400">
              <a:latin typeface="Lucida Sans Unicode"/>
              <a:cs typeface="Lucida Sans Unicode"/>
            </a:endParaRPr>
          </a:p>
          <a:p>
            <a:pPr marL="12700" marR="525780">
              <a:lnSpc>
                <a:spcPct val="114599"/>
              </a:lnSpc>
              <a:spcBef>
                <a:spcPts val="3295"/>
              </a:spcBef>
            </a:pPr>
            <a:r>
              <a:rPr sz="2400" spc="-55" dirty="0">
                <a:latin typeface="Lucida Sans Unicode"/>
                <a:cs typeface="Lucida Sans Unicode"/>
              </a:rPr>
              <a:t>The</a:t>
            </a:r>
            <a:r>
              <a:rPr sz="2400" spc="-45" dirty="0">
                <a:latin typeface="Lucida Sans Unicode"/>
                <a:cs typeface="Lucida Sans Unicode"/>
              </a:rPr>
              <a:t> </a:t>
            </a:r>
            <a:r>
              <a:rPr sz="2400" spc="-20" dirty="0">
                <a:latin typeface="Lucida Sans Unicode"/>
                <a:cs typeface="Lucida Sans Unicode"/>
              </a:rPr>
              <a:t>options</a:t>
            </a:r>
            <a:r>
              <a:rPr sz="2400" spc="-45" dirty="0">
                <a:latin typeface="Lucida Sans Unicode"/>
                <a:cs typeface="Lucida Sans Unicode"/>
              </a:rPr>
              <a:t> </a:t>
            </a:r>
            <a:r>
              <a:rPr sz="2400" spc="80" dirty="0">
                <a:latin typeface="Lucida Sans Unicode"/>
                <a:cs typeface="Lucida Sans Unicode"/>
              </a:rPr>
              <a:t>are</a:t>
            </a:r>
            <a:r>
              <a:rPr sz="2400" spc="-40" dirty="0">
                <a:latin typeface="Lucida Sans Unicode"/>
                <a:cs typeface="Lucida Sans Unicode"/>
              </a:rPr>
              <a:t> </a:t>
            </a:r>
            <a:r>
              <a:rPr sz="2400" spc="5" dirty="0">
                <a:latin typeface="Lucida Sans Unicode"/>
                <a:cs typeface="Lucida Sans Unicode"/>
              </a:rPr>
              <a:t>ranked</a:t>
            </a:r>
            <a:r>
              <a:rPr sz="2400" spc="-45" dirty="0">
                <a:latin typeface="Lucida Sans Unicode"/>
                <a:cs typeface="Lucida Sans Unicode"/>
              </a:rPr>
              <a:t> </a:t>
            </a:r>
            <a:r>
              <a:rPr sz="2400" spc="-10" dirty="0">
                <a:latin typeface="Lucida Sans Unicode"/>
                <a:cs typeface="Lucida Sans Unicode"/>
              </a:rPr>
              <a:t>from</a:t>
            </a:r>
            <a:r>
              <a:rPr sz="2400" spc="-40" dirty="0">
                <a:latin typeface="Lucida Sans Unicode"/>
                <a:cs typeface="Lucida Sans Unicode"/>
              </a:rPr>
              <a:t> </a:t>
            </a:r>
            <a:r>
              <a:rPr sz="2400" dirty="0">
                <a:latin typeface="Lucida Sans Unicode"/>
                <a:cs typeface="Lucida Sans Unicode"/>
              </a:rPr>
              <a:t>the</a:t>
            </a:r>
            <a:r>
              <a:rPr sz="2400" spc="-45" dirty="0">
                <a:latin typeface="Lucida Sans Unicode"/>
                <a:cs typeface="Lucida Sans Unicode"/>
              </a:rPr>
              <a:t> </a:t>
            </a:r>
            <a:r>
              <a:rPr sz="2400" spc="-15" dirty="0">
                <a:latin typeface="Lucida Sans Unicode"/>
                <a:cs typeface="Lucida Sans Unicode"/>
              </a:rPr>
              <a:t>highest</a:t>
            </a:r>
            <a:r>
              <a:rPr sz="2400" spc="-40" dirty="0">
                <a:latin typeface="Lucida Sans Unicode"/>
                <a:cs typeface="Lucida Sans Unicode"/>
              </a:rPr>
              <a:t> </a:t>
            </a:r>
            <a:r>
              <a:rPr sz="2400" spc="-15" dirty="0">
                <a:latin typeface="Lucida Sans Unicode"/>
                <a:cs typeface="Lucida Sans Unicode"/>
              </a:rPr>
              <a:t>level </a:t>
            </a:r>
            <a:r>
              <a:rPr sz="2400" spc="-745" dirty="0">
                <a:latin typeface="Lucida Sans Unicode"/>
                <a:cs typeface="Lucida Sans Unicode"/>
              </a:rPr>
              <a:t> </a:t>
            </a:r>
            <a:r>
              <a:rPr sz="2400" spc="70" dirty="0">
                <a:latin typeface="Lucida Sans Unicode"/>
                <a:cs typeface="Lucida Sans Unicode"/>
              </a:rPr>
              <a:t>(Level </a:t>
            </a:r>
            <a:r>
              <a:rPr sz="2400" spc="-100" dirty="0">
                <a:latin typeface="Lucida Sans Unicode"/>
                <a:cs typeface="Lucida Sans Unicode"/>
              </a:rPr>
              <a:t>1) </a:t>
            </a:r>
            <a:r>
              <a:rPr sz="2400" spc="-35" dirty="0">
                <a:latin typeface="Lucida Sans Unicode"/>
                <a:cs typeface="Lucida Sans Unicode"/>
              </a:rPr>
              <a:t>of </a:t>
            </a:r>
            <a:r>
              <a:rPr sz="2400" spc="-5" dirty="0">
                <a:latin typeface="Lucida Sans Unicode"/>
                <a:cs typeface="Lucida Sans Unicode"/>
              </a:rPr>
              <a:t>protection </a:t>
            </a:r>
            <a:r>
              <a:rPr sz="2400" spc="100" dirty="0">
                <a:latin typeface="Lucida Sans Unicode"/>
                <a:cs typeface="Lucida Sans Unicode"/>
              </a:rPr>
              <a:t>and </a:t>
            </a:r>
            <a:r>
              <a:rPr sz="2400" spc="-55" dirty="0">
                <a:latin typeface="Lucida Sans Unicode"/>
                <a:cs typeface="Lucida Sans Unicode"/>
              </a:rPr>
              <a:t>reliability </a:t>
            </a:r>
            <a:r>
              <a:rPr sz="2400" spc="-30" dirty="0">
                <a:latin typeface="Lucida Sans Unicode"/>
                <a:cs typeface="Lucida Sans Unicode"/>
              </a:rPr>
              <a:t>to </a:t>
            </a:r>
            <a:r>
              <a:rPr sz="2400" dirty="0">
                <a:latin typeface="Lucida Sans Unicode"/>
                <a:cs typeface="Lucida Sans Unicode"/>
              </a:rPr>
              <a:t>the </a:t>
            </a:r>
            <a:r>
              <a:rPr sz="2400" spc="5" dirty="0">
                <a:latin typeface="Lucida Sans Unicode"/>
                <a:cs typeface="Lucida Sans Unicode"/>
              </a:rPr>
              <a:t> </a:t>
            </a:r>
            <a:r>
              <a:rPr sz="2400" spc="-10" dirty="0">
                <a:latin typeface="Lucida Sans Unicode"/>
                <a:cs typeface="Lucida Sans Unicode"/>
              </a:rPr>
              <a:t>lowest</a:t>
            </a:r>
            <a:r>
              <a:rPr sz="2400" spc="-45" dirty="0">
                <a:latin typeface="Lucida Sans Unicode"/>
                <a:cs typeface="Lucida Sans Unicode"/>
              </a:rPr>
              <a:t> </a:t>
            </a:r>
            <a:r>
              <a:rPr sz="2400" spc="70" dirty="0">
                <a:latin typeface="Lucida Sans Unicode"/>
                <a:cs typeface="Lucida Sans Unicode"/>
              </a:rPr>
              <a:t>(Level</a:t>
            </a:r>
            <a:r>
              <a:rPr sz="2400" spc="-40" dirty="0">
                <a:latin typeface="Lucida Sans Unicode"/>
                <a:cs typeface="Lucida Sans Unicode"/>
              </a:rPr>
              <a:t> </a:t>
            </a:r>
            <a:r>
              <a:rPr sz="2400" spc="85" dirty="0">
                <a:latin typeface="Lucida Sans Unicode"/>
                <a:cs typeface="Lucida Sans Unicode"/>
              </a:rPr>
              <a:t>3).</a:t>
            </a:r>
            <a:endParaRPr sz="2400">
              <a:latin typeface="Lucida Sans Unicode"/>
              <a:cs typeface="Lucida Sans Unicode"/>
            </a:endParaRPr>
          </a:p>
        </p:txBody>
      </p:sp>
      <p:sp>
        <p:nvSpPr>
          <p:cNvPr id="7" name="object 7"/>
          <p:cNvSpPr txBox="1">
            <a:spLocks noGrp="1"/>
          </p:cNvSpPr>
          <p:nvPr>
            <p:ph type="title"/>
          </p:nvPr>
        </p:nvSpPr>
        <p:spPr>
          <a:xfrm>
            <a:off x="1016000" y="953837"/>
            <a:ext cx="6092190" cy="695960"/>
          </a:xfrm>
          <a:prstGeom prst="rect">
            <a:avLst/>
          </a:prstGeom>
        </p:spPr>
        <p:txBody>
          <a:bodyPr vert="horz" wrap="square" lIns="0" tIns="12700" rIns="0" bIns="0" rtlCol="0">
            <a:spAutoFit/>
          </a:bodyPr>
          <a:lstStyle/>
          <a:p>
            <a:pPr marL="12700">
              <a:lnSpc>
                <a:spcPct val="100000"/>
              </a:lnSpc>
              <a:spcBef>
                <a:spcPts val="100"/>
              </a:spcBef>
            </a:pPr>
            <a:r>
              <a:rPr spc="-215" dirty="0"/>
              <a:t>Risk</a:t>
            </a:r>
            <a:r>
              <a:rPr spc="-185" dirty="0"/>
              <a:t> </a:t>
            </a:r>
            <a:r>
              <a:rPr spc="-110" dirty="0"/>
              <a:t>Control</a:t>
            </a:r>
            <a:r>
              <a:rPr spc="-185" dirty="0"/>
              <a:t> </a:t>
            </a:r>
            <a:r>
              <a:rPr spc="-135" dirty="0"/>
              <a:t>Options</a:t>
            </a:r>
          </a:p>
        </p:txBody>
      </p:sp>
      <p:pic>
        <p:nvPicPr>
          <p:cNvPr id="8" name="object 8"/>
          <p:cNvPicPr/>
          <p:nvPr/>
        </p:nvPicPr>
        <p:blipFill>
          <a:blip r:embed="rId3" cstate="print"/>
          <a:stretch>
            <a:fillRect/>
          </a:stretch>
        </p:blipFill>
        <p:spPr>
          <a:xfrm>
            <a:off x="1239819" y="6896427"/>
            <a:ext cx="6857999" cy="2962274"/>
          </a:xfrm>
          <a:prstGeom prst="rect">
            <a:avLst/>
          </a:prstGeom>
        </p:spPr>
      </p:pic>
      <p:pic>
        <p:nvPicPr>
          <p:cNvPr id="10" name="object 5">
            <a:hlinkClick r:id="rId4" action="ppaction://hlinksldjump"/>
            <a:extLst>
              <a:ext uri="{FF2B5EF4-FFF2-40B4-BE49-F238E27FC236}">
                <a16:creationId xmlns:a16="http://schemas.microsoft.com/office/drawing/2014/main" id="{54616EE0-3F3B-7CD0-4E47-3AF128F211AD}"/>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9835646" y="3876095"/>
            <a:ext cx="114300" cy="114300"/>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9835646" y="4714295"/>
            <a:ext cx="114300" cy="114300"/>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9835646" y="5552495"/>
            <a:ext cx="114300" cy="114300"/>
          </a:xfrm>
          <a:prstGeom prst="rect">
            <a:avLst/>
          </a:prstGeom>
        </p:spPr>
      </p:pic>
      <p:sp>
        <p:nvSpPr>
          <p:cNvPr id="7" name="object 7"/>
          <p:cNvSpPr txBox="1">
            <a:spLocks noGrp="1"/>
          </p:cNvSpPr>
          <p:nvPr>
            <p:ph type="body" idx="1"/>
          </p:nvPr>
        </p:nvSpPr>
        <p:spPr>
          <a:prstGeom prst="rect">
            <a:avLst/>
          </a:prstGeom>
        </p:spPr>
        <p:txBody>
          <a:bodyPr vert="horz" wrap="square" lIns="0" tIns="12700" rIns="0" bIns="0" rtlCol="0">
            <a:spAutoFit/>
          </a:bodyPr>
          <a:lstStyle/>
          <a:p>
            <a:pPr marL="8488045">
              <a:lnSpc>
                <a:spcPct val="100000"/>
              </a:lnSpc>
              <a:spcBef>
                <a:spcPts val="100"/>
              </a:spcBef>
            </a:pPr>
            <a:r>
              <a:rPr spc="140" dirty="0"/>
              <a:t>Methods</a:t>
            </a:r>
            <a:r>
              <a:rPr spc="229" dirty="0"/>
              <a:t> </a:t>
            </a:r>
            <a:r>
              <a:rPr spc="140" dirty="0"/>
              <a:t>may</a:t>
            </a:r>
            <a:r>
              <a:rPr spc="229" dirty="0"/>
              <a:t> </a:t>
            </a:r>
            <a:r>
              <a:rPr spc="85" dirty="0"/>
              <a:t>include,</a:t>
            </a:r>
            <a:r>
              <a:rPr spc="229" dirty="0"/>
              <a:t> </a:t>
            </a:r>
            <a:r>
              <a:rPr spc="80" dirty="0"/>
              <a:t>but</a:t>
            </a:r>
            <a:r>
              <a:rPr spc="229" dirty="0"/>
              <a:t> </a:t>
            </a:r>
            <a:r>
              <a:rPr spc="110" dirty="0"/>
              <a:t>are</a:t>
            </a:r>
            <a:r>
              <a:rPr spc="229" dirty="0"/>
              <a:t> </a:t>
            </a:r>
            <a:r>
              <a:rPr spc="65" dirty="0"/>
              <a:t>not</a:t>
            </a:r>
            <a:r>
              <a:rPr spc="229" dirty="0"/>
              <a:t> </a:t>
            </a:r>
            <a:r>
              <a:rPr spc="100" dirty="0"/>
              <a:t>limited</a:t>
            </a:r>
            <a:r>
              <a:rPr spc="229" dirty="0"/>
              <a:t> </a:t>
            </a:r>
            <a:r>
              <a:rPr spc="-40" dirty="0"/>
              <a:t>to:</a:t>
            </a:r>
          </a:p>
          <a:p>
            <a:pPr marL="8475345">
              <a:lnSpc>
                <a:spcPct val="100000"/>
              </a:lnSpc>
              <a:spcBef>
                <a:spcPts val="10"/>
              </a:spcBef>
            </a:pPr>
            <a:endParaRPr sz="3050" dirty="0"/>
          </a:p>
          <a:p>
            <a:pPr marL="9005570">
              <a:lnSpc>
                <a:spcPct val="100000"/>
              </a:lnSpc>
            </a:pPr>
            <a:r>
              <a:rPr spc="-60" dirty="0"/>
              <a:t>Using</a:t>
            </a:r>
            <a:r>
              <a:rPr spc="-145" dirty="0"/>
              <a:t> </a:t>
            </a:r>
            <a:r>
              <a:rPr spc="145" dirty="0"/>
              <a:t>a</a:t>
            </a:r>
            <a:r>
              <a:rPr spc="-140" dirty="0"/>
              <a:t> </a:t>
            </a:r>
            <a:r>
              <a:rPr spc="-40" dirty="0"/>
              <a:t>checklist</a:t>
            </a:r>
          </a:p>
          <a:p>
            <a:pPr marL="9005570" marR="1046480">
              <a:lnSpc>
                <a:spcPct val="229199"/>
              </a:lnSpc>
            </a:pPr>
            <a:r>
              <a:rPr spc="-60" dirty="0"/>
              <a:t>Using</a:t>
            </a:r>
            <a:r>
              <a:rPr spc="-125" dirty="0"/>
              <a:t> </a:t>
            </a:r>
            <a:r>
              <a:rPr spc="-150" dirty="0"/>
              <a:t>risk</a:t>
            </a:r>
            <a:r>
              <a:rPr spc="-125" dirty="0"/>
              <a:t> </a:t>
            </a:r>
            <a:r>
              <a:rPr dirty="0"/>
              <a:t>assessment</a:t>
            </a:r>
            <a:r>
              <a:rPr spc="-120" dirty="0"/>
              <a:t> </a:t>
            </a:r>
            <a:r>
              <a:rPr spc="-30" dirty="0"/>
              <a:t>software</a:t>
            </a:r>
            <a:r>
              <a:rPr spc="-125" dirty="0"/>
              <a:t> </a:t>
            </a:r>
            <a:r>
              <a:rPr spc="-30" dirty="0"/>
              <a:t>systems </a:t>
            </a:r>
            <a:r>
              <a:rPr spc="-825" dirty="0"/>
              <a:t> </a:t>
            </a:r>
            <a:r>
              <a:rPr dirty="0"/>
              <a:t>Adopting</a:t>
            </a:r>
            <a:r>
              <a:rPr spc="-125" dirty="0"/>
              <a:t> </a:t>
            </a:r>
            <a:r>
              <a:rPr spc="-60" dirty="0"/>
              <a:t>the</a:t>
            </a:r>
            <a:r>
              <a:rPr spc="-125" dirty="0"/>
              <a:t> </a:t>
            </a:r>
            <a:r>
              <a:rPr spc="-90" dirty="0"/>
              <a:t>‘what</a:t>
            </a:r>
            <a:r>
              <a:rPr spc="-125" dirty="0"/>
              <a:t> </a:t>
            </a:r>
            <a:r>
              <a:rPr spc="-175" dirty="0"/>
              <a:t>if’</a:t>
            </a:r>
            <a:r>
              <a:rPr spc="-125" dirty="0"/>
              <a:t> </a:t>
            </a:r>
            <a:r>
              <a:rPr spc="60" dirty="0"/>
              <a:t>approach</a:t>
            </a:r>
          </a:p>
        </p:txBody>
      </p:sp>
      <p:sp>
        <p:nvSpPr>
          <p:cNvPr id="9" name="object 9"/>
          <p:cNvSpPr txBox="1">
            <a:spLocks noGrp="1"/>
          </p:cNvSpPr>
          <p:nvPr>
            <p:ph type="title"/>
          </p:nvPr>
        </p:nvSpPr>
        <p:spPr>
          <a:xfrm>
            <a:off x="9603871" y="843267"/>
            <a:ext cx="4986020" cy="1587500"/>
          </a:xfrm>
          <a:prstGeom prst="rect">
            <a:avLst/>
          </a:prstGeom>
        </p:spPr>
        <p:txBody>
          <a:bodyPr vert="horz" wrap="square" lIns="0" tIns="12065" rIns="0" bIns="0" rtlCol="0">
            <a:spAutoFit/>
          </a:bodyPr>
          <a:lstStyle/>
          <a:p>
            <a:pPr marL="12700" marR="5080">
              <a:lnSpc>
                <a:spcPct val="116500"/>
              </a:lnSpc>
              <a:spcBef>
                <a:spcPts val="95"/>
              </a:spcBef>
            </a:pPr>
            <a:r>
              <a:rPr spc="-215" dirty="0"/>
              <a:t>Risk</a:t>
            </a:r>
            <a:r>
              <a:rPr spc="-185" dirty="0"/>
              <a:t> </a:t>
            </a:r>
            <a:r>
              <a:rPr spc="-90" dirty="0"/>
              <a:t>assessment  </a:t>
            </a:r>
            <a:r>
              <a:rPr spc="-85" dirty="0"/>
              <a:t>methods</a:t>
            </a:r>
          </a:p>
        </p:txBody>
      </p:sp>
      <p:pic>
        <p:nvPicPr>
          <p:cNvPr id="12" name="Picture 11">
            <a:extLst>
              <a:ext uri="{FF2B5EF4-FFF2-40B4-BE49-F238E27FC236}">
                <a16:creationId xmlns:a16="http://schemas.microsoft.com/office/drawing/2014/main" id="{34F6ABCC-7B83-498B-E687-FD2B585A3CDA}"/>
              </a:ext>
            </a:extLst>
          </p:cNvPr>
          <p:cNvPicPr>
            <a:picLocks noChangeAspect="1"/>
          </p:cNvPicPr>
          <p:nvPr/>
        </p:nvPicPr>
        <p:blipFill>
          <a:blip r:embed="rId3"/>
          <a:stretch>
            <a:fillRect/>
          </a:stretch>
        </p:blipFill>
        <p:spPr>
          <a:xfrm>
            <a:off x="152400" y="219824"/>
            <a:ext cx="8973267" cy="9762375"/>
          </a:xfrm>
          <a:prstGeom prst="rect">
            <a:avLst/>
          </a:prstGeom>
        </p:spPr>
      </p:pic>
      <p:pic>
        <p:nvPicPr>
          <p:cNvPr id="10" name="object 5">
            <a:hlinkClick r:id="rId4" action="ppaction://hlinksldjump"/>
            <a:extLst>
              <a:ext uri="{FF2B5EF4-FFF2-40B4-BE49-F238E27FC236}">
                <a16:creationId xmlns:a16="http://schemas.microsoft.com/office/drawing/2014/main" id="{43CB226F-8D6B-B51E-59CF-D74D34D3C62C}"/>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843267"/>
            <a:ext cx="7092315" cy="2368550"/>
          </a:xfrm>
          <a:prstGeom prst="rect">
            <a:avLst/>
          </a:prstGeom>
        </p:spPr>
        <p:txBody>
          <a:bodyPr vert="horz" wrap="square" lIns="0" tIns="12065" rIns="0" bIns="0" rtlCol="0">
            <a:spAutoFit/>
          </a:bodyPr>
          <a:lstStyle/>
          <a:p>
            <a:pPr marL="12700" marR="5080">
              <a:lnSpc>
                <a:spcPct val="116500"/>
              </a:lnSpc>
              <a:spcBef>
                <a:spcPts val="95"/>
              </a:spcBef>
            </a:pPr>
            <a:r>
              <a:rPr spc="-260" dirty="0"/>
              <a:t>After</a:t>
            </a:r>
            <a:r>
              <a:rPr spc="-185" dirty="0"/>
              <a:t> </a:t>
            </a:r>
            <a:r>
              <a:rPr spc="-70" dirty="0"/>
              <a:t>care</a:t>
            </a:r>
            <a:r>
              <a:rPr spc="-185" dirty="0"/>
              <a:t> </a:t>
            </a:r>
            <a:r>
              <a:rPr spc="-125" dirty="0"/>
              <a:t>procedure</a:t>
            </a:r>
            <a:r>
              <a:rPr spc="-185" dirty="0"/>
              <a:t> </a:t>
            </a:r>
            <a:r>
              <a:rPr spc="-245" dirty="0"/>
              <a:t>for  </a:t>
            </a:r>
            <a:r>
              <a:rPr spc="-45" dirty="0"/>
              <a:t>contamination </a:t>
            </a:r>
            <a:r>
              <a:rPr spc="-100" dirty="0"/>
              <a:t>sharps </a:t>
            </a:r>
            <a:r>
              <a:rPr spc="-95" dirty="0"/>
              <a:t> </a:t>
            </a:r>
            <a:r>
              <a:rPr spc="-155" dirty="0"/>
              <a:t>injury</a:t>
            </a:r>
          </a:p>
        </p:txBody>
      </p:sp>
      <p:pic>
        <p:nvPicPr>
          <p:cNvPr id="5" name="object 5"/>
          <p:cNvPicPr/>
          <p:nvPr/>
        </p:nvPicPr>
        <p:blipFill>
          <a:blip r:embed="rId3" cstate="print"/>
          <a:stretch>
            <a:fillRect/>
          </a:stretch>
        </p:blipFill>
        <p:spPr>
          <a:xfrm>
            <a:off x="8661903" y="0"/>
            <a:ext cx="9626095" cy="10286999"/>
          </a:xfrm>
          <a:prstGeom prst="rect">
            <a:avLst/>
          </a:prstGeom>
        </p:spPr>
      </p:pic>
      <p:sp>
        <p:nvSpPr>
          <p:cNvPr id="7" name="object 7"/>
          <p:cNvSpPr txBox="1"/>
          <p:nvPr/>
        </p:nvSpPr>
        <p:spPr>
          <a:xfrm>
            <a:off x="1016000" y="3582875"/>
            <a:ext cx="6756400" cy="5054600"/>
          </a:xfrm>
          <a:prstGeom prst="rect">
            <a:avLst/>
          </a:prstGeom>
        </p:spPr>
        <p:txBody>
          <a:bodyPr vert="horz" wrap="square" lIns="0" tIns="12700" rIns="0" bIns="0" rtlCol="0">
            <a:spAutoFit/>
          </a:bodyPr>
          <a:lstStyle/>
          <a:p>
            <a:pPr marL="12700" marR="255270">
              <a:lnSpc>
                <a:spcPct val="114599"/>
              </a:lnSpc>
              <a:spcBef>
                <a:spcPts val="100"/>
              </a:spcBef>
            </a:pPr>
            <a:r>
              <a:rPr sz="2400" spc="-270" dirty="0">
                <a:latin typeface="Verdana"/>
                <a:cs typeface="Verdana"/>
              </a:rPr>
              <a:t>If</a:t>
            </a:r>
            <a:r>
              <a:rPr sz="2400" spc="-125" dirty="0">
                <a:latin typeface="Verdana"/>
                <a:cs typeface="Verdana"/>
              </a:rPr>
              <a:t> </a:t>
            </a:r>
            <a:r>
              <a:rPr sz="2400" spc="-50" dirty="0">
                <a:latin typeface="Verdana"/>
                <a:cs typeface="Verdana"/>
              </a:rPr>
              <a:t>you</a:t>
            </a:r>
            <a:r>
              <a:rPr sz="2400" spc="-125" dirty="0">
                <a:latin typeface="Verdana"/>
                <a:cs typeface="Verdana"/>
              </a:rPr>
              <a:t> </a:t>
            </a:r>
            <a:r>
              <a:rPr sz="2400" spc="-70" dirty="0">
                <a:latin typeface="Verdana"/>
                <a:cs typeface="Verdana"/>
              </a:rPr>
              <a:t>or</a:t>
            </a:r>
            <a:r>
              <a:rPr sz="2400" spc="-125" dirty="0">
                <a:latin typeface="Verdana"/>
                <a:cs typeface="Verdana"/>
              </a:rPr>
              <a:t> </a:t>
            </a:r>
            <a:r>
              <a:rPr sz="2400" spc="-30" dirty="0">
                <a:latin typeface="Verdana"/>
                <a:cs typeface="Verdana"/>
              </a:rPr>
              <a:t>another</a:t>
            </a:r>
            <a:r>
              <a:rPr sz="2400" spc="-125" dirty="0">
                <a:latin typeface="Verdana"/>
                <a:cs typeface="Verdana"/>
              </a:rPr>
              <a:t> </a:t>
            </a:r>
            <a:r>
              <a:rPr sz="2400" spc="-35" dirty="0">
                <a:latin typeface="Verdana"/>
                <a:cs typeface="Verdana"/>
              </a:rPr>
              <a:t>health</a:t>
            </a:r>
            <a:r>
              <a:rPr sz="2400" spc="-125" dirty="0">
                <a:latin typeface="Verdana"/>
                <a:cs typeface="Verdana"/>
              </a:rPr>
              <a:t> </a:t>
            </a:r>
            <a:r>
              <a:rPr sz="2400" spc="-30" dirty="0">
                <a:latin typeface="Verdana"/>
                <a:cs typeface="Verdana"/>
              </a:rPr>
              <a:t>services</a:t>
            </a:r>
            <a:r>
              <a:rPr sz="2400" spc="-125" dirty="0">
                <a:latin typeface="Verdana"/>
                <a:cs typeface="Verdana"/>
              </a:rPr>
              <a:t> </a:t>
            </a:r>
            <a:r>
              <a:rPr sz="2400" spc="-105" dirty="0">
                <a:latin typeface="Verdana"/>
                <a:cs typeface="Verdana"/>
              </a:rPr>
              <a:t>worker</a:t>
            </a:r>
            <a:r>
              <a:rPr sz="2400" spc="-125" dirty="0">
                <a:latin typeface="Verdana"/>
                <a:cs typeface="Verdana"/>
              </a:rPr>
              <a:t> </a:t>
            </a:r>
            <a:r>
              <a:rPr sz="2400" spc="20" dirty="0">
                <a:latin typeface="Verdana"/>
                <a:cs typeface="Verdana"/>
              </a:rPr>
              <a:t>has  </a:t>
            </a:r>
            <a:r>
              <a:rPr sz="2400" spc="-15" dirty="0">
                <a:latin typeface="Verdana"/>
                <a:cs typeface="Verdana"/>
              </a:rPr>
              <a:t>sustained</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15" dirty="0">
                <a:latin typeface="Verdana"/>
                <a:cs typeface="Verdana"/>
              </a:rPr>
              <a:t>contaminated</a:t>
            </a:r>
            <a:r>
              <a:rPr sz="2400" spc="-125" dirty="0">
                <a:latin typeface="Verdana"/>
                <a:cs typeface="Verdana"/>
              </a:rPr>
              <a:t> </a:t>
            </a:r>
            <a:r>
              <a:rPr sz="2400" spc="-5" dirty="0">
                <a:latin typeface="Verdana"/>
                <a:cs typeface="Verdana"/>
              </a:rPr>
              <a:t>sharps</a:t>
            </a:r>
            <a:r>
              <a:rPr sz="2400" spc="-125" dirty="0">
                <a:latin typeface="Verdana"/>
                <a:cs typeface="Verdana"/>
              </a:rPr>
              <a:t> </a:t>
            </a:r>
            <a:r>
              <a:rPr sz="2400" spc="-145" dirty="0">
                <a:latin typeface="Verdana"/>
                <a:cs typeface="Verdana"/>
              </a:rPr>
              <a:t>injury</a:t>
            </a:r>
            <a:r>
              <a:rPr sz="2400" spc="-125" dirty="0">
                <a:latin typeface="Verdana"/>
                <a:cs typeface="Verdana"/>
              </a:rPr>
              <a:t> </a:t>
            </a:r>
            <a:r>
              <a:rPr sz="2400" spc="-50" dirty="0">
                <a:latin typeface="Verdana"/>
                <a:cs typeface="Verdana"/>
              </a:rPr>
              <a:t>the  </a:t>
            </a:r>
            <a:r>
              <a:rPr sz="2400" spc="-45" dirty="0">
                <a:latin typeface="Verdana"/>
                <a:cs typeface="Verdana"/>
              </a:rPr>
              <a:t>following </a:t>
            </a:r>
            <a:r>
              <a:rPr sz="2400" spc="-35" dirty="0">
                <a:latin typeface="Verdana"/>
                <a:cs typeface="Verdana"/>
              </a:rPr>
              <a:t>infection </a:t>
            </a:r>
            <a:r>
              <a:rPr sz="2400" spc="-55" dirty="0">
                <a:latin typeface="Verdana"/>
                <a:cs typeface="Verdana"/>
              </a:rPr>
              <a:t>prevention </a:t>
            </a:r>
            <a:r>
              <a:rPr sz="2400" spc="60" dirty="0">
                <a:latin typeface="Verdana"/>
                <a:cs typeface="Verdana"/>
              </a:rPr>
              <a:t>and </a:t>
            </a:r>
            <a:r>
              <a:rPr sz="2400" spc="-35" dirty="0">
                <a:latin typeface="Verdana"/>
                <a:cs typeface="Verdana"/>
              </a:rPr>
              <a:t>control </a:t>
            </a:r>
            <a:r>
              <a:rPr sz="2400" spc="-30" dirty="0">
                <a:latin typeface="Verdana"/>
                <a:cs typeface="Verdana"/>
              </a:rPr>
              <a:t> </a:t>
            </a:r>
            <a:r>
              <a:rPr sz="2400" spc="5" dirty="0">
                <a:latin typeface="Verdana"/>
                <a:cs typeface="Verdana"/>
              </a:rPr>
              <a:t>procedure</a:t>
            </a:r>
            <a:r>
              <a:rPr sz="2400" spc="-135" dirty="0">
                <a:latin typeface="Verdana"/>
                <a:cs typeface="Verdana"/>
              </a:rPr>
              <a:t> </a:t>
            </a:r>
            <a:r>
              <a:rPr sz="2400" spc="-20" dirty="0">
                <a:latin typeface="Verdana"/>
                <a:cs typeface="Verdana"/>
              </a:rPr>
              <a:t>should</a:t>
            </a:r>
            <a:r>
              <a:rPr sz="2400" spc="-130" dirty="0">
                <a:latin typeface="Verdana"/>
                <a:cs typeface="Verdana"/>
              </a:rPr>
              <a:t> </a:t>
            </a:r>
            <a:r>
              <a:rPr sz="2400" spc="55" dirty="0">
                <a:latin typeface="Verdana"/>
                <a:cs typeface="Verdana"/>
              </a:rPr>
              <a:t>be</a:t>
            </a:r>
            <a:r>
              <a:rPr sz="2400" spc="-130" dirty="0">
                <a:latin typeface="Verdana"/>
                <a:cs typeface="Verdana"/>
              </a:rPr>
              <a:t> </a:t>
            </a:r>
            <a:r>
              <a:rPr sz="2400" spc="-25" dirty="0">
                <a:latin typeface="Verdana"/>
                <a:cs typeface="Verdana"/>
              </a:rPr>
              <a:t>followed</a:t>
            </a:r>
            <a:r>
              <a:rPr sz="2400" spc="-135" dirty="0">
                <a:latin typeface="Verdana"/>
                <a:cs typeface="Verdana"/>
              </a:rPr>
              <a:t> </a:t>
            </a:r>
            <a:r>
              <a:rPr sz="2400" spc="-50" dirty="0">
                <a:latin typeface="Verdana"/>
                <a:cs typeface="Verdana"/>
              </a:rPr>
              <a:t>immediately.</a:t>
            </a:r>
            <a:endParaRPr sz="2400">
              <a:latin typeface="Verdana"/>
              <a:cs typeface="Verdana"/>
            </a:endParaRPr>
          </a:p>
          <a:p>
            <a:pPr marL="530225" marR="87630" indent="-186690">
              <a:lnSpc>
                <a:spcPct val="114599"/>
              </a:lnSpc>
              <a:spcBef>
                <a:spcPts val="3300"/>
              </a:spcBef>
              <a:buAutoNum type="arabicPeriod"/>
              <a:tabLst>
                <a:tab pos="530860" algn="l"/>
              </a:tabLst>
            </a:pPr>
            <a:r>
              <a:rPr sz="2400" spc="5" dirty="0">
                <a:latin typeface="Verdana"/>
                <a:cs typeface="Verdana"/>
              </a:rPr>
              <a:t>Wash</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10" dirty="0">
                <a:latin typeface="Verdana"/>
                <a:cs typeface="Verdana"/>
              </a:rPr>
              <a:t>wounded</a:t>
            </a:r>
            <a:r>
              <a:rPr sz="2400" spc="-125" dirty="0">
                <a:latin typeface="Verdana"/>
                <a:cs typeface="Verdana"/>
              </a:rPr>
              <a:t> </a:t>
            </a:r>
            <a:r>
              <a:rPr sz="2400" spc="35" dirty="0">
                <a:latin typeface="Verdana"/>
                <a:cs typeface="Verdana"/>
              </a:rPr>
              <a:t>area</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85" dirty="0">
                <a:latin typeface="Verdana"/>
                <a:cs typeface="Verdana"/>
              </a:rPr>
              <a:t>your</a:t>
            </a:r>
            <a:r>
              <a:rPr sz="2400" spc="-125" dirty="0">
                <a:latin typeface="Verdana"/>
                <a:cs typeface="Verdana"/>
              </a:rPr>
              <a:t> </a:t>
            </a:r>
            <a:r>
              <a:rPr sz="2400" spc="-120" dirty="0">
                <a:latin typeface="Verdana"/>
                <a:cs typeface="Verdana"/>
              </a:rPr>
              <a:t>skin</a:t>
            </a:r>
            <a:r>
              <a:rPr sz="2400" spc="-125" dirty="0">
                <a:latin typeface="Verdana"/>
                <a:cs typeface="Verdana"/>
              </a:rPr>
              <a:t> </a:t>
            </a:r>
            <a:r>
              <a:rPr sz="2400" spc="-85" dirty="0">
                <a:latin typeface="Verdana"/>
                <a:cs typeface="Verdana"/>
              </a:rPr>
              <a:t>with  </a:t>
            </a:r>
            <a:r>
              <a:rPr sz="2400" spc="-5" dirty="0">
                <a:latin typeface="Verdana"/>
                <a:cs typeface="Verdana"/>
              </a:rPr>
              <a:t>warm</a:t>
            </a:r>
            <a:r>
              <a:rPr sz="2400" spc="-130" dirty="0">
                <a:latin typeface="Verdana"/>
                <a:cs typeface="Verdana"/>
              </a:rPr>
              <a:t> </a:t>
            </a:r>
            <a:r>
              <a:rPr sz="2400" spc="-45" dirty="0">
                <a:latin typeface="Verdana"/>
                <a:cs typeface="Verdana"/>
              </a:rPr>
              <a:t>water</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65" dirty="0">
                <a:latin typeface="Verdana"/>
                <a:cs typeface="Verdana"/>
              </a:rPr>
              <a:t>soap</a:t>
            </a:r>
            <a:endParaRPr sz="2400">
              <a:latin typeface="Verdana"/>
              <a:cs typeface="Verdana"/>
            </a:endParaRPr>
          </a:p>
          <a:p>
            <a:pPr marL="530225" indent="-274320">
              <a:lnSpc>
                <a:spcPct val="100000"/>
              </a:lnSpc>
              <a:spcBef>
                <a:spcPts val="420"/>
              </a:spcBef>
              <a:buAutoNum type="arabicPeriod"/>
              <a:tabLst>
                <a:tab pos="530860" algn="l"/>
              </a:tabLst>
            </a:pPr>
            <a:r>
              <a:rPr sz="2400" spc="-130" dirty="0">
                <a:latin typeface="Verdana"/>
                <a:cs typeface="Verdana"/>
              </a:rPr>
              <a:t>Seek</a:t>
            </a:r>
            <a:r>
              <a:rPr sz="2400" spc="-125" dirty="0">
                <a:latin typeface="Verdana"/>
                <a:cs typeface="Verdana"/>
              </a:rPr>
              <a:t> </a:t>
            </a:r>
            <a:r>
              <a:rPr sz="2400" spc="-20" dirty="0">
                <a:latin typeface="Verdana"/>
                <a:cs typeface="Verdana"/>
              </a:rPr>
              <a:t>help</a:t>
            </a:r>
            <a:r>
              <a:rPr sz="2400" spc="-125" dirty="0">
                <a:latin typeface="Verdana"/>
                <a:cs typeface="Verdana"/>
              </a:rPr>
              <a:t> </a:t>
            </a:r>
            <a:r>
              <a:rPr sz="2400" spc="-30" dirty="0">
                <a:latin typeface="Verdana"/>
                <a:cs typeface="Verdana"/>
              </a:rPr>
              <a:t>from</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105" dirty="0">
                <a:latin typeface="Verdana"/>
                <a:cs typeface="Verdana"/>
              </a:rPr>
              <a:t>first</a:t>
            </a:r>
            <a:r>
              <a:rPr sz="2400" spc="-125" dirty="0">
                <a:latin typeface="Verdana"/>
                <a:cs typeface="Verdana"/>
              </a:rPr>
              <a:t> </a:t>
            </a:r>
            <a:r>
              <a:rPr sz="2400" spc="35" dirty="0">
                <a:latin typeface="Verdana"/>
                <a:cs typeface="Verdana"/>
              </a:rPr>
              <a:t>aid</a:t>
            </a:r>
            <a:r>
              <a:rPr sz="2400" spc="-125" dirty="0">
                <a:latin typeface="Verdana"/>
                <a:cs typeface="Verdana"/>
              </a:rPr>
              <a:t> </a:t>
            </a:r>
            <a:r>
              <a:rPr sz="2400" spc="-25" dirty="0">
                <a:latin typeface="Verdana"/>
                <a:cs typeface="Verdana"/>
              </a:rPr>
              <a:t>officer</a:t>
            </a:r>
            <a:r>
              <a:rPr sz="2400" spc="-125" dirty="0">
                <a:latin typeface="Verdana"/>
                <a:cs typeface="Verdana"/>
              </a:rPr>
              <a:t> </a:t>
            </a:r>
            <a:r>
              <a:rPr sz="2400" spc="-95" dirty="0">
                <a:latin typeface="Verdana"/>
                <a:cs typeface="Verdana"/>
              </a:rPr>
              <a:t>if</a:t>
            </a:r>
            <a:r>
              <a:rPr sz="2400" spc="-125" dirty="0">
                <a:latin typeface="Verdana"/>
                <a:cs typeface="Verdana"/>
              </a:rPr>
              <a:t> </a:t>
            </a:r>
            <a:r>
              <a:rPr sz="2400" spc="30" dirty="0">
                <a:latin typeface="Verdana"/>
                <a:cs typeface="Verdana"/>
              </a:rPr>
              <a:t>needed</a:t>
            </a:r>
            <a:endParaRPr sz="2400">
              <a:latin typeface="Verdana"/>
              <a:cs typeface="Verdana"/>
            </a:endParaRPr>
          </a:p>
          <a:p>
            <a:pPr marL="530225" indent="-275590">
              <a:lnSpc>
                <a:spcPct val="100000"/>
              </a:lnSpc>
              <a:spcBef>
                <a:spcPts val="420"/>
              </a:spcBef>
              <a:buAutoNum type="arabicPeriod"/>
              <a:tabLst>
                <a:tab pos="530860" algn="l"/>
              </a:tabLst>
            </a:pPr>
            <a:r>
              <a:rPr sz="2400" spc="-110" dirty="0">
                <a:latin typeface="Verdana"/>
                <a:cs typeface="Verdana"/>
              </a:rPr>
              <a:t>Inform</a:t>
            </a:r>
            <a:r>
              <a:rPr sz="2400" spc="-125" dirty="0">
                <a:latin typeface="Verdana"/>
                <a:cs typeface="Verdana"/>
              </a:rPr>
              <a:t> </a:t>
            </a:r>
            <a:r>
              <a:rPr sz="2400" spc="-85" dirty="0">
                <a:latin typeface="Verdana"/>
                <a:cs typeface="Verdana"/>
              </a:rPr>
              <a:t>your</a:t>
            </a:r>
            <a:r>
              <a:rPr sz="2400" spc="-125" dirty="0">
                <a:latin typeface="Verdana"/>
                <a:cs typeface="Verdana"/>
              </a:rPr>
              <a:t> </a:t>
            </a:r>
            <a:r>
              <a:rPr sz="2400" spc="-55" dirty="0">
                <a:latin typeface="Verdana"/>
                <a:cs typeface="Verdana"/>
              </a:rPr>
              <a:t>supervisor</a:t>
            </a:r>
            <a:r>
              <a:rPr sz="2400" spc="-125" dirty="0">
                <a:latin typeface="Verdana"/>
                <a:cs typeface="Verdana"/>
              </a:rPr>
              <a:t> </a:t>
            </a:r>
            <a:r>
              <a:rPr sz="2400" spc="60" dirty="0">
                <a:latin typeface="Verdana"/>
                <a:cs typeface="Verdana"/>
              </a:rPr>
              <a:t>and</a:t>
            </a:r>
            <a:r>
              <a:rPr sz="2400" spc="-125" dirty="0">
                <a:latin typeface="Verdana"/>
                <a:cs typeface="Verdana"/>
              </a:rPr>
              <a:t> </a:t>
            </a:r>
            <a:r>
              <a:rPr sz="2400" spc="20" dirty="0">
                <a:latin typeface="Verdana"/>
                <a:cs typeface="Verdana"/>
              </a:rPr>
              <a:t>lodge</a:t>
            </a:r>
            <a:r>
              <a:rPr sz="2400" spc="-125" dirty="0">
                <a:latin typeface="Verdana"/>
                <a:cs typeface="Verdana"/>
              </a:rPr>
              <a:t> </a:t>
            </a:r>
            <a:r>
              <a:rPr sz="2400" spc="145" dirty="0">
                <a:latin typeface="Verdana"/>
                <a:cs typeface="Verdana"/>
              </a:rPr>
              <a:t>a</a:t>
            </a:r>
            <a:r>
              <a:rPr sz="2400" spc="-125" dirty="0">
                <a:latin typeface="Verdana"/>
                <a:cs typeface="Verdana"/>
              </a:rPr>
              <a:t> </a:t>
            </a:r>
            <a:r>
              <a:rPr sz="2400" spc="-55" dirty="0">
                <a:latin typeface="Verdana"/>
                <a:cs typeface="Verdana"/>
              </a:rPr>
              <a:t>report</a:t>
            </a:r>
            <a:endParaRPr sz="2400">
              <a:latin typeface="Verdana"/>
              <a:cs typeface="Verdana"/>
            </a:endParaRPr>
          </a:p>
          <a:p>
            <a:pPr marL="530225" marR="9525" indent="-287020">
              <a:lnSpc>
                <a:spcPct val="114599"/>
              </a:lnSpc>
              <a:buAutoNum type="arabicPeriod"/>
              <a:tabLst>
                <a:tab pos="530860" algn="l"/>
              </a:tabLst>
            </a:pPr>
            <a:r>
              <a:rPr sz="2400" spc="-130" dirty="0">
                <a:latin typeface="Verdana"/>
                <a:cs typeface="Verdana"/>
              </a:rPr>
              <a:t>Seek</a:t>
            </a:r>
            <a:r>
              <a:rPr sz="2400" spc="-125" dirty="0">
                <a:latin typeface="Verdana"/>
                <a:cs typeface="Verdana"/>
              </a:rPr>
              <a:t> </a:t>
            </a:r>
            <a:r>
              <a:rPr sz="2400" dirty="0">
                <a:latin typeface="Verdana"/>
                <a:cs typeface="Verdana"/>
              </a:rPr>
              <a:t>immediate</a:t>
            </a:r>
            <a:r>
              <a:rPr sz="2400" spc="-125" dirty="0">
                <a:latin typeface="Verdana"/>
                <a:cs typeface="Verdana"/>
              </a:rPr>
              <a:t> </a:t>
            </a:r>
            <a:r>
              <a:rPr sz="2400" spc="35" dirty="0">
                <a:latin typeface="Verdana"/>
                <a:cs typeface="Verdana"/>
              </a:rPr>
              <a:t>medical</a:t>
            </a:r>
            <a:r>
              <a:rPr sz="2400" spc="-125" dirty="0">
                <a:latin typeface="Verdana"/>
                <a:cs typeface="Verdana"/>
              </a:rPr>
              <a:t> </a:t>
            </a:r>
            <a:r>
              <a:rPr sz="2400" spc="-50" dirty="0">
                <a:latin typeface="Verdana"/>
                <a:cs typeface="Verdana"/>
              </a:rPr>
              <a:t>attention</a:t>
            </a:r>
            <a:r>
              <a:rPr sz="2400" spc="-125" dirty="0">
                <a:latin typeface="Verdana"/>
                <a:cs typeface="Verdana"/>
              </a:rPr>
              <a:t> </a:t>
            </a:r>
            <a:r>
              <a:rPr sz="2400" spc="-30" dirty="0">
                <a:latin typeface="Verdana"/>
                <a:cs typeface="Verdana"/>
              </a:rPr>
              <a:t>from</a:t>
            </a:r>
            <a:r>
              <a:rPr sz="2400" spc="-120" dirty="0">
                <a:latin typeface="Verdana"/>
                <a:cs typeface="Verdana"/>
              </a:rPr>
              <a:t> </a:t>
            </a:r>
            <a:r>
              <a:rPr sz="2400" spc="145" dirty="0">
                <a:latin typeface="Verdana"/>
                <a:cs typeface="Verdana"/>
              </a:rPr>
              <a:t>a </a:t>
            </a:r>
            <a:r>
              <a:rPr sz="2400" spc="-830" dirty="0">
                <a:latin typeface="Verdana"/>
                <a:cs typeface="Verdana"/>
              </a:rPr>
              <a:t> </a:t>
            </a:r>
            <a:r>
              <a:rPr sz="2400" spc="10" dirty="0">
                <a:latin typeface="Verdana"/>
                <a:cs typeface="Verdana"/>
              </a:rPr>
              <a:t>doctor</a:t>
            </a:r>
            <a:endParaRPr sz="2400">
              <a:latin typeface="Verdana"/>
              <a:cs typeface="Verdana"/>
            </a:endParaRPr>
          </a:p>
          <a:p>
            <a:pPr marL="530225" indent="-288925">
              <a:lnSpc>
                <a:spcPct val="100000"/>
              </a:lnSpc>
              <a:spcBef>
                <a:spcPts val="415"/>
              </a:spcBef>
              <a:buAutoNum type="arabicPeriod"/>
              <a:tabLst>
                <a:tab pos="530860" algn="l"/>
              </a:tabLst>
            </a:pPr>
            <a:r>
              <a:rPr sz="2400" spc="-165" dirty="0">
                <a:latin typeface="Verdana"/>
                <a:cs typeface="Verdana"/>
              </a:rPr>
              <a:t>Fill</a:t>
            </a:r>
            <a:r>
              <a:rPr sz="2400" spc="-125" dirty="0">
                <a:latin typeface="Verdana"/>
                <a:cs typeface="Verdana"/>
              </a:rPr>
              <a:t> </a:t>
            </a:r>
            <a:r>
              <a:rPr sz="2400" spc="-50" dirty="0">
                <a:latin typeface="Verdana"/>
                <a:cs typeface="Verdana"/>
              </a:rPr>
              <a:t>out</a:t>
            </a:r>
            <a:r>
              <a:rPr sz="2400" spc="-125" dirty="0">
                <a:latin typeface="Verdana"/>
                <a:cs typeface="Verdana"/>
              </a:rPr>
              <a:t> </a:t>
            </a:r>
            <a:r>
              <a:rPr sz="2400" spc="45" dirty="0">
                <a:latin typeface="Verdana"/>
                <a:cs typeface="Verdana"/>
              </a:rPr>
              <a:t>an</a:t>
            </a:r>
            <a:r>
              <a:rPr sz="2400" spc="-125" dirty="0">
                <a:latin typeface="Verdana"/>
                <a:cs typeface="Verdana"/>
              </a:rPr>
              <a:t> </a:t>
            </a:r>
            <a:r>
              <a:rPr sz="2400" spc="-30" dirty="0">
                <a:latin typeface="Verdana"/>
                <a:cs typeface="Verdana"/>
              </a:rPr>
              <a:t>incident</a:t>
            </a:r>
            <a:r>
              <a:rPr sz="2400" spc="-125" dirty="0">
                <a:latin typeface="Verdana"/>
                <a:cs typeface="Verdana"/>
              </a:rPr>
              <a:t> </a:t>
            </a:r>
            <a:r>
              <a:rPr sz="2400" spc="-70" dirty="0">
                <a:latin typeface="Verdana"/>
                <a:cs typeface="Verdana"/>
              </a:rPr>
              <a:t>or</a:t>
            </a:r>
            <a:r>
              <a:rPr sz="2400" spc="-125" dirty="0">
                <a:latin typeface="Verdana"/>
                <a:cs typeface="Verdana"/>
              </a:rPr>
              <a:t> </a:t>
            </a:r>
            <a:r>
              <a:rPr sz="2400" spc="40" dirty="0">
                <a:latin typeface="Verdana"/>
                <a:cs typeface="Verdana"/>
              </a:rPr>
              <a:t>accident</a:t>
            </a:r>
            <a:r>
              <a:rPr sz="2400" spc="-125" dirty="0">
                <a:latin typeface="Verdana"/>
                <a:cs typeface="Verdana"/>
              </a:rPr>
              <a:t> </a:t>
            </a:r>
            <a:r>
              <a:rPr sz="2400" spc="-55" dirty="0">
                <a:latin typeface="Verdana"/>
                <a:cs typeface="Verdana"/>
              </a:rPr>
              <a:t>report</a:t>
            </a:r>
            <a:endParaRPr sz="2400">
              <a:latin typeface="Verdana"/>
              <a:cs typeface="Verdana"/>
            </a:endParaRPr>
          </a:p>
        </p:txBody>
      </p:sp>
      <p:pic>
        <p:nvPicPr>
          <p:cNvPr id="9" name="object 5">
            <a:hlinkClick r:id="rId4" action="ppaction://hlinksldjump"/>
            <a:extLst>
              <a:ext uri="{FF2B5EF4-FFF2-40B4-BE49-F238E27FC236}">
                <a16:creationId xmlns:a16="http://schemas.microsoft.com/office/drawing/2014/main" id="{9A7F70E8-BF83-0D09-9E78-787281F92EB4}"/>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9258299" cy="10286999"/>
          </a:xfrm>
          <a:prstGeom prst="rect">
            <a:avLst/>
          </a:prstGeom>
        </p:spPr>
      </p:pic>
      <p:sp>
        <p:nvSpPr>
          <p:cNvPr id="4" name="object 4"/>
          <p:cNvSpPr txBox="1"/>
          <p:nvPr/>
        </p:nvSpPr>
        <p:spPr>
          <a:xfrm>
            <a:off x="9828295" y="2153205"/>
            <a:ext cx="3512185" cy="4201160"/>
          </a:xfrm>
          <a:prstGeom prst="rect">
            <a:avLst/>
          </a:prstGeom>
        </p:spPr>
        <p:txBody>
          <a:bodyPr vert="horz" wrap="square" lIns="0" tIns="12700" rIns="0" bIns="0" rtlCol="0">
            <a:spAutoFit/>
          </a:bodyPr>
          <a:lstStyle/>
          <a:p>
            <a:pPr marL="306070" indent="-187325">
              <a:lnSpc>
                <a:spcPct val="100000"/>
              </a:lnSpc>
              <a:spcBef>
                <a:spcPts val="100"/>
              </a:spcBef>
              <a:buAutoNum type="arabicPeriod"/>
              <a:tabLst>
                <a:tab pos="306705" algn="l"/>
              </a:tabLst>
            </a:pPr>
            <a:r>
              <a:rPr sz="2400" spc="-30" dirty="0">
                <a:latin typeface="Verdana"/>
                <a:cs typeface="Verdana"/>
              </a:rPr>
              <a:t>Susceptible</a:t>
            </a:r>
            <a:r>
              <a:rPr sz="2400" spc="-160" dirty="0">
                <a:latin typeface="Verdana"/>
                <a:cs typeface="Verdana"/>
              </a:rPr>
              <a:t> </a:t>
            </a:r>
            <a:r>
              <a:rPr sz="2400" spc="-40" dirty="0">
                <a:latin typeface="Verdana"/>
                <a:cs typeface="Verdana"/>
              </a:rPr>
              <a:t>host</a:t>
            </a:r>
            <a:endParaRPr sz="2400">
              <a:latin typeface="Verdana"/>
              <a:cs typeface="Verdana"/>
            </a:endParaRPr>
          </a:p>
          <a:p>
            <a:pPr marL="306070" indent="-274320">
              <a:lnSpc>
                <a:spcPct val="100000"/>
              </a:lnSpc>
              <a:spcBef>
                <a:spcPts val="3120"/>
              </a:spcBef>
              <a:buAutoNum type="arabicPeriod"/>
              <a:tabLst>
                <a:tab pos="306705" algn="l"/>
              </a:tabLst>
            </a:pPr>
            <a:r>
              <a:rPr sz="2400" spc="-85" dirty="0">
                <a:latin typeface="Verdana"/>
                <a:cs typeface="Verdana"/>
              </a:rPr>
              <a:t>Reservoir</a:t>
            </a:r>
            <a:endParaRPr sz="2400">
              <a:latin typeface="Verdana"/>
              <a:cs typeface="Verdana"/>
            </a:endParaRPr>
          </a:p>
          <a:p>
            <a:pPr marL="306070" indent="-275590">
              <a:lnSpc>
                <a:spcPct val="100000"/>
              </a:lnSpc>
              <a:spcBef>
                <a:spcPts val="3120"/>
              </a:spcBef>
              <a:buAutoNum type="arabicPeriod"/>
              <a:tabLst>
                <a:tab pos="306705" algn="l"/>
              </a:tabLst>
            </a:pPr>
            <a:r>
              <a:rPr sz="2400" spc="-70" dirty="0">
                <a:latin typeface="Verdana"/>
                <a:cs typeface="Verdana"/>
              </a:rPr>
              <a:t>Infectious</a:t>
            </a:r>
            <a:r>
              <a:rPr sz="2400" spc="-125" dirty="0">
                <a:latin typeface="Verdana"/>
                <a:cs typeface="Verdana"/>
              </a:rPr>
              <a:t> </a:t>
            </a:r>
            <a:r>
              <a:rPr sz="2400" spc="10" dirty="0">
                <a:latin typeface="Verdana"/>
                <a:cs typeface="Verdana"/>
              </a:rPr>
              <a:t>agent</a:t>
            </a:r>
            <a:endParaRPr sz="2400">
              <a:latin typeface="Verdana"/>
              <a:cs typeface="Verdana"/>
            </a:endParaRPr>
          </a:p>
          <a:p>
            <a:pPr marL="306070" indent="-287020">
              <a:lnSpc>
                <a:spcPct val="100000"/>
              </a:lnSpc>
              <a:spcBef>
                <a:spcPts val="3120"/>
              </a:spcBef>
              <a:buAutoNum type="arabicPeriod"/>
              <a:tabLst>
                <a:tab pos="306705" algn="l"/>
              </a:tabLst>
            </a:pPr>
            <a:r>
              <a:rPr sz="2400" spc="30" dirty="0">
                <a:latin typeface="Verdana"/>
                <a:cs typeface="Verdana"/>
              </a:rPr>
              <a:t>Mode</a:t>
            </a:r>
            <a:r>
              <a:rPr sz="2400" spc="-145" dirty="0">
                <a:latin typeface="Verdana"/>
                <a:cs typeface="Verdana"/>
              </a:rPr>
              <a:t> </a:t>
            </a:r>
            <a:r>
              <a:rPr sz="2400" spc="-10" dirty="0">
                <a:latin typeface="Verdana"/>
                <a:cs typeface="Verdana"/>
              </a:rPr>
              <a:t>of</a:t>
            </a:r>
            <a:r>
              <a:rPr sz="2400" spc="-140" dirty="0">
                <a:latin typeface="Verdana"/>
                <a:cs typeface="Verdana"/>
              </a:rPr>
              <a:t> </a:t>
            </a:r>
            <a:r>
              <a:rPr sz="2400" spc="-40" dirty="0">
                <a:latin typeface="Verdana"/>
                <a:cs typeface="Verdana"/>
              </a:rPr>
              <a:t>transmission</a:t>
            </a:r>
            <a:endParaRPr sz="2400">
              <a:latin typeface="Verdana"/>
              <a:cs typeface="Verdana"/>
            </a:endParaRPr>
          </a:p>
          <a:p>
            <a:pPr marL="306070" indent="-289560">
              <a:lnSpc>
                <a:spcPct val="100000"/>
              </a:lnSpc>
              <a:spcBef>
                <a:spcPts val="3120"/>
              </a:spcBef>
              <a:buAutoNum type="arabicPeriod"/>
              <a:tabLst>
                <a:tab pos="306705" algn="l"/>
              </a:tabLst>
            </a:pPr>
            <a:r>
              <a:rPr sz="2400" spc="-60" dirty="0">
                <a:latin typeface="Verdana"/>
                <a:cs typeface="Verdana"/>
              </a:rPr>
              <a:t>Portal</a:t>
            </a:r>
            <a:r>
              <a:rPr sz="2400" spc="-145" dirty="0">
                <a:latin typeface="Verdana"/>
                <a:cs typeface="Verdana"/>
              </a:rPr>
              <a:t> </a:t>
            </a:r>
            <a:r>
              <a:rPr sz="2400" spc="-10" dirty="0">
                <a:latin typeface="Verdana"/>
                <a:cs typeface="Verdana"/>
              </a:rPr>
              <a:t>of</a:t>
            </a:r>
            <a:r>
              <a:rPr sz="2400" spc="-145" dirty="0">
                <a:latin typeface="Verdana"/>
                <a:cs typeface="Verdana"/>
              </a:rPr>
              <a:t> </a:t>
            </a:r>
            <a:r>
              <a:rPr sz="2400" spc="-100" dirty="0">
                <a:latin typeface="Verdana"/>
                <a:cs typeface="Verdana"/>
              </a:rPr>
              <a:t>entry</a:t>
            </a:r>
            <a:endParaRPr sz="2400">
              <a:latin typeface="Verdana"/>
              <a:cs typeface="Verdana"/>
            </a:endParaRPr>
          </a:p>
          <a:p>
            <a:pPr marL="306070" indent="-294005">
              <a:lnSpc>
                <a:spcPct val="100000"/>
              </a:lnSpc>
              <a:spcBef>
                <a:spcPts val="3120"/>
              </a:spcBef>
              <a:buAutoNum type="arabicPeriod"/>
              <a:tabLst>
                <a:tab pos="306705" algn="l"/>
              </a:tabLst>
            </a:pPr>
            <a:r>
              <a:rPr sz="2400" spc="-60" dirty="0">
                <a:latin typeface="Verdana"/>
                <a:cs typeface="Verdana"/>
              </a:rPr>
              <a:t>Portal</a:t>
            </a:r>
            <a:r>
              <a:rPr sz="2400" spc="-150" dirty="0">
                <a:latin typeface="Verdana"/>
                <a:cs typeface="Verdana"/>
              </a:rPr>
              <a:t> </a:t>
            </a:r>
            <a:r>
              <a:rPr sz="2400" spc="-10" dirty="0">
                <a:latin typeface="Verdana"/>
                <a:cs typeface="Verdana"/>
              </a:rPr>
              <a:t>of</a:t>
            </a:r>
            <a:r>
              <a:rPr sz="2400" spc="-150" dirty="0">
                <a:latin typeface="Verdana"/>
                <a:cs typeface="Verdana"/>
              </a:rPr>
              <a:t> </a:t>
            </a:r>
            <a:r>
              <a:rPr sz="2400" spc="-140" dirty="0">
                <a:latin typeface="Verdana"/>
                <a:cs typeface="Verdana"/>
              </a:rPr>
              <a:t>exit</a:t>
            </a:r>
            <a:endParaRPr sz="2400">
              <a:latin typeface="Verdana"/>
              <a:cs typeface="Verdana"/>
            </a:endParaRPr>
          </a:p>
        </p:txBody>
      </p:sp>
      <p:sp>
        <p:nvSpPr>
          <p:cNvPr id="6" name="object 6"/>
          <p:cNvSpPr txBox="1">
            <a:spLocks noGrp="1"/>
          </p:cNvSpPr>
          <p:nvPr>
            <p:ph type="title"/>
          </p:nvPr>
        </p:nvSpPr>
        <p:spPr>
          <a:xfrm>
            <a:off x="9603871" y="953833"/>
            <a:ext cx="5306060" cy="695960"/>
          </a:xfrm>
          <a:prstGeom prst="rect">
            <a:avLst/>
          </a:prstGeom>
        </p:spPr>
        <p:txBody>
          <a:bodyPr vert="horz" wrap="square" lIns="0" tIns="12700" rIns="0" bIns="0" rtlCol="0">
            <a:spAutoFit/>
          </a:bodyPr>
          <a:lstStyle/>
          <a:p>
            <a:pPr marL="12700">
              <a:lnSpc>
                <a:spcPct val="100000"/>
              </a:lnSpc>
              <a:spcBef>
                <a:spcPts val="100"/>
              </a:spcBef>
            </a:pPr>
            <a:r>
              <a:rPr spc="20" dirty="0"/>
              <a:t>Chain</a:t>
            </a:r>
            <a:r>
              <a:rPr spc="-185" dirty="0"/>
              <a:t> </a:t>
            </a:r>
            <a:r>
              <a:rPr spc="-265" dirty="0"/>
              <a:t>of</a:t>
            </a:r>
            <a:r>
              <a:rPr spc="-185" dirty="0"/>
              <a:t> </a:t>
            </a:r>
            <a:r>
              <a:rPr spc="-125" dirty="0"/>
              <a:t>infection</a:t>
            </a:r>
          </a:p>
        </p:txBody>
      </p:sp>
      <p:pic>
        <p:nvPicPr>
          <p:cNvPr id="8" name="object 5">
            <a:hlinkClick r:id="rId3" action="ppaction://hlinksldjump"/>
            <a:extLst>
              <a:ext uri="{FF2B5EF4-FFF2-40B4-BE49-F238E27FC236}">
                <a16:creationId xmlns:a16="http://schemas.microsoft.com/office/drawing/2014/main" id="{3FACD047-821A-A75C-7CDB-302C80EABBB2}"/>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843268"/>
            <a:ext cx="7354570" cy="1587500"/>
          </a:xfrm>
          <a:prstGeom prst="rect">
            <a:avLst/>
          </a:prstGeom>
        </p:spPr>
        <p:txBody>
          <a:bodyPr vert="horz" wrap="square" lIns="0" tIns="12065" rIns="0" bIns="0" rtlCol="0">
            <a:spAutoFit/>
          </a:bodyPr>
          <a:lstStyle/>
          <a:p>
            <a:pPr marL="12700" marR="5080">
              <a:lnSpc>
                <a:spcPct val="116500"/>
              </a:lnSpc>
              <a:spcBef>
                <a:spcPts val="95"/>
              </a:spcBef>
            </a:pPr>
            <a:r>
              <a:rPr spc="-215" dirty="0"/>
              <a:t>Risk</a:t>
            </a:r>
            <a:r>
              <a:rPr spc="-185" dirty="0"/>
              <a:t> </a:t>
            </a:r>
            <a:r>
              <a:rPr spc="-130" dirty="0"/>
              <a:t>control</a:t>
            </a:r>
            <a:r>
              <a:rPr spc="-185" dirty="0"/>
              <a:t> </a:t>
            </a:r>
            <a:r>
              <a:rPr spc="-75" dirty="0"/>
              <a:t>in</a:t>
            </a:r>
            <a:r>
              <a:rPr spc="-185" dirty="0"/>
              <a:t> </a:t>
            </a:r>
            <a:r>
              <a:rPr spc="-120" dirty="0"/>
              <a:t>infectious  </a:t>
            </a:r>
            <a:r>
              <a:rPr spc="-95" dirty="0"/>
              <a:t>diseases</a:t>
            </a: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2893971"/>
            <a:ext cx="114300" cy="114300"/>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247775" y="3732171"/>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4570371"/>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4989471"/>
            <a:ext cx="114300" cy="114300"/>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5" y="5408571"/>
            <a:ext cx="114300" cy="114300"/>
          </a:xfrm>
          <a:prstGeom prst="rect">
            <a:avLst/>
          </a:prstGeom>
        </p:spPr>
      </p:pic>
      <p:pic>
        <p:nvPicPr>
          <p:cNvPr id="10" name="object 10"/>
          <p:cNvPicPr/>
          <p:nvPr/>
        </p:nvPicPr>
        <p:blipFill>
          <a:blip r:embed="rId4" cstate="print"/>
          <a:stretch>
            <a:fillRect/>
          </a:stretch>
        </p:blipFill>
        <p:spPr>
          <a:xfrm>
            <a:off x="8661903" y="0"/>
            <a:ext cx="9626095" cy="10286999"/>
          </a:xfrm>
          <a:prstGeom prst="rect">
            <a:avLst/>
          </a:prstGeom>
        </p:spPr>
      </p:pic>
      <p:sp>
        <p:nvSpPr>
          <p:cNvPr id="12" name="object 12"/>
          <p:cNvSpPr txBox="1"/>
          <p:nvPr/>
        </p:nvSpPr>
        <p:spPr>
          <a:xfrm>
            <a:off x="1534071" y="2694581"/>
            <a:ext cx="6584315" cy="3378200"/>
          </a:xfrm>
          <a:prstGeom prst="rect">
            <a:avLst/>
          </a:prstGeom>
        </p:spPr>
        <p:txBody>
          <a:bodyPr vert="horz" wrap="square" lIns="0" tIns="12700" rIns="0" bIns="0" rtlCol="0">
            <a:spAutoFit/>
          </a:bodyPr>
          <a:lstStyle/>
          <a:p>
            <a:pPr marL="12700" marR="563245">
              <a:lnSpc>
                <a:spcPct val="114599"/>
              </a:lnSpc>
              <a:spcBef>
                <a:spcPts val="100"/>
              </a:spcBef>
            </a:pPr>
            <a:r>
              <a:rPr sz="2400" spc="-30" dirty="0">
                <a:latin typeface="Verdana"/>
                <a:cs typeface="Verdana"/>
              </a:rPr>
              <a:t>Reduction</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10" dirty="0">
                <a:latin typeface="Verdana"/>
                <a:cs typeface="Verdana"/>
              </a:rPr>
              <a:t>hazardous</a:t>
            </a:r>
            <a:r>
              <a:rPr sz="2400" spc="-125" dirty="0">
                <a:latin typeface="Verdana"/>
                <a:cs typeface="Verdana"/>
              </a:rPr>
              <a:t> </a:t>
            </a:r>
            <a:r>
              <a:rPr sz="2400" dirty="0">
                <a:latin typeface="Verdana"/>
                <a:cs typeface="Verdana"/>
              </a:rPr>
              <a:t>procedures</a:t>
            </a:r>
            <a:r>
              <a:rPr sz="2400" spc="-130" dirty="0">
                <a:latin typeface="Verdana"/>
                <a:cs typeface="Verdana"/>
              </a:rPr>
              <a:t> </a:t>
            </a:r>
            <a:r>
              <a:rPr sz="2400" spc="-45" dirty="0">
                <a:latin typeface="Verdana"/>
                <a:cs typeface="Verdana"/>
              </a:rPr>
              <a:t>to</a:t>
            </a:r>
            <a:r>
              <a:rPr sz="2400" spc="-125" dirty="0">
                <a:latin typeface="Verdana"/>
                <a:cs typeface="Verdana"/>
              </a:rPr>
              <a:t> </a:t>
            </a:r>
            <a:r>
              <a:rPr sz="2400" spc="145" dirty="0">
                <a:latin typeface="Verdana"/>
                <a:cs typeface="Verdana"/>
              </a:rPr>
              <a:t>a </a:t>
            </a:r>
            <a:r>
              <a:rPr sz="2400" spc="-825" dirty="0">
                <a:latin typeface="Verdana"/>
                <a:cs typeface="Verdana"/>
              </a:rPr>
              <a:t> </a:t>
            </a:r>
            <a:r>
              <a:rPr sz="2400" spc="-25" dirty="0">
                <a:latin typeface="Verdana"/>
                <a:cs typeface="Verdana"/>
              </a:rPr>
              <a:t>minimum</a:t>
            </a:r>
            <a:endParaRPr sz="2400" dirty="0">
              <a:latin typeface="Verdana"/>
              <a:cs typeface="Verdana"/>
            </a:endParaRPr>
          </a:p>
          <a:p>
            <a:pPr marL="12700" marR="264160">
              <a:lnSpc>
                <a:spcPct val="114599"/>
              </a:lnSpc>
            </a:pPr>
            <a:r>
              <a:rPr sz="2400" spc="-60" dirty="0">
                <a:latin typeface="Verdana"/>
                <a:cs typeface="Verdana"/>
              </a:rPr>
              <a:t>Immunisation</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100" dirty="0">
                <a:latin typeface="Verdana"/>
                <a:cs typeface="Verdana"/>
              </a:rPr>
              <a:t>works</a:t>
            </a:r>
            <a:r>
              <a:rPr sz="2400" spc="-125" dirty="0">
                <a:latin typeface="Verdana"/>
                <a:cs typeface="Verdana"/>
              </a:rPr>
              <a:t> </a:t>
            </a:r>
            <a:r>
              <a:rPr sz="2400" spc="5" dirty="0">
                <a:latin typeface="Verdana"/>
                <a:cs typeface="Verdana"/>
              </a:rPr>
              <a:t>at</a:t>
            </a:r>
            <a:r>
              <a:rPr sz="2400" spc="-125" dirty="0">
                <a:latin typeface="Verdana"/>
                <a:cs typeface="Verdana"/>
              </a:rPr>
              <a:t> </a:t>
            </a:r>
            <a:r>
              <a:rPr sz="2400" spc="-25" dirty="0">
                <a:latin typeface="Verdana"/>
                <a:cs typeface="Verdana"/>
              </a:rPr>
              <a:t>significant</a:t>
            </a:r>
            <a:r>
              <a:rPr sz="2400" spc="-125" dirty="0">
                <a:latin typeface="Verdana"/>
                <a:cs typeface="Verdana"/>
              </a:rPr>
              <a:t> </a:t>
            </a:r>
            <a:r>
              <a:rPr sz="2400" spc="-150" dirty="0">
                <a:latin typeface="Verdana"/>
                <a:cs typeface="Verdana"/>
              </a:rPr>
              <a:t>risk</a:t>
            </a:r>
            <a:r>
              <a:rPr sz="2400" spc="-125" dirty="0">
                <a:latin typeface="Verdana"/>
                <a:cs typeface="Verdana"/>
              </a:rPr>
              <a:t> </a:t>
            </a:r>
            <a:r>
              <a:rPr sz="2400" spc="-5" dirty="0">
                <a:latin typeface="Verdana"/>
                <a:cs typeface="Verdana"/>
              </a:rPr>
              <a:t>of  </a:t>
            </a:r>
            <a:r>
              <a:rPr sz="2400" spc="-35" dirty="0">
                <a:latin typeface="Verdana"/>
                <a:cs typeface="Verdana"/>
              </a:rPr>
              <a:t>infection</a:t>
            </a:r>
            <a:endParaRPr sz="2400" dirty="0">
              <a:latin typeface="Verdana"/>
              <a:cs typeface="Verdana"/>
            </a:endParaRPr>
          </a:p>
          <a:p>
            <a:pPr marL="12700" marR="1543685">
              <a:lnSpc>
                <a:spcPct val="114599"/>
              </a:lnSpc>
            </a:pPr>
            <a:r>
              <a:rPr sz="2400" spc="-80" dirty="0">
                <a:latin typeface="Verdana"/>
                <a:cs typeface="Verdana"/>
              </a:rPr>
              <a:t>Isolation</a:t>
            </a:r>
            <a:r>
              <a:rPr sz="2400" spc="-130" dirty="0">
                <a:latin typeface="Verdana"/>
                <a:cs typeface="Verdana"/>
              </a:rPr>
              <a:t> </a:t>
            </a:r>
            <a:r>
              <a:rPr sz="2400" spc="-10" dirty="0">
                <a:latin typeface="Verdana"/>
                <a:cs typeface="Verdana"/>
              </a:rPr>
              <a:t>of</a:t>
            </a:r>
            <a:r>
              <a:rPr sz="2400" spc="-130" dirty="0">
                <a:latin typeface="Verdana"/>
                <a:cs typeface="Verdana"/>
              </a:rPr>
              <a:t> </a:t>
            </a:r>
            <a:r>
              <a:rPr sz="2400" spc="-60" dirty="0">
                <a:latin typeface="Verdana"/>
                <a:cs typeface="Verdana"/>
              </a:rPr>
              <a:t>the</a:t>
            </a:r>
            <a:r>
              <a:rPr sz="2400" spc="-130" dirty="0">
                <a:latin typeface="Verdana"/>
                <a:cs typeface="Verdana"/>
              </a:rPr>
              <a:t> </a:t>
            </a:r>
            <a:r>
              <a:rPr sz="2400" dirty="0">
                <a:latin typeface="Verdana"/>
                <a:cs typeface="Verdana"/>
              </a:rPr>
              <a:t>source</a:t>
            </a:r>
            <a:r>
              <a:rPr sz="2400" spc="-130" dirty="0">
                <a:latin typeface="Verdana"/>
                <a:cs typeface="Verdana"/>
              </a:rPr>
              <a:t> </a:t>
            </a:r>
            <a:r>
              <a:rPr sz="2400" spc="-10" dirty="0">
                <a:latin typeface="Verdana"/>
                <a:cs typeface="Verdana"/>
              </a:rPr>
              <a:t>of</a:t>
            </a:r>
            <a:r>
              <a:rPr sz="2400" spc="-130" dirty="0">
                <a:latin typeface="Verdana"/>
                <a:cs typeface="Verdana"/>
              </a:rPr>
              <a:t> </a:t>
            </a:r>
            <a:r>
              <a:rPr sz="2400" spc="-35" dirty="0">
                <a:latin typeface="Verdana"/>
                <a:cs typeface="Verdana"/>
              </a:rPr>
              <a:t>infection </a:t>
            </a:r>
            <a:r>
              <a:rPr sz="2400" spc="-830" dirty="0">
                <a:latin typeface="Verdana"/>
                <a:cs typeface="Verdana"/>
              </a:rPr>
              <a:t> </a:t>
            </a:r>
            <a:r>
              <a:rPr sz="2400" spc="45" dirty="0">
                <a:latin typeface="Verdana"/>
                <a:cs typeface="Verdana"/>
              </a:rPr>
              <a:t>Good</a:t>
            </a:r>
            <a:r>
              <a:rPr sz="2400" spc="-130" dirty="0">
                <a:latin typeface="Verdana"/>
                <a:cs typeface="Verdana"/>
              </a:rPr>
              <a:t> </a:t>
            </a:r>
            <a:r>
              <a:rPr sz="2400" spc="-35" dirty="0">
                <a:latin typeface="Verdana"/>
                <a:cs typeface="Verdana"/>
              </a:rPr>
              <a:t>engineering</a:t>
            </a:r>
            <a:r>
              <a:rPr sz="2400" spc="-130" dirty="0">
                <a:latin typeface="Verdana"/>
                <a:cs typeface="Verdana"/>
              </a:rPr>
              <a:t> </a:t>
            </a:r>
            <a:r>
              <a:rPr sz="2400" dirty="0">
                <a:latin typeface="Verdana"/>
                <a:cs typeface="Verdana"/>
              </a:rPr>
              <a:t>design</a:t>
            </a:r>
          </a:p>
          <a:p>
            <a:pPr marL="12700" marR="5080">
              <a:lnSpc>
                <a:spcPct val="114599"/>
              </a:lnSpc>
            </a:pPr>
            <a:r>
              <a:rPr sz="2400" spc="-75" dirty="0">
                <a:latin typeface="Verdana"/>
                <a:cs typeface="Verdana"/>
              </a:rPr>
              <a:t>Provision</a:t>
            </a:r>
            <a:r>
              <a:rPr sz="2400" spc="-125" dirty="0">
                <a:latin typeface="Verdana"/>
                <a:cs typeface="Verdana"/>
              </a:rPr>
              <a:t> </a:t>
            </a:r>
            <a:r>
              <a:rPr sz="2400" spc="-10" dirty="0">
                <a:latin typeface="Verdana"/>
                <a:cs typeface="Verdana"/>
              </a:rPr>
              <a:t>of</a:t>
            </a:r>
            <a:r>
              <a:rPr sz="2400" spc="-120" dirty="0">
                <a:latin typeface="Verdana"/>
                <a:cs typeface="Verdana"/>
              </a:rPr>
              <a:t> </a:t>
            </a:r>
            <a:r>
              <a:rPr sz="2400" spc="40" dirty="0">
                <a:latin typeface="Verdana"/>
                <a:cs typeface="Verdana"/>
              </a:rPr>
              <a:t>one-use/disposable</a:t>
            </a:r>
            <a:r>
              <a:rPr sz="2400" spc="-120" dirty="0">
                <a:latin typeface="Verdana"/>
                <a:cs typeface="Verdana"/>
              </a:rPr>
              <a:t> </a:t>
            </a:r>
            <a:r>
              <a:rPr sz="2400" spc="-10" dirty="0">
                <a:latin typeface="Verdana"/>
                <a:cs typeface="Verdana"/>
              </a:rPr>
              <a:t>equipment </a:t>
            </a:r>
            <a:r>
              <a:rPr sz="2400" spc="-830" dirty="0">
                <a:latin typeface="Verdana"/>
                <a:cs typeface="Verdana"/>
              </a:rPr>
              <a:t> </a:t>
            </a:r>
            <a:r>
              <a:rPr sz="2400" spc="-45" dirty="0">
                <a:latin typeface="Verdana"/>
                <a:cs typeface="Verdana"/>
              </a:rPr>
              <a:t>to</a:t>
            </a:r>
            <a:r>
              <a:rPr sz="2400" spc="-130" dirty="0">
                <a:latin typeface="Verdana"/>
                <a:cs typeface="Verdana"/>
              </a:rPr>
              <a:t> </a:t>
            </a:r>
            <a:r>
              <a:rPr sz="2400" spc="-55" dirty="0">
                <a:latin typeface="Verdana"/>
                <a:cs typeface="Verdana"/>
              </a:rPr>
              <a:t>prevent</a:t>
            </a:r>
            <a:r>
              <a:rPr sz="2400" spc="-125" dirty="0">
                <a:latin typeface="Verdana"/>
                <a:cs typeface="Verdana"/>
              </a:rPr>
              <a:t> </a:t>
            </a:r>
            <a:r>
              <a:rPr sz="2400" spc="-40" dirty="0">
                <a:latin typeface="Verdana"/>
                <a:cs typeface="Verdana"/>
              </a:rPr>
              <a:t>reuse</a:t>
            </a:r>
            <a:endParaRPr sz="2400" dirty="0">
              <a:latin typeface="Verdana"/>
              <a:cs typeface="Verdana"/>
            </a:endParaRPr>
          </a:p>
        </p:txBody>
      </p:sp>
      <p:pic>
        <p:nvPicPr>
          <p:cNvPr id="14" name="object 5">
            <a:hlinkClick r:id="rId5" action="ppaction://hlinksldjump"/>
            <a:extLst>
              <a:ext uri="{FF2B5EF4-FFF2-40B4-BE49-F238E27FC236}">
                <a16:creationId xmlns:a16="http://schemas.microsoft.com/office/drawing/2014/main" id="{39D40E52-16AC-4E5C-DEDC-30B8F89782BF}"/>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0" y="0"/>
              <a:ext cx="18284190" cy="10287000"/>
            </a:xfrm>
            <a:custGeom>
              <a:avLst/>
              <a:gdLst/>
              <a:ahLst/>
              <a:cxnLst/>
              <a:rect l="l" t="t" r="r" b="b"/>
              <a:pathLst>
                <a:path w="18284190" h="10287000">
                  <a:moveTo>
                    <a:pt x="0" y="0"/>
                  </a:moveTo>
                  <a:lnTo>
                    <a:pt x="18283827" y="0"/>
                  </a:lnTo>
                  <a:lnTo>
                    <a:pt x="18283827" y="10286999"/>
                  </a:lnTo>
                  <a:lnTo>
                    <a:pt x="0" y="10286999"/>
                  </a:lnTo>
                  <a:lnTo>
                    <a:pt x="0" y="0"/>
                  </a:lnTo>
                  <a:close/>
                </a:path>
              </a:pathLst>
            </a:custGeom>
            <a:solidFill>
              <a:srgbClr val="000000">
                <a:alpha val="30979"/>
              </a:srgbClr>
            </a:solidFill>
          </p:spPr>
          <p:txBody>
            <a:bodyPr wrap="square" lIns="0" tIns="0" rIns="0" bIns="0" rtlCol="0"/>
            <a:lstStyle/>
            <a:p>
              <a:endParaRPr/>
            </a:p>
          </p:txBody>
        </p:sp>
      </p:grpSp>
      <p:sp>
        <p:nvSpPr>
          <p:cNvPr id="5" name="object 5"/>
          <p:cNvSpPr txBox="1">
            <a:spLocks noGrp="1"/>
          </p:cNvSpPr>
          <p:nvPr>
            <p:ph type="title"/>
          </p:nvPr>
        </p:nvSpPr>
        <p:spPr>
          <a:xfrm>
            <a:off x="2872084" y="3750531"/>
            <a:ext cx="12544425" cy="635000"/>
          </a:xfrm>
          <a:prstGeom prst="rect">
            <a:avLst/>
          </a:prstGeom>
        </p:spPr>
        <p:txBody>
          <a:bodyPr vert="horz" wrap="square" lIns="0" tIns="12700" rIns="0" bIns="0" rtlCol="0">
            <a:spAutoFit/>
          </a:bodyPr>
          <a:lstStyle/>
          <a:p>
            <a:pPr marL="12700">
              <a:lnSpc>
                <a:spcPct val="100000"/>
              </a:lnSpc>
              <a:spcBef>
                <a:spcPts val="100"/>
              </a:spcBef>
            </a:pPr>
            <a:r>
              <a:rPr sz="4000" spc="-110" dirty="0">
                <a:solidFill>
                  <a:srgbClr val="FFFFFF"/>
                </a:solidFill>
              </a:rPr>
              <a:t>What</a:t>
            </a:r>
            <a:r>
              <a:rPr sz="4000" spc="-170" dirty="0">
                <a:solidFill>
                  <a:srgbClr val="FFFFFF"/>
                </a:solidFill>
              </a:rPr>
              <a:t> </a:t>
            </a:r>
            <a:r>
              <a:rPr sz="4000" spc="-120" dirty="0">
                <a:solidFill>
                  <a:srgbClr val="FFFFFF"/>
                </a:solidFill>
              </a:rPr>
              <a:t>is</a:t>
            </a:r>
            <a:r>
              <a:rPr sz="4000" spc="-170" dirty="0">
                <a:solidFill>
                  <a:srgbClr val="FFFFFF"/>
                </a:solidFill>
              </a:rPr>
              <a:t> </a:t>
            </a:r>
            <a:r>
              <a:rPr sz="4000" spc="-114" dirty="0">
                <a:solidFill>
                  <a:srgbClr val="FFFFFF"/>
                </a:solidFill>
              </a:rPr>
              <a:t>the</a:t>
            </a:r>
            <a:r>
              <a:rPr sz="4000" spc="-170" dirty="0">
                <a:solidFill>
                  <a:srgbClr val="FFFFFF"/>
                </a:solidFill>
              </a:rPr>
              <a:t> </a:t>
            </a:r>
            <a:r>
              <a:rPr sz="4000" spc="-110" dirty="0">
                <a:solidFill>
                  <a:srgbClr val="FFFFFF"/>
                </a:solidFill>
              </a:rPr>
              <a:t>purpose</a:t>
            </a:r>
            <a:r>
              <a:rPr sz="4000" spc="-170" dirty="0">
                <a:solidFill>
                  <a:srgbClr val="FFFFFF"/>
                </a:solidFill>
              </a:rPr>
              <a:t> </a:t>
            </a:r>
            <a:r>
              <a:rPr sz="4000" spc="-240" dirty="0">
                <a:solidFill>
                  <a:srgbClr val="FFFFFF"/>
                </a:solidFill>
              </a:rPr>
              <a:t>of</a:t>
            </a:r>
            <a:r>
              <a:rPr sz="4000" spc="-170" dirty="0">
                <a:solidFill>
                  <a:srgbClr val="FFFFFF"/>
                </a:solidFill>
              </a:rPr>
              <a:t> </a:t>
            </a:r>
            <a:r>
              <a:rPr sz="4000" spc="-114" dirty="0">
                <a:solidFill>
                  <a:srgbClr val="FFFFFF"/>
                </a:solidFill>
              </a:rPr>
              <a:t>the</a:t>
            </a:r>
            <a:r>
              <a:rPr sz="4000" spc="-170" dirty="0">
                <a:solidFill>
                  <a:srgbClr val="FFFFFF"/>
                </a:solidFill>
              </a:rPr>
              <a:t> </a:t>
            </a:r>
            <a:r>
              <a:rPr sz="4000" spc="-55" dirty="0">
                <a:solidFill>
                  <a:srgbClr val="FFFFFF"/>
                </a:solidFill>
              </a:rPr>
              <a:t>aseptic</a:t>
            </a:r>
            <a:r>
              <a:rPr sz="4000" spc="-170" dirty="0">
                <a:solidFill>
                  <a:srgbClr val="FFFFFF"/>
                </a:solidFill>
              </a:rPr>
              <a:t> </a:t>
            </a:r>
            <a:r>
              <a:rPr sz="4000" spc="-50" dirty="0">
                <a:solidFill>
                  <a:srgbClr val="FFFFFF"/>
                </a:solidFill>
              </a:rPr>
              <a:t>technique?</a:t>
            </a:r>
            <a:endParaRPr sz="4000"/>
          </a:p>
        </p:txBody>
      </p:sp>
      <p:pic>
        <p:nvPicPr>
          <p:cNvPr id="8" name="object 5">
            <a:hlinkClick r:id="rId3" action="ppaction://hlinksldjump"/>
            <a:extLst>
              <a:ext uri="{FF2B5EF4-FFF2-40B4-BE49-F238E27FC236}">
                <a16:creationId xmlns:a16="http://schemas.microsoft.com/office/drawing/2014/main" id="{29E57281-0F6E-1EC4-3232-C2B6CB1B6892}"/>
              </a:ext>
            </a:extLst>
          </p:cNvPr>
          <p:cNvPicPr/>
          <p:nvPr/>
        </p:nvPicPr>
        <p:blipFill>
          <a:blip r:embed="rId4"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1941258" y="278772"/>
            <a:ext cx="16055502" cy="646331"/>
          </a:xfrm>
          <a:prstGeom prst="rect">
            <a:avLst/>
          </a:prstGeom>
          <a:noFill/>
        </p:spPr>
        <p:txBody>
          <a:bodyPr wrap="square" rtlCol="0">
            <a:spAutoFit/>
          </a:bodyPr>
          <a:lstStyle/>
          <a:p>
            <a:r>
              <a:rPr lang="en-US" sz="3600" dirty="0"/>
              <a:t>Learning Activity 3 Controlling Risk</a:t>
            </a:r>
            <a:endParaRPr lang="en-AU" sz="36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15240" y="1917426"/>
            <a:ext cx="18272758" cy="6986528"/>
          </a:xfrm>
          <a:prstGeom prst="rect">
            <a:avLst/>
          </a:prstGeom>
          <a:noFill/>
        </p:spPr>
        <p:txBody>
          <a:bodyPr wrap="square" rtlCol="0">
            <a:spAutoFit/>
          </a:bodyPr>
          <a:lstStyle/>
          <a:p>
            <a:r>
              <a:rPr lang="en-US" sz="2800" dirty="0">
                <a:solidFill>
                  <a:schemeClr val="tx2"/>
                </a:solidFill>
              </a:rPr>
              <a:t>RISK 1: Mary is an orderly who cuts her finger while cutting some food to assist a patient.</a:t>
            </a:r>
          </a:p>
          <a:p>
            <a:r>
              <a:rPr lang="en-US" sz="2800" dirty="0"/>
              <a:t>Level 2: Isolation, remove Mary from the task to receive first aid and dispose all contaminated food. Should Mary be deemed fit to get back to her work, she must wear appropriate PPE (Level 3) to cover the dressed wound. This is to ensure further contamination of food service area is reduced including ensuring Mary receives the appropriate medical care.</a:t>
            </a:r>
          </a:p>
          <a:p>
            <a:r>
              <a:rPr lang="en-US" sz="2800" dirty="0">
                <a:solidFill>
                  <a:schemeClr val="tx2"/>
                </a:solidFill>
              </a:rPr>
              <a:t>RISK 2: Andrew is a nurse’s assistant at an aged care facility and is changing a dressing on a patient with a pressure sore.</a:t>
            </a:r>
          </a:p>
          <a:p>
            <a:r>
              <a:rPr lang="en-US" sz="2800" dirty="0"/>
              <a:t>Level 3: PPE- Andrew should wear PPE while attending to open wounds. Pressure sores are infectious and sometimes with oozing pus. Open wounds thus must always be attended to using barriers such as PPE to reduce spread of infections to staff and other areas of the facility.</a:t>
            </a:r>
          </a:p>
          <a:p>
            <a:r>
              <a:rPr lang="en-US" sz="2800" dirty="0">
                <a:solidFill>
                  <a:schemeClr val="tx2"/>
                </a:solidFill>
              </a:rPr>
              <a:t>RISK 3: While cleaning a patient’s room, Nakita finds a spill of urine on the bathroom floor.</a:t>
            </a:r>
          </a:p>
          <a:p>
            <a:r>
              <a:rPr lang="en-US" sz="2800" dirty="0"/>
              <a:t>Level 1: Elimination- Nakita should remove body fluid using spill kit immediately. Urine is sterile while inside the bladder, but once it leaves the body is considered infectious and must be removed from surface immediately if spill noticed. This ensures people do not tread on urine spill and spread infections to other clean areas.</a:t>
            </a:r>
          </a:p>
          <a:p>
            <a:r>
              <a:rPr lang="en-US" sz="2800" dirty="0">
                <a:solidFill>
                  <a:schemeClr val="tx2"/>
                </a:solidFill>
              </a:rPr>
              <a:t>RISK 4: Jake, an operating theatre technician, sees an absorbent gauze pad contaminated with blood and human tissue in the general waste bin.</a:t>
            </a:r>
          </a:p>
          <a:p>
            <a:r>
              <a:rPr lang="en-US" sz="2800" dirty="0"/>
              <a:t>Level 3: administrative control: all workers are re-trained in the procedure for safely disposing of clinical waste. This is to ensure this error does not occur again and serves to reiterate safe handling of infectious waste.</a:t>
            </a:r>
          </a:p>
        </p:txBody>
      </p:sp>
      <p:sp>
        <p:nvSpPr>
          <p:cNvPr id="2" name="TextBox 1">
            <a:extLst>
              <a:ext uri="{FF2B5EF4-FFF2-40B4-BE49-F238E27FC236}">
                <a16:creationId xmlns:a16="http://schemas.microsoft.com/office/drawing/2014/main" id="{160F08FF-EDFD-B0F2-98F5-2BA2F1A9F66D}"/>
              </a:ext>
            </a:extLst>
          </p:cNvPr>
          <p:cNvSpPr txBox="1"/>
          <p:nvPr/>
        </p:nvSpPr>
        <p:spPr>
          <a:xfrm>
            <a:off x="1634781" y="1101989"/>
            <a:ext cx="16703038" cy="461665"/>
          </a:xfrm>
          <a:prstGeom prst="rect">
            <a:avLst/>
          </a:prstGeom>
          <a:noFill/>
        </p:spPr>
        <p:txBody>
          <a:bodyPr wrap="square" rtlCol="0">
            <a:spAutoFit/>
          </a:bodyPr>
          <a:lstStyle/>
          <a:p>
            <a:r>
              <a:rPr lang="en-US" sz="2400" b="1" dirty="0">
                <a:solidFill>
                  <a:schemeClr val="tx2"/>
                </a:solidFill>
              </a:rPr>
              <a:t>In small groups, read each of the scenario’s below, and determine which risk control options would be most suitable and why.</a:t>
            </a:r>
          </a:p>
        </p:txBody>
      </p:sp>
      <p:pic>
        <p:nvPicPr>
          <p:cNvPr id="11" name="Picture 10">
            <a:extLst>
              <a:ext uri="{FF2B5EF4-FFF2-40B4-BE49-F238E27FC236}">
                <a16:creationId xmlns:a16="http://schemas.microsoft.com/office/drawing/2014/main" id="{FFD62178-737A-29B9-45F9-5C6172FA5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 y="0"/>
            <a:ext cx="1672881" cy="1826709"/>
          </a:xfrm>
          <a:prstGeom prst="rect">
            <a:avLst/>
          </a:prstGeom>
        </p:spPr>
      </p:pic>
      <p:pic>
        <p:nvPicPr>
          <p:cNvPr id="12" name="Picture 11">
            <a:extLst>
              <a:ext uri="{FF2B5EF4-FFF2-40B4-BE49-F238E27FC236}">
                <a16:creationId xmlns:a16="http://schemas.microsoft.com/office/drawing/2014/main" id="{88E27C8B-A4E0-D0F7-0F14-90ED6CFAD358}"/>
              </a:ext>
            </a:extLst>
          </p:cNvPr>
          <p:cNvPicPr>
            <a:picLocks noChangeAspect="1"/>
          </p:cNvPicPr>
          <p:nvPr/>
        </p:nvPicPr>
        <p:blipFill>
          <a:blip r:embed="rId4"/>
          <a:stretch>
            <a:fillRect/>
          </a:stretch>
        </p:blipFill>
        <p:spPr>
          <a:xfrm>
            <a:off x="22859" y="2409235"/>
            <a:ext cx="18257520" cy="1286465"/>
          </a:xfrm>
          <a:prstGeom prst="rect">
            <a:avLst/>
          </a:prstGeom>
        </p:spPr>
      </p:pic>
      <p:pic>
        <p:nvPicPr>
          <p:cNvPr id="13" name="Picture 12">
            <a:extLst>
              <a:ext uri="{FF2B5EF4-FFF2-40B4-BE49-F238E27FC236}">
                <a16:creationId xmlns:a16="http://schemas.microsoft.com/office/drawing/2014/main" id="{35464436-E370-D1B8-6FEE-FEF176DF85E7}"/>
              </a:ext>
            </a:extLst>
          </p:cNvPr>
          <p:cNvPicPr>
            <a:picLocks noChangeAspect="1"/>
          </p:cNvPicPr>
          <p:nvPr/>
        </p:nvPicPr>
        <p:blipFill>
          <a:blip r:embed="rId4"/>
          <a:stretch>
            <a:fillRect/>
          </a:stretch>
        </p:blipFill>
        <p:spPr>
          <a:xfrm>
            <a:off x="0" y="4104577"/>
            <a:ext cx="18257520" cy="1286465"/>
          </a:xfrm>
          <a:prstGeom prst="rect">
            <a:avLst/>
          </a:prstGeom>
        </p:spPr>
      </p:pic>
      <p:pic>
        <p:nvPicPr>
          <p:cNvPr id="14" name="Picture 13">
            <a:extLst>
              <a:ext uri="{FF2B5EF4-FFF2-40B4-BE49-F238E27FC236}">
                <a16:creationId xmlns:a16="http://schemas.microsoft.com/office/drawing/2014/main" id="{AE48943C-1893-7361-542A-9113C3282444}"/>
              </a:ext>
            </a:extLst>
          </p:cNvPr>
          <p:cNvPicPr>
            <a:picLocks noChangeAspect="1"/>
          </p:cNvPicPr>
          <p:nvPr/>
        </p:nvPicPr>
        <p:blipFill>
          <a:blip r:embed="rId4"/>
          <a:stretch>
            <a:fillRect/>
          </a:stretch>
        </p:blipFill>
        <p:spPr>
          <a:xfrm>
            <a:off x="0" y="5780977"/>
            <a:ext cx="18257520" cy="1286465"/>
          </a:xfrm>
          <a:prstGeom prst="rect">
            <a:avLst/>
          </a:prstGeom>
        </p:spPr>
      </p:pic>
      <p:pic>
        <p:nvPicPr>
          <p:cNvPr id="15" name="Picture 14">
            <a:extLst>
              <a:ext uri="{FF2B5EF4-FFF2-40B4-BE49-F238E27FC236}">
                <a16:creationId xmlns:a16="http://schemas.microsoft.com/office/drawing/2014/main" id="{D38145D7-FC02-DFFE-934D-F8FC8767D491}"/>
              </a:ext>
            </a:extLst>
          </p:cNvPr>
          <p:cNvPicPr>
            <a:picLocks noChangeAspect="1"/>
          </p:cNvPicPr>
          <p:nvPr/>
        </p:nvPicPr>
        <p:blipFill>
          <a:blip r:embed="rId4"/>
          <a:stretch>
            <a:fillRect/>
          </a:stretch>
        </p:blipFill>
        <p:spPr>
          <a:xfrm>
            <a:off x="0" y="7990777"/>
            <a:ext cx="18257520" cy="1038923"/>
          </a:xfrm>
          <a:prstGeom prst="rect">
            <a:avLst/>
          </a:prstGeom>
        </p:spPr>
      </p:pic>
      <p:pic>
        <p:nvPicPr>
          <p:cNvPr id="4" name="object 5">
            <a:hlinkClick r:id="rId5" action="ppaction://hlinksldjump"/>
            <a:extLst>
              <a:ext uri="{FF2B5EF4-FFF2-40B4-BE49-F238E27FC236}">
                <a16:creationId xmlns:a16="http://schemas.microsoft.com/office/drawing/2014/main" id="{C037F270-9CBB-C1AB-6E8C-308DD11C12F5}"/>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8546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8350333" cy="769441"/>
          </a:xfrm>
          <a:prstGeom prst="rect">
            <a:avLst/>
          </a:prstGeom>
          <a:noFill/>
        </p:spPr>
        <p:txBody>
          <a:bodyPr wrap="square" rtlCol="0">
            <a:spAutoFit/>
          </a:bodyPr>
          <a:lstStyle/>
          <a:p>
            <a:r>
              <a:rPr lang="en-US" sz="4400" dirty="0"/>
              <a:t>Learning Checkpoint 3</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7848302"/>
          </a:xfrm>
          <a:prstGeom prst="rect">
            <a:avLst/>
          </a:prstGeom>
          <a:noFill/>
        </p:spPr>
        <p:txBody>
          <a:bodyPr wrap="square" rtlCol="0">
            <a:spAutoFit/>
          </a:bodyPr>
          <a:lstStyle/>
          <a:p>
            <a:r>
              <a:rPr lang="en-US" sz="2800" dirty="0">
                <a:solidFill>
                  <a:schemeClr val="tx2"/>
                </a:solidFill>
              </a:rPr>
              <a:t>1. What is the difference between a hazard and a risk.</a:t>
            </a:r>
          </a:p>
          <a:p>
            <a:r>
              <a:rPr lang="en-US" sz="2800" dirty="0"/>
              <a:t>A hazard is a source or situation with the potential to cause harm, a risk is a chance or probability that a hazard will cause harm, illness or injury and is measured by likelihood and consequence.</a:t>
            </a:r>
          </a:p>
          <a:p>
            <a:r>
              <a:rPr lang="en-US" sz="2800" dirty="0">
                <a:solidFill>
                  <a:schemeClr val="tx2"/>
                </a:solidFill>
              </a:rPr>
              <a:t>2. Outline four (4) common workplace hazards that exist in the workforce.</a:t>
            </a:r>
          </a:p>
          <a:p>
            <a:r>
              <a:rPr lang="en-US" sz="2800" dirty="0"/>
              <a:t>• Manual handling meaning repetitive bending and lifting</a:t>
            </a:r>
          </a:p>
          <a:p>
            <a:r>
              <a:rPr lang="en-US" sz="2800" dirty="0"/>
              <a:t>• Working in extreme temperatures</a:t>
            </a:r>
          </a:p>
          <a:p>
            <a:r>
              <a:rPr lang="en-US" sz="2800" dirty="0"/>
              <a:t>• Exposure to noise can cause hearing damage</a:t>
            </a:r>
          </a:p>
          <a:p>
            <a:r>
              <a:rPr lang="en-US" sz="2800" dirty="0"/>
              <a:t>• Operating machinery and equipment can result in injury</a:t>
            </a:r>
          </a:p>
          <a:p>
            <a:r>
              <a:rPr lang="en-US" sz="2800" dirty="0"/>
              <a:t>• Gravity meaning falls, slips and falling objects</a:t>
            </a:r>
          </a:p>
          <a:p>
            <a:r>
              <a:rPr lang="en-US" sz="2800" dirty="0">
                <a:solidFill>
                  <a:schemeClr val="tx2"/>
                </a:solidFill>
              </a:rPr>
              <a:t>3. Outline three (3) infection hazards that exist in the health services industry.</a:t>
            </a:r>
          </a:p>
          <a:p>
            <a:r>
              <a:rPr lang="en-US" sz="2800" dirty="0"/>
              <a:t>• Sharps - Sharps that are handled or disposed of incorrectly can cut or puncture the skin, putting workers at risk of infection. Needles, scalpels and razor blades can penetrate the skin’s surface causing an infection portal for blood borne infections such as hepatitis and HIV.</a:t>
            </a:r>
          </a:p>
          <a:p>
            <a:r>
              <a:rPr lang="en-US" sz="2800" dirty="0"/>
              <a:t>• Airborne pathogens - Pathogens such as influenza, rubella, and meningitis are all airborne, which means they can be transmitted through the air. They can also be transmissible through ventilation systems and air-conditioning.</a:t>
            </a:r>
          </a:p>
          <a:p>
            <a:r>
              <a:rPr lang="en-US" sz="2800" dirty="0"/>
              <a:t>• Clinical cytotoxic waste - Waste containing blood, bodily fluids, secretions, and excretions will act as an ideal reservoir for harmful pathogens. Clinical waste contains materials such as linen, bandages, PPE and medical equipment that has been contaminated and is an infection hazard.</a:t>
            </a:r>
          </a:p>
        </p:txBody>
      </p:sp>
      <p:pic>
        <p:nvPicPr>
          <p:cNvPr id="10" name="Picture 9">
            <a:extLst>
              <a:ext uri="{FF2B5EF4-FFF2-40B4-BE49-F238E27FC236}">
                <a16:creationId xmlns:a16="http://schemas.microsoft.com/office/drawing/2014/main" id="{6DCD682E-B264-2872-6259-33EB6E1A53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 y="46606"/>
            <a:ext cx="1552637" cy="1409824"/>
          </a:xfrm>
          <a:prstGeom prst="rect">
            <a:avLst/>
          </a:prstGeom>
        </p:spPr>
      </p:pic>
      <p:pic>
        <p:nvPicPr>
          <p:cNvPr id="11" name="Picture 10">
            <a:extLst>
              <a:ext uri="{FF2B5EF4-FFF2-40B4-BE49-F238E27FC236}">
                <a16:creationId xmlns:a16="http://schemas.microsoft.com/office/drawing/2014/main" id="{2595CFC6-FF01-015B-65B2-B13A6193FAAA}"/>
              </a:ext>
            </a:extLst>
          </p:cNvPr>
          <p:cNvPicPr>
            <a:picLocks noChangeAspect="1"/>
          </p:cNvPicPr>
          <p:nvPr/>
        </p:nvPicPr>
        <p:blipFill>
          <a:blip r:embed="rId4"/>
          <a:stretch>
            <a:fillRect/>
          </a:stretch>
        </p:blipFill>
        <p:spPr>
          <a:xfrm>
            <a:off x="0" y="2037577"/>
            <a:ext cx="18257520" cy="819923"/>
          </a:xfrm>
          <a:prstGeom prst="rect">
            <a:avLst/>
          </a:prstGeom>
        </p:spPr>
      </p:pic>
      <p:pic>
        <p:nvPicPr>
          <p:cNvPr id="12" name="Picture 11">
            <a:extLst>
              <a:ext uri="{FF2B5EF4-FFF2-40B4-BE49-F238E27FC236}">
                <a16:creationId xmlns:a16="http://schemas.microsoft.com/office/drawing/2014/main" id="{F468CE1D-9603-3CFB-7F44-CFCF2979BAD4}"/>
              </a:ext>
            </a:extLst>
          </p:cNvPr>
          <p:cNvPicPr>
            <a:picLocks noChangeAspect="1"/>
          </p:cNvPicPr>
          <p:nvPr/>
        </p:nvPicPr>
        <p:blipFill>
          <a:blip r:embed="rId4"/>
          <a:stretch>
            <a:fillRect/>
          </a:stretch>
        </p:blipFill>
        <p:spPr>
          <a:xfrm>
            <a:off x="30480" y="3314700"/>
            <a:ext cx="18257520" cy="2133600"/>
          </a:xfrm>
          <a:prstGeom prst="rect">
            <a:avLst/>
          </a:prstGeom>
        </p:spPr>
      </p:pic>
      <p:pic>
        <p:nvPicPr>
          <p:cNvPr id="13" name="Picture 12">
            <a:extLst>
              <a:ext uri="{FF2B5EF4-FFF2-40B4-BE49-F238E27FC236}">
                <a16:creationId xmlns:a16="http://schemas.microsoft.com/office/drawing/2014/main" id="{04070DAC-C59C-FAAA-79CF-D0E0BEA82EA3}"/>
              </a:ext>
            </a:extLst>
          </p:cNvPr>
          <p:cNvPicPr>
            <a:picLocks noChangeAspect="1"/>
          </p:cNvPicPr>
          <p:nvPr/>
        </p:nvPicPr>
        <p:blipFill>
          <a:blip r:embed="rId4"/>
          <a:stretch>
            <a:fillRect/>
          </a:stretch>
        </p:blipFill>
        <p:spPr>
          <a:xfrm>
            <a:off x="-2" y="5905500"/>
            <a:ext cx="18257520" cy="3475979"/>
          </a:xfrm>
          <a:prstGeom prst="rect">
            <a:avLst/>
          </a:prstGeom>
        </p:spPr>
      </p:pic>
      <p:pic>
        <p:nvPicPr>
          <p:cNvPr id="3" name="object 5">
            <a:hlinkClick r:id="rId5" action="ppaction://hlinksldjump"/>
            <a:extLst>
              <a:ext uri="{FF2B5EF4-FFF2-40B4-BE49-F238E27FC236}">
                <a16:creationId xmlns:a16="http://schemas.microsoft.com/office/drawing/2014/main" id="{679ED12B-8E7F-42CB-37C3-628D009F3050}"/>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417092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1676400" y="46606"/>
            <a:ext cx="8350333" cy="769441"/>
          </a:xfrm>
          <a:prstGeom prst="rect">
            <a:avLst/>
          </a:prstGeom>
          <a:noFill/>
        </p:spPr>
        <p:txBody>
          <a:bodyPr wrap="square" rtlCol="0">
            <a:spAutoFit/>
          </a:bodyPr>
          <a:lstStyle/>
          <a:p>
            <a:r>
              <a:rPr lang="en-US" sz="4400" dirty="0"/>
              <a:t>Learning Checkpoint 3</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30480" y="677049"/>
            <a:ext cx="18287998" cy="9571851"/>
          </a:xfrm>
          <a:prstGeom prst="rect">
            <a:avLst/>
          </a:prstGeom>
          <a:noFill/>
        </p:spPr>
        <p:txBody>
          <a:bodyPr wrap="square" rtlCol="0">
            <a:spAutoFit/>
          </a:bodyPr>
          <a:lstStyle/>
          <a:p>
            <a:r>
              <a:rPr lang="en-US" sz="2800" dirty="0">
                <a:solidFill>
                  <a:schemeClr val="tx2"/>
                </a:solidFill>
              </a:rPr>
              <a:t>4. Explain why clinical waste can be an infection hazard to workers.</a:t>
            </a:r>
          </a:p>
          <a:p>
            <a:r>
              <a:rPr lang="en-US" sz="2800" dirty="0"/>
              <a:t>Clinical waste contains materials such as linen, bandages, PPE and medical equipment that has been contaminated and is an infection hazard. For example, if you were assisting a surgeon and transferring a bag of clinical waste from an operating theatre the contents of the bag could be an infection hazard.</a:t>
            </a:r>
          </a:p>
          <a:p>
            <a:r>
              <a:rPr lang="en-US" sz="2800" dirty="0">
                <a:solidFill>
                  <a:schemeClr val="tx2"/>
                </a:solidFill>
              </a:rPr>
              <a:t>5. Outline the three (3) key steps when conducting a risk assessment.</a:t>
            </a:r>
          </a:p>
          <a:p>
            <a:r>
              <a:rPr lang="en-US" sz="2800" dirty="0"/>
              <a:t>• Identify the hazard</a:t>
            </a:r>
          </a:p>
          <a:p>
            <a:r>
              <a:rPr lang="en-US" sz="2800" dirty="0"/>
              <a:t>• Assess the risk by determining the likelihood of the risk occurring, turning into an accident, injury or loss, the potential harm or consequences and rate the risk based on the potential severity of the harm.</a:t>
            </a:r>
          </a:p>
          <a:p>
            <a:r>
              <a:rPr lang="en-US" sz="2800" dirty="0"/>
              <a:t>• Determine and implement control options to eliminate or minimise the risk</a:t>
            </a:r>
          </a:p>
          <a:p>
            <a:r>
              <a:rPr lang="en-US" sz="2800" dirty="0">
                <a:solidFill>
                  <a:schemeClr val="tx2"/>
                </a:solidFill>
              </a:rPr>
              <a:t>6. The hierarchy of control can be used to select a suitable risk control option. Outline the five (5) levels of the hierarchy of control from highest to lowest.</a:t>
            </a:r>
          </a:p>
          <a:p>
            <a:r>
              <a:rPr lang="en-US" sz="2800" dirty="0"/>
              <a:t>• Elimination – Removal of the hazard or cause of potential harm completely.</a:t>
            </a:r>
          </a:p>
          <a:p>
            <a:r>
              <a:rPr lang="en-US" sz="2800" dirty="0"/>
              <a:t>• Substitution - Replacement of the item or object with something that has the same function but reduces the level of harm.</a:t>
            </a:r>
          </a:p>
          <a:p>
            <a:r>
              <a:rPr lang="en-US" sz="2800" dirty="0"/>
              <a:t>• Isolation - Creating a barrier between harm and employees or others in the workplace.</a:t>
            </a:r>
          </a:p>
          <a:p>
            <a:r>
              <a:rPr lang="en-US" sz="2800" dirty="0"/>
              <a:t>• Engineering Controls - Changes to equipment, materials or resources to reduce the harm.</a:t>
            </a:r>
          </a:p>
          <a:p>
            <a:r>
              <a:rPr lang="en-US" sz="2800" dirty="0"/>
              <a:t>• Administrative controls - Implementation of training, changes to rosters, timing, policies or procedures.</a:t>
            </a:r>
          </a:p>
          <a:p>
            <a:r>
              <a:rPr lang="en-US" sz="2800" dirty="0"/>
              <a:t>• Personal protective equipment - Implement the use of personal protective equipment</a:t>
            </a:r>
          </a:p>
          <a:p>
            <a:r>
              <a:rPr lang="en-US" sz="2800" dirty="0">
                <a:solidFill>
                  <a:schemeClr val="tx2"/>
                </a:solidFill>
              </a:rPr>
              <a:t>7. The use of PPE is considered one of the least effective risk control measures in the hierarchy of control. Discuss why this may not always be correct in terms of the use of PPE in the health services industry.</a:t>
            </a:r>
          </a:p>
          <a:p>
            <a:r>
              <a:rPr lang="en-US" sz="2800" dirty="0"/>
              <a:t>Personal protective equipment is one of the most important risk control methods a health service worker must implement in the health services industry. Working in this industry infection control and prevention of pathogens spreading is vital, meaning health service workers must always use PPE whilst working.</a:t>
            </a:r>
          </a:p>
        </p:txBody>
      </p:sp>
      <p:pic>
        <p:nvPicPr>
          <p:cNvPr id="10" name="Picture 9">
            <a:extLst>
              <a:ext uri="{FF2B5EF4-FFF2-40B4-BE49-F238E27FC236}">
                <a16:creationId xmlns:a16="http://schemas.microsoft.com/office/drawing/2014/main" id="{6DCD682E-B264-2872-6259-33EB6E1A53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000" y="46606"/>
            <a:ext cx="1112520" cy="1010189"/>
          </a:xfrm>
          <a:prstGeom prst="rect">
            <a:avLst/>
          </a:prstGeom>
        </p:spPr>
      </p:pic>
      <p:pic>
        <p:nvPicPr>
          <p:cNvPr id="2" name="Picture 1">
            <a:extLst>
              <a:ext uri="{FF2B5EF4-FFF2-40B4-BE49-F238E27FC236}">
                <a16:creationId xmlns:a16="http://schemas.microsoft.com/office/drawing/2014/main" id="{6C03BBF1-094F-DBEF-334D-C91D6125E74E}"/>
              </a:ext>
            </a:extLst>
          </p:cNvPr>
          <p:cNvPicPr>
            <a:picLocks noChangeAspect="1"/>
          </p:cNvPicPr>
          <p:nvPr/>
        </p:nvPicPr>
        <p:blipFill>
          <a:blip r:embed="rId4"/>
          <a:stretch>
            <a:fillRect/>
          </a:stretch>
        </p:blipFill>
        <p:spPr>
          <a:xfrm>
            <a:off x="0" y="1199377"/>
            <a:ext cx="18257520" cy="1200923"/>
          </a:xfrm>
          <a:prstGeom prst="rect">
            <a:avLst/>
          </a:prstGeom>
        </p:spPr>
      </p:pic>
      <p:pic>
        <p:nvPicPr>
          <p:cNvPr id="3" name="Picture 2">
            <a:extLst>
              <a:ext uri="{FF2B5EF4-FFF2-40B4-BE49-F238E27FC236}">
                <a16:creationId xmlns:a16="http://schemas.microsoft.com/office/drawing/2014/main" id="{65B8C2D7-A305-DFCC-23A8-92993F0B99C5}"/>
              </a:ext>
            </a:extLst>
          </p:cNvPr>
          <p:cNvPicPr>
            <a:picLocks noChangeAspect="1"/>
          </p:cNvPicPr>
          <p:nvPr/>
        </p:nvPicPr>
        <p:blipFill>
          <a:blip r:embed="rId4"/>
          <a:stretch>
            <a:fillRect/>
          </a:stretch>
        </p:blipFill>
        <p:spPr>
          <a:xfrm>
            <a:off x="0" y="2922628"/>
            <a:ext cx="18257520" cy="1611272"/>
          </a:xfrm>
          <a:prstGeom prst="rect">
            <a:avLst/>
          </a:prstGeom>
        </p:spPr>
      </p:pic>
      <p:pic>
        <p:nvPicPr>
          <p:cNvPr id="4" name="Picture 3">
            <a:extLst>
              <a:ext uri="{FF2B5EF4-FFF2-40B4-BE49-F238E27FC236}">
                <a16:creationId xmlns:a16="http://schemas.microsoft.com/office/drawing/2014/main" id="{CC5E5F70-4A6D-0BA2-8180-018807D44ADF}"/>
              </a:ext>
            </a:extLst>
          </p:cNvPr>
          <p:cNvPicPr>
            <a:picLocks noChangeAspect="1"/>
          </p:cNvPicPr>
          <p:nvPr/>
        </p:nvPicPr>
        <p:blipFill>
          <a:blip r:embed="rId4"/>
          <a:stretch>
            <a:fillRect/>
          </a:stretch>
        </p:blipFill>
        <p:spPr>
          <a:xfrm>
            <a:off x="-30480" y="5372100"/>
            <a:ext cx="18257520" cy="2648723"/>
          </a:xfrm>
          <a:prstGeom prst="rect">
            <a:avLst/>
          </a:prstGeom>
        </p:spPr>
      </p:pic>
      <p:pic>
        <p:nvPicPr>
          <p:cNvPr id="5" name="Picture 4">
            <a:extLst>
              <a:ext uri="{FF2B5EF4-FFF2-40B4-BE49-F238E27FC236}">
                <a16:creationId xmlns:a16="http://schemas.microsoft.com/office/drawing/2014/main" id="{E0B00EFA-51FB-8955-DB35-CB6CEA131399}"/>
              </a:ext>
            </a:extLst>
          </p:cNvPr>
          <p:cNvPicPr>
            <a:picLocks noChangeAspect="1"/>
          </p:cNvPicPr>
          <p:nvPr/>
        </p:nvPicPr>
        <p:blipFill>
          <a:blip r:embed="rId4"/>
          <a:stretch>
            <a:fillRect/>
          </a:stretch>
        </p:blipFill>
        <p:spPr>
          <a:xfrm>
            <a:off x="22860" y="8859023"/>
            <a:ext cx="18257520" cy="1381371"/>
          </a:xfrm>
          <a:prstGeom prst="rect">
            <a:avLst/>
          </a:prstGeom>
        </p:spPr>
      </p:pic>
      <p:pic>
        <p:nvPicPr>
          <p:cNvPr id="11" name="object 5">
            <a:hlinkClick r:id="rId5" action="ppaction://hlinksldjump"/>
            <a:extLst>
              <a:ext uri="{FF2B5EF4-FFF2-40B4-BE49-F238E27FC236}">
                <a16:creationId xmlns:a16="http://schemas.microsoft.com/office/drawing/2014/main" id="{F283311A-8DB6-6A1E-7A1E-8D250B3C99FD}"/>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39864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843267"/>
            <a:ext cx="7087234" cy="1587500"/>
          </a:xfrm>
          <a:prstGeom prst="rect">
            <a:avLst/>
          </a:prstGeom>
        </p:spPr>
        <p:txBody>
          <a:bodyPr vert="horz" wrap="square" lIns="0" tIns="123189" rIns="0" bIns="0" rtlCol="0">
            <a:spAutoFit/>
          </a:bodyPr>
          <a:lstStyle/>
          <a:p>
            <a:pPr marL="12700">
              <a:lnSpc>
                <a:spcPct val="100000"/>
              </a:lnSpc>
              <a:spcBef>
                <a:spcPts val="969"/>
              </a:spcBef>
            </a:pPr>
            <a:r>
              <a:rPr spc="-235" dirty="0"/>
              <a:t>Exposure</a:t>
            </a:r>
            <a:r>
              <a:rPr spc="-185" dirty="0"/>
              <a:t> </a:t>
            </a:r>
            <a:r>
              <a:rPr spc="20" dirty="0"/>
              <a:t>and</a:t>
            </a:r>
            <a:r>
              <a:rPr spc="-185" dirty="0"/>
              <a:t> </a:t>
            </a:r>
            <a:r>
              <a:rPr spc="-180" dirty="0"/>
              <a:t>after</a:t>
            </a:r>
            <a:r>
              <a:rPr spc="-185" dirty="0"/>
              <a:t> </a:t>
            </a:r>
            <a:r>
              <a:rPr spc="-70" dirty="0"/>
              <a:t>care</a:t>
            </a:r>
          </a:p>
          <a:p>
            <a:pPr marL="12700">
              <a:lnSpc>
                <a:spcPct val="100000"/>
              </a:lnSpc>
              <a:spcBef>
                <a:spcPts val="869"/>
              </a:spcBef>
            </a:pPr>
            <a:r>
              <a:rPr spc="440" dirty="0"/>
              <a:t>-</a:t>
            </a:r>
            <a:r>
              <a:rPr spc="-200" dirty="0"/>
              <a:t> </a:t>
            </a:r>
            <a:r>
              <a:rPr spc="-170" dirty="0"/>
              <a:t>other</a:t>
            </a:r>
            <a:r>
              <a:rPr spc="-200" dirty="0"/>
              <a:t> </a:t>
            </a:r>
            <a:r>
              <a:rPr spc="-55" dirty="0"/>
              <a:t>body</a:t>
            </a:r>
            <a:r>
              <a:rPr spc="-200" dirty="0"/>
              <a:t> </a:t>
            </a:r>
            <a:r>
              <a:rPr spc="-135" dirty="0"/>
              <a:t>fluids</a:t>
            </a: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4476139"/>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5314339"/>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6152539"/>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6990739"/>
            <a:ext cx="114300" cy="114300"/>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5" y="8667139"/>
            <a:ext cx="114300" cy="114300"/>
          </a:xfrm>
          <a:prstGeom prst="rect">
            <a:avLst/>
          </a:prstGeom>
        </p:spPr>
      </p:pic>
      <p:sp>
        <p:nvSpPr>
          <p:cNvPr id="9" name="object 9"/>
          <p:cNvSpPr txBox="1"/>
          <p:nvPr/>
        </p:nvSpPr>
        <p:spPr>
          <a:xfrm>
            <a:off x="1015996" y="3019449"/>
            <a:ext cx="7322184" cy="6311900"/>
          </a:xfrm>
          <a:prstGeom prst="rect">
            <a:avLst/>
          </a:prstGeom>
        </p:spPr>
        <p:txBody>
          <a:bodyPr vert="horz" wrap="square" lIns="0" tIns="66040" rIns="0" bIns="0" rtlCol="0">
            <a:spAutoFit/>
          </a:bodyPr>
          <a:lstStyle/>
          <a:p>
            <a:pPr marL="12700">
              <a:lnSpc>
                <a:spcPct val="100000"/>
              </a:lnSpc>
              <a:spcBef>
                <a:spcPts val="520"/>
              </a:spcBef>
            </a:pPr>
            <a:r>
              <a:rPr sz="2400" spc="70" dirty="0">
                <a:latin typeface="Verdana"/>
                <a:cs typeface="Verdana"/>
              </a:rPr>
              <a:t>Below</a:t>
            </a:r>
            <a:r>
              <a:rPr sz="2400" spc="229" dirty="0">
                <a:latin typeface="Verdana"/>
                <a:cs typeface="Verdana"/>
              </a:rPr>
              <a:t> </a:t>
            </a:r>
            <a:r>
              <a:rPr sz="2400" spc="110" dirty="0">
                <a:latin typeface="Verdana"/>
                <a:cs typeface="Verdana"/>
              </a:rPr>
              <a:t>are</a:t>
            </a:r>
            <a:r>
              <a:rPr sz="2400" spc="229" dirty="0">
                <a:latin typeface="Verdana"/>
                <a:cs typeface="Verdana"/>
              </a:rPr>
              <a:t> </a:t>
            </a:r>
            <a:r>
              <a:rPr sz="2400" spc="160" dirty="0">
                <a:latin typeface="Verdana"/>
                <a:cs typeface="Verdana"/>
              </a:rPr>
              <a:t>some</a:t>
            </a:r>
            <a:r>
              <a:rPr sz="2400" spc="229" dirty="0">
                <a:latin typeface="Verdana"/>
                <a:cs typeface="Verdana"/>
              </a:rPr>
              <a:t> </a:t>
            </a:r>
            <a:r>
              <a:rPr sz="2400" spc="125" dirty="0">
                <a:latin typeface="Verdana"/>
                <a:cs typeface="Verdana"/>
              </a:rPr>
              <a:t>guidelines</a:t>
            </a:r>
            <a:r>
              <a:rPr sz="2400" spc="229" dirty="0">
                <a:latin typeface="Verdana"/>
                <a:cs typeface="Verdana"/>
              </a:rPr>
              <a:t> </a:t>
            </a:r>
            <a:r>
              <a:rPr sz="2400" spc="40" dirty="0">
                <a:latin typeface="Verdana"/>
                <a:cs typeface="Verdana"/>
              </a:rPr>
              <a:t>to</a:t>
            </a:r>
            <a:r>
              <a:rPr sz="2400" spc="229" dirty="0">
                <a:latin typeface="Verdana"/>
                <a:cs typeface="Verdana"/>
              </a:rPr>
              <a:t> </a:t>
            </a:r>
            <a:r>
              <a:rPr sz="2400" spc="160" dirty="0">
                <a:latin typeface="Verdana"/>
                <a:cs typeface="Verdana"/>
              </a:rPr>
              <a:t>reduce</a:t>
            </a:r>
            <a:r>
              <a:rPr sz="2400" spc="229" dirty="0">
                <a:latin typeface="Verdana"/>
                <a:cs typeface="Verdana"/>
              </a:rPr>
              <a:t> </a:t>
            </a:r>
            <a:r>
              <a:rPr sz="2400" spc="60" dirty="0">
                <a:latin typeface="Verdana"/>
                <a:cs typeface="Verdana"/>
              </a:rPr>
              <a:t>the</a:t>
            </a:r>
            <a:endParaRPr sz="2400" dirty="0">
              <a:latin typeface="Verdana"/>
              <a:cs typeface="Verdana"/>
            </a:endParaRPr>
          </a:p>
          <a:p>
            <a:pPr marL="12700" marR="5080">
              <a:lnSpc>
                <a:spcPct val="114599"/>
              </a:lnSpc>
            </a:pPr>
            <a:r>
              <a:rPr sz="2400" spc="-20" dirty="0">
                <a:latin typeface="Verdana"/>
                <a:cs typeface="Verdana"/>
              </a:rPr>
              <a:t>risk</a:t>
            </a:r>
            <a:r>
              <a:rPr sz="2400" spc="220" dirty="0">
                <a:latin typeface="Verdana"/>
                <a:cs typeface="Verdana"/>
              </a:rPr>
              <a:t> </a:t>
            </a:r>
            <a:r>
              <a:rPr sz="2400" spc="80" dirty="0">
                <a:latin typeface="Verdana"/>
                <a:cs typeface="Verdana"/>
              </a:rPr>
              <a:t>of</a:t>
            </a:r>
            <a:r>
              <a:rPr sz="2400" spc="225" dirty="0">
                <a:latin typeface="Verdana"/>
                <a:cs typeface="Verdana"/>
              </a:rPr>
              <a:t> </a:t>
            </a:r>
            <a:r>
              <a:rPr sz="2400" spc="120" dirty="0">
                <a:latin typeface="Verdana"/>
                <a:cs typeface="Verdana"/>
              </a:rPr>
              <a:t>infection</a:t>
            </a:r>
            <a:r>
              <a:rPr sz="2400" spc="225" dirty="0">
                <a:latin typeface="Verdana"/>
                <a:cs typeface="Verdana"/>
              </a:rPr>
              <a:t> </a:t>
            </a:r>
            <a:r>
              <a:rPr sz="2400" spc="100" dirty="0">
                <a:latin typeface="Verdana"/>
                <a:cs typeface="Verdana"/>
              </a:rPr>
              <a:t>after</a:t>
            </a:r>
            <a:r>
              <a:rPr sz="2400" spc="225" dirty="0">
                <a:latin typeface="Verdana"/>
                <a:cs typeface="Verdana"/>
              </a:rPr>
              <a:t> </a:t>
            </a:r>
            <a:r>
              <a:rPr sz="2400" spc="105" dirty="0">
                <a:latin typeface="Verdana"/>
                <a:cs typeface="Verdana"/>
              </a:rPr>
              <a:t>exposure</a:t>
            </a:r>
            <a:r>
              <a:rPr sz="2400" spc="220" dirty="0">
                <a:latin typeface="Verdana"/>
                <a:cs typeface="Verdana"/>
              </a:rPr>
              <a:t> </a:t>
            </a:r>
            <a:r>
              <a:rPr sz="2400" spc="40" dirty="0">
                <a:latin typeface="Verdana"/>
                <a:cs typeface="Verdana"/>
              </a:rPr>
              <a:t>to</a:t>
            </a:r>
            <a:r>
              <a:rPr sz="2400" spc="225" dirty="0">
                <a:latin typeface="Verdana"/>
                <a:cs typeface="Verdana"/>
              </a:rPr>
              <a:t> </a:t>
            </a:r>
            <a:r>
              <a:rPr sz="2400" spc="100" dirty="0">
                <a:latin typeface="Verdana"/>
                <a:cs typeface="Verdana"/>
              </a:rPr>
              <a:t>any</a:t>
            </a:r>
            <a:r>
              <a:rPr sz="2400" spc="225" dirty="0">
                <a:latin typeface="Verdana"/>
                <a:cs typeface="Verdana"/>
              </a:rPr>
              <a:t> </a:t>
            </a:r>
            <a:r>
              <a:rPr sz="2400" spc="155" dirty="0">
                <a:latin typeface="Verdana"/>
                <a:cs typeface="Verdana"/>
              </a:rPr>
              <a:t>body </a:t>
            </a:r>
            <a:r>
              <a:rPr sz="2400" spc="-830" dirty="0">
                <a:latin typeface="Verdana"/>
                <a:cs typeface="Verdana"/>
              </a:rPr>
              <a:t> </a:t>
            </a:r>
            <a:r>
              <a:rPr sz="2400" spc="55" dirty="0">
                <a:latin typeface="Verdana"/>
                <a:cs typeface="Verdana"/>
              </a:rPr>
              <a:t>fluids.</a:t>
            </a:r>
            <a:endParaRPr sz="2400" dirty="0">
              <a:latin typeface="Verdana"/>
              <a:cs typeface="Verdana"/>
            </a:endParaRPr>
          </a:p>
          <a:p>
            <a:pPr marL="530225" marR="354965">
              <a:lnSpc>
                <a:spcPct val="114599"/>
              </a:lnSpc>
            </a:pPr>
            <a:r>
              <a:rPr sz="2400" spc="-25" dirty="0">
                <a:latin typeface="Verdana"/>
                <a:cs typeface="Verdana"/>
              </a:rPr>
              <a:t>Avoid</a:t>
            </a:r>
            <a:r>
              <a:rPr sz="2400" spc="-125" dirty="0">
                <a:latin typeface="Verdana"/>
                <a:cs typeface="Verdana"/>
              </a:rPr>
              <a:t> </a:t>
            </a:r>
            <a:r>
              <a:rPr sz="2400" spc="35" dirty="0">
                <a:latin typeface="Verdana"/>
                <a:cs typeface="Verdana"/>
              </a:rPr>
              <a:t>coming</a:t>
            </a:r>
            <a:r>
              <a:rPr sz="2400" spc="-125" dirty="0">
                <a:latin typeface="Verdana"/>
                <a:cs typeface="Verdana"/>
              </a:rPr>
              <a:t> </a:t>
            </a:r>
            <a:r>
              <a:rPr sz="2400" spc="-70" dirty="0">
                <a:latin typeface="Verdana"/>
                <a:cs typeface="Verdana"/>
              </a:rPr>
              <a:t>into</a:t>
            </a:r>
            <a:r>
              <a:rPr sz="2400" spc="-125" dirty="0">
                <a:latin typeface="Verdana"/>
                <a:cs typeface="Verdana"/>
              </a:rPr>
              <a:t> </a:t>
            </a:r>
            <a:r>
              <a:rPr sz="2400" spc="-25" dirty="0">
                <a:latin typeface="Verdana"/>
                <a:cs typeface="Verdana"/>
              </a:rPr>
              <a:t>direct</a:t>
            </a:r>
            <a:r>
              <a:rPr sz="2400" spc="-125" dirty="0">
                <a:latin typeface="Verdana"/>
                <a:cs typeface="Verdana"/>
              </a:rPr>
              <a:t> </a:t>
            </a:r>
            <a:r>
              <a:rPr sz="2400" spc="35" dirty="0">
                <a:latin typeface="Verdana"/>
                <a:cs typeface="Verdana"/>
              </a:rPr>
              <a:t>contact</a:t>
            </a:r>
            <a:r>
              <a:rPr sz="2400" spc="-125" dirty="0">
                <a:latin typeface="Verdana"/>
                <a:cs typeface="Verdana"/>
              </a:rPr>
              <a:t> </a:t>
            </a:r>
            <a:r>
              <a:rPr sz="2400" spc="-100" dirty="0">
                <a:latin typeface="Verdana"/>
                <a:cs typeface="Verdana"/>
              </a:rPr>
              <a:t>with</a:t>
            </a:r>
            <a:r>
              <a:rPr sz="2400" spc="-125" dirty="0">
                <a:latin typeface="Verdana"/>
                <a:cs typeface="Verdana"/>
              </a:rPr>
              <a:t> </a:t>
            </a:r>
            <a:r>
              <a:rPr sz="2400" spc="-55" dirty="0">
                <a:latin typeface="Verdana"/>
                <a:cs typeface="Verdana"/>
              </a:rPr>
              <a:t>other  </a:t>
            </a:r>
            <a:r>
              <a:rPr sz="2400" spc="-95" dirty="0">
                <a:latin typeface="Verdana"/>
                <a:cs typeface="Verdana"/>
              </a:rPr>
              <a:t>workers</a:t>
            </a:r>
            <a:r>
              <a:rPr sz="2400" spc="-125" dirty="0">
                <a:latin typeface="Verdana"/>
                <a:cs typeface="Verdana"/>
              </a:rPr>
              <a:t> </a:t>
            </a:r>
            <a:r>
              <a:rPr sz="2400" spc="-70" dirty="0">
                <a:latin typeface="Verdana"/>
                <a:cs typeface="Verdana"/>
              </a:rPr>
              <a:t>or</a:t>
            </a:r>
            <a:r>
              <a:rPr sz="2400" spc="-125" dirty="0">
                <a:latin typeface="Verdana"/>
                <a:cs typeface="Verdana"/>
              </a:rPr>
              <a:t> </a:t>
            </a:r>
            <a:r>
              <a:rPr sz="2400" spc="-25" dirty="0">
                <a:latin typeface="Verdana"/>
                <a:cs typeface="Verdana"/>
              </a:rPr>
              <a:t>patients</a:t>
            </a:r>
            <a:endParaRPr sz="2400" dirty="0">
              <a:latin typeface="Verdana"/>
              <a:cs typeface="Verdana"/>
            </a:endParaRPr>
          </a:p>
          <a:p>
            <a:pPr marL="530225" marR="1061720">
              <a:lnSpc>
                <a:spcPct val="114599"/>
              </a:lnSpc>
            </a:pPr>
            <a:r>
              <a:rPr sz="2400" spc="-35" dirty="0">
                <a:latin typeface="Verdana"/>
                <a:cs typeface="Verdana"/>
              </a:rPr>
              <a:t>Remove</a:t>
            </a:r>
            <a:r>
              <a:rPr sz="2400" spc="-130" dirty="0">
                <a:latin typeface="Verdana"/>
                <a:cs typeface="Verdana"/>
              </a:rPr>
              <a:t> </a:t>
            </a:r>
            <a:r>
              <a:rPr sz="2400" spc="-20" dirty="0">
                <a:latin typeface="Verdana"/>
                <a:cs typeface="Verdana"/>
              </a:rPr>
              <a:t>any</a:t>
            </a:r>
            <a:r>
              <a:rPr sz="2400" spc="-130" dirty="0">
                <a:latin typeface="Verdana"/>
                <a:cs typeface="Verdana"/>
              </a:rPr>
              <a:t> </a:t>
            </a:r>
            <a:r>
              <a:rPr sz="2400" spc="15" dirty="0">
                <a:latin typeface="Verdana"/>
                <a:cs typeface="Verdana"/>
              </a:rPr>
              <a:t>contaminated</a:t>
            </a:r>
            <a:r>
              <a:rPr sz="2400" spc="-125" dirty="0">
                <a:latin typeface="Verdana"/>
                <a:cs typeface="Verdana"/>
              </a:rPr>
              <a:t> </a:t>
            </a:r>
            <a:r>
              <a:rPr sz="2400" spc="-25" dirty="0">
                <a:latin typeface="Verdana"/>
                <a:cs typeface="Verdana"/>
              </a:rPr>
              <a:t>clothing</a:t>
            </a:r>
            <a:r>
              <a:rPr sz="2400" spc="-130" dirty="0">
                <a:latin typeface="Verdana"/>
                <a:cs typeface="Verdana"/>
              </a:rPr>
              <a:t> </a:t>
            </a:r>
            <a:r>
              <a:rPr sz="2400" spc="-45" dirty="0">
                <a:latin typeface="Verdana"/>
                <a:cs typeface="Verdana"/>
              </a:rPr>
              <a:t>to </a:t>
            </a:r>
            <a:r>
              <a:rPr sz="2400" spc="-825" dirty="0">
                <a:latin typeface="Verdana"/>
                <a:cs typeface="Verdana"/>
              </a:rPr>
              <a:t> </a:t>
            </a:r>
            <a:r>
              <a:rPr sz="2400" spc="-40" dirty="0">
                <a:latin typeface="Verdana"/>
                <a:cs typeface="Verdana"/>
              </a:rPr>
              <a:t>minimise</a:t>
            </a:r>
            <a:r>
              <a:rPr sz="2400" spc="-125" dirty="0">
                <a:latin typeface="Verdana"/>
                <a:cs typeface="Verdana"/>
              </a:rPr>
              <a:t> </a:t>
            </a:r>
            <a:r>
              <a:rPr sz="2400" spc="-95" dirty="0">
                <a:latin typeface="Verdana"/>
                <a:cs typeface="Verdana"/>
              </a:rPr>
              <a:t>further</a:t>
            </a:r>
            <a:r>
              <a:rPr sz="2400" spc="-125" dirty="0">
                <a:latin typeface="Verdana"/>
                <a:cs typeface="Verdana"/>
              </a:rPr>
              <a:t> </a:t>
            </a:r>
            <a:r>
              <a:rPr sz="2400" spc="-50" dirty="0">
                <a:latin typeface="Verdana"/>
                <a:cs typeface="Verdana"/>
              </a:rPr>
              <a:t>exposure</a:t>
            </a:r>
            <a:endParaRPr sz="2400" dirty="0">
              <a:latin typeface="Verdana"/>
              <a:cs typeface="Verdana"/>
            </a:endParaRPr>
          </a:p>
          <a:p>
            <a:pPr marL="530225" marR="200025">
              <a:lnSpc>
                <a:spcPct val="114599"/>
              </a:lnSpc>
            </a:pPr>
            <a:r>
              <a:rPr sz="2400" spc="5" dirty="0">
                <a:latin typeface="Verdana"/>
                <a:cs typeface="Verdana"/>
              </a:rPr>
              <a:t>Wash</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35" dirty="0">
                <a:latin typeface="Verdana"/>
                <a:cs typeface="Verdana"/>
              </a:rPr>
              <a:t>area</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50" dirty="0">
                <a:latin typeface="Verdana"/>
                <a:cs typeface="Verdana"/>
              </a:rPr>
              <a:t>exposure</a:t>
            </a:r>
            <a:r>
              <a:rPr sz="2400" spc="-125" dirty="0">
                <a:latin typeface="Verdana"/>
                <a:cs typeface="Verdana"/>
              </a:rPr>
              <a:t> </a:t>
            </a:r>
            <a:r>
              <a:rPr sz="2400" spc="-100" dirty="0">
                <a:latin typeface="Verdana"/>
                <a:cs typeface="Verdana"/>
              </a:rPr>
              <a:t>with</a:t>
            </a:r>
            <a:r>
              <a:rPr sz="2400" spc="-125" dirty="0">
                <a:latin typeface="Verdana"/>
                <a:cs typeface="Verdana"/>
              </a:rPr>
              <a:t> </a:t>
            </a:r>
            <a:r>
              <a:rPr sz="2400" spc="-5" dirty="0">
                <a:latin typeface="Verdana"/>
                <a:cs typeface="Verdana"/>
              </a:rPr>
              <a:t>warm</a:t>
            </a:r>
            <a:r>
              <a:rPr sz="2400" spc="-125" dirty="0">
                <a:latin typeface="Verdana"/>
                <a:cs typeface="Verdana"/>
              </a:rPr>
              <a:t> </a:t>
            </a:r>
            <a:r>
              <a:rPr sz="2400" spc="-40" dirty="0">
                <a:latin typeface="Verdana"/>
                <a:cs typeface="Verdana"/>
              </a:rPr>
              <a:t>water  </a:t>
            </a:r>
            <a:r>
              <a:rPr sz="2400" spc="60" dirty="0">
                <a:latin typeface="Verdana"/>
                <a:cs typeface="Verdana"/>
              </a:rPr>
              <a:t>and</a:t>
            </a:r>
            <a:r>
              <a:rPr sz="2400" spc="-130" dirty="0">
                <a:latin typeface="Verdana"/>
                <a:cs typeface="Verdana"/>
              </a:rPr>
              <a:t> </a:t>
            </a:r>
            <a:r>
              <a:rPr sz="2400" spc="65" dirty="0">
                <a:latin typeface="Verdana"/>
                <a:cs typeface="Verdana"/>
              </a:rPr>
              <a:t>soap</a:t>
            </a:r>
            <a:endParaRPr sz="2400" dirty="0">
              <a:latin typeface="Verdana"/>
              <a:cs typeface="Verdana"/>
            </a:endParaRPr>
          </a:p>
          <a:p>
            <a:pPr marL="530225" marR="197485">
              <a:lnSpc>
                <a:spcPct val="114599"/>
              </a:lnSpc>
            </a:pPr>
            <a:r>
              <a:rPr sz="2400" spc="-270" dirty="0">
                <a:latin typeface="Verdana"/>
                <a:cs typeface="Verdana"/>
              </a:rPr>
              <a:t>If</a:t>
            </a:r>
            <a:r>
              <a:rPr sz="2400" spc="-125" dirty="0">
                <a:latin typeface="Verdana"/>
                <a:cs typeface="Verdana"/>
              </a:rPr>
              <a:t> </a:t>
            </a:r>
            <a:r>
              <a:rPr sz="2400" spc="20" dirty="0">
                <a:latin typeface="Verdana"/>
                <a:cs typeface="Verdana"/>
              </a:rPr>
              <a:t>body</a:t>
            </a:r>
            <a:r>
              <a:rPr sz="2400" spc="-125" dirty="0">
                <a:latin typeface="Verdana"/>
                <a:cs typeface="Verdana"/>
              </a:rPr>
              <a:t> </a:t>
            </a:r>
            <a:r>
              <a:rPr sz="2400" spc="-50" dirty="0">
                <a:latin typeface="Verdana"/>
                <a:cs typeface="Verdana"/>
              </a:rPr>
              <a:t>fluids</a:t>
            </a:r>
            <a:r>
              <a:rPr sz="2400" spc="-125" dirty="0">
                <a:latin typeface="Verdana"/>
                <a:cs typeface="Verdana"/>
              </a:rPr>
              <a:t> </a:t>
            </a:r>
            <a:r>
              <a:rPr sz="2400" spc="-5" dirty="0">
                <a:latin typeface="Verdana"/>
                <a:cs typeface="Verdana"/>
              </a:rPr>
              <a:t>have</a:t>
            </a:r>
            <a:r>
              <a:rPr sz="2400" spc="-125" dirty="0">
                <a:latin typeface="Verdana"/>
                <a:cs typeface="Verdana"/>
              </a:rPr>
              <a:t> </a:t>
            </a:r>
            <a:r>
              <a:rPr sz="2400" spc="80" dirty="0">
                <a:latin typeface="Verdana"/>
                <a:cs typeface="Verdana"/>
              </a:rPr>
              <a:t>come</a:t>
            </a:r>
            <a:r>
              <a:rPr sz="2400" spc="-125" dirty="0">
                <a:latin typeface="Verdana"/>
                <a:cs typeface="Verdana"/>
              </a:rPr>
              <a:t> </a:t>
            </a:r>
            <a:r>
              <a:rPr sz="2400" spc="-95" dirty="0">
                <a:latin typeface="Verdana"/>
                <a:cs typeface="Verdana"/>
              </a:rPr>
              <a:t>in</a:t>
            </a:r>
            <a:r>
              <a:rPr sz="2400" spc="-125" dirty="0">
                <a:latin typeface="Verdana"/>
                <a:cs typeface="Verdana"/>
              </a:rPr>
              <a:t> </a:t>
            </a:r>
            <a:r>
              <a:rPr sz="2400" spc="35" dirty="0">
                <a:latin typeface="Verdana"/>
                <a:cs typeface="Verdana"/>
              </a:rPr>
              <a:t>contact</a:t>
            </a:r>
            <a:r>
              <a:rPr sz="2400" spc="-125" dirty="0">
                <a:latin typeface="Verdana"/>
                <a:cs typeface="Verdana"/>
              </a:rPr>
              <a:t> </a:t>
            </a:r>
            <a:r>
              <a:rPr sz="2400" spc="-100" dirty="0">
                <a:latin typeface="Verdana"/>
                <a:cs typeface="Verdana"/>
              </a:rPr>
              <a:t>with</a:t>
            </a:r>
            <a:r>
              <a:rPr sz="2400" spc="-125" dirty="0">
                <a:latin typeface="Verdana"/>
                <a:cs typeface="Verdana"/>
              </a:rPr>
              <a:t> </a:t>
            </a:r>
            <a:r>
              <a:rPr sz="2400" spc="-15" dirty="0">
                <a:latin typeface="Verdana"/>
                <a:cs typeface="Verdana"/>
              </a:rPr>
              <a:t>any  </a:t>
            </a:r>
            <a:r>
              <a:rPr sz="2400" spc="35" dirty="0">
                <a:latin typeface="Verdana"/>
                <a:cs typeface="Verdana"/>
              </a:rPr>
              <a:t>mucosal</a:t>
            </a:r>
            <a:r>
              <a:rPr sz="2400" spc="-125" dirty="0">
                <a:latin typeface="Verdana"/>
                <a:cs typeface="Verdana"/>
              </a:rPr>
              <a:t> </a:t>
            </a:r>
            <a:r>
              <a:rPr sz="2400" spc="5" dirty="0">
                <a:latin typeface="Verdana"/>
                <a:cs typeface="Verdana"/>
              </a:rPr>
              <a:t>surfaces</a:t>
            </a:r>
            <a:r>
              <a:rPr sz="2400" spc="-125" dirty="0">
                <a:latin typeface="Verdana"/>
                <a:cs typeface="Verdana"/>
              </a:rPr>
              <a:t> </a:t>
            </a:r>
            <a:r>
              <a:rPr sz="2400" spc="15" dirty="0">
                <a:latin typeface="Verdana"/>
                <a:cs typeface="Verdana"/>
              </a:rPr>
              <a:t>such</a:t>
            </a:r>
            <a:r>
              <a:rPr sz="2400" spc="-125" dirty="0">
                <a:latin typeface="Verdana"/>
                <a:cs typeface="Verdana"/>
              </a:rPr>
              <a:t> </a:t>
            </a:r>
            <a:r>
              <a:rPr sz="2400" spc="70" dirty="0">
                <a:latin typeface="Verdana"/>
                <a:cs typeface="Verdana"/>
              </a:rPr>
              <a:t>as</a:t>
            </a:r>
            <a:r>
              <a:rPr sz="2400" spc="-125" dirty="0">
                <a:latin typeface="Verdana"/>
                <a:cs typeface="Verdana"/>
              </a:rPr>
              <a:t> </a:t>
            </a:r>
            <a:r>
              <a:rPr sz="2400" spc="-60" dirty="0">
                <a:latin typeface="Verdana"/>
                <a:cs typeface="Verdana"/>
              </a:rPr>
              <a:t>the</a:t>
            </a:r>
            <a:r>
              <a:rPr sz="2400" spc="-125" dirty="0">
                <a:latin typeface="Verdana"/>
                <a:cs typeface="Verdana"/>
              </a:rPr>
              <a:t> </a:t>
            </a:r>
            <a:r>
              <a:rPr sz="2400" spc="-114" dirty="0">
                <a:latin typeface="Verdana"/>
                <a:cs typeface="Verdana"/>
              </a:rPr>
              <a:t>eyes,</a:t>
            </a:r>
            <a:r>
              <a:rPr sz="2400" spc="-125" dirty="0">
                <a:latin typeface="Verdana"/>
                <a:cs typeface="Verdana"/>
              </a:rPr>
              <a:t> </a:t>
            </a:r>
            <a:r>
              <a:rPr sz="2400" dirty="0">
                <a:latin typeface="Verdana"/>
                <a:cs typeface="Verdana"/>
              </a:rPr>
              <a:t>nose</a:t>
            </a:r>
            <a:r>
              <a:rPr sz="2400" spc="-125" dirty="0">
                <a:latin typeface="Verdana"/>
                <a:cs typeface="Verdana"/>
              </a:rPr>
              <a:t> </a:t>
            </a:r>
            <a:r>
              <a:rPr sz="2400" spc="-60" dirty="0">
                <a:latin typeface="Verdana"/>
                <a:cs typeface="Verdana"/>
              </a:rPr>
              <a:t>or  </a:t>
            </a:r>
            <a:r>
              <a:rPr sz="2400" spc="-30" dirty="0">
                <a:latin typeface="Verdana"/>
                <a:cs typeface="Verdana"/>
              </a:rPr>
              <a:t>mouth </a:t>
            </a:r>
            <a:r>
              <a:rPr sz="2400" spc="-65" dirty="0">
                <a:latin typeface="Verdana"/>
                <a:cs typeface="Verdana"/>
              </a:rPr>
              <a:t>seek </a:t>
            </a:r>
            <a:r>
              <a:rPr sz="2400" spc="35" dirty="0">
                <a:latin typeface="Verdana"/>
                <a:cs typeface="Verdana"/>
              </a:rPr>
              <a:t>medical </a:t>
            </a:r>
            <a:r>
              <a:rPr sz="2400" spc="30" dirty="0">
                <a:latin typeface="Verdana"/>
                <a:cs typeface="Verdana"/>
              </a:rPr>
              <a:t>advice </a:t>
            </a:r>
            <a:r>
              <a:rPr sz="2400" spc="-30" dirty="0">
                <a:latin typeface="Verdana"/>
                <a:cs typeface="Verdana"/>
              </a:rPr>
              <a:t>from </a:t>
            </a:r>
            <a:r>
              <a:rPr sz="2400" spc="145" dirty="0">
                <a:latin typeface="Verdana"/>
                <a:cs typeface="Verdana"/>
              </a:rPr>
              <a:t>a </a:t>
            </a:r>
            <a:r>
              <a:rPr sz="2400" spc="10" dirty="0">
                <a:latin typeface="Verdana"/>
                <a:cs typeface="Verdana"/>
              </a:rPr>
              <a:t>doctor </a:t>
            </a:r>
            <a:r>
              <a:rPr sz="2400" spc="15" dirty="0">
                <a:latin typeface="Verdana"/>
                <a:cs typeface="Verdana"/>
              </a:rPr>
              <a:t> </a:t>
            </a:r>
            <a:r>
              <a:rPr sz="2400" spc="-25" dirty="0">
                <a:latin typeface="Verdana"/>
                <a:cs typeface="Verdana"/>
              </a:rPr>
              <a:t>immediately</a:t>
            </a:r>
            <a:endParaRPr sz="2400" dirty="0">
              <a:latin typeface="Verdana"/>
              <a:cs typeface="Verdana"/>
            </a:endParaRPr>
          </a:p>
          <a:p>
            <a:pPr marL="530225" marR="38735">
              <a:lnSpc>
                <a:spcPct val="114599"/>
              </a:lnSpc>
            </a:pPr>
            <a:r>
              <a:rPr sz="2400" spc="-65" dirty="0">
                <a:latin typeface="Verdana"/>
                <a:cs typeface="Verdana"/>
              </a:rPr>
              <a:t>Report</a:t>
            </a:r>
            <a:r>
              <a:rPr sz="2400" spc="-125" dirty="0">
                <a:latin typeface="Verdana"/>
                <a:cs typeface="Verdana"/>
              </a:rPr>
              <a:t> </a:t>
            </a:r>
            <a:r>
              <a:rPr sz="2400" spc="-60" dirty="0">
                <a:latin typeface="Verdana"/>
                <a:cs typeface="Verdana"/>
              </a:rPr>
              <a:t>the</a:t>
            </a:r>
            <a:r>
              <a:rPr sz="2400" spc="-120" dirty="0">
                <a:latin typeface="Verdana"/>
                <a:cs typeface="Verdana"/>
              </a:rPr>
              <a:t> </a:t>
            </a:r>
            <a:r>
              <a:rPr sz="2400" spc="-30" dirty="0">
                <a:latin typeface="Verdana"/>
                <a:cs typeface="Verdana"/>
              </a:rPr>
              <a:t>incident</a:t>
            </a:r>
            <a:r>
              <a:rPr sz="2400" spc="-125" dirty="0">
                <a:latin typeface="Verdana"/>
                <a:cs typeface="Verdana"/>
              </a:rPr>
              <a:t> </a:t>
            </a:r>
            <a:r>
              <a:rPr sz="2400" spc="-45" dirty="0">
                <a:latin typeface="Verdana"/>
                <a:cs typeface="Verdana"/>
              </a:rPr>
              <a:t>to</a:t>
            </a:r>
            <a:r>
              <a:rPr sz="2400" spc="-120" dirty="0">
                <a:latin typeface="Verdana"/>
                <a:cs typeface="Verdana"/>
              </a:rPr>
              <a:t> </a:t>
            </a:r>
            <a:r>
              <a:rPr sz="2400" spc="145" dirty="0">
                <a:latin typeface="Verdana"/>
                <a:cs typeface="Verdana"/>
              </a:rPr>
              <a:t>a</a:t>
            </a:r>
            <a:r>
              <a:rPr sz="2400" spc="-125" dirty="0">
                <a:latin typeface="Verdana"/>
                <a:cs typeface="Verdana"/>
              </a:rPr>
              <a:t> </a:t>
            </a:r>
            <a:r>
              <a:rPr sz="2400" spc="-55" dirty="0">
                <a:latin typeface="Verdana"/>
                <a:cs typeface="Verdana"/>
              </a:rPr>
              <a:t>supervisor</a:t>
            </a:r>
            <a:r>
              <a:rPr sz="2400" spc="-120" dirty="0">
                <a:latin typeface="Verdana"/>
                <a:cs typeface="Verdana"/>
              </a:rPr>
              <a:t> </a:t>
            </a:r>
            <a:r>
              <a:rPr sz="2400" spc="60" dirty="0">
                <a:latin typeface="Verdana"/>
                <a:cs typeface="Verdana"/>
              </a:rPr>
              <a:t>and</a:t>
            </a:r>
            <a:r>
              <a:rPr sz="2400" spc="-120" dirty="0">
                <a:latin typeface="Verdana"/>
                <a:cs typeface="Verdana"/>
              </a:rPr>
              <a:t> </a:t>
            </a:r>
            <a:r>
              <a:rPr sz="2400" spc="-114" dirty="0">
                <a:latin typeface="Verdana"/>
                <a:cs typeface="Verdana"/>
              </a:rPr>
              <a:t>fill</a:t>
            </a:r>
            <a:r>
              <a:rPr sz="2400" spc="-125" dirty="0">
                <a:latin typeface="Verdana"/>
                <a:cs typeface="Verdana"/>
              </a:rPr>
              <a:t> </a:t>
            </a:r>
            <a:r>
              <a:rPr sz="2400" spc="-50" dirty="0">
                <a:latin typeface="Verdana"/>
                <a:cs typeface="Verdana"/>
              </a:rPr>
              <a:t>out </a:t>
            </a:r>
            <a:r>
              <a:rPr sz="2400" spc="-830" dirty="0">
                <a:latin typeface="Verdana"/>
                <a:cs typeface="Verdana"/>
              </a:rPr>
              <a:t> </a:t>
            </a:r>
            <a:r>
              <a:rPr sz="2400" spc="45" dirty="0">
                <a:latin typeface="Verdana"/>
                <a:cs typeface="Verdana"/>
              </a:rPr>
              <a:t>an</a:t>
            </a:r>
            <a:r>
              <a:rPr sz="2400" spc="-130" dirty="0">
                <a:latin typeface="Verdana"/>
                <a:cs typeface="Verdana"/>
              </a:rPr>
              <a:t> </a:t>
            </a:r>
            <a:r>
              <a:rPr sz="2400" spc="-30" dirty="0">
                <a:latin typeface="Verdana"/>
                <a:cs typeface="Verdana"/>
              </a:rPr>
              <a:t>incident</a:t>
            </a:r>
            <a:r>
              <a:rPr sz="2400" spc="-125" dirty="0">
                <a:latin typeface="Verdana"/>
                <a:cs typeface="Verdana"/>
              </a:rPr>
              <a:t> </a:t>
            </a:r>
            <a:r>
              <a:rPr sz="2400" spc="-55" dirty="0">
                <a:latin typeface="Verdana"/>
                <a:cs typeface="Verdana"/>
              </a:rPr>
              <a:t>report</a:t>
            </a:r>
            <a:endParaRPr sz="2400" dirty="0">
              <a:latin typeface="Verdana"/>
              <a:cs typeface="Verdana"/>
            </a:endParaRPr>
          </a:p>
        </p:txBody>
      </p:sp>
      <p:pic>
        <p:nvPicPr>
          <p:cNvPr id="11" name="object 11"/>
          <p:cNvPicPr/>
          <p:nvPr/>
        </p:nvPicPr>
        <p:blipFill>
          <a:blip r:embed="rId4" cstate="print"/>
          <a:stretch>
            <a:fillRect/>
          </a:stretch>
        </p:blipFill>
        <p:spPr>
          <a:xfrm>
            <a:off x="8689363" y="9525"/>
            <a:ext cx="9598636" cy="10277473"/>
          </a:xfrm>
          <a:prstGeom prst="rect">
            <a:avLst/>
          </a:prstGeom>
        </p:spPr>
      </p:pic>
      <p:pic>
        <p:nvPicPr>
          <p:cNvPr id="14" name="object 5">
            <a:hlinkClick r:id="rId5" action="ppaction://hlinksldjump"/>
            <a:extLst>
              <a:ext uri="{FF2B5EF4-FFF2-40B4-BE49-F238E27FC236}">
                <a16:creationId xmlns:a16="http://schemas.microsoft.com/office/drawing/2014/main" id="{B23241CA-699E-A2C0-0E71-76EC1F75522E}"/>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9835646" y="3037897"/>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9835646" y="5133397"/>
            <a:ext cx="114300" cy="114300"/>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9835646" y="7647997"/>
            <a:ext cx="114300" cy="114300"/>
          </a:xfrm>
          <a:prstGeom prst="rect">
            <a:avLst/>
          </a:prstGeom>
        </p:spPr>
      </p:pic>
      <p:sp>
        <p:nvSpPr>
          <p:cNvPr id="7" name="object 7"/>
          <p:cNvSpPr txBox="1"/>
          <p:nvPr/>
        </p:nvSpPr>
        <p:spPr>
          <a:xfrm>
            <a:off x="10121941" y="2838506"/>
            <a:ext cx="7111365" cy="5892800"/>
          </a:xfrm>
          <a:prstGeom prst="rect">
            <a:avLst/>
          </a:prstGeom>
        </p:spPr>
        <p:txBody>
          <a:bodyPr vert="horz" wrap="square" lIns="0" tIns="12700" rIns="0" bIns="0" rtlCol="0">
            <a:spAutoFit/>
          </a:bodyPr>
          <a:lstStyle/>
          <a:p>
            <a:pPr marL="12700" marR="5080">
              <a:lnSpc>
                <a:spcPct val="114599"/>
              </a:lnSpc>
              <a:spcBef>
                <a:spcPts val="100"/>
              </a:spcBef>
            </a:pPr>
            <a:r>
              <a:rPr sz="2400" spc="55" dirty="0">
                <a:latin typeface="Verdana"/>
                <a:cs typeface="Verdana"/>
              </a:rPr>
              <a:t>Workers</a:t>
            </a:r>
            <a:r>
              <a:rPr sz="2400" spc="229" dirty="0">
                <a:latin typeface="Verdana"/>
                <a:cs typeface="Verdana"/>
              </a:rPr>
              <a:t> </a:t>
            </a:r>
            <a:r>
              <a:rPr sz="2400" spc="85" dirty="0">
                <a:latin typeface="Verdana"/>
                <a:cs typeface="Verdana"/>
              </a:rPr>
              <a:t>that</a:t>
            </a:r>
            <a:r>
              <a:rPr sz="2400" spc="229" dirty="0">
                <a:latin typeface="Verdana"/>
                <a:cs typeface="Verdana"/>
              </a:rPr>
              <a:t> </a:t>
            </a:r>
            <a:r>
              <a:rPr sz="2400" spc="125" dirty="0">
                <a:latin typeface="Verdana"/>
                <a:cs typeface="Verdana"/>
              </a:rPr>
              <a:t>have</a:t>
            </a:r>
            <a:r>
              <a:rPr sz="2400" spc="229" dirty="0">
                <a:latin typeface="Verdana"/>
                <a:cs typeface="Verdana"/>
              </a:rPr>
              <a:t> </a:t>
            </a:r>
            <a:r>
              <a:rPr sz="2400" spc="150" dirty="0">
                <a:latin typeface="Verdana"/>
                <a:cs typeface="Verdana"/>
              </a:rPr>
              <a:t>been</a:t>
            </a:r>
            <a:r>
              <a:rPr sz="2400" spc="235" dirty="0">
                <a:latin typeface="Verdana"/>
                <a:cs typeface="Verdana"/>
              </a:rPr>
              <a:t> </a:t>
            </a:r>
            <a:r>
              <a:rPr sz="2400" spc="140" dirty="0">
                <a:latin typeface="Verdana"/>
                <a:cs typeface="Verdana"/>
              </a:rPr>
              <a:t>exposed</a:t>
            </a:r>
            <a:r>
              <a:rPr sz="2400" spc="229" dirty="0">
                <a:latin typeface="Verdana"/>
                <a:cs typeface="Verdana"/>
              </a:rPr>
              <a:t> </a:t>
            </a:r>
            <a:r>
              <a:rPr sz="2400" spc="40" dirty="0">
                <a:latin typeface="Verdana"/>
                <a:cs typeface="Verdana"/>
              </a:rPr>
              <a:t>to</a:t>
            </a:r>
            <a:r>
              <a:rPr sz="2400" spc="229" dirty="0">
                <a:latin typeface="Verdana"/>
                <a:cs typeface="Verdana"/>
              </a:rPr>
              <a:t> </a:t>
            </a:r>
            <a:r>
              <a:rPr sz="2400" spc="165" dirty="0">
                <a:latin typeface="Verdana"/>
                <a:cs typeface="Verdana"/>
              </a:rPr>
              <a:t>blood </a:t>
            </a:r>
            <a:r>
              <a:rPr sz="2400" spc="-830" dirty="0">
                <a:latin typeface="Verdana"/>
                <a:cs typeface="Verdana"/>
              </a:rPr>
              <a:t> </a:t>
            </a:r>
            <a:r>
              <a:rPr sz="2400" spc="175" dirty="0">
                <a:latin typeface="Verdana"/>
                <a:cs typeface="Verdana"/>
              </a:rPr>
              <a:t>and</a:t>
            </a:r>
            <a:r>
              <a:rPr sz="2400" spc="225" dirty="0">
                <a:latin typeface="Verdana"/>
                <a:cs typeface="Verdana"/>
              </a:rPr>
              <a:t> </a:t>
            </a:r>
            <a:r>
              <a:rPr sz="2400" spc="155" dirty="0">
                <a:latin typeface="Verdana"/>
                <a:cs typeface="Verdana"/>
              </a:rPr>
              <a:t>body</a:t>
            </a:r>
            <a:r>
              <a:rPr sz="2400" spc="225" dirty="0">
                <a:latin typeface="Verdana"/>
                <a:cs typeface="Verdana"/>
              </a:rPr>
              <a:t> </a:t>
            </a:r>
            <a:r>
              <a:rPr sz="2400" spc="95" dirty="0">
                <a:latin typeface="Verdana"/>
                <a:cs typeface="Verdana"/>
              </a:rPr>
              <a:t>fluids</a:t>
            </a:r>
            <a:r>
              <a:rPr sz="2400" spc="229" dirty="0">
                <a:latin typeface="Verdana"/>
                <a:cs typeface="Verdana"/>
              </a:rPr>
              <a:t> </a:t>
            </a:r>
            <a:r>
              <a:rPr sz="2400" spc="140" dirty="0">
                <a:latin typeface="Verdana"/>
                <a:cs typeface="Verdana"/>
              </a:rPr>
              <a:t>may</a:t>
            </a:r>
            <a:r>
              <a:rPr sz="2400" spc="225" dirty="0">
                <a:latin typeface="Verdana"/>
                <a:cs typeface="Verdana"/>
              </a:rPr>
              <a:t> </a:t>
            </a:r>
            <a:r>
              <a:rPr sz="2400" spc="95" dirty="0">
                <a:latin typeface="Verdana"/>
                <a:cs typeface="Verdana"/>
              </a:rPr>
              <a:t>feel</a:t>
            </a:r>
            <a:r>
              <a:rPr sz="2400" spc="229" dirty="0">
                <a:latin typeface="Verdana"/>
                <a:cs typeface="Verdana"/>
              </a:rPr>
              <a:t> </a:t>
            </a:r>
            <a:r>
              <a:rPr sz="2400" spc="25" dirty="0">
                <a:latin typeface="Verdana"/>
                <a:cs typeface="Verdana"/>
              </a:rPr>
              <a:t>very</a:t>
            </a:r>
            <a:r>
              <a:rPr sz="2400" spc="225" dirty="0">
                <a:latin typeface="Verdana"/>
                <a:cs typeface="Verdana"/>
              </a:rPr>
              <a:t> </a:t>
            </a:r>
            <a:r>
              <a:rPr sz="2400" spc="45" dirty="0">
                <a:latin typeface="Verdana"/>
                <a:cs typeface="Verdana"/>
              </a:rPr>
              <a:t>anxious,</a:t>
            </a:r>
            <a:endParaRPr sz="2400" dirty="0">
              <a:latin typeface="Verdana"/>
              <a:cs typeface="Verdana"/>
            </a:endParaRPr>
          </a:p>
          <a:p>
            <a:pPr marL="12700" marR="33655">
              <a:lnSpc>
                <a:spcPct val="114599"/>
              </a:lnSpc>
            </a:pPr>
            <a:r>
              <a:rPr sz="2400" spc="125" dirty="0">
                <a:latin typeface="Verdana"/>
                <a:cs typeface="Verdana"/>
              </a:rPr>
              <a:t>helpless</a:t>
            </a:r>
            <a:r>
              <a:rPr sz="2400" spc="225" dirty="0">
                <a:latin typeface="Verdana"/>
                <a:cs typeface="Verdana"/>
              </a:rPr>
              <a:t> </a:t>
            </a:r>
            <a:r>
              <a:rPr sz="2400" spc="175" dirty="0">
                <a:latin typeface="Verdana"/>
                <a:cs typeface="Verdana"/>
              </a:rPr>
              <a:t>and</a:t>
            </a:r>
            <a:r>
              <a:rPr sz="2400" spc="225" dirty="0">
                <a:latin typeface="Verdana"/>
                <a:cs typeface="Verdana"/>
              </a:rPr>
              <a:t> </a:t>
            </a:r>
            <a:r>
              <a:rPr sz="2400" spc="95" dirty="0">
                <a:latin typeface="Verdana"/>
                <a:cs typeface="Verdana"/>
              </a:rPr>
              <a:t>distressed,</a:t>
            </a:r>
            <a:r>
              <a:rPr sz="2400" spc="225" dirty="0">
                <a:latin typeface="Verdana"/>
                <a:cs typeface="Verdana"/>
              </a:rPr>
              <a:t> </a:t>
            </a:r>
            <a:r>
              <a:rPr sz="2400" spc="150" dirty="0">
                <a:latin typeface="Verdana"/>
                <a:cs typeface="Verdana"/>
              </a:rPr>
              <a:t>especially</a:t>
            </a:r>
            <a:r>
              <a:rPr sz="2400" spc="225" dirty="0">
                <a:latin typeface="Verdana"/>
                <a:cs typeface="Verdana"/>
              </a:rPr>
              <a:t> </a:t>
            </a:r>
            <a:r>
              <a:rPr sz="2400" spc="-10" dirty="0">
                <a:latin typeface="Verdana"/>
                <a:cs typeface="Verdana"/>
              </a:rPr>
              <a:t>if</a:t>
            </a:r>
            <a:r>
              <a:rPr sz="2400" spc="225" dirty="0">
                <a:latin typeface="Verdana"/>
                <a:cs typeface="Verdana"/>
              </a:rPr>
              <a:t> </a:t>
            </a:r>
            <a:r>
              <a:rPr sz="2400" spc="55" dirty="0">
                <a:latin typeface="Verdana"/>
                <a:cs typeface="Verdana"/>
              </a:rPr>
              <a:t>they </a:t>
            </a:r>
            <a:r>
              <a:rPr sz="2400" spc="-825" dirty="0">
                <a:latin typeface="Verdana"/>
                <a:cs typeface="Verdana"/>
              </a:rPr>
              <a:t> </a:t>
            </a:r>
            <a:r>
              <a:rPr sz="2400" spc="110" dirty="0">
                <a:latin typeface="Verdana"/>
                <a:cs typeface="Verdana"/>
              </a:rPr>
              <a:t>are</a:t>
            </a:r>
            <a:r>
              <a:rPr sz="2400" spc="225" dirty="0">
                <a:latin typeface="Verdana"/>
                <a:cs typeface="Verdana"/>
              </a:rPr>
              <a:t> </a:t>
            </a:r>
            <a:r>
              <a:rPr sz="2400" spc="110" dirty="0">
                <a:latin typeface="Verdana"/>
                <a:cs typeface="Verdana"/>
              </a:rPr>
              <a:t>waiting</a:t>
            </a:r>
            <a:r>
              <a:rPr sz="2400" spc="229" dirty="0">
                <a:latin typeface="Verdana"/>
                <a:cs typeface="Verdana"/>
              </a:rPr>
              <a:t> </a:t>
            </a:r>
            <a:r>
              <a:rPr sz="2400" spc="50" dirty="0">
                <a:latin typeface="Verdana"/>
                <a:cs typeface="Verdana"/>
              </a:rPr>
              <a:t>for</a:t>
            </a:r>
            <a:r>
              <a:rPr sz="2400" spc="229" dirty="0">
                <a:latin typeface="Verdana"/>
                <a:cs typeface="Verdana"/>
              </a:rPr>
              <a:t> </a:t>
            </a:r>
            <a:r>
              <a:rPr sz="2400" spc="65" dirty="0">
                <a:latin typeface="Verdana"/>
                <a:cs typeface="Verdana"/>
              </a:rPr>
              <a:t>test</a:t>
            </a:r>
            <a:r>
              <a:rPr sz="2400" spc="225" dirty="0">
                <a:latin typeface="Verdana"/>
                <a:cs typeface="Verdana"/>
              </a:rPr>
              <a:t> </a:t>
            </a:r>
            <a:r>
              <a:rPr sz="2400" spc="80" dirty="0">
                <a:latin typeface="Verdana"/>
                <a:cs typeface="Verdana"/>
              </a:rPr>
              <a:t>results</a:t>
            </a:r>
            <a:r>
              <a:rPr sz="2400" spc="229" dirty="0">
                <a:latin typeface="Verdana"/>
                <a:cs typeface="Verdana"/>
              </a:rPr>
              <a:t> </a:t>
            </a:r>
            <a:r>
              <a:rPr sz="2400" spc="40" dirty="0">
                <a:latin typeface="Verdana"/>
                <a:cs typeface="Verdana"/>
              </a:rPr>
              <a:t>to</a:t>
            </a:r>
            <a:r>
              <a:rPr sz="2400" spc="229" dirty="0">
                <a:latin typeface="Verdana"/>
                <a:cs typeface="Verdana"/>
              </a:rPr>
              <a:t> </a:t>
            </a:r>
            <a:r>
              <a:rPr sz="2400" spc="150" dirty="0">
                <a:latin typeface="Verdana"/>
                <a:cs typeface="Verdana"/>
              </a:rPr>
              <a:t>check</a:t>
            </a:r>
            <a:r>
              <a:rPr sz="2400" spc="225" dirty="0">
                <a:latin typeface="Verdana"/>
                <a:cs typeface="Verdana"/>
              </a:rPr>
              <a:t> </a:t>
            </a:r>
            <a:r>
              <a:rPr sz="2400" spc="-10" dirty="0">
                <a:latin typeface="Verdana"/>
                <a:cs typeface="Verdana"/>
              </a:rPr>
              <a:t>if</a:t>
            </a:r>
            <a:endParaRPr sz="2400" dirty="0">
              <a:latin typeface="Verdana"/>
              <a:cs typeface="Verdana"/>
            </a:endParaRPr>
          </a:p>
          <a:p>
            <a:pPr marL="12700">
              <a:lnSpc>
                <a:spcPct val="100000"/>
              </a:lnSpc>
              <a:spcBef>
                <a:spcPts val="420"/>
              </a:spcBef>
            </a:pPr>
            <a:r>
              <a:rPr sz="2400" spc="55" dirty="0">
                <a:latin typeface="Verdana"/>
                <a:cs typeface="Verdana"/>
              </a:rPr>
              <a:t>they</a:t>
            </a:r>
            <a:r>
              <a:rPr sz="2400" spc="210" dirty="0">
                <a:latin typeface="Verdana"/>
                <a:cs typeface="Verdana"/>
              </a:rPr>
              <a:t> </a:t>
            </a:r>
            <a:r>
              <a:rPr sz="2400" spc="125" dirty="0">
                <a:latin typeface="Verdana"/>
                <a:cs typeface="Verdana"/>
              </a:rPr>
              <a:t>have</a:t>
            </a:r>
            <a:r>
              <a:rPr sz="2400" spc="210" dirty="0">
                <a:latin typeface="Verdana"/>
                <a:cs typeface="Verdana"/>
              </a:rPr>
              <a:t> </a:t>
            </a:r>
            <a:r>
              <a:rPr sz="2400" spc="150" dirty="0">
                <a:latin typeface="Verdana"/>
                <a:cs typeface="Verdana"/>
              </a:rPr>
              <a:t>been</a:t>
            </a:r>
            <a:r>
              <a:rPr sz="2400" spc="210" dirty="0">
                <a:latin typeface="Verdana"/>
                <a:cs typeface="Verdana"/>
              </a:rPr>
              <a:t> </a:t>
            </a:r>
            <a:r>
              <a:rPr sz="2400" spc="110" dirty="0">
                <a:latin typeface="Verdana"/>
                <a:cs typeface="Verdana"/>
              </a:rPr>
              <a:t>infected.</a:t>
            </a:r>
            <a:endParaRPr sz="2400" dirty="0">
              <a:latin typeface="Verdana"/>
              <a:cs typeface="Verdana"/>
            </a:endParaRPr>
          </a:p>
          <a:p>
            <a:pPr marL="12700" marR="102235">
              <a:lnSpc>
                <a:spcPct val="114599"/>
              </a:lnSpc>
            </a:pPr>
            <a:r>
              <a:rPr sz="2400" spc="30" dirty="0">
                <a:latin typeface="Verdana"/>
                <a:cs typeface="Verdana"/>
              </a:rPr>
              <a:t>This</a:t>
            </a:r>
            <a:r>
              <a:rPr sz="2400" spc="215" dirty="0">
                <a:latin typeface="Verdana"/>
                <a:cs typeface="Verdana"/>
              </a:rPr>
              <a:t> </a:t>
            </a:r>
            <a:r>
              <a:rPr sz="2400" spc="210" dirty="0">
                <a:latin typeface="Verdana"/>
                <a:cs typeface="Verdana"/>
              </a:rPr>
              <a:t>can</a:t>
            </a:r>
            <a:r>
              <a:rPr sz="2400" spc="220" dirty="0">
                <a:latin typeface="Verdana"/>
                <a:cs typeface="Verdana"/>
              </a:rPr>
              <a:t> </a:t>
            </a:r>
            <a:r>
              <a:rPr sz="2400" spc="185" dirty="0">
                <a:latin typeface="Verdana"/>
                <a:cs typeface="Verdana"/>
              </a:rPr>
              <a:t>impact</a:t>
            </a:r>
            <a:r>
              <a:rPr sz="2400" spc="215" dirty="0">
                <a:latin typeface="Verdana"/>
                <a:cs typeface="Verdana"/>
              </a:rPr>
              <a:t> </a:t>
            </a:r>
            <a:r>
              <a:rPr sz="2400" spc="45" dirty="0">
                <a:latin typeface="Verdana"/>
                <a:cs typeface="Verdana"/>
              </a:rPr>
              <a:t>their</a:t>
            </a:r>
            <a:r>
              <a:rPr sz="2400" spc="220" dirty="0">
                <a:latin typeface="Verdana"/>
                <a:cs typeface="Verdana"/>
              </a:rPr>
              <a:t> </a:t>
            </a:r>
            <a:r>
              <a:rPr sz="2400" spc="100" dirty="0">
                <a:latin typeface="Verdana"/>
                <a:cs typeface="Verdana"/>
              </a:rPr>
              <a:t>physical,</a:t>
            </a:r>
            <a:r>
              <a:rPr sz="2400" spc="215" dirty="0">
                <a:latin typeface="Verdana"/>
                <a:cs typeface="Verdana"/>
              </a:rPr>
              <a:t> </a:t>
            </a:r>
            <a:r>
              <a:rPr sz="2400" spc="140" dirty="0">
                <a:latin typeface="Verdana"/>
                <a:cs typeface="Verdana"/>
              </a:rPr>
              <a:t>emotional </a:t>
            </a:r>
            <a:r>
              <a:rPr sz="2400" spc="-825" dirty="0">
                <a:latin typeface="Verdana"/>
                <a:cs typeface="Verdana"/>
              </a:rPr>
              <a:t> </a:t>
            </a:r>
            <a:r>
              <a:rPr sz="2400" spc="175" dirty="0">
                <a:latin typeface="Verdana"/>
                <a:cs typeface="Verdana"/>
              </a:rPr>
              <a:t>and</a:t>
            </a:r>
            <a:r>
              <a:rPr sz="2400" spc="225" dirty="0">
                <a:latin typeface="Verdana"/>
                <a:cs typeface="Verdana"/>
              </a:rPr>
              <a:t> </a:t>
            </a:r>
            <a:r>
              <a:rPr sz="2400" spc="175" dirty="0">
                <a:latin typeface="Verdana"/>
                <a:cs typeface="Verdana"/>
              </a:rPr>
              <a:t>psychological</a:t>
            </a:r>
            <a:r>
              <a:rPr sz="2400" spc="225" dirty="0">
                <a:latin typeface="Verdana"/>
                <a:cs typeface="Verdana"/>
              </a:rPr>
              <a:t> </a:t>
            </a:r>
            <a:r>
              <a:rPr sz="2400" spc="160" dirty="0">
                <a:latin typeface="Verdana"/>
                <a:cs typeface="Verdana"/>
              </a:rPr>
              <a:t>well-being</a:t>
            </a:r>
            <a:r>
              <a:rPr sz="2400" spc="225" dirty="0">
                <a:latin typeface="Verdana"/>
                <a:cs typeface="Verdana"/>
              </a:rPr>
              <a:t> </a:t>
            </a:r>
            <a:r>
              <a:rPr sz="2400" spc="175" dirty="0">
                <a:latin typeface="Verdana"/>
                <a:cs typeface="Verdana"/>
              </a:rPr>
              <a:t>and</a:t>
            </a:r>
            <a:r>
              <a:rPr sz="2400" spc="229" dirty="0">
                <a:latin typeface="Verdana"/>
                <a:cs typeface="Verdana"/>
              </a:rPr>
              <a:t> </a:t>
            </a:r>
            <a:r>
              <a:rPr sz="2400" spc="210" dirty="0">
                <a:latin typeface="Verdana"/>
                <a:cs typeface="Verdana"/>
              </a:rPr>
              <a:t>can</a:t>
            </a:r>
            <a:endParaRPr sz="2400" dirty="0">
              <a:latin typeface="Verdana"/>
              <a:cs typeface="Verdana"/>
            </a:endParaRPr>
          </a:p>
          <a:p>
            <a:pPr marL="12700">
              <a:lnSpc>
                <a:spcPct val="100000"/>
              </a:lnSpc>
              <a:spcBef>
                <a:spcPts val="415"/>
              </a:spcBef>
            </a:pPr>
            <a:r>
              <a:rPr sz="2400" spc="195" dirty="0">
                <a:latin typeface="Verdana"/>
                <a:cs typeface="Verdana"/>
              </a:rPr>
              <a:t>cause</a:t>
            </a:r>
            <a:r>
              <a:rPr sz="2400" spc="229" dirty="0">
                <a:latin typeface="Verdana"/>
                <a:cs typeface="Verdana"/>
              </a:rPr>
              <a:t> </a:t>
            </a:r>
            <a:r>
              <a:rPr sz="2400" spc="130" dirty="0">
                <a:latin typeface="Verdana"/>
                <a:cs typeface="Verdana"/>
              </a:rPr>
              <a:t>mental</a:t>
            </a:r>
            <a:r>
              <a:rPr sz="2400" spc="229" dirty="0">
                <a:latin typeface="Verdana"/>
                <a:cs typeface="Verdana"/>
              </a:rPr>
              <a:t> </a:t>
            </a:r>
            <a:r>
              <a:rPr sz="2400" spc="105" dirty="0">
                <a:latin typeface="Verdana"/>
                <a:cs typeface="Verdana"/>
              </a:rPr>
              <a:t>illnesses</a:t>
            </a:r>
            <a:r>
              <a:rPr sz="2400" spc="229" dirty="0">
                <a:latin typeface="Verdana"/>
                <a:cs typeface="Verdana"/>
              </a:rPr>
              <a:t> </a:t>
            </a:r>
            <a:r>
              <a:rPr sz="2400" spc="145" dirty="0">
                <a:latin typeface="Verdana"/>
                <a:cs typeface="Verdana"/>
              </a:rPr>
              <a:t>such</a:t>
            </a:r>
            <a:r>
              <a:rPr sz="2400" spc="235" dirty="0">
                <a:latin typeface="Verdana"/>
                <a:cs typeface="Verdana"/>
              </a:rPr>
              <a:t> </a:t>
            </a:r>
            <a:r>
              <a:rPr sz="2400" spc="155" dirty="0">
                <a:latin typeface="Verdana"/>
                <a:cs typeface="Verdana"/>
              </a:rPr>
              <a:t>as</a:t>
            </a:r>
            <a:r>
              <a:rPr sz="2400" spc="229" dirty="0">
                <a:latin typeface="Verdana"/>
                <a:cs typeface="Verdana"/>
              </a:rPr>
              <a:t> </a:t>
            </a:r>
            <a:r>
              <a:rPr sz="2400" spc="200" dirty="0">
                <a:latin typeface="Verdana"/>
                <a:cs typeface="Verdana"/>
              </a:rPr>
              <a:t>post-</a:t>
            </a:r>
            <a:endParaRPr sz="2400" dirty="0">
              <a:latin typeface="Verdana"/>
              <a:cs typeface="Verdana"/>
            </a:endParaRPr>
          </a:p>
          <a:p>
            <a:pPr marL="12700" marR="96520">
              <a:lnSpc>
                <a:spcPct val="114599"/>
              </a:lnSpc>
            </a:pPr>
            <a:r>
              <a:rPr sz="2400" spc="145" dirty="0">
                <a:latin typeface="Verdana"/>
                <a:cs typeface="Verdana"/>
              </a:rPr>
              <a:t>traumatic</a:t>
            </a:r>
            <a:r>
              <a:rPr sz="2400" spc="225" dirty="0">
                <a:latin typeface="Verdana"/>
                <a:cs typeface="Verdana"/>
              </a:rPr>
              <a:t> </a:t>
            </a:r>
            <a:r>
              <a:rPr sz="2400" spc="90" dirty="0">
                <a:latin typeface="Verdana"/>
                <a:cs typeface="Verdana"/>
              </a:rPr>
              <a:t>stress</a:t>
            </a:r>
            <a:r>
              <a:rPr sz="2400" spc="229" dirty="0">
                <a:latin typeface="Verdana"/>
                <a:cs typeface="Verdana"/>
              </a:rPr>
              <a:t> </a:t>
            </a:r>
            <a:r>
              <a:rPr sz="2400" spc="120" dirty="0">
                <a:latin typeface="Verdana"/>
                <a:cs typeface="Verdana"/>
              </a:rPr>
              <a:t>disorder</a:t>
            </a:r>
            <a:r>
              <a:rPr sz="2400" spc="229" dirty="0">
                <a:latin typeface="Verdana"/>
                <a:cs typeface="Verdana"/>
              </a:rPr>
              <a:t> </a:t>
            </a:r>
            <a:r>
              <a:rPr sz="2400" spc="75" dirty="0">
                <a:latin typeface="Verdana"/>
                <a:cs typeface="Verdana"/>
              </a:rPr>
              <a:t>(PTSD).</a:t>
            </a:r>
            <a:r>
              <a:rPr sz="2400" spc="225" dirty="0">
                <a:latin typeface="Verdana"/>
                <a:cs typeface="Verdana"/>
              </a:rPr>
              <a:t> </a:t>
            </a:r>
            <a:r>
              <a:rPr sz="2400" spc="-220" dirty="0">
                <a:latin typeface="Verdana"/>
                <a:cs typeface="Verdana"/>
              </a:rPr>
              <a:t>It</a:t>
            </a:r>
            <a:r>
              <a:rPr sz="2400" spc="229" dirty="0">
                <a:latin typeface="Verdana"/>
                <a:cs typeface="Verdana"/>
              </a:rPr>
              <a:t> </a:t>
            </a:r>
            <a:r>
              <a:rPr sz="2400" spc="210" dirty="0">
                <a:latin typeface="Verdana"/>
                <a:cs typeface="Verdana"/>
              </a:rPr>
              <a:t>can </a:t>
            </a:r>
            <a:r>
              <a:rPr sz="2400" spc="215" dirty="0">
                <a:latin typeface="Verdana"/>
                <a:cs typeface="Verdana"/>
              </a:rPr>
              <a:t> </a:t>
            </a:r>
            <a:r>
              <a:rPr sz="2400" spc="145" dirty="0">
                <a:latin typeface="Verdana"/>
                <a:cs typeface="Verdana"/>
              </a:rPr>
              <a:t>also</a:t>
            </a:r>
            <a:r>
              <a:rPr sz="2400" spc="220" dirty="0">
                <a:latin typeface="Verdana"/>
                <a:cs typeface="Verdana"/>
              </a:rPr>
              <a:t> </a:t>
            </a:r>
            <a:r>
              <a:rPr sz="2400" spc="185" dirty="0">
                <a:latin typeface="Verdana"/>
                <a:cs typeface="Verdana"/>
              </a:rPr>
              <a:t>impact</a:t>
            </a:r>
            <a:r>
              <a:rPr sz="2400" spc="225" dirty="0">
                <a:latin typeface="Verdana"/>
                <a:cs typeface="Verdana"/>
              </a:rPr>
              <a:t> </a:t>
            </a:r>
            <a:r>
              <a:rPr sz="2400" spc="45" dirty="0">
                <a:latin typeface="Verdana"/>
                <a:cs typeface="Verdana"/>
              </a:rPr>
              <a:t>their</a:t>
            </a:r>
            <a:r>
              <a:rPr sz="2400" spc="220" dirty="0">
                <a:latin typeface="Verdana"/>
                <a:cs typeface="Verdana"/>
              </a:rPr>
              <a:t> </a:t>
            </a:r>
            <a:r>
              <a:rPr sz="2400" spc="90" dirty="0">
                <a:latin typeface="Verdana"/>
                <a:cs typeface="Verdana"/>
              </a:rPr>
              <a:t>ability</a:t>
            </a:r>
            <a:r>
              <a:rPr sz="2400" spc="225" dirty="0">
                <a:latin typeface="Verdana"/>
                <a:cs typeface="Verdana"/>
              </a:rPr>
              <a:t> </a:t>
            </a:r>
            <a:r>
              <a:rPr sz="2400" spc="40" dirty="0">
                <a:latin typeface="Verdana"/>
                <a:cs typeface="Verdana"/>
              </a:rPr>
              <a:t>to</a:t>
            </a:r>
            <a:r>
              <a:rPr sz="2400" spc="220" dirty="0">
                <a:latin typeface="Verdana"/>
                <a:cs typeface="Verdana"/>
              </a:rPr>
              <a:t> </a:t>
            </a:r>
            <a:r>
              <a:rPr sz="2400" spc="105" dirty="0">
                <a:latin typeface="Verdana"/>
                <a:cs typeface="Verdana"/>
              </a:rPr>
              <a:t>carry</a:t>
            </a:r>
            <a:r>
              <a:rPr sz="2400" spc="225" dirty="0">
                <a:latin typeface="Verdana"/>
                <a:cs typeface="Verdana"/>
              </a:rPr>
              <a:t> </a:t>
            </a:r>
            <a:r>
              <a:rPr sz="2400" spc="65" dirty="0">
                <a:latin typeface="Verdana"/>
                <a:cs typeface="Verdana"/>
              </a:rPr>
              <a:t>out</a:t>
            </a:r>
            <a:r>
              <a:rPr sz="2400" spc="225" dirty="0">
                <a:latin typeface="Verdana"/>
                <a:cs typeface="Verdana"/>
              </a:rPr>
              <a:t> </a:t>
            </a:r>
            <a:r>
              <a:rPr sz="2400" spc="45" dirty="0">
                <a:latin typeface="Verdana"/>
                <a:cs typeface="Verdana"/>
              </a:rPr>
              <a:t>their </a:t>
            </a:r>
            <a:r>
              <a:rPr sz="2400" spc="-830" dirty="0">
                <a:latin typeface="Verdana"/>
                <a:cs typeface="Verdana"/>
              </a:rPr>
              <a:t> </a:t>
            </a:r>
            <a:r>
              <a:rPr sz="2400" spc="110" dirty="0">
                <a:latin typeface="Verdana"/>
                <a:cs typeface="Verdana"/>
              </a:rPr>
              <a:t>duties</a:t>
            </a:r>
            <a:r>
              <a:rPr sz="2400" spc="225" dirty="0">
                <a:latin typeface="Verdana"/>
                <a:cs typeface="Verdana"/>
              </a:rPr>
              <a:t> </a:t>
            </a:r>
            <a:r>
              <a:rPr sz="2400" spc="175" dirty="0">
                <a:latin typeface="Verdana"/>
                <a:cs typeface="Verdana"/>
              </a:rPr>
              <a:t>and</a:t>
            </a:r>
            <a:r>
              <a:rPr sz="2400" spc="229" dirty="0">
                <a:latin typeface="Verdana"/>
                <a:cs typeface="Verdana"/>
              </a:rPr>
              <a:t> </a:t>
            </a:r>
            <a:r>
              <a:rPr sz="2400" spc="40" dirty="0">
                <a:latin typeface="Verdana"/>
                <a:cs typeface="Verdana"/>
              </a:rPr>
              <a:t>tasks.</a:t>
            </a:r>
            <a:endParaRPr sz="2400" dirty="0">
              <a:latin typeface="Verdana"/>
              <a:cs typeface="Verdana"/>
            </a:endParaRPr>
          </a:p>
          <a:p>
            <a:pPr marL="12700" marR="211454" algn="just">
              <a:lnSpc>
                <a:spcPct val="114599"/>
              </a:lnSpc>
            </a:pPr>
            <a:r>
              <a:rPr sz="2400" spc="90" dirty="0">
                <a:latin typeface="Verdana"/>
                <a:cs typeface="Verdana"/>
              </a:rPr>
              <a:t>Seeing </a:t>
            </a:r>
            <a:r>
              <a:rPr sz="2400" spc="145" dirty="0">
                <a:latin typeface="Verdana"/>
                <a:cs typeface="Verdana"/>
              </a:rPr>
              <a:t>a </a:t>
            </a:r>
            <a:r>
              <a:rPr sz="2400" spc="130" dirty="0">
                <a:latin typeface="Verdana"/>
                <a:cs typeface="Verdana"/>
              </a:rPr>
              <a:t>counsellor </a:t>
            </a:r>
            <a:r>
              <a:rPr sz="2400" spc="20" dirty="0">
                <a:latin typeface="Verdana"/>
                <a:cs typeface="Verdana"/>
              </a:rPr>
              <a:t>or </a:t>
            </a:r>
            <a:r>
              <a:rPr sz="2400" spc="145" dirty="0">
                <a:latin typeface="Verdana"/>
                <a:cs typeface="Verdana"/>
              </a:rPr>
              <a:t>psychologist </a:t>
            </a:r>
            <a:r>
              <a:rPr sz="2400" spc="140" dirty="0">
                <a:latin typeface="Verdana"/>
                <a:cs typeface="Verdana"/>
              </a:rPr>
              <a:t>may </a:t>
            </a:r>
            <a:r>
              <a:rPr sz="2400" spc="-830" dirty="0">
                <a:latin typeface="Verdana"/>
                <a:cs typeface="Verdana"/>
              </a:rPr>
              <a:t> </a:t>
            </a:r>
            <a:r>
              <a:rPr sz="2400" spc="145" dirty="0">
                <a:latin typeface="Verdana"/>
                <a:cs typeface="Verdana"/>
              </a:rPr>
              <a:t>be </a:t>
            </a:r>
            <a:r>
              <a:rPr sz="2400" spc="125" dirty="0">
                <a:latin typeface="Verdana"/>
                <a:cs typeface="Verdana"/>
              </a:rPr>
              <a:t>important </a:t>
            </a:r>
            <a:r>
              <a:rPr sz="2400" spc="50" dirty="0">
                <a:latin typeface="Verdana"/>
                <a:cs typeface="Verdana"/>
              </a:rPr>
              <a:t>for </a:t>
            </a:r>
            <a:r>
              <a:rPr sz="2400" spc="55" dirty="0">
                <a:latin typeface="Verdana"/>
                <a:cs typeface="Verdana"/>
              </a:rPr>
              <a:t>workers </a:t>
            </a:r>
            <a:r>
              <a:rPr sz="2400" spc="90" dirty="0">
                <a:latin typeface="Verdana"/>
                <a:cs typeface="Verdana"/>
              </a:rPr>
              <a:t>who </a:t>
            </a:r>
            <a:r>
              <a:rPr sz="2400" spc="125" dirty="0">
                <a:latin typeface="Verdana"/>
                <a:cs typeface="Verdana"/>
              </a:rPr>
              <a:t>have </a:t>
            </a:r>
            <a:r>
              <a:rPr sz="2400" spc="150" dirty="0">
                <a:latin typeface="Verdana"/>
                <a:cs typeface="Verdana"/>
              </a:rPr>
              <a:t>been </a:t>
            </a:r>
            <a:r>
              <a:rPr sz="2400" spc="-830" dirty="0">
                <a:latin typeface="Verdana"/>
                <a:cs typeface="Verdana"/>
              </a:rPr>
              <a:t> </a:t>
            </a:r>
            <a:r>
              <a:rPr sz="2400" spc="140" dirty="0">
                <a:latin typeface="Verdana"/>
                <a:cs typeface="Verdana"/>
              </a:rPr>
              <a:t>exposed</a:t>
            </a:r>
            <a:r>
              <a:rPr sz="2400" spc="225" dirty="0">
                <a:latin typeface="Verdana"/>
                <a:cs typeface="Verdana"/>
              </a:rPr>
              <a:t> </a:t>
            </a:r>
            <a:r>
              <a:rPr sz="2400" spc="40" dirty="0">
                <a:latin typeface="Verdana"/>
                <a:cs typeface="Verdana"/>
              </a:rPr>
              <a:t>to</a:t>
            </a:r>
            <a:r>
              <a:rPr sz="2400" spc="229" dirty="0">
                <a:latin typeface="Verdana"/>
                <a:cs typeface="Verdana"/>
              </a:rPr>
              <a:t> </a:t>
            </a:r>
            <a:r>
              <a:rPr sz="2400" spc="165" dirty="0">
                <a:latin typeface="Verdana"/>
                <a:cs typeface="Verdana"/>
              </a:rPr>
              <a:t>blood</a:t>
            </a:r>
            <a:r>
              <a:rPr sz="2400" spc="229" dirty="0">
                <a:latin typeface="Verdana"/>
                <a:cs typeface="Verdana"/>
              </a:rPr>
              <a:t> </a:t>
            </a:r>
            <a:r>
              <a:rPr sz="2400" spc="20" dirty="0">
                <a:latin typeface="Verdana"/>
                <a:cs typeface="Verdana"/>
              </a:rPr>
              <a:t>or</a:t>
            </a:r>
            <a:r>
              <a:rPr sz="2400" spc="229" dirty="0">
                <a:latin typeface="Verdana"/>
                <a:cs typeface="Verdana"/>
              </a:rPr>
              <a:t> </a:t>
            </a:r>
            <a:r>
              <a:rPr sz="2400" spc="155" dirty="0">
                <a:latin typeface="Verdana"/>
                <a:cs typeface="Verdana"/>
              </a:rPr>
              <a:t>body</a:t>
            </a:r>
            <a:r>
              <a:rPr sz="2400" spc="229" dirty="0">
                <a:latin typeface="Verdana"/>
                <a:cs typeface="Verdana"/>
              </a:rPr>
              <a:t> </a:t>
            </a:r>
            <a:r>
              <a:rPr sz="2400" spc="55" dirty="0">
                <a:latin typeface="Verdana"/>
                <a:cs typeface="Verdana"/>
              </a:rPr>
              <a:t>fluids.</a:t>
            </a:r>
            <a:endParaRPr sz="2400" dirty="0">
              <a:latin typeface="Verdana"/>
              <a:cs typeface="Verdana"/>
            </a:endParaRPr>
          </a:p>
        </p:txBody>
      </p:sp>
      <p:sp>
        <p:nvSpPr>
          <p:cNvPr id="9" name="object 9"/>
          <p:cNvSpPr txBox="1">
            <a:spLocks noGrp="1"/>
          </p:cNvSpPr>
          <p:nvPr>
            <p:ph type="title"/>
          </p:nvPr>
        </p:nvSpPr>
        <p:spPr>
          <a:xfrm>
            <a:off x="9603871" y="843268"/>
            <a:ext cx="4869815" cy="1587500"/>
          </a:xfrm>
          <a:prstGeom prst="rect">
            <a:avLst/>
          </a:prstGeom>
        </p:spPr>
        <p:txBody>
          <a:bodyPr vert="horz" wrap="square" lIns="0" tIns="12065" rIns="0" bIns="0" rtlCol="0">
            <a:spAutoFit/>
          </a:bodyPr>
          <a:lstStyle/>
          <a:p>
            <a:pPr marL="12700" marR="5080">
              <a:lnSpc>
                <a:spcPct val="116500"/>
              </a:lnSpc>
              <a:spcBef>
                <a:spcPts val="95"/>
              </a:spcBef>
            </a:pPr>
            <a:r>
              <a:rPr spc="-85" dirty="0"/>
              <a:t>Additional </a:t>
            </a:r>
            <a:r>
              <a:rPr spc="-180" dirty="0"/>
              <a:t>after </a:t>
            </a:r>
            <a:r>
              <a:rPr spc="-1490" dirty="0"/>
              <a:t> </a:t>
            </a:r>
            <a:r>
              <a:rPr spc="-70" dirty="0"/>
              <a:t>care</a:t>
            </a:r>
            <a:r>
              <a:rPr spc="-240" dirty="0"/>
              <a:t> </a:t>
            </a:r>
            <a:r>
              <a:rPr spc="-130" dirty="0"/>
              <a:t>procedures</a:t>
            </a:r>
          </a:p>
        </p:txBody>
      </p:sp>
      <p:pic>
        <p:nvPicPr>
          <p:cNvPr id="4098" name="Picture 2" descr="What Is Emotional Distress? 4 Tips to Deal With Unpleasant Emotions">
            <a:extLst>
              <a:ext uri="{FF2B5EF4-FFF2-40B4-BE49-F238E27FC236}">
                <a16:creationId xmlns:a16="http://schemas.microsoft.com/office/drawing/2014/main" id="{878D2826-3708-E8BE-E7FD-99559FBE07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269" y="2430768"/>
            <a:ext cx="8562978" cy="5708652"/>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5">
            <a:hlinkClick r:id="rId5" action="ppaction://hlinksldjump"/>
            <a:extLst>
              <a:ext uri="{FF2B5EF4-FFF2-40B4-BE49-F238E27FC236}">
                <a16:creationId xmlns:a16="http://schemas.microsoft.com/office/drawing/2014/main" id="{480955D6-9225-0FBA-FB4B-DC8186987820}"/>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grpSp>
        <p:nvGrpSpPr>
          <p:cNvPr id="3" name="object 3"/>
          <p:cNvGrpSpPr/>
          <p:nvPr/>
        </p:nvGrpSpPr>
        <p:grpSpPr>
          <a:xfrm>
            <a:off x="8661903" y="0"/>
            <a:ext cx="9626600" cy="10287000"/>
            <a:chOff x="8661903" y="0"/>
            <a:chExt cx="9626600" cy="10287000"/>
          </a:xfrm>
        </p:grpSpPr>
        <p:pic>
          <p:nvPicPr>
            <p:cNvPr id="4" name="object 4"/>
            <p:cNvPicPr/>
            <p:nvPr/>
          </p:nvPicPr>
          <p:blipFill>
            <a:blip r:embed="rId3" cstate="print"/>
            <a:stretch>
              <a:fillRect/>
            </a:stretch>
          </p:blipFill>
          <p:spPr>
            <a:xfrm>
              <a:off x="8671428" y="0"/>
              <a:ext cx="9616570" cy="10286999"/>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6" name="object 6"/>
            <p:cNvPicPr/>
            <p:nvPr/>
          </p:nvPicPr>
          <p:blipFill>
            <a:blip r:embed="rId5" cstate="print"/>
            <a:stretch>
              <a:fillRect/>
            </a:stretch>
          </p:blipFill>
          <p:spPr>
            <a:xfrm>
              <a:off x="8661903" y="9525"/>
              <a:ext cx="9626095" cy="10277474"/>
            </a:xfrm>
            <a:prstGeom prst="rect">
              <a:avLst/>
            </a:prstGeom>
          </p:spPr>
        </p:pic>
      </p:grpSp>
      <p:sp>
        <p:nvSpPr>
          <p:cNvPr id="7" name="object 7"/>
          <p:cNvSpPr txBox="1">
            <a:spLocks noGrp="1"/>
          </p:cNvSpPr>
          <p:nvPr>
            <p:ph type="title"/>
          </p:nvPr>
        </p:nvSpPr>
        <p:spPr>
          <a:xfrm>
            <a:off x="1016000" y="953834"/>
            <a:ext cx="2480945" cy="695960"/>
          </a:xfrm>
          <a:prstGeom prst="rect">
            <a:avLst/>
          </a:prstGeom>
        </p:spPr>
        <p:txBody>
          <a:bodyPr vert="horz" wrap="square" lIns="0" tIns="12700" rIns="0" bIns="0" rtlCol="0">
            <a:spAutoFit/>
          </a:bodyPr>
          <a:lstStyle/>
          <a:p>
            <a:pPr marL="12700">
              <a:lnSpc>
                <a:spcPct val="100000"/>
              </a:lnSpc>
              <a:spcBef>
                <a:spcPts val="100"/>
              </a:spcBef>
            </a:pPr>
            <a:r>
              <a:rPr spc="-65" dirty="0"/>
              <a:t>Signage</a:t>
            </a:r>
          </a:p>
        </p:txBody>
      </p:sp>
      <p:pic>
        <p:nvPicPr>
          <p:cNvPr id="8" name="object 8"/>
          <p:cNvPicPr/>
          <p:nvPr/>
        </p:nvPicPr>
        <p:blipFill>
          <a:blip r:embed="rId6" cstate="email">
            <a:extLst>
              <a:ext uri="{28A0092B-C50C-407E-A947-70E740481C1C}">
                <a14:useLocalDpi xmlns:a14="http://schemas.microsoft.com/office/drawing/2010/main"/>
              </a:ext>
            </a:extLst>
          </a:blip>
          <a:stretch>
            <a:fillRect/>
          </a:stretch>
        </p:blipFill>
        <p:spPr>
          <a:xfrm>
            <a:off x="1247775" y="3474491"/>
            <a:ext cx="114300" cy="114300"/>
          </a:xfrm>
          <a:prstGeom prst="rect">
            <a:avLst/>
          </a:prstGeom>
        </p:spPr>
      </p:pic>
      <p:pic>
        <p:nvPicPr>
          <p:cNvPr id="9" name="object 9"/>
          <p:cNvPicPr/>
          <p:nvPr/>
        </p:nvPicPr>
        <p:blipFill>
          <a:blip r:embed="rId6" cstate="email">
            <a:extLst>
              <a:ext uri="{28A0092B-C50C-407E-A947-70E740481C1C}">
                <a14:useLocalDpi xmlns:a14="http://schemas.microsoft.com/office/drawing/2010/main"/>
              </a:ext>
            </a:extLst>
          </a:blip>
          <a:stretch>
            <a:fillRect/>
          </a:stretch>
        </p:blipFill>
        <p:spPr>
          <a:xfrm>
            <a:off x="1247775" y="3893591"/>
            <a:ext cx="114300" cy="114300"/>
          </a:xfrm>
          <a:prstGeom prst="rect">
            <a:avLst/>
          </a:prstGeom>
        </p:spPr>
      </p:pic>
      <p:pic>
        <p:nvPicPr>
          <p:cNvPr id="10" name="object 10"/>
          <p:cNvPicPr/>
          <p:nvPr/>
        </p:nvPicPr>
        <p:blipFill>
          <a:blip r:embed="rId6" cstate="email">
            <a:extLst>
              <a:ext uri="{28A0092B-C50C-407E-A947-70E740481C1C}">
                <a14:useLocalDpi xmlns:a14="http://schemas.microsoft.com/office/drawing/2010/main"/>
              </a:ext>
            </a:extLst>
          </a:blip>
          <a:stretch>
            <a:fillRect/>
          </a:stretch>
        </p:blipFill>
        <p:spPr>
          <a:xfrm>
            <a:off x="1247775" y="4312691"/>
            <a:ext cx="114300" cy="114300"/>
          </a:xfrm>
          <a:prstGeom prst="rect">
            <a:avLst/>
          </a:prstGeom>
        </p:spPr>
      </p:pic>
      <p:pic>
        <p:nvPicPr>
          <p:cNvPr id="11" name="object 11"/>
          <p:cNvPicPr/>
          <p:nvPr/>
        </p:nvPicPr>
        <p:blipFill>
          <a:blip r:embed="rId7" cstate="email">
            <a:extLst>
              <a:ext uri="{28A0092B-C50C-407E-A947-70E740481C1C}">
                <a14:useLocalDpi xmlns:a14="http://schemas.microsoft.com/office/drawing/2010/main"/>
              </a:ext>
            </a:extLst>
          </a:blip>
          <a:stretch>
            <a:fillRect/>
          </a:stretch>
        </p:blipFill>
        <p:spPr>
          <a:xfrm>
            <a:off x="1247775" y="4731791"/>
            <a:ext cx="114300" cy="114300"/>
          </a:xfrm>
          <a:prstGeom prst="rect">
            <a:avLst/>
          </a:prstGeom>
        </p:spPr>
      </p:pic>
      <p:pic>
        <p:nvPicPr>
          <p:cNvPr id="12" name="object 12"/>
          <p:cNvPicPr/>
          <p:nvPr/>
        </p:nvPicPr>
        <p:blipFill>
          <a:blip r:embed="rId7" cstate="email">
            <a:extLst>
              <a:ext uri="{28A0092B-C50C-407E-A947-70E740481C1C}">
                <a14:useLocalDpi xmlns:a14="http://schemas.microsoft.com/office/drawing/2010/main"/>
              </a:ext>
            </a:extLst>
          </a:blip>
          <a:stretch>
            <a:fillRect/>
          </a:stretch>
        </p:blipFill>
        <p:spPr>
          <a:xfrm>
            <a:off x="1247775" y="5150891"/>
            <a:ext cx="114300" cy="114300"/>
          </a:xfrm>
          <a:prstGeom prst="rect">
            <a:avLst/>
          </a:prstGeom>
        </p:spPr>
      </p:pic>
      <p:sp>
        <p:nvSpPr>
          <p:cNvPr id="13" name="object 13"/>
          <p:cNvSpPr txBox="1"/>
          <p:nvPr/>
        </p:nvSpPr>
        <p:spPr>
          <a:xfrm>
            <a:off x="1015996" y="2017801"/>
            <a:ext cx="7175500" cy="3378200"/>
          </a:xfrm>
          <a:prstGeom prst="rect">
            <a:avLst/>
          </a:prstGeom>
        </p:spPr>
        <p:txBody>
          <a:bodyPr vert="horz" wrap="square" lIns="0" tIns="12700" rIns="0" bIns="0" rtlCol="0">
            <a:spAutoFit/>
          </a:bodyPr>
          <a:lstStyle/>
          <a:p>
            <a:pPr marL="12700" marR="5080">
              <a:lnSpc>
                <a:spcPct val="114599"/>
              </a:lnSpc>
              <a:spcBef>
                <a:spcPts val="100"/>
              </a:spcBef>
            </a:pPr>
            <a:r>
              <a:rPr sz="2400" spc="-35" dirty="0">
                <a:latin typeface="Verdana"/>
                <a:cs typeface="Verdana"/>
              </a:rPr>
              <a:t>Some</a:t>
            </a:r>
            <a:r>
              <a:rPr sz="2400" spc="-125" dirty="0">
                <a:latin typeface="Verdana"/>
                <a:cs typeface="Verdana"/>
              </a:rPr>
              <a:t> </a:t>
            </a:r>
            <a:r>
              <a:rPr sz="2400" spc="-10" dirty="0">
                <a:latin typeface="Verdana"/>
                <a:cs typeface="Verdana"/>
              </a:rPr>
              <a:t>of</a:t>
            </a:r>
            <a:r>
              <a:rPr sz="2400" spc="-125" dirty="0">
                <a:latin typeface="Verdana"/>
                <a:cs typeface="Verdana"/>
              </a:rPr>
              <a:t> </a:t>
            </a:r>
            <a:r>
              <a:rPr sz="2400" spc="-60" dirty="0">
                <a:latin typeface="Verdana"/>
                <a:cs typeface="Verdana"/>
              </a:rPr>
              <a:t>the</a:t>
            </a:r>
            <a:r>
              <a:rPr sz="2400" spc="-120" dirty="0">
                <a:latin typeface="Verdana"/>
                <a:cs typeface="Verdana"/>
              </a:rPr>
              <a:t> </a:t>
            </a:r>
            <a:r>
              <a:rPr sz="2400" spc="60" dirty="0">
                <a:latin typeface="Verdana"/>
                <a:cs typeface="Verdana"/>
              </a:rPr>
              <a:t>common</a:t>
            </a:r>
            <a:r>
              <a:rPr sz="2400" spc="-125" dirty="0">
                <a:latin typeface="Verdana"/>
                <a:cs typeface="Verdana"/>
              </a:rPr>
              <a:t> </a:t>
            </a:r>
            <a:r>
              <a:rPr sz="2400" spc="-25" dirty="0">
                <a:latin typeface="Verdana"/>
                <a:cs typeface="Verdana"/>
              </a:rPr>
              <a:t>signs</a:t>
            </a:r>
            <a:r>
              <a:rPr sz="2400" spc="-125" dirty="0">
                <a:latin typeface="Verdana"/>
                <a:cs typeface="Verdana"/>
              </a:rPr>
              <a:t> </a:t>
            </a:r>
            <a:r>
              <a:rPr sz="2400" spc="-45" dirty="0">
                <a:latin typeface="Verdana"/>
                <a:cs typeface="Verdana"/>
              </a:rPr>
              <a:t>that</a:t>
            </a:r>
            <a:r>
              <a:rPr sz="2400" spc="-125" dirty="0">
                <a:latin typeface="Verdana"/>
                <a:cs typeface="Verdana"/>
              </a:rPr>
              <a:t> </a:t>
            </a:r>
            <a:r>
              <a:rPr sz="2400" spc="-5" dirty="0">
                <a:latin typeface="Verdana"/>
                <a:cs typeface="Verdana"/>
              </a:rPr>
              <a:t>are</a:t>
            </a:r>
            <a:r>
              <a:rPr sz="2400" spc="-120" dirty="0">
                <a:latin typeface="Verdana"/>
                <a:cs typeface="Verdana"/>
              </a:rPr>
              <a:t> </a:t>
            </a:r>
            <a:r>
              <a:rPr sz="2400" spc="10" dirty="0">
                <a:latin typeface="Verdana"/>
                <a:cs typeface="Verdana"/>
              </a:rPr>
              <a:t>used</a:t>
            </a:r>
            <a:r>
              <a:rPr sz="2400" spc="-125" dirty="0">
                <a:latin typeface="Verdana"/>
                <a:cs typeface="Verdana"/>
              </a:rPr>
              <a:t> </a:t>
            </a:r>
            <a:r>
              <a:rPr sz="2400" spc="-100" dirty="0">
                <a:latin typeface="Verdana"/>
                <a:cs typeface="Verdana"/>
              </a:rPr>
              <a:t>within </a:t>
            </a:r>
            <a:r>
              <a:rPr sz="2400" spc="-830" dirty="0">
                <a:latin typeface="Verdana"/>
                <a:cs typeface="Verdana"/>
              </a:rPr>
              <a:t> </a:t>
            </a:r>
            <a:r>
              <a:rPr sz="2400" spc="-60" dirty="0">
                <a:latin typeface="Verdana"/>
                <a:cs typeface="Verdana"/>
              </a:rPr>
              <a:t>the</a:t>
            </a:r>
            <a:r>
              <a:rPr sz="2400" spc="-125" dirty="0">
                <a:latin typeface="Verdana"/>
                <a:cs typeface="Verdana"/>
              </a:rPr>
              <a:t> </a:t>
            </a:r>
            <a:r>
              <a:rPr sz="2400" spc="-35" dirty="0">
                <a:latin typeface="Verdana"/>
                <a:cs typeface="Verdana"/>
              </a:rPr>
              <a:t>health</a:t>
            </a:r>
            <a:r>
              <a:rPr sz="2400" spc="-125" dirty="0">
                <a:latin typeface="Verdana"/>
                <a:cs typeface="Verdana"/>
              </a:rPr>
              <a:t> </a:t>
            </a:r>
            <a:r>
              <a:rPr sz="2400" spc="-30" dirty="0">
                <a:latin typeface="Verdana"/>
                <a:cs typeface="Verdana"/>
              </a:rPr>
              <a:t>services</a:t>
            </a:r>
            <a:r>
              <a:rPr sz="2400" spc="-125" dirty="0">
                <a:latin typeface="Verdana"/>
                <a:cs typeface="Verdana"/>
              </a:rPr>
              <a:t> </a:t>
            </a:r>
            <a:r>
              <a:rPr sz="2400" spc="-80" dirty="0">
                <a:latin typeface="Verdana"/>
                <a:cs typeface="Verdana"/>
              </a:rPr>
              <a:t>industry</a:t>
            </a:r>
            <a:r>
              <a:rPr sz="2400" spc="-125" dirty="0">
                <a:latin typeface="Verdana"/>
                <a:cs typeface="Verdana"/>
              </a:rPr>
              <a:t> </a:t>
            </a:r>
            <a:r>
              <a:rPr sz="2400" spc="-60" dirty="0">
                <a:latin typeface="Verdana"/>
                <a:cs typeface="Verdana"/>
              </a:rPr>
              <a:t>include:</a:t>
            </a:r>
            <a:endParaRPr sz="2400">
              <a:latin typeface="Verdana"/>
              <a:cs typeface="Verdana"/>
            </a:endParaRPr>
          </a:p>
          <a:p>
            <a:pPr marL="530225" marR="4577080">
              <a:lnSpc>
                <a:spcPct val="114599"/>
              </a:lnSpc>
              <a:spcBef>
                <a:spcPts val="3300"/>
              </a:spcBef>
            </a:pPr>
            <a:r>
              <a:rPr sz="2400" spc="-25" dirty="0">
                <a:latin typeface="Verdana"/>
                <a:cs typeface="Verdana"/>
              </a:rPr>
              <a:t>Biological </a:t>
            </a:r>
            <a:r>
              <a:rPr sz="2400" spc="-20" dirty="0">
                <a:latin typeface="Verdana"/>
                <a:cs typeface="Verdana"/>
              </a:rPr>
              <a:t> </a:t>
            </a:r>
            <a:r>
              <a:rPr sz="2400" spc="-45" dirty="0">
                <a:latin typeface="Verdana"/>
                <a:cs typeface="Verdana"/>
              </a:rPr>
              <a:t>Cytotoxic </a:t>
            </a:r>
            <a:r>
              <a:rPr sz="2400" spc="-40" dirty="0">
                <a:latin typeface="Verdana"/>
                <a:cs typeface="Verdana"/>
              </a:rPr>
              <a:t> </a:t>
            </a:r>
            <a:r>
              <a:rPr sz="2400" spc="-30" dirty="0">
                <a:latin typeface="Verdana"/>
                <a:cs typeface="Verdana"/>
              </a:rPr>
              <a:t>Radiation </a:t>
            </a:r>
            <a:r>
              <a:rPr sz="2400" spc="-25" dirty="0">
                <a:latin typeface="Verdana"/>
                <a:cs typeface="Verdana"/>
              </a:rPr>
              <a:t> </a:t>
            </a:r>
            <a:r>
              <a:rPr sz="2400" spc="-85" dirty="0">
                <a:latin typeface="Verdana"/>
                <a:cs typeface="Verdana"/>
              </a:rPr>
              <a:t>Toxic</a:t>
            </a:r>
            <a:r>
              <a:rPr sz="2400" spc="-125" dirty="0">
                <a:latin typeface="Verdana"/>
                <a:cs typeface="Verdana"/>
              </a:rPr>
              <a:t> </a:t>
            </a:r>
            <a:r>
              <a:rPr sz="2400" spc="254" dirty="0">
                <a:latin typeface="Verdana"/>
                <a:cs typeface="Verdana"/>
              </a:rPr>
              <a:t>/</a:t>
            </a:r>
            <a:r>
              <a:rPr sz="2400" spc="-125" dirty="0">
                <a:latin typeface="Verdana"/>
                <a:cs typeface="Verdana"/>
              </a:rPr>
              <a:t> </a:t>
            </a:r>
            <a:r>
              <a:rPr sz="2400" spc="-35" dirty="0">
                <a:latin typeface="Verdana"/>
                <a:cs typeface="Verdana"/>
              </a:rPr>
              <a:t>Poison  Corrosive</a:t>
            </a:r>
            <a:endParaRPr sz="2400">
              <a:latin typeface="Verdana"/>
              <a:cs typeface="Verdana"/>
            </a:endParaRPr>
          </a:p>
        </p:txBody>
      </p:sp>
      <p:pic>
        <p:nvPicPr>
          <p:cNvPr id="15" name="object 5">
            <a:hlinkClick r:id="rId8" action="ppaction://hlinksldjump"/>
            <a:extLst>
              <a:ext uri="{FF2B5EF4-FFF2-40B4-BE49-F238E27FC236}">
                <a16:creationId xmlns:a16="http://schemas.microsoft.com/office/drawing/2014/main" id="{0AD70C6E-E969-1846-0CE8-265E058D9173}"/>
              </a:ext>
            </a:extLst>
          </p:cNvPr>
          <p:cNvPicPr/>
          <p:nvPr/>
        </p:nvPicPr>
        <p:blipFill>
          <a:blip r:embed="rId9"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
            <a:ext cx="18287999" cy="5458224"/>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247775" y="8021211"/>
            <a:ext cx="114300" cy="1143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8440311"/>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8859411"/>
            <a:ext cx="114300" cy="114300"/>
          </a:xfrm>
          <a:prstGeom prst="rect">
            <a:avLst/>
          </a:prstGeom>
        </p:spPr>
      </p:pic>
      <p:sp>
        <p:nvSpPr>
          <p:cNvPr id="6" name="object 6"/>
          <p:cNvSpPr txBox="1"/>
          <p:nvPr/>
        </p:nvSpPr>
        <p:spPr>
          <a:xfrm>
            <a:off x="1015996" y="6983620"/>
            <a:ext cx="6386195" cy="2120900"/>
          </a:xfrm>
          <a:prstGeom prst="rect">
            <a:avLst/>
          </a:prstGeom>
        </p:spPr>
        <p:txBody>
          <a:bodyPr vert="horz" wrap="square" lIns="0" tIns="12700" rIns="0" bIns="0" rtlCol="0">
            <a:spAutoFit/>
          </a:bodyPr>
          <a:lstStyle/>
          <a:p>
            <a:pPr marL="12700" marR="5080" algn="just">
              <a:lnSpc>
                <a:spcPct val="114599"/>
              </a:lnSpc>
              <a:spcBef>
                <a:spcPts val="100"/>
              </a:spcBef>
            </a:pPr>
            <a:r>
              <a:rPr sz="2400" spc="95" dirty="0">
                <a:solidFill>
                  <a:srgbClr val="FFFFFF"/>
                </a:solidFill>
                <a:latin typeface="Verdana"/>
                <a:cs typeface="Verdana"/>
              </a:rPr>
              <a:t>Some </a:t>
            </a:r>
            <a:r>
              <a:rPr sz="2400" spc="170" dirty="0">
                <a:solidFill>
                  <a:srgbClr val="FFFFFF"/>
                </a:solidFill>
                <a:latin typeface="Verdana"/>
                <a:cs typeface="Verdana"/>
              </a:rPr>
              <a:t>specific </a:t>
            </a:r>
            <a:r>
              <a:rPr sz="2400" spc="110" dirty="0">
                <a:solidFill>
                  <a:srgbClr val="FFFFFF"/>
                </a:solidFill>
                <a:latin typeface="Verdana"/>
                <a:cs typeface="Verdana"/>
              </a:rPr>
              <a:t>health </a:t>
            </a:r>
            <a:r>
              <a:rPr sz="2400" spc="125" dirty="0">
                <a:solidFill>
                  <a:srgbClr val="FFFFFF"/>
                </a:solidFill>
                <a:latin typeface="Verdana"/>
                <a:cs typeface="Verdana"/>
              </a:rPr>
              <a:t>services related </a:t>
            </a:r>
            <a:r>
              <a:rPr sz="2400" spc="-830" dirty="0">
                <a:solidFill>
                  <a:srgbClr val="FFFFFF"/>
                </a:solidFill>
                <a:latin typeface="Verdana"/>
                <a:cs typeface="Verdana"/>
              </a:rPr>
              <a:t> </a:t>
            </a:r>
            <a:r>
              <a:rPr sz="2400" spc="135" dirty="0">
                <a:solidFill>
                  <a:srgbClr val="FFFFFF"/>
                </a:solidFill>
                <a:latin typeface="Verdana"/>
                <a:cs typeface="Verdana"/>
              </a:rPr>
              <a:t>hazard</a:t>
            </a:r>
            <a:r>
              <a:rPr sz="2400" spc="225" dirty="0">
                <a:solidFill>
                  <a:srgbClr val="FFFFFF"/>
                </a:solidFill>
                <a:latin typeface="Verdana"/>
                <a:cs typeface="Verdana"/>
              </a:rPr>
              <a:t> </a:t>
            </a:r>
            <a:r>
              <a:rPr sz="2400" spc="150" dirty="0">
                <a:solidFill>
                  <a:srgbClr val="FFFFFF"/>
                </a:solidFill>
                <a:latin typeface="Verdana"/>
                <a:cs typeface="Verdana"/>
              </a:rPr>
              <a:t>precautions</a:t>
            </a:r>
            <a:r>
              <a:rPr sz="2400" spc="225" dirty="0">
                <a:solidFill>
                  <a:srgbClr val="FFFFFF"/>
                </a:solidFill>
                <a:latin typeface="Verdana"/>
                <a:cs typeface="Verdana"/>
              </a:rPr>
              <a:t> </a:t>
            </a:r>
            <a:r>
              <a:rPr sz="2400" spc="95" dirty="0">
                <a:solidFill>
                  <a:srgbClr val="FFFFFF"/>
                </a:solidFill>
                <a:latin typeface="Verdana"/>
                <a:cs typeface="Verdana"/>
              </a:rPr>
              <a:t>include:</a:t>
            </a:r>
            <a:endParaRPr sz="2400">
              <a:latin typeface="Verdana"/>
              <a:cs typeface="Verdana"/>
            </a:endParaRPr>
          </a:p>
          <a:p>
            <a:pPr marL="530225" marR="2763520" algn="just">
              <a:lnSpc>
                <a:spcPct val="114599"/>
              </a:lnSpc>
            </a:pPr>
            <a:r>
              <a:rPr sz="2400" spc="-50" dirty="0">
                <a:solidFill>
                  <a:srgbClr val="FFFFFF"/>
                </a:solidFill>
                <a:latin typeface="Verdana"/>
                <a:cs typeface="Verdana"/>
              </a:rPr>
              <a:t>Airborne</a:t>
            </a:r>
            <a:r>
              <a:rPr sz="2400" spc="-125" dirty="0">
                <a:solidFill>
                  <a:srgbClr val="FFFFFF"/>
                </a:solidFill>
                <a:latin typeface="Verdana"/>
                <a:cs typeface="Verdana"/>
              </a:rPr>
              <a:t> </a:t>
            </a:r>
            <a:r>
              <a:rPr sz="2400" spc="-25" dirty="0">
                <a:solidFill>
                  <a:srgbClr val="FFFFFF"/>
                </a:solidFill>
                <a:latin typeface="Verdana"/>
                <a:cs typeface="Verdana"/>
              </a:rPr>
              <a:t>Precautions  </a:t>
            </a:r>
            <a:r>
              <a:rPr sz="2400" spc="35" dirty="0">
                <a:solidFill>
                  <a:srgbClr val="FFFFFF"/>
                </a:solidFill>
                <a:latin typeface="Verdana"/>
                <a:cs typeface="Verdana"/>
              </a:rPr>
              <a:t>Contact </a:t>
            </a:r>
            <a:r>
              <a:rPr sz="2400" spc="-25" dirty="0">
                <a:solidFill>
                  <a:srgbClr val="FFFFFF"/>
                </a:solidFill>
                <a:latin typeface="Verdana"/>
                <a:cs typeface="Verdana"/>
              </a:rPr>
              <a:t>Precautions </a:t>
            </a:r>
            <a:r>
              <a:rPr sz="2400" spc="-830" dirty="0">
                <a:solidFill>
                  <a:srgbClr val="FFFFFF"/>
                </a:solidFill>
                <a:latin typeface="Verdana"/>
                <a:cs typeface="Verdana"/>
              </a:rPr>
              <a:t> </a:t>
            </a:r>
            <a:r>
              <a:rPr sz="2400" spc="-70" dirty="0">
                <a:solidFill>
                  <a:srgbClr val="FFFFFF"/>
                </a:solidFill>
                <a:latin typeface="Verdana"/>
                <a:cs typeface="Verdana"/>
              </a:rPr>
              <a:t>Droplet</a:t>
            </a:r>
            <a:r>
              <a:rPr sz="2400" spc="-125" dirty="0">
                <a:solidFill>
                  <a:srgbClr val="FFFFFF"/>
                </a:solidFill>
                <a:latin typeface="Verdana"/>
                <a:cs typeface="Verdana"/>
              </a:rPr>
              <a:t> </a:t>
            </a:r>
            <a:r>
              <a:rPr sz="2400" spc="-25" dirty="0">
                <a:solidFill>
                  <a:srgbClr val="FFFFFF"/>
                </a:solidFill>
                <a:latin typeface="Verdana"/>
                <a:cs typeface="Verdana"/>
              </a:rPr>
              <a:t>Precautions</a:t>
            </a:r>
            <a:endParaRPr sz="2400">
              <a:latin typeface="Verdana"/>
              <a:cs typeface="Verdana"/>
            </a:endParaRPr>
          </a:p>
        </p:txBody>
      </p:sp>
      <p:sp>
        <p:nvSpPr>
          <p:cNvPr id="8" name="object 8"/>
          <p:cNvSpPr txBox="1"/>
          <p:nvPr/>
        </p:nvSpPr>
        <p:spPr>
          <a:xfrm>
            <a:off x="920179" y="5925798"/>
            <a:ext cx="11911965" cy="695960"/>
          </a:xfrm>
          <a:prstGeom prst="rect">
            <a:avLst/>
          </a:prstGeom>
        </p:spPr>
        <p:txBody>
          <a:bodyPr vert="horz" wrap="square" lIns="0" tIns="12700" rIns="0" bIns="0" rtlCol="0">
            <a:spAutoFit/>
          </a:bodyPr>
          <a:lstStyle/>
          <a:p>
            <a:pPr marL="12700">
              <a:lnSpc>
                <a:spcPct val="100000"/>
              </a:lnSpc>
              <a:spcBef>
                <a:spcPts val="100"/>
              </a:spcBef>
            </a:pPr>
            <a:r>
              <a:rPr sz="4400" b="1" spc="-114" dirty="0">
                <a:solidFill>
                  <a:srgbClr val="FFFFFF"/>
                </a:solidFill>
                <a:latin typeface="Verdana"/>
                <a:cs typeface="Verdana"/>
              </a:rPr>
              <a:t>Specific</a:t>
            </a:r>
            <a:r>
              <a:rPr sz="4400" b="1" spc="-185" dirty="0">
                <a:solidFill>
                  <a:srgbClr val="FFFFFF"/>
                </a:solidFill>
                <a:latin typeface="Verdana"/>
                <a:cs typeface="Verdana"/>
              </a:rPr>
              <a:t> </a:t>
            </a:r>
            <a:r>
              <a:rPr sz="4400" b="1" spc="-65" dirty="0">
                <a:solidFill>
                  <a:srgbClr val="FFFFFF"/>
                </a:solidFill>
                <a:latin typeface="Verdana"/>
                <a:cs typeface="Verdana"/>
              </a:rPr>
              <a:t>health</a:t>
            </a:r>
            <a:r>
              <a:rPr sz="4400" b="1" spc="-180" dirty="0">
                <a:solidFill>
                  <a:srgbClr val="FFFFFF"/>
                </a:solidFill>
                <a:latin typeface="Verdana"/>
                <a:cs typeface="Verdana"/>
              </a:rPr>
              <a:t> </a:t>
            </a:r>
            <a:r>
              <a:rPr sz="4400" b="1" spc="-140" dirty="0">
                <a:solidFill>
                  <a:srgbClr val="FFFFFF"/>
                </a:solidFill>
                <a:latin typeface="Verdana"/>
                <a:cs typeface="Verdana"/>
              </a:rPr>
              <a:t>services</a:t>
            </a:r>
            <a:r>
              <a:rPr sz="4400" b="1" spc="-180" dirty="0">
                <a:solidFill>
                  <a:srgbClr val="FFFFFF"/>
                </a:solidFill>
                <a:latin typeface="Verdana"/>
                <a:cs typeface="Verdana"/>
              </a:rPr>
              <a:t> </a:t>
            </a:r>
            <a:r>
              <a:rPr sz="4400" b="1" spc="-110" dirty="0">
                <a:solidFill>
                  <a:srgbClr val="FFFFFF"/>
                </a:solidFill>
                <a:latin typeface="Verdana"/>
                <a:cs typeface="Verdana"/>
              </a:rPr>
              <a:t>related</a:t>
            </a:r>
            <a:r>
              <a:rPr sz="4400" b="1" spc="-180" dirty="0">
                <a:solidFill>
                  <a:srgbClr val="FFFFFF"/>
                </a:solidFill>
                <a:latin typeface="Verdana"/>
                <a:cs typeface="Verdana"/>
              </a:rPr>
              <a:t> </a:t>
            </a:r>
            <a:r>
              <a:rPr sz="4400" b="1" spc="-95" dirty="0">
                <a:solidFill>
                  <a:srgbClr val="FFFFFF"/>
                </a:solidFill>
                <a:latin typeface="Verdana"/>
                <a:cs typeface="Verdana"/>
              </a:rPr>
              <a:t>hazards</a:t>
            </a:r>
            <a:endParaRPr sz="4400">
              <a:latin typeface="Verdana"/>
              <a:cs typeface="Verdana"/>
            </a:endParaRPr>
          </a:p>
        </p:txBody>
      </p:sp>
      <p:pic>
        <p:nvPicPr>
          <p:cNvPr id="10" name="object 5">
            <a:hlinkClick r:id="rId4" action="ppaction://hlinksldjump"/>
            <a:extLst>
              <a:ext uri="{FF2B5EF4-FFF2-40B4-BE49-F238E27FC236}">
                <a16:creationId xmlns:a16="http://schemas.microsoft.com/office/drawing/2014/main" id="{C2058AF7-3E78-7A27-3B8E-3D9F4E16F684}"/>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843267"/>
            <a:ext cx="6372860" cy="1587500"/>
          </a:xfrm>
          <a:prstGeom prst="rect">
            <a:avLst/>
          </a:prstGeom>
        </p:spPr>
        <p:txBody>
          <a:bodyPr vert="horz" wrap="square" lIns="0" tIns="12065" rIns="0" bIns="0" rtlCol="0">
            <a:spAutoFit/>
          </a:bodyPr>
          <a:lstStyle/>
          <a:p>
            <a:pPr marL="12700" marR="5080">
              <a:lnSpc>
                <a:spcPct val="116500"/>
              </a:lnSpc>
              <a:spcBef>
                <a:spcPts val="95"/>
              </a:spcBef>
            </a:pPr>
            <a:r>
              <a:rPr spc="-185" dirty="0"/>
              <a:t>Aerosols </a:t>
            </a:r>
            <a:r>
              <a:rPr spc="20" dirty="0"/>
              <a:t>and</a:t>
            </a:r>
            <a:r>
              <a:rPr spc="-185" dirty="0"/>
              <a:t> </a:t>
            </a:r>
            <a:r>
              <a:rPr spc="-114" dirty="0"/>
              <a:t>splatter  </a:t>
            </a:r>
            <a:r>
              <a:rPr spc="-170" dirty="0"/>
              <a:t>risks</a:t>
            </a: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5733438"/>
            <a:ext cx="114300" cy="114300"/>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247775" y="6152538"/>
            <a:ext cx="114300" cy="114300"/>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1247775" y="6571638"/>
            <a:ext cx="114300" cy="114300"/>
          </a:xfrm>
          <a:prstGeom prst="rect">
            <a:avLst/>
          </a:prstGeom>
        </p:spPr>
      </p:pic>
      <p:sp>
        <p:nvSpPr>
          <p:cNvPr id="7" name="object 7"/>
          <p:cNvSpPr txBox="1"/>
          <p:nvPr/>
        </p:nvSpPr>
        <p:spPr>
          <a:xfrm>
            <a:off x="1015996" y="3019447"/>
            <a:ext cx="7008495" cy="3797300"/>
          </a:xfrm>
          <a:prstGeom prst="rect">
            <a:avLst/>
          </a:prstGeom>
        </p:spPr>
        <p:txBody>
          <a:bodyPr vert="horz" wrap="square" lIns="0" tIns="12700" rIns="0" bIns="0" rtlCol="0">
            <a:spAutoFit/>
          </a:bodyPr>
          <a:lstStyle/>
          <a:p>
            <a:pPr marL="12700" marR="5080" algn="just">
              <a:lnSpc>
                <a:spcPct val="114599"/>
              </a:lnSpc>
              <a:spcBef>
                <a:spcPts val="100"/>
              </a:spcBef>
            </a:pPr>
            <a:r>
              <a:rPr sz="2400" spc="60" dirty="0">
                <a:latin typeface="Verdana"/>
                <a:cs typeface="Verdana"/>
              </a:rPr>
              <a:t>There </a:t>
            </a:r>
            <a:r>
              <a:rPr sz="2400" spc="110" dirty="0">
                <a:latin typeface="Verdana"/>
                <a:cs typeface="Verdana"/>
              </a:rPr>
              <a:t>are </a:t>
            </a:r>
            <a:r>
              <a:rPr sz="2400" spc="160" dirty="0">
                <a:latin typeface="Verdana"/>
                <a:cs typeface="Verdana"/>
              </a:rPr>
              <a:t>some </a:t>
            </a:r>
            <a:r>
              <a:rPr sz="2400" spc="70" dirty="0">
                <a:latin typeface="Verdana"/>
                <a:cs typeface="Verdana"/>
              </a:rPr>
              <a:t>simple, </a:t>
            </a:r>
            <a:r>
              <a:rPr sz="2400" spc="30" dirty="0">
                <a:latin typeface="Verdana"/>
                <a:cs typeface="Verdana"/>
              </a:rPr>
              <a:t>yet </a:t>
            </a:r>
            <a:r>
              <a:rPr sz="2400" spc="25" dirty="0">
                <a:latin typeface="Verdana"/>
                <a:cs typeface="Verdana"/>
              </a:rPr>
              <a:t>very </a:t>
            </a:r>
            <a:r>
              <a:rPr sz="2400" spc="125" dirty="0">
                <a:latin typeface="Verdana"/>
                <a:cs typeface="Verdana"/>
              </a:rPr>
              <a:t>effective </a:t>
            </a:r>
            <a:r>
              <a:rPr sz="2400" spc="130" dirty="0">
                <a:latin typeface="Verdana"/>
                <a:cs typeface="Verdana"/>
              </a:rPr>
              <a:t> </a:t>
            </a:r>
            <a:r>
              <a:rPr sz="2400" spc="155" dirty="0">
                <a:latin typeface="Verdana"/>
                <a:cs typeface="Verdana"/>
              </a:rPr>
              <a:t>actions </a:t>
            </a:r>
            <a:r>
              <a:rPr sz="2400" spc="110" dirty="0">
                <a:latin typeface="Verdana"/>
                <a:cs typeface="Verdana"/>
              </a:rPr>
              <a:t>health </a:t>
            </a:r>
            <a:r>
              <a:rPr sz="2400" spc="114" dirty="0">
                <a:latin typeface="Verdana"/>
                <a:cs typeface="Verdana"/>
              </a:rPr>
              <a:t>service </a:t>
            </a:r>
            <a:r>
              <a:rPr sz="2400" spc="140" dirty="0">
                <a:latin typeface="Verdana"/>
                <a:cs typeface="Verdana"/>
              </a:rPr>
              <a:t>organisations </a:t>
            </a:r>
            <a:r>
              <a:rPr sz="2400" spc="210" dirty="0">
                <a:latin typeface="Verdana"/>
                <a:cs typeface="Verdana"/>
              </a:rPr>
              <a:t>can </a:t>
            </a:r>
            <a:r>
              <a:rPr sz="2400" spc="215" dirty="0">
                <a:latin typeface="Verdana"/>
                <a:cs typeface="Verdana"/>
              </a:rPr>
              <a:t> </a:t>
            </a:r>
            <a:r>
              <a:rPr sz="2400" spc="70" dirty="0">
                <a:latin typeface="Verdana"/>
                <a:cs typeface="Verdana"/>
              </a:rPr>
              <a:t>take</a:t>
            </a:r>
            <a:r>
              <a:rPr sz="2400" spc="225" dirty="0">
                <a:latin typeface="Verdana"/>
                <a:cs typeface="Verdana"/>
              </a:rPr>
              <a:t> </a:t>
            </a:r>
            <a:r>
              <a:rPr sz="2400" spc="40" dirty="0">
                <a:latin typeface="Verdana"/>
                <a:cs typeface="Verdana"/>
              </a:rPr>
              <a:t>to</a:t>
            </a:r>
            <a:r>
              <a:rPr sz="2400" spc="225" dirty="0">
                <a:latin typeface="Verdana"/>
                <a:cs typeface="Verdana"/>
              </a:rPr>
              <a:t> </a:t>
            </a:r>
            <a:r>
              <a:rPr sz="2400" spc="110" dirty="0">
                <a:latin typeface="Verdana"/>
                <a:cs typeface="Verdana"/>
              </a:rPr>
              <a:t>help</a:t>
            </a:r>
            <a:r>
              <a:rPr sz="2400" spc="225" dirty="0">
                <a:latin typeface="Verdana"/>
                <a:cs typeface="Verdana"/>
              </a:rPr>
              <a:t> </a:t>
            </a:r>
            <a:r>
              <a:rPr sz="2400" spc="160" dirty="0">
                <a:latin typeface="Verdana"/>
                <a:cs typeface="Verdana"/>
              </a:rPr>
              <a:t>reduce</a:t>
            </a:r>
            <a:r>
              <a:rPr sz="2400" spc="229" dirty="0">
                <a:latin typeface="Verdana"/>
                <a:cs typeface="Verdana"/>
              </a:rPr>
              <a:t> </a:t>
            </a:r>
            <a:r>
              <a:rPr sz="2400" spc="60" dirty="0">
                <a:latin typeface="Verdana"/>
                <a:cs typeface="Verdana"/>
              </a:rPr>
              <a:t>the</a:t>
            </a:r>
            <a:r>
              <a:rPr sz="2400" spc="225" dirty="0">
                <a:latin typeface="Verdana"/>
                <a:cs typeface="Verdana"/>
              </a:rPr>
              <a:t> </a:t>
            </a:r>
            <a:r>
              <a:rPr sz="2400" spc="-20" dirty="0">
                <a:latin typeface="Verdana"/>
                <a:cs typeface="Verdana"/>
              </a:rPr>
              <a:t>risk</a:t>
            </a:r>
            <a:r>
              <a:rPr sz="2400" spc="225" dirty="0">
                <a:latin typeface="Verdana"/>
                <a:cs typeface="Verdana"/>
              </a:rPr>
              <a:t> </a:t>
            </a:r>
            <a:r>
              <a:rPr sz="2400" spc="80" dirty="0">
                <a:latin typeface="Verdana"/>
                <a:cs typeface="Verdana"/>
              </a:rPr>
              <a:t>of</a:t>
            </a:r>
            <a:r>
              <a:rPr sz="2400" spc="229" dirty="0">
                <a:latin typeface="Verdana"/>
                <a:cs typeface="Verdana"/>
              </a:rPr>
              <a:t> </a:t>
            </a:r>
            <a:r>
              <a:rPr sz="2400" spc="120" dirty="0">
                <a:latin typeface="Verdana"/>
                <a:cs typeface="Verdana"/>
              </a:rPr>
              <a:t>infection</a:t>
            </a:r>
            <a:endParaRPr sz="2400" dirty="0">
              <a:latin typeface="Verdana"/>
              <a:cs typeface="Verdana"/>
            </a:endParaRPr>
          </a:p>
          <a:p>
            <a:pPr marL="12700" algn="just">
              <a:lnSpc>
                <a:spcPct val="100000"/>
              </a:lnSpc>
              <a:spcBef>
                <a:spcPts val="420"/>
              </a:spcBef>
            </a:pPr>
            <a:r>
              <a:rPr sz="2400" spc="120" dirty="0">
                <a:latin typeface="Verdana"/>
                <a:cs typeface="Verdana"/>
              </a:rPr>
              <a:t>transmission</a:t>
            </a:r>
            <a:r>
              <a:rPr sz="2400" spc="225" dirty="0">
                <a:latin typeface="Verdana"/>
                <a:cs typeface="Verdana"/>
              </a:rPr>
              <a:t> </a:t>
            </a:r>
            <a:r>
              <a:rPr sz="2400" spc="75" dirty="0">
                <a:latin typeface="Verdana"/>
                <a:cs typeface="Verdana"/>
              </a:rPr>
              <a:t>via</a:t>
            </a:r>
            <a:r>
              <a:rPr sz="2400" spc="225" dirty="0">
                <a:latin typeface="Verdana"/>
                <a:cs typeface="Verdana"/>
              </a:rPr>
              <a:t> </a:t>
            </a:r>
            <a:r>
              <a:rPr sz="2400" spc="145" dirty="0">
                <a:latin typeface="Verdana"/>
                <a:cs typeface="Verdana"/>
              </a:rPr>
              <a:t>aerosols</a:t>
            </a:r>
            <a:r>
              <a:rPr sz="2400" spc="225" dirty="0">
                <a:latin typeface="Verdana"/>
                <a:cs typeface="Verdana"/>
              </a:rPr>
              <a:t> </a:t>
            </a:r>
            <a:r>
              <a:rPr sz="2400" spc="175" dirty="0">
                <a:latin typeface="Verdana"/>
                <a:cs typeface="Verdana"/>
              </a:rPr>
              <a:t>and</a:t>
            </a:r>
            <a:r>
              <a:rPr sz="2400" spc="229" dirty="0">
                <a:latin typeface="Verdana"/>
                <a:cs typeface="Verdana"/>
              </a:rPr>
              <a:t> </a:t>
            </a:r>
            <a:r>
              <a:rPr sz="2400" spc="80" dirty="0">
                <a:latin typeface="Verdana"/>
                <a:cs typeface="Verdana"/>
              </a:rPr>
              <a:t>splatter.</a:t>
            </a:r>
            <a:endParaRPr sz="2400" dirty="0">
              <a:latin typeface="Verdana"/>
              <a:cs typeface="Verdana"/>
            </a:endParaRPr>
          </a:p>
          <a:p>
            <a:pPr marL="530225" marR="4766310" indent="-518159">
              <a:lnSpc>
                <a:spcPct val="114599"/>
              </a:lnSpc>
              <a:spcBef>
                <a:spcPts val="3300"/>
              </a:spcBef>
            </a:pPr>
            <a:r>
              <a:rPr sz="2400" spc="35" dirty="0">
                <a:latin typeface="Verdana"/>
                <a:cs typeface="Verdana"/>
              </a:rPr>
              <a:t>They</a:t>
            </a:r>
            <a:r>
              <a:rPr sz="2400" spc="155" dirty="0">
                <a:latin typeface="Verdana"/>
                <a:cs typeface="Verdana"/>
              </a:rPr>
              <a:t> </a:t>
            </a:r>
            <a:r>
              <a:rPr sz="2400" spc="95" dirty="0">
                <a:latin typeface="Verdana"/>
                <a:cs typeface="Verdana"/>
              </a:rPr>
              <a:t>include: </a:t>
            </a:r>
            <a:r>
              <a:rPr sz="2400" spc="-830" dirty="0">
                <a:latin typeface="Verdana"/>
                <a:cs typeface="Verdana"/>
              </a:rPr>
              <a:t> </a:t>
            </a:r>
            <a:r>
              <a:rPr sz="2400" spc="75" dirty="0">
                <a:latin typeface="Verdana"/>
                <a:cs typeface="Verdana"/>
              </a:rPr>
              <a:t>Isolation </a:t>
            </a:r>
            <a:r>
              <a:rPr sz="2400" spc="80" dirty="0">
                <a:latin typeface="Verdana"/>
                <a:cs typeface="Verdana"/>
              </a:rPr>
              <a:t> </a:t>
            </a:r>
            <a:r>
              <a:rPr sz="2400" spc="160" dirty="0">
                <a:latin typeface="Verdana"/>
                <a:cs typeface="Verdana"/>
              </a:rPr>
              <a:t>Cleaning</a:t>
            </a:r>
            <a:endParaRPr sz="2400" dirty="0">
              <a:latin typeface="Verdana"/>
              <a:cs typeface="Verdana"/>
            </a:endParaRPr>
          </a:p>
          <a:p>
            <a:pPr marL="530225">
              <a:lnSpc>
                <a:spcPct val="100000"/>
              </a:lnSpc>
              <a:spcBef>
                <a:spcPts val="420"/>
              </a:spcBef>
            </a:pPr>
            <a:r>
              <a:rPr sz="2400" spc="75" dirty="0">
                <a:latin typeface="Verdana"/>
                <a:cs typeface="Verdana"/>
              </a:rPr>
              <a:t>Sterilisation</a:t>
            </a:r>
            <a:endParaRPr sz="2400" dirty="0">
              <a:latin typeface="Verdana"/>
              <a:cs typeface="Verdana"/>
            </a:endParaRPr>
          </a:p>
        </p:txBody>
      </p:sp>
      <p:grpSp>
        <p:nvGrpSpPr>
          <p:cNvPr id="8" name="object 8"/>
          <p:cNvGrpSpPr/>
          <p:nvPr/>
        </p:nvGrpSpPr>
        <p:grpSpPr>
          <a:xfrm>
            <a:off x="8689363" y="0"/>
            <a:ext cx="9598660" cy="10287000"/>
            <a:chOff x="8689363" y="0"/>
            <a:chExt cx="9598660" cy="10287000"/>
          </a:xfrm>
        </p:grpSpPr>
        <p:pic>
          <p:nvPicPr>
            <p:cNvPr id="9" name="object 9"/>
            <p:cNvPicPr/>
            <p:nvPr/>
          </p:nvPicPr>
          <p:blipFill>
            <a:blip r:embed="rId3" cstate="print"/>
            <a:stretch>
              <a:fillRect/>
            </a:stretch>
          </p:blipFill>
          <p:spPr>
            <a:xfrm>
              <a:off x="8689363" y="9525"/>
              <a:ext cx="9598636" cy="10277474"/>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11" name="object 11"/>
            <p:cNvPicPr/>
            <p:nvPr/>
          </p:nvPicPr>
          <p:blipFill>
            <a:blip r:embed="rId5" cstate="print"/>
            <a:stretch>
              <a:fillRect/>
            </a:stretch>
          </p:blipFill>
          <p:spPr>
            <a:xfrm>
              <a:off x="8689363" y="0"/>
              <a:ext cx="9598636" cy="10286999"/>
            </a:xfrm>
            <a:prstGeom prst="rect">
              <a:avLst/>
            </a:prstGeom>
          </p:spPr>
        </p:pic>
      </p:grpSp>
      <p:pic>
        <p:nvPicPr>
          <p:cNvPr id="13" name="object 5">
            <a:hlinkClick r:id="rId6" action="ppaction://hlinksldjump"/>
            <a:extLst>
              <a:ext uri="{FF2B5EF4-FFF2-40B4-BE49-F238E27FC236}">
                <a16:creationId xmlns:a16="http://schemas.microsoft.com/office/drawing/2014/main" id="{872B796F-5729-2622-5A2E-2804D544C9C2}"/>
              </a:ext>
            </a:extLst>
          </p:cNvPr>
          <p:cNvPicPr/>
          <p:nvPr/>
        </p:nvPicPr>
        <p:blipFill>
          <a:blip r:embed="rId7"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5458221"/>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247775" y="7183009"/>
            <a:ext cx="114300" cy="1143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247775" y="7602109"/>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8021209"/>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8440309"/>
            <a:ext cx="114300" cy="114300"/>
          </a:xfrm>
          <a:prstGeom prst="rect">
            <a:avLst/>
          </a:prstGeom>
        </p:spPr>
      </p:pic>
      <p:sp>
        <p:nvSpPr>
          <p:cNvPr id="7" name="object 7"/>
          <p:cNvSpPr txBox="1"/>
          <p:nvPr/>
        </p:nvSpPr>
        <p:spPr>
          <a:xfrm>
            <a:off x="1534071" y="6983619"/>
            <a:ext cx="3404870" cy="1701800"/>
          </a:xfrm>
          <a:prstGeom prst="rect">
            <a:avLst/>
          </a:prstGeom>
        </p:spPr>
        <p:txBody>
          <a:bodyPr vert="horz" wrap="square" lIns="0" tIns="12700" rIns="0" bIns="0" rtlCol="0">
            <a:spAutoFit/>
          </a:bodyPr>
          <a:lstStyle/>
          <a:p>
            <a:pPr marL="12700" marR="1402715">
              <a:lnSpc>
                <a:spcPct val="114599"/>
              </a:lnSpc>
              <a:spcBef>
                <a:spcPts val="100"/>
              </a:spcBef>
            </a:pPr>
            <a:r>
              <a:rPr sz="2400" spc="-85" dirty="0">
                <a:solidFill>
                  <a:srgbClr val="FFFFFF"/>
                </a:solidFill>
                <a:latin typeface="Verdana"/>
                <a:cs typeface="Verdana"/>
              </a:rPr>
              <a:t>The</a:t>
            </a:r>
            <a:r>
              <a:rPr sz="2400" spc="-125" dirty="0">
                <a:solidFill>
                  <a:srgbClr val="FFFFFF"/>
                </a:solidFill>
                <a:latin typeface="Verdana"/>
                <a:cs typeface="Verdana"/>
              </a:rPr>
              <a:t> </a:t>
            </a:r>
            <a:r>
              <a:rPr sz="2400" spc="-110" dirty="0">
                <a:solidFill>
                  <a:srgbClr val="FFFFFF"/>
                </a:solidFill>
                <a:latin typeface="Verdana"/>
                <a:cs typeface="Verdana"/>
              </a:rPr>
              <a:t>skin  </a:t>
            </a:r>
            <a:r>
              <a:rPr sz="2400" spc="-50" dirty="0">
                <a:solidFill>
                  <a:srgbClr val="FFFFFF"/>
                </a:solidFill>
                <a:latin typeface="Verdana"/>
                <a:cs typeface="Verdana"/>
              </a:rPr>
              <a:t>Inflammation</a:t>
            </a:r>
            <a:endParaRPr sz="2400">
              <a:latin typeface="Verdana"/>
              <a:cs typeface="Verdana"/>
            </a:endParaRPr>
          </a:p>
          <a:p>
            <a:pPr marL="12700" marR="5080">
              <a:lnSpc>
                <a:spcPct val="114599"/>
              </a:lnSpc>
            </a:pPr>
            <a:r>
              <a:rPr sz="2400" spc="-85" dirty="0">
                <a:solidFill>
                  <a:srgbClr val="FFFFFF"/>
                </a:solidFill>
                <a:latin typeface="Verdana"/>
                <a:cs typeface="Verdana"/>
              </a:rPr>
              <a:t>The</a:t>
            </a:r>
            <a:r>
              <a:rPr sz="2400" spc="-125" dirty="0">
                <a:solidFill>
                  <a:srgbClr val="FFFFFF"/>
                </a:solidFill>
                <a:latin typeface="Verdana"/>
                <a:cs typeface="Verdana"/>
              </a:rPr>
              <a:t> </a:t>
            </a:r>
            <a:r>
              <a:rPr sz="2400" spc="-60" dirty="0">
                <a:solidFill>
                  <a:srgbClr val="FFFFFF"/>
                </a:solidFill>
                <a:latin typeface="Verdana"/>
                <a:cs typeface="Verdana"/>
              </a:rPr>
              <a:t>respiratory</a:t>
            </a:r>
            <a:r>
              <a:rPr sz="2400" spc="-125" dirty="0">
                <a:solidFill>
                  <a:srgbClr val="FFFFFF"/>
                </a:solidFill>
                <a:latin typeface="Verdana"/>
                <a:cs typeface="Verdana"/>
              </a:rPr>
              <a:t> </a:t>
            </a:r>
            <a:r>
              <a:rPr sz="2400" spc="-30" dirty="0">
                <a:solidFill>
                  <a:srgbClr val="FFFFFF"/>
                </a:solidFill>
                <a:latin typeface="Verdana"/>
                <a:cs typeface="Verdana"/>
              </a:rPr>
              <a:t>system  </a:t>
            </a:r>
            <a:r>
              <a:rPr sz="2400" spc="-20" dirty="0">
                <a:solidFill>
                  <a:srgbClr val="FFFFFF"/>
                </a:solidFill>
                <a:latin typeface="Verdana"/>
                <a:cs typeface="Verdana"/>
              </a:rPr>
              <a:t>Antibodies</a:t>
            </a:r>
            <a:endParaRPr sz="2400">
              <a:latin typeface="Verdana"/>
              <a:cs typeface="Verdana"/>
            </a:endParaRPr>
          </a:p>
        </p:txBody>
      </p:sp>
      <p:sp>
        <p:nvSpPr>
          <p:cNvPr id="9" name="object 9"/>
          <p:cNvSpPr txBox="1"/>
          <p:nvPr/>
        </p:nvSpPr>
        <p:spPr>
          <a:xfrm>
            <a:off x="920179" y="5925796"/>
            <a:ext cx="9773920" cy="695960"/>
          </a:xfrm>
          <a:prstGeom prst="rect">
            <a:avLst/>
          </a:prstGeom>
        </p:spPr>
        <p:txBody>
          <a:bodyPr vert="horz" wrap="square" lIns="0" tIns="12700" rIns="0" bIns="0" rtlCol="0">
            <a:spAutoFit/>
          </a:bodyPr>
          <a:lstStyle/>
          <a:p>
            <a:pPr marL="12700">
              <a:lnSpc>
                <a:spcPct val="100000"/>
              </a:lnSpc>
              <a:spcBef>
                <a:spcPts val="100"/>
              </a:spcBef>
            </a:pPr>
            <a:r>
              <a:rPr sz="4400" b="1" spc="-220" dirty="0">
                <a:solidFill>
                  <a:srgbClr val="FFFFFF"/>
                </a:solidFill>
                <a:latin typeface="Verdana"/>
                <a:cs typeface="Verdana"/>
              </a:rPr>
              <a:t>Our</a:t>
            </a:r>
            <a:r>
              <a:rPr sz="4400" b="1" spc="-185" dirty="0">
                <a:solidFill>
                  <a:srgbClr val="FFFFFF"/>
                </a:solidFill>
                <a:latin typeface="Verdana"/>
                <a:cs typeface="Verdana"/>
              </a:rPr>
              <a:t> </a:t>
            </a:r>
            <a:r>
              <a:rPr sz="4400" b="1" spc="-140" dirty="0">
                <a:solidFill>
                  <a:srgbClr val="FFFFFF"/>
                </a:solidFill>
                <a:latin typeface="Verdana"/>
                <a:cs typeface="Verdana"/>
              </a:rPr>
              <a:t>body’s</a:t>
            </a:r>
            <a:r>
              <a:rPr sz="4400" b="1" spc="-185" dirty="0">
                <a:solidFill>
                  <a:srgbClr val="FFFFFF"/>
                </a:solidFill>
                <a:latin typeface="Verdana"/>
                <a:cs typeface="Verdana"/>
              </a:rPr>
              <a:t> </a:t>
            </a:r>
            <a:r>
              <a:rPr sz="4400" b="1" spc="-120" dirty="0">
                <a:solidFill>
                  <a:srgbClr val="FFFFFF"/>
                </a:solidFill>
                <a:latin typeface="Verdana"/>
                <a:cs typeface="Verdana"/>
              </a:rPr>
              <a:t>defence</a:t>
            </a:r>
            <a:r>
              <a:rPr sz="4400" b="1" spc="-185" dirty="0">
                <a:solidFill>
                  <a:srgbClr val="FFFFFF"/>
                </a:solidFill>
                <a:latin typeface="Verdana"/>
                <a:cs typeface="Verdana"/>
              </a:rPr>
              <a:t> </a:t>
            </a:r>
            <a:r>
              <a:rPr sz="4400" b="1" spc="-30" dirty="0">
                <a:solidFill>
                  <a:srgbClr val="FFFFFF"/>
                </a:solidFill>
                <a:latin typeface="Verdana"/>
                <a:cs typeface="Verdana"/>
              </a:rPr>
              <a:t>mechanisms</a:t>
            </a:r>
            <a:endParaRPr sz="4400">
              <a:latin typeface="Verdana"/>
              <a:cs typeface="Verdana"/>
            </a:endParaRPr>
          </a:p>
        </p:txBody>
      </p:sp>
      <p:pic>
        <p:nvPicPr>
          <p:cNvPr id="11" name="object 5">
            <a:hlinkClick r:id="rId4" action="ppaction://hlinksldjump"/>
            <a:extLst>
              <a:ext uri="{FF2B5EF4-FFF2-40B4-BE49-F238E27FC236}">
                <a16:creationId xmlns:a16="http://schemas.microsoft.com/office/drawing/2014/main" id="{AB3DF581-69EC-243B-ABCD-712DB7982D58}"/>
              </a:ext>
            </a:extLst>
          </p:cNvPr>
          <p:cNvPicPr/>
          <p:nvPr/>
        </p:nvPicPr>
        <p:blipFill>
          <a:blip r:embed="rId5"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8" name="TextBox 7">
            <a:extLst>
              <a:ext uri="{FF2B5EF4-FFF2-40B4-BE49-F238E27FC236}">
                <a16:creationId xmlns:a16="http://schemas.microsoft.com/office/drawing/2014/main" id="{0D74CF73-3DAD-C9E4-AD11-06001FF2BE24}"/>
              </a:ext>
            </a:extLst>
          </p:cNvPr>
          <p:cNvSpPr txBox="1"/>
          <p:nvPr/>
        </p:nvSpPr>
        <p:spPr>
          <a:xfrm>
            <a:off x="7580719" y="7372854"/>
            <a:ext cx="9173210" cy="1200329"/>
          </a:xfrm>
          <a:prstGeom prst="rect">
            <a:avLst/>
          </a:prstGeom>
          <a:noFill/>
        </p:spPr>
        <p:txBody>
          <a:bodyPr wrap="square" rtlCol="0">
            <a:spAutoFit/>
          </a:bodyPr>
          <a:lstStyle/>
          <a:p>
            <a:r>
              <a:rPr lang="en-A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Our body’s defence mechanisms- Watch video </a:t>
            </a:r>
            <a:r>
              <a:rPr lang="en-AU"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Introduction to Body Defenses and Barrier </a:t>
            </a:r>
            <a:r>
              <a:rPr lang="en-AU" sz="2400"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Defense</a:t>
            </a:r>
            <a:endParaRPr lang="en-AU" sz="2400" dirty="0">
              <a:solidFill>
                <a:schemeClr val="bg1"/>
              </a:solidFill>
              <a:effectLst/>
              <a:latin typeface="Times New Roman" panose="02020603050405020304" pitchFamily="18" charset="0"/>
              <a:ea typeface="Times New Roman" panose="02020603050405020304" pitchFamily="18" charset="0"/>
            </a:endParaRPr>
          </a:p>
          <a:p>
            <a:endParaRPr lang="en-AU" sz="2400" dirty="0">
              <a:solidFill>
                <a:schemeClr val="bg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953833"/>
            <a:ext cx="1625600" cy="695960"/>
          </a:xfrm>
          <a:prstGeom prst="rect">
            <a:avLst/>
          </a:prstGeom>
        </p:spPr>
        <p:txBody>
          <a:bodyPr vert="horz" wrap="square" lIns="0" tIns="12700" rIns="0" bIns="0" rtlCol="0">
            <a:spAutoFit/>
          </a:bodyPr>
          <a:lstStyle/>
          <a:p>
            <a:pPr marL="12700">
              <a:lnSpc>
                <a:spcPct val="100000"/>
              </a:lnSpc>
              <a:spcBef>
                <a:spcPts val="100"/>
              </a:spcBef>
            </a:pPr>
            <a:r>
              <a:rPr spc="-125" dirty="0"/>
              <a:t>Spills</a:t>
            </a: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3180597"/>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4018797"/>
            <a:ext cx="114300" cy="11430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247775" y="4437897"/>
            <a:ext cx="114300" cy="11430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47775" y="5276097"/>
            <a:ext cx="114300" cy="114300"/>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47775" y="5695197"/>
            <a:ext cx="114300" cy="114300"/>
          </a:xfrm>
          <a:prstGeom prst="rect">
            <a:avLst/>
          </a:prstGeom>
        </p:spPr>
      </p:pic>
      <p:sp>
        <p:nvSpPr>
          <p:cNvPr id="9" name="object 9"/>
          <p:cNvSpPr txBox="1"/>
          <p:nvPr/>
        </p:nvSpPr>
        <p:spPr>
          <a:xfrm>
            <a:off x="1015996" y="2143008"/>
            <a:ext cx="7252334" cy="5054600"/>
          </a:xfrm>
          <a:prstGeom prst="rect">
            <a:avLst/>
          </a:prstGeom>
        </p:spPr>
        <p:txBody>
          <a:bodyPr vert="horz" wrap="square" lIns="0" tIns="12700" rIns="0" bIns="0" rtlCol="0">
            <a:spAutoFit/>
          </a:bodyPr>
          <a:lstStyle/>
          <a:p>
            <a:pPr marL="12700" marR="5080">
              <a:lnSpc>
                <a:spcPct val="114599"/>
              </a:lnSpc>
              <a:spcBef>
                <a:spcPts val="100"/>
              </a:spcBef>
            </a:pPr>
            <a:r>
              <a:rPr sz="2400" spc="35" dirty="0">
                <a:latin typeface="Verdana"/>
                <a:cs typeface="Verdana"/>
              </a:rPr>
              <a:t>The</a:t>
            </a:r>
            <a:r>
              <a:rPr sz="2400" spc="225" dirty="0">
                <a:latin typeface="Verdana"/>
                <a:cs typeface="Verdana"/>
              </a:rPr>
              <a:t> </a:t>
            </a:r>
            <a:r>
              <a:rPr sz="2400" spc="160" dirty="0">
                <a:latin typeface="Verdana"/>
                <a:cs typeface="Verdana"/>
              </a:rPr>
              <a:t>procedure</a:t>
            </a:r>
            <a:r>
              <a:rPr sz="2400" spc="229" dirty="0">
                <a:latin typeface="Verdana"/>
                <a:cs typeface="Verdana"/>
              </a:rPr>
              <a:t> </a:t>
            </a:r>
            <a:r>
              <a:rPr sz="2400" spc="50" dirty="0">
                <a:latin typeface="Verdana"/>
                <a:cs typeface="Verdana"/>
              </a:rPr>
              <a:t>for</a:t>
            </a:r>
            <a:r>
              <a:rPr sz="2400" spc="225" dirty="0">
                <a:latin typeface="Verdana"/>
                <a:cs typeface="Verdana"/>
              </a:rPr>
              <a:t> </a:t>
            </a:r>
            <a:r>
              <a:rPr sz="2400" spc="160" dirty="0">
                <a:latin typeface="Verdana"/>
                <a:cs typeface="Verdana"/>
              </a:rPr>
              <a:t>cleaning</a:t>
            </a:r>
            <a:r>
              <a:rPr sz="2400" spc="229" dirty="0">
                <a:latin typeface="Verdana"/>
                <a:cs typeface="Verdana"/>
              </a:rPr>
              <a:t> </a:t>
            </a:r>
            <a:r>
              <a:rPr sz="2400" spc="105" dirty="0">
                <a:latin typeface="Verdana"/>
                <a:cs typeface="Verdana"/>
              </a:rPr>
              <a:t>up</a:t>
            </a:r>
            <a:r>
              <a:rPr sz="2400" spc="225" dirty="0">
                <a:latin typeface="Verdana"/>
                <a:cs typeface="Verdana"/>
              </a:rPr>
              <a:t> </a:t>
            </a:r>
            <a:r>
              <a:rPr sz="2400" spc="60" dirty="0">
                <a:latin typeface="Verdana"/>
                <a:cs typeface="Verdana"/>
              </a:rPr>
              <a:t>the</a:t>
            </a:r>
            <a:r>
              <a:rPr sz="2400" spc="229" dirty="0">
                <a:latin typeface="Verdana"/>
                <a:cs typeface="Verdana"/>
              </a:rPr>
              <a:t> </a:t>
            </a:r>
            <a:r>
              <a:rPr sz="2400" spc="75" dirty="0">
                <a:latin typeface="Verdana"/>
                <a:cs typeface="Verdana"/>
              </a:rPr>
              <a:t>spill</a:t>
            </a:r>
            <a:r>
              <a:rPr sz="2400" spc="229" dirty="0">
                <a:latin typeface="Verdana"/>
                <a:cs typeface="Verdana"/>
              </a:rPr>
              <a:t> </a:t>
            </a:r>
            <a:r>
              <a:rPr sz="2400" spc="15" dirty="0">
                <a:latin typeface="Verdana"/>
                <a:cs typeface="Verdana"/>
              </a:rPr>
              <a:t>will </a:t>
            </a:r>
            <a:r>
              <a:rPr sz="2400" spc="-830" dirty="0">
                <a:latin typeface="Verdana"/>
                <a:cs typeface="Verdana"/>
              </a:rPr>
              <a:t> </a:t>
            </a:r>
            <a:r>
              <a:rPr sz="2400" spc="55" dirty="0">
                <a:latin typeface="Verdana"/>
                <a:cs typeface="Verdana"/>
              </a:rPr>
              <a:t>vary</a:t>
            </a:r>
            <a:r>
              <a:rPr sz="2400" spc="225" dirty="0">
                <a:latin typeface="Verdana"/>
                <a:cs typeface="Verdana"/>
              </a:rPr>
              <a:t> </a:t>
            </a:r>
            <a:r>
              <a:rPr sz="2400" spc="170" dirty="0">
                <a:latin typeface="Verdana"/>
                <a:cs typeface="Verdana"/>
              </a:rPr>
              <a:t>depending</a:t>
            </a:r>
            <a:r>
              <a:rPr sz="2400" spc="229" dirty="0">
                <a:latin typeface="Verdana"/>
                <a:cs typeface="Verdana"/>
              </a:rPr>
              <a:t> </a:t>
            </a:r>
            <a:r>
              <a:rPr sz="2400" spc="80" dirty="0">
                <a:latin typeface="Verdana"/>
                <a:cs typeface="Verdana"/>
              </a:rPr>
              <a:t>on</a:t>
            </a:r>
            <a:r>
              <a:rPr sz="2400" spc="225" dirty="0">
                <a:latin typeface="Verdana"/>
                <a:cs typeface="Verdana"/>
              </a:rPr>
              <a:t> </a:t>
            </a:r>
            <a:r>
              <a:rPr sz="2400" spc="60" dirty="0">
                <a:latin typeface="Verdana"/>
                <a:cs typeface="Verdana"/>
              </a:rPr>
              <a:t>the</a:t>
            </a:r>
            <a:r>
              <a:rPr sz="2400" spc="229" dirty="0">
                <a:latin typeface="Verdana"/>
                <a:cs typeface="Verdana"/>
              </a:rPr>
              <a:t> </a:t>
            </a:r>
            <a:r>
              <a:rPr sz="2400" spc="80" dirty="0">
                <a:latin typeface="Verdana"/>
                <a:cs typeface="Verdana"/>
              </a:rPr>
              <a:t>following:</a:t>
            </a:r>
            <a:endParaRPr sz="2400">
              <a:latin typeface="Verdana"/>
              <a:cs typeface="Verdana"/>
            </a:endParaRPr>
          </a:p>
          <a:p>
            <a:pPr marL="530225" marR="694690">
              <a:lnSpc>
                <a:spcPct val="114599"/>
              </a:lnSpc>
            </a:pPr>
            <a:r>
              <a:rPr sz="2400" spc="90" dirty="0">
                <a:latin typeface="Verdana"/>
                <a:cs typeface="Verdana"/>
              </a:rPr>
              <a:t>type</a:t>
            </a:r>
            <a:r>
              <a:rPr sz="2400" spc="225" dirty="0">
                <a:latin typeface="Verdana"/>
                <a:cs typeface="Verdana"/>
              </a:rPr>
              <a:t> </a:t>
            </a:r>
            <a:r>
              <a:rPr sz="2400" spc="80" dirty="0">
                <a:latin typeface="Verdana"/>
                <a:cs typeface="Verdana"/>
              </a:rPr>
              <a:t>of</a:t>
            </a:r>
            <a:r>
              <a:rPr sz="2400" spc="229" dirty="0">
                <a:latin typeface="Verdana"/>
                <a:cs typeface="Verdana"/>
              </a:rPr>
              <a:t> </a:t>
            </a:r>
            <a:r>
              <a:rPr sz="2400" spc="75" dirty="0">
                <a:latin typeface="Verdana"/>
                <a:cs typeface="Verdana"/>
              </a:rPr>
              <a:t>spill</a:t>
            </a:r>
            <a:r>
              <a:rPr sz="2400" spc="229" dirty="0">
                <a:latin typeface="Verdana"/>
                <a:cs typeface="Verdana"/>
              </a:rPr>
              <a:t> </a:t>
            </a:r>
            <a:r>
              <a:rPr sz="2400" spc="40" dirty="0">
                <a:latin typeface="Verdana"/>
                <a:cs typeface="Verdana"/>
              </a:rPr>
              <a:t>(i.e.</a:t>
            </a:r>
            <a:r>
              <a:rPr sz="2400" spc="225" dirty="0">
                <a:latin typeface="Verdana"/>
                <a:cs typeface="Verdana"/>
              </a:rPr>
              <a:t> </a:t>
            </a:r>
            <a:r>
              <a:rPr sz="2400" spc="70" dirty="0">
                <a:latin typeface="Verdana"/>
                <a:cs typeface="Verdana"/>
              </a:rPr>
              <a:t>food,</a:t>
            </a:r>
            <a:r>
              <a:rPr sz="2400" spc="229" dirty="0">
                <a:latin typeface="Verdana"/>
                <a:cs typeface="Verdana"/>
              </a:rPr>
              <a:t> </a:t>
            </a:r>
            <a:r>
              <a:rPr sz="2400" spc="185" dirty="0">
                <a:latin typeface="Verdana"/>
                <a:cs typeface="Verdana"/>
              </a:rPr>
              <a:t>chemicals</a:t>
            </a:r>
            <a:r>
              <a:rPr sz="2400" spc="229" dirty="0">
                <a:latin typeface="Verdana"/>
                <a:cs typeface="Verdana"/>
              </a:rPr>
              <a:t> </a:t>
            </a:r>
            <a:r>
              <a:rPr sz="2400" spc="20" dirty="0">
                <a:latin typeface="Verdana"/>
                <a:cs typeface="Verdana"/>
              </a:rPr>
              <a:t>or </a:t>
            </a:r>
            <a:r>
              <a:rPr sz="2400" spc="-830" dirty="0">
                <a:latin typeface="Verdana"/>
                <a:cs typeface="Verdana"/>
              </a:rPr>
              <a:t> </a:t>
            </a:r>
            <a:r>
              <a:rPr sz="2400" spc="220" dirty="0">
                <a:latin typeface="Verdana"/>
                <a:cs typeface="Verdana"/>
              </a:rPr>
              <a:t>blood)</a:t>
            </a:r>
            <a:endParaRPr sz="2400">
              <a:latin typeface="Verdana"/>
              <a:cs typeface="Verdana"/>
            </a:endParaRPr>
          </a:p>
          <a:p>
            <a:pPr marL="530225">
              <a:lnSpc>
                <a:spcPct val="100000"/>
              </a:lnSpc>
              <a:spcBef>
                <a:spcPts val="420"/>
              </a:spcBef>
            </a:pPr>
            <a:r>
              <a:rPr sz="2400" spc="45" dirty="0">
                <a:latin typeface="Verdana"/>
                <a:cs typeface="Verdana"/>
              </a:rPr>
              <a:t>size</a:t>
            </a:r>
            <a:r>
              <a:rPr sz="2400" spc="215" dirty="0">
                <a:latin typeface="Verdana"/>
                <a:cs typeface="Verdana"/>
              </a:rPr>
              <a:t> </a:t>
            </a:r>
            <a:r>
              <a:rPr sz="2400" spc="80" dirty="0">
                <a:latin typeface="Verdana"/>
                <a:cs typeface="Verdana"/>
              </a:rPr>
              <a:t>of</a:t>
            </a:r>
            <a:r>
              <a:rPr sz="2400" spc="215" dirty="0">
                <a:latin typeface="Verdana"/>
                <a:cs typeface="Verdana"/>
              </a:rPr>
              <a:t> </a:t>
            </a:r>
            <a:r>
              <a:rPr sz="2400" spc="60" dirty="0">
                <a:latin typeface="Verdana"/>
                <a:cs typeface="Verdana"/>
              </a:rPr>
              <a:t>the</a:t>
            </a:r>
            <a:r>
              <a:rPr sz="2400" spc="215" dirty="0">
                <a:latin typeface="Verdana"/>
                <a:cs typeface="Verdana"/>
              </a:rPr>
              <a:t> </a:t>
            </a:r>
            <a:r>
              <a:rPr sz="2400" spc="75" dirty="0">
                <a:latin typeface="Verdana"/>
                <a:cs typeface="Verdana"/>
              </a:rPr>
              <a:t>spill</a:t>
            </a:r>
            <a:endParaRPr sz="2400">
              <a:latin typeface="Verdana"/>
              <a:cs typeface="Verdana"/>
            </a:endParaRPr>
          </a:p>
          <a:p>
            <a:pPr marL="530225" marR="520065">
              <a:lnSpc>
                <a:spcPct val="114599"/>
              </a:lnSpc>
            </a:pPr>
            <a:r>
              <a:rPr sz="2400" spc="100" dirty="0">
                <a:latin typeface="Verdana"/>
                <a:cs typeface="Verdana"/>
              </a:rPr>
              <a:t>nature</a:t>
            </a:r>
            <a:r>
              <a:rPr sz="2400" spc="220" dirty="0">
                <a:latin typeface="Verdana"/>
                <a:cs typeface="Verdana"/>
              </a:rPr>
              <a:t> </a:t>
            </a:r>
            <a:r>
              <a:rPr sz="2400" spc="80" dirty="0">
                <a:latin typeface="Verdana"/>
                <a:cs typeface="Verdana"/>
              </a:rPr>
              <a:t>of</a:t>
            </a:r>
            <a:r>
              <a:rPr sz="2400" spc="220" dirty="0">
                <a:latin typeface="Verdana"/>
                <a:cs typeface="Verdana"/>
              </a:rPr>
              <a:t> </a:t>
            </a:r>
            <a:r>
              <a:rPr sz="2400" spc="60" dirty="0">
                <a:latin typeface="Verdana"/>
                <a:cs typeface="Verdana"/>
              </a:rPr>
              <a:t>the</a:t>
            </a:r>
            <a:r>
              <a:rPr sz="2400" spc="225" dirty="0">
                <a:latin typeface="Verdana"/>
                <a:cs typeface="Verdana"/>
              </a:rPr>
              <a:t> </a:t>
            </a:r>
            <a:r>
              <a:rPr sz="2400" spc="190" dirty="0">
                <a:latin typeface="Verdana"/>
                <a:cs typeface="Verdana"/>
              </a:rPr>
              <a:t>chemical</a:t>
            </a:r>
            <a:r>
              <a:rPr sz="2400" spc="220" dirty="0">
                <a:latin typeface="Verdana"/>
                <a:cs typeface="Verdana"/>
              </a:rPr>
              <a:t> </a:t>
            </a:r>
            <a:r>
              <a:rPr sz="2400" spc="20" dirty="0">
                <a:latin typeface="Verdana"/>
                <a:cs typeface="Verdana"/>
              </a:rPr>
              <a:t>or</a:t>
            </a:r>
            <a:r>
              <a:rPr sz="2400" spc="220" dirty="0">
                <a:latin typeface="Verdana"/>
                <a:cs typeface="Verdana"/>
              </a:rPr>
              <a:t> </a:t>
            </a:r>
            <a:r>
              <a:rPr sz="2400" spc="175" dirty="0">
                <a:latin typeface="Verdana"/>
                <a:cs typeface="Verdana"/>
              </a:rPr>
              <a:t>substance </a:t>
            </a:r>
            <a:r>
              <a:rPr sz="2400" spc="-830" dirty="0">
                <a:latin typeface="Verdana"/>
                <a:cs typeface="Verdana"/>
              </a:rPr>
              <a:t> </a:t>
            </a:r>
            <a:r>
              <a:rPr sz="2400" spc="100" dirty="0">
                <a:latin typeface="Verdana"/>
                <a:cs typeface="Verdana"/>
              </a:rPr>
              <a:t>involved</a:t>
            </a:r>
            <a:endParaRPr sz="2400">
              <a:latin typeface="Verdana"/>
              <a:cs typeface="Verdana"/>
            </a:endParaRPr>
          </a:p>
          <a:p>
            <a:pPr marL="530225">
              <a:lnSpc>
                <a:spcPct val="100000"/>
              </a:lnSpc>
              <a:spcBef>
                <a:spcPts val="415"/>
              </a:spcBef>
            </a:pPr>
            <a:r>
              <a:rPr sz="2400" spc="155" dirty="0">
                <a:latin typeface="Verdana"/>
                <a:cs typeface="Verdana"/>
              </a:rPr>
              <a:t>surface</a:t>
            </a:r>
            <a:r>
              <a:rPr sz="2400" spc="225" dirty="0">
                <a:latin typeface="Verdana"/>
                <a:cs typeface="Verdana"/>
              </a:rPr>
              <a:t> </a:t>
            </a:r>
            <a:r>
              <a:rPr sz="2400" spc="40" dirty="0">
                <a:latin typeface="Verdana"/>
                <a:cs typeface="Verdana"/>
              </a:rPr>
              <a:t>(i.e.</a:t>
            </a:r>
            <a:r>
              <a:rPr sz="2400" spc="225" dirty="0">
                <a:latin typeface="Verdana"/>
                <a:cs typeface="Verdana"/>
              </a:rPr>
              <a:t> </a:t>
            </a:r>
            <a:r>
              <a:rPr sz="2400" spc="100" dirty="0">
                <a:latin typeface="Verdana"/>
                <a:cs typeface="Verdana"/>
              </a:rPr>
              <a:t>carpet,</a:t>
            </a:r>
            <a:r>
              <a:rPr sz="2400" spc="225" dirty="0">
                <a:latin typeface="Verdana"/>
                <a:cs typeface="Verdana"/>
              </a:rPr>
              <a:t> </a:t>
            </a:r>
            <a:r>
              <a:rPr sz="2400" spc="5" dirty="0">
                <a:latin typeface="Verdana"/>
                <a:cs typeface="Verdana"/>
              </a:rPr>
              <a:t>tiles,</a:t>
            </a:r>
            <a:r>
              <a:rPr sz="2400" spc="225" dirty="0">
                <a:latin typeface="Verdana"/>
                <a:cs typeface="Verdana"/>
              </a:rPr>
              <a:t> </a:t>
            </a:r>
            <a:r>
              <a:rPr sz="2400" spc="200" dirty="0">
                <a:latin typeface="Verdana"/>
                <a:cs typeface="Verdana"/>
              </a:rPr>
              <a:t>concrete)</a:t>
            </a:r>
            <a:endParaRPr sz="2400">
              <a:latin typeface="Verdana"/>
              <a:cs typeface="Verdana"/>
            </a:endParaRPr>
          </a:p>
          <a:p>
            <a:pPr marL="530225" marR="38735">
              <a:lnSpc>
                <a:spcPct val="114599"/>
              </a:lnSpc>
            </a:pPr>
            <a:r>
              <a:rPr sz="2400" spc="165" dirty="0">
                <a:latin typeface="Verdana"/>
                <a:cs typeface="Verdana"/>
              </a:rPr>
              <a:t>area</a:t>
            </a:r>
            <a:r>
              <a:rPr sz="2400" spc="225" dirty="0">
                <a:latin typeface="Verdana"/>
                <a:cs typeface="Verdana"/>
              </a:rPr>
              <a:t> </a:t>
            </a:r>
            <a:r>
              <a:rPr sz="2400" spc="20" dirty="0">
                <a:latin typeface="Verdana"/>
                <a:cs typeface="Verdana"/>
              </a:rPr>
              <a:t>or</a:t>
            </a:r>
            <a:r>
              <a:rPr sz="2400" spc="225" dirty="0">
                <a:latin typeface="Verdana"/>
                <a:cs typeface="Verdana"/>
              </a:rPr>
              <a:t> </a:t>
            </a:r>
            <a:r>
              <a:rPr sz="2400" spc="60" dirty="0">
                <a:latin typeface="Verdana"/>
                <a:cs typeface="Verdana"/>
              </a:rPr>
              <a:t>the</a:t>
            </a:r>
            <a:r>
              <a:rPr sz="2400" spc="225" dirty="0">
                <a:latin typeface="Verdana"/>
                <a:cs typeface="Verdana"/>
              </a:rPr>
              <a:t> </a:t>
            </a:r>
            <a:r>
              <a:rPr sz="2400" spc="105" dirty="0">
                <a:latin typeface="Verdana"/>
                <a:cs typeface="Verdana"/>
              </a:rPr>
              <a:t>environment</a:t>
            </a:r>
            <a:r>
              <a:rPr sz="2400" spc="225" dirty="0">
                <a:latin typeface="Verdana"/>
                <a:cs typeface="Verdana"/>
              </a:rPr>
              <a:t> </a:t>
            </a:r>
            <a:r>
              <a:rPr sz="2400" spc="85" dirty="0">
                <a:latin typeface="Verdana"/>
                <a:cs typeface="Verdana"/>
              </a:rPr>
              <a:t>where</a:t>
            </a:r>
            <a:r>
              <a:rPr sz="2400" spc="225" dirty="0">
                <a:latin typeface="Verdana"/>
                <a:cs typeface="Verdana"/>
              </a:rPr>
              <a:t> </a:t>
            </a:r>
            <a:r>
              <a:rPr sz="2400" spc="60" dirty="0">
                <a:latin typeface="Verdana"/>
                <a:cs typeface="Verdana"/>
              </a:rPr>
              <a:t>the</a:t>
            </a:r>
            <a:r>
              <a:rPr sz="2400" spc="225" dirty="0">
                <a:latin typeface="Verdana"/>
                <a:cs typeface="Verdana"/>
              </a:rPr>
              <a:t> </a:t>
            </a:r>
            <a:r>
              <a:rPr sz="2400" spc="75" dirty="0">
                <a:latin typeface="Verdana"/>
                <a:cs typeface="Verdana"/>
              </a:rPr>
              <a:t>spill </a:t>
            </a:r>
            <a:r>
              <a:rPr sz="2400" spc="-830" dirty="0">
                <a:latin typeface="Verdana"/>
                <a:cs typeface="Verdana"/>
              </a:rPr>
              <a:t> </a:t>
            </a:r>
            <a:r>
              <a:rPr sz="2400" spc="140" dirty="0">
                <a:latin typeface="Verdana"/>
                <a:cs typeface="Verdana"/>
              </a:rPr>
              <a:t>has</a:t>
            </a:r>
            <a:r>
              <a:rPr sz="2400" spc="225" dirty="0">
                <a:latin typeface="Verdana"/>
                <a:cs typeface="Verdana"/>
              </a:rPr>
              <a:t> </a:t>
            </a:r>
            <a:r>
              <a:rPr sz="2400" spc="165" dirty="0">
                <a:latin typeface="Verdana"/>
                <a:cs typeface="Verdana"/>
              </a:rPr>
              <a:t>occurred</a:t>
            </a:r>
            <a:r>
              <a:rPr sz="2400" spc="229" dirty="0">
                <a:latin typeface="Verdana"/>
                <a:cs typeface="Verdana"/>
              </a:rPr>
              <a:t> </a:t>
            </a:r>
            <a:r>
              <a:rPr sz="2400" spc="40" dirty="0">
                <a:latin typeface="Verdana"/>
                <a:cs typeface="Verdana"/>
              </a:rPr>
              <a:t>(i.e.</a:t>
            </a:r>
            <a:r>
              <a:rPr sz="2400" spc="225" dirty="0">
                <a:latin typeface="Verdana"/>
                <a:cs typeface="Verdana"/>
              </a:rPr>
              <a:t> </a:t>
            </a:r>
            <a:r>
              <a:rPr sz="2400" spc="95" dirty="0">
                <a:latin typeface="Verdana"/>
                <a:cs typeface="Verdana"/>
              </a:rPr>
              <a:t>patient's</a:t>
            </a:r>
            <a:r>
              <a:rPr sz="2400" spc="229" dirty="0">
                <a:latin typeface="Verdana"/>
                <a:cs typeface="Verdana"/>
              </a:rPr>
              <a:t> </a:t>
            </a:r>
            <a:r>
              <a:rPr sz="2400" spc="45" dirty="0">
                <a:latin typeface="Verdana"/>
                <a:cs typeface="Verdana"/>
              </a:rPr>
              <a:t>room,</a:t>
            </a:r>
            <a:endParaRPr sz="2400">
              <a:latin typeface="Verdana"/>
              <a:cs typeface="Verdana"/>
            </a:endParaRPr>
          </a:p>
          <a:p>
            <a:pPr marL="530225" marR="713105">
              <a:lnSpc>
                <a:spcPct val="114599"/>
              </a:lnSpc>
            </a:pPr>
            <a:r>
              <a:rPr sz="2400" spc="145" dirty="0">
                <a:latin typeface="Verdana"/>
                <a:cs typeface="Verdana"/>
              </a:rPr>
              <a:t>operating</a:t>
            </a:r>
            <a:r>
              <a:rPr sz="2400" spc="200" dirty="0">
                <a:latin typeface="Verdana"/>
                <a:cs typeface="Verdana"/>
              </a:rPr>
              <a:t> </a:t>
            </a:r>
            <a:r>
              <a:rPr sz="2400" spc="105" dirty="0">
                <a:latin typeface="Verdana"/>
                <a:cs typeface="Verdana"/>
              </a:rPr>
              <a:t>theatre</a:t>
            </a:r>
            <a:r>
              <a:rPr sz="2400" spc="204" dirty="0">
                <a:latin typeface="Verdana"/>
                <a:cs typeface="Verdana"/>
              </a:rPr>
              <a:t> </a:t>
            </a:r>
            <a:r>
              <a:rPr sz="2400" spc="20" dirty="0">
                <a:latin typeface="Verdana"/>
                <a:cs typeface="Verdana"/>
              </a:rPr>
              <a:t>or</a:t>
            </a:r>
            <a:r>
              <a:rPr sz="2400" spc="204" dirty="0">
                <a:latin typeface="Verdana"/>
                <a:cs typeface="Verdana"/>
              </a:rPr>
              <a:t> </a:t>
            </a:r>
            <a:r>
              <a:rPr sz="2400" spc="130" dirty="0">
                <a:latin typeface="Verdana"/>
                <a:cs typeface="Verdana"/>
              </a:rPr>
              <a:t>administration </a:t>
            </a:r>
            <a:r>
              <a:rPr sz="2400" spc="-830" dirty="0">
                <a:latin typeface="Verdana"/>
                <a:cs typeface="Verdana"/>
              </a:rPr>
              <a:t> </a:t>
            </a:r>
            <a:r>
              <a:rPr sz="2400" spc="225" dirty="0">
                <a:latin typeface="Verdana"/>
                <a:cs typeface="Verdana"/>
              </a:rPr>
              <a:t>area)</a:t>
            </a:r>
            <a:endParaRPr sz="2400">
              <a:latin typeface="Verdana"/>
              <a:cs typeface="Verdana"/>
            </a:endParaRPr>
          </a:p>
        </p:txBody>
      </p:sp>
      <p:grpSp>
        <p:nvGrpSpPr>
          <p:cNvPr id="10" name="object 10"/>
          <p:cNvGrpSpPr/>
          <p:nvPr/>
        </p:nvGrpSpPr>
        <p:grpSpPr>
          <a:xfrm>
            <a:off x="8679838" y="0"/>
            <a:ext cx="9608185" cy="10287000"/>
            <a:chOff x="8679838" y="0"/>
            <a:chExt cx="9608185" cy="10287000"/>
          </a:xfrm>
        </p:grpSpPr>
        <p:pic>
          <p:nvPicPr>
            <p:cNvPr id="11" name="object 11"/>
            <p:cNvPicPr/>
            <p:nvPr/>
          </p:nvPicPr>
          <p:blipFill>
            <a:blip r:embed="rId4" cstate="print"/>
            <a:stretch>
              <a:fillRect/>
            </a:stretch>
          </p:blipFill>
          <p:spPr>
            <a:xfrm>
              <a:off x="8689363" y="9525"/>
              <a:ext cx="9598636" cy="10277473"/>
            </a:xfrm>
            <a:prstGeom prst="rect">
              <a:avLst/>
            </a:prstGeom>
          </p:spPr>
        </p:pic>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13" name="object 13"/>
            <p:cNvPicPr/>
            <p:nvPr/>
          </p:nvPicPr>
          <p:blipFill>
            <a:blip r:embed="rId6" cstate="print"/>
            <a:stretch>
              <a:fillRect/>
            </a:stretch>
          </p:blipFill>
          <p:spPr>
            <a:xfrm>
              <a:off x="8679838" y="0"/>
              <a:ext cx="9608161" cy="10286999"/>
            </a:xfrm>
            <a:prstGeom prst="rect">
              <a:avLst/>
            </a:prstGeom>
          </p:spPr>
        </p:pic>
      </p:grpSp>
      <p:pic>
        <p:nvPicPr>
          <p:cNvPr id="15" name="object 5">
            <a:hlinkClick r:id="rId7" action="ppaction://hlinksldjump"/>
            <a:extLst>
              <a:ext uri="{FF2B5EF4-FFF2-40B4-BE49-F238E27FC236}">
                <a16:creationId xmlns:a16="http://schemas.microsoft.com/office/drawing/2014/main" id="{56BF2B70-1F37-20A6-C9C0-52725C3D13D8}"/>
              </a:ext>
            </a:extLst>
          </p:cNvPr>
          <p:cNvPicPr/>
          <p:nvPr/>
        </p:nvPicPr>
        <p:blipFill>
          <a:blip r:embed="rId8"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14" name="TextBox 13">
            <a:extLst>
              <a:ext uri="{FF2B5EF4-FFF2-40B4-BE49-F238E27FC236}">
                <a16:creationId xmlns:a16="http://schemas.microsoft.com/office/drawing/2014/main" id="{FC0AF610-5D17-644B-84D7-8F7C9F4759FD}"/>
              </a:ext>
            </a:extLst>
          </p:cNvPr>
          <p:cNvSpPr txBox="1"/>
          <p:nvPr/>
        </p:nvSpPr>
        <p:spPr>
          <a:xfrm>
            <a:off x="619125" y="8058447"/>
            <a:ext cx="7252334" cy="1938992"/>
          </a:xfrm>
          <a:prstGeom prst="rect">
            <a:avLst/>
          </a:prstGeom>
          <a:noFill/>
        </p:spPr>
        <p:txBody>
          <a:bodyPr wrap="square" rtlCol="0">
            <a:spAutoFit/>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Spills-</a:t>
            </a:r>
            <a:r>
              <a:rPr lang="en-AU" sz="2400" dirty="0">
                <a:effectLst/>
                <a:latin typeface="Times New Roman" panose="02020603050405020304" pitchFamily="18" charset="0"/>
                <a:ea typeface="Times New Roman" panose="02020603050405020304" pitchFamily="18" charset="0"/>
              </a:rPr>
              <a:t> </a:t>
            </a:r>
            <a:r>
              <a:rPr lang="en-AU" sz="2400" dirty="0">
                <a:effectLst/>
                <a:latin typeface="Calibri" panose="020F0502020204030204" pitchFamily="34" charset="0"/>
                <a:ea typeface="Calibri" panose="020F0502020204030204" pitchFamily="34" charset="0"/>
                <a:cs typeface="Times New Roman" panose="02020603050405020304" pitchFamily="18" charset="0"/>
              </a:rPr>
              <a:t>Procedures for removing and cleaning spills- Access week 2 resources: Watch: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Safe Management of Blood and Body Fluid Spillages HD</a:t>
            </a:r>
            <a:r>
              <a:rPr lang="en-AU" sz="2400" dirty="0">
                <a:effectLst/>
                <a:latin typeface="Calibri" panose="020F0502020204030204" pitchFamily="34" charset="0"/>
                <a:ea typeface="Calibri" panose="020F0502020204030204" pitchFamily="34" charset="0"/>
                <a:cs typeface="Times New Roman" panose="02020603050405020304" pitchFamily="18" charset="0"/>
              </a:rPr>
              <a:t> OR </a:t>
            </a:r>
            <a:r>
              <a:rPr lang="en-AU" sz="2400" dirty="0" err="1">
                <a:effectLst/>
                <a:latin typeface="Calibri" panose="020F0502020204030204" pitchFamily="34" charset="0"/>
                <a:ea typeface="Calibri" panose="020F0502020204030204" pitchFamily="34" charset="0"/>
                <a:cs typeface="Times New Roman" panose="02020603050405020304" pitchFamily="18" charset="0"/>
              </a:rPr>
              <a:t>Enware</a:t>
            </a:r>
            <a:r>
              <a:rPr lang="en-AU" sz="2400" dirty="0">
                <a:effectLst/>
                <a:latin typeface="Calibri" panose="020F0502020204030204" pitchFamily="34" charset="0"/>
                <a:ea typeface="Calibri" panose="020F0502020204030204" pitchFamily="34" charset="0"/>
                <a:cs typeface="Times New Roman" panose="02020603050405020304" pitchFamily="18" charset="0"/>
              </a:rPr>
              <a:t> - </a:t>
            </a:r>
            <a:r>
              <a:rPr lang="en-AU" sz="2400" dirty="0" err="1">
                <a:effectLst/>
                <a:latin typeface="Calibri" panose="020F0502020204030204" pitchFamily="34" charset="0"/>
                <a:ea typeface="Calibri" panose="020F0502020204030204" pitchFamily="34" charset="0"/>
                <a:cs typeface="Times New Roman" panose="02020603050405020304" pitchFamily="18" charset="0"/>
              </a:rPr>
              <a:t>ZeoMed</a:t>
            </a:r>
            <a:r>
              <a:rPr lang="en-AU" sz="2400" dirty="0">
                <a:effectLst/>
                <a:latin typeface="Calibri" panose="020F0502020204030204" pitchFamily="34" charset="0"/>
                <a:ea typeface="Calibri" panose="020F0502020204030204" pitchFamily="34" charset="0"/>
                <a:cs typeface="Times New Roman" panose="02020603050405020304" pitchFamily="18" charset="0"/>
              </a:rPr>
              <a:t> -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Biohazard Spill Kit Training Video</a:t>
            </a:r>
            <a:endParaRPr lang="en-AU" sz="2400" dirty="0">
              <a:effectLst/>
              <a:latin typeface="Times New Roman" panose="02020603050405020304" pitchFamily="18" charset="0"/>
              <a:ea typeface="Times New Roman" panose="02020603050405020304" pitchFamily="18" charset="0"/>
            </a:endParaRPr>
          </a:p>
          <a:p>
            <a:endParaRPr lang="en-AU"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843268"/>
            <a:ext cx="7348855" cy="1587500"/>
          </a:xfrm>
          <a:prstGeom prst="rect">
            <a:avLst/>
          </a:prstGeom>
        </p:spPr>
        <p:txBody>
          <a:bodyPr vert="horz" wrap="square" lIns="0" tIns="12065" rIns="0" bIns="0" rtlCol="0">
            <a:spAutoFit/>
          </a:bodyPr>
          <a:lstStyle/>
          <a:p>
            <a:pPr marL="12700" marR="5080">
              <a:lnSpc>
                <a:spcPct val="116500"/>
              </a:lnSpc>
              <a:spcBef>
                <a:spcPts val="95"/>
              </a:spcBef>
            </a:pPr>
            <a:r>
              <a:rPr spc="-170" dirty="0"/>
              <a:t>Procedures</a:t>
            </a:r>
            <a:r>
              <a:rPr spc="-185" dirty="0"/>
              <a:t> </a:t>
            </a:r>
            <a:r>
              <a:rPr spc="-285" dirty="0"/>
              <a:t>for</a:t>
            </a:r>
            <a:r>
              <a:rPr spc="-185" dirty="0"/>
              <a:t> </a:t>
            </a:r>
            <a:r>
              <a:rPr spc="-85" dirty="0"/>
              <a:t>removing  </a:t>
            </a:r>
            <a:r>
              <a:rPr spc="20" dirty="0"/>
              <a:t>and</a:t>
            </a:r>
            <a:r>
              <a:rPr spc="-190" dirty="0"/>
              <a:t> </a:t>
            </a:r>
            <a:r>
              <a:rPr spc="-35" dirty="0"/>
              <a:t>cleaning</a:t>
            </a:r>
            <a:r>
              <a:rPr spc="-190" dirty="0"/>
              <a:t> </a:t>
            </a:r>
            <a:r>
              <a:rPr spc="-105" dirty="0"/>
              <a:t>spills</a:t>
            </a:r>
          </a:p>
        </p:txBody>
      </p:sp>
      <p:sp>
        <p:nvSpPr>
          <p:cNvPr id="4" name="object 4"/>
          <p:cNvSpPr txBox="1"/>
          <p:nvPr/>
        </p:nvSpPr>
        <p:spPr>
          <a:xfrm>
            <a:off x="1202337" y="2671114"/>
            <a:ext cx="7027545" cy="2540000"/>
          </a:xfrm>
          <a:prstGeom prst="rect">
            <a:avLst/>
          </a:prstGeom>
        </p:spPr>
        <p:txBody>
          <a:bodyPr vert="horz" wrap="square" lIns="0" tIns="12700" rIns="0" bIns="0" rtlCol="0">
            <a:spAutoFit/>
          </a:bodyPr>
          <a:lstStyle/>
          <a:p>
            <a:pPr marL="344170" marR="301625" indent="-231775">
              <a:lnSpc>
                <a:spcPct val="114599"/>
              </a:lnSpc>
              <a:spcBef>
                <a:spcPts val="100"/>
              </a:spcBef>
              <a:buAutoNum type="arabicPeriod"/>
              <a:tabLst>
                <a:tab pos="344805" algn="l"/>
              </a:tabLst>
            </a:pPr>
            <a:r>
              <a:rPr sz="2400" spc="165" dirty="0">
                <a:latin typeface="Verdana"/>
                <a:cs typeface="Verdana"/>
              </a:rPr>
              <a:t>Place</a:t>
            </a:r>
            <a:r>
              <a:rPr sz="2400" spc="220" dirty="0">
                <a:latin typeface="Verdana"/>
                <a:cs typeface="Verdana"/>
              </a:rPr>
              <a:t> </a:t>
            </a:r>
            <a:r>
              <a:rPr sz="2400" spc="60" dirty="0">
                <a:latin typeface="Verdana"/>
                <a:cs typeface="Verdana"/>
              </a:rPr>
              <a:t>the</a:t>
            </a:r>
            <a:r>
              <a:rPr sz="2400" spc="220" dirty="0">
                <a:latin typeface="Verdana"/>
                <a:cs typeface="Verdana"/>
              </a:rPr>
              <a:t> </a:t>
            </a:r>
            <a:r>
              <a:rPr sz="2400" spc="160" dirty="0">
                <a:latin typeface="Verdana"/>
                <a:cs typeface="Verdana"/>
              </a:rPr>
              <a:t>appropriate</a:t>
            </a:r>
            <a:r>
              <a:rPr sz="2400" spc="220" dirty="0">
                <a:latin typeface="Verdana"/>
                <a:cs typeface="Verdana"/>
              </a:rPr>
              <a:t> </a:t>
            </a:r>
            <a:r>
              <a:rPr sz="2400" spc="135" dirty="0">
                <a:latin typeface="Verdana"/>
                <a:cs typeface="Verdana"/>
              </a:rPr>
              <a:t>hazard</a:t>
            </a:r>
            <a:r>
              <a:rPr sz="2400" spc="220" dirty="0">
                <a:latin typeface="Verdana"/>
                <a:cs typeface="Verdana"/>
              </a:rPr>
              <a:t> </a:t>
            </a:r>
            <a:r>
              <a:rPr sz="2400" spc="105" dirty="0">
                <a:latin typeface="Verdana"/>
                <a:cs typeface="Verdana"/>
              </a:rPr>
              <a:t>sign</a:t>
            </a:r>
            <a:r>
              <a:rPr sz="2400" spc="220" dirty="0">
                <a:latin typeface="Verdana"/>
                <a:cs typeface="Verdana"/>
              </a:rPr>
              <a:t> </a:t>
            </a:r>
            <a:r>
              <a:rPr sz="2400" spc="40" dirty="0">
                <a:latin typeface="Verdana"/>
                <a:cs typeface="Verdana"/>
              </a:rPr>
              <a:t>to </a:t>
            </a:r>
            <a:r>
              <a:rPr sz="2400" spc="45" dirty="0">
                <a:latin typeface="Verdana"/>
                <a:cs typeface="Verdana"/>
              </a:rPr>
              <a:t> </a:t>
            </a:r>
            <a:r>
              <a:rPr sz="2400" spc="90" dirty="0">
                <a:latin typeface="Verdana"/>
                <a:cs typeface="Verdana"/>
              </a:rPr>
              <a:t>warn</a:t>
            </a:r>
            <a:r>
              <a:rPr sz="2400" spc="229" dirty="0">
                <a:latin typeface="Verdana"/>
                <a:cs typeface="Verdana"/>
              </a:rPr>
              <a:t> </a:t>
            </a:r>
            <a:r>
              <a:rPr sz="2400" spc="55" dirty="0">
                <a:latin typeface="Verdana"/>
                <a:cs typeface="Verdana"/>
              </a:rPr>
              <a:t>workers</a:t>
            </a:r>
            <a:r>
              <a:rPr sz="2400" spc="229" dirty="0">
                <a:latin typeface="Verdana"/>
                <a:cs typeface="Verdana"/>
              </a:rPr>
              <a:t> </a:t>
            </a:r>
            <a:r>
              <a:rPr sz="2400" spc="175" dirty="0">
                <a:latin typeface="Verdana"/>
                <a:cs typeface="Verdana"/>
              </a:rPr>
              <a:t>and</a:t>
            </a:r>
            <a:r>
              <a:rPr sz="2400" spc="235" dirty="0">
                <a:latin typeface="Verdana"/>
                <a:cs typeface="Verdana"/>
              </a:rPr>
              <a:t> </a:t>
            </a:r>
            <a:r>
              <a:rPr sz="2400" spc="125" dirty="0">
                <a:latin typeface="Verdana"/>
                <a:cs typeface="Verdana"/>
              </a:rPr>
              <a:t>patients</a:t>
            </a:r>
            <a:r>
              <a:rPr sz="2400" spc="229" dirty="0">
                <a:latin typeface="Verdana"/>
                <a:cs typeface="Verdana"/>
              </a:rPr>
              <a:t> </a:t>
            </a:r>
            <a:r>
              <a:rPr sz="2400" spc="80" dirty="0">
                <a:latin typeface="Verdana"/>
                <a:cs typeface="Verdana"/>
              </a:rPr>
              <a:t>of</a:t>
            </a:r>
            <a:r>
              <a:rPr sz="2400" spc="229" dirty="0">
                <a:latin typeface="Verdana"/>
                <a:cs typeface="Verdana"/>
              </a:rPr>
              <a:t> </a:t>
            </a:r>
            <a:r>
              <a:rPr sz="2400" spc="60" dirty="0">
                <a:latin typeface="Verdana"/>
                <a:cs typeface="Verdana"/>
              </a:rPr>
              <a:t>the</a:t>
            </a:r>
            <a:r>
              <a:rPr sz="2400" spc="235" dirty="0">
                <a:latin typeface="Verdana"/>
                <a:cs typeface="Verdana"/>
              </a:rPr>
              <a:t> </a:t>
            </a:r>
            <a:r>
              <a:rPr sz="2400" spc="75" dirty="0">
                <a:latin typeface="Verdana"/>
                <a:cs typeface="Verdana"/>
              </a:rPr>
              <a:t>spill</a:t>
            </a:r>
            <a:endParaRPr sz="2400">
              <a:latin typeface="Verdana"/>
              <a:cs typeface="Verdana"/>
            </a:endParaRPr>
          </a:p>
          <a:p>
            <a:pPr marL="24130" marR="2150745" indent="635">
              <a:lnSpc>
                <a:spcPct val="114599"/>
              </a:lnSpc>
              <a:buAutoNum type="arabicPeriod"/>
              <a:tabLst>
                <a:tab pos="344805" algn="l"/>
              </a:tabLst>
            </a:pPr>
            <a:r>
              <a:rPr sz="2400" spc="210" dirty="0">
                <a:latin typeface="Verdana"/>
                <a:cs typeface="Verdana"/>
              </a:rPr>
              <a:t>Access</a:t>
            </a:r>
            <a:r>
              <a:rPr sz="2400" spc="220" dirty="0">
                <a:latin typeface="Verdana"/>
                <a:cs typeface="Verdana"/>
              </a:rPr>
              <a:t> </a:t>
            </a:r>
            <a:r>
              <a:rPr sz="2400" spc="60" dirty="0">
                <a:latin typeface="Verdana"/>
                <a:cs typeface="Verdana"/>
              </a:rPr>
              <a:t>the</a:t>
            </a:r>
            <a:r>
              <a:rPr sz="2400" spc="220" dirty="0">
                <a:latin typeface="Verdana"/>
                <a:cs typeface="Verdana"/>
              </a:rPr>
              <a:t> </a:t>
            </a:r>
            <a:r>
              <a:rPr sz="2400" spc="120" dirty="0">
                <a:latin typeface="Verdana"/>
                <a:cs typeface="Verdana"/>
              </a:rPr>
              <a:t>nearest</a:t>
            </a:r>
            <a:r>
              <a:rPr sz="2400" spc="220" dirty="0">
                <a:latin typeface="Verdana"/>
                <a:cs typeface="Verdana"/>
              </a:rPr>
              <a:t> </a:t>
            </a:r>
            <a:r>
              <a:rPr sz="2400" spc="75" dirty="0">
                <a:latin typeface="Verdana"/>
                <a:cs typeface="Verdana"/>
              </a:rPr>
              <a:t>spill</a:t>
            </a:r>
            <a:r>
              <a:rPr sz="2400" spc="220" dirty="0">
                <a:latin typeface="Verdana"/>
                <a:cs typeface="Verdana"/>
              </a:rPr>
              <a:t> </a:t>
            </a:r>
            <a:r>
              <a:rPr sz="2400" spc="-65" dirty="0">
                <a:latin typeface="Verdana"/>
                <a:cs typeface="Verdana"/>
              </a:rPr>
              <a:t>kit </a:t>
            </a:r>
            <a:r>
              <a:rPr sz="2400" spc="-830" dirty="0">
                <a:latin typeface="Verdana"/>
                <a:cs typeface="Verdana"/>
              </a:rPr>
              <a:t> </a:t>
            </a:r>
            <a:r>
              <a:rPr sz="2400" spc="50" dirty="0">
                <a:latin typeface="Verdana"/>
                <a:cs typeface="Verdana"/>
              </a:rPr>
              <a:t>3</a:t>
            </a:r>
            <a:r>
              <a:rPr sz="2400" spc="-350" dirty="0">
                <a:latin typeface="Verdana"/>
                <a:cs typeface="Verdana"/>
              </a:rPr>
              <a:t>.</a:t>
            </a:r>
            <a:r>
              <a:rPr sz="2400" spc="-430" dirty="0">
                <a:latin typeface="Verdana"/>
                <a:cs typeface="Verdana"/>
              </a:rPr>
              <a:t> </a:t>
            </a:r>
            <a:r>
              <a:rPr sz="2400" spc="175" dirty="0">
                <a:latin typeface="Verdana"/>
                <a:cs typeface="Verdana"/>
              </a:rPr>
              <a:t>A</a:t>
            </a:r>
            <a:r>
              <a:rPr sz="2400" spc="265" dirty="0">
                <a:latin typeface="Verdana"/>
                <a:cs typeface="Verdana"/>
              </a:rPr>
              <a:t>pp</a:t>
            </a:r>
            <a:r>
              <a:rPr sz="2400" spc="40" dirty="0">
                <a:latin typeface="Verdana"/>
                <a:cs typeface="Verdana"/>
              </a:rPr>
              <a:t>l</a:t>
            </a:r>
            <a:r>
              <a:rPr sz="2400" spc="-140" dirty="0">
                <a:latin typeface="Verdana"/>
                <a:cs typeface="Verdana"/>
              </a:rPr>
              <a:t>y</a:t>
            </a:r>
            <a:r>
              <a:rPr sz="2400" spc="229" dirty="0">
                <a:latin typeface="Verdana"/>
                <a:cs typeface="Verdana"/>
              </a:rPr>
              <a:t> </a:t>
            </a:r>
            <a:r>
              <a:rPr sz="2400" spc="40" dirty="0">
                <a:latin typeface="Verdana"/>
                <a:cs typeface="Verdana"/>
              </a:rPr>
              <a:t>t</a:t>
            </a:r>
            <a:r>
              <a:rPr sz="2400" spc="114" dirty="0">
                <a:latin typeface="Verdana"/>
                <a:cs typeface="Verdana"/>
              </a:rPr>
              <a:t>h</a:t>
            </a:r>
            <a:r>
              <a:rPr sz="2400" spc="20" dirty="0">
                <a:latin typeface="Verdana"/>
                <a:cs typeface="Verdana"/>
              </a:rPr>
              <a:t>e</a:t>
            </a:r>
            <a:r>
              <a:rPr sz="2400" spc="229" dirty="0">
                <a:latin typeface="Verdana"/>
                <a:cs typeface="Verdana"/>
              </a:rPr>
              <a:t> </a:t>
            </a:r>
            <a:r>
              <a:rPr sz="2400" spc="320" dirty="0">
                <a:latin typeface="Verdana"/>
                <a:cs typeface="Verdana"/>
              </a:rPr>
              <a:t>a</a:t>
            </a:r>
            <a:r>
              <a:rPr sz="2400" spc="265" dirty="0">
                <a:latin typeface="Verdana"/>
                <a:cs typeface="Verdana"/>
              </a:rPr>
              <a:t>pp</a:t>
            </a:r>
            <a:r>
              <a:rPr sz="2400" spc="-5" dirty="0">
                <a:latin typeface="Verdana"/>
                <a:cs typeface="Verdana"/>
              </a:rPr>
              <a:t>r</a:t>
            </a:r>
            <a:r>
              <a:rPr sz="2400" spc="220" dirty="0">
                <a:latin typeface="Verdana"/>
                <a:cs typeface="Verdana"/>
              </a:rPr>
              <a:t>o</a:t>
            </a:r>
            <a:r>
              <a:rPr sz="2400" spc="265" dirty="0">
                <a:latin typeface="Verdana"/>
                <a:cs typeface="Verdana"/>
              </a:rPr>
              <a:t>p</a:t>
            </a:r>
            <a:r>
              <a:rPr sz="2400" spc="-5" dirty="0">
                <a:latin typeface="Verdana"/>
                <a:cs typeface="Verdana"/>
              </a:rPr>
              <a:t>r</a:t>
            </a:r>
            <a:r>
              <a:rPr sz="2400" spc="40" dirty="0">
                <a:latin typeface="Verdana"/>
                <a:cs typeface="Verdana"/>
              </a:rPr>
              <a:t>i</a:t>
            </a:r>
            <a:r>
              <a:rPr sz="2400" spc="320" dirty="0">
                <a:latin typeface="Verdana"/>
                <a:cs typeface="Verdana"/>
              </a:rPr>
              <a:t>a</a:t>
            </a:r>
            <a:r>
              <a:rPr sz="2400" spc="40" dirty="0">
                <a:latin typeface="Verdana"/>
                <a:cs typeface="Verdana"/>
              </a:rPr>
              <a:t>t</a:t>
            </a:r>
            <a:r>
              <a:rPr sz="2400" spc="20" dirty="0">
                <a:latin typeface="Verdana"/>
                <a:cs typeface="Verdana"/>
              </a:rPr>
              <a:t>e</a:t>
            </a:r>
            <a:r>
              <a:rPr sz="2400" spc="229" dirty="0">
                <a:latin typeface="Verdana"/>
                <a:cs typeface="Verdana"/>
              </a:rPr>
              <a:t> </a:t>
            </a:r>
            <a:r>
              <a:rPr sz="2400" spc="75" dirty="0">
                <a:latin typeface="Verdana"/>
                <a:cs typeface="Verdana"/>
              </a:rPr>
              <a:t>PP</a:t>
            </a:r>
            <a:r>
              <a:rPr sz="2400" spc="-350" dirty="0">
                <a:latin typeface="Verdana"/>
                <a:cs typeface="Verdana"/>
              </a:rPr>
              <a:t>E</a:t>
            </a:r>
            <a:endParaRPr sz="2400">
              <a:latin typeface="Verdana"/>
              <a:cs typeface="Verdana"/>
            </a:endParaRPr>
          </a:p>
          <a:p>
            <a:pPr marL="344170" marR="5080" indent="-332105">
              <a:lnSpc>
                <a:spcPct val="114599"/>
              </a:lnSpc>
            </a:pPr>
            <a:r>
              <a:rPr sz="2400" spc="-105" dirty="0">
                <a:latin typeface="Verdana"/>
                <a:cs typeface="Verdana"/>
              </a:rPr>
              <a:t>4.</a:t>
            </a:r>
            <a:r>
              <a:rPr sz="2400" spc="-430" dirty="0">
                <a:latin typeface="Verdana"/>
                <a:cs typeface="Verdana"/>
              </a:rPr>
              <a:t> </a:t>
            </a:r>
            <a:r>
              <a:rPr sz="2400" spc="120" dirty="0">
                <a:latin typeface="Verdana"/>
                <a:cs typeface="Verdana"/>
              </a:rPr>
              <a:t>Dispose</a:t>
            </a:r>
            <a:r>
              <a:rPr sz="2400" spc="229" dirty="0">
                <a:latin typeface="Verdana"/>
                <a:cs typeface="Verdana"/>
              </a:rPr>
              <a:t> </a:t>
            </a:r>
            <a:r>
              <a:rPr sz="2400" spc="80" dirty="0">
                <a:latin typeface="Verdana"/>
                <a:cs typeface="Verdana"/>
              </a:rPr>
              <a:t>of</a:t>
            </a:r>
            <a:r>
              <a:rPr sz="2400" spc="229" dirty="0">
                <a:latin typeface="Verdana"/>
                <a:cs typeface="Verdana"/>
              </a:rPr>
              <a:t> </a:t>
            </a:r>
            <a:r>
              <a:rPr sz="2400" spc="60" dirty="0">
                <a:latin typeface="Verdana"/>
                <a:cs typeface="Verdana"/>
              </a:rPr>
              <a:t>the</a:t>
            </a:r>
            <a:r>
              <a:rPr sz="2400" spc="229" dirty="0">
                <a:latin typeface="Verdana"/>
                <a:cs typeface="Verdana"/>
              </a:rPr>
              <a:t> </a:t>
            </a:r>
            <a:r>
              <a:rPr sz="2400" spc="130" dirty="0">
                <a:latin typeface="Verdana"/>
                <a:cs typeface="Verdana"/>
              </a:rPr>
              <a:t>waste</a:t>
            </a:r>
            <a:r>
              <a:rPr sz="2400" spc="229" dirty="0">
                <a:latin typeface="Verdana"/>
                <a:cs typeface="Verdana"/>
              </a:rPr>
              <a:t> </a:t>
            </a:r>
            <a:r>
              <a:rPr sz="2400" spc="195" dirty="0">
                <a:latin typeface="Verdana"/>
                <a:cs typeface="Verdana"/>
              </a:rPr>
              <a:t>according</a:t>
            </a:r>
            <a:r>
              <a:rPr sz="2400" spc="229" dirty="0">
                <a:latin typeface="Verdana"/>
                <a:cs typeface="Verdana"/>
              </a:rPr>
              <a:t> </a:t>
            </a:r>
            <a:r>
              <a:rPr sz="2400" spc="40" dirty="0">
                <a:latin typeface="Verdana"/>
                <a:cs typeface="Verdana"/>
              </a:rPr>
              <a:t>to</a:t>
            </a:r>
            <a:r>
              <a:rPr sz="2400" spc="229" dirty="0">
                <a:latin typeface="Verdana"/>
                <a:cs typeface="Verdana"/>
              </a:rPr>
              <a:t> </a:t>
            </a:r>
            <a:r>
              <a:rPr sz="2400" spc="60" dirty="0">
                <a:latin typeface="Verdana"/>
                <a:cs typeface="Verdana"/>
              </a:rPr>
              <a:t>the </a:t>
            </a:r>
            <a:r>
              <a:rPr sz="2400" spc="65" dirty="0">
                <a:latin typeface="Verdana"/>
                <a:cs typeface="Verdana"/>
              </a:rPr>
              <a:t> </a:t>
            </a:r>
            <a:r>
              <a:rPr sz="2400" spc="120" dirty="0">
                <a:latin typeface="Verdana"/>
                <a:cs typeface="Verdana"/>
              </a:rPr>
              <a:t>organisation's</a:t>
            </a:r>
            <a:r>
              <a:rPr sz="2400" spc="225" dirty="0">
                <a:latin typeface="Verdana"/>
                <a:cs typeface="Verdana"/>
              </a:rPr>
              <a:t> </a:t>
            </a:r>
            <a:r>
              <a:rPr sz="2400" spc="145" dirty="0">
                <a:latin typeface="Verdana"/>
                <a:cs typeface="Verdana"/>
              </a:rPr>
              <a:t>policies</a:t>
            </a:r>
            <a:r>
              <a:rPr sz="2400" spc="229" dirty="0">
                <a:latin typeface="Verdana"/>
                <a:cs typeface="Verdana"/>
              </a:rPr>
              <a:t> </a:t>
            </a:r>
            <a:r>
              <a:rPr sz="2400" spc="175" dirty="0">
                <a:latin typeface="Verdana"/>
                <a:cs typeface="Verdana"/>
              </a:rPr>
              <a:t>and</a:t>
            </a:r>
            <a:r>
              <a:rPr sz="2400" spc="229" dirty="0">
                <a:latin typeface="Verdana"/>
                <a:cs typeface="Verdana"/>
              </a:rPr>
              <a:t> </a:t>
            </a:r>
            <a:r>
              <a:rPr sz="2400" spc="130" dirty="0">
                <a:latin typeface="Verdana"/>
                <a:cs typeface="Verdana"/>
              </a:rPr>
              <a:t>procedures.</a:t>
            </a:r>
            <a:endParaRPr sz="2400">
              <a:latin typeface="Verdana"/>
              <a:cs typeface="Verdana"/>
            </a:endParaRPr>
          </a:p>
        </p:txBody>
      </p:sp>
      <p:grpSp>
        <p:nvGrpSpPr>
          <p:cNvPr id="5" name="object 5"/>
          <p:cNvGrpSpPr/>
          <p:nvPr/>
        </p:nvGrpSpPr>
        <p:grpSpPr>
          <a:xfrm>
            <a:off x="8679838" y="0"/>
            <a:ext cx="9608185" cy="10287000"/>
            <a:chOff x="8679838" y="0"/>
            <a:chExt cx="9608185" cy="10287000"/>
          </a:xfrm>
        </p:grpSpPr>
        <p:pic>
          <p:nvPicPr>
            <p:cNvPr id="6" name="object 6"/>
            <p:cNvPicPr/>
            <p:nvPr/>
          </p:nvPicPr>
          <p:blipFill>
            <a:blip r:embed="rId2" cstate="print"/>
            <a:stretch>
              <a:fillRect/>
            </a:stretch>
          </p:blipFill>
          <p:spPr>
            <a:xfrm>
              <a:off x="8689363" y="9526"/>
              <a:ext cx="9598636" cy="10277473"/>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7058169" y="9258301"/>
              <a:ext cx="942973" cy="723898"/>
            </a:xfrm>
            <a:prstGeom prst="rect">
              <a:avLst/>
            </a:prstGeom>
          </p:spPr>
        </p:pic>
        <p:pic>
          <p:nvPicPr>
            <p:cNvPr id="8" name="object 8"/>
            <p:cNvPicPr/>
            <p:nvPr/>
          </p:nvPicPr>
          <p:blipFill>
            <a:blip r:embed="rId4" cstate="print"/>
            <a:stretch>
              <a:fillRect/>
            </a:stretch>
          </p:blipFill>
          <p:spPr>
            <a:xfrm>
              <a:off x="8679838" y="0"/>
              <a:ext cx="9608161" cy="10286999"/>
            </a:xfrm>
            <a:prstGeom prst="rect">
              <a:avLst/>
            </a:prstGeom>
          </p:spPr>
        </p:pic>
      </p:grpSp>
      <p:pic>
        <p:nvPicPr>
          <p:cNvPr id="10" name="object 5">
            <a:hlinkClick r:id="rId5" action="ppaction://hlinksldjump"/>
            <a:extLst>
              <a:ext uri="{FF2B5EF4-FFF2-40B4-BE49-F238E27FC236}">
                <a16:creationId xmlns:a16="http://schemas.microsoft.com/office/drawing/2014/main" id="{9CFD827B-5D04-36EB-EB18-DC1F2577B506}"/>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3" name="object 3"/>
          <p:cNvSpPr txBox="1">
            <a:spLocks noGrp="1"/>
          </p:cNvSpPr>
          <p:nvPr>
            <p:ph type="title"/>
          </p:nvPr>
        </p:nvSpPr>
        <p:spPr>
          <a:xfrm>
            <a:off x="1016000" y="843268"/>
            <a:ext cx="7372984" cy="1587500"/>
          </a:xfrm>
          <a:prstGeom prst="rect">
            <a:avLst/>
          </a:prstGeom>
        </p:spPr>
        <p:txBody>
          <a:bodyPr vert="horz" wrap="square" lIns="0" tIns="12065" rIns="0" bIns="0" rtlCol="0">
            <a:spAutoFit/>
          </a:bodyPr>
          <a:lstStyle/>
          <a:p>
            <a:pPr marL="12700" marR="5080">
              <a:lnSpc>
                <a:spcPct val="116500"/>
              </a:lnSpc>
              <a:spcBef>
                <a:spcPts val="95"/>
              </a:spcBef>
            </a:pPr>
            <a:r>
              <a:rPr spc="-114" dirty="0"/>
              <a:t>Health </a:t>
            </a:r>
            <a:r>
              <a:rPr spc="-140" dirty="0"/>
              <a:t>services </a:t>
            </a:r>
            <a:r>
              <a:rPr spc="-135" dirty="0"/>
              <a:t> </a:t>
            </a:r>
            <a:r>
              <a:rPr spc="-114" dirty="0"/>
              <a:t>performance</a:t>
            </a:r>
            <a:r>
              <a:rPr spc="-215" dirty="0"/>
              <a:t> </a:t>
            </a:r>
            <a:r>
              <a:rPr spc="-100" dirty="0"/>
              <a:t>monitoring</a:t>
            </a: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247775" y="2870501"/>
            <a:ext cx="114300" cy="11430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247775" y="4546901"/>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766887" y="5799439"/>
            <a:ext cx="123825" cy="12382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766887" y="6218539"/>
            <a:ext cx="123825" cy="12382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766887" y="6637639"/>
            <a:ext cx="123825" cy="12382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766887" y="7056739"/>
            <a:ext cx="123825" cy="123825"/>
          </a:xfrm>
          <a:prstGeom prst="rect">
            <a:avLst/>
          </a:prstGeom>
        </p:spPr>
      </p:pic>
      <p:sp>
        <p:nvSpPr>
          <p:cNvPr id="10" name="object 10"/>
          <p:cNvSpPr txBox="1"/>
          <p:nvPr/>
        </p:nvSpPr>
        <p:spPr>
          <a:xfrm>
            <a:off x="1534071" y="2671112"/>
            <a:ext cx="6725920" cy="4635500"/>
          </a:xfrm>
          <a:prstGeom prst="rect">
            <a:avLst/>
          </a:prstGeom>
        </p:spPr>
        <p:txBody>
          <a:bodyPr vert="horz" wrap="square" lIns="0" tIns="66040" rIns="0" bIns="0" rtlCol="0">
            <a:spAutoFit/>
          </a:bodyPr>
          <a:lstStyle/>
          <a:p>
            <a:pPr marL="12700">
              <a:lnSpc>
                <a:spcPct val="100000"/>
              </a:lnSpc>
              <a:spcBef>
                <a:spcPts val="520"/>
              </a:spcBef>
            </a:pPr>
            <a:r>
              <a:rPr sz="2400" spc="120" dirty="0">
                <a:latin typeface="Verdana"/>
                <a:cs typeface="Verdana"/>
              </a:rPr>
              <a:t>Public</a:t>
            </a:r>
            <a:r>
              <a:rPr sz="2400" spc="215" dirty="0">
                <a:latin typeface="Verdana"/>
                <a:cs typeface="Verdana"/>
              </a:rPr>
              <a:t> </a:t>
            </a:r>
            <a:r>
              <a:rPr sz="2400" spc="110" dirty="0">
                <a:latin typeface="Verdana"/>
                <a:cs typeface="Verdana"/>
              </a:rPr>
              <a:t>health</a:t>
            </a:r>
            <a:r>
              <a:rPr sz="2400" spc="220" dirty="0">
                <a:latin typeface="Verdana"/>
                <a:cs typeface="Verdana"/>
              </a:rPr>
              <a:t> </a:t>
            </a:r>
            <a:r>
              <a:rPr sz="2400" spc="125" dirty="0">
                <a:latin typeface="Verdana"/>
                <a:cs typeface="Verdana"/>
              </a:rPr>
              <a:t>services</a:t>
            </a:r>
            <a:r>
              <a:rPr sz="2400" spc="220" dirty="0">
                <a:latin typeface="Verdana"/>
                <a:cs typeface="Verdana"/>
              </a:rPr>
              <a:t> </a:t>
            </a:r>
            <a:r>
              <a:rPr sz="2400" spc="175" dirty="0">
                <a:latin typeface="Verdana"/>
                <a:cs typeface="Verdana"/>
              </a:rPr>
              <a:t>and</a:t>
            </a:r>
            <a:r>
              <a:rPr sz="2400" spc="220" dirty="0">
                <a:latin typeface="Verdana"/>
                <a:cs typeface="Verdana"/>
              </a:rPr>
              <a:t> </a:t>
            </a:r>
            <a:r>
              <a:rPr sz="2400" spc="135" dirty="0">
                <a:latin typeface="Verdana"/>
                <a:cs typeface="Verdana"/>
              </a:rPr>
              <a:t>hospitals</a:t>
            </a:r>
            <a:endParaRPr sz="2400">
              <a:latin typeface="Verdana"/>
              <a:cs typeface="Verdana"/>
            </a:endParaRPr>
          </a:p>
          <a:p>
            <a:pPr marL="12700" marR="221615">
              <a:lnSpc>
                <a:spcPct val="114599"/>
              </a:lnSpc>
            </a:pPr>
            <a:r>
              <a:rPr sz="2400" spc="155" dirty="0">
                <a:latin typeface="Verdana"/>
                <a:cs typeface="Verdana"/>
              </a:rPr>
              <a:t>covered</a:t>
            </a:r>
            <a:r>
              <a:rPr sz="2400" spc="229" dirty="0">
                <a:latin typeface="Verdana"/>
                <a:cs typeface="Verdana"/>
              </a:rPr>
              <a:t> </a:t>
            </a:r>
            <a:r>
              <a:rPr sz="2400" spc="100" dirty="0">
                <a:latin typeface="Verdana"/>
                <a:cs typeface="Verdana"/>
              </a:rPr>
              <a:t>under</a:t>
            </a:r>
            <a:r>
              <a:rPr sz="2400" spc="229" dirty="0">
                <a:latin typeface="Verdana"/>
                <a:cs typeface="Verdana"/>
              </a:rPr>
              <a:t> </a:t>
            </a:r>
            <a:r>
              <a:rPr sz="2400" spc="60" dirty="0">
                <a:latin typeface="Verdana"/>
                <a:cs typeface="Verdana"/>
              </a:rPr>
              <a:t>the</a:t>
            </a:r>
            <a:r>
              <a:rPr sz="2400" spc="235" dirty="0">
                <a:latin typeface="Verdana"/>
                <a:cs typeface="Verdana"/>
              </a:rPr>
              <a:t> </a:t>
            </a:r>
            <a:r>
              <a:rPr sz="2400" spc="80" dirty="0">
                <a:latin typeface="Verdana"/>
                <a:cs typeface="Verdana"/>
              </a:rPr>
              <a:t>Health</a:t>
            </a:r>
            <a:r>
              <a:rPr sz="2400" spc="229" dirty="0">
                <a:latin typeface="Verdana"/>
                <a:cs typeface="Verdana"/>
              </a:rPr>
              <a:t> </a:t>
            </a:r>
            <a:r>
              <a:rPr sz="2400" spc="90" dirty="0">
                <a:latin typeface="Verdana"/>
                <a:cs typeface="Verdana"/>
              </a:rPr>
              <a:t>Services</a:t>
            </a:r>
            <a:r>
              <a:rPr sz="2400" spc="235" dirty="0">
                <a:latin typeface="Verdana"/>
                <a:cs typeface="Verdana"/>
              </a:rPr>
              <a:t> </a:t>
            </a:r>
            <a:r>
              <a:rPr sz="2400" spc="135" dirty="0">
                <a:latin typeface="Verdana"/>
                <a:cs typeface="Verdana"/>
              </a:rPr>
              <a:t>Act </a:t>
            </a:r>
            <a:r>
              <a:rPr sz="2400" spc="-830" dirty="0">
                <a:latin typeface="Verdana"/>
                <a:cs typeface="Verdana"/>
              </a:rPr>
              <a:t> </a:t>
            </a:r>
            <a:r>
              <a:rPr sz="2400" spc="110" dirty="0">
                <a:latin typeface="Verdana"/>
                <a:cs typeface="Verdana"/>
              </a:rPr>
              <a:t>are</a:t>
            </a:r>
            <a:r>
              <a:rPr sz="2400" spc="225" dirty="0">
                <a:latin typeface="Verdana"/>
                <a:cs typeface="Verdana"/>
              </a:rPr>
              <a:t> </a:t>
            </a:r>
            <a:r>
              <a:rPr sz="2400" spc="145" dirty="0">
                <a:latin typeface="Verdana"/>
                <a:cs typeface="Verdana"/>
              </a:rPr>
              <a:t>subjected</a:t>
            </a:r>
            <a:r>
              <a:rPr sz="2400" spc="225" dirty="0">
                <a:latin typeface="Verdana"/>
                <a:cs typeface="Verdana"/>
              </a:rPr>
              <a:t> </a:t>
            </a:r>
            <a:r>
              <a:rPr sz="2400" spc="40" dirty="0">
                <a:latin typeface="Verdana"/>
                <a:cs typeface="Verdana"/>
              </a:rPr>
              <a:t>to</a:t>
            </a:r>
            <a:r>
              <a:rPr sz="2400" spc="225" dirty="0">
                <a:latin typeface="Verdana"/>
                <a:cs typeface="Verdana"/>
              </a:rPr>
              <a:t> </a:t>
            </a:r>
            <a:r>
              <a:rPr sz="2400" spc="170" dirty="0">
                <a:latin typeface="Verdana"/>
                <a:cs typeface="Verdana"/>
              </a:rPr>
              <a:t>performance</a:t>
            </a:r>
            <a:endParaRPr sz="2400">
              <a:latin typeface="Verdana"/>
              <a:cs typeface="Verdana"/>
            </a:endParaRPr>
          </a:p>
          <a:p>
            <a:pPr marL="12700">
              <a:lnSpc>
                <a:spcPct val="100000"/>
              </a:lnSpc>
              <a:spcBef>
                <a:spcPts val="420"/>
              </a:spcBef>
            </a:pPr>
            <a:r>
              <a:rPr sz="2400" spc="85" dirty="0">
                <a:latin typeface="Verdana"/>
                <a:cs typeface="Verdana"/>
              </a:rPr>
              <a:t>monitoring.</a:t>
            </a:r>
            <a:endParaRPr sz="2400">
              <a:latin typeface="Verdana"/>
              <a:cs typeface="Verdana"/>
            </a:endParaRPr>
          </a:p>
          <a:p>
            <a:pPr marL="12700" marR="5080">
              <a:lnSpc>
                <a:spcPct val="114599"/>
              </a:lnSpc>
            </a:pPr>
            <a:r>
              <a:rPr sz="2400" spc="120" dirty="0">
                <a:latin typeface="Verdana"/>
                <a:cs typeface="Verdana"/>
              </a:rPr>
              <a:t>Victorian</a:t>
            </a:r>
            <a:r>
              <a:rPr sz="2400" spc="229" dirty="0">
                <a:latin typeface="Verdana"/>
                <a:cs typeface="Verdana"/>
              </a:rPr>
              <a:t> </a:t>
            </a:r>
            <a:r>
              <a:rPr sz="2400" spc="80" dirty="0">
                <a:latin typeface="Verdana"/>
                <a:cs typeface="Verdana"/>
              </a:rPr>
              <a:t>Health</a:t>
            </a:r>
            <a:r>
              <a:rPr sz="2400" spc="235" dirty="0">
                <a:latin typeface="Verdana"/>
                <a:cs typeface="Verdana"/>
              </a:rPr>
              <a:t> </a:t>
            </a:r>
            <a:r>
              <a:rPr sz="2400" spc="90" dirty="0">
                <a:latin typeface="Verdana"/>
                <a:cs typeface="Verdana"/>
              </a:rPr>
              <a:t>Services</a:t>
            </a:r>
            <a:r>
              <a:rPr sz="2400" spc="235" dirty="0">
                <a:latin typeface="Verdana"/>
                <a:cs typeface="Verdana"/>
              </a:rPr>
              <a:t> </a:t>
            </a:r>
            <a:r>
              <a:rPr sz="2400" spc="150" dirty="0">
                <a:latin typeface="Verdana"/>
                <a:cs typeface="Verdana"/>
              </a:rPr>
              <a:t>Performance </a:t>
            </a:r>
            <a:r>
              <a:rPr sz="2400" spc="155" dirty="0">
                <a:latin typeface="Verdana"/>
                <a:cs typeface="Verdana"/>
              </a:rPr>
              <a:t> </a:t>
            </a:r>
            <a:r>
              <a:rPr sz="2400" spc="105" dirty="0">
                <a:latin typeface="Verdana"/>
                <a:cs typeface="Verdana"/>
              </a:rPr>
              <a:t>Monitoring</a:t>
            </a:r>
            <a:r>
              <a:rPr sz="2400" spc="210" dirty="0">
                <a:latin typeface="Verdana"/>
                <a:cs typeface="Verdana"/>
              </a:rPr>
              <a:t> </a:t>
            </a:r>
            <a:r>
              <a:rPr sz="2400" spc="80" dirty="0">
                <a:latin typeface="Verdana"/>
                <a:cs typeface="Verdana"/>
              </a:rPr>
              <a:t>Framework</a:t>
            </a:r>
            <a:r>
              <a:rPr sz="2400" spc="215" dirty="0">
                <a:latin typeface="Verdana"/>
                <a:cs typeface="Verdana"/>
              </a:rPr>
              <a:t> </a:t>
            </a:r>
            <a:r>
              <a:rPr sz="2400" spc="165" dirty="0">
                <a:latin typeface="Verdana"/>
                <a:cs typeface="Verdana"/>
              </a:rPr>
              <a:t>(the</a:t>
            </a:r>
            <a:r>
              <a:rPr sz="2400" spc="210" dirty="0">
                <a:latin typeface="Verdana"/>
                <a:cs typeface="Verdana"/>
              </a:rPr>
              <a:t> </a:t>
            </a:r>
            <a:r>
              <a:rPr sz="2400" spc="120" dirty="0">
                <a:latin typeface="Verdana"/>
                <a:cs typeface="Verdana"/>
              </a:rPr>
              <a:t>Framework) </a:t>
            </a:r>
            <a:r>
              <a:rPr sz="2400" spc="-825" dirty="0">
                <a:latin typeface="Verdana"/>
                <a:cs typeface="Verdana"/>
              </a:rPr>
              <a:t> </a:t>
            </a:r>
            <a:r>
              <a:rPr sz="2400" spc="75" dirty="0">
                <a:latin typeface="Verdana"/>
                <a:cs typeface="Verdana"/>
              </a:rPr>
              <a:t>looks</a:t>
            </a:r>
            <a:r>
              <a:rPr sz="2400" spc="225" dirty="0">
                <a:latin typeface="Verdana"/>
                <a:cs typeface="Verdana"/>
              </a:rPr>
              <a:t> </a:t>
            </a:r>
            <a:r>
              <a:rPr sz="2400" spc="-5" dirty="0">
                <a:latin typeface="Verdana"/>
                <a:cs typeface="Verdana"/>
              </a:rPr>
              <a:t>at:</a:t>
            </a:r>
            <a:endParaRPr sz="2400">
              <a:latin typeface="Verdana"/>
              <a:cs typeface="Verdana"/>
            </a:endParaRPr>
          </a:p>
          <a:p>
            <a:pPr marL="530860" marR="3691254">
              <a:lnSpc>
                <a:spcPct val="114599"/>
              </a:lnSpc>
            </a:pPr>
            <a:r>
              <a:rPr sz="2400" spc="145" dirty="0">
                <a:latin typeface="Verdana"/>
                <a:cs typeface="Verdana"/>
              </a:rPr>
              <a:t>Clinical</a:t>
            </a:r>
            <a:r>
              <a:rPr sz="2400" spc="155" dirty="0">
                <a:latin typeface="Verdana"/>
                <a:cs typeface="Verdana"/>
              </a:rPr>
              <a:t> </a:t>
            </a:r>
            <a:r>
              <a:rPr sz="2400" spc="100" dirty="0">
                <a:latin typeface="Verdana"/>
                <a:cs typeface="Verdana"/>
              </a:rPr>
              <a:t>quality </a:t>
            </a:r>
            <a:r>
              <a:rPr sz="2400" spc="-830" dirty="0">
                <a:latin typeface="Verdana"/>
                <a:cs typeface="Verdana"/>
              </a:rPr>
              <a:t> </a:t>
            </a:r>
            <a:r>
              <a:rPr sz="2400" spc="70" dirty="0">
                <a:latin typeface="Verdana"/>
                <a:cs typeface="Verdana"/>
              </a:rPr>
              <a:t>Safety</a:t>
            </a:r>
            <a:endParaRPr sz="2400">
              <a:latin typeface="Verdana"/>
              <a:cs typeface="Verdana"/>
            </a:endParaRPr>
          </a:p>
          <a:p>
            <a:pPr marL="530860" marR="2466975">
              <a:lnSpc>
                <a:spcPct val="114599"/>
              </a:lnSpc>
            </a:pPr>
            <a:r>
              <a:rPr sz="2400" spc="60" dirty="0">
                <a:latin typeface="Verdana"/>
                <a:cs typeface="Verdana"/>
              </a:rPr>
              <a:t>Timely</a:t>
            </a:r>
            <a:r>
              <a:rPr sz="2400" spc="204" dirty="0">
                <a:latin typeface="Verdana"/>
                <a:cs typeface="Verdana"/>
              </a:rPr>
              <a:t> </a:t>
            </a:r>
            <a:r>
              <a:rPr sz="2400" spc="210" dirty="0">
                <a:latin typeface="Verdana"/>
                <a:cs typeface="Verdana"/>
              </a:rPr>
              <a:t>Access</a:t>
            </a:r>
            <a:r>
              <a:rPr sz="2400" spc="204" dirty="0">
                <a:latin typeface="Verdana"/>
                <a:cs typeface="Verdana"/>
              </a:rPr>
              <a:t> </a:t>
            </a:r>
            <a:r>
              <a:rPr sz="2400" spc="40" dirty="0">
                <a:latin typeface="Verdana"/>
                <a:cs typeface="Verdana"/>
              </a:rPr>
              <a:t>to</a:t>
            </a:r>
            <a:r>
              <a:rPr sz="2400" spc="204" dirty="0">
                <a:latin typeface="Verdana"/>
                <a:cs typeface="Verdana"/>
              </a:rPr>
              <a:t> </a:t>
            </a:r>
            <a:r>
              <a:rPr sz="2400" spc="175" dirty="0">
                <a:latin typeface="Verdana"/>
                <a:cs typeface="Verdana"/>
              </a:rPr>
              <a:t>care </a:t>
            </a:r>
            <a:r>
              <a:rPr sz="2400" spc="-830" dirty="0">
                <a:latin typeface="Verdana"/>
                <a:cs typeface="Verdana"/>
              </a:rPr>
              <a:t> </a:t>
            </a:r>
            <a:r>
              <a:rPr sz="2400" spc="95" dirty="0">
                <a:latin typeface="Verdana"/>
                <a:cs typeface="Verdana"/>
              </a:rPr>
              <a:t>Patient</a:t>
            </a:r>
            <a:r>
              <a:rPr sz="2400" spc="215" dirty="0">
                <a:latin typeface="Verdana"/>
                <a:cs typeface="Verdana"/>
              </a:rPr>
              <a:t> </a:t>
            </a:r>
            <a:r>
              <a:rPr sz="2400" spc="125" dirty="0">
                <a:latin typeface="Verdana"/>
                <a:cs typeface="Verdana"/>
              </a:rPr>
              <a:t>experience</a:t>
            </a:r>
            <a:endParaRPr sz="2400">
              <a:latin typeface="Verdana"/>
              <a:cs typeface="Verdana"/>
            </a:endParaRPr>
          </a:p>
        </p:txBody>
      </p:sp>
      <p:grpSp>
        <p:nvGrpSpPr>
          <p:cNvPr id="11" name="object 11"/>
          <p:cNvGrpSpPr/>
          <p:nvPr/>
        </p:nvGrpSpPr>
        <p:grpSpPr>
          <a:xfrm>
            <a:off x="8679838" y="0"/>
            <a:ext cx="9608185" cy="10287000"/>
            <a:chOff x="8679838" y="0"/>
            <a:chExt cx="9608185" cy="10287000"/>
          </a:xfrm>
        </p:grpSpPr>
        <p:pic>
          <p:nvPicPr>
            <p:cNvPr id="12" name="object 12"/>
            <p:cNvPicPr/>
            <p:nvPr/>
          </p:nvPicPr>
          <p:blipFill>
            <a:blip r:embed="rId5" cstate="print"/>
            <a:stretch>
              <a:fillRect/>
            </a:stretch>
          </p:blipFill>
          <p:spPr>
            <a:xfrm>
              <a:off x="8689363" y="9525"/>
              <a:ext cx="9598636" cy="10277474"/>
            </a:xfrm>
            <a:prstGeom prst="rect">
              <a:avLst/>
            </a:prstGeom>
          </p:spPr>
        </p:pic>
        <p:pic>
          <p:nvPicPr>
            <p:cNvPr id="13" name="object 13"/>
            <p:cNvPicPr/>
            <p:nvPr/>
          </p:nvPicPr>
          <p:blipFill>
            <a:blip r:embed="rId6" cstate="email">
              <a:extLst>
                <a:ext uri="{28A0092B-C50C-407E-A947-70E740481C1C}">
                  <a14:useLocalDpi xmlns:a14="http://schemas.microsoft.com/office/drawing/2010/main"/>
                </a:ext>
              </a:extLst>
            </a:blip>
            <a:stretch>
              <a:fillRect/>
            </a:stretch>
          </p:blipFill>
          <p:spPr>
            <a:xfrm>
              <a:off x="17058169" y="9258300"/>
              <a:ext cx="942973" cy="723899"/>
            </a:xfrm>
            <a:prstGeom prst="rect">
              <a:avLst/>
            </a:prstGeom>
          </p:spPr>
        </p:pic>
        <p:pic>
          <p:nvPicPr>
            <p:cNvPr id="14" name="object 14"/>
            <p:cNvPicPr/>
            <p:nvPr/>
          </p:nvPicPr>
          <p:blipFill>
            <a:blip r:embed="rId7" cstate="print"/>
            <a:stretch>
              <a:fillRect/>
            </a:stretch>
          </p:blipFill>
          <p:spPr>
            <a:xfrm>
              <a:off x="8679838" y="0"/>
              <a:ext cx="9608161" cy="10286999"/>
            </a:xfrm>
            <a:prstGeom prst="rect">
              <a:avLst/>
            </a:prstGeom>
          </p:spPr>
        </p:pic>
      </p:grpSp>
      <p:pic>
        <p:nvPicPr>
          <p:cNvPr id="16" name="object 5">
            <a:hlinkClick r:id="rId8" action="ppaction://hlinksldjump"/>
            <a:extLst>
              <a:ext uri="{FF2B5EF4-FFF2-40B4-BE49-F238E27FC236}">
                <a16:creationId xmlns:a16="http://schemas.microsoft.com/office/drawing/2014/main" id="{D8DE0936-9CE6-6012-27DD-7BED01D97231}"/>
              </a:ext>
            </a:extLst>
          </p:cNvPr>
          <p:cNvPicPr/>
          <p:nvPr/>
        </p:nvPicPr>
        <p:blipFill>
          <a:blip r:embed="rId9"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sp>
        <p:nvSpPr>
          <p:cNvPr id="7" name="object 7"/>
          <p:cNvSpPr txBox="1">
            <a:spLocks noGrp="1"/>
          </p:cNvSpPr>
          <p:nvPr>
            <p:ph type="title"/>
          </p:nvPr>
        </p:nvSpPr>
        <p:spPr>
          <a:xfrm>
            <a:off x="1016000" y="843270"/>
            <a:ext cx="6143625" cy="1587500"/>
          </a:xfrm>
          <a:prstGeom prst="rect">
            <a:avLst/>
          </a:prstGeom>
        </p:spPr>
        <p:txBody>
          <a:bodyPr vert="horz" wrap="square" lIns="0" tIns="12065" rIns="0" bIns="0" rtlCol="0">
            <a:spAutoFit/>
          </a:bodyPr>
          <a:lstStyle/>
          <a:p>
            <a:pPr marL="12700" marR="5080">
              <a:lnSpc>
                <a:spcPct val="116500"/>
              </a:lnSpc>
              <a:spcBef>
                <a:spcPts val="95"/>
              </a:spcBef>
            </a:pPr>
            <a:r>
              <a:rPr spc="-30" dirty="0"/>
              <a:t>Non-compliances</a:t>
            </a:r>
            <a:r>
              <a:rPr spc="-250" dirty="0"/>
              <a:t> </a:t>
            </a:r>
            <a:r>
              <a:rPr spc="-235" dirty="0"/>
              <a:t>or </a:t>
            </a:r>
            <a:r>
              <a:rPr spc="-140" dirty="0"/>
              <a:t> </a:t>
            </a:r>
            <a:r>
              <a:rPr spc="-85" dirty="0"/>
              <a:t>breaches</a:t>
            </a:r>
          </a:p>
        </p:txBody>
      </p:sp>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1247775" y="3289601"/>
            <a:ext cx="114300" cy="114300"/>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247775" y="4966001"/>
            <a:ext cx="114300" cy="114300"/>
          </a:xfrm>
          <a:prstGeom prst="rect">
            <a:avLst/>
          </a:prstGeom>
        </p:spPr>
      </p:pic>
      <p:sp>
        <p:nvSpPr>
          <p:cNvPr id="10" name="object 10"/>
          <p:cNvSpPr txBox="1"/>
          <p:nvPr/>
        </p:nvSpPr>
        <p:spPr>
          <a:xfrm>
            <a:off x="1015996" y="2671112"/>
            <a:ext cx="7391400" cy="3378200"/>
          </a:xfrm>
          <a:prstGeom prst="rect">
            <a:avLst/>
          </a:prstGeom>
        </p:spPr>
        <p:txBody>
          <a:bodyPr vert="horz" wrap="square" lIns="0" tIns="66040" rIns="0" bIns="0" rtlCol="0">
            <a:spAutoFit/>
          </a:bodyPr>
          <a:lstStyle/>
          <a:p>
            <a:pPr marL="12700">
              <a:lnSpc>
                <a:spcPct val="100000"/>
              </a:lnSpc>
              <a:spcBef>
                <a:spcPts val="520"/>
              </a:spcBef>
            </a:pPr>
            <a:r>
              <a:rPr sz="2400" spc="75" dirty="0">
                <a:latin typeface="Verdana"/>
                <a:cs typeface="Verdana"/>
              </a:rPr>
              <a:t>Individual</a:t>
            </a:r>
            <a:endParaRPr sz="2400" dirty="0">
              <a:latin typeface="Verdana"/>
              <a:cs typeface="Verdana"/>
            </a:endParaRPr>
          </a:p>
          <a:p>
            <a:pPr marL="530225" marR="272415">
              <a:lnSpc>
                <a:spcPct val="114599"/>
              </a:lnSpc>
            </a:pPr>
            <a:r>
              <a:rPr sz="2400" spc="85" dirty="0">
                <a:latin typeface="Verdana"/>
                <a:cs typeface="Verdana"/>
              </a:rPr>
              <a:t>Where</a:t>
            </a:r>
            <a:r>
              <a:rPr sz="2400" spc="229" dirty="0">
                <a:latin typeface="Verdana"/>
                <a:cs typeface="Verdana"/>
              </a:rPr>
              <a:t> </a:t>
            </a:r>
            <a:r>
              <a:rPr sz="2400" spc="110" dirty="0">
                <a:latin typeface="Verdana"/>
                <a:cs typeface="Verdana"/>
              </a:rPr>
              <a:t>individual</a:t>
            </a:r>
            <a:r>
              <a:rPr sz="2400" spc="235" dirty="0">
                <a:latin typeface="Verdana"/>
                <a:cs typeface="Verdana"/>
              </a:rPr>
              <a:t> </a:t>
            </a:r>
            <a:r>
              <a:rPr sz="2400" spc="114" dirty="0">
                <a:latin typeface="Verdana"/>
                <a:cs typeface="Verdana"/>
              </a:rPr>
              <a:t>staff</a:t>
            </a:r>
            <a:r>
              <a:rPr sz="2400" spc="235" dirty="0">
                <a:latin typeface="Verdana"/>
                <a:cs typeface="Verdana"/>
              </a:rPr>
              <a:t> </a:t>
            </a:r>
            <a:r>
              <a:rPr sz="2400" spc="110" dirty="0">
                <a:latin typeface="Verdana"/>
                <a:cs typeface="Verdana"/>
              </a:rPr>
              <a:t>are</a:t>
            </a:r>
            <a:r>
              <a:rPr sz="2400" spc="235" dirty="0">
                <a:latin typeface="Verdana"/>
                <a:cs typeface="Verdana"/>
              </a:rPr>
              <a:t> </a:t>
            </a:r>
            <a:r>
              <a:rPr sz="2400" spc="114" dirty="0">
                <a:latin typeface="Verdana"/>
                <a:cs typeface="Verdana"/>
              </a:rPr>
              <a:t>identified</a:t>
            </a:r>
            <a:r>
              <a:rPr sz="2400" spc="235" dirty="0">
                <a:latin typeface="Verdana"/>
                <a:cs typeface="Verdana"/>
              </a:rPr>
              <a:t> </a:t>
            </a:r>
            <a:r>
              <a:rPr sz="2400" spc="155" dirty="0">
                <a:latin typeface="Verdana"/>
                <a:cs typeface="Verdana"/>
              </a:rPr>
              <a:t>as </a:t>
            </a:r>
            <a:r>
              <a:rPr sz="2400" spc="-830" dirty="0">
                <a:latin typeface="Verdana"/>
                <a:cs typeface="Verdana"/>
              </a:rPr>
              <a:t> </a:t>
            </a:r>
            <a:r>
              <a:rPr sz="2400" spc="65" dirty="0">
                <a:latin typeface="Verdana"/>
                <a:cs typeface="Verdana"/>
              </a:rPr>
              <a:t>not</a:t>
            </a:r>
            <a:r>
              <a:rPr sz="2400" spc="225" dirty="0">
                <a:latin typeface="Verdana"/>
                <a:cs typeface="Verdana"/>
              </a:rPr>
              <a:t> </a:t>
            </a:r>
            <a:r>
              <a:rPr sz="2400" spc="160" dirty="0">
                <a:latin typeface="Verdana"/>
                <a:cs typeface="Verdana"/>
              </a:rPr>
              <a:t>complying</a:t>
            </a:r>
            <a:endParaRPr sz="2400" dirty="0">
              <a:latin typeface="Verdana"/>
              <a:cs typeface="Verdana"/>
            </a:endParaRPr>
          </a:p>
          <a:p>
            <a:pPr>
              <a:lnSpc>
                <a:spcPct val="100000"/>
              </a:lnSpc>
              <a:spcBef>
                <a:spcPts val="10"/>
              </a:spcBef>
            </a:pPr>
            <a:endParaRPr sz="3050" dirty="0">
              <a:latin typeface="Verdana"/>
              <a:cs typeface="Verdana"/>
            </a:endParaRPr>
          </a:p>
          <a:p>
            <a:pPr marL="12700">
              <a:lnSpc>
                <a:spcPct val="100000"/>
              </a:lnSpc>
            </a:pPr>
            <a:r>
              <a:rPr sz="2400" spc="140" dirty="0">
                <a:latin typeface="Verdana"/>
                <a:cs typeface="Verdana"/>
              </a:rPr>
              <a:t>Organisational</a:t>
            </a:r>
            <a:endParaRPr sz="2400" dirty="0">
              <a:latin typeface="Verdana"/>
              <a:cs typeface="Verdana"/>
            </a:endParaRPr>
          </a:p>
          <a:p>
            <a:pPr marL="530225" marR="5080">
              <a:lnSpc>
                <a:spcPct val="114599"/>
              </a:lnSpc>
            </a:pPr>
            <a:r>
              <a:rPr sz="2400" spc="85" dirty="0">
                <a:latin typeface="Verdana"/>
                <a:cs typeface="Verdana"/>
              </a:rPr>
              <a:t>Where</a:t>
            </a:r>
            <a:r>
              <a:rPr sz="2400" spc="225" dirty="0">
                <a:latin typeface="Verdana"/>
                <a:cs typeface="Verdana"/>
              </a:rPr>
              <a:t> </a:t>
            </a:r>
            <a:r>
              <a:rPr sz="2400" spc="145" dirty="0">
                <a:latin typeface="Verdana"/>
                <a:cs typeface="Verdana"/>
              </a:rPr>
              <a:t>a</a:t>
            </a:r>
            <a:r>
              <a:rPr sz="2400" spc="229" dirty="0">
                <a:latin typeface="Verdana"/>
                <a:cs typeface="Verdana"/>
              </a:rPr>
              <a:t> </a:t>
            </a:r>
            <a:r>
              <a:rPr sz="2400" spc="155" dirty="0">
                <a:latin typeface="Verdana"/>
                <a:cs typeface="Verdana"/>
              </a:rPr>
              <a:t>healthcare</a:t>
            </a:r>
            <a:r>
              <a:rPr sz="2400" spc="225" dirty="0">
                <a:latin typeface="Verdana"/>
                <a:cs typeface="Verdana"/>
              </a:rPr>
              <a:t> </a:t>
            </a:r>
            <a:r>
              <a:rPr sz="2400" spc="140" dirty="0">
                <a:latin typeface="Verdana"/>
                <a:cs typeface="Verdana"/>
              </a:rPr>
              <a:t>organisation</a:t>
            </a:r>
            <a:r>
              <a:rPr sz="2400" spc="229" dirty="0">
                <a:latin typeface="Verdana"/>
                <a:cs typeface="Verdana"/>
              </a:rPr>
              <a:t> </a:t>
            </a:r>
            <a:r>
              <a:rPr sz="2400" spc="100" dirty="0">
                <a:latin typeface="Verdana"/>
                <a:cs typeface="Verdana"/>
              </a:rPr>
              <a:t>fails</a:t>
            </a:r>
            <a:r>
              <a:rPr sz="2400" spc="229" dirty="0">
                <a:latin typeface="Verdana"/>
                <a:cs typeface="Verdana"/>
              </a:rPr>
              <a:t> </a:t>
            </a:r>
            <a:r>
              <a:rPr sz="2400" spc="40" dirty="0">
                <a:latin typeface="Verdana"/>
                <a:cs typeface="Verdana"/>
              </a:rPr>
              <a:t>to </a:t>
            </a:r>
            <a:r>
              <a:rPr sz="2400" spc="-830" dirty="0">
                <a:latin typeface="Verdana"/>
                <a:cs typeface="Verdana"/>
              </a:rPr>
              <a:t> </a:t>
            </a:r>
            <a:r>
              <a:rPr sz="2400" spc="95" dirty="0">
                <a:latin typeface="Verdana"/>
                <a:cs typeface="Verdana"/>
              </a:rPr>
              <a:t>follow</a:t>
            </a:r>
            <a:r>
              <a:rPr sz="2400" spc="225" dirty="0">
                <a:latin typeface="Verdana"/>
                <a:cs typeface="Verdana"/>
              </a:rPr>
              <a:t> </a:t>
            </a:r>
            <a:r>
              <a:rPr sz="2400" spc="20" dirty="0">
                <a:latin typeface="Verdana"/>
                <a:cs typeface="Verdana"/>
              </a:rPr>
              <a:t>or</a:t>
            </a:r>
            <a:r>
              <a:rPr sz="2400" spc="225" dirty="0">
                <a:latin typeface="Verdana"/>
                <a:cs typeface="Verdana"/>
              </a:rPr>
              <a:t> </a:t>
            </a:r>
            <a:r>
              <a:rPr sz="2400" spc="100" dirty="0">
                <a:latin typeface="Verdana"/>
                <a:cs typeface="Verdana"/>
              </a:rPr>
              <a:t>monitor</a:t>
            </a:r>
            <a:r>
              <a:rPr sz="2400" spc="229" dirty="0">
                <a:latin typeface="Verdana"/>
                <a:cs typeface="Verdana"/>
              </a:rPr>
              <a:t> </a:t>
            </a:r>
            <a:r>
              <a:rPr sz="2400" spc="45" dirty="0">
                <a:latin typeface="Verdana"/>
                <a:cs typeface="Verdana"/>
              </a:rPr>
              <a:t>their</a:t>
            </a:r>
            <a:r>
              <a:rPr sz="2400" spc="225" dirty="0">
                <a:latin typeface="Verdana"/>
                <a:cs typeface="Verdana"/>
              </a:rPr>
              <a:t> </a:t>
            </a:r>
            <a:r>
              <a:rPr sz="2400" spc="175" dirty="0">
                <a:latin typeface="Verdana"/>
                <a:cs typeface="Verdana"/>
              </a:rPr>
              <a:t>practices</a:t>
            </a:r>
            <a:r>
              <a:rPr sz="2400" spc="225" dirty="0">
                <a:latin typeface="Verdana"/>
                <a:cs typeface="Verdana"/>
              </a:rPr>
              <a:t> </a:t>
            </a:r>
            <a:r>
              <a:rPr sz="2400" spc="145" dirty="0">
                <a:latin typeface="Verdana"/>
                <a:cs typeface="Verdana"/>
              </a:rPr>
              <a:t>such</a:t>
            </a:r>
            <a:endParaRPr sz="2400" dirty="0">
              <a:latin typeface="Verdana"/>
              <a:cs typeface="Verdana"/>
            </a:endParaRPr>
          </a:p>
          <a:p>
            <a:pPr marL="530225">
              <a:lnSpc>
                <a:spcPct val="100000"/>
              </a:lnSpc>
              <a:spcBef>
                <a:spcPts val="420"/>
              </a:spcBef>
            </a:pPr>
            <a:r>
              <a:rPr sz="2400" spc="155" dirty="0">
                <a:latin typeface="Verdana"/>
                <a:cs typeface="Verdana"/>
              </a:rPr>
              <a:t>as</a:t>
            </a:r>
            <a:r>
              <a:rPr sz="2400" spc="210" dirty="0">
                <a:latin typeface="Verdana"/>
                <a:cs typeface="Verdana"/>
              </a:rPr>
              <a:t> </a:t>
            </a:r>
            <a:r>
              <a:rPr sz="2400" spc="120" dirty="0">
                <a:latin typeface="Verdana"/>
                <a:cs typeface="Verdana"/>
              </a:rPr>
              <a:t>infection</a:t>
            </a:r>
            <a:r>
              <a:rPr sz="2400" spc="210" dirty="0">
                <a:latin typeface="Verdana"/>
                <a:cs typeface="Verdana"/>
              </a:rPr>
              <a:t> </a:t>
            </a:r>
            <a:r>
              <a:rPr sz="2400" spc="114" dirty="0">
                <a:latin typeface="Verdana"/>
                <a:cs typeface="Verdana"/>
              </a:rPr>
              <a:t>control</a:t>
            </a:r>
            <a:endParaRPr sz="2400" dirty="0">
              <a:latin typeface="Verdana"/>
              <a:cs typeface="Verdana"/>
            </a:endParaRPr>
          </a:p>
        </p:txBody>
      </p:sp>
      <p:pic>
        <p:nvPicPr>
          <p:cNvPr id="1026" name="Picture 2" descr="GDPR: How to Rectify Non-Compliance ...">
            <a:extLst>
              <a:ext uri="{FF2B5EF4-FFF2-40B4-BE49-F238E27FC236}">
                <a16:creationId xmlns:a16="http://schemas.microsoft.com/office/drawing/2014/main" id="{6362E6C1-792B-9F43-0EBC-E49F3AF71F7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0" y="2671112"/>
            <a:ext cx="8686799" cy="3573998"/>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 5">
            <a:hlinkClick r:id="rId5" action="ppaction://hlinksldjump"/>
            <a:extLst>
              <a:ext uri="{FF2B5EF4-FFF2-40B4-BE49-F238E27FC236}">
                <a16:creationId xmlns:a16="http://schemas.microsoft.com/office/drawing/2014/main" id="{F13CA556-2C12-A629-55E0-8993CC7FECCE}"/>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1941258" y="278772"/>
            <a:ext cx="16055502" cy="646331"/>
          </a:xfrm>
          <a:prstGeom prst="rect">
            <a:avLst/>
          </a:prstGeom>
          <a:noFill/>
        </p:spPr>
        <p:txBody>
          <a:bodyPr wrap="square" rtlCol="0">
            <a:spAutoFit/>
          </a:bodyPr>
          <a:lstStyle/>
          <a:p>
            <a:r>
              <a:rPr lang="en-US" sz="3600" dirty="0"/>
              <a:t>Learning Activity 4 Managing risks, communication and reporting</a:t>
            </a:r>
            <a:endParaRPr lang="en-AU" sz="3600" dirty="0"/>
          </a:p>
        </p:txBody>
      </p:sp>
      <p:sp>
        <p:nvSpPr>
          <p:cNvPr id="2" name="TextBox 1">
            <a:extLst>
              <a:ext uri="{FF2B5EF4-FFF2-40B4-BE49-F238E27FC236}">
                <a16:creationId xmlns:a16="http://schemas.microsoft.com/office/drawing/2014/main" id="{160F08FF-EDFD-B0F2-98F5-2BA2F1A9F66D}"/>
              </a:ext>
            </a:extLst>
          </p:cNvPr>
          <p:cNvSpPr txBox="1"/>
          <p:nvPr/>
        </p:nvSpPr>
        <p:spPr>
          <a:xfrm>
            <a:off x="1710979" y="1151935"/>
            <a:ext cx="16703038" cy="461665"/>
          </a:xfrm>
          <a:prstGeom prst="rect">
            <a:avLst/>
          </a:prstGeom>
          <a:noFill/>
        </p:spPr>
        <p:txBody>
          <a:bodyPr wrap="square" rtlCol="0">
            <a:spAutoFit/>
          </a:bodyPr>
          <a:lstStyle/>
          <a:p>
            <a:r>
              <a:rPr lang="en-US" sz="2400" b="1" dirty="0">
                <a:solidFill>
                  <a:schemeClr val="tx2"/>
                </a:solidFill>
              </a:rPr>
              <a:t>1. Refer to the ‘Infection Control Policy’ available on your portal and list the procedures that must be followed for the following:</a:t>
            </a:r>
          </a:p>
        </p:txBody>
      </p:sp>
      <p:pic>
        <p:nvPicPr>
          <p:cNvPr id="4" name="Picture 3">
            <a:extLst>
              <a:ext uri="{FF2B5EF4-FFF2-40B4-BE49-F238E27FC236}">
                <a16:creationId xmlns:a16="http://schemas.microsoft.com/office/drawing/2014/main" id="{581C4844-5750-2122-FC75-A9CB2237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9" y="0"/>
            <a:ext cx="1596681" cy="1680950"/>
          </a:xfrm>
          <a:prstGeom prst="rect">
            <a:avLst/>
          </a:prstGeom>
        </p:spPr>
      </p:pic>
      <p:graphicFrame>
        <p:nvGraphicFramePr>
          <p:cNvPr id="5" name="Table 4">
            <a:extLst>
              <a:ext uri="{FF2B5EF4-FFF2-40B4-BE49-F238E27FC236}">
                <a16:creationId xmlns:a16="http://schemas.microsoft.com/office/drawing/2014/main" id="{CF4B8F8C-8DE9-EE99-A74B-588BC2D022C1}"/>
              </a:ext>
            </a:extLst>
          </p:cNvPr>
          <p:cNvGraphicFramePr>
            <a:graphicFrameLocks noGrp="1"/>
          </p:cNvGraphicFramePr>
          <p:nvPr>
            <p:extLst>
              <p:ext uri="{D42A27DB-BD31-4B8C-83A1-F6EECF244321}">
                <p14:modId xmlns:p14="http://schemas.microsoft.com/office/powerpoint/2010/main" val="2284467559"/>
              </p:ext>
            </p:extLst>
          </p:nvPr>
        </p:nvGraphicFramePr>
        <p:xfrm>
          <a:off x="68578" y="1713975"/>
          <a:ext cx="18219420" cy="8573023"/>
        </p:xfrm>
        <a:graphic>
          <a:graphicData uri="http://schemas.openxmlformats.org/drawingml/2006/table">
            <a:tbl>
              <a:tblPr firstRow="1" bandRow="1">
                <a:tableStyleId>{5C22544A-7EE6-4342-B048-85BDC9FD1C3A}</a:tableStyleId>
              </a:tblPr>
              <a:tblGrid>
                <a:gridCol w="2979422">
                  <a:extLst>
                    <a:ext uri="{9D8B030D-6E8A-4147-A177-3AD203B41FA5}">
                      <a16:colId xmlns:a16="http://schemas.microsoft.com/office/drawing/2014/main" val="107750798"/>
                    </a:ext>
                  </a:extLst>
                </a:gridCol>
                <a:gridCol w="15239998">
                  <a:extLst>
                    <a:ext uri="{9D8B030D-6E8A-4147-A177-3AD203B41FA5}">
                      <a16:colId xmlns:a16="http://schemas.microsoft.com/office/drawing/2014/main" val="1757250615"/>
                    </a:ext>
                  </a:extLst>
                </a:gridCol>
              </a:tblGrid>
              <a:tr h="644512">
                <a:tc>
                  <a:txBody>
                    <a:bodyPr/>
                    <a:lstStyle/>
                    <a:p>
                      <a:r>
                        <a:rPr lang="en-US" sz="2800" dirty="0">
                          <a:solidFill>
                            <a:schemeClr val="tx2"/>
                          </a:solidFill>
                        </a:rPr>
                        <a:t>Risks</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3183141"/>
                  </a:ext>
                </a:extLst>
              </a:tr>
              <a:tr h="2343244">
                <a:tc>
                  <a:txBody>
                    <a:bodyPr/>
                    <a:lstStyle/>
                    <a:p>
                      <a:r>
                        <a:rPr lang="en-US" sz="2800" dirty="0">
                          <a:solidFill>
                            <a:schemeClr val="tx2"/>
                          </a:solidFill>
                        </a:rPr>
                        <a:t>Patient and visitor hand hygiene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Patients should be provided with the means to perform hand hygiene after going to the toilet or using a bedpan or urinal, before eating, after sneezing, blowing their nose or coughing into hands, and after touching / handling animals.</a:t>
                      </a:r>
                    </a:p>
                    <a:p>
                      <a:r>
                        <a:rPr lang="en-US" sz="2800" dirty="0">
                          <a:solidFill>
                            <a:schemeClr val="tx1"/>
                          </a:solidFill>
                        </a:rPr>
                        <a:t>Visitors and volunteers must be provided with the means to perform hand hygiene and be encouraged to perform hand hygiene before and after contact with patients and their surroundings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737964"/>
                  </a:ext>
                </a:extLst>
              </a:tr>
              <a:tr h="2343244">
                <a:tc>
                  <a:txBody>
                    <a:bodyPr/>
                    <a:lstStyle/>
                    <a:p>
                      <a:r>
                        <a:rPr lang="en-US" sz="2800" dirty="0">
                          <a:solidFill>
                            <a:schemeClr val="tx2"/>
                          </a:solidFill>
                        </a:rPr>
                        <a:t>Management of health workers with symptomatic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 Staff communication of their suspected or known communicable disease or MRO</a:t>
                      </a:r>
                    </a:p>
                    <a:p>
                      <a:r>
                        <a:rPr lang="en-US" sz="2800" dirty="0">
                          <a:solidFill>
                            <a:schemeClr val="tx1"/>
                          </a:solidFill>
                        </a:rPr>
                        <a:t>• The mitigation of transmission risks of communicable diseases and MROs</a:t>
                      </a:r>
                    </a:p>
                    <a:p>
                      <a:r>
                        <a:rPr lang="en-US" sz="2800" dirty="0">
                          <a:solidFill>
                            <a:schemeClr val="tx1"/>
                          </a:solidFill>
                        </a:rPr>
                        <a:t>• Human resource issues such as redeployment, sick leave and return to work management.</a:t>
                      </a:r>
                    </a:p>
                    <a:p>
                      <a:r>
                        <a:rPr lang="en-US" sz="2800" dirty="0">
                          <a:solidFill>
                            <a:schemeClr val="tx1"/>
                          </a:solidFill>
                        </a:rPr>
                        <a:t>• Staff non-participation in certain clinical procedures (e.g. exposure prone procedures) that is mandated by policy or legislation.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218502"/>
                  </a:ext>
                </a:extLst>
              </a:tr>
              <a:tr h="3242023">
                <a:tc>
                  <a:txBody>
                    <a:bodyPr/>
                    <a:lstStyle/>
                    <a:p>
                      <a:r>
                        <a:rPr lang="en-US" sz="2800" dirty="0">
                          <a:solidFill>
                            <a:schemeClr val="tx2"/>
                          </a:solidFill>
                        </a:rPr>
                        <a:t>Bed management and patient 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When considering patient movement or transfer, the receiving department, transport</a:t>
                      </a:r>
                    </a:p>
                    <a:p>
                      <a:r>
                        <a:rPr lang="en-US" sz="2800" dirty="0">
                          <a:solidFill>
                            <a:schemeClr val="tx1"/>
                          </a:solidFill>
                        </a:rPr>
                        <a:t>service, or department head must be notified of a patient’s infection or </a:t>
                      </a:r>
                      <a:r>
                        <a:rPr lang="en-US" sz="2800" dirty="0" err="1">
                          <a:solidFill>
                            <a:schemeClr val="tx1"/>
                          </a:solidFill>
                        </a:rPr>
                        <a:t>colonisation</a:t>
                      </a:r>
                      <a:r>
                        <a:rPr lang="en-US" sz="2800" dirty="0">
                          <a:solidFill>
                            <a:schemeClr val="tx1"/>
                          </a:solidFill>
                        </a:rPr>
                        <a:t> status before</a:t>
                      </a:r>
                    </a:p>
                    <a:p>
                      <a:r>
                        <a:rPr lang="en-US" sz="2800" dirty="0">
                          <a:solidFill>
                            <a:schemeClr val="tx1"/>
                          </a:solidFill>
                        </a:rPr>
                        <a:t>transfer. The admission and / or transfer of a patient must not be delayed or compromised</a:t>
                      </a:r>
                    </a:p>
                    <a:p>
                      <a:r>
                        <a:rPr lang="en-US" sz="2800" dirty="0">
                          <a:solidFill>
                            <a:schemeClr val="tx1"/>
                          </a:solidFill>
                        </a:rPr>
                        <a:t>by a patient’s suspected or known infection or </a:t>
                      </a:r>
                      <a:r>
                        <a:rPr lang="en-US" sz="2800" dirty="0" err="1">
                          <a:solidFill>
                            <a:schemeClr val="tx1"/>
                          </a:solidFill>
                        </a:rPr>
                        <a:t>colonisation</a:t>
                      </a:r>
                      <a:r>
                        <a:rPr lang="en-US" sz="2800" dirty="0">
                          <a:solidFill>
                            <a:schemeClr val="tx1"/>
                          </a:solidFill>
                        </a:rPr>
                        <a:t> status. Patient placement</a:t>
                      </a:r>
                    </a:p>
                    <a:p>
                      <a:r>
                        <a:rPr lang="en-US" sz="2800" dirty="0">
                          <a:solidFill>
                            <a:schemeClr val="tx1"/>
                          </a:solidFill>
                        </a:rPr>
                        <a:t>decisions must be made in conjunction with local patient flow team and infection</a:t>
                      </a:r>
                    </a:p>
                    <a:p>
                      <a:r>
                        <a:rPr lang="en-US" sz="2800" dirty="0">
                          <a:solidFill>
                            <a:schemeClr val="tx1"/>
                          </a:solidFill>
                        </a:rPr>
                        <a:t>prevention and control unit to ensure timely patient transfers and admissions.</a:t>
                      </a:r>
                      <a:endParaRPr lang="en-AU" sz="2800" dirty="0">
                        <a:solidFill>
                          <a:schemeClr val="tx1"/>
                        </a:solidFill>
                      </a:endParaRPr>
                    </a:p>
                    <a:p>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792729"/>
                  </a:ext>
                </a:extLst>
              </a:tr>
            </a:tbl>
          </a:graphicData>
        </a:graphic>
      </p:graphicFrame>
      <p:pic>
        <p:nvPicPr>
          <p:cNvPr id="9" name="Picture 8">
            <a:extLst>
              <a:ext uri="{FF2B5EF4-FFF2-40B4-BE49-F238E27FC236}">
                <a16:creationId xmlns:a16="http://schemas.microsoft.com/office/drawing/2014/main" id="{4F7E8DF2-6AFD-FE94-2613-EF232A04959B}"/>
              </a:ext>
            </a:extLst>
          </p:cNvPr>
          <p:cNvPicPr>
            <a:picLocks noChangeAspect="1"/>
          </p:cNvPicPr>
          <p:nvPr/>
        </p:nvPicPr>
        <p:blipFill>
          <a:blip r:embed="rId4"/>
          <a:stretch>
            <a:fillRect/>
          </a:stretch>
        </p:blipFill>
        <p:spPr>
          <a:xfrm>
            <a:off x="3124200" y="2484791"/>
            <a:ext cx="15057120" cy="2125309"/>
          </a:xfrm>
          <a:prstGeom prst="rect">
            <a:avLst/>
          </a:prstGeom>
        </p:spPr>
      </p:pic>
      <p:pic>
        <p:nvPicPr>
          <p:cNvPr id="10" name="Picture 9">
            <a:extLst>
              <a:ext uri="{FF2B5EF4-FFF2-40B4-BE49-F238E27FC236}">
                <a16:creationId xmlns:a16="http://schemas.microsoft.com/office/drawing/2014/main" id="{21C1EEAF-3CDE-D758-66D5-A5BCA8738567}"/>
              </a:ext>
            </a:extLst>
          </p:cNvPr>
          <p:cNvPicPr>
            <a:picLocks noChangeAspect="1"/>
          </p:cNvPicPr>
          <p:nvPr/>
        </p:nvPicPr>
        <p:blipFill>
          <a:blip r:embed="rId4"/>
          <a:stretch>
            <a:fillRect/>
          </a:stretch>
        </p:blipFill>
        <p:spPr>
          <a:xfrm>
            <a:off x="3124202" y="4770791"/>
            <a:ext cx="15057120" cy="2125309"/>
          </a:xfrm>
          <a:prstGeom prst="rect">
            <a:avLst/>
          </a:prstGeom>
        </p:spPr>
      </p:pic>
      <p:pic>
        <p:nvPicPr>
          <p:cNvPr id="16" name="Picture 15">
            <a:extLst>
              <a:ext uri="{FF2B5EF4-FFF2-40B4-BE49-F238E27FC236}">
                <a16:creationId xmlns:a16="http://schemas.microsoft.com/office/drawing/2014/main" id="{7F21F68D-B6AB-1F7B-3A04-C43599B5F842}"/>
              </a:ext>
            </a:extLst>
          </p:cNvPr>
          <p:cNvPicPr>
            <a:picLocks noChangeAspect="1"/>
          </p:cNvPicPr>
          <p:nvPr/>
        </p:nvPicPr>
        <p:blipFill>
          <a:blip r:embed="rId4"/>
          <a:stretch>
            <a:fillRect/>
          </a:stretch>
        </p:blipFill>
        <p:spPr>
          <a:xfrm>
            <a:off x="3154680" y="7124700"/>
            <a:ext cx="15057120" cy="2828216"/>
          </a:xfrm>
          <a:prstGeom prst="rect">
            <a:avLst/>
          </a:prstGeom>
        </p:spPr>
      </p:pic>
      <p:pic>
        <p:nvPicPr>
          <p:cNvPr id="7" name="object 5">
            <a:hlinkClick r:id="rId5" action="ppaction://hlinksldjump"/>
            <a:extLst>
              <a:ext uri="{FF2B5EF4-FFF2-40B4-BE49-F238E27FC236}">
                <a16:creationId xmlns:a16="http://schemas.microsoft.com/office/drawing/2014/main" id="{F10533FF-A5AE-768E-0EBA-EBE381D7C90D}"/>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35659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1941258" y="38100"/>
            <a:ext cx="16055502" cy="646331"/>
          </a:xfrm>
          <a:prstGeom prst="rect">
            <a:avLst/>
          </a:prstGeom>
          <a:noFill/>
        </p:spPr>
        <p:txBody>
          <a:bodyPr wrap="square" rtlCol="0">
            <a:spAutoFit/>
          </a:bodyPr>
          <a:lstStyle/>
          <a:p>
            <a:r>
              <a:rPr lang="en-US" sz="3600" dirty="0"/>
              <a:t>Learning Activity 4 Managing risks, communication and reporting</a:t>
            </a:r>
            <a:endParaRPr lang="en-AU" sz="3600" dirty="0"/>
          </a:p>
        </p:txBody>
      </p:sp>
      <p:sp>
        <p:nvSpPr>
          <p:cNvPr id="2" name="TextBox 1">
            <a:extLst>
              <a:ext uri="{FF2B5EF4-FFF2-40B4-BE49-F238E27FC236}">
                <a16:creationId xmlns:a16="http://schemas.microsoft.com/office/drawing/2014/main" id="{160F08FF-EDFD-B0F2-98F5-2BA2F1A9F66D}"/>
              </a:ext>
            </a:extLst>
          </p:cNvPr>
          <p:cNvSpPr txBox="1"/>
          <p:nvPr/>
        </p:nvSpPr>
        <p:spPr>
          <a:xfrm>
            <a:off x="1653539" y="737537"/>
            <a:ext cx="16703038" cy="830997"/>
          </a:xfrm>
          <a:prstGeom prst="rect">
            <a:avLst/>
          </a:prstGeom>
          <a:noFill/>
        </p:spPr>
        <p:txBody>
          <a:bodyPr wrap="square" rtlCol="0">
            <a:spAutoFit/>
          </a:bodyPr>
          <a:lstStyle/>
          <a:p>
            <a:r>
              <a:rPr lang="en-US" sz="2400" b="1" dirty="0">
                <a:solidFill>
                  <a:schemeClr val="tx2"/>
                </a:solidFill>
              </a:rPr>
              <a:t>2. List the person or authority to whom reports must be made and advice sought including how that reporting and communication may occur in each of the following situations of risks and incidents</a:t>
            </a:r>
          </a:p>
        </p:txBody>
      </p:sp>
      <p:pic>
        <p:nvPicPr>
          <p:cNvPr id="4" name="Picture 3">
            <a:extLst>
              <a:ext uri="{FF2B5EF4-FFF2-40B4-BE49-F238E27FC236}">
                <a16:creationId xmlns:a16="http://schemas.microsoft.com/office/drawing/2014/main" id="{581C4844-5750-2122-FC75-A9CB2237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9" y="0"/>
            <a:ext cx="1596681" cy="1680950"/>
          </a:xfrm>
          <a:prstGeom prst="rect">
            <a:avLst/>
          </a:prstGeom>
        </p:spPr>
      </p:pic>
      <p:graphicFrame>
        <p:nvGraphicFramePr>
          <p:cNvPr id="3" name="Table 2">
            <a:extLst>
              <a:ext uri="{FF2B5EF4-FFF2-40B4-BE49-F238E27FC236}">
                <a16:creationId xmlns:a16="http://schemas.microsoft.com/office/drawing/2014/main" id="{9266DEA6-9525-AA6B-6ECA-CE44DD6A9FD4}"/>
              </a:ext>
            </a:extLst>
          </p:cNvPr>
          <p:cNvGraphicFramePr>
            <a:graphicFrameLocks noGrp="1"/>
          </p:cNvGraphicFramePr>
          <p:nvPr>
            <p:extLst>
              <p:ext uri="{D42A27DB-BD31-4B8C-83A1-F6EECF244321}">
                <p14:modId xmlns:p14="http://schemas.microsoft.com/office/powerpoint/2010/main" val="1551330229"/>
              </p:ext>
            </p:extLst>
          </p:nvPr>
        </p:nvGraphicFramePr>
        <p:xfrm>
          <a:off x="-1" y="1638300"/>
          <a:ext cx="18219420" cy="7680960"/>
        </p:xfrm>
        <a:graphic>
          <a:graphicData uri="http://schemas.openxmlformats.org/drawingml/2006/table">
            <a:tbl>
              <a:tblPr firstRow="1" bandRow="1">
                <a:tableStyleId>{5C22544A-7EE6-4342-B048-85BDC9FD1C3A}</a:tableStyleId>
              </a:tblPr>
              <a:tblGrid>
                <a:gridCol w="6073140">
                  <a:extLst>
                    <a:ext uri="{9D8B030D-6E8A-4147-A177-3AD203B41FA5}">
                      <a16:colId xmlns:a16="http://schemas.microsoft.com/office/drawing/2014/main" val="3206300456"/>
                    </a:ext>
                  </a:extLst>
                </a:gridCol>
                <a:gridCol w="6073140">
                  <a:extLst>
                    <a:ext uri="{9D8B030D-6E8A-4147-A177-3AD203B41FA5}">
                      <a16:colId xmlns:a16="http://schemas.microsoft.com/office/drawing/2014/main" val="1786931801"/>
                    </a:ext>
                  </a:extLst>
                </a:gridCol>
                <a:gridCol w="6073140">
                  <a:extLst>
                    <a:ext uri="{9D8B030D-6E8A-4147-A177-3AD203B41FA5}">
                      <a16:colId xmlns:a16="http://schemas.microsoft.com/office/drawing/2014/main" val="2457739653"/>
                    </a:ext>
                  </a:extLst>
                </a:gridCol>
              </a:tblGrid>
              <a:tr h="0">
                <a:tc>
                  <a:txBody>
                    <a:bodyPr/>
                    <a:lstStyle/>
                    <a:p>
                      <a:r>
                        <a:rPr lang="en-US" sz="2400" dirty="0">
                          <a:solidFill>
                            <a:schemeClr val="tx2"/>
                          </a:solidFill>
                        </a:rPr>
                        <a:t>Situation</a:t>
                      </a:r>
                      <a:endParaRPr lang="en-AU"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solidFill>
                        </a:rPr>
                        <a:t>Whom to report to and seek advice from</a:t>
                      </a:r>
                      <a:endParaRPr lang="en-AU"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solidFill>
                        </a:rPr>
                        <a:t>How reporting and communication may occur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511806"/>
                  </a:ext>
                </a:extLst>
              </a:tr>
              <a:tr h="0">
                <a:tc>
                  <a:txBody>
                    <a:bodyPr/>
                    <a:lstStyle/>
                    <a:p>
                      <a:r>
                        <a:rPr lang="en-US" sz="2400" dirty="0">
                          <a:solidFill>
                            <a:schemeClr val="tx2"/>
                          </a:solidFill>
                        </a:rPr>
                        <a:t>Outbreak of a transmissible disease (Gastroenteritis, COVID-19)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Supervisor, other staff, families/carers and Regulatory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Emails, reports and online e-reporting on government website, Appropriate signage must be placed at the entrance to the patient room or zone to communicate the type of transmission-based precautions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295666"/>
                  </a:ext>
                </a:extLst>
              </a:tr>
              <a:tr h="0">
                <a:tc>
                  <a:txBody>
                    <a:bodyPr/>
                    <a:lstStyle/>
                    <a:p>
                      <a:r>
                        <a:rPr lang="en-US" sz="2400" dirty="0">
                          <a:solidFill>
                            <a:schemeClr val="tx2"/>
                          </a:solidFill>
                        </a:rPr>
                        <a:t>You’re feeling unwell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Supervisor,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Phone,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392413"/>
                  </a:ext>
                </a:extLst>
              </a:tr>
              <a:tr h="0">
                <a:tc>
                  <a:txBody>
                    <a:bodyPr/>
                    <a:lstStyle/>
                    <a:p>
                      <a:r>
                        <a:rPr lang="en-US" sz="2400" dirty="0">
                          <a:solidFill>
                            <a:schemeClr val="tx2"/>
                          </a:solidFill>
                        </a:rPr>
                        <a:t>You receive a minor cut on your hand while working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Supervisor,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Verbal, incident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4971431"/>
                  </a:ext>
                </a:extLst>
              </a:tr>
              <a:tr h="0">
                <a:tc>
                  <a:txBody>
                    <a:bodyPr/>
                    <a:lstStyle/>
                    <a:p>
                      <a:r>
                        <a:rPr lang="en-US" sz="2400" dirty="0">
                          <a:solidFill>
                            <a:schemeClr val="tx2"/>
                          </a:solidFill>
                        </a:rPr>
                        <a:t>While cleaning instruments covered in blood, a splash of water hits your eyes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Supervisor,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Verbal, email, phone call, incident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3457237"/>
                  </a:ext>
                </a:extLst>
              </a:tr>
              <a:tr h="0">
                <a:tc>
                  <a:txBody>
                    <a:bodyPr/>
                    <a:lstStyle/>
                    <a:p>
                      <a:r>
                        <a:rPr lang="en-US" sz="2400" dirty="0">
                          <a:solidFill>
                            <a:schemeClr val="tx2"/>
                          </a:solidFill>
                        </a:rPr>
                        <a:t>Incorrect use of PPE by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Supervisor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Hazard identification form, risk assessment form, incident report, staff meetings and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4493348"/>
                  </a:ext>
                </a:extLst>
              </a:tr>
              <a:tr h="0">
                <a:tc>
                  <a:txBody>
                    <a:bodyPr/>
                    <a:lstStyle/>
                    <a:p>
                      <a:r>
                        <a:rPr lang="en-US" sz="2400" dirty="0">
                          <a:solidFill>
                            <a:schemeClr val="tx2"/>
                          </a:solidFill>
                        </a:rPr>
                        <a:t>A staff member confides that they are feeling unwell but came to work anyway because they did not want to use up their sick leave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Supervisor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Verbal,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1995521"/>
                  </a:ext>
                </a:extLst>
              </a:tr>
              <a:tr h="0">
                <a:tc>
                  <a:txBody>
                    <a:bodyPr/>
                    <a:lstStyle/>
                    <a:p>
                      <a:r>
                        <a:rPr lang="en-US" sz="2400" dirty="0">
                          <a:solidFill>
                            <a:schemeClr val="tx2"/>
                          </a:solidFill>
                        </a:rPr>
                        <a:t>A staff member does not wash hands between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Supervisor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Verbal, email</a:t>
                      </a:r>
                      <a:endParaRPr lang="en-A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680693"/>
                  </a:ext>
                </a:extLst>
              </a:tr>
            </a:tbl>
          </a:graphicData>
        </a:graphic>
      </p:graphicFrame>
      <p:pic>
        <p:nvPicPr>
          <p:cNvPr id="7" name="Picture 6">
            <a:extLst>
              <a:ext uri="{FF2B5EF4-FFF2-40B4-BE49-F238E27FC236}">
                <a16:creationId xmlns:a16="http://schemas.microsoft.com/office/drawing/2014/main" id="{3C3E2D32-F595-DC1F-0985-C56077D518A0}"/>
              </a:ext>
            </a:extLst>
          </p:cNvPr>
          <p:cNvPicPr>
            <a:picLocks noChangeAspect="1"/>
          </p:cNvPicPr>
          <p:nvPr/>
        </p:nvPicPr>
        <p:blipFill>
          <a:blip r:embed="rId4"/>
          <a:stretch>
            <a:fillRect/>
          </a:stretch>
        </p:blipFill>
        <p:spPr>
          <a:xfrm>
            <a:off x="6172200" y="2220378"/>
            <a:ext cx="5867400" cy="1551522"/>
          </a:xfrm>
          <a:prstGeom prst="rect">
            <a:avLst/>
          </a:prstGeom>
        </p:spPr>
      </p:pic>
      <p:pic>
        <p:nvPicPr>
          <p:cNvPr id="11" name="Picture 10">
            <a:extLst>
              <a:ext uri="{FF2B5EF4-FFF2-40B4-BE49-F238E27FC236}">
                <a16:creationId xmlns:a16="http://schemas.microsoft.com/office/drawing/2014/main" id="{B217F8A6-EC6D-0530-5A8E-BEEDEC57E00D}"/>
              </a:ext>
            </a:extLst>
          </p:cNvPr>
          <p:cNvPicPr>
            <a:picLocks noChangeAspect="1"/>
          </p:cNvPicPr>
          <p:nvPr/>
        </p:nvPicPr>
        <p:blipFill>
          <a:blip r:embed="rId4"/>
          <a:stretch>
            <a:fillRect/>
          </a:stretch>
        </p:blipFill>
        <p:spPr>
          <a:xfrm>
            <a:off x="12195809" y="2220378"/>
            <a:ext cx="5867400" cy="1703922"/>
          </a:xfrm>
          <a:prstGeom prst="rect">
            <a:avLst/>
          </a:prstGeom>
        </p:spPr>
      </p:pic>
      <p:pic>
        <p:nvPicPr>
          <p:cNvPr id="12" name="Picture 11">
            <a:extLst>
              <a:ext uri="{FF2B5EF4-FFF2-40B4-BE49-F238E27FC236}">
                <a16:creationId xmlns:a16="http://schemas.microsoft.com/office/drawing/2014/main" id="{46745CFF-55CA-3CB4-7171-3BFE9B9F2C1E}"/>
              </a:ext>
            </a:extLst>
          </p:cNvPr>
          <p:cNvPicPr>
            <a:picLocks noChangeAspect="1"/>
          </p:cNvPicPr>
          <p:nvPr/>
        </p:nvPicPr>
        <p:blipFill>
          <a:blip r:embed="rId4"/>
          <a:stretch>
            <a:fillRect/>
          </a:stretch>
        </p:blipFill>
        <p:spPr>
          <a:xfrm>
            <a:off x="6172200" y="4028022"/>
            <a:ext cx="5867400" cy="429678"/>
          </a:xfrm>
          <a:prstGeom prst="rect">
            <a:avLst/>
          </a:prstGeom>
        </p:spPr>
      </p:pic>
      <p:pic>
        <p:nvPicPr>
          <p:cNvPr id="13" name="Picture 12">
            <a:extLst>
              <a:ext uri="{FF2B5EF4-FFF2-40B4-BE49-F238E27FC236}">
                <a16:creationId xmlns:a16="http://schemas.microsoft.com/office/drawing/2014/main" id="{33EBDB28-1868-A6AA-0A82-7FC11EAB74EF}"/>
              </a:ext>
            </a:extLst>
          </p:cNvPr>
          <p:cNvPicPr>
            <a:picLocks noChangeAspect="1"/>
          </p:cNvPicPr>
          <p:nvPr/>
        </p:nvPicPr>
        <p:blipFill>
          <a:blip r:embed="rId4"/>
          <a:stretch>
            <a:fillRect/>
          </a:stretch>
        </p:blipFill>
        <p:spPr>
          <a:xfrm>
            <a:off x="12195809" y="4028022"/>
            <a:ext cx="5867400" cy="402156"/>
          </a:xfrm>
          <a:prstGeom prst="rect">
            <a:avLst/>
          </a:prstGeom>
        </p:spPr>
      </p:pic>
      <p:pic>
        <p:nvPicPr>
          <p:cNvPr id="14" name="Picture 13">
            <a:extLst>
              <a:ext uri="{FF2B5EF4-FFF2-40B4-BE49-F238E27FC236}">
                <a16:creationId xmlns:a16="http://schemas.microsoft.com/office/drawing/2014/main" id="{35B8AC24-0A29-5752-7B98-335D2B3B496C}"/>
              </a:ext>
            </a:extLst>
          </p:cNvPr>
          <p:cNvPicPr>
            <a:picLocks noChangeAspect="1"/>
          </p:cNvPicPr>
          <p:nvPr/>
        </p:nvPicPr>
        <p:blipFill>
          <a:blip r:embed="rId4"/>
          <a:stretch>
            <a:fillRect/>
          </a:stretch>
        </p:blipFill>
        <p:spPr>
          <a:xfrm>
            <a:off x="6172200" y="4613986"/>
            <a:ext cx="5867400" cy="429678"/>
          </a:xfrm>
          <a:prstGeom prst="rect">
            <a:avLst/>
          </a:prstGeom>
        </p:spPr>
      </p:pic>
      <p:pic>
        <p:nvPicPr>
          <p:cNvPr id="15" name="Picture 14">
            <a:extLst>
              <a:ext uri="{FF2B5EF4-FFF2-40B4-BE49-F238E27FC236}">
                <a16:creationId xmlns:a16="http://schemas.microsoft.com/office/drawing/2014/main" id="{E00606D4-50B7-9317-C7DF-BDDD8CF044E2}"/>
              </a:ext>
            </a:extLst>
          </p:cNvPr>
          <p:cNvPicPr>
            <a:picLocks noChangeAspect="1"/>
          </p:cNvPicPr>
          <p:nvPr/>
        </p:nvPicPr>
        <p:blipFill>
          <a:blip r:embed="rId4"/>
          <a:stretch>
            <a:fillRect/>
          </a:stretch>
        </p:blipFill>
        <p:spPr>
          <a:xfrm>
            <a:off x="12195809" y="4533900"/>
            <a:ext cx="5867400" cy="429678"/>
          </a:xfrm>
          <a:prstGeom prst="rect">
            <a:avLst/>
          </a:prstGeom>
        </p:spPr>
      </p:pic>
      <p:pic>
        <p:nvPicPr>
          <p:cNvPr id="17" name="Picture 16">
            <a:extLst>
              <a:ext uri="{FF2B5EF4-FFF2-40B4-BE49-F238E27FC236}">
                <a16:creationId xmlns:a16="http://schemas.microsoft.com/office/drawing/2014/main" id="{DFECEA14-14FF-D1DA-637B-FCFB2DB8BB0F}"/>
              </a:ext>
            </a:extLst>
          </p:cNvPr>
          <p:cNvPicPr>
            <a:picLocks noChangeAspect="1"/>
          </p:cNvPicPr>
          <p:nvPr/>
        </p:nvPicPr>
        <p:blipFill>
          <a:blip r:embed="rId4"/>
          <a:stretch>
            <a:fillRect/>
          </a:stretch>
        </p:blipFill>
        <p:spPr>
          <a:xfrm>
            <a:off x="6172200" y="5346133"/>
            <a:ext cx="5867400" cy="429678"/>
          </a:xfrm>
          <a:prstGeom prst="rect">
            <a:avLst/>
          </a:prstGeom>
        </p:spPr>
      </p:pic>
      <p:pic>
        <p:nvPicPr>
          <p:cNvPr id="18" name="Picture 17">
            <a:extLst>
              <a:ext uri="{FF2B5EF4-FFF2-40B4-BE49-F238E27FC236}">
                <a16:creationId xmlns:a16="http://schemas.microsoft.com/office/drawing/2014/main" id="{DE8339DA-5D7A-F94D-9822-2160CB428A0A}"/>
              </a:ext>
            </a:extLst>
          </p:cNvPr>
          <p:cNvPicPr>
            <a:picLocks noChangeAspect="1"/>
          </p:cNvPicPr>
          <p:nvPr/>
        </p:nvPicPr>
        <p:blipFill>
          <a:blip r:embed="rId4"/>
          <a:stretch>
            <a:fillRect/>
          </a:stretch>
        </p:blipFill>
        <p:spPr>
          <a:xfrm>
            <a:off x="12195809" y="5346133"/>
            <a:ext cx="5867400" cy="429678"/>
          </a:xfrm>
          <a:prstGeom prst="rect">
            <a:avLst/>
          </a:prstGeom>
        </p:spPr>
      </p:pic>
      <p:pic>
        <p:nvPicPr>
          <p:cNvPr id="19" name="Picture 18">
            <a:extLst>
              <a:ext uri="{FF2B5EF4-FFF2-40B4-BE49-F238E27FC236}">
                <a16:creationId xmlns:a16="http://schemas.microsoft.com/office/drawing/2014/main" id="{80DCBD92-0114-D10F-E09E-EBB2A0890FA5}"/>
              </a:ext>
            </a:extLst>
          </p:cNvPr>
          <p:cNvPicPr>
            <a:picLocks noChangeAspect="1"/>
          </p:cNvPicPr>
          <p:nvPr/>
        </p:nvPicPr>
        <p:blipFill>
          <a:blip r:embed="rId4"/>
          <a:stretch>
            <a:fillRect/>
          </a:stretch>
        </p:blipFill>
        <p:spPr>
          <a:xfrm>
            <a:off x="6172200" y="6246922"/>
            <a:ext cx="5867400" cy="429678"/>
          </a:xfrm>
          <a:prstGeom prst="rect">
            <a:avLst/>
          </a:prstGeom>
        </p:spPr>
      </p:pic>
      <p:pic>
        <p:nvPicPr>
          <p:cNvPr id="20" name="Picture 19">
            <a:extLst>
              <a:ext uri="{FF2B5EF4-FFF2-40B4-BE49-F238E27FC236}">
                <a16:creationId xmlns:a16="http://schemas.microsoft.com/office/drawing/2014/main" id="{3E0ADC11-8B0E-79DA-73D6-E7828BAB723C}"/>
              </a:ext>
            </a:extLst>
          </p:cNvPr>
          <p:cNvPicPr>
            <a:picLocks noChangeAspect="1"/>
          </p:cNvPicPr>
          <p:nvPr/>
        </p:nvPicPr>
        <p:blipFill>
          <a:blip r:embed="rId4"/>
          <a:stretch>
            <a:fillRect/>
          </a:stretch>
        </p:blipFill>
        <p:spPr>
          <a:xfrm>
            <a:off x="12195809" y="6237822"/>
            <a:ext cx="5867400" cy="1039278"/>
          </a:xfrm>
          <a:prstGeom prst="rect">
            <a:avLst/>
          </a:prstGeom>
        </p:spPr>
      </p:pic>
      <p:pic>
        <p:nvPicPr>
          <p:cNvPr id="21" name="Picture 20">
            <a:extLst>
              <a:ext uri="{FF2B5EF4-FFF2-40B4-BE49-F238E27FC236}">
                <a16:creationId xmlns:a16="http://schemas.microsoft.com/office/drawing/2014/main" id="{45FE722C-76C5-F151-54CF-7FEC54230BB5}"/>
              </a:ext>
            </a:extLst>
          </p:cNvPr>
          <p:cNvPicPr>
            <a:picLocks noChangeAspect="1"/>
          </p:cNvPicPr>
          <p:nvPr/>
        </p:nvPicPr>
        <p:blipFill>
          <a:blip r:embed="rId4"/>
          <a:stretch>
            <a:fillRect/>
          </a:stretch>
        </p:blipFill>
        <p:spPr>
          <a:xfrm>
            <a:off x="6164580" y="7353413"/>
            <a:ext cx="5867400" cy="429678"/>
          </a:xfrm>
          <a:prstGeom prst="rect">
            <a:avLst/>
          </a:prstGeom>
        </p:spPr>
      </p:pic>
      <p:pic>
        <p:nvPicPr>
          <p:cNvPr id="22" name="Picture 21">
            <a:extLst>
              <a:ext uri="{FF2B5EF4-FFF2-40B4-BE49-F238E27FC236}">
                <a16:creationId xmlns:a16="http://schemas.microsoft.com/office/drawing/2014/main" id="{2DE74D81-0707-B779-4A85-4E406AF95C80}"/>
              </a:ext>
            </a:extLst>
          </p:cNvPr>
          <p:cNvPicPr>
            <a:picLocks noChangeAspect="1"/>
          </p:cNvPicPr>
          <p:nvPr/>
        </p:nvPicPr>
        <p:blipFill>
          <a:blip r:embed="rId4"/>
          <a:stretch>
            <a:fillRect/>
          </a:stretch>
        </p:blipFill>
        <p:spPr>
          <a:xfrm>
            <a:off x="12191999" y="7414110"/>
            <a:ext cx="5867400" cy="429678"/>
          </a:xfrm>
          <a:prstGeom prst="rect">
            <a:avLst/>
          </a:prstGeom>
        </p:spPr>
      </p:pic>
      <p:pic>
        <p:nvPicPr>
          <p:cNvPr id="23" name="Picture 22">
            <a:extLst>
              <a:ext uri="{FF2B5EF4-FFF2-40B4-BE49-F238E27FC236}">
                <a16:creationId xmlns:a16="http://schemas.microsoft.com/office/drawing/2014/main" id="{413938C4-B7E9-8950-BD2A-2F3C4A4E6419}"/>
              </a:ext>
            </a:extLst>
          </p:cNvPr>
          <p:cNvPicPr>
            <a:picLocks noChangeAspect="1"/>
          </p:cNvPicPr>
          <p:nvPr/>
        </p:nvPicPr>
        <p:blipFill>
          <a:blip r:embed="rId4"/>
          <a:stretch>
            <a:fillRect/>
          </a:stretch>
        </p:blipFill>
        <p:spPr>
          <a:xfrm>
            <a:off x="6160770" y="8623181"/>
            <a:ext cx="5867400" cy="429678"/>
          </a:xfrm>
          <a:prstGeom prst="rect">
            <a:avLst/>
          </a:prstGeom>
        </p:spPr>
      </p:pic>
      <p:pic>
        <p:nvPicPr>
          <p:cNvPr id="24" name="Picture 23">
            <a:extLst>
              <a:ext uri="{FF2B5EF4-FFF2-40B4-BE49-F238E27FC236}">
                <a16:creationId xmlns:a16="http://schemas.microsoft.com/office/drawing/2014/main" id="{46294403-997E-0A94-F218-D5AD17758919}"/>
              </a:ext>
            </a:extLst>
          </p:cNvPr>
          <p:cNvPicPr>
            <a:picLocks noChangeAspect="1"/>
          </p:cNvPicPr>
          <p:nvPr/>
        </p:nvPicPr>
        <p:blipFill>
          <a:blip r:embed="rId4"/>
          <a:stretch>
            <a:fillRect/>
          </a:stretch>
        </p:blipFill>
        <p:spPr>
          <a:xfrm>
            <a:off x="12169139" y="8544904"/>
            <a:ext cx="5867400" cy="429678"/>
          </a:xfrm>
          <a:prstGeom prst="rect">
            <a:avLst/>
          </a:prstGeom>
        </p:spPr>
      </p:pic>
      <p:pic>
        <p:nvPicPr>
          <p:cNvPr id="9" name="object 5">
            <a:hlinkClick r:id="rId5" action="ppaction://hlinksldjump"/>
            <a:extLst>
              <a:ext uri="{FF2B5EF4-FFF2-40B4-BE49-F238E27FC236}">
                <a16:creationId xmlns:a16="http://schemas.microsoft.com/office/drawing/2014/main" id="{5143C8FC-18F0-3FCD-9E06-F6F789127A3E}"/>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658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8350333" cy="769441"/>
          </a:xfrm>
          <a:prstGeom prst="rect">
            <a:avLst/>
          </a:prstGeom>
          <a:noFill/>
        </p:spPr>
        <p:txBody>
          <a:bodyPr wrap="square" rtlCol="0">
            <a:spAutoFit/>
          </a:bodyPr>
          <a:lstStyle/>
          <a:p>
            <a:r>
              <a:rPr lang="en-US" sz="4400" dirty="0"/>
              <a:t>Learning Checkpoint 4</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6986528"/>
          </a:xfrm>
          <a:prstGeom prst="rect">
            <a:avLst/>
          </a:prstGeom>
          <a:noFill/>
        </p:spPr>
        <p:txBody>
          <a:bodyPr wrap="square" rtlCol="0">
            <a:spAutoFit/>
          </a:bodyPr>
          <a:lstStyle/>
          <a:p>
            <a:r>
              <a:rPr lang="en-US" sz="3200" dirty="0">
                <a:solidFill>
                  <a:schemeClr val="tx2"/>
                </a:solidFill>
              </a:rPr>
              <a:t>1. Explain how the ‘what if’ approach works when performing a risk assessment.</a:t>
            </a:r>
          </a:p>
          <a:p>
            <a:r>
              <a:rPr lang="en-US" sz="3200" dirty="0"/>
              <a:t>This method of conducting a risk assessment is where workers brainstorm as a group and identify things that could go wrong in the workplace and the impact that they would have.</a:t>
            </a:r>
          </a:p>
          <a:p>
            <a:r>
              <a:rPr lang="en-US" sz="3200" dirty="0">
                <a:solidFill>
                  <a:schemeClr val="tx2"/>
                </a:solidFill>
              </a:rPr>
              <a:t>2. Outline one advantage of using a checklist to conduct a risk assessment.</a:t>
            </a:r>
          </a:p>
          <a:p>
            <a:r>
              <a:rPr lang="en-US" sz="3200" dirty="0"/>
              <a:t>A checklist allows the person conducting the risk assessment to focus on specific areas of the organisation that are most dangerous and ensures that they don’t forget to check any elements.</a:t>
            </a:r>
          </a:p>
          <a:p>
            <a:r>
              <a:rPr lang="en-US" sz="3200" dirty="0">
                <a:solidFill>
                  <a:schemeClr val="tx2"/>
                </a:solidFill>
              </a:rPr>
              <a:t>3. Outline the common causes of contaminated sharps injuries.</a:t>
            </a:r>
          </a:p>
          <a:p>
            <a:r>
              <a:rPr lang="en-US" sz="3200" dirty="0"/>
              <a:t>This can occur when people use, disassemble, or dispose of needles. In other cases needles may have not been disposed of properly and a health worker comes in contact with needles hidden in garbage or linen.</a:t>
            </a:r>
          </a:p>
          <a:p>
            <a:r>
              <a:rPr lang="en-US" sz="3200" dirty="0">
                <a:solidFill>
                  <a:schemeClr val="tx2"/>
                </a:solidFill>
              </a:rPr>
              <a:t>4. Explain why you think it is important to fill out an incident report after you have sustained a sharps injury or been exposed to blood or body fluids.</a:t>
            </a:r>
          </a:p>
          <a:p>
            <a:r>
              <a:rPr lang="en-US" sz="3200" dirty="0"/>
              <a:t>So that there is an accurate record of the incident. The incident report can be potentially used to adapt workplace practices, make workers aware of potential hazards and avoid the same incident from the same source occurring in the future.</a:t>
            </a:r>
          </a:p>
        </p:txBody>
      </p:sp>
      <p:pic>
        <p:nvPicPr>
          <p:cNvPr id="3" name="Picture 2">
            <a:extLst>
              <a:ext uri="{FF2B5EF4-FFF2-40B4-BE49-F238E27FC236}">
                <a16:creationId xmlns:a16="http://schemas.microsoft.com/office/drawing/2014/main" id="{FB164A8C-F759-286D-023F-2E868B10F9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 y="0"/>
            <a:ext cx="1552637" cy="1352862"/>
          </a:xfrm>
          <a:prstGeom prst="rect">
            <a:avLst/>
          </a:prstGeom>
        </p:spPr>
      </p:pic>
      <p:pic>
        <p:nvPicPr>
          <p:cNvPr id="4" name="Picture 3">
            <a:extLst>
              <a:ext uri="{FF2B5EF4-FFF2-40B4-BE49-F238E27FC236}">
                <a16:creationId xmlns:a16="http://schemas.microsoft.com/office/drawing/2014/main" id="{CFCF9FC2-5878-E6BE-08D4-DF73C0F0042C}"/>
              </a:ext>
            </a:extLst>
          </p:cNvPr>
          <p:cNvPicPr>
            <a:picLocks noChangeAspect="1"/>
          </p:cNvPicPr>
          <p:nvPr/>
        </p:nvPicPr>
        <p:blipFill>
          <a:blip r:embed="rId4"/>
          <a:stretch>
            <a:fillRect/>
          </a:stretch>
        </p:blipFill>
        <p:spPr>
          <a:xfrm>
            <a:off x="30480" y="2019300"/>
            <a:ext cx="18257518" cy="1066800"/>
          </a:xfrm>
          <a:prstGeom prst="rect">
            <a:avLst/>
          </a:prstGeom>
        </p:spPr>
      </p:pic>
      <p:pic>
        <p:nvPicPr>
          <p:cNvPr id="5" name="Picture 4">
            <a:extLst>
              <a:ext uri="{FF2B5EF4-FFF2-40B4-BE49-F238E27FC236}">
                <a16:creationId xmlns:a16="http://schemas.microsoft.com/office/drawing/2014/main" id="{0BF35E45-D748-A08D-394A-B6DD26EE18FC}"/>
              </a:ext>
            </a:extLst>
          </p:cNvPr>
          <p:cNvPicPr>
            <a:picLocks noChangeAspect="1"/>
          </p:cNvPicPr>
          <p:nvPr/>
        </p:nvPicPr>
        <p:blipFill>
          <a:blip r:embed="rId4"/>
          <a:stretch>
            <a:fillRect/>
          </a:stretch>
        </p:blipFill>
        <p:spPr>
          <a:xfrm>
            <a:off x="30480" y="3543300"/>
            <a:ext cx="18257518" cy="1047053"/>
          </a:xfrm>
          <a:prstGeom prst="rect">
            <a:avLst/>
          </a:prstGeom>
        </p:spPr>
      </p:pic>
      <p:pic>
        <p:nvPicPr>
          <p:cNvPr id="9" name="Picture 8">
            <a:extLst>
              <a:ext uri="{FF2B5EF4-FFF2-40B4-BE49-F238E27FC236}">
                <a16:creationId xmlns:a16="http://schemas.microsoft.com/office/drawing/2014/main" id="{704C2CEB-CF45-6C02-9072-54545DAB6865}"/>
              </a:ext>
            </a:extLst>
          </p:cNvPr>
          <p:cNvPicPr>
            <a:picLocks noChangeAspect="1"/>
          </p:cNvPicPr>
          <p:nvPr/>
        </p:nvPicPr>
        <p:blipFill>
          <a:blip r:embed="rId4"/>
          <a:stretch>
            <a:fillRect/>
          </a:stretch>
        </p:blipFill>
        <p:spPr>
          <a:xfrm>
            <a:off x="0" y="4986785"/>
            <a:ext cx="18257518" cy="1047054"/>
          </a:xfrm>
          <a:prstGeom prst="rect">
            <a:avLst/>
          </a:prstGeom>
        </p:spPr>
      </p:pic>
      <p:pic>
        <p:nvPicPr>
          <p:cNvPr id="14" name="Picture 13">
            <a:extLst>
              <a:ext uri="{FF2B5EF4-FFF2-40B4-BE49-F238E27FC236}">
                <a16:creationId xmlns:a16="http://schemas.microsoft.com/office/drawing/2014/main" id="{B2B4849D-5297-3160-5AE0-E9AD722D6875}"/>
              </a:ext>
            </a:extLst>
          </p:cNvPr>
          <p:cNvPicPr>
            <a:picLocks noChangeAspect="1"/>
          </p:cNvPicPr>
          <p:nvPr/>
        </p:nvPicPr>
        <p:blipFill>
          <a:blip r:embed="rId4"/>
          <a:stretch>
            <a:fillRect/>
          </a:stretch>
        </p:blipFill>
        <p:spPr>
          <a:xfrm>
            <a:off x="0" y="6880519"/>
            <a:ext cx="18059400" cy="2125309"/>
          </a:xfrm>
          <a:prstGeom prst="rect">
            <a:avLst/>
          </a:prstGeom>
        </p:spPr>
      </p:pic>
      <p:pic>
        <p:nvPicPr>
          <p:cNvPr id="10" name="object 5">
            <a:hlinkClick r:id="rId5" action="ppaction://hlinksldjump"/>
            <a:extLst>
              <a:ext uri="{FF2B5EF4-FFF2-40B4-BE49-F238E27FC236}">
                <a16:creationId xmlns:a16="http://schemas.microsoft.com/office/drawing/2014/main" id="{66CCC2B2-99F3-2317-7507-267759F93CEE}"/>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5554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2089067" y="301993"/>
            <a:ext cx="8350333" cy="769441"/>
          </a:xfrm>
          <a:prstGeom prst="rect">
            <a:avLst/>
          </a:prstGeom>
          <a:noFill/>
        </p:spPr>
        <p:txBody>
          <a:bodyPr wrap="square" rtlCol="0">
            <a:spAutoFit/>
          </a:bodyPr>
          <a:lstStyle/>
          <a:p>
            <a:r>
              <a:rPr lang="en-US" sz="4400" dirty="0"/>
              <a:t>Learning Checkpoint 4</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5509200"/>
          </a:xfrm>
          <a:prstGeom prst="rect">
            <a:avLst/>
          </a:prstGeom>
          <a:noFill/>
        </p:spPr>
        <p:txBody>
          <a:bodyPr wrap="square" rtlCol="0">
            <a:spAutoFit/>
          </a:bodyPr>
          <a:lstStyle/>
          <a:p>
            <a:r>
              <a:rPr lang="en-US" sz="3200" dirty="0">
                <a:solidFill>
                  <a:schemeClr val="tx2"/>
                </a:solidFill>
              </a:rPr>
              <a:t>5. Describe the aim of hazard signs and symbols in the health services industry.</a:t>
            </a:r>
          </a:p>
          <a:p>
            <a:r>
              <a:rPr lang="en-US" sz="3200" dirty="0"/>
              <a:t>Signs can be an extremely effective way of communicating crucial information and warnings in the workplace and they are important risk control measures. They can also be interpreted quickly by anyone irrespective of the language they speak.</a:t>
            </a:r>
          </a:p>
          <a:p>
            <a:r>
              <a:rPr lang="en-US" sz="3200" dirty="0">
                <a:solidFill>
                  <a:schemeClr val="tx2"/>
                </a:solidFill>
              </a:rPr>
              <a:t>6. If you are implementing airborne precautions explain the type of PPE that would be appropriate to use.</a:t>
            </a:r>
          </a:p>
          <a:p>
            <a:r>
              <a:rPr lang="en-US" sz="3200" dirty="0"/>
              <a:t>Gloves, aprons and masks.</a:t>
            </a:r>
          </a:p>
          <a:p>
            <a:r>
              <a:rPr lang="en-US" sz="3200" dirty="0">
                <a:solidFill>
                  <a:schemeClr val="tx2"/>
                </a:solidFill>
              </a:rPr>
              <a:t>7. Explain why contaminated water can be just as hazardous as blood or body fluid.</a:t>
            </a:r>
          </a:p>
          <a:p>
            <a:r>
              <a:rPr lang="en-US" sz="3200" dirty="0"/>
              <a:t>Water is an ideal breeding ground for bacteria meaning bacteria thrives in this type of environment.</a:t>
            </a:r>
          </a:p>
          <a:p>
            <a:r>
              <a:rPr lang="en-US" sz="3200" dirty="0">
                <a:solidFill>
                  <a:schemeClr val="tx2"/>
                </a:solidFill>
              </a:rPr>
              <a:t>8. Outline the five points you must consider when removing and cleaning a spill.</a:t>
            </a:r>
          </a:p>
          <a:p>
            <a:r>
              <a:rPr lang="en-US" sz="3200" dirty="0"/>
              <a:t>Type of spill, size of the spill, nature of the chemical or substance involved, surface, area of the environment where the spill has occurred.</a:t>
            </a:r>
          </a:p>
        </p:txBody>
      </p:sp>
      <p:pic>
        <p:nvPicPr>
          <p:cNvPr id="3" name="Picture 2">
            <a:extLst>
              <a:ext uri="{FF2B5EF4-FFF2-40B4-BE49-F238E27FC236}">
                <a16:creationId xmlns:a16="http://schemas.microsoft.com/office/drawing/2014/main" id="{FB164A8C-F759-286D-023F-2E868B10F9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 y="0"/>
            <a:ext cx="1552637" cy="1352862"/>
          </a:xfrm>
          <a:prstGeom prst="rect">
            <a:avLst/>
          </a:prstGeom>
        </p:spPr>
      </p:pic>
      <p:pic>
        <p:nvPicPr>
          <p:cNvPr id="2" name="Picture 1">
            <a:extLst>
              <a:ext uri="{FF2B5EF4-FFF2-40B4-BE49-F238E27FC236}">
                <a16:creationId xmlns:a16="http://schemas.microsoft.com/office/drawing/2014/main" id="{46D58A84-D292-CDB2-5C15-5E134A9BF255}"/>
              </a:ext>
            </a:extLst>
          </p:cNvPr>
          <p:cNvPicPr>
            <a:picLocks noChangeAspect="1"/>
          </p:cNvPicPr>
          <p:nvPr/>
        </p:nvPicPr>
        <p:blipFill>
          <a:blip r:embed="rId4"/>
          <a:stretch>
            <a:fillRect/>
          </a:stretch>
        </p:blipFill>
        <p:spPr>
          <a:xfrm>
            <a:off x="30480" y="2162469"/>
            <a:ext cx="18257518" cy="1457032"/>
          </a:xfrm>
          <a:prstGeom prst="rect">
            <a:avLst/>
          </a:prstGeom>
        </p:spPr>
      </p:pic>
      <p:pic>
        <p:nvPicPr>
          <p:cNvPr id="4" name="Picture 3">
            <a:extLst>
              <a:ext uri="{FF2B5EF4-FFF2-40B4-BE49-F238E27FC236}">
                <a16:creationId xmlns:a16="http://schemas.microsoft.com/office/drawing/2014/main" id="{52B8079C-E0DE-9D1A-197C-8615AF152707}"/>
              </a:ext>
            </a:extLst>
          </p:cNvPr>
          <p:cNvPicPr>
            <a:picLocks noChangeAspect="1"/>
          </p:cNvPicPr>
          <p:nvPr/>
        </p:nvPicPr>
        <p:blipFill>
          <a:blip r:embed="rId4"/>
          <a:stretch>
            <a:fillRect/>
          </a:stretch>
        </p:blipFill>
        <p:spPr>
          <a:xfrm>
            <a:off x="30480" y="4043145"/>
            <a:ext cx="18028920" cy="414555"/>
          </a:xfrm>
          <a:prstGeom prst="rect">
            <a:avLst/>
          </a:prstGeom>
        </p:spPr>
      </p:pic>
      <p:pic>
        <p:nvPicPr>
          <p:cNvPr id="5" name="Picture 4">
            <a:extLst>
              <a:ext uri="{FF2B5EF4-FFF2-40B4-BE49-F238E27FC236}">
                <a16:creationId xmlns:a16="http://schemas.microsoft.com/office/drawing/2014/main" id="{8D555D97-160E-1CBC-375D-7F49E73F0562}"/>
              </a:ext>
            </a:extLst>
          </p:cNvPr>
          <p:cNvPicPr>
            <a:picLocks noChangeAspect="1"/>
          </p:cNvPicPr>
          <p:nvPr/>
        </p:nvPicPr>
        <p:blipFill>
          <a:blip r:embed="rId4"/>
          <a:stretch>
            <a:fillRect/>
          </a:stretch>
        </p:blipFill>
        <p:spPr>
          <a:xfrm>
            <a:off x="30480" y="5075593"/>
            <a:ext cx="18257518" cy="448908"/>
          </a:xfrm>
          <a:prstGeom prst="rect">
            <a:avLst/>
          </a:prstGeom>
        </p:spPr>
      </p:pic>
      <p:pic>
        <p:nvPicPr>
          <p:cNvPr id="9" name="Picture 8">
            <a:extLst>
              <a:ext uri="{FF2B5EF4-FFF2-40B4-BE49-F238E27FC236}">
                <a16:creationId xmlns:a16="http://schemas.microsoft.com/office/drawing/2014/main" id="{DE85DEA1-0F50-5ACC-95CF-259390EEEEF3}"/>
              </a:ext>
            </a:extLst>
          </p:cNvPr>
          <p:cNvPicPr>
            <a:picLocks noChangeAspect="1"/>
          </p:cNvPicPr>
          <p:nvPr/>
        </p:nvPicPr>
        <p:blipFill>
          <a:blip r:embed="rId4"/>
          <a:stretch>
            <a:fillRect/>
          </a:stretch>
        </p:blipFill>
        <p:spPr>
          <a:xfrm>
            <a:off x="30480" y="5913791"/>
            <a:ext cx="18028920" cy="2125309"/>
          </a:xfrm>
          <a:prstGeom prst="rect">
            <a:avLst/>
          </a:prstGeom>
        </p:spPr>
      </p:pic>
      <p:pic>
        <p:nvPicPr>
          <p:cNvPr id="11" name="object 5">
            <a:hlinkClick r:id="rId5" action="ppaction://hlinksldjump"/>
            <a:extLst>
              <a:ext uri="{FF2B5EF4-FFF2-40B4-BE49-F238E27FC236}">
                <a16:creationId xmlns:a16="http://schemas.microsoft.com/office/drawing/2014/main" id="{3B12EDA9-01B2-A2F7-162A-66A543552285}"/>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1782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1815882"/>
          </a:xfrm>
          <a:prstGeom prst="rect">
            <a:avLst/>
          </a:prstGeom>
          <a:noFill/>
        </p:spPr>
        <p:txBody>
          <a:bodyPr wrap="square" rtlCol="0">
            <a:spAutoFit/>
          </a:bodyPr>
          <a:lstStyle/>
          <a:p>
            <a:r>
              <a:rPr lang="en-US" sz="2800" dirty="0">
                <a:solidFill>
                  <a:schemeClr val="tx2"/>
                </a:solidFill>
              </a:rPr>
              <a:t>1. Which national standard governs the responsibility of health organisations to prevent infections?</a:t>
            </a:r>
          </a:p>
          <a:p>
            <a:r>
              <a:rPr lang="en-US" sz="2800" dirty="0"/>
              <a:t>The National Safety and Quality Health Service (NSQHS) Standard 3: Preventing and Controlling Infections Standard.</a:t>
            </a:r>
          </a:p>
          <a:p>
            <a:r>
              <a:rPr lang="en-US" sz="2800" dirty="0">
                <a:solidFill>
                  <a:schemeClr val="tx2"/>
                </a:solidFill>
              </a:rPr>
              <a:t>2. For each of the infectious situations below who would you report them to?</a:t>
            </a:r>
          </a:p>
          <a:p>
            <a:endParaRPr lang="en-US" sz="28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EC11AA61-9A12-00B7-C438-93B99080C230}"/>
              </a:ext>
            </a:extLst>
          </p:cNvPr>
          <p:cNvGraphicFramePr>
            <a:graphicFrameLocks noGrp="1"/>
          </p:cNvGraphicFramePr>
          <p:nvPr>
            <p:extLst>
              <p:ext uri="{D42A27DB-BD31-4B8C-83A1-F6EECF244321}">
                <p14:modId xmlns:p14="http://schemas.microsoft.com/office/powerpoint/2010/main" val="2377677734"/>
              </p:ext>
            </p:extLst>
          </p:nvPr>
        </p:nvGraphicFramePr>
        <p:xfrm>
          <a:off x="22862" y="2967922"/>
          <a:ext cx="18287998" cy="3970020"/>
        </p:xfrm>
        <a:graphic>
          <a:graphicData uri="http://schemas.openxmlformats.org/drawingml/2006/table">
            <a:tbl>
              <a:tblPr firstRow="1" bandRow="1">
                <a:tableStyleId>{5C22544A-7EE6-4342-B048-85BDC9FD1C3A}</a:tableStyleId>
              </a:tblPr>
              <a:tblGrid>
                <a:gridCol w="5928358">
                  <a:extLst>
                    <a:ext uri="{9D8B030D-6E8A-4147-A177-3AD203B41FA5}">
                      <a16:colId xmlns:a16="http://schemas.microsoft.com/office/drawing/2014/main" val="1163173820"/>
                    </a:ext>
                  </a:extLst>
                </a:gridCol>
                <a:gridCol w="12359640">
                  <a:extLst>
                    <a:ext uri="{9D8B030D-6E8A-4147-A177-3AD203B41FA5}">
                      <a16:colId xmlns:a16="http://schemas.microsoft.com/office/drawing/2014/main" val="470256262"/>
                    </a:ext>
                  </a:extLst>
                </a:gridCol>
              </a:tblGrid>
              <a:tr h="551180">
                <a:tc>
                  <a:txBody>
                    <a:bodyPr/>
                    <a:lstStyle/>
                    <a:p>
                      <a:r>
                        <a:rPr lang="en-US" sz="2800" dirty="0">
                          <a:solidFill>
                            <a:schemeClr val="tx2"/>
                          </a:solidFill>
                        </a:rPr>
                        <a:t>Infectious situation</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Report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2467909"/>
                  </a:ext>
                </a:extLst>
              </a:tr>
              <a:tr h="551180">
                <a:tc>
                  <a:txBody>
                    <a:bodyPr/>
                    <a:lstStyle/>
                    <a:p>
                      <a:r>
                        <a:rPr lang="en-US" sz="2800" dirty="0">
                          <a:solidFill>
                            <a:schemeClr val="tx2"/>
                          </a:solidFill>
                        </a:rPr>
                        <a:t>You are feeling unwell</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Supervisor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3825984"/>
                  </a:ext>
                </a:extLst>
              </a:tr>
              <a:tr h="551180">
                <a:tc>
                  <a:txBody>
                    <a:bodyPr/>
                    <a:lstStyle/>
                    <a:p>
                      <a:r>
                        <a:rPr lang="en-US" sz="2800" dirty="0">
                          <a:solidFill>
                            <a:schemeClr val="tx2"/>
                          </a:solidFill>
                        </a:rPr>
                        <a:t>You have a needle stick injury</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Supervisor and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199624"/>
                  </a:ext>
                </a:extLst>
              </a:tr>
              <a:tr h="551180">
                <a:tc>
                  <a:txBody>
                    <a:bodyPr/>
                    <a:lstStyle/>
                    <a:p>
                      <a:r>
                        <a:rPr lang="en-US" sz="2800" dirty="0">
                          <a:solidFill>
                            <a:schemeClr val="tx2"/>
                          </a:solidFill>
                        </a:rPr>
                        <a:t>Infectious disease outbreaks within the</a:t>
                      </a:r>
                    </a:p>
                    <a:p>
                      <a:r>
                        <a:rPr lang="en-US" sz="2800" dirty="0">
                          <a:solidFill>
                            <a:schemeClr val="tx2"/>
                          </a:solidFill>
                        </a:rPr>
                        <a:t>healthcare facility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 Supervisor,</a:t>
                      </a:r>
                    </a:p>
                    <a:p>
                      <a:r>
                        <a:rPr lang="en-US" sz="2800" dirty="0">
                          <a:solidFill>
                            <a:schemeClr val="tx1"/>
                          </a:solidFill>
                        </a:rPr>
                        <a:t>• Responsible person such as the CEO or other executives and</a:t>
                      </a:r>
                    </a:p>
                    <a:p>
                      <a:r>
                        <a:rPr lang="en-US" sz="2800" dirty="0">
                          <a:solidFill>
                            <a:schemeClr val="tx1"/>
                          </a:solidFill>
                        </a:rPr>
                        <a:t>• Federal/state government-department of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152134"/>
                  </a:ext>
                </a:extLst>
              </a:tr>
              <a:tr h="551180">
                <a:tc>
                  <a:txBody>
                    <a:bodyPr/>
                    <a:lstStyle/>
                    <a:p>
                      <a:r>
                        <a:rPr lang="en-US" sz="2800" dirty="0">
                          <a:solidFill>
                            <a:schemeClr val="tx2"/>
                          </a:solidFill>
                        </a:rPr>
                        <a:t>A client has contracted the flu</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 Supervisor, and</a:t>
                      </a:r>
                    </a:p>
                    <a:p>
                      <a:r>
                        <a:rPr lang="en-US" sz="2800" dirty="0">
                          <a:solidFill>
                            <a:schemeClr val="tx1"/>
                          </a:solidFill>
                        </a:rPr>
                        <a:t>• Family member or carer</a:t>
                      </a:r>
                      <a:endParaRPr lang="en-AU"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205493"/>
                  </a:ext>
                </a:extLst>
              </a:tr>
            </a:tbl>
          </a:graphicData>
        </a:graphic>
      </p:graphicFrame>
      <p:pic>
        <p:nvPicPr>
          <p:cNvPr id="12" name="Picture 11">
            <a:extLst>
              <a:ext uri="{FF2B5EF4-FFF2-40B4-BE49-F238E27FC236}">
                <a16:creationId xmlns:a16="http://schemas.microsoft.com/office/drawing/2014/main" id="{413E9C8D-A038-9CF8-72F2-7D6AB2371A6A}"/>
              </a:ext>
            </a:extLst>
          </p:cNvPr>
          <p:cNvPicPr>
            <a:picLocks noChangeAspect="1"/>
          </p:cNvPicPr>
          <p:nvPr/>
        </p:nvPicPr>
        <p:blipFill>
          <a:blip r:embed="rId4"/>
          <a:stretch>
            <a:fillRect/>
          </a:stretch>
        </p:blipFill>
        <p:spPr>
          <a:xfrm>
            <a:off x="-22862" y="2009297"/>
            <a:ext cx="18028920" cy="414555"/>
          </a:xfrm>
          <a:prstGeom prst="rect">
            <a:avLst/>
          </a:prstGeom>
        </p:spPr>
      </p:pic>
      <p:pic>
        <p:nvPicPr>
          <p:cNvPr id="13" name="Picture 12">
            <a:extLst>
              <a:ext uri="{FF2B5EF4-FFF2-40B4-BE49-F238E27FC236}">
                <a16:creationId xmlns:a16="http://schemas.microsoft.com/office/drawing/2014/main" id="{9A11D961-CB23-6F44-27FF-9AE02E413AE4}"/>
              </a:ext>
            </a:extLst>
          </p:cNvPr>
          <p:cNvPicPr>
            <a:picLocks noChangeAspect="1"/>
          </p:cNvPicPr>
          <p:nvPr/>
        </p:nvPicPr>
        <p:blipFill>
          <a:blip r:embed="rId4"/>
          <a:stretch>
            <a:fillRect/>
          </a:stretch>
        </p:blipFill>
        <p:spPr>
          <a:xfrm>
            <a:off x="5974079" y="3650670"/>
            <a:ext cx="12085321" cy="349830"/>
          </a:xfrm>
          <a:prstGeom prst="rect">
            <a:avLst/>
          </a:prstGeom>
        </p:spPr>
      </p:pic>
      <p:pic>
        <p:nvPicPr>
          <p:cNvPr id="14" name="Picture 13">
            <a:extLst>
              <a:ext uri="{FF2B5EF4-FFF2-40B4-BE49-F238E27FC236}">
                <a16:creationId xmlns:a16="http://schemas.microsoft.com/office/drawing/2014/main" id="{0A545A1D-043C-331D-E0E9-D0BC40CD1172}"/>
              </a:ext>
            </a:extLst>
          </p:cNvPr>
          <p:cNvPicPr>
            <a:picLocks noChangeAspect="1"/>
          </p:cNvPicPr>
          <p:nvPr/>
        </p:nvPicPr>
        <p:blipFill>
          <a:blip r:embed="rId4"/>
          <a:stretch>
            <a:fillRect/>
          </a:stretch>
        </p:blipFill>
        <p:spPr>
          <a:xfrm>
            <a:off x="6026230" y="4152900"/>
            <a:ext cx="12085321" cy="328335"/>
          </a:xfrm>
          <a:prstGeom prst="rect">
            <a:avLst/>
          </a:prstGeom>
        </p:spPr>
      </p:pic>
      <p:pic>
        <p:nvPicPr>
          <p:cNvPr id="15" name="Picture 14">
            <a:extLst>
              <a:ext uri="{FF2B5EF4-FFF2-40B4-BE49-F238E27FC236}">
                <a16:creationId xmlns:a16="http://schemas.microsoft.com/office/drawing/2014/main" id="{AD57A872-1FDF-8F26-D655-D9D223098C1C}"/>
              </a:ext>
            </a:extLst>
          </p:cNvPr>
          <p:cNvPicPr>
            <a:picLocks noChangeAspect="1"/>
          </p:cNvPicPr>
          <p:nvPr/>
        </p:nvPicPr>
        <p:blipFill>
          <a:blip r:embed="rId4"/>
          <a:stretch>
            <a:fillRect/>
          </a:stretch>
        </p:blipFill>
        <p:spPr>
          <a:xfrm>
            <a:off x="6026230" y="4686300"/>
            <a:ext cx="12085321" cy="1229680"/>
          </a:xfrm>
          <a:prstGeom prst="rect">
            <a:avLst/>
          </a:prstGeom>
        </p:spPr>
      </p:pic>
      <p:pic>
        <p:nvPicPr>
          <p:cNvPr id="16" name="Picture 15">
            <a:extLst>
              <a:ext uri="{FF2B5EF4-FFF2-40B4-BE49-F238E27FC236}">
                <a16:creationId xmlns:a16="http://schemas.microsoft.com/office/drawing/2014/main" id="{9CB27F19-8D3F-2082-4524-A1001EE2D4C4}"/>
              </a:ext>
            </a:extLst>
          </p:cNvPr>
          <p:cNvPicPr>
            <a:picLocks noChangeAspect="1"/>
          </p:cNvPicPr>
          <p:nvPr/>
        </p:nvPicPr>
        <p:blipFill>
          <a:blip r:embed="rId4"/>
          <a:stretch>
            <a:fillRect/>
          </a:stretch>
        </p:blipFill>
        <p:spPr>
          <a:xfrm>
            <a:off x="6041470" y="6121045"/>
            <a:ext cx="12085321" cy="791662"/>
          </a:xfrm>
          <a:prstGeom prst="rect">
            <a:avLst/>
          </a:prstGeom>
        </p:spPr>
      </p:pic>
      <p:pic>
        <p:nvPicPr>
          <p:cNvPr id="3" name="object 5">
            <a:hlinkClick r:id="rId5" action="ppaction://hlinksldjump"/>
            <a:extLst>
              <a:ext uri="{FF2B5EF4-FFF2-40B4-BE49-F238E27FC236}">
                <a16:creationId xmlns:a16="http://schemas.microsoft.com/office/drawing/2014/main" id="{6D99DF03-BAD5-58DD-46C4-6C794482C7E3}"/>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2651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530458-8790-DE91-36C4-D0B225E1965D}"/>
              </a:ext>
            </a:extLst>
          </p:cNvPr>
          <p:cNvSpPr txBox="1"/>
          <p:nvPr/>
        </p:nvSpPr>
        <p:spPr>
          <a:xfrm>
            <a:off x="2" y="1579242"/>
            <a:ext cx="18287998" cy="4401205"/>
          </a:xfrm>
          <a:prstGeom prst="rect">
            <a:avLst/>
          </a:prstGeom>
          <a:noFill/>
        </p:spPr>
        <p:txBody>
          <a:bodyPr wrap="square" rtlCol="0">
            <a:spAutoFit/>
          </a:bodyPr>
          <a:lstStyle/>
          <a:p>
            <a:r>
              <a:rPr lang="en-US" sz="2800" dirty="0">
                <a:solidFill>
                  <a:schemeClr val="tx2"/>
                </a:solidFill>
              </a:rPr>
              <a:t>3. Infectious diseases in the context of work health and safety can include: (choose all that apply)</a:t>
            </a:r>
          </a:p>
          <a:p>
            <a:pPr lvl="1"/>
            <a:r>
              <a:rPr lang="en-US" sz="2800" dirty="0"/>
              <a:t>a) HIV/AIDS</a:t>
            </a:r>
          </a:p>
          <a:p>
            <a:pPr lvl="1"/>
            <a:r>
              <a:rPr lang="en-US" sz="2800" dirty="0"/>
              <a:t>b) TB</a:t>
            </a:r>
          </a:p>
          <a:p>
            <a:pPr lvl="1"/>
            <a:r>
              <a:rPr lang="en-US" sz="2800" dirty="0"/>
              <a:t>c) Uterine cancer</a:t>
            </a:r>
          </a:p>
          <a:p>
            <a:pPr lvl="1"/>
            <a:r>
              <a:rPr lang="en-US" sz="2800" dirty="0"/>
              <a:t>d) Enteric infections</a:t>
            </a:r>
          </a:p>
          <a:p>
            <a:pPr lvl="1"/>
            <a:r>
              <a:rPr lang="en-US" sz="2800" dirty="0"/>
              <a:t>e) Glaucoma</a:t>
            </a:r>
          </a:p>
          <a:p>
            <a:pPr lvl="1"/>
            <a:r>
              <a:rPr lang="en-US" sz="2800" dirty="0"/>
              <a:t>f) Hepatitis A, B and C</a:t>
            </a:r>
          </a:p>
          <a:p>
            <a:pPr lvl="1"/>
            <a:r>
              <a:rPr lang="en-US" sz="2800" dirty="0"/>
              <a:t>g) Flu and COVID</a:t>
            </a:r>
          </a:p>
          <a:p>
            <a:r>
              <a:rPr lang="en-US" sz="2800" dirty="0">
                <a:solidFill>
                  <a:schemeClr val="tx2"/>
                </a:solidFill>
              </a:rPr>
              <a:t>4. The easiest and most efficient way to stop the spread of infectious diseases is to wash your hands; this can be done with soap and water or with a hand sanitiser. Describe the correct way to clean your hands with each method in the table below.</a:t>
            </a:r>
          </a:p>
        </p:txBody>
      </p:sp>
      <p:pic>
        <p:nvPicPr>
          <p:cNvPr id="3" name="Graphic 2" descr="Checkmark">
            <a:extLst>
              <a:ext uri="{FF2B5EF4-FFF2-40B4-BE49-F238E27FC236}">
                <a16:creationId xmlns:a16="http://schemas.microsoft.com/office/drawing/2014/main" id="{3CFDDDD2-56C9-2B77-7FA4-9CEF9757208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1" y="2095500"/>
            <a:ext cx="327392" cy="327392"/>
          </a:xfrm>
          <a:prstGeom prst="rect">
            <a:avLst/>
          </a:prstGeom>
        </p:spPr>
      </p:pic>
      <p:pic>
        <p:nvPicPr>
          <p:cNvPr id="4" name="Graphic 3" descr="Checkmark">
            <a:extLst>
              <a:ext uri="{FF2B5EF4-FFF2-40B4-BE49-F238E27FC236}">
                <a16:creationId xmlns:a16="http://schemas.microsoft.com/office/drawing/2014/main" id="{4DAF9A28-CB83-317D-91AA-EA268088ECD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2530108"/>
            <a:ext cx="327392" cy="327392"/>
          </a:xfrm>
          <a:prstGeom prst="rect">
            <a:avLst/>
          </a:prstGeom>
        </p:spPr>
      </p:pic>
      <p:pic>
        <p:nvPicPr>
          <p:cNvPr id="5" name="Graphic 4" descr="Checkmark">
            <a:extLst>
              <a:ext uri="{FF2B5EF4-FFF2-40B4-BE49-F238E27FC236}">
                <a16:creationId xmlns:a16="http://schemas.microsoft.com/office/drawing/2014/main" id="{0D6C459B-ADB2-F64C-9E77-F555FA7CAFB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3390900"/>
            <a:ext cx="327392" cy="327392"/>
          </a:xfrm>
          <a:prstGeom prst="rect">
            <a:avLst/>
          </a:prstGeom>
        </p:spPr>
      </p:pic>
      <p:pic>
        <p:nvPicPr>
          <p:cNvPr id="9" name="Graphic 8" descr="Checkmark">
            <a:extLst>
              <a:ext uri="{FF2B5EF4-FFF2-40B4-BE49-F238E27FC236}">
                <a16:creationId xmlns:a16="http://schemas.microsoft.com/office/drawing/2014/main" id="{E5CFE287-884D-F9E6-5957-754C681DE85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08" y="4206508"/>
            <a:ext cx="327392" cy="327392"/>
          </a:xfrm>
          <a:prstGeom prst="rect">
            <a:avLst/>
          </a:prstGeom>
        </p:spPr>
      </p:pic>
      <p:pic>
        <p:nvPicPr>
          <p:cNvPr id="12" name="Graphic 11" descr="Checkmark">
            <a:extLst>
              <a:ext uri="{FF2B5EF4-FFF2-40B4-BE49-F238E27FC236}">
                <a16:creationId xmlns:a16="http://schemas.microsoft.com/office/drawing/2014/main" id="{7E72D8AC-94B2-C8DA-CCAF-E5677554EA5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4663708"/>
            <a:ext cx="327392" cy="327392"/>
          </a:xfrm>
          <a:prstGeom prst="rect">
            <a:avLst/>
          </a:prstGeom>
        </p:spPr>
      </p:pic>
      <p:pic>
        <p:nvPicPr>
          <p:cNvPr id="2" name="Picture 1">
            <a:extLst>
              <a:ext uri="{FF2B5EF4-FFF2-40B4-BE49-F238E27FC236}">
                <a16:creationId xmlns:a16="http://schemas.microsoft.com/office/drawing/2014/main" id="{701D0F77-2295-2B98-B44E-CF5429CB62B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86" y="1966323"/>
            <a:ext cx="358406" cy="3100977"/>
          </a:xfrm>
          <a:prstGeom prst="rect">
            <a:avLst/>
          </a:prstGeom>
        </p:spPr>
      </p:pic>
      <p:graphicFrame>
        <p:nvGraphicFramePr>
          <p:cNvPr id="13" name="Table 12">
            <a:extLst>
              <a:ext uri="{FF2B5EF4-FFF2-40B4-BE49-F238E27FC236}">
                <a16:creationId xmlns:a16="http://schemas.microsoft.com/office/drawing/2014/main" id="{DC962565-90F0-01E5-228E-26DF0C6F8FF9}"/>
              </a:ext>
            </a:extLst>
          </p:cNvPr>
          <p:cNvGraphicFramePr>
            <a:graphicFrameLocks noGrp="1"/>
          </p:cNvGraphicFramePr>
          <p:nvPr>
            <p:extLst>
              <p:ext uri="{D42A27DB-BD31-4B8C-83A1-F6EECF244321}">
                <p14:modId xmlns:p14="http://schemas.microsoft.com/office/powerpoint/2010/main" val="1158545756"/>
              </p:ext>
            </p:extLst>
          </p:nvPr>
        </p:nvGraphicFramePr>
        <p:xfrm>
          <a:off x="29946" y="5970921"/>
          <a:ext cx="18258051" cy="3688080"/>
        </p:xfrm>
        <a:graphic>
          <a:graphicData uri="http://schemas.openxmlformats.org/drawingml/2006/table">
            <a:tbl>
              <a:tblPr firstRow="1" bandRow="1">
                <a:tableStyleId>{5C22544A-7EE6-4342-B048-85BDC9FD1C3A}</a:tableStyleId>
              </a:tblPr>
              <a:tblGrid>
                <a:gridCol w="3703854">
                  <a:extLst>
                    <a:ext uri="{9D8B030D-6E8A-4147-A177-3AD203B41FA5}">
                      <a16:colId xmlns:a16="http://schemas.microsoft.com/office/drawing/2014/main" val="3503978748"/>
                    </a:ext>
                  </a:extLst>
                </a:gridCol>
                <a:gridCol w="8468180">
                  <a:extLst>
                    <a:ext uri="{9D8B030D-6E8A-4147-A177-3AD203B41FA5}">
                      <a16:colId xmlns:a16="http://schemas.microsoft.com/office/drawing/2014/main" val="1863308556"/>
                    </a:ext>
                  </a:extLst>
                </a:gridCol>
                <a:gridCol w="6086017">
                  <a:extLst>
                    <a:ext uri="{9D8B030D-6E8A-4147-A177-3AD203B41FA5}">
                      <a16:colId xmlns:a16="http://schemas.microsoft.com/office/drawing/2014/main" val="879471134"/>
                    </a:ext>
                  </a:extLst>
                </a:gridCol>
              </a:tblGrid>
              <a:tr h="0">
                <a:tc>
                  <a:txBody>
                    <a:bodyPr/>
                    <a:lstStyle/>
                    <a:p>
                      <a:r>
                        <a:rPr lang="en-US" sz="2800" dirty="0">
                          <a:solidFill>
                            <a:schemeClr val="tx2"/>
                          </a:solidFill>
                        </a:rPr>
                        <a:t>Hand cleaning method</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How to clean hands</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When it should be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786353"/>
                  </a:ext>
                </a:extLst>
              </a:tr>
              <a:tr h="0">
                <a:tc>
                  <a:txBody>
                    <a:bodyPr/>
                    <a:lstStyle/>
                    <a:p>
                      <a:r>
                        <a:rPr lang="en-US" sz="2800" dirty="0">
                          <a:solidFill>
                            <a:schemeClr val="tx2"/>
                          </a:solidFill>
                        </a:rPr>
                        <a:t>Soap and water</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Use plenty of soap so that you get lots of foam, scrub your hands for 20 seconds. Then, rinse with warm-hot water, dry and moisturise your hands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When hands are visibly dirty or greasy.</a:t>
                      </a:r>
                    </a:p>
                    <a:p>
                      <a:r>
                        <a:rPr lang="en-US" sz="2800" dirty="0">
                          <a:solidFill>
                            <a:schemeClr val="tx1"/>
                          </a:solidFill>
                        </a:rPr>
                        <a:t>After handling or cleaning possible contaminated objects.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4649994"/>
                  </a:ext>
                </a:extLst>
              </a:tr>
              <a:tr h="0">
                <a:tc>
                  <a:txBody>
                    <a:bodyPr/>
                    <a:lstStyle/>
                    <a:p>
                      <a:r>
                        <a:rPr lang="en-US" sz="2800" dirty="0">
                          <a:solidFill>
                            <a:schemeClr val="tx2"/>
                          </a:solidFill>
                        </a:rPr>
                        <a:t>Hand sanitiser</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Must have at least 60-70% alcohol/ethanol.</a:t>
                      </a:r>
                    </a:p>
                    <a:p>
                      <a:r>
                        <a:rPr lang="en-US" sz="2800" dirty="0">
                          <a:solidFill>
                            <a:schemeClr val="tx1"/>
                          </a:solidFill>
                        </a:rPr>
                        <a:t>Cover hands completely with the sanitiser and rub hands to ensure every surface has been covered.</a:t>
                      </a:r>
                    </a:p>
                    <a:p>
                      <a:r>
                        <a:rPr lang="en-US" sz="2800" dirty="0">
                          <a:solidFill>
                            <a:schemeClr val="tx1"/>
                          </a:solidFill>
                        </a:rPr>
                        <a:t>Let the sanitiser dry on the hands.</a:t>
                      </a:r>
                      <a:endParaRPr lang="en-AU"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When the hands are already clean and may have been contaminated.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048815"/>
                  </a:ext>
                </a:extLst>
              </a:tr>
            </a:tbl>
          </a:graphicData>
        </a:graphic>
      </p:graphicFrame>
      <p:pic>
        <p:nvPicPr>
          <p:cNvPr id="14" name="Picture 13">
            <a:extLst>
              <a:ext uri="{FF2B5EF4-FFF2-40B4-BE49-F238E27FC236}">
                <a16:creationId xmlns:a16="http://schemas.microsoft.com/office/drawing/2014/main" id="{C1047569-4DB8-074C-66E8-E6FC0889ECC0}"/>
              </a:ext>
            </a:extLst>
          </p:cNvPr>
          <p:cNvPicPr>
            <a:picLocks noChangeAspect="1"/>
          </p:cNvPicPr>
          <p:nvPr/>
        </p:nvPicPr>
        <p:blipFill>
          <a:blip r:embed="rId7"/>
          <a:stretch>
            <a:fillRect/>
          </a:stretch>
        </p:blipFill>
        <p:spPr>
          <a:xfrm>
            <a:off x="3809999" y="6512635"/>
            <a:ext cx="7816933" cy="1297865"/>
          </a:xfrm>
          <a:prstGeom prst="rect">
            <a:avLst/>
          </a:prstGeom>
        </p:spPr>
      </p:pic>
      <p:pic>
        <p:nvPicPr>
          <p:cNvPr id="15" name="Picture 14">
            <a:extLst>
              <a:ext uri="{FF2B5EF4-FFF2-40B4-BE49-F238E27FC236}">
                <a16:creationId xmlns:a16="http://schemas.microsoft.com/office/drawing/2014/main" id="{66CA2DAD-EB06-F360-8BA9-83C3320EC7EA}"/>
              </a:ext>
            </a:extLst>
          </p:cNvPr>
          <p:cNvPicPr>
            <a:picLocks noChangeAspect="1"/>
          </p:cNvPicPr>
          <p:nvPr/>
        </p:nvPicPr>
        <p:blipFill>
          <a:blip r:embed="rId7"/>
          <a:stretch>
            <a:fillRect/>
          </a:stretch>
        </p:blipFill>
        <p:spPr>
          <a:xfrm>
            <a:off x="12268200" y="6521858"/>
            <a:ext cx="5890794" cy="1297865"/>
          </a:xfrm>
          <a:prstGeom prst="rect">
            <a:avLst/>
          </a:prstGeom>
        </p:spPr>
      </p:pic>
      <p:pic>
        <p:nvPicPr>
          <p:cNvPr id="16" name="Picture 15">
            <a:extLst>
              <a:ext uri="{FF2B5EF4-FFF2-40B4-BE49-F238E27FC236}">
                <a16:creationId xmlns:a16="http://schemas.microsoft.com/office/drawing/2014/main" id="{4B6F43E1-0A83-FCE2-FE0C-1164F6533FBA}"/>
              </a:ext>
            </a:extLst>
          </p:cNvPr>
          <p:cNvPicPr>
            <a:picLocks noChangeAspect="1"/>
          </p:cNvPicPr>
          <p:nvPr/>
        </p:nvPicPr>
        <p:blipFill>
          <a:blip r:embed="rId7"/>
          <a:stretch>
            <a:fillRect/>
          </a:stretch>
        </p:blipFill>
        <p:spPr>
          <a:xfrm>
            <a:off x="3787139" y="7962900"/>
            <a:ext cx="8252461" cy="1644241"/>
          </a:xfrm>
          <a:prstGeom prst="rect">
            <a:avLst/>
          </a:prstGeom>
        </p:spPr>
      </p:pic>
      <p:pic>
        <p:nvPicPr>
          <p:cNvPr id="17" name="Picture 16">
            <a:extLst>
              <a:ext uri="{FF2B5EF4-FFF2-40B4-BE49-F238E27FC236}">
                <a16:creationId xmlns:a16="http://schemas.microsoft.com/office/drawing/2014/main" id="{9D98E4CA-4844-1C87-6AF9-A24E71641C31}"/>
              </a:ext>
            </a:extLst>
          </p:cNvPr>
          <p:cNvPicPr>
            <a:picLocks noChangeAspect="1"/>
          </p:cNvPicPr>
          <p:nvPr/>
        </p:nvPicPr>
        <p:blipFill>
          <a:blip r:embed="rId7"/>
          <a:stretch>
            <a:fillRect/>
          </a:stretch>
        </p:blipFill>
        <p:spPr>
          <a:xfrm>
            <a:off x="12268200" y="7977423"/>
            <a:ext cx="5890794" cy="1644241"/>
          </a:xfrm>
          <a:prstGeom prst="rect">
            <a:avLst/>
          </a:prstGeom>
        </p:spPr>
      </p:pic>
      <p:pic>
        <p:nvPicPr>
          <p:cNvPr id="10" name="object 5">
            <a:hlinkClick r:id="rId8" action="ppaction://hlinksldjump"/>
            <a:extLst>
              <a:ext uri="{FF2B5EF4-FFF2-40B4-BE49-F238E27FC236}">
                <a16:creationId xmlns:a16="http://schemas.microsoft.com/office/drawing/2014/main" id="{40E9423D-6EF8-7D80-BA82-13F1C8DA188B}"/>
              </a:ext>
            </a:extLst>
          </p:cNvPr>
          <p:cNvPicPr/>
          <p:nvPr/>
        </p:nvPicPr>
        <p:blipFill>
          <a:blip r:embed="rId9"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6567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9258299"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835646" y="2295444"/>
            <a:ext cx="114300" cy="1143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9835646" y="2714544"/>
            <a:ext cx="114300" cy="1143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9835646" y="3133644"/>
            <a:ext cx="114300" cy="11430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9835646" y="3552744"/>
            <a:ext cx="114300" cy="114300"/>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9835646" y="3971844"/>
            <a:ext cx="114300" cy="114300"/>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9835646" y="4390944"/>
            <a:ext cx="114300" cy="114300"/>
          </a:xfrm>
          <a:prstGeom prst="rect">
            <a:avLst/>
          </a:prstGeom>
        </p:spPr>
      </p:pic>
      <p:sp>
        <p:nvSpPr>
          <p:cNvPr id="10" name="object 10"/>
          <p:cNvSpPr txBox="1"/>
          <p:nvPr/>
        </p:nvSpPr>
        <p:spPr>
          <a:xfrm>
            <a:off x="10121941" y="2096055"/>
            <a:ext cx="5226685" cy="2540000"/>
          </a:xfrm>
          <a:prstGeom prst="rect">
            <a:avLst/>
          </a:prstGeom>
        </p:spPr>
        <p:txBody>
          <a:bodyPr vert="horz" wrap="square" lIns="0" tIns="12700" rIns="0" bIns="0" rtlCol="0">
            <a:spAutoFit/>
          </a:bodyPr>
          <a:lstStyle/>
          <a:p>
            <a:pPr marL="12700" marR="2863850">
              <a:lnSpc>
                <a:spcPct val="114599"/>
              </a:lnSpc>
              <a:spcBef>
                <a:spcPts val="100"/>
              </a:spcBef>
            </a:pPr>
            <a:r>
              <a:rPr sz="2400" spc="-75" dirty="0">
                <a:latin typeface="Verdana"/>
                <a:cs typeface="Verdana"/>
              </a:rPr>
              <a:t>Direct</a:t>
            </a:r>
            <a:r>
              <a:rPr sz="2400" spc="-125" dirty="0">
                <a:latin typeface="Verdana"/>
                <a:cs typeface="Verdana"/>
              </a:rPr>
              <a:t> </a:t>
            </a:r>
            <a:r>
              <a:rPr sz="2400" spc="30" dirty="0">
                <a:latin typeface="Verdana"/>
                <a:cs typeface="Verdana"/>
              </a:rPr>
              <a:t>contact  </a:t>
            </a:r>
            <a:r>
              <a:rPr sz="2400" spc="-85" dirty="0">
                <a:latin typeface="Verdana"/>
                <a:cs typeface="Verdana"/>
              </a:rPr>
              <a:t>Indirect</a:t>
            </a:r>
            <a:r>
              <a:rPr sz="2400" spc="-125" dirty="0">
                <a:latin typeface="Verdana"/>
                <a:cs typeface="Verdana"/>
              </a:rPr>
              <a:t> </a:t>
            </a:r>
            <a:r>
              <a:rPr sz="2400" spc="30" dirty="0">
                <a:latin typeface="Verdana"/>
                <a:cs typeface="Verdana"/>
              </a:rPr>
              <a:t>contact  </a:t>
            </a:r>
            <a:r>
              <a:rPr sz="2400" spc="-50" dirty="0">
                <a:latin typeface="Verdana"/>
                <a:cs typeface="Verdana"/>
              </a:rPr>
              <a:t>Airborne</a:t>
            </a:r>
            <a:endParaRPr sz="2400">
              <a:latin typeface="Verdana"/>
              <a:cs typeface="Verdana"/>
            </a:endParaRPr>
          </a:p>
          <a:p>
            <a:pPr marL="12700" marR="5080">
              <a:lnSpc>
                <a:spcPct val="114599"/>
              </a:lnSpc>
            </a:pPr>
            <a:r>
              <a:rPr sz="2400" spc="-70" dirty="0">
                <a:latin typeface="Verdana"/>
                <a:cs typeface="Verdana"/>
              </a:rPr>
              <a:t>Droplet </a:t>
            </a:r>
            <a:r>
              <a:rPr sz="2400" spc="-40" dirty="0">
                <a:latin typeface="Verdana"/>
                <a:cs typeface="Verdana"/>
              </a:rPr>
              <a:t>transmission </a:t>
            </a:r>
            <a:r>
              <a:rPr sz="2400" spc="-35" dirty="0">
                <a:latin typeface="Verdana"/>
                <a:cs typeface="Verdana"/>
              </a:rPr>
              <a:t> </a:t>
            </a:r>
            <a:r>
              <a:rPr sz="2400" spc="15" dirty="0">
                <a:latin typeface="Verdana"/>
                <a:cs typeface="Verdana"/>
              </a:rPr>
              <a:t>Contaminated </a:t>
            </a:r>
            <a:r>
              <a:rPr sz="2400" spc="30" dirty="0">
                <a:latin typeface="Verdana"/>
                <a:cs typeface="Verdana"/>
              </a:rPr>
              <a:t>food </a:t>
            </a:r>
            <a:r>
              <a:rPr sz="2400" spc="-70" dirty="0">
                <a:latin typeface="Verdana"/>
                <a:cs typeface="Verdana"/>
              </a:rPr>
              <a:t>or </a:t>
            </a:r>
            <a:r>
              <a:rPr sz="2400" spc="-45" dirty="0">
                <a:latin typeface="Verdana"/>
                <a:cs typeface="Verdana"/>
              </a:rPr>
              <a:t>water </a:t>
            </a:r>
            <a:r>
              <a:rPr sz="2400" spc="-40" dirty="0">
                <a:latin typeface="Verdana"/>
                <a:cs typeface="Verdana"/>
              </a:rPr>
              <a:t> </a:t>
            </a:r>
            <a:r>
              <a:rPr sz="2400" spc="-45" dirty="0">
                <a:latin typeface="Verdana"/>
                <a:cs typeface="Verdana"/>
              </a:rPr>
              <a:t>Transmission</a:t>
            </a:r>
            <a:r>
              <a:rPr sz="2400" spc="-135" dirty="0">
                <a:latin typeface="Verdana"/>
                <a:cs typeface="Verdana"/>
              </a:rPr>
              <a:t> </a:t>
            </a:r>
            <a:r>
              <a:rPr sz="2400" spc="-25" dirty="0">
                <a:latin typeface="Verdana"/>
                <a:cs typeface="Verdana"/>
              </a:rPr>
              <a:t>by</a:t>
            </a:r>
            <a:r>
              <a:rPr sz="2400" spc="-135" dirty="0">
                <a:latin typeface="Verdana"/>
                <a:cs typeface="Verdana"/>
              </a:rPr>
              <a:t> </a:t>
            </a:r>
            <a:r>
              <a:rPr sz="2400" spc="5" dirty="0">
                <a:latin typeface="Verdana"/>
                <a:cs typeface="Verdana"/>
              </a:rPr>
              <a:t>animals</a:t>
            </a:r>
            <a:r>
              <a:rPr sz="2400" spc="-135" dirty="0">
                <a:latin typeface="Verdana"/>
                <a:cs typeface="Verdana"/>
              </a:rPr>
              <a:t> </a:t>
            </a:r>
            <a:r>
              <a:rPr sz="2400" spc="-70" dirty="0">
                <a:latin typeface="Verdana"/>
                <a:cs typeface="Verdana"/>
              </a:rPr>
              <a:t>or</a:t>
            </a:r>
            <a:r>
              <a:rPr sz="2400" spc="-135" dirty="0">
                <a:latin typeface="Verdana"/>
                <a:cs typeface="Verdana"/>
              </a:rPr>
              <a:t> </a:t>
            </a:r>
            <a:r>
              <a:rPr sz="2400" spc="-20" dirty="0">
                <a:latin typeface="Verdana"/>
                <a:cs typeface="Verdana"/>
              </a:rPr>
              <a:t>insects</a:t>
            </a:r>
            <a:endParaRPr sz="2400">
              <a:latin typeface="Verdana"/>
              <a:cs typeface="Verdana"/>
            </a:endParaRPr>
          </a:p>
        </p:txBody>
      </p:sp>
      <p:sp>
        <p:nvSpPr>
          <p:cNvPr id="12" name="object 12"/>
          <p:cNvSpPr txBox="1">
            <a:spLocks noGrp="1"/>
          </p:cNvSpPr>
          <p:nvPr>
            <p:ph type="title"/>
          </p:nvPr>
        </p:nvSpPr>
        <p:spPr>
          <a:xfrm>
            <a:off x="9603871" y="953834"/>
            <a:ext cx="7340600" cy="695960"/>
          </a:xfrm>
          <a:prstGeom prst="rect">
            <a:avLst/>
          </a:prstGeom>
        </p:spPr>
        <p:txBody>
          <a:bodyPr vert="horz" wrap="square" lIns="0" tIns="12700" rIns="0" bIns="0" rtlCol="0">
            <a:spAutoFit/>
          </a:bodyPr>
          <a:lstStyle/>
          <a:p>
            <a:pPr marL="12700">
              <a:lnSpc>
                <a:spcPct val="100000"/>
              </a:lnSpc>
              <a:spcBef>
                <a:spcPts val="100"/>
              </a:spcBef>
            </a:pPr>
            <a:r>
              <a:rPr spc="-325" dirty="0"/>
              <a:t>How</a:t>
            </a:r>
            <a:r>
              <a:rPr spc="-185" dirty="0"/>
              <a:t> </a:t>
            </a:r>
            <a:r>
              <a:rPr spc="-130" dirty="0"/>
              <a:t>is</a:t>
            </a:r>
            <a:r>
              <a:rPr spc="-185" dirty="0"/>
              <a:t> </a:t>
            </a:r>
            <a:r>
              <a:rPr spc="-125" dirty="0"/>
              <a:t>infection</a:t>
            </a:r>
            <a:r>
              <a:rPr spc="-185" dirty="0"/>
              <a:t> </a:t>
            </a:r>
            <a:r>
              <a:rPr spc="-55" dirty="0"/>
              <a:t>spread?</a:t>
            </a:r>
          </a:p>
        </p:txBody>
      </p:sp>
      <p:pic>
        <p:nvPicPr>
          <p:cNvPr id="14" name="object 5">
            <a:hlinkClick r:id="rId5" action="ppaction://hlinksldjump"/>
            <a:extLst>
              <a:ext uri="{FF2B5EF4-FFF2-40B4-BE49-F238E27FC236}">
                <a16:creationId xmlns:a16="http://schemas.microsoft.com/office/drawing/2014/main" id="{1148776A-B535-8109-BB68-6A5E444C8DC7}"/>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
        <p:nvSpPr>
          <p:cNvPr id="11" name="TextBox 10">
            <a:extLst>
              <a:ext uri="{FF2B5EF4-FFF2-40B4-BE49-F238E27FC236}">
                <a16:creationId xmlns:a16="http://schemas.microsoft.com/office/drawing/2014/main" id="{F7CBE5DF-7408-799A-2142-C70B32955DA1}"/>
              </a:ext>
            </a:extLst>
          </p:cNvPr>
          <p:cNvSpPr txBox="1"/>
          <p:nvPr/>
        </p:nvSpPr>
        <p:spPr>
          <a:xfrm>
            <a:off x="9835646" y="6789185"/>
            <a:ext cx="7897202" cy="1200329"/>
          </a:xfrm>
          <a:prstGeom prst="rect">
            <a:avLst/>
          </a:prstGeom>
          <a:noFill/>
        </p:spPr>
        <p:txBody>
          <a:bodyPr wrap="square" rtlCol="0">
            <a:spAutoFit/>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How is infection spread?- Access more information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here</a:t>
            </a:r>
            <a:r>
              <a:rPr lang="en-AU" sz="2400" dirty="0">
                <a:effectLst/>
                <a:latin typeface="Calibri" panose="020F0502020204030204" pitchFamily="34" charset="0"/>
                <a:ea typeface="Calibri" panose="020F0502020204030204" pitchFamily="34" charset="0"/>
                <a:cs typeface="Times New Roman" panose="02020603050405020304" pitchFamily="18" charset="0"/>
              </a:rPr>
              <a:t>. Watch an interesting video on how infection is spread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here</a:t>
            </a:r>
            <a:r>
              <a:rPr lang="en-AU" sz="2400" dirty="0">
                <a:effectLst/>
                <a:latin typeface="Calibri" panose="020F0502020204030204" pitchFamily="34" charset="0"/>
                <a:ea typeface="Calibri" panose="020F0502020204030204" pitchFamily="34" charset="0"/>
                <a:cs typeface="Times New Roman" panose="02020603050405020304" pitchFamily="18" charset="0"/>
              </a:rPr>
              <a:t>.</a:t>
            </a:r>
            <a:endParaRPr lang="en-AU" sz="2400" dirty="0">
              <a:effectLst/>
              <a:latin typeface="Times New Roman" panose="02020603050405020304" pitchFamily="18" charset="0"/>
              <a:ea typeface="Times New Roman" panose="02020603050405020304" pitchFamily="18" charset="0"/>
            </a:endParaRPr>
          </a:p>
          <a:p>
            <a:endParaRPr lang="en-AU"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530458-8790-DE91-36C4-D0B225E1965D}"/>
              </a:ext>
            </a:extLst>
          </p:cNvPr>
          <p:cNvSpPr txBox="1"/>
          <p:nvPr/>
        </p:nvSpPr>
        <p:spPr>
          <a:xfrm>
            <a:off x="2" y="1576294"/>
            <a:ext cx="18287998" cy="4401205"/>
          </a:xfrm>
          <a:prstGeom prst="rect">
            <a:avLst/>
          </a:prstGeom>
          <a:noFill/>
        </p:spPr>
        <p:txBody>
          <a:bodyPr wrap="square" rtlCol="0">
            <a:spAutoFit/>
          </a:bodyPr>
          <a:lstStyle/>
          <a:p>
            <a:r>
              <a:rPr lang="en-US" sz="2800" dirty="0">
                <a:solidFill>
                  <a:schemeClr val="tx2"/>
                </a:solidFill>
              </a:rPr>
              <a:t>5. When should you wash your hands with soap and water rather than a hand sanitiser in clinical situations? Choose three (3) correct answers.</a:t>
            </a:r>
          </a:p>
          <a:p>
            <a:pPr lvl="1"/>
            <a:r>
              <a:rPr lang="en-US" sz="2800" dirty="0"/>
              <a:t>a) when hands are visibly dirty or greasy.</a:t>
            </a:r>
          </a:p>
          <a:p>
            <a:pPr lvl="1"/>
            <a:r>
              <a:rPr lang="en-US" sz="2800" dirty="0"/>
              <a:t>b) when hands could be contaminated with blood or other body fluids.</a:t>
            </a:r>
          </a:p>
          <a:p>
            <a:pPr lvl="1"/>
            <a:r>
              <a:rPr lang="en-US" sz="2800" dirty="0"/>
              <a:t>c) after going to the bathroom or cleaning a bathroom.</a:t>
            </a:r>
          </a:p>
          <a:p>
            <a:pPr lvl="1"/>
            <a:r>
              <a:rPr lang="en-US" sz="2800" dirty="0"/>
              <a:t>d) Use a sanitiser anytime; it doesn't make any difference which one you use.</a:t>
            </a:r>
          </a:p>
          <a:p>
            <a:pPr lvl="1"/>
            <a:r>
              <a:rPr lang="en-US" sz="2800" dirty="0"/>
              <a:t>e) Use soap and water every time with a sanitiser afterwards.</a:t>
            </a:r>
          </a:p>
          <a:p>
            <a:pPr lvl="1"/>
            <a:r>
              <a:rPr lang="en-US" sz="2800" dirty="0"/>
              <a:t>f) Use only soap and water when your hands are clean, and you have been delivering food.</a:t>
            </a:r>
          </a:p>
          <a:p>
            <a:r>
              <a:rPr lang="en-US" sz="2800" dirty="0">
                <a:solidFill>
                  <a:schemeClr val="tx2"/>
                </a:solidFill>
              </a:rPr>
              <a:t>6. For the three (3) things listed below that must be examined before washing your hands, describe what actions should be taken and why based on infection control guidelines.</a:t>
            </a:r>
          </a:p>
        </p:txBody>
      </p:sp>
      <p:pic>
        <p:nvPicPr>
          <p:cNvPr id="4" name="Graphic 3" descr="Checkmark">
            <a:extLst>
              <a:ext uri="{FF2B5EF4-FFF2-40B4-BE49-F238E27FC236}">
                <a16:creationId xmlns:a16="http://schemas.microsoft.com/office/drawing/2014/main" id="{4DAF9A28-CB83-317D-91AA-EA268088ECD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2530108"/>
            <a:ext cx="327392" cy="327392"/>
          </a:xfrm>
          <a:prstGeom prst="rect">
            <a:avLst/>
          </a:prstGeom>
        </p:spPr>
      </p:pic>
      <p:pic>
        <p:nvPicPr>
          <p:cNvPr id="5" name="Graphic 4" descr="Checkmark">
            <a:extLst>
              <a:ext uri="{FF2B5EF4-FFF2-40B4-BE49-F238E27FC236}">
                <a16:creationId xmlns:a16="http://schemas.microsoft.com/office/drawing/2014/main" id="{0D6C459B-ADB2-F64C-9E77-F555FA7CAFB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2933700"/>
            <a:ext cx="327392" cy="327392"/>
          </a:xfrm>
          <a:prstGeom prst="rect">
            <a:avLst/>
          </a:prstGeom>
        </p:spPr>
      </p:pic>
      <p:pic>
        <p:nvPicPr>
          <p:cNvPr id="12" name="Graphic 11" descr="Checkmark">
            <a:extLst>
              <a:ext uri="{FF2B5EF4-FFF2-40B4-BE49-F238E27FC236}">
                <a16:creationId xmlns:a16="http://schemas.microsoft.com/office/drawing/2014/main" id="{7E72D8AC-94B2-C8DA-CCAF-E5677554EA5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3390900"/>
            <a:ext cx="327392" cy="327392"/>
          </a:xfrm>
          <a:prstGeom prst="rect">
            <a:avLst/>
          </a:prstGeom>
        </p:spPr>
      </p:pic>
      <p:pic>
        <p:nvPicPr>
          <p:cNvPr id="2" name="Picture 1">
            <a:extLst>
              <a:ext uri="{FF2B5EF4-FFF2-40B4-BE49-F238E27FC236}">
                <a16:creationId xmlns:a16="http://schemas.microsoft.com/office/drawing/2014/main" id="{701D0F77-2295-2B98-B44E-CF5429CB62B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520253" y="2095500"/>
            <a:ext cx="358406" cy="3100977"/>
          </a:xfrm>
          <a:prstGeom prst="rect">
            <a:avLst/>
          </a:prstGeom>
        </p:spPr>
      </p:pic>
      <p:pic>
        <p:nvPicPr>
          <p:cNvPr id="7" name="Picture 6">
            <a:extLst>
              <a:ext uri="{FF2B5EF4-FFF2-40B4-BE49-F238E27FC236}">
                <a16:creationId xmlns:a16="http://schemas.microsoft.com/office/drawing/2014/main" id="{8E92BB05-3E6B-D464-96F7-3210CA5C4F6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86" y="2530108"/>
            <a:ext cx="358406" cy="2537192"/>
          </a:xfrm>
          <a:prstGeom prst="rect">
            <a:avLst/>
          </a:prstGeom>
        </p:spPr>
      </p:pic>
      <p:graphicFrame>
        <p:nvGraphicFramePr>
          <p:cNvPr id="10" name="Table 9">
            <a:extLst>
              <a:ext uri="{FF2B5EF4-FFF2-40B4-BE49-F238E27FC236}">
                <a16:creationId xmlns:a16="http://schemas.microsoft.com/office/drawing/2014/main" id="{1BB6F072-83FD-0C53-5231-9F25763531E3}"/>
              </a:ext>
            </a:extLst>
          </p:cNvPr>
          <p:cNvGraphicFramePr>
            <a:graphicFrameLocks noGrp="1"/>
          </p:cNvGraphicFramePr>
          <p:nvPr>
            <p:extLst>
              <p:ext uri="{D42A27DB-BD31-4B8C-83A1-F6EECF244321}">
                <p14:modId xmlns:p14="http://schemas.microsoft.com/office/powerpoint/2010/main" val="2859720897"/>
              </p:ext>
            </p:extLst>
          </p:nvPr>
        </p:nvGraphicFramePr>
        <p:xfrm>
          <a:off x="52806" y="5977499"/>
          <a:ext cx="18235191" cy="3779520"/>
        </p:xfrm>
        <a:graphic>
          <a:graphicData uri="http://schemas.openxmlformats.org/drawingml/2006/table">
            <a:tbl>
              <a:tblPr firstRow="1" bandRow="1">
                <a:tableStyleId>{5C22544A-7EE6-4342-B048-85BDC9FD1C3A}</a:tableStyleId>
              </a:tblPr>
              <a:tblGrid>
                <a:gridCol w="3299994">
                  <a:extLst>
                    <a:ext uri="{9D8B030D-6E8A-4147-A177-3AD203B41FA5}">
                      <a16:colId xmlns:a16="http://schemas.microsoft.com/office/drawing/2014/main" val="3208483878"/>
                    </a:ext>
                  </a:extLst>
                </a:gridCol>
                <a:gridCol w="5486400">
                  <a:extLst>
                    <a:ext uri="{9D8B030D-6E8A-4147-A177-3AD203B41FA5}">
                      <a16:colId xmlns:a16="http://schemas.microsoft.com/office/drawing/2014/main" val="4254683519"/>
                    </a:ext>
                  </a:extLst>
                </a:gridCol>
                <a:gridCol w="9448797">
                  <a:extLst>
                    <a:ext uri="{9D8B030D-6E8A-4147-A177-3AD203B41FA5}">
                      <a16:colId xmlns:a16="http://schemas.microsoft.com/office/drawing/2014/main" val="4263766049"/>
                    </a:ext>
                  </a:extLst>
                </a:gridCol>
              </a:tblGrid>
              <a:tr h="370840">
                <a:tc>
                  <a:txBody>
                    <a:bodyPr/>
                    <a:lstStyle/>
                    <a:p>
                      <a:r>
                        <a:rPr lang="en-US" sz="2800" dirty="0">
                          <a:solidFill>
                            <a:schemeClr val="tx2"/>
                          </a:solidFill>
                        </a:rPr>
                        <a:t>Things to be checked</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What should you do? </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833349"/>
                  </a:ext>
                </a:extLst>
              </a:tr>
              <a:tr h="370840">
                <a:tc>
                  <a:txBody>
                    <a:bodyPr/>
                    <a:lstStyle/>
                    <a:p>
                      <a:r>
                        <a:rPr lang="en-US" sz="2800" dirty="0">
                          <a:solidFill>
                            <a:schemeClr val="tx2"/>
                          </a:solidFill>
                        </a:rPr>
                        <a:t>Jewelry</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Take off all or as much jewelry as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Viruses and bacteria can hide in the folds or crevasses of</a:t>
                      </a:r>
                    </a:p>
                    <a:p>
                      <a:r>
                        <a:rPr lang="en-US" sz="2800" dirty="0">
                          <a:solidFill>
                            <a:schemeClr val="tx1"/>
                          </a:solidFill>
                        </a:rPr>
                        <a:t>jewelry and come out later to contaminate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8102686"/>
                  </a:ext>
                </a:extLst>
              </a:tr>
              <a:tr h="370840">
                <a:tc>
                  <a:txBody>
                    <a:bodyPr/>
                    <a:lstStyle/>
                    <a:p>
                      <a:r>
                        <a:rPr lang="en-US" sz="2800" dirty="0">
                          <a:solidFill>
                            <a:schemeClr val="tx2"/>
                          </a:solidFill>
                        </a:rPr>
                        <a:t>Open wounds</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Cover them with a waterproof dressing.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Viruses and bacteria can enter our bodies through</a:t>
                      </a:r>
                    </a:p>
                    <a:p>
                      <a:r>
                        <a:rPr lang="en-US" sz="2800" dirty="0">
                          <a:solidFill>
                            <a:schemeClr val="tx1"/>
                          </a:solidFill>
                        </a:rPr>
                        <a:t>open wounds.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2807045"/>
                  </a:ext>
                </a:extLst>
              </a:tr>
              <a:tr h="370840">
                <a:tc>
                  <a:txBody>
                    <a:bodyPr/>
                    <a:lstStyle/>
                    <a:p>
                      <a:r>
                        <a:rPr lang="en-US" sz="2800" dirty="0">
                          <a:solidFill>
                            <a:schemeClr val="tx2"/>
                          </a:solidFill>
                        </a:rPr>
                        <a:t>Fingernails</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Ensure they are short, clean and do not have nail polish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Long fingernails can harbour bacteria, as can nail polish,</a:t>
                      </a:r>
                    </a:p>
                    <a:p>
                      <a:r>
                        <a:rPr lang="en-US" sz="2800" dirty="0">
                          <a:solidFill>
                            <a:schemeClr val="tx1"/>
                          </a:solidFill>
                        </a:rPr>
                        <a:t>especially when chipped. In addition, nail polish can chip off and contaminate items.</a:t>
                      </a:r>
                      <a:endParaRPr lang="en-AU"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594915"/>
                  </a:ext>
                </a:extLst>
              </a:tr>
            </a:tbl>
          </a:graphicData>
        </a:graphic>
      </p:graphicFrame>
      <p:pic>
        <p:nvPicPr>
          <p:cNvPr id="18" name="Picture 17">
            <a:extLst>
              <a:ext uri="{FF2B5EF4-FFF2-40B4-BE49-F238E27FC236}">
                <a16:creationId xmlns:a16="http://schemas.microsoft.com/office/drawing/2014/main" id="{057E3734-16C7-5224-BA89-59E801E88B34}"/>
              </a:ext>
            </a:extLst>
          </p:cNvPr>
          <p:cNvPicPr>
            <a:picLocks noChangeAspect="1"/>
          </p:cNvPicPr>
          <p:nvPr/>
        </p:nvPicPr>
        <p:blipFill>
          <a:blip r:embed="rId7"/>
          <a:stretch>
            <a:fillRect/>
          </a:stretch>
        </p:blipFill>
        <p:spPr>
          <a:xfrm>
            <a:off x="3384467" y="6592255"/>
            <a:ext cx="5302333" cy="761046"/>
          </a:xfrm>
          <a:prstGeom prst="rect">
            <a:avLst/>
          </a:prstGeom>
        </p:spPr>
      </p:pic>
      <p:pic>
        <p:nvPicPr>
          <p:cNvPr id="19" name="Picture 18">
            <a:extLst>
              <a:ext uri="{FF2B5EF4-FFF2-40B4-BE49-F238E27FC236}">
                <a16:creationId xmlns:a16="http://schemas.microsoft.com/office/drawing/2014/main" id="{78AE4D16-2F1B-16D8-B5D8-ED7BE00273AA}"/>
              </a:ext>
            </a:extLst>
          </p:cNvPr>
          <p:cNvPicPr>
            <a:picLocks noChangeAspect="1"/>
          </p:cNvPicPr>
          <p:nvPr/>
        </p:nvPicPr>
        <p:blipFill>
          <a:blip r:embed="rId7"/>
          <a:stretch>
            <a:fillRect/>
          </a:stretch>
        </p:blipFill>
        <p:spPr>
          <a:xfrm>
            <a:off x="8869086" y="6592254"/>
            <a:ext cx="8733114" cy="761046"/>
          </a:xfrm>
          <a:prstGeom prst="rect">
            <a:avLst/>
          </a:prstGeom>
        </p:spPr>
      </p:pic>
      <p:pic>
        <p:nvPicPr>
          <p:cNvPr id="20" name="Picture 19">
            <a:extLst>
              <a:ext uri="{FF2B5EF4-FFF2-40B4-BE49-F238E27FC236}">
                <a16:creationId xmlns:a16="http://schemas.microsoft.com/office/drawing/2014/main" id="{E436A7DE-587B-5707-1B3C-205383D42D8B}"/>
              </a:ext>
            </a:extLst>
          </p:cNvPr>
          <p:cNvPicPr>
            <a:picLocks noChangeAspect="1"/>
          </p:cNvPicPr>
          <p:nvPr/>
        </p:nvPicPr>
        <p:blipFill>
          <a:blip r:embed="rId7"/>
          <a:stretch>
            <a:fillRect/>
          </a:stretch>
        </p:blipFill>
        <p:spPr>
          <a:xfrm>
            <a:off x="3392087" y="7506654"/>
            <a:ext cx="5302333" cy="837246"/>
          </a:xfrm>
          <a:prstGeom prst="rect">
            <a:avLst/>
          </a:prstGeom>
        </p:spPr>
      </p:pic>
      <p:pic>
        <p:nvPicPr>
          <p:cNvPr id="21" name="Picture 20">
            <a:extLst>
              <a:ext uri="{FF2B5EF4-FFF2-40B4-BE49-F238E27FC236}">
                <a16:creationId xmlns:a16="http://schemas.microsoft.com/office/drawing/2014/main" id="{91D7616F-1F6B-D531-C8CE-066938A723DA}"/>
              </a:ext>
            </a:extLst>
          </p:cNvPr>
          <p:cNvPicPr>
            <a:picLocks noChangeAspect="1"/>
          </p:cNvPicPr>
          <p:nvPr/>
        </p:nvPicPr>
        <p:blipFill>
          <a:blip r:embed="rId7"/>
          <a:stretch>
            <a:fillRect/>
          </a:stretch>
        </p:blipFill>
        <p:spPr>
          <a:xfrm>
            <a:off x="8869086" y="7506654"/>
            <a:ext cx="8733114" cy="761046"/>
          </a:xfrm>
          <a:prstGeom prst="rect">
            <a:avLst/>
          </a:prstGeom>
        </p:spPr>
      </p:pic>
      <p:pic>
        <p:nvPicPr>
          <p:cNvPr id="22" name="Picture 21">
            <a:extLst>
              <a:ext uri="{FF2B5EF4-FFF2-40B4-BE49-F238E27FC236}">
                <a16:creationId xmlns:a16="http://schemas.microsoft.com/office/drawing/2014/main" id="{89D7E2B2-0B9A-DBF7-4B62-D31688353755}"/>
              </a:ext>
            </a:extLst>
          </p:cNvPr>
          <p:cNvPicPr>
            <a:picLocks noChangeAspect="1"/>
          </p:cNvPicPr>
          <p:nvPr/>
        </p:nvPicPr>
        <p:blipFill>
          <a:blip r:embed="rId7"/>
          <a:stretch>
            <a:fillRect/>
          </a:stretch>
        </p:blipFill>
        <p:spPr>
          <a:xfrm>
            <a:off x="3384467" y="8500979"/>
            <a:ext cx="5302333" cy="761046"/>
          </a:xfrm>
          <a:prstGeom prst="rect">
            <a:avLst/>
          </a:prstGeom>
        </p:spPr>
      </p:pic>
      <p:pic>
        <p:nvPicPr>
          <p:cNvPr id="23" name="Picture 22">
            <a:extLst>
              <a:ext uri="{FF2B5EF4-FFF2-40B4-BE49-F238E27FC236}">
                <a16:creationId xmlns:a16="http://schemas.microsoft.com/office/drawing/2014/main" id="{5B9639C7-0946-D0D7-455E-76E988D5E6C9}"/>
              </a:ext>
            </a:extLst>
          </p:cNvPr>
          <p:cNvPicPr>
            <a:picLocks noChangeAspect="1"/>
          </p:cNvPicPr>
          <p:nvPr/>
        </p:nvPicPr>
        <p:blipFill>
          <a:blip r:embed="rId7"/>
          <a:stretch>
            <a:fillRect/>
          </a:stretch>
        </p:blipFill>
        <p:spPr>
          <a:xfrm>
            <a:off x="8861466" y="8420100"/>
            <a:ext cx="8733114" cy="1256040"/>
          </a:xfrm>
          <a:prstGeom prst="rect">
            <a:avLst/>
          </a:prstGeom>
        </p:spPr>
      </p:pic>
      <p:pic>
        <p:nvPicPr>
          <p:cNvPr id="9" name="object 5">
            <a:hlinkClick r:id="rId8" action="ppaction://hlinksldjump"/>
            <a:extLst>
              <a:ext uri="{FF2B5EF4-FFF2-40B4-BE49-F238E27FC236}">
                <a16:creationId xmlns:a16="http://schemas.microsoft.com/office/drawing/2014/main" id="{57919B39-19BE-41D9-7F98-3978AF758D6F}"/>
              </a:ext>
            </a:extLst>
          </p:cNvPr>
          <p:cNvPicPr/>
          <p:nvPr/>
        </p:nvPicPr>
        <p:blipFill>
          <a:blip r:embed="rId9"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0067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523220"/>
          </a:xfrm>
          <a:prstGeom prst="rect">
            <a:avLst/>
          </a:prstGeom>
          <a:noFill/>
        </p:spPr>
        <p:txBody>
          <a:bodyPr wrap="square" rtlCol="0">
            <a:spAutoFit/>
          </a:bodyPr>
          <a:lstStyle/>
          <a:p>
            <a:r>
              <a:rPr lang="en-US" sz="2800" dirty="0">
                <a:solidFill>
                  <a:schemeClr val="tx2"/>
                </a:solidFill>
              </a:rPr>
              <a:t>7. For each of the PPE listed below provide a description of when and why you should use it. </a:t>
            </a:r>
            <a:endParaRPr lang="en-US" sz="28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47897A0E-78BB-1D50-B58E-1A844AF30E54}"/>
              </a:ext>
            </a:extLst>
          </p:cNvPr>
          <p:cNvGraphicFramePr>
            <a:graphicFrameLocks noGrp="1"/>
          </p:cNvGraphicFramePr>
          <p:nvPr>
            <p:extLst>
              <p:ext uri="{D42A27DB-BD31-4B8C-83A1-F6EECF244321}">
                <p14:modId xmlns:p14="http://schemas.microsoft.com/office/powerpoint/2010/main" val="3051624020"/>
              </p:ext>
            </p:extLst>
          </p:nvPr>
        </p:nvGraphicFramePr>
        <p:xfrm>
          <a:off x="30480" y="2056397"/>
          <a:ext cx="18257517" cy="6004560"/>
        </p:xfrm>
        <a:graphic>
          <a:graphicData uri="http://schemas.openxmlformats.org/drawingml/2006/table">
            <a:tbl>
              <a:tblPr firstRow="1" bandRow="1">
                <a:tableStyleId>{5C22544A-7EE6-4342-B048-85BDC9FD1C3A}</a:tableStyleId>
              </a:tblPr>
              <a:tblGrid>
                <a:gridCol w="4465320">
                  <a:extLst>
                    <a:ext uri="{9D8B030D-6E8A-4147-A177-3AD203B41FA5}">
                      <a16:colId xmlns:a16="http://schemas.microsoft.com/office/drawing/2014/main" val="3349527231"/>
                    </a:ext>
                  </a:extLst>
                </a:gridCol>
                <a:gridCol w="6096000">
                  <a:extLst>
                    <a:ext uri="{9D8B030D-6E8A-4147-A177-3AD203B41FA5}">
                      <a16:colId xmlns:a16="http://schemas.microsoft.com/office/drawing/2014/main" val="2284894832"/>
                    </a:ext>
                  </a:extLst>
                </a:gridCol>
                <a:gridCol w="7696197">
                  <a:extLst>
                    <a:ext uri="{9D8B030D-6E8A-4147-A177-3AD203B41FA5}">
                      <a16:colId xmlns:a16="http://schemas.microsoft.com/office/drawing/2014/main" val="3539193896"/>
                    </a:ext>
                  </a:extLst>
                </a:gridCol>
              </a:tblGrid>
              <a:tr h="370840">
                <a:tc>
                  <a:txBody>
                    <a:bodyPr/>
                    <a:lstStyle/>
                    <a:p>
                      <a:r>
                        <a:rPr lang="en-US" sz="2800" dirty="0">
                          <a:solidFill>
                            <a:schemeClr val="tx2"/>
                          </a:solidFill>
                        </a:rPr>
                        <a:t>PPE</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When it should be used</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2"/>
                          </a:solidFill>
                        </a:rPr>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565641"/>
                  </a:ext>
                </a:extLst>
              </a:tr>
              <a:tr h="370840">
                <a:tc>
                  <a:txBody>
                    <a:bodyPr/>
                    <a:lstStyle/>
                    <a:p>
                      <a:r>
                        <a:rPr lang="en-US" sz="2800" dirty="0">
                          <a:solidFill>
                            <a:schemeClr val="tx2"/>
                          </a:solidFill>
                        </a:rPr>
                        <a:t>Gloves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When handling infectious materials such as bodily fluids and chemicals.</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To stop you from becoming infected or your hands</a:t>
                      </a:r>
                    </a:p>
                    <a:p>
                      <a:r>
                        <a:rPr lang="en-US" sz="2800" dirty="0">
                          <a:solidFill>
                            <a:schemeClr val="tx1"/>
                          </a:solidFill>
                        </a:rPr>
                        <a:t>damaged.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8300074"/>
                  </a:ext>
                </a:extLst>
              </a:tr>
              <a:tr h="370840">
                <a:tc>
                  <a:txBody>
                    <a:bodyPr/>
                    <a:lstStyle/>
                    <a:p>
                      <a:r>
                        <a:rPr lang="en-US" sz="2800" dirty="0">
                          <a:solidFill>
                            <a:schemeClr val="tx2"/>
                          </a:solidFill>
                        </a:rPr>
                        <a:t>Waterproof aprons or gowns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When handling bodily fluids or using harsh chemicals that can spill or splatter.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To protect you and your clothes from damage or</a:t>
                      </a:r>
                    </a:p>
                    <a:p>
                      <a:r>
                        <a:rPr lang="en-US" sz="2800" dirty="0">
                          <a:solidFill>
                            <a:schemeClr val="tx1"/>
                          </a:solidFill>
                        </a:rPr>
                        <a:t>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736822"/>
                  </a:ext>
                </a:extLst>
              </a:tr>
              <a:tr h="370840">
                <a:tc>
                  <a:txBody>
                    <a:bodyPr/>
                    <a:lstStyle/>
                    <a:p>
                      <a:r>
                        <a:rPr lang="en-US" sz="2800" dirty="0">
                          <a:solidFill>
                            <a:schemeClr val="tx2"/>
                          </a:solidFill>
                        </a:rPr>
                        <a:t>Face Masks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When cleaning very dirty or dusty areas.</a:t>
                      </a:r>
                    </a:p>
                    <a:p>
                      <a:r>
                        <a:rPr lang="en-US" sz="2800" dirty="0">
                          <a:solidFill>
                            <a:schemeClr val="tx1"/>
                          </a:solidFill>
                        </a:rPr>
                        <a:t>If you have COVID-19, have been in close contact with someone with Covid-19 or</a:t>
                      </a:r>
                    </a:p>
                    <a:p>
                      <a:r>
                        <a:rPr lang="en-US" sz="2800" dirty="0">
                          <a:solidFill>
                            <a:schemeClr val="tx1"/>
                          </a:solidFill>
                        </a:rPr>
                        <a:t>are in isolation having just returned to Australia.</a:t>
                      </a:r>
                    </a:p>
                    <a:p>
                      <a:r>
                        <a:rPr lang="en-US" sz="2800" dirty="0">
                          <a:solidFill>
                            <a:schemeClr val="tx1"/>
                          </a:solidFill>
                        </a:rPr>
                        <a:t>If cleaning the room of an infectious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To protect your eyes from dirt and dust.</a:t>
                      </a:r>
                    </a:p>
                    <a:p>
                      <a:r>
                        <a:rPr lang="en-US" sz="2800" dirty="0">
                          <a:solidFill>
                            <a:schemeClr val="tx1"/>
                          </a:solidFill>
                        </a:rPr>
                        <a:t>To stop you from spreading COVID-19 to others.</a:t>
                      </a:r>
                    </a:p>
                    <a:p>
                      <a:r>
                        <a:rPr lang="en-US" sz="2800" dirty="0">
                          <a:solidFill>
                            <a:schemeClr val="tx1"/>
                          </a:solidFill>
                        </a:rPr>
                        <a:t>Extra protection against getting the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977843"/>
                  </a:ext>
                </a:extLst>
              </a:tr>
              <a:tr h="370840">
                <a:tc>
                  <a:txBody>
                    <a:bodyPr/>
                    <a:lstStyle/>
                    <a:p>
                      <a:r>
                        <a:rPr lang="en-US" sz="2800" dirty="0">
                          <a:solidFill>
                            <a:schemeClr val="tx2"/>
                          </a:solidFill>
                        </a:rPr>
                        <a:t>Safety glasses or face shield</a:t>
                      </a:r>
                      <a:endParaRPr lang="en-AU"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When handling chemicals. </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rPr>
                        <a:t>Chemicals may splash into your eyes</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4407948"/>
                  </a:ext>
                </a:extLst>
              </a:tr>
            </a:tbl>
          </a:graphicData>
        </a:graphic>
      </p:graphicFrame>
      <p:pic>
        <p:nvPicPr>
          <p:cNvPr id="3" name="Picture 2">
            <a:extLst>
              <a:ext uri="{FF2B5EF4-FFF2-40B4-BE49-F238E27FC236}">
                <a16:creationId xmlns:a16="http://schemas.microsoft.com/office/drawing/2014/main" id="{2C9182FA-EA84-0CD3-F97B-A7443119729C}"/>
              </a:ext>
            </a:extLst>
          </p:cNvPr>
          <p:cNvPicPr>
            <a:picLocks noChangeAspect="1"/>
          </p:cNvPicPr>
          <p:nvPr/>
        </p:nvPicPr>
        <p:blipFill>
          <a:blip r:embed="rId4"/>
          <a:stretch>
            <a:fillRect/>
          </a:stretch>
        </p:blipFill>
        <p:spPr>
          <a:xfrm>
            <a:off x="4572000" y="2673228"/>
            <a:ext cx="5943600" cy="761046"/>
          </a:xfrm>
          <a:prstGeom prst="rect">
            <a:avLst/>
          </a:prstGeom>
        </p:spPr>
      </p:pic>
      <p:pic>
        <p:nvPicPr>
          <p:cNvPr id="4" name="Picture 3">
            <a:extLst>
              <a:ext uri="{FF2B5EF4-FFF2-40B4-BE49-F238E27FC236}">
                <a16:creationId xmlns:a16="http://schemas.microsoft.com/office/drawing/2014/main" id="{6F3E4D44-807B-5A97-ED15-FE0DB5CB311F}"/>
              </a:ext>
            </a:extLst>
          </p:cNvPr>
          <p:cNvPicPr>
            <a:picLocks noChangeAspect="1"/>
          </p:cNvPicPr>
          <p:nvPr/>
        </p:nvPicPr>
        <p:blipFill>
          <a:blip r:embed="rId4"/>
          <a:stretch>
            <a:fillRect/>
          </a:stretch>
        </p:blipFill>
        <p:spPr>
          <a:xfrm>
            <a:off x="10668000" y="2675573"/>
            <a:ext cx="7589520" cy="791527"/>
          </a:xfrm>
          <a:prstGeom prst="rect">
            <a:avLst/>
          </a:prstGeom>
        </p:spPr>
      </p:pic>
      <p:pic>
        <p:nvPicPr>
          <p:cNvPr id="5" name="Picture 4">
            <a:extLst>
              <a:ext uri="{FF2B5EF4-FFF2-40B4-BE49-F238E27FC236}">
                <a16:creationId xmlns:a16="http://schemas.microsoft.com/office/drawing/2014/main" id="{8DCC28B7-6D08-F96E-BEA0-FDE4F8B3A3CE}"/>
              </a:ext>
            </a:extLst>
          </p:cNvPr>
          <p:cNvPicPr>
            <a:picLocks noChangeAspect="1"/>
          </p:cNvPicPr>
          <p:nvPr/>
        </p:nvPicPr>
        <p:blipFill>
          <a:blip r:embed="rId4"/>
          <a:stretch>
            <a:fillRect/>
          </a:stretch>
        </p:blipFill>
        <p:spPr>
          <a:xfrm>
            <a:off x="4495800" y="3620454"/>
            <a:ext cx="5943600" cy="761046"/>
          </a:xfrm>
          <a:prstGeom prst="rect">
            <a:avLst/>
          </a:prstGeom>
        </p:spPr>
      </p:pic>
      <p:pic>
        <p:nvPicPr>
          <p:cNvPr id="9" name="Picture 8">
            <a:extLst>
              <a:ext uri="{FF2B5EF4-FFF2-40B4-BE49-F238E27FC236}">
                <a16:creationId xmlns:a16="http://schemas.microsoft.com/office/drawing/2014/main" id="{6F1F89F7-02F9-070E-B158-105E039AE762}"/>
              </a:ext>
            </a:extLst>
          </p:cNvPr>
          <p:cNvPicPr>
            <a:picLocks noChangeAspect="1"/>
          </p:cNvPicPr>
          <p:nvPr/>
        </p:nvPicPr>
        <p:blipFill>
          <a:blip r:embed="rId4"/>
          <a:stretch>
            <a:fillRect/>
          </a:stretch>
        </p:blipFill>
        <p:spPr>
          <a:xfrm>
            <a:off x="10622280" y="3589973"/>
            <a:ext cx="7589520" cy="791527"/>
          </a:xfrm>
          <a:prstGeom prst="rect">
            <a:avLst/>
          </a:prstGeom>
        </p:spPr>
      </p:pic>
      <p:pic>
        <p:nvPicPr>
          <p:cNvPr id="11" name="Picture 10">
            <a:extLst>
              <a:ext uri="{FF2B5EF4-FFF2-40B4-BE49-F238E27FC236}">
                <a16:creationId xmlns:a16="http://schemas.microsoft.com/office/drawing/2014/main" id="{41C04EF0-E877-3B65-E598-57926AB36A2E}"/>
              </a:ext>
            </a:extLst>
          </p:cNvPr>
          <p:cNvPicPr>
            <a:picLocks noChangeAspect="1"/>
          </p:cNvPicPr>
          <p:nvPr/>
        </p:nvPicPr>
        <p:blipFill>
          <a:blip r:embed="rId4"/>
          <a:stretch>
            <a:fillRect/>
          </a:stretch>
        </p:blipFill>
        <p:spPr>
          <a:xfrm>
            <a:off x="4572000" y="4600397"/>
            <a:ext cx="5943600" cy="2905303"/>
          </a:xfrm>
          <a:prstGeom prst="rect">
            <a:avLst/>
          </a:prstGeom>
        </p:spPr>
      </p:pic>
      <p:pic>
        <p:nvPicPr>
          <p:cNvPr id="12" name="Picture 11">
            <a:extLst>
              <a:ext uri="{FF2B5EF4-FFF2-40B4-BE49-F238E27FC236}">
                <a16:creationId xmlns:a16="http://schemas.microsoft.com/office/drawing/2014/main" id="{A448D2EF-757E-ABAA-25C5-E192476F7155}"/>
              </a:ext>
            </a:extLst>
          </p:cNvPr>
          <p:cNvPicPr>
            <a:picLocks noChangeAspect="1"/>
          </p:cNvPicPr>
          <p:nvPr/>
        </p:nvPicPr>
        <p:blipFill>
          <a:blip r:embed="rId4"/>
          <a:stretch>
            <a:fillRect/>
          </a:stretch>
        </p:blipFill>
        <p:spPr>
          <a:xfrm>
            <a:off x="10622280" y="4563726"/>
            <a:ext cx="7589520" cy="1722774"/>
          </a:xfrm>
          <a:prstGeom prst="rect">
            <a:avLst/>
          </a:prstGeom>
        </p:spPr>
      </p:pic>
      <p:pic>
        <p:nvPicPr>
          <p:cNvPr id="13" name="Picture 12">
            <a:extLst>
              <a:ext uri="{FF2B5EF4-FFF2-40B4-BE49-F238E27FC236}">
                <a16:creationId xmlns:a16="http://schemas.microsoft.com/office/drawing/2014/main" id="{518A7A35-61A9-0135-0A36-144DB0D2AA19}"/>
              </a:ext>
            </a:extLst>
          </p:cNvPr>
          <p:cNvPicPr>
            <a:picLocks noChangeAspect="1"/>
          </p:cNvPicPr>
          <p:nvPr/>
        </p:nvPicPr>
        <p:blipFill>
          <a:blip r:embed="rId4"/>
          <a:stretch>
            <a:fillRect/>
          </a:stretch>
        </p:blipFill>
        <p:spPr>
          <a:xfrm>
            <a:off x="4495800" y="7555683"/>
            <a:ext cx="5943600" cy="483417"/>
          </a:xfrm>
          <a:prstGeom prst="rect">
            <a:avLst/>
          </a:prstGeom>
        </p:spPr>
      </p:pic>
      <p:pic>
        <p:nvPicPr>
          <p:cNvPr id="14" name="Picture 13">
            <a:extLst>
              <a:ext uri="{FF2B5EF4-FFF2-40B4-BE49-F238E27FC236}">
                <a16:creationId xmlns:a16="http://schemas.microsoft.com/office/drawing/2014/main" id="{FE947EA3-9377-2E2B-A410-AE8CAA6D8722}"/>
              </a:ext>
            </a:extLst>
          </p:cNvPr>
          <p:cNvPicPr>
            <a:picLocks noChangeAspect="1"/>
          </p:cNvPicPr>
          <p:nvPr/>
        </p:nvPicPr>
        <p:blipFill>
          <a:blip r:embed="rId4"/>
          <a:stretch>
            <a:fillRect/>
          </a:stretch>
        </p:blipFill>
        <p:spPr>
          <a:xfrm>
            <a:off x="10668000" y="7555683"/>
            <a:ext cx="5943600" cy="483417"/>
          </a:xfrm>
          <a:prstGeom prst="rect">
            <a:avLst/>
          </a:prstGeom>
        </p:spPr>
      </p:pic>
      <p:pic>
        <p:nvPicPr>
          <p:cNvPr id="15" name="object 5">
            <a:hlinkClick r:id="rId5" action="ppaction://hlinksldjump"/>
            <a:extLst>
              <a:ext uri="{FF2B5EF4-FFF2-40B4-BE49-F238E27FC236}">
                <a16:creationId xmlns:a16="http://schemas.microsoft.com/office/drawing/2014/main" id="{19AB0449-3E0F-9ECE-7CD5-36D7BBE13B24}"/>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388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4893647"/>
          </a:xfrm>
          <a:prstGeom prst="rect">
            <a:avLst/>
          </a:prstGeom>
          <a:noFill/>
        </p:spPr>
        <p:txBody>
          <a:bodyPr wrap="square" rtlCol="0">
            <a:spAutoFit/>
          </a:bodyPr>
          <a:lstStyle/>
          <a:p>
            <a:r>
              <a:rPr lang="en-US" sz="2400" dirty="0">
                <a:solidFill>
                  <a:schemeClr val="tx2"/>
                </a:solidFill>
              </a:rPr>
              <a:t>8. Explain both types of routine surface cleaning listed below.</a:t>
            </a:r>
          </a:p>
          <a:p>
            <a:r>
              <a:rPr lang="en-US" sz="2400" dirty="0"/>
              <a:t>Surface cleaning of minimal touch surfaces: Walls, floors, and ceilings be vacuumed once a day to remove any dust, dirt or debris. Once the area has been thoroughly vacuumed, it should be mopped using a diluted detergent. Most hard surfaces can be adequately cleaned with warm water and detergent. Wet floors are extremely hazardous, so it is critical to dry the</a:t>
            </a:r>
          </a:p>
          <a:p>
            <a:r>
              <a:rPr lang="en-US" sz="2400" dirty="0"/>
              <a:t>surface after it has been cleaned. Carpets must be vacuumed on a daily basis, ensuring that all dirt and debris is removed. Steam cleaning or wet cleaning of carpets.</a:t>
            </a:r>
          </a:p>
          <a:p>
            <a:r>
              <a:rPr lang="en-US" sz="2400" dirty="0"/>
              <a:t>Surface cleaning of frequently touched surfaces (high-risk surfaces): Should be cleaned at least once a day using a detergent solution designed for general purpose cleaning. You must use the detergent solution with water and a damp cloth to properly clean the surface. Detergent soaked wipes can also be used to clean small surfaces, objects and equipment. It is important</a:t>
            </a:r>
          </a:p>
          <a:p>
            <a:r>
              <a:rPr lang="en-US" sz="2400" dirty="0"/>
              <a:t>to remember when performing any routine surface cleaning that you apply the appropriate PPE, such as rubber or disposable gloves, apron or protective glasses.</a:t>
            </a:r>
          </a:p>
          <a:p>
            <a:r>
              <a:rPr lang="en-US" sz="2400" dirty="0">
                <a:solidFill>
                  <a:schemeClr val="tx2"/>
                </a:solidFill>
              </a:rPr>
              <a:t>9. Following are the steps you need to take to clean up a small amount of bodily fluid. Put the numbers 1 – 7 against each step to indicate the order they should be taken in?</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11F7999A-05CC-0C9E-559D-91DDE0E11820}"/>
              </a:ext>
            </a:extLst>
          </p:cNvPr>
          <p:cNvGraphicFramePr>
            <a:graphicFrameLocks noGrp="1"/>
          </p:cNvGraphicFramePr>
          <p:nvPr>
            <p:extLst>
              <p:ext uri="{D42A27DB-BD31-4B8C-83A1-F6EECF244321}">
                <p14:modId xmlns:p14="http://schemas.microsoft.com/office/powerpoint/2010/main" val="2466615861"/>
              </p:ext>
            </p:extLst>
          </p:nvPr>
        </p:nvGraphicFramePr>
        <p:xfrm>
          <a:off x="0" y="6362700"/>
          <a:ext cx="18287998" cy="4023360"/>
        </p:xfrm>
        <a:graphic>
          <a:graphicData uri="http://schemas.openxmlformats.org/drawingml/2006/table">
            <a:tbl>
              <a:tblPr firstRow="1" bandRow="1">
                <a:tableStyleId>{5C22544A-7EE6-4342-B048-85BDC9FD1C3A}</a:tableStyleId>
              </a:tblPr>
              <a:tblGrid>
                <a:gridCol w="16916400">
                  <a:extLst>
                    <a:ext uri="{9D8B030D-6E8A-4147-A177-3AD203B41FA5}">
                      <a16:colId xmlns:a16="http://schemas.microsoft.com/office/drawing/2014/main" val="2819969380"/>
                    </a:ext>
                  </a:extLst>
                </a:gridCol>
                <a:gridCol w="1371598">
                  <a:extLst>
                    <a:ext uri="{9D8B030D-6E8A-4147-A177-3AD203B41FA5}">
                      <a16:colId xmlns:a16="http://schemas.microsoft.com/office/drawing/2014/main" val="1498551969"/>
                    </a:ext>
                  </a:extLst>
                </a:gridCol>
              </a:tblGrid>
              <a:tr h="370840">
                <a:tc>
                  <a:txBody>
                    <a:bodyPr/>
                    <a:lstStyle/>
                    <a:p>
                      <a:r>
                        <a:rPr lang="en-US" sz="2400" dirty="0">
                          <a:solidFill>
                            <a:schemeClr val="tx2"/>
                          </a:solidFill>
                        </a:rPr>
                        <a:t>Steps to clean up a small amount of bodily fluid</a:t>
                      </a:r>
                      <a:endParaRPr lang="en-AU"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2"/>
                          </a:solidFill>
                        </a:rPr>
                        <a:t>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625532"/>
                  </a:ext>
                </a:extLst>
              </a:tr>
              <a:tr h="370840">
                <a:tc>
                  <a:txBody>
                    <a:bodyPr/>
                    <a:lstStyle/>
                    <a:p>
                      <a:r>
                        <a:rPr lang="en-US" sz="2400" dirty="0">
                          <a:solidFill>
                            <a:schemeClr val="tx2"/>
                          </a:solidFill>
                        </a:rPr>
                        <a:t>Select and put on appropriate PPE, (i.e. put on gloves and if there is a possibility of splashing, wear a gown and facial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024770"/>
                  </a:ext>
                </a:extLst>
              </a:tr>
              <a:tr h="370840">
                <a:tc>
                  <a:txBody>
                    <a:bodyPr/>
                    <a:lstStyle/>
                    <a:p>
                      <a:r>
                        <a:rPr lang="en-US" sz="2400" dirty="0">
                          <a:solidFill>
                            <a:schemeClr val="tx2"/>
                          </a:solidFill>
                        </a:rPr>
                        <a:t>Disinfect the entire spill area with a TGA approved hospital-grade disinfectant and allow it to stand for the amount of time recommended by the manufacturer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987551"/>
                  </a:ext>
                </a:extLst>
              </a:tr>
              <a:tr h="370840">
                <a:tc>
                  <a:txBody>
                    <a:bodyPr/>
                    <a:lstStyle/>
                    <a:p>
                      <a:r>
                        <a:rPr lang="en-US" sz="2400" dirty="0">
                          <a:solidFill>
                            <a:schemeClr val="tx2"/>
                          </a:solidFill>
                        </a:rPr>
                        <a:t>Remove gloves and perform hand hygiene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7</a:t>
                      </a:r>
                      <a:endParaRPr lang="en-A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8126337"/>
                  </a:ext>
                </a:extLst>
              </a:tr>
              <a:tr h="370840">
                <a:tc>
                  <a:txBody>
                    <a:bodyPr/>
                    <a:lstStyle/>
                    <a:p>
                      <a:r>
                        <a:rPr lang="en-US" sz="2400" dirty="0">
                          <a:solidFill>
                            <a:schemeClr val="tx2"/>
                          </a:solidFill>
                        </a:rPr>
                        <a:t>Wipe up the spill immediately with absorbent 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3</a:t>
                      </a:r>
                      <a:endParaRPr lang="en-A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4370423"/>
                  </a:ext>
                </a:extLst>
              </a:tr>
              <a:tr h="370840">
                <a:tc>
                  <a:txBody>
                    <a:bodyPr/>
                    <a:lstStyle/>
                    <a:p>
                      <a:r>
                        <a:rPr lang="en-US" sz="2400" dirty="0">
                          <a:solidFill>
                            <a:schemeClr val="tx2"/>
                          </a:solidFill>
                        </a:rPr>
                        <a:t>Assemble the materials required for cleaning the spill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a:t>
                      </a:r>
                      <a:endParaRPr lang="en-A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2138310"/>
                  </a:ext>
                </a:extLst>
              </a:tr>
              <a:tr h="370840">
                <a:tc>
                  <a:txBody>
                    <a:bodyPr/>
                    <a:lstStyle/>
                    <a:p>
                      <a:r>
                        <a:rPr lang="en-US" sz="2400" dirty="0">
                          <a:solidFill>
                            <a:schemeClr val="tx2"/>
                          </a:solidFill>
                        </a:rPr>
                        <a:t>Place contaminated absorbent material into a waterproof container or plastic bag for disposal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2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491434"/>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2"/>
                          </a:solidFill>
                        </a:rPr>
                        <a:t>Clean the area with a warm detergent solution using a disposable cloth or sponge</a:t>
                      </a:r>
                      <a:endParaRPr lang="en-AU"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5</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24003"/>
                  </a:ext>
                </a:extLst>
              </a:tr>
            </a:tbl>
          </a:graphicData>
        </a:graphic>
      </p:graphicFrame>
      <p:pic>
        <p:nvPicPr>
          <p:cNvPr id="15" name="Picture 14">
            <a:extLst>
              <a:ext uri="{FF2B5EF4-FFF2-40B4-BE49-F238E27FC236}">
                <a16:creationId xmlns:a16="http://schemas.microsoft.com/office/drawing/2014/main" id="{6619845A-7B31-5CAF-7891-793AA0A85E55}"/>
              </a:ext>
            </a:extLst>
          </p:cNvPr>
          <p:cNvPicPr>
            <a:picLocks noChangeAspect="1"/>
          </p:cNvPicPr>
          <p:nvPr/>
        </p:nvPicPr>
        <p:blipFill>
          <a:blip r:embed="rId4"/>
          <a:stretch>
            <a:fillRect/>
          </a:stretch>
        </p:blipFill>
        <p:spPr>
          <a:xfrm>
            <a:off x="30480" y="2009297"/>
            <a:ext cx="18257518" cy="3591403"/>
          </a:xfrm>
          <a:prstGeom prst="rect">
            <a:avLst/>
          </a:prstGeom>
        </p:spPr>
      </p:pic>
      <p:pic>
        <p:nvPicPr>
          <p:cNvPr id="16" name="Picture 15">
            <a:extLst>
              <a:ext uri="{FF2B5EF4-FFF2-40B4-BE49-F238E27FC236}">
                <a16:creationId xmlns:a16="http://schemas.microsoft.com/office/drawing/2014/main" id="{23C39E3C-C2E5-37D3-D57D-20ED5DB166ED}"/>
              </a:ext>
            </a:extLst>
          </p:cNvPr>
          <p:cNvPicPr>
            <a:picLocks noChangeAspect="1"/>
          </p:cNvPicPr>
          <p:nvPr/>
        </p:nvPicPr>
        <p:blipFill>
          <a:blip r:embed="rId4"/>
          <a:stretch>
            <a:fillRect/>
          </a:stretch>
        </p:blipFill>
        <p:spPr>
          <a:xfrm>
            <a:off x="16992600" y="6922754"/>
            <a:ext cx="1295398" cy="266070"/>
          </a:xfrm>
          <a:prstGeom prst="rect">
            <a:avLst/>
          </a:prstGeom>
        </p:spPr>
      </p:pic>
      <p:pic>
        <p:nvPicPr>
          <p:cNvPr id="17" name="Picture 16">
            <a:extLst>
              <a:ext uri="{FF2B5EF4-FFF2-40B4-BE49-F238E27FC236}">
                <a16:creationId xmlns:a16="http://schemas.microsoft.com/office/drawing/2014/main" id="{715B0437-85A8-9D04-A5EE-4EFAE4AF555F}"/>
              </a:ext>
            </a:extLst>
          </p:cNvPr>
          <p:cNvPicPr>
            <a:picLocks noChangeAspect="1"/>
          </p:cNvPicPr>
          <p:nvPr/>
        </p:nvPicPr>
        <p:blipFill>
          <a:blip r:embed="rId4"/>
          <a:stretch>
            <a:fillRect/>
          </a:stretch>
        </p:blipFill>
        <p:spPr>
          <a:xfrm>
            <a:off x="16992602" y="7392030"/>
            <a:ext cx="1295398" cy="266070"/>
          </a:xfrm>
          <a:prstGeom prst="rect">
            <a:avLst/>
          </a:prstGeom>
        </p:spPr>
      </p:pic>
      <p:pic>
        <p:nvPicPr>
          <p:cNvPr id="18" name="Picture 17">
            <a:extLst>
              <a:ext uri="{FF2B5EF4-FFF2-40B4-BE49-F238E27FC236}">
                <a16:creationId xmlns:a16="http://schemas.microsoft.com/office/drawing/2014/main" id="{69D00D8B-1D70-A0DC-1E24-0DD79D9FD4C7}"/>
              </a:ext>
            </a:extLst>
          </p:cNvPr>
          <p:cNvPicPr>
            <a:picLocks noChangeAspect="1"/>
          </p:cNvPicPr>
          <p:nvPr/>
        </p:nvPicPr>
        <p:blipFill>
          <a:blip r:embed="rId4"/>
          <a:stretch>
            <a:fillRect/>
          </a:stretch>
        </p:blipFill>
        <p:spPr>
          <a:xfrm>
            <a:off x="16992600" y="8230230"/>
            <a:ext cx="1295398" cy="266070"/>
          </a:xfrm>
          <a:prstGeom prst="rect">
            <a:avLst/>
          </a:prstGeom>
        </p:spPr>
      </p:pic>
      <p:pic>
        <p:nvPicPr>
          <p:cNvPr id="19" name="Picture 18">
            <a:extLst>
              <a:ext uri="{FF2B5EF4-FFF2-40B4-BE49-F238E27FC236}">
                <a16:creationId xmlns:a16="http://schemas.microsoft.com/office/drawing/2014/main" id="{57BEB9DC-676D-6B25-A2D4-F0A091B42C9E}"/>
              </a:ext>
            </a:extLst>
          </p:cNvPr>
          <p:cNvPicPr>
            <a:picLocks noChangeAspect="1"/>
          </p:cNvPicPr>
          <p:nvPr/>
        </p:nvPicPr>
        <p:blipFill>
          <a:blip r:embed="rId4"/>
          <a:stretch>
            <a:fillRect/>
          </a:stretch>
        </p:blipFill>
        <p:spPr>
          <a:xfrm>
            <a:off x="16992602" y="8687430"/>
            <a:ext cx="1295398" cy="266070"/>
          </a:xfrm>
          <a:prstGeom prst="rect">
            <a:avLst/>
          </a:prstGeom>
        </p:spPr>
      </p:pic>
      <p:pic>
        <p:nvPicPr>
          <p:cNvPr id="20" name="Picture 19">
            <a:extLst>
              <a:ext uri="{FF2B5EF4-FFF2-40B4-BE49-F238E27FC236}">
                <a16:creationId xmlns:a16="http://schemas.microsoft.com/office/drawing/2014/main" id="{67CAEA6D-00B7-447F-3727-044178FD9BAA}"/>
              </a:ext>
            </a:extLst>
          </p:cNvPr>
          <p:cNvPicPr>
            <a:picLocks noChangeAspect="1"/>
          </p:cNvPicPr>
          <p:nvPr/>
        </p:nvPicPr>
        <p:blipFill>
          <a:blip r:embed="rId4"/>
          <a:stretch>
            <a:fillRect/>
          </a:stretch>
        </p:blipFill>
        <p:spPr>
          <a:xfrm>
            <a:off x="16992602" y="9105900"/>
            <a:ext cx="1295398" cy="266070"/>
          </a:xfrm>
          <a:prstGeom prst="rect">
            <a:avLst/>
          </a:prstGeom>
        </p:spPr>
      </p:pic>
      <p:pic>
        <p:nvPicPr>
          <p:cNvPr id="21" name="Picture 20">
            <a:extLst>
              <a:ext uri="{FF2B5EF4-FFF2-40B4-BE49-F238E27FC236}">
                <a16:creationId xmlns:a16="http://schemas.microsoft.com/office/drawing/2014/main" id="{9EED544E-10BE-D980-C897-5E32D03BE786}"/>
              </a:ext>
            </a:extLst>
          </p:cNvPr>
          <p:cNvPicPr>
            <a:picLocks noChangeAspect="1"/>
          </p:cNvPicPr>
          <p:nvPr/>
        </p:nvPicPr>
        <p:blipFill>
          <a:blip r:embed="rId4"/>
          <a:stretch>
            <a:fillRect/>
          </a:stretch>
        </p:blipFill>
        <p:spPr>
          <a:xfrm>
            <a:off x="16992602" y="9601830"/>
            <a:ext cx="1295398" cy="266070"/>
          </a:xfrm>
          <a:prstGeom prst="rect">
            <a:avLst/>
          </a:prstGeom>
        </p:spPr>
      </p:pic>
      <p:pic>
        <p:nvPicPr>
          <p:cNvPr id="22" name="Picture 21">
            <a:extLst>
              <a:ext uri="{FF2B5EF4-FFF2-40B4-BE49-F238E27FC236}">
                <a16:creationId xmlns:a16="http://schemas.microsoft.com/office/drawing/2014/main" id="{6CBD57A7-FBD6-BFC7-1FE6-49384925E623}"/>
              </a:ext>
            </a:extLst>
          </p:cNvPr>
          <p:cNvPicPr>
            <a:picLocks noChangeAspect="1"/>
          </p:cNvPicPr>
          <p:nvPr/>
        </p:nvPicPr>
        <p:blipFill>
          <a:blip r:embed="rId4"/>
          <a:stretch>
            <a:fillRect/>
          </a:stretch>
        </p:blipFill>
        <p:spPr>
          <a:xfrm>
            <a:off x="16992600" y="10059030"/>
            <a:ext cx="1295398" cy="266070"/>
          </a:xfrm>
          <a:prstGeom prst="rect">
            <a:avLst/>
          </a:prstGeom>
        </p:spPr>
      </p:pic>
      <p:pic>
        <p:nvPicPr>
          <p:cNvPr id="3" name="object 5">
            <a:hlinkClick r:id="rId5" action="ppaction://hlinksldjump"/>
            <a:extLst>
              <a:ext uri="{FF2B5EF4-FFF2-40B4-BE49-F238E27FC236}">
                <a16:creationId xmlns:a16="http://schemas.microsoft.com/office/drawing/2014/main" id="{B2C183CB-3E72-0C89-B4DF-A1DA0801374B}"/>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7551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7478970"/>
          </a:xfrm>
          <a:prstGeom prst="rect">
            <a:avLst/>
          </a:prstGeom>
          <a:noFill/>
        </p:spPr>
        <p:txBody>
          <a:bodyPr wrap="square" rtlCol="0">
            <a:spAutoFit/>
          </a:bodyPr>
          <a:lstStyle/>
          <a:p>
            <a:r>
              <a:rPr lang="en-US" sz="2400" dirty="0">
                <a:solidFill>
                  <a:schemeClr val="tx2"/>
                </a:solidFill>
              </a:rPr>
              <a:t>10. If you come into contact with bodily fluids through touching them to your eyes, mouth or nose, a wound on your hand or even being accidentally stuck with a needle, what are the first four things you should do?</a:t>
            </a:r>
          </a:p>
          <a:p>
            <a:r>
              <a:rPr lang="en-US" sz="2400" dirty="0"/>
              <a:t>1 Take off any contaminated clothing or PPE.</a:t>
            </a:r>
          </a:p>
          <a:p>
            <a:r>
              <a:rPr lang="en-US" sz="2400" dirty="0"/>
              <a:t>2 Rinse the exposed area thoroughly.</a:t>
            </a:r>
          </a:p>
          <a:p>
            <a:r>
              <a:rPr lang="en-US" sz="2400" dirty="0"/>
              <a:t>3 Report to workplace supervisor. Document the incident and include: • Date, time and type of exposure. • How the incident occurred. • Name of the source individual (if known). The source person is the person from which the blood or body fluid came.</a:t>
            </a:r>
          </a:p>
          <a:p>
            <a:r>
              <a:rPr lang="en-US" sz="2400" dirty="0"/>
              <a:t>4 The exposed person should seek medical advice or treatment.</a:t>
            </a:r>
          </a:p>
          <a:p>
            <a:r>
              <a:rPr lang="en-US" sz="2400" dirty="0">
                <a:solidFill>
                  <a:schemeClr val="tx2"/>
                </a:solidFill>
              </a:rPr>
              <a:t>11. All used linen should be handled with care to avoid the dispersal of microorganisms into the environment. List four (4) things you need to do when handling dirty linen to ensure that viruses are not spread.</a:t>
            </a:r>
          </a:p>
          <a:p>
            <a:r>
              <a:rPr lang="en-US" sz="2400" dirty="0"/>
              <a:t>1 All used linen is considered contaminated; therefore, minimal handling is recommended.</a:t>
            </a:r>
          </a:p>
          <a:p>
            <a:r>
              <a:rPr lang="en-US" sz="2400" dirty="0"/>
              <a:t>2 Appropriate PPE must be worn when handling soiled linen to prevent skin and mucous membrane exposure to blood and body fluids; this could include gloves, aprons, or gowns.</a:t>
            </a:r>
          </a:p>
          <a:p>
            <a:r>
              <a:rPr lang="en-US" sz="2400" dirty="0"/>
              <a:t>3 Used linen is 'bagged' at the use location and placed directly into an appropriate laundry receptacle (i.e. used linen should never be placed on the floor).</a:t>
            </a:r>
          </a:p>
          <a:p>
            <a:r>
              <a:rPr lang="en-US" sz="2400" dirty="0"/>
              <a:t>4 • Linen that is heavily contaminated with blood or other body fluids that could leak must be contained in a leak-proof bag and secured before transport. • Hand hygiene is performed following the handling of used linen.</a:t>
            </a:r>
          </a:p>
          <a:p>
            <a:r>
              <a:rPr lang="en-US" sz="2400" dirty="0">
                <a:solidFill>
                  <a:schemeClr val="tx2"/>
                </a:solidFill>
              </a:rPr>
              <a:t>12. Why is it important to keep clean materials such as paperwork, clean equipment and supplies separate from possibly contaminated items such as used cleaning equipment?</a:t>
            </a:r>
          </a:p>
          <a:p>
            <a:r>
              <a:rPr lang="en-US" sz="2400" dirty="0"/>
              <a:t>You do not want the items in the clean zone to be contaminated, and you do not want the contaminated items to spread their contamination to other areas.</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3A77694-0ADE-C96D-12BF-3AE374315A87}"/>
              </a:ext>
            </a:extLst>
          </p:cNvPr>
          <p:cNvPicPr>
            <a:picLocks noChangeAspect="1"/>
          </p:cNvPicPr>
          <p:nvPr/>
        </p:nvPicPr>
        <p:blipFill>
          <a:blip r:embed="rId4"/>
          <a:stretch>
            <a:fillRect/>
          </a:stretch>
        </p:blipFill>
        <p:spPr>
          <a:xfrm>
            <a:off x="30480" y="2009297"/>
            <a:ext cx="18257518" cy="2143603"/>
          </a:xfrm>
          <a:prstGeom prst="rect">
            <a:avLst/>
          </a:prstGeom>
        </p:spPr>
      </p:pic>
      <p:pic>
        <p:nvPicPr>
          <p:cNvPr id="3" name="Picture 2">
            <a:extLst>
              <a:ext uri="{FF2B5EF4-FFF2-40B4-BE49-F238E27FC236}">
                <a16:creationId xmlns:a16="http://schemas.microsoft.com/office/drawing/2014/main" id="{69F1F3E7-0A6F-F0AC-193D-B3B3BFA88F03}"/>
              </a:ext>
            </a:extLst>
          </p:cNvPr>
          <p:cNvPicPr>
            <a:picLocks noChangeAspect="1"/>
          </p:cNvPicPr>
          <p:nvPr/>
        </p:nvPicPr>
        <p:blipFill>
          <a:blip r:embed="rId4"/>
          <a:stretch>
            <a:fillRect/>
          </a:stretch>
        </p:blipFill>
        <p:spPr>
          <a:xfrm>
            <a:off x="0" y="4873261"/>
            <a:ext cx="18257518" cy="2556240"/>
          </a:xfrm>
          <a:prstGeom prst="rect">
            <a:avLst/>
          </a:prstGeom>
        </p:spPr>
      </p:pic>
      <p:pic>
        <p:nvPicPr>
          <p:cNvPr id="4" name="Picture 3">
            <a:extLst>
              <a:ext uri="{FF2B5EF4-FFF2-40B4-BE49-F238E27FC236}">
                <a16:creationId xmlns:a16="http://schemas.microsoft.com/office/drawing/2014/main" id="{40460DA1-585C-C74F-E4E3-936BE1E434A4}"/>
              </a:ext>
            </a:extLst>
          </p:cNvPr>
          <p:cNvPicPr>
            <a:picLocks noChangeAspect="1"/>
          </p:cNvPicPr>
          <p:nvPr/>
        </p:nvPicPr>
        <p:blipFill>
          <a:blip r:embed="rId4"/>
          <a:stretch>
            <a:fillRect/>
          </a:stretch>
        </p:blipFill>
        <p:spPr>
          <a:xfrm>
            <a:off x="0" y="8191500"/>
            <a:ext cx="18257518" cy="943146"/>
          </a:xfrm>
          <a:prstGeom prst="rect">
            <a:avLst/>
          </a:prstGeom>
        </p:spPr>
      </p:pic>
      <p:pic>
        <p:nvPicPr>
          <p:cNvPr id="9" name="object 5">
            <a:hlinkClick r:id="rId5" action="ppaction://hlinksldjump"/>
            <a:extLst>
              <a:ext uri="{FF2B5EF4-FFF2-40B4-BE49-F238E27FC236}">
                <a16:creationId xmlns:a16="http://schemas.microsoft.com/office/drawing/2014/main" id="{15CA11DB-EB31-A6F4-5583-F0F33E35DAF2}"/>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16276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445002"/>
            <a:ext cx="18287998" cy="8956298"/>
          </a:xfrm>
          <a:prstGeom prst="rect">
            <a:avLst/>
          </a:prstGeom>
          <a:noFill/>
        </p:spPr>
        <p:txBody>
          <a:bodyPr wrap="square" rtlCol="0">
            <a:spAutoFit/>
          </a:bodyPr>
          <a:lstStyle/>
          <a:p>
            <a:r>
              <a:rPr lang="en-US" sz="2400" dirty="0">
                <a:solidFill>
                  <a:schemeClr val="tx2"/>
                </a:solidFill>
              </a:rPr>
              <a:t>13. Read the descriptions of the different microorganisms below, then match the name of each one to their description.</a:t>
            </a:r>
          </a:p>
          <a:p>
            <a:r>
              <a:rPr lang="en-US" sz="2400" dirty="0">
                <a:solidFill>
                  <a:schemeClr val="tx2"/>
                </a:solidFill>
              </a:rPr>
              <a:t>• Bacteria            • Virus                  • Parasite                             • Fungus</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dirty="0">
                <a:solidFill>
                  <a:schemeClr val="tx2"/>
                </a:solidFill>
              </a:rPr>
              <a:t>15. Read the descriptions in the table, then match each term in the list below to the meaning.</a:t>
            </a:r>
          </a:p>
          <a:p>
            <a:r>
              <a:rPr lang="en-US" sz="2400" dirty="0">
                <a:solidFill>
                  <a:schemeClr val="tx2"/>
                </a:solidFill>
              </a:rPr>
              <a:t>• Infectious          • Colonised               • Diseased</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dirty="0">
                <a:solidFill>
                  <a:schemeClr val="tx2"/>
                </a:solidFill>
              </a:rPr>
              <a:t>16. Many diseases need a susceptible host to spread; list five (5) categories of people likely to be susceptible hosts.</a:t>
            </a:r>
          </a:p>
          <a:p>
            <a:r>
              <a:rPr lang="en-US" sz="2400" dirty="0"/>
              <a:t>1 The aged</a:t>
            </a:r>
          </a:p>
          <a:p>
            <a:r>
              <a:rPr lang="en-US" sz="2400" dirty="0"/>
              <a:t>2 The very young</a:t>
            </a:r>
          </a:p>
          <a:p>
            <a:r>
              <a:rPr lang="en-US" sz="2400" dirty="0"/>
              <a:t>3 Those who have a medical condition that may lower their immunity</a:t>
            </a:r>
          </a:p>
          <a:p>
            <a:r>
              <a:rPr lang="en-US" sz="2400" dirty="0"/>
              <a:t>4 Those who are recovering from surgery, wounds or medical treatment</a:t>
            </a:r>
          </a:p>
          <a:p>
            <a:r>
              <a:rPr lang="en-US" sz="2400" dirty="0"/>
              <a:t>5 Pregnant women</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3DFB79A-BD4C-B180-E37F-E4D1E5EB2C7F}"/>
              </a:ext>
            </a:extLst>
          </p:cNvPr>
          <p:cNvGraphicFramePr>
            <a:graphicFrameLocks noGrp="1"/>
          </p:cNvGraphicFramePr>
          <p:nvPr>
            <p:extLst>
              <p:ext uri="{D42A27DB-BD31-4B8C-83A1-F6EECF244321}">
                <p14:modId xmlns:p14="http://schemas.microsoft.com/office/powerpoint/2010/main" val="2780497859"/>
              </p:ext>
            </p:extLst>
          </p:nvPr>
        </p:nvGraphicFramePr>
        <p:xfrm>
          <a:off x="2" y="2324100"/>
          <a:ext cx="18287998" cy="2651760"/>
        </p:xfrm>
        <a:graphic>
          <a:graphicData uri="http://schemas.openxmlformats.org/drawingml/2006/table">
            <a:tbl>
              <a:tblPr firstRow="1" bandRow="1">
                <a:tableStyleId>{5C22544A-7EE6-4342-B048-85BDC9FD1C3A}</a:tableStyleId>
              </a:tblPr>
              <a:tblGrid>
                <a:gridCol w="3428998">
                  <a:extLst>
                    <a:ext uri="{9D8B030D-6E8A-4147-A177-3AD203B41FA5}">
                      <a16:colId xmlns:a16="http://schemas.microsoft.com/office/drawing/2014/main" val="3433283628"/>
                    </a:ext>
                  </a:extLst>
                </a:gridCol>
                <a:gridCol w="14859000">
                  <a:extLst>
                    <a:ext uri="{9D8B030D-6E8A-4147-A177-3AD203B41FA5}">
                      <a16:colId xmlns:a16="http://schemas.microsoft.com/office/drawing/2014/main" val="1711936124"/>
                    </a:ext>
                  </a:extLst>
                </a:gridCol>
              </a:tblGrid>
              <a:tr h="0">
                <a:tc>
                  <a:txBody>
                    <a:bodyPr/>
                    <a:lstStyle/>
                    <a:p>
                      <a:r>
                        <a:rPr lang="en-US" sz="2400" dirty="0">
                          <a:solidFill>
                            <a:schemeClr val="tx2"/>
                          </a:solidFill>
                        </a:rPr>
                        <a:t>Name of microorganism</a:t>
                      </a:r>
                      <a:endParaRPr lang="en-AU"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2"/>
                          </a:solidFill>
                        </a:rPr>
                        <a:t>Description of microorganism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8411590"/>
                  </a:ext>
                </a:extLst>
              </a:tr>
              <a:tr h="370840">
                <a:tc>
                  <a:txBody>
                    <a:bodyPr/>
                    <a:lstStyle/>
                    <a:p>
                      <a:r>
                        <a:rPr lang="en-US" sz="2400" dirty="0">
                          <a:solidFill>
                            <a:schemeClr val="tx1"/>
                          </a:solidFill>
                        </a:rPr>
                        <a:t>Fungus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2"/>
                          </a:solidFill>
                        </a:rPr>
                        <a:t>Includes the yeasts, rusts, mildews, moulds and mushrooms.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6130338"/>
                  </a:ext>
                </a:extLst>
              </a:tr>
              <a:tr h="370840">
                <a:tc>
                  <a:txBody>
                    <a:bodyPr/>
                    <a:lstStyle/>
                    <a:p>
                      <a:r>
                        <a:rPr lang="en-US" sz="2400" dirty="0">
                          <a:solidFill>
                            <a:schemeClr val="tx1"/>
                          </a:solidFill>
                        </a:rPr>
                        <a:t>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2"/>
                          </a:solidFill>
                        </a:rPr>
                        <a:t>Are even smaller than bacteria and require living hosts, such as people, plants or animals, to multiply.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924781"/>
                  </a:ext>
                </a:extLst>
              </a:tr>
              <a:tr h="370840">
                <a:tc>
                  <a:txBody>
                    <a:bodyPr/>
                    <a:lstStyle/>
                    <a:p>
                      <a:r>
                        <a:rPr lang="en-US" sz="2400" dirty="0">
                          <a:solidFill>
                            <a:schemeClr val="tx1"/>
                          </a:solidFill>
                        </a:rPr>
                        <a:t>Parasite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2"/>
                          </a:solidFill>
                        </a:rPr>
                        <a:t>Are animals or plants which must live on or in another plant or animal to survive.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731492"/>
                  </a:ext>
                </a:extLst>
              </a:tr>
              <a:tr h="370840">
                <a:tc>
                  <a:txBody>
                    <a:bodyPr/>
                    <a:lstStyle/>
                    <a:p>
                      <a:r>
                        <a:rPr lang="en-US" sz="2400" dirty="0">
                          <a:solidFill>
                            <a:schemeClr val="tx1"/>
                          </a:solidFill>
                        </a:rPr>
                        <a:t>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2"/>
                          </a:solidFill>
                        </a:rPr>
                        <a:t>Are single-celled microorganisms that thrive in many different types of environments, including extreme heat or cold. The bacteria can form spores which can also cause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475780"/>
                  </a:ext>
                </a:extLst>
              </a:tr>
            </a:tbl>
          </a:graphicData>
        </a:graphic>
      </p:graphicFrame>
      <p:pic>
        <p:nvPicPr>
          <p:cNvPr id="10" name="Picture 9">
            <a:extLst>
              <a:ext uri="{FF2B5EF4-FFF2-40B4-BE49-F238E27FC236}">
                <a16:creationId xmlns:a16="http://schemas.microsoft.com/office/drawing/2014/main" id="{E1D3C25A-762B-58F3-334D-D5BD1A27008C}"/>
              </a:ext>
            </a:extLst>
          </p:cNvPr>
          <p:cNvPicPr>
            <a:picLocks noChangeAspect="1"/>
          </p:cNvPicPr>
          <p:nvPr/>
        </p:nvPicPr>
        <p:blipFill>
          <a:blip r:embed="rId4"/>
          <a:stretch>
            <a:fillRect/>
          </a:stretch>
        </p:blipFill>
        <p:spPr>
          <a:xfrm>
            <a:off x="76202" y="2933700"/>
            <a:ext cx="1295398" cy="266070"/>
          </a:xfrm>
          <a:prstGeom prst="rect">
            <a:avLst/>
          </a:prstGeom>
        </p:spPr>
      </p:pic>
      <p:pic>
        <p:nvPicPr>
          <p:cNvPr id="11" name="Picture 10">
            <a:extLst>
              <a:ext uri="{FF2B5EF4-FFF2-40B4-BE49-F238E27FC236}">
                <a16:creationId xmlns:a16="http://schemas.microsoft.com/office/drawing/2014/main" id="{4CA6939D-656A-FD94-51A0-001E8D8BB949}"/>
              </a:ext>
            </a:extLst>
          </p:cNvPr>
          <p:cNvPicPr>
            <a:picLocks noChangeAspect="1"/>
          </p:cNvPicPr>
          <p:nvPr/>
        </p:nvPicPr>
        <p:blipFill>
          <a:blip r:embed="rId4"/>
          <a:stretch>
            <a:fillRect/>
          </a:stretch>
        </p:blipFill>
        <p:spPr>
          <a:xfrm>
            <a:off x="76200" y="3353430"/>
            <a:ext cx="1295398" cy="266070"/>
          </a:xfrm>
          <a:prstGeom prst="rect">
            <a:avLst/>
          </a:prstGeom>
        </p:spPr>
      </p:pic>
      <p:pic>
        <p:nvPicPr>
          <p:cNvPr id="12" name="Picture 11">
            <a:extLst>
              <a:ext uri="{FF2B5EF4-FFF2-40B4-BE49-F238E27FC236}">
                <a16:creationId xmlns:a16="http://schemas.microsoft.com/office/drawing/2014/main" id="{534AB5B6-B089-3BCB-DCFE-D9F09A44D6B4}"/>
              </a:ext>
            </a:extLst>
          </p:cNvPr>
          <p:cNvPicPr>
            <a:picLocks noChangeAspect="1"/>
          </p:cNvPicPr>
          <p:nvPr/>
        </p:nvPicPr>
        <p:blipFill>
          <a:blip r:embed="rId4"/>
          <a:stretch>
            <a:fillRect/>
          </a:stretch>
        </p:blipFill>
        <p:spPr>
          <a:xfrm>
            <a:off x="76200" y="3810630"/>
            <a:ext cx="1295398" cy="266070"/>
          </a:xfrm>
          <a:prstGeom prst="rect">
            <a:avLst/>
          </a:prstGeom>
        </p:spPr>
      </p:pic>
      <p:pic>
        <p:nvPicPr>
          <p:cNvPr id="13" name="Picture 12">
            <a:extLst>
              <a:ext uri="{FF2B5EF4-FFF2-40B4-BE49-F238E27FC236}">
                <a16:creationId xmlns:a16="http://schemas.microsoft.com/office/drawing/2014/main" id="{EC6C5BDD-EAFB-2AB6-CDF7-A0907B922F36}"/>
              </a:ext>
            </a:extLst>
          </p:cNvPr>
          <p:cNvPicPr>
            <a:picLocks noChangeAspect="1"/>
          </p:cNvPicPr>
          <p:nvPr/>
        </p:nvPicPr>
        <p:blipFill>
          <a:blip r:embed="rId4"/>
          <a:stretch>
            <a:fillRect/>
          </a:stretch>
        </p:blipFill>
        <p:spPr>
          <a:xfrm>
            <a:off x="76200" y="4267830"/>
            <a:ext cx="1295398" cy="266070"/>
          </a:xfrm>
          <a:prstGeom prst="rect">
            <a:avLst/>
          </a:prstGeom>
        </p:spPr>
      </p:pic>
      <p:graphicFrame>
        <p:nvGraphicFramePr>
          <p:cNvPr id="14" name="Table 13">
            <a:extLst>
              <a:ext uri="{FF2B5EF4-FFF2-40B4-BE49-F238E27FC236}">
                <a16:creationId xmlns:a16="http://schemas.microsoft.com/office/drawing/2014/main" id="{C3B368A1-52A1-B1F3-E6F3-3DDC32D4F6F1}"/>
              </a:ext>
            </a:extLst>
          </p:cNvPr>
          <p:cNvGraphicFramePr>
            <a:graphicFrameLocks noGrp="1"/>
          </p:cNvGraphicFramePr>
          <p:nvPr>
            <p:extLst>
              <p:ext uri="{D42A27DB-BD31-4B8C-83A1-F6EECF244321}">
                <p14:modId xmlns:p14="http://schemas.microsoft.com/office/powerpoint/2010/main" val="2768213564"/>
              </p:ext>
            </p:extLst>
          </p:nvPr>
        </p:nvGraphicFramePr>
        <p:xfrm>
          <a:off x="-2" y="6005190"/>
          <a:ext cx="18272760" cy="1828800"/>
        </p:xfrm>
        <a:graphic>
          <a:graphicData uri="http://schemas.openxmlformats.org/drawingml/2006/table">
            <a:tbl>
              <a:tblPr firstRow="1" bandRow="1">
                <a:tableStyleId>{5C22544A-7EE6-4342-B048-85BDC9FD1C3A}</a:tableStyleId>
              </a:tblPr>
              <a:tblGrid>
                <a:gridCol w="10058402">
                  <a:extLst>
                    <a:ext uri="{9D8B030D-6E8A-4147-A177-3AD203B41FA5}">
                      <a16:colId xmlns:a16="http://schemas.microsoft.com/office/drawing/2014/main" val="3200235589"/>
                    </a:ext>
                  </a:extLst>
                </a:gridCol>
                <a:gridCol w="8214358">
                  <a:extLst>
                    <a:ext uri="{9D8B030D-6E8A-4147-A177-3AD203B41FA5}">
                      <a16:colId xmlns:a16="http://schemas.microsoft.com/office/drawing/2014/main" val="3098529432"/>
                    </a:ext>
                  </a:extLst>
                </a:gridCol>
              </a:tblGrid>
              <a:tr h="370840">
                <a:tc>
                  <a:txBody>
                    <a:bodyPr/>
                    <a:lstStyle/>
                    <a:p>
                      <a:r>
                        <a:rPr lang="en-US" sz="2400" dirty="0">
                          <a:solidFill>
                            <a:schemeClr val="tx2"/>
                          </a:solidFill>
                        </a:rPr>
                        <a:t>Meaning</a:t>
                      </a:r>
                      <a:endParaRPr lang="en-AU"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4253975"/>
                  </a:ext>
                </a:extLst>
              </a:tr>
              <a:tr h="370840">
                <a:tc>
                  <a:txBody>
                    <a:bodyPr/>
                    <a:lstStyle/>
                    <a:p>
                      <a:r>
                        <a:rPr lang="en-US" sz="2400" dirty="0">
                          <a:solidFill>
                            <a:schemeClr val="tx2"/>
                          </a:solidFill>
                        </a:rPr>
                        <a:t>When a person has a disease but does not show any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Colonised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027893"/>
                  </a:ext>
                </a:extLst>
              </a:tr>
              <a:tr h="370840">
                <a:tc>
                  <a:txBody>
                    <a:bodyPr/>
                    <a:lstStyle/>
                    <a:p>
                      <a:r>
                        <a:rPr lang="en-US" sz="2400" dirty="0">
                          <a:solidFill>
                            <a:schemeClr val="tx2"/>
                          </a:solidFill>
                        </a:rPr>
                        <a:t>A person has a disease and shows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Diseased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934476"/>
                  </a:ext>
                </a:extLst>
              </a:tr>
              <a:tr h="370840">
                <a:tc>
                  <a:txBody>
                    <a:bodyPr/>
                    <a:lstStyle/>
                    <a:p>
                      <a:r>
                        <a:rPr lang="en-US" sz="2400" dirty="0">
                          <a:solidFill>
                            <a:schemeClr val="tx2"/>
                          </a:solidFill>
                        </a:rPr>
                        <a:t>The time when a person has a disease and can pass it on to someone 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Infectious</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763233"/>
                  </a:ext>
                </a:extLst>
              </a:tr>
            </a:tbl>
          </a:graphicData>
        </a:graphic>
      </p:graphicFrame>
      <p:pic>
        <p:nvPicPr>
          <p:cNvPr id="15" name="Picture 14">
            <a:extLst>
              <a:ext uri="{FF2B5EF4-FFF2-40B4-BE49-F238E27FC236}">
                <a16:creationId xmlns:a16="http://schemas.microsoft.com/office/drawing/2014/main" id="{5117A16A-946C-8357-68C2-10266C6F46C2}"/>
              </a:ext>
            </a:extLst>
          </p:cNvPr>
          <p:cNvPicPr>
            <a:picLocks noChangeAspect="1"/>
          </p:cNvPicPr>
          <p:nvPr/>
        </p:nvPicPr>
        <p:blipFill>
          <a:blip r:embed="rId4"/>
          <a:stretch>
            <a:fillRect/>
          </a:stretch>
        </p:blipFill>
        <p:spPr>
          <a:xfrm>
            <a:off x="10134600" y="6553830"/>
            <a:ext cx="1295398" cy="266070"/>
          </a:xfrm>
          <a:prstGeom prst="rect">
            <a:avLst/>
          </a:prstGeom>
        </p:spPr>
      </p:pic>
      <p:pic>
        <p:nvPicPr>
          <p:cNvPr id="16" name="Picture 15">
            <a:extLst>
              <a:ext uri="{FF2B5EF4-FFF2-40B4-BE49-F238E27FC236}">
                <a16:creationId xmlns:a16="http://schemas.microsoft.com/office/drawing/2014/main" id="{3AD1EF64-2DA5-5E87-F2B4-FF1178F4A1DD}"/>
              </a:ext>
            </a:extLst>
          </p:cNvPr>
          <p:cNvPicPr>
            <a:picLocks noChangeAspect="1"/>
          </p:cNvPicPr>
          <p:nvPr/>
        </p:nvPicPr>
        <p:blipFill>
          <a:blip r:embed="rId4"/>
          <a:stretch>
            <a:fillRect/>
          </a:stretch>
        </p:blipFill>
        <p:spPr>
          <a:xfrm>
            <a:off x="10134600" y="7011030"/>
            <a:ext cx="1295398" cy="266070"/>
          </a:xfrm>
          <a:prstGeom prst="rect">
            <a:avLst/>
          </a:prstGeom>
        </p:spPr>
      </p:pic>
      <p:pic>
        <p:nvPicPr>
          <p:cNvPr id="17" name="Picture 16">
            <a:extLst>
              <a:ext uri="{FF2B5EF4-FFF2-40B4-BE49-F238E27FC236}">
                <a16:creationId xmlns:a16="http://schemas.microsoft.com/office/drawing/2014/main" id="{644D9F1A-D8F2-83BB-F17A-3DE4AD581A21}"/>
              </a:ext>
            </a:extLst>
          </p:cNvPr>
          <p:cNvPicPr>
            <a:picLocks noChangeAspect="1"/>
          </p:cNvPicPr>
          <p:nvPr/>
        </p:nvPicPr>
        <p:blipFill>
          <a:blip r:embed="rId4"/>
          <a:stretch>
            <a:fillRect/>
          </a:stretch>
        </p:blipFill>
        <p:spPr>
          <a:xfrm>
            <a:off x="10134600" y="7468230"/>
            <a:ext cx="1295398" cy="266070"/>
          </a:xfrm>
          <a:prstGeom prst="rect">
            <a:avLst/>
          </a:prstGeom>
        </p:spPr>
      </p:pic>
      <p:pic>
        <p:nvPicPr>
          <p:cNvPr id="18" name="Picture 17">
            <a:extLst>
              <a:ext uri="{FF2B5EF4-FFF2-40B4-BE49-F238E27FC236}">
                <a16:creationId xmlns:a16="http://schemas.microsoft.com/office/drawing/2014/main" id="{4B4BD8A2-C211-5E72-EA4F-116BF407DBFF}"/>
              </a:ext>
            </a:extLst>
          </p:cNvPr>
          <p:cNvPicPr>
            <a:picLocks noChangeAspect="1"/>
          </p:cNvPicPr>
          <p:nvPr/>
        </p:nvPicPr>
        <p:blipFill>
          <a:blip r:embed="rId4"/>
          <a:stretch>
            <a:fillRect/>
          </a:stretch>
        </p:blipFill>
        <p:spPr>
          <a:xfrm>
            <a:off x="53340" y="8461456"/>
            <a:ext cx="18257518" cy="1939843"/>
          </a:xfrm>
          <a:prstGeom prst="rect">
            <a:avLst/>
          </a:prstGeom>
        </p:spPr>
      </p:pic>
      <p:pic>
        <p:nvPicPr>
          <p:cNvPr id="4" name="object 5">
            <a:hlinkClick r:id="rId5" action="ppaction://hlinksldjump"/>
            <a:extLst>
              <a:ext uri="{FF2B5EF4-FFF2-40B4-BE49-F238E27FC236}">
                <a16:creationId xmlns:a16="http://schemas.microsoft.com/office/drawing/2014/main" id="{B67D9A3C-DF19-891E-A751-CEC3E58CD433}"/>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2342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1569660"/>
          </a:xfrm>
          <a:prstGeom prst="rect">
            <a:avLst/>
          </a:prstGeom>
          <a:noFill/>
        </p:spPr>
        <p:txBody>
          <a:bodyPr wrap="square" rtlCol="0">
            <a:spAutoFit/>
          </a:bodyPr>
          <a:lstStyle/>
          <a:p>
            <a:r>
              <a:rPr lang="en-US" sz="2400" dirty="0">
                <a:solidFill>
                  <a:schemeClr val="tx2"/>
                </a:solidFill>
              </a:rPr>
              <a:t>14. Below are different ways that infections can move from one person to another. Match the name of the type of transmission occurring from the list below and then describe why it would occur and what should have been done to prevent the spread of infection.</a:t>
            </a:r>
          </a:p>
          <a:p>
            <a:r>
              <a:rPr lang="en-US" sz="2400" dirty="0">
                <a:solidFill>
                  <a:schemeClr val="tx2"/>
                </a:solidFill>
              </a:rPr>
              <a:t>• Contact          • Airborne        • Droplet or contact        • Surface or object contamination      • Penetrating injuries      • Vectors (animal, bird, insect or parasite)</a:t>
            </a:r>
            <a:endParaRPr lang="en-US" sz="24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56F9F00-96B0-DD72-193B-71E9DA616D80}"/>
              </a:ext>
            </a:extLst>
          </p:cNvPr>
          <p:cNvGraphicFramePr>
            <a:graphicFrameLocks noGrp="1"/>
          </p:cNvGraphicFramePr>
          <p:nvPr>
            <p:extLst>
              <p:ext uri="{D42A27DB-BD31-4B8C-83A1-F6EECF244321}">
                <p14:modId xmlns:p14="http://schemas.microsoft.com/office/powerpoint/2010/main" val="224468221"/>
              </p:ext>
            </p:extLst>
          </p:nvPr>
        </p:nvGraphicFramePr>
        <p:xfrm>
          <a:off x="0" y="3102837"/>
          <a:ext cx="18257517" cy="6248400"/>
        </p:xfrm>
        <a:graphic>
          <a:graphicData uri="http://schemas.openxmlformats.org/drawingml/2006/table">
            <a:tbl>
              <a:tblPr firstRow="1" bandRow="1">
                <a:tableStyleId>{5C22544A-7EE6-4342-B048-85BDC9FD1C3A}</a:tableStyleId>
              </a:tblPr>
              <a:tblGrid>
                <a:gridCol w="6085839">
                  <a:extLst>
                    <a:ext uri="{9D8B030D-6E8A-4147-A177-3AD203B41FA5}">
                      <a16:colId xmlns:a16="http://schemas.microsoft.com/office/drawing/2014/main" val="2917979561"/>
                    </a:ext>
                  </a:extLst>
                </a:gridCol>
                <a:gridCol w="2753361">
                  <a:extLst>
                    <a:ext uri="{9D8B030D-6E8A-4147-A177-3AD203B41FA5}">
                      <a16:colId xmlns:a16="http://schemas.microsoft.com/office/drawing/2014/main" val="813397426"/>
                    </a:ext>
                  </a:extLst>
                </a:gridCol>
                <a:gridCol w="9418317">
                  <a:extLst>
                    <a:ext uri="{9D8B030D-6E8A-4147-A177-3AD203B41FA5}">
                      <a16:colId xmlns:a16="http://schemas.microsoft.com/office/drawing/2014/main" val="2793580268"/>
                    </a:ext>
                  </a:extLst>
                </a:gridCol>
              </a:tblGrid>
              <a:tr h="370840">
                <a:tc>
                  <a:txBody>
                    <a:bodyPr/>
                    <a:lstStyle/>
                    <a:p>
                      <a:r>
                        <a:rPr lang="en-US" sz="2000" dirty="0">
                          <a:solidFill>
                            <a:schemeClr val="tx2"/>
                          </a:solidFill>
                        </a:rPr>
                        <a:t>Scenario</a:t>
                      </a:r>
                      <a:endParaRPr lang="en-AU" sz="20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accent1"/>
                          </a:solidFill>
                        </a:rPr>
                        <a:t>Name of transmission</a:t>
                      </a:r>
                      <a:endParaRPr lang="en-AU" sz="20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accent1"/>
                          </a:solidFill>
                        </a:rPr>
                        <a:t>Why transmission happens and what could be done to prevent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614102"/>
                  </a:ext>
                </a:extLst>
              </a:tr>
              <a:tr h="370840">
                <a:tc>
                  <a:txBody>
                    <a:bodyPr/>
                    <a:lstStyle/>
                    <a:p>
                      <a:r>
                        <a:rPr lang="en-US" sz="2000" dirty="0">
                          <a:solidFill>
                            <a:schemeClr val="tx2"/>
                          </a:solidFill>
                        </a:rPr>
                        <a:t>Mark was being taught how to clean at the hospital, and he was told not to shake out the sheets when stripping the beds.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Airborne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Any virus or bacteria on the sheets would get flicked into the air and contaminate himself or other people or items. Linen should be handled carefully without shaking it and slowly folding inward while striping and outward while making the bed</a:t>
                      </a:r>
                      <a:endParaRPr lang="en-AU"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172042"/>
                  </a:ext>
                </a:extLst>
              </a:tr>
              <a:tr h="370840">
                <a:tc>
                  <a:txBody>
                    <a:bodyPr/>
                    <a:lstStyle/>
                    <a:p>
                      <a:r>
                        <a:rPr lang="en-US" sz="2000" dirty="0">
                          <a:solidFill>
                            <a:schemeClr val="tx2"/>
                          </a:solidFill>
                        </a:rPr>
                        <a:t>Julie sneezed and covered her mouth with her hands. She washed her hands quickly with warm water only before she went on to help the next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Julie did not wash her hands properly with soap and water. Unfortunately, water only will not kill a virus. She then could spread it by contact to the next customer. Julie should have used cough etiquette by sneezing in her elbow and not used her hands, if she did she should have washed her hands right away using soap and water. Julie should have washed her hands again using soap and water before helping the next person.</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473007"/>
                  </a:ext>
                </a:extLst>
              </a:tr>
              <a:tr h="370840">
                <a:tc>
                  <a:txBody>
                    <a:bodyPr/>
                    <a:lstStyle/>
                    <a:p>
                      <a:r>
                        <a:rPr lang="en-US" sz="2000" dirty="0">
                          <a:solidFill>
                            <a:schemeClr val="tx2"/>
                          </a:solidFill>
                        </a:rPr>
                        <a:t>Doug picked up a client’s tray that the client had just coughed on soon after he covered his mouth to stifle a yawn.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Droplet and/or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The virus can move through droplets from the cough to an object and be picked up by Doug. So when he touched his mouth, it could have infected him. Doug should be wearing gloves while removing used utensils or tray from client’s room and wash hands after discarding them. Doug should use the cough etiquette while yawning if unable to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536314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tx2"/>
                          </a:solidFill>
                        </a:rPr>
                        <a:t>Rani and Sima attended a training session wearing cloth masks, Rani had to leave early and Sima stayed for the refreshments. Only Sima was diagnosed with COVID after 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Airborne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Cloth masks can reduce the risks however are not 100% effective. The timing of exposure to the virus was longer for Sima than for Rani. Sima may also have touched the front of her mask or other surfaces and not washed hands before eating and touching other areas of her face. Sima should also have maintained social distancing while attending the training.</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414096"/>
                  </a:ext>
                </a:extLst>
              </a:tr>
            </a:tbl>
          </a:graphicData>
        </a:graphic>
      </p:graphicFrame>
      <p:pic>
        <p:nvPicPr>
          <p:cNvPr id="9" name="Picture 8">
            <a:extLst>
              <a:ext uri="{FF2B5EF4-FFF2-40B4-BE49-F238E27FC236}">
                <a16:creationId xmlns:a16="http://schemas.microsoft.com/office/drawing/2014/main" id="{FD9AAAE0-36FD-5EC0-006E-4C3C25CA14E2}"/>
              </a:ext>
            </a:extLst>
          </p:cNvPr>
          <p:cNvPicPr>
            <a:picLocks noChangeAspect="1"/>
          </p:cNvPicPr>
          <p:nvPr/>
        </p:nvPicPr>
        <p:blipFill>
          <a:blip r:embed="rId4"/>
          <a:stretch>
            <a:fillRect/>
          </a:stretch>
        </p:blipFill>
        <p:spPr>
          <a:xfrm>
            <a:off x="6172202" y="3582030"/>
            <a:ext cx="1295398" cy="266070"/>
          </a:xfrm>
          <a:prstGeom prst="rect">
            <a:avLst/>
          </a:prstGeom>
        </p:spPr>
      </p:pic>
      <p:pic>
        <p:nvPicPr>
          <p:cNvPr id="10" name="Picture 9">
            <a:extLst>
              <a:ext uri="{FF2B5EF4-FFF2-40B4-BE49-F238E27FC236}">
                <a16:creationId xmlns:a16="http://schemas.microsoft.com/office/drawing/2014/main" id="{7B4C8FD9-1055-B1B1-1472-E92083BE16EE}"/>
              </a:ext>
            </a:extLst>
          </p:cNvPr>
          <p:cNvPicPr>
            <a:picLocks noChangeAspect="1"/>
          </p:cNvPicPr>
          <p:nvPr/>
        </p:nvPicPr>
        <p:blipFill>
          <a:blip r:embed="rId4"/>
          <a:stretch>
            <a:fillRect/>
          </a:stretch>
        </p:blipFill>
        <p:spPr>
          <a:xfrm>
            <a:off x="8839200" y="3619500"/>
            <a:ext cx="9342117" cy="838200"/>
          </a:xfrm>
          <a:prstGeom prst="rect">
            <a:avLst/>
          </a:prstGeom>
        </p:spPr>
      </p:pic>
      <p:pic>
        <p:nvPicPr>
          <p:cNvPr id="11" name="Picture 10">
            <a:extLst>
              <a:ext uri="{FF2B5EF4-FFF2-40B4-BE49-F238E27FC236}">
                <a16:creationId xmlns:a16="http://schemas.microsoft.com/office/drawing/2014/main" id="{DE550C9A-0F85-13E7-1607-B8263483C946}"/>
              </a:ext>
            </a:extLst>
          </p:cNvPr>
          <p:cNvPicPr>
            <a:picLocks noChangeAspect="1"/>
          </p:cNvPicPr>
          <p:nvPr/>
        </p:nvPicPr>
        <p:blipFill>
          <a:blip r:embed="rId4"/>
          <a:stretch>
            <a:fillRect/>
          </a:stretch>
        </p:blipFill>
        <p:spPr>
          <a:xfrm>
            <a:off x="6172200" y="4572630"/>
            <a:ext cx="1295398" cy="266070"/>
          </a:xfrm>
          <a:prstGeom prst="rect">
            <a:avLst/>
          </a:prstGeom>
        </p:spPr>
      </p:pic>
      <p:pic>
        <p:nvPicPr>
          <p:cNvPr id="12" name="Picture 11">
            <a:extLst>
              <a:ext uri="{FF2B5EF4-FFF2-40B4-BE49-F238E27FC236}">
                <a16:creationId xmlns:a16="http://schemas.microsoft.com/office/drawing/2014/main" id="{3F985C20-2687-B5F8-07B5-F9FCA8CC47FA}"/>
              </a:ext>
            </a:extLst>
          </p:cNvPr>
          <p:cNvPicPr>
            <a:picLocks noChangeAspect="1"/>
          </p:cNvPicPr>
          <p:nvPr/>
        </p:nvPicPr>
        <p:blipFill>
          <a:blip r:embed="rId4"/>
          <a:stretch>
            <a:fillRect/>
          </a:stretch>
        </p:blipFill>
        <p:spPr>
          <a:xfrm>
            <a:off x="8869683" y="4564440"/>
            <a:ext cx="9342117" cy="1493460"/>
          </a:xfrm>
          <a:prstGeom prst="rect">
            <a:avLst/>
          </a:prstGeom>
        </p:spPr>
      </p:pic>
      <p:pic>
        <p:nvPicPr>
          <p:cNvPr id="13" name="Picture 12">
            <a:extLst>
              <a:ext uri="{FF2B5EF4-FFF2-40B4-BE49-F238E27FC236}">
                <a16:creationId xmlns:a16="http://schemas.microsoft.com/office/drawing/2014/main" id="{428539A1-DDEF-CB32-41DF-376DFC7ACE96}"/>
              </a:ext>
            </a:extLst>
          </p:cNvPr>
          <p:cNvPicPr>
            <a:picLocks noChangeAspect="1"/>
          </p:cNvPicPr>
          <p:nvPr/>
        </p:nvPicPr>
        <p:blipFill>
          <a:blip r:embed="rId4"/>
          <a:stretch>
            <a:fillRect/>
          </a:stretch>
        </p:blipFill>
        <p:spPr>
          <a:xfrm>
            <a:off x="6172200" y="6172830"/>
            <a:ext cx="2438400" cy="500838"/>
          </a:xfrm>
          <a:prstGeom prst="rect">
            <a:avLst/>
          </a:prstGeom>
        </p:spPr>
      </p:pic>
      <p:pic>
        <p:nvPicPr>
          <p:cNvPr id="14" name="Picture 13">
            <a:extLst>
              <a:ext uri="{FF2B5EF4-FFF2-40B4-BE49-F238E27FC236}">
                <a16:creationId xmlns:a16="http://schemas.microsoft.com/office/drawing/2014/main" id="{58D1AA0A-89B0-603F-C02D-7562765E70A1}"/>
              </a:ext>
            </a:extLst>
          </p:cNvPr>
          <p:cNvPicPr>
            <a:picLocks noChangeAspect="1"/>
          </p:cNvPicPr>
          <p:nvPr/>
        </p:nvPicPr>
        <p:blipFill>
          <a:blip r:embed="rId4"/>
          <a:stretch>
            <a:fillRect/>
          </a:stretch>
        </p:blipFill>
        <p:spPr>
          <a:xfrm>
            <a:off x="8839200" y="6164640"/>
            <a:ext cx="9342117" cy="1493460"/>
          </a:xfrm>
          <a:prstGeom prst="rect">
            <a:avLst/>
          </a:prstGeom>
        </p:spPr>
      </p:pic>
      <p:pic>
        <p:nvPicPr>
          <p:cNvPr id="15" name="Picture 14">
            <a:extLst>
              <a:ext uri="{FF2B5EF4-FFF2-40B4-BE49-F238E27FC236}">
                <a16:creationId xmlns:a16="http://schemas.microsoft.com/office/drawing/2014/main" id="{D3EE963F-8F44-FDA7-1E11-B8F779F8FCBB}"/>
              </a:ext>
            </a:extLst>
          </p:cNvPr>
          <p:cNvPicPr>
            <a:picLocks noChangeAspect="1"/>
          </p:cNvPicPr>
          <p:nvPr/>
        </p:nvPicPr>
        <p:blipFill>
          <a:blip r:embed="rId4"/>
          <a:stretch>
            <a:fillRect/>
          </a:stretch>
        </p:blipFill>
        <p:spPr>
          <a:xfrm>
            <a:off x="6172200" y="7810500"/>
            <a:ext cx="2438400" cy="500838"/>
          </a:xfrm>
          <a:prstGeom prst="rect">
            <a:avLst/>
          </a:prstGeom>
        </p:spPr>
      </p:pic>
      <p:pic>
        <p:nvPicPr>
          <p:cNvPr id="16" name="Picture 15">
            <a:extLst>
              <a:ext uri="{FF2B5EF4-FFF2-40B4-BE49-F238E27FC236}">
                <a16:creationId xmlns:a16="http://schemas.microsoft.com/office/drawing/2014/main" id="{B863D589-D338-35FE-0211-D6790C57F6E0}"/>
              </a:ext>
            </a:extLst>
          </p:cNvPr>
          <p:cNvPicPr>
            <a:picLocks noChangeAspect="1"/>
          </p:cNvPicPr>
          <p:nvPr/>
        </p:nvPicPr>
        <p:blipFill>
          <a:blip r:embed="rId4"/>
          <a:stretch>
            <a:fillRect/>
          </a:stretch>
        </p:blipFill>
        <p:spPr>
          <a:xfrm>
            <a:off x="8869683" y="7810500"/>
            <a:ext cx="9342117" cy="1493460"/>
          </a:xfrm>
          <a:prstGeom prst="rect">
            <a:avLst/>
          </a:prstGeom>
        </p:spPr>
      </p:pic>
      <p:pic>
        <p:nvPicPr>
          <p:cNvPr id="3" name="object 5">
            <a:hlinkClick r:id="rId5" action="ppaction://hlinksldjump"/>
            <a:extLst>
              <a:ext uri="{FF2B5EF4-FFF2-40B4-BE49-F238E27FC236}">
                <a16:creationId xmlns:a16="http://schemas.microsoft.com/office/drawing/2014/main" id="{97F70C60-C276-94F4-A7EC-AB7D20334854}"/>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1957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1569660"/>
          </a:xfrm>
          <a:prstGeom prst="rect">
            <a:avLst/>
          </a:prstGeom>
          <a:noFill/>
        </p:spPr>
        <p:txBody>
          <a:bodyPr wrap="square" rtlCol="0">
            <a:spAutoFit/>
          </a:bodyPr>
          <a:lstStyle/>
          <a:p>
            <a:r>
              <a:rPr lang="en-US" sz="2400" dirty="0">
                <a:solidFill>
                  <a:schemeClr val="tx2"/>
                </a:solidFill>
              </a:rPr>
              <a:t>14. Below are different ways that infections can move from one person to another. Match the name of the type of transmission occurring from the list below and then describe why it would occur and what should have been done to prevent the spread of infection.</a:t>
            </a:r>
          </a:p>
          <a:p>
            <a:r>
              <a:rPr lang="en-US" sz="2400" dirty="0">
                <a:solidFill>
                  <a:schemeClr val="tx2"/>
                </a:solidFill>
              </a:rPr>
              <a:t>• Contact          • Airborne        • Droplet or contact        • Surface or object contamination      • Penetrating injuries      • Vectors (animal, bird, insect or parasite)</a:t>
            </a:r>
            <a:endParaRPr lang="en-US" sz="2400" dirty="0"/>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56F9F00-96B0-DD72-193B-71E9DA616D80}"/>
              </a:ext>
            </a:extLst>
          </p:cNvPr>
          <p:cNvGraphicFramePr>
            <a:graphicFrameLocks noGrp="1"/>
          </p:cNvGraphicFramePr>
          <p:nvPr>
            <p:extLst>
              <p:ext uri="{D42A27DB-BD31-4B8C-83A1-F6EECF244321}">
                <p14:modId xmlns:p14="http://schemas.microsoft.com/office/powerpoint/2010/main" val="131107612"/>
              </p:ext>
            </p:extLst>
          </p:nvPr>
        </p:nvGraphicFramePr>
        <p:xfrm>
          <a:off x="0" y="3102837"/>
          <a:ext cx="18257517" cy="5242560"/>
        </p:xfrm>
        <a:graphic>
          <a:graphicData uri="http://schemas.openxmlformats.org/drawingml/2006/table">
            <a:tbl>
              <a:tblPr firstRow="1" bandRow="1">
                <a:tableStyleId>{5C22544A-7EE6-4342-B048-85BDC9FD1C3A}</a:tableStyleId>
              </a:tblPr>
              <a:tblGrid>
                <a:gridCol w="6085839">
                  <a:extLst>
                    <a:ext uri="{9D8B030D-6E8A-4147-A177-3AD203B41FA5}">
                      <a16:colId xmlns:a16="http://schemas.microsoft.com/office/drawing/2014/main" val="2917979561"/>
                    </a:ext>
                  </a:extLst>
                </a:gridCol>
                <a:gridCol w="2753361">
                  <a:extLst>
                    <a:ext uri="{9D8B030D-6E8A-4147-A177-3AD203B41FA5}">
                      <a16:colId xmlns:a16="http://schemas.microsoft.com/office/drawing/2014/main" val="813397426"/>
                    </a:ext>
                  </a:extLst>
                </a:gridCol>
                <a:gridCol w="9418317">
                  <a:extLst>
                    <a:ext uri="{9D8B030D-6E8A-4147-A177-3AD203B41FA5}">
                      <a16:colId xmlns:a16="http://schemas.microsoft.com/office/drawing/2014/main" val="2793580268"/>
                    </a:ext>
                  </a:extLst>
                </a:gridCol>
              </a:tblGrid>
              <a:tr h="370840">
                <a:tc>
                  <a:txBody>
                    <a:bodyPr/>
                    <a:lstStyle/>
                    <a:p>
                      <a:r>
                        <a:rPr lang="en-US" sz="2000" dirty="0">
                          <a:solidFill>
                            <a:schemeClr val="tx2"/>
                          </a:solidFill>
                        </a:rPr>
                        <a:t>Scenario</a:t>
                      </a:r>
                      <a:endParaRPr lang="en-AU" sz="20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accent1"/>
                          </a:solidFill>
                        </a:rPr>
                        <a:t>Name of transmission</a:t>
                      </a:r>
                      <a:endParaRPr lang="en-AU" sz="20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accent1"/>
                          </a:solidFill>
                        </a:rPr>
                        <a:t>Why transmission happens and what could be done to prevent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614102"/>
                  </a:ext>
                </a:extLst>
              </a:tr>
              <a:tr h="370840">
                <a:tc>
                  <a:txBody>
                    <a:bodyPr/>
                    <a:lstStyle/>
                    <a:p>
                      <a:r>
                        <a:rPr lang="en-US" sz="2000" dirty="0">
                          <a:solidFill>
                            <a:schemeClr val="tx2"/>
                          </a:solidFill>
                        </a:rPr>
                        <a:t>Manny and Jana are completing a terminal cleaning of a patient room. Jana is new and still learning. She finds a used needle and cap on the bedside. Seeing the exposed needle she recaps the needle and while doing so her index finger is pricked and starts bleeding. She is diagnosed with Hepatitis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Penetrating injuries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Blood-borne infections such as Hepatitis or HIV/AIDS can be transferred from needle prick injuries. Needles should never be re-capped and should be disposed of right away into a sharps container.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371766"/>
                  </a:ext>
                </a:extLst>
              </a:tr>
              <a:tr h="370840">
                <a:tc>
                  <a:txBody>
                    <a:bodyPr/>
                    <a:lstStyle/>
                    <a:p>
                      <a:r>
                        <a:rPr lang="en-US" sz="2000" dirty="0">
                          <a:solidFill>
                            <a:schemeClr val="tx2"/>
                          </a:solidFill>
                        </a:rPr>
                        <a:t>Sam is visiting a patient who lives on a farm. She pets a friendly pig in the front yard. After returning she suffers from fever, headache, weakness, sweating, muscular pains and depression. She is diagnosed with Brucellosis.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Vector-animal and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In Australia, the disease is transmitted to people from infected cattle or pigs. Sam may have contracted the disease while petting the pig. Sam should have avoided petting or should have washed her hands immediately after touching the animal.</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4189350"/>
                  </a:ext>
                </a:extLst>
              </a:tr>
              <a:tr h="370840">
                <a:tc>
                  <a:txBody>
                    <a:bodyPr/>
                    <a:lstStyle/>
                    <a:p>
                      <a:r>
                        <a:rPr lang="en-US" sz="2000" dirty="0">
                          <a:solidFill>
                            <a:schemeClr val="tx2"/>
                          </a:solidFill>
                        </a:rPr>
                        <a:t>Julian is health conscious and likes to consume food in its freshest form. He prepares cheese from unpasteurised milk. He shares his cheese with people he works with at the Hospital after which there is an outbreak of Salmonella.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Vector-animal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Salmonella can be caused by consuming unpasteurised dairy products prepared from the milk of cattle carrying the disease. Julian should have pasteurised the milk before using it and should not have shared with staff when the food is not safe.</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126756"/>
                  </a:ext>
                </a:extLst>
              </a:tr>
            </a:tbl>
          </a:graphicData>
        </a:graphic>
      </p:graphicFrame>
      <p:pic>
        <p:nvPicPr>
          <p:cNvPr id="2" name="Picture 1">
            <a:extLst>
              <a:ext uri="{FF2B5EF4-FFF2-40B4-BE49-F238E27FC236}">
                <a16:creationId xmlns:a16="http://schemas.microsoft.com/office/drawing/2014/main" id="{458E79D7-DC5E-BA97-9885-81B33E932DAE}"/>
              </a:ext>
            </a:extLst>
          </p:cNvPr>
          <p:cNvPicPr>
            <a:picLocks noChangeAspect="1"/>
          </p:cNvPicPr>
          <p:nvPr/>
        </p:nvPicPr>
        <p:blipFill>
          <a:blip r:embed="rId4"/>
          <a:stretch>
            <a:fillRect/>
          </a:stretch>
        </p:blipFill>
        <p:spPr>
          <a:xfrm>
            <a:off x="6172202" y="3582030"/>
            <a:ext cx="2285998" cy="469536"/>
          </a:xfrm>
          <a:prstGeom prst="rect">
            <a:avLst/>
          </a:prstGeom>
        </p:spPr>
      </p:pic>
      <p:pic>
        <p:nvPicPr>
          <p:cNvPr id="3" name="Picture 2">
            <a:extLst>
              <a:ext uri="{FF2B5EF4-FFF2-40B4-BE49-F238E27FC236}">
                <a16:creationId xmlns:a16="http://schemas.microsoft.com/office/drawing/2014/main" id="{FCF24D86-AF4C-2573-2B56-34AFCE2427DD}"/>
              </a:ext>
            </a:extLst>
          </p:cNvPr>
          <p:cNvPicPr>
            <a:picLocks noChangeAspect="1"/>
          </p:cNvPicPr>
          <p:nvPr/>
        </p:nvPicPr>
        <p:blipFill>
          <a:blip r:embed="rId4"/>
          <a:stretch>
            <a:fillRect/>
          </a:stretch>
        </p:blipFill>
        <p:spPr>
          <a:xfrm>
            <a:off x="8839200" y="3619500"/>
            <a:ext cx="9342117" cy="838200"/>
          </a:xfrm>
          <a:prstGeom prst="rect">
            <a:avLst/>
          </a:prstGeom>
        </p:spPr>
      </p:pic>
      <p:pic>
        <p:nvPicPr>
          <p:cNvPr id="4" name="Picture 3">
            <a:extLst>
              <a:ext uri="{FF2B5EF4-FFF2-40B4-BE49-F238E27FC236}">
                <a16:creationId xmlns:a16="http://schemas.microsoft.com/office/drawing/2014/main" id="{A0E1C25E-9BF6-8E9B-1E41-4154A4E0B1EB}"/>
              </a:ext>
            </a:extLst>
          </p:cNvPr>
          <p:cNvPicPr>
            <a:picLocks noChangeAspect="1"/>
          </p:cNvPicPr>
          <p:nvPr/>
        </p:nvPicPr>
        <p:blipFill>
          <a:blip r:embed="rId4"/>
          <a:stretch>
            <a:fillRect/>
          </a:stretch>
        </p:blipFill>
        <p:spPr>
          <a:xfrm>
            <a:off x="6164582" y="5512163"/>
            <a:ext cx="2285998" cy="723271"/>
          </a:xfrm>
          <a:prstGeom prst="rect">
            <a:avLst/>
          </a:prstGeom>
        </p:spPr>
      </p:pic>
      <p:pic>
        <p:nvPicPr>
          <p:cNvPr id="9" name="Picture 8">
            <a:extLst>
              <a:ext uri="{FF2B5EF4-FFF2-40B4-BE49-F238E27FC236}">
                <a16:creationId xmlns:a16="http://schemas.microsoft.com/office/drawing/2014/main" id="{20D434F4-7773-0AE3-3B92-920611245889}"/>
              </a:ext>
            </a:extLst>
          </p:cNvPr>
          <p:cNvPicPr>
            <a:picLocks noChangeAspect="1"/>
          </p:cNvPicPr>
          <p:nvPr/>
        </p:nvPicPr>
        <p:blipFill>
          <a:blip r:embed="rId4"/>
          <a:stretch>
            <a:fillRect/>
          </a:stretch>
        </p:blipFill>
        <p:spPr>
          <a:xfrm>
            <a:off x="8869683" y="5512163"/>
            <a:ext cx="9342117" cy="838200"/>
          </a:xfrm>
          <a:prstGeom prst="rect">
            <a:avLst/>
          </a:prstGeom>
        </p:spPr>
      </p:pic>
      <p:pic>
        <p:nvPicPr>
          <p:cNvPr id="10" name="Picture 9">
            <a:extLst>
              <a:ext uri="{FF2B5EF4-FFF2-40B4-BE49-F238E27FC236}">
                <a16:creationId xmlns:a16="http://schemas.microsoft.com/office/drawing/2014/main" id="{62C52A7F-E2D4-75DB-1DFB-6FFD0EB4961D}"/>
              </a:ext>
            </a:extLst>
          </p:cNvPr>
          <p:cNvPicPr>
            <a:picLocks noChangeAspect="1"/>
          </p:cNvPicPr>
          <p:nvPr/>
        </p:nvPicPr>
        <p:blipFill>
          <a:blip r:embed="rId4"/>
          <a:stretch>
            <a:fillRect/>
          </a:stretch>
        </p:blipFill>
        <p:spPr>
          <a:xfrm>
            <a:off x="6164582" y="6819900"/>
            <a:ext cx="2285998" cy="723271"/>
          </a:xfrm>
          <a:prstGeom prst="rect">
            <a:avLst/>
          </a:prstGeom>
        </p:spPr>
      </p:pic>
      <p:pic>
        <p:nvPicPr>
          <p:cNvPr id="11" name="Picture 10">
            <a:extLst>
              <a:ext uri="{FF2B5EF4-FFF2-40B4-BE49-F238E27FC236}">
                <a16:creationId xmlns:a16="http://schemas.microsoft.com/office/drawing/2014/main" id="{9F1C1C06-BD6E-9FF2-6A55-E6A612FB5E5D}"/>
              </a:ext>
            </a:extLst>
          </p:cNvPr>
          <p:cNvPicPr>
            <a:picLocks noChangeAspect="1"/>
          </p:cNvPicPr>
          <p:nvPr/>
        </p:nvPicPr>
        <p:blipFill>
          <a:blip r:embed="rId4"/>
          <a:stretch>
            <a:fillRect/>
          </a:stretch>
        </p:blipFill>
        <p:spPr>
          <a:xfrm>
            <a:off x="8877300" y="6819900"/>
            <a:ext cx="9342117" cy="838200"/>
          </a:xfrm>
          <a:prstGeom prst="rect">
            <a:avLst/>
          </a:prstGeom>
        </p:spPr>
      </p:pic>
      <p:pic>
        <p:nvPicPr>
          <p:cNvPr id="13" name="object 5">
            <a:hlinkClick r:id="rId5" action="ppaction://hlinksldjump"/>
            <a:extLst>
              <a:ext uri="{FF2B5EF4-FFF2-40B4-BE49-F238E27FC236}">
                <a16:creationId xmlns:a16="http://schemas.microsoft.com/office/drawing/2014/main" id="{0940AF4E-81D1-293D-6775-2AF31A923F7A}"/>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38014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485900"/>
            <a:ext cx="18287998" cy="8956298"/>
          </a:xfrm>
          <a:prstGeom prst="rect">
            <a:avLst/>
          </a:prstGeom>
          <a:noFill/>
        </p:spPr>
        <p:txBody>
          <a:bodyPr wrap="square" rtlCol="0">
            <a:spAutoFit/>
          </a:bodyPr>
          <a:lstStyle/>
          <a:p>
            <a:r>
              <a:rPr lang="en-US" sz="2400" dirty="0">
                <a:solidFill>
                  <a:schemeClr val="tx2"/>
                </a:solidFill>
              </a:rPr>
              <a:t>14. Below are different ways that infections can move from one person to another. Match the name of the type of transmission occurring from the list below and then describe why it would occur and what should have been done to prevent the spread of infection.</a:t>
            </a:r>
          </a:p>
          <a:p>
            <a:r>
              <a:rPr lang="en-US" sz="2400" dirty="0">
                <a:solidFill>
                  <a:schemeClr val="tx2"/>
                </a:solidFill>
              </a:rPr>
              <a:t>• Contact          • Airborne        • Droplet or contact        • Surface or object contamination      • Penetrating injuries      • Vectors (animal, bird, insect or parasite)</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dirty="0">
                <a:solidFill>
                  <a:schemeClr val="tx2"/>
                </a:solidFill>
              </a:rPr>
              <a:t>18. Hasan has just finished his PSA shift in the Emergency Department (ED). Today there were at least two cases of stabbing treated in the ED and while cleaning the area, Hasan’s uniform on the abdominal area was splashed with blood droplets. He takes his uniform home as usual in his work bag and washes it with the rest of the family’s clothes.  • What issues do you see in this situation and how should it have been managed?</a:t>
            </a:r>
          </a:p>
          <a:p>
            <a:r>
              <a:rPr lang="en-US" sz="2400" dirty="0"/>
              <a:t>Hasan should have been wearing PPE such as a gown, mask and goggles or face shield which would have limited splashes of blood which could be carrying diseases. As his uniform has been contaminated with blood or body substances, the hospital facility laundry must be used. Where such facility is not available Hasan should take contaminated clothing home in a sealed bag and after 1-day should wash them separately with detergent and hot water.</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56F9F00-96B0-DD72-193B-71E9DA616D80}"/>
              </a:ext>
            </a:extLst>
          </p:cNvPr>
          <p:cNvGraphicFramePr>
            <a:graphicFrameLocks noGrp="1"/>
          </p:cNvGraphicFramePr>
          <p:nvPr>
            <p:extLst>
              <p:ext uri="{D42A27DB-BD31-4B8C-83A1-F6EECF244321}">
                <p14:modId xmlns:p14="http://schemas.microsoft.com/office/powerpoint/2010/main" val="3556466190"/>
              </p:ext>
            </p:extLst>
          </p:nvPr>
        </p:nvGraphicFramePr>
        <p:xfrm>
          <a:off x="0" y="2964180"/>
          <a:ext cx="18257517" cy="4541520"/>
        </p:xfrm>
        <a:graphic>
          <a:graphicData uri="http://schemas.openxmlformats.org/drawingml/2006/table">
            <a:tbl>
              <a:tblPr firstRow="1" bandRow="1">
                <a:tableStyleId>{5C22544A-7EE6-4342-B048-85BDC9FD1C3A}</a:tableStyleId>
              </a:tblPr>
              <a:tblGrid>
                <a:gridCol w="6085839">
                  <a:extLst>
                    <a:ext uri="{9D8B030D-6E8A-4147-A177-3AD203B41FA5}">
                      <a16:colId xmlns:a16="http://schemas.microsoft.com/office/drawing/2014/main" val="2917979561"/>
                    </a:ext>
                  </a:extLst>
                </a:gridCol>
                <a:gridCol w="2753361">
                  <a:extLst>
                    <a:ext uri="{9D8B030D-6E8A-4147-A177-3AD203B41FA5}">
                      <a16:colId xmlns:a16="http://schemas.microsoft.com/office/drawing/2014/main" val="813397426"/>
                    </a:ext>
                  </a:extLst>
                </a:gridCol>
                <a:gridCol w="9418317">
                  <a:extLst>
                    <a:ext uri="{9D8B030D-6E8A-4147-A177-3AD203B41FA5}">
                      <a16:colId xmlns:a16="http://schemas.microsoft.com/office/drawing/2014/main" val="2793580268"/>
                    </a:ext>
                  </a:extLst>
                </a:gridCol>
              </a:tblGrid>
              <a:tr h="370840">
                <a:tc>
                  <a:txBody>
                    <a:bodyPr/>
                    <a:lstStyle/>
                    <a:p>
                      <a:r>
                        <a:rPr lang="en-US" sz="2000" dirty="0">
                          <a:solidFill>
                            <a:schemeClr val="tx2"/>
                          </a:solidFill>
                        </a:rPr>
                        <a:t>Scenario</a:t>
                      </a:r>
                      <a:endParaRPr lang="en-AU" sz="20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accent1"/>
                          </a:solidFill>
                        </a:rPr>
                        <a:t>Name of transmission</a:t>
                      </a:r>
                      <a:endParaRPr lang="en-AU" sz="20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accent1"/>
                          </a:solidFill>
                        </a:rPr>
                        <a:t>Why transmission happens and what could be done to prevent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614102"/>
                  </a:ext>
                </a:extLst>
              </a:tr>
              <a:tr h="370840">
                <a:tc>
                  <a:txBody>
                    <a:bodyPr/>
                    <a:lstStyle/>
                    <a:p>
                      <a:r>
                        <a:rPr lang="en-US" sz="2000" dirty="0">
                          <a:solidFill>
                            <a:schemeClr val="tx2"/>
                          </a:solidFill>
                        </a:rPr>
                        <a:t>Asha works as a Health Support Worker in the community sector and is helping a client clean their aviary. The client develops headaches, fever, chills, weakness, muscle aches, a dry cough, chest pain and breathlessness and is diagnosed with Psittacosis.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Vector-bird and Airborne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Psittacosis (also known as ornithosis) is a disease caused by the bacterium Chlamydia psittaci, carried by birds. Humans most commonly catch the disease by inhaling dust containing feathers, secretions and droppings from infected birds. Older people generally experience more severe illness and was not wearing a mask. Both Asha and the client should be wearing masks and gloves while cleaning aviary. If possible a professional should have been employed to complete this task.</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7006432"/>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tx2"/>
                          </a:solidFill>
                        </a:rPr>
                        <a:t>Helen is on a community shift and is supporting a client with occupational therapy. Part of this therapy is to help client learn cooking skills. Just prior to commencing cooking, the client was gardening and Helen is unsure if the client washed their hands properly. They proceed with the cooking and taste the meal together. Both suffered severe gastrointestinal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Direct contact, food and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Helen wasn’t sure of client washing their hands properly after gardening activities which may have resulted in pathogen being transmitted from soil to food. Helen should have instructed the client to wash hands after gardening and prior to touching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660921"/>
                  </a:ext>
                </a:extLst>
              </a:tr>
            </a:tbl>
          </a:graphicData>
        </a:graphic>
      </p:graphicFrame>
      <p:pic>
        <p:nvPicPr>
          <p:cNvPr id="2" name="Picture 1">
            <a:extLst>
              <a:ext uri="{FF2B5EF4-FFF2-40B4-BE49-F238E27FC236}">
                <a16:creationId xmlns:a16="http://schemas.microsoft.com/office/drawing/2014/main" id="{FABEF769-30A5-B08E-AC9B-F37E3D97D6AE}"/>
              </a:ext>
            </a:extLst>
          </p:cNvPr>
          <p:cNvPicPr>
            <a:picLocks noChangeAspect="1"/>
          </p:cNvPicPr>
          <p:nvPr/>
        </p:nvPicPr>
        <p:blipFill>
          <a:blip r:embed="rId4"/>
          <a:stretch>
            <a:fillRect/>
          </a:stretch>
        </p:blipFill>
        <p:spPr>
          <a:xfrm>
            <a:off x="6172202" y="3467100"/>
            <a:ext cx="2285998" cy="723270"/>
          </a:xfrm>
          <a:prstGeom prst="rect">
            <a:avLst/>
          </a:prstGeom>
        </p:spPr>
      </p:pic>
      <p:pic>
        <p:nvPicPr>
          <p:cNvPr id="3" name="Picture 2">
            <a:extLst>
              <a:ext uri="{FF2B5EF4-FFF2-40B4-BE49-F238E27FC236}">
                <a16:creationId xmlns:a16="http://schemas.microsoft.com/office/drawing/2014/main" id="{4752FC10-F348-13CC-ED30-9EE6B090CE7E}"/>
              </a:ext>
            </a:extLst>
          </p:cNvPr>
          <p:cNvPicPr>
            <a:picLocks noChangeAspect="1"/>
          </p:cNvPicPr>
          <p:nvPr/>
        </p:nvPicPr>
        <p:blipFill>
          <a:blip r:embed="rId4"/>
          <a:stretch>
            <a:fillRect/>
          </a:stretch>
        </p:blipFill>
        <p:spPr>
          <a:xfrm>
            <a:off x="8869683" y="3467100"/>
            <a:ext cx="9342117" cy="1752600"/>
          </a:xfrm>
          <a:prstGeom prst="rect">
            <a:avLst/>
          </a:prstGeom>
        </p:spPr>
      </p:pic>
      <p:pic>
        <p:nvPicPr>
          <p:cNvPr id="4" name="Picture 3">
            <a:extLst>
              <a:ext uri="{FF2B5EF4-FFF2-40B4-BE49-F238E27FC236}">
                <a16:creationId xmlns:a16="http://schemas.microsoft.com/office/drawing/2014/main" id="{398A43D6-57AF-98A9-7171-92C70A567895}"/>
              </a:ext>
            </a:extLst>
          </p:cNvPr>
          <p:cNvPicPr>
            <a:picLocks noChangeAspect="1"/>
          </p:cNvPicPr>
          <p:nvPr/>
        </p:nvPicPr>
        <p:blipFill>
          <a:blip r:embed="rId4"/>
          <a:stretch>
            <a:fillRect/>
          </a:stretch>
        </p:blipFill>
        <p:spPr>
          <a:xfrm>
            <a:off x="6141722" y="5372100"/>
            <a:ext cx="2545078" cy="723270"/>
          </a:xfrm>
          <a:prstGeom prst="rect">
            <a:avLst/>
          </a:prstGeom>
        </p:spPr>
      </p:pic>
      <p:pic>
        <p:nvPicPr>
          <p:cNvPr id="9" name="Picture 8">
            <a:extLst>
              <a:ext uri="{FF2B5EF4-FFF2-40B4-BE49-F238E27FC236}">
                <a16:creationId xmlns:a16="http://schemas.microsoft.com/office/drawing/2014/main" id="{9CBE9B38-CEB6-4A64-2486-8B3391ACA080}"/>
              </a:ext>
            </a:extLst>
          </p:cNvPr>
          <p:cNvPicPr>
            <a:picLocks noChangeAspect="1"/>
          </p:cNvPicPr>
          <p:nvPr/>
        </p:nvPicPr>
        <p:blipFill>
          <a:blip r:embed="rId4"/>
          <a:stretch>
            <a:fillRect/>
          </a:stretch>
        </p:blipFill>
        <p:spPr>
          <a:xfrm>
            <a:off x="8884923" y="5372100"/>
            <a:ext cx="9342117" cy="1752600"/>
          </a:xfrm>
          <a:prstGeom prst="rect">
            <a:avLst/>
          </a:prstGeom>
        </p:spPr>
      </p:pic>
      <p:pic>
        <p:nvPicPr>
          <p:cNvPr id="10" name="Picture 9">
            <a:extLst>
              <a:ext uri="{FF2B5EF4-FFF2-40B4-BE49-F238E27FC236}">
                <a16:creationId xmlns:a16="http://schemas.microsoft.com/office/drawing/2014/main" id="{76B279D9-007F-12E2-2771-D420C1E9EA1F}"/>
              </a:ext>
            </a:extLst>
          </p:cNvPr>
          <p:cNvPicPr>
            <a:picLocks noChangeAspect="1"/>
          </p:cNvPicPr>
          <p:nvPr/>
        </p:nvPicPr>
        <p:blipFill>
          <a:blip r:embed="rId4"/>
          <a:stretch>
            <a:fillRect/>
          </a:stretch>
        </p:blipFill>
        <p:spPr>
          <a:xfrm>
            <a:off x="0" y="8898254"/>
            <a:ext cx="18257517" cy="1334775"/>
          </a:xfrm>
          <a:prstGeom prst="rect">
            <a:avLst/>
          </a:prstGeom>
        </p:spPr>
      </p:pic>
      <p:pic>
        <p:nvPicPr>
          <p:cNvPr id="12" name="object 5">
            <a:hlinkClick r:id="rId5" action="ppaction://hlinksldjump"/>
            <a:extLst>
              <a:ext uri="{FF2B5EF4-FFF2-40B4-BE49-F238E27FC236}">
                <a16:creationId xmlns:a16="http://schemas.microsoft.com/office/drawing/2014/main" id="{DE6EECD3-CF5D-FD56-9097-C27C67E94860}"/>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24447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6740307"/>
          </a:xfrm>
          <a:prstGeom prst="rect">
            <a:avLst/>
          </a:prstGeom>
          <a:noFill/>
        </p:spPr>
        <p:txBody>
          <a:bodyPr wrap="square" rtlCol="0">
            <a:spAutoFit/>
          </a:bodyPr>
          <a:lstStyle/>
          <a:p>
            <a:r>
              <a:rPr lang="en-US" sz="2400" dirty="0">
                <a:solidFill>
                  <a:schemeClr val="tx2"/>
                </a:solidFill>
              </a:rPr>
              <a:t>17. The chain of infection describes how infections occur. Match the part of the chain from the list with its description in the table below.</a:t>
            </a:r>
          </a:p>
          <a:p>
            <a:r>
              <a:rPr lang="en-US" sz="2400" dirty="0">
                <a:solidFill>
                  <a:schemeClr val="tx2"/>
                </a:solidFill>
              </a:rPr>
              <a:t>Parts of the chain of infection:</a:t>
            </a:r>
          </a:p>
          <a:p>
            <a:r>
              <a:rPr lang="en-US" sz="2400" dirty="0">
                <a:solidFill>
                  <a:schemeClr val="tx2"/>
                </a:solidFill>
              </a:rPr>
              <a:t>• Susceptible Host   • Portal of Exit    • Reservoir (source)   • Portal of Entry    • Mode of Transmission   • Infectious Agent</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dirty="0">
                <a:solidFill>
                  <a:schemeClr val="tx2"/>
                </a:solidFill>
              </a:rPr>
              <a:t>19. a) What is an aseptic technique?</a:t>
            </a:r>
          </a:p>
          <a:p>
            <a:r>
              <a:rPr lang="en-US" sz="2400" dirty="0"/>
              <a:t>a) An aseptic technique aims to prevent pathogenic organisms, in sufficient quantity to cause infection, from being introduced into susceptible body sites by the hands of staff, surfaces of equipment. It protects patients during clinical and non-clinical procedures by </a:t>
            </a:r>
            <a:r>
              <a:rPr lang="en-US" sz="2400" dirty="0" err="1"/>
              <a:t>utilising</a:t>
            </a:r>
            <a:r>
              <a:rPr lang="en-US" sz="2400" dirty="0"/>
              <a:t> infection prevention and control measures that minimise the presence of micro-organisms.</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74A31344-2508-140F-460F-7CFE53BE3E9E}"/>
              </a:ext>
            </a:extLst>
          </p:cNvPr>
          <p:cNvGraphicFramePr>
            <a:graphicFrameLocks noGrp="1"/>
          </p:cNvGraphicFramePr>
          <p:nvPr>
            <p:extLst>
              <p:ext uri="{D42A27DB-BD31-4B8C-83A1-F6EECF244321}">
                <p14:modId xmlns:p14="http://schemas.microsoft.com/office/powerpoint/2010/main" val="822476879"/>
              </p:ext>
            </p:extLst>
          </p:nvPr>
        </p:nvGraphicFramePr>
        <p:xfrm>
          <a:off x="0" y="2703708"/>
          <a:ext cx="18287998" cy="384048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177580870"/>
                    </a:ext>
                  </a:extLst>
                </a:gridCol>
                <a:gridCol w="15316198">
                  <a:extLst>
                    <a:ext uri="{9D8B030D-6E8A-4147-A177-3AD203B41FA5}">
                      <a16:colId xmlns:a16="http://schemas.microsoft.com/office/drawing/2014/main" val="3578686469"/>
                    </a:ext>
                  </a:extLst>
                </a:gridCol>
              </a:tblGrid>
              <a:tr h="370840">
                <a:tc>
                  <a:txBody>
                    <a:bodyPr/>
                    <a:lstStyle/>
                    <a:p>
                      <a:r>
                        <a:rPr lang="en-US" sz="2400" b="0" dirty="0">
                          <a:solidFill>
                            <a:schemeClr val="tx1"/>
                          </a:solidFill>
                        </a:rPr>
                        <a:t>Infectious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0" dirty="0">
                          <a:solidFill>
                            <a:schemeClr val="tx2"/>
                          </a:solidFill>
                        </a:rPr>
                        <a:t>These are the microorganism (e.g. virus, bacteria, or fungi)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8999815"/>
                  </a:ext>
                </a:extLst>
              </a:tr>
              <a:tr h="370840">
                <a:tc>
                  <a:txBody>
                    <a:bodyPr/>
                    <a:lstStyle/>
                    <a:p>
                      <a:r>
                        <a:rPr lang="en-US" sz="2400" dirty="0">
                          <a:solidFill>
                            <a:schemeClr val="tx1"/>
                          </a:solidFill>
                        </a:rPr>
                        <a:t>Reservoir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2"/>
                          </a:solidFill>
                        </a:rPr>
                        <a:t>A host which allows the microorganism to live, and possibly grow, and multiply. Humans, animals and the environment can all be reservoirs for microorganisms.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6109086"/>
                  </a:ext>
                </a:extLst>
              </a:tr>
              <a:tr h="370840">
                <a:tc>
                  <a:txBody>
                    <a:bodyPr/>
                    <a:lstStyle/>
                    <a:p>
                      <a:r>
                        <a:rPr lang="en-US" sz="2400" dirty="0">
                          <a:solidFill>
                            <a:schemeClr val="tx1"/>
                          </a:solidFill>
                        </a:rPr>
                        <a:t>Portal of Exit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2"/>
                          </a:solidFill>
                        </a:rPr>
                        <a:t>A path for the microorganism to escape from the host. This can happen through the mouth, if a person coughs or sneezes, through a cut, if a person is bleeding, during nappy changes or toileting.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995111"/>
                  </a:ext>
                </a:extLst>
              </a:tr>
              <a:tr h="370840">
                <a:tc>
                  <a:txBody>
                    <a:bodyPr/>
                    <a:lstStyle/>
                    <a:p>
                      <a:r>
                        <a:rPr lang="en-US" sz="2400" dirty="0">
                          <a:solidFill>
                            <a:schemeClr val="tx1"/>
                          </a:solidFill>
                        </a:rPr>
                        <a:t>Mode of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2"/>
                          </a:solidFill>
                        </a:rPr>
                        <a:t>How the infectious agent is transmitted from one person to another. It can be in droplets, direct or indirect contact, or through airborne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839206"/>
                  </a:ext>
                </a:extLst>
              </a:tr>
              <a:tr h="370840">
                <a:tc>
                  <a:txBody>
                    <a:bodyPr/>
                    <a:lstStyle/>
                    <a:p>
                      <a:r>
                        <a:rPr lang="en-US" sz="2400" dirty="0">
                          <a:solidFill>
                            <a:schemeClr val="tx1"/>
                          </a:solidFill>
                        </a:rPr>
                        <a:t>Portal of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2"/>
                          </a:solidFill>
                        </a:rPr>
                        <a:t>A place for the microorganism to get into a new host, similar to the portal of exit.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6036051"/>
                  </a:ext>
                </a:extLst>
              </a:tr>
              <a:tr h="370840">
                <a:tc>
                  <a:txBody>
                    <a:bodyPr/>
                    <a:lstStyle/>
                    <a:p>
                      <a:r>
                        <a:rPr lang="en-US" sz="2400" dirty="0">
                          <a:solidFill>
                            <a:schemeClr val="tx1"/>
                          </a:solidFill>
                        </a:rPr>
                        <a:t>Susceptible Host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2"/>
                          </a:solidFill>
                        </a:rPr>
                        <a:t>Someone with a weakened immune system who is susceptible to the infectious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2259101"/>
                  </a:ext>
                </a:extLst>
              </a:tr>
            </a:tbl>
          </a:graphicData>
        </a:graphic>
      </p:graphicFrame>
      <p:pic>
        <p:nvPicPr>
          <p:cNvPr id="3" name="Picture 2">
            <a:extLst>
              <a:ext uri="{FF2B5EF4-FFF2-40B4-BE49-F238E27FC236}">
                <a16:creationId xmlns:a16="http://schemas.microsoft.com/office/drawing/2014/main" id="{61A4C0BC-40F6-3C73-F833-25C2EEE50DEF}"/>
              </a:ext>
            </a:extLst>
          </p:cNvPr>
          <p:cNvPicPr>
            <a:picLocks noChangeAspect="1"/>
          </p:cNvPicPr>
          <p:nvPr/>
        </p:nvPicPr>
        <p:blipFill>
          <a:blip r:embed="rId4"/>
          <a:stretch>
            <a:fillRect/>
          </a:stretch>
        </p:blipFill>
        <p:spPr>
          <a:xfrm>
            <a:off x="76202" y="2781300"/>
            <a:ext cx="2838448" cy="323502"/>
          </a:xfrm>
          <a:prstGeom prst="rect">
            <a:avLst/>
          </a:prstGeom>
        </p:spPr>
      </p:pic>
      <p:pic>
        <p:nvPicPr>
          <p:cNvPr id="4" name="Picture 3">
            <a:extLst>
              <a:ext uri="{FF2B5EF4-FFF2-40B4-BE49-F238E27FC236}">
                <a16:creationId xmlns:a16="http://schemas.microsoft.com/office/drawing/2014/main" id="{398AA900-7CCB-A20B-2406-B87A64CC6968}"/>
              </a:ext>
            </a:extLst>
          </p:cNvPr>
          <p:cNvPicPr>
            <a:picLocks noChangeAspect="1"/>
          </p:cNvPicPr>
          <p:nvPr/>
        </p:nvPicPr>
        <p:blipFill>
          <a:blip r:embed="rId4"/>
          <a:stretch>
            <a:fillRect/>
          </a:stretch>
        </p:blipFill>
        <p:spPr>
          <a:xfrm>
            <a:off x="76200" y="3219798"/>
            <a:ext cx="2838448" cy="323502"/>
          </a:xfrm>
          <a:prstGeom prst="rect">
            <a:avLst/>
          </a:prstGeom>
        </p:spPr>
      </p:pic>
      <p:pic>
        <p:nvPicPr>
          <p:cNvPr id="5" name="Picture 4">
            <a:extLst>
              <a:ext uri="{FF2B5EF4-FFF2-40B4-BE49-F238E27FC236}">
                <a16:creationId xmlns:a16="http://schemas.microsoft.com/office/drawing/2014/main" id="{033CFA78-0A9B-6C77-2866-05B654939A68}"/>
              </a:ext>
            </a:extLst>
          </p:cNvPr>
          <p:cNvPicPr>
            <a:picLocks noChangeAspect="1"/>
          </p:cNvPicPr>
          <p:nvPr/>
        </p:nvPicPr>
        <p:blipFill>
          <a:blip r:embed="rId4"/>
          <a:stretch>
            <a:fillRect/>
          </a:stretch>
        </p:blipFill>
        <p:spPr>
          <a:xfrm>
            <a:off x="76200" y="4057998"/>
            <a:ext cx="2838448" cy="323502"/>
          </a:xfrm>
          <a:prstGeom prst="rect">
            <a:avLst/>
          </a:prstGeom>
        </p:spPr>
      </p:pic>
      <p:pic>
        <p:nvPicPr>
          <p:cNvPr id="9" name="Picture 8">
            <a:extLst>
              <a:ext uri="{FF2B5EF4-FFF2-40B4-BE49-F238E27FC236}">
                <a16:creationId xmlns:a16="http://schemas.microsoft.com/office/drawing/2014/main" id="{DFEA185E-5830-4EF3-70DE-55132F23563E}"/>
              </a:ext>
            </a:extLst>
          </p:cNvPr>
          <p:cNvPicPr>
            <a:picLocks noChangeAspect="1"/>
          </p:cNvPicPr>
          <p:nvPr/>
        </p:nvPicPr>
        <p:blipFill>
          <a:blip r:embed="rId4"/>
          <a:stretch>
            <a:fillRect/>
          </a:stretch>
        </p:blipFill>
        <p:spPr>
          <a:xfrm>
            <a:off x="76200" y="4896198"/>
            <a:ext cx="2838448" cy="323502"/>
          </a:xfrm>
          <a:prstGeom prst="rect">
            <a:avLst/>
          </a:prstGeom>
        </p:spPr>
      </p:pic>
      <p:pic>
        <p:nvPicPr>
          <p:cNvPr id="10" name="Picture 9">
            <a:extLst>
              <a:ext uri="{FF2B5EF4-FFF2-40B4-BE49-F238E27FC236}">
                <a16:creationId xmlns:a16="http://schemas.microsoft.com/office/drawing/2014/main" id="{74C6A5FE-2FE6-43D0-B073-9C477941499D}"/>
              </a:ext>
            </a:extLst>
          </p:cNvPr>
          <p:cNvPicPr>
            <a:picLocks noChangeAspect="1"/>
          </p:cNvPicPr>
          <p:nvPr/>
        </p:nvPicPr>
        <p:blipFill>
          <a:blip r:embed="rId4"/>
          <a:stretch>
            <a:fillRect/>
          </a:stretch>
        </p:blipFill>
        <p:spPr>
          <a:xfrm>
            <a:off x="76200" y="5734398"/>
            <a:ext cx="2838448" cy="323502"/>
          </a:xfrm>
          <a:prstGeom prst="rect">
            <a:avLst/>
          </a:prstGeom>
        </p:spPr>
      </p:pic>
      <p:pic>
        <p:nvPicPr>
          <p:cNvPr id="11" name="Picture 10">
            <a:extLst>
              <a:ext uri="{FF2B5EF4-FFF2-40B4-BE49-F238E27FC236}">
                <a16:creationId xmlns:a16="http://schemas.microsoft.com/office/drawing/2014/main" id="{F2DAF309-6D61-C381-19F6-08E3087A84D7}"/>
              </a:ext>
            </a:extLst>
          </p:cNvPr>
          <p:cNvPicPr>
            <a:picLocks noChangeAspect="1"/>
          </p:cNvPicPr>
          <p:nvPr/>
        </p:nvPicPr>
        <p:blipFill>
          <a:blip r:embed="rId4"/>
          <a:stretch>
            <a:fillRect/>
          </a:stretch>
        </p:blipFill>
        <p:spPr>
          <a:xfrm>
            <a:off x="76200" y="6191598"/>
            <a:ext cx="2838448" cy="323502"/>
          </a:xfrm>
          <a:prstGeom prst="rect">
            <a:avLst/>
          </a:prstGeom>
        </p:spPr>
      </p:pic>
      <p:pic>
        <p:nvPicPr>
          <p:cNvPr id="12" name="Picture 11">
            <a:extLst>
              <a:ext uri="{FF2B5EF4-FFF2-40B4-BE49-F238E27FC236}">
                <a16:creationId xmlns:a16="http://schemas.microsoft.com/office/drawing/2014/main" id="{BE88D26A-3F64-A5A4-0495-C6FE0724C652}"/>
              </a:ext>
            </a:extLst>
          </p:cNvPr>
          <p:cNvPicPr>
            <a:picLocks noChangeAspect="1"/>
          </p:cNvPicPr>
          <p:nvPr/>
        </p:nvPicPr>
        <p:blipFill>
          <a:blip r:embed="rId4"/>
          <a:stretch>
            <a:fillRect/>
          </a:stretch>
        </p:blipFill>
        <p:spPr>
          <a:xfrm>
            <a:off x="53340" y="7048500"/>
            <a:ext cx="18257518" cy="1302576"/>
          </a:xfrm>
          <a:prstGeom prst="rect">
            <a:avLst/>
          </a:prstGeom>
        </p:spPr>
      </p:pic>
      <p:pic>
        <p:nvPicPr>
          <p:cNvPr id="14" name="object 5">
            <a:hlinkClick r:id="rId5" action="ppaction://hlinksldjump"/>
            <a:extLst>
              <a:ext uri="{FF2B5EF4-FFF2-40B4-BE49-F238E27FC236}">
                <a16:creationId xmlns:a16="http://schemas.microsoft.com/office/drawing/2014/main" id="{09904233-CC9B-4E52-62F8-2CB7A728F6AF}"/>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65645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6B88FC-403B-DDB6-B129-01C11C36D025}"/>
              </a:ext>
            </a:extLst>
          </p:cNvPr>
          <p:cNvPicPr>
            <a:picLocks noChangeAspect="1"/>
          </p:cNvPicPr>
          <p:nvPr/>
        </p:nvPicPr>
        <p:blipFill>
          <a:blip r:embed="rId2"/>
          <a:stretch>
            <a:fillRect/>
          </a:stretch>
        </p:blipFill>
        <p:spPr>
          <a:xfrm>
            <a:off x="0" y="1"/>
            <a:ext cx="18287998" cy="10286999"/>
          </a:xfrm>
          <a:prstGeom prst="rect">
            <a:avLst/>
          </a:prstGeom>
        </p:spPr>
      </p:pic>
      <p:sp>
        <p:nvSpPr>
          <p:cNvPr id="6" name="TextBox 5">
            <a:extLst>
              <a:ext uri="{FF2B5EF4-FFF2-40B4-BE49-F238E27FC236}">
                <a16:creationId xmlns:a16="http://schemas.microsoft.com/office/drawing/2014/main" id="{634C301E-0544-11FA-1B21-19BF72B534D0}"/>
              </a:ext>
            </a:extLst>
          </p:cNvPr>
          <p:cNvSpPr txBox="1"/>
          <p:nvPr/>
        </p:nvSpPr>
        <p:spPr>
          <a:xfrm>
            <a:off x="3276600" y="401091"/>
            <a:ext cx="8350333" cy="769441"/>
          </a:xfrm>
          <a:prstGeom prst="rect">
            <a:avLst/>
          </a:prstGeom>
          <a:noFill/>
        </p:spPr>
        <p:txBody>
          <a:bodyPr wrap="square" rtlCol="0">
            <a:spAutoFit/>
          </a:bodyPr>
          <a:lstStyle/>
          <a:p>
            <a:r>
              <a:rPr lang="en-US" sz="4400" dirty="0"/>
              <a:t>Assessment 1 Knowledge Questions</a:t>
            </a:r>
            <a:endParaRPr lang="en-AU" sz="4400" dirty="0"/>
          </a:p>
        </p:txBody>
      </p:sp>
      <p:sp>
        <p:nvSpPr>
          <p:cNvPr id="7" name="TextBox 6">
            <a:extLst>
              <a:ext uri="{FF2B5EF4-FFF2-40B4-BE49-F238E27FC236}">
                <a16:creationId xmlns:a16="http://schemas.microsoft.com/office/drawing/2014/main" id="{5BCEEA91-E38E-2EBF-424C-FAD130955289}"/>
              </a:ext>
            </a:extLst>
          </p:cNvPr>
          <p:cNvSpPr txBox="1"/>
          <p:nvPr/>
        </p:nvSpPr>
        <p:spPr>
          <a:xfrm>
            <a:off x="0" y="1533177"/>
            <a:ext cx="18287998" cy="7109639"/>
          </a:xfrm>
          <a:prstGeom prst="rect">
            <a:avLst/>
          </a:prstGeom>
          <a:noFill/>
        </p:spPr>
        <p:txBody>
          <a:bodyPr wrap="square" rtlCol="0">
            <a:spAutoFit/>
          </a:bodyPr>
          <a:lstStyle/>
          <a:p>
            <a:r>
              <a:rPr lang="en-US" sz="2400" dirty="0">
                <a:solidFill>
                  <a:schemeClr val="tx2"/>
                </a:solidFill>
              </a:rPr>
              <a:t>19. b) Explain the five (5) essential principles of aseptic technique in your work role as a healthcare professional.</a:t>
            </a:r>
          </a:p>
          <a:p>
            <a:r>
              <a:rPr lang="en-US" sz="2400" dirty="0"/>
              <a:t>b) The five essential principles of aseptic technique are:</a:t>
            </a:r>
          </a:p>
          <a:p>
            <a:r>
              <a:rPr lang="en-US" sz="2400" dirty="0"/>
              <a:t>1. Sequencing</a:t>
            </a:r>
          </a:p>
          <a:p>
            <a:r>
              <a:rPr lang="en-US" sz="2400" dirty="0"/>
              <a:t>• Performing a risk assessment</a:t>
            </a:r>
          </a:p>
          <a:p>
            <a:r>
              <a:rPr lang="en-US" sz="2400" dirty="0"/>
              <a:t>• Pre-procedure preparation</a:t>
            </a:r>
          </a:p>
          <a:p>
            <a:r>
              <a:rPr lang="en-US" sz="2400" dirty="0"/>
              <a:t>• Performing the procedure</a:t>
            </a:r>
          </a:p>
          <a:p>
            <a:r>
              <a:rPr lang="en-US" sz="2400" dirty="0"/>
              <a:t>• Post procedure practices, handover and documentation</a:t>
            </a:r>
          </a:p>
          <a:p>
            <a:r>
              <a:rPr lang="en-US" sz="2400" dirty="0"/>
              <a:t>2. Environmental Control</a:t>
            </a:r>
          </a:p>
          <a:p>
            <a:r>
              <a:rPr lang="en-US" sz="2400" dirty="0"/>
              <a:t>• Prior to aseptic procedures, ensure there are no avoidable nearby environmental risk factors</a:t>
            </a:r>
          </a:p>
          <a:p>
            <a:r>
              <a:rPr lang="en-US" sz="2400" dirty="0"/>
              <a:t>3. Hand Hygiene</a:t>
            </a:r>
          </a:p>
          <a:p>
            <a:r>
              <a:rPr lang="en-US" sz="2400" dirty="0"/>
              <a:t>• Perform hand hygiene before a procedure and after a procedure or body fluid exposure</a:t>
            </a:r>
          </a:p>
          <a:p>
            <a:r>
              <a:rPr lang="en-US" sz="2400" dirty="0"/>
              <a:t>4. Maintenance of Aseptic Fields</a:t>
            </a:r>
          </a:p>
          <a:p>
            <a:r>
              <a:rPr lang="en-US" sz="2400" dirty="0"/>
              <a:t>• Cleaning and/or disinfection of equipment and client prior to procedure(s)</a:t>
            </a:r>
          </a:p>
          <a:p>
            <a:r>
              <a:rPr lang="en-US" sz="2400" dirty="0"/>
              <a:t>• Establishing an aseptic field</a:t>
            </a:r>
          </a:p>
          <a:p>
            <a:r>
              <a:rPr lang="en-US" sz="2400" dirty="0"/>
              <a:t>• Use of sterile equipment</a:t>
            </a:r>
          </a:p>
          <a:p>
            <a:r>
              <a:rPr lang="en-US" sz="2400" dirty="0"/>
              <a:t>• Maintenance of the aseptic field, including protecting the key sites and key parts</a:t>
            </a:r>
          </a:p>
          <a:p>
            <a:r>
              <a:rPr lang="en-US" sz="2400" dirty="0"/>
              <a:t>• Use of a non-touch technique</a:t>
            </a:r>
          </a:p>
          <a:p>
            <a:r>
              <a:rPr lang="en-US" sz="2400" dirty="0"/>
              <a:t>5. PPE</a:t>
            </a:r>
          </a:p>
          <a:p>
            <a:r>
              <a:rPr lang="en-US" sz="2400" dirty="0"/>
              <a:t>• Correct selection and use of sterile and non-sterile PPE</a:t>
            </a:r>
          </a:p>
        </p:txBody>
      </p:sp>
      <p:pic>
        <p:nvPicPr>
          <p:cNvPr id="1026" name="Picture 2" descr="Assessing Student Learning: 6 Types of ...">
            <a:extLst>
              <a:ext uri="{FF2B5EF4-FFF2-40B4-BE49-F238E27FC236}">
                <a16:creationId xmlns:a16="http://schemas.microsoft.com/office/drawing/2014/main" id="{BCFB07CF-7E25-FFEC-B631-DCC426C47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3DFD5F-EA8D-CDB9-0570-0A156C5AC3AE}"/>
              </a:ext>
            </a:extLst>
          </p:cNvPr>
          <p:cNvPicPr>
            <a:picLocks noChangeAspect="1"/>
          </p:cNvPicPr>
          <p:nvPr/>
        </p:nvPicPr>
        <p:blipFill>
          <a:blip r:embed="rId4"/>
          <a:stretch>
            <a:fillRect/>
          </a:stretch>
        </p:blipFill>
        <p:spPr>
          <a:xfrm>
            <a:off x="53340" y="1972715"/>
            <a:ext cx="18257518" cy="6523585"/>
          </a:xfrm>
          <a:prstGeom prst="rect">
            <a:avLst/>
          </a:prstGeom>
        </p:spPr>
      </p:pic>
      <p:pic>
        <p:nvPicPr>
          <p:cNvPr id="10" name="object 5">
            <a:hlinkClick r:id="rId5" action="ppaction://hlinksldjump"/>
            <a:extLst>
              <a:ext uri="{FF2B5EF4-FFF2-40B4-BE49-F238E27FC236}">
                <a16:creationId xmlns:a16="http://schemas.microsoft.com/office/drawing/2014/main" id="{6571B88C-40AE-8A2C-A5F6-E0FDC1E34938}"/>
              </a:ext>
            </a:extLst>
          </p:cNvPr>
          <p:cNvPicPr/>
          <p:nvPr/>
        </p:nvPicPr>
        <p:blipFill>
          <a:blip r:embed="rId6" cstate="email">
            <a:extLst>
              <a:ext uri="{28A0092B-C50C-407E-A947-70E740481C1C}">
                <a14:useLocalDpi xmlns:a14="http://schemas.microsoft.com/office/drawing/2010/main"/>
              </a:ext>
            </a:extLst>
          </a:blip>
          <a:stretch>
            <a:fillRect/>
          </a:stretch>
        </p:blipFill>
        <p:spPr>
          <a:xfrm>
            <a:off x="17732848" y="9707880"/>
            <a:ext cx="551342" cy="571499"/>
          </a:xfrm>
          <a:prstGeom prst="rect">
            <a:avLst/>
          </a:prstGeom>
        </p:spPr>
      </p:pic>
    </p:spTree>
    <p:extLst>
      <p:ext uri="{BB962C8B-B14F-4D97-AF65-F5344CB8AC3E}">
        <p14:creationId xmlns:p14="http://schemas.microsoft.com/office/powerpoint/2010/main" val="365582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3579</TotalTime>
  <Words>14524</Words>
  <Application>Microsoft Office PowerPoint</Application>
  <PresentationFormat>Custom</PresentationFormat>
  <Paragraphs>1144</Paragraphs>
  <Slides>108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108</vt:i4>
      </vt:variant>
    </vt:vector>
  </HeadingPairs>
  <TitlesOfParts>
    <vt:vector size="116" baseType="lpstr">
      <vt:lpstr>Arial</vt:lpstr>
      <vt:lpstr>Calibri</vt:lpstr>
      <vt:lpstr>Lucida Sans Unicode</vt:lpstr>
      <vt:lpstr>Symbol</vt:lpstr>
      <vt:lpstr>Times New Roman</vt:lpstr>
      <vt:lpstr>Verdana</vt:lpstr>
      <vt:lpstr>Wingdings</vt:lpstr>
      <vt:lpstr>Office Theme</vt:lpstr>
      <vt:lpstr>HLTINF006 - Apply basic principles  and practices of infection unpit revention and control</vt:lpstr>
      <vt:lpstr>PowerPoint Presentation</vt:lpstr>
      <vt:lpstr>PowerPoint Presentation</vt:lpstr>
      <vt:lpstr>Overview</vt:lpstr>
      <vt:lpstr>Roles and responsibilities</vt:lpstr>
      <vt:lpstr>What is an infection?</vt:lpstr>
      <vt:lpstr>Chain of infection</vt:lpstr>
      <vt:lpstr>PowerPoint Presentation</vt:lpstr>
      <vt:lpstr>How is infection spread?</vt:lpstr>
      <vt:lpstr>Vectors and diseases  spread in humans and  animals</vt:lpstr>
      <vt:lpstr>What Is Infection  Prevention And Control?</vt:lpstr>
      <vt:lpstr>PowerPoint Presentation</vt:lpstr>
      <vt:lpstr>Hand Hygiene</vt:lpstr>
      <vt:lpstr>Five moments</vt:lpstr>
      <vt:lpstr>Hand Hygiene Washing  Procedures</vt:lpstr>
      <vt:lpstr>Hand hygiene product selection</vt:lpstr>
      <vt:lpstr>PowerPoint Presentation</vt:lpstr>
      <vt:lpstr>Causes of Dermatitis</vt:lpstr>
      <vt:lpstr>PowerPoint Presentation</vt:lpstr>
      <vt:lpstr>PowerPoint Presentation</vt:lpstr>
      <vt:lpstr>PowerPoint Presentation</vt:lpstr>
      <vt:lpstr>PowerPoint Presentation</vt:lpstr>
      <vt:lpstr>PowerPoint Presentation</vt:lpstr>
      <vt:lpstr>Respiratory Hygiene</vt:lpstr>
      <vt:lpstr>PPE Equipment</vt:lpstr>
      <vt:lpstr>Gloves</vt:lpstr>
      <vt:lpstr>Aprons and Gowns</vt:lpstr>
      <vt:lpstr>Masks</vt:lpstr>
      <vt:lpstr>Protective Glasses</vt:lpstr>
      <vt:lpstr>Face shields</vt:lpstr>
      <vt:lpstr>Changing PPE</vt:lpstr>
      <vt:lpstr>What is donning and doffing PPE?</vt:lpstr>
      <vt:lpstr>PowerPoint Presentation</vt:lpstr>
      <vt:lpstr>Routine surface  cleaning</vt:lpstr>
      <vt:lpstr>How do you clean for minimal touched surfaces?</vt:lpstr>
      <vt:lpstr>Technique for frequently  touched surfaces</vt:lpstr>
      <vt:lpstr>PowerPoint Presentation</vt:lpstr>
      <vt:lpstr>Enhanced cleaning</vt:lpstr>
      <vt:lpstr>Using sanitisers and  disinfectants</vt:lpstr>
      <vt:lpstr>Managing blood and  bodily fluids spill</vt:lpstr>
      <vt:lpstr>Cleaning frequency, times  and schedules</vt:lpstr>
      <vt:lpstr>PowerPoint Presentation</vt:lpstr>
      <vt:lpstr>Patient Linen</vt:lpstr>
      <vt:lpstr>Linen Service</vt:lpstr>
      <vt:lpstr>Making Beds</vt:lpstr>
      <vt:lpstr>Contaminated waste</vt:lpstr>
      <vt:lpstr>PowerPoint Presentation</vt:lpstr>
      <vt:lpstr>Contaminated Zones</vt:lpstr>
      <vt:lpstr>Reprocessing of  reusable medical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 infection  hazards and assess risk</vt:lpstr>
      <vt:lpstr>PowerPoint Presentation</vt:lpstr>
      <vt:lpstr>Infection hazards</vt:lpstr>
      <vt:lpstr>Identify the hazard</vt:lpstr>
      <vt:lpstr>Risk Assessment</vt:lpstr>
      <vt:lpstr>Conducting a risk  assessment</vt:lpstr>
      <vt:lpstr>Assess the risk</vt:lpstr>
      <vt:lpstr>Severity of harm</vt:lpstr>
      <vt:lpstr>Risk analysis matrix</vt:lpstr>
      <vt:lpstr>Risk Control Options</vt:lpstr>
      <vt:lpstr>Risk assessment  methods</vt:lpstr>
      <vt:lpstr>After care procedure for  contamination sharps  injury</vt:lpstr>
      <vt:lpstr>Risk control in infectious  diseases</vt:lpstr>
      <vt:lpstr>What is the purpose of the aseptic technique?</vt:lpstr>
      <vt:lpstr>PowerPoint Presentation</vt:lpstr>
      <vt:lpstr>PowerPoint Presentation</vt:lpstr>
      <vt:lpstr>PowerPoint Presentation</vt:lpstr>
      <vt:lpstr>Exposure and after care - other body fluids</vt:lpstr>
      <vt:lpstr>Additional after  care procedures</vt:lpstr>
      <vt:lpstr>Signage</vt:lpstr>
      <vt:lpstr>PowerPoint Presentation</vt:lpstr>
      <vt:lpstr>Aerosols and splatter  risks</vt:lpstr>
      <vt:lpstr>Spills</vt:lpstr>
      <vt:lpstr>Procedures for removing  and cleaning spills</vt:lpstr>
      <vt:lpstr>Health services  performance monitoring</vt:lpstr>
      <vt:lpstr>Non-compliances or  breaches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Lyn ZHANG</cp:lastModifiedBy>
  <cp:revision>121</cp:revision>
  <dcterms:created xsi:type="dcterms:W3CDTF">2024-07-29T22:42:40Z</dcterms:created>
  <dcterms:modified xsi:type="dcterms:W3CDTF">2024-08-11T21:41:45Z</dcterms:modified>
</cp:coreProperties>
</file>