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0"/>
  </p:notesMasterIdLst>
  <p:sldIdLst>
    <p:sldId id="256" r:id="rId2"/>
    <p:sldId id="257" r:id="rId3"/>
    <p:sldId id="313"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335" r:id="rId18"/>
    <p:sldId id="271" r:id="rId19"/>
    <p:sldId id="272" r:id="rId20"/>
    <p:sldId id="314" r:id="rId21"/>
    <p:sldId id="274" r:id="rId22"/>
    <p:sldId id="275" r:id="rId23"/>
    <p:sldId id="315" r:id="rId24"/>
    <p:sldId id="277" r:id="rId25"/>
    <p:sldId id="316" r:id="rId26"/>
    <p:sldId id="317" r:id="rId27"/>
    <p:sldId id="280" r:id="rId28"/>
    <p:sldId id="318" r:id="rId29"/>
    <p:sldId id="319" r:id="rId30"/>
    <p:sldId id="283" r:id="rId31"/>
    <p:sldId id="284" r:id="rId32"/>
    <p:sldId id="285" r:id="rId33"/>
    <p:sldId id="286" r:id="rId34"/>
    <p:sldId id="320" r:id="rId35"/>
    <p:sldId id="321" r:id="rId36"/>
    <p:sldId id="289" r:id="rId37"/>
    <p:sldId id="322" r:id="rId38"/>
    <p:sldId id="291" r:id="rId39"/>
    <p:sldId id="292" r:id="rId40"/>
    <p:sldId id="293" r:id="rId41"/>
    <p:sldId id="323" r:id="rId42"/>
    <p:sldId id="324" r:id="rId43"/>
    <p:sldId id="295" r:id="rId44"/>
    <p:sldId id="325"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26" r:id="rId60"/>
    <p:sldId id="327" r:id="rId61"/>
    <p:sldId id="328" r:id="rId62"/>
    <p:sldId id="329" r:id="rId63"/>
    <p:sldId id="330" r:id="rId64"/>
    <p:sldId id="331" r:id="rId65"/>
    <p:sldId id="332" r:id="rId66"/>
    <p:sldId id="333" r:id="rId67"/>
    <p:sldId id="334" r:id="rId68"/>
    <p:sldId id="312" r:id="rId69"/>
  </p:sldIdLst>
  <p:sldSz cx="18288000" cy="10287000"/>
  <p:notesSz cx="18288000" cy="10287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0" d="100"/>
          <a:sy n="40" d="100"/>
        </p:scale>
        <p:origin x="894"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3074E8FB-03F7-4B88-A849-09966887AAA9}" type="datetimeFigureOut">
              <a:rPr lang="en-AU" smtClean="0"/>
              <a:t>12/08/2024</a:t>
            </a:fld>
            <a:endParaRPr lang="en-AU"/>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DC7264F5-F741-4313-AED2-9B53C45B155B}" type="slidenum">
              <a:rPr lang="en-AU" smtClean="0"/>
              <a:t>‹#›</a:t>
            </a:fld>
            <a:endParaRPr lang="en-AU"/>
          </a:p>
        </p:txBody>
      </p:sp>
    </p:spTree>
    <p:extLst>
      <p:ext uri="{BB962C8B-B14F-4D97-AF65-F5344CB8AC3E}">
        <p14:creationId xmlns:p14="http://schemas.microsoft.com/office/powerpoint/2010/main" val="1789470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areers.alfredhealth.org.au/job/53161/VIZCVUSNV/patient-services-assistan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hha.org.au/online-learning/complete-a-modul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Calibri" panose="020F0502020204030204" pitchFamily="34" charset="0"/>
                <a:ea typeface="Calibri" panose="020F0502020204030204" pitchFamily="34" charset="0"/>
                <a:cs typeface="Times New Roman" panose="02020603050405020304" pitchFamily="18" charset="0"/>
              </a:rPr>
              <a:t>You can access a sample PD  here:</a:t>
            </a:r>
            <a:r>
              <a:rPr lang="en-AU" sz="1800" dirty="0">
                <a:effectLst/>
                <a:latin typeface="Times New Roman" panose="02020603050405020304" pitchFamily="18" charset="0"/>
                <a:ea typeface="Times New Roman" panose="02020603050405020304" pitchFamily="18" charset="0"/>
              </a:rPr>
              <a:t>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https://careers.alfredhealth.org.au/job/53161/VIZCVUSNV/patient-services-assistant</a:t>
            </a: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endParaRPr lang="en-AU" sz="1800" dirty="0">
              <a:effectLst/>
              <a:latin typeface="Times New Roman" panose="02020603050405020304" pitchFamily="18" charset="0"/>
              <a:ea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DC7264F5-F741-4313-AED2-9B53C45B155B}" type="slidenum">
              <a:rPr lang="en-AU" smtClean="0"/>
              <a:t>4</a:t>
            </a:fld>
            <a:endParaRPr lang="en-AU"/>
          </a:p>
        </p:txBody>
      </p:sp>
    </p:spTree>
    <p:extLst>
      <p:ext uri="{BB962C8B-B14F-4D97-AF65-F5344CB8AC3E}">
        <p14:creationId xmlns:p14="http://schemas.microsoft.com/office/powerpoint/2010/main" val="197401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solidFill>
                  <a:srgbClr val="000000"/>
                </a:solidFill>
                <a:effectLst/>
                <a:highlight>
                  <a:srgbClr val="FFFFFF"/>
                </a:highlight>
                <a:latin typeface="Calibri" panose="020F0502020204030204" pitchFamily="34" charset="0"/>
                <a:ea typeface="Times New Roman" panose="02020603050405020304" pitchFamily="18" charset="0"/>
              </a:rPr>
              <a:t>Access learning modules on Hand Hygiene Australia and complete the activities: </a:t>
            </a:r>
            <a:r>
              <a:rPr lang="en-AU" sz="1800" u="sng" dirty="0">
                <a:solidFill>
                  <a:srgbClr val="0563C1"/>
                </a:solidFill>
                <a:effectLst/>
                <a:highlight>
                  <a:srgbClr val="FFFFFF"/>
                </a:highlight>
                <a:latin typeface="Calibri" panose="020F0502020204030204" pitchFamily="34" charset="0"/>
                <a:ea typeface="Times New Roman" panose="02020603050405020304" pitchFamily="18" charset="0"/>
                <a:hlinkClick r:id="rId3"/>
              </a:rPr>
              <a:t>https://www.hha.org.au/online-learning/complete-a-module</a:t>
            </a:r>
            <a:r>
              <a:rPr lang="en-AU" sz="1800" dirty="0">
                <a:solidFill>
                  <a:srgbClr val="000000"/>
                </a:solidFill>
                <a:effectLst/>
                <a:highlight>
                  <a:srgbClr val="FFFFFF"/>
                </a:highlight>
                <a:latin typeface="Calibri" panose="020F0502020204030204" pitchFamily="34" charset="0"/>
                <a:ea typeface="Times New Roman" panose="02020603050405020304" pitchFamily="18" charset="0"/>
              </a:rPr>
              <a:t>  </a:t>
            </a:r>
            <a:endParaRPr lang="en-AU" sz="1800" dirty="0">
              <a:effectLst/>
              <a:latin typeface="Times New Roman" panose="02020603050405020304" pitchFamily="18" charset="0"/>
              <a:ea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DC7264F5-F741-4313-AED2-9B53C45B155B}" type="slidenum">
              <a:rPr lang="en-AU" smtClean="0"/>
              <a:t>7</a:t>
            </a:fld>
            <a:endParaRPr lang="en-AU"/>
          </a:p>
        </p:txBody>
      </p:sp>
    </p:spTree>
    <p:extLst>
      <p:ext uri="{BB962C8B-B14F-4D97-AF65-F5344CB8AC3E}">
        <p14:creationId xmlns:p14="http://schemas.microsoft.com/office/powerpoint/2010/main" val="4051097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C7264F5-F741-4313-AED2-9B53C45B155B}" type="slidenum">
              <a:rPr lang="en-AU" smtClean="0"/>
              <a:t>22</a:t>
            </a:fld>
            <a:endParaRPr lang="en-AU"/>
          </a:p>
        </p:txBody>
      </p:sp>
    </p:spTree>
    <p:extLst>
      <p:ext uri="{BB962C8B-B14F-4D97-AF65-F5344CB8AC3E}">
        <p14:creationId xmlns:p14="http://schemas.microsoft.com/office/powerpoint/2010/main" val="4264232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spcBef>
                <a:spcPts val="0"/>
              </a:spcBef>
              <a:spcAft>
                <a:spcPts val="0"/>
              </a:spcAft>
              <a:buFont typeface="Wingdings" panose="05000000000000000000" pitchFamily="2" charset="2"/>
              <a:buChar char=""/>
            </a:pPr>
            <a:r>
              <a:rPr lang="en-AU" sz="1000" dirty="0">
                <a:effectLst/>
                <a:latin typeface="Calibri" panose="020F0502020204030204" pitchFamily="34" charset="0"/>
                <a:ea typeface="Calibri" panose="020F0502020204030204" pitchFamily="34" charset="0"/>
                <a:cs typeface="Times New Roman" panose="02020603050405020304" pitchFamily="18" charset="0"/>
              </a:rPr>
              <a:t>Explain different surfaces</a:t>
            </a:r>
            <a:endParaRPr lang="en-AU"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AU" sz="1000" dirty="0">
                <a:effectLst/>
                <a:latin typeface="Calibri" panose="020F0502020204030204" pitchFamily="34" charset="0"/>
                <a:ea typeface="Calibri" panose="020F0502020204030204" pitchFamily="34" charset="0"/>
                <a:cs typeface="Times New Roman" panose="02020603050405020304" pitchFamily="18" charset="0"/>
              </a:rPr>
              <a:t>How to clean minimally touched surfaces</a:t>
            </a:r>
            <a:endParaRPr lang="en-AU"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AU" sz="1000" dirty="0">
                <a:effectLst/>
                <a:latin typeface="Calibri" panose="020F0502020204030204" pitchFamily="34" charset="0"/>
                <a:ea typeface="Calibri" panose="020F0502020204030204" pitchFamily="34" charset="0"/>
                <a:cs typeface="Times New Roman" panose="02020603050405020304" pitchFamily="18" charset="0"/>
              </a:rPr>
              <a:t>Technique for frequently touched surfaces</a:t>
            </a:r>
            <a:endParaRPr lang="en-AU"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000" dirty="0">
                <a:effectLst/>
                <a:latin typeface="Calibri" panose="020F0502020204030204" pitchFamily="34" charset="0"/>
                <a:ea typeface="Calibri" panose="020F0502020204030204" pitchFamily="34" charset="0"/>
                <a:cs typeface="Times New Roman" panose="02020603050405020304" pitchFamily="18" charset="0"/>
              </a:rPr>
              <a:t>Cleaning technique considerations</a:t>
            </a:r>
            <a:endParaRPr lang="en-AU"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000" dirty="0">
                <a:effectLst/>
                <a:latin typeface="Calibri" panose="020F0502020204030204" pitchFamily="34" charset="0"/>
                <a:ea typeface="Calibri" panose="020F0502020204030204" pitchFamily="34" charset="0"/>
                <a:cs typeface="Times New Roman" panose="02020603050405020304" pitchFamily="18" charset="0"/>
              </a:rPr>
              <a:t>Enhanced cleaning processes</a:t>
            </a:r>
            <a:endParaRPr lang="en-AU"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000" dirty="0">
                <a:effectLst/>
                <a:latin typeface="Calibri" panose="020F0502020204030204" pitchFamily="34" charset="0"/>
                <a:ea typeface="Calibri" panose="020F0502020204030204" pitchFamily="34" charset="0"/>
                <a:cs typeface="Times New Roman" panose="02020603050405020304" pitchFamily="18" charset="0"/>
              </a:rPr>
              <a:t>What products should you use to clean and disinfect?</a:t>
            </a:r>
            <a:endParaRPr lang="en-AU" sz="1200" dirty="0">
              <a:effectLst/>
              <a:latin typeface="Times New Roman" panose="02020603050405020304" pitchFamily="18" charset="0"/>
              <a:ea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DC7264F5-F741-4313-AED2-9B53C45B155B}" type="slidenum">
              <a:rPr lang="en-AU" smtClean="0"/>
              <a:t>30</a:t>
            </a:fld>
            <a:endParaRPr lang="en-AU"/>
          </a:p>
        </p:txBody>
      </p:sp>
    </p:spTree>
    <p:extLst>
      <p:ext uri="{BB962C8B-B14F-4D97-AF65-F5344CB8AC3E}">
        <p14:creationId xmlns:p14="http://schemas.microsoft.com/office/powerpoint/2010/main" val="6977983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email">
            <a:extLst>
              <a:ext uri="{28A0092B-C50C-407E-A947-70E740481C1C}">
                <a14:useLocalDpi xmlns:a14="http://schemas.microsoft.com/office/drawing/2010/main"/>
              </a:ext>
            </a:extLst>
          </a:blip>
          <a:stretch>
            <a:fillRect/>
          </a:stretch>
        </p:blipFill>
        <p:spPr>
          <a:xfrm>
            <a:off x="0" y="0"/>
            <a:ext cx="18288000" cy="10287000"/>
          </a:xfrm>
          <a:prstGeom prst="rect">
            <a:avLst/>
          </a:prstGeom>
        </p:spPr>
      </p:pic>
      <p:pic>
        <p:nvPicPr>
          <p:cNvPr id="17" name="bg object 17"/>
          <p:cNvPicPr/>
          <p:nvPr/>
        </p:nvPicPr>
        <p:blipFill>
          <a:blip r:embed="rId3" cstate="email">
            <a:extLst>
              <a:ext uri="{28A0092B-C50C-407E-A947-70E740481C1C}">
                <a14:useLocalDpi xmlns:a14="http://schemas.microsoft.com/office/drawing/2010/main"/>
              </a:ext>
            </a:extLst>
          </a:blip>
          <a:stretch>
            <a:fillRect/>
          </a:stretch>
        </p:blipFill>
        <p:spPr>
          <a:xfrm>
            <a:off x="0" y="5350520"/>
            <a:ext cx="3519129" cy="4933949"/>
          </a:xfrm>
          <a:prstGeom prst="rect">
            <a:avLst/>
          </a:prstGeom>
        </p:spPr>
      </p:pic>
      <p:pic>
        <p:nvPicPr>
          <p:cNvPr id="18" name="bg object 18"/>
          <p:cNvPicPr/>
          <p:nvPr/>
        </p:nvPicPr>
        <p:blipFill>
          <a:blip r:embed="rId4" cstate="email">
            <a:extLst>
              <a:ext uri="{28A0092B-C50C-407E-A947-70E740481C1C}">
                <a14:useLocalDpi xmlns:a14="http://schemas.microsoft.com/office/drawing/2010/main"/>
              </a:ext>
            </a:extLst>
          </a:blip>
          <a:stretch>
            <a:fillRect/>
          </a:stretch>
        </p:blipFill>
        <p:spPr>
          <a:xfrm>
            <a:off x="15101254" y="5439613"/>
            <a:ext cx="3186744" cy="4847386"/>
          </a:xfrm>
          <a:prstGeom prst="rect">
            <a:avLst/>
          </a:prstGeom>
        </p:spPr>
      </p:pic>
      <p:pic>
        <p:nvPicPr>
          <p:cNvPr id="19" name="bg object 19"/>
          <p:cNvPicPr/>
          <p:nvPr/>
        </p:nvPicPr>
        <p:blipFill>
          <a:blip r:embed="rId5" cstate="email">
            <a:extLst>
              <a:ext uri="{28A0092B-C50C-407E-A947-70E740481C1C}">
                <a14:useLocalDpi xmlns:a14="http://schemas.microsoft.com/office/drawing/2010/main"/>
              </a:ext>
            </a:extLst>
          </a:blip>
          <a:stretch>
            <a:fillRect/>
          </a:stretch>
        </p:blipFill>
        <p:spPr>
          <a:xfrm>
            <a:off x="6244315" y="476932"/>
            <a:ext cx="5257799" cy="7496178"/>
          </a:xfrm>
          <a:prstGeom prst="rect">
            <a:avLst/>
          </a:prstGeom>
        </p:spPr>
      </p:pic>
      <p:sp>
        <p:nvSpPr>
          <p:cNvPr id="2" name="Holder 2"/>
          <p:cNvSpPr>
            <a:spLocks noGrp="1"/>
          </p:cNvSpPr>
          <p:nvPr>
            <p:ph type="ctrTitle"/>
          </p:nvPr>
        </p:nvSpPr>
        <p:spPr>
          <a:xfrm>
            <a:off x="8451831" y="2256405"/>
            <a:ext cx="840740" cy="1470025"/>
          </a:xfrm>
          <a:prstGeom prst="rect">
            <a:avLst/>
          </a:prstGeom>
        </p:spPr>
        <p:txBody>
          <a:bodyPr wrap="square" lIns="0" tIns="0" rIns="0" bIns="0">
            <a:spAutoFit/>
          </a:bodyPr>
          <a:lstStyle>
            <a:lvl1pPr>
              <a:defRPr sz="4400" b="1" i="0">
                <a:solidFill>
                  <a:schemeClr val="tx1"/>
                </a:solidFill>
                <a:latin typeface="Verdana"/>
                <a:cs typeface="Verdana"/>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sz="2400" b="0" i="0">
                <a:solidFill>
                  <a:schemeClr val="tx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8288000" cy="10286999"/>
          </a:xfrm>
          <a:prstGeom prst="rect">
            <a:avLst/>
          </a:prstGeom>
        </p:spPr>
      </p:pic>
      <p:pic>
        <p:nvPicPr>
          <p:cNvPr id="17" name="bg object 17"/>
          <p:cNvPicPr/>
          <p:nvPr/>
        </p:nvPicPr>
        <p:blipFill>
          <a:blip r:embed="rId3" cstate="email">
            <a:extLst>
              <a:ext uri="{28A0092B-C50C-407E-A947-70E740481C1C}">
                <a14:useLocalDpi xmlns:a14="http://schemas.microsoft.com/office/drawing/2010/main"/>
              </a:ext>
            </a:extLst>
          </a:blip>
          <a:stretch>
            <a:fillRect/>
          </a:stretch>
        </p:blipFill>
        <p:spPr>
          <a:xfrm>
            <a:off x="1247775" y="2178027"/>
            <a:ext cx="114300" cy="114300"/>
          </a:xfrm>
          <a:prstGeom prst="rect">
            <a:avLst/>
          </a:prstGeom>
        </p:spPr>
      </p:pic>
      <p:pic>
        <p:nvPicPr>
          <p:cNvPr id="18" name="bg object 18"/>
          <p:cNvPicPr/>
          <p:nvPr/>
        </p:nvPicPr>
        <p:blipFill>
          <a:blip r:embed="rId4" cstate="email">
            <a:extLst>
              <a:ext uri="{28A0092B-C50C-407E-A947-70E740481C1C}">
                <a14:useLocalDpi xmlns:a14="http://schemas.microsoft.com/office/drawing/2010/main"/>
              </a:ext>
            </a:extLst>
          </a:blip>
          <a:stretch>
            <a:fillRect/>
          </a:stretch>
        </p:blipFill>
        <p:spPr>
          <a:xfrm>
            <a:off x="1247771" y="4273542"/>
            <a:ext cx="114299" cy="114299"/>
          </a:xfrm>
          <a:prstGeom prst="rect">
            <a:avLst/>
          </a:prstGeom>
        </p:spPr>
      </p:pic>
      <p:sp>
        <p:nvSpPr>
          <p:cNvPr id="2" name="Holder 2"/>
          <p:cNvSpPr>
            <a:spLocks noGrp="1"/>
          </p:cNvSpPr>
          <p:nvPr>
            <p:ph type="title"/>
          </p:nvPr>
        </p:nvSpPr>
        <p:spPr/>
        <p:txBody>
          <a:bodyPr lIns="0" tIns="0" rIns="0" bIns="0"/>
          <a:lstStyle>
            <a:lvl1pPr>
              <a:defRPr sz="4400" b="1" i="0">
                <a:solidFill>
                  <a:schemeClr val="tx1"/>
                </a:solidFill>
                <a:latin typeface="Verdana"/>
                <a:cs typeface="Verdan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02741" y="1978631"/>
            <a:ext cx="7617459" cy="5473700"/>
          </a:xfrm>
          <a:prstGeom prst="rect">
            <a:avLst/>
          </a:prstGeom>
        </p:spPr>
        <p:txBody>
          <a:bodyPr wrap="square" lIns="0" tIns="0" rIns="0" bIns="0">
            <a:spAutoFit/>
          </a:bodyPr>
          <a:lstStyle>
            <a:lvl1pPr>
              <a:defRPr sz="2400" b="0" i="0">
                <a:solidFill>
                  <a:schemeClr val="tx1"/>
                </a:solidFill>
                <a:latin typeface="Verdana"/>
                <a:cs typeface="Verdana"/>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8288000" cy="10286999"/>
          </a:xfrm>
          <a:prstGeom prst="rect">
            <a:avLst/>
          </a:prstGeom>
        </p:spPr>
      </p:pic>
      <p:sp>
        <p:nvSpPr>
          <p:cNvPr id="17" name="bg object 17"/>
          <p:cNvSpPr/>
          <p:nvPr/>
        </p:nvSpPr>
        <p:spPr>
          <a:xfrm>
            <a:off x="0" y="0"/>
            <a:ext cx="18284190" cy="10286365"/>
          </a:xfrm>
          <a:custGeom>
            <a:avLst/>
            <a:gdLst/>
            <a:ahLst/>
            <a:cxnLst/>
            <a:rect l="l" t="t" r="r" b="b"/>
            <a:pathLst>
              <a:path w="18284190" h="10286365">
                <a:moveTo>
                  <a:pt x="0" y="0"/>
                </a:moveTo>
                <a:lnTo>
                  <a:pt x="18283832" y="0"/>
                </a:lnTo>
                <a:lnTo>
                  <a:pt x="18283832" y="10286308"/>
                </a:lnTo>
                <a:lnTo>
                  <a:pt x="0" y="10286308"/>
                </a:lnTo>
                <a:lnTo>
                  <a:pt x="0" y="0"/>
                </a:lnTo>
                <a:close/>
              </a:path>
            </a:pathLst>
          </a:custGeom>
          <a:solidFill>
            <a:srgbClr val="000000">
              <a:alpha val="30979"/>
            </a:srgbClr>
          </a:solidFill>
        </p:spPr>
        <p:txBody>
          <a:bodyPr wrap="square" lIns="0" tIns="0" rIns="0" bIns="0" rtlCol="0"/>
          <a:lstStyle/>
          <a:p>
            <a:endParaRPr/>
          </a:p>
        </p:txBody>
      </p:sp>
      <p:pic>
        <p:nvPicPr>
          <p:cNvPr id="18" name="bg object 18"/>
          <p:cNvPicPr/>
          <p:nvPr/>
        </p:nvPicPr>
        <p:blipFill>
          <a:blip r:embed="rId3"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
        <p:nvSpPr>
          <p:cNvPr id="2" name="Holder 2"/>
          <p:cNvSpPr>
            <a:spLocks noGrp="1"/>
          </p:cNvSpPr>
          <p:nvPr>
            <p:ph type="title"/>
          </p:nvPr>
        </p:nvSpPr>
        <p:spPr/>
        <p:txBody>
          <a:bodyPr lIns="0" tIns="0" rIns="0" bIns="0"/>
          <a:lstStyle>
            <a:lvl1pPr>
              <a:defRPr sz="4400" b="1" i="0">
                <a:solidFill>
                  <a:schemeClr val="tx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16000" y="953825"/>
            <a:ext cx="16255998" cy="695960"/>
          </a:xfrm>
          <a:prstGeom prst="rect">
            <a:avLst/>
          </a:prstGeom>
        </p:spPr>
        <p:txBody>
          <a:bodyPr wrap="square" lIns="0" tIns="0" rIns="0" bIns="0">
            <a:spAutoFit/>
          </a:bodyPr>
          <a:lstStyle>
            <a:lvl1pPr>
              <a:defRPr sz="4400" b="1" i="0">
                <a:solidFill>
                  <a:schemeClr val="tx1"/>
                </a:solidFill>
                <a:latin typeface="Verdana"/>
                <a:cs typeface="Verdana"/>
              </a:defRPr>
            </a:lvl1pPr>
          </a:lstStyle>
          <a:p>
            <a:endParaRPr/>
          </a:p>
        </p:txBody>
      </p:sp>
      <p:sp>
        <p:nvSpPr>
          <p:cNvPr id="3" name="Holder 3"/>
          <p:cNvSpPr>
            <a:spLocks noGrp="1"/>
          </p:cNvSpPr>
          <p:nvPr>
            <p:ph type="body" idx="1"/>
          </p:nvPr>
        </p:nvSpPr>
        <p:spPr>
          <a:xfrm>
            <a:off x="9603882" y="2891889"/>
            <a:ext cx="7555865" cy="2905760"/>
          </a:xfrm>
          <a:prstGeom prst="rect">
            <a:avLst/>
          </a:prstGeom>
        </p:spPr>
        <p:txBody>
          <a:bodyPr wrap="square" lIns="0" tIns="0" rIns="0" bIns="0">
            <a:spAutoFit/>
          </a:bodyPr>
          <a:lstStyle>
            <a:lvl1pPr>
              <a:defRPr sz="2400" b="0" i="0">
                <a:solidFill>
                  <a:schemeClr val="tx1"/>
                </a:solidFill>
                <a:latin typeface="Verdana"/>
                <a:cs typeface="Verdana"/>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8/12/2024</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hyperlink" Target="https://www.youtube.com/watch?v=mNZJj3NL1IE" TargetMode="Externa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33.jp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slide" Target="slide3.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2.jp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9.png"/><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slide" Target="slide3.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9.png"/><Relationship Id="rId2" Type="http://schemas.openxmlformats.org/officeDocument/2006/relationships/image" Target="../media/image37.jpg"/><Relationship Id="rId1" Type="http://schemas.openxmlformats.org/officeDocument/2006/relationships/slideLayout" Target="../slideLayouts/slideLayout5.xml"/><Relationship Id="rId6" Type="http://schemas.openxmlformats.org/officeDocument/2006/relationships/slide" Target="slide3.xml"/><Relationship Id="rId5" Type="http://schemas.openxmlformats.org/officeDocument/2006/relationships/hyperlink" Target="https://www.hha.org.au/online-learning/complete-a-module" TargetMode="Externa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Layout" Target="../slideLayouts/slideLayout5.xml"/><Relationship Id="rId6" Type="http://schemas.openxmlformats.org/officeDocument/2006/relationships/slide" Target="slide66.xml"/><Relationship Id="rId5" Type="http://schemas.openxmlformats.org/officeDocument/2006/relationships/slide" Target="slide60.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7.jpg"/><Relationship Id="rId1" Type="http://schemas.openxmlformats.org/officeDocument/2006/relationships/slideLayout" Target="../slideLayouts/slideLayout5.xml"/><Relationship Id="rId6" Type="http://schemas.openxmlformats.org/officeDocument/2006/relationships/slide" Target="slide3.xml"/><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_O4B0Nmfr40" TargetMode="External"/><Relationship Id="rId2" Type="http://schemas.openxmlformats.org/officeDocument/2006/relationships/image" Target="../media/image42.jp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slide" Target="slide3.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slide" Target="slide3.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7.jpg"/><Relationship Id="rId1" Type="http://schemas.openxmlformats.org/officeDocument/2006/relationships/slideLayout" Target="../slideLayouts/slideLayout5.xml"/><Relationship Id="rId6" Type="http://schemas.openxmlformats.org/officeDocument/2006/relationships/slide" Target="slide3.xml"/><Relationship Id="rId5" Type="http://schemas.openxmlformats.org/officeDocument/2006/relationships/image" Target="../media/image41.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6.jp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slide" Target="slide3.xml"/><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9.png"/><Relationship Id="rId7" Type="http://schemas.openxmlformats.org/officeDocument/2006/relationships/hyperlink" Target="https://bungalow.com/articles/protect-your-home-from-coronavirus-with-these-epa-approved-household" TargetMode="External"/><Relationship Id="rId2" Type="http://schemas.openxmlformats.org/officeDocument/2006/relationships/image" Target="../media/image37.jpg"/><Relationship Id="rId1" Type="http://schemas.openxmlformats.org/officeDocument/2006/relationships/slideLayout" Target="../slideLayouts/slideLayout5.xml"/><Relationship Id="rId6" Type="http://schemas.openxmlformats.org/officeDocument/2006/relationships/slide" Target="slide3.xml"/><Relationship Id="rId5" Type="http://schemas.openxmlformats.org/officeDocument/2006/relationships/hyperlink" Target="https://www.health.vic.gov.au/infectious-diseases/chlorine-dilutions-calculator" TargetMode="External"/><Relationship Id="rId10" Type="http://schemas.openxmlformats.org/officeDocument/2006/relationships/image" Target="../media/image50.png"/><Relationship Id="rId4" Type="http://schemas.openxmlformats.org/officeDocument/2006/relationships/image" Target="../media/image38.png"/><Relationship Id="rId9"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7.jpg"/><Relationship Id="rId1" Type="http://schemas.openxmlformats.org/officeDocument/2006/relationships/slideLayout" Target="../slideLayouts/slideLayout5.xml"/><Relationship Id="rId6" Type="http://schemas.openxmlformats.org/officeDocument/2006/relationships/slide" Target="slide3.xml"/><Relationship Id="rId5" Type="http://schemas.openxmlformats.org/officeDocument/2006/relationships/image" Target="../media/image41.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51.jp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7.jpg"/><Relationship Id="rId1" Type="http://schemas.openxmlformats.org/officeDocument/2006/relationships/slideLayout" Target="../slideLayouts/slideLayout5.xml"/><Relationship Id="rId6" Type="http://schemas.openxmlformats.org/officeDocument/2006/relationships/slide" Target="slide3.xml"/><Relationship Id="rId5" Type="http://schemas.openxmlformats.org/officeDocument/2006/relationships/image" Target="../media/image41.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7.jpg"/><Relationship Id="rId1" Type="http://schemas.openxmlformats.org/officeDocument/2006/relationships/slideLayout" Target="../slideLayouts/slideLayout5.xml"/><Relationship Id="rId6" Type="http://schemas.openxmlformats.org/officeDocument/2006/relationships/slide" Target="slide3.xml"/><Relationship Id="rId5" Type="http://schemas.openxmlformats.org/officeDocument/2006/relationships/image" Target="../media/image5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20.xml"/><Relationship Id="rId3" Type="http://schemas.openxmlformats.org/officeDocument/2006/relationships/image" Target="../media/image14.png"/><Relationship Id="rId7" Type="http://schemas.openxmlformats.org/officeDocument/2006/relationships/slide" Target="slide26.xml"/><Relationship Id="rId12" Type="http://schemas.openxmlformats.org/officeDocument/2006/relationships/image" Target="../media/image9.png"/><Relationship Id="rId17" Type="http://schemas.openxmlformats.org/officeDocument/2006/relationships/slide" Target="slide59.xml"/><Relationship Id="rId2" Type="http://schemas.openxmlformats.org/officeDocument/2006/relationships/image" Target="../media/image12.jpg"/><Relationship Id="rId16" Type="http://schemas.openxmlformats.org/officeDocument/2006/relationships/slide" Target="slide41.xml"/><Relationship Id="rId1" Type="http://schemas.openxmlformats.org/officeDocument/2006/relationships/slideLayout" Target="../slideLayouts/slideLayout5.xml"/><Relationship Id="rId6" Type="http://schemas.openxmlformats.org/officeDocument/2006/relationships/slide" Target="slide25.xml"/><Relationship Id="rId11" Type="http://schemas.openxmlformats.org/officeDocument/2006/relationships/slide" Target="slide44.xml"/><Relationship Id="rId5" Type="http://schemas.openxmlformats.org/officeDocument/2006/relationships/slide" Target="slide23.xml"/><Relationship Id="rId15" Type="http://schemas.openxmlformats.org/officeDocument/2006/relationships/slide" Target="slide35.xml"/><Relationship Id="rId10" Type="http://schemas.openxmlformats.org/officeDocument/2006/relationships/slide" Target="slide37.xml"/><Relationship Id="rId4" Type="http://schemas.openxmlformats.org/officeDocument/2006/relationships/slide" Target="slide19.xml"/><Relationship Id="rId9" Type="http://schemas.openxmlformats.org/officeDocument/2006/relationships/slide" Target="slide34.xml"/><Relationship Id="rId14" Type="http://schemas.openxmlformats.org/officeDocument/2006/relationships/slide" Target="slide29.xml"/></Relationships>
</file>

<file path=ppt/slides/_rels/slide30.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20.jpg"/><Relationship Id="rId7" Type="http://schemas.openxmlformats.org/officeDocument/2006/relationships/image" Target="../media/image53.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youtube.com/watch?v=RQui81K3Fh0" TargetMode="External"/><Relationship Id="rId7" Type="http://schemas.openxmlformats.org/officeDocument/2006/relationships/slide" Target="slide3.xml"/><Relationship Id="rId2" Type="http://schemas.openxmlformats.org/officeDocument/2006/relationships/hyperlink" Target="https://www.youtube.com/watch?v=7waDSzAh28k&amp;t=186s" TargetMode="External"/><Relationship Id="rId1" Type="http://schemas.openxmlformats.org/officeDocument/2006/relationships/slideLayout" Target="../slideLayouts/slideLayout4.xml"/><Relationship Id="rId6" Type="http://schemas.openxmlformats.org/officeDocument/2006/relationships/hyperlink" Target="https://www.youtube.com/watch?v=sJtX2zi9Z9E" TargetMode="External"/><Relationship Id="rId5" Type="http://schemas.openxmlformats.org/officeDocument/2006/relationships/hyperlink" Target="https://www.youtube.com/watch?v=n-K8cRyZsw0" TargetMode="External"/><Relationship Id="rId4" Type="http://schemas.openxmlformats.org/officeDocument/2006/relationships/hyperlink" Target="https://www.youtube.com/watch?v=dXqy1wXyXZg"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5.jpg"/><Relationship Id="rId7" Type="http://schemas.openxmlformats.org/officeDocument/2006/relationships/slide" Target="slide3.xml"/><Relationship Id="rId2" Type="http://schemas.openxmlformats.org/officeDocument/2006/relationships/image" Target="../media/image54.jpg"/><Relationship Id="rId1" Type="http://schemas.openxmlformats.org/officeDocument/2006/relationships/slideLayout" Target="../slideLayouts/slideLayout2.xml"/><Relationship Id="rId6" Type="http://schemas.openxmlformats.org/officeDocument/2006/relationships/image" Target="../media/image58.jpg"/><Relationship Id="rId5" Type="http://schemas.openxmlformats.org/officeDocument/2006/relationships/image" Target="../media/image57.jpg"/><Relationship Id="rId4" Type="http://schemas.openxmlformats.org/officeDocument/2006/relationships/image" Target="../media/image56.jp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59.jpg"/><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7.jpg"/><Relationship Id="rId1" Type="http://schemas.openxmlformats.org/officeDocument/2006/relationships/slideLayout" Target="../slideLayouts/slideLayout5.xml"/><Relationship Id="rId6" Type="http://schemas.openxmlformats.org/officeDocument/2006/relationships/slide" Target="slide3.xml"/><Relationship Id="rId5" Type="http://schemas.openxmlformats.org/officeDocument/2006/relationships/hyperlink" Target="https://www.tga.gov.au/disinfectants-use-against-covid-19-artg-legal-supply-australia" TargetMode="Externa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7.jpg"/><Relationship Id="rId1" Type="http://schemas.openxmlformats.org/officeDocument/2006/relationships/slideLayout" Target="../slideLayouts/slideLayout5.xml"/><Relationship Id="rId6" Type="http://schemas.openxmlformats.org/officeDocument/2006/relationships/slide" Target="slide3.xml"/><Relationship Id="rId5" Type="http://schemas.openxmlformats.org/officeDocument/2006/relationships/image" Target="../media/image60.png"/><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7.jpg"/><Relationship Id="rId1" Type="http://schemas.openxmlformats.org/officeDocument/2006/relationships/slideLayout" Target="../slideLayouts/slideLayout5.xml"/><Relationship Id="rId6" Type="http://schemas.openxmlformats.org/officeDocument/2006/relationships/slide" Target="slide3.xml"/><Relationship Id="rId5" Type="http://schemas.openxmlformats.org/officeDocument/2006/relationships/hyperlink" Target="https://www.diabetesaustralia.com.au/resources/safe-sharps/?utm_term=&amp;utm_campaign=Dynamic+-+G.Ads&amp;utm_source=adwords&amp;utm_medium=ppc&amp;hsa_acc=8502045261&amp;hsa_cam=16020175174&amp;hsa_grp=132694179277&amp;hsa_ad=649195552280&amp;hsa_src=g&amp;hsa_tgt=dsa-19959388920&amp;hsa_kw=&amp;hsa_mt=&amp;hsa_net=adwords&amp;hsa_ver=3&amp;gclid=Cj0KCQjwla-hBhD7ARIsAM9tQKsaezUVQ2k3Ltvh7PxL3hdv2RbHPU-LSl0ME2RwCXwln9GwVgcoJr0aAsGlEALw_wcB" TargetMode="Externa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t1BzYfVepsM" TargetMode="External"/><Relationship Id="rId2" Type="http://schemas.openxmlformats.org/officeDocument/2006/relationships/image" Target="../media/image62.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slide" Target="slide3.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3.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slide" Target="slide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hyperlink" Target="https://www.youtube.com/watch?v=86JW9Z4dd1w" TargetMode="External"/><Relationship Id="rId3" Type="http://schemas.openxmlformats.org/officeDocument/2006/relationships/image" Target="../media/image15.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6.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64.jp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slide" Target="slide3.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7.jpg"/><Relationship Id="rId1" Type="http://schemas.openxmlformats.org/officeDocument/2006/relationships/slideLayout" Target="../slideLayouts/slideLayout5.xml"/><Relationship Id="rId6" Type="http://schemas.openxmlformats.org/officeDocument/2006/relationships/slide" Target="slide3.xml"/><Relationship Id="rId5" Type="http://schemas.openxmlformats.org/officeDocument/2006/relationships/image" Target="../media/image65.png"/><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7.jpg"/><Relationship Id="rId1" Type="http://schemas.openxmlformats.org/officeDocument/2006/relationships/slideLayout" Target="../slideLayouts/slideLayout5.xml"/><Relationship Id="rId6" Type="http://schemas.openxmlformats.org/officeDocument/2006/relationships/slide" Target="slide3.xml"/><Relationship Id="rId5" Type="http://schemas.openxmlformats.org/officeDocument/2006/relationships/image" Target="../media/image65.png"/><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slide" Target="slide3.xml"/><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66.jpg"/><Relationship Id="rId5" Type="http://schemas.openxmlformats.org/officeDocument/2006/relationships/image" Target="../media/image9.png"/><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7.jpg"/><Relationship Id="rId1" Type="http://schemas.openxmlformats.org/officeDocument/2006/relationships/slideLayout" Target="../slideLayouts/slideLayout5.xml"/><Relationship Id="rId6" Type="http://schemas.openxmlformats.org/officeDocument/2006/relationships/slide" Target="slide3.xml"/><Relationship Id="rId5" Type="http://schemas.openxmlformats.org/officeDocument/2006/relationships/hyperlink" Target="https://www.health.vic.gov.au/planning-infrastructure/guides-to-waste-management" TargetMode="External"/><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7.jp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slide" Target="slide3.xml"/><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9.png"/><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69.jpg"/></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70.jp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slide" Target="slide3.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72.png"/><Relationship Id="rId4" Type="http://schemas.openxmlformats.org/officeDocument/2006/relationships/image" Target="../media/image71.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slide" Target="slide3.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3.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53.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75.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slide" Target="slide3.xml"/></Relationships>
</file>

<file path=ppt/slides/_rels/slide5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slide" Target="slide3.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81.png"/><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2.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slide" Target="slide3.xml"/><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3.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slide" Target="slide3.xml"/><Relationship Id="rId4" Type="http://schemas.openxmlformats.org/officeDocument/2006/relationships/image" Target="../media/image17.png"/></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7.jpg"/><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slide" Target="slide2.xml"/><Relationship Id="rId4" Type="http://schemas.openxmlformats.org/officeDocument/2006/relationships/image" Target="../media/image84.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6.png"/><Relationship Id="rId4" Type="http://schemas.openxmlformats.org/officeDocument/2006/relationships/image" Target="../media/image17.png"/></Relationships>
</file>

<file path=ppt/slides/_rels/slide6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9.png"/><Relationship Id="rId7" Type="http://schemas.openxmlformats.org/officeDocument/2006/relationships/image" Target="../media/image88.png"/><Relationship Id="rId2" Type="http://schemas.openxmlformats.org/officeDocument/2006/relationships/image" Target="../media/image37.jpg"/><Relationship Id="rId1" Type="http://schemas.openxmlformats.org/officeDocument/2006/relationships/slideLayout" Target="../slideLayouts/slideLayout5.xml"/><Relationship Id="rId6" Type="http://schemas.openxmlformats.org/officeDocument/2006/relationships/image" Target="../media/image87.svg"/><Relationship Id="rId5" Type="http://schemas.openxmlformats.org/officeDocument/2006/relationships/image" Target="../media/image86.png"/><Relationship Id="rId4" Type="http://schemas.openxmlformats.org/officeDocument/2006/relationships/image" Target="../media/image85.jpeg"/><Relationship Id="rId9" Type="http://schemas.openxmlformats.org/officeDocument/2006/relationships/slide" Target="slide2.xml"/></Relationships>
</file>

<file path=ppt/slides/_rels/slide6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9.png"/><Relationship Id="rId7" Type="http://schemas.openxmlformats.org/officeDocument/2006/relationships/image" Target="../media/image88.png"/><Relationship Id="rId2" Type="http://schemas.openxmlformats.org/officeDocument/2006/relationships/image" Target="../media/image37.jpg"/><Relationship Id="rId1" Type="http://schemas.openxmlformats.org/officeDocument/2006/relationships/slideLayout" Target="../slideLayouts/slideLayout5.xml"/><Relationship Id="rId6" Type="http://schemas.openxmlformats.org/officeDocument/2006/relationships/image" Target="../media/image87.svg"/><Relationship Id="rId5" Type="http://schemas.openxmlformats.org/officeDocument/2006/relationships/image" Target="../media/image86.png"/><Relationship Id="rId4" Type="http://schemas.openxmlformats.org/officeDocument/2006/relationships/image" Target="../media/image85.jpeg"/><Relationship Id="rId9" Type="http://schemas.openxmlformats.org/officeDocument/2006/relationships/slide" Target="slide2.xml"/></Relationships>
</file>

<file path=ppt/slides/_rels/slide6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9.png"/><Relationship Id="rId7" Type="http://schemas.openxmlformats.org/officeDocument/2006/relationships/image" Target="../media/image88.png"/><Relationship Id="rId2" Type="http://schemas.openxmlformats.org/officeDocument/2006/relationships/image" Target="../media/image37.jpg"/><Relationship Id="rId1" Type="http://schemas.openxmlformats.org/officeDocument/2006/relationships/slideLayout" Target="../slideLayouts/slideLayout5.xml"/><Relationship Id="rId6" Type="http://schemas.openxmlformats.org/officeDocument/2006/relationships/image" Target="../media/image87.svg"/><Relationship Id="rId5" Type="http://schemas.openxmlformats.org/officeDocument/2006/relationships/image" Target="../media/image86.png"/><Relationship Id="rId4" Type="http://schemas.openxmlformats.org/officeDocument/2006/relationships/image" Target="../media/image85.jpeg"/><Relationship Id="rId9" Type="http://schemas.openxmlformats.org/officeDocument/2006/relationships/slide" Target="slide2.xml"/></Relationships>
</file>

<file path=ppt/slides/_rels/slide6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9.png"/><Relationship Id="rId7" Type="http://schemas.openxmlformats.org/officeDocument/2006/relationships/image" Target="../media/image88.png"/><Relationship Id="rId2" Type="http://schemas.openxmlformats.org/officeDocument/2006/relationships/image" Target="../media/image37.jpg"/><Relationship Id="rId1" Type="http://schemas.openxmlformats.org/officeDocument/2006/relationships/slideLayout" Target="../slideLayouts/slideLayout5.xml"/><Relationship Id="rId6" Type="http://schemas.openxmlformats.org/officeDocument/2006/relationships/image" Target="../media/image87.svg"/><Relationship Id="rId5" Type="http://schemas.openxmlformats.org/officeDocument/2006/relationships/image" Target="../media/image86.png"/><Relationship Id="rId4" Type="http://schemas.openxmlformats.org/officeDocument/2006/relationships/image" Target="../media/image85.jpeg"/><Relationship Id="rId9" Type="http://schemas.openxmlformats.org/officeDocument/2006/relationships/slide" Target="slide2.xml"/></Relationships>
</file>

<file path=ppt/slides/_rels/slide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7.jpg"/><Relationship Id="rId1" Type="http://schemas.openxmlformats.org/officeDocument/2006/relationships/slideLayout" Target="../slideLayouts/slideLayout5.xml"/><Relationship Id="rId6" Type="http://schemas.openxmlformats.org/officeDocument/2006/relationships/slide" Target="slide2.xml"/><Relationship Id="rId5" Type="http://schemas.openxmlformats.org/officeDocument/2006/relationships/image" Target="../media/image89.png"/><Relationship Id="rId4" Type="http://schemas.openxmlformats.org/officeDocument/2006/relationships/image" Target="../media/image85.jpeg"/></Relationships>
</file>

<file path=ppt/slides/_rels/slide6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9.png"/><Relationship Id="rId7" Type="http://schemas.openxmlformats.org/officeDocument/2006/relationships/image" Target="../media/image88.png"/><Relationship Id="rId2" Type="http://schemas.openxmlformats.org/officeDocument/2006/relationships/image" Target="../media/image37.jpg"/><Relationship Id="rId1" Type="http://schemas.openxmlformats.org/officeDocument/2006/relationships/slideLayout" Target="../slideLayouts/slideLayout5.xml"/><Relationship Id="rId6" Type="http://schemas.openxmlformats.org/officeDocument/2006/relationships/image" Target="../media/image87.svg"/><Relationship Id="rId5" Type="http://schemas.openxmlformats.org/officeDocument/2006/relationships/image" Target="../media/image86.png"/><Relationship Id="rId4" Type="http://schemas.openxmlformats.org/officeDocument/2006/relationships/image" Target="../media/image85.jpeg"/><Relationship Id="rId9" Type="http://schemas.openxmlformats.org/officeDocument/2006/relationships/slide" Target="slide2.xml"/></Relationships>
</file>

<file path=ppt/slides/_rels/slide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7.jpg"/><Relationship Id="rId1" Type="http://schemas.openxmlformats.org/officeDocument/2006/relationships/slideLayout" Target="../slideLayouts/slideLayout5.xml"/><Relationship Id="rId5" Type="http://schemas.openxmlformats.org/officeDocument/2006/relationships/slide" Target="slide2.xml"/><Relationship Id="rId4" Type="http://schemas.openxmlformats.org/officeDocument/2006/relationships/image" Target="../media/image85.jpeg"/></Relationships>
</file>

<file path=ppt/slides/_rels/slide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7.jpg"/><Relationship Id="rId1" Type="http://schemas.openxmlformats.org/officeDocument/2006/relationships/slideLayout" Target="../slideLayouts/slideLayout5.xml"/><Relationship Id="rId5" Type="http://schemas.openxmlformats.org/officeDocument/2006/relationships/slide" Target="slide2.xml"/><Relationship Id="rId4" Type="http://schemas.openxmlformats.org/officeDocument/2006/relationships/image" Target="../media/image85.jpeg"/></Relationships>
</file>

<file path=ppt/slides/_rels/slide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20.jpg"/><Relationship Id="rId7" Type="http://schemas.openxmlformats.org/officeDocument/2006/relationships/hyperlink" Target="https://www.hha.org.au/hand-hygiene/what-is-hand-hygien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nhhi.southrock.com/cgi-bin/RunProgress.cgi?msecs=6a7582b5ac995c701bff72df668d4843&amp;objid=4692330" TargetMode="External"/><Relationship Id="rId5" Type="http://schemas.openxmlformats.org/officeDocument/2006/relationships/image" Target="../media/image21.jpg"/><Relationship Id="rId10" Type="http://schemas.openxmlformats.org/officeDocument/2006/relationships/hyperlink" Target="https://www.youtube.com/watch?v=G6z5-RikOsg" TargetMode="External"/><Relationship Id="rId4" Type="http://schemas.openxmlformats.org/officeDocument/2006/relationships/image" Target="../media/image9.png"/><Relationship Id="rId9" Type="http://schemas.openxmlformats.org/officeDocument/2006/relationships/hyperlink" Target="https://www.youtube.com/watch?v=IisgnbMfKvI"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slide" Target="slide3.xml"/><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hyperlink" Target="https://www.youtube.com/watch?v=Hz6fyfxD4xE" TargetMode="External"/><Relationship Id="rId5" Type="http://schemas.openxmlformats.org/officeDocument/2006/relationships/hyperlink" Target="https://www.safetyandquality.gov.au/our-work/infection-prevention-and-control/national-hand-hygiene-initiative-nhhi/what-hand-hygiene/5-moments-hand-hygiene" TargetMode="Externa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7.png"/><Relationship Id="rId7" Type="http://schemas.openxmlformats.org/officeDocument/2006/relationships/image" Target="../media/image23.jp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slide" Target="slide3.xml"/><Relationship Id="rId5" Type="http://schemas.openxmlformats.org/officeDocument/2006/relationships/image" Target="../media/image9.png"/><Relationship Id="rId10" Type="http://schemas.openxmlformats.org/officeDocument/2006/relationships/image" Target="../media/image26.jpg"/><Relationship Id="rId4" Type="http://schemas.openxmlformats.org/officeDocument/2006/relationships/image" Target="../media/image6.png"/><Relationship Id="rId9"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DEDED"/>
          </a:solidFill>
        </p:spPr>
        <p:txBody>
          <a:bodyPr wrap="square" lIns="0" tIns="0" rIns="0" bIns="0" rtlCol="0"/>
          <a:lstStyle/>
          <a:p>
            <a:endParaRPr/>
          </a:p>
        </p:txBody>
      </p:sp>
      <p:pic>
        <p:nvPicPr>
          <p:cNvPr id="3074" name="Picture 2" descr="Great sex and a pizza or a house as clean as hospital room and a meal  cooked from scratch? – Soni Says">
            <a:extLst>
              <a:ext uri="{FF2B5EF4-FFF2-40B4-BE49-F238E27FC236}">
                <a16:creationId xmlns:a16="http://schemas.microsoft.com/office/drawing/2014/main" id="{C891223A-800E-F7A9-AC9A-9C1CA0D82B7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9" y="2313268"/>
            <a:ext cx="7815282" cy="521018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object 3"/>
          <p:cNvGrpSpPr/>
          <p:nvPr/>
        </p:nvGrpSpPr>
        <p:grpSpPr>
          <a:xfrm>
            <a:off x="7724813" y="1025319"/>
            <a:ext cx="10572750" cy="8105775"/>
            <a:chOff x="6683959" y="1085849"/>
            <a:chExt cx="10572750" cy="8105775"/>
          </a:xfrm>
        </p:grpSpPr>
        <p:sp>
          <p:nvSpPr>
            <p:cNvPr id="5" name="object 5"/>
            <p:cNvSpPr/>
            <p:nvPr/>
          </p:nvSpPr>
          <p:spPr>
            <a:xfrm>
              <a:off x="6683959" y="1085849"/>
              <a:ext cx="10572750" cy="8105775"/>
            </a:xfrm>
            <a:custGeom>
              <a:avLst/>
              <a:gdLst/>
              <a:ahLst/>
              <a:cxnLst/>
              <a:rect l="l" t="t" r="r" b="b"/>
              <a:pathLst>
                <a:path w="10572750" h="8105775">
                  <a:moveTo>
                    <a:pt x="10572750" y="8105775"/>
                  </a:moveTo>
                  <a:lnTo>
                    <a:pt x="0" y="8105775"/>
                  </a:lnTo>
                  <a:lnTo>
                    <a:pt x="0" y="0"/>
                  </a:lnTo>
                  <a:lnTo>
                    <a:pt x="10572750" y="0"/>
                  </a:lnTo>
                  <a:lnTo>
                    <a:pt x="10572750" y="8105775"/>
                  </a:lnTo>
                  <a:close/>
                </a:path>
              </a:pathLst>
            </a:custGeom>
            <a:solidFill>
              <a:srgbClr val="000000"/>
            </a:solidFill>
          </p:spPr>
          <p:txBody>
            <a:bodyPr wrap="square" lIns="0" tIns="0" rIns="0" bIns="0" rtlCol="0"/>
            <a:lstStyle/>
            <a:p>
              <a:endParaRPr/>
            </a:p>
          </p:txBody>
        </p:sp>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7974527" y="5270608"/>
              <a:ext cx="104775" cy="104775"/>
            </a:xfrm>
            <a:prstGeom prst="rect">
              <a:avLst/>
            </a:prstGeom>
          </p:spPr>
        </p:pic>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7974498" y="5670674"/>
              <a:ext cx="104774" cy="104774"/>
            </a:xfrm>
            <a:prstGeom prst="rect">
              <a:avLst/>
            </a:prstGeom>
          </p:spPr>
        </p:pic>
        <p:pic>
          <p:nvPicPr>
            <p:cNvPr id="8" name="object 8"/>
            <p:cNvPicPr/>
            <p:nvPr/>
          </p:nvPicPr>
          <p:blipFill>
            <a:blip r:embed="rId3" cstate="email">
              <a:extLst>
                <a:ext uri="{28A0092B-C50C-407E-A947-70E740481C1C}">
                  <a14:useLocalDpi xmlns:a14="http://schemas.microsoft.com/office/drawing/2010/main"/>
                </a:ext>
              </a:extLst>
            </a:blip>
            <a:stretch>
              <a:fillRect/>
            </a:stretch>
          </p:blipFill>
          <p:spPr>
            <a:xfrm>
              <a:off x="7974498" y="6070722"/>
              <a:ext cx="104774" cy="104774"/>
            </a:xfrm>
            <a:prstGeom prst="rect">
              <a:avLst/>
            </a:prstGeom>
          </p:spPr>
        </p:pic>
        <p:pic>
          <p:nvPicPr>
            <p:cNvPr id="9" name="object 9"/>
            <p:cNvPicPr/>
            <p:nvPr/>
          </p:nvPicPr>
          <p:blipFill>
            <a:blip r:embed="rId3" cstate="email">
              <a:extLst>
                <a:ext uri="{28A0092B-C50C-407E-A947-70E740481C1C}">
                  <a14:useLocalDpi xmlns:a14="http://schemas.microsoft.com/office/drawing/2010/main"/>
                </a:ext>
              </a:extLst>
            </a:blip>
            <a:stretch>
              <a:fillRect/>
            </a:stretch>
          </p:blipFill>
          <p:spPr>
            <a:xfrm>
              <a:off x="7974498" y="6470772"/>
              <a:ext cx="104774" cy="104774"/>
            </a:xfrm>
            <a:prstGeom prst="rect">
              <a:avLst/>
            </a:prstGeom>
          </p:spPr>
        </p:pic>
        <p:pic>
          <p:nvPicPr>
            <p:cNvPr id="10" name="object 10"/>
            <p:cNvPicPr/>
            <p:nvPr/>
          </p:nvPicPr>
          <p:blipFill>
            <a:blip r:embed="rId3" cstate="email">
              <a:extLst>
                <a:ext uri="{28A0092B-C50C-407E-A947-70E740481C1C}">
                  <a14:useLocalDpi xmlns:a14="http://schemas.microsoft.com/office/drawing/2010/main"/>
                </a:ext>
              </a:extLst>
            </a:blip>
            <a:stretch>
              <a:fillRect/>
            </a:stretch>
          </p:blipFill>
          <p:spPr>
            <a:xfrm>
              <a:off x="7974498" y="6870820"/>
              <a:ext cx="104774" cy="104774"/>
            </a:xfrm>
            <a:prstGeom prst="rect">
              <a:avLst/>
            </a:prstGeom>
          </p:spPr>
        </p:pic>
      </p:grpSp>
      <p:sp>
        <p:nvSpPr>
          <p:cNvPr id="11" name="object 11"/>
          <p:cNvSpPr txBox="1"/>
          <p:nvPr/>
        </p:nvSpPr>
        <p:spPr>
          <a:xfrm>
            <a:off x="8236689" y="5078207"/>
            <a:ext cx="6481445" cy="2025650"/>
          </a:xfrm>
          <a:prstGeom prst="rect">
            <a:avLst/>
          </a:prstGeom>
        </p:spPr>
        <p:txBody>
          <a:bodyPr vert="horz" wrap="square" lIns="0" tIns="62230" rIns="0" bIns="0" rtlCol="0">
            <a:spAutoFit/>
          </a:bodyPr>
          <a:lstStyle/>
          <a:p>
            <a:pPr marL="12700">
              <a:lnSpc>
                <a:spcPct val="100000"/>
              </a:lnSpc>
              <a:spcBef>
                <a:spcPts val="490"/>
              </a:spcBef>
            </a:pPr>
            <a:r>
              <a:rPr sz="2300" spc="-35" dirty="0">
                <a:solidFill>
                  <a:srgbClr val="FFFFFF"/>
                </a:solidFill>
                <a:latin typeface="Verdana"/>
                <a:cs typeface="Verdana"/>
              </a:rPr>
              <a:t>Prepare</a:t>
            </a:r>
            <a:r>
              <a:rPr sz="2300" spc="-155" dirty="0">
                <a:solidFill>
                  <a:srgbClr val="FFFFFF"/>
                </a:solidFill>
                <a:latin typeface="Verdana"/>
                <a:cs typeface="Verdana"/>
              </a:rPr>
              <a:t> </a:t>
            </a:r>
            <a:r>
              <a:rPr sz="2300" spc="-35" dirty="0">
                <a:solidFill>
                  <a:srgbClr val="FFFFFF"/>
                </a:solidFill>
                <a:latin typeface="Verdana"/>
                <a:cs typeface="Verdana"/>
              </a:rPr>
              <a:t>to</a:t>
            </a:r>
            <a:r>
              <a:rPr sz="2300" spc="-155" dirty="0">
                <a:solidFill>
                  <a:srgbClr val="FFFFFF"/>
                </a:solidFill>
                <a:latin typeface="Verdana"/>
                <a:cs typeface="Verdana"/>
              </a:rPr>
              <a:t> </a:t>
            </a:r>
            <a:r>
              <a:rPr sz="2300" spc="-20" dirty="0">
                <a:solidFill>
                  <a:srgbClr val="FFFFFF"/>
                </a:solidFill>
                <a:latin typeface="Verdana"/>
                <a:cs typeface="Verdana"/>
              </a:rPr>
              <a:t>clean</a:t>
            </a:r>
            <a:endParaRPr sz="2300" dirty="0">
              <a:latin typeface="Verdana"/>
              <a:cs typeface="Verdana"/>
            </a:endParaRPr>
          </a:p>
          <a:p>
            <a:pPr marL="12700" marR="5080">
              <a:lnSpc>
                <a:spcPct val="114100"/>
              </a:lnSpc>
            </a:pPr>
            <a:r>
              <a:rPr sz="2300" dirty="0">
                <a:solidFill>
                  <a:srgbClr val="FFFFFF"/>
                </a:solidFill>
                <a:latin typeface="Verdana"/>
                <a:cs typeface="Verdana"/>
              </a:rPr>
              <a:t>Clean</a:t>
            </a:r>
            <a:r>
              <a:rPr sz="2300" spc="-100" dirty="0">
                <a:solidFill>
                  <a:srgbClr val="FFFFFF"/>
                </a:solidFill>
                <a:latin typeface="Verdana"/>
                <a:cs typeface="Verdana"/>
              </a:rPr>
              <a:t> </a:t>
            </a:r>
            <a:r>
              <a:rPr sz="2300" dirty="0">
                <a:solidFill>
                  <a:srgbClr val="FFFFFF"/>
                </a:solidFill>
                <a:latin typeface="Verdana"/>
                <a:cs typeface="Verdana"/>
              </a:rPr>
              <a:t>and</a:t>
            </a:r>
            <a:r>
              <a:rPr sz="2300" spc="-95" dirty="0">
                <a:solidFill>
                  <a:srgbClr val="FFFFFF"/>
                </a:solidFill>
                <a:latin typeface="Verdana"/>
                <a:cs typeface="Verdana"/>
              </a:rPr>
              <a:t> </a:t>
            </a:r>
            <a:r>
              <a:rPr sz="2300" spc="-20" dirty="0">
                <a:solidFill>
                  <a:srgbClr val="FFFFFF"/>
                </a:solidFill>
                <a:latin typeface="Verdana"/>
                <a:cs typeface="Verdana"/>
              </a:rPr>
              <a:t>maintain</a:t>
            </a:r>
            <a:r>
              <a:rPr sz="2300" spc="-95" dirty="0">
                <a:solidFill>
                  <a:srgbClr val="FFFFFF"/>
                </a:solidFill>
                <a:latin typeface="Verdana"/>
                <a:cs typeface="Verdana"/>
              </a:rPr>
              <a:t> </a:t>
            </a:r>
            <a:r>
              <a:rPr sz="2300" dirty="0">
                <a:solidFill>
                  <a:srgbClr val="FFFFFF"/>
                </a:solidFill>
                <a:latin typeface="Verdana"/>
                <a:cs typeface="Verdana"/>
              </a:rPr>
              <a:t>surfaces</a:t>
            </a:r>
            <a:r>
              <a:rPr sz="2300" spc="-100" dirty="0">
                <a:solidFill>
                  <a:srgbClr val="FFFFFF"/>
                </a:solidFill>
                <a:latin typeface="Verdana"/>
                <a:cs typeface="Verdana"/>
              </a:rPr>
              <a:t> </a:t>
            </a:r>
            <a:r>
              <a:rPr sz="2300" spc="-95" dirty="0">
                <a:solidFill>
                  <a:srgbClr val="FFFFFF"/>
                </a:solidFill>
                <a:latin typeface="Verdana"/>
                <a:cs typeface="Verdana"/>
              </a:rPr>
              <a:t>in </a:t>
            </a:r>
            <a:r>
              <a:rPr sz="2300" dirty="0">
                <a:solidFill>
                  <a:srgbClr val="FFFFFF"/>
                </a:solidFill>
                <a:latin typeface="Verdana"/>
                <a:cs typeface="Verdana"/>
              </a:rPr>
              <a:t>clinical</a:t>
            </a:r>
            <a:r>
              <a:rPr sz="2300" spc="-95" dirty="0">
                <a:solidFill>
                  <a:srgbClr val="FFFFFF"/>
                </a:solidFill>
                <a:latin typeface="Verdana"/>
                <a:cs typeface="Verdana"/>
              </a:rPr>
              <a:t> </a:t>
            </a:r>
            <a:r>
              <a:rPr sz="2300" spc="-10" dirty="0">
                <a:solidFill>
                  <a:srgbClr val="FFFFFF"/>
                </a:solidFill>
                <a:latin typeface="Verdana"/>
                <a:cs typeface="Verdana"/>
              </a:rPr>
              <a:t>areas </a:t>
            </a:r>
            <a:r>
              <a:rPr sz="2300" spc="-114" dirty="0">
                <a:solidFill>
                  <a:srgbClr val="FFFFFF"/>
                </a:solidFill>
                <a:latin typeface="Verdana"/>
                <a:cs typeface="Verdana"/>
              </a:rPr>
              <a:t>Ensure</a:t>
            </a:r>
            <a:r>
              <a:rPr sz="2300" spc="-75" dirty="0">
                <a:solidFill>
                  <a:srgbClr val="FFFFFF"/>
                </a:solidFill>
                <a:latin typeface="Verdana"/>
                <a:cs typeface="Verdana"/>
              </a:rPr>
              <a:t> </a:t>
            </a:r>
            <a:r>
              <a:rPr sz="2300" dirty="0">
                <a:solidFill>
                  <a:srgbClr val="FFFFFF"/>
                </a:solidFill>
                <a:latin typeface="Verdana"/>
                <a:cs typeface="Verdana"/>
              </a:rPr>
              <a:t>maintenance</a:t>
            </a:r>
            <a:r>
              <a:rPr sz="2300" spc="-75" dirty="0">
                <a:solidFill>
                  <a:srgbClr val="FFFFFF"/>
                </a:solidFill>
                <a:latin typeface="Verdana"/>
                <a:cs typeface="Verdana"/>
              </a:rPr>
              <a:t> </a:t>
            </a:r>
            <a:r>
              <a:rPr sz="2300" dirty="0">
                <a:solidFill>
                  <a:srgbClr val="FFFFFF"/>
                </a:solidFill>
                <a:latin typeface="Verdana"/>
                <a:cs typeface="Verdana"/>
              </a:rPr>
              <a:t>of</a:t>
            </a:r>
            <a:r>
              <a:rPr sz="2300" spc="-75" dirty="0">
                <a:solidFill>
                  <a:srgbClr val="FFFFFF"/>
                </a:solidFill>
                <a:latin typeface="Verdana"/>
                <a:cs typeface="Verdana"/>
              </a:rPr>
              <a:t> </a:t>
            </a:r>
            <a:r>
              <a:rPr sz="2300" dirty="0">
                <a:solidFill>
                  <a:srgbClr val="FFFFFF"/>
                </a:solidFill>
                <a:latin typeface="Verdana"/>
                <a:cs typeface="Verdana"/>
              </a:rPr>
              <a:t>cleaning</a:t>
            </a:r>
            <a:r>
              <a:rPr sz="2300" spc="-75" dirty="0">
                <a:solidFill>
                  <a:srgbClr val="FFFFFF"/>
                </a:solidFill>
                <a:latin typeface="Verdana"/>
                <a:cs typeface="Verdana"/>
              </a:rPr>
              <a:t> </a:t>
            </a:r>
            <a:r>
              <a:rPr sz="2300" spc="-10" dirty="0">
                <a:solidFill>
                  <a:srgbClr val="FFFFFF"/>
                </a:solidFill>
                <a:latin typeface="Verdana"/>
                <a:cs typeface="Verdana"/>
              </a:rPr>
              <a:t>standards </a:t>
            </a:r>
            <a:r>
              <a:rPr sz="2300" dirty="0">
                <a:solidFill>
                  <a:srgbClr val="FFFFFF"/>
                </a:solidFill>
                <a:latin typeface="Verdana"/>
                <a:cs typeface="Verdana"/>
              </a:rPr>
              <a:t>Manage</a:t>
            </a:r>
            <a:r>
              <a:rPr sz="2300" spc="145" dirty="0">
                <a:solidFill>
                  <a:srgbClr val="FFFFFF"/>
                </a:solidFill>
                <a:latin typeface="Verdana"/>
                <a:cs typeface="Verdana"/>
              </a:rPr>
              <a:t> </a:t>
            </a:r>
            <a:r>
              <a:rPr sz="2300" spc="-10" dirty="0">
                <a:solidFill>
                  <a:srgbClr val="FFFFFF"/>
                </a:solidFill>
                <a:latin typeface="Verdana"/>
                <a:cs typeface="Verdana"/>
              </a:rPr>
              <a:t>waste</a:t>
            </a:r>
            <a:endParaRPr sz="2300" dirty="0">
              <a:latin typeface="Verdana"/>
              <a:cs typeface="Verdana"/>
            </a:endParaRPr>
          </a:p>
          <a:p>
            <a:pPr marL="12700">
              <a:lnSpc>
                <a:spcPct val="100000"/>
              </a:lnSpc>
              <a:spcBef>
                <a:spcPts val="390"/>
              </a:spcBef>
            </a:pPr>
            <a:r>
              <a:rPr sz="2300" spc="-120" dirty="0">
                <a:solidFill>
                  <a:srgbClr val="FFFFFF"/>
                </a:solidFill>
                <a:latin typeface="Verdana"/>
                <a:cs typeface="Verdana"/>
              </a:rPr>
              <a:t>Store</a:t>
            </a:r>
            <a:r>
              <a:rPr sz="2300" spc="-95" dirty="0">
                <a:solidFill>
                  <a:srgbClr val="FFFFFF"/>
                </a:solidFill>
                <a:latin typeface="Verdana"/>
                <a:cs typeface="Verdana"/>
              </a:rPr>
              <a:t> </a:t>
            </a:r>
            <a:r>
              <a:rPr sz="2300" spc="-10" dirty="0">
                <a:solidFill>
                  <a:srgbClr val="FFFFFF"/>
                </a:solidFill>
                <a:latin typeface="Verdana"/>
                <a:cs typeface="Verdana"/>
              </a:rPr>
              <a:t>equipment</a:t>
            </a:r>
            <a:r>
              <a:rPr sz="2300" spc="-95" dirty="0">
                <a:solidFill>
                  <a:srgbClr val="FFFFFF"/>
                </a:solidFill>
                <a:latin typeface="Verdana"/>
                <a:cs typeface="Verdana"/>
              </a:rPr>
              <a:t> </a:t>
            </a:r>
            <a:r>
              <a:rPr sz="2300" dirty="0">
                <a:solidFill>
                  <a:srgbClr val="FFFFFF"/>
                </a:solidFill>
                <a:latin typeface="Verdana"/>
                <a:cs typeface="Verdana"/>
              </a:rPr>
              <a:t>and</a:t>
            </a:r>
            <a:r>
              <a:rPr sz="2300" spc="-95" dirty="0">
                <a:solidFill>
                  <a:srgbClr val="FFFFFF"/>
                </a:solidFill>
                <a:latin typeface="Verdana"/>
                <a:cs typeface="Verdana"/>
              </a:rPr>
              <a:t> </a:t>
            </a:r>
            <a:r>
              <a:rPr sz="2300" dirty="0">
                <a:solidFill>
                  <a:srgbClr val="FFFFFF"/>
                </a:solidFill>
                <a:latin typeface="Verdana"/>
                <a:cs typeface="Verdana"/>
              </a:rPr>
              <a:t>cleaning</a:t>
            </a:r>
            <a:r>
              <a:rPr sz="2300" spc="-90" dirty="0">
                <a:solidFill>
                  <a:srgbClr val="FFFFFF"/>
                </a:solidFill>
                <a:latin typeface="Verdana"/>
                <a:cs typeface="Verdana"/>
              </a:rPr>
              <a:t> </a:t>
            </a:r>
            <a:r>
              <a:rPr sz="2300" dirty="0">
                <a:solidFill>
                  <a:srgbClr val="FFFFFF"/>
                </a:solidFill>
                <a:latin typeface="Verdana"/>
                <a:cs typeface="Verdana"/>
              </a:rPr>
              <a:t>agents</a:t>
            </a:r>
            <a:r>
              <a:rPr sz="2300" spc="-95" dirty="0">
                <a:solidFill>
                  <a:srgbClr val="FFFFFF"/>
                </a:solidFill>
                <a:latin typeface="Verdana"/>
                <a:cs typeface="Verdana"/>
              </a:rPr>
              <a:t> </a:t>
            </a:r>
            <a:r>
              <a:rPr sz="2300" spc="-10" dirty="0">
                <a:solidFill>
                  <a:srgbClr val="FFFFFF"/>
                </a:solidFill>
                <a:latin typeface="Verdana"/>
                <a:cs typeface="Verdana"/>
              </a:rPr>
              <a:t>safely</a:t>
            </a:r>
            <a:endParaRPr sz="2300" dirty="0">
              <a:latin typeface="Verdana"/>
              <a:cs typeface="Verdana"/>
            </a:endParaRPr>
          </a:p>
        </p:txBody>
      </p:sp>
      <p:grpSp>
        <p:nvGrpSpPr>
          <p:cNvPr id="12" name="object 12"/>
          <p:cNvGrpSpPr/>
          <p:nvPr/>
        </p:nvGrpSpPr>
        <p:grpSpPr>
          <a:xfrm>
            <a:off x="7817081" y="1488675"/>
            <a:ext cx="10276840" cy="8452485"/>
            <a:chOff x="7724820" y="1530187"/>
            <a:chExt cx="10276840" cy="8452485"/>
          </a:xfrm>
        </p:grpSpPr>
        <p:sp>
          <p:nvSpPr>
            <p:cNvPr id="13" name="object 13"/>
            <p:cNvSpPr/>
            <p:nvPr/>
          </p:nvSpPr>
          <p:spPr>
            <a:xfrm>
              <a:off x="7724813" y="1530196"/>
              <a:ext cx="8496300" cy="3439795"/>
            </a:xfrm>
            <a:custGeom>
              <a:avLst/>
              <a:gdLst/>
              <a:ahLst/>
              <a:cxnLst/>
              <a:rect l="l" t="t" r="r" b="b"/>
              <a:pathLst>
                <a:path w="8496300" h="3439795">
                  <a:moveTo>
                    <a:pt x="8496300" y="3325457"/>
                  </a:moveTo>
                  <a:lnTo>
                    <a:pt x="0" y="3325457"/>
                  </a:lnTo>
                  <a:lnTo>
                    <a:pt x="0" y="3439757"/>
                  </a:lnTo>
                  <a:lnTo>
                    <a:pt x="8496300" y="3439757"/>
                  </a:lnTo>
                  <a:lnTo>
                    <a:pt x="8496300" y="3325457"/>
                  </a:lnTo>
                  <a:close/>
                </a:path>
                <a:path w="8496300" h="3439795">
                  <a:moveTo>
                    <a:pt x="8496300" y="0"/>
                  </a:moveTo>
                  <a:lnTo>
                    <a:pt x="0" y="0"/>
                  </a:lnTo>
                  <a:lnTo>
                    <a:pt x="0" y="114300"/>
                  </a:lnTo>
                  <a:lnTo>
                    <a:pt x="8496300" y="114300"/>
                  </a:lnTo>
                  <a:lnTo>
                    <a:pt x="8496300" y="0"/>
                  </a:lnTo>
                  <a:close/>
                </a:path>
              </a:pathLst>
            </a:custGeom>
            <a:solidFill>
              <a:srgbClr val="FFFFFF"/>
            </a:solidFill>
          </p:spPr>
          <p:txBody>
            <a:bodyPr wrap="square" lIns="0" tIns="0" rIns="0" bIns="0" rtlCol="0"/>
            <a:lstStyle/>
            <a:p>
              <a:endParaRPr/>
            </a:p>
          </p:txBody>
        </p:sp>
        <p:pic>
          <p:nvPicPr>
            <p:cNvPr id="14" name="object 14">
              <a:hlinkClick r:id="rId4" action="ppaction://hlinksldjump"/>
            </p:cNvPr>
            <p:cNvPicPr/>
            <p:nvPr/>
          </p:nvPicPr>
          <p:blipFill>
            <a:blip r:embed="rId5" cstate="email">
              <a:extLst>
                <a:ext uri="{28A0092B-C50C-407E-A947-70E740481C1C}">
                  <a14:useLocalDpi xmlns:a14="http://schemas.microsoft.com/office/drawing/2010/main"/>
                </a:ext>
              </a:extLst>
            </a:blip>
            <a:stretch>
              <a:fillRect/>
            </a:stretch>
          </p:blipFill>
          <p:spPr>
            <a:xfrm>
              <a:off x="17058162" y="9258300"/>
              <a:ext cx="942974" cy="723899"/>
            </a:xfrm>
            <a:prstGeom prst="rect">
              <a:avLst/>
            </a:prstGeom>
          </p:spPr>
        </p:pic>
      </p:grpSp>
      <p:sp>
        <p:nvSpPr>
          <p:cNvPr id="15" name="object 15"/>
          <p:cNvSpPr txBox="1">
            <a:spLocks noGrp="1"/>
          </p:cNvSpPr>
          <p:nvPr>
            <p:ph type="title"/>
          </p:nvPr>
        </p:nvSpPr>
        <p:spPr>
          <a:xfrm>
            <a:off x="8142230" y="2208422"/>
            <a:ext cx="7659370" cy="1939925"/>
          </a:xfrm>
          <a:prstGeom prst="rect">
            <a:avLst/>
          </a:prstGeom>
        </p:spPr>
        <p:txBody>
          <a:bodyPr vert="horz" wrap="square" lIns="0" tIns="12700" rIns="0" bIns="0" rtlCol="0">
            <a:spAutoFit/>
          </a:bodyPr>
          <a:lstStyle/>
          <a:p>
            <a:pPr marL="12700" marR="5080" algn="ctr">
              <a:lnSpc>
                <a:spcPct val="116300"/>
              </a:lnSpc>
              <a:spcBef>
                <a:spcPts val="100"/>
              </a:spcBef>
            </a:pPr>
            <a:r>
              <a:rPr sz="3600" spc="-315" dirty="0">
                <a:solidFill>
                  <a:srgbClr val="FFFFFF"/>
                </a:solidFill>
              </a:rPr>
              <a:t>HLTHSS003</a:t>
            </a:r>
            <a:r>
              <a:rPr sz="3600" spc="-150" dirty="0">
                <a:solidFill>
                  <a:srgbClr val="FFFFFF"/>
                </a:solidFill>
              </a:rPr>
              <a:t> </a:t>
            </a:r>
            <a:r>
              <a:rPr sz="3600" spc="360" dirty="0">
                <a:solidFill>
                  <a:srgbClr val="FFFFFF"/>
                </a:solidFill>
              </a:rPr>
              <a:t>-</a:t>
            </a:r>
            <a:r>
              <a:rPr sz="3600" spc="-145" dirty="0">
                <a:solidFill>
                  <a:srgbClr val="FFFFFF"/>
                </a:solidFill>
              </a:rPr>
              <a:t> </a:t>
            </a:r>
            <a:r>
              <a:rPr sz="3600" spc="-310" dirty="0">
                <a:solidFill>
                  <a:srgbClr val="FFFFFF"/>
                </a:solidFill>
              </a:rPr>
              <a:t>PERFORM</a:t>
            </a:r>
            <a:r>
              <a:rPr sz="3600" spc="-145" dirty="0">
                <a:solidFill>
                  <a:srgbClr val="FFFFFF"/>
                </a:solidFill>
              </a:rPr>
              <a:t> </a:t>
            </a:r>
            <a:r>
              <a:rPr sz="3600" spc="-390" dirty="0">
                <a:solidFill>
                  <a:srgbClr val="FFFFFF"/>
                </a:solidFill>
              </a:rPr>
              <a:t>GENERAL </a:t>
            </a:r>
            <a:r>
              <a:rPr sz="3600" spc="-345" dirty="0">
                <a:solidFill>
                  <a:srgbClr val="FFFFFF"/>
                </a:solidFill>
              </a:rPr>
              <a:t>CLEANING</a:t>
            </a:r>
            <a:r>
              <a:rPr sz="3600" spc="-140" dirty="0">
                <a:solidFill>
                  <a:srgbClr val="FFFFFF"/>
                </a:solidFill>
              </a:rPr>
              <a:t> </a:t>
            </a:r>
            <a:r>
              <a:rPr sz="3600" spc="-245" dirty="0">
                <a:solidFill>
                  <a:srgbClr val="FFFFFF"/>
                </a:solidFill>
              </a:rPr>
              <a:t>TASKS</a:t>
            </a:r>
            <a:r>
              <a:rPr sz="3600" spc="-140" dirty="0">
                <a:solidFill>
                  <a:srgbClr val="FFFFFF"/>
                </a:solidFill>
              </a:rPr>
              <a:t> </a:t>
            </a:r>
            <a:r>
              <a:rPr sz="3600" spc="-555" dirty="0">
                <a:solidFill>
                  <a:srgbClr val="FFFFFF"/>
                </a:solidFill>
              </a:rPr>
              <a:t>IN</a:t>
            </a:r>
            <a:r>
              <a:rPr sz="3600" spc="-140" dirty="0">
                <a:solidFill>
                  <a:srgbClr val="FFFFFF"/>
                </a:solidFill>
              </a:rPr>
              <a:t> </a:t>
            </a:r>
            <a:r>
              <a:rPr sz="3600" spc="-254" dirty="0">
                <a:solidFill>
                  <a:srgbClr val="FFFFFF"/>
                </a:solidFill>
              </a:rPr>
              <a:t>A</a:t>
            </a:r>
            <a:r>
              <a:rPr sz="3600" spc="-140" dirty="0">
                <a:solidFill>
                  <a:srgbClr val="FFFFFF"/>
                </a:solidFill>
              </a:rPr>
              <a:t> </a:t>
            </a:r>
            <a:r>
              <a:rPr sz="3600" spc="-405" dirty="0">
                <a:solidFill>
                  <a:srgbClr val="FFFFFF"/>
                </a:solidFill>
              </a:rPr>
              <a:t>CLINICAL </a:t>
            </a:r>
            <a:r>
              <a:rPr sz="3600" spc="-370" dirty="0">
                <a:solidFill>
                  <a:srgbClr val="FFFFFF"/>
                </a:solidFill>
              </a:rPr>
              <a:t>SETTING</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8000" cy="10287000"/>
            <a:chOff x="0" y="0"/>
            <a:chExt cx="18288000" cy="10287000"/>
          </a:xfrm>
        </p:grpSpPr>
        <p:pic>
          <p:nvPicPr>
            <p:cNvPr id="3" name="object 3"/>
            <p:cNvPicPr/>
            <p:nvPr/>
          </p:nvPicPr>
          <p:blipFill>
            <a:blip r:embed="rId2" cstate="print"/>
            <a:stretch>
              <a:fillRect/>
            </a:stretch>
          </p:blipFill>
          <p:spPr>
            <a:xfrm>
              <a:off x="0" y="0"/>
              <a:ext cx="18288000" cy="10286999"/>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247775" y="3854439"/>
              <a:ext cx="114300" cy="114300"/>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247771" y="5111752"/>
              <a:ext cx="114299" cy="114299"/>
            </a:xfrm>
            <a:prstGeom prst="rect">
              <a:avLst/>
            </a:prstGeom>
          </p:spPr>
        </p:pic>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1247771" y="6788148"/>
              <a:ext cx="114299" cy="114299"/>
            </a:xfrm>
            <a:prstGeom prst="rect">
              <a:avLst/>
            </a:prstGeom>
          </p:spPr>
        </p:pic>
      </p:grpSp>
      <p:sp>
        <p:nvSpPr>
          <p:cNvPr id="7" name="object 7"/>
          <p:cNvSpPr txBox="1"/>
          <p:nvPr/>
        </p:nvSpPr>
        <p:spPr>
          <a:xfrm>
            <a:off x="1015994" y="1978671"/>
            <a:ext cx="7486650" cy="5892800"/>
          </a:xfrm>
          <a:prstGeom prst="rect">
            <a:avLst/>
          </a:prstGeom>
        </p:spPr>
        <p:txBody>
          <a:bodyPr vert="horz" wrap="square" lIns="0" tIns="12700" rIns="0" bIns="0" rtlCol="0">
            <a:spAutoFit/>
          </a:bodyPr>
          <a:lstStyle/>
          <a:p>
            <a:pPr marL="12700" marR="355600">
              <a:lnSpc>
                <a:spcPct val="114599"/>
              </a:lnSpc>
              <a:spcBef>
                <a:spcPts val="100"/>
              </a:spcBef>
            </a:pPr>
            <a:r>
              <a:rPr sz="2400" dirty="0">
                <a:latin typeface="Verdana"/>
                <a:cs typeface="Verdana"/>
              </a:rPr>
              <a:t>Hand</a:t>
            </a:r>
            <a:r>
              <a:rPr sz="2400" spc="-140" dirty="0">
                <a:latin typeface="Verdana"/>
                <a:cs typeface="Verdana"/>
              </a:rPr>
              <a:t> </a:t>
            </a:r>
            <a:r>
              <a:rPr sz="2400" spc="-35" dirty="0">
                <a:latin typeface="Verdana"/>
                <a:cs typeface="Verdana"/>
              </a:rPr>
              <a:t>hygiene</a:t>
            </a:r>
            <a:r>
              <a:rPr sz="2400" spc="-140" dirty="0">
                <a:latin typeface="Verdana"/>
                <a:cs typeface="Verdana"/>
              </a:rPr>
              <a:t> </a:t>
            </a:r>
            <a:r>
              <a:rPr sz="2400" dirty="0">
                <a:latin typeface="Verdana"/>
                <a:cs typeface="Verdana"/>
              </a:rPr>
              <a:t>products</a:t>
            </a:r>
            <a:r>
              <a:rPr sz="2400" spc="-140" dirty="0">
                <a:latin typeface="Verdana"/>
                <a:cs typeface="Verdana"/>
              </a:rPr>
              <a:t> </a:t>
            </a:r>
            <a:r>
              <a:rPr sz="2400" spc="-20" dirty="0">
                <a:latin typeface="Verdana"/>
                <a:cs typeface="Verdana"/>
              </a:rPr>
              <a:t>should</a:t>
            </a:r>
            <a:r>
              <a:rPr sz="2400" spc="-135" dirty="0">
                <a:latin typeface="Verdana"/>
                <a:cs typeface="Verdana"/>
              </a:rPr>
              <a:t> </a:t>
            </a:r>
            <a:r>
              <a:rPr sz="2400" dirty="0">
                <a:latin typeface="Verdana"/>
                <a:cs typeface="Verdana"/>
              </a:rPr>
              <a:t>be</a:t>
            </a:r>
            <a:r>
              <a:rPr sz="2400" spc="-140" dirty="0">
                <a:latin typeface="Verdana"/>
                <a:cs typeface="Verdana"/>
              </a:rPr>
              <a:t> </a:t>
            </a:r>
            <a:r>
              <a:rPr sz="2400" spc="-10" dirty="0">
                <a:latin typeface="Verdana"/>
                <a:cs typeface="Verdana"/>
              </a:rPr>
              <a:t>evaluated</a:t>
            </a:r>
            <a:r>
              <a:rPr sz="2400" spc="-140" dirty="0">
                <a:latin typeface="Verdana"/>
                <a:cs typeface="Verdana"/>
              </a:rPr>
              <a:t> </a:t>
            </a:r>
            <a:r>
              <a:rPr sz="2400" spc="-25" dirty="0">
                <a:latin typeface="Verdana"/>
                <a:cs typeface="Verdana"/>
              </a:rPr>
              <a:t>for </a:t>
            </a:r>
            <a:r>
              <a:rPr sz="2400" spc="-100" dirty="0">
                <a:latin typeface="Verdana"/>
                <a:cs typeface="Verdana"/>
              </a:rPr>
              <a:t>safety,</a:t>
            </a:r>
            <a:r>
              <a:rPr sz="2400" spc="-75" dirty="0">
                <a:latin typeface="Verdana"/>
                <a:cs typeface="Verdana"/>
              </a:rPr>
              <a:t> </a:t>
            </a:r>
            <a:r>
              <a:rPr sz="2400" spc="-55" dirty="0">
                <a:latin typeface="Verdana"/>
                <a:cs typeface="Verdana"/>
              </a:rPr>
              <a:t>quality</a:t>
            </a:r>
            <a:r>
              <a:rPr sz="2400" spc="-75" dirty="0">
                <a:latin typeface="Verdana"/>
                <a:cs typeface="Verdana"/>
              </a:rPr>
              <a:t> </a:t>
            </a:r>
            <a:r>
              <a:rPr sz="2400" dirty="0">
                <a:latin typeface="Verdana"/>
                <a:cs typeface="Verdana"/>
              </a:rPr>
              <a:t>and</a:t>
            </a:r>
            <a:r>
              <a:rPr sz="2400" spc="-75" dirty="0">
                <a:latin typeface="Verdana"/>
                <a:cs typeface="Verdana"/>
              </a:rPr>
              <a:t> </a:t>
            </a:r>
            <a:r>
              <a:rPr sz="2400" spc="-10" dirty="0">
                <a:latin typeface="Verdana"/>
                <a:cs typeface="Verdana"/>
              </a:rPr>
              <a:t>effectiveness.</a:t>
            </a:r>
            <a:endParaRPr sz="2400">
              <a:latin typeface="Verdana"/>
              <a:cs typeface="Verdana"/>
            </a:endParaRPr>
          </a:p>
          <a:p>
            <a:pPr>
              <a:lnSpc>
                <a:spcPct val="100000"/>
              </a:lnSpc>
              <a:spcBef>
                <a:spcPts val="800"/>
              </a:spcBef>
            </a:pPr>
            <a:endParaRPr sz="2400">
              <a:latin typeface="Verdana"/>
              <a:cs typeface="Verdana"/>
            </a:endParaRPr>
          </a:p>
          <a:p>
            <a:pPr marL="12700">
              <a:lnSpc>
                <a:spcPct val="100000"/>
              </a:lnSpc>
            </a:pPr>
            <a:r>
              <a:rPr sz="2400" spc="-10" dirty="0">
                <a:latin typeface="Verdana"/>
                <a:cs typeface="Verdana"/>
              </a:rPr>
              <a:t>Plain</a:t>
            </a:r>
            <a:r>
              <a:rPr sz="2400" spc="-190" dirty="0">
                <a:latin typeface="Verdana"/>
                <a:cs typeface="Verdana"/>
              </a:rPr>
              <a:t> </a:t>
            </a:r>
            <a:r>
              <a:rPr sz="2400" spc="60" dirty="0">
                <a:latin typeface="Verdana"/>
                <a:cs typeface="Verdana"/>
              </a:rPr>
              <a:t>soap</a:t>
            </a:r>
            <a:endParaRPr sz="2400">
              <a:latin typeface="Verdana"/>
              <a:cs typeface="Verdana"/>
            </a:endParaRPr>
          </a:p>
          <a:p>
            <a:pPr marL="530225">
              <a:lnSpc>
                <a:spcPct val="100000"/>
              </a:lnSpc>
              <a:spcBef>
                <a:spcPts val="420"/>
              </a:spcBef>
            </a:pPr>
            <a:r>
              <a:rPr sz="2400" spc="-10" dirty="0">
                <a:latin typeface="Verdana"/>
                <a:cs typeface="Verdana"/>
              </a:rPr>
              <a:t>Has</a:t>
            </a:r>
            <a:r>
              <a:rPr sz="2400" spc="-165" dirty="0">
                <a:latin typeface="Verdana"/>
                <a:cs typeface="Verdana"/>
              </a:rPr>
              <a:t> </a:t>
            </a:r>
            <a:r>
              <a:rPr sz="2400" dirty="0">
                <a:latin typeface="Verdana"/>
                <a:cs typeface="Verdana"/>
              </a:rPr>
              <a:t>small</a:t>
            </a:r>
            <a:r>
              <a:rPr sz="2400" spc="-160" dirty="0">
                <a:latin typeface="Verdana"/>
                <a:cs typeface="Verdana"/>
              </a:rPr>
              <a:t> </a:t>
            </a:r>
            <a:r>
              <a:rPr sz="2400" spc="-25" dirty="0">
                <a:latin typeface="Verdana"/>
                <a:cs typeface="Verdana"/>
              </a:rPr>
              <a:t>antimicrobial</a:t>
            </a:r>
            <a:r>
              <a:rPr sz="2400" spc="-160" dirty="0">
                <a:latin typeface="Verdana"/>
                <a:cs typeface="Verdana"/>
              </a:rPr>
              <a:t> </a:t>
            </a:r>
            <a:r>
              <a:rPr sz="2400" spc="-10" dirty="0">
                <a:latin typeface="Verdana"/>
                <a:cs typeface="Verdana"/>
              </a:rPr>
              <a:t>activity</a:t>
            </a:r>
            <a:endParaRPr sz="2400">
              <a:latin typeface="Verdana"/>
              <a:cs typeface="Verdana"/>
            </a:endParaRPr>
          </a:p>
          <a:p>
            <a:pPr>
              <a:lnSpc>
                <a:spcPct val="100000"/>
              </a:lnSpc>
              <a:spcBef>
                <a:spcPts val="805"/>
              </a:spcBef>
            </a:pPr>
            <a:endParaRPr sz="2400">
              <a:latin typeface="Verdana"/>
              <a:cs typeface="Verdana"/>
            </a:endParaRPr>
          </a:p>
          <a:p>
            <a:pPr marL="12700">
              <a:lnSpc>
                <a:spcPct val="100000"/>
              </a:lnSpc>
            </a:pPr>
            <a:r>
              <a:rPr sz="2400" dirty="0">
                <a:latin typeface="Verdana"/>
                <a:cs typeface="Verdana"/>
              </a:rPr>
              <a:t>Antimicrobial</a:t>
            </a:r>
            <a:r>
              <a:rPr sz="2400" spc="-120" dirty="0">
                <a:latin typeface="Verdana"/>
                <a:cs typeface="Verdana"/>
              </a:rPr>
              <a:t> </a:t>
            </a:r>
            <a:r>
              <a:rPr sz="2400" spc="55" dirty="0">
                <a:latin typeface="Verdana"/>
                <a:cs typeface="Verdana"/>
              </a:rPr>
              <a:t>hand</a:t>
            </a:r>
            <a:r>
              <a:rPr sz="2400" spc="-114" dirty="0">
                <a:latin typeface="Verdana"/>
                <a:cs typeface="Verdana"/>
              </a:rPr>
              <a:t> </a:t>
            </a:r>
            <a:r>
              <a:rPr sz="2400" spc="-10" dirty="0">
                <a:latin typeface="Verdana"/>
                <a:cs typeface="Verdana"/>
              </a:rPr>
              <a:t>cleanser</a:t>
            </a:r>
            <a:endParaRPr sz="2400">
              <a:latin typeface="Verdana"/>
              <a:cs typeface="Verdana"/>
            </a:endParaRPr>
          </a:p>
          <a:p>
            <a:pPr marL="530225" marR="898525">
              <a:lnSpc>
                <a:spcPct val="114599"/>
              </a:lnSpc>
            </a:pPr>
            <a:r>
              <a:rPr sz="2400" spc="-20" dirty="0">
                <a:latin typeface="Verdana"/>
                <a:cs typeface="Verdana"/>
              </a:rPr>
              <a:t>Used</a:t>
            </a:r>
            <a:r>
              <a:rPr sz="2400" spc="-80" dirty="0">
                <a:latin typeface="Verdana"/>
                <a:cs typeface="Verdana"/>
              </a:rPr>
              <a:t> for</a:t>
            </a:r>
            <a:r>
              <a:rPr sz="2400" spc="-75" dirty="0">
                <a:latin typeface="Verdana"/>
                <a:cs typeface="Verdana"/>
              </a:rPr>
              <a:t> </a:t>
            </a:r>
            <a:r>
              <a:rPr sz="2400" dirty="0">
                <a:latin typeface="Verdana"/>
                <a:cs typeface="Verdana"/>
              </a:rPr>
              <a:t>non-surgical</a:t>
            </a:r>
            <a:r>
              <a:rPr sz="2400" spc="-80" dirty="0">
                <a:latin typeface="Verdana"/>
                <a:cs typeface="Verdana"/>
              </a:rPr>
              <a:t> </a:t>
            </a:r>
            <a:r>
              <a:rPr sz="2400" dirty="0">
                <a:latin typeface="Verdana"/>
                <a:cs typeface="Verdana"/>
              </a:rPr>
              <a:t>and</a:t>
            </a:r>
            <a:r>
              <a:rPr sz="2400" spc="-75" dirty="0">
                <a:latin typeface="Verdana"/>
                <a:cs typeface="Verdana"/>
              </a:rPr>
              <a:t> </a:t>
            </a:r>
            <a:r>
              <a:rPr sz="2400" spc="-10" dirty="0">
                <a:latin typeface="Verdana"/>
                <a:cs typeface="Verdana"/>
              </a:rPr>
              <a:t>surgical</a:t>
            </a:r>
            <a:r>
              <a:rPr sz="2400" spc="-80" dirty="0">
                <a:latin typeface="Verdana"/>
                <a:cs typeface="Verdana"/>
              </a:rPr>
              <a:t> </a:t>
            </a:r>
            <a:r>
              <a:rPr sz="2400" spc="-20" dirty="0">
                <a:latin typeface="Verdana"/>
                <a:cs typeface="Verdana"/>
              </a:rPr>
              <a:t>hand </a:t>
            </a:r>
            <a:r>
              <a:rPr sz="2400" spc="-10" dirty="0">
                <a:latin typeface="Verdana"/>
                <a:cs typeface="Verdana"/>
              </a:rPr>
              <a:t>antisepsis</a:t>
            </a:r>
            <a:endParaRPr sz="2400">
              <a:latin typeface="Verdana"/>
              <a:cs typeface="Verdana"/>
            </a:endParaRPr>
          </a:p>
          <a:p>
            <a:pPr>
              <a:lnSpc>
                <a:spcPct val="100000"/>
              </a:lnSpc>
              <a:spcBef>
                <a:spcPts val="800"/>
              </a:spcBef>
            </a:pPr>
            <a:endParaRPr sz="2400">
              <a:latin typeface="Verdana"/>
              <a:cs typeface="Verdana"/>
            </a:endParaRPr>
          </a:p>
          <a:p>
            <a:pPr marL="12700">
              <a:lnSpc>
                <a:spcPct val="100000"/>
              </a:lnSpc>
            </a:pPr>
            <a:r>
              <a:rPr sz="2400" spc="60" dirty="0">
                <a:latin typeface="Verdana"/>
                <a:cs typeface="Verdana"/>
              </a:rPr>
              <a:t>Alcohol-</a:t>
            </a:r>
            <a:r>
              <a:rPr sz="2400" spc="70" dirty="0">
                <a:latin typeface="Verdana"/>
                <a:cs typeface="Verdana"/>
              </a:rPr>
              <a:t>based</a:t>
            </a:r>
            <a:r>
              <a:rPr sz="2400" spc="-114" dirty="0">
                <a:latin typeface="Verdana"/>
                <a:cs typeface="Verdana"/>
              </a:rPr>
              <a:t> </a:t>
            </a:r>
            <a:r>
              <a:rPr sz="2400" spc="-10" dirty="0">
                <a:latin typeface="Verdana"/>
                <a:cs typeface="Verdana"/>
              </a:rPr>
              <a:t>products</a:t>
            </a:r>
            <a:endParaRPr sz="2400">
              <a:latin typeface="Verdana"/>
              <a:cs typeface="Verdana"/>
            </a:endParaRPr>
          </a:p>
          <a:p>
            <a:pPr marL="530225" marR="5080">
              <a:lnSpc>
                <a:spcPct val="114599"/>
              </a:lnSpc>
            </a:pPr>
            <a:r>
              <a:rPr sz="2400" dirty="0">
                <a:latin typeface="Verdana"/>
                <a:cs typeface="Verdana"/>
              </a:rPr>
              <a:t>Alcohol-</a:t>
            </a:r>
            <a:r>
              <a:rPr sz="2400" spc="55" dirty="0">
                <a:latin typeface="Verdana"/>
                <a:cs typeface="Verdana"/>
              </a:rPr>
              <a:t>based</a:t>
            </a:r>
            <a:r>
              <a:rPr sz="2400" spc="20" dirty="0">
                <a:latin typeface="Verdana"/>
                <a:cs typeface="Verdana"/>
              </a:rPr>
              <a:t> </a:t>
            </a:r>
            <a:r>
              <a:rPr sz="2400" spc="-50" dirty="0">
                <a:latin typeface="Verdana"/>
                <a:cs typeface="Verdana"/>
              </a:rPr>
              <a:t>rubs</a:t>
            </a:r>
            <a:r>
              <a:rPr sz="2400" spc="25" dirty="0">
                <a:latin typeface="Verdana"/>
                <a:cs typeface="Verdana"/>
              </a:rPr>
              <a:t> </a:t>
            </a:r>
            <a:r>
              <a:rPr sz="2400" dirty="0">
                <a:latin typeface="Verdana"/>
                <a:cs typeface="Verdana"/>
              </a:rPr>
              <a:t>eradicate</a:t>
            </a:r>
            <a:r>
              <a:rPr sz="2400" spc="25" dirty="0">
                <a:latin typeface="Verdana"/>
                <a:cs typeface="Verdana"/>
              </a:rPr>
              <a:t> </a:t>
            </a:r>
            <a:r>
              <a:rPr sz="2400" spc="40" dirty="0">
                <a:latin typeface="Verdana"/>
                <a:cs typeface="Verdana"/>
              </a:rPr>
              <a:t>micro- </a:t>
            </a:r>
            <a:r>
              <a:rPr sz="2400" spc="-10" dirty="0">
                <a:latin typeface="Verdana"/>
                <a:cs typeface="Verdana"/>
              </a:rPr>
              <a:t>organisms</a:t>
            </a:r>
            <a:r>
              <a:rPr sz="2400" spc="-130" dirty="0">
                <a:latin typeface="Verdana"/>
                <a:cs typeface="Verdana"/>
              </a:rPr>
              <a:t> </a:t>
            </a:r>
            <a:r>
              <a:rPr sz="2400" dirty="0">
                <a:latin typeface="Verdana"/>
                <a:cs typeface="Verdana"/>
              </a:rPr>
              <a:t>more</a:t>
            </a:r>
            <a:r>
              <a:rPr sz="2400" spc="-125" dirty="0">
                <a:latin typeface="Verdana"/>
                <a:cs typeface="Verdana"/>
              </a:rPr>
              <a:t> </a:t>
            </a:r>
            <a:r>
              <a:rPr sz="2400" spc="-65" dirty="0">
                <a:latin typeface="Verdana"/>
                <a:cs typeface="Verdana"/>
              </a:rPr>
              <a:t>efficiently</a:t>
            </a:r>
            <a:r>
              <a:rPr sz="2400" spc="-125" dirty="0">
                <a:latin typeface="Verdana"/>
                <a:cs typeface="Verdana"/>
              </a:rPr>
              <a:t> </a:t>
            </a:r>
            <a:r>
              <a:rPr sz="2400" dirty="0">
                <a:latin typeface="Verdana"/>
                <a:cs typeface="Verdana"/>
              </a:rPr>
              <a:t>and</a:t>
            </a:r>
            <a:r>
              <a:rPr sz="2400" spc="-125" dirty="0">
                <a:latin typeface="Verdana"/>
                <a:cs typeface="Verdana"/>
              </a:rPr>
              <a:t> </a:t>
            </a:r>
            <a:r>
              <a:rPr sz="2400" spc="55" dirty="0">
                <a:latin typeface="Verdana"/>
                <a:cs typeface="Verdana"/>
              </a:rPr>
              <a:t>cause</a:t>
            </a:r>
            <a:r>
              <a:rPr sz="2400" spc="-130" dirty="0">
                <a:latin typeface="Verdana"/>
                <a:cs typeface="Verdana"/>
              </a:rPr>
              <a:t> </a:t>
            </a:r>
            <a:r>
              <a:rPr sz="2400" spc="-20" dirty="0">
                <a:latin typeface="Verdana"/>
                <a:cs typeface="Verdana"/>
              </a:rPr>
              <a:t>less</a:t>
            </a:r>
            <a:r>
              <a:rPr sz="2400" spc="-125" dirty="0">
                <a:latin typeface="Verdana"/>
                <a:cs typeface="Verdana"/>
              </a:rPr>
              <a:t> </a:t>
            </a:r>
            <a:r>
              <a:rPr sz="2400" spc="-80" dirty="0">
                <a:latin typeface="Verdana"/>
                <a:cs typeface="Verdana"/>
              </a:rPr>
              <a:t>skin </a:t>
            </a:r>
            <a:r>
              <a:rPr sz="2400" spc="-100" dirty="0">
                <a:latin typeface="Verdana"/>
                <a:cs typeface="Verdana"/>
              </a:rPr>
              <a:t>irritation</a:t>
            </a:r>
            <a:r>
              <a:rPr sz="2400" spc="-95" dirty="0">
                <a:latin typeface="Verdana"/>
                <a:cs typeface="Verdana"/>
              </a:rPr>
              <a:t> </a:t>
            </a:r>
            <a:r>
              <a:rPr sz="2400" spc="-35" dirty="0">
                <a:latin typeface="Verdana"/>
                <a:cs typeface="Verdana"/>
              </a:rPr>
              <a:t>than</a:t>
            </a:r>
            <a:r>
              <a:rPr sz="2400" spc="-95" dirty="0">
                <a:latin typeface="Verdana"/>
                <a:cs typeface="Verdana"/>
              </a:rPr>
              <a:t> </a:t>
            </a:r>
            <a:r>
              <a:rPr sz="2400" spc="55" dirty="0">
                <a:latin typeface="Verdana"/>
                <a:cs typeface="Verdana"/>
              </a:rPr>
              <a:t>soap</a:t>
            </a:r>
            <a:r>
              <a:rPr sz="2400" spc="-90" dirty="0">
                <a:latin typeface="Verdana"/>
                <a:cs typeface="Verdana"/>
              </a:rPr>
              <a:t> </a:t>
            </a:r>
            <a:r>
              <a:rPr sz="2400" dirty="0">
                <a:latin typeface="Verdana"/>
                <a:cs typeface="Verdana"/>
              </a:rPr>
              <a:t>and</a:t>
            </a:r>
            <a:r>
              <a:rPr sz="2400" spc="-95" dirty="0">
                <a:latin typeface="Verdana"/>
                <a:cs typeface="Verdana"/>
              </a:rPr>
              <a:t> </a:t>
            </a:r>
            <a:r>
              <a:rPr sz="2400" spc="-30" dirty="0">
                <a:latin typeface="Verdana"/>
                <a:cs typeface="Verdana"/>
              </a:rPr>
              <a:t>water</a:t>
            </a:r>
            <a:r>
              <a:rPr sz="2400" spc="-95" dirty="0">
                <a:latin typeface="Verdana"/>
                <a:cs typeface="Verdana"/>
              </a:rPr>
              <a:t> </a:t>
            </a:r>
            <a:r>
              <a:rPr sz="2400" dirty="0">
                <a:latin typeface="Verdana"/>
                <a:cs typeface="Verdana"/>
              </a:rPr>
              <a:t>hand</a:t>
            </a:r>
            <a:r>
              <a:rPr sz="2400" spc="-90" dirty="0">
                <a:latin typeface="Verdana"/>
                <a:cs typeface="Verdana"/>
              </a:rPr>
              <a:t> </a:t>
            </a:r>
            <a:r>
              <a:rPr sz="2400" spc="-10" dirty="0">
                <a:latin typeface="Verdana"/>
                <a:cs typeface="Verdana"/>
              </a:rPr>
              <a:t>washin</a:t>
            </a:r>
            <a:endParaRPr sz="2400">
              <a:latin typeface="Verdana"/>
              <a:cs typeface="Verdana"/>
            </a:endParaRPr>
          </a:p>
        </p:txBody>
      </p:sp>
      <p:sp>
        <p:nvSpPr>
          <p:cNvPr id="9" name="object 9"/>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70" dirty="0"/>
              <a:t>Hand</a:t>
            </a:r>
            <a:r>
              <a:rPr spc="-265" dirty="0"/>
              <a:t> </a:t>
            </a:r>
            <a:r>
              <a:rPr spc="-75" dirty="0"/>
              <a:t>hygiene</a:t>
            </a:r>
            <a:r>
              <a:rPr spc="-260" dirty="0"/>
              <a:t> </a:t>
            </a:r>
            <a:r>
              <a:rPr spc="-100" dirty="0"/>
              <a:t>product</a:t>
            </a:r>
            <a:r>
              <a:rPr spc="-265" dirty="0"/>
              <a:t> </a:t>
            </a:r>
            <a:r>
              <a:rPr spc="-75" dirty="0"/>
              <a:t>selection</a:t>
            </a:r>
          </a:p>
        </p:txBody>
      </p:sp>
      <p:pic>
        <p:nvPicPr>
          <p:cNvPr id="10" name="object 8">
            <a:hlinkClick r:id="rId4" action="ppaction://hlinksldjump"/>
            <a:extLst>
              <a:ext uri="{FF2B5EF4-FFF2-40B4-BE49-F238E27FC236}">
                <a16:creationId xmlns:a16="http://schemas.microsoft.com/office/drawing/2014/main" id="{50798AC0-FB8D-069B-C9BE-A527D98512B0}"/>
              </a:ext>
            </a:extLst>
          </p:cNvPr>
          <p:cNvPicPr/>
          <p:nvPr/>
        </p:nvPicPr>
        <p:blipFill>
          <a:blip r:embed="rId5"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pic>
        <p:nvPicPr>
          <p:cNvPr id="4" name="object 4"/>
          <p:cNvPicPr/>
          <p:nvPr/>
        </p:nvPicPr>
        <p:blipFill>
          <a:blip r:embed="rId2" cstate="email">
            <a:extLst>
              <a:ext uri="{28A0092B-C50C-407E-A947-70E740481C1C}">
                <a14:useLocalDpi xmlns:a14="http://schemas.microsoft.com/office/drawing/2010/main"/>
              </a:ext>
            </a:extLst>
          </a:blip>
          <a:stretch>
            <a:fillRect/>
          </a:stretch>
        </p:blipFill>
        <p:spPr>
          <a:xfrm>
            <a:off x="1247775" y="3854439"/>
            <a:ext cx="114300" cy="114300"/>
          </a:xfrm>
          <a:prstGeom prst="rect">
            <a:avLst/>
          </a:prstGeom>
        </p:spPr>
      </p:pic>
      <p:pic>
        <p:nvPicPr>
          <p:cNvPr id="5" name="object 5"/>
          <p:cNvPicPr/>
          <p:nvPr/>
        </p:nvPicPr>
        <p:blipFill>
          <a:blip r:embed="rId2" cstate="email">
            <a:extLst>
              <a:ext uri="{28A0092B-C50C-407E-A947-70E740481C1C}">
                <a14:useLocalDpi xmlns:a14="http://schemas.microsoft.com/office/drawing/2010/main"/>
              </a:ext>
            </a:extLst>
          </a:blip>
          <a:stretch>
            <a:fillRect/>
          </a:stretch>
        </p:blipFill>
        <p:spPr>
          <a:xfrm>
            <a:off x="1247771" y="4273555"/>
            <a:ext cx="114299" cy="114299"/>
          </a:xfrm>
          <a:prstGeom prst="rect">
            <a:avLst/>
          </a:prstGeom>
        </p:spPr>
      </p:pic>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1247771" y="4692653"/>
            <a:ext cx="114299" cy="114299"/>
          </a:xfrm>
          <a:prstGeom prst="rect">
            <a:avLst/>
          </a:prstGeom>
        </p:spPr>
      </p:pic>
      <p:pic>
        <p:nvPicPr>
          <p:cNvPr id="7" name="object 7"/>
          <p:cNvPicPr/>
          <p:nvPr/>
        </p:nvPicPr>
        <p:blipFill>
          <a:blip r:embed="rId2" cstate="email">
            <a:extLst>
              <a:ext uri="{28A0092B-C50C-407E-A947-70E740481C1C}">
                <a14:useLocalDpi xmlns:a14="http://schemas.microsoft.com/office/drawing/2010/main"/>
              </a:ext>
            </a:extLst>
          </a:blip>
          <a:stretch>
            <a:fillRect/>
          </a:stretch>
        </p:blipFill>
        <p:spPr>
          <a:xfrm>
            <a:off x="1247771" y="5111752"/>
            <a:ext cx="114299" cy="114299"/>
          </a:xfrm>
          <a:prstGeom prst="rect">
            <a:avLst/>
          </a:prstGeom>
        </p:spPr>
      </p:pic>
      <p:pic>
        <p:nvPicPr>
          <p:cNvPr id="8" name="object 8"/>
          <p:cNvPicPr/>
          <p:nvPr/>
        </p:nvPicPr>
        <p:blipFill>
          <a:blip r:embed="rId2" cstate="email">
            <a:extLst>
              <a:ext uri="{28A0092B-C50C-407E-A947-70E740481C1C}">
                <a14:useLocalDpi xmlns:a14="http://schemas.microsoft.com/office/drawing/2010/main"/>
              </a:ext>
            </a:extLst>
          </a:blip>
          <a:stretch>
            <a:fillRect/>
          </a:stretch>
        </p:blipFill>
        <p:spPr>
          <a:xfrm>
            <a:off x="1247771" y="5530851"/>
            <a:ext cx="114299" cy="114299"/>
          </a:xfrm>
          <a:prstGeom prst="rect">
            <a:avLst/>
          </a:prstGeom>
        </p:spPr>
      </p:pic>
      <p:sp>
        <p:nvSpPr>
          <p:cNvPr id="9" name="object 9"/>
          <p:cNvSpPr txBox="1"/>
          <p:nvPr/>
        </p:nvSpPr>
        <p:spPr>
          <a:xfrm>
            <a:off x="1015994" y="2397769"/>
            <a:ext cx="6633209" cy="5473700"/>
          </a:xfrm>
          <a:prstGeom prst="rect">
            <a:avLst/>
          </a:prstGeom>
        </p:spPr>
        <p:txBody>
          <a:bodyPr vert="horz" wrap="square" lIns="0" tIns="12700" rIns="0" bIns="0" rtlCol="0">
            <a:spAutoFit/>
          </a:bodyPr>
          <a:lstStyle/>
          <a:p>
            <a:pPr marL="12700" marR="462915">
              <a:lnSpc>
                <a:spcPct val="114599"/>
              </a:lnSpc>
              <a:spcBef>
                <a:spcPts val="100"/>
              </a:spcBef>
            </a:pPr>
            <a:r>
              <a:rPr sz="2400" spc="50" dirty="0">
                <a:latin typeface="Verdana"/>
                <a:cs typeface="Verdana"/>
              </a:rPr>
              <a:t>There</a:t>
            </a:r>
            <a:r>
              <a:rPr sz="2400" spc="229" dirty="0">
                <a:latin typeface="Verdana"/>
                <a:cs typeface="Verdana"/>
              </a:rPr>
              <a:t> </a:t>
            </a:r>
            <a:r>
              <a:rPr sz="2400" spc="105" dirty="0">
                <a:latin typeface="Verdana"/>
                <a:cs typeface="Verdana"/>
              </a:rPr>
              <a:t>are</a:t>
            </a:r>
            <a:r>
              <a:rPr sz="2400" spc="229" dirty="0">
                <a:latin typeface="Verdana"/>
                <a:cs typeface="Verdana"/>
              </a:rPr>
              <a:t> </a:t>
            </a:r>
            <a:r>
              <a:rPr sz="2400" spc="140" dirty="0">
                <a:latin typeface="Verdana"/>
                <a:cs typeface="Verdana"/>
              </a:rPr>
              <a:t>a</a:t>
            </a:r>
            <a:r>
              <a:rPr sz="2400" spc="229" dirty="0">
                <a:latin typeface="Verdana"/>
                <a:cs typeface="Verdana"/>
              </a:rPr>
              <a:t> </a:t>
            </a:r>
            <a:r>
              <a:rPr sz="2400" spc="110" dirty="0">
                <a:latin typeface="Verdana"/>
                <a:cs typeface="Verdana"/>
              </a:rPr>
              <a:t>number</a:t>
            </a:r>
            <a:r>
              <a:rPr sz="2400" spc="229" dirty="0">
                <a:latin typeface="Verdana"/>
                <a:cs typeface="Verdana"/>
              </a:rPr>
              <a:t> </a:t>
            </a:r>
            <a:r>
              <a:rPr sz="2400" spc="65" dirty="0">
                <a:latin typeface="Verdana"/>
                <a:cs typeface="Verdana"/>
              </a:rPr>
              <a:t>of</a:t>
            </a:r>
            <a:r>
              <a:rPr sz="2400" spc="229" dirty="0">
                <a:latin typeface="Verdana"/>
                <a:cs typeface="Verdana"/>
              </a:rPr>
              <a:t> </a:t>
            </a:r>
            <a:r>
              <a:rPr sz="2400" dirty="0">
                <a:latin typeface="Verdana"/>
                <a:cs typeface="Verdana"/>
              </a:rPr>
              <a:t>key</a:t>
            </a:r>
            <a:r>
              <a:rPr sz="2400" spc="229" dirty="0">
                <a:latin typeface="Verdana"/>
                <a:cs typeface="Verdana"/>
              </a:rPr>
              <a:t> </a:t>
            </a:r>
            <a:r>
              <a:rPr sz="2400" spc="165" dirty="0">
                <a:latin typeface="Verdana"/>
                <a:cs typeface="Verdana"/>
              </a:rPr>
              <a:t>pieces</a:t>
            </a:r>
            <a:r>
              <a:rPr sz="2400" spc="229" dirty="0">
                <a:latin typeface="Verdana"/>
                <a:cs typeface="Verdana"/>
              </a:rPr>
              <a:t> </a:t>
            </a:r>
            <a:r>
              <a:rPr sz="2400" spc="40" dirty="0">
                <a:latin typeface="Verdana"/>
                <a:cs typeface="Verdana"/>
              </a:rPr>
              <a:t>of </a:t>
            </a:r>
            <a:r>
              <a:rPr sz="2400" dirty="0">
                <a:latin typeface="Verdana"/>
                <a:cs typeface="Verdana"/>
              </a:rPr>
              <a:t>PPE</a:t>
            </a:r>
            <a:r>
              <a:rPr sz="2400" spc="170" dirty="0">
                <a:latin typeface="Verdana"/>
                <a:cs typeface="Verdana"/>
              </a:rPr>
              <a:t> </a:t>
            </a:r>
            <a:r>
              <a:rPr sz="2400" spc="130" dirty="0">
                <a:latin typeface="Verdana"/>
                <a:cs typeface="Verdana"/>
              </a:rPr>
              <a:t>equipment</a:t>
            </a:r>
            <a:r>
              <a:rPr sz="2400" spc="175" dirty="0">
                <a:latin typeface="Verdana"/>
                <a:cs typeface="Verdana"/>
              </a:rPr>
              <a:t> </a:t>
            </a:r>
            <a:r>
              <a:rPr sz="2400" spc="120" dirty="0">
                <a:latin typeface="Verdana"/>
                <a:cs typeface="Verdana"/>
              </a:rPr>
              <a:t>including</a:t>
            </a:r>
            <a:r>
              <a:rPr sz="2400" spc="175" dirty="0">
                <a:latin typeface="Verdana"/>
                <a:cs typeface="Verdana"/>
              </a:rPr>
              <a:t> </a:t>
            </a:r>
            <a:r>
              <a:rPr sz="2400" spc="-434" dirty="0">
                <a:latin typeface="Verdana"/>
                <a:cs typeface="Verdana"/>
              </a:rPr>
              <a:t>:</a:t>
            </a:r>
            <a:endParaRPr sz="2400">
              <a:latin typeface="Verdana"/>
              <a:cs typeface="Verdana"/>
            </a:endParaRPr>
          </a:p>
          <a:p>
            <a:pPr>
              <a:lnSpc>
                <a:spcPct val="100000"/>
              </a:lnSpc>
              <a:spcBef>
                <a:spcPts val="800"/>
              </a:spcBef>
            </a:pPr>
            <a:endParaRPr sz="2400">
              <a:latin typeface="Verdana"/>
              <a:cs typeface="Verdana"/>
            </a:endParaRPr>
          </a:p>
          <a:p>
            <a:pPr marL="530225">
              <a:lnSpc>
                <a:spcPct val="100000"/>
              </a:lnSpc>
            </a:pPr>
            <a:r>
              <a:rPr sz="2400" spc="90" dirty="0">
                <a:latin typeface="Verdana"/>
                <a:cs typeface="Verdana"/>
              </a:rPr>
              <a:t>Gloves</a:t>
            </a:r>
            <a:endParaRPr sz="2400">
              <a:latin typeface="Verdana"/>
              <a:cs typeface="Verdana"/>
            </a:endParaRPr>
          </a:p>
          <a:p>
            <a:pPr marL="530225" marR="2917825">
              <a:lnSpc>
                <a:spcPct val="114599"/>
              </a:lnSpc>
            </a:pPr>
            <a:r>
              <a:rPr sz="2400" spc="114" dirty="0">
                <a:latin typeface="Verdana"/>
                <a:cs typeface="Verdana"/>
              </a:rPr>
              <a:t>Aprons</a:t>
            </a:r>
            <a:r>
              <a:rPr sz="2400" spc="240" dirty="0">
                <a:latin typeface="Verdana"/>
                <a:cs typeface="Verdana"/>
              </a:rPr>
              <a:t> </a:t>
            </a:r>
            <a:r>
              <a:rPr sz="2400" spc="160" dirty="0">
                <a:latin typeface="Verdana"/>
                <a:cs typeface="Verdana"/>
              </a:rPr>
              <a:t>and</a:t>
            </a:r>
            <a:r>
              <a:rPr sz="2400" spc="245" dirty="0">
                <a:latin typeface="Verdana"/>
                <a:cs typeface="Verdana"/>
              </a:rPr>
              <a:t> </a:t>
            </a:r>
            <a:r>
              <a:rPr sz="2400" spc="90" dirty="0">
                <a:latin typeface="Verdana"/>
                <a:cs typeface="Verdana"/>
              </a:rPr>
              <a:t>Gowns </a:t>
            </a:r>
            <a:r>
              <a:rPr sz="2400" spc="85" dirty="0">
                <a:latin typeface="Verdana"/>
                <a:cs typeface="Verdana"/>
              </a:rPr>
              <a:t>Masks</a:t>
            </a:r>
            <a:endParaRPr sz="2400">
              <a:latin typeface="Verdana"/>
              <a:cs typeface="Verdana"/>
            </a:endParaRPr>
          </a:p>
          <a:p>
            <a:pPr marL="530225" marR="2995930">
              <a:lnSpc>
                <a:spcPct val="114599"/>
              </a:lnSpc>
            </a:pPr>
            <a:r>
              <a:rPr sz="2400" spc="95" dirty="0">
                <a:latin typeface="Verdana"/>
                <a:cs typeface="Verdana"/>
              </a:rPr>
              <a:t>Protective</a:t>
            </a:r>
            <a:r>
              <a:rPr sz="2400" spc="245" dirty="0">
                <a:latin typeface="Verdana"/>
                <a:cs typeface="Verdana"/>
              </a:rPr>
              <a:t> </a:t>
            </a:r>
            <a:r>
              <a:rPr sz="2400" spc="135" dirty="0">
                <a:latin typeface="Verdana"/>
                <a:cs typeface="Verdana"/>
              </a:rPr>
              <a:t>Glasses </a:t>
            </a:r>
            <a:r>
              <a:rPr sz="2400" spc="100" dirty="0">
                <a:latin typeface="Verdana"/>
                <a:cs typeface="Verdana"/>
              </a:rPr>
              <a:t>Surgical</a:t>
            </a:r>
            <a:r>
              <a:rPr sz="2400" spc="240" dirty="0">
                <a:latin typeface="Verdana"/>
                <a:cs typeface="Verdana"/>
              </a:rPr>
              <a:t> </a:t>
            </a:r>
            <a:r>
              <a:rPr sz="2400" spc="50" dirty="0">
                <a:latin typeface="Verdana"/>
                <a:cs typeface="Verdana"/>
              </a:rPr>
              <a:t>Hats</a:t>
            </a:r>
            <a:endParaRPr sz="2400">
              <a:latin typeface="Verdana"/>
              <a:cs typeface="Verdana"/>
            </a:endParaRPr>
          </a:p>
          <a:p>
            <a:pPr>
              <a:lnSpc>
                <a:spcPct val="100000"/>
              </a:lnSpc>
              <a:spcBef>
                <a:spcPts val="800"/>
              </a:spcBef>
            </a:pPr>
            <a:endParaRPr sz="2400">
              <a:latin typeface="Verdana"/>
              <a:cs typeface="Verdana"/>
            </a:endParaRPr>
          </a:p>
          <a:p>
            <a:pPr marL="12700">
              <a:lnSpc>
                <a:spcPct val="100000"/>
              </a:lnSpc>
              <a:spcBef>
                <a:spcPts val="5"/>
              </a:spcBef>
            </a:pPr>
            <a:r>
              <a:rPr sz="2400" spc="75" dirty="0">
                <a:latin typeface="Verdana"/>
                <a:cs typeface="Verdana"/>
              </a:rPr>
              <a:t>Health</a:t>
            </a:r>
            <a:r>
              <a:rPr sz="2400" spc="254" dirty="0">
                <a:latin typeface="Verdana"/>
                <a:cs typeface="Verdana"/>
              </a:rPr>
              <a:t> </a:t>
            </a:r>
            <a:r>
              <a:rPr sz="2400" spc="114" dirty="0">
                <a:latin typeface="Verdana"/>
                <a:cs typeface="Verdana"/>
              </a:rPr>
              <a:t>services</a:t>
            </a:r>
            <a:r>
              <a:rPr sz="2400" spc="260" dirty="0">
                <a:latin typeface="Verdana"/>
                <a:cs typeface="Verdana"/>
              </a:rPr>
              <a:t> </a:t>
            </a:r>
            <a:r>
              <a:rPr sz="2400" spc="130" dirty="0">
                <a:latin typeface="Verdana"/>
                <a:cs typeface="Verdana"/>
              </a:rPr>
              <a:t>organisations</a:t>
            </a:r>
            <a:r>
              <a:rPr sz="2400" spc="260" dirty="0">
                <a:latin typeface="Verdana"/>
                <a:cs typeface="Verdana"/>
              </a:rPr>
              <a:t> </a:t>
            </a:r>
            <a:r>
              <a:rPr sz="2400" spc="80" dirty="0">
                <a:latin typeface="Verdana"/>
                <a:cs typeface="Verdana"/>
              </a:rPr>
              <a:t>are</a:t>
            </a:r>
            <a:endParaRPr sz="2400">
              <a:latin typeface="Verdana"/>
              <a:cs typeface="Verdana"/>
            </a:endParaRPr>
          </a:p>
          <a:p>
            <a:pPr marL="12700" marR="5080">
              <a:lnSpc>
                <a:spcPct val="114599"/>
              </a:lnSpc>
            </a:pPr>
            <a:r>
              <a:rPr sz="2400" spc="100" dirty="0">
                <a:latin typeface="Verdana"/>
                <a:cs typeface="Verdana"/>
              </a:rPr>
              <a:t>required</a:t>
            </a:r>
            <a:r>
              <a:rPr sz="2400" spc="210" dirty="0">
                <a:latin typeface="Verdana"/>
                <a:cs typeface="Verdana"/>
              </a:rPr>
              <a:t> </a:t>
            </a:r>
            <a:r>
              <a:rPr sz="2400" spc="50" dirty="0">
                <a:latin typeface="Verdana"/>
                <a:cs typeface="Verdana"/>
              </a:rPr>
              <a:t>by</a:t>
            </a:r>
            <a:r>
              <a:rPr sz="2400" spc="215" dirty="0">
                <a:latin typeface="Verdana"/>
                <a:cs typeface="Verdana"/>
              </a:rPr>
              <a:t> </a:t>
            </a:r>
            <a:r>
              <a:rPr sz="2400" spc="90" dirty="0">
                <a:latin typeface="Verdana"/>
                <a:cs typeface="Verdana"/>
              </a:rPr>
              <a:t>law</a:t>
            </a:r>
            <a:r>
              <a:rPr sz="2400" spc="215" dirty="0">
                <a:latin typeface="Verdana"/>
                <a:cs typeface="Verdana"/>
              </a:rPr>
              <a:t> </a:t>
            </a:r>
            <a:r>
              <a:rPr sz="2400" dirty="0">
                <a:latin typeface="Verdana"/>
                <a:cs typeface="Verdana"/>
              </a:rPr>
              <a:t>to</a:t>
            </a:r>
            <a:r>
              <a:rPr sz="2400" spc="210" dirty="0">
                <a:latin typeface="Verdana"/>
                <a:cs typeface="Verdana"/>
              </a:rPr>
              <a:t> </a:t>
            </a:r>
            <a:r>
              <a:rPr sz="2400" spc="110" dirty="0">
                <a:latin typeface="Verdana"/>
                <a:cs typeface="Verdana"/>
              </a:rPr>
              <a:t>provide</a:t>
            </a:r>
            <a:r>
              <a:rPr sz="2400" spc="215" dirty="0">
                <a:latin typeface="Verdana"/>
                <a:cs typeface="Verdana"/>
              </a:rPr>
              <a:t> </a:t>
            </a:r>
            <a:r>
              <a:rPr sz="2400" dirty="0">
                <a:latin typeface="Verdana"/>
                <a:cs typeface="Verdana"/>
              </a:rPr>
              <a:t>PPE</a:t>
            </a:r>
            <a:r>
              <a:rPr sz="2400" spc="215" dirty="0">
                <a:latin typeface="Verdana"/>
                <a:cs typeface="Verdana"/>
              </a:rPr>
              <a:t> </a:t>
            </a:r>
            <a:r>
              <a:rPr sz="2400" spc="105" dirty="0">
                <a:latin typeface="Verdana"/>
                <a:cs typeface="Verdana"/>
              </a:rPr>
              <a:t>clothing </a:t>
            </a:r>
            <a:r>
              <a:rPr sz="2400" spc="160" dirty="0">
                <a:latin typeface="Verdana"/>
                <a:cs typeface="Verdana"/>
              </a:rPr>
              <a:t>and</a:t>
            </a:r>
            <a:r>
              <a:rPr sz="2400" spc="240" dirty="0">
                <a:latin typeface="Verdana"/>
                <a:cs typeface="Verdana"/>
              </a:rPr>
              <a:t> </a:t>
            </a:r>
            <a:r>
              <a:rPr sz="2400" spc="130" dirty="0">
                <a:latin typeface="Verdana"/>
                <a:cs typeface="Verdana"/>
              </a:rPr>
              <a:t>equipment</a:t>
            </a:r>
            <a:r>
              <a:rPr sz="2400" spc="245" dirty="0">
                <a:latin typeface="Verdana"/>
                <a:cs typeface="Verdana"/>
              </a:rPr>
              <a:t> </a:t>
            </a:r>
            <a:r>
              <a:rPr sz="2400" spc="75" dirty="0">
                <a:latin typeface="Verdana"/>
                <a:cs typeface="Verdana"/>
              </a:rPr>
              <a:t>that</a:t>
            </a:r>
            <a:r>
              <a:rPr sz="2400" spc="245" dirty="0">
                <a:latin typeface="Verdana"/>
                <a:cs typeface="Verdana"/>
              </a:rPr>
              <a:t> </a:t>
            </a:r>
            <a:r>
              <a:rPr sz="2400" spc="110" dirty="0">
                <a:latin typeface="Verdana"/>
                <a:cs typeface="Verdana"/>
              </a:rPr>
              <a:t>meet</a:t>
            </a:r>
            <a:r>
              <a:rPr sz="2400" spc="245" dirty="0">
                <a:latin typeface="Verdana"/>
                <a:cs typeface="Verdana"/>
              </a:rPr>
              <a:t> </a:t>
            </a:r>
            <a:r>
              <a:rPr sz="2400" spc="60" dirty="0">
                <a:latin typeface="Verdana"/>
                <a:cs typeface="Verdana"/>
              </a:rPr>
              <a:t>strict</a:t>
            </a:r>
            <a:endParaRPr sz="2400">
              <a:latin typeface="Verdana"/>
              <a:cs typeface="Verdana"/>
            </a:endParaRPr>
          </a:p>
          <a:p>
            <a:pPr marL="12700">
              <a:lnSpc>
                <a:spcPct val="100000"/>
              </a:lnSpc>
              <a:spcBef>
                <a:spcPts val="420"/>
              </a:spcBef>
            </a:pPr>
            <a:r>
              <a:rPr sz="2400" spc="105" dirty="0">
                <a:latin typeface="Verdana"/>
                <a:cs typeface="Verdana"/>
              </a:rPr>
              <a:t>Australian</a:t>
            </a:r>
            <a:r>
              <a:rPr sz="2400" spc="270" dirty="0">
                <a:latin typeface="Verdana"/>
                <a:cs typeface="Verdana"/>
              </a:rPr>
              <a:t> </a:t>
            </a:r>
            <a:r>
              <a:rPr sz="2400" spc="110" dirty="0">
                <a:latin typeface="Verdana"/>
                <a:cs typeface="Verdana"/>
              </a:rPr>
              <a:t>standards.</a:t>
            </a:r>
            <a:endParaRPr sz="2400">
              <a:latin typeface="Verdana"/>
              <a:cs typeface="Verdana"/>
            </a:endParaRPr>
          </a:p>
        </p:txBody>
      </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065">
              <a:lnSpc>
                <a:spcPct val="100000"/>
              </a:lnSpc>
              <a:spcBef>
                <a:spcPts val="100"/>
              </a:spcBef>
            </a:pPr>
            <a:r>
              <a:rPr spc="-445" dirty="0"/>
              <a:t>PPE</a:t>
            </a:r>
            <a:r>
              <a:rPr spc="-175" dirty="0"/>
              <a:t> </a:t>
            </a:r>
            <a:r>
              <a:rPr spc="-100" dirty="0"/>
              <a:t>Equipment</a:t>
            </a:r>
          </a:p>
        </p:txBody>
      </p:sp>
      <p:pic>
        <p:nvPicPr>
          <p:cNvPr id="13" name="Picture 12">
            <a:extLst>
              <a:ext uri="{FF2B5EF4-FFF2-40B4-BE49-F238E27FC236}">
                <a16:creationId xmlns:a16="http://schemas.microsoft.com/office/drawing/2014/main" id="{6EF02823-A635-3CAB-188F-E399657293DA}"/>
              </a:ext>
            </a:extLst>
          </p:cNvPr>
          <p:cNvPicPr>
            <a:picLocks noChangeAspect="1"/>
          </p:cNvPicPr>
          <p:nvPr/>
        </p:nvPicPr>
        <p:blipFill>
          <a:blip r:embed="rId4"/>
          <a:stretch>
            <a:fillRect/>
          </a:stretch>
        </p:blipFill>
        <p:spPr>
          <a:xfrm>
            <a:off x="7543790" y="991925"/>
            <a:ext cx="10744210" cy="7656839"/>
          </a:xfrm>
          <a:prstGeom prst="rect">
            <a:avLst/>
          </a:prstGeom>
        </p:spPr>
      </p:pic>
      <p:sp>
        <p:nvSpPr>
          <p:cNvPr id="12" name="TextBox 11">
            <a:extLst>
              <a:ext uri="{FF2B5EF4-FFF2-40B4-BE49-F238E27FC236}">
                <a16:creationId xmlns:a16="http://schemas.microsoft.com/office/drawing/2014/main" id="{4B4E284E-852F-BE29-C047-8985E505461B}"/>
              </a:ext>
            </a:extLst>
          </p:cNvPr>
          <p:cNvSpPr txBox="1"/>
          <p:nvPr/>
        </p:nvSpPr>
        <p:spPr>
          <a:xfrm>
            <a:off x="91595" y="8619453"/>
            <a:ext cx="16679701" cy="1569660"/>
          </a:xfrm>
          <a:prstGeom prst="rect">
            <a:avLst/>
          </a:prstGeom>
          <a:noFill/>
        </p:spPr>
        <p:txBody>
          <a:bodyPr wrap="square">
            <a:spAutoFit/>
          </a:bodyPr>
          <a:lstStyle/>
          <a:p>
            <a:pPr marL="742950" marR="0" lvl="1" indent="-285750">
              <a:spcBef>
                <a:spcPts val="0"/>
              </a:spcBef>
              <a:spcAft>
                <a:spcPts val="0"/>
              </a:spcAft>
              <a:buFont typeface="Wingdings" panose="05000000000000000000" pitchFamily="2" charset="2"/>
              <a:buChar char=""/>
            </a:pPr>
            <a:r>
              <a:rPr lang="en-AU" sz="2400" dirty="0">
                <a:effectLst/>
                <a:latin typeface="Calibri" panose="020F0502020204030204" pitchFamily="34" charset="0"/>
                <a:ea typeface="Calibri" panose="020F0502020204030204" pitchFamily="34" charset="0"/>
                <a:cs typeface="Times New Roman" panose="02020603050405020304" pitchFamily="18" charset="0"/>
              </a:rPr>
              <a:t>PPE-</a:t>
            </a:r>
            <a:r>
              <a:rPr lang="en-AU" sz="2400" dirty="0">
                <a:effectLst/>
                <a:latin typeface="Times New Roman" panose="02020603050405020304" pitchFamily="18" charset="0"/>
                <a:ea typeface="Times New Roman" panose="02020603050405020304" pitchFamily="18" charset="0"/>
              </a:rPr>
              <a:t> </a:t>
            </a:r>
            <a:r>
              <a:rPr lang="en-AU" sz="2400" dirty="0">
                <a:effectLst/>
                <a:latin typeface="Calibri" panose="020F0502020204030204" pitchFamily="34" charset="0"/>
                <a:ea typeface="Calibri" panose="020F0502020204030204" pitchFamily="34" charset="0"/>
                <a:cs typeface="Times New Roman" panose="02020603050405020304" pitchFamily="18" charset="0"/>
              </a:rPr>
              <a:t>Watch “Wearing Personal Protective Equipment in Allied Health”: This is a video for Health </a:t>
            </a:r>
            <a:endParaRPr lang="en-AU" sz="2400" dirty="0">
              <a:effectLst/>
              <a:latin typeface="Times New Roman" panose="02020603050405020304" pitchFamily="18" charset="0"/>
              <a:ea typeface="Times New Roman" panose="02020603050405020304" pitchFamily="18" charset="0"/>
            </a:endParaRPr>
          </a:p>
          <a:p>
            <a:pPr marL="504190" marR="0">
              <a:spcBef>
                <a:spcPts val="0"/>
              </a:spcBef>
              <a:spcAft>
                <a:spcPts val="0"/>
              </a:spcAft>
            </a:pPr>
            <a:r>
              <a:rPr lang="en-AU" sz="2400" dirty="0">
                <a:effectLst/>
                <a:latin typeface="Calibri" panose="020F0502020204030204" pitchFamily="34" charset="0"/>
                <a:ea typeface="Calibri" panose="020F0502020204030204" pitchFamily="34" charset="0"/>
                <a:cs typeface="Times New Roman" panose="02020603050405020304" pitchFamily="18" charset="0"/>
              </a:rPr>
              <a:t>professionals which describes how and when to wear Personal Protective Equipment (PPE) as </a:t>
            </a:r>
            <a:endParaRPr lang="en-AU" sz="2400" dirty="0">
              <a:effectLst/>
              <a:latin typeface="Times New Roman" panose="02020603050405020304" pitchFamily="18" charset="0"/>
              <a:ea typeface="Times New Roman" panose="02020603050405020304" pitchFamily="18" charset="0"/>
            </a:endParaRPr>
          </a:p>
          <a:p>
            <a:pPr marL="504190" marR="0">
              <a:spcBef>
                <a:spcPts val="0"/>
              </a:spcBef>
              <a:spcAft>
                <a:spcPts val="0"/>
              </a:spcAft>
            </a:pPr>
            <a:r>
              <a:rPr lang="en-AU" sz="2400" dirty="0">
                <a:effectLst/>
                <a:latin typeface="Calibri" panose="020F0502020204030204" pitchFamily="34" charset="0"/>
                <a:ea typeface="Calibri" panose="020F0502020204030204" pitchFamily="34" charset="0"/>
                <a:cs typeface="Times New Roman" panose="02020603050405020304" pitchFamily="18" charset="0"/>
              </a:rPr>
              <a:t>presented by Alison McMillan, Australia’s Chief Nursing and Midwifery Officer. </a:t>
            </a:r>
            <a:r>
              <a:rPr lang="en-AU"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Starting 3:58</a:t>
            </a:r>
            <a:endParaRPr lang="en-AU" sz="2400" dirty="0">
              <a:solidFill>
                <a:srgbClr val="C00000"/>
              </a:solidFill>
              <a:effectLst/>
              <a:latin typeface="Times New Roman" panose="02020603050405020304" pitchFamily="18" charset="0"/>
              <a:ea typeface="Times New Roman" panose="02020603050405020304" pitchFamily="18" charset="0"/>
            </a:endParaRPr>
          </a:p>
          <a:p>
            <a:pPr marL="504190" marR="0">
              <a:spcBef>
                <a:spcPts val="0"/>
              </a:spcBef>
              <a:spcAft>
                <a:spcPts val="0"/>
              </a:spcAft>
            </a:pPr>
            <a:r>
              <a:rPr lang="en-AU"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https://www.youtube.com/watch?v=mNZJj3NL1IE</a:t>
            </a:r>
            <a:r>
              <a:rPr lang="en-AU" sz="2400" dirty="0">
                <a:effectLst/>
                <a:latin typeface="Calibri" panose="020F0502020204030204" pitchFamily="34" charset="0"/>
                <a:ea typeface="Calibri" panose="020F0502020204030204" pitchFamily="34" charset="0"/>
                <a:cs typeface="Times New Roman" panose="02020603050405020304" pitchFamily="18" charset="0"/>
              </a:rPr>
              <a:t> </a:t>
            </a:r>
            <a:endParaRPr lang="en-AU" sz="2400" dirty="0">
              <a:effectLst/>
              <a:latin typeface="Times New Roman" panose="02020603050405020304" pitchFamily="18" charset="0"/>
              <a:ea typeface="Times New Roman" panose="02020603050405020304" pitchFamily="18" charset="0"/>
            </a:endParaRPr>
          </a:p>
        </p:txBody>
      </p:sp>
      <p:pic>
        <p:nvPicPr>
          <p:cNvPr id="11" name="object 8">
            <a:hlinkClick r:id="rId6" action="ppaction://hlinksldjump"/>
            <a:extLst>
              <a:ext uri="{FF2B5EF4-FFF2-40B4-BE49-F238E27FC236}">
                <a16:creationId xmlns:a16="http://schemas.microsoft.com/office/drawing/2014/main" id="{8AE6F053-DD04-3CE5-FA1B-68528376B6D1}"/>
              </a:ext>
            </a:extLst>
          </p:cNvPr>
          <p:cNvPicPr/>
          <p:nvPr/>
        </p:nvPicPr>
        <p:blipFill>
          <a:blip r:embed="rId7"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pic>
        <p:nvPicPr>
          <p:cNvPr id="3" name="object 3"/>
          <p:cNvPicPr/>
          <p:nvPr/>
        </p:nvPicPr>
        <p:blipFill>
          <a:blip r:embed="rId2"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247775" y="3854439"/>
            <a:ext cx="114300" cy="114300"/>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247771" y="5530851"/>
            <a:ext cx="114299" cy="114299"/>
          </a:xfrm>
          <a:prstGeom prst="rect">
            <a:avLst/>
          </a:prstGeom>
        </p:spPr>
      </p:pic>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1247771" y="6788148"/>
            <a:ext cx="114299" cy="114299"/>
          </a:xfrm>
          <a:prstGeom prst="rect">
            <a:avLst/>
          </a:prstGeom>
        </p:spPr>
      </p:pic>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1247771" y="8045445"/>
            <a:ext cx="114299" cy="114299"/>
          </a:xfrm>
          <a:prstGeom prst="rect">
            <a:avLst/>
          </a:prstGeom>
        </p:spPr>
      </p:pic>
      <p:sp>
        <p:nvSpPr>
          <p:cNvPr id="8" name="object 8"/>
          <p:cNvSpPr txBox="1"/>
          <p:nvPr/>
        </p:nvSpPr>
        <p:spPr>
          <a:xfrm>
            <a:off x="1015994" y="1978671"/>
            <a:ext cx="6831330" cy="6731000"/>
          </a:xfrm>
          <a:prstGeom prst="rect">
            <a:avLst/>
          </a:prstGeom>
        </p:spPr>
        <p:txBody>
          <a:bodyPr vert="horz" wrap="square" lIns="0" tIns="12700" rIns="0" bIns="0" rtlCol="0">
            <a:spAutoFit/>
          </a:bodyPr>
          <a:lstStyle/>
          <a:p>
            <a:pPr marL="12700" marR="180340">
              <a:lnSpc>
                <a:spcPct val="114599"/>
              </a:lnSpc>
              <a:spcBef>
                <a:spcPts val="100"/>
              </a:spcBef>
            </a:pPr>
            <a:r>
              <a:rPr sz="2400" spc="305" dirty="0">
                <a:latin typeface="Trebuchet MS"/>
                <a:cs typeface="Trebuchet MS"/>
              </a:rPr>
              <a:t>Standard</a:t>
            </a:r>
            <a:r>
              <a:rPr sz="2400" spc="365" dirty="0">
                <a:latin typeface="Trebuchet MS"/>
                <a:cs typeface="Trebuchet MS"/>
              </a:rPr>
              <a:t> </a:t>
            </a:r>
            <a:r>
              <a:rPr sz="2400" spc="275" dirty="0">
                <a:latin typeface="Trebuchet MS"/>
                <a:cs typeface="Trebuchet MS"/>
              </a:rPr>
              <a:t>precautions</a:t>
            </a:r>
            <a:r>
              <a:rPr sz="2400" spc="365" dirty="0">
                <a:latin typeface="Trebuchet MS"/>
                <a:cs typeface="Trebuchet MS"/>
              </a:rPr>
              <a:t> </a:t>
            </a:r>
            <a:r>
              <a:rPr sz="2400" spc="360" dirty="0">
                <a:latin typeface="Trebuchet MS"/>
                <a:cs typeface="Trebuchet MS"/>
              </a:rPr>
              <a:t>recommend</a:t>
            </a:r>
            <a:r>
              <a:rPr sz="2400" spc="365" dirty="0">
                <a:latin typeface="Trebuchet MS"/>
                <a:cs typeface="Trebuchet MS"/>
              </a:rPr>
              <a:t> </a:t>
            </a:r>
            <a:r>
              <a:rPr sz="2400" spc="155" dirty="0">
                <a:latin typeface="Trebuchet MS"/>
                <a:cs typeface="Trebuchet MS"/>
              </a:rPr>
              <a:t>that </a:t>
            </a:r>
            <a:r>
              <a:rPr sz="2400" spc="295" dirty="0">
                <a:latin typeface="Trebuchet MS"/>
                <a:cs typeface="Trebuchet MS"/>
              </a:rPr>
              <a:t>gloves</a:t>
            </a:r>
            <a:r>
              <a:rPr sz="2400" spc="355" dirty="0">
                <a:latin typeface="Trebuchet MS"/>
                <a:cs typeface="Trebuchet MS"/>
              </a:rPr>
              <a:t> </a:t>
            </a:r>
            <a:r>
              <a:rPr sz="2400" spc="270" dirty="0">
                <a:latin typeface="Trebuchet MS"/>
                <a:cs typeface="Trebuchet MS"/>
              </a:rPr>
              <a:t>be</a:t>
            </a:r>
            <a:r>
              <a:rPr sz="2400" spc="355" dirty="0">
                <a:latin typeface="Trebuchet MS"/>
                <a:cs typeface="Trebuchet MS"/>
              </a:rPr>
              <a:t> </a:t>
            </a:r>
            <a:r>
              <a:rPr sz="2400" spc="220" dirty="0">
                <a:latin typeface="Trebuchet MS"/>
                <a:cs typeface="Trebuchet MS"/>
              </a:rPr>
              <a:t>worn</a:t>
            </a:r>
            <a:r>
              <a:rPr sz="2400" spc="360" dirty="0">
                <a:latin typeface="Trebuchet MS"/>
                <a:cs typeface="Trebuchet MS"/>
              </a:rPr>
              <a:t> </a:t>
            </a:r>
            <a:r>
              <a:rPr sz="2400" spc="75" dirty="0">
                <a:latin typeface="Trebuchet MS"/>
                <a:cs typeface="Trebuchet MS"/>
              </a:rPr>
              <a:t>in</a:t>
            </a:r>
            <a:r>
              <a:rPr sz="2400" spc="355" dirty="0">
                <a:latin typeface="Trebuchet MS"/>
                <a:cs typeface="Trebuchet MS"/>
              </a:rPr>
              <a:t> </a:t>
            </a:r>
            <a:r>
              <a:rPr sz="2400" spc="160" dirty="0">
                <a:latin typeface="Trebuchet MS"/>
                <a:cs typeface="Trebuchet MS"/>
              </a:rPr>
              <a:t>the</a:t>
            </a:r>
            <a:r>
              <a:rPr sz="2400" spc="355" dirty="0">
                <a:latin typeface="Trebuchet MS"/>
                <a:cs typeface="Trebuchet MS"/>
              </a:rPr>
              <a:t> </a:t>
            </a:r>
            <a:r>
              <a:rPr sz="2400" spc="190" dirty="0">
                <a:latin typeface="Trebuchet MS"/>
                <a:cs typeface="Trebuchet MS"/>
              </a:rPr>
              <a:t>following</a:t>
            </a:r>
            <a:endParaRPr sz="2400">
              <a:latin typeface="Trebuchet MS"/>
              <a:cs typeface="Trebuchet MS"/>
            </a:endParaRPr>
          </a:p>
          <a:p>
            <a:pPr marL="12700">
              <a:lnSpc>
                <a:spcPct val="100000"/>
              </a:lnSpc>
              <a:spcBef>
                <a:spcPts val="420"/>
              </a:spcBef>
            </a:pPr>
            <a:r>
              <a:rPr sz="2400" spc="195" dirty="0">
                <a:latin typeface="Trebuchet MS"/>
                <a:cs typeface="Trebuchet MS"/>
              </a:rPr>
              <a:t>situations:</a:t>
            </a:r>
            <a:endParaRPr sz="2400">
              <a:latin typeface="Trebuchet MS"/>
              <a:cs typeface="Trebuchet MS"/>
            </a:endParaRPr>
          </a:p>
          <a:p>
            <a:pPr>
              <a:lnSpc>
                <a:spcPct val="100000"/>
              </a:lnSpc>
              <a:spcBef>
                <a:spcPts val="930"/>
              </a:spcBef>
            </a:pPr>
            <a:endParaRPr sz="2400">
              <a:latin typeface="Trebuchet MS"/>
              <a:cs typeface="Trebuchet MS"/>
            </a:endParaRPr>
          </a:p>
          <a:p>
            <a:pPr marL="530225">
              <a:lnSpc>
                <a:spcPct val="100000"/>
              </a:lnSpc>
            </a:pPr>
            <a:r>
              <a:rPr sz="2400" spc="260" dirty="0">
                <a:latin typeface="Trebuchet MS"/>
                <a:cs typeface="Trebuchet MS"/>
              </a:rPr>
              <a:t>Immediately</a:t>
            </a:r>
            <a:r>
              <a:rPr sz="2400" spc="355" dirty="0">
                <a:latin typeface="Trebuchet MS"/>
                <a:cs typeface="Trebuchet MS"/>
              </a:rPr>
              <a:t> </a:t>
            </a:r>
            <a:r>
              <a:rPr sz="2400" spc="229" dirty="0">
                <a:latin typeface="Trebuchet MS"/>
                <a:cs typeface="Trebuchet MS"/>
              </a:rPr>
              <a:t>before</a:t>
            </a:r>
            <a:r>
              <a:rPr sz="2400" spc="355" dirty="0">
                <a:latin typeface="Trebuchet MS"/>
                <a:cs typeface="Trebuchet MS"/>
              </a:rPr>
              <a:t> </a:t>
            </a:r>
            <a:r>
              <a:rPr sz="2400" spc="254" dirty="0">
                <a:latin typeface="Trebuchet MS"/>
                <a:cs typeface="Trebuchet MS"/>
              </a:rPr>
              <a:t>surgical</a:t>
            </a:r>
            <a:endParaRPr sz="2400">
              <a:latin typeface="Trebuchet MS"/>
              <a:cs typeface="Trebuchet MS"/>
            </a:endParaRPr>
          </a:p>
          <a:p>
            <a:pPr marL="530225" marR="1236345">
              <a:lnSpc>
                <a:spcPct val="114599"/>
              </a:lnSpc>
            </a:pPr>
            <a:r>
              <a:rPr sz="2400" spc="280" dirty="0">
                <a:latin typeface="Trebuchet MS"/>
                <a:cs typeface="Trebuchet MS"/>
              </a:rPr>
              <a:t>procedure</a:t>
            </a:r>
            <a:r>
              <a:rPr sz="2400" spc="365" dirty="0">
                <a:latin typeface="Trebuchet MS"/>
                <a:cs typeface="Trebuchet MS"/>
              </a:rPr>
              <a:t> </a:t>
            </a:r>
            <a:r>
              <a:rPr sz="2400" spc="350" dirty="0">
                <a:latin typeface="Trebuchet MS"/>
                <a:cs typeface="Trebuchet MS"/>
              </a:rPr>
              <a:t>and</a:t>
            </a:r>
            <a:r>
              <a:rPr sz="2400" spc="370" dirty="0">
                <a:latin typeface="Trebuchet MS"/>
                <a:cs typeface="Trebuchet MS"/>
              </a:rPr>
              <a:t> </a:t>
            </a:r>
            <a:r>
              <a:rPr sz="2400" spc="310" dirty="0">
                <a:latin typeface="Trebuchet MS"/>
                <a:cs typeface="Trebuchet MS"/>
              </a:rPr>
              <a:t>removed</a:t>
            </a:r>
            <a:r>
              <a:rPr sz="2400" spc="370" dirty="0">
                <a:latin typeface="Trebuchet MS"/>
                <a:cs typeface="Trebuchet MS"/>
              </a:rPr>
              <a:t> </a:t>
            </a:r>
            <a:r>
              <a:rPr sz="2400" spc="290" dirty="0">
                <a:latin typeface="Trebuchet MS"/>
                <a:cs typeface="Trebuchet MS"/>
              </a:rPr>
              <a:t>once </a:t>
            </a:r>
            <a:r>
              <a:rPr sz="2400" spc="280" dirty="0">
                <a:latin typeface="Trebuchet MS"/>
                <a:cs typeface="Trebuchet MS"/>
              </a:rPr>
              <a:t>procedure</a:t>
            </a:r>
            <a:r>
              <a:rPr sz="2400" spc="365" dirty="0">
                <a:latin typeface="Trebuchet MS"/>
                <a:cs typeface="Trebuchet MS"/>
              </a:rPr>
              <a:t> </a:t>
            </a:r>
            <a:r>
              <a:rPr sz="2400" spc="135" dirty="0">
                <a:latin typeface="Trebuchet MS"/>
                <a:cs typeface="Trebuchet MS"/>
              </a:rPr>
              <a:t>is</a:t>
            </a:r>
            <a:r>
              <a:rPr sz="2400" spc="370" dirty="0">
                <a:latin typeface="Trebuchet MS"/>
                <a:cs typeface="Trebuchet MS"/>
              </a:rPr>
              <a:t> </a:t>
            </a:r>
            <a:r>
              <a:rPr sz="2400" spc="285" dirty="0">
                <a:latin typeface="Trebuchet MS"/>
                <a:cs typeface="Trebuchet MS"/>
              </a:rPr>
              <a:t>completed</a:t>
            </a:r>
            <a:endParaRPr sz="2400">
              <a:latin typeface="Trebuchet MS"/>
              <a:cs typeface="Trebuchet MS"/>
            </a:endParaRPr>
          </a:p>
          <a:p>
            <a:pPr>
              <a:lnSpc>
                <a:spcPct val="100000"/>
              </a:lnSpc>
              <a:spcBef>
                <a:spcPts val="515"/>
              </a:spcBef>
            </a:pPr>
            <a:endParaRPr sz="2400">
              <a:latin typeface="Trebuchet MS"/>
              <a:cs typeface="Trebuchet MS"/>
            </a:endParaRPr>
          </a:p>
          <a:p>
            <a:pPr marL="530225" marR="129539">
              <a:lnSpc>
                <a:spcPct val="114599"/>
              </a:lnSpc>
            </a:pPr>
            <a:r>
              <a:rPr sz="2400" spc="300" dirty="0">
                <a:latin typeface="Trebuchet MS"/>
                <a:cs typeface="Trebuchet MS"/>
              </a:rPr>
              <a:t>Contact</a:t>
            </a:r>
            <a:r>
              <a:rPr sz="2400" spc="360" dirty="0">
                <a:latin typeface="Trebuchet MS"/>
                <a:cs typeface="Trebuchet MS"/>
              </a:rPr>
              <a:t> </a:t>
            </a:r>
            <a:r>
              <a:rPr sz="2400" spc="114" dirty="0">
                <a:latin typeface="Trebuchet MS"/>
                <a:cs typeface="Trebuchet MS"/>
              </a:rPr>
              <a:t>with</a:t>
            </a:r>
            <a:r>
              <a:rPr sz="2400" spc="360" dirty="0">
                <a:latin typeface="Trebuchet MS"/>
                <a:cs typeface="Trebuchet MS"/>
              </a:rPr>
              <a:t> </a:t>
            </a:r>
            <a:r>
              <a:rPr sz="2400" spc="140" dirty="0">
                <a:latin typeface="Trebuchet MS"/>
                <a:cs typeface="Trebuchet MS"/>
              </a:rPr>
              <a:t>sterile</a:t>
            </a:r>
            <a:r>
              <a:rPr sz="2400" spc="365" dirty="0">
                <a:latin typeface="Trebuchet MS"/>
                <a:cs typeface="Trebuchet MS"/>
              </a:rPr>
              <a:t> </a:t>
            </a:r>
            <a:r>
              <a:rPr sz="2400" spc="245" dirty="0">
                <a:latin typeface="Trebuchet MS"/>
                <a:cs typeface="Trebuchet MS"/>
              </a:rPr>
              <a:t>instruments</a:t>
            </a:r>
            <a:r>
              <a:rPr sz="2400" spc="360" dirty="0">
                <a:latin typeface="Trebuchet MS"/>
                <a:cs typeface="Trebuchet MS"/>
              </a:rPr>
              <a:t> </a:t>
            </a:r>
            <a:r>
              <a:rPr sz="2400" spc="325" dirty="0">
                <a:latin typeface="Trebuchet MS"/>
                <a:cs typeface="Trebuchet MS"/>
              </a:rPr>
              <a:t>and </a:t>
            </a:r>
            <a:r>
              <a:rPr sz="2400" spc="270" dirty="0">
                <a:latin typeface="Trebuchet MS"/>
                <a:cs typeface="Trebuchet MS"/>
              </a:rPr>
              <a:t>equipment</a:t>
            </a:r>
            <a:endParaRPr sz="2400">
              <a:latin typeface="Trebuchet MS"/>
              <a:cs typeface="Trebuchet MS"/>
            </a:endParaRPr>
          </a:p>
          <a:p>
            <a:pPr>
              <a:lnSpc>
                <a:spcPct val="100000"/>
              </a:lnSpc>
              <a:spcBef>
                <a:spcPts val="509"/>
              </a:spcBef>
            </a:pPr>
            <a:endParaRPr sz="2400">
              <a:latin typeface="Trebuchet MS"/>
              <a:cs typeface="Trebuchet MS"/>
            </a:endParaRPr>
          </a:p>
          <a:p>
            <a:pPr marL="530225" marR="638175">
              <a:lnSpc>
                <a:spcPct val="114599"/>
              </a:lnSpc>
            </a:pPr>
            <a:r>
              <a:rPr sz="2400" spc="300" dirty="0">
                <a:latin typeface="Trebuchet MS"/>
                <a:cs typeface="Trebuchet MS"/>
              </a:rPr>
              <a:t>Contact</a:t>
            </a:r>
            <a:r>
              <a:rPr sz="2400" spc="360" dirty="0">
                <a:latin typeface="Trebuchet MS"/>
                <a:cs typeface="Trebuchet MS"/>
              </a:rPr>
              <a:t> </a:t>
            </a:r>
            <a:r>
              <a:rPr sz="2400" spc="114" dirty="0">
                <a:latin typeface="Trebuchet MS"/>
                <a:cs typeface="Trebuchet MS"/>
              </a:rPr>
              <a:t>with</a:t>
            </a:r>
            <a:r>
              <a:rPr sz="2400" spc="365" dirty="0">
                <a:latin typeface="Trebuchet MS"/>
                <a:cs typeface="Trebuchet MS"/>
              </a:rPr>
              <a:t> </a:t>
            </a:r>
            <a:r>
              <a:rPr sz="2400" spc="235" dirty="0">
                <a:latin typeface="Trebuchet MS"/>
                <a:cs typeface="Trebuchet MS"/>
              </a:rPr>
              <a:t>broken</a:t>
            </a:r>
            <a:r>
              <a:rPr sz="2400" spc="365" dirty="0">
                <a:latin typeface="Trebuchet MS"/>
                <a:cs typeface="Trebuchet MS"/>
              </a:rPr>
              <a:t> </a:t>
            </a:r>
            <a:r>
              <a:rPr sz="2400" spc="75" dirty="0">
                <a:latin typeface="Trebuchet MS"/>
                <a:cs typeface="Trebuchet MS"/>
              </a:rPr>
              <a:t>skin,</a:t>
            </a:r>
            <a:r>
              <a:rPr sz="2400" spc="365" dirty="0">
                <a:latin typeface="Trebuchet MS"/>
                <a:cs typeface="Trebuchet MS"/>
              </a:rPr>
              <a:t> </a:t>
            </a:r>
            <a:r>
              <a:rPr sz="2400" spc="320" dirty="0">
                <a:latin typeface="Trebuchet MS"/>
                <a:cs typeface="Trebuchet MS"/>
              </a:rPr>
              <a:t>wounds </a:t>
            </a:r>
            <a:r>
              <a:rPr sz="2400" spc="350" dirty="0">
                <a:latin typeface="Trebuchet MS"/>
                <a:cs typeface="Trebuchet MS"/>
              </a:rPr>
              <a:t>and</a:t>
            </a:r>
            <a:r>
              <a:rPr sz="2400" spc="360" dirty="0">
                <a:latin typeface="Trebuchet MS"/>
                <a:cs typeface="Trebuchet MS"/>
              </a:rPr>
              <a:t> </a:t>
            </a:r>
            <a:r>
              <a:rPr sz="2400" spc="380" dirty="0">
                <a:latin typeface="Trebuchet MS"/>
                <a:cs typeface="Trebuchet MS"/>
              </a:rPr>
              <a:t>mucous</a:t>
            </a:r>
            <a:r>
              <a:rPr sz="2400" spc="360" dirty="0">
                <a:latin typeface="Trebuchet MS"/>
                <a:cs typeface="Trebuchet MS"/>
              </a:rPr>
              <a:t> membranes</a:t>
            </a:r>
            <a:endParaRPr sz="2400">
              <a:latin typeface="Trebuchet MS"/>
              <a:cs typeface="Trebuchet MS"/>
            </a:endParaRPr>
          </a:p>
          <a:p>
            <a:pPr>
              <a:lnSpc>
                <a:spcPct val="100000"/>
              </a:lnSpc>
              <a:spcBef>
                <a:spcPts val="515"/>
              </a:spcBef>
            </a:pPr>
            <a:endParaRPr sz="2400">
              <a:latin typeface="Trebuchet MS"/>
              <a:cs typeface="Trebuchet MS"/>
            </a:endParaRPr>
          </a:p>
          <a:p>
            <a:pPr marL="530225" marR="5080">
              <a:lnSpc>
                <a:spcPct val="114599"/>
              </a:lnSpc>
            </a:pPr>
            <a:r>
              <a:rPr sz="2400" spc="65" dirty="0">
                <a:latin typeface="Trebuchet MS"/>
                <a:cs typeface="Trebuchet MS"/>
              </a:rPr>
              <a:t>All</a:t>
            </a:r>
            <a:r>
              <a:rPr sz="2400" spc="355" dirty="0">
                <a:latin typeface="Trebuchet MS"/>
                <a:cs typeface="Trebuchet MS"/>
              </a:rPr>
              <a:t> </a:t>
            </a:r>
            <a:r>
              <a:rPr sz="2400" spc="265" dirty="0">
                <a:latin typeface="Trebuchet MS"/>
                <a:cs typeface="Trebuchet MS"/>
              </a:rPr>
              <a:t>tasks</a:t>
            </a:r>
            <a:r>
              <a:rPr sz="2400" spc="355" dirty="0">
                <a:latin typeface="Trebuchet MS"/>
                <a:cs typeface="Trebuchet MS"/>
              </a:rPr>
              <a:t> </a:t>
            </a:r>
            <a:r>
              <a:rPr sz="2400" spc="175" dirty="0">
                <a:latin typeface="Trebuchet MS"/>
                <a:cs typeface="Trebuchet MS"/>
              </a:rPr>
              <a:t>that</a:t>
            </a:r>
            <a:r>
              <a:rPr sz="2400" spc="355" dirty="0">
                <a:latin typeface="Trebuchet MS"/>
                <a:cs typeface="Trebuchet MS"/>
              </a:rPr>
              <a:t> </a:t>
            </a:r>
            <a:r>
              <a:rPr sz="2400" spc="305" dirty="0">
                <a:latin typeface="Trebuchet MS"/>
                <a:cs typeface="Trebuchet MS"/>
              </a:rPr>
              <a:t>have</a:t>
            </a:r>
            <a:r>
              <a:rPr sz="2400" spc="355" dirty="0">
                <a:latin typeface="Trebuchet MS"/>
                <a:cs typeface="Trebuchet MS"/>
              </a:rPr>
              <a:t> </a:t>
            </a:r>
            <a:r>
              <a:rPr sz="2400" spc="315" dirty="0">
                <a:latin typeface="Trebuchet MS"/>
                <a:cs typeface="Trebuchet MS"/>
              </a:rPr>
              <a:t>a</a:t>
            </a:r>
            <a:r>
              <a:rPr sz="2400" spc="355" dirty="0">
                <a:latin typeface="Trebuchet MS"/>
                <a:cs typeface="Trebuchet MS"/>
              </a:rPr>
              <a:t> </a:t>
            </a:r>
            <a:r>
              <a:rPr sz="2400" spc="110" dirty="0">
                <a:latin typeface="Trebuchet MS"/>
                <a:cs typeface="Trebuchet MS"/>
              </a:rPr>
              <a:t>risk</a:t>
            </a:r>
            <a:r>
              <a:rPr sz="2400" spc="355" dirty="0">
                <a:latin typeface="Trebuchet MS"/>
                <a:cs typeface="Trebuchet MS"/>
              </a:rPr>
              <a:t> </a:t>
            </a:r>
            <a:r>
              <a:rPr sz="2400" spc="135" dirty="0">
                <a:latin typeface="Trebuchet MS"/>
                <a:cs typeface="Trebuchet MS"/>
              </a:rPr>
              <a:t>of</a:t>
            </a:r>
            <a:r>
              <a:rPr sz="2400" spc="355" dirty="0">
                <a:latin typeface="Trebuchet MS"/>
                <a:cs typeface="Trebuchet MS"/>
              </a:rPr>
              <a:t> </a:t>
            </a:r>
            <a:r>
              <a:rPr sz="2400" spc="254" dirty="0">
                <a:latin typeface="Trebuchet MS"/>
                <a:cs typeface="Trebuchet MS"/>
              </a:rPr>
              <a:t>exposure </a:t>
            </a:r>
            <a:r>
              <a:rPr sz="2400" spc="114" dirty="0">
                <a:latin typeface="Trebuchet MS"/>
                <a:cs typeface="Trebuchet MS"/>
              </a:rPr>
              <a:t>to</a:t>
            </a:r>
            <a:r>
              <a:rPr sz="2400" spc="360" dirty="0">
                <a:latin typeface="Trebuchet MS"/>
                <a:cs typeface="Trebuchet MS"/>
              </a:rPr>
              <a:t> </a:t>
            </a:r>
            <a:r>
              <a:rPr sz="2400" spc="180" dirty="0">
                <a:latin typeface="Trebuchet MS"/>
                <a:cs typeface="Trebuchet MS"/>
              </a:rPr>
              <a:t>blood,</a:t>
            </a:r>
            <a:r>
              <a:rPr sz="2400" spc="365" dirty="0">
                <a:latin typeface="Trebuchet MS"/>
                <a:cs typeface="Trebuchet MS"/>
              </a:rPr>
              <a:t> </a:t>
            </a:r>
            <a:r>
              <a:rPr sz="2400" spc="220" dirty="0">
                <a:latin typeface="Trebuchet MS"/>
                <a:cs typeface="Trebuchet MS"/>
              </a:rPr>
              <a:t>vomit</a:t>
            </a:r>
            <a:r>
              <a:rPr sz="2400" spc="365" dirty="0">
                <a:latin typeface="Trebuchet MS"/>
                <a:cs typeface="Trebuchet MS"/>
              </a:rPr>
              <a:t> </a:t>
            </a:r>
            <a:r>
              <a:rPr sz="2400" spc="350" dirty="0">
                <a:latin typeface="Trebuchet MS"/>
                <a:cs typeface="Trebuchet MS"/>
              </a:rPr>
              <a:t>and</a:t>
            </a:r>
            <a:r>
              <a:rPr sz="2400" spc="365" dirty="0">
                <a:latin typeface="Trebuchet MS"/>
                <a:cs typeface="Trebuchet MS"/>
              </a:rPr>
              <a:t> </a:t>
            </a:r>
            <a:r>
              <a:rPr sz="2400" spc="185" dirty="0">
                <a:latin typeface="Trebuchet MS"/>
                <a:cs typeface="Trebuchet MS"/>
              </a:rPr>
              <a:t>other</a:t>
            </a:r>
            <a:r>
              <a:rPr sz="2400" spc="360" dirty="0">
                <a:latin typeface="Trebuchet MS"/>
                <a:cs typeface="Trebuchet MS"/>
              </a:rPr>
              <a:t> </a:t>
            </a:r>
            <a:r>
              <a:rPr sz="2400" spc="325" dirty="0">
                <a:latin typeface="Trebuchet MS"/>
                <a:cs typeface="Trebuchet MS"/>
              </a:rPr>
              <a:t>body</a:t>
            </a:r>
            <a:r>
              <a:rPr sz="2400" spc="365" dirty="0">
                <a:latin typeface="Trebuchet MS"/>
                <a:cs typeface="Trebuchet MS"/>
              </a:rPr>
              <a:t> </a:t>
            </a:r>
            <a:r>
              <a:rPr sz="2400" spc="165" dirty="0">
                <a:latin typeface="Trebuchet MS"/>
                <a:cs typeface="Trebuchet MS"/>
              </a:rPr>
              <a:t>fluids</a:t>
            </a:r>
            <a:endParaRPr sz="2400">
              <a:latin typeface="Trebuchet MS"/>
              <a:cs typeface="Trebuchet MS"/>
            </a:endParaRPr>
          </a:p>
        </p:txBody>
      </p:sp>
      <p:sp>
        <p:nvSpPr>
          <p:cNvPr id="9" name="object 9"/>
          <p:cNvSpPr txBox="1">
            <a:spLocks noGrp="1"/>
          </p:cNvSpPr>
          <p:nvPr>
            <p:ph type="title"/>
          </p:nvPr>
        </p:nvSpPr>
        <p:spPr>
          <a:prstGeom prst="rect">
            <a:avLst/>
          </a:prstGeom>
        </p:spPr>
        <p:txBody>
          <a:bodyPr vert="horz" wrap="square" lIns="0" tIns="12700" rIns="0" bIns="0" rtlCol="0">
            <a:spAutoFit/>
          </a:bodyPr>
          <a:lstStyle/>
          <a:p>
            <a:pPr marL="12065">
              <a:lnSpc>
                <a:spcPct val="100000"/>
              </a:lnSpc>
              <a:spcBef>
                <a:spcPts val="100"/>
              </a:spcBef>
            </a:pPr>
            <a:r>
              <a:rPr spc="-145" dirty="0"/>
              <a:t>Gloves</a:t>
            </a:r>
          </a:p>
        </p:txBody>
      </p:sp>
      <p:pic>
        <p:nvPicPr>
          <p:cNvPr id="10" name="object 10"/>
          <p:cNvPicPr/>
          <p:nvPr/>
        </p:nvPicPr>
        <p:blipFill>
          <a:blip r:embed="rId4" cstate="print"/>
          <a:stretch>
            <a:fillRect/>
          </a:stretch>
        </p:blipFill>
        <p:spPr>
          <a:xfrm>
            <a:off x="8671438" y="0"/>
            <a:ext cx="9616561" cy="10286999"/>
          </a:xfrm>
          <a:prstGeom prst="rect">
            <a:avLst/>
          </a:prstGeom>
        </p:spPr>
      </p:pic>
      <p:pic>
        <p:nvPicPr>
          <p:cNvPr id="11" name="object 8">
            <a:hlinkClick r:id="rId5" action="ppaction://hlinksldjump"/>
            <a:extLst>
              <a:ext uri="{FF2B5EF4-FFF2-40B4-BE49-F238E27FC236}">
                <a16:creationId xmlns:a16="http://schemas.microsoft.com/office/drawing/2014/main" id="{E0584A5C-E025-A19E-63EE-AD52E6451D22}"/>
              </a:ext>
            </a:extLst>
          </p:cNvPr>
          <p:cNvPicPr/>
          <p:nvPr/>
        </p:nvPicPr>
        <p:blipFill>
          <a:blip r:embed="rId2" cstate="email">
            <a:extLst>
              <a:ext uri="{28A0092B-C50C-407E-A947-70E740481C1C}">
                <a14:useLocalDpi xmlns:a14="http://schemas.microsoft.com/office/drawing/2010/main"/>
              </a:ext>
            </a:extLst>
          </a:blip>
          <a:stretch>
            <a:fillRect/>
          </a:stretch>
        </p:blipFill>
        <p:spPr>
          <a:xfrm>
            <a:off x="17210561" y="9410700"/>
            <a:ext cx="942974" cy="72389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grpSp>
        <p:nvGrpSpPr>
          <p:cNvPr id="3" name="object 3"/>
          <p:cNvGrpSpPr/>
          <p:nvPr/>
        </p:nvGrpSpPr>
        <p:grpSpPr>
          <a:xfrm>
            <a:off x="8671438" y="0"/>
            <a:ext cx="9617075" cy="10287000"/>
            <a:chOff x="8671438" y="0"/>
            <a:chExt cx="9617075" cy="10287000"/>
          </a:xfrm>
        </p:grpSpPr>
        <p:pic>
          <p:nvPicPr>
            <p:cNvPr id="4" name="object 4"/>
            <p:cNvPicPr/>
            <p:nvPr/>
          </p:nvPicPr>
          <p:blipFill>
            <a:blip r:embed="rId2" cstate="email">
              <a:extLst>
                <a:ext uri="{28A0092B-C50C-407E-A947-70E740481C1C}">
                  <a14:useLocalDpi xmlns:a14="http://schemas.microsoft.com/office/drawing/2010/main"/>
                </a:ext>
              </a:extLst>
            </a:blip>
            <a:stretch>
              <a:fillRect/>
            </a:stretch>
          </p:blipFill>
          <p:spPr>
            <a:xfrm>
              <a:off x="17058162" y="9258300"/>
              <a:ext cx="942974" cy="723899"/>
            </a:xfrm>
            <a:prstGeom prst="rect">
              <a:avLst/>
            </a:prstGeom>
          </p:spPr>
        </p:pic>
        <p:pic>
          <p:nvPicPr>
            <p:cNvPr id="5" name="object 5"/>
            <p:cNvPicPr/>
            <p:nvPr/>
          </p:nvPicPr>
          <p:blipFill>
            <a:blip r:embed="rId3" cstate="print"/>
            <a:stretch>
              <a:fillRect/>
            </a:stretch>
          </p:blipFill>
          <p:spPr>
            <a:xfrm>
              <a:off x="8671438" y="0"/>
              <a:ext cx="9616561" cy="10286999"/>
            </a:xfrm>
            <a:prstGeom prst="rect">
              <a:avLst/>
            </a:prstGeom>
          </p:spPr>
        </p:pic>
      </p:grpSp>
      <p:sp>
        <p:nvSpPr>
          <p:cNvPr id="6" name="object 6"/>
          <p:cNvSpPr txBox="1"/>
          <p:nvPr/>
        </p:nvSpPr>
        <p:spPr>
          <a:xfrm>
            <a:off x="1016000" y="1978628"/>
            <a:ext cx="6694170" cy="7150100"/>
          </a:xfrm>
          <a:prstGeom prst="rect">
            <a:avLst/>
          </a:prstGeom>
        </p:spPr>
        <p:txBody>
          <a:bodyPr vert="horz" wrap="square" lIns="0" tIns="12700" rIns="0" bIns="0" rtlCol="0">
            <a:spAutoFit/>
          </a:bodyPr>
          <a:lstStyle/>
          <a:p>
            <a:pPr marL="12700" marR="23495">
              <a:lnSpc>
                <a:spcPct val="114599"/>
              </a:lnSpc>
              <a:spcBef>
                <a:spcPts val="100"/>
              </a:spcBef>
            </a:pPr>
            <a:r>
              <a:rPr sz="2400" spc="165" dirty="0">
                <a:latin typeface="Trebuchet MS"/>
                <a:cs typeface="Trebuchet MS"/>
              </a:rPr>
              <a:t>The</a:t>
            </a:r>
            <a:r>
              <a:rPr sz="2400" spc="355" dirty="0">
                <a:latin typeface="Trebuchet MS"/>
                <a:cs typeface="Trebuchet MS"/>
              </a:rPr>
              <a:t> </a:t>
            </a:r>
            <a:r>
              <a:rPr sz="2400" spc="305" dirty="0">
                <a:latin typeface="Trebuchet MS"/>
                <a:cs typeface="Trebuchet MS"/>
              </a:rPr>
              <a:t>main</a:t>
            </a:r>
            <a:r>
              <a:rPr sz="2400" spc="360" dirty="0">
                <a:latin typeface="Trebuchet MS"/>
                <a:cs typeface="Trebuchet MS"/>
              </a:rPr>
              <a:t> </a:t>
            </a:r>
            <a:r>
              <a:rPr sz="2400" spc="210" dirty="0">
                <a:latin typeface="Trebuchet MS"/>
                <a:cs typeface="Trebuchet MS"/>
              </a:rPr>
              <a:t>function</a:t>
            </a:r>
            <a:r>
              <a:rPr sz="2400" spc="355" dirty="0">
                <a:latin typeface="Trebuchet MS"/>
                <a:cs typeface="Trebuchet MS"/>
              </a:rPr>
              <a:t> </a:t>
            </a:r>
            <a:r>
              <a:rPr sz="2400" spc="135" dirty="0">
                <a:latin typeface="Trebuchet MS"/>
                <a:cs typeface="Trebuchet MS"/>
              </a:rPr>
              <a:t>is</a:t>
            </a:r>
            <a:r>
              <a:rPr sz="2400" spc="360" dirty="0">
                <a:latin typeface="Trebuchet MS"/>
                <a:cs typeface="Trebuchet MS"/>
              </a:rPr>
              <a:t> </a:t>
            </a:r>
            <a:r>
              <a:rPr sz="2400" spc="114" dirty="0">
                <a:latin typeface="Trebuchet MS"/>
                <a:cs typeface="Trebuchet MS"/>
              </a:rPr>
              <a:t>to</a:t>
            </a:r>
            <a:r>
              <a:rPr sz="2400" spc="360" dirty="0">
                <a:latin typeface="Trebuchet MS"/>
                <a:cs typeface="Trebuchet MS"/>
              </a:rPr>
              <a:t> </a:t>
            </a:r>
            <a:r>
              <a:rPr sz="2400" spc="254" dirty="0">
                <a:latin typeface="Trebuchet MS"/>
                <a:cs typeface="Trebuchet MS"/>
              </a:rPr>
              <a:t>act</a:t>
            </a:r>
            <a:r>
              <a:rPr sz="2400" spc="355" dirty="0">
                <a:latin typeface="Trebuchet MS"/>
                <a:cs typeface="Trebuchet MS"/>
              </a:rPr>
              <a:t> </a:t>
            </a:r>
            <a:r>
              <a:rPr sz="2400" spc="375" dirty="0">
                <a:latin typeface="Trebuchet MS"/>
                <a:cs typeface="Trebuchet MS"/>
              </a:rPr>
              <a:t>as</a:t>
            </a:r>
            <a:r>
              <a:rPr sz="2400" spc="360" dirty="0">
                <a:latin typeface="Trebuchet MS"/>
                <a:cs typeface="Trebuchet MS"/>
              </a:rPr>
              <a:t> </a:t>
            </a:r>
            <a:r>
              <a:rPr sz="2400" spc="315" dirty="0">
                <a:latin typeface="Trebuchet MS"/>
                <a:cs typeface="Trebuchet MS"/>
              </a:rPr>
              <a:t>a</a:t>
            </a:r>
            <a:r>
              <a:rPr sz="2400" spc="360" dirty="0">
                <a:latin typeface="Trebuchet MS"/>
                <a:cs typeface="Trebuchet MS"/>
              </a:rPr>
              <a:t> </a:t>
            </a:r>
            <a:r>
              <a:rPr sz="2400" spc="170" dirty="0">
                <a:latin typeface="Trebuchet MS"/>
                <a:cs typeface="Trebuchet MS"/>
              </a:rPr>
              <a:t>barrier </a:t>
            </a:r>
            <a:r>
              <a:rPr sz="2400" spc="254" dirty="0">
                <a:latin typeface="Trebuchet MS"/>
                <a:cs typeface="Trebuchet MS"/>
              </a:rPr>
              <a:t>between</a:t>
            </a:r>
            <a:r>
              <a:rPr sz="2400" spc="365" dirty="0">
                <a:latin typeface="Trebuchet MS"/>
                <a:cs typeface="Trebuchet MS"/>
              </a:rPr>
              <a:t> </a:t>
            </a:r>
            <a:r>
              <a:rPr sz="2400" spc="155" dirty="0">
                <a:latin typeface="Trebuchet MS"/>
                <a:cs typeface="Trebuchet MS"/>
              </a:rPr>
              <a:t>different</a:t>
            </a:r>
            <a:r>
              <a:rPr sz="2400" spc="370" dirty="0">
                <a:latin typeface="Trebuchet MS"/>
                <a:cs typeface="Trebuchet MS"/>
              </a:rPr>
              <a:t> </a:t>
            </a:r>
            <a:r>
              <a:rPr sz="2400" spc="315" dirty="0">
                <a:latin typeface="Trebuchet MS"/>
                <a:cs typeface="Trebuchet MS"/>
              </a:rPr>
              <a:t>sources</a:t>
            </a:r>
            <a:r>
              <a:rPr sz="2400" spc="370" dirty="0">
                <a:latin typeface="Trebuchet MS"/>
                <a:cs typeface="Trebuchet MS"/>
              </a:rPr>
              <a:t> </a:t>
            </a:r>
            <a:r>
              <a:rPr sz="2400" spc="110" dirty="0">
                <a:latin typeface="Trebuchet MS"/>
                <a:cs typeface="Trebuchet MS"/>
              </a:rPr>
              <a:t>of</a:t>
            </a:r>
            <a:endParaRPr sz="2400">
              <a:latin typeface="Trebuchet MS"/>
              <a:cs typeface="Trebuchet MS"/>
            </a:endParaRPr>
          </a:p>
          <a:p>
            <a:pPr marL="12700">
              <a:lnSpc>
                <a:spcPct val="100000"/>
              </a:lnSpc>
              <a:spcBef>
                <a:spcPts val="420"/>
              </a:spcBef>
            </a:pPr>
            <a:r>
              <a:rPr sz="2400" spc="235" dirty="0">
                <a:latin typeface="Trebuchet MS"/>
                <a:cs typeface="Trebuchet MS"/>
              </a:rPr>
              <a:t>contamination.</a:t>
            </a:r>
            <a:endParaRPr sz="2400">
              <a:latin typeface="Trebuchet MS"/>
              <a:cs typeface="Trebuchet MS"/>
            </a:endParaRPr>
          </a:p>
          <a:p>
            <a:pPr>
              <a:lnSpc>
                <a:spcPct val="100000"/>
              </a:lnSpc>
              <a:spcBef>
                <a:spcPts val="509"/>
              </a:spcBef>
            </a:pPr>
            <a:endParaRPr sz="2400">
              <a:latin typeface="Trebuchet MS"/>
              <a:cs typeface="Trebuchet MS"/>
            </a:endParaRPr>
          </a:p>
          <a:p>
            <a:pPr marL="12700" marR="80645">
              <a:lnSpc>
                <a:spcPct val="114599"/>
              </a:lnSpc>
            </a:pPr>
            <a:r>
              <a:rPr sz="2400" spc="65" dirty="0">
                <a:latin typeface="Trebuchet MS"/>
                <a:cs typeface="Trebuchet MS"/>
              </a:rPr>
              <a:t>All</a:t>
            </a:r>
            <a:r>
              <a:rPr sz="2400" spc="355" dirty="0">
                <a:latin typeface="Trebuchet MS"/>
                <a:cs typeface="Trebuchet MS"/>
              </a:rPr>
              <a:t> </a:t>
            </a:r>
            <a:r>
              <a:rPr sz="2400" spc="229" dirty="0">
                <a:latin typeface="Trebuchet MS"/>
                <a:cs typeface="Trebuchet MS"/>
              </a:rPr>
              <a:t>plastic</a:t>
            </a:r>
            <a:r>
              <a:rPr sz="2400" spc="355" dirty="0">
                <a:latin typeface="Trebuchet MS"/>
                <a:cs typeface="Trebuchet MS"/>
              </a:rPr>
              <a:t> </a:t>
            </a:r>
            <a:r>
              <a:rPr sz="2400" spc="360" dirty="0">
                <a:latin typeface="Trebuchet MS"/>
                <a:cs typeface="Trebuchet MS"/>
              </a:rPr>
              <a:t>gowns</a:t>
            </a:r>
            <a:r>
              <a:rPr sz="2400" spc="355" dirty="0">
                <a:latin typeface="Trebuchet MS"/>
                <a:cs typeface="Trebuchet MS"/>
              </a:rPr>
              <a:t> </a:t>
            </a:r>
            <a:r>
              <a:rPr sz="2400" spc="350" dirty="0">
                <a:latin typeface="Trebuchet MS"/>
                <a:cs typeface="Trebuchet MS"/>
              </a:rPr>
              <a:t>and</a:t>
            </a:r>
            <a:r>
              <a:rPr sz="2400" spc="360" dirty="0">
                <a:latin typeface="Trebuchet MS"/>
                <a:cs typeface="Trebuchet MS"/>
              </a:rPr>
              <a:t> </a:t>
            </a:r>
            <a:r>
              <a:rPr sz="2400" spc="325" dirty="0">
                <a:latin typeface="Trebuchet MS"/>
                <a:cs typeface="Trebuchet MS"/>
              </a:rPr>
              <a:t>aprons</a:t>
            </a:r>
            <a:r>
              <a:rPr sz="2400" spc="355" dirty="0">
                <a:latin typeface="Trebuchet MS"/>
                <a:cs typeface="Trebuchet MS"/>
              </a:rPr>
              <a:t> </a:t>
            </a:r>
            <a:r>
              <a:rPr sz="2400" spc="325" dirty="0">
                <a:latin typeface="Trebuchet MS"/>
                <a:cs typeface="Trebuchet MS"/>
              </a:rPr>
              <a:t>used</a:t>
            </a:r>
            <a:r>
              <a:rPr sz="2400" spc="355" dirty="0">
                <a:latin typeface="Trebuchet MS"/>
                <a:cs typeface="Trebuchet MS"/>
              </a:rPr>
              <a:t> </a:t>
            </a:r>
            <a:r>
              <a:rPr sz="2400" spc="229" dirty="0">
                <a:latin typeface="Trebuchet MS"/>
                <a:cs typeface="Trebuchet MS"/>
              </a:rPr>
              <a:t>by </a:t>
            </a:r>
            <a:r>
              <a:rPr sz="2400" spc="210" dirty="0">
                <a:latin typeface="Trebuchet MS"/>
                <a:cs typeface="Trebuchet MS"/>
              </a:rPr>
              <a:t>health</a:t>
            </a:r>
            <a:r>
              <a:rPr sz="2400" spc="365" dirty="0">
                <a:latin typeface="Trebuchet MS"/>
                <a:cs typeface="Trebuchet MS"/>
              </a:rPr>
              <a:t> </a:t>
            </a:r>
            <a:r>
              <a:rPr sz="2400" spc="260" dirty="0">
                <a:latin typeface="Trebuchet MS"/>
                <a:cs typeface="Trebuchet MS"/>
              </a:rPr>
              <a:t>services</a:t>
            </a:r>
            <a:r>
              <a:rPr sz="2400" spc="370" dirty="0">
                <a:latin typeface="Trebuchet MS"/>
                <a:cs typeface="Trebuchet MS"/>
              </a:rPr>
              <a:t> </a:t>
            </a:r>
            <a:r>
              <a:rPr sz="2400" spc="210" dirty="0">
                <a:latin typeface="Trebuchet MS"/>
                <a:cs typeface="Trebuchet MS"/>
              </a:rPr>
              <a:t>workers</a:t>
            </a:r>
            <a:r>
              <a:rPr sz="2400" spc="370" dirty="0">
                <a:latin typeface="Trebuchet MS"/>
                <a:cs typeface="Trebuchet MS"/>
              </a:rPr>
              <a:t> </a:t>
            </a:r>
            <a:r>
              <a:rPr sz="2400" spc="300" dirty="0">
                <a:latin typeface="Trebuchet MS"/>
                <a:cs typeface="Trebuchet MS"/>
              </a:rPr>
              <a:t>must</a:t>
            </a:r>
            <a:r>
              <a:rPr sz="2400" spc="370" dirty="0">
                <a:latin typeface="Trebuchet MS"/>
                <a:cs typeface="Trebuchet MS"/>
              </a:rPr>
              <a:t> </a:t>
            </a:r>
            <a:r>
              <a:rPr sz="2400" spc="270" dirty="0">
                <a:latin typeface="Trebuchet MS"/>
                <a:cs typeface="Trebuchet MS"/>
              </a:rPr>
              <a:t>be</a:t>
            </a:r>
            <a:r>
              <a:rPr sz="2400" spc="370" dirty="0">
                <a:latin typeface="Trebuchet MS"/>
                <a:cs typeface="Trebuchet MS"/>
              </a:rPr>
              <a:t> </a:t>
            </a:r>
            <a:r>
              <a:rPr sz="2400" spc="130" dirty="0">
                <a:latin typeface="Trebuchet MS"/>
                <a:cs typeface="Trebuchet MS"/>
              </a:rPr>
              <a:t>sterile </a:t>
            </a:r>
            <a:r>
              <a:rPr sz="2400" spc="350" dirty="0">
                <a:latin typeface="Trebuchet MS"/>
                <a:cs typeface="Trebuchet MS"/>
              </a:rPr>
              <a:t>and</a:t>
            </a:r>
            <a:r>
              <a:rPr sz="2400" spc="355" dirty="0">
                <a:latin typeface="Trebuchet MS"/>
                <a:cs typeface="Trebuchet MS"/>
              </a:rPr>
              <a:t> </a:t>
            </a:r>
            <a:r>
              <a:rPr sz="2400" spc="350" dirty="0">
                <a:latin typeface="Trebuchet MS"/>
                <a:cs typeface="Trebuchet MS"/>
              </a:rPr>
              <a:t>can</a:t>
            </a:r>
            <a:r>
              <a:rPr sz="2400" spc="355" dirty="0">
                <a:latin typeface="Trebuchet MS"/>
                <a:cs typeface="Trebuchet MS"/>
              </a:rPr>
              <a:t> </a:t>
            </a:r>
            <a:r>
              <a:rPr sz="2400" spc="195" dirty="0">
                <a:latin typeface="Trebuchet MS"/>
                <a:cs typeface="Trebuchet MS"/>
              </a:rPr>
              <a:t>only</a:t>
            </a:r>
            <a:r>
              <a:rPr sz="2400" spc="355" dirty="0">
                <a:latin typeface="Trebuchet MS"/>
                <a:cs typeface="Trebuchet MS"/>
              </a:rPr>
              <a:t> </a:t>
            </a:r>
            <a:r>
              <a:rPr sz="2400" spc="270" dirty="0">
                <a:latin typeface="Trebuchet MS"/>
                <a:cs typeface="Trebuchet MS"/>
              </a:rPr>
              <a:t>be</a:t>
            </a:r>
            <a:r>
              <a:rPr sz="2400" spc="355" dirty="0">
                <a:latin typeface="Trebuchet MS"/>
                <a:cs typeface="Trebuchet MS"/>
              </a:rPr>
              <a:t> </a:t>
            </a:r>
            <a:r>
              <a:rPr sz="2400" spc="325" dirty="0">
                <a:latin typeface="Trebuchet MS"/>
                <a:cs typeface="Trebuchet MS"/>
              </a:rPr>
              <a:t>used</a:t>
            </a:r>
            <a:r>
              <a:rPr sz="2400" spc="355" dirty="0">
                <a:latin typeface="Trebuchet MS"/>
                <a:cs typeface="Trebuchet MS"/>
              </a:rPr>
              <a:t> </a:t>
            </a:r>
            <a:r>
              <a:rPr sz="2400" spc="200" dirty="0">
                <a:latin typeface="Trebuchet MS"/>
                <a:cs typeface="Trebuchet MS"/>
              </a:rPr>
              <a:t>once.</a:t>
            </a:r>
            <a:endParaRPr sz="2400">
              <a:latin typeface="Trebuchet MS"/>
              <a:cs typeface="Trebuchet MS"/>
            </a:endParaRPr>
          </a:p>
          <a:p>
            <a:pPr>
              <a:lnSpc>
                <a:spcPct val="100000"/>
              </a:lnSpc>
              <a:spcBef>
                <a:spcPts val="935"/>
              </a:spcBef>
            </a:pPr>
            <a:endParaRPr sz="2400">
              <a:latin typeface="Trebuchet MS"/>
              <a:cs typeface="Trebuchet MS"/>
            </a:endParaRPr>
          </a:p>
          <a:p>
            <a:pPr marL="12700">
              <a:lnSpc>
                <a:spcPct val="100000"/>
              </a:lnSpc>
            </a:pPr>
            <a:r>
              <a:rPr sz="2400" spc="165" dirty="0">
                <a:latin typeface="Trebuchet MS"/>
                <a:cs typeface="Trebuchet MS"/>
              </a:rPr>
              <a:t>The</a:t>
            </a:r>
            <a:r>
              <a:rPr sz="2400" spc="360" dirty="0">
                <a:latin typeface="Trebuchet MS"/>
                <a:cs typeface="Trebuchet MS"/>
              </a:rPr>
              <a:t> </a:t>
            </a:r>
            <a:r>
              <a:rPr sz="2400" spc="310" dirty="0">
                <a:latin typeface="Trebuchet MS"/>
                <a:cs typeface="Trebuchet MS"/>
              </a:rPr>
              <a:t>goal</a:t>
            </a:r>
            <a:r>
              <a:rPr sz="2400" spc="360" dirty="0">
                <a:latin typeface="Trebuchet MS"/>
                <a:cs typeface="Trebuchet MS"/>
              </a:rPr>
              <a:t> </a:t>
            </a:r>
            <a:r>
              <a:rPr sz="2400" spc="114" dirty="0">
                <a:latin typeface="Trebuchet MS"/>
                <a:cs typeface="Trebuchet MS"/>
              </a:rPr>
              <a:t>to</a:t>
            </a:r>
            <a:r>
              <a:rPr sz="2400" spc="360" dirty="0">
                <a:latin typeface="Trebuchet MS"/>
                <a:cs typeface="Trebuchet MS"/>
              </a:rPr>
              <a:t> </a:t>
            </a:r>
            <a:r>
              <a:rPr sz="2400" spc="200" dirty="0">
                <a:latin typeface="Trebuchet MS"/>
                <a:cs typeface="Trebuchet MS"/>
              </a:rPr>
              <a:t>correctly</a:t>
            </a:r>
            <a:r>
              <a:rPr sz="2400" spc="360" dirty="0">
                <a:latin typeface="Trebuchet MS"/>
                <a:cs typeface="Trebuchet MS"/>
              </a:rPr>
              <a:t> </a:t>
            </a:r>
            <a:r>
              <a:rPr sz="2400" spc="285" dirty="0">
                <a:latin typeface="Trebuchet MS"/>
                <a:cs typeface="Trebuchet MS"/>
              </a:rPr>
              <a:t>applying</a:t>
            </a:r>
            <a:r>
              <a:rPr sz="2400" spc="360" dirty="0">
                <a:latin typeface="Trebuchet MS"/>
                <a:cs typeface="Trebuchet MS"/>
              </a:rPr>
              <a:t> </a:t>
            </a:r>
            <a:r>
              <a:rPr sz="2400" spc="195" dirty="0">
                <a:latin typeface="Trebuchet MS"/>
                <a:cs typeface="Trebuchet MS"/>
              </a:rPr>
              <a:t>your</a:t>
            </a:r>
            <a:endParaRPr sz="2400">
              <a:latin typeface="Trebuchet MS"/>
              <a:cs typeface="Trebuchet MS"/>
            </a:endParaRPr>
          </a:p>
          <a:p>
            <a:pPr marL="12700" marR="8890">
              <a:lnSpc>
                <a:spcPct val="114599"/>
              </a:lnSpc>
            </a:pPr>
            <a:r>
              <a:rPr sz="2400" spc="340" dirty="0">
                <a:latin typeface="Trebuchet MS"/>
                <a:cs typeface="Trebuchet MS"/>
              </a:rPr>
              <a:t>gown</a:t>
            </a:r>
            <a:r>
              <a:rPr sz="2400" spc="355" dirty="0">
                <a:latin typeface="Trebuchet MS"/>
                <a:cs typeface="Trebuchet MS"/>
              </a:rPr>
              <a:t> </a:t>
            </a:r>
            <a:r>
              <a:rPr sz="2400" spc="75" dirty="0">
                <a:latin typeface="Trebuchet MS"/>
                <a:cs typeface="Trebuchet MS"/>
              </a:rPr>
              <a:t>/</a:t>
            </a:r>
            <a:r>
              <a:rPr sz="2400" spc="360" dirty="0">
                <a:latin typeface="Trebuchet MS"/>
                <a:cs typeface="Trebuchet MS"/>
              </a:rPr>
              <a:t> </a:t>
            </a:r>
            <a:r>
              <a:rPr sz="2400" spc="300" dirty="0">
                <a:latin typeface="Trebuchet MS"/>
                <a:cs typeface="Trebuchet MS"/>
              </a:rPr>
              <a:t>apron</a:t>
            </a:r>
            <a:r>
              <a:rPr sz="2400" spc="355" dirty="0">
                <a:latin typeface="Trebuchet MS"/>
                <a:cs typeface="Trebuchet MS"/>
              </a:rPr>
              <a:t> </a:t>
            </a:r>
            <a:r>
              <a:rPr sz="2400" spc="135" dirty="0">
                <a:latin typeface="Trebuchet MS"/>
                <a:cs typeface="Trebuchet MS"/>
              </a:rPr>
              <a:t>is</a:t>
            </a:r>
            <a:r>
              <a:rPr sz="2400" spc="360" dirty="0">
                <a:latin typeface="Trebuchet MS"/>
                <a:cs typeface="Trebuchet MS"/>
              </a:rPr>
              <a:t> </a:t>
            </a:r>
            <a:r>
              <a:rPr sz="2400" spc="114" dirty="0">
                <a:latin typeface="Trebuchet MS"/>
                <a:cs typeface="Trebuchet MS"/>
              </a:rPr>
              <a:t>to</a:t>
            </a:r>
            <a:r>
              <a:rPr sz="2400" spc="355" dirty="0">
                <a:latin typeface="Trebuchet MS"/>
                <a:cs typeface="Trebuchet MS"/>
              </a:rPr>
              <a:t> </a:t>
            </a:r>
            <a:r>
              <a:rPr sz="2400" spc="235" dirty="0">
                <a:latin typeface="Trebuchet MS"/>
                <a:cs typeface="Trebuchet MS"/>
              </a:rPr>
              <a:t>keep</a:t>
            </a:r>
            <a:r>
              <a:rPr sz="2400" spc="360" dirty="0">
                <a:latin typeface="Trebuchet MS"/>
                <a:cs typeface="Trebuchet MS"/>
              </a:rPr>
              <a:t> </a:t>
            </a:r>
            <a:r>
              <a:rPr sz="2400" spc="160" dirty="0">
                <a:latin typeface="Trebuchet MS"/>
                <a:cs typeface="Trebuchet MS"/>
              </a:rPr>
              <a:t>the</a:t>
            </a:r>
            <a:r>
              <a:rPr sz="2400" spc="360" dirty="0">
                <a:latin typeface="Trebuchet MS"/>
                <a:cs typeface="Trebuchet MS"/>
              </a:rPr>
              <a:t> </a:t>
            </a:r>
            <a:r>
              <a:rPr sz="2400" spc="265" dirty="0">
                <a:latin typeface="Trebuchet MS"/>
                <a:cs typeface="Trebuchet MS"/>
              </a:rPr>
              <a:t>own</a:t>
            </a:r>
            <a:r>
              <a:rPr sz="2400" spc="355" dirty="0">
                <a:latin typeface="Trebuchet MS"/>
                <a:cs typeface="Trebuchet MS"/>
              </a:rPr>
              <a:t> </a:t>
            </a:r>
            <a:r>
              <a:rPr sz="2400" spc="130" dirty="0">
                <a:latin typeface="Trebuchet MS"/>
                <a:cs typeface="Trebuchet MS"/>
              </a:rPr>
              <a:t>sterile </a:t>
            </a:r>
            <a:r>
              <a:rPr sz="2400" spc="350" dirty="0">
                <a:latin typeface="Trebuchet MS"/>
                <a:cs typeface="Trebuchet MS"/>
              </a:rPr>
              <a:t>and</a:t>
            </a:r>
            <a:r>
              <a:rPr sz="2400" spc="360" dirty="0">
                <a:latin typeface="Trebuchet MS"/>
                <a:cs typeface="Trebuchet MS"/>
              </a:rPr>
              <a:t> </a:t>
            </a:r>
            <a:r>
              <a:rPr sz="2400" spc="260" dirty="0">
                <a:latin typeface="Trebuchet MS"/>
                <a:cs typeface="Trebuchet MS"/>
              </a:rPr>
              <a:t>minimise</a:t>
            </a:r>
            <a:r>
              <a:rPr sz="2400" spc="360" dirty="0">
                <a:latin typeface="Trebuchet MS"/>
                <a:cs typeface="Trebuchet MS"/>
              </a:rPr>
              <a:t> </a:t>
            </a:r>
            <a:r>
              <a:rPr sz="2400" spc="160" dirty="0">
                <a:latin typeface="Trebuchet MS"/>
                <a:cs typeface="Trebuchet MS"/>
              </a:rPr>
              <a:t>the</a:t>
            </a:r>
            <a:r>
              <a:rPr sz="2400" spc="360" dirty="0">
                <a:latin typeface="Trebuchet MS"/>
                <a:cs typeface="Trebuchet MS"/>
              </a:rPr>
              <a:t> </a:t>
            </a:r>
            <a:r>
              <a:rPr sz="2400" spc="110" dirty="0">
                <a:latin typeface="Trebuchet MS"/>
                <a:cs typeface="Trebuchet MS"/>
              </a:rPr>
              <a:t>risk</a:t>
            </a:r>
            <a:r>
              <a:rPr sz="2400" spc="360" dirty="0">
                <a:latin typeface="Trebuchet MS"/>
                <a:cs typeface="Trebuchet MS"/>
              </a:rPr>
              <a:t> </a:t>
            </a:r>
            <a:r>
              <a:rPr sz="2400" spc="114" dirty="0">
                <a:latin typeface="Trebuchet MS"/>
                <a:cs typeface="Trebuchet MS"/>
              </a:rPr>
              <a:t>to</a:t>
            </a:r>
            <a:r>
              <a:rPr sz="2400" spc="365" dirty="0">
                <a:latin typeface="Trebuchet MS"/>
                <a:cs typeface="Trebuchet MS"/>
              </a:rPr>
              <a:t> </a:t>
            </a:r>
            <a:r>
              <a:rPr sz="2400" spc="240" dirty="0">
                <a:latin typeface="Trebuchet MS"/>
                <a:cs typeface="Trebuchet MS"/>
              </a:rPr>
              <a:t>both</a:t>
            </a:r>
            <a:r>
              <a:rPr sz="2400" spc="360" dirty="0">
                <a:latin typeface="Trebuchet MS"/>
                <a:cs typeface="Trebuchet MS"/>
              </a:rPr>
              <a:t> </a:t>
            </a:r>
            <a:r>
              <a:rPr sz="2400" spc="135" dirty="0">
                <a:latin typeface="Trebuchet MS"/>
                <a:cs typeface="Trebuchet MS"/>
              </a:rPr>
              <a:t>the</a:t>
            </a:r>
            <a:endParaRPr sz="2400">
              <a:latin typeface="Trebuchet MS"/>
              <a:cs typeface="Trebuchet MS"/>
            </a:endParaRPr>
          </a:p>
          <a:p>
            <a:pPr marL="12700">
              <a:lnSpc>
                <a:spcPct val="100000"/>
              </a:lnSpc>
              <a:spcBef>
                <a:spcPts val="420"/>
              </a:spcBef>
            </a:pPr>
            <a:r>
              <a:rPr sz="2400" spc="200" dirty="0">
                <a:latin typeface="Trebuchet MS"/>
                <a:cs typeface="Trebuchet MS"/>
              </a:rPr>
              <a:t>patient</a:t>
            </a:r>
            <a:r>
              <a:rPr sz="2400" spc="365" dirty="0">
                <a:latin typeface="Trebuchet MS"/>
                <a:cs typeface="Trebuchet MS"/>
              </a:rPr>
              <a:t> </a:t>
            </a:r>
            <a:r>
              <a:rPr sz="2400" spc="350" dirty="0">
                <a:latin typeface="Trebuchet MS"/>
                <a:cs typeface="Trebuchet MS"/>
              </a:rPr>
              <a:t>and</a:t>
            </a:r>
            <a:r>
              <a:rPr sz="2400" spc="365" dirty="0">
                <a:latin typeface="Trebuchet MS"/>
                <a:cs typeface="Trebuchet MS"/>
              </a:rPr>
              <a:t> </a:t>
            </a:r>
            <a:r>
              <a:rPr sz="2400" spc="229" dirty="0">
                <a:latin typeface="Trebuchet MS"/>
                <a:cs typeface="Trebuchet MS"/>
              </a:rPr>
              <a:t>professionals.</a:t>
            </a:r>
            <a:endParaRPr sz="2400">
              <a:latin typeface="Trebuchet MS"/>
              <a:cs typeface="Trebuchet MS"/>
            </a:endParaRPr>
          </a:p>
          <a:p>
            <a:pPr>
              <a:lnSpc>
                <a:spcPct val="100000"/>
              </a:lnSpc>
              <a:spcBef>
                <a:spcPts val="509"/>
              </a:spcBef>
            </a:pPr>
            <a:endParaRPr sz="2400">
              <a:latin typeface="Trebuchet MS"/>
              <a:cs typeface="Trebuchet MS"/>
            </a:endParaRPr>
          </a:p>
          <a:p>
            <a:pPr marL="12700" marR="5080">
              <a:lnSpc>
                <a:spcPct val="114599"/>
              </a:lnSpc>
            </a:pPr>
            <a:r>
              <a:rPr sz="2400" dirty="0">
                <a:latin typeface="Trebuchet MS"/>
                <a:cs typeface="Trebuchet MS"/>
              </a:rPr>
              <a:t>It</a:t>
            </a:r>
            <a:r>
              <a:rPr sz="2400" spc="335" dirty="0">
                <a:latin typeface="Trebuchet MS"/>
                <a:cs typeface="Trebuchet MS"/>
              </a:rPr>
              <a:t> </a:t>
            </a:r>
            <a:r>
              <a:rPr sz="2400" spc="135" dirty="0">
                <a:latin typeface="Trebuchet MS"/>
                <a:cs typeface="Trebuchet MS"/>
              </a:rPr>
              <a:t>is</a:t>
            </a:r>
            <a:r>
              <a:rPr sz="2400" spc="340" dirty="0">
                <a:latin typeface="Trebuchet MS"/>
                <a:cs typeface="Trebuchet MS"/>
              </a:rPr>
              <a:t> </a:t>
            </a:r>
            <a:r>
              <a:rPr sz="2400" spc="240" dirty="0">
                <a:latin typeface="Trebuchet MS"/>
                <a:cs typeface="Trebuchet MS"/>
              </a:rPr>
              <a:t>important</a:t>
            </a:r>
            <a:r>
              <a:rPr sz="2400" spc="340" dirty="0">
                <a:latin typeface="Trebuchet MS"/>
                <a:cs typeface="Trebuchet MS"/>
              </a:rPr>
              <a:t> </a:t>
            </a:r>
            <a:r>
              <a:rPr sz="2400" spc="114" dirty="0">
                <a:latin typeface="Trebuchet MS"/>
                <a:cs typeface="Trebuchet MS"/>
              </a:rPr>
              <a:t>to</a:t>
            </a:r>
            <a:r>
              <a:rPr sz="2400" spc="340" dirty="0">
                <a:latin typeface="Trebuchet MS"/>
                <a:cs typeface="Trebuchet MS"/>
              </a:rPr>
              <a:t> </a:t>
            </a:r>
            <a:r>
              <a:rPr sz="2400" spc="295" dirty="0">
                <a:latin typeface="Trebuchet MS"/>
                <a:cs typeface="Trebuchet MS"/>
              </a:rPr>
              <a:t>understand</a:t>
            </a:r>
            <a:r>
              <a:rPr sz="2400" spc="340" dirty="0">
                <a:latin typeface="Trebuchet MS"/>
                <a:cs typeface="Trebuchet MS"/>
              </a:rPr>
              <a:t> </a:t>
            </a:r>
            <a:r>
              <a:rPr sz="2400" spc="175" dirty="0">
                <a:latin typeface="Trebuchet MS"/>
                <a:cs typeface="Trebuchet MS"/>
              </a:rPr>
              <a:t>that</a:t>
            </a:r>
            <a:r>
              <a:rPr sz="2400" spc="340" dirty="0">
                <a:latin typeface="Trebuchet MS"/>
                <a:cs typeface="Trebuchet MS"/>
              </a:rPr>
              <a:t> </a:t>
            </a:r>
            <a:r>
              <a:rPr sz="2400" spc="240" dirty="0">
                <a:latin typeface="Trebuchet MS"/>
                <a:cs typeface="Trebuchet MS"/>
              </a:rPr>
              <a:t>when </a:t>
            </a:r>
            <a:r>
              <a:rPr sz="2400" spc="290" dirty="0">
                <a:latin typeface="Trebuchet MS"/>
                <a:cs typeface="Trebuchet MS"/>
              </a:rPr>
              <a:t>using</a:t>
            </a:r>
            <a:r>
              <a:rPr sz="2400" spc="355" dirty="0">
                <a:latin typeface="Trebuchet MS"/>
                <a:cs typeface="Trebuchet MS"/>
              </a:rPr>
              <a:t> </a:t>
            </a:r>
            <a:r>
              <a:rPr sz="2400" spc="185" dirty="0">
                <a:latin typeface="Trebuchet MS"/>
                <a:cs typeface="Trebuchet MS"/>
              </a:rPr>
              <a:t>multiple</a:t>
            </a:r>
            <a:r>
              <a:rPr sz="2400" spc="360" dirty="0">
                <a:latin typeface="Trebuchet MS"/>
                <a:cs typeface="Trebuchet MS"/>
              </a:rPr>
              <a:t> </a:t>
            </a:r>
            <a:r>
              <a:rPr sz="2400" spc="285" dirty="0">
                <a:latin typeface="Trebuchet MS"/>
                <a:cs typeface="Trebuchet MS"/>
              </a:rPr>
              <a:t>pieces</a:t>
            </a:r>
            <a:r>
              <a:rPr sz="2400" spc="360" dirty="0">
                <a:latin typeface="Trebuchet MS"/>
                <a:cs typeface="Trebuchet MS"/>
              </a:rPr>
              <a:t> </a:t>
            </a:r>
            <a:r>
              <a:rPr sz="2400" spc="135" dirty="0">
                <a:latin typeface="Trebuchet MS"/>
                <a:cs typeface="Trebuchet MS"/>
              </a:rPr>
              <a:t>of</a:t>
            </a:r>
            <a:r>
              <a:rPr sz="2400" spc="360" dirty="0">
                <a:latin typeface="Trebuchet MS"/>
                <a:cs typeface="Trebuchet MS"/>
              </a:rPr>
              <a:t> </a:t>
            </a:r>
            <a:r>
              <a:rPr sz="2400" spc="70" dirty="0">
                <a:latin typeface="Trebuchet MS"/>
                <a:cs typeface="Trebuchet MS"/>
              </a:rPr>
              <a:t>PPE</a:t>
            </a:r>
            <a:r>
              <a:rPr sz="2400" spc="355" dirty="0">
                <a:latin typeface="Trebuchet MS"/>
                <a:cs typeface="Trebuchet MS"/>
              </a:rPr>
              <a:t> </a:t>
            </a:r>
            <a:r>
              <a:rPr sz="2400" spc="175" dirty="0">
                <a:latin typeface="Trebuchet MS"/>
                <a:cs typeface="Trebuchet MS"/>
              </a:rPr>
              <a:t>that</a:t>
            </a:r>
            <a:r>
              <a:rPr sz="2400" spc="360" dirty="0">
                <a:latin typeface="Trebuchet MS"/>
                <a:cs typeface="Trebuchet MS"/>
              </a:rPr>
              <a:t> </a:t>
            </a:r>
            <a:r>
              <a:rPr sz="2400" spc="135" dirty="0">
                <a:latin typeface="Trebuchet MS"/>
                <a:cs typeface="Trebuchet MS"/>
              </a:rPr>
              <a:t>the</a:t>
            </a:r>
            <a:endParaRPr sz="2400">
              <a:latin typeface="Trebuchet MS"/>
              <a:cs typeface="Trebuchet MS"/>
            </a:endParaRPr>
          </a:p>
          <a:p>
            <a:pPr marL="12700" marR="29845">
              <a:lnSpc>
                <a:spcPct val="114599"/>
              </a:lnSpc>
            </a:pPr>
            <a:r>
              <a:rPr sz="2400" spc="300" dirty="0">
                <a:latin typeface="Trebuchet MS"/>
                <a:cs typeface="Trebuchet MS"/>
              </a:rPr>
              <a:t>apron</a:t>
            </a:r>
            <a:r>
              <a:rPr sz="2400" spc="355" dirty="0">
                <a:latin typeface="Trebuchet MS"/>
                <a:cs typeface="Trebuchet MS"/>
              </a:rPr>
              <a:t> </a:t>
            </a:r>
            <a:r>
              <a:rPr sz="2400" spc="140" dirty="0">
                <a:latin typeface="Trebuchet MS"/>
                <a:cs typeface="Trebuchet MS"/>
              </a:rPr>
              <a:t>or</a:t>
            </a:r>
            <a:r>
              <a:rPr sz="2400" spc="360" dirty="0">
                <a:latin typeface="Trebuchet MS"/>
                <a:cs typeface="Trebuchet MS"/>
              </a:rPr>
              <a:t> </a:t>
            </a:r>
            <a:r>
              <a:rPr sz="2400" spc="340" dirty="0">
                <a:latin typeface="Trebuchet MS"/>
                <a:cs typeface="Trebuchet MS"/>
              </a:rPr>
              <a:t>gown</a:t>
            </a:r>
            <a:r>
              <a:rPr sz="2400" spc="360" dirty="0">
                <a:latin typeface="Trebuchet MS"/>
                <a:cs typeface="Trebuchet MS"/>
              </a:rPr>
              <a:t> </a:t>
            </a:r>
            <a:r>
              <a:rPr sz="2400" spc="135" dirty="0">
                <a:latin typeface="Trebuchet MS"/>
                <a:cs typeface="Trebuchet MS"/>
              </a:rPr>
              <a:t>is</a:t>
            </a:r>
            <a:r>
              <a:rPr sz="2400" spc="355" dirty="0">
                <a:latin typeface="Trebuchet MS"/>
                <a:cs typeface="Trebuchet MS"/>
              </a:rPr>
              <a:t> </a:t>
            </a:r>
            <a:r>
              <a:rPr sz="2400" spc="160" dirty="0">
                <a:latin typeface="Trebuchet MS"/>
                <a:cs typeface="Trebuchet MS"/>
              </a:rPr>
              <a:t>the</a:t>
            </a:r>
            <a:r>
              <a:rPr sz="2400" spc="360" dirty="0">
                <a:latin typeface="Trebuchet MS"/>
                <a:cs typeface="Trebuchet MS"/>
              </a:rPr>
              <a:t> </a:t>
            </a:r>
            <a:r>
              <a:rPr sz="2400" spc="190" dirty="0">
                <a:latin typeface="Trebuchet MS"/>
                <a:cs typeface="Trebuchet MS"/>
              </a:rPr>
              <a:t>last</a:t>
            </a:r>
            <a:r>
              <a:rPr sz="2400" spc="360" dirty="0">
                <a:latin typeface="Trebuchet MS"/>
                <a:cs typeface="Trebuchet MS"/>
              </a:rPr>
              <a:t> </a:t>
            </a:r>
            <a:r>
              <a:rPr sz="2400" spc="260" dirty="0">
                <a:latin typeface="Trebuchet MS"/>
                <a:cs typeface="Trebuchet MS"/>
              </a:rPr>
              <a:t>on</a:t>
            </a:r>
            <a:r>
              <a:rPr sz="2400" spc="360" dirty="0">
                <a:latin typeface="Trebuchet MS"/>
                <a:cs typeface="Trebuchet MS"/>
              </a:rPr>
              <a:t> </a:t>
            </a:r>
            <a:r>
              <a:rPr sz="2400" spc="310" dirty="0">
                <a:latin typeface="Trebuchet MS"/>
                <a:cs typeface="Trebuchet MS"/>
              </a:rPr>
              <a:t>along</a:t>
            </a:r>
            <a:r>
              <a:rPr sz="2400" spc="355" dirty="0">
                <a:latin typeface="Trebuchet MS"/>
                <a:cs typeface="Trebuchet MS"/>
              </a:rPr>
              <a:t> </a:t>
            </a:r>
            <a:r>
              <a:rPr sz="2400" spc="95" dirty="0">
                <a:latin typeface="Trebuchet MS"/>
                <a:cs typeface="Trebuchet MS"/>
              </a:rPr>
              <a:t>with </a:t>
            </a:r>
            <a:r>
              <a:rPr sz="2400" spc="215" dirty="0">
                <a:latin typeface="Trebuchet MS"/>
                <a:cs typeface="Trebuchet MS"/>
              </a:rPr>
              <a:t>gloves.</a:t>
            </a:r>
            <a:endParaRPr sz="2400">
              <a:latin typeface="Trebuchet MS"/>
              <a:cs typeface="Trebuchet MS"/>
            </a:endParaRPr>
          </a:p>
        </p:txBody>
      </p:sp>
      <p:sp>
        <p:nvSpPr>
          <p:cNvPr id="7" name="object 7"/>
          <p:cNvSpPr txBox="1">
            <a:spLocks noGrp="1"/>
          </p:cNvSpPr>
          <p:nvPr>
            <p:ph type="title"/>
          </p:nvPr>
        </p:nvSpPr>
        <p:spPr>
          <a:xfrm>
            <a:off x="1016000" y="953822"/>
            <a:ext cx="5600065" cy="695960"/>
          </a:xfrm>
          <a:prstGeom prst="rect">
            <a:avLst/>
          </a:prstGeom>
        </p:spPr>
        <p:txBody>
          <a:bodyPr vert="horz" wrap="square" lIns="0" tIns="12700" rIns="0" bIns="0" rtlCol="0">
            <a:spAutoFit/>
          </a:bodyPr>
          <a:lstStyle/>
          <a:p>
            <a:pPr marL="12700">
              <a:lnSpc>
                <a:spcPct val="100000"/>
              </a:lnSpc>
              <a:spcBef>
                <a:spcPts val="100"/>
              </a:spcBef>
            </a:pPr>
            <a:r>
              <a:rPr spc="-175" dirty="0"/>
              <a:t>Aprons</a:t>
            </a:r>
            <a:r>
              <a:rPr spc="-185" dirty="0"/>
              <a:t> </a:t>
            </a:r>
            <a:r>
              <a:rPr dirty="0"/>
              <a:t>and</a:t>
            </a:r>
            <a:r>
              <a:rPr spc="-185" dirty="0"/>
              <a:t> Gowns</a:t>
            </a:r>
          </a:p>
        </p:txBody>
      </p:sp>
      <p:pic>
        <p:nvPicPr>
          <p:cNvPr id="8" name="object 8">
            <a:hlinkClick r:id="rId4" action="ppaction://hlinksldjump"/>
            <a:extLst>
              <a:ext uri="{FF2B5EF4-FFF2-40B4-BE49-F238E27FC236}">
                <a16:creationId xmlns:a16="http://schemas.microsoft.com/office/drawing/2014/main" id="{C4A441E0-497D-F0B5-1768-641A91447EC0}"/>
              </a:ext>
            </a:extLst>
          </p:cNvPr>
          <p:cNvPicPr/>
          <p:nvPr/>
        </p:nvPicPr>
        <p:blipFill>
          <a:blip r:embed="rId2"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grpSp>
        <p:nvGrpSpPr>
          <p:cNvPr id="3" name="object 3"/>
          <p:cNvGrpSpPr/>
          <p:nvPr/>
        </p:nvGrpSpPr>
        <p:grpSpPr>
          <a:xfrm>
            <a:off x="8671438" y="0"/>
            <a:ext cx="9617075" cy="10287000"/>
            <a:chOff x="8671438" y="0"/>
            <a:chExt cx="9617075" cy="10287000"/>
          </a:xfrm>
        </p:grpSpPr>
        <p:pic>
          <p:nvPicPr>
            <p:cNvPr id="4" name="object 4"/>
            <p:cNvPicPr/>
            <p:nvPr/>
          </p:nvPicPr>
          <p:blipFill>
            <a:blip r:embed="rId2" cstate="email">
              <a:extLst>
                <a:ext uri="{28A0092B-C50C-407E-A947-70E740481C1C}">
                  <a14:useLocalDpi xmlns:a14="http://schemas.microsoft.com/office/drawing/2010/main"/>
                </a:ext>
              </a:extLst>
            </a:blip>
            <a:stretch>
              <a:fillRect/>
            </a:stretch>
          </p:blipFill>
          <p:spPr>
            <a:xfrm>
              <a:off x="17058162" y="9258300"/>
              <a:ext cx="942974" cy="723899"/>
            </a:xfrm>
            <a:prstGeom prst="rect">
              <a:avLst/>
            </a:prstGeom>
          </p:spPr>
        </p:pic>
        <p:pic>
          <p:nvPicPr>
            <p:cNvPr id="5" name="object 5"/>
            <p:cNvPicPr/>
            <p:nvPr/>
          </p:nvPicPr>
          <p:blipFill>
            <a:blip r:embed="rId3" cstate="print"/>
            <a:stretch>
              <a:fillRect/>
            </a:stretch>
          </p:blipFill>
          <p:spPr>
            <a:xfrm>
              <a:off x="8671438" y="0"/>
              <a:ext cx="9616561" cy="10286999"/>
            </a:xfrm>
            <a:prstGeom prst="rect">
              <a:avLst/>
            </a:prstGeom>
          </p:spPr>
        </p:pic>
      </p:grpSp>
      <p:sp>
        <p:nvSpPr>
          <p:cNvPr id="6" name="object 6"/>
          <p:cNvSpPr txBox="1"/>
          <p:nvPr/>
        </p:nvSpPr>
        <p:spPr>
          <a:xfrm>
            <a:off x="1016000" y="1978628"/>
            <a:ext cx="6811009" cy="3378200"/>
          </a:xfrm>
          <a:prstGeom prst="rect">
            <a:avLst/>
          </a:prstGeom>
        </p:spPr>
        <p:txBody>
          <a:bodyPr vert="horz" wrap="square" lIns="0" tIns="66040" rIns="0" bIns="0" rtlCol="0">
            <a:spAutoFit/>
          </a:bodyPr>
          <a:lstStyle/>
          <a:p>
            <a:pPr marL="12700">
              <a:lnSpc>
                <a:spcPct val="100000"/>
              </a:lnSpc>
              <a:spcBef>
                <a:spcPts val="520"/>
              </a:spcBef>
            </a:pPr>
            <a:r>
              <a:rPr sz="2400" spc="350" dirty="0">
                <a:latin typeface="Trebuchet MS"/>
                <a:cs typeface="Trebuchet MS"/>
              </a:rPr>
              <a:t>Masks</a:t>
            </a:r>
            <a:r>
              <a:rPr sz="2400" spc="365" dirty="0">
                <a:latin typeface="Trebuchet MS"/>
                <a:cs typeface="Trebuchet MS"/>
              </a:rPr>
              <a:t> </a:t>
            </a:r>
            <a:r>
              <a:rPr sz="2400" spc="229" dirty="0">
                <a:latin typeface="Trebuchet MS"/>
                <a:cs typeface="Trebuchet MS"/>
              </a:rPr>
              <a:t>are</a:t>
            </a:r>
            <a:r>
              <a:rPr sz="2400" spc="370" dirty="0">
                <a:latin typeface="Trebuchet MS"/>
                <a:cs typeface="Trebuchet MS"/>
              </a:rPr>
              <a:t> </a:t>
            </a:r>
            <a:r>
              <a:rPr sz="2400" spc="320" dirty="0">
                <a:latin typeface="Trebuchet MS"/>
                <a:cs typeface="Trebuchet MS"/>
              </a:rPr>
              <a:t>designed</a:t>
            </a:r>
            <a:r>
              <a:rPr sz="2400" spc="370" dirty="0">
                <a:latin typeface="Trebuchet MS"/>
                <a:cs typeface="Trebuchet MS"/>
              </a:rPr>
              <a:t> </a:t>
            </a:r>
            <a:r>
              <a:rPr sz="2400" spc="114" dirty="0">
                <a:latin typeface="Trebuchet MS"/>
                <a:cs typeface="Trebuchet MS"/>
              </a:rPr>
              <a:t>to</a:t>
            </a:r>
            <a:r>
              <a:rPr sz="2400" spc="370" dirty="0">
                <a:latin typeface="Trebuchet MS"/>
                <a:cs typeface="Trebuchet MS"/>
              </a:rPr>
              <a:t> </a:t>
            </a:r>
            <a:r>
              <a:rPr sz="2400" spc="210" dirty="0">
                <a:latin typeface="Trebuchet MS"/>
                <a:cs typeface="Trebuchet MS"/>
              </a:rPr>
              <a:t>protect</a:t>
            </a:r>
            <a:r>
              <a:rPr sz="2400" spc="365" dirty="0">
                <a:latin typeface="Trebuchet MS"/>
                <a:cs typeface="Trebuchet MS"/>
              </a:rPr>
              <a:t> </a:t>
            </a:r>
            <a:r>
              <a:rPr sz="2400" spc="135" dirty="0">
                <a:latin typeface="Trebuchet MS"/>
                <a:cs typeface="Trebuchet MS"/>
              </a:rPr>
              <a:t>the</a:t>
            </a:r>
            <a:endParaRPr sz="2400">
              <a:latin typeface="Trebuchet MS"/>
              <a:cs typeface="Trebuchet MS"/>
            </a:endParaRPr>
          </a:p>
          <a:p>
            <a:pPr marL="12700" marR="5080">
              <a:lnSpc>
                <a:spcPct val="114599"/>
              </a:lnSpc>
            </a:pPr>
            <a:r>
              <a:rPr sz="2400" spc="235" dirty="0">
                <a:latin typeface="Trebuchet MS"/>
                <a:cs typeface="Trebuchet MS"/>
              </a:rPr>
              <a:t>wearer's</a:t>
            </a:r>
            <a:r>
              <a:rPr sz="2400" spc="360" dirty="0">
                <a:latin typeface="Trebuchet MS"/>
                <a:cs typeface="Trebuchet MS"/>
              </a:rPr>
              <a:t> </a:t>
            </a:r>
            <a:r>
              <a:rPr sz="2400" spc="290" dirty="0">
                <a:latin typeface="Trebuchet MS"/>
                <a:cs typeface="Trebuchet MS"/>
              </a:rPr>
              <a:t>mouth</a:t>
            </a:r>
            <a:r>
              <a:rPr sz="2400" spc="365" dirty="0">
                <a:latin typeface="Trebuchet MS"/>
                <a:cs typeface="Trebuchet MS"/>
              </a:rPr>
              <a:t> </a:t>
            </a:r>
            <a:r>
              <a:rPr sz="2400" spc="350" dirty="0">
                <a:latin typeface="Trebuchet MS"/>
                <a:cs typeface="Trebuchet MS"/>
              </a:rPr>
              <a:t>and</a:t>
            </a:r>
            <a:r>
              <a:rPr sz="2400" spc="365" dirty="0">
                <a:latin typeface="Trebuchet MS"/>
                <a:cs typeface="Trebuchet MS"/>
              </a:rPr>
              <a:t> </a:t>
            </a:r>
            <a:r>
              <a:rPr sz="2400" spc="315" dirty="0">
                <a:latin typeface="Trebuchet MS"/>
                <a:cs typeface="Trebuchet MS"/>
              </a:rPr>
              <a:t>nose</a:t>
            </a:r>
            <a:r>
              <a:rPr sz="2400" spc="365" dirty="0">
                <a:latin typeface="Trebuchet MS"/>
                <a:cs typeface="Trebuchet MS"/>
              </a:rPr>
              <a:t> </a:t>
            </a:r>
            <a:r>
              <a:rPr sz="2400" spc="235" dirty="0">
                <a:latin typeface="Trebuchet MS"/>
                <a:cs typeface="Trebuchet MS"/>
              </a:rPr>
              <a:t>from</a:t>
            </a:r>
            <a:r>
              <a:rPr sz="2400" spc="365" dirty="0">
                <a:latin typeface="Trebuchet MS"/>
                <a:cs typeface="Trebuchet MS"/>
              </a:rPr>
              <a:t> </a:t>
            </a:r>
            <a:r>
              <a:rPr sz="2400" spc="215" dirty="0">
                <a:latin typeface="Trebuchet MS"/>
                <a:cs typeface="Trebuchet MS"/>
              </a:rPr>
              <a:t>splatters </a:t>
            </a:r>
            <a:r>
              <a:rPr sz="2400" spc="135" dirty="0">
                <a:latin typeface="Trebuchet MS"/>
                <a:cs typeface="Trebuchet MS"/>
              </a:rPr>
              <a:t>of</a:t>
            </a:r>
            <a:r>
              <a:rPr sz="2400" spc="370" dirty="0">
                <a:latin typeface="Trebuchet MS"/>
                <a:cs typeface="Trebuchet MS"/>
              </a:rPr>
              <a:t> </a:t>
            </a:r>
            <a:r>
              <a:rPr sz="2400" spc="325" dirty="0">
                <a:latin typeface="Trebuchet MS"/>
                <a:cs typeface="Trebuchet MS"/>
              </a:rPr>
              <a:t>body</a:t>
            </a:r>
            <a:r>
              <a:rPr sz="2400" spc="370" dirty="0">
                <a:latin typeface="Trebuchet MS"/>
                <a:cs typeface="Trebuchet MS"/>
              </a:rPr>
              <a:t> </a:t>
            </a:r>
            <a:r>
              <a:rPr sz="2400" spc="105" dirty="0">
                <a:latin typeface="Trebuchet MS"/>
                <a:cs typeface="Trebuchet MS"/>
              </a:rPr>
              <a:t>fluids,</a:t>
            </a:r>
            <a:r>
              <a:rPr sz="2400" spc="370" dirty="0">
                <a:latin typeface="Trebuchet MS"/>
                <a:cs typeface="Trebuchet MS"/>
              </a:rPr>
              <a:t> </a:t>
            </a:r>
            <a:r>
              <a:rPr sz="2400" spc="215" dirty="0">
                <a:latin typeface="Trebuchet MS"/>
                <a:cs typeface="Trebuchet MS"/>
              </a:rPr>
              <a:t>respiratory</a:t>
            </a:r>
            <a:r>
              <a:rPr sz="2400" spc="370" dirty="0">
                <a:latin typeface="Trebuchet MS"/>
                <a:cs typeface="Trebuchet MS"/>
              </a:rPr>
              <a:t> </a:t>
            </a:r>
            <a:r>
              <a:rPr sz="2400" spc="254" dirty="0">
                <a:latin typeface="Trebuchet MS"/>
                <a:cs typeface="Trebuchet MS"/>
              </a:rPr>
              <a:t>secretions</a:t>
            </a:r>
            <a:r>
              <a:rPr sz="2400" spc="370" dirty="0">
                <a:latin typeface="Trebuchet MS"/>
                <a:cs typeface="Trebuchet MS"/>
              </a:rPr>
              <a:t> </a:t>
            </a:r>
            <a:r>
              <a:rPr sz="2400" spc="114" dirty="0">
                <a:latin typeface="Trebuchet MS"/>
                <a:cs typeface="Trebuchet MS"/>
              </a:rPr>
              <a:t>or </a:t>
            </a:r>
            <a:r>
              <a:rPr sz="2400" spc="175" dirty="0">
                <a:latin typeface="Trebuchet MS"/>
                <a:cs typeface="Trebuchet MS"/>
              </a:rPr>
              <a:t>droplets.</a:t>
            </a:r>
            <a:endParaRPr sz="2400">
              <a:latin typeface="Trebuchet MS"/>
              <a:cs typeface="Trebuchet MS"/>
            </a:endParaRPr>
          </a:p>
          <a:p>
            <a:pPr>
              <a:lnSpc>
                <a:spcPct val="100000"/>
              </a:lnSpc>
              <a:spcBef>
                <a:spcPts val="509"/>
              </a:spcBef>
            </a:pPr>
            <a:endParaRPr sz="2400">
              <a:latin typeface="Trebuchet MS"/>
              <a:cs typeface="Trebuchet MS"/>
            </a:endParaRPr>
          </a:p>
          <a:p>
            <a:pPr marL="12700" marR="70485">
              <a:lnSpc>
                <a:spcPct val="114599"/>
              </a:lnSpc>
            </a:pPr>
            <a:r>
              <a:rPr sz="2400" spc="165" dirty="0">
                <a:latin typeface="Trebuchet MS"/>
                <a:cs typeface="Trebuchet MS"/>
              </a:rPr>
              <a:t>The</a:t>
            </a:r>
            <a:r>
              <a:rPr sz="2400" spc="360" dirty="0">
                <a:latin typeface="Trebuchet MS"/>
                <a:cs typeface="Trebuchet MS"/>
              </a:rPr>
              <a:t> </a:t>
            </a:r>
            <a:r>
              <a:rPr sz="2400" spc="185" dirty="0">
                <a:latin typeface="Trebuchet MS"/>
                <a:cs typeface="Trebuchet MS"/>
              </a:rPr>
              <a:t>majority</a:t>
            </a:r>
            <a:r>
              <a:rPr sz="2400" spc="365" dirty="0">
                <a:latin typeface="Trebuchet MS"/>
                <a:cs typeface="Trebuchet MS"/>
              </a:rPr>
              <a:t> </a:t>
            </a:r>
            <a:r>
              <a:rPr sz="2400" spc="135" dirty="0">
                <a:latin typeface="Trebuchet MS"/>
                <a:cs typeface="Trebuchet MS"/>
              </a:rPr>
              <a:t>of</a:t>
            </a:r>
            <a:r>
              <a:rPr sz="2400" spc="360" dirty="0">
                <a:latin typeface="Trebuchet MS"/>
                <a:cs typeface="Trebuchet MS"/>
              </a:rPr>
              <a:t> </a:t>
            </a:r>
            <a:r>
              <a:rPr sz="2400" spc="275" dirty="0">
                <a:latin typeface="Trebuchet MS"/>
                <a:cs typeface="Trebuchet MS"/>
              </a:rPr>
              <a:t>face</a:t>
            </a:r>
            <a:r>
              <a:rPr sz="2400" spc="365" dirty="0">
                <a:latin typeface="Trebuchet MS"/>
                <a:cs typeface="Trebuchet MS"/>
              </a:rPr>
              <a:t> </a:t>
            </a:r>
            <a:r>
              <a:rPr sz="2400" spc="140" dirty="0">
                <a:latin typeface="Trebuchet MS"/>
                <a:cs typeface="Trebuchet MS"/>
              </a:rPr>
              <a:t>or</a:t>
            </a:r>
            <a:r>
              <a:rPr sz="2400" spc="360" dirty="0">
                <a:latin typeface="Trebuchet MS"/>
                <a:cs typeface="Trebuchet MS"/>
              </a:rPr>
              <a:t> </a:t>
            </a:r>
            <a:r>
              <a:rPr sz="2400" spc="265" dirty="0">
                <a:latin typeface="Trebuchet MS"/>
                <a:cs typeface="Trebuchet MS"/>
              </a:rPr>
              <a:t>surgical</a:t>
            </a:r>
            <a:r>
              <a:rPr sz="2400" spc="365" dirty="0">
                <a:latin typeface="Trebuchet MS"/>
                <a:cs typeface="Trebuchet MS"/>
              </a:rPr>
              <a:t> masks </a:t>
            </a:r>
            <a:r>
              <a:rPr sz="2400" spc="229" dirty="0">
                <a:latin typeface="Trebuchet MS"/>
                <a:cs typeface="Trebuchet MS"/>
              </a:rPr>
              <a:t>are</a:t>
            </a:r>
            <a:r>
              <a:rPr sz="2400" spc="360" dirty="0">
                <a:latin typeface="Trebuchet MS"/>
                <a:cs typeface="Trebuchet MS"/>
              </a:rPr>
              <a:t> </a:t>
            </a:r>
            <a:r>
              <a:rPr sz="2400" spc="310" dirty="0">
                <a:latin typeface="Trebuchet MS"/>
                <a:cs typeface="Trebuchet MS"/>
              </a:rPr>
              <a:t>disposable</a:t>
            </a:r>
            <a:r>
              <a:rPr sz="2400" spc="360" dirty="0">
                <a:latin typeface="Trebuchet MS"/>
                <a:cs typeface="Trebuchet MS"/>
              </a:rPr>
              <a:t> </a:t>
            </a:r>
            <a:r>
              <a:rPr sz="2400" spc="350" dirty="0">
                <a:latin typeface="Trebuchet MS"/>
                <a:cs typeface="Trebuchet MS"/>
              </a:rPr>
              <a:t>and</a:t>
            </a:r>
            <a:r>
              <a:rPr sz="2400" spc="365" dirty="0">
                <a:latin typeface="Trebuchet MS"/>
                <a:cs typeface="Trebuchet MS"/>
              </a:rPr>
              <a:t> </a:t>
            </a:r>
            <a:r>
              <a:rPr sz="2400" spc="280" dirty="0">
                <a:latin typeface="Trebuchet MS"/>
                <a:cs typeface="Trebuchet MS"/>
              </a:rPr>
              <a:t>should</a:t>
            </a:r>
            <a:r>
              <a:rPr sz="2400" spc="360" dirty="0">
                <a:latin typeface="Trebuchet MS"/>
                <a:cs typeface="Trebuchet MS"/>
              </a:rPr>
              <a:t> </a:t>
            </a:r>
            <a:r>
              <a:rPr sz="2400" spc="195" dirty="0">
                <a:latin typeface="Trebuchet MS"/>
                <a:cs typeface="Trebuchet MS"/>
              </a:rPr>
              <a:t>only</a:t>
            </a:r>
            <a:r>
              <a:rPr sz="2400" spc="365" dirty="0">
                <a:latin typeface="Trebuchet MS"/>
                <a:cs typeface="Trebuchet MS"/>
              </a:rPr>
              <a:t> </a:t>
            </a:r>
            <a:r>
              <a:rPr sz="2400" spc="195" dirty="0">
                <a:latin typeface="Trebuchet MS"/>
                <a:cs typeface="Trebuchet MS"/>
              </a:rPr>
              <a:t>ever</a:t>
            </a:r>
            <a:r>
              <a:rPr sz="2400" spc="360" dirty="0">
                <a:latin typeface="Trebuchet MS"/>
                <a:cs typeface="Trebuchet MS"/>
              </a:rPr>
              <a:t> </a:t>
            </a:r>
            <a:r>
              <a:rPr sz="2400" spc="245" dirty="0">
                <a:latin typeface="Trebuchet MS"/>
                <a:cs typeface="Trebuchet MS"/>
              </a:rPr>
              <a:t>be </a:t>
            </a:r>
            <a:r>
              <a:rPr sz="2400" spc="325" dirty="0">
                <a:latin typeface="Trebuchet MS"/>
                <a:cs typeface="Trebuchet MS"/>
              </a:rPr>
              <a:t>used</a:t>
            </a:r>
            <a:r>
              <a:rPr sz="2400" spc="350" dirty="0">
                <a:latin typeface="Trebuchet MS"/>
                <a:cs typeface="Trebuchet MS"/>
              </a:rPr>
              <a:t> </a:t>
            </a:r>
            <a:r>
              <a:rPr sz="2400" spc="190" dirty="0">
                <a:latin typeface="Trebuchet MS"/>
                <a:cs typeface="Trebuchet MS"/>
              </a:rPr>
              <a:t>once.</a:t>
            </a:r>
            <a:endParaRPr sz="2400">
              <a:latin typeface="Trebuchet MS"/>
              <a:cs typeface="Trebuchet MS"/>
            </a:endParaRPr>
          </a:p>
        </p:txBody>
      </p:sp>
      <p:sp>
        <p:nvSpPr>
          <p:cNvPr id="7" name="object 7"/>
          <p:cNvSpPr txBox="1">
            <a:spLocks noGrp="1"/>
          </p:cNvSpPr>
          <p:nvPr>
            <p:ph type="title"/>
          </p:nvPr>
        </p:nvSpPr>
        <p:spPr>
          <a:xfrm>
            <a:off x="1016000" y="953822"/>
            <a:ext cx="1928495" cy="695960"/>
          </a:xfrm>
          <a:prstGeom prst="rect">
            <a:avLst/>
          </a:prstGeom>
        </p:spPr>
        <p:txBody>
          <a:bodyPr vert="horz" wrap="square" lIns="0" tIns="12700" rIns="0" bIns="0" rtlCol="0">
            <a:spAutoFit/>
          </a:bodyPr>
          <a:lstStyle/>
          <a:p>
            <a:pPr marL="12700">
              <a:lnSpc>
                <a:spcPct val="100000"/>
              </a:lnSpc>
              <a:spcBef>
                <a:spcPts val="100"/>
              </a:spcBef>
            </a:pPr>
            <a:r>
              <a:rPr spc="-60" dirty="0"/>
              <a:t>Masks</a:t>
            </a:r>
          </a:p>
        </p:txBody>
      </p:sp>
      <p:pic>
        <p:nvPicPr>
          <p:cNvPr id="8" name="object 8">
            <a:hlinkClick r:id="rId4" action="ppaction://hlinksldjump"/>
            <a:extLst>
              <a:ext uri="{FF2B5EF4-FFF2-40B4-BE49-F238E27FC236}">
                <a16:creationId xmlns:a16="http://schemas.microsoft.com/office/drawing/2014/main" id="{9392577A-849E-788C-63E7-281133915D09}"/>
              </a:ext>
            </a:extLst>
          </p:cNvPr>
          <p:cNvPicPr/>
          <p:nvPr/>
        </p:nvPicPr>
        <p:blipFill>
          <a:blip r:embed="rId2"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grpSp>
        <p:nvGrpSpPr>
          <p:cNvPr id="3" name="object 3"/>
          <p:cNvGrpSpPr/>
          <p:nvPr/>
        </p:nvGrpSpPr>
        <p:grpSpPr>
          <a:xfrm>
            <a:off x="8551285" y="0"/>
            <a:ext cx="9737090" cy="10287000"/>
            <a:chOff x="8551285" y="0"/>
            <a:chExt cx="9737090" cy="10287000"/>
          </a:xfrm>
        </p:grpSpPr>
        <p:pic>
          <p:nvPicPr>
            <p:cNvPr id="4" name="object 4"/>
            <p:cNvPicPr/>
            <p:nvPr/>
          </p:nvPicPr>
          <p:blipFill>
            <a:blip r:embed="rId2" cstate="email">
              <a:extLst>
                <a:ext uri="{28A0092B-C50C-407E-A947-70E740481C1C}">
                  <a14:useLocalDpi xmlns:a14="http://schemas.microsoft.com/office/drawing/2010/main"/>
                </a:ext>
              </a:extLst>
            </a:blip>
            <a:stretch>
              <a:fillRect/>
            </a:stretch>
          </p:blipFill>
          <p:spPr>
            <a:xfrm>
              <a:off x="17058162" y="9258300"/>
              <a:ext cx="942974" cy="723899"/>
            </a:xfrm>
            <a:prstGeom prst="rect">
              <a:avLst/>
            </a:prstGeom>
          </p:spPr>
        </p:pic>
        <p:pic>
          <p:nvPicPr>
            <p:cNvPr id="5" name="object 5"/>
            <p:cNvPicPr/>
            <p:nvPr/>
          </p:nvPicPr>
          <p:blipFill>
            <a:blip r:embed="rId3" cstate="print"/>
            <a:stretch>
              <a:fillRect/>
            </a:stretch>
          </p:blipFill>
          <p:spPr>
            <a:xfrm>
              <a:off x="8671437" y="0"/>
              <a:ext cx="9616561" cy="10286999"/>
            </a:xfrm>
            <a:prstGeom prst="rect">
              <a:avLst/>
            </a:prstGeom>
          </p:spPr>
        </p:pic>
        <p:pic>
          <p:nvPicPr>
            <p:cNvPr id="6" name="object 6"/>
            <p:cNvPicPr/>
            <p:nvPr/>
          </p:nvPicPr>
          <p:blipFill>
            <a:blip r:embed="rId4" cstate="print"/>
            <a:stretch>
              <a:fillRect/>
            </a:stretch>
          </p:blipFill>
          <p:spPr>
            <a:xfrm>
              <a:off x="8551285" y="0"/>
              <a:ext cx="9736713" cy="10286999"/>
            </a:xfrm>
            <a:prstGeom prst="rect">
              <a:avLst/>
            </a:prstGeom>
          </p:spPr>
        </p:pic>
      </p:grpSp>
      <p:sp>
        <p:nvSpPr>
          <p:cNvPr id="7" name="object 7"/>
          <p:cNvSpPr txBox="1"/>
          <p:nvPr/>
        </p:nvSpPr>
        <p:spPr>
          <a:xfrm>
            <a:off x="1016000" y="2397727"/>
            <a:ext cx="6612255" cy="2540000"/>
          </a:xfrm>
          <a:prstGeom prst="rect">
            <a:avLst/>
          </a:prstGeom>
        </p:spPr>
        <p:txBody>
          <a:bodyPr vert="horz" wrap="square" lIns="0" tIns="12700" rIns="0" bIns="0" rtlCol="0">
            <a:spAutoFit/>
          </a:bodyPr>
          <a:lstStyle/>
          <a:p>
            <a:pPr marL="12700" marR="405130" algn="just">
              <a:lnSpc>
                <a:spcPct val="114599"/>
              </a:lnSpc>
              <a:spcBef>
                <a:spcPts val="100"/>
              </a:spcBef>
            </a:pPr>
            <a:r>
              <a:rPr sz="2400" spc="185" dirty="0">
                <a:latin typeface="Trebuchet MS"/>
                <a:cs typeface="Trebuchet MS"/>
              </a:rPr>
              <a:t>Protective</a:t>
            </a:r>
            <a:r>
              <a:rPr sz="2400" spc="360" dirty="0">
                <a:latin typeface="Trebuchet MS"/>
                <a:cs typeface="Trebuchet MS"/>
              </a:rPr>
              <a:t> </a:t>
            </a:r>
            <a:r>
              <a:rPr sz="2400" spc="355" dirty="0">
                <a:latin typeface="Trebuchet MS"/>
                <a:cs typeface="Trebuchet MS"/>
              </a:rPr>
              <a:t>glasses </a:t>
            </a:r>
            <a:r>
              <a:rPr sz="2400" spc="254" dirty="0">
                <a:latin typeface="Trebuchet MS"/>
                <a:cs typeface="Trebuchet MS"/>
              </a:rPr>
              <a:t>act</a:t>
            </a:r>
            <a:r>
              <a:rPr sz="2400" spc="360" dirty="0">
                <a:latin typeface="Trebuchet MS"/>
                <a:cs typeface="Trebuchet MS"/>
              </a:rPr>
              <a:t> </a:t>
            </a:r>
            <a:r>
              <a:rPr sz="2400" spc="114" dirty="0">
                <a:latin typeface="Trebuchet MS"/>
                <a:cs typeface="Trebuchet MS"/>
              </a:rPr>
              <a:t>to</a:t>
            </a:r>
            <a:r>
              <a:rPr sz="2400" spc="360" dirty="0">
                <a:latin typeface="Trebuchet MS"/>
                <a:cs typeface="Trebuchet MS"/>
              </a:rPr>
              <a:t> </a:t>
            </a:r>
            <a:r>
              <a:rPr sz="2400" spc="210" dirty="0">
                <a:latin typeface="Trebuchet MS"/>
                <a:cs typeface="Trebuchet MS"/>
              </a:rPr>
              <a:t>protect</a:t>
            </a:r>
            <a:r>
              <a:rPr sz="2400" spc="360" dirty="0">
                <a:latin typeface="Trebuchet MS"/>
                <a:cs typeface="Trebuchet MS"/>
              </a:rPr>
              <a:t> </a:t>
            </a:r>
            <a:r>
              <a:rPr sz="2400" spc="135" dirty="0">
                <a:latin typeface="Trebuchet MS"/>
                <a:cs typeface="Trebuchet MS"/>
              </a:rPr>
              <a:t>the </a:t>
            </a:r>
            <a:r>
              <a:rPr sz="2400" spc="285" dirty="0">
                <a:latin typeface="Trebuchet MS"/>
                <a:cs typeface="Trebuchet MS"/>
              </a:rPr>
              <a:t>eyes</a:t>
            </a:r>
            <a:r>
              <a:rPr sz="2400" spc="360" dirty="0">
                <a:latin typeface="Trebuchet MS"/>
                <a:cs typeface="Trebuchet MS"/>
              </a:rPr>
              <a:t> </a:t>
            </a:r>
            <a:r>
              <a:rPr sz="2400" spc="235" dirty="0">
                <a:latin typeface="Trebuchet MS"/>
                <a:cs typeface="Trebuchet MS"/>
              </a:rPr>
              <a:t>from</a:t>
            </a:r>
            <a:r>
              <a:rPr sz="2400" spc="360" dirty="0">
                <a:latin typeface="Trebuchet MS"/>
                <a:cs typeface="Trebuchet MS"/>
              </a:rPr>
              <a:t> </a:t>
            </a:r>
            <a:r>
              <a:rPr sz="2400" spc="225" dirty="0">
                <a:latin typeface="Trebuchet MS"/>
                <a:cs typeface="Trebuchet MS"/>
              </a:rPr>
              <a:t>splatters</a:t>
            </a:r>
            <a:r>
              <a:rPr sz="2400" spc="360" dirty="0">
                <a:latin typeface="Trebuchet MS"/>
                <a:cs typeface="Trebuchet MS"/>
              </a:rPr>
              <a:t> </a:t>
            </a:r>
            <a:r>
              <a:rPr sz="2400" spc="135" dirty="0">
                <a:latin typeface="Trebuchet MS"/>
                <a:cs typeface="Trebuchet MS"/>
              </a:rPr>
              <a:t>of</a:t>
            </a:r>
            <a:r>
              <a:rPr sz="2400" spc="365" dirty="0">
                <a:latin typeface="Trebuchet MS"/>
                <a:cs typeface="Trebuchet MS"/>
              </a:rPr>
              <a:t> </a:t>
            </a:r>
            <a:r>
              <a:rPr sz="2400" spc="325" dirty="0">
                <a:latin typeface="Trebuchet MS"/>
                <a:cs typeface="Trebuchet MS"/>
              </a:rPr>
              <a:t>body</a:t>
            </a:r>
            <a:r>
              <a:rPr sz="2400" spc="360" dirty="0">
                <a:latin typeface="Trebuchet MS"/>
                <a:cs typeface="Trebuchet MS"/>
              </a:rPr>
              <a:t> </a:t>
            </a:r>
            <a:r>
              <a:rPr sz="2400" spc="175" dirty="0">
                <a:latin typeface="Trebuchet MS"/>
                <a:cs typeface="Trebuchet MS"/>
              </a:rPr>
              <a:t>fluids</a:t>
            </a:r>
            <a:r>
              <a:rPr sz="2400" spc="360" dirty="0">
                <a:latin typeface="Trebuchet MS"/>
                <a:cs typeface="Trebuchet MS"/>
              </a:rPr>
              <a:t> </a:t>
            </a:r>
            <a:r>
              <a:rPr sz="2400" spc="114" dirty="0">
                <a:latin typeface="Trebuchet MS"/>
                <a:cs typeface="Trebuchet MS"/>
              </a:rPr>
              <a:t>or </a:t>
            </a:r>
            <a:r>
              <a:rPr sz="2400" spc="250" dirty="0">
                <a:latin typeface="Trebuchet MS"/>
                <a:cs typeface="Trebuchet MS"/>
              </a:rPr>
              <a:t>chemicals.</a:t>
            </a:r>
            <a:endParaRPr sz="2400">
              <a:latin typeface="Trebuchet MS"/>
              <a:cs typeface="Trebuchet MS"/>
            </a:endParaRPr>
          </a:p>
          <a:p>
            <a:pPr>
              <a:lnSpc>
                <a:spcPct val="100000"/>
              </a:lnSpc>
              <a:spcBef>
                <a:spcPts val="509"/>
              </a:spcBef>
            </a:pPr>
            <a:endParaRPr sz="2400">
              <a:latin typeface="Trebuchet MS"/>
              <a:cs typeface="Trebuchet MS"/>
            </a:endParaRPr>
          </a:p>
          <a:p>
            <a:pPr marL="12700" marR="5080">
              <a:lnSpc>
                <a:spcPct val="114599"/>
              </a:lnSpc>
            </a:pPr>
            <a:r>
              <a:rPr sz="2400" spc="220" dirty="0">
                <a:latin typeface="Trebuchet MS"/>
                <a:cs typeface="Trebuchet MS"/>
              </a:rPr>
              <a:t>Ensure</a:t>
            </a:r>
            <a:r>
              <a:rPr sz="2400" spc="350" dirty="0">
                <a:latin typeface="Trebuchet MS"/>
                <a:cs typeface="Trebuchet MS"/>
              </a:rPr>
              <a:t> </a:t>
            </a:r>
            <a:r>
              <a:rPr sz="2400" spc="185" dirty="0">
                <a:latin typeface="Trebuchet MS"/>
                <a:cs typeface="Trebuchet MS"/>
              </a:rPr>
              <a:t>they</a:t>
            </a:r>
            <a:r>
              <a:rPr sz="2400" spc="350" dirty="0">
                <a:latin typeface="Trebuchet MS"/>
                <a:cs typeface="Trebuchet MS"/>
              </a:rPr>
              <a:t> </a:t>
            </a:r>
            <a:r>
              <a:rPr sz="2400" dirty="0">
                <a:latin typeface="Trebuchet MS"/>
                <a:cs typeface="Trebuchet MS"/>
              </a:rPr>
              <a:t>fit</a:t>
            </a:r>
            <a:r>
              <a:rPr sz="2400" spc="355" dirty="0">
                <a:latin typeface="Trebuchet MS"/>
                <a:cs typeface="Trebuchet MS"/>
              </a:rPr>
              <a:t> </a:t>
            </a:r>
            <a:r>
              <a:rPr sz="2400" spc="135" dirty="0">
                <a:latin typeface="Trebuchet MS"/>
                <a:cs typeface="Trebuchet MS"/>
              </a:rPr>
              <a:t>firmly</a:t>
            </a:r>
            <a:r>
              <a:rPr sz="2400" spc="350" dirty="0">
                <a:latin typeface="Trebuchet MS"/>
                <a:cs typeface="Trebuchet MS"/>
              </a:rPr>
              <a:t> </a:t>
            </a:r>
            <a:r>
              <a:rPr sz="2400" spc="305" dirty="0">
                <a:latin typeface="Trebuchet MS"/>
                <a:cs typeface="Trebuchet MS"/>
              </a:rPr>
              <a:t>around</a:t>
            </a:r>
            <a:r>
              <a:rPr sz="2400" spc="350" dirty="0">
                <a:latin typeface="Trebuchet MS"/>
                <a:cs typeface="Trebuchet MS"/>
              </a:rPr>
              <a:t> </a:t>
            </a:r>
            <a:r>
              <a:rPr sz="2400" spc="215" dirty="0">
                <a:latin typeface="Trebuchet MS"/>
                <a:cs typeface="Trebuchet MS"/>
              </a:rPr>
              <a:t>your</a:t>
            </a:r>
            <a:r>
              <a:rPr sz="2400" spc="355" dirty="0">
                <a:latin typeface="Trebuchet MS"/>
                <a:cs typeface="Trebuchet MS"/>
              </a:rPr>
              <a:t> </a:t>
            </a:r>
            <a:r>
              <a:rPr sz="2400" spc="315" dirty="0">
                <a:latin typeface="Trebuchet MS"/>
                <a:cs typeface="Trebuchet MS"/>
              </a:rPr>
              <a:t>head </a:t>
            </a:r>
            <a:r>
              <a:rPr sz="2400" spc="320" dirty="0">
                <a:latin typeface="Trebuchet MS"/>
                <a:cs typeface="Trebuchet MS"/>
              </a:rPr>
              <a:t>so</a:t>
            </a:r>
            <a:r>
              <a:rPr sz="2400" spc="355" dirty="0">
                <a:latin typeface="Trebuchet MS"/>
                <a:cs typeface="Trebuchet MS"/>
              </a:rPr>
              <a:t> </a:t>
            </a:r>
            <a:r>
              <a:rPr sz="2400" spc="185" dirty="0">
                <a:latin typeface="Trebuchet MS"/>
                <a:cs typeface="Trebuchet MS"/>
              </a:rPr>
              <a:t>they</a:t>
            </a:r>
            <a:r>
              <a:rPr sz="2400" spc="355" dirty="0">
                <a:latin typeface="Trebuchet MS"/>
                <a:cs typeface="Trebuchet MS"/>
              </a:rPr>
              <a:t> </a:t>
            </a:r>
            <a:r>
              <a:rPr sz="2400" spc="215" dirty="0">
                <a:latin typeface="Trebuchet MS"/>
                <a:cs typeface="Trebuchet MS"/>
              </a:rPr>
              <a:t>don't</a:t>
            </a:r>
            <a:r>
              <a:rPr sz="2400" spc="355" dirty="0">
                <a:latin typeface="Trebuchet MS"/>
                <a:cs typeface="Trebuchet MS"/>
              </a:rPr>
              <a:t> </a:t>
            </a:r>
            <a:r>
              <a:rPr sz="2400" spc="90" dirty="0">
                <a:latin typeface="Trebuchet MS"/>
                <a:cs typeface="Trebuchet MS"/>
              </a:rPr>
              <a:t>fall</a:t>
            </a:r>
            <a:r>
              <a:rPr sz="2400" spc="360" dirty="0">
                <a:latin typeface="Trebuchet MS"/>
                <a:cs typeface="Trebuchet MS"/>
              </a:rPr>
              <a:t> </a:t>
            </a:r>
            <a:r>
              <a:rPr sz="2400" spc="140" dirty="0">
                <a:latin typeface="Trebuchet MS"/>
                <a:cs typeface="Trebuchet MS"/>
              </a:rPr>
              <a:t>or</a:t>
            </a:r>
            <a:r>
              <a:rPr sz="2400" spc="355" dirty="0">
                <a:latin typeface="Trebuchet MS"/>
                <a:cs typeface="Trebuchet MS"/>
              </a:rPr>
              <a:t> </a:t>
            </a:r>
            <a:r>
              <a:rPr sz="2400" spc="75" dirty="0">
                <a:latin typeface="Trebuchet MS"/>
                <a:cs typeface="Trebuchet MS"/>
              </a:rPr>
              <a:t>slip.</a:t>
            </a:r>
            <a:endParaRPr sz="2400">
              <a:latin typeface="Trebuchet MS"/>
              <a:cs typeface="Trebuchet MS"/>
            </a:endParaRPr>
          </a:p>
        </p:txBody>
      </p:sp>
      <p:sp>
        <p:nvSpPr>
          <p:cNvPr id="8" name="object 8"/>
          <p:cNvSpPr txBox="1">
            <a:spLocks noGrp="1"/>
          </p:cNvSpPr>
          <p:nvPr>
            <p:ph type="title"/>
          </p:nvPr>
        </p:nvSpPr>
        <p:spPr>
          <a:xfrm>
            <a:off x="1016000" y="953822"/>
            <a:ext cx="5465445" cy="695960"/>
          </a:xfrm>
          <a:prstGeom prst="rect">
            <a:avLst/>
          </a:prstGeom>
        </p:spPr>
        <p:txBody>
          <a:bodyPr vert="horz" wrap="square" lIns="0" tIns="12700" rIns="0" bIns="0" rtlCol="0">
            <a:spAutoFit/>
          </a:bodyPr>
          <a:lstStyle/>
          <a:p>
            <a:pPr marL="12700">
              <a:lnSpc>
                <a:spcPct val="100000"/>
              </a:lnSpc>
              <a:spcBef>
                <a:spcPts val="100"/>
              </a:spcBef>
            </a:pPr>
            <a:r>
              <a:rPr spc="-180" dirty="0"/>
              <a:t>Protective</a:t>
            </a:r>
            <a:r>
              <a:rPr spc="-155" dirty="0"/>
              <a:t> </a:t>
            </a:r>
            <a:r>
              <a:rPr spc="-100" dirty="0"/>
              <a:t>Glasses</a:t>
            </a:r>
          </a:p>
        </p:txBody>
      </p:sp>
      <p:pic>
        <p:nvPicPr>
          <p:cNvPr id="9" name="object 8">
            <a:hlinkClick r:id="rId5" action="ppaction://hlinksldjump"/>
            <a:extLst>
              <a:ext uri="{FF2B5EF4-FFF2-40B4-BE49-F238E27FC236}">
                <a16:creationId xmlns:a16="http://schemas.microsoft.com/office/drawing/2014/main" id="{68F758E5-7B1D-9A54-6E7B-4514CD250460}"/>
              </a:ext>
            </a:extLst>
          </p:cNvPr>
          <p:cNvPicPr/>
          <p:nvPr/>
        </p:nvPicPr>
        <p:blipFill>
          <a:blip r:embed="rId2"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pic>
        <p:nvPicPr>
          <p:cNvPr id="3" name="object 3"/>
          <p:cNvPicPr/>
          <p:nvPr/>
        </p:nvPicPr>
        <p:blipFill>
          <a:blip r:embed="rId2"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247775" y="5111739"/>
            <a:ext cx="114300" cy="114300"/>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247771" y="5530851"/>
            <a:ext cx="114299" cy="114299"/>
          </a:xfrm>
          <a:prstGeom prst="rect">
            <a:avLst/>
          </a:prstGeom>
        </p:spPr>
      </p:pic>
      <p:pic>
        <p:nvPicPr>
          <p:cNvPr id="6" name="object 6"/>
          <p:cNvPicPr/>
          <p:nvPr/>
        </p:nvPicPr>
        <p:blipFill>
          <a:blip r:embed="rId4" cstate="email">
            <a:extLst>
              <a:ext uri="{28A0092B-C50C-407E-A947-70E740481C1C}">
                <a14:useLocalDpi xmlns:a14="http://schemas.microsoft.com/office/drawing/2010/main"/>
              </a:ext>
            </a:extLst>
          </a:blip>
          <a:stretch>
            <a:fillRect/>
          </a:stretch>
        </p:blipFill>
        <p:spPr>
          <a:xfrm>
            <a:off x="1247771" y="6369049"/>
            <a:ext cx="114299" cy="114299"/>
          </a:xfrm>
          <a:prstGeom prst="rect">
            <a:avLst/>
          </a:prstGeom>
        </p:spPr>
      </p:pic>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1247771" y="7207247"/>
            <a:ext cx="114299" cy="114299"/>
          </a:xfrm>
          <a:prstGeom prst="rect">
            <a:avLst/>
          </a:prstGeom>
        </p:spPr>
      </p:pic>
      <p:sp>
        <p:nvSpPr>
          <p:cNvPr id="8" name="object 8"/>
          <p:cNvSpPr txBox="1"/>
          <p:nvPr/>
        </p:nvSpPr>
        <p:spPr>
          <a:xfrm>
            <a:off x="1015994" y="1978671"/>
            <a:ext cx="6530340" cy="5473700"/>
          </a:xfrm>
          <a:prstGeom prst="rect">
            <a:avLst/>
          </a:prstGeom>
        </p:spPr>
        <p:txBody>
          <a:bodyPr vert="horz" wrap="square" lIns="0" tIns="66040" rIns="0" bIns="0" rtlCol="0">
            <a:spAutoFit/>
          </a:bodyPr>
          <a:lstStyle/>
          <a:p>
            <a:pPr marL="12700">
              <a:lnSpc>
                <a:spcPct val="100000"/>
              </a:lnSpc>
              <a:spcBef>
                <a:spcPts val="520"/>
              </a:spcBef>
            </a:pPr>
            <a:r>
              <a:rPr sz="2400" spc="295" dirty="0">
                <a:latin typeface="Trebuchet MS"/>
                <a:cs typeface="Trebuchet MS"/>
              </a:rPr>
              <a:t>When</a:t>
            </a:r>
            <a:r>
              <a:rPr sz="2400" spc="355" dirty="0">
                <a:latin typeface="Trebuchet MS"/>
                <a:cs typeface="Trebuchet MS"/>
              </a:rPr>
              <a:t> </a:t>
            </a:r>
            <a:r>
              <a:rPr sz="2400" spc="220" dirty="0">
                <a:latin typeface="Trebuchet MS"/>
                <a:cs typeface="Trebuchet MS"/>
              </a:rPr>
              <a:t>worn</a:t>
            </a:r>
            <a:r>
              <a:rPr sz="2400" spc="355" dirty="0">
                <a:latin typeface="Trebuchet MS"/>
                <a:cs typeface="Trebuchet MS"/>
              </a:rPr>
              <a:t> </a:t>
            </a:r>
            <a:r>
              <a:rPr sz="2400" spc="229" dirty="0">
                <a:latin typeface="Trebuchet MS"/>
                <a:cs typeface="Trebuchet MS"/>
              </a:rPr>
              <a:t>together</a:t>
            </a:r>
            <a:r>
              <a:rPr sz="2400" spc="355" dirty="0">
                <a:latin typeface="Trebuchet MS"/>
                <a:cs typeface="Trebuchet MS"/>
              </a:rPr>
              <a:t> </a:t>
            </a:r>
            <a:r>
              <a:rPr sz="2400" spc="114" dirty="0">
                <a:latin typeface="Trebuchet MS"/>
                <a:cs typeface="Trebuchet MS"/>
              </a:rPr>
              <a:t>with</a:t>
            </a:r>
            <a:r>
              <a:rPr sz="2400" spc="360" dirty="0">
                <a:latin typeface="Trebuchet MS"/>
                <a:cs typeface="Trebuchet MS"/>
              </a:rPr>
              <a:t> </a:t>
            </a:r>
            <a:r>
              <a:rPr sz="2400" spc="315" dirty="0">
                <a:latin typeface="Trebuchet MS"/>
                <a:cs typeface="Trebuchet MS"/>
              </a:rPr>
              <a:t>a</a:t>
            </a:r>
            <a:r>
              <a:rPr sz="2400" spc="355" dirty="0">
                <a:latin typeface="Trebuchet MS"/>
                <a:cs typeface="Trebuchet MS"/>
              </a:rPr>
              <a:t> </a:t>
            </a:r>
            <a:r>
              <a:rPr sz="2400" spc="210" dirty="0">
                <a:latin typeface="Trebuchet MS"/>
                <a:cs typeface="Trebuchet MS"/>
              </a:rPr>
              <a:t>properly</a:t>
            </a:r>
            <a:endParaRPr sz="2400">
              <a:latin typeface="Trebuchet MS"/>
              <a:cs typeface="Trebuchet MS"/>
            </a:endParaRPr>
          </a:p>
          <a:p>
            <a:pPr marL="12700" marR="5080">
              <a:lnSpc>
                <a:spcPct val="114599"/>
              </a:lnSpc>
            </a:pPr>
            <a:r>
              <a:rPr sz="2400" spc="114" dirty="0">
                <a:latin typeface="Trebuchet MS"/>
                <a:cs typeface="Trebuchet MS"/>
              </a:rPr>
              <a:t>fitted</a:t>
            </a:r>
            <a:r>
              <a:rPr sz="2400" spc="365" dirty="0">
                <a:latin typeface="Trebuchet MS"/>
                <a:cs typeface="Trebuchet MS"/>
              </a:rPr>
              <a:t> </a:t>
            </a:r>
            <a:r>
              <a:rPr sz="2400" spc="265" dirty="0">
                <a:latin typeface="Trebuchet MS"/>
                <a:cs typeface="Trebuchet MS"/>
              </a:rPr>
              <a:t>surgical</a:t>
            </a:r>
            <a:r>
              <a:rPr sz="2400" spc="365" dirty="0">
                <a:latin typeface="Trebuchet MS"/>
                <a:cs typeface="Trebuchet MS"/>
              </a:rPr>
              <a:t> </a:t>
            </a:r>
            <a:r>
              <a:rPr sz="2400" spc="225" dirty="0">
                <a:latin typeface="Trebuchet MS"/>
                <a:cs typeface="Trebuchet MS"/>
              </a:rPr>
              <a:t>mask,</a:t>
            </a:r>
            <a:r>
              <a:rPr sz="2400" spc="365" dirty="0">
                <a:latin typeface="Trebuchet MS"/>
                <a:cs typeface="Trebuchet MS"/>
              </a:rPr>
              <a:t> </a:t>
            </a:r>
            <a:r>
              <a:rPr sz="2400" spc="275" dirty="0">
                <a:latin typeface="Trebuchet MS"/>
                <a:cs typeface="Trebuchet MS"/>
              </a:rPr>
              <a:t>face</a:t>
            </a:r>
            <a:r>
              <a:rPr sz="2400" spc="365" dirty="0">
                <a:latin typeface="Trebuchet MS"/>
                <a:cs typeface="Trebuchet MS"/>
              </a:rPr>
              <a:t> </a:t>
            </a:r>
            <a:r>
              <a:rPr sz="2400" spc="245" dirty="0">
                <a:latin typeface="Trebuchet MS"/>
                <a:cs typeface="Trebuchet MS"/>
              </a:rPr>
              <a:t>shields</a:t>
            </a:r>
            <a:r>
              <a:rPr sz="2400" spc="365" dirty="0">
                <a:latin typeface="Trebuchet MS"/>
                <a:cs typeface="Trebuchet MS"/>
              </a:rPr>
              <a:t> </a:t>
            </a:r>
            <a:r>
              <a:rPr sz="2400" spc="125" dirty="0">
                <a:latin typeface="Trebuchet MS"/>
                <a:cs typeface="Trebuchet MS"/>
              </a:rPr>
              <a:t>offer </a:t>
            </a:r>
            <a:r>
              <a:rPr sz="2400" spc="220" dirty="0">
                <a:latin typeface="Trebuchet MS"/>
                <a:cs typeface="Trebuchet MS"/>
              </a:rPr>
              <a:t>protection</a:t>
            </a:r>
            <a:r>
              <a:rPr sz="2400" spc="360" dirty="0">
                <a:latin typeface="Trebuchet MS"/>
                <a:cs typeface="Trebuchet MS"/>
              </a:rPr>
              <a:t> </a:t>
            </a:r>
            <a:r>
              <a:rPr sz="2400" spc="114" dirty="0">
                <a:latin typeface="Trebuchet MS"/>
                <a:cs typeface="Trebuchet MS"/>
              </a:rPr>
              <a:t>to</a:t>
            </a:r>
            <a:r>
              <a:rPr sz="2400" spc="365" dirty="0">
                <a:latin typeface="Trebuchet MS"/>
                <a:cs typeface="Trebuchet MS"/>
              </a:rPr>
              <a:t> </a:t>
            </a:r>
            <a:r>
              <a:rPr sz="2400" spc="150" dirty="0">
                <a:latin typeface="Trebuchet MS"/>
                <a:cs typeface="Trebuchet MS"/>
              </a:rPr>
              <a:t>others,</a:t>
            </a:r>
            <a:r>
              <a:rPr sz="2400" spc="360" dirty="0">
                <a:latin typeface="Trebuchet MS"/>
                <a:cs typeface="Trebuchet MS"/>
              </a:rPr>
              <a:t> </a:t>
            </a:r>
            <a:r>
              <a:rPr sz="2400" spc="375" dirty="0">
                <a:latin typeface="Trebuchet MS"/>
                <a:cs typeface="Trebuchet MS"/>
              </a:rPr>
              <a:t>as</a:t>
            </a:r>
            <a:r>
              <a:rPr sz="2400" spc="365" dirty="0">
                <a:latin typeface="Trebuchet MS"/>
                <a:cs typeface="Trebuchet MS"/>
              </a:rPr>
              <a:t> </a:t>
            </a:r>
            <a:r>
              <a:rPr sz="2400" spc="75" dirty="0">
                <a:latin typeface="Trebuchet MS"/>
                <a:cs typeface="Trebuchet MS"/>
              </a:rPr>
              <a:t>well</a:t>
            </a:r>
            <a:endParaRPr sz="2400">
              <a:latin typeface="Trebuchet MS"/>
              <a:cs typeface="Trebuchet MS"/>
            </a:endParaRPr>
          </a:p>
          <a:p>
            <a:pPr marL="12700">
              <a:lnSpc>
                <a:spcPct val="100000"/>
              </a:lnSpc>
              <a:spcBef>
                <a:spcPts val="420"/>
              </a:spcBef>
            </a:pPr>
            <a:r>
              <a:rPr sz="2400" spc="375" dirty="0">
                <a:latin typeface="Trebuchet MS"/>
                <a:cs typeface="Trebuchet MS"/>
              </a:rPr>
              <a:t>as</a:t>
            </a:r>
            <a:r>
              <a:rPr sz="2400" spc="355" dirty="0">
                <a:latin typeface="Trebuchet MS"/>
                <a:cs typeface="Trebuchet MS"/>
              </a:rPr>
              <a:t> </a:t>
            </a:r>
            <a:r>
              <a:rPr sz="2400" spc="114" dirty="0">
                <a:latin typeface="Trebuchet MS"/>
                <a:cs typeface="Trebuchet MS"/>
              </a:rPr>
              <a:t>to</a:t>
            </a:r>
            <a:r>
              <a:rPr sz="2400" spc="355" dirty="0">
                <a:latin typeface="Trebuchet MS"/>
                <a:cs typeface="Trebuchet MS"/>
              </a:rPr>
              <a:t> </a:t>
            </a:r>
            <a:r>
              <a:rPr sz="2400" spc="160" dirty="0">
                <a:latin typeface="Trebuchet MS"/>
                <a:cs typeface="Trebuchet MS"/>
              </a:rPr>
              <a:t>the</a:t>
            </a:r>
            <a:r>
              <a:rPr sz="2400" spc="355" dirty="0">
                <a:latin typeface="Trebuchet MS"/>
                <a:cs typeface="Trebuchet MS"/>
              </a:rPr>
              <a:t> </a:t>
            </a:r>
            <a:r>
              <a:rPr sz="2400" spc="155" dirty="0">
                <a:latin typeface="Trebuchet MS"/>
                <a:cs typeface="Trebuchet MS"/>
              </a:rPr>
              <a:t>wearer.</a:t>
            </a:r>
            <a:endParaRPr sz="2400">
              <a:latin typeface="Trebuchet MS"/>
              <a:cs typeface="Trebuchet MS"/>
            </a:endParaRPr>
          </a:p>
          <a:p>
            <a:pPr>
              <a:lnSpc>
                <a:spcPct val="100000"/>
              </a:lnSpc>
              <a:spcBef>
                <a:spcPts val="509"/>
              </a:spcBef>
            </a:pPr>
            <a:endParaRPr sz="2400">
              <a:latin typeface="Trebuchet MS"/>
              <a:cs typeface="Trebuchet MS"/>
            </a:endParaRPr>
          </a:p>
          <a:p>
            <a:pPr marL="12700" marR="684530" algn="just">
              <a:lnSpc>
                <a:spcPct val="114599"/>
              </a:lnSpc>
            </a:pPr>
            <a:r>
              <a:rPr sz="2400" spc="355" dirty="0">
                <a:latin typeface="Trebuchet MS"/>
                <a:cs typeface="Trebuchet MS"/>
              </a:rPr>
              <a:t>Advantages</a:t>
            </a:r>
            <a:r>
              <a:rPr sz="2400" spc="360" dirty="0">
                <a:latin typeface="Trebuchet MS"/>
                <a:cs typeface="Trebuchet MS"/>
              </a:rPr>
              <a:t> </a:t>
            </a:r>
            <a:r>
              <a:rPr sz="2400" spc="135" dirty="0">
                <a:latin typeface="Trebuchet MS"/>
                <a:cs typeface="Trebuchet MS"/>
              </a:rPr>
              <a:t>of</a:t>
            </a:r>
            <a:r>
              <a:rPr sz="2400" spc="365" dirty="0">
                <a:latin typeface="Trebuchet MS"/>
                <a:cs typeface="Trebuchet MS"/>
              </a:rPr>
              <a:t> </a:t>
            </a:r>
            <a:r>
              <a:rPr sz="2400" spc="275" dirty="0">
                <a:latin typeface="Trebuchet MS"/>
                <a:cs typeface="Trebuchet MS"/>
              </a:rPr>
              <a:t>face</a:t>
            </a:r>
            <a:r>
              <a:rPr sz="2400" spc="365" dirty="0">
                <a:latin typeface="Trebuchet MS"/>
                <a:cs typeface="Trebuchet MS"/>
              </a:rPr>
              <a:t> </a:t>
            </a:r>
            <a:r>
              <a:rPr sz="2400" spc="245" dirty="0">
                <a:latin typeface="Trebuchet MS"/>
                <a:cs typeface="Trebuchet MS"/>
              </a:rPr>
              <a:t>shields</a:t>
            </a:r>
            <a:r>
              <a:rPr sz="2400" spc="365" dirty="0">
                <a:latin typeface="Trebuchet MS"/>
                <a:cs typeface="Trebuchet MS"/>
              </a:rPr>
              <a:t> </a:t>
            </a:r>
            <a:r>
              <a:rPr sz="2400" spc="229" dirty="0">
                <a:latin typeface="Trebuchet MS"/>
                <a:cs typeface="Trebuchet MS"/>
              </a:rPr>
              <a:t>are</a:t>
            </a:r>
            <a:r>
              <a:rPr sz="2400" spc="360" dirty="0">
                <a:latin typeface="Trebuchet MS"/>
                <a:cs typeface="Trebuchet MS"/>
              </a:rPr>
              <a:t> </a:t>
            </a:r>
            <a:r>
              <a:rPr sz="2400" spc="350" dirty="0">
                <a:latin typeface="Trebuchet MS"/>
                <a:cs typeface="Trebuchet MS"/>
              </a:rPr>
              <a:t>as </a:t>
            </a:r>
            <a:r>
              <a:rPr sz="2400" spc="155" dirty="0">
                <a:latin typeface="Trebuchet MS"/>
                <a:cs typeface="Trebuchet MS"/>
              </a:rPr>
              <a:t>follows:</a:t>
            </a:r>
            <a:endParaRPr sz="2400">
              <a:latin typeface="Trebuchet MS"/>
              <a:cs typeface="Trebuchet MS"/>
            </a:endParaRPr>
          </a:p>
          <a:p>
            <a:pPr marL="530225" marR="1624330" algn="just">
              <a:lnSpc>
                <a:spcPct val="114599"/>
              </a:lnSpc>
            </a:pPr>
            <a:r>
              <a:rPr sz="2400" spc="200" dirty="0">
                <a:latin typeface="Trebuchet MS"/>
                <a:cs typeface="Trebuchet MS"/>
              </a:rPr>
              <a:t>Offers</a:t>
            </a:r>
            <a:r>
              <a:rPr sz="2400" spc="365" dirty="0">
                <a:latin typeface="Trebuchet MS"/>
                <a:cs typeface="Trebuchet MS"/>
              </a:rPr>
              <a:t> </a:t>
            </a:r>
            <a:r>
              <a:rPr sz="2400" spc="204" dirty="0">
                <a:latin typeface="Trebuchet MS"/>
                <a:cs typeface="Trebuchet MS"/>
              </a:rPr>
              <a:t>droplet</a:t>
            </a:r>
            <a:r>
              <a:rPr sz="2400" spc="365" dirty="0">
                <a:latin typeface="Trebuchet MS"/>
                <a:cs typeface="Trebuchet MS"/>
              </a:rPr>
              <a:t> </a:t>
            </a:r>
            <a:r>
              <a:rPr sz="2400" spc="229" dirty="0">
                <a:latin typeface="Trebuchet MS"/>
                <a:cs typeface="Trebuchet MS"/>
              </a:rPr>
              <a:t>protections </a:t>
            </a:r>
            <a:r>
              <a:rPr sz="2400" spc="409" dirty="0">
                <a:latin typeface="Trebuchet MS"/>
                <a:cs typeface="Trebuchet MS"/>
              </a:rPr>
              <a:t>Can</a:t>
            </a:r>
            <a:r>
              <a:rPr sz="2400" spc="360" dirty="0">
                <a:latin typeface="Trebuchet MS"/>
                <a:cs typeface="Trebuchet MS"/>
              </a:rPr>
              <a:t> </a:t>
            </a:r>
            <a:r>
              <a:rPr sz="2400" spc="290" dirty="0">
                <a:latin typeface="Trebuchet MS"/>
                <a:cs typeface="Trebuchet MS"/>
              </a:rPr>
              <a:t>see</a:t>
            </a:r>
            <a:r>
              <a:rPr sz="2400" spc="360" dirty="0">
                <a:latin typeface="Trebuchet MS"/>
                <a:cs typeface="Trebuchet MS"/>
              </a:rPr>
              <a:t> </a:t>
            </a:r>
            <a:r>
              <a:rPr sz="2400" spc="160" dirty="0">
                <a:latin typeface="Trebuchet MS"/>
                <a:cs typeface="Trebuchet MS"/>
              </a:rPr>
              <a:t>the</a:t>
            </a:r>
            <a:r>
              <a:rPr sz="2400" spc="365" dirty="0">
                <a:latin typeface="Trebuchet MS"/>
                <a:cs typeface="Trebuchet MS"/>
              </a:rPr>
              <a:t> </a:t>
            </a:r>
            <a:r>
              <a:rPr sz="2400" spc="250" dirty="0">
                <a:latin typeface="Trebuchet MS"/>
                <a:cs typeface="Trebuchet MS"/>
              </a:rPr>
              <a:t>wear's</a:t>
            </a:r>
            <a:r>
              <a:rPr sz="2400" spc="360" dirty="0">
                <a:latin typeface="Trebuchet MS"/>
                <a:cs typeface="Trebuchet MS"/>
              </a:rPr>
              <a:t> </a:t>
            </a:r>
            <a:r>
              <a:rPr sz="2400" spc="204" dirty="0">
                <a:latin typeface="Trebuchet MS"/>
                <a:cs typeface="Trebuchet MS"/>
              </a:rPr>
              <a:t>facial </a:t>
            </a:r>
            <a:r>
              <a:rPr sz="2400" spc="265" dirty="0">
                <a:latin typeface="Trebuchet MS"/>
                <a:cs typeface="Trebuchet MS"/>
              </a:rPr>
              <a:t>expressions</a:t>
            </a:r>
            <a:endParaRPr sz="2400">
              <a:latin typeface="Trebuchet MS"/>
              <a:cs typeface="Trebuchet MS"/>
            </a:endParaRPr>
          </a:p>
          <a:p>
            <a:pPr marL="530225" marR="334010" algn="just">
              <a:lnSpc>
                <a:spcPct val="114599"/>
              </a:lnSpc>
            </a:pPr>
            <a:r>
              <a:rPr sz="2400" spc="370" dirty="0">
                <a:latin typeface="Trebuchet MS"/>
                <a:cs typeface="Trebuchet MS"/>
              </a:rPr>
              <a:t>Some</a:t>
            </a:r>
            <a:r>
              <a:rPr sz="2400" spc="365" dirty="0">
                <a:latin typeface="Trebuchet MS"/>
                <a:cs typeface="Trebuchet MS"/>
              </a:rPr>
              <a:t> </a:t>
            </a:r>
            <a:r>
              <a:rPr sz="2400" spc="275" dirty="0">
                <a:latin typeface="Trebuchet MS"/>
                <a:cs typeface="Trebuchet MS"/>
              </a:rPr>
              <a:t>face</a:t>
            </a:r>
            <a:r>
              <a:rPr sz="2400" spc="365" dirty="0">
                <a:latin typeface="Trebuchet MS"/>
                <a:cs typeface="Trebuchet MS"/>
              </a:rPr>
              <a:t> </a:t>
            </a:r>
            <a:r>
              <a:rPr sz="2400" spc="245" dirty="0">
                <a:latin typeface="Trebuchet MS"/>
                <a:cs typeface="Trebuchet MS"/>
              </a:rPr>
              <a:t>shields</a:t>
            </a:r>
            <a:r>
              <a:rPr sz="2400" spc="365" dirty="0">
                <a:latin typeface="Trebuchet MS"/>
                <a:cs typeface="Trebuchet MS"/>
              </a:rPr>
              <a:t> </a:t>
            </a:r>
            <a:r>
              <a:rPr sz="2400" spc="350" dirty="0">
                <a:latin typeface="Trebuchet MS"/>
                <a:cs typeface="Trebuchet MS"/>
              </a:rPr>
              <a:t>can</a:t>
            </a:r>
            <a:r>
              <a:rPr sz="2400" spc="365" dirty="0">
                <a:latin typeface="Trebuchet MS"/>
                <a:cs typeface="Trebuchet MS"/>
              </a:rPr>
              <a:t> </a:t>
            </a:r>
            <a:r>
              <a:rPr sz="2400" spc="270" dirty="0">
                <a:latin typeface="Trebuchet MS"/>
                <a:cs typeface="Trebuchet MS"/>
              </a:rPr>
              <a:t>be</a:t>
            </a:r>
            <a:r>
              <a:rPr sz="2400" spc="365" dirty="0">
                <a:latin typeface="Trebuchet MS"/>
                <a:cs typeface="Trebuchet MS"/>
              </a:rPr>
              <a:t> </a:t>
            </a:r>
            <a:r>
              <a:rPr sz="2400" spc="270" dirty="0">
                <a:latin typeface="Trebuchet MS"/>
                <a:cs typeface="Trebuchet MS"/>
              </a:rPr>
              <a:t>reused </a:t>
            </a:r>
            <a:r>
              <a:rPr sz="2400" spc="160" dirty="0">
                <a:latin typeface="Trebuchet MS"/>
                <a:cs typeface="Trebuchet MS"/>
              </a:rPr>
              <a:t>after</a:t>
            </a:r>
            <a:r>
              <a:rPr sz="2400" spc="350" dirty="0">
                <a:latin typeface="Trebuchet MS"/>
                <a:cs typeface="Trebuchet MS"/>
              </a:rPr>
              <a:t> </a:t>
            </a:r>
            <a:r>
              <a:rPr sz="2400" spc="270" dirty="0">
                <a:latin typeface="Trebuchet MS"/>
                <a:cs typeface="Trebuchet MS"/>
              </a:rPr>
              <a:t>cleaning</a:t>
            </a:r>
            <a:endParaRPr sz="2400">
              <a:latin typeface="Trebuchet MS"/>
              <a:cs typeface="Trebuchet MS"/>
            </a:endParaRPr>
          </a:p>
          <a:p>
            <a:pPr marL="530225" algn="just">
              <a:lnSpc>
                <a:spcPct val="100000"/>
              </a:lnSpc>
              <a:spcBef>
                <a:spcPts val="420"/>
              </a:spcBef>
            </a:pPr>
            <a:r>
              <a:rPr sz="2400" spc="235" dirty="0">
                <a:latin typeface="Trebuchet MS"/>
                <a:cs typeface="Trebuchet MS"/>
              </a:rPr>
              <a:t>Provides</a:t>
            </a:r>
            <a:r>
              <a:rPr sz="2400" spc="365" dirty="0">
                <a:latin typeface="Trebuchet MS"/>
                <a:cs typeface="Trebuchet MS"/>
              </a:rPr>
              <a:t> </a:t>
            </a:r>
            <a:r>
              <a:rPr sz="2400" spc="235" dirty="0">
                <a:latin typeface="Trebuchet MS"/>
                <a:cs typeface="Trebuchet MS"/>
              </a:rPr>
              <a:t>eye</a:t>
            </a:r>
            <a:r>
              <a:rPr sz="2400" spc="370" dirty="0">
                <a:latin typeface="Trebuchet MS"/>
                <a:cs typeface="Trebuchet MS"/>
              </a:rPr>
              <a:t> </a:t>
            </a:r>
            <a:r>
              <a:rPr sz="2400" spc="210" dirty="0">
                <a:latin typeface="Trebuchet MS"/>
                <a:cs typeface="Trebuchet MS"/>
              </a:rPr>
              <a:t>protection</a:t>
            </a:r>
            <a:endParaRPr sz="2400">
              <a:latin typeface="Trebuchet MS"/>
              <a:cs typeface="Trebuchet MS"/>
            </a:endParaRPr>
          </a:p>
        </p:txBody>
      </p:sp>
      <p:sp>
        <p:nvSpPr>
          <p:cNvPr id="9" name="object 9"/>
          <p:cNvSpPr txBox="1">
            <a:spLocks noGrp="1"/>
          </p:cNvSpPr>
          <p:nvPr>
            <p:ph type="title"/>
          </p:nvPr>
        </p:nvSpPr>
        <p:spPr>
          <a:xfrm>
            <a:off x="1015994" y="953868"/>
            <a:ext cx="3705860" cy="695960"/>
          </a:xfrm>
          <a:prstGeom prst="rect">
            <a:avLst/>
          </a:prstGeom>
        </p:spPr>
        <p:txBody>
          <a:bodyPr vert="horz" wrap="square" lIns="0" tIns="12700" rIns="0" bIns="0" rtlCol="0">
            <a:spAutoFit/>
          </a:bodyPr>
          <a:lstStyle/>
          <a:p>
            <a:pPr marL="12700">
              <a:lnSpc>
                <a:spcPct val="100000"/>
              </a:lnSpc>
              <a:spcBef>
                <a:spcPts val="100"/>
              </a:spcBef>
            </a:pPr>
            <a:r>
              <a:rPr spc="-55" dirty="0"/>
              <a:t>Face</a:t>
            </a:r>
            <a:r>
              <a:rPr spc="-305" dirty="0"/>
              <a:t> </a:t>
            </a:r>
            <a:r>
              <a:rPr spc="-95" dirty="0"/>
              <a:t>shields</a:t>
            </a:r>
          </a:p>
        </p:txBody>
      </p:sp>
      <p:grpSp>
        <p:nvGrpSpPr>
          <p:cNvPr id="10" name="object 10"/>
          <p:cNvGrpSpPr/>
          <p:nvPr/>
        </p:nvGrpSpPr>
        <p:grpSpPr>
          <a:xfrm>
            <a:off x="8551285" y="2"/>
            <a:ext cx="9737090" cy="10287000"/>
            <a:chOff x="8551285" y="2"/>
            <a:chExt cx="9737090" cy="10287000"/>
          </a:xfrm>
        </p:grpSpPr>
        <p:pic>
          <p:nvPicPr>
            <p:cNvPr id="11" name="object 11"/>
            <p:cNvPicPr/>
            <p:nvPr/>
          </p:nvPicPr>
          <p:blipFill>
            <a:blip r:embed="rId5" cstate="print"/>
            <a:stretch>
              <a:fillRect/>
            </a:stretch>
          </p:blipFill>
          <p:spPr>
            <a:xfrm>
              <a:off x="8671437" y="2"/>
              <a:ext cx="9616561" cy="10286996"/>
            </a:xfrm>
            <a:prstGeom prst="rect">
              <a:avLst/>
            </a:prstGeom>
          </p:spPr>
        </p:pic>
        <p:pic>
          <p:nvPicPr>
            <p:cNvPr id="12" name="object 12"/>
            <p:cNvPicPr/>
            <p:nvPr/>
          </p:nvPicPr>
          <p:blipFill>
            <a:blip r:embed="rId6" cstate="print"/>
            <a:stretch>
              <a:fillRect/>
            </a:stretch>
          </p:blipFill>
          <p:spPr>
            <a:xfrm>
              <a:off x="8551285" y="2"/>
              <a:ext cx="9736713" cy="10286996"/>
            </a:xfrm>
            <a:prstGeom prst="rect">
              <a:avLst/>
            </a:prstGeom>
          </p:spPr>
        </p:pic>
      </p:grpSp>
      <p:pic>
        <p:nvPicPr>
          <p:cNvPr id="13" name="object 8">
            <a:hlinkClick r:id="rId7" action="ppaction://hlinksldjump"/>
            <a:extLst>
              <a:ext uri="{FF2B5EF4-FFF2-40B4-BE49-F238E27FC236}">
                <a16:creationId xmlns:a16="http://schemas.microsoft.com/office/drawing/2014/main" id="{A2C7A0F3-0003-580C-E6B6-154C747B45B3}"/>
              </a:ext>
            </a:extLst>
          </p:cNvPr>
          <p:cNvPicPr/>
          <p:nvPr/>
        </p:nvPicPr>
        <p:blipFill>
          <a:blip r:embed="rId2" cstate="email">
            <a:extLst>
              <a:ext uri="{28A0092B-C50C-407E-A947-70E740481C1C}">
                <a14:useLocalDpi xmlns:a14="http://schemas.microsoft.com/office/drawing/2010/main"/>
              </a:ext>
            </a:extLst>
          </a:blip>
          <a:stretch>
            <a:fillRect/>
          </a:stretch>
        </p:blipFill>
        <p:spPr>
          <a:xfrm>
            <a:off x="17210561" y="9410700"/>
            <a:ext cx="942974" cy="72389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pic>
        <p:nvPicPr>
          <p:cNvPr id="4" name="object 4"/>
          <p:cNvPicPr/>
          <p:nvPr/>
        </p:nvPicPr>
        <p:blipFill>
          <a:blip r:embed="rId2" cstate="email">
            <a:extLst>
              <a:ext uri="{28A0092B-C50C-407E-A947-70E740481C1C}">
                <a14:useLocalDpi xmlns:a14="http://schemas.microsoft.com/office/drawing/2010/main"/>
              </a:ext>
            </a:extLst>
          </a:blip>
          <a:stretch>
            <a:fillRect/>
          </a:stretch>
        </p:blipFill>
        <p:spPr>
          <a:xfrm>
            <a:off x="1247775" y="3854439"/>
            <a:ext cx="114300" cy="114300"/>
          </a:xfrm>
          <a:prstGeom prst="rect">
            <a:avLst/>
          </a:prstGeom>
        </p:spPr>
      </p:pic>
      <p:pic>
        <p:nvPicPr>
          <p:cNvPr id="5" name="object 5"/>
          <p:cNvPicPr/>
          <p:nvPr/>
        </p:nvPicPr>
        <p:blipFill>
          <a:blip r:embed="rId2" cstate="email">
            <a:extLst>
              <a:ext uri="{28A0092B-C50C-407E-A947-70E740481C1C}">
                <a14:useLocalDpi xmlns:a14="http://schemas.microsoft.com/office/drawing/2010/main"/>
              </a:ext>
            </a:extLst>
          </a:blip>
          <a:stretch>
            <a:fillRect/>
          </a:stretch>
        </p:blipFill>
        <p:spPr>
          <a:xfrm>
            <a:off x="1247771" y="5530851"/>
            <a:ext cx="114299" cy="114299"/>
          </a:xfrm>
          <a:prstGeom prst="rect">
            <a:avLst/>
          </a:prstGeom>
        </p:spPr>
      </p:pic>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1247771" y="6369049"/>
            <a:ext cx="114299" cy="114299"/>
          </a:xfrm>
          <a:prstGeom prst="rect">
            <a:avLst/>
          </a:prstGeom>
        </p:spPr>
      </p:pic>
      <p:pic>
        <p:nvPicPr>
          <p:cNvPr id="7" name="object 7"/>
          <p:cNvPicPr/>
          <p:nvPr/>
        </p:nvPicPr>
        <p:blipFill>
          <a:blip r:embed="rId2" cstate="email">
            <a:extLst>
              <a:ext uri="{28A0092B-C50C-407E-A947-70E740481C1C}">
                <a14:useLocalDpi xmlns:a14="http://schemas.microsoft.com/office/drawing/2010/main"/>
              </a:ext>
            </a:extLst>
          </a:blip>
          <a:stretch>
            <a:fillRect/>
          </a:stretch>
        </p:blipFill>
        <p:spPr>
          <a:xfrm>
            <a:off x="1247771" y="7626346"/>
            <a:ext cx="114299" cy="114299"/>
          </a:xfrm>
          <a:prstGeom prst="rect">
            <a:avLst/>
          </a:prstGeom>
        </p:spPr>
      </p:pic>
      <p:sp>
        <p:nvSpPr>
          <p:cNvPr id="8" name="object 8"/>
          <p:cNvSpPr txBox="1"/>
          <p:nvPr/>
        </p:nvSpPr>
        <p:spPr>
          <a:xfrm>
            <a:off x="1015994" y="1978671"/>
            <a:ext cx="6831965" cy="6731000"/>
          </a:xfrm>
          <a:prstGeom prst="rect">
            <a:avLst/>
          </a:prstGeom>
        </p:spPr>
        <p:txBody>
          <a:bodyPr vert="horz" wrap="square" lIns="0" tIns="12700" rIns="0" bIns="0" rtlCol="0">
            <a:spAutoFit/>
          </a:bodyPr>
          <a:lstStyle/>
          <a:p>
            <a:pPr marL="12700" marR="197485">
              <a:lnSpc>
                <a:spcPct val="114599"/>
              </a:lnSpc>
              <a:spcBef>
                <a:spcPts val="100"/>
              </a:spcBef>
            </a:pPr>
            <a:r>
              <a:rPr sz="2400" dirty="0">
                <a:latin typeface="Verdana"/>
                <a:cs typeface="Verdana"/>
              </a:rPr>
              <a:t>To</a:t>
            </a:r>
            <a:r>
              <a:rPr sz="2400" spc="225" dirty="0">
                <a:latin typeface="Verdana"/>
                <a:cs typeface="Verdana"/>
              </a:rPr>
              <a:t> </a:t>
            </a:r>
            <a:r>
              <a:rPr sz="2400" spc="110" dirty="0">
                <a:latin typeface="Verdana"/>
                <a:cs typeface="Verdana"/>
              </a:rPr>
              <a:t>make</a:t>
            </a:r>
            <a:r>
              <a:rPr sz="2400" spc="229" dirty="0">
                <a:latin typeface="Verdana"/>
                <a:cs typeface="Verdana"/>
              </a:rPr>
              <a:t> </a:t>
            </a:r>
            <a:r>
              <a:rPr sz="2400" spc="65" dirty="0">
                <a:latin typeface="Verdana"/>
                <a:cs typeface="Verdana"/>
              </a:rPr>
              <a:t>sure</a:t>
            </a:r>
            <a:r>
              <a:rPr sz="2400" spc="229" dirty="0">
                <a:latin typeface="Verdana"/>
                <a:cs typeface="Verdana"/>
              </a:rPr>
              <a:t> </a:t>
            </a:r>
            <a:r>
              <a:rPr sz="2400" spc="75" dirty="0">
                <a:latin typeface="Verdana"/>
                <a:cs typeface="Verdana"/>
              </a:rPr>
              <a:t>that</a:t>
            </a:r>
            <a:r>
              <a:rPr sz="2400" spc="229" dirty="0">
                <a:latin typeface="Verdana"/>
                <a:cs typeface="Verdana"/>
              </a:rPr>
              <a:t> </a:t>
            </a:r>
            <a:r>
              <a:rPr sz="2400" dirty="0">
                <a:latin typeface="Verdana"/>
                <a:cs typeface="Verdana"/>
              </a:rPr>
              <a:t>your</a:t>
            </a:r>
            <a:r>
              <a:rPr sz="2400" spc="229" dirty="0">
                <a:latin typeface="Verdana"/>
                <a:cs typeface="Verdana"/>
              </a:rPr>
              <a:t> </a:t>
            </a:r>
            <a:r>
              <a:rPr sz="2400" dirty="0">
                <a:latin typeface="Verdana"/>
                <a:cs typeface="Verdana"/>
              </a:rPr>
              <a:t>PPE</a:t>
            </a:r>
            <a:r>
              <a:rPr sz="2400" spc="229" dirty="0">
                <a:latin typeface="Verdana"/>
                <a:cs typeface="Verdana"/>
              </a:rPr>
              <a:t> </a:t>
            </a:r>
            <a:r>
              <a:rPr sz="2400" dirty="0">
                <a:latin typeface="Verdana"/>
                <a:cs typeface="Verdana"/>
              </a:rPr>
              <a:t>will</a:t>
            </a:r>
            <a:r>
              <a:rPr sz="2400" spc="229" dirty="0">
                <a:latin typeface="Verdana"/>
                <a:cs typeface="Verdana"/>
              </a:rPr>
              <a:t> </a:t>
            </a:r>
            <a:r>
              <a:rPr sz="2400" spc="100" dirty="0">
                <a:latin typeface="Verdana"/>
                <a:cs typeface="Verdana"/>
              </a:rPr>
              <a:t>provide </a:t>
            </a:r>
            <a:r>
              <a:rPr sz="2400" spc="50" dirty="0">
                <a:latin typeface="Verdana"/>
                <a:cs typeface="Verdana"/>
              </a:rPr>
              <a:t>you</a:t>
            </a:r>
            <a:r>
              <a:rPr sz="2400" spc="275" dirty="0">
                <a:latin typeface="Verdana"/>
                <a:cs typeface="Verdana"/>
              </a:rPr>
              <a:t> </a:t>
            </a:r>
            <a:r>
              <a:rPr sz="2400" dirty="0">
                <a:latin typeface="Verdana"/>
                <a:cs typeface="Verdana"/>
              </a:rPr>
              <a:t>with</a:t>
            </a:r>
            <a:r>
              <a:rPr sz="2400" spc="280" dirty="0">
                <a:latin typeface="Verdana"/>
                <a:cs typeface="Verdana"/>
              </a:rPr>
              <a:t> </a:t>
            </a:r>
            <a:r>
              <a:rPr sz="2400" dirty="0">
                <a:latin typeface="Verdana"/>
                <a:cs typeface="Verdana"/>
              </a:rPr>
              <a:t>the</a:t>
            </a:r>
            <a:r>
              <a:rPr sz="2400" spc="280" dirty="0">
                <a:latin typeface="Verdana"/>
                <a:cs typeface="Verdana"/>
              </a:rPr>
              <a:t> </a:t>
            </a:r>
            <a:r>
              <a:rPr sz="2400" spc="114" dirty="0">
                <a:latin typeface="Verdana"/>
                <a:cs typeface="Verdana"/>
              </a:rPr>
              <a:t>proper</a:t>
            </a:r>
            <a:r>
              <a:rPr sz="2400" spc="275" dirty="0">
                <a:latin typeface="Verdana"/>
                <a:cs typeface="Verdana"/>
              </a:rPr>
              <a:t> </a:t>
            </a:r>
            <a:r>
              <a:rPr sz="2400" spc="120" dirty="0">
                <a:latin typeface="Verdana"/>
                <a:cs typeface="Verdana"/>
              </a:rPr>
              <a:t>protection</a:t>
            </a:r>
            <a:r>
              <a:rPr sz="2400" spc="280" dirty="0">
                <a:latin typeface="Verdana"/>
                <a:cs typeface="Verdana"/>
              </a:rPr>
              <a:t> </a:t>
            </a:r>
            <a:r>
              <a:rPr sz="2400" spc="50" dirty="0">
                <a:latin typeface="Verdana"/>
                <a:cs typeface="Verdana"/>
              </a:rPr>
              <a:t>you</a:t>
            </a:r>
            <a:r>
              <a:rPr sz="2400" spc="280" dirty="0">
                <a:latin typeface="Verdana"/>
                <a:cs typeface="Verdana"/>
              </a:rPr>
              <a:t> </a:t>
            </a:r>
            <a:r>
              <a:rPr sz="2400" spc="-20" dirty="0">
                <a:latin typeface="Verdana"/>
                <a:cs typeface="Verdana"/>
              </a:rPr>
              <a:t>will </a:t>
            </a:r>
            <a:r>
              <a:rPr sz="2400" spc="135" dirty="0">
                <a:latin typeface="Verdana"/>
                <a:cs typeface="Verdana"/>
              </a:rPr>
              <a:t>need</a:t>
            </a:r>
            <a:r>
              <a:rPr sz="2400" spc="285" dirty="0">
                <a:latin typeface="Verdana"/>
                <a:cs typeface="Verdana"/>
              </a:rPr>
              <a:t> </a:t>
            </a:r>
            <a:r>
              <a:rPr sz="2400" dirty="0">
                <a:latin typeface="Verdana"/>
                <a:cs typeface="Verdana"/>
              </a:rPr>
              <a:t>to</a:t>
            </a:r>
            <a:r>
              <a:rPr sz="2400" spc="285" dirty="0">
                <a:latin typeface="Verdana"/>
                <a:cs typeface="Verdana"/>
              </a:rPr>
              <a:t> </a:t>
            </a:r>
            <a:r>
              <a:rPr sz="2400" spc="145" dirty="0">
                <a:latin typeface="Verdana"/>
                <a:cs typeface="Verdana"/>
              </a:rPr>
              <a:t>check</a:t>
            </a:r>
            <a:r>
              <a:rPr sz="2400" spc="285" dirty="0">
                <a:latin typeface="Verdana"/>
                <a:cs typeface="Verdana"/>
              </a:rPr>
              <a:t> </a:t>
            </a:r>
            <a:r>
              <a:rPr sz="2400" dirty="0">
                <a:latin typeface="Verdana"/>
                <a:cs typeface="Verdana"/>
              </a:rPr>
              <a:t>the</a:t>
            </a:r>
            <a:r>
              <a:rPr sz="2400" spc="285" dirty="0">
                <a:latin typeface="Verdana"/>
                <a:cs typeface="Verdana"/>
              </a:rPr>
              <a:t> </a:t>
            </a:r>
            <a:r>
              <a:rPr sz="2400" spc="55" dirty="0">
                <a:latin typeface="Verdana"/>
                <a:cs typeface="Verdana"/>
              </a:rPr>
              <a:t>following:</a:t>
            </a:r>
            <a:endParaRPr sz="2400">
              <a:latin typeface="Verdana"/>
              <a:cs typeface="Verdana"/>
            </a:endParaRPr>
          </a:p>
          <a:p>
            <a:pPr>
              <a:lnSpc>
                <a:spcPct val="100000"/>
              </a:lnSpc>
              <a:spcBef>
                <a:spcPts val="800"/>
              </a:spcBef>
            </a:pPr>
            <a:endParaRPr sz="2400">
              <a:latin typeface="Verdana"/>
              <a:cs typeface="Verdana"/>
            </a:endParaRPr>
          </a:p>
          <a:p>
            <a:pPr marL="530225">
              <a:lnSpc>
                <a:spcPct val="100000"/>
              </a:lnSpc>
            </a:pPr>
            <a:r>
              <a:rPr sz="2400" spc="110" dirty="0">
                <a:latin typeface="Verdana"/>
                <a:cs typeface="Verdana"/>
              </a:rPr>
              <a:t>Dispose</a:t>
            </a:r>
            <a:r>
              <a:rPr sz="2400" spc="235" dirty="0">
                <a:latin typeface="Verdana"/>
                <a:cs typeface="Verdana"/>
              </a:rPr>
              <a:t> </a:t>
            </a:r>
            <a:r>
              <a:rPr sz="2400" spc="65" dirty="0">
                <a:latin typeface="Verdana"/>
                <a:cs typeface="Verdana"/>
              </a:rPr>
              <a:t>of</a:t>
            </a:r>
            <a:r>
              <a:rPr sz="2400" spc="240" dirty="0">
                <a:latin typeface="Verdana"/>
                <a:cs typeface="Verdana"/>
              </a:rPr>
              <a:t> </a:t>
            </a:r>
            <a:r>
              <a:rPr sz="2400" spc="90" dirty="0">
                <a:latin typeface="Verdana"/>
                <a:cs typeface="Verdana"/>
              </a:rPr>
              <a:t>any</a:t>
            </a:r>
            <a:r>
              <a:rPr sz="2400" spc="240" dirty="0">
                <a:latin typeface="Verdana"/>
                <a:cs typeface="Verdana"/>
              </a:rPr>
              <a:t> </a:t>
            </a:r>
            <a:r>
              <a:rPr sz="2400" spc="229" dirty="0">
                <a:latin typeface="Verdana"/>
                <a:cs typeface="Verdana"/>
              </a:rPr>
              <a:t>damaged</a:t>
            </a:r>
            <a:r>
              <a:rPr sz="2400" spc="240" dirty="0">
                <a:latin typeface="Verdana"/>
                <a:cs typeface="Verdana"/>
              </a:rPr>
              <a:t> </a:t>
            </a:r>
            <a:r>
              <a:rPr sz="2400" spc="-25" dirty="0">
                <a:latin typeface="Verdana"/>
                <a:cs typeface="Verdana"/>
              </a:rPr>
              <a:t>PPE</a:t>
            </a:r>
            <a:endParaRPr sz="2400">
              <a:latin typeface="Verdana"/>
              <a:cs typeface="Verdana"/>
            </a:endParaRPr>
          </a:p>
          <a:p>
            <a:pPr marL="530225" marR="859155">
              <a:lnSpc>
                <a:spcPct val="114599"/>
              </a:lnSpc>
            </a:pPr>
            <a:r>
              <a:rPr sz="2400" spc="185" dirty="0">
                <a:latin typeface="Verdana"/>
                <a:cs typeface="Verdana"/>
              </a:rPr>
              <a:t>according</a:t>
            </a:r>
            <a:r>
              <a:rPr sz="2400" spc="310" dirty="0">
                <a:latin typeface="Verdana"/>
                <a:cs typeface="Verdana"/>
              </a:rPr>
              <a:t> </a:t>
            </a:r>
            <a:r>
              <a:rPr sz="2400" dirty="0">
                <a:latin typeface="Verdana"/>
                <a:cs typeface="Verdana"/>
              </a:rPr>
              <a:t>to</a:t>
            </a:r>
            <a:r>
              <a:rPr sz="2400" spc="310" dirty="0">
                <a:latin typeface="Verdana"/>
                <a:cs typeface="Verdana"/>
              </a:rPr>
              <a:t> </a:t>
            </a:r>
            <a:r>
              <a:rPr sz="2400" dirty="0">
                <a:latin typeface="Verdana"/>
                <a:cs typeface="Verdana"/>
              </a:rPr>
              <a:t>your</a:t>
            </a:r>
            <a:r>
              <a:rPr sz="2400" spc="315" dirty="0">
                <a:latin typeface="Verdana"/>
                <a:cs typeface="Verdana"/>
              </a:rPr>
              <a:t> </a:t>
            </a:r>
            <a:r>
              <a:rPr sz="2400" spc="120" dirty="0">
                <a:latin typeface="Verdana"/>
                <a:cs typeface="Verdana"/>
              </a:rPr>
              <a:t>organisations </a:t>
            </a:r>
            <a:r>
              <a:rPr sz="2400" spc="135" dirty="0">
                <a:latin typeface="Verdana"/>
                <a:cs typeface="Verdana"/>
              </a:rPr>
              <a:t>policies</a:t>
            </a:r>
            <a:r>
              <a:rPr sz="2400" spc="245" dirty="0">
                <a:latin typeface="Verdana"/>
                <a:cs typeface="Verdana"/>
              </a:rPr>
              <a:t> </a:t>
            </a:r>
            <a:r>
              <a:rPr sz="2400" spc="160" dirty="0">
                <a:latin typeface="Verdana"/>
                <a:cs typeface="Verdana"/>
              </a:rPr>
              <a:t>and</a:t>
            </a:r>
            <a:r>
              <a:rPr sz="2400" spc="245" dirty="0">
                <a:latin typeface="Verdana"/>
                <a:cs typeface="Verdana"/>
              </a:rPr>
              <a:t> </a:t>
            </a:r>
            <a:r>
              <a:rPr sz="2400" spc="140" dirty="0">
                <a:latin typeface="Verdana"/>
                <a:cs typeface="Verdana"/>
              </a:rPr>
              <a:t>procedures</a:t>
            </a:r>
            <a:endParaRPr sz="2400">
              <a:latin typeface="Verdana"/>
              <a:cs typeface="Verdana"/>
            </a:endParaRPr>
          </a:p>
          <a:p>
            <a:pPr>
              <a:lnSpc>
                <a:spcPct val="100000"/>
              </a:lnSpc>
              <a:spcBef>
                <a:spcPts val="805"/>
              </a:spcBef>
            </a:pPr>
            <a:endParaRPr sz="2400">
              <a:latin typeface="Verdana"/>
              <a:cs typeface="Verdana"/>
            </a:endParaRPr>
          </a:p>
          <a:p>
            <a:pPr marL="530225">
              <a:lnSpc>
                <a:spcPct val="100000"/>
              </a:lnSpc>
            </a:pPr>
            <a:r>
              <a:rPr sz="2400" spc="155" dirty="0">
                <a:latin typeface="Verdana"/>
                <a:cs typeface="Verdana"/>
              </a:rPr>
              <a:t>Replace</a:t>
            </a:r>
            <a:r>
              <a:rPr sz="2400" spc="229" dirty="0">
                <a:latin typeface="Verdana"/>
                <a:cs typeface="Verdana"/>
              </a:rPr>
              <a:t> </a:t>
            </a:r>
            <a:r>
              <a:rPr sz="2400" dirty="0">
                <a:latin typeface="Verdana"/>
                <a:cs typeface="Verdana"/>
              </a:rPr>
              <a:t>your</a:t>
            </a:r>
            <a:r>
              <a:rPr sz="2400" spc="229" dirty="0">
                <a:latin typeface="Verdana"/>
                <a:cs typeface="Verdana"/>
              </a:rPr>
              <a:t> </a:t>
            </a:r>
            <a:r>
              <a:rPr sz="2400" dirty="0">
                <a:latin typeface="Verdana"/>
                <a:cs typeface="Verdana"/>
              </a:rPr>
              <a:t>PPE</a:t>
            </a:r>
            <a:r>
              <a:rPr sz="2400" spc="229" dirty="0">
                <a:latin typeface="Verdana"/>
                <a:cs typeface="Verdana"/>
              </a:rPr>
              <a:t> </a:t>
            </a:r>
            <a:r>
              <a:rPr sz="2400" spc="90" dirty="0">
                <a:latin typeface="Verdana"/>
                <a:cs typeface="Verdana"/>
              </a:rPr>
              <a:t>after</a:t>
            </a:r>
            <a:r>
              <a:rPr sz="2400" spc="229" dirty="0">
                <a:latin typeface="Verdana"/>
                <a:cs typeface="Verdana"/>
              </a:rPr>
              <a:t> </a:t>
            </a:r>
            <a:r>
              <a:rPr sz="2400" spc="195" dirty="0">
                <a:latin typeface="Verdana"/>
                <a:cs typeface="Verdana"/>
              </a:rPr>
              <a:t>each</a:t>
            </a:r>
            <a:r>
              <a:rPr sz="2400" spc="229" dirty="0">
                <a:latin typeface="Verdana"/>
                <a:cs typeface="Verdana"/>
              </a:rPr>
              <a:t> </a:t>
            </a:r>
            <a:r>
              <a:rPr sz="2400" spc="100" dirty="0">
                <a:latin typeface="Verdana"/>
                <a:cs typeface="Verdana"/>
              </a:rPr>
              <a:t>patient</a:t>
            </a:r>
            <a:endParaRPr sz="2400">
              <a:latin typeface="Verdana"/>
              <a:cs typeface="Verdana"/>
            </a:endParaRPr>
          </a:p>
          <a:p>
            <a:pPr>
              <a:lnSpc>
                <a:spcPct val="100000"/>
              </a:lnSpc>
              <a:spcBef>
                <a:spcPts val="380"/>
              </a:spcBef>
            </a:pPr>
            <a:endParaRPr sz="2400">
              <a:latin typeface="Verdana"/>
              <a:cs typeface="Verdana"/>
            </a:endParaRPr>
          </a:p>
          <a:p>
            <a:pPr marL="530225" marR="442595">
              <a:lnSpc>
                <a:spcPct val="114599"/>
              </a:lnSpc>
            </a:pPr>
            <a:r>
              <a:rPr sz="2400" spc="90" dirty="0">
                <a:latin typeface="Verdana"/>
                <a:cs typeface="Verdana"/>
              </a:rPr>
              <a:t>Immediately</a:t>
            </a:r>
            <a:r>
              <a:rPr sz="2400" spc="210" dirty="0">
                <a:latin typeface="Verdana"/>
                <a:cs typeface="Verdana"/>
              </a:rPr>
              <a:t> </a:t>
            </a:r>
            <a:r>
              <a:rPr sz="2400" spc="105" dirty="0">
                <a:latin typeface="Verdana"/>
                <a:cs typeface="Verdana"/>
              </a:rPr>
              <a:t>remove</a:t>
            </a:r>
            <a:r>
              <a:rPr sz="2400" spc="215" dirty="0">
                <a:latin typeface="Verdana"/>
                <a:cs typeface="Verdana"/>
              </a:rPr>
              <a:t> </a:t>
            </a:r>
            <a:r>
              <a:rPr sz="2400" spc="90" dirty="0">
                <a:latin typeface="Verdana"/>
                <a:cs typeface="Verdana"/>
              </a:rPr>
              <a:t>any</a:t>
            </a:r>
            <a:r>
              <a:rPr sz="2400" spc="215" dirty="0">
                <a:latin typeface="Verdana"/>
                <a:cs typeface="Verdana"/>
              </a:rPr>
              <a:t> </a:t>
            </a:r>
            <a:r>
              <a:rPr sz="2400" dirty="0">
                <a:latin typeface="Verdana"/>
                <a:cs typeface="Verdana"/>
              </a:rPr>
              <a:t>wet,</a:t>
            </a:r>
            <a:r>
              <a:rPr sz="2400" spc="210" dirty="0">
                <a:latin typeface="Verdana"/>
                <a:cs typeface="Verdana"/>
              </a:rPr>
              <a:t> </a:t>
            </a:r>
            <a:r>
              <a:rPr sz="2400" spc="-10" dirty="0">
                <a:latin typeface="Verdana"/>
                <a:cs typeface="Verdana"/>
              </a:rPr>
              <a:t>dirty </a:t>
            </a:r>
            <a:r>
              <a:rPr sz="2400" dirty="0">
                <a:latin typeface="Verdana"/>
                <a:cs typeface="Verdana"/>
              </a:rPr>
              <a:t>or</a:t>
            </a:r>
            <a:r>
              <a:rPr sz="2400" spc="240" dirty="0">
                <a:latin typeface="Verdana"/>
                <a:cs typeface="Verdana"/>
              </a:rPr>
              <a:t> </a:t>
            </a:r>
            <a:r>
              <a:rPr sz="2400" spc="165" dirty="0">
                <a:latin typeface="Verdana"/>
                <a:cs typeface="Verdana"/>
              </a:rPr>
              <a:t>contaminated</a:t>
            </a:r>
            <a:r>
              <a:rPr sz="2400" spc="245" dirty="0">
                <a:latin typeface="Verdana"/>
                <a:cs typeface="Verdana"/>
              </a:rPr>
              <a:t> </a:t>
            </a:r>
            <a:r>
              <a:rPr sz="2400" spc="-25" dirty="0">
                <a:latin typeface="Verdana"/>
                <a:cs typeface="Verdana"/>
              </a:rPr>
              <a:t>PPE</a:t>
            </a:r>
            <a:endParaRPr sz="2400">
              <a:latin typeface="Verdana"/>
              <a:cs typeface="Verdana"/>
            </a:endParaRPr>
          </a:p>
          <a:p>
            <a:pPr>
              <a:lnSpc>
                <a:spcPct val="100000"/>
              </a:lnSpc>
              <a:spcBef>
                <a:spcPts val="805"/>
              </a:spcBef>
            </a:pPr>
            <a:endParaRPr sz="2400">
              <a:latin typeface="Verdana"/>
              <a:cs typeface="Verdana"/>
            </a:endParaRPr>
          </a:p>
          <a:p>
            <a:pPr marL="530225">
              <a:lnSpc>
                <a:spcPct val="100000"/>
              </a:lnSpc>
            </a:pPr>
            <a:r>
              <a:rPr sz="2400" spc="-10" dirty="0">
                <a:latin typeface="Verdana"/>
                <a:cs typeface="Verdana"/>
              </a:rPr>
              <a:t>If</a:t>
            </a:r>
            <a:r>
              <a:rPr sz="2400" spc="160" dirty="0">
                <a:latin typeface="Verdana"/>
                <a:cs typeface="Verdana"/>
              </a:rPr>
              <a:t> </a:t>
            </a:r>
            <a:r>
              <a:rPr sz="2400" dirty="0">
                <a:latin typeface="Verdana"/>
                <a:cs typeface="Verdana"/>
              </a:rPr>
              <a:t>the</a:t>
            </a:r>
            <a:r>
              <a:rPr sz="2400" spc="160" dirty="0">
                <a:latin typeface="Verdana"/>
                <a:cs typeface="Verdana"/>
              </a:rPr>
              <a:t> </a:t>
            </a:r>
            <a:r>
              <a:rPr sz="2400" dirty="0">
                <a:latin typeface="Verdana"/>
                <a:cs typeface="Verdana"/>
              </a:rPr>
              <a:t>PPE</a:t>
            </a:r>
            <a:r>
              <a:rPr sz="2400" spc="165" dirty="0">
                <a:latin typeface="Verdana"/>
                <a:cs typeface="Verdana"/>
              </a:rPr>
              <a:t> </a:t>
            </a:r>
            <a:r>
              <a:rPr sz="2400" dirty="0">
                <a:latin typeface="Verdana"/>
                <a:cs typeface="Verdana"/>
              </a:rPr>
              <a:t>is</a:t>
            </a:r>
            <a:r>
              <a:rPr sz="2400" spc="160" dirty="0">
                <a:latin typeface="Verdana"/>
                <a:cs typeface="Verdana"/>
              </a:rPr>
              <a:t> </a:t>
            </a:r>
            <a:r>
              <a:rPr sz="2400" spc="85" dirty="0">
                <a:latin typeface="Verdana"/>
                <a:cs typeface="Verdana"/>
              </a:rPr>
              <a:t>reusable,</a:t>
            </a:r>
            <a:r>
              <a:rPr sz="2400" spc="160" dirty="0">
                <a:latin typeface="Verdana"/>
                <a:cs typeface="Verdana"/>
              </a:rPr>
              <a:t> </a:t>
            </a:r>
            <a:r>
              <a:rPr sz="2400" spc="90" dirty="0">
                <a:latin typeface="Verdana"/>
                <a:cs typeface="Verdana"/>
              </a:rPr>
              <a:t>ensure</a:t>
            </a:r>
            <a:r>
              <a:rPr sz="2400" spc="165" dirty="0">
                <a:latin typeface="Verdana"/>
                <a:cs typeface="Verdana"/>
              </a:rPr>
              <a:t> </a:t>
            </a:r>
            <a:r>
              <a:rPr sz="2400" dirty="0">
                <a:latin typeface="Verdana"/>
                <a:cs typeface="Verdana"/>
              </a:rPr>
              <a:t>it</a:t>
            </a:r>
            <a:r>
              <a:rPr sz="2400" spc="160" dirty="0">
                <a:latin typeface="Verdana"/>
                <a:cs typeface="Verdana"/>
              </a:rPr>
              <a:t> </a:t>
            </a:r>
            <a:r>
              <a:rPr sz="2400" spc="-25" dirty="0">
                <a:latin typeface="Verdana"/>
                <a:cs typeface="Verdana"/>
              </a:rPr>
              <a:t>is</a:t>
            </a:r>
            <a:endParaRPr sz="2400">
              <a:latin typeface="Verdana"/>
              <a:cs typeface="Verdana"/>
            </a:endParaRPr>
          </a:p>
          <a:p>
            <a:pPr marL="530225" marR="5080">
              <a:lnSpc>
                <a:spcPct val="114599"/>
              </a:lnSpc>
            </a:pPr>
            <a:r>
              <a:rPr sz="2400" spc="204" dirty="0">
                <a:latin typeface="Verdana"/>
                <a:cs typeface="Verdana"/>
              </a:rPr>
              <a:t>placed</a:t>
            </a:r>
            <a:r>
              <a:rPr sz="2400" spc="254" dirty="0">
                <a:latin typeface="Verdana"/>
                <a:cs typeface="Verdana"/>
              </a:rPr>
              <a:t> </a:t>
            </a:r>
            <a:r>
              <a:rPr sz="2400" dirty="0">
                <a:latin typeface="Verdana"/>
                <a:cs typeface="Verdana"/>
              </a:rPr>
              <a:t>in</a:t>
            </a:r>
            <a:r>
              <a:rPr sz="2400" spc="260" dirty="0">
                <a:latin typeface="Verdana"/>
                <a:cs typeface="Verdana"/>
              </a:rPr>
              <a:t> </a:t>
            </a:r>
            <a:r>
              <a:rPr sz="2400" dirty="0">
                <a:latin typeface="Verdana"/>
                <a:cs typeface="Verdana"/>
              </a:rPr>
              <a:t>the</a:t>
            </a:r>
            <a:r>
              <a:rPr sz="2400" spc="260" dirty="0">
                <a:latin typeface="Verdana"/>
                <a:cs typeface="Verdana"/>
              </a:rPr>
              <a:t> </a:t>
            </a:r>
            <a:r>
              <a:rPr sz="2400" spc="150" dirty="0">
                <a:latin typeface="Verdana"/>
                <a:cs typeface="Verdana"/>
              </a:rPr>
              <a:t>appropriate</a:t>
            </a:r>
            <a:r>
              <a:rPr sz="2400" spc="260" dirty="0">
                <a:latin typeface="Verdana"/>
                <a:cs typeface="Verdana"/>
              </a:rPr>
              <a:t> </a:t>
            </a:r>
            <a:r>
              <a:rPr sz="2400" spc="135" dirty="0">
                <a:latin typeface="Verdana"/>
                <a:cs typeface="Verdana"/>
              </a:rPr>
              <a:t>location</a:t>
            </a:r>
            <a:r>
              <a:rPr sz="2400" spc="260" dirty="0">
                <a:latin typeface="Verdana"/>
                <a:cs typeface="Verdana"/>
              </a:rPr>
              <a:t> </a:t>
            </a:r>
            <a:r>
              <a:rPr sz="2400" spc="-25" dirty="0">
                <a:latin typeface="Verdana"/>
                <a:cs typeface="Verdana"/>
              </a:rPr>
              <a:t>to </a:t>
            </a:r>
            <a:r>
              <a:rPr sz="2400" spc="130" dirty="0">
                <a:latin typeface="Verdana"/>
                <a:cs typeface="Verdana"/>
              </a:rPr>
              <a:t>be</a:t>
            </a:r>
            <a:r>
              <a:rPr sz="2400" spc="235" dirty="0">
                <a:latin typeface="Verdana"/>
                <a:cs typeface="Verdana"/>
              </a:rPr>
              <a:t> </a:t>
            </a:r>
            <a:r>
              <a:rPr sz="2400" spc="175" dirty="0">
                <a:latin typeface="Verdana"/>
                <a:cs typeface="Verdana"/>
              </a:rPr>
              <a:t>processed</a:t>
            </a:r>
            <a:r>
              <a:rPr sz="2400" spc="240" dirty="0">
                <a:latin typeface="Verdana"/>
                <a:cs typeface="Verdana"/>
              </a:rPr>
              <a:t> </a:t>
            </a:r>
            <a:r>
              <a:rPr sz="2400" spc="160" dirty="0">
                <a:latin typeface="Verdana"/>
                <a:cs typeface="Verdana"/>
              </a:rPr>
              <a:t>and</a:t>
            </a:r>
            <a:r>
              <a:rPr sz="2400" spc="240" dirty="0">
                <a:latin typeface="Verdana"/>
                <a:cs typeface="Verdana"/>
              </a:rPr>
              <a:t> </a:t>
            </a:r>
            <a:r>
              <a:rPr sz="2400" spc="95" dirty="0">
                <a:latin typeface="Verdana"/>
                <a:cs typeface="Verdana"/>
              </a:rPr>
              <a:t>properly</a:t>
            </a:r>
            <a:r>
              <a:rPr sz="2400" spc="240" dirty="0">
                <a:latin typeface="Verdana"/>
                <a:cs typeface="Verdana"/>
              </a:rPr>
              <a:t> </a:t>
            </a:r>
            <a:r>
              <a:rPr sz="2400" spc="125" dirty="0">
                <a:latin typeface="Verdana"/>
                <a:cs typeface="Verdana"/>
              </a:rPr>
              <a:t>cleaned.</a:t>
            </a:r>
            <a:endParaRPr sz="2400">
              <a:latin typeface="Verdana"/>
              <a:cs typeface="Verdana"/>
            </a:endParaRPr>
          </a:p>
        </p:txBody>
      </p:sp>
      <p:sp>
        <p:nvSpPr>
          <p:cNvPr id="9" name="object 9"/>
          <p:cNvSpPr txBox="1">
            <a:spLocks noGrp="1"/>
          </p:cNvSpPr>
          <p:nvPr>
            <p:ph type="title"/>
          </p:nvPr>
        </p:nvSpPr>
        <p:spPr>
          <a:prstGeom prst="rect">
            <a:avLst/>
          </a:prstGeom>
        </p:spPr>
        <p:txBody>
          <a:bodyPr vert="horz" wrap="square" lIns="0" tIns="12700" rIns="0" bIns="0" rtlCol="0">
            <a:spAutoFit/>
          </a:bodyPr>
          <a:lstStyle/>
          <a:p>
            <a:pPr marL="12065">
              <a:lnSpc>
                <a:spcPct val="100000"/>
              </a:lnSpc>
              <a:spcBef>
                <a:spcPts val="100"/>
              </a:spcBef>
            </a:pPr>
            <a:r>
              <a:rPr dirty="0"/>
              <a:t>Changing</a:t>
            </a:r>
            <a:r>
              <a:rPr spc="-195" dirty="0"/>
              <a:t> </a:t>
            </a:r>
            <a:r>
              <a:rPr spc="-470" dirty="0"/>
              <a:t>PPE</a:t>
            </a:r>
          </a:p>
        </p:txBody>
      </p:sp>
      <p:pic>
        <p:nvPicPr>
          <p:cNvPr id="10" name="object 8">
            <a:hlinkClick r:id="rId4" action="ppaction://hlinksldjump"/>
            <a:extLst>
              <a:ext uri="{FF2B5EF4-FFF2-40B4-BE49-F238E27FC236}">
                <a16:creationId xmlns:a16="http://schemas.microsoft.com/office/drawing/2014/main" id="{A241D533-43A9-EFFE-87DA-54DD1C2AF46F}"/>
              </a:ext>
            </a:extLst>
          </p:cNvPr>
          <p:cNvPicPr/>
          <p:nvPr/>
        </p:nvPicPr>
        <p:blipFill>
          <a:blip r:embed="rId5"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pic>
        <p:nvPicPr>
          <p:cNvPr id="1028" name="Picture 4" descr="Image">
            <a:extLst>
              <a:ext uri="{FF2B5EF4-FFF2-40B4-BE49-F238E27FC236}">
                <a16:creationId xmlns:a16="http://schemas.microsoft.com/office/drawing/2014/main" id="{CB4F55FE-61A1-8159-7C95-9D66504DEE8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686800" y="111782"/>
            <a:ext cx="7870346" cy="10137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306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pic>
        <p:nvPicPr>
          <p:cNvPr id="4" name="object 4"/>
          <p:cNvPicPr/>
          <p:nvPr/>
        </p:nvPicPr>
        <p:blipFill>
          <a:blip r:embed="rId2" cstate="email">
            <a:extLst>
              <a:ext uri="{28A0092B-C50C-407E-A947-70E740481C1C}">
                <a14:useLocalDpi xmlns:a14="http://schemas.microsoft.com/office/drawing/2010/main"/>
              </a:ext>
            </a:extLst>
          </a:blip>
          <a:stretch>
            <a:fillRect/>
          </a:stretch>
        </p:blipFill>
        <p:spPr>
          <a:xfrm>
            <a:off x="1247775" y="3854439"/>
            <a:ext cx="114300" cy="114300"/>
          </a:xfrm>
          <a:prstGeom prst="rect">
            <a:avLst/>
          </a:prstGeom>
        </p:spPr>
      </p:pic>
      <p:pic>
        <p:nvPicPr>
          <p:cNvPr id="5" name="object 5"/>
          <p:cNvPicPr/>
          <p:nvPr/>
        </p:nvPicPr>
        <p:blipFill>
          <a:blip r:embed="rId2" cstate="email">
            <a:extLst>
              <a:ext uri="{28A0092B-C50C-407E-A947-70E740481C1C}">
                <a14:useLocalDpi xmlns:a14="http://schemas.microsoft.com/office/drawing/2010/main"/>
              </a:ext>
            </a:extLst>
          </a:blip>
          <a:stretch>
            <a:fillRect/>
          </a:stretch>
        </p:blipFill>
        <p:spPr>
          <a:xfrm>
            <a:off x="1247771" y="5530851"/>
            <a:ext cx="114299" cy="114299"/>
          </a:xfrm>
          <a:prstGeom prst="rect">
            <a:avLst/>
          </a:prstGeom>
        </p:spPr>
      </p:pic>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1247771" y="6369049"/>
            <a:ext cx="114299" cy="114299"/>
          </a:xfrm>
          <a:prstGeom prst="rect">
            <a:avLst/>
          </a:prstGeom>
        </p:spPr>
      </p:pic>
      <p:pic>
        <p:nvPicPr>
          <p:cNvPr id="7" name="object 7"/>
          <p:cNvPicPr/>
          <p:nvPr/>
        </p:nvPicPr>
        <p:blipFill>
          <a:blip r:embed="rId2" cstate="email">
            <a:extLst>
              <a:ext uri="{28A0092B-C50C-407E-A947-70E740481C1C}">
                <a14:useLocalDpi xmlns:a14="http://schemas.microsoft.com/office/drawing/2010/main"/>
              </a:ext>
            </a:extLst>
          </a:blip>
          <a:stretch>
            <a:fillRect/>
          </a:stretch>
        </p:blipFill>
        <p:spPr>
          <a:xfrm>
            <a:off x="1247771" y="7626346"/>
            <a:ext cx="114299" cy="114299"/>
          </a:xfrm>
          <a:prstGeom prst="rect">
            <a:avLst/>
          </a:prstGeom>
        </p:spPr>
      </p:pic>
      <p:sp>
        <p:nvSpPr>
          <p:cNvPr id="8" name="object 8"/>
          <p:cNvSpPr txBox="1"/>
          <p:nvPr/>
        </p:nvSpPr>
        <p:spPr>
          <a:xfrm>
            <a:off x="1015994" y="1978671"/>
            <a:ext cx="6831965" cy="6731000"/>
          </a:xfrm>
          <a:prstGeom prst="rect">
            <a:avLst/>
          </a:prstGeom>
        </p:spPr>
        <p:txBody>
          <a:bodyPr vert="horz" wrap="square" lIns="0" tIns="12700" rIns="0" bIns="0" rtlCol="0">
            <a:spAutoFit/>
          </a:bodyPr>
          <a:lstStyle/>
          <a:p>
            <a:pPr marL="12700" marR="197485">
              <a:lnSpc>
                <a:spcPct val="114599"/>
              </a:lnSpc>
              <a:spcBef>
                <a:spcPts val="100"/>
              </a:spcBef>
            </a:pPr>
            <a:r>
              <a:rPr sz="2400" dirty="0">
                <a:latin typeface="Verdana"/>
                <a:cs typeface="Verdana"/>
              </a:rPr>
              <a:t>To</a:t>
            </a:r>
            <a:r>
              <a:rPr sz="2400" spc="225" dirty="0">
                <a:latin typeface="Verdana"/>
                <a:cs typeface="Verdana"/>
              </a:rPr>
              <a:t> </a:t>
            </a:r>
            <a:r>
              <a:rPr sz="2400" spc="110" dirty="0">
                <a:latin typeface="Verdana"/>
                <a:cs typeface="Verdana"/>
              </a:rPr>
              <a:t>make</a:t>
            </a:r>
            <a:r>
              <a:rPr sz="2400" spc="229" dirty="0">
                <a:latin typeface="Verdana"/>
                <a:cs typeface="Verdana"/>
              </a:rPr>
              <a:t> </a:t>
            </a:r>
            <a:r>
              <a:rPr sz="2400" spc="65" dirty="0">
                <a:latin typeface="Verdana"/>
                <a:cs typeface="Verdana"/>
              </a:rPr>
              <a:t>sure</a:t>
            </a:r>
            <a:r>
              <a:rPr sz="2400" spc="229" dirty="0">
                <a:latin typeface="Verdana"/>
                <a:cs typeface="Verdana"/>
              </a:rPr>
              <a:t> </a:t>
            </a:r>
            <a:r>
              <a:rPr sz="2400" spc="75" dirty="0">
                <a:latin typeface="Verdana"/>
                <a:cs typeface="Verdana"/>
              </a:rPr>
              <a:t>that</a:t>
            </a:r>
            <a:r>
              <a:rPr sz="2400" spc="229" dirty="0">
                <a:latin typeface="Verdana"/>
                <a:cs typeface="Verdana"/>
              </a:rPr>
              <a:t> </a:t>
            </a:r>
            <a:r>
              <a:rPr sz="2400" dirty="0">
                <a:latin typeface="Verdana"/>
                <a:cs typeface="Verdana"/>
              </a:rPr>
              <a:t>your</a:t>
            </a:r>
            <a:r>
              <a:rPr sz="2400" spc="229" dirty="0">
                <a:latin typeface="Verdana"/>
                <a:cs typeface="Verdana"/>
              </a:rPr>
              <a:t> </a:t>
            </a:r>
            <a:r>
              <a:rPr sz="2400" dirty="0">
                <a:latin typeface="Verdana"/>
                <a:cs typeface="Verdana"/>
              </a:rPr>
              <a:t>PPE</a:t>
            </a:r>
            <a:r>
              <a:rPr sz="2400" spc="229" dirty="0">
                <a:latin typeface="Verdana"/>
                <a:cs typeface="Verdana"/>
              </a:rPr>
              <a:t> </a:t>
            </a:r>
            <a:r>
              <a:rPr sz="2400" dirty="0">
                <a:latin typeface="Verdana"/>
                <a:cs typeface="Verdana"/>
              </a:rPr>
              <a:t>will</a:t>
            </a:r>
            <a:r>
              <a:rPr sz="2400" spc="229" dirty="0">
                <a:latin typeface="Verdana"/>
                <a:cs typeface="Verdana"/>
              </a:rPr>
              <a:t> </a:t>
            </a:r>
            <a:r>
              <a:rPr sz="2400" spc="100" dirty="0">
                <a:latin typeface="Verdana"/>
                <a:cs typeface="Verdana"/>
              </a:rPr>
              <a:t>provide </a:t>
            </a:r>
            <a:r>
              <a:rPr sz="2400" spc="50" dirty="0">
                <a:latin typeface="Verdana"/>
                <a:cs typeface="Verdana"/>
              </a:rPr>
              <a:t>you</a:t>
            </a:r>
            <a:r>
              <a:rPr sz="2400" spc="275" dirty="0">
                <a:latin typeface="Verdana"/>
                <a:cs typeface="Verdana"/>
              </a:rPr>
              <a:t> </a:t>
            </a:r>
            <a:r>
              <a:rPr sz="2400" dirty="0">
                <a:latin typeface="Verdana"/>
                <a:cs typeface="Verdana"/>
              </a:rPr>
              <a:t>with</a:t>
            </a:r>
            <a:r>
              <a:rPr sz="2400" spc="280" dirty="0">
                <a:latin typeface="Verdana"/>
                <a:cs typeface="Verdana"/>
              </a:rPr>
              <a:t> </a:t>
            </a:r>
            <a:r>
              <a:rPr sz="2400" dirty="0">
                <a:latin typeface="Verdana"/>
                <a:cs typeface="Verdana"/>
              </a:rPr>
              <a:t>the</a:t>
            </a:r>
            <a:r>
              <a:rPr sz="2400" spc="280" dirty="0">
                <a:latin typeface="Verdana"/>
                <a:cs typeface="Verdana"/>
              </a:rPr>
              <a:t> </a:t>
            </a:r>
            <a:r>
              <a:rPr sz="2400" spc="114" dirty="0">
                <a:latin typeface="Verdana"/>
                <a:cs typeface="Verdana"/>
              </a:rPr>
              <a:t>proper</a:t>
            </a:r>
            <a:r>
              <a:rPr sz="2400" spc="275" dirty="0">
                <a:latin typeface="Verdana"/>
                <a:cs typeface="Verdana"/>
              </a:rPr>
              <a:t> </a:t>
            </a:r>
            <a:r>
              <a:rPr sz="2400" spc="120" dirty="0">
                <a:latin typeface="Verdana"/>
                <a:cs typeface="Verdana"/>
              </a:rPr>
              <a:t>protection</a:t>
            </a:r>
            <a:r>
              <a:rPr sz="2400" spc="280" dirty="0">
                <a:latin typeface="Verdana"/>
                <a:cs typeface="Verdana"/>
              </a:rPr>
              <a:t> </a:t>
            </a:r>
            <a:r>
              <a:rPr sz="2400" spc="50" dirty="0">
                <a:latin typeface="Verdana"/>
                <a:cs typeface="Verdana"/>
              </a:rPr>
              <a:t>you</a:t>
            </a:r>
            <a:r>
              <a:rPr sz="2400" spc="280" dirty="0">
                <a:latin typeface="Verdana"/>
                <a:cs typeface="Verdana"/>
              </a:rPr>
              <a:t> </a:t>
            </a:r>
            <a:r>
              <a:rPr sz="2400" spc="-20" dirty="0">
                <a:latin typeface="Verdana"/>
                <a:cs typeface="Verdana"/>
              </a:rPr>
              <a:t>will </a:t>
            </a:r>
            <a:r>
              <a:rPr sz="2400" spc="135" dirty="0">
                <a:latin typeface="Verdana"/>
                <a:cs typeface="Verdana"/>
              </a:rPr>
              <a:t>need</a:t>
            </a:r>
            <a:r>
              <a:rPr sz="2400" spc="285" dirty="0">
                <a:latin typeface="Verdana"/>
                <a:cs typeface="Verdana"/>
              </a:rPr>
              <a:t> </a:t>
            </a:r>
            <a:r>
              <a:rPr sz="2400" dirty="0">
                <a:latin typeface="Verdana"/>
                <a:cs typeface="Verdana"/>
              </a:rPr>
              <a:t>to</a:t>
            </a:r>
            <a:r>
              <a:rPr sz="2400" spc="285" dirty="0">
                <a:latin typeface="Verdana"/>
                <a:cs typeface="Verdana"/>
              </a:rPr>
              <a:t> </a:t>
            </a:r>
            <a:r>
              <a:rPr sz="2400" spc="145" dirty="0">
                <a:latin typeface="Verdana"/>
                <a:cs typeface="Verdana"/>
              </a:rPr>
              <a:t>check</a:t>
            </a:r>
            <a:r>
              <a:rPr sz="2400" spc="285" dirty="0">
                <a:latin typeface="Verdana"/>
                <a:cs typeface="Verdana"/>
              </a:rPr>
              <a:t> </a:t>
            </a:r>
            <a:r>
              <a:rPr sz="2400" dirty="0">
                <a:latin typeface="Verdana"/>
                <a:cs typeface="Verdana"/>
              </a:rPr>
              <a:t>the</a:t>
            </a:r>
            <a:r>
              <a:rPr sz="2400" spc="285" dirty="0">
                <a:latin typeface="Verdana"/>
                <a:cs typeface="Verdana"/>
              </a:rPr>
              <a:t> </a:t>
            </a:r>
            <a:r>
              <a:rPr sz="2400" spc="55" dirty="0">
                <a:latin typeface="Verdana"/>
                <a:cs typeface="Verdana"/>
              </a:rPr>
              <a:t>following:</a:t>
            </a:r>
            <a:endParaRPr sz="2400">
              <a:latin typeface="Verdana"/>
              <a:cs typeface="Verdana"/>
            </a:endParaRPr>
          </a:p>
          <a:p>
            <a:pPr>
              <a:lnSpc>
                <a:spcPct val="100000"/>
              </a:lnSpc>
              <a:spcBef>
                <a:spcPts val="800"/>
              </a:spcBef>
            </a:pPr>
            <a:endParaRPr sz="2400">
              <a:latin typeface="Verdana"/>
              <a:cs typeface="Verdana"/>
            </a:endParaRPr>
          </a:p>
          <a:p>
            <a:pPr marL="530225">
              <a:lnSpc>
                <a:spcPct val="100000"/>
              </a:lnSpc>
            </a:pPr>
            <a:r>
              <a:rPr sz="2400" spc="110" dirty="0">
                <a:latin typeface="Verdana"/>
                <a:cs typeface="Verdana"/>
              </a:rPr>
              <a:t>Dispose</a:t>
            </a:r>
            <a:r>
              <a:rPr sz="2400" spc="235" dirty="0">
                <a:latin typeface="Verdana"/>
                <a:cs typeface="Verdana"/>
              </a:rPr>
              <a:t> </a:t>
            </a:r>
            <a:r>
              <a:rPr sz="2400" spc="65" dirty="0">
                <a:latin typeface="Verdana"/>
                <a:cs typeface="Verdana"/>
              </a:rPr>
              <a:t>of</a:t>
            </a:r>
            <a:r>
              <a:rPr sz="2400" spc="240" dirty="0">
                <a:latin typeface="Verdana"/>
                <a:cs typeface="Verdana"/>
              </a:rPr>
              <a:t> </a:t>
            </a:r>
            <a:r>
              <a:rPr sz="2400" spc="90" dirty="0">
                <a:latin typeface="Verdana"/>
                <a:cs typeface="Verdana"/>
              </a:rPr>
              <a:t>any</a:t>
            </a:r>
            <a:r>
              <a:rPr sz="2400" spc="240" dirty="0">
                <a:latin typeface="Verdana"/>
                <a:cs typeface="Verdana"/>
              </a:rPr>
              <a:t> </a:t>
            </a:r>
            <a:r>
              <a:rPr sz="2400" spc="229" dirty="0">
                <a:latin typeface="Verdana"/>
                <a:cs typeface="Verdana"/>
              </a:rPr>
              <a:t>damaged</a:t>
            </a:r>
            <a:r>
              <a:rPr sz="2400" spc="240" dirty="0">
                <a:latin typeface="Verdana"/>
                <a:cs typeface="Verdana"/>
              </a:rPr>
              <a:t> </a:t>
            </a:r>
            <a:r>
              <a:rPr sz="2400" spc="-25" dirty="0">
                <a:latin typeface="Verdana"/>
                <a:cs typeface="Verdana"/>
              </a:rPr>
              <a:t>PPE</a:t>
            </a:r>
            <a:endParaRPr sz="2400">
              <a:latin typeface="Verdana"/>
              <a:cs typeface="Verdana"/>
            </a:endParaRPr>
          </a:p>
          <a:p>
            <a:pPr marL="530225" marR="859155">
              <a:lnSpc>
                <a:spcPct val="114599"/>
              </a:lnSpc>
            </a:pPr>
            <a:r>
              <a:rPr sz="2400" spc="185" dirty="0">
                <a:latin typeface="Verdana"/>
                <a:cs typeface="Verdana"/>
              </a:rPr>
              <a:t>according</a:t>
            </a:r>
            <a:r>
              <a:rPr sz="2400" spc="310" dirty="0">
                <a:latin typeface="Verdana"/>
                <a:cs typeface="Verdana"/>
              </a:rPr>
              <a:t> </a:t>
            </a:r>
            <a:r>
              <a:rPr sz="2400" dirty="0">
                <a:latin typeface="Verdana"/>
                <a:cs typeface="Verdana"/>
              </a:rPr>
              <a:t>to</a:t>
            </a:r>
            <a:r>
              <a:rPr sz="2400" spc="310" dirty="0">
                <a:latin typeface="Verdana"/>
                <a:cs typeface="Verdana"/>
              </a:rPr>
              <a:t> </a:t>
            </a:r>
            <a:r>
              <a:rPr sz="2400" dirty="0">
                <a:latin typeface="Verdana"/>
                <a:cs typeface="Verdana"/>
              </a:rPr>
              <a:t>your</a:t>
            </a:r>
            <a:r>
              <a:rPr sz="2400" spc="315" dirty="0">
                <a:latin typeface="Verdana"/>
                <a:cs typeface="Verdana"/>
              </a:rPr>
              <a:t> </a:t>
            </a:r>
            <a:r>
              <a:rPr sz="2400" spc="120" dirty="0">
                <a:latin typeface="Verdana"/>
                <a:cs typeface="Verdana"/>
              </a:rPr>
              <a:t>organisations </a:t>
            </a:r>
            <a:r>
              <a:rPr sz="2400" spc="135" dirty="0">
                <a:latin typeface="Verdana"/>
                <a:cs typeface="Verdana"/>
              </a:rPr>
              <a:t>policies</a:t>
            </a:r>
            <a:r>
              <a:rPr sz="2400" spc="245" dirty="0">
                <a:latin typeface="Verdana"/>
                <a:cs typeface="Verdana"/>
              </a:rPr>
              <a:t> </a:t>
            </a:r>
            <a:r>
              <a:rPr sz="2400" spc="160" dirty="0">
                <a:latin typeface="Verdana"/>
                <a:cs typeface="Verdana"/>
              </a:rPr>
              <a:t>and</a:t>
            </a:r>
            <a:r>
              <a:rPr sz="2400" spc="245" dirty="0">
                <a:latin typeface="Verdana"/>
                <a:cs typeface="Verdana"/>
              </a:rPr>
              <a:t> </a:t>
            </a:r>
            <a:r>
              <a:rPr sz="2400" spc="140" dirty="0">
                <a:latin typeface="Verdana"/>
                <a:cs typeface="Verdana"/>
              </a:rPr>
              <a:t>procedures</a:t>
            </a:r>
            <a:endParaRPr sz="2400">
              <a:latin typeface="Verdana"/>
              <a:cs typeface="Verdana"/>
            </a:endParaRPr>
          </a:p>
          <a:p>
            <a:pPr>
              <a:lnSpc>
                <a:spcPct val="100000"/>
              </a:lnSpc>
              <a:spcBef>
                <a:spcPts val="805"/>
              </a:spcBef>
            </a:pPr>
            <a:endParaRPr sz="2400">
              <a:latin typeface="Verdana"/>
              <a:cs typeface="Verdana"/>
            </a:endParaRPr>
          </a:p>
          <a:p>
            <a:pPr marL="530225">
              <a:lnSpc>
                <a:spcPct val="100000"/>
              </a:lnSpc>
            </a:pPr>
            <a:r>
              <a:rPr sz="2400" spc="155" dirty="0">
                <a:latin typeface="Verdana"/>
                <a:cs typeface="Verdana"/>
              </a:rPr>
              <a:t>Replace</a:t>
            </a:r>
            <a:r>
              <a:rPr sz="2400" spc="229" dirty="0">
                <a:latin typeface="Verdana"/>
                <a:cs typeface="Verdana"/>
              </a:rPr>
              <a:t> </a:t>
            </a:r>
            <a:r>
              <a:rPr sz="2400" dirty="0">
                <a:latin typeface="Verdana"/>
                <a:cs typeface="Verdana"/>
              </a:rPr>
              <a:t>your</a:t>
            </a:r>
            <a:r>
              <a:rPr sz="2400" spc="229" dirty="0">
                <a:latin typeface="Verdana"/>
                <a:cs typeface="Verdana"/>
              </a:rPr>
              <a:t> </a:t>
            </a:r>
            <a:r>
              <a:rPr sz="2400" dirty="0">
                <a:latin typeface="Verdana"/>
                <a:cs typeface="Verdana"/>
              </a:rPr>
              <a:t>PPE</a:t>
            </a:r>
            <a:r>
              <a:rPr sz="2400" spc="229" dirty="0">
                <a:latin typeface="Verdana"/>
                <a:cs typeface="Verdana"/>
              </a:rPr>
              <a:t> </a:t>
            </a:r>
            <a:r>
              <a:rPr sz="2400" spc="90" dirty="0">
                <a:latin typeface="Verdana"/>
                <a:cs typeface="Verdana"/>
              </a:rPr>
              <a:t>after</a:t>
            </a:r>
            <a:r>
              <a:rPr sz="2400" spc="229" dirty="0">
                <a:latin typeface="Verdana"/>
                <a:cs typeface="Verdana"/>
              </a:rPr>
              <a:t> </a:t>
            </a:r>
            <a:r>
              <a:rPr sz="2400" spc="195" dirty="0">
                <a:latin typeface="Verdana"/>
                <a:cs typeface="Verdana"/>
              </a:rPr>
              <a:t>each</a:t>
            </a:r>
            <a:r>
              <a:rPr sz="2400" spc="229" dirty="0">
                <a:latin typeface="Verdana"/>
                <a:cs typeface="Verdana"/>
              </a:rPr>
              <a:t> </a:t>
            </a:r>
            <a:r>
              <a:rPr sz="2400" spc="100" dirty="0">
                <a:latin typeface="Verdana"/>
                <a:cs typeface="Verdana"/>
              </a:rPr>
              <a:t>patient</a:t>
            </a:r>
            <a:endParaRPr sz="2400">
              <a:latin typeface="Verdana"/>
              <a:cs typeface="Verdana"/>
            </a:endParaRPr>
          </a:p>
          <a:p>
            <a:pPr>
              <a:lnSpc>
                <a:spcPct val="100000"/>
              </a:lnSpc>
              <a:spcBef>
                <a:spcPts val="380"/>
              </a:spcBef>
            </a:pPr>
            <a:endParaRPr sz="2400">
              <a:latin typeface="Verdana"/>
              <a:cs typeface="Verdana"/>
            </a:endParaRPr>
          </a:p>
          <a:p>
            <a:pPr marL="530225" marR="442595">
              <a:lnSpc>
                <a:spcPct val="114599"/>
              </a:lnSpc>
            </a:pPr>
            <a:r>
              <a:rPr sz="2400" spc="90" dirty="0">
                <a:latin typeface="Verdana"/>
                <a:cs typeface="Verdana"/>
              </a:rPr>
              <a:t>Immediately</a:t>
            </a:r>
            <a:r>
              <a:rPr sz="2400" spc="210" dirty="0">
                <a:latin typeface="Verdana"/>
                <a:cs typeface="Verdana"/>
              </a:rPr>
              <a:t> </a:t>
            </a:r>
            <a:r>
              <a:rPr sz="2400" spc="105" dirty="0">
                <a:latin typeface="Verdana"/>
                <a:cs typeface="Verdana"/>
              </a:rPr>
              <a:t>remove</a:t>
            </a:r>
            <a:r>
              <a:rPr sz="2400" spc="215" dirty="0">
                <a:latin typeface="Verdana"/>
                <a:cs typeface="Verdana"/>
              </a:rPr>
              <a:t> </a:t>
            </a:r>
            <a:r>
              <a:rPr sz="2400" spc="90" dirty="0">
                <a:latin typeface="Verdana"/>
                <a:cs typeface="Verdana"/>
              </a:rPr>
              <a:t>any</a:t>
            </a:r>
            <a:r>
              <a:rPr sz="2400" spc="215" dirty="0">
                <a:latin typeface="Verdana"/>
                <a:cs typeface="Verdana"/>
              </a:rPr>
              <a:t> </a:t>
            </a:r>
            <a:r>
              <a:rPr sz="2400" dirty="0">
                <a:latin typeface="Verdana"/>
                <a:cs typeface="Verdana"/>
              </a:rPr>
              <a:t>wet,</a:t>
            </a:r>
            <a:r>
              <a:rPr sz="2400" spc="210" dirty="0">
                <a:latin typeface="Verdana"/>
                <a:cs typeface="Verdana"/>
              </a:rPr>
              <a:t> </a:t>
            </a:r>
            <a:r>
              <a:rPr sz="2400" spc="-10" dirty="0">
                <a:latin typeface="Verdana"/>
                <a:cs typeface="Verdana"/>
              </a:rPr>
              <a:t>dirty </a:t>
            </a:r>
            <a:r>
              <a:rPr sz="2400" dirty="0">
                <a:latin typeface="Verdana"/>
                <a:cs typeface="Verdana"/>
              </a:rPr>
              <a:t>or</a:t>
            </a:r>
            <a:r>
              <a:rPr sz="2400" spc="240" dirty="0">
                <a:latin typeface="Verdana"/>
                <a:cs typeface="Verdana"/>
              </a:rPr>
              <a:t> </a:t>
            </a:r>
            <a:r>
              <a:rPr sz="2400" spc="165" dirty="0">
                <a:latin typeface="Verdana"/>
                <a:cs typeface="Verdana"/>
              </a:rPr>
              <a:t>contaminated</a:t>
            </a:r>
            <a:r>
              <a:rPr sz="2400" spc="245" dirty="0">
                <a:latin typeface="Verdana"/>
                <a:cs typeface="Verdana"/>
              </a:rPr>
              <a:t> </a:t>
            </a:r>
            <a:r>
              <a:rPr sz="2400" spc="-25" dirty="0">
                <a:latin typeface="Verdana"/>
                <a:cs typeface="Verdana"/>
              </a:rPr>
              <a:t>PPE</a:t>
            </a:r>
            <a:endParaRPr sz="2400">
              <a:latin typeface="Verdana"/>
              <a:cs typeface="Verdana"/>
            </a:endParaRPr>
          </a:p>
          <a:p>
            <a:pPr>
              <a:lnSpc>
                <a:spcPct val="100000"/>
              </a:lnSpc>
              <a:spcBef>
                <a:spcPts val="805"/>
              </a:spcBef>
            </a:pPr>
            <a:endParaRPr sz="2400">
              <a:latin typeface="Verdana"/>
              <a:cs typeface="Verdana"/>
            </a:endParaRPr>
          </a:p>
          <a:p>
            <a:pPr marL="530225">
              <a:lnSpc>
                <a:spcPct val="100000"/>
              </a:lnSpc>
            </a:pPr>
            <a:r>
              <a:rPr sz="2400" spc="-10" dirty="0">
                <a:latin typeface="Verdana"/>
                <a:cs typeface="Verdana"/>
              </a:rPr>
              <a:t>If</a:t>
            </a:r>
            <a:r>
              <a:rPr sz="2400" spc="160" dirty="0">
                <a:latin typeface="Verdana"/>
                <a:cs typeface="Verdana"/>
              </a:rPr>
              <a:t> </a:t>
            </a:r>
            <a:r>
              <a:rPr sz="2400" dirty="0">
                <a:latin typeface="Verdana"/>
                <a:cs typeface="Verdana"/>
              </a:rPr>
              <a:t>the</a:t>
            </a:r>
            <a:r>
              <a:rPr sz="2400" spc="160" dirty="0">
                <a:latin typeface="Verdana"/>
                <a:cs typeface="Verdana"/>
              </a:rPr>
              <a:t> </a:t>
            </a:r>
            <a:r>
              <a:rPr sz="2400" dirty="0">
                <a:latin typeface="Verdana"/>
                <a:cs typeface="Verdana"/>
              </a:rPr>
              <a:t>PPE</a:t>
            </a:r>
            <a:r>
              <a:rPr sz="2400" spc="165" dirty="0">
                <a:latin typeface="Verdana"/>
                <a:cs typeface="Verdana"/>
              </a:rPr>
              <a:t> </a:t>
            </a:r>
            <a:r>
              <a:rPr sz="2400" dirty="0">
                <a:latin typeface="Verdana"/>
                <a:cs typeface="Verdana"/>
              </a:rPr>
              <a:t>is</a:t>
            </a:r>
            <a:r>
              <a:rPr sz="2400" spc="160" dirty="0">
                <a:latin typeface="Verdana"/>
                <a:cs typeface="Verdana"/>
              </a:rPr>
              <a:t> </a:t>
            </a:r>
            <a:r>
              <a:rPr sz="2400" spc="85" dirty="0">
                <a:latin typeface="Verdana"/>
                <a:cs typeface="Verdana"/>
              </a:rPr>
              <a:t>reusable,</a:t>
            </a:r>
            <a:r>
              <a:rPr sz="2400" spc="160" dirty="0">
                <a:latin typeface="Verdana"/>
                <a:cs typeface="Verdana"/>
              </a:rPr>
              <a:t> </a:t>
            </a:r>
            <a:r>
              <a:rPr sz="2400" spc="90" dirty="0">
                <a:latin typeface="Verdana"/>
                <a:cs typeface="Verdana"/>
              </a:rPr>
              <a:t>ensure</a:t>
            </a:r>
            <a:r>
              <a:rPr sz="2400" spc="165" dirty="0">
                <a:latin typeface="Verdana"/>
                <a:cs typeface="Verdana"/>
              </a:rPr>
              <a:t> </a:t>
            </a:r>
            <a:r>
              <a:rPr sz="2400" dirty="0">
                <a:latin typeface="Verdana"/>
                <a:cs typeface="Verdana"/>
              </a:rPr>
              <a:t>it</a:t>
            </a:r>
            <a:r>
              <a:rPr sz="2400" spc="160" dirty="0">
                <a:latin typeface="Verdana"/>
                <a:cs typeface="Verdana"/>
              </a:rPr>
              <a:t> </a:t>
            </a:r>
            <a:r>
              <a:rPr sz="2400" spc="-25" dirty="0">
                <a:latin typeface="Verdana"/>
                <a:cs typeface="Verdana"/>
              </a:rPr>
              <a:t>is</a:t>
            </a:r>
            <a:endParaRPr sz="2400">
              <a:latin typeface="Verdana"/>
              <a:cs typeface="Verdana"/>
            </a:endParaRPr>
          </a:p>
          <a:p>
            <a:pPr marL="530225" marR="5080">
              <a:lnSpc>
                <a:spcPct val="114599"/>
              </a:lnSpc>
            </a:pPr>
            <a:r>
              <a:rPr sz="2400" spc="204" dirty="0">
                <a:latin typeface="Verdana"/>
                <a:cs typeface="Verdana"/>
              </a:rPr>
              <a:t>placed</a:t>
            </a:r>
            <a:r>
              <a:rPr sz="2400" spc="254" dirty="0">
                <a:latin typeface="Verdana"/>
                <a:cs typeface="Verdana"/>
              </a:rPr>
              <a:t> </a:t>
            </a:r>
            <a:r>
              <a:rPr sz="2400" dirty="0">
                <a:latin typeface="Verdana"/>
                <a:cs typeface="Verdana"/>
              </a:rPr>
              <a:t>in</a:t>
            </a:r>
            <a:r>
              <a:rPr sz="2400" spc="260" dirty="0">
                <a:latin typeface="Verdana"/>
                <a:cs typeface="Verdana"/>
              </a:rPr>
              <a:t> </a:t>
            </a:r>
            <a:r>
              <a:rPr sz="2400" dirty="0">
                <a:latin typeface="Verdana"/>
                <a:cs typeface="Verdana"/>
              </a:rPr>
              <a:t>the</a:t>
            </a:r>
            <a:r>
              <a:rPr sz="2400" spc="260" dirty="0">
                <a:latin typeface="Verdana"/>
                <a:cs typeface="Verdana"/>
              </a:rPr>
              <a:t> </a:t>
            </a:r>
            <a:r>
              <a:rPr sz="2400" spc="150" dirty="0">
                <a:latin typeface="Verdana"/>
                <a:cs typeface="Verdana"/>
              </a:rPr>
              <a:t>appropriate</a:t>
            </a:r>
            <a:r>
              <a:rPr sz="2400" spc="260" dirty="0">
                <a:latin typeface="Verdana"/>
                <a:cs typeface="Verdana"/>
              </a:rPr>
              <a:t> </a:t>
            </a:r>
            <a:r>
              <a:rPr sz="2400" spc="135" dirty="0">
                <a:latin typeface="Verdana"/>
                <a:cs typeface="Verdana"/>
              </a:rPr>
              <a:t>location</a:t>
            </a:r>
            <a:r>
              <a:rPr sz="2400" spc="260" dirty="0">
                <a:latin typeface="Verdana"/>
                <a:cs typeface="Verdana"/>
              </a:rPr>
              <a:t> </a:t>
            </a:r>
            <a:r>
              <a:rPr sz="2400" spc="-25" dirty="0">
                <a:latin typeface="Verdana"/>
                <a:cs typeface="Verdana"/>
              </a:rPr>
              <a:t>to </a:t>
            </a:r>
            <a:r>
              <a:rPr sz="2400" spc="130" dirty="0">
                <a:latin typeface="Verdana"/>
                <a:cs typeface="Verdana"/>
              </a:rPr>
              <a:t>be</a:t>
            </a:r>
            <a:r>
              <a:rPr sz="2400" spc="235" dirty="0">
                <a:latin typeface="Verdana"/>
                <a:cs typeface="Verdana"/>
              </a:rPr>
              <a:t> </a:t>
            </a:r>
            <a:r>
              <a:rPr sz="2400" spc="175" dirty="0">
                <a:latin typeface="Verdana"/>
                <a:cs typeface="Verdana"/>
              </a:rPr>
              <a:t>processed</a:t>
            </a:r>
            <a:r>
              <a:rPr sz="2400" spc="240" dirty="0">
                <a:latin typeface="Verdana"/>
                <a:cs typeface="Verdana"/>
              </a:rPr>
              <a:t> </a:t>
            </a:r>
            <a:r>
              <a:rPr sz="2400" spc="160" dirty="0">
                <a:latin typeface="Verdana"/>
                <a:cs typeface="Verdana"/>
              </a:rPr>
              <a:t>and</a:t>
            </a:r>
            <a:r>
              <a:rPr sz="2400" spc="240" dirty="0">
                <a:latin typeface="Verdana"/>
                <a:cs typeface="Verdana"/>
              </a:rPr>
              <a:t> </a:t>
            </a:r>
            <a:r>
              <a:rPr sz="2400" spc="95" dirty="0">
                <a:latin typeface="Verdana"/>
                <a:cs typeface="Verdana"/>
              </a:rPr>
              <a:t>properly</a:t>
            </a:r>
            <a:r>
              <a:rPr sz="2400" spc="240" dirty="0">
                <a:latin typeface="Verdana"/>
                <a:cs typeface="Verdana"/>
              </a:rPr>
              <a:t> </a:t>
            </a:r>
            <a:r>
              <a:rPr sz="2400" spc="125" dirty="0">
                <a:latin typeface="Verdana"/>
                <a:cs typeface="Verdana"/>
              </a:rPr>
              <a:t>cleaned.</a:t>
            </a:r>
            <a:endParaRPr sz="2400">
              <a:latin typeface="Verdana"/>
              <a:cs typeface="Verdana"/>
            </a:endParaRPr>
          </a:p>
        </p:txBody>
      </p:sp>
      <p:sp>
        <p:nvSpPr>
          <p:cNvPr id="9" name="object 9"/>
          <p:cNvSpPr txBox="1">
            <a:spLocks noGrp="1"/>
          </p:cNvSpPr>
          <p:nvPr>
            <p:ph type="title"/>
          </p:nvPr>
        </p:nvSpPr>
        <p:spPr>
          <a:prstGeom prst="rect">
            <a:avLst/>
          </a:prstGeom>
        </p:spPr>
        <p:txBody>
          <a:bodyPr vert="horz" wrap="square" lIns="0" tIns="12700" rIns="0" bIns="0" rtlCol="0">
            <a:spAutoFit/>
          </a:bodyPr>
          <a:lstStyle/>
          <a:p>
            <a:pPr marL="12065">
              <a:lnSpc>
                <a:spcPct val="100000"/>
              </a:lnSpc>
              <a:spcBef>
                <a:spcPts val="100"/>
              </a:spcBef>
            </a:pPr>
            <a:r>
              <a:rPr dirty="0"/>
              <a:t>Changing</a:t>
            </a:r>
            <a:r>
              <a:rPr spc="-195" dirty="0"/>
              <a:t> </a:t>
            </a:r>
            <a:r>
              <a:rPr spc="-470" dirty="0"/>
              <a:t>PPE</a:t>
            </a:r>
          </a:p>
        </p:txBody>
      </p:sp>
      <p:pic>
        <p:nvPicPr>
          <p:cNvPr id="2050" name="Picture 2" descr="How to wear and remove PPE kit in Dental clinic Step by step">
            <a:extLst>
              <a:ext uri="{FF2B5EF4-FFF2-40B4-BE49-F238E27FC236}">
                <a16:creationId xmlns:a16="http://schemas.microsoft.com/office/drawing/2014/main" id="{82223243-98AE-16FD-B491-F576852A374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717434" y="59568"/>
            <a:ext cx="7970366" cy="10189332"/>
          </a:xfrm>
          <a:prstGeom prst="rect">
            <a:avLst/>
          </a:prstGeom>
          <a:noFill/>
          <a:extLst>
            <a:ext uri="{909E8E84-426E-40DD-AFC4-6F175D3DCCD1}">
              <a14:hiddenFill xmlns:a14="http://schemas.microsoft.com/office/drawing/2010/main">
                <a:solidFill>
                  <a:srgbClr val="FFFFFF"/>
                </a:solidFill>
              </a14:hiddenFill>
            </a:ext>
          </a:extLst>
        </p:spPr>
      </p:pic>
      <p:pic>
        <p:nvPicPr>
          <p:cNvPr id="10" name="object 8">
            <a:hlinkClick r:id="rId5" action="ppaction://hlinksldjump"/>
            <a:extLst>
              <a:ext uri="{FF2B5EF4-FFF2-40B4-BE49-F238E27FC236}">
                <a16:creationId xmlns:a16="http://schemas.microsoft.com/office/drawing/2014/main" id="{A241D533-43A9-EFFE-87DA-54DD1C2AF46F}"/>
              </a:ext>
            </a:extLst>
          </p:cNvPr>
          <p:cNvPicPr/>
          <p:nvPr/>
        </p:nvPicPr>
        <p:blipFill>
          <a:blip r:embed="rId6"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6999"/>
          </a:xfrm>
          <a:prstGeom prst="rect">
            <a:avLst/>
          </a:prstGeom>
        </p:spPr>
      </p:pic>
      <p:sp>
        <p:nvSpPr>
          <p:cNvPr id="3" name="object 3"/>
          <p:cNvSpPr/>
          <p:nvPr/>
        </p:nvSpPr>
        <p:spPr>
          <a:xfrm>
            <a:off x="0" y="0"/>
            <a:ext cx="18288000" cy="10287000"/>
          </a:xfrm>
          <a:custGeom>
            <a:avLst/>
            <a:gdLst/>
            <a:ahLst/>
            <a:cxnLst/>
            <a:rect l="l" t="t" r="r" b="b"/>
            <a:pathLst>
              <a:path w="18288000" h="10287000">
                <a:moveTo>
                  <a:pt x="18287999" y="10286999"/>
                </a:moveTo>
                <a:lnTo>
                  <a:pt x="0" y="10286999"/>
                </a:lnTo>
                <a:lnTo>
                  <a:pt x="0" y="0"/>
                </a:lnTo>
                <a:lnTo>
                  <a:pt x="18287999" y="0"/>
                </a:lnTo>
                <a:lnTo>
                  <a:pt x="18287999" y="10286999"/>
                </a:lnTo>
                <a:close/>
              </a:path>
            </a:pathLst>
          </a:custGeom>
          <a:solidFill>
            <a:srgbClr val="000000">
              <a:alpha val="66668"/>
            </a:srgbClr>
          </a:solidFill>
        </p:spPr>
        <p:txBody>
          <a:bodyPr wrap="square" lIns="0" tIns="0" rIns="0" bIns="0" rtlCol="0"/>
          <a:lstStyle/>
          <a:p>
            <a:endParaRPr/>
          </a:p>
        </p:txBody>
      </p:sp>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
        <p:nvSpPr>
          <p:cNvPr id="6" name="object 6"/>
          <p:cNvSpPr txBox="1"/>
          <p:nvPr/>
        </p:nvSpPr>
        <p:spPr>
          <a:xfrm>
            <a:off x="8730443" y="7115874"/>
            <a:ext cx="532765" cy="1470025"/>
          </a:xfrm>
          <a:prstGeom prst="rect">
            <a:avLst/>
          </a:prstGeom>
        </p:spPr>
        <p:txBody>
          <a:bodyPr vert="horz" wrap="square" lIns="0" tIns="15875" rIns="0" bIns="0" rtlCol="0">
            <a:spAutoFit/>
          </a:bodyPr>
          <a:lstStyle/>
          <a:p>
            <a:pPr marL="12700">
              <a:lnSpc>
                <a:spcPct val="100000"/>
              </a:lnSpc>
              <a:spcBef>
                <a:spcPts val="125"/>
              </a:spcBef>
            </a:pPr>
            <a:r>
              <a:rPr sz="9450" b="1" spc="-2805" dirty="0">
                <a:solidFill>
                  <a:srgbClr val="3DC1C6"/>
                </a:solidFill>
                <a:latin typeface="Verdana"/>
                <a:cs typeface="Verdana"/>
              </a:rPr>
              <a:t>1</a:t>
            </a:r>
            <a:endParaRPr sz="9450">
              <a:latin typeface="Verdana"/>
              <a:cs typeface="Verdana"/>
            </a:endParaRPr>
          </a:p>
        </p:txBody>
      </p:sp>
      <p:sp>
        <p:nvSpPr>
          <p:cNvPr id="7" name="object 2">
            <a:extLst>
              <a:ext uri="{FF2B5EF4-FFF2-40B4-BE49-F238E27FC236}">
                <a16:creationId xmlns:a16="http://schemas.microsoft.com/office/drawing/2014/main" id="{BE4880FF-960A-560A-33FE-91B379C8FEDE}"/>
              </a:ext>
            </a:extLst>
          </p:cNvPr>
          <p:cNvSpPr/>
          <p:nvPr/>
        </p:nvSpPr>
        <p:spPr>
          <a:xfrm>
            <a:off x="0" y="-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pic>
        <p:nvPicPr>
          <p:cNvPr id="4" name="object 4"/>
          <p:cNvPicPr/>
          <p:nvPr/>
        </p:nvPicPr>
        <p:blipFill>
          <a:blip r:embed="rId4" cstate="email">
            <a:extLst>
              <a:ext uri="{28A0092B-C50C-407E-A947-70E740481C1C}">
                <a14:useLocalDpi xmlns:a14="http://schemas.microsoft.com/office/drawing/2010/main"/>
              </a:ext>
            </a:extLst>
          </a:blip>
          <a:stretch>
            <a:fillRect/>
          </a:stretch>
        </p:blipFill>
        <p:spPr>
          <a:xfrm>
            <a:off x="457200" y="342900"/>
            <a:ext cx="1586149" cy="1544666"/>
          </a:xfrm>
          <a:prstGeom prst="rect">
            <a:avLst/>
          </a:prstGeom>
        </p:spPr>
      </p:pic>
      <p:sp>
        <p:nvSpPr>
          <p:cNvPr id="8" name="TextBox 7">
            <a:extLst>
              <a:ext uri="{FF2B5EF4-FFF2-40B4-BE49-F238E27FC236}">
                <a16:creationId xmlns:a16="http://schemas.microsoft.com/office/drawing/2014/main" id="{3F5F7667-DC6B-12C3-EB91-9C7569F6F64D}"/>
              </a:ext>
            </a:extLst>
          </p:cNvPr>
          <p:cNvSpPr txBox="1"/>
          <p:nvPr/>
        </p:nvSpPr>
        <p:spPr>
          <a:xfrm>
            <a:off x="2252808" y="594362"/>
            <a:ext cx="14020800" cy="923330"/>
          </a:xfrm>
          <a:prstGeom prst="rect">
            <a:avLst/>
          </a:prstGeom>
          <a:noFill/>
        </p:spPr>
        <p:txBody>
          <a:bodyPr wrap="square" rtlCol="0">
            <a:spAutoFit/>
          </a:bodyPr>
          <a:lstStyle/>
          <a:p>
            <a:r>
              <a:rPr lang="en-US" sz="5400" dirty="0"/>
              <a:t>1 Practical – Hand Hygiene </a:t>
            </a:r>
            <a:endParaRPr lang="en-AU" sz="5400" dirty="0"/>
          </a:p>
        </p:txBody>
      </p:sp>
      <p:sp>
        <p:nvSpPr>
          <p:cNvPr id="10" name="TextBox 9">
            <a:extLst>
              <a:ext uri="{FF2B5EF4-FFF2-40B4-BE49-F238E27FC236}">
                <a16:creationId xmlns:a16="http://schemas.microsoft.com/office/drawing/2014/main" id="{38350643-DCEF-1CAC-E902-3B20BED5AD43}"/>
              </a:ext>
            </a:extLst>
          </p:cNvPr>
          <p:cNvSpPr txBox="1"/>
          <p:nvPr/>
        </p:nvSpPr>
        <p:spPr>
          <a:xfrm>
            <a:off x="1880234" y="1534651"/>
            <a:ext cx="16296161" cy="3970318"/>
          </a:xfrm>
          <a:prstGeom prst="rect">
            <a:avLst/>
          </a:prstGeom>
          <a:noFill/>
        </p:spPr>
        <p:txBody>
          <a:bodyPr wrap="square" rtlCol="0">
            <a:spAutoFit/>
          </a:bodyPr>
          <a:lstStyle/>
          <a:p>
            <a:r>
              <a:rPr lang="en-US" sz="2800" b="1" dirty="0"/>
              <a:t>Part A</a:t>
            </a:r>
            <a:r>
              <a:rPr lang="en-US" sz="2800" dirty="0"/>
              <a:t>: Complete the online learning module provided by Hand Hygiene Australia and submit a copy of your certificate to your trainer:</a:t>
            </a:r>
          </a:p>
          <a:p>
            <a:r>
              <a:rPr lang="en-US" sz="2800" dirty="0">
                <a:hlinkClick r:id="rId5"/>
              </a:rPr>
              <a:t>https://www.hha.org.au/online-learning/complete-a-module</a:t>
            </a:r>
            <a:endParaRPr lang="en-US" sz="2800" dirty="0"/>
          </a:p>
          <a:p>
            <a:r>
              <a:rPr lang="en-US" sz="2800" b="1" dirty="0"/>
              <a:t>Part B</a:t>
            </a:r>
            <a:r>
              <a:rPr lang="en-US" sz="2800" dirty="0"/>
              <a:t>: Practise the steps of hand washing, applying PPE (gloves and removing).</a:t>
            </a:r>
          </a:p>
          <a:p>
            <a:r>
              <a:rPr lang="en-US" sz="2800" dirty="0"/>
              <a:t>You will need to</a:t>
            </a:r>
          </a:p>
          <a:p>
            <a:r>
              <a:rPr lang="en-US" sz="2800" dirty="0"/>
              <a:t>1. Perform Hand Washing.</a:t>
            </a:r>
          </a:p>
          <a:p>
            <a:r>
              <a:rPr lang="en-US" sz="2800" dirty="0"/>
              <a:t>2. Apply gloves.</a:t>
            </a:r>
          </a:p>
          <a:p>
            <a:r>
              <a:rPr lang="en-US" sz="2800" dirty="0"/>
              <a:t>3. Remove gloves.</a:t>
            </a:r>
          </a:p>
          <a:p>
            <a:r>
              <a:rPr lang="en-US" sz="2800" dirty="0"/>
              <a:t>4. Dispose of gloves.</a:t>
            </a:r>
            <a:endParaRPr lang="en-AU" sz="2800" dirty="0"/>
          </a:p>
        </p:txBody>
      </p:sp>
      <p:pic>
        <p:nvPicPr>
          <p:cNvPr id="9" name="object 8">
            <a:hlinkClick r:id="rId6" action="ppaction://hlinksldjump"/>
            <a:extLst>
              <a:ext uri="{FF2B5EF4-FFF2-40B4-BE49-F238E27FC236}">
                <a16:creationId xmlns:a16="http://schemas.microsoft.com/office/drawing/2014/main" id="{F75581DA-1151-D9DA-6BE1-E9AB042AC2F7}"/>
              </a:ext>
            </a:extLst>
          </p:cNvPr>
          <p:cNvPicPr/>
          <p:nvPr/>
        </p:nvPicPr>
        <p:blipFill>
          <a:blip r:embed="rId3" cstate="email">
            <a:extLst>
              <a:ext uri="{28A0092B-C50C-407E-A947-70E740481C1C}">
                <a14:useLocalDpi xmlns:a14="http://schemas.microsoft.com/office/drawing/2010/main"/>
              </a:ext>
            </a:extLst>
          </a:blip>
          <a:stretch>
            <a:fillRect/>
          </a:stretch>
        </p:blipFill>
        <p:spPr>
          <a:xfrm>
            <a:off x="17210561" y="9410700"/>
            <a:ext cx="942974" cy="723899"/>
          </a:xfrm>
          <a:prstGeom prst="rect">
            <a:avLst/>
          </a:prstGeom>
        </p:spPr>
      </p:pic>
      <p:pic>
        <p:nvPicPr>
          <p:cNvPr id="13" name="Picture 12">
            <a:extLst>
              <a:ext uri="{FF2B5EF4-FFF2-40B4-BE49-F238E27FC236}">
                <a16:creationId xmlns:a16="http://schemas.microsoft.com/office/drawing/2014/main" id="{D98961E8-1F8C-02B0-106B-EB6177877B86}"/>
              </a:ext>
            </a:extLst>
          </p:cNvPr>
          <p:cNvPicPr>
            <a:picLocks noChangeAspect="1"/>
          </p:cNvPicPr>
          <p:nvPr/>
        </p:nvPicPr>
        <p:blipFill>
          <a:blip r:embed="rId7"/>
          <a:stretch>
            <a:fillRect/>
          </a:stretch>
        </p:blipFill>
        <p:spPr>
          <a:xfrm>
            <a:off x="6875099" y="3538379"/>
            <a:ext cx="8548716" cy="644382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000000"/>
          </a:solidFill>
        </p:spPr>
        <p:txBody>
          <a:bodyPr wrap="square" lIns="0" tIns="0" rIns="0" bIns="0" rtlCol="0"/>
          <a:lstStyle/>
          <a:p>
            <a:endParaRPr/>
          </a:p>
        </p:txBody>
      </p:sp>
      <p:pic>
        <p:nvPicPr>
          <p:cNvPr id="3" name="object 3"/>
          <p:cNvPicPr/>
          <p:nvPr/>
        </p:nvPicPr>
        <p:blipFill>
          <a:blip r:embed="rId2" cstate="print"/>
          <a:stretch>
            <a:fillRect/>
          </a:stretch>
        </p:blipFill>
        <p:spPr>
          <a:xfrm>
            <a:off x="0" y="0"/>
            <a:ext cx="18287999" cy="5849294"/>
          </a:xfrm>
          <a:prstGeom prst="rect">
            <a:avLst/>
          </a:prstGeom>
        </p:spPr>
      </p:pic>
      <p:sp>
        <p:nvSpPr>
          <p:cNvPr id="4" name="object 4"/>
          <p:cNvSpPr txBox="1"/>
          <p:nvPr/>
        </p:nvSpPr>
        <p:spPr>
          <a:xfrm>
            <a:off x="1016000" y="6114252"/>
            <a:ext cx="5224145" cy="1000760"/>
          </a:xfrm>
          <a:prstGeom prst="rect">
            <a:avLst/>
          </a:prstGeom>
        </p:spPr>
        <p:txBody>
          <a:bodyPr vert="horz" wrap="square" lIns="0" tIns="12700" rIns="0" bIns="0" rtlCol="0">
            <a:spAutoFit/>
          </a:bodyPr>
          <a:lstStyle/>
          <a:p>
            <a:pPr marL="12700">
              <a:lnSpc>
                <a:spcPct val="100000"/>
              </a:lnSpc>
              <a:spcBef>
                <a:spcPts val="100"/>
              </a:spcBef>
            </a:pPr>
            <a:r>
              <a:rPr sz="6400" b="1" spc="-200" dirty="0">
                <a:solidFill>
                  <a:srgbClr val="FFFFFF"/>
                </a:solidFill>
                <a:latin typeface="Verdana"/>
                <a:cs typeface="Verdana"/>
              </a:rPr>
              <a:t>Assessment</a:t>
            </a:r>
            <a:endParaRPr sz="6400">
              <a:latin typeface="Verdana"/>
              <a:cs typeface="Verdana"/>
            </a:endParaRPr>
          </a:p>
        </p:txBody>
      </p:sp>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7904626" y="7148700"/>
            <a:ext cx="133350" cy="133350"/>
          </a:xfrm>
          <a:prstGeom prst="rect">
            <a:avLst/>
          </a:prstGeom>
        </p:spPr>
      </p:pic>
      <p:pic>
        <p:nvPicPr>
          <p:cNvPr id="6" name="object 6"/>
          <p:cNvPicPr/>
          <p:nvPr/>
        </p:nvPicPr>
        <p:blipFill>
          <a:blip r:embed="rId4" cstate="email">
            <a:extLst>
              <a:ext uri="{28A0092B-C50C-407E-A947-70E740481C1C}">
                <a14:useLocalDpi xmlns:a14="http://schemas.microsoft.com/office/drawing/2010/main"/>
              </a:ext>
            </a:extLst>
          </a:blip>
          <a:stretch>
            <a:fillRect/>
          </a:stretch>
        </p:blipFill>
        <p:spPr>
          <a:xfrm>
            <a:off x="8509464" y="7744013"/>
            <a:ext cx="142875" cy="142875"/>
          </a:xfrm>
          <a:prstGeom prst="rect">
            <a:avLst/>
          </a:prstGeom>
        </p:spPr>
      </p:pic>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7904626" y="8348850"/>
            <a:ext cx="133350" cy="133350"/>
          </a:xfrm>
          <a:prstGeom prst="rect">
            <a:avLst/>
          </a:prstGeom>
        </p:spPr>
      </p:pic>
      <p:pic>
        <p:nvPicPr>
          <p:cNvPr id="8" name="object 8"/>
          <p:cNvPicPr/>
          <p:nvPr/>
        </p:nvPicPr>
        <p:blipFill>
          <a:blip r:embed="rId4" cstate="email">
            <a:extLst>
              <a:ext uri="{28A0092B-C50C-407E-A947-70E740481C1C}">
                <a14:useLocalDpi xmlns:a14="http://schemas.microsoft.com/office/drawing/2010/main"/>
              </a:ext>
            </a:extLst>
          </a:blip>
          <a:stretch>
            <a:fillRect/>
          </a:stretch>
        </p:blipFill>
        <p:spPr>
          <a:xfrm>
            <a:off x="8509464" y="8944164"/>
            <a:ext cx="142875" cy="142875"/>
          </a:xfrm>
          <a:prstGeom prst="rect">
            <a:avLst/>
          </a:prstGeom>
        </p:spPr>
      </p:pic>
      <p:sp>
        <p:nvSpPr>
          <p:cNvPr id="9" name="object 9"/>
          <p:cNvSpPr txBox="1"/>
          <p:nvPr/>
        </p:nvSpPr>
        <p:spPr>
          <a:xfrm>
            <a:off x="7625232" y="6206987"/>
            <a:ext cx="8653780" cy="3025775"/>
          </a:xfrm>
          <a:prstGeom prst="rect">
            <a:avLst/>
          </a:prstGeom>
        </p:spPr>
        <p:txBody>
          <a:bodyPr vert="horz" wrap="square" lIns="0" tIns="12700" rIns="0" bIns="0" rtlCol="0">
            <a:spAutoFit/>
          </a:bodyPr>
          <a:lstStyle/>
          <a:p>
            <a:pPr marL="616585" marR="5080" indent="-604520">
              <a:lnSpc>
                <a:spcPct val="140600"/>
              </a:lnSpc>
              <a:spcBef>
                <a:spcPts val="100"/>
              </a:spcBef>
            </a:pPr>
            <a:r>
              <a:rPr sz="2800" spc="-175" dirty="0">
                <a:solidFill>
                  <a:srgbClr val="FFFFFF"/>
                </a:solidFill>
                <a:latin typeface="Verdana"/>
                <a:cs typeface="Verdana"/>
              </a:rPr>
              <a:t>For</a:t>
            </a:r>
            <a:r>
              <a:rPr sz="2800" spc="-114" dirty="0">
                <a:solidFill>
                  <a:srgbClr val="FFFFFF"/>
                </a:solidFill>
                <a:latin typeface="Verdana"/>
                <a:cs typeface="Verdana"/>
              </a:rPr>
              <a:t> </a:t>
            </a:r>
            <a:r>
              <a:rPr sz="2800" spc="-105" dirty="0">
                <a:solidFill>
                  <a:srgbClr val="FFFFFF"/>
                </a:solidFill>
                <a:latin typeface="Verdana"/>
                <a:cs typeface="Verdana"/>
              </a:rPr>
              <a:t>this</a:t>
            </a:r>
            <a:r>
              <a:rPr sz="2800" spc="-114" dirty="0">
                <a:solidFill>
                  <a:srgbClr val="FFFFFF"/>
                </a:solidFill>
                <a:latin typeface="Verdana"/>
                <a:cs typeface="Verdana"/>
              </a:rPr>
              <a:t> </a:t>
            </a:r>
            <a:r>
              <a:rPr sz="2800" spc="-215" dirty="0">
                <a:solidFill>
                  <a:srgbClr val="FFFFFF"/>
                </a:solidFill>
                <a:latin typeface="Verdana"/>
                <a:cs typeface="Verdana"/>
              </a:rPr>
              <a:t>unit,</a:t>
            </a:r>
            <a:r>
              <a:rPr sz="2800" spc="-114" dirty="0">
                <a:solidFill>
                  <a:srgbClr val="FFFFFF"/>
                </a:solidFill>
                <a:latin typeface="Verdana"/>
                <a:cs typeface="Verdana"/>
              </a:rPr>
              <a:t> </a:t>
            </a:r>
            <a:r>
              <a:rPr sz="2800" spc="-60" dirty="0">
                <a:solidFill>
                  <a:srgbClr val="FFFFFF"/>
                </a:solidFill>
                <a:latin typeface="Verdana"/>
                <a:cs typeface="Verdana"/>
              </a:rPr>
              <a:t>you</a:t>
            </a:r>
            <a:r>
              <a:rPr sz="2800" spc="-114" dirty="0">
                <a:solidFill>
                  <a:srgbClr val="FFFFFF"/>
                </a:solidFill>
                <a:latin typeface="Verdana"/>
                <a:cs typeface="Verdana"/>
              </a:rPr>
              <a:t> </a:t>
            </a:r>
            <a:r>
              <a:rPr sz="2800" spc="-145" dirty="0">
                <a:solidFill>
                  <a:srgbClr val="FFFFFF"/>
                </a:solidFill>
                <a:latin typeface="Verdana"/>
                <a:cs typeface="Verdana"/>
              </a:rPr>
              <a:t>will</a:t>
            </a:r>
            <a:r>
              <a:rPr sz="2800" spc="-110" dirty="0">
                <a:solidFill>
                  <a:srgbClr val="FFFFFF"/>
                </a:solidFill>
                <a:latin typeface="Verdana"/>
                <a:cs typeface="Verdana"/>
              </a:rPr>
              <a:t> </a:t>
            </a:r>
            <a:r>
              <a:rPr sz="2800" spc="50" dirty="0">
                <a:solidFill>
                  <a:srgbClr val="FFFFFF"/>
                </a:solidFill>
                <a:latin typeface="Verdana"/>
                <a:cs typeface="Verdana"/>
              </a:rPr>
              <a:t>be</a:t>
            </a:r>
            <a:r>
              <a:rPr sz="2800" spc="-114" dirty="0">
                <a:solidFill>
                  <a:srgbClr val="FFFFFF"/>
                </a:solidFill>
                <a:latin typeface="Verdana"/>
                <a:cs typeface="Verdana"/>
              </a:rPr>
              <a:t> </a:t>
            </a:r>
            <a:r>
              <a:rPr sz="2800" dirty="0">
                <a:solidFill>
                  <a:srgbClr val="FFFFFF"/>
                </a:solidFill>
                <a:latin typeface="Verdana"/>
                <a:cs typeface="Verdana"/>
              </a:rPr>
              <a:t>assessed</a:t>
            </a:r>
            <a:r>
              <a:rPr sz="2800" spc="-114" dirty="0">
                <a:solidFill>
                  <a:srgbClr val="FFFFFF"/>
                </a:solidFill>
                <a:latin typeface="Verdana"/>
                <a:cs typeface="Verdana"/>
              </a:rPr>
              <a:t> </a:t>
            </a:r>
            <a:r>
              <a:rPr sz="2800" dirty="0">
                <a:solidFill>
                  <a:srgbClr val="FFFFFF"/>
                </a:solidFill>
                <a:latin typeface="Verdana"/>
                <a:cs typeface="Verdana"/>
              </a:rPr>
              <a:t>on</a:t>
            </a:r>
            <a:r>
              <a:rPr sz="2800" spc="-114" dirty="0">
                <a:solidFill>
                  <a:srgbClr val="FFFFFF"/>
                </a:solidFill>
                <a:latin typeface="Verdana"/>
                <a:cs typeface="Verdana"/>
              </a:rPr>
              <a:t> </a:t>
            </a:r>
            <a:r>
              <a:rPr sz="2800" spc="-65" dirty="0">
                <a:solidFill>
                  <a:srgbClr val="FFFFFF"/>
                </a:solidFill>
                <a:latin typeface="Verdana"/>
                <a:cs typeface="Verdana"/>
              </a:rPr>
              <a:t>the</a:t>
            </a:r>
            <a:r>
              <a:rPr sz="2800" spc="-110" dirty="0">
                <a:solidFill>
                  <a:srgbClr val="FFFFFF"/>
                </a:solidFill>
                <a:latin typeface="Verdana"/>
                <a:cs typeface="Verdana"/>
              </a:rPr>
              <a:t> </a:t>
            </a:r>
            <a:r>
              <a:rPr sz="2800" spc="-70" dirty="0">
                <a:solidFill>
                  <a:srgbClr val="FFFFFF"/>
                </a:solidFill>
                <a:latin typeface="Verdana"/>
                <a:cs typeface="Verdana"/>
              </a:rPr>
              <a:t>following: </a:t>
            </a:r>
            <a:r>
              <a:rPr sz="2800" spc="-10" dirty="0">
                <a:solidFill>
                  <a:srgbClr val="FFFFFF"/>
                </a:solidFill>
                <a:latin typeface="Verdana"/>
                <a:cs typeface="Verdana"/>
                <a:hlinkClick r:id="rId5" action="ppaction://hlinksldjump"/>
              </a:rPr>
              <a:t>Assessment</a:t>
            </a:r>
            <a:r>
              <a:rPr sz="2800" spc="-215" dirty="0">
                <a:solidFill>
                  <a:srgbClr val="FFFFFF"/>
                </a:solidFill>
                <a:latin typeface="Verdana"/>
                <a:cs typeface="Verdana"/>
                <a:hlinkClick r:id="rId5" action="ppaction://hlinksldjump"/>
              </a:rPr>
              <a:t> </a:t>
            </a:r>
            <a:r>
              <a:rPr sz="2800" spc="-1010" dirty="0">
                <a:solidFill>
                  <a:srgbClr val="FFFFFF"/>
                </a:solidFill>
                <a:latin typeface="Verdana"/>
                <a:cs typeface="Verdana"/>
                <a:hlinkClick r:id="rId5" action="ppaction://hlinksldjump"/>
              </a:rPr>
              <a:t>1</a:t>
            </a:r>
            <a:endParaRPr sz="2800" dirty="0">
              <a:latin typeface="Verdana"/>
              <a:cs typeface="Verdana"/>
              <a:hlinkClick r:id="rId5" action="ppaction://hlinksldjump"/>
            </a:endParaRPr>
          </a:p>
          <a:p>
            <a:pPr marL="616585" marR="3742690" indent="604520">
              <a:lnSpc>
                <a:spcPct val="140600"/>
              </a:lnSpc>
            </a:pPr>
            <a:r>
              <a:rPr sz="2800" spc="-45" dirty="0">
                <a:solidFill>
                  <a:srgbClr val="FFFFFF"/>
                </a:solidFill>
                <a:latin typeface="Verdana"/>
                <a:cs typeface="Verdana"/>
                <a:hlinkClick r:id="rId5" action="ppaction://hlinksldjump"/>
              </a:rPr>
              <a:t>Knowledge</a:t>
            </a:r>
            <a:r>
              <a:rPr sz="2800" spc="-200" dirty="0">
                <a:solidFill>
                  <a:srgbClr val="FFFFFF"/>
                </a:solidFill>
                <a:latin typeface="Verdana"/>
                <a:cs typeface="Verdana"/>
                <a:hlinkClick r:id="rId5" action="ppaction://hlinksldjump"/>
              </a:rPr>
              <a:t> </a:t>
            </a:r>
            <a:r>
              <a:rPr sz="2800" spc="-25" dirty="0">
                <a:solidFill>
                  <a:srgbClr val="FFFFFF"/>
                </a:solidFill>
                <a:latin typeface="Verdana"/>
                <a:cs typeface="Verdana"/>
                <a:hlinkClick r:id="rId5" action="ppaction://hlinksldjump"/>
              </a:rPr>
              <a:t>questions </a:t>
            </a:r>
            <a:r>
              <a:rPr sz="2800" spc="-10" dirty="0">
                <a:solidFill>
                  <a:srgbClr val="FFFFFF"/>
                </a:solidFill>
                <a:latin typeface="Verdana"/>
                <a:cs typeface="Verdana"/>
                <a:hlinkClick r:id="rId6" action="ppaction://hlinksldjump"/>
              </a:rPr>
              <a:t>Assessment</a:t>
            </a:r>
            <a:r>
              <a:rPr sz="2800" spc="-215" dirty="0">
                <a:solidFill>
                  <a:srgbClr val="FFFFFF"/>
                </a:solidFill>
                <a:latin typeface="Verdana"/>
                <a:cs typeface="Verdana"/>
                <a:hlinkClick r:id="rId6" action="ppaction://hlinksldjump"/>
              </a:rPr>
              <a:t> </a:t>
            </a:r>
            <a:r>
              <a:rPr sz="2800" spc="-50" dirty="0">
                <a:solidFill>
                  <a:srgbClr val="FFFFFF"/>
                </a:solidFill>
                <a:latin typeface="Verdana"/>
                <a:cs typeface="Verdana"/>
                <a:hlinkClick r:id="rId6" action="ppaction://hlinksldjump"/>
              </a:rPr>
              <a:t>2</a:t>
            </a:r>
            <a:endParaRPr sz="2800" dirty="0">
              <a:latin typeface="Verdana"/>
              <a:cs typeface="Verdana"/>
              <a:hlinkClick r:id="rId6" action="ppaction://hlinksldjump"/>
            </a:endParaRPr>
          </a:p>
          <a:p>
            <a:pPr marL="1221105">
              <a:lnSpc>
                <a:spcPct val="100000"/>
              </a:lnSpc>
              <a:spcBef>
                <a:spcPts val="1365"/>
              </a:spcBef>
            </a:pPr>
            <a:r>
              <a:rPr sz="2800" spc="-10" dirty="0">
                <a:solidFill>
                  <a:srgbClr val="FFFFFF"/>
                </a:solidFill>
                <a:latin typeface="Verdana"/>
                <a:cs typeface="Verdana"/>
                <a:hlinkClick r:id="rId6" action="ppaction://hlinksldjump"/>
              </a:rPr>
              <a:t>Observation</a:t>
            </a:r>
            <a:endParaRPr sz="2800" dirty="0">
              <a:latin typeface="Verdana"/>
              <a:cs typeface="Verdana"/>
            </a:endParaRPr>
          </a:p>
        </p:txBody>
      </p:sp>
      <p:pic>
        <p:nvPicPr>
          <p:cNvPr id="10" name="object 10"/>
          <p:cNvPicPr/>
          <p:nvPr/>
        </p:nvPicPr>
        <p:blipFill>
          <a:blip r:embed="rId7"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6999"/>
          </a:xfrm>
          <a:prstGeom prst="rect">
            <a:avLst/>
          </a:prstGeom>
        </p:spPr>
      </p:pic>
      <p:sp>
        <p:nvSpPr>
          <p:cNvPr id="3" name="object 3"/>
          <p:cNvSpPr/>
          <p:nvPr/>
        </p:nvSpPr>
        <p:spPr>
          <a:xfrm>
            <a:off x="0" y="0"/>
            <a:ext cx="18288000" cy="10287000"/>
          </a:xfrm>
          <a:custGeom>
            <a:avLst/>
            <a:gdLst/>
            <a:ahLst/>
            <a:cxnLst/>
            <a:rect l="l" t="t" r="r" b="b"/>
            <a:pathLst>
              <a:path w="18288000" h="10287000">
                <a:moveTo>
                  <a:pt x="18287999" y="10286999"/>
                </a:moveTo>
                <a:lnTo>
                  <a:pt x="0" y="10286999"/>
                </a:lnTo>
                <a:lnTo>
                  <a:pt x="0" y="0"/>
                </a:lnTo>
                <a:lnTo>
                  <a:pt x="18287999" y="0"/>
                </a:lnTo>
                <a:lnTo>
                  <a:pt x="18287999" y="10286999"/>
                </a:lnTo>
                <a:close/>
              </a:path>
            </a:pathLst>
          </a:custGeom>
          <a:solidFill>
            <a:srgbClr val="000000">
              <a:alpha val="66668"/>
            </a:srgbClr>
          </a:solidFill>
        </p:spPr>
        <p:txBody>
          <a:bodyPr wrap="square" lIns="0" tIns="0" rIns="0" bIns="0" rtlCol="0"/>
          <a:lstStyle/>
          <a:p>
            <a:endParaRPr/>
          </a:p>
        </p:txBody>
      </p:sp>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
        <p:nvSpPr>
          <p:cNvPr id="6" name="object 6"/>
          <p:cNvSpPr txBox="1"/>
          <p:nvPr/>
        </p:nvSpPr>
        <p:spPr>
          <a:xfrm>
            <a:off x="8730443" y="7115874"/>
            <a:ext cx="532765" cy="1470025"/>
          </a:xfrm>
          <a:prstGeom prst="rect">
            <a:avLst/>
          </a:prstGeom>
        </p:spPr>
        <p:txBody>
          <a:bodyPr vert="horz" wrap="square" lIns="0" tIns="15875" rIns="0" bIns="0" rtlCol="0">
            <a:spAutoFit/>
          </a:bodyPr>
          <a:lstStyle/>
          <a:p>
            <a:pPr marL="12700">
              <a:lnSpc>
                <a:spcPct val="100000"/>
              </a:lnSpc>
              <a:spcBef>
                <a:spcPts val="125"/>
              </a:spcBef>
            </a:pPr>
            <a:r>
              <a:rPr sz="9450" b="1" spc="-2805" dirty="0">
                <a:solidFill>
                  <a:srgbClr val="3DC1C6"/>
                </a:solidFill>
                <a:latin typeface="Verdana"/>
                <a:cs typeface="Verdana"/>
              </a:rPr>
              <a:t>1</a:t>
            </a:r>
            <a:endParaRPr sz="9450">
              <a:latin typeface="Verdana"/>
              <a:cs typeface="Verdana"/>
            </a:endParaRPr>
          </a:p>
        </p:txBody>
      </p:sp>
      <p:sp>
        <p:nvSpPr>
          <p:cNvPr id="7" name="object 2">
            <a:extLst>
              <a:ext uri="{FF2B5EF4-FFF2-40B4-BE49-F238E27FC236}">
                <a16:creationId xmlns:a16="http://schemas.microsoft.com/office/drawing/2014/main" id="{BE4880FF-960A-560A-33FE-91B379C8FEDE}"/>
              </a:ext>
            </a:extLst>
          </p:cNvPr>
          <p:cNvSpPr/>
          <p:nvPr/>
        </p:nvSpPr>
        <p:spPr>
          <a:xfrm>
            <a:off x="0" y="-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sp>
        <p:nvSpPr>
          <p:cNvPr id="8" name="TextBox 7">
            <a:extLst>
              <a:ext uri="{FF2B5EF4-FFF2-40B4-BE49-F238E27FC236}">
                <a16:creationId xmlns:a16="http://schemas.microsoft.com/office/drawing/2014/main" id="{3F5F7667-DC6B-12C3-EB91-9C7569F6F64D}"/>
              </a:ext>
            </a:extLst>
          </p:cNvPr>
          <p:cNvSpPr txBox="1"/>
          <p:nvPr/>
        </p:nvSpPr>
        <p:spPr>
          <a:xfrm>
            <a:off x="2252808" y="594362"/>
            <a:ext cx="14020800" cy="923330"/>
          </a:xfrm>
          <a:prstGeom prst="rect">
            <a:avLst/>
          </a:prstGeom>
          <a:noFill/>
        </p:spPr>
        <p:txBody>
          <a:bodyPr wrap="square" rtlCol="0">
            <a:spAutoFit/>
          </a:bodyPr>
          <a:lstStyle/>
          <a:p>
            <a:r>
              <a:rPr lang="en-US" sz="5400" dirty="0"/>
              <a:t>Learning Checkpoint 1 </a:t>
            </a:r>
            <a:endParaRPr lang="en-AU" sz="5400" dirty="0"/>
          </a:p>
        </p:txBody>
      </p:sp>
      <p:sp>
        <p:nvSpPr>
          <p:cNvPr id="10" name="TextBox 9">
            <a:extLst>
              <a:ext uri="{FF2B5EF4-FFF2-40B4-BE49-F238E27FC236}">
                <a16:creationId xmlns:a16="http://schemas.microsoft.com/office/drawing/2014/main" id="{38350643-DCEF-1CAC-E902-3B20BED5AD43}"/>
              </a:ext>
            </a:extLst>
          </p:cNvPr>
          <p:cNvSpPr txBox="1"/>
          <p:nvPr/>
        </p:nvSpPr>
        <p:spPr>
          <a:xfrm>
            <a:off x="848744" y="2191760"/>
            <a:ext cx="16296161" cy="5262979"/>
          </a:xfrm>
          <a:prstGeom prst="rect">
            <a:avLst/>
          </a:prstGeom>
          <a:noFill/>
        </p:spPr>
        <p:txBody>
          <a:bodyPr wrap="square" rtlCol="0">
            <a:spAutoFit/>
          </a:bodyPr>
          <a:lstStyle/>
          <a:p>
            <a:r>
              <a:rPr lang="en-US" sz="2800" dirty="0">
                <a:solidFill>
                  <a:srgbClr val="0070C0"/>
                </a:solidFill>
              </a:rPr>
              <a:t>1. What is hand hygiene?</a:t>
            </a:r>
          </a:p>
          <a:p>
            <a:r>
              <a:rPr lang="en-US" sz="2800" dirty="0"/>
              <a:t>Hand hygiene refers to the practice of cleaning hand’s to reduce the risk of infection and</a:t>
            </a:r>
          </a:p>
          <a:p>
            <a:r>
              <a:rPr lang="en-US" sz="2800" dirty="0"/>
              <a:t>transmission of diseases.</a:t>
            </a:r>
          </a:p>
          <a:p>
            <a:r>
              <a:rPr lang="en-US" sz="2800" dirty="0">
                <a:solidFill>
                  <a:srgbClr val="0070C0"/>
                </a:solidFill>
              </a:rPr>
              <a:t>2. What are the key factors to consider when selecting personal protective equipment (PPE) for a</a:t>
            </a:r>
          </a:p>
          <a:p>
            <a:r>
              <a:rPr lang="en-US" sz="2800" dirty="0">
                <a:solidFill>
                  <a:srgbClr val="0070C0"/>
                </a:solidFill>
              </a:rPr>
              <a:t>particular task or situation?</a:t>
            </a:r>
          </a:p>
          <a:p>
            <a:r>
              <a:rPr lang="en-US" sz="2800" dirty="0"/>
              <a:t>• Type of hazard that could be present e.g. bodily fluid is present</a:t>
            </a:r>
          </a:p>
          <a:p>
            <a:r>
              <a:rPr lang="en-US" sz="2800" dirty="0"/>
              <a:t>• Type of protection needed e.g. just gloves</a:t>
            </a:r>
          </a:p>
          <a:p>
            <a:r>
              <a:rPr lang="en-US" sz="2800" dirty="0">
                <a:solidFill>
                  <a:srgbClr val="0070C0"/>
                </a:solidFill>
              </a:rPr>
              <a:t>3. What are the best practices for using and maintaining PPE to ensure maximum protection for the</a:t>
            </a:r>
          </a:p>
          <a:p>
            <a:r>
              <a:rPr lang="en-US" sz="2800" dirty="0">
                <a:solidFill>
                  <a:srgbClr val="0070C0"/>
                </a:solidFill>
              </a:rPr>
              <a:t>user?</a:t>
            </a:r>
          </a:p>
          <a:p>
            <a:r>
              <a:rPr lang="en-US" sz="2800" dirty="0"/>
              <a:t>• Donning and doffing PPE</a:t>
            </a:r>
          </a:p>
          <a:p>
            <a:r>
              <a:rPr lang="en-US" sz="2800" dirty="0"/>
              <a:t>• Following instructions of equipment</a:t>
            </a:r>
          </a:p>
          <a:p>
            <a:r>
              <a:rPr lang="en-US" sz="2800" dirty="0"/>
              <a:t>• Ensure PPE is in good condition to use e.g. not damaged</a:t>
            </a:r>
            <a:endParaRPr lang="en-AU" sz="2800" dirty="0"/>
          </a:p>
        </p:txBody>
      </p:sp>
      <p:pic>
        <p:nvPicPr>
          <p:cNvPr id="11" name="Picture 10">
            <a:extLst>
              <a:ext uri="{FF2B5EF4-FFF2-40B4-BE49-F238E27FC236}">
                <a16:creationId xmlns:a16="http://schemas.microsoft.com/office/drawing/2014/main" id="{989F0618-1787-2A2D-4005-D898852115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100" y="53909"/>
            <a:ext cx="1714500" cy="1520481"/>
          </a:xfrm>
          <a:prstGeom prst="rect">
            <a:avLst/>
          </a:prstGeom>
        </p:spPr>
      </p:pic>
      <p:pic>
        <p:nvPicPr>
          <p:cNvPr id="13" name="Picture 12">
            <a:extLst>
              <a:ext uri="{FF2B5EF4-FFF2-40B4-BE49-F238E27FC236}">
                <a16:creationId xmlns:a16="http://schemas.microsoft.com/office/drawing/2014/main" id="{5BB3F914-EF95-5E98-3B2A-69A6CB795CDA}"/>
              </a:ext>
            </a:extLst>
          </p:cNvPr>
          <p:cNvPicPr>
            <a:picLocks noChangeAspect="1"/>
          </p:cNvPicPr>
          <p:nvPr/>
        </p:nvPicPr>
        <p:blipFill>
          <a:blip r:embed="rId5"/>
          <a:stretch>
            <a:fillRect/>
          </a:stretch>
        </p:blipFill>
        <p:spPr>
          <a:xfrm>
            <a:off x="533399" y="2724242"/>
            <a:ext cx="16524761" cy="742857"/>
          </a:xfrm>
          <a:prstGeom prst="rect">
            <a:avLst/>
          </a:prstGeom>
        </p:spPr>
      </p:pic>
      <p:pic>
        <p:nvPicPr>
          <p:cNvPr id="14" name="Picture 13">
            <a:extLst>
              <a:ext uri="{FF2B5EF4-FFF2-40B4-BE49-F238E27FC236}">
                <a16:creationId xmlns:a16="http://schemas.microsoft.com/office/drawing/2014/main" id="{78C32163-F566-226B-7220-23A0C6A119D7}"/>
              </a:ext>
            </a:extLst>
          </p:cNvPr>
          <p:cNvPicPr>
            <a:picLocks noChangeAspect="1"/>
          </p:cNvPicPr>
          <p:nvPr/>
        </p:nvPicPr>
        <p:blipFill>
          <a:blip r:embed="rId5"/>
          <a:stretch>
            <a:fillRect/>
          </a:stretch>
        </p:blipFill>
        <p:spPr>
          <a:xfrm>
            <a:off x="589664" y="4429217"/>
            <a:ext cx="16524761" cy="790484"/>
          </a:xfrm>
          <a:prstGeom prst="rect">
            <a:avLst/>
          </a:prstGeom>
        </p:spPr>
      </p:pic>
      <p:pic>
        <p:nvPicPr>
          <p:cNvPr id="15" name="Picture 14">
            <a:extLst>
              <a:ext uri="{FF2B5EF4-FFF2-40B4-BE49-F238E27FC236}">
                <a16:creationId xmlns:a16="http://schemas.microsoft.com/office/drawing/2014/main" id="{E3D7007E-94F4-46C4-7BE5-E080E7CF4E76}"/>
              </a:ext>
            </a:extLst>
          </p:cNvPr>
          <p:cNvPicPr>
            <a:picLocks noChangeAspect="1"/>
          </p:cNvPicPr>
          <p:nvPr/>
        </p:nvPicPr>
        <p:blipFill>
          <a:blip r:embed="rId5"/>
          <a:stretch>
            <a:fillRect/>
          </a:stretch>
        </p:blipFill>
        <p:spPr>
          <a:xfrm>
            <a:off x="589664" y="6134191"/>
            <a:ext cx="16524761" cy="1320548"/>
          </a:xfrm>
          <a:prstGeom prst="rect">
            <a:avLst/>
          </a:prstGeom>
        </p:spPr>
      </p:pic>
      <p:pic>
        <p:nvPicPr>
          <p:cNvPr id="4" name="object 8">
            <a:hlinkClick r:id="rId6" action="ppaction://hlinksldjump"/>
            <a:extLst>
              <a:ext uri="{FF2B5EF4-FFF2-40B4-BE49-F238E27FC236}">
                <a16:creationId xmlns:a16="http://schemas.microsoft.com/office/drawing/2014/main" id="{05D9AED4-DB7F-9F44-9B3D-C9DEDC658F64}"/>
              </a:ext>
            </a:extLst>
          </p:cNvPr>
          <p:cNvPicPr/>
          <p:nvPr/>
        </p:nvPicPr>
        <p:blipFill>
          <a:blip r:embed="rId3" cstate="email">
            <a:extLst>
              <a:ext uri="{28A0092B-C50C-407E-A947-70E740481C1C}">
                <a14:useLocalDpi xmlns:a14="http://schemas.microsoft.com/office/drawing/2010/main"/>
              </a:ext>
            </a:extLst>
          </a:blip>
          <a:stretch>
            <a:fillRect/>
          </a:stretch>
        </p:blipFill>
        <p:spPr>
          <a:xfrm>
            <a:off x="17210561" y="9410700"/>
            <a:ext cx="942974" cy="723899"/>
          </a:xfrm>
          <a:prstGeom prst="rect">
            <a:avLst/>
          </a:prstGeom>
        </p:spPr>
      </p:pic>
    </p:spTree>
    <p:extLst>
      <p:ext uri="{BB962C8B-B14F-4D97-AF65-F5344CB8AC3E}">
        <p14:creationId xmlns:p14="http://schemas.microsoft.com/office/powerpoint/2010/main" val="336783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08090F"/>
          </a:solidFill>
        </p:spPr>
        <p:txBody>
          <a:bodyPr wrap="square" lIns="0" tIns="0" rIns="0" bIns="0" rtlCol="0"/>
          <a:lstStyle/>
          <a:p>
            <a:endParaRPr/>
          </a:p>
        </p:txBody>
      </p:sp>
      <p:pic>
        <p:nvPicPr>
          <p:cNvPr id="3" name="object 3"/>
          <p:cNvPicPr/>
          <p:nvPr/>
        </p:nvPicPr>
        <p:blipFill>
          <a:blip r:embed="rId2" cstate="print"/>
          <a:stretch>
            <a:fillRect/>
          </a:stretch>
        </p:blipFill>
        <p:spPr>
          <a:xfrm>
            <a:off x="0" y="0"/>
            <a:ext cx="18287999" cy="5458236"/>
          </a:xfrm>
          <a:prstGeom prst="rect">
            <a:avLst/>
          </a:prstGeom>
        </p:spPr>
      </p:pic>
      <p:sp>
        <p:nvSpPr>
          <p:cNvPr id="4" name="object 4"/>
          <p:cNvSpPr txBox="1"/>
          <p:nvPr/>
        </p:nvSpPr>
        <p:spPr>
          <a:xfrm>
            <a:off x="1240425" y="6983612"/>
            <a:ext cx="6450330" cy="2540000"/>
          </a:xfrm>
          <a:prstGeom prst="rect">
            <a:avLst/>
          </a:prstGeom>
        </p:spPr>
        <p:txBody>
          <a:bodyPr vert="horz" wrap="square" lIns="0" tIns="66040" rIns="0" bIns="0" rtlCol="0">
            <a:spAutoFit/>
          </a:bodyPr>
          <a:lstStyle/>
          <a:p>
            <a:pPr marL="306070" indent="-304800">
              <a:lnSpc>
                <a:spcPct val="100000"/>
              </a:lnSpc>
              <a:spcBef>
                <a:spcPts val="520"/>
              </a:spcBef>
              <a:buSzPct val="95833"/>
              <a:buAutoNum type="arabicPeriod"/>
              <a:tabLst>
                <a:tab pos="306070" algn="l"/>
              </a:tabLst>
            </a:pPr>
            <a:r>
              <a:rPr sz="2400" spc="-60" dirty="0">
                <a:solidFill>
                  <a:srgbClr val="FFFFFF"/>
                </a:solidFill>
                <a:latin typeface="Verdana"/>
                <a:cs typeface="Verdana"/>
              </a:rPr>
              <a:t>Inspect</a:t>
            </a:r>
            <a:r>
              <a:rPr sz="2400" spc="-155" dirty="0">
                <a:solidFill>
                  <a:srgbClr val="FFFFFF"/>
                </a:solidFill>
                <a:latin typeface="Verdana"/>
                <a:cs typeface="Verdana"/>
              </a:rPr>
              <a:t> </a:t>
            </a:r>
            <a:r>
              <a:rPr sz="2400" spc="-10" dirty="0">
                <a:solidFill>
                  <a:srgbClr val="FFFFFF"/>
                </a:solidFill>
                <a:latin typeface="Verdana"/>
                <a:cs typeface="Verdana"/>
              </a:rPr>
              <a:t>equipment</a:t>
            </a:r>
            <a:endParaRPr sz="2400">
              <a:latin typeface="Verdana"/>
              <a:cs typeface="Verdana"/>
            </a:endParaRPr>
          </a:p>
          <a:p>
            <a:pPr marL="306070" indent="-304800">
              <a:lnSpc>
                <a:spcPct val="100000"/>
              </a:lnSpc>
              <a:spcBef>
                <a:spcPts val="420"/>
              </a:spcBef>
              <a:buSzPct val="95833"/>
              <a:buAutoNum type="arabicPeriod"/>
              <a:tabLst>
                <a:tab pos="306070" algn="l"/>
              </a:tabLst>
            </a:pPr>
            <a:r>
              <a:rPr sz="2400" dirty="0">
                <a:solidFill>
                  <a:srgbClr val="FFFFFF"/>
                </a:solidFill>
                <a:latin typeface="Verdana"/>
                <a:cs typeface="Verdana"/>
              </a:rPr>
              <a:t>Assemble</a:t>
            </a:r>
            <a:r>
              <a:rPr sz="2400" spc="-140" dirty="0">
                <a:solidFill>
                  <a:srgbClr val="FFFFFF"/>
                </a:solidFill>
                <a:latin typeface="Verdana"/>
                <a:cs typeface="Verdana"/>
              </a:rPr>
              <a:t> </a:t>
            </a:r>
            <a:r>
              <a:rPr sz="2400" spc="-55" dirty="0">
                <a:solidFill>
                  <a:srgbClr val="FFFFFF"/>
                </a:solidFill>
                <a:latin typeface="Verdana"/>
                <a:cs typeface="Verdana"/>
              </a:rPr>
              <a:t>the</a:t>
            </a:r>
            <a:r>
              <a:rPr sz="2400" spc="-140" dirty="0">
                <a:solidFill>
                  <a:srgbClr val="FFFFFF"/>
                </a:solidFill>
                <a:latin typeface="Verdana"/>
                <a:cs typeface="Verdana"/>
              </a:rPr>
              <a:t> </a:t>
            </a:r>
            <a:r>
              <a:rPr sz="2400" spc="-10" dirty="0">
                <a:solidFill>
                  <a:srgbClr val="FFFFFF"/>
                </a:solidFill>
                <a:latin typeface="Verdana"/>
                <a:cs typeface="Verdana"/>
              </a:rPr>
              <a:t>equipment</a:t>
            </a:r>
            <a:endParaRPr sz="2400">
              <a:latin typeface="Verdana"/>
              <a:cs typeface="Verdana"/>
            </a:endParaRPr>
          </a:p>
          <a:p>
            <a:pPr marL="306070" indent="-304800">
              <a:lnSpc>
                <a:spcPct val="100000"/>
              </a:lnSpc>
              <a:spcBef>
                <a:spcPts val="420"/>
              </a:spcBef>
              <a:buSzPct val="95833"/>
              <a:buAutoNum type="arabicPeriod"/>
              <a:tabLst>
                <a:tab pos="306070" algn="l"/>
              </a:tabLst>
            </a:pPr>
            <a:r>
              <a:rPr sz="2400" spc="-90" dirty="0">
                <a:solidFill>
                  <a:srgbClr val="FFFFFF"/>
                </a:solidFill>
                <a:latin typeface="Verdana"/>
                <a:cs typeface="Verdana"/>
              </a:rPr>
              <a:t>Test</a:t>
            </a:r>
            <a:r>
              <a:rPr sz="2400" spc="-125" dirty="0">
                <a:solidFill>
                  <a:srgbClr val="FFFFFF"/>
                </a:solidFill>
                <a:latin typeface="Verdana"/>
                <a:cs typeface="Verdana"/>
              </a:rPr>
              <a:t> </a:t>
            </a:r>
            <a:r>
              <a:rPr sz="2400" spc="-55" dirty="0">
                <a:solidFill>
                  <a:srgbClr val="FFFFFF"/>
                </a:solidFill>
                <a:latin typeface="Verdana"/>
                <a:cs typeface="Verdana"/>
              </a:rPr>
              <a:t>the</a:t>
            </a:r>
            <a:r>
              <a:rPr sz="2400" spc="-155" dirty="0">
                <a:solidFill>
                  <a:srgbClr val="FFFFFF"/>
                </a:solidFill>
                <a:latin typeface="Verdana"/>
                <a:cs typeface="Verdana"/>
              </a:rPr>
              <a:t> </a:t>
            </a:r>
            <a:r>
              <a:rPr sz="2400" spc="-10" dirty="0">
                <a:solidFill>
                  <a:srgbClr val="FFFFFF"/>
                </a:solidFill>
                <a:latin typeface="Verdana"/>
                <a:cs typeface="Verdana"/>
              </a:rPr>
              <a:t>equipment</a:t>
            </a:r>
            <a:endParaRPr sz="2400">
              <a:latin typeface="Verdana"/>
              <a:cs typeface="Verdana"/>
            </a:endParaRPr>
          </a:p>
          <a:p>
            <a:pPr marL="306070" indent="-304800">
              <a:lnSpc>
                <a:spcPct val="100000"/>
              </a:lnSpc>
              <a:spcBef>
                <a:spcPts val="420"/>
              </a:spcBef>
              <a:buSzPct val="95833"/>
              <a:buAutoNum type="arabicPeriod"/>
              <a:tabLst>
                <a:tab pos="306070" algn="l"/>
              </a:tabLst>
            </a:pPr>
            <a:r>
              <a:rPr sz="2400" spc="-80" dirty="0">
                <a:solidFill>
                  <a:srgbClr val="FFFFFF"/>
                </a:solidFill>
                <a:latin typeface="Verdana"/>
                <a:cs typeface="Verdana"/>
              </a:rPr>
              <a:t>Adjust</a:t>
            </a:r>
            <a:r>
              <a:rPr sz="2400" spc="-125" dirty="0">
                <a:solidFill>
                  <a:srgbClr val="FFFFFF"/>
                </a:solidFill>
                <a:latin typeface="Verdana"/>
                <a:cs typeface="Verdana"/>
              </a:rPr>
              <a:t> </a:t>
            </a:r>
            <a:r>
              <a:rPr sz="2400" spc="-45" dirty="0">
                <a:solidFill>
                  <a:srgbClr val="FFFFFF"/>
                </a:solidFill>
                <a:latin typeface="Verdana"/>
                <a:cs typeface="Verdana"/>
              </a:rPr>
              <a:t>settings</a:t>
            </a:r>
            <a:r>
              <a:rPr sz="2400" spc="-125" dirty="0">
                <a:solidFill>
                  <a:srgbClr val="FFFFFF"/>
                </a:solidFill>
                <a:latin typeface="Verdana"/>
                <a:cs typeface="Verdana"/>
              </a:rPr>
              <a:t> </a:t>
            </a:r>
            <a:r>
              <a:rPr sz="2400" spc="65" dirty="0">
                <a:solidFill>
                  <a:srgbClr val="FFFFFF"/>
                </a:solidFill>
                <a:latin typeface="Verdana"/>
                <a:cs typeface="Verdana"/>
              </a:rPr>
              <a:t>as</a:t>
            </a:r>
            <a:r>
              <a:rPr sz="2400" spc="-125" dirty="0">
                <a:solidFill>
                  <a:srgbClr val="FFFFFF"/>
                </a:solidFill>
                <a:latin typeface="Verdana"/>
                <a:cs typeface="Verdana"/>
              </a:rPr>
              <a:t> </a:t>
            </a:r>
            <a:r>
              <a:rPr sz="2400" spc="-10" dirty="0">
                <a:solidFill>
                  <a:srgbClr val="FFFFFF"/>
                </a:solidFill>
                <a:latin typeface="Verdana"/>
                <a:cs typeface="Verdana"/>
              </a:rPr>
              <a:t>necessary</a:t>
            </a:r>
            <a:endParaRPr sz="2400">
              <a:latin typeface="Verdana"/>
              <a:cs typeface="Verdana"/>
            </a:endParaRPr>
          </a:p>
          <a:p>
            <a:pPr marL="397510" indent="-380365">
              <a:lnSpc>
                <a:spcPct val="100000"/>
              </a:lnSpc>
              <a:spcBef>
                <a:spcPts val="420"/>
              </a:spcBef>
              <a:buSzPct val="95833"/>
              <a:buAutoNum type="arabicPeriod"/>
              <a:tabLst>
                <a:tab pos="397510" algn="l"/>
              </a:tabLst>
            </a:pPr>
            <a:r>
              <a:rPr sz="2400" spc="-50" dirty="0">
                <a:solidFill>
                  <a:srgbClr val="FFFFFF"/>
                </a:solidFill>
                <a:latin typeface="Verdana"/>
                <a:cs typeface="Verdana"/>
              </a:rPr>
              <a:t>Use</a:t>
            </a:r>
            <a:r>
              <a:rPr sz="2400" spc="-75" dirty="0">
                <a:solidFill>
                  <a:srgbClr val="FFFFFF"/>
                </a:solidFill>
                <a:latin typeface="Verdana"/>
                <a:cs typeface="Verdana"/>
              </a:rPr>
              <a:t> </a:t>
            </a:r>
            <a:r>
              <a:rPr sz="2400" spc="-10" dirty="0">
                <a:solidFill>
                  <a:srgbClr val="FFFFFF"/>
                </a:solidFill>
                <a:latin typeface="Verdana"/>
                <a:cs typeface="Verdana"/>
              </a:rPr>
              <a:t>equipmnet</a:t>
            </a:r>
            <a:r>
              <a:rPr sz="2400" spc="-75" dirty="0">
                <a:solidFill>
                  <a:srgbClr val="FFFFFF"/>
                </a:solidFill>
                <a:latin typeface="Verdana"/>
                <a:cs typeface="Verdana"/>
              </a:rPr>
              <a:t> </a:t>
            </a:r>
            <a:r>
              <a:rPr sz="2400" dirty="0">
                <a:solidFill>
                  <a:srgbClr val="FFFFFF"/>
                </a:solidFill>
                <a:latin typeface="Verdana"/>
                <a:cs typeface="Verdana"/>
              </a:rPr>
              <a:t>according</a:t>
            </a:r>
            <a:r>
              <a:rPr sz="2400" spc="-75" dirty="0">
                <a:solidFill>
                  <a:srgbClr val="FFFFFF"/>
                </a:solidFill>
                <a:latin typeface="Verdana"/>
                <a:cs typeface="Verdana"/>
              </a:rPr>
              <a:t> </a:t>
            </a:r>
            <a:r>
              <a:rPr sz="2400" spc="-10" dirty="0">
                <a:solidFill>
                  <a:srgbClr val="FFFFFF"/>
                </a:solidFill>
                <a:latin typeface="Verdana"/>
                <a:cs typeface="Verdana"/>
              </a:rPr>
              <a:t>to</a:t>
            </a:r>
            <a:r>
              <a:rPr sz="2400" spc="-70" dirty="0">
                <a:solidFill>
                  <a:srgbClr val="FFFFFF"/>
                </a:solidFill>
                <a:latin typeface="Verdana"/>
                <a:cs typeface="Verdana"/>
              </a:rPr>
              <a:t> </a:t>
            </a:r>
            <a:r>
              <a:rPr sz="2400" spc="-55" dirty="0">
                <a:solidFill>
                  <a:srgbClr val="FFFFFF"/>
                </a:solidFill>
                <a:latin typeface="Verdana"/>
                <a:cs typeface="Verdana"/>
              </a:rPr>
              <a:t>instrcutions</a:t>
            </a:r>
            <a:endParaRPr sz="2400">
              <a:latin typeface="Verdana"/>
              <a:cs typeface="Verdana"/>
            </a:endParaRPr>
          </a:p>
          <a:p>
            <a:pPr marL="306070" indent="-304800">
              <a:lnSpc>
                <a:spcPct val="100000"/>
              </a:lnSpc>
              <a:spcBef>
                <a:spcPts val="420"/>
              </a:spcBef>
              <a:buSzPct val="95833"/>
              <a:buAutoNum type="arabicPeriod"/>
              <a:tabLst>
                <a:tab pos="306070" algn="l"/>
              </a:tabLst>
            </a:pPr>
            <a:r>
              <a:rPr sz="2400" dirty="0">
                <a:solidFill>
                  <a:srgbClr val="FFFFFF"/>
                </a:solidFill>
                <a:latin typeface="Verdana"/>
                <a:cs typeface="Verdana"/>
              </a:rPr>
              <a:t>Clean</a:t>
            </a:r>
            <a:r>
              <a:rPr sz="2400" spc="-80" dirty="0">
                <a:solidFill>
                  <a:srgbClr val="FFFFFF"/>
                </a:solidFill>
                <a:latin typeface="Verdana"/>
                <a:cs typeface="Verdana"/>
              </a:rPr>
              <a:t> </a:t>
            </a:r>
            <a:r>
              <a:rPr sz="2400" dirty="0">
                <a:solidFill>
                  <a:srgbClr val="FFFFFF"/>
                </a:solidFill>
                <a:latin typeface="Verdana"/>
                <a:cs typeface="Verdana"/>
              </a:rPr>
              <a:t>and</a:t>
            </a:r>
            <a:r>
              <a:rPr sz="2400" spc="-75" dirty="0">
                <a:solidFill>
                  <a:srgbClr val="FFFFFF"/>
                </a:solidFill>
                <a:latin typeface="Verdana"/>
                <a:cs typeface="Verdana"/>
              </a:rPr>
              <a:t> </a:t>
            </a:r>
            <a:r>
              <a:rPr sz="2400" spc="-20" dirty="0">
                <a:solidFill>
                  <a:srgbClr val="FFFFFF"/>
                </a:solidFill>
                <a:latin typeface="Verdana"/>
                <a:cs typeface="Verdana"/>
              </a:rPr>
              <a:t>maitain</a:t>
            </a:r>
            <a:r>
              <a:rPr sz="2400" spc="-75" dirty="0">
                <a:solidFill>
                  <a:srgbClr val="FFFFFF"/>
                </a:solidFill>
                <a:latin typeface="Verdana"/>
                <a:cs typeface="Verdana"/>
              </a:rPr>
              <a:t> </a:t>
            </a:r>
            <a:r>
              <a:rPr sz="2400" spc="-55" dirty="0">
                <a:solidFill>
                  <a:srgbClr val="FFFFFF"/>
                </a:solidFill>
                <a:latin typeface="Verdana"/>
                <a:cs typeface="Verdana"/>
              </a:rPr>
              <a:t>the</a:t>
            </a:r>
            <a:r>
              <a:rPr sz="2400" spc="-75" dirty="0">
                <a:solidFill>
                  <a:srgbClr val="FFFFFF"/>
                </a:solidFill>
                <a:latin typeface="Verdana"/>
                <a:cs typeface="Verdana"/>
              </a:rPr>
              <a:t> </a:t>
            </a:r>
            <a:r>
              <a:rPr sz="2400" spc="-10" dirty="0">
                <a:solidFill>
                  <a:srgbClr val="FFFFFF"/>
                </a:solidFill>
                <a:latin typeface="Verdana"/>
                <a:cs typeface="Verdana"/>
              </a:rPr>
              <a:t>equipment</a:t>
            </a:r>
            <a:endParaRPr sz="2400">
              <a:latin typeface="Verdana"/>
              <a:cs typeface="Verdana"/>
            </a:endParaRPr>
          </a:p>
        </p:txBody>
      </p:sp>
      <p:sp>
        <p:nvSpPr>
          <p:cNvPr id="6" name="object 6"/>
          <p:cNvSpPr txBox="1"/>
          <p:nvPr/>
        </p:nvSpPr>
        <p:spPr>
          <a:xfrm>
            <a:off x="920180" y="5925791"/>
            <a:ext cx="11476990" cy="695960"/>
          </a:xfrm>
          <a:prstGeom prst="rect">
            <a:avLst/>
          </a:prstGeom>
        </p:spPr>
        <p:txBody>
          <a:bodyPr vert="horz" wrap="square" lIns="0" tIns="12700" rIns="0" bIns="0" rtlCol="0">
            <a:spAutoFit/>
          </a:bodyPr>
          <a:lstStyle/>
          <a:p>
            <a:pPr marL="12700">
              <a:lnSpc>
                <a:spcPct val="100000"/>
              </a:lnSpc>
              <a:spcBef>
                <a:spcPts val="100"/>
              </a:spcBef>
            </a:pPr>
            <a:r>
              <a:rPr sz="4400" b="1" dirty="0">
                <a:solidFill>
                  <a:srgbClr val="FFFFFF"/>
                </a:solidFill>
                <a:latin typeface="Verdana"/>
                <a:cs typeface="Verdana"/>
              </a:rPr>
              <a:t>Check</a:t>
            </a:r>
            <a:r>
              <a:rPr sz="4400" b="1" spc="-315" dirty="0">
                <a:solidFill>
                  <a:srgbClr val="FFFFFF"/>
                </a:solidFill>
                <a:latin typeface="Verdana"/>
                <a:cs typeface="Verdana"/>
              </a:rPr>
              <a:t> </a:t>
            </a:r>
            <a:r>
              <a:rPr sz="4400" b="1" dirty="0">
                <a:solidFill>
                  <a:srgbClr val="FFFFFF"/>
                </a:solidFill>
                <a:latin typeface="Verdana"/>
                <a:cs typeface="Verdana"/>
              </a:rPr>
              <a:t>and</a:t>
            </a:r>
            <a:r>
              <a:rPr sz="4400" b="1" spc="-254" dirty="0">
                <a:solidFill>
                  <a:srgbClr val="FFFFFF"/>
                </a:solidFill>
                <a:latin typeface="Verdana"/>
                <a:cs typeface="Verdana"/>
              </a:rPr>
              <a:t> </a:t>
            </a:r>
            <a:r>
              <a:rPr sz="4400" b="1" spc="-170" dirty="0">
                <a:solidFill>
                  <a:srgbClr val="FFFFFF"/>
                </a:solidFill>
                <a:latin typeface="Verdana"/>
                <a:cs typeface="Verdana"/>
              </a:rPr>
              <a:t>set</a:t>
            </a:r>
            <a:r>
              <a:rPr sz="4400" b="1" spc="-204" dirty="0">
                <a:solidFill>
                  <a:srgbClr val="FFFFFF"/>
                </a:solidFill>
                <a:latin typeface="Verdana"/>
                <a:cs typeface="Verdana"/>
              </a:rPr>
              <a:t> </a:t>
            </a:r>
            <a:r>
              <a:rPr sz="4400" b="1" dirty="0">
                <a:solidFill>
                  <a:srgbClr val="FFFFFF"/>
                </a:solidFill>
                <a:latin typeface="Verdana"/>
                <a:cs typeface="Verdana"/>
              </a:rPr>
              <a:t>up</a:t>
            </a:r>
            <a:r>
              <a:rPr sz="4400" b="1" spc="-260" dirty="0">
                <a:solidFill>
                  <a:srgbClr val="FFFFFF"/>
                </a:solidFill>
                <a:latin typeface="Verdana"/>
                <a:cs typeface="Verdana"/>
              </a:rPr>
              <a:t> </a:t>
            </a:r>
            <a:r>
              <a:rPr sz="4400" b="1" spc="-35" dirty="0">
                <a:solidFill>
                  <a:srgbClr val="FFFFFF"/>
                </a:solidFill>
                <a:latin typeface="Verdana"/>
                <a:cs typeface="Verdana"/>
              </a:rPr>
              <a:t>cleaning</a:t>
            </a:r>
            <a:r>
              <a:rPr sz="4400" b="1" spc="-254" dirty="0">
                <a:solidFill>
                  <a:srgbClr val="FFFFFF"/>
                </a:solidFill>
                <a:latin typeface="Verdana"/>
                <a:cs typeface="Verdana"/>
              </a:rPr>
              <a:t> </a:t>
            </a:r>
            <a:r>
              <a:rPr sz="4400" b="1" spc="-20" dirty="0">
                <a:solidFill>
                  <a:srgbClr val="FFFFFF"/>
                </a:solidFill>
                <a:latin typeface="Verdana"/>
                <a:cs typeface="Verdana"/>
              </a:rPr>
              <a:t>equipment</a:t>
            </a:r>
            <a:endParaRPr sz="4400">
              <a:latin typeface="Verdana"/>
              <a:cs typeface="Verdana"/>
            </a:endParaRPr>
          </a:p>
        </p:txBody>
      </p:sp>
      <p:sp>
        <p:nvSpPr>
          <p:cNvPr id="8" name="TextBox 7">
            <a:extLst>
              <a:ext uri="{FF2B5EF4-FFF2-40B4-BE49-F238E27FC236}">
                <a16:creationId xmlns:a16="http://schemas.microsoft.com/office/drawing/2014/main" id="{22190CDF-358F-DBFA-5635-1D9493C217E9}"/>
              </a:ext>
            </a:extLst>
          </p:cNvPr>
          <p:cNvSpPr txBox="1"/>
          <p:nvPr/>
        </p:nvSpPr>
        <p:spPr>
          <a:xfrm>
            <a:off x="8857135" y="3973651"/>
            <a:ext cx="9144000" cy="1200329"/>
          </a:xfrm>
          <a:prstGeom prst="rect">
            <a:avLst/>
          </a:prstGeom>
          <a:noFill/>
        </p:spPr>
        <p:txBody>
          <a:bodyPr wrap="square">
            <a:spAutoFit/>
          </a:bodyPr>
          <a:lstStyle/>
          <a:p>
            <a:pPr marL="742950" marR="0" lvl="1" indent="-285750">
              <a:spcBef>
                <a:spcPts val="0"/>
              </a:spcBef>
              <a:spcAft>
                <a:spcPts val="0"/>
              </a:spcAft>
              <a:buFont typeface="Wingdings" panose="05000000000000000000" pitchFamily="2" charset="2"/>
              <a:buChar char=""/>
            </a:pPr>
            <a:r>
              <a:rPr lang="en-AU" sz="2400" dirty="0">
                <a:effectLst/>
                <a:latin typeface="Calibri" panose="020F0502020204030204" pitchFamily="34" charset="0"/>
                <a:ea typeface="Calibri" panose="020F0502020204030204" pitchFamily="34" charset="0"/>
                <a:cs typeface="Times New Roman" panose="02020603050405020304" pitchFamily="18" charset="0"/>
              </a:rPr>
              <a:t>Watch video: Environmental Cleaning in Healthcare Part 1: Set up the Cleaning Cart: </a:t>
            </a:r>
            <a:r>
              <a:rPr lang="en-AU"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https://www.youtube.com/watch?v=_O4B0Nmfr40</a:t>
            </a:r>
            <a:r>
              <a:rPr lang="en-AU" sz="2400" dirty="0">
                <a:effectLst/>
                <a:latin typeface="Calibri" panose="020F0502020204030204" pitchFamily="34" charset="0"/>
                <a:ea typeface="Calibri" panose="020F0502020204030204" pitchFamily="34" charset="0"/>
                <a:cs typeface="Times New Roman" panose="02020603050405020304" pitchFamily="18" charset="0"/>
              </a:rPr>
              <a:t> </a:t>
            </a:r>
            <a:endParaRPr lang="en-AU" sz="2400" dirty="0">
              <a:effectLst/>
              <a:latin typeface="Times New Roman" panose="02020603050405020304" pitchFamily="18" charset="0"/>
              <a:ea typeface="Times New Roman" panose="02020603050405020304" pitchFamily="18" charset="0"/>
            </a:endParaRPr>
          </a:p>
        </p:txBody>
      </p:sp>
      <p:pic>
        <p:nvPicPr>
          <p:cNvPr id="7" name="object 8">
            <a:hlinkClick r:id="rId4" action="ppaction://hlinksldjump"/>
            <a:extLst>
              <a:ext uri="{FF2B5EF4-FFF2-40B4-BE49-F238E27FC236}">
                <a16:creationId xmlns:a16="http://schemas.microsoft.com/office/drawing/2014/main" id="{24CCBFDE-251F-5DF7-BDD1-72A01EDB1D2B}"/>
              </a:ext>
            </a:extLst>
          </p:cNvPr>
          <p:cNvPicPr/>
          <p:nvPr/>
        </p:nvPicPr>
        <p:blipFill>
          <a:blip r:embed="rId5"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08090F"/>
          </a:solidFill>
        </p:spPr>
        <p:txBody>
          <a:bodyPr wrap="square" lIns="0" tIns="0" rIns="0" bIns="0" rtlCol="0"/>
          <a:lstStyle/>
          <a:p>
            <a:endParaRPr/>
          </a:p>
        </p:txBody>
      </p:sp>
      <p:pic>
        <p:nvPicPr>
          <p:cNvPr id="3" name="object 3"/>
          <p:cNvPicPr/>
          <p:nvPr/>
        </p:nvPicPr>
        <p:blipFill>
          <a:blip r:embed="rId3" cstate="print"/>
          <a:stretch>
            <a:fillRect/>
          </a:stretch>
        </p:blipFill>
        <p:spPr>
          <a:xfrm>
            <a:off x="0" y="2"/>
            <a:ext cx="18287999" cy="5458236"/>
          </a:xfrm>
          <a:prstGeom prst="rect">
            <a:avLst/>
          </a:prstGeom>
        </p:spPr>
      </p:pic>
      <p:pic>
        <p:nvPicPr>
          <p:cNvPr id="4" name="object 4"/>
          <p:cNvPicPr/>
          <p:nvPr/>
        </p:nvPicPr>
        <p:blipFill>
          <a:blip r:embed="rId4" cstate="email">
            <a:extLst>
              <a:ext uri="{28A0092B-C50C-407E-A947-70E740481C1C}">
                <a14:useLocalDpi xmlns:a14="http://schemas.microsoft.com/office/drawing/2010/main"/>
              </a:ext>
            </a:extLst>
          </a:blip>
          <a:stretch>
            <a:fillRect/>
          </a:stretch>
        </p:blipFill>
        <p:spPr>
          <a:xfrm>
            <a:off x="1247775" y="7183008"/>
            <a:ext cx="114300" cy="114300"/>
          </a:xfrm>
          <a:prstGeom prst="rect">
            <a:avLst/>
          </a:prstGeom>
        </p:spPr>
      </p:pic>
      <p:pic>
        <p:nvPicPr>
          <p:cNvPr id="5" name="object 5"/>
          <p:cNvPicPr/>
          <p:nvPr/>
        </p:nvPicPr>
        <p:blipFill>
          <a:blip r:embed="rId4" cstate="email">
            <a:extLst>
              <a:ext uri="{28A0092B-C50C-407E-A947-70E740481C1C}">
                <a14:useLocalDpi xmlns:a14="http://schemas.microsoft.com/office/drawing/2010/main"/>
              </a:ext>
            </a:extLst>
          </a:blip>
          <a:stretch>
            <a:fillRect/>
          </a:stretch>
        </p:blipFill>
        <p:spPr>
          <a:xfrm>
            <a:off x="1247771" y="7602108"/>
            <a:ext cx="114299" cy="114299"/>
          </a:xfrm>
          <a:prstGeom prst="rect">
            <a:avLst/>
          </a:prstGeom>
        </p:spPr>
      </p:pic>
      <p:pic>
        <p:nvPicPr>
          <p:cNvPr id="6" name="object 6"/>
          <p:cNvPicPr/>
          <p:nvPr/>
        </p:nvPicPr>
        <p:blipFill>
          <a:blip r:embed="rId4" cstate="email">
            <a:extLst>
              <a:ext uri="{28A0092B-C50C-407E-A947-70E740481C1C}">
                <a14:useLocalDpi xmlns:a14="http://schemas.microsoft.com/office/drawing/2010/main"/>
              </a:ext>
            </a:extLst>
          </a:blip>
          <a:stretch>
            <a:fillRect/>
          </a:stretch>
        </p:blipFill>
        <p:spPr>
          <a:xfrm>
            <a:off x="1247771" y="8021207"/>
            <a:ext cx="114299" cy="114299"/>
          </a:xfrm>
          <a:prstGeom prst="rect">
            <a:avLst/>
          </a:prstGeom>
        </p:spPr>
      </p:pic>
      <p:sp>
        <p:nvSpPr>
          <p:cNvPr id="7" name="object 7"/>
          <p:cNvSpPr txBox="1"/>
          <p:nvPr/>
        </p:nvSpPr>
        <p:spPr>
          <a:xfrm>
            <a:off x="1534067" y="6983620"/>
            <a:ext cx="2760980" cy="1282700"/>
          </a:xfrm>
          <a:prstGeom prst="rect">
            <a:avLst/>
          </a:prstGeom>
        </p:spPr>
        <p:txBody>
          <a:bodyPr vert="horz" wrap="square" lIns="0" tIns="12700" rIns="0" bIns="0" rtlCol="0">
            <a:spAutoFit/>
          </a:bodyPr>
          <a:lstStyle/>
          <a:p>
            <a:pPr marL="12700" marR="5080">
              <a:lnSpc>
                <a:spcPct val="114599"/>
              </a:lnSpc>
              <a:spcBef>
                <a:spcPts val="100"/>
              </a:spcBef>
            </a:pPr>
            <a:r>
              <a:rPr sz="2400" dirty="0">
                <a:solidFill>
                  <a:srgbClr val="FFFFFF"/>
                </a:solidFill>
                <a:latin typeface="Verdana"/>
                <a:cs typeface="Verdana"/>
              </a:rPr>
              <a:t>Vacuums</a:t>
            </a:r>
            <a:r>
              <a:rPr sz="2400" spc="90" dirty="0">
                <a:solidFill>
                  <a:srgbClr val="FFFFFF"/>
                </a:solidFill>
                <a:latin typeface="Verdana"/>
                <a:cs typeface="Verdana"/>
              </a:rPr>
              <a:t> </a:t>
            </a:r>
            <a:r>
              <a:rPr sz="2400" spc="-10" dirty="0">
                <a:solidFill>
                  <a:srgbClr val="FFFFFF"/>
                </a:solidFill>
                <a:latin typeface="Verdana"/>
                <a:cs typeface="Verdana"/>
              </a:rPr>
              <a:t>(HEPA) </a:t>
            </a:r>
            <a:r>
              <a:rPr sz="2400" spc="-45" dirty="0">
                <a:solidFill>
                  <a:srgbClr val="FFFFFF"/>
                </a:solidFill>
                <a:latin typeface="Verdana"/>
                <a:cs typeface="Verdana"/>
              </a:rPr>
              <a:t>Mircofibre</a:t>
            </a:r>
            <a:r>
              <a:rPr sz="2400" spc="-155" dirty="0">
                <a:solidFill>
                  <a:srgbClr val="FFFFFF"/>
                </a:solidFill>
                <a:latin typeface="Verdana"/>
                <a:cs typeface="Verdana"/>
              </a:rPr>
              <a:t> </a:t>
            </a:r>
            <a:r>
              <a:rPr sz="2400" spc="-10" dirty="0">
                <a:solidFill>
                  <a:srgbClr val="FFFFFF"/>
                </a:solidFill>
                <a:latin typeface="Verdana"/>
                <a:cs typeface="Verdana"/>
              </a:rPr>
              <a:t>cloths </a:t>
            </a:r>
            <a:r>
              <a:rPr sz="2400" spc="-120" dirty="0">
                <a:solidFill>
                  <a:srgbClr val="FFFFFF"/>
                </a:solidFill>
                <a:latin typeface="Verdana"/>
                <a:cs typeface="Verdana"/>
              </a:rPr>
              <a:t>UV</a:t>
            </a:r>
            <a:r>
              <a:rPr sz="2400" spc="-114" dirty="0">
                <a:solidFill>
                  <a:srgbClr val="FFFFFF"/>
                </a:solidFill>
                <a:latin typeface="Verdana"/>
                <a:cs typeface="Verdana"/>
              </a:rPr>
              <a:t> </a:t>
            </a:r>
            <a:r>
              <a:rPr sz="2400" spc="-90" dirty="0">
                <a:solidFill>
                  <a:srgbClr val="FFFFFF"/>
                </a:solidFill>
                <a:latin typeface="Verdana"/>
                <a:cs typeface="Verdana"/>
              </a:rPr>
              <a:t>light</a:t>
            </a:r>
            <a:r>
              <a:rPr sz="2400" spc="-110" dirty="0">
                <a:solidFill>
                  <a:srgbClr val="FFFFFF"/>
                </a:solidFill>
                <a:latin typeface="Verdana"/>
                <a:cs typeface="Verdana"/>
              </a:rPr>
              <a:t> </a:t>
            </a:r>
            <a:r>
              <a:rPr sz="2400" spc="-70" dirty="0">
                <a:solidFill>
                  <a:srgbClr val="FFFFFF"/>
                </a:solidFill>
                <a:latin typeface="Verdana"/>
                <a:cs typeface="Verdana"/>
              </a:rPr>
              <a:t>santisizers</a:t>
            </a:r>
            <a:endParaRPr sz="2400">
              <a:latin typeface="Verdana"/>
              <a:cs typeface="Verdana"/>
            </a:endParaRPr>
          </a:p>
        </p:txBody>
      </p:sp>
      <p:sp>
        <p:nvSpPr>
          <p:cNvPr id="9" name="object 9"/>
          <p:cNvSpPr txBox="1"/>
          <p:nvPr/>
        </p:nvSpPr>
        <p:spPr>
          <a:xfrm>
            <a:off x="920180" y="5925791"/>
            <a:ext cx="5949950" cy="695960"/>
          </a:xfrm>
          <a:prstGeom prst="rect">
            <a:avLst/>
          </a:prstGeom>
        </p:spPr>
        <p:txBody>
          <a:bodyPr vert="horz" wrap="square" lIns="0" tIns="12700" rIns="0" bIns="0" rtlCol="0">
            <a:spAutoFit/>
          </a:bodyPr>
          <a:lstStyle/>
          <a:p>
            <a:pPr marL="12700">
              <a:lnSpc>
                <a:spcPct val="100000"/>
              </a:lnSpc>
              <a:spcBef>
                <a:spcPts val="100"/>
              </a:spcBef>
            </a:pPr>
            <a:r>
              <a:rPr sz="4400" b="1" spc="-135" dirty="0">
                <a:solidFill>
                  <a:srgbClr val="FFFFFF"/>
                </a:solidFill>
                <a:latin typeface="Verdana"/>
                <a:cs typeface="Verdana"/>
              </a:rPr>
              <a:t>Types</a:t>
            </a:r>
            <a:r>
              <a:rPr sz="4400" b="1" spc="-235" dirty="0">
                <a:solidFill>
                  <a:srgbClr val="FFFFFF"/>
                </a:solidFill>
                <a:latin typeface="Verdana"/>
                <a:cs typeface="Verdana"/>
              </a:rPr>
              <a:t> </a:t>
            </a:r>
            <a:r>
              <a:rPr sz="4400" b="1" spc="-270" dirty="0">
                <a:solidFill>
                  <a:srgbClr val="FFFFFF"/>
                </a:solidFill>
                <a:latin typeface="Verdana"/>
                <a:cs typeface="Verdana"/>
              </a:rPr>
              <a:t>of</a:t>
            </a:r>
            <a:r>
              <a:rPr sz="4400" b="1" spc="-185" dirty="0">
                <a:solidFill>
                  <a:srgbClr val="FFFFFF"/>
                </a:solidFill>
                <a:latin typeface="Verdana"/>
                <a:cs typeface="Verdana"/>
              </a:rPr>
              <a:t> </a:t>
            </a:r>
            <a:r>
              <a:rPr sz="4400" b="1" spc="-60" dirty="0">
                <a:solidFill>
                  <a:srgbClr val="FFFFFF"/>
                </a:solidFill>
                <a:latin typeface="Verdana"/>
                <a:cs typeface="Verdana"/>
              </a:rPr>
              <a:t>equipment</a:t>
            </a:r>
            <a:endParaRPr sz="4400">
              <a:latin typeface="Verdana"/>
              <a:cs typeface="Verdana"/>
            </a:endParaRPr>
          </a:p>
        </p:txBody>
      </p:sp>
      <p:pic>
        <p:nvPicPr>
          <p:cNvPr id="10" name="object 8">
            <a:hlinkClick r:id="rId5" action="ppaction://hlinksldjump"/>
            <a:extLst>
              <a:ext uri="{FF2B5EF4-FFF2-40B4-BE49-F238E27FC236}">
                <a16:creationId xmlns:a16="http://schemas.microsoft.com/office/drawing/2014/main" id="{C59A84C6-46C0-F99E-42F4-C15A6409E53B}"/>
              </a:ext>
            </a:extLst>
          </p:cNvPr>
          <p:cNvPicPr/>
          <p:nvPr/>
        </p:nvPicPr>
        <p:blipFill>
          <a:blip r:embed="rId6"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pic>
        <p:nvPicPr>
          <p:cNvPr id="11" name="Picture 10">
            <a:extLst>
              <a:ext uri="{FF2B5EF4-FFF2-40B4-BE49-F238E27FC236}">
                <a16:creationId xmlns:a16="http://schemas.microsoft.com/office/drawing/2014/main" id="{28155BA8-6FF4-37E3-A5A2-AA3A0190F2E3}"/>
              </a:ext>
            </a:extLst>
          </p:cNvPr>
          <p:cNvPicPr>
            <a:picLocks noChangeAspect="1"/>
          </p:cNvPicPr>
          <p:nvPr/>
        </p:nvPicPr>
        <p:blipFill>
          <a:blip r:embed="rId7"/>
          <a:stretch>
            <a:fillRect/>
          </a:stretch>
        </p:blipFill>
        <p:spPr>
          <a:xfrm>
            <a:off x="9448800" y="4643265"/>
            <a:ext cx="5449060" cy="543000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6999"/>
          </a:xfrm>
          <a:prstGeom prst="rect">
            <a:avLst/>
          </a:prstGeom>
        </p:spPr>
      </p:pic>
      <p:sp>
        <p:nvSpPr>
          <p:cNvPr id="3" name="object 3"/>
          <p:cNvSpPr/>
          <p:nvPr/>
        </p:nvSpPr>
        <p:spPr>
          <a:xfrm>
            <a:off x="0" y="0"/>
            <a:ext cx="18288000" cy="10287000"/>
          </a:xfrm>
          <a:custGeom>
            <a:avLst/>
            <a:gdLst/>
            <a:ahLst/>
            <a:cxnLst/>
            <a:rect l="l" t="t" r="r" b="b"/>
            <a:pathLst>
              <a:path w="18288000" h="10287000">
                <a:moveTo>
                  <a:pt x="18287999" y="10286999"/>
                </a:moveTo>
                <a:lnTo>
                  <a:pt x="0" y="10286999"/>
                </a:lnTo>
                <a:lnTo>
                  <a:pt x="0" y="0"/>
                </a:lnTo>
                <a:lnTo>
                  <a:pt x="18287999" y="0"/>
                </a:lnTo>
                <a:lnTo>
                  <a:pt x="18287999" y="10286999"/>
                </a:lnTo>
                <a:close/>
              </a:path>
            </a:pathLst>
          </a:custGeom>
          <a:solidFill>
            <a:srgbClr val="000000">
              <a:alpha val="66668"/>
            </a:srgbClr>
          </a:solidFill>
        </p:spPr>
        <p:txBody>
          <a:bodyPr wrap="square" lIns="0" tIns="0" rIns="0" bIns="0" rtlCol="0"/>
          <a:lstStyle/>
          <a:p>
            <a:endParaRPr/>
          </a:p>
        </p:txBody>
      </p:sp>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
        <p:nvSpPr>
          <p:cNvPr id="6" name="object 6"/>
          <p:cNvSpPr txBox="1"/>
          <p:nvPr/>
        </p:nvSpPr>
        <p:spPr>
          <a:xfrm>
            <a:off x="8730443" y="7115874"/>
            <a:ext cx="532765" cy="1470025"/>
          </a:xfrm>
          <a:prstGeom prst="rect">
            <a:avLst/>
          </a:prstGeom>
        </p:spPr>
        <p:txBody>
          <a:bodyPr vert="horz" wrap="square" lIns="0" tIns="15875" rIns="0" bIns="0" rtlCol="0">
            <a:spAutoFit/>
          </a:bodyPr>
          <a:lstStyle/>
          <a:p>
            <a:pPr marL="12700">
              <a:lnSpc>
                <a:spcPct val="100000"/>
              </a:lnSpc>
              <a:spcBef>
                <a:spcPts val="125"/>
              </a:spcBef>
            </a:pPr>
            <a:r>
              <a:rPr sz="9450" b="1" spc="-2805" dirty="0">
                <a:solidFill>
                  <a:srgbClr val="3DC1C6"/>
                </a:solidFill>
                <a:latin typeface="Verdana"/>
                <a:cs typeface="Verdana"/>
              </a:rPr>
              <a:t>1</a:t>
            </a:r>
            <a:endParaRPr sz="9450">
              <a:latin typeface="Verdana"/>
              <a:cs typeface="Verdana"/>
            </a:endParaRPr>
          </a:p>
        </p:txBody>
      </p:sp>
      <p:sp>
        <p:nvSpPr>
          <p:cNvPr id="7" name="object 2">
            <a:extLst>
              <a:ext uri="{FF2B5EF4-FFF2-40B4-BE49-F238E27FC236}">
                <a16:creationId xmlns:a16="http://schemas.microsoft.com/office/drawing/2014/main" id="{BE4880FF-960A-560A-33FE-91B379C8FEDE}"/>
              </a:ext>
            </a:extLst>
          </p:cNvPr>
          <p:cNvSpPr/>
          <p:nvPr/>
        </p:nvSpPr>
        <p:spPr>
          <a:xfrm>
            <a:off x="0" y="-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pic>
        <p:nvPicPr>
          <p:cNvPr id="4" name="object 4"/>
          <p:cNvPicPr/>
          <p:nvPr/>
        </p:nvPicPr>
        <p:blipFill>
          <a:blip r:embed="rId4" cstate="email">
            <a:extLst>
              <a:ext uri="{28A0092B-C50C-407E-A947-70E740481C1C}">
                <a14:useLocalDpi xmlns:a14="http://schemas.microsoft.com/office/drawing/2010/main"/>
              </a:ext>
            </a:extLst>
          </a:blip>
          <a:stretch>
            <a:fillRect/>
          </a:stretch>
        </p:blipFill>
        <p:spPr>
          <a:xfrm>
            <a:off x="457200" y="342900"/>
            <a:ext cx="1586149" cy="1544666"/>
          </a:xfrm>
          <a:prstGeom prst="rect">
            <a:avLst/>
          </a:prstGeom>
        </p:spPr>
      </p:pic>
      <p:sp>
        <p:nvSpPr>
          <p:cNvPr id="8" name="TextBox 7">
            <a:extLst>
              <a:ext uri="{FF2B5EF4-FFF2-40B4-BE49-F238E27FC236}">
                <a16:creationId xmlns:a16="http://schemas.microsoft.com/office/drawing/2014/main" id="{3F5F7667-DC6B-12C3-EB91-9C7569F6F64D}"/>
              </a:ext>
            </a:extLst>
          </p:cNvPr>
          <p:cNvSpPr txBox="1"/>
          <p:nvPr/>
        </p:nvSpPr>
        <p:spPr>
          <a:xfrm>
            <a:off x="2252808" y="594362"/>
            <a:ext cx="14020800" cy="923330"/>
          </a:xfrm>
          <a:prstGeom prst="rect">
            <a:avLst/>
          </a:prstGeom>
          <a:noFill/>
        </p:spPr>
        <p:txBody>
          <a:bodyPr wrap="square" rtlCol="0">
            <a:spAutoFit/>
          </a:bodyPr>
          <a:lstStyle/>
          <a:p>
            <a:r>
              <a:rPr lang="en-US" sz="5400" dirty="0"/>
              <a:t>2 Written Task– Working with surfaces</a:t>
            </a:r>
            <a:endParaRPr lang="en-AU" sz="5400" dirty="0"/>
          </a:p>
        </p:txBody>
      </p:sp>
      <p:sp>
        <p:nvSpPr>
          <p:cNvPr id="10" name="TextBox 9">
            <a:extLst>
              <a:ext uri="{FF2B5EF4-FFF2-40B4-BE49-F238E27FC236}">
                <a16:creationId xmlns:a16="http://schemas.microsoft.com/office/drawing/2014/main" id="{38350643-DCEF-1CAC-E902-3B20BED5AD43}"/>
              </a:ext>
            </a:extLst>
          </p:cNvPr>
          <p:cNvSpPr txBox="1"/>
          <p:nvPr/>
        </p:nvSpPr>
        <p:spPr>
          <a:xfrm>
            <a:off x="848744" y="2191760"/>
            <a:ext cx="16296161" cy="5262979"/>
          </a:xfrm>
          <a:prstGeom prst="rect">
            <a:avLst/>
          </a:prstGeom>
          <a:noFill/>
        </p:spPr>
        <p:txBody>
          <a:bodyPr wrap="square" rtlCol="0">
            <a:spAutoFit/>
          </a:bodyPr>
          <a:lstStyle/>
          <a:p>
            <a:r>
              <a:rPr lang="en-US" sz="2800" dirty="0">
                <a:solidFill>
                  <a:srgbClr val="0070C0"/>
                </a:solidFill>
              </a:rPr>
              <a:t>For each of the following surfaces, write down whether or not it’s minimally touched or frequently</a:t>
            </a:r>
          </a:p>
          <a:p>
            <a:r>
              <a:rPr lang="en-US" sz="2800" dirty="0">
                <a:solidFill>
                  <a:srgbClr val="0070C0"/>
                </a:solidFill>
              </a:rPr>
              <a:t>and how you would clean it.</a:t>
            </a:r>
          </a:p>
          <a:p>
            <a:r>
              <a:rPr lang="en-US" sz="2800" dirty="0">
                <a:solidFill>
                  <a:srgbClr val="0070C0"/>
                </a:solidFill>
              </a:rPr>
              <a:t>1. Carpeted Floors</a:t>
            </a:r>
          </a:p>
          <a:p>
            <a:r>
              <a:rPr lang="en-US" sz="2800" dirty="0"/>
              <a:t>• Frequently touched, vacuum cleaner</a:t>
            </a:r>
          </a:p>
          <a:p>
            <a:r>
              <a:rPr lang="en-US" sz="2800" dirty="0">
                <a:solidFill>
                  <a:srgbClr val="0070C0"/>
                </a:solidFill>
              </a:rPr>
              <a:t>2. Front reception desk</a:t>
            </a:r>
          </a:p>
          <a:p>
            <a:r>
              <a:rPr lang="en-US" sz="2800" dirty="0"/>
              <a:t>• Frequently touched, detergent followed by disinfectant.</a:t>
            </a:r>
          </a:p>
          <a:p>
            <a:r>
              <a:rPr lang="en-US" sz="2800" dirty="0">
                <a:solidFill>
                  <a:srgbClr val="0070C0"/>
                </a:solidFill>
              </a:rPr>
              <a:t>3. Waiting room chairs</a:t>
            </a:r>
          </a:p>
          <a:p>
            <a:r>
              <a:rPr lang="en-US" sz="2800" dirty="0"/>
              <a:t>• Frequently touched, detergent followed by disinfectant.</a:t>
            </a:r>
          </a:p>
          <a:p>
            <a:r>
              <a:rPr lang="en-US" sz="2800" dirty="0">
                <a:solidFill>
                  <a:srgbClr val="0070C0"/>
                </a:solidFill>
              </a:rPr>
              <a:t>4. Spill on the tiles</a:t>
            </a:r>
          </a:p>
          <a:p>
            <a:r>
              <a:rPr lang="en-US" sz="2800" dirty="0"/>
              <a:t>• Minimally touched, detergent solution</a:t>
            </a:r>
          </a:p>
          <a:p>
            <a:r>
              <a:rPr lang="en-US" sz="2800" dirty="0">
                <a:solidFill>
                  <a:srgbClr val="0070C0"/>
                </a:solidFill>
              </a:rPr>
              <a:t>5. Windows</a:t>
            </a:r>
          </a:p>
          <a:p>
            <a:r>
              <a:rPr lang="en-US" sz="2800" dirty="0"/>
              <a:t>• Minimally touched, detergent solution</a:t>
            </a:r>
            <a:endParaRPr lang="en-AU" sz="2800" dirty="0"/>
          </a:p>
        </p:txBody>
      </p:sp>
      <p:pic>
        <p:nvPicPr>
          <p:cNvPr id="9" name="Picture 8">
            <a:extLst>
              <a:ext uri="{FF2B5EF4-FFF2-40B4-BE49-F238E27FC236}">
                <a16:creationId xmlns:a16="http://schemas.microsoft.com/office/drawing/2014/main" id="{31C09D9E-8E73-2F1C-7AE1-1B46980A1C67}"/>
              </a:ext>
            </a:extLst>
          </p:cNvPr>
          <p:cNvPicPr>
            <a:picLocks noChangeAspect="1"/>
          </p:cNvPicPr>
          <p:nvPr/>
        </p:nvPicPr>
        <p:blipFill>
          <a:blip r:embed="rId5"/>
          <a:stretch>
            <a:fillRect/>
          </a:stretch>
        </p:blipFill>
        <p:spPr>
          <a:xfrm>
            <a:off x="734443" y="3591065"/>
            <a:ext cx="16524761" cy="409435"/>
          </a:xfrm>
          <a:prstGeom prst="rect">
            <a:avLst/>
          </a:prstGeom>
        </p:spPr>
      </p:pic>
      <p:pic>
        <p:nvPicPr>
          <p:cNvPr id="11" name="Picture 10">
            <a:extLst>
              <a:ext uri="{FF2B5EF4-FFF2-40B4-BE49-F238E27FC236}">
                <a16:creationId xmlns:a16="http://schemas.microsoft.com/office/drawing/2014/main" id="{9C7DF7A9-2D46-F3B7-BBF6-C5D6C89D52A9}"/>
              </a:ext>
            </a:extLst>
          </p:cNvPr>
          <p:cNvPicPr>
            <a:picLocks noChangeAspect="1"/>
          </p:cNvPicPr>
          <p:nvPr/>
        </p:nvPicPr>
        <p:blipFill>
          <a:blip r:embed="rId5"/>
          <a:stretch>
            <a:fillRect/>
          </a:stretch>
        </p:blipFill>
        <p:spPr>
          <a:xfrm>
            <a:off x="762211" y="4393650"/>
            <a:ext cx="16524761" cy="409435"/>
          </a:xfrm>
          <a:prstGeom prst="rect">
            <a:avLst/>
          </a:prstGeom>
        </p:spPr>
      </p:pic>
      <p:pic>
        <p:nvPicPr>
          <p:cNvPr id="12" name="Picture 11">
            <a:extLst>
              <a:ext uri="{FF2B5EF4-FFF2-40B4-BE49-F238E27FC236}">
                <a16:creationId xmlns:a16="http://schemas.microsoft.com/office/drawing/2014/main" id="{89F397CE-72C4-42FE-C241-2A6B4D54A232}"/>
              </a:ext>
            </a:extLst>
          </p:cNvPr>
          <p:cNvPicPr>
            <a:picLocks noChangeAspect="1"/>
          </p:cNvPicPr>
          <p:nvPr/>
        </p:nvPicPr>
        <p:blipFill>
          <a:blip r:embed="rId5"/>
          <a:stretch>
            <a:fillRect/>
          </a:stretch>
        </p:blipFill>
        <p:spPr>
          <a:xfrm>
            <a:off x="734442" y="5267465"/>
            <a:ext cx="16524761" cy="409435"/>
          </a:xfrm>
          <a:prstGeom prst="rect">
            <a:avLst/>
          </a:prstGeom>
        </p:spPr>
      </p:pic>
      <p:pic>
        <p:nvPicPr>
          <p:cNvPr id="13" name="Picture 12">
            <a:extLst>
              <a:ext uri="{FF2B5EF4-FFF2-40B4-BE49-F238E27FC236}">
                <a16:creationId xmlns:a16="http://schemas.microsoft.com/office/drawing/2014/main" id="{4AB3C7E4-AD9A-D347-C14B-2AB9C1AFEB17}"/>
              </a:ext>
            </a:extLst>
          </p:cNvPr>
          <p:cNvPicPr>
            <a:picLocks noChangeAspect="1"/>
          </p:cNvPicPr>
          <p:nvPr/>
        </p:nvPicPr>
        <p:blipFill>
          <a:blip r:embed="rId5"/>
          <a:stretch>
            <a:fillRect/>
          </a:stretch>
        </p:blipFill>
        <p:spPr>
          <a:xfrm>
            <a:off x="734441" y="6085106"/>
            <a:ext cx="16524761" cy="409435"/>
          </a:xfrm>
          <a:prstGeom prst="rect">
            <a:avLst/>
          </a:prstGeom>
        </p:spPr>
      </p:pic>
      <p:pic>
        <p:nvPicPr>
          <p:cNvPr id="14" name="Picture 13">
            <a:extLst>
              <a:ext uri="{FF2B5EF4-FFF2-40B4-BE49-F238E27FC236}">
                <a16:creationId xmlns:a16="http://schemas.microsoft.com/office/drawing/2014/main" id="{4A453740-AC66-DF8A-A0B3-67C1FFD679F0}"/>
              </a:ext>
            </a:extLst>
          </p:cNvPr>
          <p:cNvPicPr>
            <a:picLocks noChangeAspect="1"/>
          </p:cNvPicPr>
          <p:nvPr/>
        </p:nvPicPr>
        <p:blipFill>
          <a:blip r:embed="rId5"/>
          <a:stretch>
            <a:fillRect/>
          </a:stretch>
        </p:blipFill>
        <p:spPr>
          <a:xfrm>
            <a:off x="620144" y="6935655"/>
            <a:ext cx="16524761" cy="409435"/>
          </a:xfrm>
          <a:prstGeom prst="rect">
            <a:avLst/>
          </a:prstGeom>
        </p:spPr>
      </p:pic>
      <p:pic>
        <p:nvPicPr>
          <p:cNvPr id="15" name="object 8">
            <a:hlinkClick r:id="rId6" action="ppaction://hlinksldjump"/>
            <a:extLst>
              <a:ext uri="{FF2B5EF4-FFF2-40B4-BE49-F238E27FC236}">
                <a16:creationId xmlns:a16="http://schemas.microsoft.com/office/drawing/2014/main" id="{84D92E2C-DD8A-B75C-5926-9D6C978CBF7E}"/>
              </a:ext>
            </a:extLst>
          </p:cNvPr>
          <p:cNvPicPr/>
          <p:nvPr/>
        </p:nvPicPr>
        <p:blipFill>
          <a:blip r:embed="rId3" cstate="email">
            <a:extLst>
              <a:ext uri="{28A0092B-C50C-407E-A947-70E740481C1C}">
                <a14:useLocalDpi xmlns:a14="http://schemas.microsoft.com/office/drawing/2010/main"/>
              </a:ext>
            </a:extLst>
          </a:blip>
          <a:stretch>
            <a:fillRect/>
          </a:stretch>
        </p:blipFill>
        <p:spPr>
          <a:xfrm>
            <a:off x="17210561" y="9410700"/>
            <a:ext cx="942974" cy="723899"/>
          </a:xfrm>
          <a:prstGeom prst="rect">
            <a:avLst/>
          </a:prstGeom>
        </p:spPr>
      </p:pic>
    </p:spTree>
    <p:extLst>
      <p:ext uri="{BB962C8B-B14F-4D97-AF65-F5344CB8AC3E}">
        <p14:creationId xmlns:p14="http://schemas.microsoft.com/office/powerpoint/2010/main" val="303565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08090F"/>
          </a:solidFill>
        </p:spPr>
        <p:txBody>
          <a:bodyPr wrap="square" lIns="0" tIns="0" rIns="0" bIns="0" rtlCol="0"/>
          <a:lstStyle/>
          <a:p>
            <a:endParaRPr/>
          </a:p>
        </p:txBody>
      </p:sp>
      <p:pic>
        <p:nvPicPr>
          <p:cNvPr id="3" name="object 3"/>
          <p:cNvPicPr/>
          <p:nvPr/>
        </p:nvPicPr>
        <p:blipFill>
          <a:blip r:embed="rId2" cstate="print"/>
          <a:stretch>
            <a:fillRect/>
          </a:stretch>
        </p:blipFill>
        <p:spPr>
          <a:xfrm>
            <a:off x="0" y="0"/>
            <a:ext cx="18287999" cy="5458236"/>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247775" y="7097298"/>
            <a:ext cx="114300" cy="114300"/>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247771" y="7516399"/>
            <a:ext cx="114299" cy="114299"/>
          </a:xfrm>
          <a:prstGeom prst="rect">
            <a:avLst/>
          </a:prstGeom>
        </p:spPr>
      </p:pic>
      <p:pic>
        <p:nvPicPr>
          <p:cNvPr id="6" name="object 6"/>
          <p:cNvPicPr/>
          <p:nvPr/>
        </p:nvPicPr>
        <p:blipFill>
          <a:blip r:embed="rId4" cstate="email">
            <a:extLst>
              <a:ext uri="{28A0092B-C50C-407E-A947-70E740481C1C}">
                <a14:useLocalDpi xmlns:a14="http://schemas.microsoft.com/office/drawing/2010/main"/>
              </a:ext>
            </a:extLst>
          </a:blip>
          <a:stretch>
            <a:fillRect/>
          </a:stretch>
        </p:blipFill>
        <p:spPr>
          <a:xfrm>
            <a:off x="1247771" y="7935497"/>
            <a:ext cx="114299" cy="114299"/>
          </a:xfrm>
          <a:prstGeom prst="rect">
            <a:avLst/>
          </a:prstGeom>
        </p:spPr>
      </p:pic>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1247771" y="8354597"/>
            <a:ext cx="114299" cy="114299"/>
          </a:xfrm>
          <a:prstGeom prst="rect">
            <a:avLst/>
          </a:prstGeom>
        </p:spPr>
      </p:pic>
      <p:pic>
        <p:nvPicPr>
          <p:cNvPr id="8" name="object 8"/>
          <p:cNvPicPr/>
          <p:nvPr/>
        </p:nvPicPr>
        <p:blipFill>
          <a:blip r:embed="rId3" cstate="email">
            <a:extLst>
              <a:ext uri="{28A0092B-C50C-407E-A947-70E740481C1C}">
                <a14:useLocalDpi xmlns:a14="http://schemas.microsoft.com/office/drawing/2010/main"/>
              </a:ext>
            </a:extLst>
          </a:blip>
          <a:stretch>
            <a:fillRect/>
          </a:stretch>
        </p:blipFill>
        <p:spPr>
          <a:xfrm>
            <a:off x="1247771" y="8773696"/>
            <a:ext cx="114299" cy="114299"/>
          </a:xfrm>
          <a:prstGeom prst="rect">
            <a:avLst/>
          </a:prstGeom>
        </p:spPr>
      </p:pic>
      <p:pic>
        <p:nvPicPr>
          <p:cNvPr id="9" name="object 9"/>
          <p:cNvPicPr/>
          <p:nvPr/>
        </p:nvPicPr>
        <p:blipFill>
          <a:blip r:embed="rId3" cstate="email">
            <a:extLst>
              <a:ext uri="{28A0092B-C50C-407E-A947-70E740481C1C}">
                <a14:useLocalDpi xmlns:a14="http://schemas.microsoft.com/office/drawing/2010/main"/>
              </a:ext>
            </a:extLst>
          </a:blip>
          <a:stretch>
            <a:fillRect/>
          </a:stretch>
        </p:blipFill>
        <p:spPr>
          <a:xfrm>
            <a:off x="1247771" y="9192798"/>
            <a:ext cx="114299" cy="114299"/>
          </a:xfrm>
          <a:prstGeom prst="rect">
            <a:avLst/>
          </a:prstGeom>
        </p:spPr>
      </p:pic>
      <p:pic>
        <p:nvPicPr>
          <p:cNvPr id="10" name="object 10"/>
          <p:cNvPicPr/>
          <p:nvPr/>
        </p:nvPicPr>
        <p:blipFill>
          <a:blip r:embed="rId3" cstate="email">
            <a:extLst>
              <a:ext uri="{28A0092B-C50C-407E-A947-70E740481C1C}">
                <a14:useLocalDpi xmlns:a14="http://schemas.microsoft.com/office/drawing/2010/main"/>
              </a:ext>
            </a:extLst>
          </a:blip>
          <a:stretch>
            <a:fillRect/>
          </a:stretch>
        </p:blipFill>
        <p:spPr>
          <a:xfrm>
            <a:off x="1247771" y="9611897"/>
            <a:ext cx="114299" cy="114299"/>
          </a:xfrm>
          <a:prstGeom prst="rect">
            <a:avLst/>
          </a:prstGeom>
        </p:spPr>
      </p:pic>
      <p:sp>
        <p:nvSpPr>
          <p:cNvPr id="11" name="object 11"/>
          <p:cNvSpPr txBox="1"/>
          <p:nvPr/>
        </p:nvSpPr>
        <p:spPr>
          <a:xfrm>
            <a:off x="1534067" y="6897910"/>
            <a:ext cx="5906135" cy="2959100"/>
          </a:xfrm>
          <a:prstGeom prst="rect">
            <a:avLst/>
          </a:prstGeom>
        </p:spPr>
        <p:txBody>
          <a:bodyPr vert="horz" wrap="square" lIns="0" tIns="12700" rIns="0" bIns="0" rtlCol="0">
            <a:spAutoFit/>
          </a:bodyPr>
          <a:lstStyle/>
          <a:p>
            <a:pPr marL="12700" marR="5080">
              <a:lnSpc>
                <a:spcPct val="114599"/>
              </a:lnSpc>
              <a:spcBef>
                <a:spcPts val="100"/>
              </a:spcBef>
            </a:pPr>
            <a:r>
              <a:rPr sz="2400" dirty="0">
                <a:solidFill>
                  <a:srgbClr val="FFFFFF"/>
                </a:solidFill>
                <a:latin typeface="Verdana"/>
                <a:cs typeface="Verdana"/>
              </a:rPr>
              <a:t>Chemical</a:t>
            </a:r>
            <a:r>
              <a:rPr sz="2400" spc="-105" dirty="0">
                <a:solidFill>
                  <a:srgbClr val="FFFFFF"/>
                </a:solidFill>
                <a:latin typeface="Verdana"/>
                <a:cs typeface="Verdana"/>
              </a:rPr>
              <a:t> </a:t>
            </a:r>
            <a:r>
              <a:rPr sz="2400" spc="-60" dirty="0">
                <a:solidFill>
                  <a:srgbClr val="FFFFFF"/>
                </a:solidFill>
                <a:latin typeface="Verdana"/>
                <a:cs typeface="Verdana"/>
              </a:rPr>
              <a:t>mixed</a:t>
            </a:r>
            <a:r>
              <a:rPr sz="2400" spc="-100" dirty="0">
                <a:solidFill>
                  <a:srgbClr val="FFFFFF"/>
                </a:solidFill>
                <a:latin typeface="Verdana"/>
                <a:cs typeface="Verdana"/>
              </a:rPr>
              <a:t> </a:t>
            </a:r>
            <a:r>
              <a:rPr sz="2400" dirty="0">
                <a:solidFill>
                  <a:srgbClr val="FFFFFF"/>
                </a:solidFill>
                <a:latin typeface="Verdana"/>
                <a:cs typeface="Verdana"/>
              </a:rPr>
              <a:t>on</a:t>
            </a:r>
            <a:r>
              <a:rPr sz="2400" spc="-105" dirty="0">
                <a:solidFill>
                  <a:srgbClr val="FFFFFF"/>
                </a:solidFill>
                <a:latin typeface="Verdana"/>
                <a:cs typeface="Verdana"/>
              </a:rPr>
              <a:t> </a:t>
            </a:r>
            <a:r>
              <a:rPr sz="2400" spc="-55" dirty="0">
                <a:solidFill>
                  <a:srgbClr val="FFFFFF"/>
                </a:solidFill>
                <a:latin typeface="Verdana"/>
                <a:cs typeface="Verdana"/>
              </a:rPr>
              <a:t>the</a:t>
            </a:r>
            <a:r>
              <a:rPr sz="2400" spc="-100" dirty="0">
                <a:solidFill>
                  <a:srgbClr val="FFFFFF"/>
                </a:solidFill>
                <a:latin typeface="Verdana"/>
                <a:cs typeface="Verdana"/>
              </a:rPr>
              <a:t> </a:t>
            </a:r>
            <a:r>
              <a:rPr sz="2400" spc="-60" dirty="0">
                <a:solidFill>
                  <a:srgbClr val="FFFFFF"/>
                </a:solidFill>
                <a:latin typeface="Verdana"/>
                <a:cs typeface="Verdana"/>
              </a:rPr>
              <a:t>job</a:t>
            </a:r>
            <a:r>
              <a:rPr sz="2400" spc="-105" dirty="0">
                <a:solidFill>
                  <a:srgbClr val="FFFFFF"/>
                </a:solidFill>
                <a:latin typeface="Verdana"/>
                <a:cs typeface="Verdana"/>
              </a:rPr>
              <a:t> </a:t>
            </a:r>
            <a:r>
              <a:rPr sz="2400" spc="-65" dirty="0">
                <a:solidFill>
                  <a:srgbClr val="FFFFFF"/>
                </a:solidFill>
                <a:latin typeface="Verdana"/>
                <a:cs typeface="Verdana"/>
              </a:rPr>
              <a:t>or</a:t>
            </a:r>
            <a:r>
              <a:rPr sz="2400" spc="-100" dirty="0">
                <a:solidFill>
                  <a:srgbClr val="FFFFFF"/>
                </a:solidFill>
                <a:latin typeface="Verdana"/>
                <a:cs typeface="Verdana"/>
              </a:rPr>
              <a:t> </a:t>
            </a:r>
            <a:r>
              <a:rPr sz="2400" spc="-35" dirty="0">
                <a:solidFill>
                  <a:srgbClr val="FFFFFF"/>
                </a:solidFill>
                <a:latin typeface="Verdana"/>
                <a:cs typeface="Verdana"/>
              </a:rPr>
              <a:t>premixed </a:t>
            </a:r>
            <a:r>
              <a:rPr sz="2400" spc="-80" dirty="0">
                <a:solidFill>
                  <a:srgbClr val="FFFFFF"/>
                </a:solidFill>
                <a:latin typeface="Verdana"/>
                <a:cs typeface="Verdana"/>
              </a:rPr>
              <a:t>Neutral</a:t>
            </a:r>
            <a:r>
              <a:rPr sz="2400" spc="-130" dirty="0">
                <a:solidFill>
                  <a:srgbClr val="FFFFFF"/>
                </a:solidFill>
                <a:latin typeface="Verdana"/>
                <a:cs typeface="Verdana"/>
              </a:rPr>
              <a:t> </a:t>
            </a:r>
            <a:r>
              <a:rPr sz="2400" spc="-50" dirty="0">
                <a:solidFill>
                  <a:srgbClr val="FFFFFF"/>
                </a:solidFill>
                <a:latin typeface="Verdana"/>
                <a:cs typeface="Verdana"/>
              </a:rPr>
              <a:t>pH</a:t>
            </a:r>
            <a:r>
              <a:rPr sz="2400" spc="-125" dirty="0">
                <a:solidFill>
                  <a:srgbClr val="FFFFFF"/>
                </a:solidFill>
                <a:latin typeface="Verdana"/>
                <a:cs typeface="Verdana"/>
              </a:rPr>
              <a:t> </a:t>
            </a:r>
            <a:r>
              <a:rPr sz="2400" spc="-10" dirty="0">
                <a:solidFill>
                  <a:srgbClr val="FFFFFF"/>
                </a:solidFill>
                <a:latin typeface="Verdana"/>
                <a:cs typeface="Verdana"/>
              </a:rPr>
              <a:t>detergents</a:t>
            </a:r>
            <a:endParaRPr sz="2400">
              <a:latin typeface="Verdana"/>
              <a:cs typeface="Verdana"/>
            </a:endParaRPr>
          </a:p>
          <a:p>
            <a:pPr marL="12700" marR="2643505">
              <a:lnSpc>
                <a:spcPct val="114599"/>
              </a:lnSpc>
            </a:pPr>
            <a:r>
              <a:rPr sz="2400" dirty="0">
                <a:solidFill>
                  <a:srgbClr val="FFFFFF"/>
                </a:solidFill>
                <a:latin typeface="Verdana"/>
                <a:cs typeface="Verdana"/>
              </a:rPr>
              <a:t>Acidic</a:t>
            </a:r>
            <a:r>
              <a:rPr sz="2400" spc="10" dirty="0">
                <a:solidFill>
                  <a:srgbClr val="FFFFFF"/>
                </a:solidFill>
                <a:latin typeface="Verdana"/>
                <a:cs typeface="Verdana"/>
              </a:rPr>
              <a:t> </a:t>
            </a:r>
            <a:r>
              <a:rPr sz="2400" spc="-10" dirty="0">
                <a:solidFill>
                  <a:srgbClr val="FFFFFF"/>
                </a:solidFill>
                <a:latin typeface="Verdana"/>
                <a:cs typeface="Verdana"/>
              </a:rPr>
              <a:t>cleaners </a:t>
            </a:r>
            <a:r>
              <a:rPr sz="2400" spc="-80" dirty="0">
                <a:solidFill>
                  <a:srgbClr val="FFFFFF"/>
                </a:solidFill>
                <a:latin typeface="Verdana"/>
                <a:cs typeface="Verdana"/>
              </a:rPr>
              <a:t>Graffiti</a:t>
            </a:r>
            <a:r>
              <a:rPr sz="2400" spc="-70" dirty="0">
                <a:solidFill>
                  <a:srgbClr val="FFFFFF"/>
                </a:solidFill>
                <a:latin typeface="Verdana"/>
                <a:cs typeface="Verdana"/>
              </a:rPr>
              <a:t> </a:t>
            </a:r>
            <a:r>
              <a:rPr sz="2400" spc="-10" dirty="0">
                <a:solidFill>
                  <a:srgbClr val="FFFFFF"/>
                </a:solidFill>
                <a:latin typeface="Verdana"/>
                <a:cs typeface="Verdana"/>
              </a:rPr>
              <a:t>remover </a:t>
            </a:r>
            <a:r>
              <a:rPr sz="2400" dirty="0">
                <a:solidFill>
                  <a:srgbClr val="FFFFFF"/>
                </a:solidFill>
                <a:latin typeface="Verdana"/>
                <a:cs typeface="Verdana"/>
              </a:rPr>
              <a:t>Bleach</a:t>
            </a:r>
            <a:r>
              <a:rPr sz="2400" spc="-204" dirty="0">
                <a:solidFill>
                  <a:srgbClr val="FFFFFF"/>
                </a:solidFill>
                <a:latin typeface="Verdana"/>
                <a:cs typeface="Verdana"/>
              </a:rPr>
              <a:t> </a:t>
            </a:r>
            <a:r>
              <a:rPr sz="2400" spc="-10" dirty="0">
                <a:solidFill>
                  <a:srgbClr val="FFFFFF"/>
                </a:solidFill>
                <a:latin typeface="Verdana"/>
                <a:cs typeface="Verdana"/>
              </a:rPr>
              <a:t>solutions </a:t>
            </a:r>
            <a:r>
              <a:rPr sz="2400" spc="-60" dirty="0">
                <a:solidFill>
                  <a:srgbClr val="FFFFFF"/>
                </a:solidFill>
                <a:latin typeface="Verdana"/>
                <a:cs typeface="Verdana"/>
              </a:rPr>
              <a:t>Disinfectant</a:t>
            </a:r>
            <a:r>
              <a:rPr sz="2400" spc="-125" dirty="0">
                <a:solidFill>
                  <a:srgbClr val="FFFFFF"/>
                </a:solidFill>
                <a:latin typeface="Verdana"/>
                <a:cs typeface="Verdana"/>
              </a:rPr>
              <a:t> </a:t>
            </a:r>
            <a:r>
              <a:rPr sz="2400" spc="-10" dirty="0">
                <a:solidFill>
                  <a:srgbClr val="FFFFFF"/>
                </a:solidFill>
                <a:latin typeface="Verdana"/>
                <a:cs typeface="Verdana"/>
              </a:rPr>
              <a:t>wipes </a:t>
            </a:r>
            <a:r>
              <a:rPr sz="2400" spc="-100" dirty="0">
                <a:solidFill>
                  <a:srgbClr val="FFFFFF"/>
                </a:solidFill>
                <a:latin typeface="Verdana"/>
                <a:cs typeface="Verdana"/>
              </a:rPr>
              <a:t>Ultraviolet</a:t>
            </a:r>
            <a:r>
              <a:rPr sz="2400" spc="-20" dirty="0">
                <a:solidFill>
                  <a:srgbClr val="FFFFFF"/>
                </a:solidFill>
                <a:latin typeface="Verdana"/>
                <a:cs typeface="Verdana"/>
              </a:rPr>
              <a:t> </a:t>
            </a:r>
            <a:r>
              <a:rPr sz="2400" spc="-40" dirty="0">
                <a:solidFill>
                  <a:srgbClr val="FFFFFF"/>
                </a:solidFill>
                <a:latin typeface="Verdana"/>
                <a:cs typeface="Verdana"/>
              </a:rPr>
              <a:t>disinfection</a:t>
            </a:r>
            <a:endParaRPr sz="2400">
              <a:latin typeface="Verdana"/>
              <a:cs typeface="Verdana"/>
            </a:endParaRPr>
          </a:p>
        </p:txBody>
      </p:sp>
      <p:sp>
        <p:nvSpPr>
          <p:cNvPr id="13" name="object 13"/>
          <p:cNvSpPr txBox="1"/>
          <p:nvPr/>
        </p:nvSpPr>
        <p:spPr>
          <a:xfrm>
            <a:off x="920180" y="5925791"/>
            <a:ext cx="4960620" cy="695960"/>
          </a:xfrm>
          <a:prstGeom prst="rect">
            <a:avLst/>
          </a:prstGeom>
        </p:spPr>
        <p:txBody>
          <a:bodyPr vert="horz" wrap="square" lIns="0" tIns="12700" rIns="0" bIns="0" rtlCol="0">
            <a:spAutoFit/>
          </a:bodyPr>
          <a:lstStyle/>
          <a:p>
            <a:pPr marL="12700">
              <a:lnSpc>
                <a:spcPct val="100000"/>
              </a:lnSpc>
              <a:spcBef>
                <a:spcPts val="100"/>
              </a:spcBef>
            </a:pPr>
            <a:r>
              <a:rPr sz="4400" b="1" spc="-10" dirty="0">
                <a:solidFill>
                  <a:srgbClr val="FFFFFF"/>
                </a:solidFill>
                <a:latin typeface="Verdana"/>
                <a:cs typeface="Verdana"/>
              </a:rPr>
              <a:t>Cleaning</a:t>
            </a:r>
            <a:r>
              <a:rPr sz="4400" b="1" spc="-320" dirty="0">
                <a:solidFill>
                  <a:srgbClr val="FFFFFF"/>
                </a:solidFill>
                <a:latin typeface="Verdana"/>
                <a:cs typeface="Verdana"/>
              </a:rPr>
              <a:t> </a:t>
            </a:r>
            <a:r>
              <a:rPr sz="4400" b="1" spc="-55" dirty="0">
                <a:solidFill>
                  <a:srgbClr val="FFFFFF"/>
                </a:solidFill>
                <a:latin typeface="Verdana"/>
                <a:cs typeface="Verdana"/>
              </a:rPr>
              <a:t>agents</a:t>
            </a:r>
            <a:endParaRPr sz="4400">
              <a:latin typeface="Verdana"/>
              <a:cs typeface="Verdana"/>
            </a:endParaRPr>
          </a:p>
        </p:txBody>
      </p:sp>
      <p:pic>
        <p:nvPicPr>
          <p:cNvPr id="14" name="object 8">
            <a:hlinkClick r:id="rId5" action="ppaction://hlinksldjump"/>
            <a:extLst>
              <a:ext uri="{FF2B5EF4-FFF2-40B4-BE49-F238E27FC236}">
                <a16:creationId xmlns:a16="http://schemas.microsoft.com/office/drawing/2014/main" id="{9AD829C4-4129-F6F9-51F1-726000C40603}"/>
              </a:ext>
            </a:extLst>
          </p:cNvPr>
          <p:cNvPicPr/>
          <p:nvPr/>
        </p:nvPicPr>
        <p:blipFill>
          <a:blip r:embed="rId6"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6999"/>
          </a:xfrm>
          <a:prstGeom prst="rect">
            <a:avLst/>
          </a:prstGeom>
        </p:spPr>
      </p:pic>
      <p:sp>
        <p:nvSpPr>
          <p:cNvPr id="3" name="object 3"/>
          <p:cNvSpPr/>
          <p:nvPr/>
        </p:nvSpPr>
        <p:spPr>
          <a:xfrm>
            <a:off x="0" y="0"/>
            <a:ext cx="18288000" cy="10287000"/>
          </a:xfrm>
          <a:custGeom>
            <a:avLst/>
            <a:gdLst/>
            <a:ahLst/>
            <a:cxnLst/>
            <a:rect l="l" t="t" r="r" b="b"/>
            <a:pathLst>
              <a:path w="18288000" h="10287000">
                <a:moveTo>
                  <a:pt x="18287999" y="10286999"/>
                </a:moveTo>
                <a:lnTo>
                  <a:pt x="0" y="10286999"/>
                </a:lnTo>
                <a:lnTo>
                  <a:pt x="0" y="0"/>
                </a:lnTo>
                <a:lnTo>
                  <a:pt x="18287999" y="0"/>
                </a:lnTo>
                <a:lnTo>
                  <a:pt x="18287999" y="10286999"/>
                </a:lnTo>
                <a:close/>
              </a:path>
            </a:pathLst>
          </a:custGeom>
          <a:solidFill>
            <a:srgbClr val="000000">
              <a:alpha val="66668"/>
            </a:srgbClr>
          </a:solidFill>
        </p:spPr>
        <p:txBody>
          <a:bodyPr wrap="square" lIns="0" tIns="0" rIns="0" bIns="0" rtlCol="0"/>
          <a:lstStyle/>
          <a:p>
            <a:endParaRPr/>
          </a:p>
        </p:txBody>
      </p:sp>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
        <p:nvSpPr>
          <p:cNvPr id="6" name="object 6"/>
          <p:cNvSpPr txBox="1"/>
          <p:nvPr/>
        </p:nvSpPr>
        <p:spPr>
          <a:xfrm>
            <a:off x="8730443" y="7115874"/>
            <a:ext cx="532765" cy="1470025"/>
          </a:xfrm>
          <a:prstGeom prst="rect">
            <a:avLst/>
          </a:prstGeom>
        </p:spPr>
        <p:txBody>
          <a:bodyPr vert="horz" wrap="square" lIns="0" tIns="15875" rIns="0" bIns="0" rtlCol="0">
            <a:spAutoFit/>
          </a:bodyPr>
          <a:lstStyle/>
          <a:p>
            <a:pPr marL="12700">
              <a:lnSpc>
                <a:spcPct val="100000"/>
              </a:lnSpc>
              <a:spcBef>
                <a:spcPts val="125"/>
              </a:spcBef>
            </a:pPr>
            <a:r>
              <a:rPr sz="9450" b="1" spc="-2805" dirty="0">
                <a:solidFill>
                  <a:srgbClr val="3DC1C6"/>
                </a:solidFill>
                <a:latin typeface="Verdana"/>
                <a:cs typeface="Verdana"/>
              </a:rPr>
              <a:t>1</a:t>
            </a:r>
            <a:endParaRPr sz="9450">
              <a:latin typeface="Verdana"/>
              <a:cs typeface="Verdana"/>
            </a:endParaRPr>
          </a:p>
        </p:txBody>
      </p:sp>
      <p:sp>
        <p:nvSpPr>
          <p:cNvPr id="7" name="object 2">
            <a:extLst>
              <a:ext uri="{FF2B5EF4-FFF2-40B4-BE49-F238E27FC236}">
                <a16:creationId xmlns:a16="http://schemas.microsoft.com/office/drawing/2014/main" id="{BE4880FF-960A-560A-33FE-91B379C8FEDE}"/>
              </a:ext>
            </a:extLst>
          </p:cNvPr>
          <p:cNvSpPr/>
          <p:nvPr/>
        </p:nvSpPr>
        <p:spPr>
          <a:xfrm>
            <a:off x="0" y="-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pic>
        <p:nvPicPr>
          <p:cNvPr id="4" name="object 4"/>
          <p:cNvPicPr/>
          <p:nvPr/>
        </p:nvPicPr>
        <p:blipFill>
          <a:blip r:embed="rId4" cstate="email">
            <a:extLst>
              <a:ext uri="{28A0092B-C50C-407E-A947-70E740481C1C}">
                <a14:useLocalDpi xmlns:a14="http://schemas.microsoft.com/office/drawing/2010/main"/>
              </a:ext>
            </a:extLst>
          </a:blip>
          <a:stretch>
            <a:fillRect/>
          </a:stretch>
        </p:blipFill>
        <p:spPr>
          <a:xfrm>
            <a:off x="457200" y="342900"/>
            <a:ext cx="1586149" cy="1544666"/>
          </a:xfrm>
          <a:prstGeom prst="rect">
            <a:avLst/>
          </a:prstGeom>
        </p:spPr>
      </p:pic>
      <p:sp>
        <p:nvSpPr>
          <p:cNvPr id="8" name="TextBox 7">
            <a:extLst>
              <a:ext uri="{FF2B5EF4-FFF2-40B4-BE49-F238E27FC236}">
                <a16:creationId xmlns:a16="http://schemas.microsoft.com/office/drawing/2014/main" id="{3F5F7667-DC6B-12C3-EB91-9C7569F6F64D}"/>
              </a:ext>
            </a:extLst>
          </p:cNvPr>
          <p:cNvSpPr txBox="1"/>
          <p:nvPr/>
        </p:nvSpPr>
        <p:spPr>
          <a:xfrm>
            <a:off x="2252808" y="594362"/>
            <a:ext cx="14020800" cy="923330"/>
          </a:xfrm>
          <a:prstGeom prst="rect">
            <a:avLst/>
          </a:prstGeom>
          <a:noFill/>
        </p:spPr>
        <p:txBody>
          <a:bodyPr wrap="square" rtlCol="0">
            <a:spAutoFit/>
          </a:bodyPr>
          <a:lstStyle/>
          <a:p>
            <a:r>
              <a:rPr lang="en-US" sz="5400" dirty="0"/>
              <a:t>3 Research – Chlorine Calculator</a:t>
            </a:r>
            <a:endParaRPr lang="en-AU" sz="5400" dirty="0"/>
          </a:p>
        </p:txBody>
      </p:sp>
      <p:sp>
        <p:nvSpPr>
          <p:cNvPr id="10" name="TextBox 9">
            <a:extLst>
              <a:ext uri="{FF2B5EF4-FFF2-40B4-BE49-F238E27FC236}">
                <a16:creationId xmlns:a16="http://schemas.microsoft.com/office/drawing/2014/main" id="{38350643-DCEF-1CAC-E902-3B20BED5AD43}"/>
              </a:ext>
            </a:extLst>
          </p:cNvPr>
          <p:cNvSpPr txBox="1"/>
          <p:nvPr/>
        </p:nvSpPr>
        <p:spPr>
          <a:xfrm>
            <a:off x="0" y="2191760"/>
            <a:ext cx="18288000" cy="1815882"/>
          </a:xfrm>
          <a:prstGeom prst="rect">
            <a:avLst/>
          </a:prstGeom>
          <a:noFill/>
        </p:spPr>
        <p:txBody>
          <a:bodyPr wrap="square" rtlCol="0">
            <a:spAutoFit/>
          </a:bodyPr>
          <a:lstStyle/>
          <a:p>
            <a:r>
              <a:rPr lang="en-US" sz="2800" dirty="0">
                <a:solidFill>
                  <a:srgbClr val="0070C0"/>
                </a:solidFill>
              </a:rPr>
              <a:t>Using the following link </a:t>
            </a:r>
            <a:r>
              <a:rPr lang="en-US" sz="2800" dirty="0">
                <a:hlinkClick r:id="rId5"/>
              </a:rPr>
              <a:t>Chlorine dilutions calculator (health.vic.gov.au)</a:t>
            </a:r>
            <a:r>
              <a:rPr lang="en-US" sz="2800" dirty="0">
                <a:solidFill>
                  <a:srgbClr val="0070C0"/>
                </a:solidFill>
              </a:rPr>
              <a:t> research some common household disinfectants to see the amount of water needed to dilute.</a:t>
            </a:r>
          </a:p>
          <a:p>
            <a:r>
              <a:rPr lang="en-US" sz="2800" dirty="0"/>
              <a:t>Chlorine, a commonly used disinfectant, can inactivate both bacteria and viruses given sufficient contact time and concentration.</a:t>
            </a:r>
            <a:endParaRPr lang="en-AU" sz="2800" dirty="0"/>
          </a:p>
        </p:txBody>
      </p:sp>
      <p:pic>
        <p:nvPicPr>
          <p:cNvPr id="9" name="object 8">
            <a:hlinkClick r:id="rId6" action="ppaction://hlinksldjump"/>
            <a:extLst>
              <a:ext uri="{FF2B5EF4-FFF2-40B4-BE49-F238E27FC236}">
                <a16:creationId xmlns:a16="http://schemas.microsoft.com/office/drawing/2014/main" id="{C42A8F74-ECA3-9EC7-EF41-7B9780AE1341}"/>
              </a:ext>
            </a:extLst>
          </p:cNvPr>
          <p:cNvPicPr/>
          <p:nvPr/>
        </p:nvPicPr>
        <p:blipFill>
          <a:blip r:embed="rId3" cstate="email">
            <a:extLst>
              <a:ext uri="{28A0092B-C50C-407E-A947-70E740481C1C}">
                <a14:useLocalDpi xmlns:a14="http://schemas.microsoft.com/office/drawing/2010/main"/>
              </a:ext>
            </a:extLst>
          </a:blip>
          <a:stretch>
            <a:fillRect/>
          </a:stretch>
        </p:blipFill>
        <p:spPr>
          <a:xfrm>
            <a:off x="17210561" y="9410700"/>
            <a:ext cx="942974" cy="723899"/>
          </a:xfrm>
          <a:prstGeom prst="rect">
            <a:avLst/>
          </a:prstGeom>
        </p:spPr>
      </p:pic>
      <p:sp>
        <p:nvSpPr>
          <p:cNvPr id="11" name="TextBox 10">
            <a:extLst>
              <a:ext uri="{FF2B5EF4-FFF2-40B4-BE49-F238E27FC236}">
                <a16:creationId xmlns:a16="http://schemas.microsoft.com/office/drawing/2014/main" id="{CA11075E-AE4D-67FB-77B0-1699D38EFA32}"/>
              </a:ext>
            </a:extLst>
          </p:cNvPr>
          <p:cNvSpPr txBox="1"/>
          <p:nvPr/>
        </p:nvSpPr>
        <p:spPr>
          <a:xfrm>
            <a:off x="2485309" y="1568288"/>
            <a:ext cx="12344400" cy="646331"/>
          </a:xfrm>
          <a:prstGeom prst="rect">
            <a:avLst/>
          </a:prstGeom>
          <a:noFill/>
        </p:spPr>
        <p:txBody>
          <a:bodyPr wrap="square" rtlCol="0">
            <a:spAutoFit/>
          </a:bodyPr>
          <a:lstStyle/>
          <a:p>
            <a:r>
              <a:rPr lang="en-AU" dirty="0">
                <a:hlinkClick r:id="rId7"/>
              </a:rPr>
              <a:t>https://bungalow.com/articles/protect-your-home-from-coronavirus-with-these-epa-approved-household</a:t>
            </a:r>
            <a:endParaRPr lang="en-AU" dirty="0"/>
          </a:p>
          <a:p>
            <a:endParaRPr lang="en-AU" dirty="0"/>
          </a:p>
        </p:txBody>
      </p:sp>
      <p:pic>
        <p:nvPicPr>
          <p:cNvPr id="13" name="Picture 12">
            <a:extLst>
              <a:ext uri="{FF2B5EF4-FFF2-40B4-BE49-F238E27FC236}">
                <a16:creationId xmlns:a16="http://schemas.microsoft.com/office/drawing/2014/main" id="{E432C22A-C7BF-E212-3EC1-8380012FDA4D}"/>
              </a:ext>
            </a:extLst>
          </p:cNvPr>
          <p:cNvPicPr>
            <a:picLocks noChangeAspect="1"/>
          </p:cNvPicPr>
          <p:nvPr/>
        </p:nvPicPr>
        <p:blipFill>
          <a:blip r:embed="rId8"/>
          <a:stretch>
            <a:fillRect/>
          </a:stretch>
        </p:blipFill>
        <p:spPr>
          <a:xfrm>
            <a:off x="2485309" y="3649060"/>
            <a:ext cx="14028276" cy="6523640"/>
          </a:xfrm>
          <a:prstGeom prst="rect">
            <a:avLst/>
          </a:prstGeom>
        </p:spPr>
      </p:pic>
      <p:pic>
        <p:nvPicPr>
          <p:cNvPr id="15" name="Picture 14">
            <a:extLst>
              <a:ext uri="{FF2B5EF4-FFF2-40B4-BE49-F238E27FC236}">
                <a16:creationId xmlns:a16="http://schemas.microsoft.com/office/drawing/2014/main" id="{494FAE1F-E8A2-886E-BA8D-AD6E4B8C344E}"/>
              </a:ext>
            </a:extLst>
          </p:cNvPr>
          <p:cNvPicPr>
            <a:picLocks noChangeAspect="1"/>
          </p:cNvPicPr>
          <p:nvPr/>
        </p:nvPicPr>
        <p:blipFill>
          <a:blip r:embed="rId9"/>
          <a:stretch>
            <a:fillRect/>
          </a:stretch>
        </p:blipFill>
        <p:spPr>
          <a:xfrm>
            <a:off x="-1" y="3134637"/>
            <a:ext cx="16905761" cy="7152362"/>
          </a:xfrm>
          <a:prstGeom prst="rect">
            <a:avLst/>
          </a:prstGeom>
        </p:spPr>
      </p:pic>
      <p:pic>
        <p:nvPicPr>
          <p:cNvPr id="17" name="Picture 16">
            <a:extLst>
              <a:ext uri="{FF2B5EF4-FFF2-40B4-BE49-F238E27FC236}">
                <a16:creationId xmlns:a16="http://schemas.microsoft.com/office/drawing/2014/main" id="{0B279422-AEDC-2E24-DE53-7C45CA952213}"/>
              </a:ext>
            </a:extLst>
          </p:cNvPr>
          <p:cNvPicPr>
            <a:picLocks noChangeAspect="1"/>
          </p:cNvPicPr>
          <p:nvPr/>
        </p:nvPicPr>
        <p:blipFill>
          <a:blip r:embed="rId10"/>
          <a:stretch>
            <a:fillRect/>
          </a:stretch>
        </p:blipFill>
        <p:spPr>
          <a:xfrm>
            <a:off x="16797236" y="2981880"/>
            <a:ext cx="1185947" cy="657080"/>
          </a:xfrm>
          <a:prstGeom prst="rect">
            <a:avLst/>
          </a:prstGeom>
        </p:spPr>
      </p:pic>
    </p:spTree>
    <p:extLst>
      <p:ext uri="{BB962C8B-B14F-4D97-AF65-F5344CB8AC3E}">
        <p14:creationId xmlns:p14="http://schemas.microsoft.com/office/powerpoint/2010/main" val="275912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6999"/>
          </a:xfrm>
          <a:prstGeom prst="rect">
            <a:avLst/>
          </a:prstGeom>
        </p:spPr>
      </p:pic>
      <p:sp>
        <p:nvSpPr>
          <p:cNvPr id="3" name="object 3"/>
          <p:cNvSpPr/>
          <p:nvPr/>
        </p:nvSpPr>
        <p:spPr>
          <a:xfrm>
            <a:off x="0" y="0"/>
            <a:ext cx="18288000" cy="10287000"/>
          </a:xfrm>
          <a:custGeom>
            <a:avLst/>
            <a:gdLst/>
            <a:ahLst/>
            <a:cxnLst/>
            <a:rect l="l" t="t" r="r" b="b"/>
            <a:pathLst>
              <a:path w="18288000" h="10287000">
                <a:moveTo>
                  <a:pt x="18287999" y="10286999"/>
                </a:moveTo>
                <a:lnTo>
                  <a:pt x="0" y="10286999"/>
                </a:lnTo>
                <a:lnTo>
                  <a:pt x="0" y="0"/>
                </a:lnTo>
                <a:lnTo>
                  <a:pt x="18287999" y="0"/>
                </a:lnTo>
                <a:lnTo>
                  <a:pt x="18287999" y="10286999"/>
                </a:lnTo>
                <a:close/>
              </a:path>
            </a:pathLst>
          </a:custGeom>
          <a:solidFill>
            <a:srgbClr val="000000">
              <a:alpha val="66668"/>
            </a:srgbClr>
          </a:solidFill>
        </p:spPr>
        <p:txBody>
          <a:bodyPr wrap="square" lIns="0" tIns="0" rIns="0" bIns="0" rtlCol="0"/>
          <a:lstStyle/>
          <a:p>
            <a:endParaRPr/>
          </a:p>
        </p:txBody>
      </p:sp>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
        <p:nvSpPr>
          <p:cNvPr id="6" name="object 6"/>
          <p:cNvSpPr txBox="1"/>
          <p:nvPr/>
        </p:nvSpPr>
        <p:spPr>
          <a:xfrm>
            <a:off x="8730443" y="7115874"/>
            <a:ext cx="532765" cy="1470025"/>
          </a:xfrm>
          <a:prstGeom prst="rect">
            <a:avLst/>
          </a:prstGeom>
        </p:spPr>
        <p:txBody>
          <a:bodyPr vert="horz" wrap="square" lIns="0" tIns="15875" rIns="0" bIns="0" rtlCol="0">
            <a:spAutoFit/>
          </a:bodyPr>
          <a:lstStyle/>
          <a:p>
            <a:pPr marL="12700">
              <a:lnSpc>
                <a:spcPct val="100000"/>
              </a:lnSpc>
              <a:spcBef>
                <a:spcPts val="125"/>
              </a:spcBef>
            </a:pPr>
            <a:r>
              <a:rPr sz="9450" b="1" spc="-2805" dirty="0">
                <a:solidFill>
                  <a:srgbClr val="3DC1C6"/>
                </a:solidFill>
                <a:latin typeface="Verdana"/>
                <a:cs typeface="Verdana"/>
              </a:rPr>
              <a:t>1</a:t>
            </a:r>
            <a:endParaRPr sz="9450">
              <a:latin typeface="Verdana"/>
              <a:cs typeface="Verdana"/>
            </a:endParaRPr>
          </a:p>
        </p:txBody>
      </p:sp>
      <p:sp>
        <p:nvSpPr>
          <p:cNvPr id="7" name="object 2">
            <a:extLst>
              <a:ext uri="{FF2B5EF4-FFF2-40B4-BE49-F238E27FC236}">
                <a16:creationId xmlns:a16="http://schemas.microsoft.com/office/drawing/2014/main" id="{BE4880FF-960A-560A-33FE-91B379C8FEDE}"/>
              </a:ext>
            </a:extLst>
          </p:cNvPr>
          <p:cNvSpPr/>
          <p:nvPr/>
        </p:nvSpPr>
        <p:spPr>
          <a:xfrm>
            <a:off x="0" y="-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pic>
        <p:nvPicPr>
          <p:cNvPr id="4" name="object 4"/>
          <p:cNvPicPr/>
          <p:nvPr/>
        </p:nvPicPr>
        <p:blipFill>
          <a:blip r:embed="rId4" cstate="email">
            <a:extLst>
              <a:ext uri="{28A0092B-C50C-407E-A947-70E740481C1C}">
                <a14:useLocalDpi xmlns:a14="http://schemas.microsoft.com/office/drawing/2010/main"/>
              </a:ext>
            </a:extLst>
          </a:blip>
          <a:stretch>
            <a:fillRect/>
          </a:stretch>
        </p:blipFill>
        <p:spPr>
          <a:xfrm>
            <a:off x="457200" y="342900"/>
            <a:ext cx="1586149" cy="1544666"/>
          </a:xfrm>
          <a:prstGeom prst="rect">
            <a:avLst/>
          </a:prstGeom>
        </p:spPr>
      </p:pic>
      <p:sp>
        <p:nvSpPr>
          <p:cNvPr id="8" name="TextBox 7">
            <a:extLst>
              <a:ext uri="{FF2B5EF4-FFF2-40B4-BE49-F238E27FC236}">
                <a16:creationId xmlns:a16="http://schemas.microsoft.com/office/drawing/2014/main" id="{3F5F7667-DC6B-12C3-EB91-9C7569F6F64D}"/>
              </a:ext>
            </a:extLst>
          </p:cNvPr>
          <p:cNvSpPr txBox="1"/>
          <p:nvPr/>
        </p:nvSpPr>
        <p:spPr>
          <a:xfrm>
            <a:off x="2252808" y="594362"/>
            <a:ext cx="14020800" cy="923330"/>
          </a:xfrm>
          <a:prstGeom prst="rect">
            <a:avLst/>
          </a:prstGeom>
          <a:noFill/>
        </p:spPr>
        <p:txBody>
          <a:bodyPr wrap="square" rtlCol="0">
            <a:spAutoFit/>
          </a:bodyPr>
          <a:lstStyle/>
          <a:p>
            <a:r>
              <a:rPr lang="en-US" sz="5400" dirty="0"/>
              <a:t>4 Written Tasks – Cleaning Agents</a:t>
            </a:r>
            <a:endParaRPr lang="en-AU" sz="5400" dirty="0"/>
          </a:p>
        </p:txBody>
      </p:sp>
      <p:sp>
        <p:nvSpPr>
          <p:cNvPr id="10" name="TextBox 9">
            <a:extLst>
              <a:ext uri="{FF2B5EF4-FFF2-40B4-BE49-F238E27FC236}">
                <a16:creationId xmlns:a16="http://schemas.microsoft.com/office/drawing/2014/main" id="{38350643-DCEF-1CAC-E902-3B20BED5AD43}"/>
              </a:ext>
            </a:extLst>
          </p:cNvPr>
          <p:cNvSpPr txBox="1"/>
          <p:nvPr/>
        </p:nvSpPr>
        <p:spPr>
          <a:xfrm>
            <a:off x="0" y="1887566"/>
            <a:ext cx="18516600" cy="7848302"/>
          </a:xfrm>
          <a:prstGeom prst="rect">
            <a:avLst/>
          </a:prstGeom>
          <a:noFill/>
        </p:spPr>
        <p:txBody>
          <a:bodyPr wrap="square" rtlCol="0">
            <a:spAutoFit/>
          </a:bodyPr>
          <a:lstStyle/>
          <a:p>
            <a:r>
              <a:rPr lang="en-US" sz="2800" dirty="0">
                <a:solidFill>
                  <a:srgbClr val="0070C0"/>
                </a:solidFill>
              </a:rPr>
              <a:t>Read through each of the following scenarios and provide what cleaning agents you would select and why.</a:t>
            </a:r>
          </a:p>
          <a:p>
            <a:r>
              <a:rPr lang="en-US" sz="2800" dirty="0">
                <a:solidFill>
                  <a:srgbClr val="0070C0"/>
                </a:solidFill>
              </a:rPr>
              <a:t>1. Cleaning a patient's room after they were discharged</a:t>
            </a:r>
          </a:p>
          <a:p>
            <a:r>
              <a:rPr lang="en-US" sz="2800" dirty="0">
                <a:solidFill>
                  <a:schemeClr val="tx1"/>
                </a:solidFill>
              </a:rPr>
              <a:t>Cleaning Agent: Hospital grade disinfect and detergent</a:t>
            </a:r>
          </a:p>
          <a:p>
            <a:r>
              <a:rPr lang="en-US" sz="2800" dirty="0">
                <a:solidFill>
                  <a:schemeClr val="tx1"/>
                </a:solidFill>
              </a:rPr>
              <a:t>Reason: hospital-grade disinfectant will help kill any bacteria and viruses that may be present in the room. A detergent cleaner will help remove any dirt and grime from surfaces.</a:t>
            </a:r>
          </a:p>
          <a:p>
            <a:r>
              <a:rPr lang="en-US" sz="2800" dirty="0">
                <a:solidFill>
                  <a:srgbClr val="0070C0"/>
                </a:solidFill>
              </a:rPr>
              <a:t>2. Cleaning medical equipment after use</a:t>
            </a:r>
          </a:p>
          <a:p>
            <a:r>
              <a:rPr lang="en-US" sz="2800" dirty="0">
                <a:solidFill>
                  <a:schemeClr val="tx1"/>
                </a:solidFill>
              </a:rPr>
              <a:t>Cleaning agents: Alcohol wipes or a bleach solution</a:t>
            </a:r>
          </a:p>
          <a:p>
            <a:r>
              <a:rPr lang="en-US" sz="2800" dirty="0">
                <a:solidFill>
                  <a:schemeClr val="tx1"/>
                </a:solidFill>
              </a:rPr>
              <a:t>Reason: Alcohol wipes or a bleach solution are effective in killing bacteria and viruses that may be present on medical equipment. They are also easy to use and can quickly disinfect equipment.</a:t>
            </a:r>
          </a:p>
          <a:p>
            <a:r>
              <a:rPr lang="en-US" sz="2800" dirty="0">
                <a:solidFill>
                  <a:srgbClr val="0070C0"/>
                </a:solidFill>
              </a:rPr>
              <a:t>3. Cleaning a bathroom in a healthcare facility</a:t>
            </a:r>
          </a:p>
          <a:p>
            <a:r>
              <a:rPr lang="en-US" sz="2800" dirty="0">
                <a:solidFill>
                  <a:schemeClr val="tx1"/>
                </a:solidFill>
              </a:rPr>
              <a:t>Cleaning agents: A hospital-grade disinfectant and a toilet bowl cleaner</a:t>
            </a:r>
          </a:p>
          <a:p>
            <a:r>
              <a:rPr lang="en-US" sz="2800" dirty="0">
                <a:solidFill>
                  <a:schemeClr val="tx1"/>
                </a:solidFill>
              </a:rPr>
              <a:t>Reason: Bathrooms are high-touch areas that can harbor a lot of germs and bacteria. A hospital-grade disinfectant will help kill these germs, while a toilet bowl cleaner will help remove any stains or build up in the toilet bowl.</a:t>
            </a:r>
          </a:p>
          <a:p>
            <a:r>
              <a:rPr lang="en-US" sz="2800" dirty="0">
                <a:solidFill>
                  <a:srgbClr val="0070C0"/>
                </a:solidFill>
              </a:rPr>
              <a:t>4. Cleaning a patient care area after a case of infectious disease</a:t>
            </a:r>
          </a:p>
          <a:p>
            <a:r>
              <a:rPr lang="en-US" sz="2800" dirty="0">
                <a:solidFill>
                  <a:schemeClr val="tx1"/>
                </a:solidFill>
              </a:rPr>
              <a:t>Cleaning agents: A disinfectant or a bleach solution</a:t>
            </a:r>
          </a:p>
          <a:p>
            <a:r>
              <a:rPr lang="en-US" sz="2800" dirty="0">
                <a:solidFill>
                  <a:schemeClr val="tx1"/>
                </a:solidFill>
              </a:rPr>
              <a:t>Reason: After a case of infectious disease, the area must be thoroughly disinfected to</a:t>
            </a:r>
          </a:p>
          <a:p>
            <a:r>
              <a:rPr lang="en-US" sz="2800" dirty="0">
                <a:solidFill>
                  <a:schemeClr val="tx1"/>
                </a:solidFill>
              </a:rPr>
              <a:t>prevent the spread of the disease. A disinfectant or a bleach solution is effective in killing the pathogen responsible for the disease.</a:t>
            </a:r>
            <a:endParaRPr lang="en-AU" sz="2800" dirty="0">
              <a:solidFill>
                <a:schemeClr val="tx1"/>
              </a:solidFill>
            </a:endParaRPr>
          </a:p>
        </p:txBody>
      </p:sp>
      <p:pic>
        <p:nvPicPr>
          <p:cNvPr id="9" name="Picture 8">
            <a:extLst>
              <a:ext uri="{FF2B5EF4-FFF2-40B4-BE49-F238E27FC236}">
                <a16:creationId xmlns:a16="http://schemas.microsoft.com/office/drawing/2014/main" id="{D41150E8-3EAC-1C90-9017-8E4D99899719}"/>
              </a:ext>
            </a:extLst>
          </p:cNvPr>
          <p:cNvPicPr>
            <a:picLocks noChangeAspect="1"/>
          </p:cNvPicPr>
          <p:nvPr/>
        </p:nvPicPr>
        <p:blipFill>
          <a:blip r:embed="rId5"/>
          <a:stretch>
            <a:fillRect/>
          </a:stretch>
        </p:blipFill>
        <p:spPr>
          <a:xfrm>
            <a:off x="0" y="2799697"/>
            <a:ext cx="18288000" cy="1277003"/>
          </a:xfrm>
          <a:prstGeom prst="rect">
            <a:avLst/>
          </a:prstGeom>
        </p:spPr>
      </p:pic>
      <p:pic>
        <p:nvPicPr>
          <p:cNvPr id="11" name="Picture 10">
            <a:extLst>
              <a:ext uri="{FF2B5EF4-FFF2-40B4-BE49-F238E27FC236}">
                <a16:creationId xmlns:a16="http://schemas.microsoft.com/office/drawing/2014/main" id="{6EE8450A-D43E-B8F7-DFFA-3C0744EEE5F8}"/>
              </a:ext>
            </a:extLst>
          </p:cNvPr>
          <p:cNvPicPr>
            <a:picLocks noChangeAspect="1"/>
          </p:cNvPicPr>
          <p:nvPr/>
        </p:nvPicPr>
        <p:blipFill>
          <a:blip r:embed="rId5"/>
          <a:stretch>
            <a:fillRect/>
          </a:stretch>
        </p:blipFill>
        <p:spPr>
          <a:xfrm>
            <a:off x="7620" y="4476097"/>
            <a:ext cx="18288000" cy="1277003"/>
          </a:xfrm>
          <a:prstGeom prst="rect">
            <a:avLst/>
          </a:prstGeom>
        </p:spPr>
      </p:pic>
      <p:pic>
        <p:nvPicPr>
          <p:cNvPr id="12" name="Picture 11">
            <a:extLst>
              <a:ext uri="{FF2B5EF4-FFF2-40B4-BE49-F238E27FC236}">
                <a16:creationId xmlns:a16="http://schemas.microsoft.com/office/drawing/2014/main" id="{91A597D0-CB50-DA25-F2F9-F2CF2A0BD8D1}"/>
              </a:ext>
            </a:extLst>
          </p:cNvPr>
          <p:cNvPicPr>
            <a:picLocks noChangeAspect="1"/>
          </p:cNvPicPr>
          <p:nvPr/>
        </p:nvPicPr>
        <p:blipFill>
          <a:blip r:embed="rId5"/>
          <a:stretch>
            <a:fillRect/>
          </a:stretch>
        </p:blipFill>
        <p:spPr>
          <a:xfrm>
            <a:off x="-7620" y="6210300"/>
            <a:ext cx="18288000" cy="1277003"/>
          </a:xfrm>
          <a:prstGeom prst="rect">
            <a:avLst/>
          </a:prstGeom>
        </p:spPr>
      </p:pic>
      <p:pic>
        <p:nvPicPr>
          <p:cNvPr id="13" name="Picture 12">
            <a:extLst>
              <a:ext uri="{FF2B5EF4-FFF2-40B4-BE49-F238E27FC236}">
                <a16:creationId xmlns:a16="http://schemas.microsoft.com/office/drawing/2014/main" id="{FBF13CEC-CDCF-945A-F1E0-15BE0A6D7FAB}"/>
              </a:ext>
            </a:extLst>
          </p:cNvPr>
          <p:cNvPicPr>
            <a:picLocks noChangeAspect="1"/>
          </p:cNvPicPr>
          <p:nvPr/>
        </p:nvPicPr>
        <p:blipFill>
          <a:blip r:embed="rId5"/>
          <a:stretch>
            <a:fillRect/>
          </a:stretch>
        </p:blipFill>
        <p:spPr>
          <a:xfrm>
            <a:off x="0" y="7943529"/>
            <a:ext cx="18288000" cy="1792339"/>
          </a:xfrm>
          <a:prstGeom prst="rect">
            <a:avLst/>
          </a:prstGeom>
        </p:spPr>
      </p:pic>
      <p:pic>
        <p:nvPicPr>
          <p:cNvPr id="14" name="object 8">
            <a:hlinkClick r:id="rId6" action="ppaction://hlinksldjump"/>
            <a:extLst>
              <a:ext uri="{FF2B5EF4-FFF2-40B4-BE49-F238E27FC236}">
                <a16:creationId xmlns:a16="http://schemas.microsoft.com/office/drawing/2014/main" id="{2EEEC936-F5FE-27E5-022C-6603F2817C20}"/>
              </a:ext>
            </a:extLst>
          </p:cNvPr>
          <p:cNvPicPr/>
          <p:nvPr/>
        </p:nvPicPr>
        <p:blipFill>
          <a:blip r:embed="rId3" cstate="email">
            <a:extLst>
              <a:ext uri="{28A0092B-C50C-407E-A947-70E740481C1C}">
                <a14:useLocalDpi xmlns:a14="http://schemas.microsoft.com/office/drawing/2010/main"/>
              </a:ext>
            </a:extLst>
          </a:blip>
          <a:stretch>
            <a:fillRect/>
          </a:stretch>
        </p:blipFill>
        <p:spPr>
          <a:xfrm>
            <a:off x="17210561" y="9410700"/>
            <a:ext cx="942974" cy="723899"/>
          </a:xfrm>
          <a:prstGeom prst="rect">
            <a:avLst/>
          </a:prstGeom>
        </p:spPr>
      </p:pic>
    </p:spTree>
    <p:extLst>
      <p:ext uri="{BB962C8B-B14F-4D97-AF65-F5344CB8AC3E}">
        <p14:creationId xmlns:p14="http://schemas.microsoft.com/office/powerpoint/2010/main" val="75248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0F5F3"/>
          </a:solidFill>
        </p:spPr>
        <p:txBody>
          <a:bodyPr wrap="square" lIns="0" tIns="0" rIns="0" bIns="0" rtlCol="0"/>
          <a:lstStyle/>
          <a:p>
            <a:endParaRPr/>
          </a:p>
        </p:txBody>
      </p:sp>
      <p:grpSp>
        <p:nvGrpSpPr>
          <p:cNvPr id="3" name="object 3"/>
          <p:cNvGrpSpPr/>
          <p:nvPr/>
        </p:nvGrpSpPr>
        <p:grpSpPr>
          <a:xfrm>
            <a:off x="8671438" y="2"/>
            <a:ext cx="9617075" cy="10287000"/>
            <a:chOff x="8671438" y="2"/>
            <a:chExt cx="9617075" cy="10287000"/>
          </a:xfrm>
        </p:grpSpPr>
        <p:pic>
          <p:nvPicPr>
            <p:cNvPr id="4" name="object 4"/>
            <p:cNvPicPr/>
            <p:nvPr/>
          </p:nvPicPr>
          <p:blipFill>
            <a:blip r:embed="rId2" cstate="print"/>
            <a:stretch>
              <a:fillRect/>
            </a:stretch>
          </p:blipFill>
          <p:spPr>
            <a:xfrm>
              <a:off x="8671438" y="2"/>
              <a:ext cx="9616561" cy="10286996"/>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7058162" y="9258299"/>
              <a:ext cx="942974" cy="723899"/>
            </a:xfrm>
            <a:prstGeom prst="rect">
              <a:avLst/>
            </a:prstGeom>
          </p:spPr>
        </p:pic>
        <p:pic>
          <p:nvPicPr>
            <p:cNvPr id="6" name="object 6"/>
            <p:cNvPicPr/>
            <p:nvPr/>
          </p:nvPicPr>
          <p:blipFill>
            <a:blip r:embed="rId4" cstate="print"/>
            <a:stretch>
              <a:fillRect/>
            </a:stretch>
          </p:blipFill>
          <p:spPr>
            <a:xfrm>
              <a:off x="8671438" y="2"/>
              <a:ext cx="9616561" cy="10286996"/>
            </a:xfrm>
            <a:prstGeom prst="rect">
              <a:avLst/>
            </a:prstGeom>
          </p:spPr>
        </p:pic>
      </p:grpSp>
      <p:sp>
        <p:nvSpPr>
          <p:cNvPr id="7" name="object 7"/>
          <p:cNvSpPr txBox="1"/>
          <p:nvPr/>
        </p:nvSpPr>
        <p:spPr>
          <a:xfrm>
            <a:off x="1195334" y="2704992"/>
            <a:ext cx="6109335" cy="2540000"/>
          </a:xfrm>
          <a:prstGeom prst="rect">
            <a:avLst/>
          </a:prstGeom>
        </p:spPr>
        <p:txBody>
          <a:bodyPr vert="horz" wrap="square" lIns="0" tIns="66040" rIns="0" bIns="0" rtlCol="0">
            <a:spAutoFit/>
          </a:bodyPr>
          <a:lstStyle/>
          <a:p>
            <a:pPr marL="351155" indent="-317500">
              <a:lnSpc>
                <a:spcPct val="100000"/>
              </a:lnSpc>
              <a:spcBef>
                <a:spcPts val="520"/>
              </a:spcBef>
              <a:buAutoNum type="arabicPeriod"/>
              <a:tabLst>
                <a:tab pos="351155" algn="l"/>
              </a:tabLst>
            </a:pPr>
            <a:r>
              <a:rPr sz="2400" spc="80" dirty="0">
                <a:latin typeface="Verdana"/>
                <a:cs typeface="Verdana"/>
              </a:rPr>
              <a:t>Determine</a:t>
            </a:r>
            <a:r>
              <a:rPr sz="2400" spc="270" dirty="0">
                <a:latin typeface="Verdana"/>
                <a:cs typeface="Verdana"/>
              </a:rPr>
              <a:t> </a:t>
            </a:r>
            <a:r>
              <a:rPr sz="2400" dirty="0">
                <a:latin typeface="Verdana"/>
                <a:cs typeface="Verdana"/>
              </a:rPr>
              <a:t>the</a:t>
            </a:r>
            <a:r>
              <a:rPr sz="2400" spc="275" dirty="0">
                <a:latin typeface="Verdana"/>
                <a:cs typeface="Verdana"/>
              </a:rPr>
              <a:t> </a:t>
            </a:r>
            <a:r>
              <a:rPr sz="2400" spc="160" dirty="0">
                <a:latin typeface="Verdana"/>
                <a:cs typeface="Verdana"/>
              </a:rPr>
              <a:t>area</a:t>
            </a:r>
            <a:r>
              <a:rPr sz="2400" spc="275" dirty="0">
                <a:latin typeface="Verdana"/>
                <a:cs typeface="Verdana"/>
              </a:rPr>
              <a:t> </a:t>
            </a:r>
            <a:r>
              <a:rPr sz="2400" dirty="0">
                <a:latin typeface="Verdana"/>
                <a:cs typeface="Verdana"/>
              </a:rPr>
              <a:t>to</a:t>
            </a:r>
            <a:r>
              <a:rPr sz="2400" spc="275" dirty="0">
                <a:latin typeface="Verdana"/>
                <a:cs typeface="Verdana"/>
              </a:rPr>
              <a:t> </a:t>
            </a:r>
            <a:r>
              <a:rPr sz="2400" spc="130" dirty="0">
                <a:latin typeface="Verdana"/>
                <a:cs typeface="Verdana"/>
              </a:rPr>
              <a:t>be</a:t>
            </a:r>
            <a:r>
              <a:rPr sz="2400" spc="270" dirty="0">
                <a:latin typeface="Verdana"/>
                <a:cs typeface="Verdana"/>
              </a:rPr>
              <a:t> </a:t>
            </a:r>
            <a:r>
              <a:rPr sz="2400" spc="170" dirty="0">
                <a:latin typeface="Verdana"/>
                <a:cs typeface="Verdana"/>
              </a:rPr>
              <a:t>cleaned</a:t>
            </a:r>
            <a:endParaRPr sz="2400">
              <a:latin typeface="Verdana"/>
              <a:cs typeface="Verdana"/>
            </a:endParaRPr>
          </a:p>
          <a:p>
            <a:pPr marL="351155" indent="-318770">
              <a:lnSpc>
                <a:spcPct val="100000"/>
              </a:lnSpc>
              <a:spcBef>
                <a:spcPts val="420"/>
              </a:spcBef>
              <a:buAutoNum type="arabicPeriod"/>
              <a:tabLst>
                <a:tab pos="351155" algn="l"/>
              </a:tabLst>
            </a:pPr>
            <a:r>
              <a:rPr sz="2400" spc="170" dirty="0">
                <a:latin typeface="Verdana"/>
                <a:cs typeface="Verdana"/>
              </a:rPr>
              <a:t>Choose</a:t>
            </a:r>
            <a:r>
              <a:rPr sz="2400" spc="240" dirty="0">
                <a:latin typeface="Verdana"/>
                <a:cs typeface="Verdana"/>
              </a:rPr>
              <a:t> </a:t>
            </a:r>
            <a:r>
              <a:rPr sz="2400" spc="150" dirty="0">
                <a:latin typeface="Verdana"/>
                <a:cs typeface="Verdana"/>
              </a:rPr>
              <a:t>appropriate</a:t>
            </a:r>
            <a:r>
              <a:rPr sz="2400" spc="245" dirty="0">
                <a:latin typeface="Verdana"/>
                <a:cs typeface="Verdana"/>
              </a:rPr>
              <a:t> </a:t>
            </a:r>
            <a:r>
              <a:rPr sz="2400" spc="155" dirty="0">
                <a:latin typeface="Verdana"/>
                <a:cs typeface="Verdana"/>
              </a:rPr>
              <a:t>barricades</a:t>
            </a:r>
            <a:endParaRPr sz="2400">
              <a:latin typeface="Verdana"/>
              <a:cs typeface="Verdana"/>
            </a:endParaRPr>
          </a:p>
          <a:p>
            <a:pPr marL="351155" indent="-320040">
              <a:lnSpc>
                <a:spcPct val="100000"/>
              </a:lnSpc>
              <a:spcBef>
                <a:spcPts val="420"/>
              </a:spcBef>
              <a:buAutoNum type="arabicPeriod"/>
              <a:tabLst>
                <a:tab pos="351155" algn="l"/>
              </a:tabLst>
            </a:pPr>
            <a:r>
              <a:rPr sz="2400" dirty="0">
                <a:latin typeface="Verdana"/>
                <a:cs typeface="Verdana"/>
              </a:rPr>
              <a:t>Set</a:t>
            </a:r>
            <a:r>
              <a:rPr sz="2400" spc="260" dirty="0">
                <a:latin typeface="Verdana"/>
                <a:cs typeface="Verdana"/>
              </a:rPr>
              <a:t> </a:t>
            </a:r>
            <a:r>
              <a:rPr sz="2400" spc="85" dirty="0">
                <a:latin typeface="Verdana"/>
                <a:cs typeface="Verdana"/>
              </a:rPr>
              <a:t>up</a:t>
            </a:r>
            <a:r>
              <a:rPr sz="2400" spc="260" dirty="0">
                <a:latin typeface="Verdana"/>
                <a:cs typeface="Verdana"/>
              </a:rPr>
              <a:t> </a:t>
            </a:r>
            <a:r>
              <a:rPr sz="2400" dirty="0">
                <a:latin typeface="Verdana"/>
                <a:cs typeface="Verdana"/>
              </a:rPr>
              <a:t>the</a:t>
            </a:r>
            <a:r>
              <a:rPr sz="2400" spc="260" dirty="0">
                <a:latin typeface="Verdana"/>
                <a:cs typeface="Verdana"/>
              </a:rPr>
              <a:t> </a:t>
            </a:r>
            <a:r>
              <a:rPr sz="2400" spc="155" dirty="0">
                <a:latin typeface="Verdana"/>
                <a:cs typeface="Verdana"/>
              </a:rPr>
              <a:t>barricades</a:t>
            </a:r>
            <a:endParaRPr sz="2400">
              <a:latin typeface="Verdana"/>
              <a:cs typeface="Verdana"/>
            </a:endParaRPr>
          </a:p>
          <a:p>
            <a:pPr marL="351155" indent="-331470">
              <a:lnSpc>
                <a:spcPct val="100000"/>
              </a:lnSpc>
              <a:spcBef>
                <a:spcPts val="420"/>
              </a:spcBef>
              <a:buAutoNum type="arabicPeriod"/>
              <a:tabLst>
                <a:tab pos="351155" algn="l"/>
              </a:tabLst>
            </a:pPr>
            <a:r>
              <a:rPr sz="2400" dirty="0">
                <a:latin typeface="Verdana"/>
                <a:cs typeface="Verdana"/>
              </a:rPr>
              <a:t>Install</a:t>
            </a:r>
            <a:r>
              <a:rPr sz="2400" spc="335" dirty="0">
                <a:latin typeface="Verdana"/>
                <a:cs typeface="Verdana"/>
              </a:rPr>
              <a:t> </a:t>
            </a:r>
            <a:r>
              <a:rPr sz="2400" spc="100" dirty="0">
                <a:latin typeface="Verdana"/>
                <a:cs typeface="Verdana"/>
              </a:rPr>
              <a:t>warning</a:t>
            </a:r>
            <a:r>
              <a:rPr sz="2400" spc="335" dirty="0">
                <a:latin typeface="Verdana"/>
                <a:cs typeface="Verdana"/>
              </a:rPr>
              <a:t> </a:t>
            </a:r>
            <a:r>
              <a:rPr sz="2400" spc="95" dirty="0">
                <a:latin typeface="Verdana"/>
                <a:cs typeface="Verdana"/>
              </a:rPr>
              <a:t>signs</a:t>
            </a:r>
            <a:endParaRPr sz="2400">
              <a:latin typeface="Verdana"/>
              <a:cs typeface="Verdana"/>
            </a:endParaRPr>
          </a:p>
          <a:p>
            <a:pPr marL="351155" indent="-334010">
              <a:lnSpc>
                <a:spcPct val="100000"/>
              </a:lnSpc>
              <a:spcBef>
                <a:spcPts val="420"/>
              </a:spcBef>
              <a:buAutoNum type="arabicPeriod"/>
              <a:tabLst>
                <a:tab pos="351155" algn="l"/>
              </a:tabLst>
            </a:pPr>
            <a:r>
              <a:rPr sz="2400" spc="90" dirty="0">
                <a:latin typeface="Verdana"/>
                <a:cs typeface="Verdana"/>
              </a:rPr>
              <a:t>Secure</a:t>
            </a:r>
            <a:r>
              <a:rPr sz="2400" spc="305" dirty="0">
                <a:latin typeface="Verdana"/>
                <a:cs typeface="Verdana"/>
              </a:rPr>
              <a:t> </a:t>
            </a:r>
            <a:r>
              <a:rPr sz="2400" dirty="0">
                <a:latin typeface="Verdana"/>
                <a:cs typeface="Verdana"/>
              </a:rPr>
              <a:t>the</a:t>
            </a:r>
            <a:r>
              <a:rPr sz="2400" spc="310" dirty="0">
                <a:latin typeface="Verdana"/>
                <a:cs typeface="Verdana"/>
              </a:rPr>
              <a:t> </a:t>
            </a:r>
            <a:r>
              <a:rPr sz="2400" spc="140" dirty="0">
                <a:latin typeface="Verdana"/>
                <a:cs typeface="Verdana"/>
              </a:rPr>
              <a:t>area</a:t>
            </a:r>
            <a:endParaRPr sz="2400">
              <a:latin typeface="Verdana"/>
              <a:cs typeface="Verdana"/>
            </a:endParaRPr>
          </a:p>
          <a:p>
            <a:pPr marL="351155" indent="-338455">
              <a:lnSpc>
                <a:spcPct val="100000"/>
              </a:lnSpc>
              <a:spcBef>
                <a:spcPts val="420"/>
              </a:spcBef>
              <a:buAutoNum type="arabicPeriod"/>
              <a:tabLst>
                <a:tab pos="351155" algn="l"/>
              </a:tabLst>
            </a:pPr>
            <a:r>
              <a:rPr sz="2400" spc="100" dirty="0">
                <a:latin typeface="Verdana"/>
                <a:cs typeface="Verdana"/>
              </a:rPr>
              <a:t>Remove</a:t>
            </a:r>
            <a:r>
              <a:rPr sz="2400" spc="245" dirty="0">
                <a:latin typeface="Verdana"/>
                <a:cs typeface="Verdana"/>
              </a:rPr>
              <a:t> </a:t>
            </a:r>
            <a:r>
              <a:rPr sz="2400" spc="165" dirty="0">
                <a:latin typeface="Verdana"/>
                <a:cs typeface="Verdana"/>
              </a:rPr>
              <a:t>barricades</a:t>
            </a:r>
            <a:r>
              <a:rPr sz="2400" spc="250" dirty="0">
                <a:latin typeface="Verdana"/>
                <a:cs typeface="Verdana"/>
              </a:rPr>
              <a:t> </a:t>
            </a:r>
            <a:r>
              <a:rPr sz="2400" spc="160" dirty="0">
                <a:latin typeface="Verdana"/>
                <a:cs typeface="Verdana"/>
              </a:rPr>
              <a:t>and</a:t>
            </a:r>
            <a:r>
              <a:rPr sz="2400" spc="250" dirty="0">
                <a:latin typeface="Verdana"/>
                <a:cs typeface="Verdana"/>
              </a:rPr>
              <a:t> </a:t>
            </a:r>
            <a:r>
              <a:rPr sz="2400" spc="95" dirty="0">
                <a:latin typeface="Verdana"/>
                <a:cs typeface="Verdana"/>
              </a:rPr>
              <a:t>signs</a:t>
            </a:r>
            <a:endParaRPr sz="2400">
              <a:latin typeface="Verdana"/>
              <a:cs typeface="Verdana"/>
            </a:endParaRPr>
          </a:p>
        </p:txBody>
      </p:sp>
      <p:sp>
        <p:nvSpPr>
          <p:cNvPr id="8" name="object 8"/>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65" dirty="0"/>
              <a:t>Signage</a:t>
            </a:r>
          </a:p>
        </p:txBody>
      </p:sp>
      <p:pic>
        <p:nvPicPr>
          <p:cNvPr id="9" name="object 8">
            <a:hlinkClick r:id="rId5" action="ppaction://hlinksldjump"/>
            <a:extLst>
              <a:ext uri="{FF2B5EF4-FFF2-40B4-BE49-F238E27FC236}">
                <a16:creationId xmlns:a16="http://schemas.microsoft.com/office/drawing/2014/main" id="{716A9C9B-BAC7-893E-84EA-146825967094}"/>
              </a:ext>
            </a:extLst>
          </p:cNvPr>
          <p:cNvPicPr/>
          <p:nvPr/>
        </p:nvPicPr>
        <p:blipFill>
          <a:blip r:embed="rId3"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6999"/>
          </a:xfrm>
          <a:prstGeom prst="rect">
            <a:avLst/>
          </a:prstGeom>
        </p:spPr>
      </p:pic>
      <p:sp>
        <p:nvSpPr>
          <p:cNvPr id="3" name="object 3"/>
          <p:cNvSpPr/>
          <p:nvPr/>
        </p:nvSpPr>
        <p:spPr>
          <a:xfrm>
            <a:off x="0" y="0"/>
            <a:ext cx="18288000" cy="10287000"/>
          </a:xfrm>
          <a:custGeom>
            <a:avLst/>
            <a:gdLst/>
            <a:ahLst/>
            <a:cxnLst/>
            <a:rect l="l" t="t" r="r" b="b"/>
            <a:pathLst>
              <a:path w="18288000" h="10287000">
                <a:moveTo>
                  <a:pt x="18287999" y="10286999"/>
                </a:moveTo>
                <a:lnTo>
                  <a:pt x="0" y="10286999"/>
                </a:lnTo>
                <a:lnTo>
                  <a:pt x="0" y="0"/>
                </a:lnTo>
                <a:lnTo>
                  <a:pt x="18287999" y="0"/>
                </a:lnTo>
                <a:lnTo>
                  <a:pt x="18287999" y="10286999"/>
                </a:lnTo>
                <a:close/>
              </a:path>
            </a:pathLst>
          </a:custGeom>
          <a:solidFill>
            <a:srgbClr val="000000">
              <a:alpha val="66668"/>
            </a:srgbClr>
          </a:solidFill>
        </p:spPr>
        <p:txBody>
          <a:bodyPr wrap="square" lIns="0" tIns="0" rIns="0" bIns="0" rtlCol="0"/>
          <a:lstStyle/>
          <a:p>
            <a:endParaRPr/>
          </a:p>
        </p:txBody>
      </p:sp>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
        <p:nvSpPr>
          <p:cNvPr id="6" name="object 6"/>
          <p:cNvSpPr txBox="1"/>
          <p:nvPr/>
        </p:nvSpPr>
        <p:spPr>
          <a:xfrm>
            <a:off x="8730443" y="7115874"/>
            <a:ext cx="532765" cy="1470025"/>
          </a:xfrm>
          <a:prstGeom prst="rect">
            <a:avLst/>
          </a:prstGeom>
        </p:spPr>
        <p:txBody>
          <a:bodyPr vert="horz" wrap="square" lIns="0" tIns="15875" rIns="0" bIns="0" rtlCol="0">
            <a:spAutoFit/>
          </a:bodyPr>
          <a:lstStyle/>
          <a:p>
            <a:pPr marL="12700">
              <a:lnSpc>
                <a:spcPct val="100000"/>
              </a:lnSpc>
              <a:spcBef>
                <a:spcPts val="125"/>
              </a:spcBef>
            </a:pPr>
            <a:r>
              <a:rPr sz="9450" b="1" spc="-2805" dirty="0">
                <a:solidFill>
                  <a:srgbClr val="3DC1C6"/>
                </a:solidFill>
                <a:latin typeface="Verdana"/>
                <a:cs typeface="Verdana"/>
              </a:rPr>
              <a:t>1</a:t>
            </a:r>
            <a:endParaRPr sz="9450">
              <a:latin typeface="Verdana"/>
              <a:cs typeface="Verdana"/>
            </a:endParaRPr>
          </a:p>
        </p:txBody>
      </p:sp>
      <p:sp>
        <p:nvSpPr>
          <p:cNvPr id="7" name="object 2">
            <a:extLst>
              <a:ext uri="{FF2B5EF4-FFF2-40B4-BE49-F238E27FC236}">
                <a16:creationId xmlns:a16="http://schemas.microsoft.com/office/drawing/2014/main" id="{BE4880FF-960A-560A-33FE-91B379C8FEDE}"/>
              </a:ext>
            </a:extLst>
          </p:cNvPr>
          <p:cNvSpPr/>
          <p:nvPr/>
        </p:nvSpPr>
        <p:spPr>
          <a:xfrm>
            <a:off x="0" y="-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pic>
        <p:nvPicPr>
          <p:cNvPr id="4" name="object 4"/>
          <p:cNvPicPr/>
          <p:nvPr/>
        </p:nvPicPr>
        <p:blipFill>
          <a:blip r:embed="rId4" cstate="email">
            <a:extLst>
              <a:ext uri="{28A0092B-C50C-407E-A947-70E740481C1C}">
                <a14:useLocalDpi xmlns:a14="http://schemas.microsoft.com/office/drawing/2010/main"/>
              </a:ext>
            </a:extLst>
          </a:blip>
          <a:stretch>
            <a:fillRect/>
          </a:stretch>
        </p:blipFill>
        <p:spPr>
          <a:xfrm>
            <a:off x="457200" y="342900"/>
            <a:ext cx="1586149" cy="1544666"/>
          </a:xfrm>
          <a:prstGeom prst="rect">
            <a:avLst/>
          </a:prstGeom>
        </p:spPr>
      </p:pic>
      <p:sp>
        <p:nvSpPr>
          <p:cNvPr id="8" name="TextBox 7">
            <a:extLst>
              <a:ext uri="{FF2B5EF4-FFF2-40B4-BE49-F238E27FC236}">
                <a16:creationId xmlns:a16="http://schemas.microsoft.com/office/drawing/2014/main" id="{3F5F7667-DC6B-12C3-EB91-9C7569F6F64D}"/>
              </a:ext>
            </a:extLst>
          </p:cNvPr>
          <p:cNvSpPr txBox="1"/>
          <p:nvPr/>
        </p:nvSpPr>
        <p:spPr>
          <a:xfrm>
            <a:off x="2252808" y="594362"/>
            <a:ext cx="14020800" cy="923330"/>
          </a:xfrm>
          <a:prstGeom prst="rect">
            <a:avLst/>
          </a:prstGeom>
          <a:noFill/>
        </p:spPr>
        <p:txBody>
          <a:bodyPr wrap="square" rtlCol="0">
            <a:spAutoFit/>
          </a:bodyPr>
          <a:lstStyle/>
          <a:p>
            <a:r>
              <a:rPr lang="en-US" sz="5400" dirty="0"/>
              <a:t>5 Practical Task – Setting up to clean</a:t>
            </a:r>
            <a:endParaRPr lang="en-AU" sz="5400" dirty="0"/>
          </a:p>
        </p:txBody>
      </p:sp>
      <p:sp>
        <p:nvSpPr>
          <p:cNvPr id="10" name="TextBox 9">
            <a:extLst>
              <a:ext uri="{FF2B5EF4-FFF2-40B4-BE49-F238E27FC236}">
                <a16:creationId xmlns:a16="http://schemas.microsoft.com/office/drawing/2014/main" id="{38350643-DCEF-1CAC-E902-3B20BED5AD43}"/>
              </a:ext>
            </a:extLst>
          </p:cNvPr>
          <p:cNvSpPr txBox="1"/>
          <p:nvPr/>
        </p:nvSpPr>
        <p:spPr>
          <a:xfrm>
            <a:off x="0" y="1887566"/>
            <a:ext cx="18516600" cy="3539430"/>
          </a:xfrm>
          <a:prstGeom prst="rect">
            <a:avLst/>
          </a:prstGeom>
          <a:noFill/>
        </p:spPr>
        <p:txBody>
          <a:bodyPr wrap="square" rtlCol="0">
            <a:spAutoFit/>
          </a:bodyPr>
          <a:lstStyle/>
          <a:p>
            <a:r>
              <a:rPr lang="en-US" sz="2800" dirty="0">
                <a:solidFill>
                  <a:srgbClr val="0070C0"/>
                </a:solidFill>
              </a:rPr>
              <a:t>In small groups practice setting up the signs you would use for the following situations.</a:t>
            </a:r>
          </a:p>
          <a:p>
            <a:r>
              <a:rPr lang="en-US" sz="2800" dirty="0">
                <a:solidFill>
                  <a:srgbClr val="0070C0"/>
                </a:solidFill>
              </a:rPr>
              <a:t>• Spill on the floor </a:t>
            </a:r>
          </a:p>
          <a:p>
            <a:r>
              <a:rPr lang="en-US" sz="2800" dirty="0">
                <a:solidFill>
                  <a:schemeClr val="tx1"/>
                </a:solidFill>
              </a:rPr>
              <a:t>- In progress cleaning sign</a:t>
            </a:r>
          </a:p>
          <a:p>
            <a:r>
              <a:rPr lang="en-US" sz="2800" dirty="0">
                <a:solidFill>
                  <a:srgbClr val="0070C0"/>
                </a:solidFill>
              </a:rPr>
              <a:t>• Cleaning a bathroom </a:t>
            </a:r>
          </a:p>
          <a:p>
            <a:r>
              <a:rPr lang="en-US" sz="2800" dirty="0">
                <a:solidFill>
                  <a:schemeClr val="tx1"/>
                </a:solidFill>
              </a:rPr>
              <a:t>- In progress cleaning sign</a:t>
            </a:r>
          </a:p>
          <a:p>
            <a:r>
              <a:rPr lang="en-US" sz="2800" dirty="0">
                <a:solidFill>
                  <a:srgbClr val="0070C0"/>
                </a:solidFill>
              </a:rPr>
              <a:t>• Cleaning a COVID-19 room </a:t>
            </a:r>
          </a:p>
          <a:p>
            <a:r>
              <a:rPr lang="en-US" sz="2800" dirty="0">
                <a:solidFill>
                  <a:schemeClr val="tx1"/>
                </a:solidFill>
              </a:rPr>
              <a:t>- In progress cleaning sign</a:t>
            </a:r>
          </a:p>
          <a:p>
            <a:r>
              <a:rPr lang="en-US" sz="2800" dirty="0">
                <a:solidFill>
                  <a:schemeClr val="tx1"/>
                </a:solidFill>
              </a:rPr>
              <a:t>Depending on what signage you have available, provide the options for the students to set up.</a:t>
            </a:r>
            <a:endParaRPr lang="en-AU" sz="2800" dirty="0">
              <a:solidFill>
                <a:schemeClr val="tx1"/>
              </a:solidFill>
            </a:endParaRPr>
          </a:p>
        </p:txBody>
      </p:sp>
      <p:pic>
        <p:nvPicPr>
          <p:cNvPr id="14" name="Picture 13">
            <a:extLst>
              <a:ext uri="{FF2B5EF4-FFF2-40B4-BE49-F238E27FC236}">
                <a16:creationId xmlns:a16="http://schemas.microsoft.com/office/drawing/2014/main" id="{C8FFE963-3833-DA24-30B3-51D7D3688BC0}"/>
              </a:ext>
            </a:extLst>
          </p:cNvPr>
          <p:cNvPicPr>
            <a:picLocks noChangeAspect="1"/>
          </p:cNvPicPr>
          <p:nvPr/>
        </p:nvPicPr>
        <p:blipFill>
          <a:blip r:embed="rId5"/>
          <a:stretch>
            <a:fillRect/>
          </a:stretch>
        </p:blipFill>
        <p:spPr>
          <a:xfrm>
            <a:off x="-15240" y="2829065"/>
            <a:ext cx="16524761" cy="409435"/>
          </a:xfrm>
          <a:prstGeom prst="rect">
            <a:avLst/>
          </a:prstGeom>
        </p:spPr>
      </p:pic>
      <p:pic>
        <p:nvPicPr>
          <p:cNvPr id="15" name="Picture 14">
            <a:extLst>
              <a:ext uri="{FF2B5EF4-FFF2-40B4-BE49-F238E27FC236}">
                <a16:creationId xmlns:a16="http://schemas.microsoft.com/office/drawing/2014/main" id="{6D5EC735-CB51-0645-9AB3-C03863014390}"/>
              </a:ext>
            </a:extLst>
          </p:cNvPr>
          <p:cNvPicPr>
            <a:picLocks noChangeAspect="1"/>
          </p:cNvPicPr>
          <p:nvPr/>
        </p:nvPicPr>
        <p:blipFill>
          <a:blip r:embed="rId5"/>
          <a:stretch>
            <a:fillRect/>
          </a:stretch>
        </p:blipFill>
        <p:spPr>
          <a:xfrm>
            <a:off x="0" y="3667265"/>
            <a:ext cx="16524761" cy="409435"/>
          </a:xfrm>
          <a:prstGeom prst="rect">
            <a:avLst/>
          </a:prstGeom>
        </p:spPr>
      </p:pic>
      <p:pic>
        <p:nvPicPr>
          <p:cNvPr id="16" name="Picture 15">
            <a:extLst>
              <a:ext uri="{FF2B5EF4-FFF2-40B4-BE49-F238E27FC236}">
                <a16:creationId xmlns:a16="http://schemas.microsoft.com/office/drawing/2014/main" id="{822C232C-D1C6-FF64-9893-F1608EEA2891}"/>
              </a:ext>
            </a:extLst>
          </p:cNvPr>
          <p:cNvPicPr>
            <a:picLocks noChangeAspect="1"/>
          </p:cNvPicPr>
          <p:nvPr/>
        </p:nvPicPr>
        <p:blipFill>
          <a:blip r:embed="rId5"/>
          <a:stretch>
            <a:fillRect/>
          </a:stretch>
        </p:blipFill>
        <p:spPr>
          <a:xfrm>
            <a:off x="0" y="4560999"/>
            <a:ext cx="16524761" cy="865997"/>
          </a:xfrm>
          <a:prstGeom prst="rect">
            <a:avLst/>
          </a:prstGeom>
        </p:spPr>
      </p:pic>
      <p:pic>
        <p:nvPicPr>
          <p:cNvPr id="9" name="object 8">
            <a:hlinkClick r:id="rId6" action="ppaction://hlinksldjump"/>
            <a:extLst>
              <a:ext uri="{FF2B5EF4-FFF2-40B4-BE49-F238E27FC236}">
                <a16:creationId xmlns:a16="http://schemas.microsoft.com/office/drawing/2014/main" id="{E0067BCA-EE82-7F29-097A-541C2FD67689}"/>
              </a:ext>
            </a:extLst>
          </p:cNvPr>
          <p:cNvPicPr/>
          <p:nvPr/>
        </p:nvPicPr>
        <p:blipFill>
          <a:blip r:embed="rId3" cstate="email">
            <a:extLst>
              <a:ext uri="{28A0092B-C50C-407E-A947-70E740481C1C}">
                <a14:useLocalDpi xmlns:a14="http://schemas.microsoft.com/office/drawing/2010/main"/>
              </a:ext>
            </a:extLst>
          </a:blip>
          <a:stretch>
            <a:fillRect/>
          </a:stretch>
        </p:blipFill>
        <p:spPr>
          <a:xfrm>
            <a:off x="17210561" y="9410700"/>
            <a:ext cx="942974" cy="723899"/>
          </a:xfrm>
          <a:prstGeom prst="rect">
            <a:avLst/>
          </a:prstGeom>
        </p:spPr>
      </p:pic>
    </p:spTree>
    <p:extLst>
      <p:ext uri="{BB962C8B-B14F-4D97-AF65-F5344CB8AC3E}">
        <p14:creationId xmlns:p14="http://schemas.microsoft.com/office/powerpoint/2010/main" val="1875620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6999"/>
          </a:xfrm>
          <a:prstGeom prst="rect">
            <a:avLst/>
          </a:prstGeom>
        </p:spPr>
      </p:pic>
      <p:sp>
        <p:nvSpPr>
          <p:cNvPr id="3" name="object 3"/>
          <p:cNvSpPr/>
          <p:nvPr/>
        </p:nvSpPr>
        <p:spPr>
          <a:xfrm>
            <a:off x="0" y="0"/>
            <a:ext cx="18288000" cy="10287000"/>
          </a:xfrm>
          <a:custGeom>
            <a:avLst/>
            <a:gdLst/>
            <a:ahLst/>
            <a:cxnLst/>
            <a:rect l="l" t="t" r="r" b="b"/>
            <a:pathLst>
              <a:path w="18288000" h="10287000">
                <a:moveTo>
                  <a:pt x="18287999" y="10286999"/>
                </a:moveTo>
                <a:lnTo>
                  <a:pt x="0" y="10286999"/>
                </a:lnTo>
                <a:lnTo>
                  <a:pt x="0" y="0"/>
                </a:lnTo>
                <a:lnTo>
                  <a:pt x="18287999" y="0"/>
                </a:lnTo>
                <a:lnTo>
                  <a:pt x="18287999" y="10286999"/>
                </a:lnTo>
                <a:close/>
              </a:path>
            </a:pathLst>
          </a:custGeom>
          <a:solidFill>
            <a:srgbClr val="000000">
              <a:alpha val="66668"/>
            </a:srgbClr>
          </a:solidFill>
        </p:spPr>
        <p:txBody>
          <a:bodyPr wrap="square" lIns="0" tIns="0" rIns="0" bIns="0" rtlCol="0"/>
          <a:lstStyle/>
          <a:p>
            <a:endParaRPr/>
          </a:p>
        </p:txBody>
      </p:sp>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
        <p:nvSpPr>
          <p:cNvPr id="6" name="object 6"/>
          <p:cNvSpPr txBox="1"/>
          <p:nvPr/>
        </p:nvSpPr>
        <p:spPr>
          <a:xfrm>
            <a:off x="8730443" y="7115874"/>
            <a:ext cx="532765" cy="1470025"/>
          </a:xfrm>
          <a:prstGeom prst="rect">
            <a:avLst/>
          </a:prstGeom>
        </p:spPr>
        <p:txBody>
          <a:bodyPr vert="horz" wrap="square" lIns="0" tIns="15875" rIns="0" bIns="0" rtlCol="0">
            <a:spAutoFit/>
          </a:bodyPr>
          <a:lstStyle/>
          <a:p>
            <a:pPr marL="12700">
              <a:lnSpc>
                <a:spcPct val="100000"/>
              </a:lnSpc>
              <a:spcBef>
                <a:spcPts val="125"/>
              </a:spcBef>
            </a:pPr>
            <a:r>
              <a:rPr sz="9450" b="1" spc="-2805" dirty="0">
                <a:solidFill>
                  <a:srgbClr val="3DC1C6"/>
                </a:solidFill>
                <a:latin typeface="Verdana"/>
                <a:cs typeface="Verdana"/>
              </a:rPr>
              <a:t>1</a:t>
            </a:r>
            <a:endParaRPr sz="9450">
              <a:latin typeface="Verdana"/>
              <a:cs typeface="Verdana"/>
            </a:endParaRPr>
          </a:p>
        </p:txBody>
      </p:sp>
      <p:sp>
        <p:nvSpPr>
          <p:cNvPr id="7" name="object 2">
            <a:extLst>
              <a:ext uri="{FF2B5EF4-FFF2-40B4-BE49-F238E27FC236}">
                <a16:creationId xmlns:a16="http://schemas.microsoft.com/office/drawing/2014/main" id="{BE4880FF-960A-560A-33FE-91B379C8FEDE}"/>
              </a:ext>
            </a:extLst>
          </p:cNvPr>
          <p:cNvSpPr/>
          <p:nvPr/>
        </p:nvSpPr>
        <p:spPr>
          <a:xfrm>
            <a:off x="0" y="-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sp>
        <p:nvSpPr>
          <p:cNvPr id="8" name="TextBox 7">
            <a:extLst>
              <a:ext uri="{FF2B5EF4-FFF2-40B4-BE49-F238E27FC236}">
                <a16:creationId xmlns:a16="http://schemas.microsoft.com/office/drawing/2014/main" id="{3F5F7667-DC6B-12C3-EB91-9C7569F6F64D}"/>
              </a:ext>
            </a:extLst>
          </p:cNvPr>
          <p:cNvSpPr txBox="1"/>
          <p:nvPr/>
        </p:nvSpPr>
        <p:spPr>
          <a:xfrm>
            <a:off x="2252808" y="594362"/>
            <a:ext cx="14020800" cy="923330"/>
          </a:xfrm>
          <a:prstGeom prst="rect">
            <a:avLst/>
          </a:prstGeom>
          <a:noFill/>
        </p:spPr>
        <p:txBody>
          <a:bodyPr wrap="square" rtlCol="0">
            <a:spAutoFit/>
          </a:bodyPr>
          <a:lstStyle/>
          <a:p>
            <a:r>
              <a:rPr lang="en-US" sz="5400" dirty="0"/>
              <a:t>Learning Checkpoint 2 </a:t>
            </a:r>
            <a:endParaRPr lang="en-AU" sz="5400" dirty="0"/>
          </a:p>
        </p:txBody>
      </p:sp>
      <p:sp>
        <p:nvSpPr>
          <p:cNvPr id="10" name="TextBox 9">
            <a:extLst>
              <a:ext uri="{FF2B5EF4-FFF2-40B4-BE49-F238E27FC236}">
                <a16:creationId xmlns:a16="http://schemas.microsoft.com/office/drawing/2014/main" id="{38350643-DCEF-1CAC-E902-3B20BED5AD43}"/>
              </a:ext>
            </a:extLst>
          </p:cNvPr>
          <p:cNvSpPr txBox="1"/>
          <p:nvPr/>
        </p:nvSpPr>
        <p:spPr>
          <a:xfrm>
            <a:off x="848744" y="2191760"/>
            <a:ext cx="16296161" cy="6124754"/>
          </a:xfrm>
          <a:prstGeom prst="rect">
            <a:avLst/>
          </a:prstGeom>
          <a:noFill/>
        </p:spPr>
        <p:txBody>
          <a:bodyPr wrap="square" rtlCol="0">
            <a:spAutoFit/>
          </a:bodyPr>
          <a:lstStyle/>
          <a:p>
            <a:r>
              <a:rPr lang="en-US" sz="2800" dirty="0">
                <a:solidFill>
                  <a:srgbClr val="0070C0"/>
                </a:solidFill>
              </a:rPr>
              <a:t>1. What factors should be considered when selecting cleaning agents in a healthcare setting?</a:t>
            </a:r>
          </a:p>
          <a:p>
            <a:r>
              <a:rPr lang="en-US" sz="2800" dirty="0">
                <a:solidFill>
                  <a:schemeClr val="tx1"/>
                </a:solidFill>
              </a:rPr>
              <a:t>• Minimally or frequently/high risk touched surface</a:t>
            </a:r>
          </a:p>
          <a:p>
            <a:r>
              <a:rPr lang="en-US" sz="2800" dirty="0">
                <a:solidFill>
                  <a:schemeClr val="tx1"/>
                </a:solidFill>
              </a:rPr>
              <a:t>• Type of surface</a:t>
            </a:r>
          </a:p>
          <a:p>
            <a:r>
              <a:rPr lang="en-US" sz="2800" dirty="0">
                <a:solidFill>
                  <a:schemeClr val="tx1"/>
                </a:solidFill>
              </a:rPr>
              <a:t>• Any transmission-based precaution</a:t>
            </a:r>
          </a:p>
          <a:p>
            <a:r>
              <a:rPr lang="en-US" sz="2800" dirty="0">
                <a:solidFill>
                  <a:schemeClr val="tx1"/>
                </a:solidFill>
              </a:rPr>
              <a:t>• Acute or non-acute setting</a:t>
            </a:r>
          </a:p>
          <a:p>
            <a:r>
              <a:rPr lang="en-US" sz="2800" dirty="0">
                <a:solidFill>
                  <a:srgbClr val="0070C0"/>
                </a:solidFill>
              </a:rPr>
              <a:t>2. What types of cleaning agents are commonly used in healthcare settings?</a:t>
            </a:r>
          </a:p>
          <a:p>
            <a:r>
              <a:rPr lang="en-US" sz="2800" dirty="0">
                <a:solidFill>
                  <a:schemeClr val="tx1"/>
                </a:solidFill>
              </a:rPr>
              <a:t>• Detergents</a:t>
            </a:r>
          </a:p>
          <a:p>
            <a:r>
              <a:rPr lang="en-US" sz="2800" dirty="0">
                <a:solidFill>
                  <a:schemeClr val="tx1"/>
                </a:solidFill>
              </a:rPr>
              <a:t>• Disinfectants</a:t>
            </a:r>
          </a:p>
          <a:p>
            <a:r>
              <a:rPr lang="en-US" sz="2800" dirty="0">
                <a:solidFill>
                  <a:schemeClr val="tx1"/>
                </a:solidFill>
              </a:rPr>
              <a:t>• </a:t>
            </a:r>
            <a:r>
              <a:rPr lang="en-US" sz="2800" dirty="0" err="1">
                <a:solidFill>
                  <a:schemeClr val="tx1"/>
                </a:solidFill>
              </a:rPr>
              <a:t>Sanitisers</a:t>
            </a:r>
            <a:endParaRPr lang="en-US" sz="2800" dirty="0">
              <a:solidFill>
                <a:schemeClr val="tx1"/>
              </a:solidFill>
            </a:endParaRPr>
          </a:p>
          <a:p>
            <a:r>
              <a:rPr lang="en-US" sz="2800" dirty="0">
                <a:solidFill>
                  <a:srgbClr val="0070C0"/>
                </a:solidFill>
              </a:rPr>
              <a:t>3. What is the difference between cleaning and disinfecting?</a:t>
            </a:r>
          </a:p>
          <a:p>
            <a:r>
              <a:rPr lang="en-US" sz="2800" dirty="0">
                <a:solidFill>
                  <a:schemeClr val="tx1"/>
                </a:solidFill>
              </a:rPr>
              <a:t>• Cleaning refers to the removal of germs (bacteria and viruses), as well as dirt and grime, from surfaces using a water and detergent solution. While disinfecting involves using chemical agents to kill germs on surfaces. It's important to clean before disinfecting because dirt and grime can interfere with the effectiveness of disinfectants.</a:t>
            </a:r>
            <a:endParaRPr lang="en-AU" sz="2800" dirty="0">
              <a:solidFill>
                <a:schemeClr val="tx1"/>
              </a:solidFill>
            </a:endParaRPr>
          </a:p>
        </p:txBody>
      </p:sp>
      <p:pic>
        <p:nvPicPr>
          <p:cNvPr id="13" name="Picture 12">
            <a:extLst>
              <a:ext uri="{FF2B5EF4-FFF2-40B4-BE49-F238E27FC236}">
                <a16:creationId xmlns:a16="http://schemas.microsoft.com/office/drawing/2014/main" id="{5BB3F914-EF95-5E98-3B2A-69A6CB795CDA}"/>
              </a:ext>
            </a:extLst>
          </p:cNvPr>
          <p:cNvPicPr>
            <a:picLocks noChangeAspect="1"/>
          </p:cNvPicPr>
          <p:nvPr/>
        </p:nvPicPr>
        <p:blipFill>
          <a:blip r:embed="rId4"/>
          <a:stretch>
            <a:fillRect/>
          </a:stretch>
        </p:blipFill>
        <p:spPr>
          <a:xfrm>
            <a:off x="734443" y="2648043"/>
            <a:ext cx="16524761" cy="1733457"/>
          </a:xfrm>
          <a:prstGeom prst="rect">
            <a:avLst/>
          </a:prstGeom>
        </p:spPr>
      </p:pic>
      <p:pic>
        <p:nvPicPr>
          <p:cNvPr id="9" name="Picture 8">
            <a:extLst>
              <a:ext uri="{FF2B5EF4-FFF2-40B4-BE49-F238E27FC236}">
                <a16:creationId xmlns:a16="http://schemas.microsoft.com/office/drawing/2014/main" id="{9E532017-81DD-47CB-DE51-DF4A5767194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35951"/>
            <a:ext cx="1706989" cy="1553643"/>
          </a:xfrm>
          <a:prstGeom prst="rect">
            <a:avLst/>
          </a:prstGeom>
        </p:spPr>
      </p:pic>
      <p:pic>
        <p:nvPicPr>
          <p:cNvPr id="17" name="Picture 16">
            <a:extLst>
              <a:ext uri="{FF2B5EF4-FFF2-40B4-BE49-F238E27FC236}">
                <a16:creationId xmlns:a16="http://schemas.microsoft.com/office/drawing/2014/main" id="{5024DF64-6104-DAA3-EF3E-02471A060D54}"/>
              </a:ext>
            </a:extLst>
          </p:cNvPr>
          <p:cNvPicPr>
            <a:picLocks noChangeAspect="1"/>
          </p:cNvPicPr>
          <p:nvPr/>
        </p:nvPicPr>
        <p:blipFill>
          <a:blip r:embed="rId4"/>
          <a:stretch>
            <a:fillRect/>
          </a:stretch>
        </p:blipFill>
        <p:spPr>
          <a:xfrm>
            <a:off x="757303" y="4841970"/>
            <a:ext cx="16524761" cy="1292130"/>
          </a:xfrm>
          <a:prstGeom prst="rect">
            <a:avLst/>
          </a:prstGeom>
        </p:spPr>
      </p:pic>
      <p:pic>
        <p:nvPicPr>
          <p:cNvPr id="18" name="Picture 17">
            <a:extLst>
              <a:ext uri="{FF2B5EF4-FFF2-40B4-BE49-F238E27FC236}">
                <a16:creationId xmlns:a16="http://schemas.microsoft.com/office/drawing/2014/main" id="{98B0779C-8107-8FE7-7FC7-3734AB9A428C}"/>
              </a:ext>
            </a:extLst>
          </p:cNvPr>
          <p:cNvPicPr>
            <a:picLocks noChangeAspect="1"/>
          </p:cNvPicPr>
          <p:nvPr/>
        </p:nvPicPr>
        <p:blipFill>
          <a:blip r:embed="rId4"/>
          <a:stretch>
            <a:fillRect/>
          </a:stretch>
        </p:blipFill>
        <p:spPr>
          <a:xfrm>
            <a:off x="468062" y="6566879"/>
            <a:ext cx="16524761" cy="1733457"/>
          </a:xfrm>
          <a:prstGeom prst="rect">
            <a:avLst/>
          </a:prstGeom>
        </p:spPr>
      </p:pic>
      <p:pic>
        <p:nvPicPr>
          <p:cNvPr id="4" name="object 8">
            <a:hlinkClick r:id="rId6" action="ppaction://hlinksldjump"/>
            <a:extLst>
              <a:ext uri="{FF2B5EF4-FFF2-40B4-BE49-F238E27FC236}">
                <a16:creationId xmlns:a16="http://schemas.microsoft.com/office/drawing/2014/main" id="{B6E40907-7E86-93BC-C353-59C2DDB06145}"/>
              </a:ext>
            </a:extLst>
          </p:cNvPr>
          <p:cNvPicPr/>
          <p:nvPr/>
        </p:nvPicPr>
        <p:blipFill>
          <a:blip r:embed="rId3" cstate="email">
            <a:extLst>
              <a:ext uri="{28A0092B-C50C-407E-A947-70E740481C1C}">
                <a14:useLocalDpi xmlns:a14="http://schemas.microsoft.com/office/drawing/2010/main"/>
              </a:ext>
            </a:extLst>
          </a:blip>
          <a:stretch>
            <a:fillRect/>
          </a:stretch>
        </p:blipFill>
        <p:spPr>
          <a:xfrm>
            <a:off x="17210561" y="9410700"/>
            <a:ext cx="942974" cy="723899"/>
          </a:xfrm>
          <a:prstGeom prst="rect">
            <a:avLst/>
          </a:prstGeom>
        </p:spPr>
      </p:pic>
    </p:spTree>
    <p:extLst>
      <p:ext uri="{BB962C8B-B14F-4D97-AF65-F5344CB8AC3E}">
        <p14:creationId xmlns:p14="http://schemas.microsoft.com/office/powerpoint/2010/main" val="220033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000000"/>
          </a:solidFill>
        </p:spPr>
        <p:txBody>
          <a:bodyPr wrap="square" lIns="0" tIns="0" rIns="0" bIns="0" rtlCol="0"/>
          <a:lstStyle/>
          <a:p>
            <a:endParaRPr/>
          </a:p>
        </p:txBody>
      </p:sp>
      <p:pic>
        <p:nvPicPr>
          <p:cNvPr id="3" name="object 3"/>
          <p:cNvPicPr/>
          <p:nvPr/>
        </p:nvPicPr>
        <p:blipFill>
          <a:blip r:embed="rId2" cstate="print"/>
          <a:stretch>
            <a:fillRect/>
          </a:stretch>
        </p:blipFill>
        <p:spPr>
          <a:xfrm>
            <a:off x="0" y="0"/>
            <a:ext cx="18287999" cy="5849294"/>
          </a:xfrm>
          <a:prstGeom prst="rect">
            <a:avLst/>
          </a:prstGeom>
        </p:spPr>
      </p:pic>
      <p:sp>
        <p:nvSpPr>
          <p:cNvPr id="4" name="object 4"/>
          <p:cNvSpPr txBox="1"/>
          <p:nvPr/>
        </p:nvSpPr>
        <p:spPr>
          <a:xfrm>
            <a:off x="129844" y="6331710"/>
            <a:ext cx="6115381" cy="2967479"/>
          </a:xfrm>
          <a:prstGeom prst="rect">
            <a:avLst/>
          </a:prstGeom>
        </p:spPr>
        <p:txBody>
          <a:bodyPr vert="horz" wrap="square" lIns="0" tIns="12700" rIns="0" bIns="0" rtlCol="0">
            <a:spAutoFit/>
          </a:bodyPr>
          <a:lstStyle/>
          <a:p>
            <a:pPr marL="12700">
              <a:lnSpc>
                <a:spcPct val="100000"/>
              </a:lnSpc>
              <a:spcBef>
                <a:spcPts val="100"/>
              </a:spcBef>
            </a:pPr>
            <a:r>
              <a:rPr lang="en-US" sz="6400" b="1" spc="-200" dirty="0">
                <a:solidFill>
                  <a:srgbClr val="FFFFFF"/>
                </a:solidFill>
                <a:latin typeface="Verdana"/>
                <a:cs typeface="Verdana"/>
              </a:rPr>
              <a:t>Activities &amp; learning Check points</a:t>
            </a:r>
            <a:endParaRPr sz="6400" dirty="0">
              <a:latin typeface="Verdana"/>
              <a:cs typeface="Verdana"/>
            </a:endParaRPr>
          </a:p>
        </p:txBody>
      </p:sp>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8509464" y="7744013"/>
            <a:ext cx="142875" cy="142875"/>
          </a:xfrm>
          <a:prstGeom prst="rect">
            <a:avLst/>
          </a:prstGeom>
        </p:spPr>
      </p:pic>
      <p:pic>
        <p:nvPicPr>
          <p:cNvPr id="8" name="object 8"/>
          <p:cNvPicPr/>
          <p:nvPr/>
        </p:nvPicPr>
        <p:blipFill>
          <a:blip r:embed="rId3" cstate="email">
            <a:extLst>
              <a:ext uri="{28A0092B-C50C-407E-A947-70E740481C1C}">
                <a14:useLocalDpi xmlns:a14="http://schemas.microsoft.com/office/drawing/2010/main"/>
              </a:ext>
            </a:extLst>
          </a:blip>
          <a:stretch>
            <a:fillRect/>
          </a:stretch>
        </p:blipFill>
        <p:spPr>
          <a:xfrm>
            <a:off x="8509464" y="8944164"/>
            <a:ext cx="142875" cy="142875"/>
          </a:xfrm>
          <a:prstGeom prst="rect">
            <a:avLst/>
          </a:prstGeom>
        </p:spPr>
      </p:pic>
      <p:sp>
        <p:nvSpPr>
          <p:cNvPr id="9" name="object 9"/>
          <p:cNvSpPr txBox="1"/>
          <p:nvPr/>
        </p:nvSpPr>
        <p:spPr>
          <a:xfrm>
            <a:off x="6934200" y="5177596"/>
            <a:ext cx="2590800" cy="4885505"/>
          </a:xfrm>
          <a:prstGeom prst="rect">
            <a:avLst/>
          </a:prstGeom>
        </p:spPr>
        <p:txBody>
          <a:bodyPr vert="horz" wrap="square" lIns="0" tIns="12700" rIns="0" bIns="0" rtlCol="0">
            <a:spAutoFit/>
          </a:bodyPr>
          <a:lstStyle/>
          <a:p>
            <a:pPr marL="616585" marR="5080" indent="-604520">
              <a:lnSpc>
                <a:spcPct val="140600"/>
              </a:lnSpc>
              <a:spcBef>
                <a:spcPts val="100"/>
              </a:spcBef>
            </a:pPr>
            <a:r>
              <a:rPr lang="en-US" sz="2800" spc="-70" dirty="0">
                <a:solidFill>
                  <a:srgbClr val="FFFFFF"/>
                </a:solidFill>
                <a:latin typeface="Verdana"/>
                <a:cs typeface="Verdana"/>
                <a:hlinkClick r:id="rId4" action="ppaction://hlinksldjump"/>
              </a:rPr>
              <a:t>Activity 1</a:t>
            </a:r>
            <a:endParaRPr lang="en-US" sz="2800" spc="-70" dirty="0">
              <a:solidFill>
                <a:srgbClr val="FFFFFF"/>
              </a:solidFill>
              <a:latin typeface="Verdana"/>
              <a:cs typeface="Verdana"/>
            </a:endParaRPr>
          </a:p>
          <a:p>
            <a:pPr marL="616585" marR="5080" indent="-604520">
              <a:lnSpc>
                <a:spcPct val="140600"/>
              </a:lnSpc>
              <a:spcBef>
                <a:spcPts val="100"/>
              </a:spcBef>
            </a:pPr>
            <a:r>
              <a:rPr lang="en-US" sz="2800" spc="-70" dirty="0">
                <a:solidFill>
                  <a:srgbClr val="FFFFFF"/>
                </a:solidFill>
                <a:latin typeface="Verdana"/>
                <a:cs typeface="Verdana"/>
                <a:hlinkClick r:id="rId5" action="ppaction://hlinksldjump"/>
              </a:rPr>
              <a:t>Activity 2</a:t>
            </a:r>
            <a:endParaRPr lang="en-US" sz="2800" spc="-70" dirty="0">
              <a:solidFill>
                <a:srgbClr val="FFFFFF"/>
              </a:solidFill>
              <a:latin typeface="Verdana"/>
              <a:cs typeface="Verdana"/>
            </a:endParaRPr>
          </a:p>
          <a:p>
            <a:pPr marL="616585" marR="5080" indent="-604520">
              <a:lnSpc>
                <a:spcPct val="140600"/>
              </a:lnSpc>
              <a:spcBef>
                <a:spcPts val="100"/>
              </a:spcBef>
            </a:pPr>
            <a:r>
              <a:rPr lang="en-US" sz="2800" spc="-70" dirty="0">
                <a:solidFill>
                  <a:srgbClr val="FFFFFF"/>
                </a:solidFill>
                <a:latin typeface="Verdana"/>
                <a:cs typeface="Verdana"/>
                <a:hlinkClick r:id="rId6" action="ppaction://hlinksldjump"/>
              </a:rPr>
              <a:t>Activity 3</a:t>
            </a:r>
            <a:endParaRPr lang="en-US" sz="2800" spc="-70" dirty="0">
              <a:solidFill>
                <a:srgbClr val="FFFFFF"/>
              </a:solidFill>
              <a:latin typeface="Verdana"/>
              <a:cs typeface="Verdana"/>
            </a:endParaRPr>
          </a:p>
          <a:p>
            <a:pPr marL="616585" marR="5080" indent="-604520">
              <a:lnSpc>
                <a:spcPct val="140600"/>
              </a:lnSpc>
              <a:spcBef>
                <a:spcPts val="100"/>
              </a:spcBef>
            </a:pPr>
            <a:r>
              <a:rPr lang="en-US" sz="2800" spc="-70" dirty="0">
                <a:solidFill>
                  <a:srgbClr val="FFFFFF"/>
                </a:solidFill>
                <a:latin typeface="Verdana"/>
                <a:cs typeface="Verdana"/>
                <a:hlinkClick r:id="rId7" action="ppaction://hlinksldjump"/>
              </a:rPr>
              <a:t>Activity 4</a:t>
            </a:r>
            <a:endParaRPr lang="en-US" sz="2800" spc="-70" dirty="0">
              <a:solidFill>
                <a:srgbClr val="FFFFFF"/>
              </a:solidFill>
              <a:latin typeface="Verdana"/>
              <a:cs typeface="Verdana"/>
            </a:endParaRPr>
          </a:p>
          <a:p>
            <a:pPr marL="616585" marR="5080" indent="-604520">
              <a:lnSpc>
                <a:spcPct val="140600"/>
              </a:lnSpc>
              <a:spcBef>
                <a:spcPts val="100"/>
              </a:spcBef>
            </a:pPr>
            <a:r>
              <a:rPr lang="en-US" sz="2800" spc="-70" dirty="0">
                <a:solidFill>
                  <a:srgbClr val="FFFFFF"/>
                </a:solidFill>
                <a:latin typeface="Verdana"/>
                <a:cs typeface="Verdana"/>
                <a:hlinkClick r:id="rId8" action="ppaction://hlinksldjump"/>
              </a:rPr>
              <a:t>Activity 5</a:t>
            </a:r>
            <a:endParaRPr lang="en-US" sz="2800" spc="-70" dirty="0">
              <a:solidFill>
                <a:srgbClr val="FFFFFF"/>
              </a:solidFill>
              <a:latin typeface="Verdana"/>
              <a:cs typeface="Verdana"/>
            </a:endParaRPr>
          </a:p>
          <a:p>
            <a:pPr marL="616585" marR="5080" indent="-604520">
              <a:lnSpc>
                <a:spcPct val="140600"/>
              </a:lnSpc>
              <a:spcBef>
                <a:spcPts val="100"/>
              </a:spcBef>
            </a:pPr>
            <a:r>
              <a:rPr lang="en-US" sz="2800" spc="-70" dirty="0">
                <a:solidFill>
                  <a:srgbClr val="FFFFFF"/>
                </a:solidFill>
                <a:latin typeface="Verdana"/>
                <a:cs typeface="Verdana"/>
                <a:hlinkClick r:id="rId9" action="ppaction://hlinksldjump"/>
              </a:rPr>
              <a:t>Activity 6</a:t>
            </a:r>
            <a:endParaRPr lang="en-US" sz="2800" spc="-70" dirty="0">
              <a:solidFill>
                <a:srgbClr val="FFFFFF"/>
              </a:solidFill>
              <a:latin typeface="Verdana"/>
              <a:cs typeface="Verdana"/>
            </a:endParaRPr>
          </a:p>
          <a:p>
            <a:pPr marL="616585" marR="5080" indent="-604520">
              <a:lnSpc>
                <a:spcPct val="140600"/>
              </a:lnSpc>
              <a:spcBef>
                <a:spcPts val="100"/>
              </a:spcBef>
            </a:pPr>
            <a:r>
              <a:rPr lang="en-US" sz="2800" spc="-70" dirty="0">
                <a:solidFill>
                  <a:srgbClr val="FFFFFF"/>
                </a:solidFill>
                <a:latin typeface="Verdana"/>
                <a:cs typeface="Verdana"/>
                <a:hlinkClick r:id="rId10" action="ppaction://hlinksldjump"/>
              </a:rPr>
              <a:t>Activity 7</a:t>
            </a:r>
            <a:endParaRPr lang="en-US" sz="2800" spc="-70" dirty="0">
              <a:solidFill>
                <a:srgbClr val="FFFFFF"/>
              </a:solidFill>
              <a:latin typeface="Verdana"/>
              <a:cs typeface="Verdana"/>
            </a:endParaRPr>
          </a:p>
          <a:p>
            <a:pPr marL="616585" marR="5080" indent="-604520">
              <a:lnSpc>
                <a:spcPct val="140600"/>
              </a:lnSpc>
              <a:spcBef>
                <a:spcPts val="100"/>
              </a:spcBef>
            </a:pPr>
            <a:r>
              <a:rPr lang="en-US" sz="2800" spc="-70" dirty="0">
                <a:solidFill>
                  <a:srgbClr val="FFFFFF"/>
                </a:solidFill>
                <a:latin typeface="Verdana"/>
                <a:cs typeface="Verdana"/>
                <a:hlinkClick r:id="rId11" action="ppaction://hlinksldjump"/>
              </a:rPr>
              <a:t>Activity 8</a:t>
            </a:r>
            <a:endParaRPr lang="en-US" sz="2800" spc="-70" dirty="0">
              <a:solidFill>
                <a:srgbClr val="FFFFFF"/>
              </a:solidFill>
              <a:latin typeface="Verdana"/>
              <a:cs typeface="Verdana"/>
            </a:endParaRPr>
          </a:p>
        </p:txBody>
      </p:sp>
      <p:pic>
        <p:nvPicPr>
          <p:cNvPr id="10" name="object 10"/>
          <p:cNvPicPr/>
          <p:nvPr/>
        </p:nvPicPr>
        <p:blipFill>
          <a:blip r:embed="rId12"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
        <p:nvSpPr>
          <p:cNvPr id="11" name="object 9">
            <a:extLst>
              <a:ext uri="{FF2B5EF4-FFF2-40B4-BE49-F238E27FC236}">
                <a16:creationId xmlns:a16="http://schemas.microsoft.com/office/drawing/2014/main" id="{EFF34373-CC1C-6076-78FD-09D28CF367D5}"/>
              </a:ext>
            </a:extLst>
          </p:cNvPr>
          <p:cNvSpPr txBox="1"/>
          <p:nvPr/>
        </p:nvSpPr>
        <p:spPr>
          <a:xfrm>
            <a:off x="11658599" y="6297226"/>
            <a:ext cx="5399561" cy="3024418"/>
          </a:xfrm>
          <a:prstGeom prst="rect">
            <a:avLst/>
          </a:prstGeom>
        </p:spPr>
        <p:txBody>
          <a:bodyPr vert="horz" wrap="square" lIns="0" tIns="12700" rIns="0" bIns="0" rtlCol="0">
            <a:spAutoFit/>
          </a:bodyPr>
          <a:lstStyle/>
          <a:p>
            <a:pPr marL="616585" marR="5080" indent="-604520">
              <a:lnSpc>
                <a:spcPct val="140600"/>
              </a:lnSpc>
              <a:spcBef>
                <a:spcPts val="100"/>
              </a:spcBef>
            </a:pPr>
            <a:r>
              <a:rPr lang="en-US" sz="2800" spc="-70" dirty="0">
                <a:solidFill>
                  <a:srgbClr val="FFFFFF"/>
                </a:solidFill>
                <a:latin typeface="Verdana"/>
                <a:cs typeface="Verdana"/>
                <a:hlinkClick r:id="rId13" action="ppaction://hlinksldjump"/>
              </a:rPr>
              <a:t>Learning Check Point 1</a:t>
            </a:r>
            <a:endParaRPr lang="en-US" sz="2800" spc="-70" dirty="0">
              <a:solidFill>
                <a:srgbClr val="FFFFFF"/>
              </a:solidFill>
              <a:latin typeface="Verdana"/>
              <a:cs typeface="Verdana"/>
            </a:endParaRPr>
          </a:p>
          <a:p>
            <a:pPr marL="616585" marR="5080" indent="-604520">
              <a:lnSpc>
                <a:spcPct val="140600"/>
              </a:lnSpc>
              <a:spcBef>
                <a:spcPts val="100"/>
              </a:spcBef>
            </a:pPr>
            <a:r>
              <a:rPr lang="en-US" sz="2800" spc="-70" dirty="0">
                <a:solidFill>
                  <a:srgbClr val="FFFFFF"/>
                </a:solidFill>
                <a:latin typeface="Verdana"/>
                <a:cs typeface="Verdana"/>
                <a:hlinkClick r:id="rId14" action="ppaction://hlinksldjump"/>
              </a:rPr>
              <a:t>Learning Check Point 2</a:t>
            </a:r>
            <a:endParaRPr lang="en-US" sz="2800" spc="-70" dirty="0">
              <a:solidFill>
                <a:srgbClr val="FFFFFF"/>
              </a:solidFill>
              <a:latin typeface="Verdana"/>
              <a:cs typeface="Verdana"/>
            </a:endParaRPr>
          </a:p>
          <a:p>
            <a:pPr marL="616585" marR="5080" indent="-604520">
              <a:lnSpc>
                <a:spcPct val="140600"/>
              </a:lnSpc>
              <a:spcBef>
                <a:spcPts val="100"/>
              </a:spcBef>
            </a:pPr>
            <a:r>
              <a:rPr lang="en-US" sz="2800" spc="-70" dirty="0">
                <a:solidFill>
                  <a:srgbClr val="FFFFFF"/>
                </a:solidFill>
                <a:latin typeface="Verdana"/>
                <a:cs typeface="Verdana"/>
                <a:hlinkClick r:id="rId15" action="ppaction://hlinksldjump"/>
              </a:rPr>
              <a:t>Learning Check Point 3</a:t>
            </a:r>
            <a:endParaRPr lang="en-US" sz="2800" spc="-70" dirty="0">
              <a:solidFill>
                <a:srgbClr val="FFFFFF"/>
              </a:solidFill>
              <a:latin typeface="Verdana"/>
              <a:cs typeface="Verdana"/>
            </a:endParaRPr>
          </a:p>
          <a:p>
            <a:pPr marL="616585" marR="5080" indent="-604520">
              <a:lnSpc>
                <a:spcPct val="140600"/>
              </a:lnSpc>
              <a:spcBef>
                <a:spcPts val="100"/>
              </a:spcBef>
            </a:pPr>
            <a:r>
              <a:rPr lang="en-US" sz="2800" spc="-70" dirty="0">
                <a:solidFill>
                  <a:srgbClr val="FFFFFF"/>
                </a:solidFill>
                <a:latin typeface="Verdana"/>
                <a:cs typeface="Verdana"/>
                <a:hlinkClick r:id="rId16" action="ppaction://hlinksldjump"/>
              </a:rPr>
              <a:t>Learning Check Point 4</a:t>
            </a:r>
            <a:endParaRPr lang="en-US" sz="2800" spc="-70" dirty="0">
              <a:solidFill>
                <a:srgbClr val="FFFFFF"/>
              </a:solidFill>
              <a:latin typeface="Verdana"/>
              <a:cs typeface="Verdana"/>
            </a:endParaRPr>
          </a:p>
          <a:p>
            <a:pPr marL="616585" marR="5080" indent="-604520">
              <a:lnSpc>
                <a:spcPct val="140600"/>
              </a:lnSpc>
              <a:spcBef>
                <a:spcPts val="100"/>
              </a:spcBef>
            </a:pPr>
            <a:r>
              <a:rPr lang="en-US" sz="2800" spc="-70" dirty="0">
                <a:solidFill>
                  <a:srgbClr val="FFFFFF"/>
                </a:solidFill>
                <a:latin typeface="Verdana"/>
                <a:cs typeface="Verdana"/>
                <a:hlinkClick r:id="rId17" action="ppaction://hlinksldjump"/>
              </a:rPr>
              <a:t>Learning Check Point 5</a:t>
            </a:r>
            <a:endParaRPr lang="en-US" sz="2800" spc="-70" dirty="0">
              <a:solidFill>
                <a:srgbClr val="FFFFFF"/>
              </a:solidFill>
              <a:latin typeface="Verdana"/>
              <a:cs typeface="Verdana"/>
            </a:endParaRPr>
          </a:p>
        </p:txBody>
      </p:sp>
    </p:spTree>
    <p:extLst>
      <p:ext uri="{BB962C8B-B14F-4D97-AF65-F5344CB8AC3E}">
        <p14:creationId xmlns:p14="http://schemas.microsoft.com/office/powerpoint/2010/main" val="32580753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0F5F3"/>
          </a:solidFill>
        </p:spPr>
        <p:txBody>
          <a:bodyPr wrap="square" lIns="0" tIns="0" rIns="0" bIns="0" rtlCol="0"/>
          <a:lstStyle/>
          <a:p>
            <a:endParaRPr/>
          </a:p>
        </p:txBody>
      </p:sp>
      <p:pic>
        <p:nvPicPr>
          <p:cNvPr id="3" name="object 3"/>
          <p:cNvPicPr/>
          <p:nvPr/>
        </p:nvPicPr>
        <p:blipFill>
          <a:blip r:embed="rId3" cstate="print"/>
          <a:stretch>
            <a:fillRect/>
          </a:stretch>
        </p:blipFill>
        <p:spPr>
          <a:xfrm>
            <a:off x="8671438" y="0"/>
            <a:ext cx="9616561" cy="10286999"/>
          </a:xfrm>
          <a:prstGeom prst="rect">
            <a:avLst/>
          </a:prstGeom>
        </p:spPr>
      </p:pic>
      <p:pic>
        <p:nvPicPr>
          <p:cNvPr id="4" name="object 4"/>
          <p:cNvPicPr/>
          <p:nvPr/>
        </p:nvPicPr>
        <p:blipFill>
          <a:blip r:embed="rId4" cstate="email">
            <a:extLst>
              <a:ext uri="{28A0092B-C50C-407E-A947-70E740481C1C}">
                <a14:useLocalDpi xmlns:a14="http://schemas.microsoft.com/office/drawing/2010/main"/>
              </a:ext>
            </a:extLst>
          </a:blip>
          <a:stretch>
            <a:fillRect/>
          </a:stretch>
        </p:blipFill>
        <p:spPr>
          <a:xfrm>
            <a:off x="1247775" y="4580778"/>
            <a:ext cx="114300" cy="114300"/>
          </a:xfrm>
          <a:prstGeom prst="rect">
            <a:avLst/>
          </a:prstGeom>
        </p:spPr>
      </p:pic>
      <p:pic>
        <p:nvPicPr>
          <p:cNvPr id="5" name="object 5"/>
          <p:cNvPicPr/>
          <p:nvPr/>
        </p:nvPicPr>
        <p:blipFill>
          <a:blip r:embed="rId5" cstate="email">
            <a:extLst>
              <a:ext uri="{28A0092B-C50C-407E-A947-70E740481C1C}">
                <a14:useLocalDpi xmlns:a14="http://schemas.microsoft.com/office/drawing/2010/main"/>
              </a:ext>
            </a:extLst>
          </a:blip>
          <a:stretch>
            <a:fillRect/>
          </a:stretch>
        </p:blipFill>
        <p:spPr>
          <a:xfrm>
            <a:off x="1247771" y="5838095"/>
            <a:ext cx="114299" cy="114299"/>
          </a:xfrm>
          <a:prstGeom prst="rect">
            <a:avLst/>
          </a:prstGeom>
        </p:spPr>
      </p:pic>
      <p:sp>
        <p:nvSpPr>
          <p:cNvPr id="6" name="object 6"/>
          <p:cNvSpPr txBox="1"/>
          <p:nvPr/>
        </p:nvSpPr>
        <p:spPr>
          <a:xfrm>
            <a:off x="1015994" y="3124112"/>
            <a:ext cx="6527165" cy="3378200"/>
          </a:xfrm>
          <a:prstGeom prst="rect">
            <a:avLst/>
          </a:prstGeom>
        </p:spPr>
        <p:txBody>
          <a:bodyPr vert="horz" wrap="square" lIns="0" tIns="12700" rIns="0" bIns="0" rtlCol="0">
            <a:spAutoFit/>
          </a:bodyPr>
          <a:lstStyle/>
          <a:p>
            <a:pPr marL="12700" marR="1010285">
              <a:lnSpc>
                <a:spcPct val="114599"/>
              </a:lnSpc>
              <a:spcBef>
                <a:spcPts val="100"/>
              </a:spcBef>
            </a:pPr>
            <a:r>
              <a:rPr sz="2400" spc="60" dirty="0">
                <a:latin typeface="Verdana"/>
                <a:cs typeface="Verdana"/>
              </a:rPr>
              <a:t>Routine</a:t>
            </a:r>
            <a:r>
              <a:rPr sz="2400" spc="235" dirty="0">
                <a:latin typeface="Verdana"/>
                <a:cs typeface="Verdana"/>
              </a:rPr>
              <a:t> </a:t>
            </a:r>
            <a:r>
              <a:rPr sz="2400" spc="150" dirty="0">
                <a:latin typeface="Verdana"/>
                <a:cs typeface="Verdana"/>
              </a:rPr>
              <a:t>surface</a:t>
            </a:r>
            <a:r>
              <a:rPr sz="2400" spc="235" dirty="0">
                <a:latin typeface="Verdana"/>
                <a:cs typeface="Verdana"/>
              </a:rPr>
              <a:t> </a:t>
            </a:r>
            <a:r>
              <a:rPr sz="2400" spc="150" dirty="0">
                <a:latin typeface="Verdana"/>
                <a:cs typeface="Verdana"/>
              </a:rPr>
              <a:t>cleaning</a:t>
            </a:r>
            <a:r>
              <a:rPr sz="2400" spc="240" dirty="0">
                <a:latin typeface="Verdana"/>
                <a:cs typeface="Verdana"/>
              </a:rPr>
              <a:t> </a:t>
            </a:r>
            <a:r>
              <a:rPr sz="2400" spc="200" dirty="0">
                <a:latin typeface="Verdana"/>
                <a:cs typeface="Verdana"/>
              </a:rPr>
              <a:t>can</a:t>
            </a:r>
            <a:r>
              <a:rPr sz="2400" spc="235" dirty="0">
                <a:latin typeface="Verdana"/>
                <a:cs typeface="Verdana"/>
              </a:rPr>
              <a:t> </a:t>
            </a:r>
            <a:r>
              <a:rPr sz="2400" spc="105" dirty="0">
                <a:latin typeface="Verdana"/>
                <a:cs typeface="Verdana"/>
              </a:rPr>
              <a:t>be </a:t>
            </a:r>
            <a:r>
              <a:rPr sz="2400" spc="120" dirty="0">
                <a:latin typeface="Verdana"/>
                <a:cs typeface="Verdana"/>
              </a:rPr>
              <a:t>divided</a:t>
            </a:r>
            <a:r>
              <a:rPr sz="2400" spc="305" dirty="0">
                <a:latin typeface="Verdana"/>
                <a:cs typeface="Verdana"/>
              </a:rPr>
              <a:t> </a:t>
            </a:r>
            <a:r>
              <a:rPr sz="2400" dirty="0">
                <a:latin typeface="Verdana"/>
                <a:cs typeface="Verdana"/>
              </a:rPr>
              <a:t>into</a:t>
            </a:r>
            <a:r>
              <a:rPr sz="2400" spc="310" dirty="0">
                <a:latin typeface="Verdana"/>
                <a:cs typeface="Verdana"/>
              </a:rPr>
              <a:t> </a:t>
            </a:r>
            <a:r>
              <a:rPr sz="2400" spc="50" dirty="0">
                <a:latin typeface="Verdana"/>
                <a:cs typeface="Verdana"/>
              </a:rPr>
              <a:t>two</a:t>
            </a:r>
            <a:r>
              <a:rPr sz="2400" spc="305" dirty="0">
                <a:latin typeface="Verdana"/>
                <a:cs typeface="Verdana"/>
              </a:rPr>
              <a:t> </a:t>
            </a:r>
            <a:r>
              <a:rPr sz="2400" spc="110" dirty="0">
                <a:latin typeface="Verdana"/>
                <a:cs typeface="Verdana"/>
              </a:rPr>
              <a:t>categories:</a:t>
            </a:r>
            <a:endParaRPr sz="2400" dirty="0">
              <a:latin typeface="Verdana"/>
              <a:cs typeface="Verdana"/>
            </a:endParaRPr>
          </a:p>
          <a:p>
            <a:pPr>
              <a:lnSpc>
                <a:spcPct val="100000"/>
              </a:lnSpc>
              <a:spcBef>
                <a:spcPts val="380"/>
              </a:spcBef>
            </a:pPr>
            <a:endParaRPr sz="2400" dirty="0">
              <a:latin typeface="Verdana"/>
              <a:cs typeface="Verdana"/>
            </a:endParaRPr>
          </a:p>
          <a:p>
            <a:pPr marL="530225" marR="80010">
              <a:lnSpc>
                <a:spcPct val="114599"/>
              </a:lnSpc>
            </a:pPr>
            <a:r>
              <a:rPr sz="2400" spc="114" dirty="0">
                <a:latin typeface="Verdana"/>
                <a:cs typeface="Verdana"/>
              </a:rPr>
              <a:t>Surfaces</a:t>
            </a:r>
            <a:r>
              <a:rPr sz="2400" spc="265" dirty="0">
                <a:latin typeface="Verdana"/>
                <a:cs typeface="Verdana"/>
              </a:rPr>
              <a:t> </a:t>
            </a:r>
            <a:r>
              <a:rPr sz="2400" dirty="0">
                <a:latin typeface="Verdana"/>
                <a:cs typeface="Verdana"/>
              </a:rPr>
              <a:t>with</a:t>
            </a:r>
            <a:r>
              <a:rPr sz="2400" spc="270" dirty="0">
                <a:latin typeface="Verdana"/>
                <a:cs typeface="Verdana"/>
              </a:rPr>
              <a:t> </a:t>
            </a:r>
            <a:r>
              <a:rPr sz="2400" spc="110" dirty="0">
                <a:latin typeface="Verdana"/>
                <a:cs typeface="Verdana"/>
              </a:rPr>
              <a:t>minimal</a:t>
            </a:r>
            <a:r>
              <a:rPr sz="2400" spc="270" dirty="0">
                <a:latin typeface="Verdana"/>
                <a:cs typeface="Verdana"/>
              </a:rPr>
              <a:t> </a:t>
            </a:r>
            <a:r>
              <a:rPr sz="2400" dirty="0">
                <a:latin typeface="Verdana"/>
                <a:cs typeface="Verdana"/>
              </a:rPr>
              <a:t>skin</a:t>
            </a:r>
            <a:r>
              <a:rPr sz="2400" spc="270" dirty="0">
                <a:latin typeface="Verdana"/>
                <a:cs typeface="Verdana"/>
              </a:rPr>
              <a:t> </a:t>
            </a:r>
            <a:r>
              <a:rPr sz="2400" spc="165" dirty="0">
                <a:latin typeface="Verdana"/>
                <a:cs typeface="Verdana"/>
              </a:rPr>
              <a:t>contact </a:t>
            </a:r>
            <a:r>
              <a:rPr sz="2400" dirty="0">
                <a:latin typeface="Verdana"/>
                <a:cs typeface="Verdana"/>
              </a:rPr>
              <a:t>(i.e.</a:t>
            </a:r>
            <a:r>
              <a:rPr sz="2400" spc="335" dirty="0">
                <a:latin typeface="Verdana"/>
                <a:cs typeface="Verdana"/>
              </a:rPr>
              <a:t> </a:t>
            </a:r>
            <a:r>
              <a:rPr sz="2400" dirty="0">
                <a:latin typeface="Verdana"/>
                <a:cs typeface="Verdana"/>
              </a:rPr>
              <a:t>floors,</a:t>
            </a:r>
            <a:r>
              <a:rPr sz="2400" spc="340" dirty="0">
                <a:latin typeface="Verdana"/>
                <a:cs typeface="Verdana"/>
              </a:rPr>
              <a:t> </a:t>
            </a:r>
            <a:r>
              <a:rPr sz="2400" spc="90" dirty="0">
                <a:latin typeface="Verdana"/>
                <a:cs typeface="Verdana"/>
              </a:rPr>
              <a:t>walls</a:t>
            </a:r>
            <a:r>
              <a:rPr sz="2400" spc="340" dirty="0">
                <a:latin typeface="Verdana"/>
                <a:cs typeface="Verdana"/>
              </a:rPr>
              <a:t> </a:t>
            </a:r>
            <a:r>
              <a:rPr sz="2400" spc="160" dirty="0">
                <a:latin typeface="Verdana"/>
                <a:cs typeface="Verdana"/>
              </a:rPr>
              <a:t>and</a:t>
            </a:r>
            <a:r>
              <a:rPr sz="2400" spc="340" dirty="0">
                <a:latin typeface="Verdana"/>
                <a:cs typeface="Verdana"/>
              </a:rPr>
              <a:t> </a:t>
            </a:r>
            <a:r>
              <a:rPr sz="2400" spc="150" dirty="0">
                <a:latin typeface="Verdana"/>
                <a:cs typeface="Verdana"/>
              </a:rPr>
              <a:t>ceilings)</a:t>
            </a:r>
            <a:endParaRPr sz="2400" dirty="0">
              <a:latin typeface="Verdana"/>
              <a:cs typeface="Verdana"/>
            </a:endParaRPr>
          </a:p>
          <a:p>
            <a:pPr>
              <a:lnSpc>
                <a:spcPct val="100000"/>
              </a:lnSpc>
              <a:spcBef>
                <a:spcPts val="380"/>
              </a:spcBef>
            </a:pPr>
            <a:endParaRPr sz="2400" dirty="0">
              <a:latin typeface="Verdana"/>
              <a:cs typeface="Verdana"/>
            </a:endParaRPr>
          </a:p>
          <a:p>
            <a:pPr marL="530225" marR="5080">
              <a:lnSpc>
                <a:spcPct val="114599"/>
              </a:lnSpc>
              <a:spcBef>
                <a:spcPts val="5"/>
              </a:spcBef>
            </a:pPr>
            <a:r>
              <a:rPr sz="2400" spc="114" dirty="0">
                <a:latin typeface="Verdana"/>
                <a:cs typeface="Verdana"/>
              </a:rPr>
              <a:t>Surfaces</a:t>
            </a:r>
            <a:r>
              <a:rPr sz="2400" spc="265" dirty="0">
                <a:latin typeface="Verdana"/>
                <a:cs typeface="Verdana"/>
              </a:rPr>
              <a:t> </a:t>
            </a:r>
            <a:r>
              <a:rPr sz="2400" dirty="0">
                <a:latin typeface="Verdana"/>
                <a:cs typeface="Verdana"/>
              </a:rPr>
              <a:t>with</a:t>
            </a:r>
            <a:r>
              <a:rPr sz="2400" spc="270" dirty="0">
                <a:latin typeface="Verdana"/>
                <a:cs typeface="Verdana"/>
              </a:rPr>
              <a:t> </a:t>
            </a:r>
            <a:r>
              <a:rPr sz="2400" spc="95" dirty="0">
                <a:latin typeface="Verdana"/>
                <a:cs typeface="Verdana"/>
              </a:rPr>
              <a:t>frequent</a:t>
            </a:r>
            <a:r>
              <a:rPr sz="2400" spc="265" dirty="0">
                <a:latin typeface="Verdana"/>
                <a:cs typeface="Verdana"/>
              </a:rPr>
              <a:t> </a:t>
            </a:r>
            <a:r>
              <a:rPr sz="2400" dirty="0">
                <a:latin typeface="Verdana"/>
                <a:cs typeface="Verdana"/>
              </a:rPr>
              <a:t>skin</a:t>
            </a:r>
            <a:r>
              <a:rPr sz="2400" spc="270" dirty="0">
                <a:latin typeface="Verdana"/>
                <a:cs typeface="Verdana"/>
              </a:rPr>
              <a:t> </a:t>
            </a:r>
            <a:r>
              <a:rPr sz="2400" spc="165" dirty="0">
                <a:latin typeface="Verdana"/>
                <a:cs typeface="Verdana"/>
              </a:rPr>
              <a:t>contact </a:t>
            </a:r>
            <a:r>
              <a:rPr sz="2400" dirty="0">
                <a:latin typeface="Verdana"/>
                <a:cs typeface="Verdana"/>
              </a:rPr>
              <a:t>(i.e.</a:t>
            </a:r>
            <a:r>
              <a:rPr sz="2400" spc="250" dirty="0">
                <a:latin typeface="Verdana"/>
                <a:cs typeface="Verdana"/>
              </a:rPr>
              <a:t> </a:t>
            </a:r>
            <a:r>
              <a:rPr sz="2400" spc="75" dirty="0">
                <a:latin typeface="Verdana"/>
                <a:cs typeface="Verdana"/>
              </a:rPr>
              <a:t>high</a:t>
            </a:r>
            <a:r>
              <a:rPr sz="2400" spc="254" dirty="0">
                <a:latin typeface="Verdana"/>
                <a:cs typeface="Verdana"/>
              </a:rPr>
              <a:t> </a:t>
            </a:r>
            <a:r>
              <a:rPr sz="2400" dirty="0">
                <a:latin typeface="Verdana"/>
                <a:cs typeface="Verdana"/>
              </a:rPr>
              <a:t>risk</a:t>
            </a:r>
            <a:r>
              <a:rPr sz="2400" spc="254" dirty="0">
                <a:latin typeface="Verdana"/>
                <a:cs typeface="Verdana"/>
              </a:rPr>
              <a:t> </a:t>
            </a:r>
            <a:r>
              <a:rPr sz="2400" spc="175" dirty="0">
                <a:latin typeface="Verdana"/>
                <a:cs typeface="Verdana"/>
              </a:rPr>
              <a:t>surfaces)</a:t>
            </a:r>
            <a:endParaRPr sz="2400" dirty="0">
              <a:latin typeface="Verdana"/>
              <a:cs typeface="Verdana"/>
            </a:endParaRPr>
          </a:p>
        </p:txBody>
      </p:sp>
      <p:grpSp>
        <p:nvGrpSpPr>
          <p:cNvPr id="7" name="object 7"/>
          <p:cNvGrpSpPr/>
          <p:nvPr/>
        </p:nvGrpSpPr>
        <p:grpSpPr>
          <a:xfrm>
            <a:off x="8671438" y="0"/>
            <a:ext cx="9617075" cy="10287000"/>
            <a:chOff x="8671438" y="0"/>
            <a:chExt cx="9617075" cy="10287000"/>
          </a:xfrm>
        </p:grpSpPr>
        <p:pic>
          <p:nvPicPr>
            <p:cNvPr id="8" name="object 8"/>
            <p:cNvPicPr/>
            <p:nvPr/>
          </p:nvPicPr>
          <p:blipFill>
            <a:blip r:embed="rId6" cstate="email">
              <a:extLst>
                <a:ext uri="{28A0092B-C50C-407E-A947-70E740481C1C}">
                  <a14:useLocalDpi xmlns:a14="http://schemas.microsoft.com/office/drawing/2010/main"/>
                </a:ext>
              </a:extLst>
            </a:blip>
            <a:stretch>
              <a:fillRect/>
            </a:stretch>
          </p:blipFill>
          <p:spPr>
            <a:xfrm>
              <a:off x="17058162" y="9258300"/>
              <a:ext cx="942974" cy="723899"/>
            </a:xfrm>
            <a:prstGeom prst="rect">
              <a:avLst/>
            </a:prstGeom>
          </p:spPr>
        </p:pic>
        <p:pic>
          <p:nvPicPr>
            <p:cNvPr id="9" name="object 9"/>
            <p:cNvPicPr/>
            <p:nvPr/>
          </p:nvPicPr>
          <p:blipFill>
            <a:blip r:embed="rId7" cstate="print"/>
            <a:stretch>
              <a:fillRect/>
            </a:stretch>
          </p:blipFill>
          <p:spPr>
            <a:xfrm>
              <a:off x="8671438" y="0"/>
              <a:ext cx="9616561" cy="10286999"/>
            </a:xfrm>
            <a:prstGeom prst="rect">
              <a:avLst/>
            </a:prstGeom>
          </p:spPr>
        </p:pic>
      </p:grpSp>
      <p:sp>
        <p:nvSpPr>
          <p:cNvPr id="10" name="object 10"/>
          <p:cNvSpPr txBox="1">
            <a:spLocks noGrp="1"/>
          </p:cNvSpPr>
          <p:nvPr>
            <p:ph type="title"/>
          </p:nvPr>
        </p:nvSpPr>
        <p:spPr>
          <a:xfrm>
            <a:off x="1016000" y="843259"/>
            <a:ext cx="4682490" cy="1587500"/>
          </a:xfrm>
          <a:prstGeom prst="rect">
            <a:avLst/>
          </a:prstGeom>
        </p:spPr>
        <p:txBody>
          <a:bodyPr vert="horz" wrap="square" lIns="0" tIns="12065" rIns="0" bIns="0" rtlCol="0">
            <a:spAutoFit/>
          </a:bodyPr>
          <a:lstStyle/>
          <a:p>
            <a:pPr marL="12700" marR="5080">
              <a:lnSpc>
                <a:spcPct val="116500"/>
              </a:lnSpc>
              <a:spcBef>
                <a:spcPts val="95"/>
              </a:spcBef>
            </a:pPr>
            <a:r>
              <a:rPr spc="-195" dirty="0"/>
              <a:t>Routine</a:t>
            </a:r>
            <a:r>
              <a:rPr spc="-165" dirty="0"/>
              <a:t> </a:t>
            </a:r>
            <a:r>
              <a:rPr spc="-114" dirty="0"/>
              <a:t>surface </a:t>
            </a:r>
            <a:r>
              <a:rPr spc="-10" dirty="0"/>
              <a:t>cleaning</a:t>
            </a:r>
          </a:p>
        </p:txBody>
      </p:sp>
      <p:pic>
        <p:nvPicPr>
          <p:cNvPr id="11" name="object 8">
            <a:hlinkClick r:id="rId8" action="ppaction://hlinksldjump"/>
            <a:extLst>
              <a:ext uri="{FF2B5EF4-FFF2-40B4-BE49-F238E27FC236}">
                <a16:creationId xmlns:a16="http://schemas.microsoft.com/office/drawing/2014/main" id="{73F874E1-3FAF-C71C-6806-B04E8708F785}"/>
              </a:ext>
            </a:extLst>
          </p:cNvPr>
          <p:cNvPicPr/>
          <p:nvPr/>
        </p:nvPicPr>
        <p:blipFill>
          <a:blip r:embed="rId6"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84755" y="952500"/>
            <a:ext cx="13318490" cy="635000"/>
          </a:xfrm>
          <a:prstGeom prst="rect">
            <a:avLst/>
          </a:prstGeom>
        </p:spPr>
        <p:txBody>
          <a:bodyPr vert="horz" wrap="square" lIns="0" tIns="12700" rIns="0" bIns="0" rtlCol="0">
            <a:spAutoFit/>
          </a:bodyPr>
          <a:lstStyle/>
          <a:p>
            <a:pPr marL="12700">
              <a:lnSpc>
                <a:spcPct val="100000"/>
              </a:lnSpc>
              <a:spcBef>
                <a:spcPts val="100"/>
              </a:spcBef>
            </a:pPr>
            <a:r>
              <a:rPr sz="4000" spc="-305" dirty="0">
                <a:solidFill>
                  <a:srgbClr val="FFFFFF"/>
                </a:solidFill>
              </a:rPr>
              <a:t>How</a:t>
            </a:r>
            <a:r>
              <a:rPr sz="4000" spc="-170" dirty="0">
                <a:solidFill>
                  <a:srgbClr val="FFFFFF"/>
                </a:solidFill>
              </a:rPr>
              <a:t> </a:t>
            </a:r>
            <a:r>
              <a:rPr sz="4000" dirty="0">
                <a:solidFill>
                  <a:srgbClr val="FFFFFF"/>
                </a:solidFill>
              </a:rPr>
              <a:t>do</a:t>
            </a:r>
            <a:r>
              <a:rPr sz="4000" spc="-345" dirty="0">
                <a:solidFill>
                  <a:srgbClr val="FFFFFF"/>
                </a:solidFill>
              </a:rPr>
              <a:t> </a:t>
            </a:r>
            <a:r>
              <a:rPr sz="4000" spc="-45" dirty="0">
                <a:solidFill>
                  <a:srgbClr val="FFFFFF"/>
                </a:solidFill>
              </a:rPr>
              <a:t>you</a:t>
            </a:r>
            <a:r>
              <a:rPr sz="4000" spc="-245" dirty="0">
                <a:solidFill>
                  <a:srgbClr val="FFFFFF"/>
                </a:solidFill>
              </a:rPr>
              <a:t> </a:t>
            </a:r>
            <a:r>
              <a:rPr sz="4000" dirty="0">
                <a:solidFill>
                  <a:srgbClr val="FFFFFF"/>
                </a:solidFill>
              </a:rPr>
              <a:t>clean</a:t>
            </a:r>
            <a:r>
              <a:rPr sz="4000" spc="-229" dirty="0">
                <a:solidFill>
                  <a:srgbClr val="FFFFFF"/>
                </a:solidFill>
              </a:rPr>
              <a:t> </a:t>
            </a:r>
            <a:r>
              <a:rPr sz="4000" spc="-280" dirty="0">
                <a:solidFill>
                  <a:srgbClr val="FFFFFF"/>
                </a:solidFill>
              </a:rPr>
              <a:t>for</a:t>
            </a:r>
            <a:r>
              <a:rPr sz="4000" spc="-170" dirty="0">
                <a:solidFill>
                  <a:srgbClr val="FFFFFF"/>
                </a:solidFill>
              </a:rPr>
              <a:t> </a:t>
            </a:r>
            <a:r>
              <a:rPr sz="4000" dirty="0">
                <a:solidFill>
                  <a:srgbClr val="FFFFFF"/>
                </a:solidFill>
              </a:rPr>
              <a:t>minimal</a:t>
            </a:r>
            <a:r>
              <a:rPr sz="4000" spc="-229" dirty="0">
                <a:solidFill>
                  <a:srgbClr val="FFFFFF"/>
                </a:solidFill>
              </a:rPr>
              <a:t> </a:t>
            </a:r>
            <a:r>
              <a:rPr sz="4000" spc="-70" dirty="0">
                <a:solidFill>
                  <a:srgbClr val="FFFFFF"/>
                </a:solidFill>
              </a:rPr>
              <a:t>touched</a:t>
            </a:r>
            <a:r>
              <a:rPr sz="4000" spc="-235" dirty="0">
                <a:solidFill>
                  <a:srgbClr val="FFFFFF"/>
                </a:solidFill>
              </a:rPr>
              <a:t> </a:t>
            </a:r>
            <a:r>
              <a:rPr sz="4000" spc="-65" dirty="0">
                <a:solidFill>
                  <a:srgbClr val="FFFFFF"/>
                </a:solidFill>
              </a:rPr>
              <a:t>surfaces?</a:t>
            </a:r>
            <a:endParaRPr sz="4000" dirty="0"/>
          </a:p>
        </p:txBody>
      </p:sp>
      <p:sp>
        <p:nvSpPr>
          <p:cNvPr id="3" name="TextBox 2">
            <a:extLst>
              <a:ext uri="{FF2B5EF4-FFF2-40B4-BE49-F238E27FC236}">
                <a16:creationId xmlns:a16="http://schemas.microsoft.com/office/drawing/2014/main" id="{C5055825-34C0-CF0C-86D0-89C212669905}"/>
              </a:ext>
            </a:extLst>
          </p:cNvPr>
          <p:cNvSpPr txBox="1"/>
          <p:nvPr/>
        </p:nvSpPr>
        <p:spPr>
          <a:xfrm>
            <a:off x="9677400" y="3543300"/>
            <a:ext cx="8610600" cy="5262979"/>
          </a:xfrm>
          <a:prstGeom prst="rect">
            <a:avLst/>
          </a:prstGeom>
          <a:noFill/>
        </p:spPr>
        <p:txBody>
          <a:bodyPr wrap="square" rtlCol="0">
            <a:spAutoFit/>
          </a:bodyPr>
          <a:lstStyle/>
          <a:p>
            <a:pPr marL="742950" marR="0" lvl="1" indent="-285750">
              <a:spcBef>
                <a:spcPts val="0"/>
              </a:spcBef>
              <a:spcAft>
                <a:spcPts val="0"/>
              </a:spcAft>
              <a:buFont typeface="Wingdings" panose="05000000000000000000" pitchFamily="2" charset="2"/>
              <a:buChar char=""/>
            </a:pPr>
            <a:r>
              <a:rPr lang="en-AU" sz="2400" dirty="0">
                <a:effectLst/>
                <a:latin typeface="Calibri" panose="020F0502020204030204" pitchFamily="34" charset="0"/>
                <a:ea typeface="Calibri" panose="020F0502020204030204" pitchFamily="34" charset="0"/>
                <a:cs typeface="Times New Roman" panose="02020603050405020304" pitchFamily="18" charset="0"/>
              </a:rPr>
              <a:t>Watch video: Environmental Cleaning in Healthcare Part 3: Clean Patient/ Resident Room (Occupied): </a:t>
            </a:r>
            <a:r>
              <a:rPr lang="en-AU"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https://www.youtube.com/watch?v=7waDSzAh28k&amp;t=186s</a:t>
            </a:r>
            <a:r>
              <a:rPr lang="en-AU" sz="2400" dirty="0">
                <a:effectLst/>
                <a:latin typeface="Calibri" panose="020F0502020204030204" pitchFamily="34" charset="0"/>
                <a:ea typeface="Calibri" panose="020F0502020204030204" pitchFamily="34" charset="0"/>
                <a:cs typeface="Times New Roman" panose="02020603050405020304" pitchFamily="18" charset="0"/>
              </a:rPr>
              <a:t> </a:t>
            </a:r>
            <a:endParaRPr lang="en-AU" sz="24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2400" dirty="0">
                <a:effectLst/>
                <a:latin typeface="Calibri" panose="020F0502020204030204" pitchFamily="34" charset="0"/>
                <a:ea typeface="Calibri" panose="020F0502020204030204" pitchFamily="34" charset="0"/>
                <a:cs typeface="Times New Roman" panose="02020603050405020304" pitchFamily="18" charset="0"/>
              </a:rPr>
              <a:t>Watch video: Environmental Cleaning in Healthcare Part 4: Clean Patient/ Resident Room (Discharged): </a:t>
            </a:r>
            <a:r>
              <a:rPr lang="en-AU"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https://www.youtube.com/watch?v=RQui81K3Fh0</a:t>
            </a:r>
            <a:r>
              <a:rPr lang="en-AU" sz="2400" dirty="0">
                <a:effectLst/>
                <a:latin typeface="Calibri" panose="020F0502020204030204" pitchFamily="34" charset="0"/>
                <a:ea typeface="Calibri" panose="020F0502020204030204" pitchFamily="34" charset="0"/>
                <a:cs typeface="Times New Roman" panose="02020603050405020304" pitchFamily="18" charset="0"/>
              </a:rPr>
              <a:t> </a:t>
            </a:r>
            <a:endParaRPr lang="en-AU" sz="24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2400" dirty="0">
                <a:effectLst/>
                <a:latin typeface="Calibri" panose="020F0502020204030204" pitchFamily="34" charset="0"/>
                <a:ea typeface="Calibri" panose="020F0502020204030204" pitchFamily="34" charset="0"/>
                <a:cs typeface="Times New Roman" panose="02020603050405020304" pitchFamily="18" charset="0"/>
              </a:rPr>
              <a:t>Watch video: Environmental Cleaning in Healthcare Part 5: Clean Patient/ Resident Room (Isolation): </a:t>
            </a:r>
            <a:r>
              <a:rPr lang="en-AU"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https://www.youtube.com/watch?v=dXqy1wXyXZg</a:t>
            </a:r>
            <a:r>
              <a:rPr lang="en-AU" sz="2400" dirty="0">
                <a:effectLst/>
                <a:latin typeface="Calibri" panose="020F0502020204030204" pitchFamily="34" charset="0"/>
                <a:ea typeface="Calibri" panose="020F0502020204030204" pitchFamily="34" charset="0"/>
                <a:cs typeface="Times New Roman" panose="02020603050405020304" pitchFamily="18" charset="0"/>
              </a:rPr>
              <a:t> </a:t>
            </a:r>
            <a:endParaRPr lang="en-AU" sz="24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2400" dirty="0">
                <a:effectLst/>
                <a:latin typeface="Calibri" panose="020F0502020204030204" pitchFamily="34" charset="0"/>
                <a:ea typeface="Calibri" panose="020F0502020204030204" pitchFamily="34" charset="0"/>
                <a:cs typeface="Times New Roman" panose="02020603050405020304" pitchFamily="18" charset="0"/>
              </a:rPr>
              <a:t>Watch video: Environmental Cleaning in Healthcare Part 6: Clean Patient/ Resident Restroom: </a:t>
            </a:r>
            <a:r>
              <a:rPr lang="en-AU"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https://www.youtube.com/watch?v=n-K8cRyZsw0</a:t>
            </a:r>
            <a:r>
              <a:rPr lang="en-AU" sz="240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spcBef>
                <a:spcPts val="0"/>
              </a:spcBef>
              <a:spcAft>
                <a:spcPts val="0"/>
              </a:spcAft>
              <a:buFont typeface="Wingdings" panose="05000000000000000000" pitchFamily="2" charset="2"/>
              <a:buChar char=""/>
            </a:pPr>
            <a:r>
              <a:rPr lang="en-AU" sz="2400" dirty="0">
                <a:effectLst/>
                <a:latin typeface="Calibri" panose="020F0502020204030204" pitchFamily="34" charset="0"/>
                <a:ea typeface="Calibri" panose="020F0502020204030204" pitchFamily="34" charset="0"/>
                <a:cs typeface="Times New Roman" panose="02020603050405020304" pitchFamily="18" charset="0"/>
              </a:rPr>
              <a:t>Watch video: How to clean a Hospital/Nursing Home bed: </a:t>
            </a:r>
            <a:r>
              <a:rPr lang="en-AU"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https://www.youtube.com/watch?v=sJtX2zi9Z9E</a:t>
            </a:r>
            <a:endParaRPr lang="en-AU" sz="2400" dirty="0"/>
          </a:p>
        </p:txBody>
      </p:sp>
      <p:pic>
        <p:nvPicPr>
          <p:cNvPr id="4" name="object 8">
            <a:hlinkClick r:id="rId7" action="ppaction://hlinksldjump"/>
            <a:extLst>
              <a:ext uri="{FF2B5EF4-FFF2-40B4-BE49-F238E27FC236}">
                <a16:creationId xmlns:a16="http://schemas.microsoft.com/office/drawing/2014/main" id="{210A0C7A-4445-041E-FEF4-864B47314E60}"/>
              </a:ext>
            </a:extLst>
          </p:cNvPr>
          <p:cNvPicPr/>
          <p:nvPr/>
        </p:nvPicPr>
        <p:blipFill>
          <a:blip r:embed="rId8"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3064829" y="5437498"/>
            <a:ext cx="3238373" cy="3340893"/>
          </a:xfrm>
          <a:prstGeom prst="rect">
            <a:avLst/>
          </a:prstGeom>
        </p:spPr>
      </p:pic>
      <p:pic>
        <p:nvPicPr>
          <p:cNvPr id="4" name="object 4"/>
          <p:cNvPicPr/>
          <p:nvPr/>
        </p:nvPicPr>
        <p:blipFill>
          <a:blip r:embed="rId3" cstate="print"/>
          <a:stretch>
            <a:fillRect/>
          </a:stretch>
        </p:blipFill>
        <p:spPr>
          <a:xfrm>
            <a:off x="12515788" y="5292242"/>
            <a:ext cx="3625229" cy="3838559"/>
          </a:xfrm>
          <a:prstGeom prst="rect">
            <a:avLst/>
          </a:prstGeom>
        </p:spPr>
      </p:pic>
      <p:sp>
        <p:nvSpPr>
          <p:cNvPr id="5" name="object 5"/>
          <p:cNvSpPr txBox="1"/>
          <p:nvPr/>
        </p:nvSpPr>
        <p:spPr>
          <a:xfrm>
            <a:off x="1211070" y="2936601"/>
            <a:ext cx="6517640" cy="2120900"/>
          </a:xfrm>
          <a:prstGeom prst="rect">
            <a:avLst/>
          </a:prstGeom>
        </p:spPr>
        <p:txBody>
          <a:bodyPr vert="horz" wrap="square" lIns="0" tIns="12700" rIns="0" bIns="0" rtlCol="0">
            <a:spAutoFit/>
          </a:bodyPr>
          <a:lstStyle/>
          <a:p>
            <a:pPr marL="12700" marR="5080">
              <a:lnSpc>
                <a:spcPct val="114599"/>
              </a:lnSpc>
              <a:spcBef>
                <a:spcPts val="100"/>
              </a:spcBef>
            </a:pPr>
            <a:r>
              <a:rPr sz="2400" dirty="0">
                <a:latin typeface="Verdana"/>
                <a:cs typeface="Verdana"/>
              </a:rPr>
              <a:t>Combining</a:t>
            </a:r>
            <a:r>
              <a:rPr sz="2400" spc="-130" dirty="0">
                <a:latin typeface="Verdana"/>
                <a:cs typeface="Verdana"/>
              </a:rPr>
              <a:t> </a:t>
            </a:r>
            <a:r>
              <a:rPr sz="2400" spc="-55" dirty="0">
                <a:latin typeface="Verdana"/>
                <a:cs typeface="Verdana"/>
              </a:rPr>
              <a:t>the</a:t>
            </a:r>
            <a:r>
              <a:rPr sz="2400" spc="-125" dirty="0">
                <a:latin typeface="Verdana"/>
                <a:cs typeface="Verdana"/>
              </a:rPr>
              <a:t> </a:t>
            </a:r>
            <a:r>
              <a:rPr sz="2400" dirty="0">
                <a:latin typeface="Verdana"/>
                <a:cs typeface="Verdana"/>
              </a:rPr>
              <a:t>use</a:t>
            </a:r>
            <a:r>
              <a:rPr sz="2400" spc="-125" dirty="0">
                <a:latin typeface="Verdana"/>
                <a:cs typeface="Verdana"/>
              </a:rPr>
              <a:t> </a:t>
            </a:r>
            <a:r>
              <a:rPr sz="2400" dirty="0">
                <a:latin typeface="Verdana"/>
                <a:cs typeface="Verdana"/>
              </a:rPr>
              <a:t>of</a:t>
            </a:r>
            <a:r>
              <a:rPr sz="2400" spc="-125" dirty="0">
                <a:latin typeface="Verdana"/>
                <a:cs typeface="Verdana"/>
              </a:rPr>
              <a:t> </a:t>
            </a:r>
            <a:r>
              <a:rPr sz="2400" spc="-200" dirty="0">
                <a:latin typeface="Verdana"/>
                <a:cs typeface="Verdana"/>
              </a:rPr>
              <a:t>PPE</a:t>
            </a:r>
            <a:r>
              <a:rPr sz="2400" spc="-125" dirty="0">
                <a:latin typeface="Verdana"/>
                <a:cs typeface="Verdana"/>
              </a:rPr>
              <a:t> </a:t>
            </a:r>
            <a:r>
              <a:rPr sz="2400" dirty="0">
                <a:latin typeface="Verdana"/>
                <a:cs typeface="Verdana"/>
              </a:rPr>
              <a:t>and</a:t>
            </a:r>
            <a:r>
              <a:rPr sz="2400" spc="-125" dirty="0">
                <a:latin typeface="Verdana"/>
                <a:cs typeface="Verdana"/>
              </a:rPr>
              <a:t> </a:t>
            </a:r>
            <a:r>
              <a:rPr sz="2400" spc="-45" dirty="0">
                <a:latin typeface="Verdana"/>
                <a:cs typeface="Verdana"/>
              </a:rPr>
              <a:t>following</a:t>
            </a:r>
            <a:r>
              <a:rPr sz="2400" spc="-125" dirty="0">
                <a:latin typeface="Verdana"/>
                <a:cs typeface="Verdana"/>
              </a:rPr>
              <a:t> </a:t>
            </a:r>
            <a:r>
              <a:rPr sz="2400" spc="-25" dirty="0">
                <a:latin typeface="Verdana"/>
                <a:cs typeface="Verdana"/>
              </a:rPr>
              <a:t>the </a:t>
            </a:r>
            <a:r>
              <a:rPr sz="2400" dirty="0">
                <a:latin typeface="Verdana"/>
                <a:cs typeface="Verdana"/>
              </a:rPr>
              <a:t>correct</a:t>
            </a:r>
            <a:r>
              <a:rPr sz="2400" spc="-170" dirty="0">
                <a:latin typeface="Verdana"/>
                <a:cs typeface="Verdana"/>
              </a:rPr>
              <a:t> </a:t>
            </a:r>
            <a:r>
              <a:rPr sz="2400" dirty="0">
                <a:latin typeface="Verdana"/>
                <a:cs typeface="Verdana"/>
              </a:rPr>
              <a:t>cleaning</a:t>
            </a:r>
            <a:r>
              <a:rPr sz="2400" spc="-165" dirty="0">
                <a:latin typeface="Verdana"/>
                <a:cs typeface="Verdana"/>
              </a:rPr>
              <a:t> </a:t>
            </a:r>
            <a:r>
              <a:rPr sz="2400" dirty="0">
                <a:latin typeface="Verdana"/>
                <a:cs typeface="Verdana"/>
              </a:rPr>
              <a:t>procedures</a:t>
            </a:r>
            <a:r>
              <a:rPr sz="2400" spc="-165" dirty="0">
                <a:latin typeface="Verdana"/>
                <a:cs typeface="Verdana"/>
              </a:rPr>
              <a:t> </a:t>
            </a:r>
            <a:r>
              <a:rPr sz="2400" spc="-10" dirty="0">
                <a:latin typeface="Verdana"/>
                <a:cs typeface="Verdana"/>
              </a:rPr>
              <a:t>helps</a:t>
            </a:r>
            <a:r>
              <a:rPr sz="2400" spc="-165" dirty="0">
                <a:latin typeface="Verdana"/>
                <a:cs typeface="Verdana"/>
              </a:rPr>
              <a:t> </a:t>
            </a:r>
            <a:r>
              <a:rPr sz="2400" spc="-10" dirty="0">
                <a:latin typeface="Verdana"/>
                <a:cs typeface="Verdana"/>
              </a:rPr>
              <a:t>prevent contamination</a:t>
            </a:r>
            <a:r>
              <a:rPr sz="2400" spc="-145" dirty="0">
                <a:latin typeface="Verdana"/>
                <a:cs typeface="Verdana"/>
              </a:rPr>
              <a:t> </a:t>
            </a:r>
            <a:r>
              <a:rPr sz="2400" dirty="0">
                <a:latin typeface="Verdana"/>
                <a:cs typeface="Verdana"/>
              </a:rPr>
              <a:t>of</a:t>
            </a:r>
            <a:r>
              <a:rPr sz="2400" spc="-135" dirty="0">
                <a:latin typeface="Verdana"/>
                <a:cs typeface="Verdana"/>
              </a:rPr>
              <a:t> </a:t>
            </a:r>
            <a:r>
              <a:rPr sz="2400" spc="-90" dirty="0">
                <a:latin typeface="Verdana"/>
                <a:cs typeface="Verdana"/>
              </a:rPr>
              <a:t>clothing,</a:t>
            </a:r>
            <a:r>
              <a:rPr sz="2400" spc="-125" dirty="0">
                <a:latin typeface="Verdana"/>
                <a:cs typeface="Verdana"/>
              </a:rPr>
              <a:t> </a:t>
            </a:r>
            <a:r>
              <a:rPr sz="2400" spc="-35" dirty="0">
                <a:latin typeface="Verdana"/>
                <a:cs typeface="Verdana"/>
              </a:rPr>
              <a:t>exposing</a:t>
            </a:r>
            <a:r>
              <a:rPr sz="2400" spc="-135" dirty="0">
                <a:latin typeface="Verdana"/>
                <a:cs typeface="Verdana"/>
              </a:rPr>
              <a:t> </a:t>
            </a:r>
            <a:r>
              <a:rPr sz="2400" dirty="0">
                <a:latin typeface="Verdana"/>
                <a:cs typeface="Verdana"/>
              </a:rPr>
              <a:t>of</a:t>
            </a:r>
            <a:r>
              <a:rPr sz="2400" spc="-135" dirty="0">
                <a:latin typeface="Verdana"/>
                <a:cs typeface="Verdana"/>
              </a:rPr>
              <a:t> </a:t>
            </a:r>
            <a:r>
              <a:rPr sz="2400" spc="-20" dirty="0">
                <a:latin typeface="Verdana"/>
                <a:cs typeface="Verdana"/>
              </a:rPr>
              <a:t>skin </a:t>
            </a:r>
            <a:r>
              <a:rPr sz="2400" dirty="0">
                <a:latin typeface="Verdana"/>
                <a:cs typeface="Verdana"/>
              </a:rPr>
              <a:t>and</a:t>
            </a:r>
            <a:r>
              <a:rPr sz="2400" spc="-45" dirty="0">
                <a:latin typeface="Verdana"/>
                <a:cs typeface="Verdana"/>
              </a:rPr>
              <a:t> </a:t>
            </a:r>
            <a:r>
              <a:rPr sz="2400" dirty="0">
                <a:latin typeface="Verdana"/>
                <a:cs typeface="Verdana"/>
              </a:rPr>
              <a:t>mucus</a:t>
            </a:r>
            <a:r>
              <a:rPr sz="2400" spc="-40" dirty="0">
                <a:latin typeface="Verdana"/>
                <a:cs typeface="Verdana"/>
              </a:rPr>
              <a:t> </a:t>
            </a:r>
            <a:r>
              <a:rPr sz="2400" dirty="0">
                <a:latin typeface="Verdana"/>
                <a:cs typeface="Verdana"/>
              </a:rPr>
              <a:t>membranes</a:t>
            </a:r>
            <a:r>
              <a:rPr sz="2400" spc="-40" dirty="0">
                <a:latin typeface="Verdana"/>
                <a:cs typeface="Verdana"/>
              </a:rPr>
              <a:t> </a:t>
            </a:r>
            <a:r>
              <a:rPr sz="2400" dirty="0">
                <a:latin typeface="Verdana"/>
                <a:cs typeface="Verdana"/>
              </a:rPr>
              <a:t>and</a:t>
            </a:r>
            <a:r>
              <a:rPr sz="2400" spc="-40" dirty="0">
                <a:latin typeface="Verdana"/>
                <a:cs typeface="Verdana"/>
              </a:rPr>
              <a:t> </a:t>
            </a:r>
            <a:r>
              <a:rPr sz="2400" spc="-55" dirty="0">
                <a:latin typeface="Verdana"/>
                <a:cs typeface="Verdana"/>
              </a:rPr>
              <a:t>the</a:t>
            </a:r>
            <a:r>
              <a:rPr sz="2400" spc="-40" dirty="0">
                <a:latin typeface="Verdana"/>
                <a:cs typeface="Verdana"/>
              </a:rPr>
              <a:t> </a:t>
            </a:r>
            <a:r>
              <a:rPr sz="2400" spc="-65" dirty="0">
                <a:latin typeface="Verdana"/>
                <a:cs typeface="Verdana"/>
              </a:rPr>
              <a:t>transfer</a:t>
            </a:r>
            <a:r>
              <a:rPr sz="2400" spc="-45" dirty="0">
                <a:latin typeface="Verdana"/>
                <a:cs typeface="Verdana"/>
              </a:rPr>
              <a:t> </a:t>
            </a:r>
            <a:r>
              <a:rPr sz="2400" spc="-25" dirty="0">
                <a:latin typeface="Verdana"/>
                <a:cs typeface="Verdana"/>
              </a:rPr>
              <a:t>of </a:t>
            </a:r>
            <a:r>
              <a:rPr sz="2400" spc="-35" dirty="0">
                <a:latin typeface="Verdana"/>
                <a:cs typeface="Verdana"/>
              </a:rPr>
              <a:t>harmful</a:t>
            </a:r>
            <a:r>
              <a:rPr sz="2400" spc="-165" dirty="0">
                <a:latin typeface="Verdana"/>
                <a:cs typeface="Verdana"/>
              </a:rPr>
              <a:t> </a:t>
            </a:r>
            <a:r>
              <a:rPr sz="2400" spc="-10" dirty="0">
                <a:latin typeface="Verdana"/>
                <a:cs typeface="Verdana"/>
              </a:rPr>
              <a:t>pathogens.</a:t>
            </a:r>
            <a:endParaRPr sz="2400">
              <a:latin typeface="Verdana"/>
              <a:cs typeface="Verdana"/>
            </a:endParaRPr>
          </a:p>
        </p:txBody>
      </p:sp>
      <p:sp>
        <p:nvSpPr>
          <p:cNvPr id="6" name="object 6"/>
          <p:cNvSpPr txBox="1">
            <a:spLocks noGrp="1"/>
          </p:cNvSpPr>
          <p:nvPr>
            <p:ph type="title"/>
          </p:nvPr>
        </p:nvSpPr>
        <p:spPr>
          <a:xfrm>
            <a:off x="1015998" y="843262"/>
            <a:ext cx="7346950" cy="1587500"/>
          </a:xfrm>
          <a:prstGeom prst="rect">
            <a:avLst/>
          </a:prstGeom>
        </p:spPr>
        <p:txBody>
          <a:bodyPr vert="horz" wrap="square" lIns="0" tIns="12065" rIns="0" bIns="0" rtlCol="0">
            <a:spAutoFit/>
          </a:bodyPr>
          <a:lstStyle/>
          <a:p>
            <a:pPr marL="12700" marR="5080">
              <a:lnSpc>
                <a:spcPct val="116500"/>
              </a:lnSpc>
              <a:spcBef>
                <a:spcPts val="95"/>
              </a:spcBef>
            </a:pPr>
            <a:r>
              <a:rPr spc="-110" dirty="0"/>
              <a:t>Technique</a:t>
            </a:r>
            <a:r>
              <a:rPr spc="-204" dirty="0"/>
              <a:t> </a:t>
            </a:r>
            <a:r>
              <a:rPr spc="-310" dirty="0"/>
              <a:t>for</a:t>
            </a:r>
            <a:r>
              <a:rPr spc="-185" dirty="0"/>
              <a:t> </a:t>
            </a:r>
            <a:r>
              <a:rPr spc="-125" dirty="0"/>
              <a:t>frequently </a:t>
            </a:r>
            <a:r>
              <a:rPr spc="-75" dirty="0"/>
              <a:t>touched</a:t>
            </a:r>
            <a:r>
              <a:rPr spc="-260" dirty="0"/>
              <a:t> </a:t>
            </a:r>
            <a:r>
              <a:rPr spc="-10" dirty="0"/>
              <a:t>surfaces</a:t>
            </a:r>
          </a:p>
        </p:txBody>
      </p:sp>
      <p:pic>
        <p:nvPicPr>
          <p:cNvPr id="7" name="object 7"/>
          <p:cNvPicPr/>
          <p:nvPr/>
        </p:nvPicPr>
        <p:blipFill>
          <a:blip r:embed="rId4" cstate="print"/>
          <a:stretch>
            <a:fillRect/>
          </a:stretch>
        </p:blipFill>
        <p:spPr>
          <a:xfrm>
            <a:off x="13026077" y="1303749"/>
            <a:ext cx="2958945" cy="3626453"/>
          </a:xfrm>
          <a:prstGeom prst="rect">
            <a:avLst/>
          </a:prstGeom>
        </p:spPr>
      </p:pic>
      <p:pic>
        <p:nvPicPr>
          <p:cNvPr id="8" name="object 8"/>
          <p:cNvPicPr/>
          <p:nvPr/>
        </p:nvPicPr>
        <p:blipFill>
          <a:blip r:embed="rId5" cstate="print"/>
          <a:stretch>
            <a:fillRect/>
          </a:stretch>
        </p:blipFill>
        <p:spPr>
          <a:xfrm>
            <a:off x="9192395" y="1303714"/>
            <a:ext cx="2942454" cy="3121494"/>
          </a:xfrm>
          <a:prstGeom prst="rect">
            <a:avLst/>
          </a:prstGeom>
        </p:spPr>
      </p:pic>
      <p:pic>
        <p:nvPicPr>
          <p:cNvPr id="9" name="object 9"/>
          <p:cNvPicPr/>
          <p:nvPr/>
        </p:nvPicPr>
        <p:blipFill>
          <a:blip r:embed="rId6" cstate="print"/>
          <a:stretch>
            <a:fillRect/>
          </a:stretch>
        </p:blipFill>
        <p:spPr>
          <a:xfrm>
            <a:off x="7636919" y="5292242"/>
            <a:ext cx="3684435" cy="3320036"/>
          </a:xfrm>
          <a:prstGeom prst="rect">
            <a:avLst/>
          </a:prstGeom>
        </p:spPr>
      </p:pic>
      <p:pic>
        <p:nvPicPr>
          <p:cNvPr id="10" name="object 8">
            <a:hlinkClick r:id="rId7" action="ppaction://hlinksldjump"/>
            <a:extLst>
              <a:ext uri="{FF2B5EF4-FFF2-40B4-BE49-F238E27FC236}">
                <a16:creationId xmlns:a16="http://schemas.microsoft.com/office/drawing/2014/main" id="{C89F2CF7-9898-80A3-4BA0-FAD5B1035299}"/>
              </a:ext>
            </a:extLst>
          </p:cNvPr>
          <p:cNvPicPr/>
          <p:nvPr/>
        </p:nvPicPr>
        <p:blipFill>
          <a:blip r:embed="rId8"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0F5F3"/>
          </a:solidFill>
        </p:spPr>
        <p:txBody>
          <a:bodyPr wrap="square" lIns="0" tIns="0" rIns="0" bIns="0" rtlCol="0"/>
          <a:lstStyle/>
          <a:p>
            <a:endParaRPr/>
          </a:p>
        </p:txBody>
      </p:sp>
      <p:pic>
        <p:nvPicPr>
          <p:cNvPr id="3" name="object 3"/>
          <p:cNvPicPr/>
          <p:nvPr/>
        </p:nvPicPr>
        <p:blipFill>
          <a:blip r:embed="rId2" cstate="print"/>
          <a:stretch>
            <a:fillRect/>
          </a:stretch>
        </p:blipFill>
        <p:spPr>
          <a:xfrm>
            <a:off x="8671438" y="0"/>
            <a:ext cx="9616561" cy="10286999"/>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247775" y="4999878"/>
            <a:ext cx="114300" cy="114300"/>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247771" y="5418996"/>
            <a:ext cx="114299" cy="114299"/>
          </a:xfrm>
          <a:prstGeom prst="rect">
            <a:avLst/>
          </a:prstGeom>
        </p:spPr>
      </p:pic>
      <p:sp>
        <p:nvSpPr>
          <p:cNvPr id="6" name="object 6"/>
          <p:cNvSpPr txBox="1"/>
          <p:nvPr/>
        </p:nvSpPr>
        <p:spPr>
          <a:xfrm>
            <a:off x="1015994" y="3124112"/>
            <a:ext cx="6511290" cy="3378200"/>
          </a:xfrm>
          <a:prstGeom prst="rect">
            <a:avLst/>
          </a:prstGeom>
        </p:spPr>
        <p:txBody>
          <a:bodyPr vert="horz" wrap="square" lIns="0" tIns="12700" rIns="0" bIns="0" rtlCol="0">
            <a:spAutoFit/>
          </a:bodyPr>
          <a:lstStyle/>
          <a:p>
            <a:pPr marL="12700" marR="5080">
              <a:lnSpc>
                <a:spcPct val="114599"/>
              </a:lnSpc>
              <a:spcBef>
                <a:spcPts val="100"/>
              </a:spcBef>
            </a:pPr>
            <a:r>
              <a:rPr sz="2400" spc="110" dirty="0">
                <a:latin typeface="Verdana"/>
                <a:cs typeface="Verdana"/>
              </a:rPr>
              <a:t>Correctly</a:t>
            </a:r>
            <a:r>
              <a:rPr sz="2400" spc="250" dirty="0">
                <a:latin typeface="Verdana"/>
                <a:cs typeface="Verdana"/>
              </a:rPr>
              <a:t> </a:t>
            </a:r>
            <a:r>
              <a:rPr sz="2400" spc="150" dirty="0">
                <a:latin typeface="Verdana"/>
                <a:cs typeface="Verdana"/>
              </a:rPr>
              <a:t>cleaning</a:t>
            </a:r>
            <a:r>
              <a:rPr sz="2400" spc="250" dirty="0">
                <a:latin typeface="Verdana"/>
                <a:cs typeface="Verdana"/>
              </a:rPr>
              <a:t> </a:t>
            </a:r>
            <a:r>
              <a:rPr sz="2400" spc="150" dirty="0">
                <a:latin typeface="Verdana"/>
                <a:cs typeface="Verdana"/>
              </a:rPr>
              <a:t>surfaces</a:t>
            </a:r>
            <a:r>
              <a:rPr sz="2400" spc="250" dirty="0">
                <a:latin typeface="Verdana"/>
                <a:cs typeface="Verdana"/>
              </a:rPr>
              <a:t> </a:t>
            </a:r>
            <a:r>
              <a:rPr sz="2400" dirty="0">
                <a:latin typeface="Verdana"/>
                <a:cs typeface="Verdana"/>
              </a:rPr>
              <a:t>or</a:t>
            </a:r>
            <a:r>
              <a:rPr sz="2400" spc="250" dirty="0">
                <a:latin typeface="Verdana"/>
                <a:cs typeface="Verdana"/>
              </a:rPr>
              <a:t> </a:t>
            </a:r>
            <a:r>
              <a:rPr sz="2400" spc="114" dirty="0">
                <a:latin typeface="Verdana"/>
                <a:cs typeface="Verdana"/>
              </a:rPr>
              <a:t>objects </a:t>
            </a:r>
            <a:r>
              <a:rPr sz="2400" spc="75" dirty="0">
                <a:latin typeface="Verdana"/>
                <a:cs typeface="Verdana"/>
              </a:rPr>
              <a:t>that</a:t>
            </a:r>
            <a:r>
              <a:rPr sz="2400" spc="240" dirty="0">
                <a:latin typeface="Verdana"/>
                <a:cs typeface="Verdana"/>
              </a:rPr>
              <a:t> </a:t>
            </a:r>
            <a:r>
              <a:rPr sz="2400" spc="105" dirty="0">
                <a:latin typeface="Verdana"/>
                <a:cs typeface="Verdana"/>
              </a:rPr>
              <a:t>are</a:t>
            </a:r>
            <a:r>
              <a:rPr sz="2400" spc="245" dirty="0">
                <a:latin typeface="Verdana"/>
                <a:cs typeface="Verdana"/>
              </a:rPr>
              <a:t> </a:t>
            </a:r>
            <a:r>
              <a:rPr sz="2400" spc="165" dirty="0">
                <a:latin typeface="Verdana"/>
                <a:cs typeface="Verdana"/>
              </a:rPr>
              <a:t>suspected</a:t>
            </a:r>
            <a:r>
              <a:rPr sz="2400" spc="245" dirty="0">
                <a:latin typeface="Verdana"/>
                <a:cs typeface="Verdana"/>
              </a:rPr>
              <a:t> </a:t>
            </a:r>
            <a:r>
              <a:rPr sz="2400" spc="65" dirty="0">
                <a:latin typeface="Verdana"/>
                <a:cs typeface="Verdana"/>
              </a:rPr>
              <a:t>of</a:t>
            </a:r>
            <a:r>
              <a:rPr sz="2400" spc="245" dirty="0">
                <a:latin typeface="Verdana"/>
                <a:cs typeface="Verdana"/>
              </a:rPr>
              <a:t> </a:t>
            </a:r>
            <a:r>
              <a:rPr sz="2400" spc="114" dirty="0">
                <a:latin typeface="Verdana"/>
                <a:cs typeface="Verdana"/>
              </a:rPr>
              <a:t>being</a:t>
            </a:r>
            <a:endParaRPr sz="2400">
              <a:latin typeface="Verdana"/>
              <a:cs typeface="Verdana"/>
            </a:endParaRPr>
          </a:p>
          <a:p>
            <a:pPr marL="12700">
              <a:lnSpc>
                <a:spcPct val="100000"/>
              </a:lnSpc>
              <a:spcBef>
                <a:spcPts val="420"/>
              </a:spcBef>
            </a:pPr>
            <a:r>
              <a:rPr sz="2400" spc="165" dirty="0">
                <a:latin typeface="Verdana"/>
                <a:cs typeface="Verdana"/>
              </a:rPr>
              <a:t>contaminated</a:t>
            </a:r>
            <a:r>
              <a:rPr sz="2400" spc="240" dirty="0">
                <a:latin typeface="Verdana"/>
                <a:cs typeface="Verdana"/>
              </a:rPr>
              <a:t> </a:t>
            </a:r>
            <a:r>
              <a:rPr sz="2400" spc="110" dirty="0">
                <a:latin typeface="Verdana"/>
                <a:cs typeface="Verdana"/>
              </a:rPr>
              <a:t>should</a:t>
            </a:r>
            <a:r>
              <a:rPr sz="2400" spc="245" dirty="0">
                <a:latin typeface="Verdana"/>
                <a:cs typeface="Verdana"/>
              </a:rPr>
              <a:t> </a:t>
            </a:r>
            <a:r>
              <a:rPr sz="2400" spc="125" dirty="0">
                <a:latin typeface="Verdana"/>
                <a:cs typeface="Verdana"/>
              </a:rPr>
              <a:t>include</a:t>
            </a:r>
            <a:r>
              <a:rPr sz="2400" spc="245" dirty="0">
                <a:latin typeface="Verdana"/>
                <a:cs typeface="Verdana"/>
              </a:rPr>
              <a:t> </a:t>
            </a:r>
            <a:r>
              <a:rPr sz="2400" spc="-10" dirty="0">
                <a:latin typeface="Verdana"/>
                <a:cs typeface="Verdana"/>
              </a:rPr>
              <a:t>either:</a:t>
            </a:r>
            <a:endParaRPr sz="2400">
              <a:latin typeface="Verdana"/>
              <a:cs typeface="Verdana"/>
            </a:endParaRPr>
          </a:p>
          <a:p>
            <a:pPr>
              <a:lnSpc>
                <a:spcPct val="100000"/>
              </a:lnSpc>
              <a:spcBef>
                <a:spcPts val="800"/>
              </a:spcBef>
            </a:pPr>
            <a:endParaRPr sz="2400">
              <a:latin typeface="Verdana"/>
              <a:cs typeface="Verdana"/>
            </a:endParaRPr>
          </a:p>
          <a:p>
            <a:pPr marL="530225">
              <a:lnSpc>
                <a:spcPct val="100000"/>
              </a:lnSpc>
            </a:pPr>
            <a:r>
              <a:rPr sz="2400" dirty="0">
                <a:latin typeface="Verdana"/>
                <a:cs typeface="Verdana"/>
              </a:rPr>
              <a:t>A</a:t>
            </a:r>
            <a:r>
              <a:rPr sz="2400" spc="235" dirty="0">
                <a:latin typeface="Verdana"/>
                <a:cs typeface="Verdana"/>
              </a:rPr>
              <a:t> </a:t>
            </a:r>
            <a:r>
              <a:rPr sz="2400" spc="50" dirty="0">
                <a:latin typeface="Verdana"/>
                <a:cs typeface="Verdana"/>
              </a:rPr>
              <a:t>two</a:t>
            </a:r>
            <a:r>
              <a:rPr sz="2400" spc="240" dirty="0">
                <a:latin typeface="Verdana"/>
                <a:cs typeface="Verdana"/>
              </a:rPr>
              <a:t> </a:t>
            </a:r>
            <a:r>
              <a:rPr sz="2400" spc="110" dirty="0">
                <a:latin typeface="Verdana"/>
                <a:cs typeface="Verdana"/>
              </a:rPr>
              <a:t>step</a:t>
            </a:r>
            <a:r>
              <a:rPr sz="2400" spc="240" dirty="0">
                <a:latin typeface="Verdana"/>
                <a:cs typeface="Verdana"/>
              </a:rPr>
              <a:t> </a:t>
            </a:r>
            <a:r>
              <a:rPr sz="2400" spc="145" dirty="0">
                <a:latin typeface="Verdana"/>
                <a:cs typeface="Verdana"/>
              </a:rPr>
              <a:t>clean</a:t>
            </a:r>
            <a:endParaRPr sz="2400">
              <a:latin typeface="Verdana"/>
              <a:cs typeface="Verdana"/>
            </a:endParaRPr>
          </a:p>
          <a:p>
            <a:pPr marL="530225">
              <a:lnSpc>
                <a:spcPct val="100000"/>
              </a:lnSpc>
              <a:spcBef>
                <a:spcPts val="420"/>
              </a:spcBef>
            </a:pPr>
            <a:r>
              <a:rPr sz="2400" dirty="0">
                <a:latin typeface="Verdana"/>
                <a:cs typeface="Verdana"/>
              </a:rPr>
              <a:t>A</a:t>
            </a:r>
            <a:r>
              <a:rPr sz="2400" spc="235" dirty="0">
                <a:latin typeface="Verdana"/>
                <a:cs typeface="Verdana"/>
              </a:rPr>
              <a:t> </a:t>
            </a:r>
            <a:r>
              <a:rPr sz="2400" spc="204" dirty="0">
                <a:latin typeface="Verdana"/>
                <a:cs typeface="Verdana"/>
              </a:rPr>
              <a:t>two-in-</a:t>
            </a:r>
            <a:r>
              <a:rPr sz="2400" spc="105" dirty="0">
                <a:latin typeface="Verdana"/>
                <a:cs typeface="Verdana"/>
              </a:rPr>
              <a:t>one</a:t>
            </a:r>
            <a:r>
              <a:rPr sz="2400" spc="240" dirty="0">
                <a:latin typeface="Verdana"/>
                <a:cs typeface="Verdana"/>
              </a:rPr>
              <a:t> </a:t>
            </a:r>
            <a:r>
              <a:rPr sz="2400" spc="155" dirty="0">
                <a:latin typeface="Verdana"/>
                <a:cs typeface="Verdana"/>
              </a:rPr>
              <a:t>clean</a:t>
            </a:r>
            <a:endParaRPr sz="2400">
              <a:latin typeface="Verdana"/>
              <a:cs typeface="Verdana"/>
            </a:endParaRPr>
          </a:p>
          <a:p>
            <a:pPr>
              <a:lnSpc>
                <a:spcPct val="100000"/>
              </a:lnSpc>
              <a:spcBef>
                <a:spcPts val="805"/>
              </a:spcBef>
            </a:pPr>
            <a:endParaRPr sz="2400">
              <a:latin typeface="Verdana"/>
              <a:cs typeface="Verdana"/>
            </a:endParaRPr>
          </a:p>
          <a:p>
            <a:pPr marL="12700">
              <a:lnSpc>
                <a:spcPct val="100000"/>
              </a:lnSpc>
            </a:pPr>
            <a:r>
              <a:rPr sz="2400" spc="-409" dirty="0">
                <a:latin typeface="Verdana"/>
                <a:cs typeface="Verdana"/>
              </a:rPr>
              <a:t>.</a:t>
            </a:r>
            <a:endParaRPr sz="2400">
              <a:latin typeface="Verdana"/>
              <a:cs typeface="Verdana"/>
            </a:endParaRPr>
          </a:p>
        </p:txBody>
      </p:sp>
      <p:grpSp>
        <p:nvGrpSpPr>
          <p:cNvPr id="7" name="object 7"/>
          <p:cNvGrpSpPr/>
          <p:nvPr/>
        </p:nvGrpSpPr>
        <p:grpSpPr>
          <a:xfrm>
            <a:off x="8671438" y="0"/>
            <a:ext cx="9617075" cy="10287000"/>
            <a:chOff x="8671438" y="0"/>
            <a:chExt cx="9617075" cy="10287000"/>
          </a:xfrm>
        </p:grpSpPr>
        <p:pic>
          <p:nvPicPr>
            <p:cNvPr id="8" name="object 8"/>
            <p:cNvPicPr/>
            <p:nvPr/>
          </p:nvPicPr>
          <p:blipFill>
            <a:blip r:embed="rId4" cstate="email">
              <a:extLst>
                <a:ext uri="{28A0092B-C50C-407E-A947-70E740481C1C}">
                  <a14:useLocalDpi xmlns:a14="http://schemas.microsoft.com/office/drawing/2010/main"/>
                </a:ext>
              </a:extLst>
            </a:blip>
            <a:stretch>
              <a:fillRect/>
            </a:stretch>
          </p:blipFill>
          <p:spPr>
            <a:xfrm>
              <a:off x="17058162" y="9258300"/>
              <a:ext cx="942974" cy="723899"/>
            </a:xfrm>
            <a:prstGeom prst="rect">
              <a:avLst/>
            </a:prstGeom>
          </p:spPr>
        </p:pic>
        <p:pic>
          <p:nvPicPr>
            <p:cNvPr id="9" name="object 9"/>
            <p:cNvPicPr/>
            <p:nvPr/>
          </p:nvPicPr>
          <p:blipFill>
            <a:blip r:embed="rId5" cstate="print"/>
            <a:stretch>
              <a:fillRect/>
            </a:stretch>
          </p:blipFill>
          <p:spPr>
            <a:xfrm>
              <a:off x="8671438" y="0"/>
              <a:ext cx="9616561" cy="10286999"/>
            </a:xfrm>
            <a:prstGeom prst="rect">
              <a:avLst/>
            </a:prstGeom>
          </p:spPr>
        </p:pic>
      </p:grpSp>
      <p:sp>
        <p:nvSpPr>
          <p:cNvPr id="10" name="object 10"/>
          <p:cNvSpPr txBox="1">
            <a:spLocks noGrp="1"/>
          </p:cNvSpPr>
          <p:nvPr>
            <p:ph type="title"/>
          </p:nvPr>
        </p:nvSpPr>
        <p:spPr>
          <a:xfrm>
            <a:off x="1016000" y="843259"/>
            <a:ext cx="6102985" cy="1587500"/>
          </a:xfrm>
          <a:prstGeom prst="rect">
            <a:avLst/>
          </a:prstGeom>
        </p:spPr>
        <p:txBody>
          <a:bodyPr vert="horz" wrap="square" lIns="0" tIns="12065" rIns="0" bIns="0" rtlCol="0">
            <a:spAutoFit/>
          </a:bodyPr>
          <a:lstStyle/>
          <a:p>
            <a:pPr marL="12700" marR="5080">
              <a:lnSpc>
                <a:spcPct val="116500"/>
              </a:lnSpc>
              <a:spcBef>
                <a:spcPts val="95"/>
              </a:spcBef>
            </a:pPr>
            <a:r>
              <a:rPr spc="-130" dirty="0"/>
              <a:t>Using</a:t>
            </a:r>
            <a:r>
              <a:rPr spc="-204" dirty="0"/>
              <a:t> </a:t>
            </a:r>
            <a:r>
              <a:rPr spc="-145" dirty="0"/>
              <a:t>sanitisers</a:t>
            </a:r>
            <a:r>
              <a:rPr spc="-204" dirty="0"/>
              <a:t> </a:t>
            </a:r>
            <a:r>
              <a:rPr spc="-25" dirty="0"/>
              <a:t>and </a:t>
            </a:r>
            <a:r>
              <a:rPr spc="-35" dirty="0"/>
              <a:t>disinfectants</a:t>
            </a:r>
          </a:p>
        </p:txBody>
      </p:sp>
      <p:pic>
        <p:nvPicPr>
          <p:cNvPr id="11" name="object 8">
            <a:hlinkClick r:id="rId6" action="ppaction://hlinksldjump"/>
            <a:extLst>
              <a:ext uri="{FF2B5EF4-FFF2-40B4-BE49-F238E27FC236}">
                <a16:creationId xmlns:a16="http://schemas.microsoft.com/office/drawing/2014/main" id="{0FAD2376-DC24-FF48-4C15-89DD498E8D84}"/>
              </a:ext>
            </a:extLst>
          </p:cNvPr>
          <p:cNvPicPr/>
          <p:nvPr/>
        </p:nvPicPr>
        <p:blipFill>
          <a:blip r:embed="rId4"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6999"/>
          </a:xfrm>
          <a:prstGeom prst="rect">
            <a:avLst/>
          </a:prstGeom>
        </p:spPr>
      </p:pic>
      <p:sp>
        <p:nvSpPr>
          <p:cNvPr id="3" name="object 3"/>
          <p:cNvSpPr/>
          <p:nvPr/>
        </p:nvSpPr>
        <p:spPr>
          <a:xfrm>
            <a:off x="0" y="0"/>
            <a:ext cx="18288000" cy="10287000"/>
          </a:xfrm>
          <a:custGeom>
            <a:avLst/>
            <a:gdLst/>
            <a:ahLst/>
            <a:cxnLst/>
            <a:rect l="l" t="t" r="r" b="b"/>
            <a:pathLst>
              <a:path w="18288000" h="10287000">
                <a:moveTo>
                  <a:pt x="18287999" y="10286999"/>
                </a:moveTo>
                <a:lnTo>
                  <a:pt x="0" y="10286999"/>
                </a:lnTo>
                <a:lnTo>
                  <a:pt x="0" y="0"/>
                </a:lnTo>
                <a:lnTo>
                  <a:pt x="18287999" y="0"/>
                </a:lnTo>
                <a:lnTo>
                  <a:pt x="18287999" y="10286999"/>
                </a:lnTo>
                <a:close/>
              </a:path>
            </a:pathLst>
          </a:custGeom>
          <a:solidFill>
            <a:srgbClr val="000000">
              <a:alpha val="66668"/>
            </a:srgbClr>
          </a:solidFill>
        </p:spPr>
        <p:txBody>
          <a:bodyPr wrap="square" lIns="0" tIns="0" rIns="0" bIns="0" rtlCol="0"/>
          <a:lstStyle/>
          <a:p>
            <a:endParaRPr/>
          </a:p>
        </p:txBody>
      </p:sp>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
        <p:nvSpPr>
          <p:cNvPr id="6" name="object 6"/>
          <p:cNvSpPr txBox="1"/>
          <p:nvPr/>
        </p:nvSpPr>
        <p:spPr>
          <a:xfrm>
            <a:off x="8730443" y="7115874"/>
            <a:ext cx="532765" cy="1470025"/>
          </a:xfrm>
          <a:prstGeom prst="rect">
            <a:avLst/>
          </a:prstGeom>
        </p:spPr>
        <p:txBody>
          <a:bodyPr vert="horz" wrap="square" lIns="0" tIns="15875" rIns="0" bIns="0" rtlCol="0">
            <a:spAutoFit/>
          </a:bodyPr>
          <a:lstStyle/>
          <a:p>
            <a:pPr marL="12700">
              <a:lnSpc>
                <a:spcPct val="100000"/>
              </a:lnSpc>
              <a:spcBef>
                <a:spcPts val="125"/>
              </a:spcBef>
            </a:pPr>
            <a:r>
              <a:rPr sz="9450" b="1" spc="-2805" dirty="0">
                <a:solidFill>
                  <a:srgbClr val="3DC1C6"/>
                </a:solidFill>
                <a:latin typeface="Verdana"/>
                <a:cs typeface="Verdana"/>
              </a:rPr>
              <a:t>1</a:t>
            </a:r>
            <a:endParaRPr sz="9450">
              <a:latin typeface="Verdana"/>
              <a:cs typeface="Verdana"/>
            </a:endParaRPr>
          </a:p>
        </p:txBody>
      </p:sp>
      <p:sp>
        <p:nvSpPr>
          <p:cNvPr id="7" name="object 2">
            <a:extLst>
              <a:ext uri="{FF2B5EF4-FFF2-40B4-BE49-F238E27FC236}">
                <a16:creationId xmlns:a16="http://schemas.microsoft.com/office/drawing/2014/main" id="{BE4880FF-960A-560A-33FE-91B379C8FEDE}"/>
              </a:ext>
            </a:extLst>
          </p:cNvPr>
          <p:cNvSpPr/>
          <p:nvPr/>
        </p:nvSpPr>
        <p:spPr>
          <a:xfrm>
            <a:off x="0" y="-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pic>
        <p:nvPicPr>
          <p:cNvPr id="4" name="object 4"/>
          <p:cNvPicPr/>
          <p:nvPr/>
        </p:nvPicPr>
        <p:blipFill>
          <a:blip r:embed="rId4" cstate="email">
            <a:extLst>
              <a:ext uri="{28A0092B-C50C-407E-A947-70E740481C1C}">
                <a14:useLocalDpi xmlns:a14="http://schemas.microsoft.com/office/drawing/2010/main"/>
              </a:ext>
            </a:extLst>
          </a:blip>
          <a:stretch>
            <a:fillRect/>
          </a:stretch>
        </p:blipFill>
        <p:spPr>
          <a:xfrm>
            <a:off x="457200" y="342900"/>
            <a:ext cx="1586149" cy="1544666"/>
          </a:xfrm>
          <a:prstGeom prst="rect">
            <a:avLst/>
          </a:prstGeom>
        </p:spPr>
      </p:pic>
      <p:sp>
        <p:nvSpPr>
          <p:cNvPr id="8" name="TextBox 7">
            <a:extLst>
              <a:ext uri="{FF2B5EF4-FFF2-40B4-BE49-F238E27FC236}">
                <a16:creationId xmlns:a16="http://schemas.microsoft.com/office/drawing/2014/main" id="{3F5F7667-DC6B-12C3-EB91-9C7569F6F64D}"/>
              </a:ext>
            </a:extLst>
          </p:cNvPr>
          <p:cNvSpPr txBox="1"/>
          <p:nvPr/>
        </p:nvSpPr>
        <p:spPr>
          <a:xfrm>
            <a:off x="2252808" y="594362"/>
            <a:ext cx="14020800" cy="923330"/>
          </a:xfrm>
          <a:prstGeom prst="rect">
            <a:avLst/>
          </a:prstGeom>
          <a:noFill/>
        </p:spPr>
        <p:txBody>
          <a:bodyPr wrap="square" rtlCol="0">
            <a:spAutoFit/>
          </a:bodyPr>
          <a:lstStyle/>
          <a:p>
            <a:r>
              <a:rPr lang="en-US" sz="5400" dirty="0"/>
              <a:t>6 Research activity – Disinfectants</a:t>
            </a:r>
            <a:endParaRPr lang="en-AU" sz="5400" dirty="0"/>
          </a:p>
        </p:txBody>
      </p:sp>
      <p:sp>
        <p:nvSpPr>
          <p:cNvPr id="10" name="TextBox 9">
            <a:extLst>
              <a:ext uri="{FF2B5EF4-FFF2-40B4-BE49-F238E27FC236}">
                <a16:creationId xmlns:a16="http://schemas.microsoft.com/office/drawing/2014/main" id="{38350643-DCEF-1CAC-E902-3B20BED5AD43}"/>
              </a:ext>
            </a:extLst>
          </p:cNvPr>
          <p:cNvSpPr txBox="1"/>
          <p:nvPr/>
        </p:nvSpPr>
        <p:spPr>
          <a:xfrm>
            <a:off x="0" y="1887566"/>
            <a:ext cx="18516600" cy="1815882"/>
          </a:xfrm>
          <a:prstGeom prst="rect">
            <a:avLst/>
          </a:prstGeom>
          <a:noFill/>
        </p:spPr>
        <p:txBody>
          <a:bodyPr wrap="square" rtlCol="0">
            <a:spAutoFit/>
          </a:bodyPr>
          <a:lstStyle/>
          <a:p>
            <a:r>
              <a:rPr lang="en-US" sz="2800" dirty="0">
                <a:solidFill>
                  <a:srgbClr val="0070C0"/>
                </a:solidFill>
              </a:rPr>
              <a:t>Use the following website to research some of the disinfectants that you can use against COVID-19. List four of them below.</a:t>
            </a:r>
          </a:p>
          <a:p>
            <a:r>
              <a:rPr lang="en-US" sz="2800" dirty="0">
                <a:solidFill>
                  <a:srgbClr val="0070C0"/>
                </a:solidFill>
                <a:hlinkClick r:id="rId5"/>
              </a:rPr>
              <a:t>https://www.tga.gov.au/disinfectants-use-against-covid-19-artg-legal-supply-australia</a:t>
            </a:r>
            <a:endParaRPr lang="en-US" sz="2800" dirty="0">
              <a:solidFill>
                <a:srgbClr val="0070C0"/>
              </a:solidFill>
            </a:endParaRPr>
          </a:p>
          <a:p>
            <a:endParaRPr lang="en-AU" sz="2800" dirty="0">
              <a:solidFill>
                <a:schemeClr val="tx1"/>
              </a:solidFill>
            </a:endParaRPr>
          </a:p>
        </p:txBody>
      </p:sp>
      <p:pic>
        <p:nvPicPr>
          <p:cNvPr id="9" name="object 8">
            <a:hlinkClick r:id="rId6" action="ppaction://hlinksldjump"/>
            <a:extLst>
              <a:ext uri="{FF2B5EF4-FFF2-40B4-BE49-F238E27FC236}">
                <a16:creationId xmlns:a16="http://schemas.microsoft.com/office/drawing/2014/main" id="{70C747D4-6AF7-6547-D426-FF97DBB16EFD}"/>
              </a:ext>
            </a:extLst>
          </p:cNvPr>
          <p:cNvPicPr/>
          <p:nvPr/>
        </p:nvPicPr>
        <p:blipFill>
          <a:blip r:embed="rId3" cstate="email">
            <a:extLst>
              <a:ext uri="{28A0092B-C50C-407E-A947-70E740481C1C}">
                <a14:useLocalDpi xmlns:a14="http://schemas.microsoft.com/office/drawing/2010/main"/>
              </a:ext>
            </a:extLst>
          </a:blip>
          <a:stretch>
            <a:fillRect/>
          </a:stretch>
        </p:blipFill>
        <p:spPr>
          <a:xfrm>
            <a:off x="17210561" y="9410700"/>
            <a:ext cx="942974" cy="723899"/>
          </a:xfrm>
          <a:prstGeom prst="rect">
            <a:avLst/>
          </a:prstGeom>
        </p:spPr>
      </p:pic>
    </p:spTree>
    <p:extLst>
      <p:ext uri="{BB962C8B-B14F-4D97-AF65-F5344CB8AC3E}">
        <p14:creationId xmlns:p14="http://schemas.microsoft.com/office/powerpoint/2010/main" val="1075448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6999"/>
          </a:xfrm>
          <a:prstGeom prst="rect">
            <a:avLst/>
          </a:prstGeom>
        </p:spPr>
      </p:pic>
      <p:sp>
        <p:nvSpPr>
          <p:cNvPr id="3" name="object 3"/>
          <p:cNvSpPr/>
          <p:nvPr/>
        </p:nvSpPr>
        <p:spPr>
          <a:xfrm>
            <a:off x="0" y="0"/>
            <a:ext cx="18288000" cy="10287000"/>
          </a:xfrm>
          <a:custGeom>
            <a:avLst/>
            <a:gdLst/>
            <a:ahLst/>
            <a:cxnLst/>
            <a:rect l="l" t="t" r="r" b="b"/>
            <a:pathLst>
              <a:path w="18288000" h="10287000">
                <a:moveTo>
                  <a:pt x="18287999" y="10286999"/>
                </a:moveTo>
                <a:lnTo>
                  <a:pt x="0" y="10286999"/>
                </a:lnTo>
                <a:lnTo>
                  <a:pt x="0" y="0"/>
                </a:lnTo>
                <a:lnTo>
                  <a:pt x="18287999" y="0"/>
                </a:lnTo>
                <a:lnTo>
                  <a:pt x="18287999" y="10286999"/>
                </a:lnTo>
                <a:close/>
              </a:path>
            </a:pathLst>
          </a:custGeom>
          <a:solidFill>
            <a:srgbClr val="000000">
              <a:alpha val="66668"/>
            </a:srgbClr>
          </a:solidFill>
        </p:spPr>
        <p:txBody>
          <a:bodyPr wrap="square" lIns="0" tIns="0" rIns="0" bIns="0" rtlCol="0"/>
          <a:lstStyle/>
          <a:p>
            <a:endParaRPr/>
          </a:p>
        </p:txBody>
      </p:sp>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
        <p:nvSpPr>
          <p:cNvPr id="6" name="object 6"/>
          <p:cNvSpPr txBox="1"/>
          <p:nvPr/>
        </p:nvSpPr>
        <p:spPr>
          <a:xfrm>
            <a:off x="8730443" y="7115874"/>
            <a:ext cx="532765" cy="1470025"/>
          </a:xfrm>
          <a:prstGeom prst="rect">
            <a:avLst/>
          </a:prstGeom>
        </p:spPr>
        <p:txBody>
          <a:bodyPr vert="horz" wrap="square" lIns="0" tIns="15875" rIns="0" bIns="0" rtlCol="0">
            <a:spAutoFit/>
          </a:bodyPr>
          <a:lstStyle/>
          <a:p>
            <a:pPr marL="12700">
              <a:lnSpc>
                <a:spcPct val="100000"/>
              </a:lnSpc>
              <a:spcBef>
                <a:spcPts val="125"/>
              </a:spcBef>
            </a:pPr>
            <a:r>
              <a:rPr sz="9450" b="1" spc="-2805" dirty="0">
                <a:solidFill>
                  <a:srgbClr val="3DC1C6"/>
                </a:solidFill>
                <a:latin typeface="Verdana"/>
                <a:cs typeface="Verdana"/>
              </a:rPr>
              <a:t>1</a:t>
            </a:r>
            <a:endParaRPr sz="9450">
              <a:latin typeface="Verdana"/>
              <a:cs typeface="Verdana"/>
            </a:endParaRPr>
          </a:p>
        </p:txBody>
      </p:sp>
      <p:sp>
        <p:nvSpPr>
          <p:cNvPr id="7" name="object 2">
            <a:extLst>
              <a:ext uri="{FF2B5EF4-FFF2-40B4-BE49-F238E27FC236}">
                <a16:creationId xmlns:a16="http://schemas.microsoft.com/office/drawing/2014/main" id="{BE4880FF-960A-560A-33FE-91B379C8FEDE}"/>
              </a:ext>
            </a:extLst>
          </p:cNvPr>
          <p:cNvSpPr/>
          <p:nvPr/>
        </p:nvSpPr>
        <p:spPr>
          <a:xfrm>
            <a:off x="0" y="-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sp>
        <p:nvSpPr>
          <p:cNvPr id="8" name="TextBox 7">
            <a:extLst>
              <a:ext uri="{FF2B5EF4-FFF2-40B4-BE49-F238E27FC236}">
                <a16:creationId xmlns:a16="http://schemas.microsoft.com/office/drawing/2014/main" id="{3F5F7667-DC6B-12C3-EB91-9C7569F6F64D}"/>
              </a:ext>
            </a:extLst>
          </p:cNvPr>
          <p:cNvSpPr txBox="1"/>
          <p:nvPr/>
        </p:nvSpPr>
        <p:spPr>
          <a:xfrm>
            <a:off x="2252808" y="594362"/>
            <a:ext cx="14020800" cy="923330"/>
          </a:xfrm>
          <a:prstGeom prst="rect">
            <a:avLst/>
          </a:prstGeom>
          <a:noFill/>
        </p:spPr>
        <p:txBody>
          <a:bodyPr wrap="square" rtlCol="0">
            <a:spAutoFit/>
          </a:bodyPr>
          <a:lstStyle/>
          <a:p>
            <a:r>
              <a:rPr lang="en-US" sz="5400" dirty="0"/>
              <a:t>Learning Checkpoint 3 </a:t>
            </a:r>
            <a:endParaRPr lang="en-AU" sz="5400" dirty="0"/>
          </a:p>
        </p:txBody>
      </p:sp>
      <p:sp>
        <p:nvSpPr>
          <p:cNvPr id="10" name="TextBox 9">
            <a:extLst>
              <a:ext uri="{FF2B5EF4-FFF2-40B4-BE49-F238E27FC236}">
                <a16:creationId xmlns:a16="http://schemas.microsoft.com/office/drawing/2014/main" id="{38350643-DCEF-1CAC-E902-3B20BED5AD43}"/>
              </a:ext>
            </a:extLst>
          </p:cNvPr>
          <p:cNvSpPr txBox="1"/>
          <p:nvPr/>
        </p:nvSpPr>
        <p:spPr>
          <a:xfrm>
            <a:off x="848744" y="2191760"/>
            <a:ext cx="16296161" cy="5693866"/>
          </a:xfrm>
          <a:prstGeom prst="rect">
            <a:avLst/>
          </a:prstGeom>
          <a:noFill/>
        </p:spPr>
        <p:txBody>
          <a:bodyPr wrap="square" rtlCol="0">
            <a:spAutoFit/>
          </a:bodyPr>
          <a:lstStyle/>
          <a:p>
            <a:r>
              <a:rPr lang="en-US" sz="2800" dirty="0">
                <a:solidFill>
                  <a:srgbClr val="0070C0"/>
                </a:solidFill>
              </a:rPr>
              <a:t>1. What is environmental cleaning in healthcare?</a:t>
            </a:r>
          </a:p>
          <a:p>
            <a:r>
              <a:rPr lang="en-US" sz="2800" dirty="0">
                <a:solidFill>
                  <a:schemeClr val="tx1"/>
                </a:solidFill>
              </a:rPr>
              <a:t>Environmental cleaning refers to all the objects around within that environment.</a:t>
            </a:r>
          </a:p>
          <a:p>
            <a:r>
              <a:rPr lang="en-US" sz="2800" dirty="0">
                <a:solidFill>
                  <a:srgbClr val="0070C0"/>
                </a:solidFill>
              </a:rPr>
              <a:t>2. What is the difference between minimal touch surfaces and frequently touched?</a:t>
            </a:r>
          </a:p>
          <a:p>
            <a:r>
              <a:rPr lang="en-US" sz="2800" dirty="0">
                <a:solidFill>
                  <a:schemeClr val="tx1"/>
                </a:solidFill>
              </a:rPr>
              <a:t>• Surfaces with minimal skin contact (i.e. floors, walls and ceilings)</a:t>
            </a:r>
          </a:p>
          <a:p>
            <a:r>
              <a:rPr lang="en-US" sz="2800" dirty="0">
                <a:solidFill>
                  <a:schemeClr val="tx1"/>
                </a:solidFill>
              </a:rPr>
              <a:t>• Surfaces with frequent skin contact (high-risk surfaces)</a:t>
            </a:r>
          </a:p>
          <a:p>
            <a:r>
              <a:rPr lang="en-US" sz="2800" dirty="0">
                <a:solidFill>
                  <a:srgbClr val="0070C0"/>
                </a:solidFill>
              </a:rPr>
              <a:t>3. What steps would you take to clean a high-risk surface?</a:t>
            </a:r>
          </a:p>
          <a:p>
            <a:r>
              <a:rPr lang="en-US" sz="2800" dirty="0">
                <a:solidFill>
                  <a:schemeClr val="tx1"/>
                </a:solidFill>
              </a:rPr>
              <a:t>• Apply appropriate PPE</a:t>
            </a:r>
          </a:p>
          <a:p>
            <a:r>
              <a:rPr lang="en-US" sz="2800" dirty="0">
                <a:solidFill>
                  <a:schemeClr val="tx1"/>
                </a:solidFill>
              </a:rPr>
              <a:t>• Place your water and detergent in a clean bucket. Mix detergent accordingly.</a:t>
            </a:r>
          </a:p>
          <a:p>
            <a:r>
              <a:rPr lang="en-US" sz="2800" dirty="0">
                <a:solidFill>
                  <a:schemeClr val="tx1"/>
                </a:solidFill>
              </a:rPr>
              <a:t>• Use a clean cloth wipe down the surface or object. If its visibly dirty wipe down until the surface or object is clean.</a:t>
            </a:r>
          </a:p>
          <a:p>
            <a:r>
              <a:rPr lang="en-US" sz="2800" dirty="0">
                <a:solidFill>
                  <a:schemeClr val="tx1"/>
                </a:solidFill>
              </a:rPr>
              <a:t>• Thoroughly dry the surface or object using a dry cloth or paper towel</a:t>
            </a:r>
          </a:p>
          <a:p>
            <a:r>
              <a:rPr lang="en-US" sz="2800" dirty="0">
                <a:solidFill>
                  <a:schemeClr val="tx1"/>
                </a:solidFill>
              </a:rPr>
              <a:t>• Buckets should be emptied after use. The bucket and cloth should then be washed with detergent and warm water, rinsed in hot water and stored to dry.</a:t>
            </a:r>
            <a:endParaRPr lang="en-AU" sz="2800" dirty="0">
              <a:solidFill>
                <a:schemeClr val="tx1"/>
              </a:solidFill>
            </a:endParaRPr>
          </a:p>
        </p:txBody>
      </p:sp>
      <p:pic>
        <p:nvPicPr>
          <p:cNvPr id="4" name="Picture 3">
            <a:extLst>
              <a:ext uri="{FF2B5EF4-FFF2-40B4-BE49-F238E27FC236}">
                <a16:creationId xmlns:a16="http://schemas.microsoft.com/office/drawing/2014/main" id="{790E58F1-0A71-15CD-2565-0FB90D3997CC}"/>
              </a:ext>
            </a:extLst>
          </p:cNvPr>
          <p:cNvPicPr>
            <a:picLocks noChangeAspect="1"/>
          </p:cNvPicPr>
          <p:nvPr/>
        </p:nvPicPr>
        <p:blipFill>
          <a:blip r:embed="rId4"/>
          <a:stretch>
            <a:fillRect/>
          </a:stretch>
        </p:blipFill>
        <p:spPr>
          <a:xfrm>
            <a:off x="533400" y="2685648"/>
            <a:ext cx="16524761" cy="409435"/>
          </a:xfrm>
          <a:prstGeom prst="rect">
            <a:avLst/>
          </a:prstGeom>
        </p:spPr>
      </p:pic>
      <p:pic>
        <p:nvPicPr>
          <p:cNvPr id="11" name="Picture 10">
            <a:extLst>
              <a:ext uri="{FF2B5EF4-FFF2-40B4-BE49-F238E27FC236}">
                <a16:creationId xmlns:a16="http://schemas.microsoft.com/office/drawing/2014/main" id="{034A325A-8D2A-57D0-769D-D598DD6E7D28}"/>
              </a:ext>
            </a:extLst>
          </p:cNvPr>
          <p:cNvPicPr>
            <a:picLocks noChangeAspect="1"/>
          </p:cNvPicPr>
          <p:nvPr/>
        </p:nvPicPr>
        <p:blipFill>
          <a:blip r:embed="rId4"/>
          <a:stretch>
            <a:fillRect/>
          </a:stretch>
        </p:blipFill>
        <p:spPr>
          <a:xfrm>
            <a:off x="734443" y="3467100"/>
            <a:ext cx="16524761" cy="952892"/>
          </a:xfrm>
          <a:prstGeom prst="rect">
            <a:avLst/>
          </a:prstGeom>
        </p:spPr>
      </p:pic>
      <p:pic>
        <p:nvPicPr>
          <p:cNvPr id="12" name="Picture 11">
            <a:extLst>
              <a:ext uri="{FF2B5EF4-FFF2-40B4-BE49-F238E27FC236}">
                <a16:creationId xmlns:a16="http://schemas.microsoft.com/office/drawing/2014/main" id="{669C4B11-70F5-F7F0-ED6B-562D922FF8FE}"/>
              </a:ext>
            </a:extLst>
          </p:cNvPr>
          <p:cNvPicPr>
            <a:picLocks noChangeAspect="1"/>
          </p:cNvPicPr>
          <p:nvPr/>
        </p:nvPicPr>
        <p:blipFill>
          <a:blip r:embed="rId4"/>
          <a:stretch>
            <a:fillRect/>
          </a:stretch>
        </p:blipFill>
        <p:spPr>
          <a:xfrm>
            <a:off x="734443" y="4838700"/>
            <a:ext cx="16524761" cy="3046926"/>
          </a:xfrm>
          <a:prstGeom prst="rect">
            <a:avLst/>
          </a:prstGeom>
        </p:spPr>
      </p:pic>
      <p:pic>
        <p:nvPicPr>
          <p:cNvPr id="15" name="Picture 14">
            <a:extLst>
              <a:ext uri="{FF2B5EF4-FFF2-40B4-BE49-F238E27FC236}">
                <a16:creationId xmlns:a16="http://schemas.microsoft.com/office/drawing/2014/main" id="{4BE38B6D-3694-D987-2B4D-F86B585AAC9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073" y="134725"/>
            <a:ext cx="1539341" cy="1464251"/>
          </a:xfrm>
          <a:prstGeom prst="rect">
            <a:avLst/>
          </a:prstGeom>
        </p:spPr>
      </p:pic>
      <p:pic>
        <p:nvPicPr>
          <p:cNvPr id="9" name="object 8">
            <a:hlinkClick r:id="rId6" action="ppaction://hlinksldjump"/>
            <a:extLst>
              <a:ext uri="{FF2B5EF4-FFF2-40B4-BE49-F238E27FC236}">
                <a16:creationId xmlns:a16="http://schemas.microsoft.com/office/drawing/2014/main" id="{4FE6200C-45ED-8CF0-E4C8-87205A90167D}"/>
              </a:ext>
            </a:extLst>
          </p:cNvPr>
          <p:cNvPicPr/>
          <p:nvPr/>
        </p:nvPicPr>
        <p:blipFill>
          <a:blip r:embed="rId3" cstate="email">
            <a:extLst>
              <a:ext uri="{28A0092B-C50C-407E-A947-70E740481C1C}">
                <a14:useLocalDpi xmlns:a14="http://schemas.microsoft.com/office/drawing/2010/main"/>
              </a:ext>
            </a:extLst>
          </a:blip>
          <a:stretch>
            <a:fillRect/>
          </a:stretch>
        </p:blipFill>
        <p:spPr>
          <a:xfrm>
            <a:off x="17210561" y="9410700"/>
            <a:ext cx="942974" cy="723899"/>
          </a:xfrm>
          <a:prstGeom prst="rect">
            <a:avLst/>
          </a:prstGeom>
        </p:spPr>
      </p:pic>
    </p:spTree>
    <p:extLst>
      <p:ext uri="{BB962C8B-B14F-4D97-AF65-F5344CB8AC3E}">
        <p14:creationId xmlns:p14="http://schemas.microsoft.com/office/powerpoint/2010/main" val="184582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0F5F3"/>
          </a:solidFill>
        </p:spPr>
        <p:txBody>
          <a:bodyPr wrap="square" lIns="0" tIns="0" rIns="0" bIns="0" rtlCol="0"/>
          <a:lstStyle/>
          <a:p>
            <a:endParaRPr/>
          </a:p>
        </p:txBody>
      </p:sp>
      <p:sp>
        <p:nvSpPr>
          <p:cNvPr id="3" name="object 3"/>
          <p:cNvSpPr txBox="1">
            <a:spLocks noGrp="1"/>
          </p:cNvSpPr>
          <p:nvPr>
            <p:ph type="title"/>
          </p:nvPr>
        </p:nvSpPr>
        <p:spPr>
          <a:xfrm>
            <a:off x="1016000" y="843259"/>
            <a:ext cx="7092315" cy="2368550"/>
          </a:xfrm>
          <a:prstGeom prst="rect">
            <a:avLst/>
          </a:prstGeom>
        </p:spPr>
        <p:txBody>
          <a:bodyPr vert="horz" wrap="square" lIns="0" tIns="12065" rIns="0" bIns="0" rtlCol="0">
            <a:spAutoFit/>
          </a:bodyPr>
          <a:lstStyle/>
          <a:p>
            <a:pPr marL="12700" marR="5080">
              <a:lnSpc>
                <a:spcPct val="116500"/>
              </a:lnSpc>
              <a:spcBef>
                <a:spcPts val="95"/>
              </a:spcBef>
            </a:pPr>
            <a:r>
              <a:rPr spc="-275" dirty="0"/>
              <a:t>After</a:t>
            </a:r>
            <a:r>
              <a:rPr spc="-185" dirty="0"/>
              <a:t> </a:t>
            </a:r>
            <a:r>
              <a:rPr spc="-50" dirty="0"/>
              <a:t>care</a:t>
            </a:r>
            <a:r>
              <a:rPr spc="-254" dirty="0"/>
              <a:t> </a:t>
            </a:r>
            <a:r>
              <a:rPr spc="-140" dirty="0"/>
              <a:t>procedure</a:t>
            </a:r>
            <a:r>
              <a:rPr spc="-220" dirty="0"/>
              <a:t> </a:t>
            </a:r>
            <a:r>
              <a:rPr spc="-335" dirty="0"/>
              <a:t>for </a:t>
            </a:r>
            <a:r>
              <a:rPr spc="-50" dirty="0"/>
              <a:t>contamination</a:t>
            </a:r>
            <a:r>
              <a:rPr spc="-250" dirty="0"/>
              <a:t> </a:t>
            </a:r>
            <a:r>
              <a:rPr spc="-10" dirty="0"/>
              <a:t>sharps injury</a:t>
            </a:r>
          </a:p>
        </p:txBody>
      </p:sp>
      <p:pic>
        <p:nvPicPr>
          <p:cNvPr id="5" name="object 5"/>
          <p:cNvPicPr/>
          <p:nvPr/>
        </p:nvPicPr>
        <p:blipFill>
          <a:blip r:embed="rId2" cstate="print"/>
          <a:stretch>
            <a:fillRect/>
          </a:stretch>
        </p:blipFill>
        <p:spPr>
          <a:xfrm>
            <a:off x="8661897" y="0"/>
            <a:ext cx="9626101" cy="10286999"/>
          </a:xfrm>
          <a:prstGeom prst="rect">
            <a:avLst/>
          </a:prstGeom>
        </p:spPr>
      </p:pic>
      <p:sp>
        <p:nvSpPr>
          <p:cNvPr id="7" name="object 7"/>
          <p:cNvSpPr txBox="1"/>
          <p:nvPr/>
        </p:nvSpPr>
        <p:spPr>
          <a:xfrm>
            <a:off x="1016000" y="3582870"/>
            <a:ext cx="6756400" cy="5054600"/>
          </a:xfrm>
          <a:prstGeom prst="rect">
            <a:avLst/>
          </a:prstGeom>
        </p:spPr>
        <p:txBody>
          <a:bodyPr vert="horz" wrap="square" lIns="0" tIns="12700" rIns="0" bIns="0" rtlCol="0">
            <a:spAutoFit/>
          </a:bodyPr>
          <a:lstStyle/>
          <a:p>
            <a:pPr marL="12700" marR="255270">
              <a:lnSpc>
                <a:spcPct val="114599"/>
              </a:lnSpc>
              <a:spcBef>
                <a:spcPts val="100"/>
              </a:spcBef>
            </a:pPr>
            <a:r>
              <a:rPr sz="2400" spc="-280" dirty="0">
                <a:latin typeface="Verdana"/>
                <a:cs typeface="Verdana"/>
              </a:rPr>
              <a:t>If</a:t>
            </a:r>
            <a:r>
              <a:rPr sz="2400" spc="-125" dirty="0">
                <a:latin typeface="Verdana"/>
                <a:cs typeface="Verdana"/>
              </a:rPr>
              <a:t> </a:t>
            </a:r>
            <a:r>
              <a:rPr sz="2400" spc="-45" dirty="0">
                <a:latin typeface="Verdana"/>
                <a:cs typeface="Verdana"/>
              </a:rPr>
              <a:t>you</a:t>
            </a:r>
            <a:r>
              <a:rPr sz="2400" spc="-170" dirty="0">
                <a:latin typeface="Verdana"/>
                <a:cs typeface="Verdana"/>
              </a:rPr>
              <a:t> </a:t>
            </a:r>
            <a:r>
              <a:rPr sz="2400" spc="-65" dirty="0">
                <a:latin typeface="Verdana"/>
                <a:cs typeface="Verdana"/>
              </a:rPr>
              <a:t>or</a:t>
            </a:r>
            <a:r>
              <a:rPr sz="2400" spc="-140" dirty="0">
                <a:latin typeface="Verdana"/>
                <a:cs typeface="Verdana"/>
              </a:rPr>
              <a:t> </a:t>
            </a:r>
            <a:r>
              <a:rPr sz="2400" spc="-35" dirty="0">
                <a:latin typeface="Verdana"/>
                <a:cs typeface="Verdana"/>
              </a:rPr>
              <a:t>another</a:t>
            </a:r>
            <a:r>
              <a:rPr sz="2400" spc="-140" dirty="0">
                <a:latin typeface="Verdana"/>
                <a:cs typeface="Verdana"/>
              </a:rPr>
              <a:t> </a:t>
            </a:r>
            <a:r>
              <a:rPr sz="2400" spc="-30" dirty="0">
                <a:latin typeface="Verdana"/>
                <a:cs typeface="Verdana"/>
              </a:rPr>
              <a:t>health</a:t>
            </a:r>
            <a:r>
              <a:rPr sz="2400" spc="-135" dirty="0">
                <a:latin typeface="Verdana"/>
                <a:cs typeface="Verdana"/>
              </a:rPr>
              <a:t> </a:t>
            </a:r>
            <a:r>
              <a:rPr sz="2400" spc="-35" dirty="0">
                <a:latin typeface="Verdana"/>
                <a:cs typeface="Verdana"/>
              </a:rPr>
              <a:t>services</a:t>
            </a:r>
            <a:r>
              <a:rPr sz="2400" spc="-140" dirty="0">
                <a:latin typeface="Verdana"/>
                <a:cs typeface="Verdana"/>
              </a:rPr>
              <a:t> </a:t>
            </a:r>
            <a:r>
              <a:rPr sz="2400" spc="-120" dirty="0">
                <a:latin typeface="Verdana"/>
                <a:cs typeface="Verdana"/>
              </a:rPr>
              <a:t>worker</a:t>
            </a:r>
            <a:r>
              <a:rPr sz="2400" spc="-125" dirty="0">
                <a:latin typeface="Verdana"/>
                <a:cs typeface="Verdana"/>
              </a:rPr>
              <a:t> </a:t>
            </a:r>
            <a:r>
              <a:rPr sz="2400" spc="-25" dirty="0">
                <a:latin typeface="Verdana"/>
                <a:cs typeface="Verdana"/>
              </a:rPr>
              <a:t>has sustained</a:t>
            </a:r>
            <a:r>
              <a:rPr sz="2400" spc="-100" dirty="0">
                <a:latin typeface="Verdana"/>
                <a:cs typeface="Verdana"/>
              </a:rPr>
              <a:t> </a:t>
            </a:r>
            <a:r>
              <a:rPr sz="2400" spc="140" dirty="0">
                <a:latin typeface="Verdana"/>
                <a:cs typeface="Verdana"/>
              </a:rPr>
              <a:t>a</a:t>
            </a:r>
            <a:r>
              <a:rPr sz="2400" spc="-100" dirty="0">
                <a:latin typeface="Verdana"/>
                <a:cs typeface="Verdana"/>
              </a:rPr>
              <a:t> </a:t>
            </a:r>
            <a:r>
              <a:rPr sz="2400" dirty="0">
                <a:latin typeface="Verdana"/>
                <a:cs typeface="Verdana"/>
              </a:rPr>
              <a:t>contaminated</a:t>
            </a:r>
            <a:r>
              <a:rPr sz="2400" spc="-95" dirty="0">
                <a:latin typeface="Verdana"/>
                <a:cs typeface="Verdana"/>
              </a:rPr>
              <a:t> </a:t>
            </a:r>
            <a:r>
              <a:rPr sz="2400" dirty="0">
                <a:latin typeface="Verdana"/>
                <a:cs typeface="Verdana"/>
              </a:rPr>
              <a:t>sharps</a:t>
            </a:r>
            <a:r>
              <a:rPr sz="2400" spc="-100" dirty="0">
                <a:latin typeface="Verdana"/>
                <a:cs typeface="Verdana"/>
              </a:rPr>
              <a:t> </a:t>
            </a:r>
            <a:r>
              <a:rPr sz="2400" spc="-160" dirty="0">
                <a:latin typeface="Verdana"/>
                <a:cs typeface="Verdana"/>
              </a:rPr>
              <a:t>injury</a:t>
            </a:r>
            <a:r>
              <a:rPr sz="2400" spc="-100" dirty="0">
                <a:latin typeface="Verdana"/>
                <a:cs typeface="Verdana"/>
              </a:rPr>
              <a:t> </a:t>
            </a:r>
            <a:r>
              <a:rPr sz="2400" spc="-25" dirty="0">
                <a:latin typeface="Verdana"/>
                <a:cs typeface="Verdana"/>
              </a:rPr>
              <a:t>the </a:t>
            </a:r>
            <a:r>
              <a:rPr sz="2400" spc="-45" dirty="0">
                <a:latin typeface="Verdana"/>
                <a:cs typeface="Verdana"/>
              </a:rPr>
              <a:t>following</a:t>
            </a:r>
            <a:r>
              <a:rPr sz="2400" spc="-100" dirty="0">
                <a:latin typeface="Verdana"/>
                <a:cs typeface="Verdana"/>
              </a:rPr>
              <a:t> </a:t>
            </a:r>
            <a:r>
              <a:rPr sz="2400" spc="-45" dirty="0">
                <a:latin typeface="Verdana"/>
                <a:cs typeface="Verdana"/>
              </a:rPr>
              <a:t>infection</a:t>
            </a:r>
            <a:r>
              <a:rPr sz="2400" spc="-100" dirty="0">
                <a:latin typeface="Verdana"/>
                <a:cs typeface="Verdana"/>
              </a:rPr>
              <a:t> </a:t>
            </a:r>
            <a:r>
              <a:rPr sz="2400" spc="-65" dirty="0">
                <a:latin typeface="Verdana"/>
                <a:cs typeface="Verdana"/>
              </a:rPr>
              <a:t>prevention</a:t>
            </a:r>
            <a:r>
              <a:rPr sz="2400" spc="-100" dirty="0">
                <a:latin typeface="Verdana"/>
                <a:cs typeface="Verdana"/>
              </a:rPr>
              <a:t> </a:t>
            </a:r>
            <a:r>
              <a:rPr sz="2400" dirty="0">
                <a:latin typeface="Verdana"/>
                <a:cs typeface="Verdana"/>
              </a:rPr>
              <a:t>and</a:t>
            </a:r>
            <a:r>
              <a:rPr sz="2400" spc="-95" dirty="0">
                <a:latin typeface="Verdana"/>
                <a:cs typeface="Verdana"/>
              </a:rPr>
              <a:t> </a:t>
            </a:r>
            <a:r>
              <a:rPr sz="2400" spc="-10" dirty="0">
                <a:latin typeface="Verdana"/>
                <a:cs typeface="Verdana"/>
              </a:rPr>
              <a:t>control </a:t>
            </a:r>
            <a:r>
              <a:rPr sz="2400" dirty="0">
                <a:latin typeface="Verdana"/>
                <a:cs typeface="Verdana"/>
              </a:rPr>
              <a:t>procedure</a:t>
            </a:r>
            <a:r>
              <a:rPr sz="2400" spc="-125" dirty="0">
                <a:latin typeface="Verdana"/>
                <a:cs typeface="Verdana"/>
              </a:rPr>
              <a:t> </a:t>
            </a:r>
            <a:r>
              <a:rPr sz="2400" spc="-20" dirty="0">
                <a:latin typeface="Verdana"/>
                <a:cs typeface="Verdana"/>
              </a:rPr>
              <a:t>should</a:t>
            </a:r>
            <a:r>
              <a:rPr sz="2400" spc="-125" dirty="0">
                <a:latin typeface="Verdana"/>
                <a:cs typeface="Verdana"/>
              </a:rPr>
              <a:t> </a:t>
            </a:r>
            <a:r>
              <a:rPr sz="2400" dirty="0">
                <a:latin typeface="Verdana"/>
                <a:cs typeface="Verdana"/>
              </a:rPr>
              <a:t>be</a:t>
            </a:r>
            <a:r>
              <a:rPr sz="2400" spc="-120" dirty="0">
                <a:latin typeface="Verdana"/>
                <a:cs typeface="Verdana"/>
              </a:rPr>
              <a:t> </a:t>
            </a:r>
            <a:r>
              <a:rPr sz="2400" spc="-20" dirty="0">
                <a:latin typeface="Verdana"/>
                <a:cs typeface="Verdana"/>
              </a:rPr>
              <a:t>followed</a:t>
            </a:r>
            <a:r>
              <a:rPr sz="2400" spc="-125" dirty="0">
                <a:latin typeface="Verdana"/>
                <a:cs typeface="Verdana"/>
              </a:rPr>
              <a:t> </a:t>
            </a:r>
            <a:r>
              <a:rPr sz="2400" spc="-35" dirty="0">
                <a:latin typeface="Verdana"/>
                <a:cs typeface="Verdana"/>
              </a:rPr>
              <a:t>immediately.</a:t>
            </a:r>
            <a:endParaRPr sz="2400">
              <a:latin typeface="Verdana"/>
              <a:cs typeface="Verdana"/>
            </a:endParaRPr>
          </a:p>
          <a:p>
            <a:pPr>
              <a:lnSpc>
                <a:spcPct val="100000"/>
              </a:lnSpc>
              <a:spcBef>
                <a:spcPts val="380"/>
              </a:spcBef>
            </a:pPr>
            <a:endParaRPr sz="2400">
              <a:latin typeface="Verdana"/>
              <a:cs typeface="Verdana"/>
            </a:endParaRPr>
          </a:p>
          <a:p>
            <a:pPr marL="530225" marR="87630" indent="-317500">
              <a:lnSpc>
                <a:spcPct val="114599"/>
              </a:lnSpc>
              <a:buAutoNum type="arabicPeriod"/>
              <a:tabLst>
                <a:tab pos="530225" algn="l"/>
              </a:tabLst>
            </a:pPr>
            <a:r>
              <a:rPr sz="2400" dirty="0">
                <a:latin typeface="Verdana"/>
                <a:cs typeface="Verdana"/>
              </a:rPr>
              <a:t>Wash</a:t>
            </a:r>
            <a:r>
              <a:rPr sz="2400" spc="-114" dirty="0">
                <a:latin typeface="Verdana"/>
                <a:cs typeface="Verdana"/>
              </a:rPr>
              <a:t> </a:t>
            </a:r>
            <a:r>
              <a:rPr sz="2400" spc="-55" dirty="0">
                <a:latin typeface="Verdana"/>
                <a:cs typeface="Verdana"/>
              </a:rPr>
              <a:t>the</a:t>
            </a:r>
            <a:r>
              <a:rPr sz="2400" spc="-110" dirty="0">
                <a:latin typeface="Verdana"/>
                <a:cs typeface="Verdana"/>
              </a:rPr>
              <a:t> </a:t>
            </a:r>
            <a:r>
              <a:rPr sz="2400" dirty="0">
                <a:latin typeface="Verdana"/>
                <a:cs typeface="Verdana"/>
              </a:rPr>
              <a:t>wounded</a:t>
            </a:r>
            <a:r>
              <a:rPr sz="2400" spc="-110" dirty="0">
                <a:latin typeface="Verdana"/>
                <a:cs typeface="Verdana"/>
              </a:rPr>
              <a:t> </a:t>
            </a:r>
            <a:r>
              <a:rPr sz="2400" dirty="0">
                <a:latin typeface="Verdana"/>
                <a:cs typeface="Verdana"/>
              </a:rPr>
              <a:t>area</a:t>
            </a:r>
            <a:r>
              <a:rPr sz="2400" spc="-110" dirty="0">
                <a:latin typeface="Verdana"/>
                <a:cs typeface="Verdana"/>
              </a:rPr>
              <a:t> </a:t>
            </a:r>
            <a:r>
              <a:rPr sz="2400" dirty="0">
                <a:latin typeface="Verdana"/>
                <a:cs typeface="Verdana"/>
              </a:rPr>
              <a:t>of</a:t>
            </a:r>
            <a:r>
              <a:rPr sz="2400" spc="-114" dirty="0">
                <a:latin typeface="Verdana"/>
                <a:cs typeface="Verdana"/>
              </a:rPr>
              <a:t> </a:t>
            </a:r>
            <a:r>
              <a:rPr sz="2400" spc="-100" dirty="0">
                <a:latin typeface="Verdana"/>
                <a:cs typeface="Verdana"/>
              </a:rPr>
              <a:t>your</a:t>
            </a:r>
            <a:r>
              <a:rPr sz="2400" spc="-110" dirty="0">
                <a:latin typeface="Verdana"/>
                <a:cs typeface="Verdana"/>
              </a:rPr>
              <a:t> </a:t>
            </a:r>
            <a:r>
              <a:rPr sz="2400" spc="-140" dirty="0">
                <a:latin typeface="Verdana"/>
                <a:cs typeface="Verdana"/>
              </a:rPr>
              <a:t>skin</a:t>
            </a:r>
            <a:r>
              <a:rPr sz="2400" spc="-110" dirty="0">
                <a:latin typeface="Verdana"/>
                <a:cs typeface="Verdana"/>
              </a:rPr>
              <a:t> </a:t>
            </a:r>
            <a:r>
              <a:rPr sz="2400" spc="-65" dirty="0">
                <a:latin typeface="Verdana"/>
                <a:cs typeface="Verdana"/>
              </a:rPr>
              <a:t>with </a:t>
            </a:r>
            <a:r>
              <a:rPr sz="2400" dirty="0">
                <a:latin typeface="Verdana"/>
                <a:cs typeface="Verdana"/>
              </a:rPr>
              <a:t>warm</a:t>
            </a:r>
            <a:r>
              <a:rPr sz="2400" spc="-125" dirty="0">
                <a:latin typeface="Verdana"/>
                <a:cs typeface="Verdana"/>
              </a:rPr>
              <a:t> </a:t>
            </a:r>
            <a:r>
              <a:rPr sz="2400" spc="-30" dirty="0">
                <a:latin typeface="Verdana"/>
                <a:cs typeface="Verdana"/>
              </a:rPr>
              <a:t>water</a:t>
            </a:r>
            <a:r>
              <a:rPr sz="2400" spc="-120" dirty="0">
                <a:latin typeface="Verdana"/>
                <a:cs typeface="Verdana"/>
              </a:rPr>
              <a:t> </a:t>
            </a:r>
            <a:r>
              <a:rPr sz="2400" dirty="0">
                <a:latin typeface="Verdana"/>
                <a:cs typeface="Verdana"/>
              </a:rPr>
              <a:t>and</a:t>
            </a:r>
            <a:r>
              <a:rPr sz="2400" spc="-120" dirty="0">
                <a:latin typeface="Verdana"/>
                <a:cs typeface="Verdana"/>
              </a:rPr>
              <a:t> </a:t>
            </a:r>
            <a:r>
              <a:rPr sz="2400" spc="35" dirty="0">
                <a:latin typeface="Verdana"/>
                <a:cs typeface="Verdana"/>
              </a:rPr>
              <a:t>soap</a:t>
            </a:r>
            <a:endParaRPr sz="2400">
              <a:latin typeface="Verdana"/>
              <a:cs typeface="Verdana"/>
            </a:endParaRPr>
          </a:p>
          <a:p>
            <a:pPr marL="530225" indent="-317500">
              <a:lnSpc>
                <a:spcPct val="100000"/>
              </a:lnSpc>
              <a:spcBef>
                <a:spcPts val="420"/>
              </a:spcBef>
              <a:buAutoNum type="arabicPeriod"/>
              <a:tabLst>
                <a:tab pos="530225" algn="l"/>
              </a:tabLst>
            </a:pPr>
            <a:r>
              <a:rPr sz="2400" spc="-140" dirty="0">
                <a:latin typeface="Verdana"/>
                <a:cs typeface="Verdana"/>
              </a:rPr>
              <a:t>Seek</a:t>
            </a:r>
            <a:r>
              <a:rPr sz="2400" spc="-125" dirty="0">
                <a:latin typeface="Verdana"/>
                <a:cs typeface="Verdana"/>
              </a:rPr>
              <a:t> </a:t>
            </a:r>
            <a:r>
              <a:rPr sz="2400" spc="-10" dirty="0">
                <a:latin typeface="Verdana"/>
                <a:cs typeface="Verdana"/>
              </a:rPr>
              <a:t>help</a:t>
            </a:r>
            <a:r>
              <a:rPr sz="2400" spc="-135" dirty="0">
                <a:latin typeface="Verdana"/>
                <a:cs typeface="Verdana"/>
              </a:rPr>
              <a:t> </a:t>
            </a:r>
            <a:r>
              <a:rPr sz="2400" spc="-30" dirty="0">
                <a:latin typeface="Verdana"/>
                <a:cs typeface="Verdana"/>
              </a:rPr>
              <a:t>from</a:t>
            </a:r>
            <a:r>
              <a:rPr sz="2400" spc="-125" dirty="0">
                <a:latin typeface="Verdana"/>
                <a:cs typeface="Verdana"/>
              </a:rPr>
              <a:t> </a:t>
            </a:r>
            <a:r>
              <a:rPr sz="2400" spc="140" dirty="0">
                <a:latin typeface="Verdana"/>
                <a:cs typeface="Verdana"/>
              </a:rPr>
              <a:t>a</a:t>
            </a:r>
            <a:r>
              <a:rPr sz="2400" spc="-125" dirty="0">
                <a:latin typeface="Verdana"/>
                <a:cs typeface="Verdana"/>
              </a:rPr>
              <a:t> </a:t>
            </a:r>
            <a:r>
              <a:rPr sz="2400" spc="-110" dirty="0">
                <a:latin typeface="Verdana"/>
                <a:cs typeface="Verdana"/>
              </a:rPr>
              <a:t>first</a:t>
            </a:r>
            <a:r>
              <a:rPr sz="2400" spc="-125" dirty="0">
                <a:latin typeface="Verdana"/>
                <a:cs typeface="Verdana"/>
              </a:rPr>
              <a:t> </a:t>
            </a:r>
            <a:r>
              <a:rPr sz="2400" dirty="0">
                <a:latin typeface="Verdana"/>
                <a:cs typeface="Verdana"/>
              </a:rPr>
              <a:t>aid</a:t>
            </a:r>
            <a:r>
              <a:rPr sz="2400" spc="-130" dirty="0">
                <a:latin typeface="Verdana"/>
                <a:cs typeface="Verdana"/>
              </a:rPr>
              <a:t> </a:t>
            </a:r>
            <a:r>
              <a:rPr sz="2400" spc="-25" dirty="0">
                <a:latin typeface="Verdana"/>
                <a:cs typeface="Verdana"/>
              </a:rPr>
              <a:t>officer</a:t>
            </a:r>
            <a:r>
              <a:rPr sz="2400" spc="-125" dirty="0">
                <a:latin typeface="Verdana"/>
                <a:cs typeface="Verdana"/>
              </a:rPr>
              <a:t> </a:t>
            </a:r>
            <a:r>
              <a:rPr sz="2400" spc="-114" dirty="0">
                <a:latin typeface="Verdana"/>
                <a:cs typeface="Verdana"/>
              </a:rPr>
              <a:t>if</a:t>
            </a:r>
            <a:r>
              <a:rPr sz="2400" spc="-125" dirty="0">
                <a:latin typeface="Verdana"/>
                <a:cs typeface="Verdana"/>
              </a:rPr>
              <a:t> </a:t>
            </a:r>
            <a:r>
              <a:rPr sz="2400" spc="-10" dirty="0">
                <a:latin typeface="Verdana"/>
                <a:cs typeface="Verdana"/>
              </a:rPr>
              <a:t>needed</a:t>
            </a:r>
            <a:endParaRPr sz="2400">
              <a:latin typeface="Verdana"/>
              <a:cs typeface="Verdana"/>
            </a:endParaRPr>
          </a:p>
          <a:p>
            <a:pPr marL="530225" indent="-317500">
              <a:lnSpc>
                <a:spcPct val="100000"/>
              </a:lnSpc>
              <a:spcBef>
                <a:spcPts val="420"/>
              </a:spcBef>
              <a:buAutoNum type="arabicPeriod"/>
              <a:tabLst>
                <a:tab pos="530225" algn="l"/>
              </a:tabLst>
            </a:pPr>
            <a:r>
              <a:rPr sz="2400" spc="-130" dirty="0">
                <a:latin typeface="Verdana"/>
                <a:cs typeface="Verdana"/>
              </a:rPr>
              <a:t>Inform</a:t>
            </a:r>
            <a:r>
              <a:rPr sz="2400" spc="-90" dirty="0">
                <a:latin typeface="Verdana"/>
                <a:cs typeface="Verdana"/>
              </a:rPr>
              <a:t> </a:t>
            </a:r>
            <a:r>
              <a:rPr sz="2400" spc="-100" dirty="0">
                <a:latin typeface="Verdana"/>
                <a:cs typeface="Verdana"/>
              </a:rPr>
              <a:t>your</a:t>
            </a:r>
            <a:r>
              <a:rPr sz="2400" spc="-85" dirty="0">
                <a:latin typeface="Verdana"/>
                <a:cs typeface="Verdana"/>
              </a:rPr>
              <a:t> </a:t>
            </a:r>
            <a:r>
              <a:rPr sz="2400" spc="-60" dirty="0">
                <a:latin typeface="Verdana"/>
                <a:cs typeface="Verdana"/>
              </a:rPr>
              <a:t>supervisor</a:t>
            </a:r>
            <a:r>
              <a:rPr sz="2400" spc="-85" dirty="0">
                <a:latin typeface="Verdana"/>
                <a:cs typeface="Verdana"/>
              </a:rPr>
              <a:t> </a:t>
            </a:r>
            <a:r>
              <a:rPr sz="2400" dirty="0">
                <a:latin typeface="Verdana"/>
                <a:cs typeface="Verdana"/>
              </a:rPr>
              <a:t>and</a:t>
            </a:r>
            <a:r>
              <a:rPr sz="2400" spc="-85" dirty="0">
                <a:latin typeface="Verdana"/>
                <a:cs typeface="Verdana"/>
              </a:rPr>
              <a:t> </a:t>
            </a:r>
            <a:r>
              <a:rPr sz="2400" dirty="0">
                <a:latin typeface="Verdana"/>
                <a:cs typeface="Verdana"/>
              </a:rPr>
              <a:t>lodge</a:t>
            </a:r>
            <a:r>
              <a:rPr sz="2400" spc="-85" dirty="0">
                <a:latin typeface="Verdana"/>
                <a:cs typeface="Verdana"/>
              </a:rPr>
              <a:t> </a:t>
            </a:r>
            <a:r>
              <a:rPr sz="2400" spc="140" dirty="0">
                <a:latin typeface="Verdana"/>
                <a:cs typeface="Verdana"/>
              </a:rPr>
              <a:t>a</a:t>
            </a:r>
            <a:r>
              <a:rPr sz="2400" spc="-85" dirty="0">
                <a:latin typeface="Verdana"/>
                <a:cs typeface="Verdana"/>
              </a:rPr>
              <a:t> </a:t>
            </a:r>
            <a:r>
              <a:rPr sz="2400" spc="-10" dirty="0">
                <a:latin typeface="Verdana"/>
                <a:cs typeface="Verdana"/>
              </a:rPr>
              <a:t>report</a:t>
            </a:r>
            <a:endParaRPr sz="2400">
              <a:latin typeface="Verdana"/>
              <a:cs typeface="Verdana"/>
            </a:endParaRPr>
          </a:p>
          <a:p>
            <a:pPr marL="530225" marR="9525" indent="-318135">
              <a:lnSpc>
                <a:spcPct val="114599"/>
              </a:lnSpc>
              <a:buAutoNum type="arabicPeriod"/>
              <a:tabLst>
                <a:tab pos="530225" algn="l"/>
              </a:tabLst>
            </a:pPr>
            <a:r>
              <a:rPr sz="2400" spc="-140" dirty="0">
                <a:latin typeface="Verdana"/>
                <a:cs typeface="Verdana"/>
              </a:rPr>
              <a:t>Seek</a:t>
            </a:r>
            <a:r>
              <a:rPr sz="2400" spc="-95" dirty="0">
                <a:latin typeface="Verdana"/>
                <a:cs typeface="Verdana"/>
              </a:rPr>
              <a:t> </a:t>
            </a:r>
            <a:r>
              <a:rPr sz="2400" dirty="0">
                <a:latin typeface="Verdana"/>
                <a:cs typeface="Verdana"/>
              </a:rPr>
              <a:t>immediate</a:t>
            </a:r>
            <a:r>
              <a:rPr sz="2400" spc="-95" dirty="0">
                <a:latin typeface="Verdana"/>
                <a:cs typeface="Verdana"/>
              </a:rPr>
              <a:t> </a:t>
            </a:r>
            <a:r>
              <a:rPr sz="2400" dirty="0">
                <a:latin typeface="Verdana"/>
                <a:cs typeface="Verdana"/>
              </a:rPr>
              <a:t>medical</a:t>
            </a:r>
            <a:r>
              <a:rPr sz="2400" spc="-90" dirty="0">
                <a:latin typeface="Verdana"/>
                <a:cs typeface="Verdana"/>
              </a:rPr>
              <a:t> </a:t>
            </a:r>
            <a:r>
              <a:rPr sz="2400" spc="-60" dirty="0">
                <a:latin typeface="Verdana"/>
                <a:cs typeface="Verdana"/>
              </a:rPr>
              <a:t>attention</a:t>
            </a:r>
            <a:r>
              <a:rPr sz="2400" spc="-95" dirty="0">
                <a:latin typeface="Verdana"/>
                <a:cs typeface="Verdana"/>
              </a:rPr>
              <a:t> </a:t>
            </a:r>
            <a:r>
              <a:rPr sz="2400" spc="-30" dirty="0">
                <a:latin typeface="Verdana"/>
                <a:cs typeface="Verdana"/>
              </a:rPr>
              <a:t>from</a:t>
            </a:r>
            <a:r>
              <a:rPr sz="2400" spc="-95" dirty="0">
                <a:latin typeface="Verdana"/>
                <a:cs typeface="Verdana"/>
              </a:rPr>
              <a:t> </a:t>
            </a:r>
            <a:r>
              <a:rPr sz="2400" spc="30" dirty="0">
                <a:latin typeface="Verdana"/>
                <a:cs typeface="Verdana"/>
              </a:rPr>
              <a:t>a </a:t>
            </a:r>
            <a:r>
              <a:rPr sz="2400" spc="-10" dirty="0">
                <a:latin typeface="Verdana"/>
                <a:cs typeface="Verdana"/>
              </a:rPr>
              <a:t>doctor</a:t>
            </a:r>
            <a:endParaRPr sz="2400">
              <a:latin typeface="Verdana"/>
              <a:cs typeface="Verdana"/>
            </a:endParaRPr>
          </a:p>
          <a:p>
            <a:pPr marL="530860" indent="-317500">
              <a:lnSpc>
                <a:spcPct val="100000"/>
              </a:lnSpc>
              <a:spcBef>
                <a:spcPts val="420"/>
              </a:spcBef>
              <a:buAutoNum type="arabicPeriod"/>
              <a:tabLst>
                <a:tab pos="530860" algn="l"/>
              </a:tabLst>
            </a:pPr>
            <a:r>
              <a:rPr sz="2400" spc="-175" dirty="0">
                <a:latin typeface="Verdana"/>
                <a:cs typeface="Verdana"/>
              </a:rPr>
              <a:t>Fill</a:t>
            </a:r>
            <a:r>
              <a:rPr sz="2400" spc="-80" dirty="0">
                <a:latin typeface="Verdana"/>
                <a:cs typeface="Verdana"/>
              </a:rPr>
              <a:t> </a:t>
            </a:r>
            <a:r>
              <a:rPr sz="2400" spc="-55" dirty="0">
                <a:latin typeface="Verdana"/>
                <a:cs typeface="Verdana"/>
              </a:rPr>
              <a:t>out</a:t>
            </a:r>
            <a:r>
              <a:rPr sz="2400" spc="-75" dirty="0">
                <a:latin typeface="Verdana"/>
                <a:cs typeface="Verdana"/>
              </a:rPr>
              <a:t> </a:t>
            </a:r>
            <a:r>
              <a:rPr sz="2400" dirty="0">
                <a:latin typeface="Verdana"/>
                <a:cs typeface="Verdana"/>
              </a:rPr>
              <a:t>an</a:t>
            </a:r>
            <a:r>
              <a:rPr sz="2400" spc="-75" dirty="0">
                <a:latin typeface="Verdana"/>
                <a:cs typeface="Verdana"/>
              </a:rPr>
              <a:t> </a:t>
            </a:r>
            <a:r>
              <a:rPr sz="2400" spc="-30" dirty="0">
                <a:latin typeface="Verdana"/>
                <a:cs typeface="Verdana"/>
              </a:rPr>
              <a:t>incident</a:t>
            </a:r>
            <a:r>
              <a:rPr sz="2400" spc="-80" dirty="0">
                <a:latin typeface="Verdana"/>
                <a:cs typeface="Verdana"/>
              </a:rPr>
              <a:t> </a:t>
            </a:r>
            <a:r>
              <a:rPr sz="2400" spc="-65" dirty="0">
                <a:latin typeface="Verdana"/>
                <a:cs typeface="Verdana"/>
              </a:rPr>
              <a:t>or</a:t>
            </a:r>
            <a:r>
              <a:rPr sz="2400" spc="-75" dirty="0">
                <a:latin typeface="Verdana"/>
                <a:cs typeface="Verdana"/>
              </a:rPr>
              <a:t> </a:t>
            </a:r>
            <a:r>
              <a:rPr sz="2400" dirty="0">
                <a:latin typeface="Verdana"/>
                <a:cs typeface="Verdana"/>
              </a:rPr>
              <a:t>accident</a:t>
            </a:r>
            <a:r>
              <a:rPr sz="2400" spc="-75" dirty="0">
                <a:latin typeface="Verdana"/>
                <a:cs typeface="Verdana"/>
              </a:rPr>
              <a:t> </a:t>
            </a:r>
            <a:r>
              <a:rPr sz="2400" spc="-10" dirty="0">
                <a:latin typeface="Verdana"/>
                <a:cs typeface="Verdana"/>
              </a:rPr>
              <a:t>report</a:t>
            </a:r>
            <a:endParaRPr sz="2400">
              <a:latin typeface="Verdana"/>
              <a:cs typeface="Verdana"/>
            </a:endParaRPr>
          </a:p>
        </p:txBody>
      </p:sp>
      <p:pic>
        <p:nvPicPr>
          <p:cNvPr id="8" name="object 8">
            <a:hlinkClick r:id="rId3" action="ppaction://hlinksldjump"/>
            <a:extLst>
              <a:ext uri="{FF2B5EF4-FFF2-40B4-BE49-F238E27FC236}">
                <a16:creationId xmlns:a16="http://schemas.microsoft.com/office/drawing/2014/main" id="{52DDE434-C3DB-115D-6C39-76A4FD7D5176}"/>
              </a:ext>
            </a:extLst>
          </p:cNvPr>
          <p:cNvPicPr/>
          <p:nvPr/>
        </p:nvPicPr>
        <p:blipFill>
          <a:blip r:embed="rId4"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6999"/>
          </a:xfrm>
          <a:prstGeom prst="rect">
            <a:avLst/>
          </a:prstGeom>
        </p:spPr>
      </p:pic>
      <p:sp>
        <p:nvSpPr>
          <p:cNvPr id="3" name="object 3"/>
          <p:cNvSpPr/>
          <p:nvPr/>
        </p:nvSpPr>
        <p:spPr>
          <a:xfrm>
            <a:off x="0" y="0"/>
            <a:ext cx="18288000" cy="10287000"/>
          </a:xfrm>
          <a:custGeom>
            <a:avLst/>
            <a:gdLst/>
            <a:ahLst/>
            <a:cxnLst/>
            <a:rect l="l" t="t" r="r" b="b"/>
            <a:pathLst>
              <a:path w="18288000" h="10287000">
                <a:moveTo>
                  <a:pt x="18287999" y="10286999"/>
                </a:moveTo>
                <a:lnTo>
                  <a:pt x="0" y="10286999"/>
                </a:lnTo>
                <a:lnTo>
                  <a:pt x="0" y="0"/>
                </a:lnTo>
                <a:lnTo>
                  <a:pt x="18287999" y="0"/>
                </a:lnTo>
                <a:lnTo>
                  <a:pt x="18287999" y="10286999"/>
                </a:lnTo>
                <a:close/>
              </a:path>
            </a:pathLst>
          </a:custGeom>
          <a:solidFill>
            <a:srgbClr val="000000">
              <a:alpha val="66668"/>
            </a:srgbClr>
          </a:solidFill>
        </p:spPr>
        <p:txBody>
          <a:bodyPr wrap="square" lIns="0" tIns="0" rIns="0" bIns="0" rtlCol="0"/>
          <a:lstStyle/>
          <a:p>
            <a:endParaRPr/>
          </a:p>
        </p:txBody>
      </p:sp>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
        <p:nvSpPr>
          <p:cNvPr id="6" name="object 6"/>
          <p:cNvSpPr txBox="1"/>
          <p:nvPr/>
        </p:nvSpPr>
        <p:spPr>
          <a:xfrm>
            <a:off x="8730443" y="7115874"/>
            <a:ext cx="532765" cy="1470025"/>
          </a:xfrm>
          <a:prstGeom prst="rect">
            <a:avLst/>
          </a:prstGeom>
        </p:spPr>
        <p:txBody>
          <a:bodyPr vert="horz" wrap="square" lIns="0" tIns="15875" rIns="0" bIns="0" rtlCol="0">
            <a:spAutoFit/>
          </a:bodyPr>
          <a:lstStyle/>
          <a:p>
            <a:pPr marL="12700">
              <a:lnSpc>
                <a:spcPct val="100000"/>
              </a:lnSpc>
              <a:spcBef>
                <a:spcPts val="125"/>
              </a:spcBef>
            </a:pPr>
            <a:r>
              <a:rPr sz="9450" b="1" spc="-2805" dirty="0">
                <a:solidFill>
                  <a:srgbClr val="3DC1C6"/>
                </a:solidFill>
                <a:latin typeface="Verdana"/>
                <a:cs typeface="Verdana"/>
              </a:rPr>
              <a:t>1</a:t>
            </a:r>
            <a:endParaRPr sz="9450">
              <a:latin typeface="Verdana"/>
              <a:cs typeface="Verdana"/>
            </a:endParaRPr>
          </a:p>
        </p:txBody>
      </p:sp>
      <p:sp>
        <p:nvSpPr>
          <p:cNvPr id="7" name="object 2">
            <a:extLst>
              <a:ext uri="{FF2B5EF4-FFF2-40B4-BE49-F238E27FC236}">
                <a16:creationId xmlns:a16="http://schemas.microsoft.com/office/drawing/2014/main" id="{BE4880FF-960A-560A-33FE-91B379C8FEDE}"/>
              </a:ext>
            </a:extLst>
          </p:cNvPr>
          <p:cNvSpPr/>
          <p:nvPr/>
        </p:nvSpPr>
        <p:spPr>
          <a:xfrm>
            <a:off x="0" y="-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lang="en-AU" dirty="0"/>
          </a:p>
        </p:txBody>
      </p:sp>
      <p:pic>
        <p:nvPicPr>
          <p:cNvPr id="4" name="object 4"/>
          <p:cNvPicPr/>
          <p:nvPr/>
        </p:nvPicPr>
        <p:blipFill>
          <a:blip r:embed="rId4" cstate="email">
            <a:extLst>
              <a:ext uri="{28A0092B-C50C-407E-A947-70E740481C1C}">
                <a14:useLocalDpi xmlns:a14="http://schemas.microsoft.com/office/drawing/2010/main"/>
              </a:ext>
            </a:extLst>
          </a:blip>
          <a:stretch>
            <a:fillRect/>
          </a:stretch>
        </p:blipFill>
        <p:spPr>
          <a:xfrm>
            <a:off x="457200" y="342900"/>
            <a:ext cx="1586149" cy="1544666"/>
          </a:xfrm>
          <a:prstGeom prst="rect">
            <a:avLst/>
          </a:prstGeom>
        </p:spPr>
      </p:pic>
      <p:sp>
        <p:nvSpPr>
          <p:cNvPr id="8" name="TextBox 7">
            <a:extLst>
              <a:ext uri="{FF2B5EF4-FFF2-40B4-BE49-F238E27FC236}">
                <a16:creationId xmlns:a16="http://schemas.microsoft.com/office/drawing/2014/main" id="{3F5F7667-DC6B-12C3-EB91-9C7569F6F64D}"/>
              </a:ext>
            </a:extLst>
          </p:cNvPr>
          <p:cNvSpPr txBox="1"/>
          <p:nvPr/>
        </p:nvSpPr>
        <p:spPr>
          <a:xfrm>
            <a:off x="2252808" y="594362"/>
            <a:ext cx="14020800" cy="923330"/>
          </a:xfrm>
          <a:prstGeom prst="rect">
            <a:avLst/>
          </a:prstGeom>
          <a:noFill/>
        </p:spPr>
        <p:txBody>
          <a:bodyPr wrap="square" rtlCol="0">
            <a:spAutoFit/>
          </a:bodyPr>
          <a:lstStyle/>
          <a:p>
            <a:r>
              <a:rPr lang="en-US" sz="5400" dirty="0"/>
              <a:t>7 Class Discussion – Sharps</a:t>
            </a:r>
            <a:endParaRPr lang="en-AU" sz="5400" dirty="0"/>
          </a:p>
        </p:txBody>
      </p:sp>
      <p:sp>
        <p:nvSpPr>
          <p:cNvPr id="10" name="TextBox 9">
            <a:extLst>
              <a:ext uri="{FF2B5EF4-FFF2-40B4-BE49-F238E27FC236}">
                <a16:creationId xmlns:a16="http://schemas.microsoft.com/office/drawing/2014/main" id="{38350643-DCEF-1CAC-E902-3B20BED5AD43}"/>
              </a:ext>
            </a:extLst>
          </p:cNvPr>
          <p:cNvSpPr txBox="1"/>
          <p:nvPr/>
        </p:nvSpPr>
        <p:spPr>
          <a:xfrm>
            <a:off x="0" y="1887566"/>
            <a:ext cx="18516600" cy="1384995"/>
          </a:xfrm>
          <a:prstGeom prst="rect">
            <a:avLst/>
          </a:prstGeom>
          <a:noFill/>
        </p:spPr>
        <p:txBody>
          <a:bodyPr wrap="square" rtlCol="0">
            <a:spAutoFit/>
          </a:bodyPr>
          <a:lstStyle/>
          <a:p>
            <a:r>
              <a:rPr lang="en-US" sz="2800" dirty="0">
                <a:solidFill>
                  <a:srgbClr val="0070C0"/>
                </a:solidFill>
              </a:rPr>
              <a:t>Watch the following video on Safe disposal of sharps.</a:t>
            </a:r>
          </a:p>
          <a:p>
            <a:r>
              <a:rPr lang="en-US" sz="2800" dirty="0">
                <a:solidFill>
                  <a:srgbClr val="0070C0"/>
                </a:solidFill>
              </a:rPr>
              <a:t>As a class have a discussion about the different types of sharps that you might encounter while</a:t>
            </a:r>
          </a:p>
          <a:p>
            <a:r>
              <a:rPr lang="en-US" sz="2800" dirty="0">
                <a:solidFill>
                  <a:srgbClr val="0070C0"/>
                </a:solidFill>
              </a:rPr>
              <a:t>working in a health care setting. List different types of sharps in healthcare here.</a:t>
            </a:r>
            <a:endParaRPr lang="en-AU" sz="2800" dirty="0">
              <a:solidFill>
                <a:schemeClr val="tx1"/>
              </a:solidFill>
            </a:endParaRPr>
          </a:p>
        </p:txBody>
      </p:sp>
      <p:sp>
        <p:nvSpPr>
          <p:cNvPr id="9" name="TextBox 8">
            <a:extLst>
              <a:ext uri="{FF2B5EF4-FFF2-40B4-BE49-F238E27FC236}">
                <a16:creationId xmlns:a16="http://schemas.microsoft.com/office/drawing/2014/main" id="{E084BD32-3F3A-DD7D-46EB-D1306A240A1F}"/>
              </a:ext>
            </a:extLst>
          </p:cNvPr>
          <p:cNvSpPr txBox="1"/>
          <p:nvPr/>
        </p:nvSpPr>
        <p:spPr>
          <a:xfrm>
            <a:off x="914400" y="4229100"/>
            <a:ext cx="12420600" cy="707886"/>
          </a:xfrm>
          <a:prstGeom prst="rect">
            <a:avLst/>
          </a:prstGeom>
          <a:noFill/>
        </p:spPr>
        <p:txBody>
          <a:bodyPr wrap="square" rtlCol="0">
            <a:spAutoFit/>
          </a:bodyPr>
          <a:lstStyle/>
          <a:p>
            <a:r>
              <a:rPr lang="en-US" dirty="0">
                <a:hlinkClick r:id="rId5"/>
              </a:rPr>
              <a:t>Safe Disposal of Sharps | Diabetes </a:t>
            </a:r>
            <a:r>
              <a:rPr lang="en-US" sz="4000" dirty="0">
                <a:hlinkClick r:id="rId5"/>
              </a:rPr>
              <a:t>Australia</a:t>
            </a:r>
            <a:endParaRPr lang="en-AU" sz="4000" dirty="0"/>
          </a:p>
        </p:txBody>
      </p:sp>
      <p:pic>
        <p:nvPicPr>
          <p:cNvPr id="11" name="object 8">
            <a:hlinkClick r:id="rId6" action="ppaction://hlinksldjump"/>
            <a:extLst>
              <a:ext uri="{FF2B5EF4-FFF2-40B4-BE49-F238E27FC236}">
                <a16:creationId xmlns:a16="http://schemas.microsoft.com/office/drawing/2014/main" id="{342CD70F-ED1E-D63C-DE71-555826C7B1D4}"/>
              </a:ext>
            </a:extLst>
          </p:cNvPr>
          <p:cNvPicPr/>
          <p:nvPr/>
        </p:nvPicPr>
        <p:blipFill>
          <a:blip r:embed="rId3" cstate="email">
            <a:extLst>
              <a:ext uri="{28A0092B-C50C-407E-A947-70E740481C1C}">
                <a14:useLocalDpi xmlns:a14="http://schemas.microsoft.com/office/drawing/2010/main"/>
              </a:ext>
            </a:extLst>
          </a:blip>
          <a:stretch>
            <a:fillRect/>
          </a:stretch>
        </p:blipFill>
        <p:spPr>
          <a:xfrm>
            <a:off x="17210561" y="9410700"/>
            <a:ext cx="942974" cy="723899"/>
          </a:xfrm>
          <a:prstGeom prst="rect">
            <a:avLst/>
          </a:prstGeom>
        </p:spPr>
      </p:pic>
    </p:spTree>
    <p:extLst>
      <p:ext uri="{BB962C8B-B14F-4D97-AF65-F5344CB8AC3E}">
        <p14:creationId xmlns:p14="http://schemas.microsoft.com/office/powerpoint/2010/main" val="41536277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480" y="-1524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lang="en-AU"/>
          </a:p>
        </p:txBody>
      </p:sp>
      <p:sp>
        <p:nvSpPr>
          <p:cNvPr id="11" name="object 11"/>
          <p:cNvSpPr txBox="1"/>
          <p:nvPr/>
        </p:nvSpPr>
        <p:spPr>
          <a:xfrm>
            <a:off x="10121955" y="2680316"/>
            <a:ext cx="6904990" cy="4216400"/>
          </a:xfrm>
          <a:prstGeom prst="rect">
            <a:avLst/>
          </a:prstGeom>
        </p:spPr>
        <p:txBody>
          <a:bodyPr vert="horz" wrap="square" lIns="0" tIns="12700" rIns="0" bIns="0" rtlCol="0">
            <a:spAutoFit/>
          </a:bodyPr>
          <a:lstStyle/>
          <a:p>
            <a:pPr marL="103505" marR="2069464" indent="-91440">
              <a:lnSpc>
                <a:spcPct val="114599"/>
              </a:lnSpc>
              <a:spcBef>
                <a:spcPts val="100"/>
              </a:spcBef>
            </a:pPr>
            <a:r>
              <a:rPr sz="2400" spc="-20" dirty="0">
                <a:latin typeface="Verdana"/>
                <a:cs typeface="Verdana"/>
              </a:rPr>
              <a:t>Apply</a:t>
            </a:r>
            <a:r>
              <a:rPr sz="2400" spc="-150" dirty="0">
                <a:latin typeface="Verdana"/>
                <a:cs typeface="Verdana"/>
              </a:rPr>
              <a:t> </a:t>
            </a:r>
            <a:r>
              <a:rPr sz="2400" spc="-55" dirty="0">
                <a:latin typeface="Verdana"/>
                <a:cs typeface="Verdana"/>
              </a:rPr>
              <a:t>the</a:t>
            </a:r>
            <a:r>
              <a:rPr sz="2400" spc="-145" dirty="0">
                <a:latin typeface="Verdana"/>
                <a:cs typeface="Verdana"/>
              </a:rPr>
              <a:t> </a:t>
            </a:r>
            <a:r>
              <a:rPr sz="2400" dirty="0">
                <a:latin typeface="Verdana"/>
                <a:cs typeface="Verdana"/>
              </a:rPr>
              <a:t>appropriate</a:t>
            </a:r>
            <a:r>
              <a:rPr sz="2400" spc="-145" dirty="0">
                <a:latin typeface="Verdana"/>
                <a:cs typeface="Verdana"/>
              </a:rPr>
              <a:t> </a:t>
            </a:r>
            <a:r>
              <a:rPr sz="2400" spc="-25" dirty="0">
                <a:latin typeface="Verdana"/>
                <a:cs typeface="Verdana"/>
              </a:rPr>
              <a:t>PPE </a:t>
            </a:r>
            <a:r>
              <a:rPr sz="2400" spc="-120" dirty="0">
                <a:latin typeface="Verdana"/>
                <a:cs typeface="Verdana"/>
              </a:rPr>
              <a:t>Ensure</a:t>
            </a:r>
            <a:r>
              <a:rPr sz="2400" spc="-60" dirty="0">
                <a:latin typeface="Verdana"/>
                <a:cs typeface="Verdana"/>
              </a:rPr>
              <a:t> </a:t>
            </a:r>
            <a:r>
              <a:rPr sz="2400" spc="-55" dirty="0">
                <a:latin typeface="Verdana"/>
                <a:cs typeface="Verdana"/>
              </a:rPr>
              <a:t>the</a:t>
            </a:r>
            <a:r>
              <a:rPr sz="2400" spc="-60" dirty="0">
                <a:latin typeface="Verdana"/>
                <a:cs typeface="Verdana"/>
              </a:rPr>
              <a:t> </a:t>
            </a:r>
            <a:r>
              <a:rPr sz="2400" dirty="0">
                <a:latin typeface="Verdana"/>
                <a:cs typeface="Verdana"/>
              </a:rPr>
              <a:t>affected</a:t>
            </a:r>
            <a:r>
              <a:rPr sz="2400" spc="-60" dirty="0">
                <a:latin typeface="Verdana"/>
                <a:cs typeface="Verdana"/>
              </a:rPr>
              <a:t> </a:t>
            </a:r>
            <a:r>
              <a:rPr sz="2400" dirty="0">
                <a:latin typeface="Verdana"/>
                <a:cs typeface="Verdana"/>
              </a:rPr>
              <a:t>area</a:t>
            </a:r>
            <a:r>
              <a:rPr sz="2400" spc="-60" dirty="0">
                <a:latin typeface="Verdana"/>
                <a:cs typeface="Verdana"/>
              </a:rPr>
              <a:t> </a:t>
            </a:r>
            <a:r>
              <a:rPr sz="2400" spc="-75" dirty="0">
                <a:latin typeface="Verdana"/>
                <a:cs typeface="Verdana"/>
              </a:rPr>
              <a:t>is</a:t>
            </a:r>
            <a:r>
              <a:rPr sz="2400" spc="-60" dirty="0">
                <a:latin typeface="Verdana"/>
                <a:cs typeface="Verdana"/>
              </a:rPr>
              <a:t> </a:t>
            </a:r>
            <a:r>
              <a:rPr sz="2400" spc="-20" dirty="0">
                <a:latin typeface="Verdana"/>
                <a:cs typeface="Verdana"/>
              </a:rPr>
              <a:t>safe</a:t>
            </a:r>
            <a:endParaRPr sz="2400">
              <a:latin typeface="Verdana"/>
              <a:cs typeface="Verdana"/>
            </a:endParaRPr>
          </a:p>
          <a:p>
            <a:pPr marL="12700" marR="69215">
              <a:lnSpc>
                <a:spcPct val="114599"/>
              </a:lnSpc>
            </a:pPr>
            <a:r>
              <a:rPr sz="2400" spc="-50" dirty="0">
                <a:latin typeface="Verdana"/>
                <a:cs typeface="Verdana"/>
              </a:rPr>
              <a:t>Use</a:t>
            </a:r>
            <a:r>
              <a:rPr sz="2400" spc="-135" dirty="0">
                <a:latin typeface="Verdana"/>
                <a:cs typeface="Verdana"/>
              </a:rPr>
              <a:t> </a:t>
            </a:r>
            <a:r>
              <a:rPr sz="2400" spc="140" dirty="0">
                <a:latin typeface="Verdana"/>
                <a:cs typeface="Verdana"/>
              </a:rPr>
              <a:t>a</a:t>
            </a:r>
            <a:r>
              <a:rPr sz="2400" spc="-130" dirty="0">
                <a:latin typeface="Verdana"/>
                <a:cs typeface="Verdana"/>
              </a:rPr>
              <a:t> </a:t>
            </a:r>
            <a:r>
              <a:rPr sz="2400" dirty="0">
                <a:latin typeface="Verdana"/>
                <a:cs typeface="Verdana"/>
              </a:rPr>
              <a:t>disposable</a:t>
            </a:r>
            <a:r>
              <a:rPr sz="2400" spc="-135" dirty="0">
                <a:latin typeface="Verdana"/>
                <a:cs typeface="Verdana"/>
              </a:rPr>
              <a:t> </a:t>
            </a:r>
            <a:r>
              <a:rPr sz="2400" dirty="0">
                <a:latin typeface="Verdana"/>
                <a:cs typeface="Verdana"/>
              </a:rPr>
              <a:t>absorbent</a:t>
            </a:r>
            <a:r>
              <a:rPr sz="2400" spc="-130" dirty="0">
                <a:latin typeface="Verdana"/>
                <a:cs typeface="Verdana"/>
              </a:rPr>
              <a:t> </a:t>
            </a:r>
            <a:r>
              <a:rPr sz="2400" spc="-20" dirty="0">
                <a:latin typeface="Verdana"/>
                <a:cs typeface="Verdana"/>
              </a:rPr>
              <a:t>material</a:t>
            </a:r>
            <a:r>
              <a:rPr sz="2400" spc="-135" dirty="0">
                <a:latin typeface="Verdana"/>
                <a:cs typeface="Verdana"/>
              </a:rPr>
              <a:t> </a:t>
            </a:r>
            <a:r>
              <a:rPr sz="2400" spc="-10" dirty="0">
                <a:latin typeface="Verdana"/>
                <a:cs typeface="Verdana"/>
              </a:rPr>
              <a:t>to</a:t>
            </a:r>
            <a:r>
              <a:rPr sz="2400" spc="-130" dirty="0">
                <a:latin typeface="Verdana"/>
                <a:cs typeface="Verdana"/>
              </a:rPr>
              <a:t> </a:t>
            </a:r>
            <a:r>
              <a:rPr sz="2400" spc="-10" dirty="0">
                <a:latin typeface="Verdana"/>
                <a:cs typeface="Verdana"/>
              </a:rPr>
              <a:t>clean </a:t>
            </a:r>
            <a:r>
              <a:rPr sz="2400" dirty="0">
                <a:latin typeface="Verdana"/>
                <a:cs typeface="Verdana"/>
              </a:rPr>
              <a:t>up</a:t>
            </a:r>
            <a:r>
              <a:rPr sz="2400" spc="-140" dirty="0">
                <a:latin typeface="Verdana"/>
                <a:cs typeface="Verdana"/>
              </a:rPr>
              <a:t> </a:t>
            </a:r>
            <a:r>
              <a:rPr sz="2400" spc="-55" dirty="0">
                <a:latin typeface="Verdana"/>
                <a:cs typeface="Verdana"/>
              </a:rPr>
              <a:t>the</a:t>
            </a:r>
            <a:r>
              <a:rPr sz="2400" spc="-140" dirty="0">
                <a:latin typeface="Verdana"/>
                <a:cs typeface="Verdana"/>
              </a:rPr>
              <a:t> </a:t>
            </a:r>
            <a:r>
              <a:rPr sz="2400" spc="-10" dirty="0">
                <a:latin typeface="Verdana"/>
                <a:cs typeface="Verdana"/>
              </a:rPr>
              <a:t>spill</a:t>
            </a:r>
            <a:endParaRPr sz="2400">
              <a:latin typeface="Verdana"/>
              <a:cs typeface="Verdana"/>
            </a:endParaRPr>
          </a:p>
          <a:p>
            <a:pPr marL="12700" marR="889635">
              <a:lnSpc>
                <a:spcPct val="114599"/>
              </a:lnSpc>
            </a:pPr>
            <a:r>
              <a:rPr sz="2400" spc="-35" dirty="0">
                <a:latin typeface="Verdana"/>
                <a:cs typeface="Verdana"/>
              </a:rPr>
              <a:t>Dispose</a:t>
            </a:r>
            <a:r>
              <a:rPr sz="2400" spc="-120" dirty="0">
                <a:latin typeface="Verdana"/>
                <a:cs typeface="Verdana"/>
              </a:rPr>
              <a:t> </a:t>
            </a:r>
            <a:r>
              <a:rPr sz="2400" dirty="0">
                <a:latin typeface="Verdana"/>
                <a:cs typeface="Verdana"/>
              </a:rPr>
              <a:t>of</a:t>
            </a:r>
            <a:r>
              <a:rPr sz="2400" spc="-120" dirty="0">
                <a:latin typeface="Verdana"/>
                <a:cs typeface="Verdana"/>
              </a:rPr>
              <a:t> </a:t>
            </a:r>
            <a:r>
              <a:rPr sz="2400" spc="-55" dirty="0">
                <a:latin typeface="Verdana"/>
                <a:cs typeface="Verdana"/>
              </a:rPr>
              <a:t>the</a:t>
            </a:r>
            <a:r>
              <a:rPr sz="2400" spc="-114" dirty="0">
                <a:latin typeface="Verdana"/>
                <a:cs typeface="Verdana"/>
              </a:rPr>
              <a:t> </a:t>
            </a:r>
            <a:r>
              <a:rPr sz="2400" dirty="0">
                <a:latin typeface="Verdana"/>
                <a:cs typeface="Verdana"/>
              </a:rPr>
              <a:t>contaminated</a:t>
            </a:r>
            <a:r>
              <a:rPr sz="2400" spc="-120" dirty="0">
                <a:latin typeface="Verdana"/>
                <a:cs typeface="Verdana"/>
              </a:rPr>
              <a:t> </a:t>
            </a:r>
            <a:r>
              <a:rPr sz="2400" spc="-20" dirty="0">
                <a:latin typeface="Verdana"/>
                <a:cs typeface="Verdana"/>
              </a:rPr>
              <a:t>material</a:t>
            </a:r>
            <a:r>
              <a:rPr sz="2400" spc="-114" dirty="0">
                <a:latin typeface="Verdana"/>
                <a:cs typeface="Verdana"/>
              </a:rPr>
              <a:t> </a:t>
            </a:r>
            <a:r>
              <a:rPr sz="2400" spc="-70" dirty="0">
                <a:latin typeface="Verdana"/>
                <a:cs typeface="Verdana"/>
              </a:rPr>
              <a:t>in </a:t>
            </a:r>
            <a:r>
              <a:rPr sz="2400" spc="65" dirty="0">
                <a:latin typeface="Verdana"/>
                <a:cs typeface="Verdana"/>
              </a:rPr>
              <a:t>accordance</a:t>
            </a:r>
            <a:r>
              <a:rPr sz="2400" spc="-145" dirty="0">
                <a:latin typeface="Verdana"/>
                <a:cs typeface="Verdana"/>
              </a:rPr>
              <a:t> </a:t>
            </a:r>
            <a:r>
              <a:rPr sz="2400" spc="-110" dirty="0">
                <a:latin typeface="Verdana"/>
                <a:cs typeface="Verdana"/>
              </a:rPr>
              <a:t>with</a:t>
            </a:r>
            <a:r>
              <a:rPr sz="2400" spc="-125" dirty="0">
                <a:latin typeface="Verdana"/>
                <a:cs typeface="Verdana"/>
              </a:rPr>
              <a:t> </a:t>
            </a:r>
            <a:r>
              <a:rPr sz="2400" dirty="0">
                <a:latin typeface="Verdana"/>
                <a:cs typeface="Verdana"/>
              </a:rPr>
              <a:t>correct</a:t>
            </a:r>
            <a:r>
              <a:rPr sz="2400" spc="-130" dirty="0">
                <a:latin typeface="Verdana"/>
                <a:cs typeface="Verdana"/>
              </a:rPr>
              <a:t> </a:t>
            </a:r>
            <a:r>
              <a:rPr sz="2400" spc="-10" dirty="0">
                <a:latin typeface="Verdana"/>
                <a:cs typeface="Verdana"/>
              </a:rPr>
              <a:t>procedure</a:t>
            </a:r>
            <a:endParaRPr sz="2400">
              <a:latin typeface="Verdana"/>
              <a:cs typeface="Verdana"/>
            </a:endParaRPr>
          </a:p>
          <a:p>
            <a:pPr marL="12700" marR="5080">
              <a:lnSpc>
                <a:spcPct val="114599"/>
              </a:lnSpc>
            </a:pPr>
            <a:r>
              <a:rPr sz="2400" dirty="0">
                <a:latin typeface="Verdana"/>
                <a:cs typeface="Verdana"/>
              </a:rPr>
              <a:t>Clean</a:t>
            </a:r>
            <a:r>
              <a:rPr sz="2400" spc="-80" dirty="0">
                <a:latin typeface="Verdana"/>
                <a:cs typeface="Verdana"/>
              </a:rPr>
              <a:t> </a:t>
            </a:r>
            <a:r>
              <a:rPr sz="2400" spc="-55" dirty="0">
                <a:latin typeface="Verdana"/>
                <a:cs typeface="Verdana"/>
              </a:rPr>
              <a:t>the</a:t>
            </a:r>
            <a:r>
              <a:rPr sz="2400" spc="-75" dirty="0">
                <a:latin typeface="Verdana"/>
                <a:cs typeface="Verdana"/>
              </a:rPr>
              <a:t> </a:t>
            </a:r>
            <a:r>
              <a:rPr sz="2400" dirty="0">
                <a:latin typeface="Verdana"/>
                <a:cs typeface="Verdana"/>
              </a:rPr>
              <a:t>area</a:t>
            </a:r>
            <a:r>
              <a:rPr sz="2400" spc="-75" dirty="0">
                <a:latin typeface="Verdana"/>
                <a:cs typeface="Verdana"/>
              </a:rPr>
              <a:t> </a:t>
            </a:r>
            <a:r>
              <a:rPr sz="2400" spc="-30" dirty="0">
                <a:latin typeface="Verdana"/>
                <a:cs typeface="Verdana"/>
              </a:rPr>
              <a:t>using</a:t>
            </a:r>
            <a:r>
              <a:rPr sz="2400" spc="-80" dirty="0">
                <a:latin typeface="Verdana"/>
                <a:cs typeface="Verdana"/>
              </a:rPr>
              <a:t> </a:t>
            </a:r>
            <a:r>
              <a:rPr sz="2400" spc="140" dirty="0">
                <a:latin typeface="Verdana"/>
                <a:cs typeface="Verdana"/>
              </a:rPr>
              <a:t>a</a:t>
            </a:r>
            <a:r>
              <a:rPr sz="2400" spc="-75" dirty="0">
                <a:latin typeface="Verdana"/>
                <a:cs typeface="Verdana"/>
              </a:rPr>
              <a:t> </a:t>
            </a:r>
            <a:r>
              <a:rPr sz="2400" spc="-25" dirty="0">
                <a:latin typeface="Verdana"/>
                <a:cs typeface="Verdana"/>
              </a:rPr>
              <a:t>detergent-</a:t>
            </a:r>
            <a:r>
              <a:rPr sz="2400" spc="-10" dirty="0">
                <a:latin typeface="Verdana"/>
                <a:cs typeface="Verdana"/>
              </a:rPr>
              <a:t>disinfectant solution</a:t>
            </a:r>
            <a:endParaRPr sz="2400">
              <a:latin typeface="Verdana"/>
              <a:cs typeface="Verdana"/>
            </a:endParaRPr>
          </a:p>
          <a:p>
            <a:pPr marL="12700" marR="71755">
              <a:lnSpc>
                <a:spcPct val="114599"/>
              </a:lnSpc>
            </a:pPr>
            <a:r>
              <a:rPr sz="2400" spc="-90" dirty="0">
                <a:latin typeface="Verdana"/>
                <a:cs typeface="Verdana"/>
              </a:rPr>
              <a:t>Thoroughly</a:t>
            </a:r>
            <a:r>
              <a:rPr sz="2400" spc="-114" dirty="0">
                <a:latin typeface="Verdana"/>
                <a:cs typeface="Verdana"/>
              </a:rPr>
              <a:t> </a:t>
            </a:r>
            <a:r>
              <a:rPr sz="2400" spc="-80" dirty="0">
                <a:latin typeface="Verdana"/>
                <a:cs typeface="Verdana"/>
              </a:rPr>
              <a:t>dry</a:t>
            </a:r>
            <a:r>
              <a:rPr sz="2400" spc="-114" dirty="0">
                <a:latin typeface="Verdana"/>
                <a:cs typeface="Verdana"/>
              </a:rPr>
              <a:t> </a:t>
            </a:r>
            <a:r>
              <a:rPr sz="2400" spc="-55" dirty="0">
                <a:latin typeface="Verdana"/>
                <a:cs typeface="Verdana"/>
              </a:rPr>
              <a:t>the</a:t>
            </a:r>
            <a:r>
              <a:rPr sz="2400" spc="-110" dirty="0">
                <a:latin typeface="Verdana"/>
                <a:cs typeface="Verdana"/>
              </a:rPr>
              <a:t> </a:t>
            </a:r>
            <a:r>
              <a:rPr sz="2400" dirty="0">
                <a:latin typeface="Verdana"/>
                <a:cs typeface="Verdana"/>
              </a:rPr>
              <a:t>area</a:t>
            </a:r>
            <a:r>
              <a:rPr sz="2400" spc="-114" dirty="0">
                <a:latin typeface="Verdana"/>
                <a:cs typeface="Verdana"/>
              </a:rPr>
              <a:t> </a:t>
            </a:r>
            <a:r>
              <a:rPr sz="2400" spc="-65" dirty="0">
                <a:latin typeface="Verdana"/>
                <a:cs typeface="Verdana"/>
              </a:rPr>
              <a:t>or</a:t>
            </a:r>
            <a:r>
              <a:rPr sz="2400" spc="-110" dirty="0">
                <a:latin typeface="Verdana"/>
                <a:cs typeface="Verdana"/>
              </a:rPr>
              <a:t> </a:t>
            </a:r>
            <a:r>
              <a:rPr sz="2400" spc="-20" dirty="0">
                <a:latin typeface="Verdana"/>
                <a:cs typeface="Verdana"/>
              </a:rPr>
              <a:t>display</a:t>
            </a:r>
            <a:r>
              <a:rPr sz="2400" spc="-114" dirty="0">
                <a:latin typeface="Verdana"/>
                <a:cs typeface="Verdana"/>
              </a:rPr>
              <a:t> </a:t>
            </a:r>
            <a:r>
              <a:rPr sz="2400" spc="-55" dirty="0">
                <a:latin typeface="Verdana"/>
                <a:cs typeface="Verdana"/>
              </a:rPr>
              <a:t>the</a:t>
            </a:r>
            <a:r>
              <a:rPr sz="2400" spc="-110" dirty="0">
                <a:latin typeface="Verdana"/>
                <a:cs typeface="Verdana"/>
              </a:rPr>
              <a:t> </a:t>
            </a:r>
            <a:r>
              <a:rPr sz="2400" spc="-10" dirty="0">
                <a:latin typeface="Verdana"/>
                <a:cs typeface="Verdana"/>
              </a:rPr>
              <a:t>correct signage</a:t>
            </a:r>
            <a:endParaRPr sz="2400">
              <a:latin typeface="Verdana"/>
              <a:cs typeface="Verdana"/>
            </a:endParaRPr>
          </a:p>
        </p:txBody>
      </p:sp>
      <p:sp>
        <p:nvSpPr>
          <p:cNvPr id="13" name="object 13"/>
          <p:cNvSpPr txBox="1">
            <a:spLocks noGrp="1"/>
          </p:cNvSpPr>
          <p:nvPr>
            <p:ph type="title"/>
          </p:nvPr>
        </p:nvSpPr>
        <p:spPr>
          <a:xfrm>
            <a:off x="9603875" y="843259"/>
            <a:ext cx="6270625" cy="1587500"/>
          </a:xfrm>
          <a:prstGeom prst="rect">
            <a:avLst/>
          </a:prstGeom>
        </p:spPr>
        <p:txBody>
          <a:bodyPr vert="horz" wrap="square" lIns="0" tIns="12065" rIns="0" bIns="0" rtlCol="0">
            <a:spAutoFit/>
          </a:bodyPr>
          <a:lstStyle/>
          <a:p>
            <a:pPr marL="12700" marR="5080">
              <a:lnSpc>
                <a:spcPct val="116500"/>
              </a:lnSpc>
              <a:spcBef>
                <a:spcPts val="95"/>
              </a:spcBef>
            </a:pPr>
            <a:r>
              <a:rPr dirty="0"/>
              <a:t>Managing</a:t>
            </a:r>
            <a:r>
              <a:rPr spc="-245" dirty="0"/>
              <a:t> </a:t>
            </a:r>
            <a:r>
              <a:rPr spc="-60" dirty="0"/>
              <a:t>blood</a:t>
            </a:r>
            <a:r>
              <a:rPr spc="-240" dirty="0"/>
              <a:t> </a:t>
            </a:r>
            <a:r>
              <a:rPr spc="-25" dirty="0"/>
              <a:t>and </a:t>
            </a:r>
            <a:r>
              <a:rPr spc="-60" dirty="0"/>
              <a:t>bodily</a:t>
            </a:r>
            <a:r>
              <a:rPr spc="-260" dirty="0"/>
              <a:t> </a:t>
            </a:r>
            <a:r>
              <a:rPr spc="-130" dirty="0"/>
              <a:t>fluids</a:t>
            </a:r>
            <a:r>
              <a:rPr spc="-245" dirty="0"/>
              <a:t> </a:t>
            </a:r>
            <a:r>
              <a:rPr spc="-10" dirty="0"/>
              <a:t>spill</a:t>
            </a:r>
          </a:p>
        </p:txBody>
      </p:sp>
      <p:pic>
        <p:nvPicPr>
          <p:cNvPr id="2050" name="Picture 2" descr="20 Things You Didn't Know About... Blood | Discover Magazine">
            <a:extLst>
              <a:ext uri="{FF2B5EF4-FFF2-40B4-BE49-F238E27FC236}">
                <a16:creationId xmlns:a16="http://schemas.microsoft.com/office/drawing/2014/main" id="{921F698E-65B0-84F4-335C-A80EEE26EC5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 y="2445999"/>
            <a:ext cx="9593841" cy="62941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677DECB-316B-70B5-06B9-951AF2A4ADD7}"/>
              </a:ext>
            </a:extLst>
          </p:cNvPr>
          <p:cNvSpPr txBox="1"/>
          <p:nvPr/>
        </p:nvSpPr>
        <p:spPr>
          <a:xfrm>
            <a:off x="10196702" y="7614742"/>
            <a:ext cx="7100698" cy="1569660"/>
          </a:xfrm>
          <a:prstGeom prst="rect">
            <a:avLst/>
          </a:prstGeom>
          <a:noFill/>
        </p:spPr>
        <p:txBody>
          <a:bodyPr wrap="square" rtlCol="0">
            <a:spAutoFit/>
          </a:bodyPr>
          <a:lstStyle/>
          <a:p>
            <a:pPr marL="342900" marR="0" lvl="0" indent="-342900">
              <a:spcBef>
                <a:spcPts val="0"/>
              </a:spcBef>
              <a:spcAft>
                <a:spcPts val="0"/>
              </a:spcAft>
              <a:buFont typeface="Symbol" panose="05050102010706020507" pitchFamily="18" charset="2"/>
              <a:buChar char=""/>
            </a:pPr>
            <a:r>
              <a:rPr lang="en-AU" sz="2400" dirty="0">
                <a:effectLst/>
                <a:latin typeface="Calibri" panose="020F0502020204030204" pitchFamily="34" charset="0"/>
                <a:ea typeface="Calibri" panose="020F0502020204030204" pitchFamily="34" charset="0"/>
                <a:cs typeface="Times New Roman" panose="02020603050405020304" pitchFamily="18" charset="0"/>
              </a:rPr>
              <a:t>Managing blood and bodily fluids spill</a:t>
            </a:r>
            <a:endParaRPr lang="en-AU" sz="2400" dirty="0">
              <a:effectLst/>
              <a:latin typeface="Times New Roman" panose="02020603050405020304" pitchFamily="18" charset="0"/>
              <a:ea typeface="Times New Roman" panose="02020603050405020304" pitchFamily="18" charset="0"/>
            </a:endParaRPr>
          </a:p>
          <a:p>
            <a:r>
              <a:rPr lang="en-AU" sz="2400" dirty="0">
                <a:effectLst/>
                <a:latin typeface="Calibri" panose="020F0502020204030204" pitchFamily="34" charset="0"/>
                <a:ea typeface="Calibri" panose="020F0502020204030204" pitchFamily="34" charset="0"/>
                <a:cs typeface="Times New Roman" panose="02020603050405020304" pitchFamily="18" charset="0"/>
              </a:rPr>
              <a:t>Watch video: How to clean up Blood Spills/ 10 steps to clean blood spills </a:t>
            </a:r>
            <a:r>
              <a:rPr lang="en-AU" sz="2400" dirty="0">
                <a:effectLst/>
                <a:latin typeface="Arial" panose="020B0604020202020204" pitchFamily="34" charset="0"/>
                <a:ea typeface="Calibri" panose="020F0502020204030204" pitchFamily="34" charset="0"/>
              </a:rPr>
              <a:t>￼</a:t>
            </a:r>
            <a:r>
              <a:rPr lang="en-AU" sz="2400" dirty="0">
                <a:effectLst/>
                <a:latin typeface="Calibri" panose="020F0502020204030204" pitchFamily="34" charset="0"/>
                <a:ea typeface="Calibri" panose="020F0502020204030204" pitchFamily="34" charset="0"/>
                <a:cs typeface="Times New Roman" panose="02020603050405020304" pitchFamily="18" charset="0"/>
              </a:rPr>
              <a:t> @NursingMCQs: </a:t>
            </a:r>
            <a:r>
              <a:rPr lang="en-AU"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https://www.youtube.com/watch?v=t1BzYfVepsM</a:t>
            </a:r>
            <a:endParaRPr lang="en-AU" sz="2400" dirty="0"/>
          </a:p>
        </p:txBody>
      </p:sp>
      <p:pic>
        <p:nvPicPr>
          <p:cNvPr id="4" name="object 8">
            <a:hlinkClick r:id="rId4" action="ppaction://hlinksldjump"/>
            <a:extLst>
              <a:ext uri="{FF2B5EF4-FFF2-40B4-BE49-F238E27FC236}">
                <a16:creationId xmlns:a16="http://schemas.microsoft.com/office/drawing/2014/main" id="{89BC7137-FCB8-6850-868F-98FB64A8E089}"/>
              </a:ext>
            </a:extLst>
          </p:cNvPr>
          <p:cNvPicPr/>
          <p:nvPr/>
        </p:nvPicPr>
        <p:blipFill>
          <a:blip r:embed="rId5"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8000" cy="10287000"/>
            <a:chOff x="0" y="0"/>
            <a:chExt cx="18288000" cy="10287000"/>
          </a:xfrm>
        </p:grpSpPr>
        <p:pic>
          <p:nvPicPr>
            <p:cNvPr id="3" name="object 3"/>
            <p:cNvPicPr/>
            <p:nvPr/>
          </p:nvPicPr>
          <p:blipFill>
            <a:blip r:embed="rId2" cstate="print"/>
            <a:stretch>
              <a:fillRect/>
            </a:stretch>
          </p:blipFill>
          <p:spPr>
            <a:xfrm>
              <a:off x="0" y="0"/>
              <a:ext cx="18288000" cy="10286999"/>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247775" y="2772344"/>
              <a:ext cx="114300" cy="114300"/>
            </a:xfrm>
            <a:prstGeom prst="rect">
              <a:avLst/>
            </a:prstGeom>
          </p:spPr>
        </p:pic>
        <p:pic>
          <p:nvPicPr>
            <p:cNvPr id="5" name="object 5"/>
            <p:cNvPicPr/>
            <p:nvPr/>
          </p:nvPicPr>
          <p:blipFill>
            <a:blip r:embed="rId4" cstate="email">
              <a:extLst>
                <a:ext uri="{28A0092B-C50C-407E-A947-70E740481C1C}">
                  <a14:useLocalDpi xmlns:a14="http://schemas.microsoft.com/office/drawing/2010/main"/>
                </a:ext>
              </a:extLst>
            </a:blip>
            <a:stretch>
              <a:fillRect/>
            </a:stretch>
          </p:blipFill>
          <p:spPr>
            <a:xfrm>
              <a:off x="1247771" y="4029660"/>
              <a:ext cx="114299" cy="114299"/>
            </a:xfrm>
            <a:prstGeom prst="rect">
              <a:avLst/>
            </a:prstGeom>
          </p:spPr>
        </p:pic>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1247771" y="4448759"/>
              <a:ext cx="114299" cy="114299"/>
            </a:xfrm>
            <a:prstGeom prst="rect">
              <a:avLst/>
            </a:prstGeom>
          </p:spPr>
        </p:pic>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1247771" y="6544254"/>
              <a:ext cx="114299" cy="114299"/>
            </a:xfrm>
            <a:prstGeom prst="rect">
              <a:avLst/>
            </a:prstGeom>
          </p:spPr>
        </p:pic>
        <p:pic>
          <p:nvPicPr>
            <p:cNvPr id="8" name="object 8"/>
            <p:cNvPicPr/>
            <p:nvPr/>
          </p:nvPicPr>
          <p:blipFill>
            <a:blip r:embed="rId4" cstate="email">
              <a:extLst>
                <a:ext uri="{28A0092B-C50C-407E-A947-70E740481C1C}">
                  <a14:useLocalDpi xmlns:a14="http://schemas.microsoft.com/office/drawing/2010/main"/>
                </a:ext>
              </a:extLst>
            </a:blip>
            <a:stretch>
              <a:fillRect/>
            </a:stretch>
          </p:blipFill>
          <p:spPr>
            <a:xfrm>
              <a:off x="1247771" y="6963353"/>
              <a:ext cx="114299" cy="114299"/>
            </a:xfrm>
            <a:prstGeom prst="rect">
              <a:avLst/>
            </a:prstGeom>
          </p:spPr>
        </p:pic>
        <p:pic>
          <p:nvPicPr>
            <p:cNvPr id="9" name="object 9"/>
            <p:cNvPicPr/>
            <p:nvPr/>
          </p:nvPicPr>
          <p:blipFill>
            <a:blip r:embed="rId3" cstate="email">
              <a:extLst>
                <a:ext uri="{28A0092B-C50C-407E-A947-70E740481C1C}">
                  <a14:useLocalDpi xmlns:a14="http://schemas.microsoft.com/office/drawing/2010/main"/>
                </a:ext>
              </a:extLst>
            </a:blip>
            <a:stretch>
              <a:fillRect/>
            </a:stretch>
          </p:blipFill>
          <p:spPr>
            <a:xfrm>
              <a:off x="1247771" y="7382452"/>
              <a:ext cx="114299" cy="114299"/>
            </a:xfrm>
            <a:prstGeom prst="rect">
              <a:avLst/>
            </a:prstGeom>
          </p:spPr>
        </p:pic>
        <p:pic>
          <p:nvPicPr>
            <p:cNvPr id="10" name="object 10"/>
            <p:cNvPicPr/>
            <p:nvPr/>
          </p:nvPicPr>
          <p:blipFill>
            <a:blip r:embed="rId3" cstate="email">
              <a:extLst>
                <a:ext uri="{28A0092B-C50C-407E-A947-70E740481C1C}">
                  <a14:useLocalDpi xmlns:a14="http://schemas.microsoft.com/office/drawing/2010/main"/>
                </a:ext>
              </a:extLst>
            </a:blip>
            <a:stretch>
              <a:fillRect/>
            </a:stretch>
          </p:blipFill>
          <p:spPr>
            <a:xfrm>
              <a:off x="1247771" y="7801550"/>
              <a:ext cx="114299" cy="114299"/>
            </a:xfrm>
            <a:prstGeom prst="rect">
              <a:avLst/>
            </a:prstGeom>
          </p:spPr>
        </p:pic>
        <p:pic>
          <p:nvPicPr>
            <p:cNvPr id="11" name="object 11"/>
            <p:cNvPicPr/>
            <p:nvPr/>
          </p:nvPicPr>
          <p:blipFill>
            <a:blip r:embed="rId3" cstate="email">
              <a:extLst>
                <a:ext uri="{28A0092B-C50C-407E-A947-70E740481C1C}">
                  <a14:useLocalDpi xmlns:a14="http://schemas.microsoft.com/office/drawing/2010/main"/>
                </a:ext>
              </a:extLst>
            </a:blip>
            <a:stretch>
              <a:fillRect/>
            </a:stretch>
          </p:blipFill>
          <p:spPr>
            <a:xfrm>
              <a:off x="1247771" y="8220650"/>
              <a:ext cx="114299" cy="114299"/>
            </a:xfrm>
            <a:prstGeom prst="rect">
              <a:avLst/>
            </a:prstGeom>
          </p:spPr>
        </p:pic>
      </p:grpSp>
      <p:sp>
        <p:nvSpPr>
          <p:cNvPr id="12" name="object 12"/>
          <p:cNvSpPr txBox="1"/>
          <p:nvPr/>
        </p:nvSpPr>
        <p:spPr>
          <a:xfrm>
            <a:off x="1015994" y="2572973"/>
            <a:ext cx="11744325" cy="6311900"/>
          </a:xfrm>
          <a:prstGeom prst="rect">
            <a:avLst/>
          </a:prstGeom>
        </p:spPr>
        <p:txBody>
          <a:bodyPr vert="horz" wrap="square" lIns="0" tIns="12700" rIns="0" bIns="0" rtlCol="0">
            <a:spAutoFit/>
          </a:bodyPr>
          <a:lstStyle/>
          <a:p>
            <a:pPr marL="530225" marR="381000">
              <a:lnSpc>
                <a:spcPct val="114599"/>
              </a:lnSpc>
              <a:spcBef>
                <a:spcPts val="100"/>
              </a:spcBef>
            </a:pPr>
            <a:r>
              <a:rPr sz="2400" spc="-25" dirty="0">
                <a:latin typeface="Verdana"/>
                <a:cs typeface="Verdana"/>
              </a:rPr>
              <a:t>Depending</a:t>
            </a:r>
            <a:r>
              <a:rPr sz="2400" spc="-165" dirty="0">
                <a:latin typeface="Verdana"/>
                <a:cs typeface="Verdana"/>
              </a:rPr>
              <a:t> </a:t>
            </a:r>
            <a:r>
              <a:rPr sz="2400" dirty="0">
                <a:latin typeface="Verdana"/>
                <a:cs typeface="Verdana"/>
              </a:rPr>
              <a:t>on</a:t>
            </a:r>
            <a:r>
              <a:rPr sz="2400" spc="-140" dirty="0">
                <a:latin typeface="Verdana"/>
                <a:cs typeface="Verdana"/>
              </a:rPr>
              <a:t> </a:t>
            </a:r>
            <a:r>
              <a:rPr sz="2400" spc="-55" dirty="0">
                <a:latin typeface="Verdana"/>
                <a:cs typeface="Verdana"/>
              </a:rPr>
              <a:t>the</a:t>
            </a:r>
            <a:r>
              <a:rPr sz="2400" spc="-145" dirty="0">
                <a:latin typeface="Verdana"/>
                <a:cs typeface="Verdana"/>
              </a:rPr>
              <a:t> </a:t>
            </a:r>
            <a:r>
              <a:rPr sz="2400" spc="-55" dirty="0">
                <a:latin typeface="Verdana"/>
                <a:cs typeface="Verdana"/>
              </a:rPr>
              <a:t>environment</a:t>
            </a:r>
            <a:r>
              <a:rPr sz="2400" spc="-140" dirty="0">
                <a:latin typeface="Verdana"/>
                <a:cs typeface="Verdana"/>
              </a:rPr>
              <a:t> </a:t>
            </a:r>
            <a:r>
              <a:rPr sz="2400" spc="-35" dirty="0">
                <a:latin typeface="Verdana"/>
                <a:cs typeface="Verdana"/>
              </a:rPr>
              <a:t>all</a:t>
            </a:r>
            <a:r>
              <a:rPr sz="2400" spc="-145" dirty="0">
                <a:latin typeface="Verdana"/>
                <a:cs typeface="Verdana"/>
              </a:rPr>
              <a:t> </a:t>
            </a:r>
            <a:r>
              <a:rPr sz="2400" spc="-30" dirty="0">
                <a:latin typeface="Verdana"/>
                <a:cs typeface="Verdana"/>
              </a:rPr>
              <a:t>health</a:t>
            </a:r>
            <a:r>
              <a:rPr sz="2400" spc="-145" dirty="0">
                <a:latin typeface="Verdana"/>
                <a:cs typeface="Verdana"/>
              </a:rPr>
              <a:t> </a:t>
            </a:r>
            <a:r>
              <a:rPr sz="2400" spc="-35" dirty="0">
                <a:latin typeface="Verdana"/>
                <a:cs typeface="Verdana"/>
              </a:rPr>
              <a:t>services</a:t>
            </a:r>
            <a:r>
              <a:rPr sz="2400" spc="-140" dirty="0">
                <a:latin typeface="Verdana"/>
                <a:cs typeface="Verdana"/>
              </a:rPr>
              <a:t> </a:t>
            </a:r>
            <a:r>
              <a:rPr sz="2400" spc="-25" dirty="0">
                <a:latin typeface="Verdana"/>
                <a:cs typeface="Verdana"/>
              </a:rPr>
              <a:t>organisations</a:t>
            </a:r>
            <a:r>
              <a:rPr sz="2400" spc="-145" dirty="0">
                <a:latin typeface="Verdana"/>
                <a:cs typeface="Verdana"/>
              </a:rPr>
              <a:t> </a:t>
            </a:r>
            <a:r>
              <a:rPr sz="2400" spc="-125" dirty="0">
                <a:latin typeface="Verdana"/>
                <a:cs typeface="Verdana"/>
              </a:rPr>
              <a:t>will </a:t>
            </a:r>
            <a:r>
              <a:rPr sz="2400" spc="-20" dirty="0">
                <a:latin typeface="Verdana"/>
                <a:cs typeface="Verdana"/>
              </a:rPr>
              <a:t>have </a:t>
            </a:r>
            <a:r>
              <a:rPr sz="2400" dirty="0">
                <a:latin typeface="Verdana"/>
                <a:cs typeface="Verdana"/>
              </a:rPr>
              <a:t>areas</a:t>
            </a:r>
            <a:r>
              <a:rPr sz="2400" spc="-90" dirty="0">
                <a:latin typeface="Verdana"/>
                <a:cs typeface="Verdana"/>
              </a:rPr>
              <a:t> </a:t>
            </a:r>
            <a:r>
              <a:rPr sz="2400" dirty="0">
                <a:latin typeface="Verdana"/>
                <a:cs typeface="Verdana"/>
              </a:rPr>
              <a:t>cleaned</a:t>
            </a:r>
            <a:r>
              <a:rPr sz="2400" spc="-90" dirty="0">
                <a:latin typeface="Verdana"/>
                <a:cs typeface="Verdana"/>
              </a:rPr>
              <a:t> </a:t>
            </a:r>
            <a:r>
              <a:rPr sz="2400" spc="65" dirty="0">
                <a:latin typeface="Verdana"/>
                <a:cs typeface="Verdana"/>
              </a:rPr>
              <a:t>as</a:t>
            </a:r>
            <a:r>
              <a:rPr sz="2400" spc="-85" dirty="0">
                <a:latin typeface="Verdana"/>
                <a:cs typeface="Verdana"/>
              </a:rPr>
              <a:t> </a:t>
            </a:r>
            <a:r>
              <a:rPr sz="2400" spc="-10" dirty="0">
                <a:latin typeface="Verdana"/>
                <a:cs typeface="Verdana"/>
              </a:rPr>
              <a:t>part</a:t>
            </a:r>
            <a:r>
              <a:rPr sz="2400" spc="-90" dirty="0">
                <a:latin typeface="Verdana"/>
                <a:cs typeface="Verdana"/>
              </a:rPr>
              <a:t> </a:t>
            </a:r>
            <a:r>
              <a:rPr sz="2400" dirty="0">
                <a:latin typeface="Verdana"/>
                <a:cs typeface="Verdana"/>
              </a:rPr>
              <a:t>of</a:t>
            </a:r>
            <a:r>
              <a:rPr sz="2400" spc="-90" dirty="0">
                <a:latin typeface="Verdana"/>
                <a:cs typeface="Verdana"/>
              </a:rPr>
              <a:t> </a:t>
            </a:r>
            <a:r>
              <a:rPr sz="2400" spc="140" dirty="0">
                <a:latin typeface="Verdana"/>
                <a:cs typeface="Verdana"/>
              </a:rPr>
              <a:t>a</a:t>
            </a:r>
            <a:r>
              <a:rPr sz="2400" spc="-85" dirty="0">
                <a:latin typeface="Verdana"/>
                <a:cs typeface="Verdana"/>
              </a:rPr>
              <a:t> </a:t>
            </a:r>
            <a:r>
              <a:rPr sz="2400" spc="-45" dirty="0">
                <a:latin typeface="Verdana"/>
                <a:cs typeface="Verdana"/>
              </a:rPr>
              <a:t>regular</a:t>
            </a:r>
            <a:r>
              <a:rPr sz="2400" spc="-90" dirty="0">
                <a:latin typeface="Verdana"/>
                <a:cs typeface="Verdana"/>
              </a:rPr>
              <a:t> </a:t>
            </a:r>
            <a:r>
              <a:rPr sz="2400" dirty="0">
                <a:latin typeface="Verdana"/>
                <a:cs typeface="Verdana"/>
              </a:rPr>
              <a:t>schedule</a:t>
            </a:r>
            <a:r>
              <a:rPr sz="2400" spc="-85" dirty="0">
                <a:latin typeface="Verdana"/>
                <a:cs typeface="Verdana"/>
              </a:rPr>
              <a:t> </a:t>
            </a:r>
            <a:r>
              <a:rPr sz="2400" dirty="0">
                <a:latin typeface="Verdana"/>
                <a:cs typeface="Verdana"/>
              </a:rPr>
              <a:t>such</a:t>
            </a:r>
            <a:r>
              <a:rPr sz="2400" spc="-90" dirty="0">
                <a:latin typeface="Verdana"/>
                <a:cs typeface="Verdana"/>
              </a:rPr>
              <a:t> </a:t>
            </a:r>
            <a:r>
              <a:rPr sz="2400" spc="65" dirty="0">
                <a:latin typeface="Verdana"/>
                <a:cs typeface="Verdana"/>
              </a:rPr>
              <a:t>as</a:t>
            </a:r>
            <a:r>
              <a:rPr sz="2400" spc="-90" dirty="0">
                <a:latin typeface="Verdana"/>
                <a:cs typeface="Verdana"/>
              </a:rPr>
              <a:t> </a:t>
            </a:r>
            <a:r>
              <a:rPr sz="2400" spc="-125" dirty="0">
                <a:latin typeface="Verdana"/>
                <a:cs typeface="Verdana"/>
              </a:rPr>
              <a:t>floors,</a:t>
            </a:r>
            <a:r>
              <a:rPr sz="2400" spc="-85" dirty="0">
                <a:latin typeface="Verdana"/>
                <a:cs typeface="Verdana"/>
              </a:rPr>
              <a:t> </a:t>
            </a:r>
            <a:r>
              <a:rPr sz="2400" spc="-10" dirty="0">
                <a:latin typeface="Verdana"/>
                <a:cs typeface="Verdana"/>
              </a:rPr>
              <a:t>bathrooms, </a:t>
            </a:r>
            <a:r>
              <a:rPr sz="2400" dirty="0">
                <a:latin typeface="Verdana"/>
                <a:cs typeface="Verdana"/>
              </a:rPr>
              <a:t>and</a:t>
            </a:r>
            <a:r>
              <a:rPr sz="2400" spc="5" dirty="0">
                <a:latin typeface="Verdana"/>
                <a:cs typeface="Verdana"/>
              </a:rPr>
              <a:t> </a:t>
            </a:r>
            <a:r>
              <a:rPr sz="2400" spc="-10" dirty="0">
                <a:latin typeface="Verdana"/>
                <a:cs typeface="Verdana"/>
              </a:rPr>
              <a:t>toilets.</a:t>
            </a:r>
            <a:endParaRPr sz="2400">
              <a:latin typeface="Verdana"/>
              <a:cs typeface="Verdana"/>
            </a:endParaRPr>
          </a:p>
          <a:p>
            <a:pPr marL="530225">
              <a:lnSpc>
                <a:spcPct val="100000"/>
              </a:lnSpc>
              <a:spcBef>
                <a:spcPts val="420"/>
              </a:spcBef>
            </a:pPr>
            <a:r>
              <a:rPr sz="2400" dirty="0">
                <a:latin typeface="Verdana"/>
                <a:cs typeface="Verdana"/>
              </a:rPr>
              <a:t>Cleaning</a:t>
            </a:r>
            <a:r>
              <a:rPr sz="2400" spc="-135" dirty="0">
                <a:latin typeface="Verdana"/>
                <a:cs typeface="Verdana"/>
              </a:rPr>
              <a:t> </a:t>
            </a:r>
            <a:r>
              <a:rPr sz="2400" spc="-125" dirty="0">
                <a:latin typeface="Verdana"/>
                <a:cs typeface="Verdana"/>
              </a:rPr>
              <a:t>will </a:t>
            </a:r>
            <a:r>
              <a:rPr sz="2400" dirty="0">
                <a:latin typeface="Verdana"/>
                <a:cs typeface="Verdana"/>
              </a:rPr>
              <a:t>also</a:t>
            </a:r>
            <a:r>
              <a:rPr sz="2400" spc="-130" dirty="0">
                <a:latin typeface="Verdana"/>
                <a:cs typeface="Verdana"/>
              </a:rPr>
              <a:t> </a:t>
            </a:r>
            <a:r>
              <a:rPr sz="2400" spc="-60" dirty="0">
                <a:latin typeface="Verdana"/>
                <a:cs typeface="Verdana"/>
              </a:rPr>
              <a:t>take</a:t>
            </a:r>
            <a:r>
              <a:rPr sz="2400" spc="-125" dirty="0">
                <a:latin typeface="Verdana"/>
                <a:cs typeface="Verdana"/>
              </a:rPr>
              <a:t> </a:t>
            </a:r>
            <a:r>
              <a:rPr sz="2400" spc="60" dirty="0">
                <a:latin typeface="Verdana"/>
                <a:cs typeface="Verdana"/>
              </a:rPr>
              <a:t>place</a:t>
            </a:r>
            <a:r>
              <a:rPr sz="2400" spc="-130" dirty="0">
                <a:latin typeface="Verdana"/>
                <a:cs typeface="Verdana"/>
              </a:rPr>
              <a:t> </a:t>
            </a:r>
            <a:r>
              <a:rPr sz="2400" spc="-114" dirty="0">
                <a:latin typeface="Verdana"/>
                <a:cs typeface="Verdana"/>
              </a:rPr>
              <a:t>in</a:t>
            </a:r>
            <a:r>
              <a:rPr sz="2400" spc="-125" dirty="0">
                <a:latin typeface="Verdana"/>
                <a:cs typeface="Verdana"/>
              </a:rPr>
              <a:t> </a:t>
            </a:r>
            <a:r>
              <a:rPr sz="2400" spc="-10" dirty="0">
                <a:latin typeface="Verdana"/>
                <a:cs typeface="Verdana"/>
              </a:rPr>
              <a:t>response</a:t>
            </a:r>
            <a:r>
              <a:rPr sz="2400" spc="-130" dirty="0">
                <a:latin typeface="Verdana"/>
                <a:cs typeface="Verdana"/>
              </a:rPr>
              <a:t> </a:t>
            </a:r>
            <a:r>
              <a:rPr sz="2400" spc="-10" dirty="0">
                <a:latin typeface="Verdana"/>
                <a:cs typeface="Verdana"/>
              </a:rPr>
              <a:t>to</a:t>
            </a:r>
            <a:r>
              <a:rPr sz="2400" spc="-125" dirty="0">
                <a:latin typeface="Verdana"/>
                <a:cs typeface="Verdana"/>
              </a:rPr>
              <a:t> </a:t>
            </a:r>
            <a:r>
              <a:rPr sz="2400" dirty="0">
                <a:latin typeface="Verdana"/>
                <a:cs typeface="Verdana"/>
              </a:rPr>
              <a:t>an</a:t>
            </a:r>
            <a:r>
              <a:rPr sz="2400" spc="-130" dirty="0">
                <a:latin typeface="Verdana"/>
                <a:cs typeface="Verdana"/>
              </a:rPr>
              <a:t> </a:t>
            </a:r>
            <a:r>
              <a:rPr sz="2400" spc="-30" dirty="0">
                <a:latin typeface="Verdana"/>
                <a:cs typeface="Verdana"/>
              </a:rPr>
              <a:t>incident</a:t>
            </a:r>
            <a:r>
              <a:rPr sz="2400" spc="-125" dirty="0">
                <a:latin typeface="Verdana"/>
                <a:cs typeface="Verdana"/>
              </a:rPr>
              <a:t> </a:t>
            </a:r>
            <a:r>
              <a:rPr sz="2400" spc="-65" dirty="0">
                <a:latin typeface="Verdana"/>
                <a:cs typeface="Verdana"/>
              </a:rPr>
              <a:t>or</a:t>
            </a:r>
            <a:r>
              <a:rPr sz="2400" spc="-130" dirty="0">
                <a:latin typeface="Verdana"/>
                <a:cs typeface="Verdana"/>
              </a:rPr>
              <a:t> </a:t>
            </a:r>
            <a:r>
              <a:rPr sz="2400" spc="-10" dirty="0">
                <a:latin typeface="Verdana"/>
                <a:cs typeface="Verdana"/>
              </a:rPr>
              <a:t>accident.</a:t>
            </a:r>
            <a:endParaRPr sz="2400">
              <a:latin typeface="Verdana"/>
              <a:cs typeface="Verdana"/>
            </a:endParaRPr>
          </a:p>
          <a:p>
            <a:pPr marL="530225" marR="5080">
              <a:lnSpc>
                <a:spcPct val="114599"/>
              </a:lnSpc>
            </a:pPr>
            <a:r>
              <a:rPr sz="2400" spc="-95" dirty="0">
                <a:latin typeface="Verdana"/>
                <a:cs typeface="Verdana"/>
              </a:rPr>
              <a:t>All</a:t>
            </a:r>
            <a:r>
              <a:rPr sz="2400" spc="-125" dirty="0">
                <a:latin typeface="Verdana"/>
                <a:cs typeface="Verdana"/>
              </a:rPr>
              <a:t> </a:t>
            </a:r>
            <a:r>
              <a:rPr sz="2400" spc="-30" dirty="0">
                <a:latin typeface="Verdana"/>
                <a:cs typeface="Verdana"/>
              </a:rPr>
              <a:t>health</a:t>
            </a:r>
            <a:r>
              <a:rPr sz="2400" spc="-120" dirty="0">
                <a:latin typeface="Verdana"/>
                <a:cs typeface="Verdana"/>
              </a:rPr>
              <a:t> </a:t>
            </a:r>
            <a:r>
              <a:rPr sz="2400" spc="-35" dirty="0">
                <a:latin typeface="Verdana"/>
                <a:cs typeface="Verdana"/>
              </a:rPr>
              <a:t>services</a:t>
            </a:r>
            <a:r>
              <a:rPr sz="2400" spc="-125" dirty="0">
                <a:latin typeface="Verdana"/>
                <a:cs typeface="Verdana"/>
              </a:rPr>
              <a:t> </a:t>
            </a:r>
            <a:r>
              <a:rPr sz="2400" spc="-25" dirty="0">
                <a:latin typeface="Verdana"/>
                <a:cs typeface="Verdana"/>
              </a:rPr>
              <a:t>organisations</a:t>
            </a:r>
            <a:r>
              <a:rPr sz="2400" spc="-120" dirty="0">
                <a:latin typeface="Verdana"/>
                <a:cs typeface="Verdana"/>
              </a:rPr>
              <a:t> </a:t>
            </a:r>
            <a:r>
              <a:rPr sz="2400" spc="-40" dirty="0">
                <a:latin typeface="Verdana"/>
                <a:cs typeface="Verdana"/>
              </a:rPr>
              <a:t>must</a:t>
            </a:r>
            <a:r>
              <a:rPr sz="2400" spc="-125" dirty="0">
                <a:latin typeface="Verdana"/>
                <a:cs typeface="Verdana"/>
              </a:rPr>
              <a:t> </a:t>
            </a:r>
            <a:r>
              <a:rPr sz="2400" dirty="0">
                <a:latin typeface="Verdana"/>
                <a:cs typeface="Verdana"/>
              </a:rPr>
              <a:t>complete</a:t>
            </a:r>
            <a:r>
              <a:rPr sz="2400" spc="-120" dirty="0">
                <a:latin typeface="Verdana"/>
                <a:cs typeface="Verdana"/>
              </a:rPr>
              <a:t> </a:t>
            </a:r>
            <a:r>
              <a:rPr sz="2400" spc="-45" dirty="0">
                <a:latin typeface="Verdana"/>
                <a:cs typeface="Verdana"/>
              </a:rPr>
              <a:t>regular</a:t>
            </a:r>
            <a:r>
              <a:rPr sz="2400" spc="-125" dirty="0">
                <a:latin typeface="Verdana"/>
                <a:cs typeface="Verdana"/>
              </a:rPr>
              <a:t> </a:t>
            </a:r>
            <a:r>
              <a:rPr sz="2400" dirty="0">
                <a:latin typeface="Verdana"/>
                <a:cs typeface="Verdana"/>
              </a:rPr>
              <a:t>cleaning</a:t>
            </a:r>
            <a:r>
              <a:rPr sz="2400" spc="-120" dirty="0">
                <a:latin typeface="Verdana"/>
                <a:cs typeface="Verdana"/>
              </a:rPr>
              <a:t> </a:t>
            </a:r>
            <a:r>
              <a:rPr sz="2400" spc="-114" dirty="0">
                <a:latin typeface="Verdana"/>
                <a:cs typeface="Verdana"/>
              </a:rPr>
              <a:t>in</a:t>
            </a:r>
            <a:r>
              <a:rPr sz="2400" spc="-125" dirty="0">
                <a:latin typeface="Verdana"/>
                <a:cs typeface="Verdana"/>
              </a:rPr>
              <a:t> </a:t>
            </a:r>
            <a:r>
              <a:rPr sz="2400" spc="-10" dirty="0">
                <a:latin typeface="Verdana"/>
                <a:cs typeface="Verdana"/>
              </a:rPr>
              <a:t>order to</a:t>
            </a:r>
            <a:r>
              <a:rPr sz="2400" spc="-120" dirty="0">
                <a:latin typeface="Verdana"/>
                <a:cs typeface="Verdana"/>
              </a:rPr>
              <a:t> </a:t>
            </a:r>
            <a:r>
              <a:rPr sz="2400" dirty="0">
                <a:latin typeface="Verdana"/>
                <a:cs typeface="Verdana"/>
              </a:rPr>
              <a:t>be</a:t>
            </a:r>
            <a:r>
              <a:rPr sz="2400" spc="-120" dirty="0">
                <a:latin typeface="Verdana"/>
                <a:cs typeface="Verdana"/>
              </a:rPr>
              <a:t> </a:t>
            </a:r>
            <a:r>
              <a:rPr sz="2400" dirty="0">
                <a:latin typeface="Verdana"/>
                <a:cs typeface="Verdana"/>
              </a:rPr>
              <a:t>compliant</a:t>
            </a:r>
            <a:r>
              <a:rPr sz="2400" spc="-120" dirty="0">
                <a:latin typeface="Verdana"/>
                <a:cs typeface="Verdana"/>
              </a:rPr>
              <a:t> </a:t>
            </a:r>
            <a:r>
              <a:rPr sz="2400" spc="-110" dirty="0">
                <a:latin typeface="Verdana"/>
                <a:cs typeface="Verdana"/>
              </a:rPr>
              <a:t>with</a:t>
            </a:r>
            <a:r>
              <a:rPr sz="2400" spc="-120" dirty="0">
                <a:latin typeface="Verdana"/>
                <a:cs typeface="Verdana"/>
              </a:rPr>
              <a:t> </a:t>
            </a:r>
            <a:r>
              <a:rPr sz="2400" spc="-45" dirty="0">
                <a:latin typeface="Verdana"/>
                <a:cs typeface="Verdana"/>
              </a:rPr>
              <a:t>various</a:t>
            </a:r>
            <a:r>
              <a:rPr sz="2400" spc="-120" dirty="0">
                <a:latin typeface="Verdana"/>
                <a:cs typeface="Verdana"/>
              </a:rPr>
              <a:t> </a:t>
            </a:r>
            <a:r>
              <a:rPr sz="2400" spc="-30" dirty="0">
                <a:latin typeface="Verdana"/>
                <a:cs typeface="Verdana"/>
              </a:rPr>
              <a:t>health</a:t>
            </a:r>
            <a:r>
              <a:rPr sz="2400" spc="-120" dirty="0">
                <a:latin typeface="Verdana"/>
                <a:cs typeface="Verdana"/>
              </a:rPr>
              <a:t> </a:t>
            </a:r>
            <a:r>
              <a:rPr sz="2400" spc="-50" dirty="0">
                <a:latin typeface="Verdana"/>
                <a:cs typeface="Verdana"/>
              </a:rPr>
              <a:t>regulations</a:t>
            </a:r>
            <a:r>
              <a:rPr sz="2400" spc="-120" dirty="0">
                <a:latin typeface="Verdana"/>
                <a:cs typeface="Verdana"/>
              </a:rPr>
              <a:t> </a:t>
            </a:r>
            <a:r>
              <a:rPr sz="2400" dirty="0">
                <a:latin typeface="Verdana"/>
                <a:cs typeface="Verdana"/>
              </a:rPr>
              <a:t>and</a:t>
            </a:r>
            <a:r>
              <a:rPr sz="2400" spc="-120" dirty="0">
                <a:latin typeface="Verdana"/>
                <a:cs typeface="Verdana"/>
              </a:rPr>
              <a:t> </a:t>
            </a:r>
            <a:r>
              <a:rPr sz="2400" spc="-10" dirty="0">
                <a:latin typeface="Verdana"/>
                <a:cs typeface="Verdana"/>
              </a:rPr>
              <a:t>to</a:t>
            </a:r>
            <a:r>
              <a:rPr sz="2400" spc="-120" dirty="0">
                <a:latin typeface="Verdana"/>
                <a:cs typeface="Verdana"/>
              </a:rPr>
              <a:t> </a:t>
            </a:r>
            <a:r>
              <a:rPr sz="2400" dirty="0">
                <a:latin typeface="Verdana"/>
                <a:cs typeface="Verdana"/>
              </a:rPr>
              <a:t>also</a:t>
            </a:r>
            <a:r>
              <a:rPr sz="2400" spc="-120" dirty="0">
                <a:latin typeface="Verdana"/>
                <a:cs typeface="Verdana"/>
              </a:rPr>
              <a:t> </a:t>
            </a:r>
            <a:r>
              <a:rPr sz="2400" spc="-30" dirty="0">
                <a:latin typeface="Verdana"/>
                <a:cs typeface="Verdana"/>
              </a:rPr>
              <a:t>maintain</a:t>
            </a:r>
            <a:r>
              <a:rPr sz="2400" spc="-120" dirty="0">
                <a:latin typeface="Verdana"/>
                <a:cs typeface="Verdana"/>
              </a:rPr>
              <a:t> </a:t>
            </a:r>
            <a:r>
              <a:rPr sz="2400" spc="140" dirty="0">
                <a:latin typeface="Verdana"/>
                <a:cs typeface="Verdana"/>
              </a:rPr>
              <a:t>a</a:t>
            </a:r>
            <a:r>
              <a:rPr sz="2400" spc="-120" dirty="0">
                <a:latin typeface="Verdana"/>
                <a:cs typeface="Verdana"/>
              </a:rPr>
              <a:t> </a:t>
            </a:r>
            <a:r>
              <a:rPr sz="2400" spc="-20" dirty="0">
                <a:latin typeface="Verdana"/>
                <a:cs typeface="Verdana"/>
              </a:rPr>
              <a:t>safe </a:t>
            </a:r>
            <a:r>
              <a:rPr sz="2400" spc="-55" dirty="0">
                <a:latin typeface="Verdana"/>
                <a:cs typeface="Verdana"/>
              </a:rPr>
              <a:t>environment</a:t>
            </a:r>
            <a:r>
              <a:rPr sz="2400" spc="-75" dirty="0">
                <a:latin typeface="Verdana"/>
                <a:cs typeface="Verdana"/>
              </a:rPr>
              <a:t> </a:t>
            </a:r>
            <a:r>
              <a:rPr sz="2400" spc="-80" dirty="0">
                <a:latin typeface="Verdana"/>
                <a:cs typeface="Verdana"/>
              </a:rPr>
              <a:t>for</a:t>
            </a:r>
            <a:r>
              <a:rPr sz="2400" spc="-70" dirty="0">
                <a:latin typeface="Verdana"/>
                <a:cs typeface="Verdana"/>
              </a:rPr>
              <a:t> </a:t>
            </a:r>
            <a:r>
              <a:rPr sz="2400" spc="-90" dirty="0">
                <a:latin typeface="Verdana"/>
                <a:cs typeface="Verdana"/>
              </a:rPr>
              <a:t>patients,</a:t>
            </a:r>
            <a:r>
              <a:rPr sz="2400" spc="-70" dirty="0">
                <a:latin typeface="Verdana"/>
                <a:cs typeface="Verdana"/>
              </a:rPr>
              <a:t> </a:t>
            </a:r>
            <a:r>
              <a:rPr sz="2400" spc="-95" dirty="0">
                <a:latin typeface="Verdana"/>
                <a:cs typeface="Verdana"/>
              </a:rPr>
              <a:t>visitors</a:t>
            </a:r>
            <a:r>
              <a:rPr sz="2400" spc="-75" dirty="0">
                <a:latin typeface="Verdana"/>
                <a:cs typeface="Verdana"/>
              </a:rPr>
              <a:t> </a:t>
            </a:r>
            <a:r>
              <a:rPr sz="2400" dirty="0">
                <a:latin typeface="Verdana"/>
                <a:cs typeface="Verdana"/>
              </a:rPr>
              <a:t>and</a:t>
            </a:r>
            <a:r>
              <a:rPr sz="2400" spc="-70" dirty="0">
                <a:latin typeface="Verdana"/>
                <a:cs typeface="Verdana"/>
              </a:rPr>
              <a:t> </a:t>
            </a:r>
            <a:r>
              <a:rPr sz="2400" spc="-10" dirty="0">
                <a:latin typeface="Verdana"/>
                <a:cs typeface="Verdana"/>
              </a:rPr>
              <a:t>workers.</a:t>
            </a:r>
            <a:endParaRPr sz="2400">
              <a:latin typeface="Verdana"/>
              <a:cs typeface="Verdana"/>
            </a:endParaRPr>
          </a:p>
          <a:p>
            <a:pPr>
              <a:lnSpc>
                <a:spcPct val="100000"/>
              </a:lnSpc>
              <a:spcBef>
                <a:spcPts val="380"/>
              </a:spcBef>
            </a:pPr>
            <a:endParaRPr sz="2400">
              <a:latin typeface="Verdana"/>
              <a:cs typeface="Verdana"/>
            </a:endParaRPr>
          </a:p>
          <a:p>
            <a:pPr marL="530225" marR="3961129" indent="-518159">
              <a:lnSpc>
                <a:spcPct val="114599"/>
              </a:lnSpc>
            </a:pPr>
            <a:r>
              <a:rPr sz="2400" dirty="0">
                <a:latin typeface="Verdana"/>
                <a:cs typeface="Verdana"/>
              </a:rPr>
              <a:t>Cleaning</a:t>
            </a:r>
            <a:r>
              <a:rPr sz="2400" spc="-120" dirty="0">
                <a:latin typeface="Verdana"/>
                <a:cs typeface="Verdana"/>
              </a:rPr>
              <a:t> </a:t>
            </a:r>
            <a:r>
              <a:rPr sz="2400" dirty="0">
                <a:latin typeface="Verdana"/>
                <a:cs typeface="Verdana"/>
              </a:rPr>
              <a:t>schedules</a:t>
            </a:r>
            <a:r>
              <a:rPr sz="2400" spc="-120" dirty="0">
                <a:latin typeface="Verdana"/>
                <a:cs typeface="Verdana"/>
              </a:rPr>
              <a:t> </a:t>
            </a:r>
            <a:r>
              <a:rPr sz="2400" dirty="0">
                <a:latin typeface="Verdana"/>
                <a:cs typeface="Verdana"/>
              </a:rPr>
              <a:t>may</a:t>
            </a:r>
            <a:r>
              <a:rPr sz="2400" spc="-120" dirty="0">
                <a:latin typeface="Verdana"/>
                <a:cs typeface="Verdana"/>
              </a:rPr>
              <a:t> </a:t>
            </a:r>
            <a:r>
              <a:rPr sz="2400" spc="-10" dirty="0">
                <a:latin typeface="Verdana"/>
                <a:cs typeface="Verdana"/>
              </a:rPr>
              <a:t>contain</a:t>
            </a:r>
            <a:r>
              <a:rPr sz="2400" spc="-120" dirty="0">
                <a:latin typeface="Verdana"/>
                <a:cs typeface="Verdana"/>
              </a:rPr>
              <a:t> </a:t>
            </a:r>
            <a:r>
              <a:rPr sz="2400" spc="-50" dirty="0">
                <a:latin typeface="Verdana"/>
                <a:cs typeface="Verdana"/>
              </a:rPr>
              <a:t>information</a:t>
            </a:r>
            <a:r>
              <a:rPr sz="2400" spc="-120" dirty="0">
                <a:latin typeface="Verdana"/>
                <a:cs typeface="Verdana"/>
              </a:rPr>
              <a:t> </a:t>
            </a:r>
            <a:r>
              <a:rPr sz="2400" spc="-10" dirty="0">
                <a:latin typeface="Verdana"/>
                <a:cs typeface="Verdana"/>
              </a:rPr>
              <a:t>about: </a:t>
            </a:r>
            <a:r>
              <a:rPr sz="2400" spc="-85" dirty="0">
                <a:latin typeface="Verdana"/>
                <a:cs typeface="Verdana"/>
              </a:rPr>
              <a:t>Tasks</a:t>
            </a:r>
            <a:r>
              <a:rPr sz="2400" spc="-110" dirty="0">
                <a:latin typeface="Verdana"/>
                <a:cs typeface="Verdana"/>
              </a:rPr>
              <a:t> </a:t>
            </a:r>
            <a:r>
              <a:rPr sz="2400" spc="-45" dirty="0">
                <a:latin typeface="Verdana"/>
                <a:cs typeface="Verdana"/>
              </a:rPr>
              <a:t>that</a:t>
            </a:r>
            <a:r>
              <a:rPr sz="2400" spc="-110" dirty="0">
                <a:latin typeface="Verdana"/>
                <a:cs typeface="Verdana"/>
              </a:rPr>
              <a:t> </a:t>
            </a:r>
            <a:r>
              <a:rPr sz="2400" spc="-40" dirty="0">
                <a:latin typeface="Verdana"/>
                <a:cs typeface="Verdana"/>
              </a:rPr>
              <a:t>must</a:t>
            </a:r>
            <a:r>
              <a:rPr sz="2400" spc="-110" dirty="0">
                <a:latin typeface="Verdana"/>
                <a:cs typeface="Verdana"/>
              </a:rPr>
              <a:t> </a:t>
            </a:r>
            <a:r>
              <a:rPr sz="2400" dirty="0">
                <a:latin typeface="Verdana"/>
                <a:cs typeface="Verdana"/>
              </a:rPr>
              <a:t>be</a:t>
            </a:r>
            <a:r>
              <a:rPr sz="2400" spc="-105" dirty="0">
                <a:latin typeface="Verdana"/>
                <a:cs typeface="Verdana"/>
              </a:rPr>
              <a:t> </a:t>
            </a:r>
            <a:r>
              <a:rPr sz="2400" spc="-10" dirty="0">
                <a:latin typeface="Verdana"/>
                <a:cs typeface="Verdana"/>
              </a:rPr>
              <a:t>completed</a:t>
            </a:r>
            <a:endParaRPr sz="2400">
              <a:latin typeface="Verdana"/>
              <a:cs typeface="Verdana"/>
            </a:endParaRPr>
          </a:p>
          <a:p>
            <a:pPr marL="530225" marR="2367280">
              <a:lnSpc>
                <a:spcPct val="114599"/>
              </a:lnSpc>
            </a:pPr>
            <a:r>
              <a:rPr sz="2400" spc="-10" dirty="0">
                <a:latin typeface="Verdana"/>
                <a:cs typeface="Verdana"/>
              </a:rPr>
              <a:t>Classification</a:t>
            </a:r>
            <a:r>
              <a:rPr sz="2400" spc="-110" dirty="0">
                <a:latin typeface="Verdana"/>
                <a:cs typeface="Verdana"/>
              </a:rPr>
              <a:t> </a:t>
            </a:r>
            <a:r>
              <a:rPr sz="2400" dirty="0">
                <a:latin typeface="Verdana"/>
                <a:cs typeface="Verdana"/>
              </a:rPr>
              <a:t>of</a:t>
            </a:r>
            <a:r>
              <a:rPr sz="2400" spc="-105" dirty="0">
                <a:latin typeface="Verdana"/>
                <a:cs typeface="Verdana"/>
              </a:rPr>
              <a:t> </a:t>
            </a:r>
            <a:r>
              <a:rPr sz="2400" dirty="0">
                <a:latin typeface="Verdana"/>
                <a:cs typeface="Verdana"/>
              </a:rPr>
              <a:t>areas</a:t>
            </a:r>
            <a:r>
              <a:rPr sz="2400" spc="-110" dirty="0">
                <a:latin typeface="Verdana"/>
                <a:cs typeface="Verdana"/>
              </a:rPr>
              <a:t> </a:t>
            </a:r>
            <a:r>
              <a:rPr sz="2400" spc="-114" dirty="0">
                <a:latin typeface="Verdana"/>
                <a:cs typeface="Verdana"/>
              </a:rPr>
              <a:t>(i.e.</a:t>
            </a:r>
            <a:r>
              <a:rPr sz="2400" spc="-105" dirty="0">
                <a:latin typeface="Verdana"/>
                <a:cs typeface="Verdana"/>
              </a:rPr>
              <a:t> </a:t>
            </a:r>
            <a:r>
              <a:rPr sz="2400" spc="-170" dirty="0">
                <a:latin typeface="Verdana"/>
                <a:cs typeface="Verdana"/>
              </a:rPr>
              <a:t>low,</a:t>
            </a:r>
            <a:r>
              <a:rPr sz="2400" spc="-110" dirty="0">
                <a:latin typeface="Verdana"/>
                <a:cs typeface="Verdana"/>
              </a:rPr>
              <a:t> </a:t>
            </a:r>
            <a:r>
              <a:rPr sz="2400" dirty="0">
                <a:latin typeface="Verdana"/>
                <a:cs typeface="Verdana"/>
              </a:rPr>
              <a:t>moderate</a:t>
            </a:r>
            <a:r>
              <a:rPr sz="2400" spc="-105" dirty="0">
                <a:latin typeface="Verdana"/>
                <a:cs typeface="Verdana"/>
              </a:rPr>
              <a:t> </a:t>
            </a:r>
            <a:r>
              <a:rPr sz="2400" spc="-65" dirty="0">
                <a:latin typeface="Verdana"/>
                <a:cs typeface="Verdana"/>
              </a:rPr>
              <a:t>or</a:t>
            </a:r>
            <a:r>
              <a:rPr sz="2400" spc="-110" dirty="0">
                <a:latin typeface="Verdana"/>
                <a:cs typeface="Verdana"/>
              </a:rPr>
              <a:t> </a:t>
            </a:r>
            <a:r>
              <a:rPr sz="2400" spc="-50" dirty="0">
                <a:latin typeface="Verdana"/>
                <a:cs typeface="Verdana"/>
              </a:rPr>
              <a:t>high</a:t>
            </a:r>
            <a:r>
              <a:rPr sz="2400" spc="-105" dirty="0">
                <a:latin typeface="Verdana"/>
                <a:cs typeface="Verdana"/>
              </a:rPr>
              <a:t> </a:t>
            </a:r>
            <a:r>
              <a:rPr sz="2400" spc="-160" dirty="0">
                <a:latin typeface="Verdana"/>
                <a:cs typeface="Verdana"/>
              </a:rPr>
              <a:t>risk</a:t>
            </a:r>
            <a:r>
              <a:rPr sz="2400" spc="-105" dirty="0">
                <a:latin typeface="Verdana"/>
                <a:cs typeface="Verdana"/>
              </a:rPr>
              <a:t> </a:t>
            </a:r>
            <a:r>
              <a:rPr sz="2400" spc="55" dirty="0">
                <a:latin typeface="Verdana"/>
                <a:cs typeface="Verdana"/>
              </a:rPr>
              <a:t>area) </a:t>
            </a:r>
            <a:r>
              <a:rPr sz="2400" spc="-30" dirty="0">
                <a:latin typeface="Verdana"/>
                <a:cs typeface="Verdana"/>
              </a:rPr>
              <a:t>Dates</a:t>
            </a:r>
            <a:r>
              <a:rPr sz="2400" spc="-130" dirty="0">
                <a:latin typeface="Verdana"/>
                <a:cs typeface="Verdana"/>
              </a:rPr>
              <a:t> </a:t>
            </a:r>
            <a:r>
              <a:rPr sz="2400" dirty="0">
                <a:latin typeface="Verdana"/>
                <a:cs typeface="Verdana"/>
              </a:rPr>
              <a:t>and</a:t>
            </a:r>
            <a:r>
              <a:rPr sz="2400" spc="-125" dirty="0">
                <a:latin typeface="Verdana"/>
                <a:cs typeface="Verdana"/>
              </a:rPr>
              <a:t> </a:t>
            </a:r>
            <a:r>
              <a:rPr sz="2400" spc="-30" dirty="0">
                <a:latin typeface="Verdana"/>
                <a:cs typeface="Verdana"/>
              </a:rPr>
              <a:t>times</a:t>
            </a:r>
            <a:r>
              <a:rPr sz="2400" spc="-125" dirty="0">
                <a:latin typeface="Verdana"/>
                <a:cs typeface="Verdana"/>
              </a:rPr>
              <a:t> </a:t>
            </a:r>
            <a:r>
              <a:rPr sz="2400" dirty="0">
                <a:latin typeface="Verdana"/>
                <a:cs typeface="Verdana"/>
              </a:rPr>
              <a:t>of</a:t>
            </a:r>
            <a:r>
              <a:rPr sz="2400" spc="-130" dirty="0">
                <a:latin typeface="Verdana"/>
                <a:cs typeface="Verdana"/>
              </a:rPr>
              <a:t> </a:t>
            </a:r>
            <a:r>
              <a:rPr sz="2400" spc="-45" dirty="0">
                <a:latin typeface="Verdana"/>
                <a:cs typeface="Verdana"/>
              </a:rPr>
              <a:t>when</a:t>
            </a:r>
            <a:r>
              <a:rPr sz="2400" spc="-125" dirty="0">
                <a:latin typeface="Verdana"/>
                <a:cs typeface="Verdana"/>
              </a:rPr>
              <a:t> </a:t>
            </a:r>
            <a:r>
              <a:rPr sz="2400" dirty="0">
                <a:latin typeface="Verdana"/>
                <a:cs typeface="Verdana"/>
              </a:rPr>
              <a:t>cleaning</a:t>
            </a:r>
            <a:r>
              <a:rPr sz="2400" spc="-125" dirty="0">
                <a:latin typeface="Verdana"/>
                <a:cs typeface="Verdana"/>
              </a:rPr>
              <a:t> </a:t>
            </a:r>
            <a:r>
              <a:rPr sz="2400" spc="-75" dirty="0">
                <a:latin typeface="Verdana"/>
                <a:cs typeface="Verdana"/>
              </a:rPr>
              <a:t>is</a:t>
            </a:r>
            <a:r>
              <a:rPr sz="2400" spc="-130" dirty="0">
                <a:latin typeface="Verdana"/>
                <a:cs typeface="Verdana"/>
              </a:rPr>
              <a:t> </a:t>
            </a:r>
            <a:r>
              <a:rPr sz="2400" spc="-10" dirty="0">
                <a:latin typeface="Verdana"/>
                <a:cs typeface="Verdana"/>
              </a:rPr>
              <a:t>scheduled</a:t>
            </a:r>
            <a:endParaRPr sz="2400">
              <a:latin typeface="Verdana"/>
              <a:cs typeface="Verdana"/>
            </a:endParaRPr>
          </a:p>
          <a:p>
            <a:pPr marL="530225">
              <a:lnSpc>
                <a:spcPct val="100000"/>
              </a:lnSpc>
              <a:spcBef>
                <a:spcPts val="420"/>
              </a:spcBef>
            </a:pPr>
            <a:r>
              <a:rPr sz="2400" spc="-50" dirty="0">
                <a:latin typeface="Verdana"/>
                <a:cs typeface="Verdana"/>
              </a:rPr>
              <a:t>Personnel</a:t>
            </a:r>
            <a:r>
              <a:rPr sz="2400" spc="-105" dirty="0">
                <a:latin typeface="Verdana"/>
                <a:cs typeface="Verdana"/>
              </a:rPr>
              <a:t> </a:t>
            </a:r>
            <a:r>
              <a:rPr sz="2400" spc="-40" dirty="0">
                <a:latin typeface="Verdana"/>
                <a:cs typeface="Verdana"/>
              </a:rPr>
              <a:t>performing</a:t>
            </a:r>
            <a:r>
              <a:rPr sz="2400" spc="-100" dirty="0">
                <a:latin typeface="Verdana"/>
                <a:cs typeface="Verdana"/>
              </a:rPr>
              <a:t> </a:t>
            </a:r>
            <a:r>
              <a:rPr sz="2400" dirty="0">
                <a:latin typeface="Verdana"/>
                <a:cs typeface="Verdana"/>
              </a:rPr>
              <a:t>specific</a:t>
            </a:r>
            <a:r>
              <a:rPr sz="2400" spc="-105" dirty="0">
                <a:latin typeface="Verdana"/>
                <a:cs typeface="Verdana"/>
              </a:rPr>
              <a:t> </a:t>
            </a:r>
            <a:r>
              <a:rPr sz="2400" spc="-10" dirty="0">
                <a:latin typeface="Verdana"/>
                <a:cs typeface="Verdana"/>
              </a:rPr>
              <a:t>tasks</a:t>
            </a:r>
            <a:endParaRPr sz="2400">
              <a:latin typeface="Verdana"/>
              <a:cs typeface="Verdana"/>
            </a:endParaRPr>
          </a:p>
          <a:p>
            <a:pPr marL="530225" marR="78105">
              <a:lnSpc>
                <a:spcPct val="114599"/>
              </a:lnSpc>
            </a:pPr>
            <a:r>
              <a:rPr sz="2400" dirty="0">
                <a:latin typeface="Verdana"/>
                <a:cs typeface="Verdana"/>
              </a:rPr>
              <a:t>Contact</a:t>
            </a:r>
            <a:r>
              <a:rPr sz="2400" spc="-125" dirty="0">
                <a:latin typeface="Verdana"/>
                <a:cs typeface="Verdana"/>
              </a:rPr>
              <a:t> </a:t>
            </a:r>
            <a:r>
              <a:rPr sz="2400" spc="-50" dirty="0">
                <a:latin typeface="Verdana"/>
                <a:cs typeface="Verdana"/>
              </a:rPr>
              <a:t>information</a:t>
            </a:r>
            <a:r>
              <a:rPr sz="2400" spc="-125" dirty="0">
                <a:latin typeface="Verdana"/>
                <a:cs typeface="Verdana"/>
              </a:rPr>
              <a:t> </a:t>
            </a:r>
            <a:r>
              <a:rPr sz="2400" dirty="0">
                <a:latin typeface="Verdana"/>
                <a:cs typeface="Verdana"/>
              </a:rPr>
              <a:t>of</a:t>
            </a:r>
            <a:r>
              <a:rPr sz="2400" spc="-125" dirty="0">
                <a:latin typeface="Verdana"/>
                <a:cs typeface="Verdana"/>
              </a:rPr>
              <a:t> </a:t>
            </a:r>
            <a:r>
              <a:rPr sz="2400" spc="-35" dirty="0">
                <a:latin typeface="Verdana"/>
                <a:cs typeface="Verdana"/>
              </a:rPr>
              <a:t>personnel</a:t>
            </a:r>
            <a:r>
              <a:rPr sz="2400" spc="-125" dirty="0">
                <a:latin typeface="Verdana"/>
                <a:cs typeface="Verdana"/>
              </a:rPr>
              <a:t> </a:t>
            </a:r>
            <a:r>
              <a:rPr sz="2400" spc="-65" dirty="0">
                <a:latin typeface="Verdana"/>
                <a:cs typeface="Verdana"/>
              </a:rPr>
              <a:t>or</a:t>
            </a:r>
            <a:r>
              <a:rPr sz="2400" spc="-125" dirty="0">
                <a:latin typeface="Verdana"/>
                <a:cs typeface="Verdana"/>
              </a:rPr>
              <a:t> </a:t>
            </a:r>
            <a:r>
              <a:rPr sz="2400" spc="-30" dirty="0">
                <a:latin typeface="Verdana"/>
                <a:cs typeface="Verdana"/>
              </a:rPr>
              <a:t>service</a:t>
            </a:r>
            <a:r>
              <a:rPr sz="2400" spc="-125" dirty="0">
                <a:latin typeface="Verdana"/>
                <a:cs typeface="Verdana"/>
              </a:rPr>
              <a:t> </a:t>
            </a:r>
            <a:r>
              <a:rPr sz="2400" spc="-114" dirty="0">
                <a:latin typeface="Verdana"/>
                <a:cs typeface="Verdana"/>
              </a:rPr>
              <a:t>if</a:t>
            </a:r>
            <a:r>
              <a:rPr sz="2400" spc="-125" dirty="0">
                <a:latin typeface="Verdana"/>
                <a:cs typeface="Verdana"/>
              </a:rPr>
              <a:t> </a:t>
            </a:r>
            <a:r>
              <a:rPr sz="2400" dirty="0">
                <a:latin typeface="Verdana"/>
                <a:cs typeface="Verdana"/>
              </a:rPr>
              <a:t>cleaning</a:t>
            </a:r>
            <a:r>
              <a:rPr sz="2400" spc="-125" dirty="0">
                <a:latin typeface="Verdana"/>
                <a:cs typeface="Verdana"/>
              </a:rPr>
              <a:t> </a:t>
            </a:r>
            <a:r>
              <a:rPr sz="2400" spc="-75" dirty="0">
                <a:latin typeface="Verdana"/>
                <a:cs typeface="Verdana"/>
              </a:rPr>
              <a:t>is</a:t>
            </a:r>
            <a:r>
              <a:rPr sz="2400" spc="-125" dirty="0">
                <a:latin typeface="Verdana"/>
                <a:cs typeface="Verdana"/>
              </a:rPr>
              <a:t> </a:t>
            </a:r>
            <a:r>
              <a:rPr sz="2400" spc="-55" dirty="0">
                <a:latin typeface="Verdana"/>
                <a:cs typeface="Verdana"/>
              </a:rPr>
              <a:t>not</a:t>
            </a:r>
            <a:r>
              <a:rPr sz="2400" spc="-125" dirty="0">
                <a:latin typeface="Verdana"/>
                <a:cs typeface="Verdana"/>
              </a:rPr>
              <a:t> </a:t>
            </a:r>
            <a:r>
              <a:rPr sz="2400" spc="-10" dirty="0">
                <a:latin typeface="Verdana"/>
                <a:cs typeface="Verdana"/>
              </a:rPr>
              <a:t>performed</a:t>
            </a:r>
            <a:r>
              <a:rPr sz="2400" spc="-125" dirty="0">
                <a:latin typeface="Verdana"/>
                <a:cs typeface="Verdana"/>
              </a:rPr>
              <a:t> </a:t>
            </a:r>
            <a:r>
              <a:rPr sz="2400" spc="-25" dirty="0">
                <a:latin typeface="Verdana"/>
                <a:cs typeface="Verdana"/>
              </a:rPr>
              <a:t>on </a:t>
            </a:r>
            <a:r>
              <a:rPr sz="2400" spc="140" dirty="0">
                <a:latin typeface="Verdana"/>
                <a:cs typeface="Verdana"/>
              </a:rPr>
              <a:t>a</a:t>
            </a:r>
            <a:r>
              <a:rPr sz="2400" spc="-35" dirty="0">
                <a:latin typeface="Verdana"/>
                <a:cs typeface="Verdana"/>
              </a:rPr>
              <a:t> </a:t>
            </a:r>
            <a:r>
              <a:rPr sz="2400" dirty="0">
                <a:latin typeface="Verdana"/>
                <a:cs typeface="Verdana"/>
              </a:rPr>
              <a:t>scheduled</a:t>
            </a:r>
            <a:r>
              <a:rPr sz="2400" spc="-35" dirty="0">
                <a:latin typeface="Verdana"/>
                <a:cs typeface="Verdana"/>
              </a:rPr>
              <a:t> </a:t>
            </a:r>
            <a:r>
              <a:rPr sz="2400" dirty="0">
                <a:latin typeface="Verdana"/>
                <a:cs typeface="Verdana"/>
              </a:rPr>
              <a:t>date</a:t>
            </a:r>
            <a:r>
              <a:rPr sz="2400" spc="-35" dirty="0">
                <a:latin typeface="Verdana"/>
                <a:cs typeface="Verdana"/>
              </a:rPr>
              <a:t> </a:t>
            </a:r>
            <a:r>
              <a:rPr sz="2400" dirty="0">
                <a:latin typeface="Verdana"/>
                <a:cs typeface="Verdana"/>
              </a:rPr>
              <a:t>and</a:t>
            </a:r>
            <a:r>
              <a:rPr sz="2400" spc="-35" dirty="0">
                <a:latin typeface="Verdana"/>
                <a:cs typeface="Verdana"/>
              </a:rPr>
              <a:t> </a:t>
            </a:r>
            <a:r>
              <a:rPr sz="2400" spc="-20" dirty="0">
                <a:latin typeface="Verdana"/>
                <a:cs typeface="Verdana"/>
              </a:rPr>
              <a:t>time</a:t>
            </a:r>
            <a:endParaRPr sz="2400">
              <a:latin typeface="Verdana"/>
              <a:cs typeface="Verdana"/>
            </a:endParaRPr>
          </a:p>
        </p:txBody>
      </p:sp>
      <p:sp>
        <p:nvSpPr>
          <p:cNvPr id="14" name="object 14"/>
          <p:cNvSpPr txBox="1">
            <a:spLocks noGrp="1"/>
          </p:cNvSpPr>
          <p:nvPr>
            <p:ph type="title"/>
          </p:nvPr>
        </p:nvSpPr>
        <p:spPr>
          <a:xfrm>
            <a:off x="1016000" y="843259"/>
            <a:ext cx="7873365" cy="1587500"/>
          </a:xfrm>
          <a:prstGeom prst="rect">
            <a:avLst/>
          </a:prstGeom>
        </p:spPr>
        <p:txBody>
          <a:bodyPr vert="horz" wrap="square" lIns="0" tIns="12065" rIns="0" bIns="0" rtlCol="0">
            <a:spAutoFit/>
          </a:bodyPr>
          <a:lstStyle/>
          <a:p>
            <a:pPr marL="12700" marR="5080">
              <a:lnSpc>
                <a:spcPct val="116500"/>
              </a:lnSpc>
              <a:spcBef>
                <a:spcPts val="95"/>
              </a:spcBef>
            </a:pPr>
            <a:r>
              <a:rPr spc="-10" dirty="0"/>
              <a:t>Cleaning</a:t>
            </a:r>
            <a:r>
              <a:rPr spc="-260" dirty="0"/>
              <a:t> </a:t>
            </a:r>
            <a:r>
              <a:rPr spc="-190" dirty="0"/>
              <a:t>frequency,</a:t>
            </a:r>
            <a:r>
              <a:rPr spc="-185" dirty="0"/>
              <a:t> </a:t>
            </a:r>
            <a:r>
              <a:rPr spc="-45" dirty="0"/>
              <a:t>times </a:t>
            </a:r>
            <a:r>
              <a:rPr dirty="0"/>
              <a:t>and</a:t>
            </a:r>
            <a:r>
              <a:rPr spc="-185" dirty="0"/>
              <a:t> </a:t>
            </a:r>
            <a:r>
              <a:rPr spc="-10" dirty="0"/>
              <a:t>schedules</a:t>
            </a:r>
          </a:p>
        </p:txBody>
      </p:sp>
      <p:pic>
        <p:nvPicPr>
          <p:cNvPr id="15" name="object 8">
            <a:hlinkClick r:id="rId5" action="ppaction://hlinksldjump"/>
            <a:extLst>
              <a:ext uri="{FF2B5EF4-FFF2-40B4-BE49-F238E27FC236}">
                <a16:creationId xmlns:a16="http://schemas.microsoft.com/office/drawing/2014/main" id="{AD455523-EA75-2097-4C2D-62AE676B2114}"/>
              </a:ext>
            </a:extLst>
          </p:cNvPr>
          <p:cNvPicPr/>
          <p:nvPr/>
        </p:nvPicPr>
        <p:blipFill>
          <a:blip r:embed="rId6"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0F5F3"/>
          </a:solidFill>
        </p:spPr>
        <p:txBody>
          <a:bodyPr wrap="square" lIns="0" tIns="0" rIns="0" bIns="0" rtlCol="0"/>
          <a:lstStyle/>
          <a:p>
            <a:endParaRPr/>
          </a:p>
        </p:txBody>
      </p:sp>
      <p:pic>
        <p:nvPicPr>
          <p:cNvPr id="3" name="object 3"/>
          <p:cNvPicPr/>
          <p:nvPr/>
        </p:nvPicPr>
        <p:blipFill>
          <a:blip r:embed="rId3" cstate="print"/>
          <a:stretch>
            <a:fillRect/>
          </a:stretch>
        </p:blipFill>
        <p:spPr>
          <a:xfrm>
            <a:off x="8671438" y="0"/>
            <a:ext cx="9616561" cy="10286999"/>
          </a:xfrm>
          <a:prstGeom prst="rect">
            <a:avLst/>
          </a:prstGeom>
        </p:spPr>
      </p:pic>
      <p:pic>
        <p:nvPicPr>
          <p:cNvPr id="4" name="object 4"/>
          <p:cNvPicPr/>
          <p:nvPr/>
        </p:nvPicPr>
        <p:blipFill>
          <a:blip r:embed="rId4" cstate="email">
            <a:extLst>
              <a:ext uri="{28A0092B-C50C-407E-A947-70E740481C1C}">
                <a14:useLocalDpi xmlns:a14="http://schemas.microsoft.com/office/drawing/2010/main"/>
              </a:ext>
            </a:extLst>
          </a:blip>
          <a:stretch>
            <a:fillRect/>
          </a:stretch>
        </p:blipFill>
        <p:spPr>
          <a:xfrm>
            <a:off x="1247775" y="2295448"/>
            <a:ext cx="114300" cy="114300"/>
          </a:xfrm>
          <a:prstGeom prst="rect">
            <a:avLst/>
          </a:prstGeom>
        </p:spPr>
      </p:pic>
      <p:pic>
        <p:nvPicPr>
          <p:cNvPr id="5" name="object 5"/>
          <p:cNvPicPr/>
          <p:nvPr/>
        </p:nvPicPr>
        <p:blipFill>
          <a:blip r:embed="rId5" cstate="email">
            <a:extLst>
              <a:ext uri="{28A0092B-C50C-407E-A947-70E740481C1C}">
                <a14:useLocalDpi xmlns:a14="http://schemas.microsoft.com/office/drawing/2010/main"/>
              </a:ext>
            </a:extLst>
          </a:blip>
          <a:stretch>
            <a:fillRect/>
          </a:stretch>
        </p:blipFill>
        <p:spPr>
          <a:xfrm>
            <a:off x="1247771" y="3133666"/>
            <a:ext cx="114299" cy="114299"/>
          </a:xfrm>
          <a:prstGeom prst="rect">
            <a:avLst/>
          </a:prstGeom>
        </p:spPr>
      </p:pic>
      <p:pic>
        <p:nvPicPr>
          <p:cNvPr id="6" name="object 6"/>
          <p:cNvPicPr/>
          <p:nvPr/>
        </p:nvPicPr>
        <p:blipFill>
          <a:blip r:embed="rId4" cstate="email">
            <a:extLst>
              <a:ext uri="{28A0092B-C50C-407E-A947-70E740481C1C}">
                <a14:useLocalDpi xmlns:a14="http://schemas.microsoft.com/office/drawing/2010/main"/>
              </a:ext>
            </a:extLst>
          </a:blip>
          <a:stretch>
            <a:fillRect/>
          </a:stretch>
        </p:blipFill>
        <p:spPr>
          <a:xfrm>
            <a:off x="1247771" y="3971864"/>
            <a:ext cx="114299" cy="114299"/>
          </a:xfrm>
          <a:prstGeom prst="rect">
            <a:avLst/>
          </a:prstGeom>
        </p:spPr>
      </p:pic>
      <p:sp>
        <p:nvSpPr>
          <p:cNvPr id="7" name="object 7"/>
          <p:cNvSpPr txBox="1"/>
          <p:nvPr/>
        </p:nvSpPr>
        <p:spPr>
          <a:xfrm>
            <a:off x="1015994" y="2096079"/>
            <a:ext cx="6540500" cy="4216400"/>
          </a:xfrm>
          <a:prstGeom prst="rect">
            <a:avLst/>
          </a:prstGeom>
        </p:spPr>
        <p:txBody>
          <a:bodyPr vert="horz" wrap="square" lIns="0" tIns="12700" rIns="0" bIns="0" rtlCol="0">
            <a:spAutoFit/>
          </a:bodyPr>
          <a:lstStyle/>
          <a:p>
            <a:pPr marL="530225" marR="396240">
              <a:lnSpc>
                <a:spcPct val="114599"/>
              </a:lnSpc>
              <a:spcBef>
                <a:spcPts val="100"/>
              </a:spcBef>
            </a:pPr>
            <a:r>
              <a:rPr sz="2400" spc="-70" dirty="0">
                <a:latin typeface="Verdana"/>
                <a:cs typeface="Verdana"/>
              </a:rPr>
              <a:t>Before</a:t>
            </a:r>
            <a:r>
              <a:rPr sz="2400" spc="-125" dirty="0">
                <a:latin typeface="Verdana"/>
                <a:cs typeface="Verdana"/>
              </a:rPr>
              <a:t> </a:t>
            </a:r>
            <a:r>
              <a:rPr sz="2400" spc="-45" dirty="0">
                <a:latin typeface="Verdana"/>
                <a:cs typeface="Verdana"/>
              </a:rPr>
              <a:t>you</a:t>
            </a:r>
            <a:r>
              <a:rPr sz="2400" spc="-125" dirty="0">
                <a:latin typeface="Verdana"/>
                <a:cs typeface="Verdana"/>
              </a:rPr>
              <a:t> </a:t>
            </a:r>
            <a:r>
              <a:rPr sz="2400" dirty="0">
                <a:latin typeface="Verdana"/>
                <a:cs typeface="Verdana"/>
              </a:rPr>
              <a:t>begin</a:t>
            </a:r>
            <a:r>
              <a:rPr sz="2400" spc="-120" dirty="0">
                <a:latin typeface="Verdana"/>
                <a:cs typeface="Verdana"/>
              </a:rPr>
              <a:t> </a:t>
            </a:r>
            <a:r>
              <a:rPr sz="2400" spc="-45" dirty="0">
                <a:latin typeface="Verdana"/>
                <a:cs typeface="Verdana"/>
              </a:rPr>
              <a:t>cleaning,</a:t>
            </a:r>
            <a:r>
              <a:rPr sz="2400" spc="-125" dirty="0">
                <a:latin typeface="Verdana"/>
                <a:cs typeface="Verdana"/>
              </a:rPr>
              <a:t> </a:t>
            </a:r>
            <a:r>
              <a:rPr sz="2400" dirty="0">
                <a:latin typeface="Verdana"/>
                <a:cs typeface="Verdana"/>
              </a:rPr>
              <a:t>assess</a:t>
            </a:r>
            <a:r>
              <a:rPr sz="2400" spc="-120" dirty="0">
                <a:latin typeface="Verdana"/>
                <a:cs typeface="Verdana"/>
              </a:rPr>
              <a:t> </a:t>
            </a:r>
            <a:r>
              <a:rPr sz="2400" spc="-25" dirty="0">
                <a:latin typeface="Verdana"/>
                <a:cs typeface="Verdana"/>
              </a:rPr>
              <a:t>the </a:t>
            </a:r>
            <a:r>
              <a:rPr sz="2400" dirty="0">
                <a:latin typeface="Verdana"/>
                <a:cs typeface="Verdana"/>
              </a:rPr>
              <a:t>area</a:t>
            </a:r>
            <a:r>
              <a:rPr sz="2400" spc="-85" dirty="0">
                <a:latin typeface="Verdana"/>
                <a:cs typeface="Verdana"/>
              </a:rPr>
              <a:t> </a:t>
            </a:r>
            <a:r>
              <a:rPr sz="2400" spc="-45" dirty="0">
                <a:latin typeface="Verdana"/>
                <a:cs typeface="Verdana"/>
              </a:rPr>
              <a:t>you</a:t>
            </a:r>
            <a:r>
              <a:rPr sz="2400" spc="-85" dirty="0">
                <a:latin typeface="Verdana"/>
                <a:cs typeface="Verdana"/>
              </a:rPr>
              <a:t> </a:t>
            </a:r>
            <a:r>
              <a:rPr sz="2400" spc="-125" dirty="0">
                <a:latin typeface="Verdana"/>
                <a:cs typeface="Verdana"/>
              </a:rPr>
              <a:t>will</a:t>
            </a:r>
            <a:r>
              <a:rPr sz="2400" spc="-80" dirty="0">
                <a:latin typeface="Verdana"/>
                <a:cs typeface="Verdana"/>
              </a:rPr>
              <a:t> </a:t>
            </a:r>
            <a:r>
              <a:rPr sz="2400" dirty="0">
                <a:latin typeface="Verdana"/>
                <a:cs typeface="Verdana"/>
              </a:rPr>
              <a:t>be</a:t>
            </a:r>
            <a:r>
              <a:rPr sz="2400" spc="-85" dirty="0">
                <a:latin typeface="Verdana"/>
                <a:cs typeface="Verdana"/>
              </a:rPr>
              <a:t> </a:t>
            </a:r>
            <a:r>
              <a:rPr sz="2400" spc="-100" dirty="0">
                <a:latin typeface="Verdana"/>
                <a:cs typeface="Verdana"/>
              </a:rPr>
              <a:t>working</a:t>
            </a:r>
            <a:r>
              <a:rPr sz="2400" spc="-85" dirty="0">
                <a:latin typeface="Verdana"/>
                <a:cs typeface="Verdana"/>
              </a:rPr>
              <a:t> </a:t>
            </a:r>
            <a:r>
              <a:rPr sz="2400" spc="-25" dirty="0">
                <a:latin typeface="Verdana"/>
                <a:cs typeface="Verdana"/>
              </a:rPr>
              <a:t>in.</a:t>
            </a:r>
            <a:endParaRPr sz="2400">
              <a:latin typeface="Verdana"/>
              <a:cs typeface="Verdana"/>
            </a:endParaRPr>
          </a:p>
          <a:p>
            <a:pPr marL="530225" marR="5080">
              <a:lnSpc>
                <a:spcPct val="114599"/>
              </a:lnSpc>
            </a:pPr>
            <a:r>
              <a:rPr sz="2400" spc="-125" dirty="0">
                <a:latin typeface="Verdana"/>
                <a:cs typeface="Verdana"/>
              </a:rPr>
              <a:t>Identify</a:t>
            </a:r>
            <a:r>
              <a:rPr sz="2400" spc="-110" dirty="0">
                <a:latin typeface="Verdana"/>
                <a:cs typeface="Verdana"/>
              </a:rPr>
              <a:t> </a:t>
            </a:r>
            <a:r>
              <a:rPr sz="2400" spc="-10" dirty="0">
                <a:latin typeface="Verdana"/>
                <a:cs typeface="Verdana"/>
              </a:rPr>
              <a:t>any</a:t>
            </a:r>
            <a:r>
              <a:rPr sz="2400" spc="-110" dirty="0">
                <a:latin typeface="Verdana"/>
                <a:cs typeface="Verdana"/>
              </a:rPr>
              <a:t> </a:t>
            </a:r>
            <a:r>
              <a:rPr sz="2400" spc="-35" dirty="0">
                <a:latin typeface="Verdana"/>
                <a:cs typeface="Verdana"/>
              </a:rPr>
              <a:t>potential</a:t>
            </a:r>
            <a:r>
              <a:rPr sz="2400" spc="-110" dirty="0">
                <a:latin typeface="Verdana"/>
                <a:cs typeface="Verdana"/>
              </a:rPr>
              <a:t> </a:t>
            </a:r>
            <a:r>
              <a:rPr sz="2400" spc="-85" dirty="0">
                <a:latin typeface="Verdana"/>
                <a:cs typeface="Verdana"/>
              </a:rPr>
              <a:t>hazards,</a:t>
            </a:r>
            <a:r>
              <a:rPr sz="2400" spc="-105" dirty="0">
                <a:latin typeface="Verdana"/>
                <a:cs typeface="Verdana"/>
              </a:rPr>
              <a:t> </a:t>
            </a:r>
            <a:r>
              <a:rPr sz="2400" spc="-10" dirty="0">
                <a:latin typeface="Verdana"/>
                <a:cs typeface="Verdana"/>
              </a:rPr>
              <a:t>delicate </a:t>
            </a:r>
            <a:r>
              <a:rPr sz="2400" spc="-120" dirty="0">
                <a:latin typeface="Verdana"/>
                <a:cs typeface="Verdana"/>
              </a:rPr>
              <a:t>items,</a:t>
            </a:r>
            <a:r>
              <a:rPr sz="2400" spc="-100" dirty="0">
                <a:latin typeface="Verdana"/>
                <a:cs typeface="Verdana"/>
              </a:rPr>
              <a:t> </a:t>
            </a:r>
            <a:r>
              <a:rPr sz="2400" spc="-65" dirty="0">
                <a:latin typeface="Verdana"/>
                <a:cs typeface="Verdana"/>
              </a:rPr>
              <a:t>or</a:t>
            </a:r>
            <a:r>
              <a:rPr sz="2400" spc="-95" dirty="0">
                <a:latin typeface="Verdana"/>
                <a:cs typeface="Verdana"/>
              </a:rPr>
              <a:t> </a:t>
            </a:r>
            <a:r>
              <a:rPr sz="2400" dirty="0">
                <a:latin typeface="Verdana"/>
                <a:cs typeface="Verdana"/>
              </a:rPr>
              <a:t>specific</a:t>
            </a:r>
            <a:r>
              <a:rPr sz="2400" spc="-95" dirty="0">
                <a:latin typeface="Verdana"/>
                <a:cs typeface="Verdana"/>
              </a:rPr>
              <a:t> </a:t>
            </a:r>
            <a:r>
              <a:rPr sz="2400" dirty="0">
                <a:latin typeface="Verdana"/>
                <a:cs typeface="Verdana"/>
              </a:rPr>
              <a:t>cleaning</a:t>
            </a:r>
            <a:r>
              <a:rPr sz="2400" spc="-100" dirty="0">
                <a:latin typeface="Verdana"/>
                <a:cs typeface="Verdana"/>
              </a:rPr>
              <a:t> </a:t>
            </a:r>
            <a:r>
              <a:rPr sz="2400" spc="-65" dirty="0">
                <a:latin typeface="Verdana"/>
                <a:cs typeface="Verdana"/>
              </a:rPr>
              <a:t>requirements. </a:t>
            </a:r>
            <a:r>
              <a:rPr sz="2400" spc="-95" dirty="0">
                <a:latin typeface="Verdana"/>
                <a:cs typeface="Verdana"/>
              </a:rPr>
              <a:t>Take</a:t>
            </a:r>
            <a:r>
              <a:rPr sz="2400" spc="-125" dirty="0">
                <a:latin typeface="Verdana"/>
                <a:cs typeface="Verdana"/>
              </a:rPr>
              <a:t> </a:t>
            </a:r>
            <a:r>
              <a:rPr sz="2400" spc="-25" dirty="0">
                <a:latin typeface="Verdana"/>
                <a:cs typeface="Verdana"/>
              </a:rPr>
              <a:t>note</a:t>
            </a:r>
            <a:r>
              <a:rPr sz="2400" spc="-135" dirty="0">
                <a:latin typeface="Verdana"/>
                <a:cs typeface="Verdana"/>
              </a:rPr>
              <a:t> </a:t>
            </a:r>
            <a:r>
              <a:rPr sz="2400" dirty="0">
                <a:latin typeface="Verdana"/>
                <a:cs typeface="Verdana"/>
              </a:rPr>
              <a:t>of</a:t>
            </a:r>
            <a:r>
              <a:rPr sz="2400" spc="-130" dirty="0">
                <a:latin typeface="Verdana"/>
                <a:cs typeface="Verdana"/>
              </a:rPr>
              <a:t> </a:t>
            </a:r>
            <a:r>
              <a:rPr sz="2400" spc="-10" dirty="0">
                <a:latin typeface="Verdana"/>
                <a:cs typeface="Verdana"/>
              </a:rPr>
              <a:t>any</a:t>
            </a:r>
            <a:r>
              <a:rPr sz="2400" spc="-130" dirty="0">
                <a:latin typeface="Verdana"/>
                <a:cs typeface="Verdana"/>
              </a:rPr>
              <a:t> </a:t>
            </a:r>
            <a:r>
              <a:rPr sz="2400" dirty="0">
                <a:latin typeface="Verdana"/>
                <a:cs typeface="Verdana"/>
              </a:rPr>
              <a:t>specific</a:t>
            </a:r>
            <a:r>
              <a:rPr sz="2400" spc="-125" dirty="0">
                <a:latin typeface="Verdana"/>
                <a:cs typeface="Verdana"/>
              </a:rPr>
              <a:t> </a:t>
            </a:r>
            <a:r>
              <a:rPr sz="2400" spc="-10" dirty="0">
                <a:latin typeface="Verdana"/>
                <a:cs typeface="Verdana"/>
              </a:rPr>
              <a:t>cleaning </a:t>
            </a:r>
            <a:r>
              <a:rPr sz="2400" dirty="0">
                <a:latin typeface="Verdana"/>
                <a:cs typeface="Verdana"/>
              </a:rPr>
              <a:t>products</a:t>
            </a:r>
            <a:r>
              <a:rPr sz="2400" spc="-135" dirty="0">
                <a:latin typeface="Verdana"/>
                <a:cs typeface="Verdana"/>
              </a:rPr>
              <a:t> </a:t>
            </a:r>
            <a:r>
              <a:rPr sz="2400" spc="-65" dirty="0">
                <a:latin typeface="Verdana"/>
                <a:cs typeface="Verdana"/>
              </a:rPr>
              <a:t>or</a:t>
            </a:r>
            <a:r>
              <a:rPr sz="2400" spc="-135" dirty="0">
                <a:latin typeface="Verdana"/>
                <a:cs typeface="Verdana"/>
              </a:rPr>
              <a:t> </a:t>
            </a:r>
            <a:r>
              <a:rPr sz="2400" spc="-45" dirty="0">
                <a:latin typeface="Verdana"/>
                <a:cs typeface="Verdana"/>
              </a:rPr>
              <a:t>tools</a:t>
            </a:r>
            <a:r>
              <a:rPr sz="2400" spc="-135" dirty="0">
                <a:latin typeface="Verdana"/>
                <a:cs typeface="Verdana"/>
              </a:rPr>
              <a:t> </a:t>
            </a:r>
            <a:r>
              <a:rPr sz="2400" spc="-10" dirty="0">
                <a:latin typeface="Verdana"/>
                <a:cs typeface="Verdana"/>
              </a:rPr>
              <a:t>needed</a:t>
            </a:r>
            <a:endParaRPr sz="2400">
              <a:latin typeface="Verdana"/>
              <a:cs typeface="Verdana"/>
            </a:endParaRPr>
          </a:p>
          <a:p>
            <a:pPr>
              <a:lnSpc>
                <a:spcPct val="100000"/>
              </a:lnSpc>
              <a:spcBef>
                <a:spcPts val="380"/>
              </a:spcBef>
            </a:pPr>
            <a:endParaRPr sz="2400">
              <a:latin typeface="Verdana"/>
              <a:cs typeface="Verdana"/>
            </a:endParaRPr>
          </a:p>
          <a:p>
            <a:pPr marL="12700" marR="469265" algn="just">
              <a:lnSpc>
                <a:spcPct val="114599"/>
              </a:lnSpc>
            </a:pPr>
            <a:r>
              <a:rPr sz="2400" spc="-70" dirty="0">
                <a:latin typeface="Verdana"/>
                <a:cs typeface="Verdana"/>
              </a:rPr>
              <a:t>You</a:t>
            </a:r>
            <a:r>
              <a:rPr sz="2400" spc="-145" dirty="0">
                <a:latin typeface="Verdana"/>
                <a:cs typeface="Verdana"/>
              </a:rPr>
              <a:t> </a:t>
            </a:r>
            <a:r>
              <a:rPr sz="2400" spc="-130" dirty="0">
                <a:latin typeface="Verdana"/>
                <a:cs typeface="Verdana"/>
              </a:rPr>
              <a:t>will</a:t>
            </a:r>
            <a:r>
              <a:rPr sz="2400" spc="-80" dirty="0">
                <a:latin typeface="Verdana"/>
                <a:cs typeface="Verdana"/>
              </a:rPr>
              <a:t> </a:t>
            </a:r>
            <a:r>
              <a:rPr sz="2400" dirty="0">
                <a:latin typeface="Verdana"/>
                <a:cs typeface="Verdana"/>
              </a:rPr>
              <a:t>also</a:t>
            </a:r>
            <a:r>
              <a:rPr sz="2400" spc="-150" dirty="0">
                <a:latin typeface="Verdana"/>
                <a:cs typeface="Verdana"/>
              </a:rPr>
              <a:t> </a:t>
            </a:r>
            <a:r>
              <a:rPr sz="2400" dirty="0">
                <a:latin typeface="Verdana"/>
                <a:cs typeface="Verdana"/>
              </a:rPr>
              <a:t>need</a:t>
            </a:r>
            <a:r>
              <a:rPr sz="2400" spc="-120" dirty="0">
                <a:latin typeface="Verdana"/>
                <a:cs typeface="Verdana"/>
              </a:rPr>
              <a:t> </a:t>
            </a:r>
            <a:r>
              <a:rPr sz="2400" spc="-10" dirty="0">
                <a:latin typeface="Verdana"/>
                <a:cs typeface="Verdana"/>
              </a:rPr>
              <a:t>to</a:t>
            </a:r>
            <a:r>
              <a:rPr sz="2400" spc="-125" dirty="0">
                <a:latin typeface="Verdana"/>
                <a:cs typeface="Verdana"/>
              </a:rPr>
              <a:t> </a:t>
            </a:r>
            <a:r>
              <a:rPr sz="2400" spc="-55" dirty="0">
                <a:latin typeface="Verdana"/>
                <a:cs typeface="Verdana"/>
              </a:rPr>
              <a:t>ensure</a:t>
            </a:r>
            <a:r>
              <a:rPr sz="2400" spc="-125" dirty="0">
                <a:latin typeface="Verdana"/>
                <a:cs typeface="Verdana"/>
              </a:rPr>
              <a:t> </a:t>
            </a:r>
            <a:r>
              <a:rPr sz="2400" spc="-45" dirty="0">
                <a:latin typeface="Verdana"/>
                <a:cs typeface="Verdana"/>
              </a:rPr>
              <a:t>that</a:t>
            </a:r>
            <a:r>
              <a:rPr sz="2400" spc="-125" dirty="0">
                <a:latin typeface="Verdana"/>
                <a:cs typeface="Verdana"/>
              </a:rPr>
              <a:t> </a:t>
            </a:r>
            <a:r>
              <a:rPr sz="2400" spc="-45" dirty="0">
                <a:latin typeface="Verdana"/>
                <a:cs typeface="Verdana"/>
              </a:rPr>
              <a:t>you</a:t>
            </a:r>
            <a:r>
              <a:rPr sz="2400" spc="-120" dirty="0">
                <a:latin typeface="Verdana"/>
                <a:cs typeface="Verdana"/>
              </a:rPr>
              <a:t> </a:t>
            </a:r>
            <a:r>
              <a:rPr sz="2400" spc="-25" dirty="0">
                <a:latin typeface="Verdana"/>
                <a:cs typeface="Verdana"/>
              </a:rPr>
              <a:t>are </a:t>
            </a:r>
            <a:r>
              <a:rPr sz="2400" spc="-30" dirty="0">
                <a:latin typeface="Verdana"/>
                <a:cs typeface="Verdana"/>
              </a:rPr>
              <a:t>familiar</a:t>
            </a:r>
            <a:r>
              <a:rPr sz="2400" spc="-165" dirty="0">
                <a:latin typeface="Verdana"/>
                <a:cs typeface="Verdana"/>
              </a:rPr>
              <a:t> </a:t>
            </a:r>
            <a:r>
              <a:rPr sz="2400" spc="-110" dirty="0">
                <a:latin typeface="Verdana"/>
                <a:cs typeface="Verdana"/>
              </a:rPr>
              <a:t>with</a:t>
            </a:r>
            <a:r>
              <a:rPr sz="2400" spc="-105" dirty="0">
                <a:latin typeface="Verdana"/>
                <a:cs typeface="Verdana"/>
              </a:rPr>
              <a:t> </a:t>
            </a:r>
            <a:r>
              <a:rPr sz="2400" spc="-100" dirty="0">
                <a:latin typeface="Verdana"/>
                <a:cs typeface="Verdana"/>
              </a:rPr>
              <a:t>your</a:t>
            </a:r>
            <a:r>
              <a:rPr sz="2400" spc="-110" dirty="0">
                <a:latin typeface="Verdana"/>
                <a:cs typeface="Verdana"/>
              </a:rPr>
              <a:t> </a:t>
            </a:r>
            <a:r>
              <a:rPr sz="2400" spc="-25" dirty="0">
                <a:latin typeface="Verdana"/>
                <a:cs typeface="Verdana"/>
              </a:rPr>
              <a:t>workplace</a:t>
            </a:r>
            <a:r>
              <a:rPr sz="2400" spc="-130" dirty="0">
                <a:latin typeface="Verdana"/>
                <a:cs typeface="Verdana"/>
              </a:rPr>
              <a:t> </a:t>
            </a:r>
            <a:r>
              <a:rPr sz="2400" spc="-10" dirty="0">
                <a:latin typeface="Verdana"/>
                <a:cs typeface="Verdana"/>
              </a:rPr>
              <a:t>policies</a:t>
            </a:r>
            <a:r>
              <a:rPr sz="2400" spc="-125" dirty="0">
                <a:latin typeface="Verdana"/>
                <a:cs typeface="Verdana"/>
              </a:rPr>
              <a:t> </a:t>
            </a:r>
            <a:r>
              <a:rPr sz="2400" spc="-25" dirty="0">
                <a:latin typeface="Verdana"/>
                <a:cs typeface="Verdana"/>
              </a:rPr>
              <a:t>and </a:t>
            </a:r>
            <a:r>
              <a:rPr sz="2400" spc="-10" dirty="0">
                <a:latin typeface="Verdana"/>
                <a:cs typeface="Verdana"/>
              </a:rPr>
              <a:t>procedures.</a:t>
            </a:r>
            <a:endParaRPr sz="2400">
              <a:latin typeface="Verdana"/>
              <a:cs typeface="Verdana"/>
            </a:endParaRPr>
          </a:p>
        </p:txBody>
      </p:sp>
      <p:pic>
        <p:nvPicPr>
          <p:cNvPr id="8" name="object 8">
            <a:hlinkClick r:id="rId6" action="ppaction://hlinksldjump"/>
          </p:cNvPr>
          <p:cNvPicPr/>
          <p:nvPr/>
        </p:nvPicPr>
        <p:blipFill>
          <a:blip r:embed="rId7"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
        <p:nvSpPr>
          <p:cNvPr id="9" name="object 9"/>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65" dirty="0"/>
              <a:t>Preparing</a:t>
            </a:r>
            <a:r>
              <a:rPr spc="-180" dirty="0"/>
              <a:t> </a:t>
            </a:r>
            <a:r>
              <a:rPr spc="-170" dirty="0"/>
              <a:t>to</a:t>
            </a:r>
            <a:r>
              <a:rPr spc="-175" dirty="0"/>
              <a:t> </a:t>
            </a:r>
            <a:r>
              <a:rPr spc="-10" dirty="0"/>
              <a:t>clean</a:t>
            </a:r>
          </a:p>
        </p:txBody>
      </p:sp>
      <p:sp>
        <p:nvSpPr>
          <p:cNvPr id="10" name="TextBox 9">
            <a:extLst>
              <a:ext uri="{FF2B5EF4-FFF2-40B4-BE49-F238E27FC236}">
                <a16:creationId xmlns:a16="http://schemas.microsoft.com/office/drawing/2014/main" id="{A7F84DC6-DA34-4A0C-1410-AC14917B44A9}"/>
              </a:ext>
            </a:extLst>
          </p:cNvPr>
          <p:cNvSpPr txBox="1"/>
          <p:nvPr/>
        </p:nvSpPr>
        <p:spPr>
          <a:xfrm>
            <a:off x="1362070" y="8214598"/>
            <a:ext cx="3429000" cy="369332"/>
          </a:xfrm>
          <a:prstGeom prst="rect">
            <a:avLst/>
          </a:prstGeom>
          <a:noFill/>
        </p:spPr>
        <p:txBody>
          <a:bodyPr wrap="square" rtlCol="0">
            <a:spAutoFit/>
          </a:bodyPr>
          <a:lstStyle/>
          <a:p>
            <a:r>
              <a:rPr lang="en-AU" sz="1800" u="sng" dirty="0">
                <a:solidFill>
                  <a:srgbClr val="0563C1"/>
                </a:solidFill>
                <a:effectLst/>
                <a:highlight>
                  <a:srgbClr val="FFFFFF"/>
                </a:highlight>
                <a:latin typeface="Calibri" panose="020F0502020204030204" pitchFamily="34" charset="0"/>
                <a:ea typeface="Times New Roman" panose="02020603050405020304" pitchFamily="18" charset="0"/>
                <a:hlinkClick r:id="rId8"/>
              </a:rPr>
              <a:t>Video: Standard precautions</a:t>
            </a:r>
            <a:r>
              <a:rPr lang="en-AU" sz="1800" dirty="0">
                <a:solidFill>
                  <a:srgbClr val="000000"/>
                </a:solidFill>
                <a:effectLst/>
                <a:highlight>
                  <a:srgbClr val="FFFFFF"/>
                </a:highlight>
                <a:latin typeface="Calibri" panose="020F0502020204030204" pitchFamily="34" charset="0"/>
                <a:ea typeface="Times New Roman" panose="02020603050405020304" pitchFamily="18" charset="0"/>
              </a:rPr>
              <a:t> </a:t>
            </a:r>
            <a:endParaRPr lang="en-AU"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08090F"/>
          </a:solidFill>
        </p:spPr>
        <p:txBody>
          <a:bodyPr wrap="square" lIns="0" tIns="0" rIns="0" bIns="0" rtlCol="0"/>
          <a:lstStyle/>
          <a:p>
            <a:endParaRPr/>
          </a:p>
        </p:txBody>
      </p:sp>
      <p:pic>
        <p:nvPicPr>
          <p:cNvPr id="3" name="object 3"/>
          <p:cNvPicPr/>
          <p:nvPr/>
        </p:nvPicPr>
        <p:blipFill>
          <a:blip r:embed="rId2" cstate="print"/>
          <a:stretch>
            <a:fillRect/>
          </a:stretch>
        </p:blipFill>
        <p:spPr>
          <a:xfrm>
            <a:off x="0" y="0"/>
            <a:ext cx="18287999" cy="5458236"/>
          </a:xfrm>
          <a:prstGeom prst="rect">
            <a:avLst/>
          </a:prstGeom>
        </p:spPr>
      </p:pic>
      <p:sp>
        <p:nvSpPr>
          <p:cNvPr id="4" name="object 4"/>
          <p:cNvSpPr txBox="1"/>
          <p:nvPr/>
        </p:nvSpPr>
        <p:spPr>
          <a:xfrm>
            <a:off x="1016000" y="6983612"/>
            <a:ext cx="6581775" cy="1701800"/>
          </a:xfrm>
          <a:prstGeom prst="rect">
            <a:avLst/>
          </a:prstGeom>
        </p:spPr>
        <p:txBody>
          <a:bodyPr vert="horz" wrap="square" lIns="0" tIns="12700" rIns="0" bIns="0" rtlCol="0">
            <a:spAutoFit/>
          </a:bodyPr>
          <a:lstStyle/>
          <a:p>
            <a:pPr marL="12700" marR="5080" algn="just">
              <a:lnSpc>
                <a:spcPct val="114599"/>
              </a:lnSpc>
              <a:spcBef>
                <a:spcPts val="100"/>
              </a:spcBef>
            </a:pPr>
            <a:r>
              <a:rPr sz="2400" dirty="0">
                <a:solidFill>
                  <a:srgbClr val="FFFFFF"/>
                </a:solidFill>
                <a:latin typeface="Verdana"/>
                <a:cs typeface="Verdana"/>
              </a:rPr>
              <a:t>A</a:t>
            </a:r>
            <a:r>
              <a:rPr sz="2400" spc="-120" dirty="0">
                <a:solidFill>
                  <a:srgbClr val="FFFFFF"/>
                </a:solidFill>
                <a:latin typeface="Verdana"/>
                <a:cs typeface="Verdana"/>
              </a:rPr>
              <a:t> </a:t>
            </a:r>
            <a:r>
              <a:rPr sz="2400" dirty="0">
                <a:solidFill>
                  <a:srgbClr val="FFFFFF"/>
                </a:solidFill>
                <a:latin typeface="Verdana"/>
                <a:cs typeface="Verdana"/>
              </a:rPr>
              <a:t>cleaning</a:t>
            </a:r>
            <a:r>
              <a:rPr sz="2400" spc="-120" dirty="0">
                <a:solidFill>
                  <a:srgbClr val="FFFFFF"/>
                </a:solidFill>
                <a:latin typeface="Verdana"/>
                <a:cs typeface="Verdana"/>
              </a:rPr>
              <a:t> </a:t>
            </a:r>
            <a:r>
              <a:rPr sz="2400" dirty="0">
                <a:solidFill>
                  <a:srgbClr val="FFFFFF"/>
                </a:solidFill>
                <a:latin typeface="Verdana"/>
                <a:cs typeface="Verdana"/>
              </a:rPr>
              <a:t>log</a:t>
            </a:r>
            <a:r>
              <a:rPr sz="2400" spc="-120" dirty="0">
                <a:solidFill>
                  <a:srgbClr val="FFFFFF"/>
                </a:solidFill>
                <a:latin typeface="Verdana"/>
                <a:cs typeface="Verdana"/>
              </a:rPr>
              <a:t> </a:t>
            </a:r>
            <a:r>
              <a:rPr sz="2400" spc="-75" dirty="0">
                <a:solidFill>
                  <a:srgbClr val="FFFFFF"/>
                </a:solidFill>
                <a:latin typeface="Verdana"/>
                <a:cs typeface="Verdana"/>
              </a:rPr>
              <a:t>is</a:t>
            </a:r>
            <a:r>
              <a:rPr sz="2400" spc="-114" dirty="0">
                <a:solidFill>
                  <a:srgbClr val="FFFFFF"/>
                </a:solidFill>
                <a:latin typeface="Verdana"/>
                <a:cs typeface="Verdana"/>
              </a:rPr>
              <a:t> </a:t>
            </a:r>
            <a:r>
              <a:rPr sz="2400" spc="140" dirty="0">
                <a:solidFill>
                  <a:srgbClr val="FFFFFF"/>
                </a:solidFill>
                <a:latin typeface="Verdana"/>
                <a:cs typeface="Verdana"/>
              </a:rPr>
              <a:t>a</a:t>
            </a:r>
            <a:r>
              <a:rPr sz="2400" spc="-120" dirty="0">
                <a:solidFill>
                  <a:srgbClr val="FFFFFF"/>
                </a:solidFill>
                <a:latin typeface="Verdana"/>
                <a:cs typeface="Verdana"/>
              </a:rPr>
              <a:t> </a:t>
            </a:r>
            <a:r>
              <a:rPr sz="2400" dirty="0">
                <a:solidFill>
                  <a:srgbClr val="FFFFFF"/>
                </a:solidFill>
                <a:latin typeface="Verdana"/>
                <a:cs typeface="Verdana"/>
              </a:rPr>
              <a:t>document</a:t>
            </a:r>
            <a:r>
              <a:rPr sz="2400" spc="-120" dirty="0">
                <a:solidFill>
                  <a:srgbClr val="FFFFFF"/>
                </a:solidFill>
                <a:latin typeface="Verdana"/>
                <a:cs typeface="Verdana"/>
              </a:rPr>
              <a:t> </a:t>
            </a:r>
            <a:r>
              <a:rPr sz="2400" spc="-45" dirty="0">
                <a:solidFill>
                  <a:srgbClr val="FFFFFF"/>
                </a:solidFill>
                <a:latin typeface="Verdana"/>
                <a:cs typeface="Verdana"/>
              </a:rPr>
              <a:t>that</a:t>
            </a:r>
            <a:r>
              <a:rPr sz="2400" spc="-114" dirty="0">
                <a:solidFill>
                  <a:srgbClr val="FFFFFF"/>
                </a:solidFill>
                <a:latin typeface="Verdana"/>
                <a:cs typeface="Verdana"/>
              </a:rPr>
              <a:t> </a:t>
            </a:r>
            <a:r>
              <a:rPr sz="2400" spc="-20" dirty="0">
                <a:solidFill>
                  <a:srgbClr val="FFFFFF"/>
                </a:solidFill>
                <a:latin typeface="Verdana"/>
                <a:cs typeface="Verdana"/>
              </a:rPr>
              <a:t>details</a:t>
            </a:r>
            <a:r>
              <a:rPr sz="2400" spc="-120" dirty="0">
                <a:solidFill>
                  <a:srgbClr val="FFFFFF"/>
                </a:solidFill>
                <a:latin typeface="Verdana"/>
                <a:cs typeface="Verdana"/>
              </a:rPr>
              <a:t> </a:t>
            </a:r>
            <a:r>
              <a:rPr sz="2400" spc="-25" dirty="0">
                <a:solidFill>
                  <a:srgbClr val="FFFFFF"/>
                </a:solidFill>
                <a:latin typeface="Verdana"/>
                <a:cs typeface="Verdana"/>
              </a:rPr>
              <a:t>all </a:t>
            </a:r>
            <a:r>
              <a:rPr sz="2400" dirty="0">
                <a:solidFill>
                  <a:srgbClr val="FFFFFF"/>
                </a:solidFill>
                <a:latin typeface="Verdana"/>
                <a:cs typeface="Verdana"/>
              </a:rPr>
              <a:t>cleaning</a:t>
            </a:r>
            <a:r>
              <a:rPr sz="2400" spc="-75" dirty="0">
                <a:solidFill>
                  <a:srgbClr val="FFFFFF"/>
                </a:solidFill>
                <a:latin typeface="Verdana"/>
                <a:cs typeface="Verdana"/>
              </a:rPr>
              <a:t> </a:t>
            </a:r>
            <a:r>
              <a:rPr sz="2400" spc="-65" dirty="0">
                <a:solidFill>
                  <a:srgbClr val="FFFFFF"/>
                </a:solidFill>
                <a:latin typeface="Verdana"/>
                <a:cs typeface="Verdana"/>
              </a:rPr>
              <a:t>tasks</a:t>
            </a:r>
            <a:r>
              <a:rPr sz="2400" spc="-70" dirty="0">
                <a:solidFill>
                  <a:srgbClr val="FFFFFF"/>
                </a:solidFill>
                <a:latin typeface="Verdana"/>
                <a:cs typeface="Verdana"/>
              </a:rPr>
              <a:t> </a:t>
            </a:r>
            <a:r>
              <a:rPr sz="2400" spc="-45" dirty="0">
                <a:solidFill>
                  <a:srgbClr val="FFFFFF"/>
                </a:solidFill>
                <a:latin typeface="Verdana"/>
                <a:cs typeface="Verdana"/>
              </a:rPr>
              <a:t>that</a:t>
            </a:r>
            <a:r>
              <a:rPr sz="2400" spc="-75" dirty="0">
                <a:solidFill>
                  <a:srgbClr val="FFFFFF"/>
                </a:solidFill>
                <a:latin typeface="Verdana"/>
                <a:cs typeface="Verdana"/>
              </a:rPr>
              <a:t> </a:t>
            </a:r>
            <a:r>
              <a:rPr sz="2400" spc="-40" dirty="0">
                <a:solidFill>
                  <a:srgbClr val="FFFFFF"/>
                </a:solidFill>
                <a:latin typeface="Verdana"/>
                <a:cs typeface="Verdana"/>
              </a:rPr>
              <a:t>must</a:t>
            </a:r>
            <a:r>
              <a:rPr sz="2400" spc="-70" dirty="0">
                <a:solidFill>
                  <a:srgbClr val="FFFFFF"/>
                </a:solidFill>
                <a:latin typeface="Verdana"/>
                <a:cs typeface="Verdana"/>
              </a:rPr>
              <a:t> </a:t>
            </a:r>
            <a:r>
              <a:rPr sz="2400" dirty="0">
                <a:solidFill>
                  <a:srgbClr val="FFFFFF"/>
                </a:solidFill>
                <a:latin typeface="Verdana"/>
                <a:cs typeface="Verdana"/>
              </a:rPr>
              <a:t>be</a:t>
            </a:r>
            <a:r>
              <a:rPr sz="2400" spc="-70" dirty="0">
                <a:solidFill>
                  <a:srgbClr val="FFFFFF"/>
                </a:solidFill>
                <a:latin typeface="Verdana"/>
                <a:cs typeface="Verdana"/>
              </a:rPr>
              <a:t> </a:t>
            </a:r>
            <a:r>
              <a:rPr sz="2400" dirty="0">
                <a:solidFill>
                  <a:srgbClr val="FFFFFF"/>
                </a:solidFill>
                <a:latin typeface="Verdana"/>
                <a:cs typeface="Verdana"/>
              </a:rPr>
              <a:t>completed</a:t>
            </a:r>
            <a:r>
              <a:rPr sz="2400" spc="-75" dirty="0">
                <a:solidFill>
                  <a:srgbClr val="FFFFFF"/>
                </a:solidFill>
                <a:latin typeface="Verdana"/>
                <a:cs typeface="Verdana"/>
              </a:rPr>
              <a:t> </a:t>
            </a:r>
            <a:r>
              <a:rPr sz="2400" spc="-140" dirty="0">
                <a:solidFill>
                  <a:srgbClr val="FFFFFF"/>
                </a:solidFill>
                <a:latin typeface="Verdana"/>
                <a:cs typeface="Verdana"/>
              </a:rPr>
              <a:t>in</a:t>
            </a:r>
            <a:r>
              <a:rPr sz="2400" spc="-70" dirty="0">
                <a:solidFill>
                  <a:srgbClr val="FFFFFF"/>
                </a:solidFill>
                <a:latin typeface="Verdana"/>
                <a:cs typeface="Verdana"/>
              </a:rPr>
              <a:t> </a:t>
            </a:r>
            <a:r>
              <a:rPr sz="2400" spc="90" dirty="0">
                <a:solidFill>
                  <a:srgbClr val="FFFFFF"/>
                </a:solidFill>
                <a:latin typeface="Verdana"/>
                <a:cs typeface="Verdana"/>
              </a:rPr>
              <a:t>a </a:t>
            </a:r>
            <a:r>
              <a:rPr sz="2400" spc="-35" dirty="0">
                <a:solidFill>
                  <a:srgbClr val="FFFFFF"/>
                </a:solidFill>
                <a:latin typeface="Verdana"/>
                <a:cs typeface="Verdana"/>
              </a:rPr>
              <a:t>particular</a:t>
            </a:r>
            <a:r>
              <a:rPr sz="2400" spc="-120" dirty="0">
                <a:solidFill>
                  <a:srgbClr val="FFFFFF"/>
                </a:solidFill>
                <a:latin typeface="Verdana"/>
                <a:cs typeface="Verdana"/>
              </a:rPr>
              <a:t> </a:t>
            </a:r>
            <a:r>
              <a:rPr sz="2400" spc="-10" dirty="0">
                <a:solidFill>
                  <a:srgbClr val="FFFFFF"/>
                </a:solidFill>
                <a:latin typeface="Verdana"/>
                <a:cs typeface="Verdana"/>
              </a:rPr>
              <a:t>room,</a:t>
            </a:r>
            <a:endParaRPr sz="2400">
              <a:latin typeface="Verdana"/>
              <a:cs typeface="Verdana"/>
            </a:endParaRPr>
          </a:p>
          <a:p>
            <a:pPr marL="12700" algn="just">
              <a:lnSpc>
                <a:spcPct val="100000"/>
              </a:lnSpc>
              <a:spcBef>
                <a:spcPts val="420"/>
              </a:spcBef>
            </a:pPr>
            <a:r>
              <a:rPr sz="2400" spc="80" dirty="0">
                <a:solidFill>
                  <a:srgbClr val="FFFFFF"/>
                </a:solidFill>
                <a:latin typeface="Verdana"/>
                <a:cs typeface="Verdana"/>
              </a:rPr>
              <a:t>space</a:t>
            </a:r>
            <a:r>
              <a:rPr sz="2400" spc="-130" dirty="0">
                <a:solidFill>
                  <a:srgbClr val="FFFFFF"/>
                </a:solidFill>
                <a:latin typeface="Verdana"/>
                <a:cs typeface="Verdana"/>
              </a:rPr>
              <a:t> </a:t>
            </a:r>
            <a:r>
              <a:rPr sz="2400" spc="-65" dirty="0">
                <a:solidFill>
                  <a:srgbClr val="FFFFFF"/>
                </a:solidFill>
                <a:latin typeface="Verdana"/>
                <a:cs typeface="Verdana"/>
              </a:rPr>
              <a:t>or</a:t>
            </a:r>
            <a:r>
              <a:rPr sz="2400" spc="-130" dirty="0">
                <a:solidFill>
                  <a:srgbClr val="FFFFFF"/>
                </a:solidFill>
                <a:latin typeface="Verdana"/>
                <a:cs typeface="Verdana"/>
              </a:rPr>
              <a:t> </a:t>
            </a:r>
            <a:r>
              <a:rPr sz="2400" spc="-10" dirty="0">
                <a:solidFill>
                  <a:srgbClr val="FFFFFF"/>
                </a:solidFill>
                <a:latin typeface="Verdana"/>
                <a:cs typeface="Verdana"/>
              </a:rPr>
              <a:t>area.</a:t>
            </a:r>
            <a:endParaRPr sz="2400">
              <a:latin typeface="Verdana"/>
              <a:cs typeface="Verdana"/>
            </a:endParaRPr>
          </a:p>
        </p:txBody>
      </p:sp>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8470119" y="7602103"/>
            <a:ext cx="114300" cy="114300"/>
          </a:xfrm>
          <a:prstGeom prst="rect">
            <a:avLst/>
          </a:prstGeom>
        </p:spPr>
      </p:pic>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8470119" y="8021203"/>
            <a:ext cx="114300" cy="114300"/>
          </a:xfrm>
          <a:prstGeom prst="rect">
            <a:avLst/>
          </a:prstGeom>
        </p:spPr>
      </p:pic>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8470119" y="8859404"/>
            <a:ext cx="114300" cy="114300"/>
          </a:xfrm>
          <a:prstGeom prst="rect">
            <a:avLst/>
          </a:prstGeom>
        </p:spPr>
      </p:pic>
      <p:sp>
        <p:nvSpPr>
          <p:cNvPr id="8" name="object 8"/>
          <p:cNvSpPr txBox="1"/>
          <p:nvPr/>
        </p:nvSpPr>
        <p:spPr>
          <a:xfrm>
            <a:off x="8329781" y="6983612"/>
            <a:ext cx="8137525" cy="2540000"/>
          </a:xfrm>
          <a:prstGeom prst="rect">
            <a:avLst/>
          </a:prstGeom>
        </p:spPr>
        <p:txBody>
          <a:bodyPr vert="horz" wrap="square" lIns="0" tIns="66040" rIns="0" bIns="0" rtlCol="0">
            <a:spAutoFit/>
          </a:bodyPr>
          <a:lstStyle/>
          <a:p>
            <a:pPr marL="12700">
              <a:lnSpc>
                <a:spcPct val="100000"/>
              </a:lnSpc>
              <a:spcBef>
                <a:spcPts val="520"/>
              </a:spcBef>
            </a:pPr>
            <a:r>
              <a:rPr sz="2400" dirty="0">
                <a:solidFill>
                  <a:srgbClr val="FFFFFF"/>
                </a:solidFill>
                <a:latin typeface="Verdana"/>
                <a:cs typeface="Verdana"/>
              </a:rPr>
              <a:t>Cleaning</a:t>
            </a:r>
            <a:r>
              <a:rPr sz="2400" spc="-145" dirty="0">
                <a:solidFill>
                  <a:srgbClr val="FFFFFF"/>
                </a:solidFill>
                <a:latin typeface="Verdana"/>
                <a:cs typeface="Verdana"/>
              </a:rPr>
              <a:t> </a:t>
            </a:r>
            <a:r>
              <a:rPr sz="2400" dirty="0">
                <a:solidFill>
                  <a:srgbClr val="FFFFFF"/>
                </a:solidFill>
                <a:latin typeface="Verdana"/>
                <a:cs typeface="Verdana"/>
              </a:rPr>
              <a:t>logs</a:t>
            </a:r>
            <a:r>
              <a:rPr sz="2400" spc="-140" dirty="0">
                <a:solidFill>
                  <a:srgbClr val="FFFFFF"/>
                </a:solidFill>
                <a:latin typeface="Verdana"/>
                <a:cs typeface="Verdana"/>
              </a:rPr>
              <a:t> </a:t>
            </a:r>
            <a:r>
              <a:rPr sz="2400" spc="-65" dirty="0">
                <a:solidFill>
                  <a:srgbClr val="FFFFFF"/>
                </a:solidFill>
                <a:latin typeface="Verdana"/>
                <a:cs typeface="Verdana"/>
              </a:rPr>
              <a:t>require</a:t>
            </a:r>
            <a:r>
              <a:rPr sz="2400" spc="-140" dirty="0">
                <a:solidFill>
                  <a:srgbClr val="FFFFFF"/>
                </a:solidFill>
                <a:latin typeface="Verdana"/>
                <a:cs typeface="Verdana"/>
              </a:rPr>
              <a:t> </a:t>
            </a:r>
            <a:r>
              <a:rPr sz="2400" spc="-55" dirty="0">
                <a:solidFill>
                  <a:srgbClr val="FFFFFF"/>
                </a:solidFill>
                <a:latin typeface="Verdana"/>
                <a:cs typeface="Verdana"/>
              </a:rPr>
              <a:t>the</a:t>
            </a:r>
            <a:r>
              <a:rPr sz="2400" spc="-140" dirty="0">
                <a:solidFill>
                  <a:srgbClr val="FFFFFF"/>
                </a:solidFill>
                <a:latin typeface="Verdana"/>
                <a:cs typeface="Verdana"/>
              </a:rPr>
              <a:t> </a:t>
            </a:r>
            <a:r>
              <a:rPr sz="2400" spc="-45" dirty="0">
                <a:solidFill>
                  <a:srgbClr val="FFFFFF"/>
                </a:solidFill>
                <a:latin typeface="Verdana"/>
                <a:cs typeface="Verdana"/>
              </a:rPr>
              <a:t>following</a:t>
            </a:r>
            <a:r>
              <a:rPr sz="2400" spc="-140" dirty="0">
                <a:solidFill>
                  <a:srgbClr val="FFFFFF"/>
                </a:solidFill>
                <a:latin typeface="Verdana"/>
                <a:cs typeface="Verdana"/>
              </a:rPr>
              <a:t> </a:t>
            </a:r>
            <a:r>
              <a:rPr sz="2400" spc="-10" dirty="0">
                <a:solidFill>
                  <a:srgbClr val="FFFFFF"/>
                </a:solidFill>
                <a:latin typeface="Verdana"/>
                <a:cs typeface="Verdana"/>
              </a:rPr>
              <a:t>information:</a:t>
            </a:r>
            <a:endParaRPr sz="2400">
              <a:latin typeface="Verdana"/>
              <a:cs typeface="Verdana"/>
            </a:endParaRPr>
          </a:p>
          <a:p>
            <a:pPr marL="438784" marR="60960">
              <a:lnSpc>
                <a:spcPct val="114599"/>
              </a:lnSpc>
            </a:pPr>
            <a:r>
              <a:rPr sz="2400" spc="-95" dirty="0">
                <a:solidFill>
                  <a:srgbClr val="FFFFFF"/>
                </a:solidFill>
                <a:latin typeface="Verdana"/>
                <a:cs typeface="Verdana"/>
              </a:rPr>
              <a:t>The</a:t>
            </a:r>
            <a:r>
              <a:rPr sz="2400" spc="-114" dirty="0">
                <a:solidFill>
                  <a:srgbClr val="FFFFFF"/>
                </a:solidFill>
                <a:latin typeface="Verdana"/>
                <a:cs typeface="Verdana"/>
              </a:rPr>
              <a:t> </a:t>
            </a:r>
            <a:r>
              <a:rPr sz="2400" dirty="0">
                <a:solidFill>
                  <a:srgbClr val="FFFFFF"/>
                </a:solidFill>
                <a:latin typeface="Verdana"/>
                <a:cs typeface="Verdana"/>
              </a:rPr>
              <a:t>name</a:t>
            </a:r>
            <a:r>
              <a:rPr sz="2400" spc="-110" dirty="0">
                <a:solidFill>
                  <a:srgbClr val="FFFFFF"/>
                </a:solidFill>
                <a:latin typeface="Verdana"/>
                <a:cs typeface="Verdana"/>
              </a:rPr>
              <a:t> </a:t>
            </a:r>
            <a:r>
              <a:rPr sz="2400" dirty="0">
                <a:solidFill>
                  <a:srgbClr val="FFFFFF"/>
                </a:solidFill>
                <a:latin typeface="Verdana"/>
                <a:cs typeface="Verdana"/>
              </a:rPr>
              <a:t>of</a:t>
            </a:r>
            <a:r>
              <a:rPr sz="2400" spc="-110" dirty="0">
                <a:solidFill>
                  <a:srgbClr val="FFFFFF"/>
                </a:solidFill>
                <a:latin typeface="Verdana"/>
                <a:cs typeface="Verdana"/>
              </a:rPr>
              <a:t> </a:t>
            </a:r>
            <a:r>
              <a:rPr sz="2400" spc="-55" dirty="0">
                <a:solidFill>
                  <a:srgbClr val="FFFFFF"/>
                </a:solidFill>
                <a:latin typeface="Verdana"/>
                <a:cs typeface="Verdana"/>
              </a:rPr>
              <a:t>the</a:t>
            </a:r>
            <a:r>
              <a:rPr sz="2400" spc="-110" dirty="0">
                <a:solidFill>
                  <a:srgbClr val="FFFFFF"/>
                </a:solidFill>
                <a:latin typeface="Verdana"/>
                <a:cs typeface="Verdana"/>
              </a:rPr>
              <a:t> </a:t>
            </a:r>
            <a:r>
              <a:rPr sz="2400" spc="-20" dirty="0">
                <a:solidFill>
                  <a:srgbClr val="FFFFFF"/>
                </a:solidFill>
                <a:latin typeface="Verdana"/>
                <a:cs typeface="Verdana"/>
              </a:rPr>
              <a:t>staff</a:t>
            </a:r>
            <a:r>
              <a:rPr sz="2400" spc="-114" dirty="0">
                <a:solidFill>
                  <a:srgbClr val="FFFFFF"/>
                </a:solidFill>
                <a:latin typeface="Verdana"/>
                <a:cs typeface="Verdana"/>
              </a:rPr>
              <a:t> </a:t>
            </a:r>
            <a:r>
              <a:rPr sz="2400" dirty="0">
                <a:solidFill>
                  <a:srgbClr val="FFFFFF"/>
                </a:solidFill>
                <a:latin typeface="Verdana"/>
                <a:cs typeface="Verdana"/>
              </a:rPr>
              <a:t>member</a:t>
            </a:r>
            <a:r>
              <a:rPr sz="2400" spc="-110" dirty="0">
                <a:solidFill>
                  <a:srgbClr val="FFFFFF"/>
                </a:solidFill>
                <a:latin typeface="Verdana"/>
                <a:cs typeface="Verdana"/>
              </a:rPr>
              <a:t> </a:t>
            </a:r>
            <a:r>
              <a:rPr sz="2400" dirty="0">
                <a:solidFill>
                  <a:srgbClr val="FFFFFF"/>
                </a:solidFill>
                <a:latin typeface="Verdana"/>
                <a:cs typeface="Verdana"/>
              </a:rPr>
              <a:t>completing</a:t>
            </a:r>
            <a:r>
              <a:rPr sz="2400" spc="-110" dirty="0">
                <a:solidFill>
                  <a:srgbClr val="FFFFFF"/>
                </a:solidFill>
                <a:latin typeface="Verdana"/>
                <a:cs typeface="Verdana"/>
              </a:rPr>
              <a:t> </a:t>
            </a:r>
            <a:r>
              <a:rPr sz="2400" spc="-55" dirty="0">
                <a:solidFill>
                  <a:srgbClr val="FFFFFF"/>
                </a:solidFill>
                <a:latin typeface="Verdana"/>
                <a:cs typeface="Verdana"/>
              </a:rPr>
              <a:t>the</a:t>
            </a:r>
            <a:r>
              <a:rPr sz="2400" spc="-110" dirty="0">
                <a:solidFill>
                  <a:srgbClr val="FFFFFF"/>
                </a:solidFill>
                <a:latin typeface="Verdana"/>
                <a:cs typeface="Verdana"/>
              </a:rPr>
              <a:t> </a:t>
            </a:r>
            <a:r>
              <a:rPr sz="2400" spc="-45" dirty="0">
                <a:solidFill>
                  <a:srgbClr val="FFFFFF"/>
                </a:solidFill>
                <a:latin typeface="Verdana"/>
                <a:cs typeface="Verdana"/>
              </a:rPr>
              <a:t>task When</a:t>
            </a:r>
            <a:r>
              <a:rPr sz="2400" spc="-100" dirty="0">
                <a:solidFill>
                  <a:srgbClr val="FFFFFF"/>
                </a:solidFill>
                <a:latin typeface="Verdana"/>
                <a:cs typeface="Verdana"/>
              </a:rPr>
              <a:t> </a:t>
            </a:r>
            <a:r>
              <a:rPr sz="2400" dirty="0">
                <a:solidFill>
                  <a:srgbClr val="FFFFFF"/>
                </a:solidFill>
                <a:latin typeface="Verdana"/>
                <a:cs typeface="Verdana"/>
              </a:rPr>
              <a:t>completed</a:t>
            </a:r>
            <a:r>
              <a:rPr sz="2400" spc="-100" dirty="0">
                <a:solidFill>
                  <a:srgbClr val="FFFFFF"/>
                </a:solidFill>
                <a:latin typeface="Verdana"/>
                <a:cs typeface="Verdana"/>
              </a:rPr>
              <a:t> </a:t>
            </a:r>
            <a:r>
              <a:rPr sz="2400" spc="-80" dirty="0">
                <a:solidFill>
                  <a:srgbClr val="FFFFFF"/>
                </a:solidFill>
                <a:latin typeface="Verdana"/>
                <a:cs typeface="Verdana"/>
              </a:rPr>
              <a:t>Staff</a:t>
            </a:r>
            <a:r>
              <a:rPr sz="2400" spc="-95" dirty="0">
                <a:solidFill>
                  <a:srgbClr val="FFFFFF"/>
                </a:solidFill>
                <a:latin typeface="Verdana"/>
                <a:cs typeface="Verdana"/>
              </a:rPr>
              <a:t> </a:t>
            </a:r>
            <a:r>
              <a:rPr sz="2400" spc="-40" dirty="0">
                <a:solidFill>
                  <a:srgbClr val="FFFFFF"/>
                </a:solidFill>
                <a:latin typeface="Verdana"/>
                <a:cs typeface="Verdana"/>
              </a:rPr>
              <a:t>must</a:t>
            </a:r>
            <a:r>
              <a:rPr sz="2400" spc="-100" dirty="0">
                <a:solidFill>
                  <a:srgbClr val="FFFFFF"/>
                </a:solidFill>
                <a:latin typeface="Verdana"/>
                <a:cs typeface="Verdana"/>
              </a:rPr>
              <a:t> </a:t>
            </a:r>
            <a:r>
              <a:rPr sz="2400" spc="60" dirty="0">
                <a:solidFill>
                  <a:srgbClr val="FFFFFF"/>
                </a:solidFill>
                <a:latin typeface="Verdana"/>
                <a:cs typeface="Verdana"/>
              </a:rPr>
              <a:t>place</a:t>
            </a:r>
            <a:r>
              <a:rPr sz="2400" spc="-100" dirty="0">
                <a:solidFill>
                  <a:srgbClr val="FFFFFF"/>
                </a:solidFill>
                <a:latin typeface="Verdana"/>
                <a:cs typeface="Verdana"/>
              </a:rPr>
              <a:t> </a:t>
            </a:r>
            <a:r>
              <a:rPr sz="2400" spc="140" dirty="0">
                <a:solidFill>
                  <a:srgbClr val="FFFFFF"/>
                </a:solidFill>
                <a:latin typeface="Verdana"/>
                <a:cs typeface="Verdana"/>
              </a:rPr>
              <a:t>a</a:t>
            </a:r>
            <a:r>
              <a:rPr sz="2400" spc="-95" dirty="0">
                <a:solidFill>
                  <a:srgbClr val="FFFFFF"/>
                </a:solidFill>
                <a:latin typeface="Verdana"/>
                <a:cs typeface="Verdana"/>
              </a:rPr>
              <a:t> </a:t>
            </a:r>
            <a:r>
              <a:rPr sz="2400" spc="-100" dirty="0">
                <a:solidFill>
                  <a:srgbClr val="FFFFFF"/>
                </a:solidFill>
                <a:latin typeface="Verdana"/>
                <a:cs typeface="Verdana"/>
              </a:rPr>
              <a:t>tick </a:t>
            </a:r>
            <a:r>
              <a:rPr sz="2400" spc="-65" dirty="0">
                <a:solidFill>
                  <a:srgbClr val="FFFFFF"/>
                </a:solidFill>
                <a:latin typeface="Verdana"/>
                <a:cs typeface="Verdana"/>
              </a:rPr>
              <a:t>or</a:t>
            </a:r>
            <a:r>
              <a:rPr sz="2400" spc="-100" dirty="0">
                <a:solidFill>
                  <a:srgbClr val="FFFFFF"/>
                </a:solidFill>
                <a:latin typeface="Verdana"/>
                <a:cs typeface="Verdana"/>
              </a:rPr>
              <a:t> </a:t>
            </a:r>
            <a:r>
              <a:rPr sz="2400" spc="-10" dirty="0">
                <a:solidFill>
                  <a:srgbClr val="FFFFFF"/>
                </a:solidFill>
                <a:latin typeface="Verdana"/>
                <a:cs typeface="Verdana"/>
              </a:rPr>
              <a:t>their </a:t>
            </a:r>
            <a:r>
              <a:rPr sz="2400" spc="-85" dirty="0">
                <a:solidFill>
                  <a:srgbClr val="FFFFFF"/>
                </a:solidFill>
                <a:latin typeface="Verdana"/>
                <a:cs typeface="Verdana"/>
              </a:rPr>
              <a:t>initials</a:t>
            </a:r>
            <a:r>
              <a:rPr sz="2400" spc="-130" dirty="0">
                <a:solidFill>
                  <a:srgbClr val="FFFFFF"/>
                </a:solidFill>
                <a:latin typeface="Verdana"/>
                <a:cs typeface="Verdana"/>
              </a:rPr>
              <a:t> </a:t>
            </a:r>
            <a:r>
              <a:rPr sz="2400" spc="-140" dirty="0">
                <a:solidFill>
                  <a:srgbClr val="FFFFFF"/>
                </a:solidFill>
                <a:latin typeface="Verdana"/>
                <a:cs typeface="Verdana"/>
              </a:rPr>
              <a:t>next</a:t>
            </a:r>
            <a:r>
              <a:rPr sz="2400" spc="-125" dirty="0">
                <a:solidFill>
                  <a:srgbClr val="FFFFFF"/>
                </a:solidFill>
                <a:latin typeface="Verdana"/>
                <a:cs typeface="Verdana"/>
              </a:rPr>
              <a:t> </a:t>
            </a:r>
            <a:r>
              <a:rPr sz="2400" spc="-10" dirty="0">
                <a:solidFill>
                  <a:srgbClr val="FFFFFF"/>
                </a:solidFill>
                <a:latin typeface="Verdana"/>
                <a:cs typeface="Verdana"/>
              </a:rPr>
              <a:t>to</a:t>
            </a:r>
            <a:r>
              <a:rPr sz="2400" spc="-140" dirty="0">
                <a:solidFill>
                  <a:srgbClr val="FFFFFF"/>
                </a:solidFill>
                <a:latin typeface="Verdana"/>
                <a:cs typeface="Verdana"/>
              </a:rPr>
              <a:t> </a:t>
            </a:r>
            <a:r>
              <a:rPr sz="2400" spc="-55" dirty="0">
                <a:solidFill>
                  <a:srgbClr val="FFFFFF"/>
                </a:solidFill>
                <a:latin typeface="Verdana"/>
                <a:cs typeface="Verdana"/>
              </a:rPr>
              <a:t>the</a:t>
            </a:r>
            <a:r>
              <a:rPr sz="2400" spc="-130" dirty="0">
                <a:solidFill>
                  <a:srgbClr val="FFFFFF"/>
                </a:solidFill>
                <a:latin typeface="Verdana"/>
                <a:cs typeface="Verdana"/>
              </a:rPr>
              <a:t> </a:t>
            </a:r>
            <a:r>
              <a:rPr sz="2400" spc="-20" dirty="0">
                <a:solidFill>
                  <a:srgbClr val="FFFFFF"/>
                </a:solidFill>
                <a:latin typeface="Verdana"/>
                <a:cs typeface="Verdana"/>
              </a:rPr>
              <a:t>task</a:t>
            </a:r>
            <a:endParaRPr sz="2400">
              <a:latin typeface="Verdana"/>
              <a:cs typeface="Verdana"/>
            </a:endParaRPr>
          </a:p>
          <a:p>
            <a:pPr marL="438784" marR="5080">
              <a:lnSpc>
                <a:spcPct val="114599"/>
              </a:lnSpc>
            </a:pPr>
            <a:r>
              <a:rPr sz="2400" spc="-95" dirty="0">
                <a:solidFill>
                  <a:srgbClr val="FFFFFF"/>
                </a:solidFill>
                <a:latin typeface="Verdana"/>
                <a:cs typeface="Verdana"/>
              </a:rPr>
              <a:t>The</a:t>
            </a:r>
            <a:r>
              <a:rPr sz="2400" spc="-75" dirty="0">
                <a:solidFill>
                  <a:srgbClr val="FFFFFF"/>
                </a:solidFill>
                <a:latin typeface="Verdana"/>
                <a:cs typeface="Verdana"/>
              </a:rPr>
              <a:t> </a:t>
            </a:r>
            <a:r>
              <a:rPr sz="2400" dirty="0">
                <a:solidFill>
                  <a:srgbClr val="FFFFFF"/>
                </a:solidFill>
                <a:latin typeface="Verdana"/>
                <a:cs typeface="Verdana"/>
              </a:rPr>
              <a:t>date</a:t>
            </a:r>
            <a:r>
              <a:rPr sz="2400" spc="-70" dirty="0">
                <a:solidFill>
                  <a:srgbClr val="FFFFFF"/>
                </a:solidFill>
                <a:latin typeface="Verdana"/>
                <a:cs typeface="Verdana"/>
              </a:rPr>
              <a:t> </a:t>
            </a:r>
            <a:r>
              <a:rPr sz="2400" dirty="0">
                <a:solidFill>
                  <a:srgbClr val="FFFFFF"/>
                </a:solidFill>
                <a:latin typeface="Verdana"/>
                <a:cs typeface="Verdana"/>
              </a:rPr>
              <a:t>and</a:t>
            </a:r>
            <a:r>
              <a:rPr sz="2400" spc="-70" dirty="0">
                <a:solidFill>
                  <a:srgbClr val="FFFFFF"/>
                </a:solidFill>
                <a:latin typeface="Verdana"/>
                <a:cs typeface="Verdana"/>
              </a:rPr>
              <a:t> </a:t>
            </a:r>
            <a:r>
              <a:rPr sz="2400" spc="-55" dirty="0">
                <a:solidFill>
                  <a:srgbClr val="FFFFFF"/>
                </a:solidFill>
                <a:latin typeface="Verdana"/>
                <a:cs typeface="Verdana"/>
              </a:rPr>
              <a:t>the</a:t>
            </a:r>
            <a:r>
              <a:rPr sz="2400" spc="-70" dirty="0">
                <a:solidFill>
                  <a:srgbClr val="FFFFFF"/>
                </a:solidFill>
                <a:latin typeface="Verdana"/>
                <a:cs typeface="Verdana"/>
              </a:rPr>
              <a:t> </a:t>
            </a:r>
            <a:r>
              <a:rPr sz="2400" spc="-50" dirty="0">
                <a:solidFill>
                  <a:srgbClr val="FFFFFF"/>
                </a:solidFill>
                <a:latin typeface="Verdana"/>
                <a:cs typeface="Verdana"/>
              </a:rPr>
              <a:t>time</a:t>
            </a:r>
            <a:r>
              <a:rPr sz="2400" spc="-70" dirty="0">
                <a:solidFill>
                  <a:srgbClr val="FFFFFF"/>
                </a:solidFill>
                <a:latin typeface="Verdana"/>
                <a:cs typeface="Verdana"/>
              </a:rPr>
              <a:t> </a:t>
            </a:r>
            <a:r>
              <a:rPr sz="2400" spc="-80" dirty="0">
                <a:solidFill>
                  <a:srgbClr val="FFFFFF"/>
                </a:solidFill>
                <a:latin typeface="Verdana"/>
                <a:cs typeface="Verdana"/>
              </a:rPr>
              <a:t>they</a:t>
            </a:r>
            <a:r>
              <a:rPr sz="2400" spc="-70" dirty="0">
                <a:solidFill>
                  <a:srgbClr val="FFFFFF"/>
                </a:solidFill>
                <a:latin typeface="Verdana"/>
                <a:cs typeface="Verdana"/>
              </a:rPr>
              <a:t> </a:t>
            </a:r>
            <a:r>
              <a:rPr sz="2400" dirty="0">
                <a:solidFill>
                  <a:srgbClr val="FFFFFF"/>
                </a:solidFill>
                <a:latin typeface="Verdana"/>
                <a:cs typeface="Verdana"/>
              </a:rPr>
              <a:t>completed</a:t>
            </a:r>
            <a:r>
              <a:rPr sz="2400" spc="-70" dirty="0">
                <a:solidFill>
                  <a:srgbClr val="FFFFFF"/>
                </a:solidFill>
                <a:latin typeface="Verdana"/>
                <a:cs typeface="Verdana"/>
              </a:rPr>
              <a:t> </a:t>
            </a:r>
            <a:r>
              <a:rPr sz="2400" spc="-55" dirty="0">
                <a:solidFill>
                  <a:srgbClr val="FFFFFF"/>
                </a:solidFill>
                <a:latin typeface="Verdana"/>
                <a:cs typeface="Verdana"/>
              </a:rPr>
              <a:t>the</a:t>
            </a:r>
            <a:r>
              <a:rPr sz="2400" spc="-70" dirty="0">
                <a:solidFill>
                  <a:srgbClr val="FFFFFF"/>
                </a:solidFill>
                <a:latin typeface="Verdana"/>
                <a:cs typeface="Verdana"/>
              </a:rPr>
              <a:t> </a:t>
            </a:r>
            <a:r>
              <a:rPr sz="2400" spc="-10" dirty="0">
                <a:solidFill>
                  <a:srgbClr val="FFFFFF"/>
                </a:solidFill>
                <a:latin typeface="Verdana"/>
                <a:cs typeface="Verdana"/>
              </a:rPr>
              <a:t>cleaning </a:t>
            </a:r>
            <a:r>
              <a:rPr sz="2400" spc="-40" dirty="0">
                <a:solidFill>
                  <a:srgbClr val="FFFFFF"/>
                </a:solidFill>
                <a:latin typeface="Verdana"/>
                <a:cs typeface="Verdana"/>
              </a:rPr>
              <a:t>must</a:t>
            </a:r>
            <a:r>
              <a:rPr sz="2400" spc="-95" dirty="0">
                <a:solidFill>
                  <a:srgbClr val="FFFFFF"/>
                </a:solidFill>
                <a:latin typeface="Verdana"/>
                <a:cs typeface="Verdana"/>
              </a:rPr>
              <a:t> </a:t>
            </a:r>
            <a:r>
              <a:rPr sz="2400" dirty="0">
                <a:solidFill>
                  <a:srgbClr val="FFFFFF"/>
                </a:solidFill>
                <a:latin typeface="Verdana"/>
                <a:cs typeface="Verdana"/>
              </a:rPr>
              <a:t>be</a:t>
            </a:r>
            <a:r>
              <a:rPr sz="2400" spc="-90" dirty="0">
                <a:solidFill>
                  <a:srgbClr val="FFFFFF"/>
                </a:solidFill>
                <a:latin typeface="Verdana"/>
                <a:cs typeface="Verdana"/>
              </a:rPr>
              <a:t> </a:t>
            </a:r>
            <a:r>
              <a:rPr sz="2400" spc="-10" dirty="0">
                <a:solidFill>
                  <a:srgbClr val="FFFFFF"/>
                </a:solidFill>
                <a:latin typeface="Verdana"/>
                <a:cs typeface="Verdana"/>
              </a:rPr>
              <a:t>recorded</a:t>
            </a:r>
            <a:endParaRPr sz="2400">
              <a:latin typeface="Verdana"/>
              <a:cs typeface="Verdana"/>
            </a:endParaRPr>
          </a:p>
        </p:txBody>
      </p:sp>
      <p:sp>
        <p:nvSpPr>
          <p:cNvPr id="10" name="object 10"/>
          <p:cNvSpPr txBox="1"/>
          <p:nvPr/>
        </p:nvSpPr>
        <p:spPr>
          <a:xfrm>
            <a:off x="920180" y="5925791"/>
            <a:ext cx="4138295" cy="695960"/>
          </a:xfrm>
          <a:prstGeom prst="rect">
            <a:avLst/>
          </a:prstGeom>
        </p:spPr>
        <p:txBody>
          <a:bodyPr vert="horz" wrap="square" lIns="0" tIns="12700" rIns="0" bIns="0" rtlCol="0">
            <a:spAutoFit/>
          </a:bodyPr>
          <a:lstStyle/>
          <a:p>
            <a:pPr marL="12700">
              <a:lnSpc>
                <a:spcPct val="100000"/>
              </a:lnSpc>
              <a:spcBef>
                <a:spcPts val="100"/>
              </a:spcBef>
            </a:pPr>
            <a:r>
              <a:rPr sz="4400" b="1" spc="-10" dirty="0">
                <a:solidFill>
                  <a:srgbClr val="FFFFFF"/>
                </a:solidFill>
                <a:latin typeface="Verdana"/>
                <a:cs typeface="Verdana"/>
              </a:rPr>
              <a:t>Cleaning</a:t>
            </a:r>
            <a:r>
              <a:rPr sz="4400" b="1" spc="-320" dirty="0">
                <a:solidFill>
                  <a:srgbClr val="FFFFFF"/>
                </a:solidFill>
                <a:latin typeface="Verdana"/>
                <a:cs typeface="Verdana"/>
              </a:rPr>
              <a:t> </a:t>
            </a:r>
            <a:r>
              <a:rPr sz="4400" b="1" spc="-75" dirty="0">
                <a:solidFill>
                  <a:srgbClr val="FFFFFF"/>
                </a:solidFill>
                <a:latin typeface="Verdana"/>
                <a:cs typeface="Verdana"/>
              </a:rPr>
              <a:t>logs</a:t>
            </a:r>
            <a:endParaRPr sz="4400">
              <a:latin typeface="Verdana"/>
              <a:cs typeface="Verdana"/>
            </a:endParaRPr>
          </a:p>
        </p:txBody>
      </p:sp>
      <p:pic>
        <p:nvPicPr>
          <p:cNvPr id="11" name="object 8">
            <a:hlinkClick r:id="rId4" action="ppaction://hlinksldjump"/>
            <a:extLst>
              <a:ext uri="{FF2B5EF4-FFF2-40B4-BE49-F238E27FC236}">
                <a16:creationId xmlns:a16="http://schemas.microsoft.com/office/drawing/2014/main" id="{7FF6191C-2A8F-109F-5A7F-C186B5CB37AD}"/>
              </a:ext>
            </a:extLst>
          </p:cNvPr>
          <p:cNvPicPr/>
          <p:nvPr/>
        </p:nvPicPr>
        <p:blipFill>
          <a:blip r:embed="rId5"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6999"/>
          </a:xfrm>
          <a:prstGeom prst="rect">
            <a:avLst/>
          </a:prstGeom>
        </p:spPr>
      </p:pic>
      <p:sp>
        <p:nvSpPr>
          <p:cNvPr id="3" name="object 3"/>
          <p:cNvSpPr/>
          <p:nvPr/>
        </p:nvSpPr>
        <p:spPr>
          <a:xfrm>
            <a:off x="0" y="0"/>
            <a:ext cx="18288000" cy="10287000"/>
          </a:xfrm>
          <a:custGeom>
            <a:avLst/>
            <a:gdLst/>
            <a:ahLst/>
            <a:cxnLst/>
            <a:rect l="l" t="t" r="r" b="b"/>
            <a:pathLst>
              <a:path w="18288000" h="10287000">
                <a:moveTo>
                  <a:pt x="18287999" y="10286999"/>
                </a:moveTo>
                <a:lnTo>
                  <a:pt x="0" y="10286999"/>
                </a:lnTo>
                <a:lnTo>
                  <a:pt x="0" y="0"/>
                </a:lnTo>
                <a:lnTo>
                  <a:pt x="18287999" y="0"/>
                </a:lnTo>
                <a:lnTo>
                  <a:pt x="18287999" y="10286999"/>
                </a:lnTo>
                <a:close/>
              </a:path>
            </a:pathLst>
          </a:custGeom>
          <a:solidFill>
            <a:srgbClr val="000000">
              <a:alpha val="66668"/>
            </a:srgbClr>
          </a:solidFill>
        </p:spPr>
        <p:txBody>
          <a:bodyPr wrap="square" lIns="0" tIns="0" rIns="0" bIns="0" rtlCol="0"/>
          <a:lstStyle/>
          <a:p>
            <a:endParaRPr/>
          </a:p>
        </p:txBody>
      </p:sp>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
        <p:nvSpPr>
          <p:cNvPr id="6" name="object 6"/>
          <p:cNvSpPr txBox="1"/>
          <p:nvPr/>
        </p:nvSpPr>
        <p:spPr>
          <a:xfrm>
            <a:off x="8730443" y="7115874"/>
            <a:ext cx="532765" cy="1470025"/>
          </a:xfrm>
          <a:prstGeom prst="rect">
            <a:avLst/>
          </a:prstGeom>
        </p:spPr>
        <p:txBody>
          <a:bodyPr vert="horz" wrap="square" lIns="0" tIns="15875" rIns="0" bIns="0" rtlCol="0">
            <a:spAutoFit/>
          </a:bodyPr>
          <a:lstStyle/>
          <a:p>
            <a:pPr marL="12700">
              <a:lnSpc>
                <a:spcPct val="100000"/>
              </a:lnSpc>
              <a:spcBef>
                <a:spcPts val="125"/>
              </a:spcBef>
            </a:pPr>
            <a:r>
              <a:rPr sz="9450" b="1" spc="-2805" dirty="0">
                <a:solidFill>
                  <a:srgbClr val="3DC1C6"/>
                </a:solidFill>
                <a:latin typeface="Verdana"/>
                <a:cs typeface="Verdana"/>
              </a:rPr>
              <a:t>1</a:t>
            </a:r>
            <a:endParaRPr sz="9450">
              <a:latin typeface="Verdana"/>
              <a:cs typeface="Verdana"/>
            </a:endParaRPr>
          </a:p>
        </p:txBody>
      </p:sp>
      <p:sp>
        <p:nvSpPr>
          <p:cNvPr id="7" name="object 2">
            <a:extLst>
              <a:ext uri="{FF2B5EF4-FFF2-40B4-BE49-F238E27FC236}">
                <a16:creationId xmlns:a16="http://schemas.microsoft.com/office/drawing/2014/main" id="{BE4880FF-960A-560A-33FE-91B379C8FEDE}"/>
              </a:ext>
            </a:extLst>
          </p:cNvPr>
          <p:cNvSpPr/>
          <p:nvPr/>
        </p:nvSpPr>
        <p:spPr>
          <a:xfrm>
            <a:off x="0" y="-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sp>
        <p:nvSpPr>
          <p:cNvPr id="8" name="TextBox 7">
            <a:extLst>
              <a:ext uri="{FF2B5EF4-FFF2-40B4-BE49-F238E27FC236}">
                <a16:creationId xmlns:a16="http://schemas.microsoft.com/office/drawing/2014/main" id="{3F5F7667-DC6B-12C3-EB91-9C7569F6F64D}"/>
              </a:ext>
            </a:extLst>
          </p:cNvPr>
          <p:cNvSpPr txBox="1"/>
          <p:nvPr/>
        </p:nvSpPr>
        <p:spPr>
          <a:xfrm>
            <a:off x="2252808" y="594362"/>
            <a:ext cx="14020800" cy="923330"/>
          </a:xfrm>
          <a:prstGeom prst="rect">
            <a:avLst/>
          </a:prstGeom>
          <a:noFill/>
        </p:spPr>
        <p:txBody>
          <a:bodyPr wrap="square" rtlCol="0">
            <a:spAutoFit/>
          </a:bodyPr>
          <a:lstStyle/>
          <a:p>
            <a:r>
              <a:rPr lang="en-US" sz="5400" dirty="0"/>
              <a:t>Learning Checkpoint 4 </a:t>
            </a:r>
            <a:endParaRPr lang="en-AU" sz="5400" dirty="0"/>
          </a:p>
        </p:txBody>
      </p:sp>
      <p:sp>
        <p:nvSpPr>
          <p:cNvPr id="10" name="TextBox 9">
            <a:extLst>
              <a:ext uri="{FF2B5EF4-FFF2-40B4-BE49-F238E27FC236}">
                <a16:creationId xmlns:a16="http://schemas.microsoft.com/office/drawing/2014/main" id="{38350643-DCEF-1CAC-E902-3B20BED5AD43}"/>
              </a:ext>
            </a:extLst>
          </p:cNvPr>
          <p:cNvSpPr txBox="1"/>
          <p:nvPr/>
        </p:nvSpPr>
        <p:spPr>
          <a:xfrm>
            <a:off x="0" y="1814493"/>
            <a:ext cx="18288000" cy="7417415"/>
          </a:xfrm>
          <a:prstGeom prst="rect">
            <a:avLst/>
          </a:prstGeom>
          <a:noFill/>
        </p:spPr>
        <p:txBody>
          <a:bodyPr wrap="square" rtlCol="0">
            <a:spAutoFit/>
          </a:bodyPr>
          <a:lstStyle/>
          <a:p>
            <a:r>
              <a:rPr lang="en-US" sz="2800" dirty="0">
                <a:solidFill>
                  <a:srgbClr val="0070C0"/>
                </a:solidFill>
              </a:rPr>
              <a:t>1. What is a cleaning log?</a:t>
            </a:r>
          </a:p>
          <a:p>
            <a:r>
              <a:rPr lang="en-US" sz="2800" dirty="0">
                <a:solidFill>
                  <a:schemeClr val="tx1"/>
                </a:solidFill>
              </a:rPr>
              <a:t>A document that contains all the records and activities of cleaning in a particular area.</a:t>
            </a:r>
          </a:p>
          <a:p>
            <a:r>
              <a:rPr lang="en-US" sz="2800" dirty="0">
                <a:solidFill>
                  <a:srgbClr val="0070C0"/>
                </a:solidFill>
              </a:rPr>
              <a:t>2. Why is it important to maintain a cleaning log?</a:t>
            </a:r>
          </a:p>
          <a:p>
            <a:r>
              <a:rPr lang="en-US" sz="2800" dirty="0">
                <a:solidFill>
                  <a:schemeClr val="tx1"/>
                </a:solidFill>
              </a:rPr>
              <a:t>Cleaning logs help communicate with other workers the tasks that have been done and which ones are yet to be completed.</a:t>
            </a:r>
          </a:p>
          <a:p>
            <a:r>
              <a:rPr lang="en-US" sz="2800" dirty="0">
                <a:solidFill>
                  <a:srgbClr val="0070C0"/>
                </a:solidFill>
              </a:rPr>
              <a:t>3. What information should be included in a cleaning log?</a:t>
            </a:r>
          </a:p>
          <a:p>
            <a:r>
              <a:rPr lang="en-US" sz="2800" dirty="0">
                <a:solidFill>
                  <a:schemeClr val="tx1"/>
                </a:solidFill>
              </a:rPr>
              <a:t>Cleaning logs require the following information:</a:t>
            </a:r>
          </a:p>
          <a:p>
            <a:r>
              <a:rPr lang="en-US" sz="2800" dirty="0">
                <a:solidFill>
                  <a:schemeClr val="tx1"/>
                </a:solidFill>
              </a:rPr>
              <a:t>• The name of the staff member completing the task</a:t>
            </a:r>
          </a:p>
          <a:p>
            <a:r>
              <a:rPr lang="en-US" sz="2800" dirty="0">
                <a:solidFill>
                  <a:schemeClr val="tx1"/>
                </a:solidFill>
              </a:rPr>
              <a:t>• When completed Staff must place a tick or their initials next to the task</a:t>
            </a:r>
          </a:p>
          <a:p>
            <a:r>
              <a:rPr lang="en-US" sz="2800" dirty="0">
                <a:solidFill>
                  <a:schemeClr val="tx1"/>
                </a:solidFill>
              </a:rPr>
              <a:t>• The date and the time they completed the cleaning must be recorded</a:t>
            </a:r>
          </a:p>
          <a:p>
            <a:r>
              <a:rPr lang="en-US" sz="2800" dirty="0">
                <a:solidFill>
                  <a:srgbClr val="0070C0"/>
                </a:solidFill>
              </a:rPr>
              <a:t>4. What information is included in a cleaning schedule?</a:t>
            </a:r>
          </a:p>
          <a:p>
            <a:r>
              <a:rPr lang="en-US" sz="2800" dirty="0">
                <a:solidFill>
                  <a:schemeClr val="tx1"/>
                </a:solidFill>
              </a:rPr>
              <a:t>Cleaning schedules may contain information about:</a:t>
            </a:r>
          </a:p>
          <a:p>
            <a:r>
              <a:rPr lang="en-US" sz="2800" dirty="0">
                <a:solidFill>
                  <a:schemeClr val="tx1"/>
                </a:solidFill>
              </a:rPr>
              <a:t>• Tasks that must be completed</a:t>
            </a:r>
          </a:p>
          <a:p>
            <a:r>
              <a:rPr lang="en-US" sz="2800" dirty="0">
                <a:solidFill>
                  <a:schemeClr val="tx1"/>
                </a:solidFill>
              </a:rPr>
              <a:t>• Classification of areas (i.e. low, moderate or high-risk area)</a:t>
            </a:r>
          </a:p>
          <a:p>
            <a:r>
              <a:rPr lang="en-US" sz="2800" dirty="0">
                <a:solidFill>
                  <a:schemeClr val="tx1"/>
                </a:solidFill>
              </a:rPr>
              <a:t>• Dates and times of when cleaning is scheduled</a:t>
            </a:r>
          </a:p>
          <a:p>
            <a:r>
              <a:rPr lang="en-US" sz="2800" dirty="0">
                <a:solidFill>
                  <a:schemeClr val="tx1"/>
                </a:solidFill>
              </a:rPr>
              <a:t>• Personnel performing specific tasks</a:t>
            </a:r>
          </a:p>
          <a:p>
            <a:r>
              <a:rPr lang="en-US" sz="2800" dirty="0">
                <a:solidFill>
                  <a:schemeClr val="tx1"/>
                </a:solidFill>
              </a:rPr>
              <a:t>• Contact information of personnel or service if cleaning is not performed on a scheduled date and time</a:t>
            </a:r>
          </a:p>
        </p:txBody>
      </p:sp>
      <p:pic>
        <p:nvPicPr>
          <p:cNvPr id="4" name="Picture 3">
            <a:extLst>
              <a:ext uri="{FF2B5EF4-FFF2-40B4-BE49-F238E27FC236}">
                <a16:creationId xmlns:a16="http://schemas.microsoft.com/office/drawing/2014/main" id="{790E58F1-0A71-15CD-2565-0FB90D3997CC}"/>
              </a:ext>
            </a:extLst>
          </p:cNvPr>
          <p:cNvPicPr>
            <a:picLocks noChangeAspect="1"/>
          </p:cNvPicPr>
          <p:nvPr/>
        </p:nvPicPr>
        <p:blipFill>
          <a:blip r:embed="rId4"/>
          <a:stretch>
            <a:fillRect/>
          </a:stretch>
        </p:blipFill>
        <p:spPr>
          <a:xfrm>
            <a:off x="0" y="2274384"/>
            <a:ext cx="16524761" cy="409435"/>
          </a:xfrm>
          <a:prstGeom prst="rect">
            <a:avLst/>
          </a:prstGeom>
        </p:spPr>
      </p:pic>
      <p:pic>
        <p:nvPicPr>
          <p:cNvPr id="13" name="Picture 12">
            <a:extLst>
              <a:ext uri="{FF2B5EF4-FFF2-40B4-BE49-F238E27FC236}">
                <a16:creationId xmlns:a16="http://schemas.microsoft.com/office/drawing/2014/main" id="{DAA4AF3D-DA57-E102-40B5-7D4D981333A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3176" y="224174"/>
            <a:ext cx="1677473" cy="1455848"/>
          </a:xfrm>
          <a:prstGeom prst="rect">
            <a:avLst/>
          </a:prstGeom>
        </p:spPr>
      </p:pic>
      <p:pic>
        <p:nvPicPr>
          <p:cNvPr id="17" name="Picture 16">
            <a:extLst>
              <a:ext uri="{FF2B5EF4-FFF2-40B4-BE49-F238E27FC236}">
                <a16:creationId xmlns:a16="http://schemas.microsoft.com/office/drawing/2014/main" id="{40388076-8C89-303F-EDFC-B751E7BA4202}"/>
              </a:ext>
            </a:extLst>
          </p:cNvPr>
          <p:cNvPicPr>
            <a:picLocks noChangeAspect="1"/>
          </p:cNvPicPr>
          <p:nvPr/>
        </p:nvPicPr>
        <p:blipFill>
          <a:blip r:embed="rId4"/>
          <a:stretch>
            <a:fillRect/>
          </a:stretch>
        </p:blipFill>
        <p:spPr>
          <a:xfrm>
            <a:off x="-1" y="3171126"/>
            <a:ext cx="18001136" cy="829374"/>
          </a:xfrm>
          <a:prstGeom prst="rect">
            <a:avLst/>
          </a:prstGeom>
        </p:spPr>
      </p:pic>
      <p:pic>
        <p:nvPicPr>
          <p:cNvPr id="18" name="Picture 17">
            <a:extLst>
              <a:ext uri="{FF2B5EF4-FFF2-40B4-BE49-F238E27FC236}">
                <a16:creationId xmlns:a16="http://schemas.microsoft.com/office/drawing/2014/main" id="{F978C838-9D1C-2BAE-8F6E-D96556BD8FE8}"/>
              </a:ext>
            </a:extLst>
          </p:cNvPr>
          <p:cNvPicPr>
            <a:picLocks noChangeAspect="1"/>
          </p:cNvPicPr>
          <p:nvPr/>
        </p:nvPicPr>
        <p:blipFill>
          <a:blip r:embed="rId4"/>
          <a:stretch>
            <a:fillRect/>
          </a:stretch>
        </p:blipFill>
        <p:spPr>
          <a:xfrm>
            <a:off x="-1" y="4487807"/>
            <a:ext cx="16524761" cy="1646293"/>
          </a:xfrm>
          <a:prstGeom prst="rect">
            <a:avLst/>
          </a:prstGeom>
        </p:spPr>
      </p:pic>
      <p:pic>
        <p:nvPicPr>
          <p:cNvPr id="19" name="Picture 18">
            <a:extLst>
              <a:ext uri="{FF2B5EF4-FFF2-40B4-BE49-F238E27FC236}">
                <a16:creationId xmlns:a16="http://schemas.microsoft.com/office/drawing/2014/main" id="{BC0FADE6-BC68-CBEA-F704-B0420897ABF9}"/>
              </a:ext>
            </a:extLst>
          </p:cNvPr>
          <p:cNvPicPr>
            <a:picLocks noChangeAspect="1"/>
          </p:cNvPicPr>
          <p:nvPr/>
        </p:nvPicPr>
        <p:blipFill>
          <a:blip r:embed="rId4"/>
          <a:stretch>
            <a:fillRect/>
          </a:stretch>
        </p:blipFill>
        <p:spPr>
          <a:xfrm>
            <a:off x="-2" y="6558038"/>
            <a:ext cx="16524761" cy="2808341"/>
          </a:xfrm>
          <a:prstGeom prst="rect">
            <a:avLst/>
          </a:prstGeom>
        </p:spPr>
      </p:pic>
      <p:pic>
        <p:nvPicPr>
          <p:cNvPr id="9" name="object 8">
            <a:hlinkClick r:id="rId6" action="ppaction://hlinksldjump"/>
            <a:extLst>
              <a:ext uri="{FF2B5EF4-FFF2-40B4-BE49-F238E27FC236}">
                <a16:creationId xmlns:a16="http://schemas.microsoft.com/office/drawing/2014/main" id="{4B9444AF-426E-FFDE-A650-EBD892306CCC}"/>
              </a:ext>
            </a:extLst>
          </p:cNvPr>
          <p:cNvPicPr/>
          <p:nvPr/>
        </p:nvPicPr>
        <p:blipFill>
          <a:blip r:embed="rId3" cstate="email">
            <a:extLst>
              <a:ext uri="{28A0092B-C50C-407E-A947-70E740481C1C}">
                <a14:useLocalDpi xmlns:a14="http://schemas.microsoft.com/office/drawing/2010/main"/>
              </a:ext>
            </a:extLst>
          </a:blip>
          <a:stretch>
            <a:fillRect/>
          </a:stretch>
        </p:blipFill>
        <p:spPr>
          <a:xfrm>
            <a:off x="17210561" y="9410700"/>
            <a:ext cx="942974" cy="723899"/>
          </a:xfrm>
          <a:prstGeom prst="rect">
            <a:avLst/>
          </a:prstGeom>
        </p:spPr>
      </p:pic>
    </p:spTree>
    <p:extLst>
      <p:ext uri="{BB962C8B-B14F-4D97-AF65-F5344CB8AC3E}">
        <p14:creationId xmlns:p14="http://schemas.microsoft.com/office/powerpoint/2010/main" val="124147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6999"/>
          </a:xfrm>
          <a:prstGeom prst="rect">
            <a:avLst/>
          </a:prstGeom>
        </p:spPr>
      </p:pic>
      <p:sp>
        <p:nvSpPr>
          <p:cNvPr id="3" name="object 3"/>
          <p:cNvSpPr/>
          <p:nvPr/>
        </p:nvSpPr>
        <p:spPr>
          <a:xfrm>
            <a:off x="0" y="0"/>
            <a:ext cx="18288000" cy="10287000"/>
          </a:xfrm>
          <a:custGeom>
            <a:avLst/>
            <a:gdLst/>
            <a:ahLst/>
            <a:cxnLst/>
            <a:rect l="l" t="t" r="r" b="b"/>
            <a:pathLst>
              <a:path w="18288000" h="10287000">
                <a:moveTo>
                  <a:pt x="18287999" y="10286999"/>
                </a:moveTo>
                <a:lnTo>
                  <a:pt x="0" y="10286999"/>
                </a:lnTo>
                <a:lnTo>
                  <a:pt x="0" y="0"/>
                </a:lnTo>
                <a:lnTo>
                  <a:pt x="18287999" y="0"/>
                </a:lnTo>
                <a:lnTo>
                  <a:pt x="18287999" y="10286999"/>
                </a:lnTo>
                <a:close/>
              </a:path>
            </a:pathLst>
          </a:custGeom>
          <a:solidFill>
            <a:srgbClr val="000000">
              <a:alpha val="66668"/>
            </a:srgbClr>
          </a:solidFill>
        </p:spPr>
        <p:txBody>
          <a:bodyPr wrap="square" lIns="0" tIns="0" rIns="0" bIns="0" rtlCol="0"/>
          <a:lstStyle/>
          <a:p>
            <a:endParaRPr/>
          </a:p>
        </p:txBody>
      </p:sp>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
        <p:nvSpPr>
          <p:cNvPr id="6" name="object 6"/>
          <p:cNvSpPr txBox="1"/>
          <p:nvPr/>
        </p:nvSpPr>
        <p:spPr>
          <a:xfrm>
            <a:off x="8730443" y="7115874"/>
            <a:ext cx="532765" cy="1470025"/>
          </a:xfrm>
          <a:prstGeom prst="rect">
            <a:avLst/>
          </a:prstGeom>
        </p:spPr>
        <p:txBody>
          <a:bodyPr vert="horz" wrap="square" lIns="0" tIns="15875" rIns="0" bIns="0" rtlCol="0">
            <a:spAutoFit/>
          </a:bodyPr>
          <a:lstStyle/>
          <a:p>
            <a:pPr marL="12700">
              <a:lnSpc>
                <a:spcPct val="100000"/>
              </a:lnSpc>
              <a:spcBef>
                <a:spcPts val="125"/>
              </a:spcBef>
            </a:pPr>
            <a:r>
              <a:rPr sz="9450" b="1" spc="-2805" dirty="0">
                <a:solidFill>
                  <a:srgbClr val="3DC1C6"/>
                </a:solidFill>
                <a:latin typeface="Verdana"/>
                <a:cs typeface="Verdana"/>
              </a:rPr>
              <a:t>1</a:t>
            </a:r>
            <a:endParaRPr sz="9450">
              <a:latin typeface="Verdana"/>
              <a:cs typeface="Verdana"/>
            </a:endParaRPr>
          </a:p>
        </p:txBody>
      </p:sp>
      <p:sp>
        <p:nvSpPr>
          <p:cNvPr id="7" name="object 2">
            <a:extLst>
              <a:ext uri="{FF2B5EF4-FFF2-40B4-BE49-F238E27FC236}">
                <a16:creationId xmlns:a16="http://schemas.microsoft.com/office/drawing/2014/main" id="{BE4880FF-960A-560A-33FE-91B379C8FEDE}"/>
              </a:ext>
            </a:extLst>
          </p:cNvPr>
          <p:cNvSpPr/>
          <p:nvPr/>
        </p:nvSpPr>
        <p:spPr>
          <a:xfrm>
            <a:off x="0" y="-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sp>
        <p:nvSpPr>
          <p:cNvPr id="8" name="TextBox 7">
            <a:extLst>
              <a:ext uri="{FF2B5EF4-FFF2-40B4-BE49-F238E27FC236}">
                <a16:creationId xmlns:a16="http://schemas.microsoft.com/office/drawing/2014/main" id="{3F5F7667-DC6B-12C3-EB91-9C7569F6F64D}"/>
              </a:ext>
            </a:extLst>
          </p:cNvPr>
          <p:cNvSpPr txBox="1"/>
          <p:nvPr/>
        </p:nvSpPr>
        <p:spPr>
          <a:xfrm>
            <a:off x="2252808" y="594362"/>
            <a:ext cx="14020800" cy="923330"/>
          </a:xfrm>
          <a:prstGeom prst="rect">
            <a:avLst/>
          </a:prstGeom>
          <a:noFill/>
        </p:spPr>
        <p:txBody>
          <a:bodyPr wrap="square" rtlCol="0">
            <a:spAutoFit/>
          </a:bodyPr>
          <a:lstStyle/>
          <a:p>
            <a:r>
              <a:rPr lang="en-US" sz="5400" dirty="0"/>
              <a:t>Learning Checkpoint 4 </a:t>
            </a:r>
            <a:endParaRPr lang="en-AU" sz="5400" dirty="0"/>
          </a:p>
        </p:txBody>
      </p:sp>
      <p:sp>
        <p:nvSpPr>
          <p:cNvPr id="10" name="TextBox 9">
            <a:extLst>
              <a:ext uri="{FF2B5EF4-FFF2-40B4-BE49-F238E27FC236}">
                <a16:creationId xmlns:a16="http://schemas.microsoft.com/office/drawing/2014/main" id="{38350643-DCEF-1CAC-E902-3B20BED5AD43}"/>
              </a:ext>
            </a:extLst>
          </p:cNvPr>
          <p:cNvSpPr txBox="1"/>
          <p:nvPr/>
        </p:nvSpPr>
        <p:spPr>
          <a:xfrm>
            <a:off x="0" y="1814493"/>
            <a:ext cx="18288000" cy="3108543"/>
          </a:xfrm>
          <a:prstGeom prst="rect">
            <a:avLst/>
          </a:prstGeom>
          <a:noFill/>
        </p:spPr>
        <p:txBody>
          <a:bodyPr wrap="square" rtlCol="0">
            <a:spAutoFit/>
          </a:bodyPr>
          <a:lstStyle/>
          <a:p>
            <a:r>
              <a:rPr lang="en-US" sz="2800" dirty="0">
                <a:solidFill>
                  <a:srgbClr val="0070C0"/>
                </a:solidFill>
              </a:rPr>
              <a:t>5. What PPE should be worn when managing blood spills?</a:t>
            </a:r>
          </a:p>
          <a:p>
            <a:r>
              <a:rPr lang="en-US" sz="2800" dirty="0">
                <a:solidFill>
                  <a:schemeClr val="tx1"/>
                </a:solidFill>
              </a:rPr>
              <a:t>• Gloves</a:t>
            </a:r>
          </a:p>
          <a:p>
            <a:r>
              <a:rPr lang="en-US" sz="2800" dirty="0">
                <a:solidFill>
                  <a:srgbClr val="0070C0"/>
                </a:solidFill>
              </a:rPr>
              <a:t>6. What disinfectant solution should be used to clean up blood spills?</a:t>
            </a:r>
          </a:p>
          <a:p>
            <a:r>
              <a:rPr lang="en-US" sz="2800" dirty="0">
                <a:solidFill>
                  <a:schemeClr val="tx1"/>
                </a:solidFill>
              </a:rPr>
              <a:t>• Detergent and disinfectant solution</a:t>
            </a:r>
          </a:p>
          <a:p>
            <a:r>
              <a:rPr lang="en-US" sz="2800" dirty="0">
                <a:solidFill>
                  <a:srgbClr val="0070C0"/>
                </a:solidFill>
              </a:rPr>
              <a:t>7. What measures should be taken to prevent blood spills from occurring in the first place?</a:t>
            </a:r>
          </a:p>
          <a:p>
            <a:r>
              <a:rPr lang="en-US" sz="2800" dirty="0">
                <a:solidFill>
                  <a:schemeClr val="tx1"/>
                </a:solidFill>
              </a:rPr>
              <a:t>• Ensure safe injection practices are following</a:t>
            </a:r>
          </a:p>
          <a:p>
            <a:r>
              <a:rPr lang="en-US" sz="2800" dirty="0">
                <a:solidFill>
                  <a:schemeClr val="tx1"/>
                </a:solidFill>
              </a:rPr>
              <a:t>• Wearing appropriate PPE</a:t>
            </a:r>
            <a:endParaRPr lang="en-AU" sz="2800" dirty="0">
              <a:solidFill>
                <a:schemeClr val="tx1"/>
              </a:solidFill>
            </a:endParaRPr>
          </a:p>
        </p:txBody>
      </p:sp>
      <p:pic>
        <p:nvPicPr>
          <p:cNvPr id="4" name="Picture 3">
            <a:extLst>
              <a:ext uri="{FF2B5EF4-FFF2-40B4-BE49-F238E27FC236}">
                <a16:creationId xmlns:a16="http://schemas.microsoft.com/office/drawing/2014/main" id="{790E58F1-0A71-15CD-2565-0FB90D3997CC}"/>
              </a:ext>
            </a:extLst>
          </p:cNvPr>
          <p:cNvPicPr>
            <a:picLocks noChangeAspect="1"/>
          </p:cNvPicPr>
          <p:nvPr/>
        </p:nvPicPr>
        <p:blipFill>
          <a:blip r:embed="rId4"/>
          <a:stretch>
            <a:fillRect/>
          </a:stretch>
        </p:blipFill>
        <p:spPr>
          <a:xfrm>
            <a:off x="0" y="2325854"/>
            <a:ext cx="16524761" cy="409435"/>
          </a:xfrm>
          <a:prstGeom prst="rect">
            <a:avLst/>
          </a:prstGeom>
        </p:spPr>
      </p:pic>
      <p:pic>
        <p:nvPicPr>
          <p:cNvPr id="13" name="Picture 12">
            <a:extLst>
              <a:ext uri="{FF2B5EF4-FFF2-40B4-BE49-F238E27FC236}">
                <a16:creationId xmlns:a16="http://schemas.microsoft.com/office/drawing/2014/main" id="{DAA4AF3D-DA57-E102-40B5-7D4D981333A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3176" y="224174"/>
            <a:ext cx="1677473" cy="1455848"/>
          </a:xfrm>
          <a:prstGeom prst="rect">
            <a:avLst/>
          </a:prstGeom>
        </p:spPr>
      </p:pic>
      <p:pic>
        <p:nvPicPr>
          <p:cNvPr id="9" name="Picture 8">
            <a:extLst>
              <a:ext uri="{FF2B5EF4-FFF2-40B4-BE49-F238E27FC236}">
                <a16:creationId xmlns:a16="http://schemas.microsoft.com/office/drawing/2014/main" id="{CCF03EBC-E221-0E34-3186-911DB24C689E}"/>
              </a:ext>
            </a:extLst>
          </p:cNvPr>
          <p:cNvPicPr>
            <a:picLocks noChangeAspect="1"/>
          </p:cNvPicPr>
          <p:nvPr/>
        </p:nvPicPr>
        <p:blipFill>
          <a:blip r:embed="rId4"/>
          <a:stretch>
            <a:fillRect/>
          </a:stretch>
        </p:blipFill>
        <p:spPr>
          <a:xfrm>
            <a:off x="38100" y="3127467"/>
            <a:ext cx="16524761" cy="409435"/>
          </a:xfrm>
          <a:prstGeom prst="rect">
            <a:avLst/>
          </a:prstGeom>
        </p:spPr>
      </p:pic>
      <p:pic>
        <p:nvPicPr>
          <p:cNvPr id="11" name="Picture 10">
            <a:extLst>
              <a:ext uri="{FF2B5EF4-FFF2-40B4-BE49-F238E27FC236}">
                <a16:creationId xmlns:a16="http://schemas.microsoft.com/office/drawing/2014/main" id="{16E38038-12A7-03D4-9761-BA7F2E6F3053}"/>
              </a:ext>
            </a:extLst>
          </p:cNvPr>
          <p:cNvPicPr>
            <a:picLocks noChangeAspect="1"/>
          </p:cNvPicPr>
          <p:nvPr/>
        </p:nvPicPr>
        <p:blipFill>
          <a:blip r:embed="rId4"/>
          <a:stretch>
            <a:fillRect/>
          </a:stretch>
        </p:blipFill>
        <p:spPr>
          <a:xfrm>
            <a:off x="0" y="4035139"/>
            <a:ext cx="16524761" cy="887897"/>
          </a:xfrm>
          <a:prstGeom prst="rect">
            <a:avLst/>
          </a:prstGeom>
        </p:spPr>
      </p:pic>
      <p:pic>
        <p:nvPicPr>
          <p:cNvPr id="12" name="object 8">
            <a:hlinkClick r:id="rId6" action="ppaction://hlinksldjump"/>
            <a:extLst>
              <a:ext uri="{FF2B5EF4-FFF2-40B4-BE49-F238E27FC236}">
                <a16:creationId xmlns:a16="http://schemas.microsoft.com/office/drawing/2014/main" id="{1110AB8B-554C-0CD0-C2F3-57FC4C0C6DCA}"/>
              </a:ext>
            </a:extLst>
          </p:cNvPr>
          <p:cNvPicPr/>
          <p:nvPr/>
        </p:nvPicPr>
        <p:blipFill>
          <a:blip r:embed="rId3" cstate="email">
            <a:extLst>
              <a:ext uri="{28A0092B-C50C-407E-A947-70E740481C1C}">
                <a14:useLocalDpi xmlns:a14="http://schemas.microsoft.com/office/drawing/2010/main"/>
              </a:ext>
            </a:extLst>
          </a:blip>
          <a:stretch>
            <a:fillRect/>
          </a:stretch>
        </p:blipFill>
        <p:spPr>
          <a:xfrm>
            <a:off x="17210561" y="9410700"/>
            <a:ext cx="942974" cy="723899"/>
          </a:xfrm>
          <a:prstGeom prst="rect">
            <a:avLst/>
          </a:prstGeom>
        </p:spPr>
      </p:pic>
    </p:spTree>
    <p:extLst>
      <p:ext uri="{BB962C8B-B14F-4D97-AF65-F5344CB8AC3E}">
        <p14:creationId xmlns:p14="http://schemas.microsoft.com/office/powerpoint/2010/main" val="324109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0F5F3"/>
          </a:solidFill>
        </p:spPr>
        <p:txBody>
          <a:bodyPr wrap="square" lIns="0" tIns="0" rIns="0" bIns="0" rtlCol="0"/>
          <a:lstStyle/>
          <a:p>
            <a:endParaRPr/>
          </a:p>
        </p:txBody>
      </p:sp>
      <p:pic>
        <p:nvPicPr>
          <p:cNvPr id="3" name="object 3"/>
          <p:cNvPicPr/>
          <p:nvPr/>
        </p:nvPicPr>
        <p:blipFill>
          <a:blip r:embed="rId2" cstate="print"/>
          <a:stretch>
            <a:fillRect/>
          </a:stretch>
        </p:blipFill>
        <p:spPr>
          <a:xfrm>
            <a:off x="8671438" y="2"/>
            <a:ext cx="9616561" cy="10286996"/>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247775" y="5838078"/>
            <a:ext cx="114300" cy="114300"/>
          </a:xfrm>
          <a:prstGeom prst="rect">
            <a:avLst/>
          </a:prstGeom>
        </p:spPr>
      </p:pic>
      <p:pic>
        <p:nvPicPr>
          <p:cNvPr id="5" name="object 5"/>
          <p:cNvPicPr/>
          <p:nvPr/>
        </p:nvPicPr>
        <p:blipFill>
          <a:blip r:embed="rId4" cstate="email">
            <a:extLst>
              <a:ext uri="{28A0092B-C50C-407E-A947-70E740481C1C}">
                <a14:useLocalDpi xmlns:a14="http://schemas.microsoft.com/office/drawing/2010/main"/>
              </a:ext>
            </a:extLst>
          </a:blip>
          <a:stretch>
            <a:fillRect/>
          </a:stretch>
        </p:blipFill>
        <p:spPr>
          <a:xfrm>
            <a:off x="1247771" y="6257194"/>
            <a:ext cx="114299" cy="114299"/>
          </a:xfrm>
          <a:prstGeom prst="rect">
            <a:avLst/>
          </a:prstGeom>
        </p:spPr>
      </p:pic>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1247771" y="6676293"/>
            <a:ext cx="114299" cy="114299"/>
          </a:xfrm>
          <a:prstGeom prst="rect">
            <a:avLst/>
          </a:prstGeom>
        </p:spPr>
      </p:pic>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1247771" y="7095392"/>
            <a:ext cx="114299" cy="114299"/>
          </a:xfrm>
          <a:prstGeom prst="rect">
            <a:avLst/>
          </a:prstGeom>
        </p:spPr>
      </p:pic>
      <p:pic>
        <p:nvPicPr>
          <p:cNvPr id="8" name="object 8"/>
          <p:cNvPicPr/>
          <p:nvPr/>
        </p:nvPicPr>
        <p:blipFill>
          <a:blip r:embed="rId4" cstate="email">
            <a:extLst>
              <a:ext uri="{28A0092B-C50C-407E-A947-70E740481C1C}">
                <a14:useLocalDpi xmlns:a14="http://schemas.microsoft.com/office/drawing/2010/main"/>
              </a:ext>
            </a:extLst>
          </a:blip>
          <a:stretch>
            <a:fillRect/>
          </a:stretch>
        </p:blipFill>
        <p:spPr>
          <a:xfrm>
            <a:off x="1247771" y="7514491"/>
            <a:ext cx="114299" cy="114299"/>
          </a:xfrm>
          <a:prstGeom prst="rect">
            <a:avLst/>
          </a:prstGeom>
        </p:spPr>
      </p:pic>
      <p:sp>
        <p:nvSpPr>
          <p:cNvPr id="9" name="object 9"/>
          <p:cNvSpPr txBox="1"/>
          <p:nvPr/>
        </p:nvSpPr>
        <p:spPr>
          <a:xfrm>
            <a:off x="1016003" y="2705013"/>
            <a:ext cx="6479540" cy="5054600"/>
          </a:xfrm>
          <a:prstGeom prst="rect">
            <a:avLst/>
          </a:prstGeom>
        </p:spPr>
        <p:txBody>
          <a:bodyPr vert="horz" wrap="square" lIns="0" tIns="12700" rIns="0" bIns="0" rtlCol="0">
            <a:spAutoFit/>
          </a:bodyPr>
          <a:lstStyle/>
          <a:p>
            <a:pPr marL="12700" marR="5080">
              <a:lnSpc>
                <a:spcPct val="114599"/>
              </a:lnSpc>
              <a:spcBef>
                <a:spcPts val="100"/>
              </a:spcBef>
            </a:pPr>
            <a:r>
              <a:rPr sz="2400" dirty="0">
                <a:latin typeface="Verdana"/>
                <a:cs typeface="Verdana"/>
              </a:rPr>
              <a:t>The</a:t>
            </a:r>
            <a:r>
              <a:rPr sz="2400" spc="254" dirty="0">
                <a:latin typeface="Verdana"/>
                <a:cs typeface="Verdana"/>
              </a:rPr>
              <a:t> </a:t>
            </a:r>
            <a:r>
              <a:rPr sz="2400" spc="125" dirty="0">
                <a:latin typeface="Verdana"/>
                <a:cs typeface="Verdana"/>
              </a:rPr>
              <a:t>handling</a:t>
            </a:r>
            <a:r>
              <a:rPr sz="2400" spc="254" dirty="0">
                <a:latin typeface="Verdana"/>
                <a:cs typeface="Verdana"/>
              </a:rPr>
              <a:t> </a:t>
            </a:r>
            <a:r>
              <a:rPr sz="2400" spc="160" dirty="0">
                <a:latin typeface="Verdana"/>
                <a:cs typeface="Verdana"/>
              </a:rPr>
              <a:t>and</a:t>
            </a:r>
            <a:r>
              <a:rPr sz="2400" spc="254" dirty="0">
                <a:latin typeface="Verdana"/>
                <a:cs typeface="Verdana"/>
              </a:rPr>
              <a:t> </a:t>
            </a:r>
            <a:r>
              <a:rPr sz="2400" spc="140" dirty="0">
                <a:latin typeface="Verdana"/>
                <a:cs typeface="Verdana"/>
              </a:rPr>
              <a:t>disposing</a:t>
            </a:r>
            <a:r>
              <a:rPr sz="2400" spc="254" dirty="0">
                <a:latin typeface="Verdana"/>
                <a:cs typeface="Verdana"/>
              </a:rPr>
              <a:t> </a:t>
            </a:r>
            <a:r>
              <a:rPr sz="2400" spc="65" dirty="0">
                <a:latin typeface="Verdana"/>
                <a:cs typeface="Verdana"/>
              </a:rPr>
              <a:t>of</a:t>
            </a:r>
            <a:r>
              <a:rPr sz="2400" spc="254" dirty="0">
                <a:latin typeface="Verdana"/>
                <a:cs typeface="Verdana"/>
              </a:rPr>
              <a:t> </a:t>
            </a:r>
            <a:r>
              <a:rPr sz="2400" spc="100" dirty="0">
                <a:latin typeface="Verdana"/>
                <a:cs typeface="Verdana"/>
              </a:rPr>
              <a:t>waste </a:t>
            </a:r>
            <a:r>
              <a:rPr sz="2400" spc="90" dirty="0">
                <a:latin typeface="Verdana"/>
                <a:cs typeface="Verdana"/>
              </a:rPr>
              <a:t>varies</a:t>
            </a:r>
            <a:r>
              <a:rPr sz="2400" spc="275" dirty="0">
                <a:latin typeface="Verdana"/>
                <a:cs typeface="Verdana"/>
              </a:rPr>
              <a:t> </a:t>
            </a:r>
            <a:r>
              <a:rPr sz="2400" spc="185" dirty="0">
                <a:latin typeface="Verdana"/>
                <a:cs typeface="Verdana"/>
              </a:rPr>
              <a:t>according</a:t>
            </a:r>
            <a:r>
              <a:rPr sz="2400" spc="275" dirty="0">
                <a:latin typeface="Verdana"/>
                <a:cs typeface="Verdana"/>
              </a:rPr>
              <a:t> </a:t>
            </a:r>
            <a:r>
              <a:rPr sz="2400" dirty="0">
                <a:latin typeface="Verdana"/>
                <a:cs typeface="Verdana"/>
              </a:rPr>
              <a:t>to</a:t>
            </a:r>
            <a:r>
              <a:rPr sz="2400" spc="275" dirty="0">
                <a:latin typeface="Verdana"/>
                <a:cs typeface="Verdana"/>
              </a:rPr>
              <a:t> </a:t>
            </a:r>
            <a:r>
              <a:rPr sz="2400" dirty="0">
                <a:latin typeface="Verdana"/>
                <a:cs typeface="Verdana"/>
              </a:rPr>
              <a:t>the</a:t>
            </a:r>
            <a:r>
              <a:rPr sz="2400" spc="275" dirty="0">
                <a:latin typeface="Verdana"/>
                <a:cs typeface="Verdana"/>
              </a:rPr>
              <a:t> </a:t>
            </a:r>
            <a:r>
              <a:rPr sz="2400" spc="80" dirty="0">
                <a:latin typeface="Verdana"/>
                <a:cs typeface="Verdana"/>
              </a:rPr>
              <a:t>type</a:t>
            </a:r>
            <a:r>
              <a:rPr sz="2400" spc="275" dirty="0">
                <a:latin typeface="Verdana"/>
                <a:cs typeface="Verdana"/>
              </a:rPr>
              <a:t> </a:t>
            </a:r>
            <a:r>
              <a:rPr sz="2400" spc="65" dirty="0">
                <a:latin typeface="Verdana"/>
                <a:cs typeface="Verdana"/>
              </a:rPr>
              <a:t>of</a:t>
            </a:r>
            <a:r>
              <a:rPr sz="2400" spc="275" dirty="0">
                <a:latin typeface="Verdana"/>
                <a:cs typeface="Verdana"/>
              </a:rPr>
              <a:t> </a:t>
            </a:r>
            <a:r>
              <a:rPr sz="2400" spc="60" dirty="0">
                <a:latin typeface="Verdana"/>
                <a:cs typeface="Verdana"/>
              </a:rPr>
              <a:t>waste.</a:t>
            </a:r>
            <a:endParaRPr sz="2400">
              <a:latin typeface="Verdana"/>
              <a:cs typeface="Verdana"/>
            </a:endParaRPr>
          </a:p>
          <a:p>
            <a:pPr>
              <a:lnSpc>
                <a:spcPct val="100000"/>
              </a:lnSpc>
              <a:spcBef>
                <a:spcPts val="380"/>
              </a:spcBef>
            </a:pPr>
            <a:endParaRPr sz="2400">
              <a:latin typeface="Verdana"/>
              <a:cs typeface="Verdana"/>
            </a:endParaRPr>
          </a:p>
          <a:p>
            <a:pPr marL="12700" marR="535305" algn="just">
              <a:lnSpc>
                <a:spcPct val="114599"/>
              </a:lnSpc>
            </a:pPr>
            <a:r>
              <a:rPr sz="2400" spc="75" dirty="0">
                <a:latin typeface="Verdana"/>
                <a:cs typeface="Verdana"/>
              </a:rPr>
              <a:t>When</a:t>
            </a:r>
            <a:r>
              <a:rPr sz="2400" spc="260" dirty="0">
                <a:latin typeface="Verdana"/>
                <a:cs typeface="Verdana"/>
              </a:rPr>
              <a:t> </a:t>
            </a:r>
            <a:r>
              <a:rPr sz="2400" spc="55" dirty="0">
                <a:latin typeface="Verdana"/>
                <a:cs typeface="Verdana"/>
              </a:rPr>
              <a:t>working</a:t>
            </a:r>
            <a:r>
              <a:rPr sz="2400" spc="260" dirty="0">
                <a:latin typeface="Verdana"/>
                <a:cs typeface="Verdana"/>
              </a:rPr>
              <a:t> </a:t>
            </a:r>
            <a:r>
              <a:rPr sz="2400" dirty="0">
                <a:latin typeface="Verdana"/>
                <a:cs typeface="Verdana"/>
              </a:rPr>
              <a:t>in</a:t>
            </a:r>
            <a:r>
              <a:rPr sz="2400" spc="260" dirty="0">
                <a:latin typeface="Verdana"/>
                <a:cs typeface="Verdana"/>
              </a:rPr>
              <a:t> </a:t>
            </a:r>
            <a:r>
              <a:rPr sz="2400" dirty="0">
                <a:latin typeface="Verdana"/>
                <a:cs typeface="Verdana"/>
              </a:rPr>
              <a:t>the</a:t>
            </a:r>
            <a:r>
              <a:rPr sz="2400" spc="260" dirty="0">
                <a:latin typeface="Verdana"/>
                <a:cs typeface="Verdana"/>
              </a:rPr>
              <a:t> </a:t>
            </a:r>
            <a:r>
              <a:rPr sz="2400" spc="95" dirty="0">
                <a:latin typeface="Verdana"/>
                <a:cs typeface="Verdana"/>
              </a:rPr>
              <a:t>health</a:t>
            </a:r>
            <a:r>
              <a:rPr sz="2400" spc="265" dirty="0">
                <a:latin typeface="Verdana"/>
                <a:cs typeface="Verdana"/>
              </a:rPr>
              <a:t> </a:t>
            </a:r>
            <a:r>
              <a:rPr sz="2400" spc="100" dirty="0">
                <a:latin typeface="Verdana"/>
                <a:cs typeface="Verdana"/>
              </a:rPr>
              <a:t>service </a:t>
            </a:r>
            <a:r>
              <a:rPr sz="2400" spc="65" dirty="0">
                <a:latin typeface="Verdana"/>
                <a:cs typeface="Verdana"/>
              </a:rPr>
              <a:t>industry</a:t>
            </a:r>
            <a:r>
              <a:rPr sz="2400" spc="235" dirty="0">
                <a:latin typeface="Verdana"/>
                <a:cs typeface="Verdana"/>
              </a:rPr>
              <a:t> </a:t>
            </a:r>
            <a:r>
              <a:rPr sz="2400" spc="65" dirty="0">
                <a:latin typeface="Verdana"/>
                <a:cs typeface="Verdana"/>
              </a:rPr>
              <a:t>there</a:t>
            </a:r>
            <a:r>
              <a:rPr sz="2400" spc="240" dirty="0">
                <a:latin typeface="Verdana"/>
                <a:cs typeface="Verdana"/>
              </a:rPr>
              <a:t> </a:t>
            </a:r>
            <a:r>
              <a:rPr sz="2400" spc="105" dirty="0">
                <a:latin typeface="Verdana"/>
                <a:cs typeface="Verdana"/>
              </a:rPr>
              <a:t>are</a:t>
            </a:r>
            <a:r>
              <a:rPr sz="2400" spc="240" dirty="0">
                <a:latin typeface="Verdana"/>
                <a:cs typeface="Verdana"/>
              </a:rPr>
              <a:t> </a:t>
            </a:r>
            <a:r>
              <a:rPr sz="2400" spc="165" dirty="0">
                <a:latin typeface="Verdana"/>
                <a:cs typeface="Verdana"/>
              </a:rPr>
              <a:t>specific</a:t>
            </a:r>
            <a:r>
              <a:rPr sz="2400" spc="235" dirty="0">
                <a:latin typeface="Verdana"/>
                <a:cs typeface="Verdana"/>
              </a:rPr>
              <a:t> </a:t>
            </a:r>
            <a:r>
              <a:rPr sz="2400" spc="95" dirty="0">
                <a:latin typeface="Verdana"/>
                <a:cs typeface="Verdana"/>
              </a:rPr>
              <a:t>types</a:t>
            </a:r>
            <a:r>
              <a:rPr sz="2400" spc="240" dirty="0">
                <a:latin typeface="Verdana"/>
                <a:cs typeface="Verdana"/>
              </a:rPr>
              <a:t> </a:t>
            </a:r>
            <a:r>
              <a:rPr sz="2400" spc="40" dirty="0">
                <a:latin typeface="Verdana"/>
                <a:cs typeface="Verdana"/>
              </a:rPr>
              <a:t>of </a:t>
            </a:r>
            <a:r>
              <a:rPr sz="2400" spc="120" dirty="0">
                <a:latin typeface="Verdana"/>
                <a:cs typeface="Verdana"/>
              </a:rPr>
              <a:t>waste</a:t>
            </a:r>
            <a:r>
              <a:rPr sz="2400" spc="250" dirty="0">
                <a:latin typeface="Verdana"/>
                <a:cs typeface="Verdana"/>
              </a:rPr>
              <a:t> </a:t>
            </a:r>
            <a:r>
              <a:rPr sz="2400" spc="75" dirty="0">
                <a:latin typeface="Verdana"/>
                <a:cs typeface="Verdana"/>
              </a:rPr>
              <a:t>including:</a:t>
            </a:r>
            <a:endParaRPr sz="2400">
              <a:latin typeface="Verdana"/>
              <a:cs typeface="Verdana"/>
            </a:endParaRPr>
          </a:p>
          <a:p>
            <a:pPr>
              <a:lnSpc>
                <a:spcPct val="100000"/>
              </a:lnSpc>
              <a:spcBef>
                <a:spcPts val="380"/>
              </a:spcBef>
            </a:pPr>
            <a:endParaRPr sz="2400">
              <a:latin typeface="Verdana"/>
              <a:cs typeface="Verdana"/>
            </a:endParaRPr>
          </a:p>
          <a:p>
            <a:pPr marL="530225" marR="3556635">
              <a:lnSpc>
                <a:spcPct val="114599"/>
              </a:lnSpc>
              <a:spcBef>
                <a:spcPts val="5"/>
              </a:spcBef>
            </a:pPr>
            <a:r>
              <a:rPr sz="2400" spc="135" dirty="0">
                <a:latin typeface="Verdana"/>
                <a:cs typeface="Verdana"/>
              </a:rPr>
              <a:t>clinical</a:t>
            </a:r>
            <a:r>
              <a:rPr sz="2400" spc="260" dirty="0">
                <a:latin typeface="Verdana"/>
                <a:cs typeface="Verdana"/>
              </a:rPr>
              <a:t> </a:t>
            </a:r>
            <a:r>
              <a:rPr sz="2400" spc="100" dirty="0">
                <a:latin typeface="Verdana"/>
                <a:cs typeface="Verdana"/>
              </a:rPr>
              <a:t>waste </a:t>
            </a:r>
            <a:r>
              <a:rPr sz="2400" spc="125" dirty="0">
                <a:latin typeface="Verdana"/>
                <a:cs typeface="Verdana"/>
              </a:rPr>
              <a:t>general</a:t>
            </a:r>
            <a:r>
              <a:rPr sz="2400" spc="250" dirty="0">
                <a:latin typeface="Verdana"/>
                <a:cs typeface="Verdana"/>
              </a:rPr>
              <a:t> </a:t>
            </a:r>
            <a:r>
              <a:rPr sz="2400" spc="100" dirty="0">
                <a:latin typeface="Verdana"/>
                <a:cs typeface="Verdana"/>
              </a:rPr>
              <a:t>waste</a:t>
            </a:r>
            <a:endParaRPr sz="2400">
              <a:latin typeface="Verdana"/>
              <a:cs typeface="Verdana"/>
            </a:endParaRPr>
          </a:p>
          <a:p>
            <a:pPr marL="530225">
              <a:lnSpc>
                <a:spcPct val="100000"/>
              </a:lnSpc>
              <a:spcBef>
                <a:spcPts val="420"/>
              </a:spcBef>
            </a:pPr>
            <a:r>
              <a:rPr sz="2400" spc="100" dirty="0">
                <a:latin typeface="Verdana"/>
                <a:cs typeface="Verdana"/>
              </a:rPr>
              <a:t>cytotoxic</a:t>
            </a:r>
            <a:r>
              <a:rPr sz="2400" spc="265" dirty="0">
                <a:latin typeface="Verdana"/>
                <a:cs typeface="Verdana"/>
              </a:rPr>
              <a:t> </a:t>
            </a:r>
            <a:r>
              <a:rPr sz="2400" spc="100" dirty="0">
                <a:latin typeface="Verdana"/>
                <a:cs typeface="Verdana"/>
              </a:rPr>
              <a:t>waste</a:t>
            </a:r>
            <a:endParaRPr sz="2400">
              <a:latin typeface="Verdana"/>
              <a:cs typeface="Verdana"/>
            </a:endParaRPr>
          </a:p>
          <a:p>
            <a:pPr marL="530225" marR="2152015">
              <a:lnSpc>
                <a:spcPct val="114599"/>
              </a:lnSpc>
            </a:pPr>
            <a:r>
              <a:rPr sz="2400" spc="175" dirty="0">
                <a:latin typeface="Verdana"/>
                <a:cs typeface="Verdana"/>
              </a:rPr>
              <a:t>pharmaceutical</a:t>
            </a:r>
            <a:r>
              <a:rPr sz="2400" spc="235" dirty="0">
                <a:latin typeface="Verdana"/>
                <a:cs typeface="Verdana"/>
              </a:rPr>
              <a:t> </a:t>
            </a:r>
            <a:r>
              <a:rPr sz="2400" spc="110" dirty="0">
                <a:latin typeface="Verdana"/>
                <a:cs typeface="Verdana"/>
              </a:rPr>
              <a:t>waste </a:t>
            </a:r>
            <a:r>
              <a:rPr sz="2400" spc="130" dirty="0">
                <a:latin typeface="Verdana"/>
                <a:cs typeface="Verdana"/>
              </a:rPr>
              <a:t>needles</a:t>
            </a:r>
            <a:r>
              <a:rPr sz="2400" spc="250" dirty="0">
                <a:latin typeface="Verdana"/>
                <a:cs typeface="Verdana"/>
              </a:rPr>
              <a:t> </a:t>
            </a:r>
            <a:r>
              <a:rPr sz="2400" spc="160" dirty="0">
                <a:latin typeface="Verdana"/>
                <a:cs typeface="Verdana"/>
              </a:rPr>
              <a:t>and</a:t>
            </a:r>
            <a:r>
              <a:rPr sz="2400" spc="250" dirty="0">
                <a:latin typeface="Verdana"/>
                <a:cs typeface="Verdana"/>
              </a:rPr>
              <a:t> </a:t>
            </a:r>
            <a:r>
              <a:rPr sz="2400" spc="120" dirty="0">
                <a:latin typeface="Verdana"/>
                <a:cs typeface="Verdana"/>
              </a:rPr>
              <a:t>sharps</a:t>
            </a:r>
            <a:endParaRPr sz="2400">
              <a:latin typeface="Verdana"/>
              <a:cs typeface="Verdana"/>
            </a:endParaRPr>
          </a:p>
        </p:txBody>
      </p:sp>
      <p:grpSp>
        <p:nvGrpSpPr>
          <p:cNvPr id="10" name="object 10"/>
          <p:cNvGrpSpPr/>
          <p:nvPr/>
        </p:nvGrpSpPr>
        <p:grpSpPr>
          <a:xfrm>
            <a:off x="8661897" y="2"/>
            <a:ext cx="9626600" cy="10287000"/>
            <a:chOff x="8661897" y="2"/>
            <a:chExt cx="9626600" cy="10287000"/>
          </a:xfrm>
        </p:grpSpPr>
        <p:pic>
          <p:nvPicPr>
            <p:cNvPr id="11" name="object 11"/>
            <p:cNvPicPr/>
            <p:nvPr/>
          </p:nvPicPr>
          <p:blipFill>
            <a:blip r:embed="rId5" cstate="email">
              <a:extLst>
                <a:ext uri="{28A0092B-C50C-407E-A947-70E740481C1C}">
                  <a14:useLocalDpi xmlns:a14="http://schemas.microsoft.com/office/drawing/2010/main"/>
                </a:ext>
              </a:extLst>
            </a:blip>
            <a:stretch>
              <a:fillRect/>
            </a:stretch>
          </p:blipFill>
          <p:spPr>
            <a:xfrm>
              <a:off x="17058162" y="9258299"/>
              <a:ext cx="942974" cy="723899"/>
            </a:xfrm>
            <a:prstGeom prst="rect">
              <a:avLst/>
            </a:prstGeom>
          </p:spPr>
        </p:pic>
        <p:pic>
          <p:nvPicPr>
            <p:cNvPr id="12" name="object 12"/>
            <p:cNvPicPr/>
            <p:nvPr/>
          </p:nvPicPr>
          <p:blipFill>
            <a:blip r:embed="rId6" cstate="print"/>
            <a:stretch>
              <a:fillRect/>
            </a:stretch>
          </p:blipFill>
          <p:spPr>
            <a:xfrm>
              <a:off x="8661897" y="2"/>
              <a:ext cx="9626101" cy="10286996"/>
            </a:xfrm>
            <a:prstGeom prst="rect">
              <a:avLst/>
            </a:prstGeom>
          </p:spPr>
        </p:pic>
      </p:grpSp>
      <p:sp>
        <p:nvSpPr>
          <p:cNvPr id="13" name="object 13"/>
          <p:cNvSpPr txBox="1">
            <a:spLocks noGrp="1"/>
          </p:cNvSpPr>
          <p:nvPr>
            <p:ph type="title"/>
          </p:nvPr>
        </p:nvSpPr>
        <p:spPr>
          <a:xfrm>
            <a:off x="1016000" y="953825"/>
            <a:ext cx="6308090" cy="695960"/>
          </a:xfrm>
          <a:prstGeom prst="rect">
            <a:avLst/>
          </a:prstGeom>
        </p:spPr>
        <p:txBody>
          <a:bodyPr vert="horz" wrap="square" lIns="0" tIns="12700" rIns="0" bIns="0" rtlCol="0">
            <a:spAutoFit/>
          </a:bodyPr>
          <a:lstStyle/>
          <a:p>
            <a:pPr marL="12700">
              <a:lnSpc>
                <a:spcPct val="100000"/>
              </a:lnSpc>
              <a:spcBef>
                <a:spcPts val="100"/>
              </a:spcBef>
            </a:pPr>
            <a:r>
              <a:rPr spc="-20" dirty="0"/>
              <a:t>Contaminated</a:t>
            </a:r>
            <a:r>
              <a:rPr spc="-295" dirty="0"/>
              <a:t> </a:t>
            </a:r>
            <a:r>
              <a:rPr spc="-150" dirty="0"/>
              <a:t>waste</a:t>
            </a:r>
          </a:p>
        </p:txBody>
      </p:sp>
      <p:pic>
        <p:nvPicPr>
          <p:cNvPr id="14" name="object 8">
            <a:hlinkClick r:id="rId7" action="ppaction://hlinksldjump"/>
            <a:extLst>
              <a:ext uri="{FF2B5EF4-FFF2-40B4-BE49-F238E27FC236}">
                <a16:creationId xmlns:a16="http://schemas.microsoft.com/office/drawing/2014/main" id="{A3A50A6F-412F-9F70-54C8-C15D9ADE03DB}"/>
              </a:ext>
            </a:extLst>
          </p:cNvPr>
          <p:cNvPicPr/>
          <p:nvPr/>
        </p:nvPicPr>
        <p:blipFill>
          <a:blip r:embed="rId5"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6999"/>
          </a:xfrm>
          <a:prstGeom prst="rect">
            <a:avLst/>
          </a:prstGeom>
        </p:spPr>
      </p:pic>
      <p:sp>
        <p:nvSpPr>
          <p:cNvPr id="3" name="object 3"/>
          <p:cNvSpPr/>
          <p:nvPr/>
        </p:nvSpPr>
        <p:spPr>
          <a:xfrm>
            <a:off x="0" y="0"/>
            <a:ext cx="18288000" cy="10287000"/>
          </a:xfrm>
          <a:custGeom>
            <a:avLst/>
            <a:gdLst/>
            <a:ahLst/>
            <a:cxnLst/>
            <a:rect l="l" t="t" r="r" b="b"/>
            <a:pathLst>
              <a:path w="18288000" h="10287000">
                <a:moveTo>
                  <a:pt x="18287999" y="10286999"/>
                </a:moveTo>
                <a:lnTo>
                  <a:pt x="0" y="10286999"/>
                </a:lnTo>
                <a:lnTo>
                  <a:pt x="0" y="0"/>
                </a:lnTo>
                <a:lnTo>
                  <a:pt x="18287999" y="0"/>
                </a:lnTo>
                <a:lnTo>
                  <a:pt x="18287999" y="10286999"/>
                </a:lnTo>
                <a:close/>
              </a:path>
            </a:pathLst>
          </a:custGeom>
          <a:solidFill>
            <a:srgbClr val="000000">
              <a:alpha val="66668"/>
            </a:srgbClr>
          </a:solidFill>
        </p:spPr>
        <p:txBody>
          <a:bodyPr wrap="square" lIns="0" tIns="0" rIns="0" bIns="0" rtlCol="0"/>
          <a:lstStyle/>
          <a:p>
            <a:endParaRPr/>
          </a:p>
        </p:txBody>
      </p:sp>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
        <p:nvSpPr>
          <p:cNvPr id="6" name="object 6"/>
          <p:cNvSpPr txBox="1"/>
          <p:nvPr/>
        </p:nvSpPr>
        <p:spPr>
          <a:xfrm>
            <a:off x="8730443" y="7115874"/>
            <a:ext cx="532765" cy="1470025"/>
          </a:xfrm>
          <a:prstGeom prst="rect">
            <a:avLst/>
          </a:prstGeom>
        </p:spPr>
        <p:txBody>
          <a:bodyPr vert="horz" wrap="square" lIns="0" tIns="15875" rIns="0" bIns="0" rtlCol="0">
            <a:spAutoFit/>
          </a:bodyPr>
          <a:lstStyle/>
          <a:p>
            <a:pPr marL="12700">
              <a:lnSpc>
                <a:spcPct val="100000"/>
              </a:lnSpc>
              <a:spcBef>
                <a:spcPts val="125"/>
              </a:spcBef>
            </a:pPr>
            <a:r>
              <a:rPr sz="9450" b="1" spc="-2805" dirty="0">
                <a:solidFill>
                  <a:srgbClr val="3DC1C6"/>
                </a:solidFill>
                <a:latin typeface="Verdana"/>
                <a:cs typeface="Verdana"/>
              </a:rPr>
              <a:t>1</a:t>
            </a:r>
            <a:endParaRPr sz="9450">
              <a:latin typeface="Verdana"/>
              <a:cs typeface="Verdana"/>
            </a:endParaRPr>
          </a:p>
        </p:txBody>
      </p:sp>
      <p:sp>
        <p:nvSpPr>
          <p:cNvPr id="7" name="object 2">
            <a:extLst>
              <a:ext uri="{FF2B5EF4-FFF2-40B4-BE49-F238E27FC236}">
                <a16:creationId xmlns:a16="http://schemas.microsoft.com/office/drawing/2014/main" id="{BE4880FF-960A-560A-33FE-91B379C8FEDE}"/>
              </a:ext>
            </a:extLst>
          </p:cNvPr>
          <p:cNvSpPr/>
          <p:nvPr/>
        </p:nvSpPr>
        <p:spPr>
          <a:xfrm>
            <a:off x="0" y="-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lang="en-AU" dirty="0"/>
          </a:p>
        </p:txBody>
      </p:sp>
      <p:pic>
        <p:nvPicPr>
          <p:cNvPr id="4" name="object 4"/>
          <p:cNvPicPr/>
          <p:nvPr/>
        </p:nvPicPr>
        <p:blipFill>
          <a:blip r:embed="rId4" cstate="email">
            <a:extLst>
              <a:ext uri="{28A0092B-C50C-407E-A947-70E740481C1C}">
                <a14:useLocalDpi xmlns:a14="http://schemas.microsoft.com/office/drawing/2010/main"/>
              </a:ext>
            </a:extLst>
          </a:blip>
          <a:stretch>
            <a:fillRect/>
          </a:stretch>
        </p:blipFill>
        <p:spPr>
          <a:xfrm>
            <a:off x="457200" y="342900"/>
            <a:ext cx="1586149" cy="1544666"/>
          </a:xfrm>
          <a:prstGeom prst="rect">
            <a:avLst/>
          </a:prstGeom>
        </p:spPr>
      </p:pic>
      <p:sp>
        <p:nvSpPr>
          <p:cNvPr id="8" name="TextBox 7">
            <a:extLst>
              <a:ext uri="{FF2B5EF4-FFF2-40B4-BE49-F238E27FC236}">
                <a16:creationId xmlns:a16="http://schemas.microsoft.com/office/drawing/2014/main" id="{3F5F7667-DC6B-12C3-EB91-9C7569F6F64D}"/>
              </a:ext>
            </a:extLst>
          </p:cNvPr>
          <p:cNvSpPr txBox="1"/>
          <p:nvPr/>
        </p:nvSpPr>
        <p:spPr>
          <a:xfrm>
            <a:off x="2252808" y="594362"/>
            <a:ext cx="14020800" cy="923330"/>
          </a:xfrm>
          <a:prstGeom prst="rect">
            <a:avLst/>
          </a:prstGeom>
          <a:noFill/>
        </p:spPr>
        <p:txBody>
          <a:bodyPr wrap="square" rtlCol="0">
            <a:spAutoFit/>
          </a:bodyPr>
          <a:lstStyle/>
          <a:p>
            <a:r>
              <a:rPr lang="en-US" sz="5400" dirty="0"/>
              <a:t>8 Research – Waste Management</a:t>
            </a:r>
            <a:endParaRPr lang="en-AU" sz="5400" dirty="0"/>
          </a:p>
        </p:txBody>
      </p:sp>
      <p:sp>
        <p:nvSpPr>
          <p:cNvPr id="10" name="TextBox 9">
            <a:extLst>
              <a:ext uri="{FF2B5EF4-FFF2-40B4-BE49-F238E27FC236}">
                <a16:creationId xmlns:a16="http://schemas.microsoft.com/office/drawing/2014/main" id="{38350643-DCEF-1CAC-E902-3B20BED5AD43}"/>
              </a:ext>
            </a:extLst>
          </p:cNvPr>
          <p:cNvSpPr txBox="1"/>
          <p:nvPr/>
        </p:nvSpPr>
        <p:spPr>
          <a:xfrm>
            <a:off x="0" y="1887566"/>
            <a:ext cx="18288000" cy="1815882"/>
          </a:xfrm>
          <a:prstGeom prst="rect">
            <a:avLst/>
          </a:prstGeom>
          <a:noFill/>
        </p:spPr>
        <p:txBody>
          <a:bodyPr wrap="square" rtlCol="0">
            <a:spAutoFit/>
          </a:bodyPr>
          <a:lstStyle/>
          <a:p>
            <a:r>
              <a:rPr lang="en-US" sz="2800" dirty="0">
                <a:solidFill>
                  <a:srgbClr val="0070C0"/>
                </a:solidFill>
              </a:rPr>
              <a:t>Access the following waste management guide</a:t>
            </a:r>
          </a:p>
          <a:p>
            <a:r>
              <a:rPr lang="en-US" sz="2800" dirty="0">
                <a:solidFill>
                  <a:srgbClr val="0070C0"/>
                </a:solidFill>
                <a:hlinkClick r:id="rId5"/>
              </a:rPr>
              <a:t>https://www.health.vic.gov.au/planning-infrastructure/guides-to-waste-management</a:t>
            </a:r>
            <a:endParaRPr lang="en-US" sz="2800" dirty="0">
              <a:solidFill>
                <a:srgbClr val="0070C0"/>
              </a:solidFill>
            </a:endParaRPr>
          </a:p>
          <a:p>
            <a:r>
              <a:rPr lang="en-US" sz="2800" dirty="0">
                <a:solidFill>
                  <a:srgbClr val="0070C0"/>
                </a:solidFill>
              </a:rPr>
              <a:t>Find for each of the following categories: Recycling, clinical waste, and related waste. Document one type of waste, its management on onsite and any related legislation or policies and procedures.</a:t>
            </a:r>
            <a:endParaRPr lang="en-AU" sz="2800" dirty="0">
              <a:solidFill>
                <a:schemeClr val="tx1"/>
              </a:solidFill>
            </a:endParaRPr>
          </a:p>
        </p:txBody>
      </p:sp>
      <p:pic>
        <p:nvPicPr>
          <p:cNvPr id="9" name="object 8">
            <a:hlinkClick r:id="rId6" action="ppaction://hlinksldjump"/>
            <a:extLst>
              <a:ext uri="{FF2B5EF4-FFF2-40B4-BE49-F238E27FC236}">
                <a16:creationId xmlns:a16="http://schemas.microsoft.com/office/drawing/2014/main" id="{BA74B9C0-380D-D53F-6358-71F9237C44DA}"/>
              </a:ext>
            </a:extLst>
          </p:cNvPr>
          <p:cNvPicPr/>
          <p:nvPr/>
        </p:nvPicPr>
        <p:blipFill>
          <a:blip r:embed="rId3" cstate="email">
            <a:extLst>
              <a:ext uri="{28A0092B-C50C-407E-A947-70E740481C1C}">
                <a14:useLocalDpi xmlns:a14="http://schemas.microsoft.com/office/drawing/2010/main"/>
              </a:ext>
            </a:extLst>
          </a:blip>
          <a:stretch>
            <a:fillRect/>
          </a:stretch>
        </p:blipFill>
        <p:spPr>
          <a:xfrm>
            <a:off x="17210561" y="9410700"/>
            <a:ext cx="942974" cy="723899"/>
          </a:xfrm>
          <a:prstGeom prst="rect">
            <a:avLst/>
          </a:prstGeom>
        </p:spPr>
      </p:pic>
      <p:sp>
        <p:nvSpPr>
          <p:cNvPr id="11" name="TextBox 10">
            <a:extLst>
              <a:ext uri="{FF2B5EF4-FFF2-40B4-BE49-F238E27FC236}">
                <a16:creationId xmlns:a16="http://schemas.microsoft.com/office/drawing/2014/main" id="{359C2CBC-86D8-2794-F003-ADF9574C9668}"/>
              </a:ext>
            </a:extLst>
          </p:cNvPr>
          <p:cNvSpPr txBox="1"/>
          <p:nvPr/>
        </p:nvSpPr>
        <p:spPr>
          <a:xfrm>
            <a:off x="1752600" y="5143500"/>
            <a:ext cx="9601200" cy="1470025"/>
          </a:xfrm>
          <a:prstGeom prst="rect">
            <a:avLst/>
          </a:prstGeom>
          <a:noFill/>
        </p:spPr>
        <p:txBody>
          <a:bodyPr wrap="square" rtlCol="0">
            <a:spAutoFit/>
          </a:bodyPr>
          <a:lstStyle/>
          <a:p>
            <a:endParaRPr lang="en-AU" dirty="0"/>
          </a:p>
        </p:txBody>
      </p:sp>
    </p:spTree>
    <p:extLst>
      <p:ext uri="{BB962C8B-B14F-4D97-AF65-F5344CB8AC3E}">
        <p14:creationId xmlns:p14="http://schemas.microsoft.com/office/powerpoint/2010/main" val="37603129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08090F"/>
          </a:solidFill>
        </p:spPr>
        <p:txBody>
          <a:bodyPr wrap="square" lIns="0" tIns="0" rIns="0" bIns="0" rtlCol="0"/>
          <a:lstStyle/>
          <a:p>
            <a:endParaRPr/>
          </a:p>
        </p:txBody>
      </p:sp>
      <p:pic>
        <p:nvPicPr>
          <p:cNvPr id="3" name="object 3"/>
          <p:cNvPicPr/>
          <p:nvPr/>
        </p:nvPicPr>
        <p:blipFill>
          <a:blip r:embed="rId2" cstate="print"/>
          <a:stretch>
            <a:fillRect/>
          </a:stretch>
        </p:blipFill>
        <p:spPr>
          <a:xfrm>
            <a:off x="0" y="0"/>
            <a:ext cx="18287999" cy="5458236"/>
          </a:xfrm>
          <a:prstGeom prst="rect">
            <a:avLst/>
          </a:prstGeom>
        </p:spPr>
      </p:pic>
      <p:sp>
        <p:nvSpPr>
          <p:cNvPr id="5" name="object 5"/>
          <p:cNvSpPr txBox="1"/>
          <p:nvPr/>
        </p:nvSpPr>
        <p:spPr>
          <a:xfrm>
            <a:off x="1016000" y="6983612"/>
            <a:ext cx="14771369" cy="2540000"/>
          </a:xfrm>
          <a:prstGeom prst="rect">
            <a:avLst/>
          </a:prstGeom>
        </p:spPr>
        <p:txBody>
          <a:bodyPr vert="horz" wrap="square" lIns="0" tIns="12700" rIns="0" bIns="0" rtlCol="0">
            <a:spAutoFit/>
          </a:bodyPr>
          <a:lstStyle/>
          <a:p>
            <a:pPr marL="12700" marR="5080">
              <a:lnSpc>
                <a:spcPct val="114599"/>
              </a:lnSpc>
              <a:spcBef>
                <a:spcPts val="100"/>
              </a:spcBef>
            </a:pPr>
            <a:r>
              <a:rPr sz="2400" dirty="0">
                <a:solidFill>
                  <a:srgbClr val="FFFFFF"/>
                </a:solidFill>
                <a:latin typeface="Verdana"/>
                <a:cs typeface="Verdana"/>
              </a:rPr>
              <a:t>Clean</a:t>
            </a:r>
            <a:r>
              <a:rPr sz="2400" spc="-80" dirty="0">
                <a:solidFill>
                  <a:srgbClr val="FFFFFF"/>
                </a:solidFill>
                <a:latin typeface="Verdana"/>
                <a:cs typeface="Verdana"/>
              </a:rPr>
              <a:t> </a:t>
            </a:r>
            <a:r>
              <a:rPr sz="2400" spc="-55" dirty="0">
                <a:solidFill>
                  <a:srgbClr val="FFFFFF"/>
                </a:solidFill>
                <a:latin typeface="Verdana"/>
                <a:cs typeface="Verdana"/>
              </a:rPr>
              <a:t>zones</a:t>
            </a:r>
            <a:r>
              <a:rPr sz="2400" spc="-75" dirty="0">
                <a:solidFill>
                  <a:srgbClr val="FFFFFF"/>
                </a:solidFill>
                <a:latin typeface="Verdana"/>
                <a:cs typeface="Verdana"/>
              </a:rPr>
              <a:t> </a:t>
            </a:r>
            <a:r>
              <a:rPr sz="2400" dirty="0">
                <a:solidFill>
                  <a:srgbClr val="FFFFFF"/>
                </a:solidFill>
                <a:latin typeface="Verdana"/>
                <a:cs typeface="Verdana"/>
              </a:rPr>
              <a:t>are</a:t>
            </a:r>
            <a:r>
              <a:rPr sz="2400" spc="-75" dirty="0">
                <a:solidFill>
                  <a:srgbClr val="FFFFFF"/>
                </a:solidFill>
                <a:latin typeface="Verdana"/>
                <a:cs typeface="Verdana"/>
              </a:rPr>
              <a:t> </a:t>
            </a:r>
            <a:r>
              <a:rPr sz="2400" dirty="0">
                <a:solidFill>
                  <a:srgbClr val="FFFFFF"/>
                </a:solidFill>
                <a:latin typeface="Verdana"/>
                <a:cs typeface="Verdana"/>
              </a:rPr>
              <a:t>designated</a:t>
            </a:r>
            <a:r>
              <a:rPr sz="2400" spc="-75" dirty="0">
                <a:solidFill>
                  <a:srgbClr val="FFFFFF"/>
                </a:solidFill>
                <a:latin typeface="Verdana"/>
                <a:cs typeface="Verdana"/>
              </a:rPr>
              <a:t> </a:t>
            </a:r>
            <a:r>
              <a:rPr sz="2400" dirty="0">
                <a:solidFill>
                  <a:srgbClr val="FFFFFF"/>
                </a:solidFill>
                <a:latin typeface="Verdana"/>
                <a:cs typeface="Verdana"/>
              </a:rPr>
              <a:t>areas</a:t>
            </a:r>
            <a:r>
              <a:rPr sz="2400" spc="-75" dirty="0">
                <a:solidFill>
                  <a:srgbClr val="FFFFFF"/>
                </a:solidFill>
                <a:latin typeface="Verdana"/>
                <a:cs typeface="Verdana"/>
              </a:rPr>
              <a:t> </a:t>
            </a:r>
            <a:r>
              <a:rPr sz="2400" spc="-80" dirty="0">
                <a:solidFill>
                  <a:srgbClr val="FFFFFF"/>
                </a:solidFill>
                <a:latin typeface="Verdana"/>
                <a:cs typeface="Verdana"/>
              </a:rPr>
              <a:t>for </a:t>
            </a:r>
            <a:r>
              <a:rPr sz="2400" dirty="0">
                <a:solidFill>
                  <a:srgbClr val="FFFFFF"/>
                </a:solidFill>
                <a:latin typeface="Verdana"/>
                <a:cs typeface="Verdana"/>
              </a:rPr>
              <a:t>non-contaminated</a:t>
            </a:r>
            <a:r>
              <a:rPr sz="2400" spc="-75" dirty="0">
                <a:solidFill>
                  <a:srgbClr val="FFFFFF"/>
                </a:solidFill>
                <a:latin typeface="Verdana"/>
                <a:cs typeface="Verdana"/>
              </a:rPr>
              <a:t> </a:t>
            </a:r>
            <a:r>
              <a:rPr sz="2400" spc="-25" dirty="0">
                <a:solidFill>
                  <a:srgbClr val="FFFFFF"/>
                </a:solidFill>
                <a:latin typeface="Verdana"/>
                <a:cs typeface="Verdana"/>
              </a:rPr>
              <a:t>materials</a:t>
            </a:r>
            <a:r>
              <a:rPr sz="2400" spc="-75" dirty="0">
                <a:solidFill>
                  <a:srgbClr val="FFFFFF"/>
                </a:solidFill>
                <a:latin typeface="Verdana"/>
                <a:cs typeface="Verdana"/>
              </a:rPr>
              <a:t> </a:t>
            </a:r>
            <a:r>
              <a:rPr sz="2400" dirty="0">
                <a:solidFill>
                  <a:srgbClr val="FFFFFF"/>
                </a:solidFill>
                <a:latin typeface="Verdana"/>
                <a:cs typeface="Verdana"/>
              </a:rPr>
              <a:t>and</a:t>
            </a:r>
            <a:r>
              <a:rPr sz="2400" spc="-75" dirty="0">
                <a:solidFill>
                  <a:srgbClr val="FFFFFF"/>
                </a:solidFill>
                <a:latin typeface="Verdana"/>
                <a:cs typeface="Verdana"/>
              </a:rPr>
              <a:t> </a:t>
            </a:r>
            <a:r>
              <a:rPr sz="2400" spc="-20" dirty="0">
                <a:solidFill>
                  <a:srgbClr val="FFFFFF"/>
                </a:solidFill>
                <a:latin typeface="Verdana"/>
                <a:cs typeface="Verdana"/>
              </a:rPr>
              <a:t>should</a:t>
            </a:r>
            <a:r>
              <a:rPr sz="2400" spc="-75" dirty="0">
                <a:solidFill>
                  <a:srgbClr val="FFFFFF"/>
                </a:solidFill>
                <a:latin typeface="Verdana"/>
                <a:cs typeface="Verdana"/>
              </a:rPr>
              <a:t> </a:t>
            </a:r>
            <a:r>
              <a:rPr sz="2400" dirty="0">
                <a:solidFill>
                  <a:srgbClr val="FFFFFF"/>
                </a:solidFill>
                <a:latin typeface="Verdana"/>
                <a:cs typeface="Verdana"/>
              </a:rPr>
              <a:t>be</a:t>
            </a:r>
            <a:r>
              <a:rPr sz="2400" spc="-75" dirty="0">
                <a:solidFill>
                  <a:srgbClr val="FFFFFF"/>
                </a:solidFill>
                <a:latin typeface="Verdana"/>
                <a:cs typeface="Verdana"/>
              </a:rPr>
              <a:t> </a:t>
            </a:r>
            <a:r>
              <a:rPr sz="2400" spc="-90" dirty="0">
                <a:solidFill>
                  <a:srgbClr val="FFFFFF"/>
                </a:solidFill>
                <a:latin typeface="Verdana"/>
                <a:cs typeface="Verdana"/>
              </a:rPr>
              <a:t>relatively</a:t>
            </a:r>
            <a:r>
              <a:rPr sz="2400" spc="-80" dirty="0">
                <a:solidFill>
                  <a:srgbClr val="FFFFFF"/>
                </a:solidFill>
                <a:latin typeface="Verdana"/>
                <a:cs typeface="Verdana"/>
              </a:rPr>
              <a:t> </a:t>
            </a:r>
            <a:r>
              <a:rPr sz="2400" spc="-35" dirty="0">
                <a:solidFill>
                  <a:srgbClr val="FFFFFF"/>
                </a:solidFill>
                <a:latin typeface="Verdana"/>
                <a:cs typeface="Verdana"/>
              </a:rPr>
              <a:t>free</a:t>
            </a:r>
            <a:r>
              <a:rPr sz="2400" spc="-75" dirty="0">
                <a:solidFill>
                  <a:srgbClr val="FFFFFF"/>
                </a:solidFill>
                <a:latin typeface="Verdana"/>
                <a:cs typeface="Verdana"/>
              </a:rPr>
              <a:t> </a:t>
            </a:r>
            <a:r>
              <a:rPr sz="2400" spc="-25" dirty="0">
                <a:solidFill>
                  <a:srgbClr val="FFFFFF"/>
                </a:solidFill>
                <a:latin typeface="Verdana"/>
                <a:cs typeface="Verdana"/>
              </a:rPr>
              <a:t>of </a:t>
            </a:r>
            <a:r>
              <a:rPr sz="2400" spc="-10" dirty="0">
                <a:solidFill>
                  <a:srgbClr val="FFFFFF"/>
                </a:solidFill>
                <a:latin typeface="Verdana"/>
                <a:cs typeface="Verdana"/>
              </a:rPr>
              <a:t>contaminants.</a:t>
            </a:r>
            <a:endParaRPr sz="2400">
              <a:latin typeface="Verdana"/>
              <a:cs typeface="Verdana"/>
            </a:endParaRPr>
          </a:p>
          <a:p>
            <a:pPr marL="12700" marR="3945890">
              <a:lnSpc>
                <a:spcPct val="229199"/>
              </a:lnSpc>
            </a:pPr>
            <a:r>
              <a:rPr sz="2400" dirty="0">
                <a:solidFill>
                  <a:srgbClr val="FFFFFF"/>
                </a:solidFill>
                <a:latin typeface="Verdana"/>
                <a:cs typeface="Verdana"/>
              </a:rPr>
              <a:t>Clean</a:t>
            </a:r>
            <a:r>
              <a:rPr sz="2400" spc="-90" dirty="0">
                <a:solidFill>
                  <a:srgbClr val="FFFFFF"/>
                </a:solidFill>
                <a:latin typeface="Verdana"/>
                <a:cs typeface="Verdana"/>
              </a:rPr>
              <a:t> </a:t>
            </a:r>
            <a:r>
              <a:rPr sz="2400" spc="-55" dirty="0">
                <a:solidFill>
                  <a:srgbClr val="FFFFFF"/>
                </a:solidFill>
                <a:latin typeface="Verdana"/>
                <a:cs typeface="Verdana"/>
              </a:rPr>
              <a:t>zones</a:t>
            </a:r>
            <a:r>
              <a:rPr sz="2400" spc="-90" dirty="0">
                <a:solidFill>
                  <a:srgbClr val="FFFFFF"/>
                </a:solidFill>
                <a:latin typeface="Verdana"/>
                <a:cs typeface="Verdana"/>
              </a:rPr>
              <a:t> </a:t>
            </a:r>
            <a:r>
              <a:rPr sz="2400" spc="80" dirty="0">
                <a:solidFill>
                  <a:srgbClr val="FFFFFF"/>
                </a:solidFill>
                <a:latin typeface="Verdana"/>
                <a:cs typeface="Verdana"/>
              </a:rPr>
              <a:t>can</a:t>
            </a:r>
            <a:r>
              <a:rPr sz="2400" spc="-90" dirty="0">
                <a:solidFill>
                  <a:srgbClr val="FFFFFF"/>
                </a:solidFill>
                <a:latin typeface="Verdana"/>
                <a:cs typeface="Verdana"/>
              </a:rPr>
              <a:t> </a:t>
            </a:r>
            <a:r>
              <a:rPr sz="2400" dirty="0">
                <a:solidFill>
                  <a:srgbClr val="FFFFFF"/>
                </a:solidFill>
                <a:latin typeface="Verdana"/>
                <a:cs typeface="Verdana"/>
              </a:rPr>
              <a:t>be</a:t>
            </a:r>
            <a:r>
              <a:rPr sz="2400" spc="-90" dirty="0">
                <a:solidFill>
                  <a:srgbClr val="FFFFFF"/>
                </a:solidFill>
                <a:latin typeface="Verdana"/>
                <a:cs typeface="Verdana"/>
              </a:rPr>
              <a:t> </a:t>
            </a:r>
            <a:r>
              <a:rPr sz="2400" spc="-140" dirty="0">
                <a:solidFill>
                  <a:srgbClr val="FFFFFF"/>
                </a:solidFill>
                <a:latin typeface="Verdana"/>
                <a:cs typeface="Verdana"/>
              </a:rPr>
              <a:t>work</a:t>
            </a:r>
            <a:r>
              <a:rPr sz="2400" spc="-90" dirty="0">
                <a:solidFill>
                  <a:srgbClr val="FFFFFF"/>
                </a:solidFill>
                <a:latin typeface="Verdana"/>
                <a:cs typeface="Verdana"/>
              </a:rPr>
              <a:t> </a:t>
            </a:r>
            <a:r>
              <a:rPr sz="2400" spc="-45" dirty="0">
                <a:solidFill>
                  <a:srgbClr val="FFFFFF"/>
                </a:solidFill>
                <a:latin typeface="Verdana"/>
                <a:cs typeface="Verdana"/>
              </a:rPr>
              <a:t>stations</a:t>
            </a:r>
            <a:r>
              <a:rPr sz="2400" spc="-90" dirty="0">
                <a:solidFill>
                  <a:srgbClr val="FFFFFF"/>
                </a:solidFill>
                <a:latin typeface="Verdana"/>
                <a:cs typeface="Verdana"/>
              </a:rPr>
              <a:t> </a:t>
            </a:r>
            <a:r>
              <a:rPr sz="2400" dirty="0">
                <a:solidFill>
                  <a:srgbClr val="FFFFFF"/>
                </a:solidFill>
                <a:latin typeface="Verdana"/>
                <a:cs typeface="Verdana"/>
              </a:rPr>
              <a:t>and</a:t>
            </a:r>
            <a:r>
              <a:rPr sz="2400" spc="-90" dirty="0">
                <a:solidFill>
                  <a:srgbClr val="FFFFFF"/>
                </a:solidFill>
                <a:latin typeface="Verdana"/>
                <a:cs typeface="Verdana"/>
              </a:rPr>
              <a:t> </a:t>
            </a:r>
            <a:r>
              <a:rPr sz="2400" dirty="0">
                <a:solidFill>
                  <a:srgbClr val="FFFFFF"/>
                </a:solidFill>
                <a:latin typeface="Verdana"/>
                <a:cs typeface="Verdana"/>
              </a:rPr>
              <a:t>benches</a:t>
            </a:r>
            <a:r>
              <a:rPr sz="2400" spc="-90" dirty="0">
                <a:solidFill>
                  <a:srgbClr val="FFFFFF"/>
                </a:solidFill>
                <a:latin typeface="Verdana"/>
                <a:cs typeface="Verdana"/>
              </a:rPr>
              <a:t> </a:t>
            </a:r>
            <a:r>
              <a:rPr sz="2400" spc="-10" dirty="0">
                <a:solidFill>
                  <a:srgbClr val="FFFFFF"/>
                </a:solidFill>
                <a:latin typeface="Verdana"/>
                <a:cs typeface="Verdana"/>
              </a:rPr>
              <a:t>to</a:t>
            </a:r>
            <a:r>
              <a:rPr sz="2400" spc="-90" dirty="0">
                <a:solidFill>
                  <a:srgbClr val="FFFFFF"/>
                </a:solidFill>
                <a:latin typeface="Verdana"/>
                <a:cs typeface="Verdana"/>
              </a:rPr>
              <a:t> </a:t>
            </a:r>
            <a:r>
              <a:rPr sz="2400" spc="-85" dirty="0">
                <a:solidFill>
                  <a:srgbClr val="FFFFFF"/>
                </a:solidFill>
                <a:latin typeface="Verdana"/>
                <a:cs typeface="Verdana"/>
              </a:rPr>
              <a:t>entire</a:t>
            </a:r>
            <a:r>
              <a:rPr sz="2400" spc="-90" dirty="0">
                <a:solidFill>
                  <a:srgbClr val="FFFFFF"/>
                </a:solidFill>
                <a:latin typeface="Verdana"/>
                <a:cs typeface="Verdana"/>
              </a:rPr>
              <a:t> </a:t>
            </a:r>
            <a:r>
              <a:rPr sz="2400" dirty="0">
                <a:solidFill>
                  <a:srgbClr val="FFFFFF"/>
                </a:solidFill>
                <a:latin typeface="Verdana"/>
                <a:cs typeface="Verdana"/>
              </a:rPr>
              <a:t>rooms</a:t>
            </a:r>
            <a:r>
              <a:rPr sz="2400" spc="-90" dirty="0">
                <a:solidFill>
                  <a:srgbClr val="FFFFFF"/>
                </a:solidFill>
                <a:latin typeface="Verdana"/>
                <a:cs typeface="Verdana"/>
              </a:rPr>
              <a:t> </a:t>
            </a:r>
            <a:r>
              <a:rPr sz="2400" spc="-65" dirty="0">
                <a:solidFill>
                  <a:srgbClr val="FFFFFF"/>
                </a:solidFill>
                <a:latin typeface="Verdana"/>
                <a:cs typeface="Verdana"/>
              </a:rPr>
              <a:t>or</a:t>
            </a:r>
            <a:r>
              <a:rPr sz="2400" spc="-90" dirty="0">
                <a:solidFill>
                  <a:srgbClr val="FFFFFF"/>
                </a:solidFill>
                <a:latin typeface="Verdana"/>
                <a:cs typeface="Verdana"/>
              </a:rPr>
              <a:t> </a:t>
            </a:r>
            <a:r>
              <a:rPr sz="2400" spc="-10" dirty="0">
                <a:solidFill>
                  <a:srgbClr val="FFFFFF"/>
                </a:solidFill>
                <a:latin typeface="Verdana"/>
                <a:cs typeface="Verdana"/>
              </a:rPr>
              <a:t>areas. </a:t>
            </a:r>
            <a:r>
              <a:rPr sz="2400" spc="-55" dirty="0">
                <a:solidFill>
                  <a:srgbClr val="FFFFFF"/>
                </a:solidFill>
                <a:latin typeface="Verdana"/>
                <a:cs typeface="Verdana"/>
              </a:rPr>
              <a:t>These</a:t>
            </a:r>
            <a:r>
              <a:rPr sz="2400" spc="-110" dirty="0">
                <a:solidFill>
                  <a:srgbClr val="FFFFFF"/>
                </a:solidFill>
                <a:latin typeface="Verdana"/>
                <a:cs typeface="Verdana"/>
              </a:rPr>
              <a:t> </a:t>
            </a:r>
            <a:r>
              <a:rPr sz="2400" spc="-55" dirty="0">
                <a:solidFill>
                  <a:srgbClr val="FFFFFF"/>
                </a:solidFill>
                <a:latin typeface="Verdana"/>
                <a:cs typeface="Verdana"/>
              </a:rPr>
              <a:t>zones</a:t>
            </a:r>
            <a:r>
              <a:rPr sz="2400" spc="-105" dirty="0">
                <a:solidFill>
                  <a:srgbClr val="FFFFFF"/>
                </a:solidFill>
                <a:latin typeface="Verdana"/>
                <a:cs typeface="Verdana"/>
              </a:rPr>
              <a:t> </a:t>
            </a:r>
            <a:r>
              <a:rPr sz="2400" spc="-40" dirty="0">
                <a:solidFill>
                  <a:srgbClr val="FFFFFF"/>
                </a:solidFill>
                <a:latin typeface="Verdana"/>
                <a:cs typeface="Verdana"/>
              </a:rPr>
              <a:t>must</a:t>
            </a:r>
            <a:r>
              <a:rPr sz="2400" spc="-105" dirty="0">
                <a:solidFill>
                  <a:srgbClr val="FFFFFF"/>
                </a:solidFill>
                <a:latin typeface="Verdana"/>
                <a:cs typeface="Verdana"/>
              </a:rPr>
              <a:t> </a:t>
            </a:r>
            <a:r>
              <a:rPr sz="2400" dirty="0">
                <a:solidFill>
                  <a:srgbClr val="FFFFFF"/>
                </a:solidFill>
                <a:latin typeface="Verdana"/>
                <a:cs typeface="Verdana"/>
              </a:rPr>
              <a:t>be</a:t>
            </a:r>
            <a:r>
              <a:rPr sz="2400" spc="-110" dirty="0">
                <a:solidFill>
                  <a:srgbClr val="FFFFFF"/>
                </a:solidFill>
                <a:latin typeface="Verdana"/>
                <a:cs typeface="Verdana"/>
              </a:rPr>
              <a:t> </a:t>
            </a:r>
            <a:r>
              <a:rPr sz="2400" spc="-80" dirty="0">
                <a:solidFill>
                  <a:srgbClr val="FFFFFF"/>
                </a:solidFill>
                <a:latin typeface="Verdana"/>
                <a:cs typeface="Verdana"/>
              </a:rPr>
              <a:t>kept</a:t>
            </a:r>
            <a:r>
              <a:rPr sz="2400" spc="-105" dirty="0">
                <a:solidFill>
                  <a:srgbClr val="FFFFFF"/>
                </a:solidFill>
                <a:latin typeface="Verdana"/>
                <a:cs typeface="Verdana"/>
              </a:rPr>
              <a:t> </a:t>
            </a:r>
            <a:r>
              <a:rPr sz="2400" dirty="0">
                <a:solidFill>
                  <a:srgbClr val="FFFFFF"/>
                </a:solidFill>
                <a:latin typeface="Verdana"/>
                <a:cs typeface="Verdana"/>
              </a:rPr>
              <a:t>clean</a:t>
            </a:r>
            <a:r>
              <a:rPr sz="2400" spc="-105" dirty="0">
                <a:solidFill>
                  <a:srgbClr val="FFFFFF"/>
                </a:solidFill>
                <a:latin typeface="Verdana"/>
                <a:cs typeface="Verdana"/>
              </a:rPr>
              <a:t> </a:t>
            </a:r>
            <a:r>
              <a:rPr sz="2400" dirty="0">
                <a:solidFill>
                  <a:srgbClr val="FFFFFF"/>
                </a:solidFill>
                <a:latin typeface="Verdana"/>
                <a:cs typeface="Verdana"/>
              </a:rPr>
              <a:t>at</a:t>
            </a:r>
            <a:r>
              <a:rPr sz="2400" spc="-105" dirty="0">
                <a:solidFill>
                  <a:srgbClr val="FFFFFF"/>
                </a:solidFill>
                <a:latin typeface="Verdana"/>
                <a:cs typeface="Verdana"/>
              </a:rPr>
              <a:t> </a:t>
            </a:r>
            <a:r>
              <a:rPr sz="2400" spc="-35" dirty="0">
                <a:solidFill>
                  <a:srgbClr val="FFFFFF"/>
                </a:solidFill>
                <a:latin typeface="Verdana"/>
                <a:cs typeface="Verdana"/>
              </a:rPr>
              <a:t>all</a:t>
            </a:r>
            <a:r>
              <a:rPr sz="2400" spc="-110" dirty="0">
                <a:solidFill>
                  <a:srgbClr val="FFFFFF"/>
                </a:solidFill>
                <a:latin typeface="Verdana"/>
                <a:cs typeface="Verdana"/>
              </a:rPr>
              <a:t> </a:t>
            </a:r>
            <a:r>
              <a:rPr sz="2400" spc="-10" dirty="0">
                <a:solidFill>
                  <a:srgbClr val="FFFFFF"/>
                </a:solidFill>
                <a:latin typeface="Verdana"/>
                <a:cs typeface="Verdana"/>
              </a:rPr>
              <a:t>times.</a:t>
            </a:r>
            <a:endParaRPr sz="2400">
              <a:latin typeface="Verdana"/>
              <a:cs typeface="Verdana"/>
            </a:endParaRPr>
          </a:p>
        </p:txBody>
      </p:sp>
      <p:sp>
        <p:nvSpPr>
          <p:cNvPr id="6" name="object 6"/>
          <p:cNvSpPr txBox="1"/>
          <p:nvPr/>
        </p:nvSpPr>
        <p:spPr>
          <a:xfrm>
            <a:off x="920179" y="5925794"/>
            <a:ext cx="3686175" cy="695960"/>
          </a:xfrm>
          <a:prstGeom prst="rect">
            <a:avLst/>
          </a:prstGeom>
        </p:spPr>
        <p:txBody>
          <a:bodyPr vert="horz" wrap="square" lIns="0" tIns="12700" rIns="0" bIns="0" rtlCol="0">
            <a:spAutoFit/>
          </a:bodyPr>
          <a:lstStyle/>
          <a:p>
            <a:pPr marL="12700">
              <a:lnSpc>
                <a:spcPct val="100000"/>
              </a:lnSpc>
              <a:spcBef>
                <a:spcPts val="100"/>
              </a:spcBef>
            </a:pPr>
            <a:r>
              <a:rPr sz="4400" b="1" dirty="0">
                <a:solidFill>
                  <a:srgbClr val="FFFFFF"/>
                </a:solidFill>
                <a:latin typeface="Verdana"/>
                <a:cs typeface="Verdana"/>
              </a:rPr>
              <a:t>Clean</a:t>
            </a:r>
            <a:r>
              <a:rPr sz="4400" b="1" spc="-185" dirty="0">
                <a:solidFill>
                  <a:srgbClr val="FFFFFF"/>
                </a:solidFill>
                <a:latin typeface="Verdana"/>
                <a:cs typeface="Verdana"/>
              </a:rPr>
              <a:t> Zones</a:t>
            </a:r>
            <a:endParaRPr sz="4400">
              <a:latin typeface="Verdana"/>
              <a:cs typeface="Verdana"/>
            </a:endParaRPr>
          </a:p>
        </p:txBody>
      </p:sp>
      <p:pic>
        <p:nvPicPr>
          <p:cNvPr id="7" name="object 8">
            <a:hlinkClick r:id="rId3" action="ppaction://hlinksldjump"/>
            <a:extLst>
              <a:ext uri="{FF2B5EF4-FFF2-40B4-BE49-F238E27FC236}">
                <a16:creationId xmlns:a16="http://schemas.microsoft.com/office/drawing/2014/main" id="{56CF0328-0061-C162-5255-0249AFDA1B13}"/>
              </a:ext>
            </a:extLst>
          </p:cNvPr>
          <p:cNvPicPr/>
          <p:nvPr/>
        </p:nvPicPr>
        <p:blipFill>
          <a:blip r:embed="rId4"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0F5F3"/>
          </a:solidFill>
        </p:spPr>
        <p:txBody>
          <a:bodyPr wrap="square" lIns="0" tIns="0" rIns="0" bIns="0" rtlCol="0"/>
          <a:lstStyle/>
          <a:p>
            <a:endParaRPr/>
          </a:p>
        </p:txBody>
      </p:sp>
      <p:pic>
        <p:nvPicPr>
          <p:cNvPr id="3" name="object 3"/>
          <p:cNvPicPr/>
          <p:nvPr/>
        </p:nvPicPr>
        <p:blipFill>
          <a:blip r:embed="rId2" cstate="print"/>
          <a:stretch>
            <a:fillRect/>
          </a:stretch>
        </p:blipFill>
        <p:spPr>
          <a:xfrm>
            <a:off x="8671438" y="0"/>
            <a:ext cx="9616561" cy="10286999"/>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247775" y="4583551"/>
            <a:ext cx="114300" cy="114300"/>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247771" y="5002671"/>
            <a:ext cx="114299" cy="114299"/>
          </a:xfrm>
          <a:prstGeom prst="rect">
            <a:avLst/>
          </a:prstGeom>
        </p:spPr>
      </p:pic>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1247771" y="5421770"/>
            <a:ext cx="114299" cy="114299"/>
          </a:xfrm>
          <a:prstGeom prst="rect">
            <a:avLst/>
          </a:prstGeom>
        </p:spPr>
      </p:pic>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1247771" y="5840869"/>
            <a:ext cx="114299" cy="114299"/>
          </a:xfrm>
          <a:prstGeom prst="rect">
            <a:avLst/>
          </a:prstGeom>
        </p:spPr>
      </p:pic>
      <p:pic>
        <p:nvPicPr>
          <p:cNvPr id="8" name="object 8"/>
          <p:cNvPicPr/>
          <p:nvPr/>
        </p:nvPicPr>
        <p:blipFill>
          <a:blip r:embed="rId3" cstate="email">
            <a:extLst>
              <a:ext uri="{28A0092B-C50C-407E-A947-70E740481C1C}">
                <a14:useLocalDpi xmlns:a14="http://schemas.microsoft.com/office/drawing/2010/main"/>
              </a:ext>
            </a:extLst>
          </a:blip>
          <a:stretch>
            <a:fillRect/>
          </a:stretch>
        </p:blipFill>
        <p:spPr>
          <a:xfrm>
            <a:off x="1247771" y="6259968"/>
            <a:ext cx="114299" cy="114299"/>
          </a:xfrm>
          <a:prstGeom prst="rect">
            <a:avLst/>
          </a:prstGeom>
        </p:spPr>
      </p:pic>
      <p:pic>
        <p:nvPicPr>
          <p:cNvPr id="9" name="object 9"/>
          <p:cNvPicPr/>
          <p:nvPr/>
        </p:nvPicPr>
        <p:blipFill>
          <a:blip r:embed="rId3" cstate="email">
            <a:extLst>
              <a:ext uri="{28A0092B-C50C-407E-A947-70E740481C1C}">
                <a14:useLocalDpi xmlns:a14="http://schemas.microsoft.com/office/drawing/2010/main"/>
              </a:ext>
            </a:extLst>
          </a:blip>
          <a:stretch>
            <a:fillRect/>
          </a:stretch>
        </p:blipFill>
        <p:spPr>
          <a:xfrm>
            <a:off x="1247771" y="6679067"/>
            <a:ext cx="114299" cy="114299"/>
          </a:xfrm>
          <a:prstGeom prst="rect">
            <a:avLst/>
          </a:prstGeom>
        </p:spPr>
      </p:pic>
      <p:sp>
        <p:nvSpPr>
          <p:cNvPr id="10" name="object 10"/>
          <p:cNvSpPr txBox="1"/>
          <p:nvPr/>
        </p:nvSpPr>
        <p:spPr>
          <a:xfrm>
            <a:off x="1016003" y="3545984"/>
            <a:ext cx="5319395" cy="3378200"/>
          </a:xfrm>
          <a:prstGeom prst="rect">
            <a:avLst/>
          </a:prstGeom>
        </p:spPr>
        <p:txBody>
          <a:bodyPr vert="horz" wrap="square" lIns="0" tIns="12700" rIns="0" bIns="0" rtlCol="0">
            <a:spAutoFit/>
          </a:bodyPr>
          <a:lstStyle/>
          <a:p>
            <a:pPr marL="12700" marR="5080">
              <a:lnSpc>
                <a:spcPct val="114599"/>
              </a:lnSpc>
              <a:spcBef>
                <a:spcPts val="100"/>
              </a:spcBef>
            </a:pPr>
            <a:r>
              <a:rPr sz="2400" spc="165" dirty="0">
                <a:latin typeface="Verdana"/>
                <a:cs typeface="Verdana"/>
              </a:rPr>
              <a:t>Contaminated</a:t>
            </a:r>
            <a:r>
              <a:rPr sz="2400" spc="235" dirty="0">
                <a:latin typeface="Verdana"/>
                <a:cs typeface="Verdana"/>
              </a:rPr>
              <a:t> </a:t>
            </a:r>
            <a:r>
              <a:rPr sz="2400" spc="85" dirty="0">
                <a:latin typeface="Verdana"/>
                <a:cs typeface="Verdana"/>
              </a:rPr>
              <a:t>instruments</a:t>
            </a:r>
            <a:r>
              <a:rPr sz="2400" spc="240" dirty="0">
                <a:latin typeface="Verdana"/>
                <a:cs typeface="Verdana"/>
              </a:rPr>
              <a:t> </a:t>
            </a:r>
            <a:r>
              <a:rPr sz="2400" spc="135" dirty="0">
                <a:latin typeface="Verdana"/>
                <a:cs typeface="Verdana"/>
              </a:rPr>
              <a:t>and </a:t>
            </a:r>
            <a:r>
              <a:rPr sz="2400" spc="130" dirty="0">
                <a:latin typeface="Verdana"/>
                <a:cs typeface="Verdana"/>
              </a:rPr>
              <a:t>equipment</a:t>
            </a:r>
            <a:r>
              <a:rPr sz="2400" spc="240" dirty="0">
                <a:latin typeface="Verdana"/>
                <a:cs typeface="Verdana"/>
              </a:rPr>
              <a:t> </a:t>
            </a:r>
            <a:r>
              <a:rPr sz="2400" spc="130" dirty="0">
                <a:latin typeface="Verdana"/>
                <a:cs typeface="Verdana"/>
              </a:rPr>
              <a:t>may</a:t>
            </a:r>
            <a:r>
              <a:rPr sz="2400" spc="245" dirty="0">
                <a:latin typeface="Verdana"/>
                <a:cs typeface="Verdana"/>
              </a:rPr>
              <a:t> </a:t>
            </a:r>
            <a:r>
              <a:rPr sz="2400" spc="75" dirty="0">
                <a:latin typeface="Verdana"/>
                <a:cs typeface="Verdana"/>
              </a:rPr>
              <a:t>include:</a:t>
            </a:r>
            <a:endParaRPr sz="2400">
              <a:latin typeface="Verdana"/>
              <a:cs typeface="Verdana"/>
            </a:endParaRPr>
          </a:p>
          <a:p>
            <a:pPr marL="530225">
              <a:lnSpc>
                <a:spcPct val="100000"/>
              </a:lnSpc>
              <a:spcBef>
                <a:spcPts val="420"/>
              </a:spcBef>
            </a:pPr>
            <a:r>
              <a:rPr sz="2400" spc="45" dirty="0">
                <a:latin typeface="Verdana"/>
                <a:cs typeface="Verdana"/>
              </a:rPr>
              <a:t>linen</a:t>
            </a:r>
            <a:endParaRPr sz="2400">
              <a:latin typeface="Verdana"/>
              <a:cs typeface="Verdana"/>
            </a:endParaRPr>
          </a:p>
          <a:p>
            <a:pPr marL="530225" marR="3086100">
              <a:lnSpc>
                <a:spcPct val="114599"/>
              </a:lnSpc>
            </a:pPr>
            <a:r>
              <a:rPr sz="2400" spc="195" dirty="0">
                <a:latin typeface="Verdana"/>
                <a:cs typeface="Verdana"/>
              </a:rPr>
              <a:t>bandages </a:t>
            </a:r>
            <a:r>
              <a:rPr sz="2400" spc="114" dirty="0">
                <a:latin typeface="Verdana"/>
                <a:cs typeface="Verdana"/>
              </a:rPr>
              <a:t>dressings</a:t>
            </a:r>
            <a:endParaRPr sz="2400">
              <a:latin typeface="Verdana"/>
              <a:cs typeface="Verdana"/>
            </a:endParaRPr>
          </a:p>
          <a:p>
            <a:pPr marL="530225" marR="2060575">
              <a:lnSpc>
                <a:spcPct val="114599"/>
              </a:lnSpc>
            </a:pPr>
            <a:r>
              <a:rPr sz="2400" spc="55" dirty="0">
                <a:latin typeface="Verdana"/>
                <a:cs typeface="Verdana"/>
              </a:rPr>
              <a:t>drinking</a:t>
            </a:r>
            <a:r>
              <a:rPr sz="2400" spc="260" dirty="0">
                <a:latin typeface="Verdana"/>
                <a:cs typeface="Verdana"/>
              </a:rPr>
              <a:t> </a:t>
            </a:r>
            <a:r>
              <a:rPr sz="2400" spc="145" dirty="0">
                <a:latin typeface="Verdana"/>
                <a:cs typeface="Verdana"/>
              </a:rPr>
              <a:t>glasses </a:t>
            </a:r>
            <a:r>
              <a:rPr sz="2400" spc="120" dirty="0">
                <a:latin typeface="Verdana"/>
                <a:cs typeface="Verdana"/>
              </a:rPr>
              <a:t>needles</a:t>
            </a:r>
            <a:endParaRPr sz="2400">
              <a:latin typeface="Verdana"/>
              <a:cs typeface="Verdana"/>
            </a:endParaRPr>
          </a:p>
          <a:p>
            <a:pPr marL="530225">
              <a:lnSpc>
                <a:spcPct val="100000"/>
              </a:lnSpc>
              <a:spcBef>
                <a:spcPts val="415"/>
              </a:spcBef>
            </a:pPr>
            <a:r>
              <a:rPr sz="2400" spc="175" dirty="0">
                <a:latin typeface="Verdana"/>
                <a:cs typeface="Verdana"/>
              </a:rPr>
              <a:t>medical</a:t>
            </a:r>
            <a:r>
              <a:rPr sz="2400" spc="240" dirty="0">
                <a:latin typeface="Verdana"/>
                <a:cs typeface="Verdana"/>
              </a:rPr>
              <a:t> </a:t>
            </a:r>
            <a:r>
              <a:rPr sz="2400" spc="120" dirty="0">
                <a:latin typeface="Verdana"/>
                <a:cs typeface="Verdana"/>
              </a:rPr>
              <a:t>charts</a:t>
            </a:r>
            <a:endParaRPr sz="2400">
              <a:latin typeface="Verdana"/>
              <a:cs typeface="Verdana"/>
            </a:endParaRPr>
          </a:p>
        </p:txBody>
      </p:sp>
      <p:grpSp>
        <p:nvGrpSpPr>
          <p:cNvPr id="11" name="object 11"/>
          <p:cNvGrpSpPr/>
          <p:nvPr/>
        </p:nvGrpSpPr>
        <p:grpSpPr>
          <a:xfrm>
            <a:off x="8661897" y="0"/>
            <a:ext cx="9626600" cy="10287000"/>
            <a:chOff x="8661897" y="0"/>
            <a:chExt cx="9626600" cy="10287000"/>
          </a:xfrm>
        </p:grpSpPr>
        <p:pic>
          <p:nvPicPr>
            <p:cNvPr id="12" name="object 12"/>
            <p:cNvPicPr/>
            <p:nvPr/>
          </p:nvPicPr>
          <p:blipFill>
            <a:blip r:embed="rId5" cstate="email">
              <a:extLst>
                <a:ext uri="{28A0092B-C50C-407E-A947-70E740481C1C}">
                  <a14:useLocalDpi xmlns:a14="http://schemas.microsoft.com/office/drawing/2010/main"/>
                </a:ext>
              </a:extLst>
            </a:blip>
            <a:stretch>
              <a:fillRect/>
            </a:stretch>
          </p:blipFill>
          <p:spPr>
            <a:xfrm>
              <a:off x="17058162" y="9258300"/>
              <a:ext cx="942974" cy="723899"/>
            </a:xfrm>
            <a:prstGeom prst="rect">
              <a:avLst/>
            </a:prstGeom>
          </p:spPr>
        </p:pic>
        <p:pic>
          <p:nvPicPr>
            <p:cNvPr id="13" name="object 13"/>
            <p:cNvPicPr/>
            <p:nvPr/>
          </p:nvPicPr>
          <p:blipFill>
            <a:blip r:embed="rId6" cstate="print"/>
            <a:stretch>
              <a:fillRect/>
            </a:stretch>
          </p:blipFill>
          <p:spPr>
            <a:xfrm>
              <a:off x="8661897" y="0"/>
              <a:ext cx="9626101" cy="10286999"/>
            </a:xfrm>
            <a:prstGeom prst="rect">
              <a:avLst/>
            </a:prstGeom>
          </p:spPr>
        </p:pic>
      </p:grpSp>
      <p:sp>
        <p:nvSpPr>
          <p:cNvPr id="14" name="object 14"/>
          <p:cNvSpPr txBox="1">
            <a:spLocks noGrp="1"/>
          </p:cNvSpPr>
          <p:nvPr>
            <p:ph type="title"/>
          </p:nvPr>
        </p:nvSpPr>
        <p:spPr>
          <a:xfrm>
            <a:off x="1016000" y="843259"/>
            <a:ext cx="4996815" cy="2368550"/>
          </a:xfrm>
          <a:prstGeom prst="rect">
            <a:avLst/>
          </a:prstGeom>
        </p:spPr>
        <p:txBody>
          <a:bodyPr vert="horz" wrap="square" lIns="0" tIns="12065" rIns="0" bIns="0" rtlCol="0">
            <a:spAutoFit/>
          </a:bodyPr>
          <a:lstStyle/>
          <a:p>
            <a:pPr marL="12700" marR="5080">
              <a:lnSpc>
                <a:spcPct val="116500"/>
              </a:lnSpc>
              <a:spcBef>
                <a:spcPts val="95"/>
              </a:spcBef>
            </a:pPr>
            <a:r>
              <a:rPr spc="-10" dirty="0"/>
              <a:t>Contaminated </a:t>
            </a:r>
            <a:r>
              <a:rPr spc="-135" dirty="0"/>
              <a:t>instruments</a:t>
            </a:r>
            <a:r>
              <a:rPr spc="-195" dirty="0"/>
              <a:t> </a:t>
            </a:r>
            <a:r>
              <a:rPr spc="-25" dirty="0"/>
              <a:t>and </a:t>
            </a:r>
            <a:r>
              <a:rPr spc="-10" dirty="0"/>
              <a:t>equpiment</a:t>
            </a:r>
          </a:p>
        </p:txBody>
      </p:sp>
      <p:pic>
        <p:nvPicPr>
          <p:cNvPr id="15" name="object 8">
            <a:hlinkClick r:id="rId7" action="ppaction://hlinksldjump"/>
            <a:extLst>
              <a:ext uri="{FF2B5EF4-FFF2-40B4-BE49-F238E27FC236}">
                <a16:creationId xmlns:a16="http://schemas.microsoft.com/office/drawing/2014/main" id="{5E99C9CD-BA4C-D3B9-6312-7A1FE23E78D6}"/>
              </a:ext>
            </a:extLst>
          </p:cNvPr>
          <p:cNvPicPr/>
          <p:nvPr/>
        </p:nvPicPr>
        <p:blipFill>
          <a:blip r:embed="rId5"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0F5F3"/>
          </a:solidFill>
        </p:spPr>
        <p:txBody>
          <a:bodyPr wrap="square" lIns="0" tIns="0" rIns="0" bIns="0" rtlCol="0"/>
          <a:lstStyle/>
          <a:p>
            <a:endParaRPr/>
          </a:p>
        </p:txBody>
      </p:sp>
      <p:grpSp>
        <p:nvGrpSpPr>
          <p:cNvPr id="3" name="object 3"/>
          <p:cNvGrpSpPr/>
          <p:nvPr/>
        </p:nvGrpSpPr>
        <p:grpSpPr>
          <a:xfrm>
            <a:off x="8661897" y="0"/>
            <a:ext cx="9626600" cy="10287000"/>
            <a:chOff x="8661897" y="0"/>
            <a:chExt cx="9626600" cy="10287000"/>
          </a:xfrm>
        </p:grpSpPr>
        <p:pic>
          <p:nvPicPr>
            <p:cNvPr id="4" name="object 4"/>
            <p:cNvPicPr/>
            <p:nvPr/>
          </p:nvPicPr>
          <p:blipFill>
            <a:blip r:embed="rId2" cstate="print"/>
            <a:stretch>
              <a:fillRect/>
            </a:stretch>
          </p:blipFill>
          <p:spPr>
            <a:xfrm>
              <a:off x="8671437" y="0"/>
              <a:ext cx="9616561" cy="10286999"/>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7058162" y="9258300"/>
              <a:ext cx="942974" cy="723899"/>
            </a:xfrm>
            <a:prstGeom prst="rect">
              <a:avLst/>
            </a:prstGeom>
          </p:spPr>
        </p:pic>
        <p:pic>
          <p:nvPicPr>
            <p:cNvPr id="6" name="object 6"/>
            <p:cNvPicPr/>
            <p:nvPr/>
          </p:nvPicPr>
          <p:blipFill>
            <a:blip r:embed="rId4" cstate="print"/>
            <a:stretch>
              <a:fillRect/>
            </a:stretch>
          </p:blipFill>
          <p:spPr>
            <a:xfrm>
              <a:off x="8661897" y="0"/>
              <a:ext cx="9626101" cy="10286999"/>
            </a:xfrm>
            <a:prstGeom prst="rect">
              <a:avLst/>
            </a:prstGeom>
          </p:spPr>
        </p:pic>
      </p:grpSp>
      <p:sp>
        <p:nvSpPr>
          <p:cNvPr id="7" name="object 7"/>
          <p:cNvSpPr txBox="1"/>
          <p:nvPr/>
        </p:nvSpPr>
        <p:spPr>
          <a:xfrm>
            <a:off x="1016000" y="2329554"/>
            <a:ext cx="6678295" cy="5473700"/>
          </a:xfrm>
          <a:prstGeom prst="rect">
            <a:avLst/>
          </a:prstGeom>
        </p:spPr>
        <p:txBody>
          <a:bodyPr vert="horz" wrap="square" lIns="0" tIns="12700" rIns="0" bIns="0" rtlCol="0">
            <a:spAutoFit/>
          </a:bodyPr>
          <a:lstStyle/>
          <a:p>
            <a:pPr marL="12700" marR="382905">
              <a:lnSpc>
                <a:spcPct val="114599"/>
              </a:lnSpc>
              <a:spcBef>
                <a:spcPts val="100"/>
              </a:spcBef>
            </a:pPr>
            <a:r>
              <a:rPr sz="2400" spc="-45" dirty="0">
                <a:latin typeface="Verdana"/>
                <a:cs typeface="Verdana"/>
              </a:rPr>
              <a:t>It</a:t>
            </a:r>
            <a:r>
              <a:rPr sz="2400" spc="229" dirty="0">
                <a:latin typeface="Verdana"/>
                <a:cs typeface="Verdana"/>
              </a:rPr>
              <a:t> </a:t>
            </a:r>
            <a:r>
              <a:rPr sz="2400" dirty="0">
                <a:latin typeface="Verdana"/>
                <a:cs typeface="Verdana"/>
              </a:rPr>
              <a:t>is</a:t>
            </a:r>
            <a:r>
              <a:rPr sz="2400" spc="229" dirty="0">
                <a:latin typeface="Verdana"/>
                <a:cs typeface="Verdana"/>
              </a:rPr>
              <a:t> </a:t>
            </a:r>
            <a:r>
              <a:rPr sz="2400" spc="110" dirty="0">
                <a:latin typeface="Verdana"/>
                <a:cs typeface="Verdana"/>
              </a:rPr>
              <a:t>important</a:t>
            </a:r>
            <a:r>
              <a:rPr sz="2400" spc="229" dirty="0">
                <a:latin typeface="Verdana"/>
                <a:cs typeface="Verdana"/>
              </a:rPr>
              <a:t> </a:t>
            </a:r>
            <a:r>
              <a:rPr sz="2400" dirty="0">
                <a:latin typeface="Verdana"/>
                <a:cs typeface="Verdana"/>
              </a:rPr>
              <a:t>to</a:t>
            </a:r>
            <a:r>
              <a:rPr sz="2400" spc="229" dirty="0">
                <a:latin typeface="Verdana"/>
                <a:cs typeface="Verdana"/>
              </a:rPr>
              <a:t> </a:t>
            </a:r>
            <a:r>
              <a:rPr sz="2400" dirty="0">
                <a:latin typeface="Verdana"/>
                <a:cs typeface="Verdana"/>
              </a:rPr>
              <a:t>know</a:t>
            </a:r>
            <a:r>
              <a:rPr sz="2400" spc="229" dirty="0">
                <a:latin typeface="Verdana"/>
                <a:cs typeface="Verdana"/>
              </a:rPr>
              <a:t> </a:t>
            </a:r>
            <a:r>
              <a:rPr sz="2400" dirty="0">
                <a:latin typeface="Verdana"/>
                <a:cs typeface="Verdana"/>
              </a:rPr>
              <a:t>the</a:t>
            </a:r>
            <a:r>
              <a:rPr sz="2400" spc="229" dirty="0">
                <a:latin typeface="Verdana"/>
                <a:cs typeface="Verdana"/>
              </a:rPr>
              <a:t> </a:t>
            </a:r>
            <a:r>
              <a:rPr sz="2400" spc="120" dirty="0">
                <a:latin typeface="Verdana"/>
                <a:cs typeface="Verdana"/>
              </a:rPr>
              <a:t>difference between</a:t>
            </a:r>
            <a:r>
              <a:rPr sz="2400" spc="220" dirty="0">
                <a:latin typeface="Verdana"/>
                <a:cs typeface="Verdana"/>
              </a:rPr>
              <a:t> </a:t>
            </a:r>
            <a:r>
              <a:rPr sz="2400" spc="140" dirty="0">
                <a:latin typeface="Verdana"/>
                <a:cs typeface="Verdana"/>
              </a:rPr>
              <a:t>a</a:t>
            </a:r>
            <a:r>
              <a:rPr sz="2400" spc="225" dirty="0">
                <a:latin typeface="Verdana"/>
                <a:cs typeface="Verdana"/>
              </a:rPr>
              <a:t> </a:t>
            </a:r>
            <a:r>
              <a:rPr sz="2400" spc="125" dirty="0">
                <a:latin typeface="Verdana"/>
                <a:cs typeface="Verdana"/>
              </a:rPr>
              <a:t>hazard</a:t>
            </a:r>
            <a:r>
              <a:rPr sz="2400" spc="225" dirty="0">
                <a:latin typeface="Verdana"/>
                <a:cs typeface="Verdana"/>
              </a:rPr>
              <a:t> </a:t>
            </a:r>
            <a:r>
              <a:rPr sz="2400" spc="160" dirty="0">
                <a:latin typeface="Verdana"/>
                <a:cs typeface="Verdana"/>
              </a:rPr>
              <a:t>and</a:t>
            </a:r>
            <a:r>
              <a:rPr sz="2400" spc="225" dirty="0">
                <a:latin typeface="Verdana"/>
                <a:cs typeface="Verdana"/>
              </a:rPr>
              <a:t> </a:t>
            </a:r>
            <a:r>
              <a:rPr sz="2400" spc="140" dirty="0">
                <a:latin typeface="Verdana"/>
                <a:cs typeface="Verdana"/>
              </a:rPr>
              <a:t>a</a:t>
            </a:r>
            <a:r>
              <a:rPr sz="2400" spc="225" dirty="0">
                <a:latin typeface="Verdana"/>
                <a:cs typeface="Verdana"/>
              </a:rPr>
              <a:t> </a:t>
            </a:r>
            <a:r>
              <a:rPr sz="2400" dirty="0">
                <a:latin typeface="Verdana"/>
                <a:cs typeface="Verdana"/>
              </a:rPr>
              <a:t>risk</a:t>
            </a:r>
            <a:r>
              <a:rPr sz="2400" spc="225" dirty="0">
                <a:latin typeface="Verdana"/>
                <a:cs typeface="Verdana"/>
              </a:rPr>
              <a:t> </a:t>
            </a:r>
            <a:r>
              <a:rPr sz="2400" spc="70" dirty="0">
                <a:latin typeface="Verdana"/>
                <a:cs typeface="Verdana"/>
              </a:rPr>
              <a:t>so</a:t>
            </a:r>
            <a:endParaRPr sz="2400">
              <a:latin typeface="Verdana"/>
              <a:cs typeface="Verdana"/>
            </a:endParaRPr>
          </a:p>
          <a:p>
            <a:pPr marL="12700" marR="1049020">
              <a:lnSpc>
                <a:spcPct val="114599"/>
              </a:lnSpc>
            </a:pPr>
            <a:r>
              <a:rPr sz="2400" spc="45" dirty="0">
                <a:latin typeface="Verdana"/>
                <a:cs typeface="Verdana"/>
              </a:rPr>
              <a:t>workers</a:t>
            </a:r>
            <a:r>
              <a:rPr sz="2400" spc="245" dirty="0">
                <a:latin typeface="Verdana"/>
                <a:cs typeface="Verdana"/>
              </a:rPr>
              <a:t> </a:t>
            </a:r>
            <a:r>
              <a:rPr sz="2400" spc="200" dirty="0">
                <a:latin typeface="Verdana"/>
                <a:cs typeface="Verdana"/>
              </a:rPr>
              <a:t>can</a:t>
            </a:r>
            <a:r>
              <a:rPr sz="2400" spc="245" dirty="0">
                <a:latin typeface="Verdana"/>
                <a:cs typeface="Verdana"/>
              </a:rPr>
              <a:t> </a:t>
            </a:r>
            <a:r>
              <a:rPr sz="2400" spc="130" dirty="0">
                <a:latin typeface="Verdana"/>
                <a:cs typeface="Verdana"/>
              </a:rPr>
              <a:t>be</a:t>
            </a:r>
            <a:r>
              <a:rPr sz="2400" spc="245" dirty="0">
                <a:latin typeface="Verdana"/>
                <a:cs typeface="Verdana"/>
              </a:rPr>
              <a:t> </a:t>
            </a:r>
            <a:r>
              <a:rPr sz="2400" spc="165" dirty="0">
                <a:latin typeface="Verdana"/>
                <a:cs typeface="Verdana"/>
              </a:rPr>
              <a:t>conscious</a:t>
            </a:r>
            <a:r>
              <a:rPr sz="2400" spc="245" dirty="0">
                <a:latin typeface="Verdana"/>
                <a:cs typeface="Verdana"/>
              </a:rPr>
              <a:t> </a:t>
            </a:r>
            <a:r>
              <a:rPr sz="2400" spc="65" dirty="0">
                <a:latin typeface="Verdana"/>
                <a:cs typeface="Verdana"/>
              </a:rPr>
              <a:t>of</a:t>
            </a:r>
            <a:r>
              <a:rPr sz="2400" spc="250" dirty="0">
                <a:latin typeface="Verdana"/>
                <a:cs typeface="Verdana"/>
              </a:rPr>
              <a:t> </a:t>
            </a:r>
            <a:r>
              <a:rPr sz="2400" spc="-25" dirty="0">
                <a:latin typeface="Verdana"/>
                <a:cs typeface="Verdana"/>
              </a:rPr>
              <a:t>the </a:t>
            </a:r>
            <a:r>
              <a:rPr sz="2400" spc="130" dirty="0">
                <a:latin typeface="Verdana"/>
                <a:cs typeface="Verdana"/>
              </a:rPr>
              <a:t>hazards</a:t>
            </a:r>
            <a:r>
              <a:rPr sz="2400" spc="270" dirty="0">
                <a:latin typeface="Verdana"/>
                <a:cs typeface="Verdana"/>
              </a:rPr>
              <a:t> </a:t>
            </a:r>
            <a:r>
              <a:rPr sz="2400" dirty="0">
                <a:latin typeface="Verdana"/>
                <a:cs typeface="Verdana"/>
              </a:rPr>
              <a:t>in</a:t>
            </a:r>
            <a:r>
              <a:rPr sz="2400" spc="275" dirty="0">
                <a:latin typeface="Verdana"/>
                <a:cs typeface="Verdana"/>
              </a:rPr>
              <a:t> </a:t>
            </a:r>
            <a:r>
              <a:rPr sz="2400" dirty="0">
                <a:latin typeface="Verdana"/>
                <a:cs typeface="Verdana"/>
              </a:rPr>
              <a:t>their</a:t>
            </a:r>
            <a:r>
              <a:rPr sz="2400" spc="270" dirty="0">
                <a:latin typeface="Verdana"/>
                <a:cs typeface="Verdana"/>
              </a:rPr>
              <a:t> </a:t>
            </a:r>
            <a:r>
              <a:rPr sz="2400" spc="90" dirty="0">
                <a:latin typeface="Verdana"/>
                <a:cs typeface="Verdana"/>
              </a:rPr>
              <a:t>environment</a:t>
            </a:r>
            <a:r>
              <a:rPr sz="2400" spc="275" dirty="0">
                <a:latin typeface="Verdana"/>
                <a:cs typeface="Verdana"/>
              </a:rPr>
              <a:t> </a:t>
            </a:r>
            <a:r>
              <a:rPr sz="2400" spc="135" dirty="0">
                <a:latin typeface="Verdana"/>
                <a:cs typeface="Verdana"/>
              </a:rPr>
              <a:t>and </a:t>
            </a:r>
            <a:r>
              <a:rPr sz="2400" spc="130" dirty="0">
                <a:latin typeface="Verdana"/>
                <a:cs typeface="Verdana"/>
              </a:rPr>
              <a:t>understand</a:t>
            </a:r>
            <a:r>
              <a:rPr sz="2400" spc="290" dirty="0">
                <a:latin typeface="Verdana"/>
                <a:cs typeface="Verdana"/>
              </a:rPr>
              <a:t> </a:t>
            </a:r>
            <a:r>
              <a:rPr sz="2400" dirty="0">
                <a:latin typeface="Verdana"/>
                <a:cs typeface="Verdana"/>
              </a:rPr>
              <a:t>the</a:t>
            </a:r>
            <a:r>
              <a:rPr sz="2400" spc="290" dirty="0">
                <a:latin typeface="Verdana"/>
                <a:cs typeface="Verdana"/>
              </a:rPr>
              <a:t> </a:t>
            </a:r>
            <a:r>
              <a:rPr sz="2400" dirty="0">
                <a:latin typeface="Verdana"/>
                <a:cs typeface="Verdana"/>
              </a:rPr>
              <a:t>risk</a:t>
            </a:r>
            <a:r>
              <a:rPr sz="2400" spc="290" dirty="0">
                <a:latin typeface="Verdana"/>
                <a:cs typeface="Verdana"/>
              </a:rPr>
              <a:t> </a:t>
            </a:r>
            <a:r>
              <a:rPr sz="2400" dirty="0">
                <a:latin typeface="Verdana"/>
                <a:cs typeface="Verdana"/>
              </a:rPr>
              <a:t>they</a:t>
            </a:r>
            <a:r>
              <a:rPr sz="2400" spc="290" dirty="0">
                <a:latin typeface="Verdana"/>
                <a:cs typeface="Verdana"/>
              </a:rPr>
              <a:t> </a:t>
            </a:r>
            <a:r>
              <a:rPr sz="2400" spc="75" dirty="0">
                <a:latin typeface="Verdana"/>
                <a:cs typeface="Verdana"/>
              </a:rPr>
              <a:t>pose.</a:t>
            </a:r>
            <a:endParaRPr sz="2400">
              <a:latin typeface="Verdana"/>
              <a:cs typeface="Verdana"/>
            </a:endParaRPr>
          </a:p>
          <a:p>
            <a:pPr>
              <a:lnSpc>
                <a:spcPct val="100000"/>
              </a:lnSpc>
              <a:spcBef>
                <a:spcPts val="380"/>
              </a:spcBef>
            </a:pPr>
            <a:endParaRPr sz="2400">
              <a:latin typeface="Verdana"/>
              <a:cs typeface="Verdana"/>
            </a:endParaRPr>
          </a:p>
          <a:p>
            <a:pPr marL="12700" marR="261620">
              <a:lnSpc>
                <a:spcPct val="114599"/>
              </a:lnSpc>
            </a:pPr>
            <a:r>
              <a:rPr sz="2400" spc="85" dirty="0">
                <a:latin typeface="Verdana"/>
                <a:cs typeface="Verdana"/>
              </a:rPr>
              <a:t>Hazard:</a:t>
            </a:r>
            <a:r>
              <a:rPr sz="2400" spc="254" dirty="0">
                <a:latin typeface="Verdana"/>
                <a:cs typeface="Verdana"/>
              </a:rPr>
              <a:t> </a:t>
            </a:r>
            <a:r>
              <a:rPr sz="2400" dirty="0">
                <a:latin typeface="Verdana"/>
                <a:cs typeface="Verdana"/>
              </a:rPr>
              <a:t>A</a:t>
            </a:r>
            <a:r>
              <a:rPr sz="2400" spc="260" dirty="0">
                <a:latin typeface="Verdana"/>
                <a:cs typeface="Verdana"/>
              </a:rPr>
              <a:t> </a:t>
            </a:r>
            <a:r>
              <a:rPr sz="2400" spc="135" dirty="0">
                <a:latin typeface="Verdana"/>
                <a:cs typeface="Verdana"/>
              </a:rPr>
              <a:t>source</a:t>
            </a:r>
            <a:r>
              <a:rPr sz="2400" spc="260" dirty="0">
                <a:latin typeface="Verdana"/>
                <a:cs typeface="Verdana"/>
              </a:rPr>
              <a:t> </a:t>
            </a:r>
            <a:r>
              <a:rPr sz="2400" dirty="0">
                <a:latin typeface="Verdana"/>
                <a:cs typeface="Verdana"/>
              </a:rPr>
              <a:t>or</a:t>
            </a:r>
            <a:r>
              <a:rPr sz="2400" spc="254" dirty="0">
                <a:latin typeface="Verdana"/>
                <a:cs typeface="Verdana"/>
              </a:rPr>
              <a:t> </a:t>
            </a:r>
            <a:r>
              <a:rPr sz="2400" spc="90" dirty="0">
                <a:latin typeface="Verdana"/>
                <a:cs typeface="Verdana"/>
              </a:rPr>
              <a:t>situation</a:t>
            </a:r>
            <a:r>
              <a:rPr sz="2400" spc="260" dirty="0">
                <a:latin typeface="Verdana"/>
                <a:cs typeface="Verdana"/>
              </a:rPr>
              <a:t> </a:t>
            </a:r>
            <a:r>
              <a:rPr sz="2400" dirty="0">
                <a:latin typeface="Verdana"/>
                <a:cs typeface="Verdana"/>
              </a:rPr>
              <a:t>with</a:t>
            </a:r>
            <a:r>
              <a:rPr sz="2400" spc="260" dirty="0">
                <a:latin typeface="Verdana"/>
                <a:cs typeface="Verdana"/>
              </a:rPr>
              <a:t> </a:t>
            </a:r>
            <a:r>
              <a:rPr sz="2400" spc="-25" dirty="0">
                <a:latin typeface="Verdana"/>
                <a:cs typeface="Verdana"/>
              </a:rPr>
              <a:t>the </a:t>
            </a:r>
            <a:r>
              <a:rPr sz="2400" spc="110" dirty="0">
                <a:latin typeface="Verdana"/>
                <a:cs typeface="Verdana"/>
              </a:rPr>
              <a:t>potential</a:t>
            </a:r>
            <a:r>
              <a:rPr sz="2400" spc="260" dirty="0">
                <a:latin typeface="Verdana"/>
                <a:cs typeface="Verdana"/>
              </a:rPr>
              <a:t> </a:t>
            </a:r>
            <a:r>
              <a:rPr sz="2400" dirty="0">
                <a:latin typeface="Verdana"/>
                <a:cs typeface="Verdana"/>
              </a:rPr>
              <a:t>to</a:t>
            </a:r>
            <a:r>
              <a:rPr sz="2400" spc="265" dirty="0">
                <a:latin typeface="Verdana"/>
                <a:cs typeface="Verdana"/>
              </a:rPr>
              <a:t> </a:t>
            </a:r>
            <a:r>
              <a:rPr sz="2400" spc="190" dirty="0">
                <a:latin typeface="Verdana"/>
                <a:cs typeface="Verdana"/>
              </a:rPr>
              <a:t>cause</a:t>
            </a:r>
            <a:r>
              <a:rPr sz="2400" spc="265" dirty="0">
                <a:latin typeface="Verdana"/>
                <a:cs typeface="Verdana"/>
              </a:rPr>
              <a:t> </a:t>
            </a:r>
            <a:r>
              <a:rPr sz="2400" spc="40" dirty="0">
                <a:latin typeface="Verdana"/>
                <a:cs typeface="Verdana"/>
              </a:rPr>
              <a:t>harm.</a:t>
            </a:r>
            <a:endParaRPr sz="2400">
              <a:latin typeface="Verdana"/>
              <a:cs typeface="Verdana"/>
            </a:endParaRPr>
          </a:p>
          <a:p>
            <a:pPr>
              <a:lnSpc>
                <a:spcPct val="100000"/>
              </a:lnSpc>
              <a:spcBef>
                <a:spcPts val="805"/>
              </a:spcBef>
            </a:pPr>
            <a:endParaRPr sz="2400">
              <a:latin typeface="Verdana"/>
              <a:cs typeface="Verdana"/>
            </a:endParaRPr>
          </a:p>
          <a:p>
            <a:pPr marL="12700">
              <a:lnSpc>
                <a:spcPct val="100000"/>
              </a:lnSpc>
            </a:pPr>
            <a:r>
              <a:rPr sz="2400" dirty="0">
                <a:latin typeface="Verdana"/>
                <a:cs typeface="Verdana"/>
              </a:rPr>
              <a:t>Risk:</a:t>
            </a:r>
            <a:r>
              <a:rPr sz="2400" spc="220" dirty="0">
                <a:latin typeface="Verdana"/>
                <a:cs typeface="Verdana"/>
              </a:rPr>
              <a:t> </a:t>
            </a:r>
            <a:r>
              <a:rPr sz="2400" dirty="0">
                <a:latin typeface="Verdana"/>
                <a:cs typeface="Verdana"/>
              </a:rPr>
              <a:t>A</a:t>
            </a:r>
            <a:r>
              <a:rPr sz="2400" spc="220" dirty="0">
                <a:latin typeface="Verdana"/>
                <a:cs typeface="Verdana"/>
              </a:rPr>
              <a:t> </a:t>
            </a:r>
            <a:r>
              <a:rPr sz="2400" spc="204" dirty="0">
                <a:latin typeface="Verdana"/>
                <a:cs typeface="Verdana"/>
              </a:rPr>
              <a:t>chance</a:t>
            </a:r>
            <a:r>
              <a:rPr sz="2400" spc="220" dirty="0">
                <a:latin typeface="Verdana"/>
                <a:cs typeface="Verdana"/>
              </a:rPr>
              <a:t> </a:t>
            </a:r>
            <a:r>
              <a:rPr sz="2400" dirty="0">
                <a:latin typeface="Verdana"/>
                <a:cs typeface="Verdana"/>
              </a:rPr>
              <a:t>or</a:t>
            </a:r>
            <a:r>
              <a:rPr sz="2400" spc="225" dirty="0">
                <a:latin typeface="Verdana"/>
                <a:cs typeface="Verdana"/>
              </a:rPr>
              <a:t> </a:t>
            </a:r>
            <a:r>
              <a:rPr sz="2400" spc="110" dirty="0">
                <a:latin typeface="Verdana"/>
                <a:cs typeface="Verdana"/>
              </a:rPr>
              <a:t>probability</a:t>
            </a:r>
            <a:r>
              <a:rPr sz="2400" spc="220" dirty="0">
                <a:latin typeface="Verdana"/>
                <a:cs typeface="Verdana"/>
              </a:rPr>
              <a:t> </a:t>
            </a:r>
            <a:r>
              <a:rPr sz="2400" spc="75" dirty="0">
                <a:latin typeface="Verdana"/>
                <a:cs typeface="Verdana"/>
              </a:rPr>
              <a:t>that</a:t>
            </a:r>
            <a:r>
              <a:rPr sz="2400" spc="220" dirty="0">
                <a:latin typeface="Verdana"/>
                <a:cs typeface="Verdana"/>
              </a:rPr>
              <a:t> </a:t>
            </a:r>
            <a:r>
              <a:rPr sz="2400" spc="90" dirty="0">
                <a:latin typeface="Verdana"/>
                <a:cs typeface="Verdana"/>
              </a:rPr>
              <a:t>a</a:t>
            </a:r>
            <a:endParaRPr sz="2400">
              <a:latin typeface="Verdana"/>
              <a:cs typeface="Verdana"/>
            </a:endParaRPr>
          </a:p>
          <a:p>
            <a:pPr marL="12700" marR="5080">
              <a:lnSpc>
                <a:spcPct val="114599"/>
              </a:lnSpc>
            </a:pPr>
            <a:r>
              <a:rPr sz="2400" spc="125" dirty="0">
                <a:latin typeface="Verdana"/>
                <a:cs typeface="Verdana"/>
              </a:rPr>
              <a:t>hazard</a:t>
            </a:r>
            <a:r>
              <a:rPr sz="2400" spc="270" dirty="0">
                <a:latin typeface="Verdana"/>
                <a:cs typeface="Verdana"/>
              </a:rPr>
              <a:t> </a:t>
            </a:r>
            <a:r>
              <a:rPr sz="2400" dirty="0">
                <a:latin typeface="Verdana"/>
                <a:cs typeface="Verdana"/>
              </a:rPr>
              <a:t>will</a:t>
            </a:r>
            <a:r>
              <a:rPr sz="2400" spc="270" dirty="0">
                <a:latin typeface="Verdana"/>
                <a:cs typeface="Verdana"/>
              </a:rPr>
              <a:t> </a:t>
            </a:r>
            <a:r>
              <a:rPr sz="2400" spc="190" dirty="0">
                <a:latin typeface="Verdana"/>
                <a:cs typeface="Verdana"/>
              </a:rPr>
              <a:t>cause</a:t>
            </a:r>
            <a:r>
              <a:rPr sz="2400" spc="275" dirty="0">
                <a:latin typeface="Verdana"/>
                <a:cs typeface="Verdana"/>
              </a:rPr>
              <a:t> </a:t>
            </a:r>
            <a:r>
              <a:rPr sz="2400" dirty="0">
                <a:latin typeface="Verdana"/>
                <a:cs typeface="Verdana"/>
              </a:rPr>
              <a:t>harm,</a:t>
            </a:r>
            <a:r>
              <a:rPr sz="2400" spc="270" dirty="0">
                <a:latin typeface="Verdana"/>
                <a:cs typeface="Verdana"/>
              </a:rPr>
              <a:t> </a:t>
            </a:r>
            <a:r>
              <a:rPr sz="2400" spc="75" dirty="0">
                <a:latin typeface="Verdana"/>
                <a:cs typeface="Verdana"/>
              </a:rPr>
              <a:t>illness</a:t>
            </a:r>
            <a:r>
              <a:rPr sz="2400" spc="275" dirty="0">
                <a:latin typeface="Verdana"/>
                <a:cs typeface="Verdana"/>
              </a:rPr>
              <a:t> </a:t>
            </a:r>
            <a:r>
              <a:rPr sz="2400" dirty="0">
                <a:latin typeface="Verdana"/>
                <a:cs typeface="Verdana"/>
              </a:rPr>
              <a:t>or</a:t>
            </a:r>
            <a:r>
              <a:rPr sz="2400" spc="270" dirty="0">
                <a:latin typeface="Verdana"/>
                <a:cs typeface="Verdana"/>
              </a:rPr>
              <a:t> </a:t>
            </a:r>
            <a:r>
              <a:rPr sz="2400" spc="-10" dirty="0">
                <a:latin typeface="Verdana"/>
                <a:cs typeface="Verdana"/>
              </a:rPr>
              <a:t>injury </a:t>
            </a:r>
            <a:r>
              <a:rPr sz="2400" spc="160" dirty="0">
                <a:latin typeface="Verdana"/>
                <a:cs typeface="Verdana"/>
              </a:rPr>
              <a:t>and</a:t>
            </a:r>
            <a:r>
              <a:rPr sz="2400" spc="240" dirty="0">
                <a:latin typeface="Verdana"/>
                <a:cs typeface="Verdana"/>
              </a:rPr>
              <a:t> </a:t>
            </a:r>
            <a:r>
              <a:rPr sz="2400" dirty="0">
                <a:latin typeface="Verdana"/>
                <a:cs typeface="Verdana"/>
              </a:rPr>
              <a:t>is</a:t>
            </a:r>
            <a:r>
              <a:rPr sz="2400" spc="240" dirty="0">
                <a:latin typeface="Verdana"/>
                <a:cs typeface="Verdana"/>
              </a:rPr>
              <a:t> </a:t>
            </a:r>
            <a:r>
              <a:rPr sz="2400" spc="155" dirty="0">
                <a:latin typeface="Verdana"/>
                <a:cs typeface="Verdana"/>
              </a:rPr>
              <a:t>measured</a:t>
            </a:r>
            <a:r>
              <a:rPr sz="2400" spc="240" dirty="0">
                <a:latin typeface="Verdana"/>
                <a:cs typeface="Verdana"/>
              </a:rPr>
              <a:t> </a:t>
            </a:r>
            <a:r>
              <a:rPr sz="2400" spc="50" dirty="0">
                <a:latin typeface="Verdana"/>
                <a:cs typeface="Verdana"/>
              </a:rPr>
              <a:t>by</a:t>
            </a:r>
            <a:r>
              <a:rPr sz="2400" spc="240" dirty="0">
                <a:latin typeface="Verdana"/>
                <a:cs typeface="Verdana"/>
              </a:rPr>
              <a:t> </a:t>
            </a:r>
            <a:r>
              <a:rPr sz="2400" spc="80" dirty="0">
                <a:latin typeface="Verdana"/>
                <a:cs typeface="Verdana"/>
              </a:rPr>
              <a:t>likelihood</a:t>
            </a:r>
            <a:r>
              <a:rPr sz="2400" spc="240" dirty="0">
                <a:latin typeface="Verdana"/>
                <a:cs typeface="Verdana"/>
              </a:rPr>
              <a:t> </a:t>
            </a:r>
            <a:r>
              <a:rPr sz="2400" spc="135" dirty="0">
                <a:latin typeface="Verdana"/>
                <a:cs typeface="Verdana"/>
              </a:rPr>
              <a:t>and</a:t>
            </a:r>
            <a:endParaRPr sz="2400">
              <a:latin typeface="Verdana"/>
              <a:cs typeface="Verdana"/>
            </a:endParaRPr>
          </a:p>
          <a:p>
            <a:pPr marL="12700">
              <a:lnSpc>
                <a:spcPct val="100000"/>
              </a:lnSpc>
              <a:spcBef>
                <a:spcPts val="420"/>
              </a:spcBef>
            </a:pPr>
            <a:r>
              <a:rPr sz="2400" spc="140" dirty="0">
                <a:latin typeface="Verdana"/>
                <a:cs typeface="Verdana"/>
              </a:rPr>
              <a:t>consequence.</a:t>
            </a:r>
            <a:endParaRPr sz="2400">
              <a:latin typeface="Verdana"/>
              <a:cs typeface="Verdana"/>
            </a:endParaRPr>
          </a:p>
        </p:txBody>
      </p:sp>
      <p:sp>
        <p:nvSpPr>
          <p:cNvPr id="8" name="object 8"/>
          <p:cNvSpPr txBox="1">
            <a:spLocks noGrp="1"/>
          </p:cNvSpPr>
          <p:nvPr>
            <p:ph type="title"/>
          </p:nvPr>
        </p:nvSpPr>
        <p:spPr>
          <a:xfrm>
            <a:off x="1016000" y="953825"/>
            <a:ext cx="2456815" cy="695960"/>
          </a:xfrm>
          <a:prstGeom prst="rect">
            <a:avLst/>
          </a:prstGeom>
        </p:spPr>
        <p:txBody>
          <a:bodyPr vert="horz" wrap="square" lIns="0" tIns="12700" rIns="0" bIns="0" rtlCol="0">
            <a:spAutoFit/>
          </a:bodyPr>
          <a:lstStyle/>
          <a:p>
            <a:pPr marL="12700">
              <a:lnSpc>
                <a:spcPct val="100000"/>
              </a:lnSpc>
              <a:spcBef>
                <a:spcPts val="100"/>
              </a:spcBef>
            </a:pPr>
            <a:r>
              <a:rPr spc="-130" dirty="0"/>
              <a:t>Hazards</a:t>
            </a:r>
          </a:p>
        </p:txBody>
      </p:sp>
      <p:pic>
        <p:nvPicPr>
          <p:cNvPr id="9" name="object 8">
            <a:hlinkClick r:id="rId5" action="ppaction://hlinksldjump"/>
            <a:extLst>
              <a:ext uri="{FF2B5EF4-FFF2-40B4-BE49-F238E27FC236}">
                <a16:creationId xmlns:a16="http://schemas.microsoft.com/office/drawing/2014/main" id="{41B17500-764B-14DC-EDE9-E8E1EAEBCC7C}"/>
              </a:ext>
            </a:extLst>
          </p:cNvPr>
          <p:cNvPicPr/>
          <p:nvPr/>
        </p:nvPicPr>
        <p:blipFill>
          <a:blip r:embed="rId3"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08090F"/>
          </a:solidFill>
        </p:spPr>
        <p:txBody>
          <a:bodyPr wrap="square" lIns="0" tIns="0" rIns="0" bIns="0" rtlCol="0"/>
          <a:lstStyle/>
          <a:p>
            <a:endParaRPr/>
          </a:p>
        </p:txBody>
      </p:sp>
      <p:pic>
        <p:nvPicPr>
          <p:cNvPr id="3" name="object 3"/>
          <p:cNvPicPr/>
          <p:nvPr/>
        </p:nvPicPr>
        <p:blipFill>
          <a:blip r:embed="rId2" cstate="print"/>
          <a:stretch>
            <a:fillRect/>
          </a:stretch>
        </p:blipFill>
        <p:spPr>
          <a:xfrm>
            <a:off x="0" y="2"/>
            <a:ext cx="18287999" cy="5458236"/>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200150" y="7069987"/>
            <a:ext cx="114300" cy="114300"/>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200146" y="7489095"/>
            <a:ext cx="114299" cy="114299"/>
          </a:xfrm>
          <a:prstGeom prst="rect">
            <a:avLst/>
          </a:prstGeom>
        </p:spPr>
      </p:pic>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1200146" y="7908194"/>
            <a:ext cx="114299" cy="114299"/>
          </a:xfrm>
          <a:prstGeom prst="rect">
            <a:avLst/>
          </a:prstGeom>
        </p:spPr>
      </p:pic>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1200146" y="8327293"/>
            <a:ext cx="114299" cy="114299"/>
          </a:xfrm>
          <a:prstGeom prst="rect">
            <a:avLst/>
          </a:prstGeom>
        </p:spPr>
      </p:pic>
      <p:pic>
        <p:nvPicPr>
          <p:cNvPr id="8" name="object 8"/>
          <p:cNvPicPr/>
          <p:nvPr/>
        </p:nvPicPr>
        <p:blipFill>
          <a:blip r:embed="rId3" cstate="email">
            <a:extLst>
              <a:ext uri="{28A0092B-C50C-407E-A947-70E740481C1C}">
                <a14:useLocalDpi xmlns:a14="http://schemas.microsoft.com/office/drawing/2010/main"/>
              </a:ext>
            </a:extLst>
          </a:blip>
          <a:stretch>
            <a:fillRect/>
          </a:stretch>
        </p:blipFill>
        <p:spPr>
          <a:xfrm>
            <a:off x="1200146" y="8746392"/>
            <a:ext cx="114299" cy="114299"/>
          </a:xfrm>
          <a:prstGeom prst="rect">
            <a:avLst/>
          </a:prstGeom>
        </p:spPr>
      </p:pic>
      <p:sp>
        <p:nvSpPr>
          <p:cNvPr id="9" name="object 9"/>
          <p:cNvSpPr txBox="1"/>
          <p:nvPr/>
        </p:nvSpPr>
        <p:spPr>
          <a:xfrm>
            <a:off x="1486442" y="6870606"/>
            <a:ext cx="3393440" cy="2120900"/>
          </a:xfrm>
          <a:prstGeom prst="rect">
            <a:avLst/>
          </a:prstGeom>
        </p:spPr>
        <p:txBody>
          <a:bodyPr vert="horz" wrap="square" lIns="0" tIns="12700" rIns="0" bIns="0" rtlCol="0">
            <a:spAutoFit/>
          </a:bodyPr>
          <a:lstStyle/>
          <a:p>
            <a:pPr marL="12700" marR="5080">
              <a:lnSpc>
                <a:spcPct val="114599"/>
              </a:lnSpc>
              <a:spcBef>
                <a:spcPts val="100"/>
              </a:spcBef>
            </a:pPr>
            <a:r>
              <a:rPr sz="2400" spc="-95" dirty="0">
                <a:solidFill>
                  <a:srgbClr val="FFFFFF"/>
                </a:solidFill>
                <a:latin typeface="Verdana"/>
                <a:cs typeface="Verdana"/>
              </a:rPr>
              <a:t>Slippery</a:t>
            </a:r>
            <a:r>
              <a:rPr sz="2400" spc="-55" dirty="0">
                <a:solidFill>
                  <a:srgbClr val="FFFFFF"/>
                </a:solidFill>
                <a:latin typeface="Verdana"/>
                <a:cs typeface="Verdana"/>
              </a:rPr>
              <a:t> </a:t>
            </a:r>
            <a:r>
              <a:rPr sz="2400" spc="-10" dirty="0">
                <a:solidFill>
                  <a:srgbClr val="FFFFFF"/>
                </a:solidFill>
                <a:latin typeface="Verdana"/>
                <a:cs typeface="Verdana"/>
              </a:rPr>
              <a:t>surfaces </a:t>
            </a:r>
            <a:r>
              <a:rPr sz="2400" spc="-55" dirty="0">
                <a:solidFill>
                  <a:srgbClr val="FFFFFF"/>
                </a:solidFill>
                <a:latin typeface="Verdana"/>
                <a:cs typeface="Verdana"/>
              </a:rPr>
              <a:t>Loose</a:t>
            </a:r>
            <a:r>
              <a:rPr sz="2400" spc="-135" dirty="0">
                <a:solidFill>
                  <a:srgbClr val="FFFFFF"/>
                </a:solidFill>
                <a:latin typeface="Verdana"/>
                <a:cs typeface="Verdana"/>
              </a:rPr>
              <a:t> </a:t>
            </a:r>
            <a:r>
              <a:rPr sz="2400" spc="-20" dirty="0">
                <a:solidFill>
                  <a:srgbClr val="FFFFFF"/>
                </a:solidFill>
                <a:latin typeface="Verdana"/>
                <a:cs typeface="Verdana"/>
              </a:rPr>
              <a:t>electrical</a:t>
            </a:r>
            <a:r>
              <a:rPr sz="2400" spc="-135" dirty="0">
                <a:solidFill>
                  <a:srgbClr val="FFFFFF"/>
                </a:solidFill>
                <a:latin typeface="Verdana"/>
                <a:cs typeface="Verdana"/>
              </a:rPr>
              <a:t> </a:t>
            </a:r>
            <a:r>
              <a:rPr sz="2400" spc="-70" dirty="0">
                <a:solidFill>
                  <a:srgbClr val="FFFFFF"/>
                </a:solidFill>
                <a:latin typeface="Verdana"/>
                <a:cs typeface="Verdana"/>
              </a:rPr>
              <a:t>fittings </a:t>
            </a:r>
            <a:r>
              <a:rPr sz="2400" spc="-120" dirty="0">
                <a:solidFill>
                  <a:srgbClr val="FFFFFF"/>
                </a:solidFill>
                <a:latin typeface="Verdana"/>
                <a:cs typeface="Verdana"/>
              </a:rPr>
              <a:t>Broken</a:t>
            </a:r>
            <a:r>
              <a:rPr sz="2400" spc="-90" dirty="0">
                <a:solidFill>
                  <a:srgbClr val="FFFFFF"/>
                </a:solidFill>
                <a:latin typeface="Verdana"/>
                <a:cs typeface="Verdana"/>
              </a:rPr>
              <a:t> </a:t>
            </a:r>
            <a:r>
              <a:rPr sz="2400" spc="-10" dirty="0">
                <a:solidFill>
                  <a:srgbClr val="FFFFFF"/>
                </a:solidFill>
                <a:latin typeface="Verdana"/>
                <a:cs typeface="Verdana"/>
              </a:rPr>
              <a:t>glass</a:t>
            </a:r>
            <a:endParaRPr sz="2400">
              <a:latin typeface="Verdana"/>
              <a:cs typeface="Verdana"/>
            </a:endParaRPr>
          </a:p>
          <a:p>
            <a:pPr marL="12700">
              <a:lnSpc>
                <a:spcPct val="100000"/>
              </a:lnSpc>
              <a:spcBef>
                <a:spcPts val="420"/>
              </a:spcBef>
            </a:pPr>
            <a:r>
              <a:rPr sz="2400" spc="-105" dirty="0">
                <a:solidFill>
                  <a:srgbClr val="FFFFFF"/>
                </a:solidFill>
                <a:latin typeface="Verdana"/>
                <a:cs typeface="Verdana"/>
              </a:rPr>
              <a:t>Shar</a:t>
            </a:r>
            <a:r>
              <a:rPr sz="2400" spc="-100" dirty="0">
                <a:solidFill>
                  <a:srgbClr val="FFFFFF"/>
                </a:solidFill>
                <a:latin typeface="Verdana"/>
                <a:cs typeface="Verdana"/>
              </a:rPr>
              <a:t> </a:t>
            </a:r>
            <a:r>
              <a:rPr sz="2400" spc="-10" dirty="0">
                <a:solidFill>
                  <a:srgbClr val="FFFFFF"/>
                </a:solidFill>
                <a:latin typeface="Verdana"/>
                <a:cs typeface="Verdana"/>
              </a:rPr>
              <a:t>surfaces</a:t>
            </a:r>
            <a:endParaRPr sz="2400">
              <a:latin typeface="Verdana"/>
              <a:cs typeface="Verdana"/>
            </a:endParaRPr>
          </a:p>
          <a:p>
            <a:pPr marL="12700">
              <a:lnSpc>
                <a:spcPct val="100000"/>
              </a:lnSpc>
              <a:spcBef>
                <a:spcPts val="420"/>
              </a:spcBef>
            </a:pPr>
            <a:r>
              <a:rPr sz="2400" spc="-40" dirty="0">
                <a:solidFill>
                  <a:srgbClr val="FFFFFF"/>
                </a:solidFill>
                <a:latin typeface="Verdana"/>
                <a:cs typeface="Verdana"/>
              </a:rPr>
              <a:t>Fumes</a:t>
            </a:r>
            <a:r>
              <a:rPr sz="2400" spc="-170" dirty="0">
                <a:solidFill>
                  <a:srgbClr val="FFFFFF"/>
                </a:solidFill>
                <a:latin typeface="Verdana"/>
                <a:cs typeface="Verdana"/>
              </a:rPr>
              <a:t> </a:t>
            </a:r>
            <a:r>
              <a:rPr sz="2400" spc="-30" dirty="0">
                <a:solidFill>
                  <a:srgbClr val="FFFFFF"/>
                </a:solidFill>
                <a:latin typeface="Verdana"/>
                <a:cs typeface="Verdana"/>
              </a:rPr>
              <a:t>from</a:t>
            </a:r>
            <a:r>
              <a:rPr sz="2400" spc="-170" dirty="0">
                <a:solidFill>
                  <a:srgbClr val="FFFFFF"/>
                </a:solidFill>
                <a:latin typeface="Verdana"/>
                <a:cs typeface="Verdana"/>
              </a:rPr>
              <a:t> </a:t>
            </a:r>
            <a:r>
              <a:rPr sz="2400" spc="-10" dirty="0">
                <a:solidFill>
                  <a:srgbClr val="FFFFFF"/>
                </a:solidFill>
                <a:latin typeface="Verdana"/>
                <a:cs typeface="Verdana"/>
              </a:rPr>
              <a:t>cleaning</a:t>
            </a:r>
            <a:endParaRPr sz="2400">
              <a:latin typeface="Verdana"/>
              <a:cs typeface="Verdana"/>
            </a:endParaRPr>
          </a:p>
        </p:txBody>
      </p:sp>
      <p:sp>
        <p:nvSpPr>
          <p:cNvPr id="11" name="object 11"/>
          <p:cNvSpPr txBox="1"/>
          <p:nvPr/>
        </p:nvSpPr>
        <p:spPr>
          <a:xfrm>
            <a:off x="920180" y="5925791"/>
            <a:ext cx="8125459" cy="695960"/>
          </a:xfrm>
          <a:prstGeom prst="rect">
            <a:avLst/>
          </a:prstGeom>
        </p:spPr>
        <p:txBody>
          <a:bodyPr vert="horz" wrap="square" lIns="0" tIns="12700" rIns="0" bIns="0" rtlCol="0">
            <a:spAutoFit/>
          </a:bodyPr>
          <a:lstStyle/>
          <a:p>
            <a:pPr marL="12700">
              <a:lnSpc>
                <a:spcPct val="100000"/>
              </a:lnSpc>
              <a:spcBef>
                <a:spcPts val="100"/>
              </a:spcBef>
            </a:pPr>
            <a:r>
              <a:rPr sz="4400" b="1" dirty="0">
                <a:solidFill>
                  <a:srgbClr val="FFFFFF"/>
                </a:solidFill>
                <a:latin typeface="Verdana"/>
                <a:cs typeface="Verdana"/>
              </a:rPr>
              <a:t>Common</a:t>
            </a:r>
            <a:r>
              <a:rPr sz="4400" b="1" spc="-254" dirty="0">
                <a:solidFill>
                  <a:srgbClr val="FFFFFF"/>
                </a:solidFill>
                <a:latin typeface="Verdana"/>
                <a:cs typeface="Verdana"/>
              </a:rPr>
              <a:t> </a:t>
            </a:r>
            <a:r>
              <a:rPr sz="4400" b="1" spc="-35" dirty="0">
                <a:solidFill>
                  <a:srgbClr val="FFFFFF"/>
                </a:solidFill>
                <a:latin typeface="Verdana"/>
                <a:cs typeface="Verdana"/>
              </a:rPr>
              <a:t>cleaning</a:t>
            </a:r>
            <a:r>
              <a:rPr sz="4400" b="1" spc="-254" dirty="0">
                <a:solidFill>
                  <a:srgbClr val="FFFFFF"/>
                </a:solidFill>
                <a:latin typeface="Verdana"/>
                <a:cs typeface="Verdana"/>
              </a:rPr>
              <a:t> </a:t>
            </a:r>
            <a:r>
              <a:rPr sz="4400" b="1" spc="-60" dirty="0">
                <a:solidFill>
                  <a:srgbClr val="FFFFFF"/>
                </a:solidFill>
                <a:latin typeface="Verdana"/>
                <a:cs typeface="Verdana"/>
              </a:rPr>
              <a:t>hazards</a:t>
            </a:r>
            <a:endParaRPr sz="4400">
              <a:latin typeface="Verdana"/>
              <a:cs typeface="Verdana"/>
            </a:endParaRPr>
          </a:p>
        </p:txBody>
      </p:sp>
      <p:pic>
        <p:nvPicPr>
          <p:cNvPr id="12" name="object 8">
            <a:hlinkClick r:id="rId4" action="ppaction://hlinksldjump"/>
            <a:extLst>
              <a:ext uri="{FF2B5EF4-FFF2-40B4-BE49-F238E27FC236}">
                <a16:creationId xmlns:a16="http://schemas.microsoft.com/office/drawing/2014/main" id="{324EE137-AF80-17E9-0CBF-59A62944860E}"/>
              </a:ext>
            </a:extLst>
          </p:cNvPr>
          <p:cNvPicPr/>
          <p:nvPr/>
        </p:nvPicPr>
        <p:blipFill>
          <a:blip r:embed="rId5"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4063"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grpSp>
        <p:nvGrpSpPr>
          <p:cNvPr id="3" name="object 3"/>
          <p:cNvGrpSpPr/>
          <p:nvPr/>
        </p:nvGrpSpPr>
        <p:grpSpPr>
          <a:xfrm>
            <a:off x="3485295" y="4390948"/>
            <a:ext cx="114306" cy="3048007"/>
            <a:chOff x="9835652" y="4390948"/>
            <a:chExt cx="114306" cy="3048007"/>
          </a:xfrm>
        </p:grpSpPr>
        <p:pic>
          <p:nvPicPr>
            <p:cNvPr id="5" name="object 5"/>
            <p:cNvPicPr/>
            <p:nvPr/>
          </p:nvPicPr>
          <p:blipFill>
            <a:blip r:embed="rId2" cstate="email">
              <a:extLst>
                <a:ext uri="{28A0092B-C50C-407E-A947-70E740481C1C}">
                  <a14:useLocalDpi xmlns:a14="http://schemas.microsoft.com/office/drawing/2010/main"/>
                </a:ext>
              </a:extLst>
            </a:blip>
            <a:stretch>
              <a:fillRect/>
            </a:stretch>
          </p:blipFill>
          <p:spPr>
            <a:xfrm>
              <a:off x="9835652" y="4390948"/>
              <a:ext cx="114300" cy="114300"/>
            </a:xfrm>
            <a:prstGeom prst="rect">
              <a:avLst/>
            </a:prstGeom>
          </p:spPr>
        </p:pic>
        <p:pic>
          <p:nvPicPr>
            <p:cNvPr id="6" name="object 6"/>
            <p:cNvPicPr/>
            <p:nvPr/>
          </p:nvPicPr>
          <p:blipFill>
            <a:blip r:embed="rId2" cstate="email">
              <a:extLst>
                <a:ext uri="{28A0092B-C50C-407E-A947-70E740481C1C}">
                  <a14:useLocalDpi xmlns:a14="http://schemas.microsoft.com/office/drawing/2010/main"/>
                </a:ext>
              </a:extLst>
            </a:blip>
            <a:stretch>
              <a:fillRect/>
            </a:stretch>
          </p:blipFill>
          <p:spPr>
            <a:xfrm>
              <a:off x="9835659" y="4810062"/>
              <a:ext cx="114299" cy="114299"/>
            </a:xfrm>
            <a:prstGeom prst="rect">
              <a:avLst/>
            </a:prstGeom>
          </p:spPr>
        </p:pic>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9835659" y="5229161"/>
              <a:ext cx="114299" cy="114299"/>
            </a:xfrm>
            <a:prstGeom prst="rect">
              <a:avLst/>
            </a:prstGeom>
          </p:spPr>
        </p:pic>
        <p:pic>
          <p:nvPicPr>
            <p:cNvPr id="8" name="object 8"/>
            <p:cNvPicPr/>
            <p:nvPr/>
          </p:nvPicPr>
          <p:blipFill>
            <a:blip r:embed="rId2" cstate="email">
              <a:extLst>
                <a:ext uri="{28A0092B-C50C-407E-A947-70E740481C1C}">
                  <a14:useLocalDpi xmlns:a14="http://schemas.microsoft.com/office/drawing/2010/main"/>
                </a:ext>
              </a:extLst>
            </a:blip>
            <a:stretch>
              <a:fillRect/>
            </a:stretch>
          </p:blipFill>
          <p:spPr>
            <a:xfrm>
              <a:off x="9835659" y="6067359"/>
              <a:ext cx="114299" cy="114299"/>
            </a:xfrm>
            <a:prstGeom prst="rect">
              <a:avLst/>
            </a:prstGeom>
          </p:spPr>
        </p:pic>
        <p:pic>
          <p:nvPicPr>
            <p:cNvPr id="9" name="object 9"/>
            <p:cNvPicPr/>
            <p:nvPr/>
          </p:nvPicPr>
          <p:blipFill>
            <a:blip r:embed="rId2" cstate="email">
              <a:extLst>
                <a:ext uri="{28A0092B-C50C-407E-A947-70E740481C1C}">
                  <a14:useLocalDpi xmlns:a14="http://schemas.microsoft.com/office/drawing/2010/main"/>
                </a:ext>
              </a:extLst>
            </a:blip>
            <a:stretch>
              <a:fillRect/>
            </a:stretch>
          </p:blipFill>
          <p:spPr>
            <a:xfrm>
              <a:off x="9835659" y="6905557"/>
              <a:ext cx="114299" cy="114299"/>
            </a:xfrm>
            <a:prstGeom prst="rect">
              <a:avLst/>
            </a:prstGeom>
          </p:spPr>
        </p:pic>
        <p:pic>
          <p:nvPicPr>
            <p:cNvPr id="10" name="object 10"/>
            <p:cNvPicPr/>
            <p:nvPr/>
          </p:nvPicPr>
          <p:blipFill>
            <a:blip r:embed="rId2" cstate="email">
              <a:extLst>
                <a:ext uri="{28A0092B-C50C-407E-A947-70E740481C1C}">
                  <a14:useLocalDpi xmlns:a14="http://schemas.microsoft.com/office/drawing/2010/main"/>
                </a:ext>
              </a:extLst>
            </a:blip>
            <a:stretch>
              <a:fillRect/>
            </a:stretch>
          </p:blipFill>
          <p:spPr>
            <a:xfrm>
              <a:off x="9835659" y="7324656"/>
              <a:ext cx="114299" cy="114299"/>
            </a:xfrm>
            <a:prstGeom prst="rect">
              <a:avLst/>
            </a:prstGeom>
          </p:spPr>
        </p:pic>
      </p:grpSp>
      <p:sp>
        <p:nvSpPr>
          <p:cNvPr id="11" name="object 11"/>
          <p:cNvSpPr txBox="1"/>
          <p:nvPr/>
        </p:nvSpPr>
        <p:spPr>
          <a:xfrm>
            <a:off x="9630533" y="2130361"/>
            <a:ext cx="7360284" cy="5473700"/>
          </a:xfrm>
          <a:prstGeom prst="rect">
            <a:avLst/>
          </a:prstGeom>
        </p:spPr>
        <p:txBody>
          <a:bodyPr vert="horz" wrap="square" lIns="0" tIns="12700" rIns="0" bIns="0" rtlCol="0">
            <a:spAutoFit/>
          </a:bodyPr>
          <a:lstStyle/>
          <a:p>
            <a:pPr marL="12700" marR="5080">
              <a:lnSpc>
                <a:spcPct val="114599"/>
              </a:lnSpc>
              <a:spcBef>
                <a:spcPts val="100"/>
              </a:spcBef>
            </a:pPr>
            <a:r>
              <a:rPr sz="2400" spc="-35" dirty="0">
                <a:latin typeface="Verdana"/>
                <a:cs typeface="Verdana"/>
              </a:rPr>
              <a:t>Hazard</a:t>
            </a:r>
            <a:r>
              <a:rPr sz="2400" spc="-125" dirty="0">
                <a:latin typeface="Verdana"/>
                <a:cs typeface="Verdana"/>
              </a:rPr>
              <a:t> </a:t>
            </a:r>
            <a:r>
              <a:rPr sz="2400" spc="-45" dirty="0">
                <a:latin typeface="Verdana"/>
                <a:cs typeface="Verdana"/>
              </a:rPr>
              <a:t>identification</a:t>
            </a:r>
            <a:r>
              <a:rPr sz="2400" spc="-125" dirty="0">
                <a:latin typeface="Verdana"/>
                <a:cs typeface="Verdana"/>
              </a:rPr>
              <a:t> </a:t>
            </a:r>
            <a:r>
              <a:rPr sz="2400" spc="-114" dirty="0">
                <a:latin typeface="Verdana"/>
                <a:cs typeface="Verdana"/>
              </a:rPr>
              <a:t>in</a:t>
            </a:r>
            <a:r>
              <a:rPr sz="2400" spc="-125" dirty="0">
                <a:latin typeface="Verdana"/>
                <a:cs typeface="Verdana"/>
              </a:rPr>
              <a:t> </a:t>
            </a:r>
            <a:r>
              <a:rPr sz="2400" spc="140" dirty="0">
                <a:latin typeface="Verdana"/>
                <a:cs typeface="Verdana"/>
              </a:rPr>
              <a:t>a</a:t>
            </a:r>
            <a:r>
              <a:rPr sz="2400" spc="-120" dirty="0">
                <a:latin typeface="Verdana"/>
                <a:cs typeface="Verdana"/>
              </a:rPr>
              <a:t> </a:t>
            </a:r>
            <a:r>
              <a:rPr sz="2400" spc="-25" dirty="0">
                <a:latin typeface="Verdana"/>
                <a:cs typeface="Verdana"/>
              </a:rPr>
              <a:t>workplace</a:t>
            </a:r>
            <a:r>
              <a:rPr sz="2400" spc="-125" dirty="0">
                <a:latin typeface="Verdana"/>
                <a:cs typeface="Verdana"/>
              </a:rPr>
              <a:t> </a:t>
            </a:r>
            <a:r>
              <a:rPr sz="2400" spc="-20" dirty="0">
                <a:latin typeface="Verdana"/>
                <a:cs typeface="Verdana"/>
              </a:rPr>
              <a:t>should</a:t>
            </a:r>
            <a:r>
              <a:rPr sz="2400" spc="-125" dirty="0">
                <a:latin typeface="Verdana"/>
                <a:cs typeface="Verdana"/>
              </a:rPr>
              <a:t> </a:t>
            </a:r>
            <a:r>
              <a:rPr sz="2400" dirty="0">
                <a:latin typeface="Verdana"/>
                <a:cs typeface="Verdana"/>
              </a:rPr>
              <a:t>be</a:t>
            </a:r>
            <a:r>
              <a:rPr sz="2400" spc="-120" dirty="0">
                <a:latin typeface="Verdana"/>
                <a:cs typeface="Verdana"/>
              </a:rPr>
              <a:t> </a:t>
            </a:r>
            <a:r>
              <a:rPr sz="2400" spc="-25" dirty="0">
                <a:latin typeface="Verdana"/>
                <a:cs typeface="Verdana"/>
              </a:rPr>
              <a:t>an </a:t>
            </a:r>
            <a:r>
              <a:rPr sz="2400" spc="-10" dirty="0">
                <a:latin typeface="Verdana"/>
                <a:cs typeface="Verdana"/>
              </a:rPr>
              <a:t>ongoing</a:t>
            </a:r>
            <a:r>
              <a:rPr sz="2400" spc="-70" dirty="0">
                <a:latin typeface="Verdana"/>
                <a:cs typeface="Verdana"/>
              </a:rPr>
              <a:t> </a:t>
            </a:r>
            <a:r>
              <a:rPr sz="2400" dirty="0">
                <a:latin typeface="Verdana"/>
                <a:cs typeface="Verdana"/>
              </a:rPr>
              <a:t>process</a:t>
            </a:r>
            <a:r>
              <a:rPr sz="2400" spc="-65" dirty="0">
                <a:latin typeface="Verdana"/>
                <a:cs typeface="Verdana"/>
              </a:rPr>
              <a:t> </a:t>
            </a:r>
            <a:r>
              <a:rPr sz="2400" spc="-45" dirty="0">
                <a:latin typeface="Verdana"/>
                <a:cs typeface="Verdana"/>
              </a:rPr>
              <a:t>that</a:t>
            </a:r>
            <a:r>
              <a:rPr sz="2400" spc="-65" dirty="0">
                <a:latin typeface="Verdana"/>
                <a:cs typeface="Verdana"/>
              </a:rPr>
              <a:t> </a:t>
            </a:r>
            <a:r>
              <a:rPr sz="2400" spc="-20" dirty="0">
                <a:latin typeface="Verdana"/>
                <a:cs typeface="Verdana"/>
              </a:rPr>
              <a:t>should</a:t>
            </a:r>
            <a:r>
              <a:rPr sz="2400" spc="-70" dirty="0">
                <a:latin typeface="Verdana"/>
                <a:cs typeface="Verdana"/>
              </a:rPr>
              <a:t> </a:t>
            </a:r>
            <a:r>
              <a:rPr sz="2400" dirty="0">
                <a:latin typeface="Verdana"/>
                <a:cs typeface="Verdana"/>
              </a:rPr>
              <a:t>be</a:t>
            </a:r>
            <a:r>
              <a:rPr sz="2400" spc="-65" dirty="0">
                <a:latin typeface="Verdana"/>
                <a:cs typeface="Verdana"/>
              </a:rPr>
              <a:t> </a:t>
            </a:r>
            <a:r>
              <a:rPr sz="2400" dirty="0">
                <a:latin typeface="Verdana"/>
                <a:cs typeface="Verdana"/>
              </a:rPr>
              <a:t>completed</a:t>
            </a:r>
            <a:r>
              <a:rPr sz="2400" spc="-65" dirty="0">
                <a:latin typeface="Verdana"/>
                <a:cs typeface="Verdana"/>
              </a:rPr>
              <a:t> </a:t>
            </a:r>
            <a:r>
              <a:rPr sz="2400" spc="-25" dirty="0">
                <a:latin typeface="Verdana"/>
                <a:cs typeface="Verdana"/>
              </a:rPr>
              <a:t>at </a:t>
            </a:r>
            <a:r>
              <a:rPr sz="2400" spc="-45" dirty="0">
                <a:latin typeface="Verdana"/>
                <a:cs typeface="Verdana"/>
              </a:rPr>
              <a:t>various</a:t>
            </a:r>
            <a:r>
              <a:rPr sz="2400" spc="-165" dirty="0">
                <a:latin typeface="Verdana"/>
                <a:cs typeface="Verdana"/>
              </a:rPr>
              <a:t> </a:t>
            </a:r>
            <a:r>
              <a:rPr sz="2400" spc="-10" dirty="0">
                <a:latin typeface="Verdana"/>
                <a:cs typeface="Verdana"/>
              </a:rPr>
              <a:t>times.</a:t>
            </a:r>
            <a:endParaRPr sz="2400" dirty="0">
              <a:latin typeface="Verdana"/>
              <a:cs typeface="Verdana"/>
            </a:endParaRPr>
          </a:p>
          <a:p>
            <a:pPr>
              <a:lnSpc>
                <a:spcPct val="100000"/>
              </a:lnSpc>
              <a:spcBef>
                <a:spcPts val="380"/>
              </a:spcBef>
            </a:pPr>
            <a:endParaRPr sz="2400" dirty="0">
              <a:latin typeface="Verdana"/>
              <a:cs typeface="Verdana"/>
            </a:endParaRPr>
          </a:p>
          <a:p>
            <a:pPr marL="530225" marR="853440" indent="-518159">
              <a:lnSpc>
                <a:spcPct val="114599"/>
              </a:lnSpc>
            </a:pPr>
            <a:r>
              <a:rPr sz="2400" spc="-35" dirty="0">
                <a:latin typeface="Verdana"/>
                <a:cs typeface="Verdana"/>
              </a:rPr>
              <a:t>Hazard</a:t>
            </a:r>
            <a:r>
              <a:rPr sz="2400" spc="-125" dirty="0">
                <a:latin typeface="Verdana"/>
                <a:cs typeface="Verdana"/>
              </a:rPr>
              <a:t> </a:t>
            </a:r>
            <a:r>
              <a:rPr sz="2400" spc="-45" dirty="0">
                <a:latin typeface="Verdana"/>
                <a:cs typeface="Verdana"/>
              </a:rPr>
              <a:t>identification</a:t>
            </a:r>
            <a:r>
              <a:rPr sz="2400" spc="-120" dirty="0">
                <a:latin typeface="Verdana"/>
                <a:cs typeface="Verdana"/>
              </a:rPr>
              <a:t> </a:t>
            </a:r>
            <a:r>
              <a:rPr sz="2400" dirty="0">
                <a:latin typeface="Verdana"/>
                <a:cs typeface="Verdana"/>
              </a:rPr>
              <a:t>methods</a:t>
            </a:r>
            <a:r>
              <a:rPr sz="2400" spc="-120" dirty="0">
                <a:latin typeface="Verdana"/>
                <a:cs typeface="Verdana"/>
              </a:rPr>
              <a:t> </a:t>
            </a:r>
            <a:r>
              <a:rPr sz="2400" dirty="0">
                <a:latin typeface="Verdana"/>
                <a:cs typeface="Verdana"/>
              </a:rPr>
              <a:t>may</a:t>
            </a:r>
            <a:r>
              <a:rPr sz="2400" spc="-120" dirty="0">
                <a:latin typeface="Verdana"/>
                <a:cs typeface="Verdana"/>
              </a:rPr>
              <a:t> </a:t>
            </a:r>
            <a:r>
              <a:rPr sz="2400" spc="-45" dirty="0">
                <a:latin typeface="Verdana"/>
                <a:cs typeface="Verdana"/>
              </a:rPr>
              <a:t>include: </a:t>
            </a:r>
            <a:r>
              <a:rPr sz="2400" spc="-90" dirty="0">
                <a:latin typeface="Verdana"/>
                <a:cs typeface="Verdana"/>
              </a:rPr>
              <a:t>Talking</a:t>
            </a:r>
            <a:r>
              <a:rPr sz="2400" spc="-100" dirty="0">
                <a:latin typeface="Verdana"/>
                <a:cs typeface="Verdana"/>
              </a:rPr>
              <a:t> </a:t>
            </a:r>
            <a:r>
              <a:rPr sz="2400" spc="-110" dirty="0">
                <a:latin typeface="Verdana"/>
                <a:cs typeface="Verdana"/>
              </a:rPr>
              <a:t>with</a:t>
            </a:r>
            <a:r>
              <a:rPr sz="2400" spc="-100" dirty="0">
                <a:latin typeface="Verdana"/>
                <a:cs typeface="Verdana"/>
              </a:rPr>
              <a:t> </a:t>
            </a:r>
            <a:r>
              <a:rPr sz="2400" spc="-20" dirty="0">
                <a:latin typeface="Verdana"/>
                <a:cs typeface="Verdana"/>
              </a:rPr>
              <a:t>staff</a:t>
            </a:r>
            <a:r>
              <a:rPr sz="2400" spc="-95" dirty="0">
                <a:latin typeface="Verdana"/>
                <a:cs typeface="Verdana"/>
              </a:rPr>
              <a:t> </a:t>
            </a:r>
            <a:r>
              <a:rPr sz="2400" dirty="0">
                <a:latin typeface="Verdana"/>
                <a:cs typeface="Verdana"/>
              </a:rPr>
              <a:t>and</a:t>
            </a:r>
            <a:r>
              <a:rPr sz="2400" spc="-100" dirty="0">
                <a:latin typeface="Verdana"/>
                <a:cs typeface="Verdana"/>
              </a:rPr>
              <a:t> </a:t>
            </a:r>
            <a:r>
              <a:rPr sz="2400" spc="-65" dirty="0">
                <a:latin typeface="Verdana"/>
                <a:cs typeface="Verdana"/>
              </a:rPr>
              <a:t>other</a:t>
            </a:r>
            <a:r>
              <a:rPr sz="2400" spc="-100" dirty="0">
                <a:latin typeface="Verdana"/>
                <a:cs typeface="Verdana"/>
              </a:rPr>
              <a:t> </a:t>
            </a:r>
            <a:r>
              <a:rPr sz="2400" spc="-10" dirty="0">
                <a:latin typeface="Verdana"/>
                <a:cs typeface="Verdana"/>
              </a:rPr>
              <a:t>workers </a:t>
            </a:r>
            <a:r>
              <a:rPr sz="2400" dirty="0">
                <a:latin typeface="Verdana"/>
                <a:cs typeface="Verdana"/>
              </a:rPr>
              <a:t>Conduct</a:t>
            </a:r>
            <a:r>
              <a:rPr sz="2400" spc="-35" dirty="0">
                <a:latin typeface="Verdana"/>
                <a:cs typeface="Verdana"/>
              </a:rPr>
              <a:t> </a:t>
            </a:r>
            <a:r>
              <a:rPr sz="2400" spc="-10" dirty="0">
                <a:latin typeface="Verdana"/>
                <a:cs typeface="Verdana"/>
              </a:rPr>
              <a:t>physical</a:t>
            </a:r>
            <a:r>
              <a:rPr sz="2400" spc="-35" dirty="0">
                <a:latin typeface="Verdana"/>
                <a:cs typeface="Verdana"/>
              </a:rPr>
              <a:t> </a:t>
            </a:r>
            <a:r>
              <a:rPr sz="2400" spc="-10" dirty="0">
                <a:latin typeface="Verdana"/>
                <a:cs typeface="Verdana"/>
              </a:rPr>
              <a:t>inspections</a:t>
            </a:r>
            <a:endParaRPr sz="2400" dirty="0">
              <a:latin typeface="Verdana"/>
              <a:cs typeface="Verdana"/>
            </a:endParaRPr>
          </a:p>
          <a:p>
            <a:pPr marL="530225" marR="327660">
              <a:lnSpc>
                <a:spcPct val="114599"/>
              </a:lnSpc>
            </a:pPr>
            <a:r>
              <a:rPr sz="2400" spc="-25" dirty="0">
                <a:latin typeface="Verdana"/>
                <a:cs typeface="Verdana"/>
              </a:rPr>
              <a:t>Document</a:t>
            </a:r>
            <a:r>
              <a:rPr sz="2400" spc="-130" dirty="0">
                <a:latin typeface="Verdana"/>
                <a:cs typeface="Verdana"/>
              </a:rPr>
              <a:t> </a:t>
            </a:r>
            <a:r>
              <a:rPr sz="2400" dirty="0">
                <a:latin typeface="Verdana"/>
                <a:cs typeface="Verdana"/>
              </a:rPr>
              <a:t>and</a:t>
            </a:r>
            <a:r>
              <a:rPr sz="2400" spc="-125" dirty="0">
                <a:latin typeface="Verdana"/>
                <a:cs typeface="Verdana"/>
              </a:rPr>
              <a:t> </a:t>
            </a:r>
            <a:r>
              <a:rPr sz="2400" spc="-65" dirty="0">
                <a:latin typeface="Verdana"/>
                <a:cs typeface="Verdana"/>
              </a:rPr>
              <a:t>report</a:t>
            </a:r>
            <a:r>
              <a:rPr sz="2400" spc="-125" dirty="0">
                <a:latin typeface="Verdana"/>
                <a:cs typeface="Verdana"/>
              </a:rPr>
              <a:t> </a:t>
            </a:r>
            <a:r>
              <a:rPr sz="2400" spc="-10" dirty="0">
                <a:latin typeface="Verdana"/>
                <a:cs typeface="Verdana"/>
              </a:rPr>
              <a:t>any</a:t>
            </a:r>
            <a:r>
              <a:rPr sz="2400" spc="-125" dirty="0">
                <a:latin typeface="Verdana"/>
                <a:cs typeface="Verdana"/>
              </a:rPr>
              <a:t> </a:t>
            </a:r>
            <a:r>
              <a:rPr sz="2400" spc="-50" dirty="0">
                <a:latin typeface="Verdana"/>
                <a:cs typeface="Verdana"/>
              </a:rPr>
              <a:t>activities</a:t>
            </a:r>
            <a:r>
              <a:rPr sz="2400" spc="-125" dirty="0">
                <a:latin typeface="Verdana"/>
                <a:cs typeface="Verdana"/>
              </a:rPr>
              <a:t> </a:t>
            </a:r>
            <a:r>
              <a:rPr sz="2400" spc="-65" dirty="0">
                <a:latin typeface="Verdana"/>
                <a:cs typeface="Verdana"/>
              </a:rPr>
              <a:t>or</a:t>
            </a:r>
            <a:r>
              <a:rPr sz="2400" spc="-125" dirty="0">
                <a:latin typeface="Verdana"/>
                <a:cs typeface="Verdana"/>
              </a:rPr>
              <a:t> </a:t>
            </a:r>
            <a:r>
              <a:rPr sz="2400" spc="-10" dirty="0">
                <a:latin typeface="Verdana"/>
                <a:cs typeface="Verdana"/>
              </a:rPr>
              <a:t>tasks </a:t>
            </a:r>
            <a:r>
              <a:rPr sz="2400" spc="-45" dirty="0">
                <a:latin typeface="Verdana"/>
                <a:cs typeface="Verdana"/>
              </a:rPr>
              <a:t>that</a:t>
            </a:r>
            <a:r>
              <a:rPr sz="2400" spc="-114" dirty="0">
                <a:latin typeface="Verdana"/>
                <a:cs typeface="Verdana"/>
              </a:rPr>
              <a:t> </a:t>
            </a:r>
            <a:r>
              <a:rPr sz="2400" spc="-20" dirty="0">
                <a:latin typeface="Verdana"/>
                <a:cs typeface="Verdana"/>
              </a:rPr>
              <a:t>put</a:t>
            </a:r>
            <a:r>
              <a:rPr sz="2400" spc="-110" dirty="0">
                <a:latin typeface="Verdana"/>
                <a:cs typeface="Verdana"/>
              </a:rPr>
              <a:t> </a:t>
            </a:r>
            <a:r>
              <a:rPr sz="2400" spc="-100" dirty="0">
                <a:latin typeface="Verdana"/>
                <a:cs typeface="Verdana"/>
              </a:rPr>
              <a:t>workers</a:t>
            </a:r>
            <a:r>
              <a:rPr sz="2400" spc="-114" dirty="0">
                <a:latin typeface="Verdana"/>
                <a:cs typeface="Verdana"/>
              </a:rPr>
              <a:t> </a:t>
            </a:r>
            <a:r>
              <a:rPr sz="2400" dirty="0">
                <a:latin typeface="Verdana"/>
                <a:cs typeface="Verdana"/>
              </a:rPr>
              <a:t>and</a:t>
            </a:r>
            <a:r>
              <a:rPr sz="2400" spc="-110" dirty="0">
                <a:latin typeface="Verdana"/>
                <a:cs typeface="Verdana"/>
              </a:rPr>
              <a:t> </a:t>
            </a:r>
            <a:r>
              <a:rPr sz="2400" spc="-35" dirty="0">
                <a:latin typeface="Verdana"/>
                <a:cs typeface="Verdana"/>
              </a:rPr>
              <a:t>patients</a:t>
            </a:r>
            <a:r>
              <a:rPr sz="2400" spc="-110" dirty="0">
                <a:latin typeface="Verdana"/>
                <a:cs typeface="Verdana"/>
              </a:rPr>
              <a:t> </a:t>
            </a:r>
            <a:r>
              <a:rPr sz="2400" dirty="0">
                <a:latin typeface="Verdana"/>
                <a:cs typeface="Verdana"/>
              </a:rPr>
              <a:t>at</a:t>
            </a:r>
            <a:r>
              <a:rPr sz="2400" spc="-114" dirty="0">
                <a:latin typeface="Verdana"/>
                <a:cs typeface="Verdana"/>
              </a:rPr>
              <a:t> </a:t>
            </a:r>
            <a:r>
              <a:rPr sz="2400" spc="-20" dirty="0">
                <a:latin typeface="Verdana"/>
                <a:cs typeface="Verdana"/>
              </a:rPr>
              <a:t>risk </a:t>
            </a:r>
            <a:r>
              <a:rPr sz="2400" spc="-90" dirty="0">
                <a:latin typeface="Verdana"/>
                <a:cs typeface="Verdana"/>
              </a:rPr>
              <a:t>Reviewing</a:t>
            </a:r>
            <a:r>
              <a:rPr sz="2400" spc="-50" dirty="0">
                <a:latin typeface="Verdana"/>
                <a:cs typeface="Verdana"/>
              </a:rPr>
              <a:t> </a:t>
            </a:r>
            <a:r>
              <a:rPr sz="2400" spc="-10" dirty="0">
                <a:latin typeface="Verdana"/>
                <a:cs typeface="Verdana"/>
              </a:rPr>
              <a:t>records</a:t>
            </a:r>
            <a:r>
              <a:rPr sz="2400" spc="-45" dirty="0">
                <a:latin typeface="Verdana"/>
                <a:cs typeface="Verdana"/>
              </a:rPr>
              <a:t> </a:t>
            </a:r>
            <a:r>
              <a:rPr sz="2400" dirty="0">
                <a:latin typeface="Verdana"/>
                <a:cs typeface="Verdana"/>
              </a:rPr>
              <a:t>of</a:t>
            </a:r>
            <a:r>
              <a:rPr sz="2400" spc="-50" dirty="0">
                <a:latin typeface="Verdana"/>
                <a:cs typeface="Verdana"/>
              </a:rPr>
              <a:t> </a:t>
            </a:r>
            <a:r>
              <a:rPr sz="2400" dirty="0">
                <a:latin typeface="Verdana"/>
                <a:cs typeface="Verdana"/>
              </a:rPr>
              <a:t>accidents</a:t>
            </a:r>
            <a:r>
              <a:rPr sz="2400" spc="-45" dirty="0">
                <a:latin typeface="Verdana"/>
                <a:cs typeface="Verdana"/>
              </a:rPr>
              <a:t> </a:t>
            </a:r>
            <a:r>
              <a:rPr sz="2400" dirty="0">
                <a:latin typeface="Verdana"/>
                <a:cs typeface="Verdana"/>
              </a:rPr>
              <a:t>and</a:t>
            </a:r>
            <a:r>
              <a:rPr sz="2400" spc="-45" dirty="0">
                <a:latin typeface="Verdana"/>
                <a:cs typeface="Verdana"/>
              </a:rPr>
              <a:t> </a:t>
            </a:r>
            <a:r>
              <a:rPr sz="2400" spc="-10" dirty="0">
                <a:latin typeface="Verdana"/>
                <a:cs typeface="Verdana"/>
              </a:rPr>
              <a:t>‘near misses’</a:t>
            </a:r>
            <a:endParaRPr sz="2400" dirty="0">
              <a:latin typeface="Verdana"/>
              <a:cs typeface="Verdana"/>
            </a:endParaRPr>
          </a:p>
          <a:p>
            <a:pPr marL="530225">
              <a:lnSpc>
                <a:spcPct val="100000"/>
              </a:lnSpc>
              <a:spcBef>
                <a:spcPts val="420"/>
              </a:spcBef>
            </a:pPr>
            <a:r>
              <a:rPr sz="2400" spc="-10" dirty="0">
                <a:latin typeface="Verdana"/>
                <a:cs typeface="Verdana"/>
              </a:rPr>
              <a:t>Media</a:t>
            </a:r>
            <a:endParaRPr sz="2400" dirty="0">
              <a:latin typeface="Verdana"/>
              <a:cs typeface="Verdana"/>
            </a:endParaRPr>
          </a:p>
          <a:p>
            <a:pPr marL="530225">
              <a:lnSpc>
                <a:spcPct val="100000"/>
              </a:lnSpc>
              <a:spcBef>
                <a:spcPts val="420"/>
              </a:spcBef>
            </a:pPr>
            <a:r>
              <a:rPr sz="2400" spc="-35" dirty="0">
                <a:latin typeface="Verdana"/>
                <a:cs typeface="Verdana"/>
              </a:rPr>
              <a:t>Publications</a:t>
            </a:r>
            <a:r>
              <a:rPr sz="2400" spc="-130" dirty="0">
                <a:latin typeface="Verdana"/>
                <a:cs typeface="Verdana"/>
              </a:rPr>
              <a:t> </a:t>
            </a:r>
            <a:r>
              <a:rPr sz="2400" dirty="0">
                <a:latin typeface="Verdana"/>
                <a:cs typeface="Verdana"/>
              </a:rPr>
              <a:t>such</a:t>
            </a:r>
            <a:r>
              <a:rPr sz="2400" spc="-125" dirty="0">
                <a:latin typeface="Verdana"/>
                <a:cs typeface="Verdana"/>
              </a:rPr>
              <a:t> </a:t>
            </a:r>
            <a:r>
              <a:rPr sz="2400" spc="65" dirty="0">
                <a:latin typeface="Verdana"/>
                <a:cs typeface="Verdana"/>
              </a:rPr>
              <a:t>as</a:t>
            </a:r>
            <a:r>
              <a:rPr sz="2400" spc="-125" dirty="0">
                <a:latin typeface="Verdana"/>
                <a:cs typeface="Verdana"/>
              </a:rPr>
              <a:t> </a:t>
            </a:r>
            <a:r>
              <a:rPr sz="2400" spc="-65" dirty="0">
                <a:latin typeface="Verdana"/>
                <a:cs typeface="Verdana"/>
              </a:rPr>
              <a:t>online</a:t>
            </a:r>
            <a:r>
              <a:rPr sz="2400" spc="-125" dirty="0">
                <a:latin typeface="Verdana"/>
                <a:cs typeface="Verdana"/>
              </a:rPr>
              <a:t> </a:t>
            </a:r>
            <a:r>
              <a:rPr sz="2400" dirty="0">
                <a:latin typeface="Verdana"/>
                <a:cs typeface="Verdana"/>
              </a:rPr>
              <a:t>hazard</a:t>
            </a:r>
            <a:r>
              <a:rPr sz="2400" spc="-130" dirty="0">
                <a:latin typeface="Verdana"/>
                <a:cs typeface="Verdana"/>
              </a:rPr>
              <a:t> </a:t>
            </a:r>
            <a:r>
              <a:rPr sz="2400" spc="-10" dirty="0">
                <a:latin typeface="Verdana"/>
                <a:cs typeface="Verdana"/>
              </a:rPr>
              <a:t>alerts</a:t>
            </a:r>
            <a:endParaRPr sz="2400" dirty="0">
              <a:latin typeface="Verdana"/>
              <a:cs typeface="Verdana"/>
            </a:endParaRPr>
          </a:p>
        </p:txBody>
      </p:sp>
      <p:sp>
        <p:nvSpPr>
          <p:cNvPr id="13" name="object 13"/>
          <p:cNvSpPr txBox="1">
            <a:spLocks noGrp="1"/>
          </p:cNvSpPr>
          <p:nvPr>
            <p:ph type="title"/>
          </p:nvPr>
        </p:nvSpPr>
        <p:spPr>
          <a:xfrm>
            <a:off x="9603875" y="953825"/>
            <a:ext cx="5693410" cy="695960"/>
          </a:xfrm>
          <a:prstGeom prst="rect">
            <a:avLst/>
          </a:prstGeom>
        </p:spPr>
        <p:txBody>
          <a:bodyPr vert="horz" wrap="square" lIns="0" tIns="12700" rIns="0" bIns="0" rtlCol="0">
            <a:spAutoFit/>
          </a:bodyPr>
          <a:lstStyle/>
          <a:p>
            <a:pPr marL="12700">
              <a:lnSpc>
                <a:spcPct val="100000"/>
              </a:lnSpc>
              <a:spcBef>
                <a:spcPts val="100"/>
              </a:spcBef>
            </a:pPr>
            <a:r>
              <a:rPr spc="-254" dirty="0"/>
              <a:t>Identify</a:t>
            </a:r>
            <a:r>
              <a:rPr spc="-185" dirty="0"/>
              <a:t> </a:t>
            </a:r>
            <a:r>
              <a:rPr spc="-110" dirty="0"/>
              <a:t>the</a:t>
            </a:r>
            <a:r>
              <a:rPr spc="-195" dirty="0"/>
              <a:t> </a:t>
            </a:r>
            <a:r>
              <a:rPr spc="-55" dirty="0"/>
              <a:t>hazard</a:t>
            </a:r>
          </a:p>
        </p:txBody>
      </p:sp>
      <p:pic>
        <p:nvPicPr>
          <p:cNvPr id="17" name="Picture 16">
            <a:extLst>
              <a:ext uri="{FF2B5EF4-FFF2-40B4-BE49-F238E27FC236}">
                <a16:creationId xmlns:a16="http://schemas.microsoft.com/office/drawing/2014/main" id="{783DF110-8EF5-EFC0-05C7-4D24DEF42C8E}"/>
              </a:ext>
            </a:extLst>
          </p:cNvPr>
          <p:cNvPicPr>
            <a:picLocks noChangeAspect="1"/>
          </p:cNvPicPr>
          <p:nvPr/>
        </p:nvPicPr>
        <p:blipFill>
          <a:blip r:embed="rId4"/>
          <a:stretch>
            <a:fillRect/>
          </a:stretch>
        </p:blipFill>
        <p:spPr>
          <a:xfrm>
            <a:off x="1007" y="-59588"/>
            <a:ext cx="9371593" cy="10346588"/>
          </a:xfrm>
          <a:prstGeom prst="rect">
            <a:avLst/>
          </a:prstGeom>
        </p:spPr>
      </p:pic>
      <p:pic>
        <p:nvPicPr>
          <p:cNvPr id="23" name="Picture 22">
            <a:extLst>
              <a:ext uri="{FF2B5EF4-FFF2-40B4-BE49-F238E27FC236}">
                <a16:creationId xmlns:a16="http://schemas.microsoft.com/office/drawing/2014/main" id="{2ED87514-C856-A20C-4A84-22C5CDEC9F4E}"/>
              </a:ext>
            </a:extLst>
          </p:cNvPr>
          <p:cNvPicPr>
            <a:picLocks noChangeAspect="1"/>
          </p:cNvPicPr>
          <p:nvPr/>
        </p:nvPicPr>
        <p:blipFill>
          <a:blip r:embed="rId5"/>
          <a:stretch>
            <a:fillRect/>
          </a:stretch>
        </p:blipFill>
        <p:spPr>
          <a:xfrm>
            <a:off x="9495021" y="4152900"/>
            <a:ext cx="479051" cy="3449156"/>
          </a:xfrm>
          <a:prstGeom prst="rect">
            <a:avLst/>
          </a:prstGeom>
        </p:spPr>
      </p:pic>
      <p:pic>
        <p:nvPicPr>
          <p:cNvPr id="4" name="object 8">
            <a:hlinkClick r:id="rId6" action="ppaction://hlinksldjump"/>
            <a:extLst>
              <a:ext uri="{FF2B5EF4-FFF2-40B4-BE49-F238E27FC236}">
                <a16:creationId xmlns:a16="http://schemas.microsoft.com/office/drawing/2014/main" id="{3BF5E629-C7C9-CE4F-A905-07C8ED295BF0}"/>
              </a:ext>
            </a:extLst>
          </p:cNvPr>
          <p:cNvPicPr/>
          <p:nvPr/>
        </p:nvPicPr>
        <p:blipFill>
          <a:blip r:embed="rId7"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0F5F3"/>
          </a:solidFill>
        </p:spPr>
        <p:txBody>
          <a:bodyPr wrap="square" lIns="0" tIns="0" rIns="0" bIns="0" rtlCol="0"/>
          <a:lstStyle/>
          <a:p>
            <a:endParaRPr/>
          </a:p>
        </p:txBody>
      </p:sp>
      <p:pic>
        <p:nvPicPr>
          <p:cNvPr id="4" name="object 4"/>
          <p:cNvPicPr/>
          <p:nvPr/>
        </p:nvPicPr>
        <p:blipFill>
          <a:blip r:embed="rId2" cstate="print"/>
          <a:stretch>
            <a:fillRect/>
          </a:stretch>
        </p:blipFill>
        <p:spPr>
          <a:xfrm>
            <a:off x="8671438" y="0"/>
            <a:ext cx="9616561" cy="10286999"/>
          </a:xfrm>
          <a:prstGeom prst="rect">
            <a:avLst/>
          </a:prstGeom>
        </p:spPr>
      </p:pic>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1766888" y="5224381"/>
            <a:ext cx="123825" cy="123825"/>
          </a:xfrm>
          <a:prstGeom prst="rect">
            <a:avLst/>
          </a:prstGeom>
        </p:spPr>
      </p:pic>
      <p:sp>
        <p:nvSpPr>
          <p:cNvPr id="7" name="object 7"/>
          <p:cNvSpPr txBox="1"/>
          <p:nvPr/>
        </p:nvSpPr>
        <p:spPr>
          <a:xfrm>
            <a:off x="1016003" y="2149391"/>
            <a:ext cx="6815455" cy="37439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Verdana"/>
                <a:cs typeface="Verdana"/>
              </a:rPr>
              <a:t>What</a:t>
            </a:r>
            <a:r>
              <a:rPr sz="2400" spc="-145" dirty="0">
                <a:latin typeface="Verdana"/>
                <a:cs typeface="Verdana"/>
              </a:rPr>
              <a:t> </a:t>
            </a:r>
            <a:r>
              <a:rPr sz="2400" spc="-75" dirty="0">
                <a:latin typeface="Verdana"/>
                <a:cs typeface="Verdana"/>
              </a:rPr>
              <a:t>is</a:t>
            </a:r>
            <a:r>
              <a:rPr sz="2400" spc="-135" dirty="0">
                <a:latin typeface="Verdana"/>
                <a:cs typeface="Verdana"/>
              </a:rPr>
              <a:t> </a:t>
            </a:r>
            <a:r>
              <a:rPr sz="2400" spc="-100" dirty="0">
                <a:latin typeface="Verdana"/>
                <a:cs typeface="Verdana"/>
              </a:rPr>
              <a:t>your</a:t>
            </a:r>
            <a:r>
              <a:rPr sz="2400" spc="-125" dirty="0">
                <a:latin typeface="Verdana"/>
                <a:cs typeface="Verdana"/>
              </a:rPr>
              <a:t> </a:t>
            </a:r>
            <a:r>
              <a:rPr sz="2400" spc="-10" dirty="0">
                <a:latin typeface="Verdana"/>
                <a:cs typeface="Verdana"/>
              </a:rPr>
              <a:t>responsibility?</a:t>
            </a:r>
            <a:endParaRPr sz="2400">
              <a:latin typeface="Verdana"/>
              <a:cs typeface="Verdana"/>
            </a:endParaRPr>
          </a:p>
          <a:p>
            <a:pPr>
              <a:lnSpc>
                <a:spcPct val="100000"/>
              </a:lnSpc>
              <a:spcBef>
                <a:spcPts val="800"/>
              </a:spcBef>
            </a:pPr>
            <a:endParaRPr sz="2400">
              <a:latin typeface="Verdana"/>
              <a:cs typeface="Verdana"/>
            </a:endParaRPr>
          </a:p>
          <a:p>
            <a:pPr marL="12700">
              <a:lnSpc>
                <a:spcPct val="100000"/>
              </a:lnSpc>
            </a:pPr>
            <a:r>
              <a:rPr sz="2400" spc="-85" dirty="0">
                <a:latin typeface="Verdana"/>
                <a:cs typeface="Verdana"/>
              </a:rPr>
              <a:t>Tasks</a:t>
            </a:r>
            <a:r>
              <a:rPr sz="2400" spc="-90" dirty="0">
                <a:latin typeface="Verdana"/>
                <a:cs typeface="Verdana"/>
              </a:rPr>
              <a:t> </a:t>
            </a:r>
            <a:r>
              <a:rPr sz="2400" dirty="0">
                <a:latin typeface="Verdana"/>
                <a:cs typeface="Verdana"/>
              </a:rPr>
              <a:t>could</a:t>
            </a:r>
            <a:r>
              <a:rPr sz="2400" spc="-85" dirty="0">
                <a:latin typeface="Verdana"/>
                <a:cs typeface="Verdana"/>
              </a:rPr>
              <a:t> </a:t>
            </a:r>
            <a:r>
              <a:rPr sz="2400" spc="-10" dirty="0">
                <a:latin typeface="Verdana"/>
                <a:cs typeface="Verdana"/>
              </a:rPr>
              <a:t>include:</a:t>
            </a:r>
            <a:endParaRPr sz="2400">
              <a:latin typeface="Verdana"/>
              <a:cs typeface="Verdana"/>
            </a:endParaRPr>
          </a:p>
          <a:p>
            <a:pPr marL="621665" indent="-317500">
              <a:lnSpc>
                <a:spcPct val="100000"/>
              </a:lnSpc>
              <a:spcBef>
                <a:spcPts val="420"/>
              </a:spcBef>
              <a:buAutoNum type="arabicPeriod"/>
              <a:tabLst>
                <a:tab pos="621665" algn="l"/>
              </a:tabLst>
            </a:pPr>
            <a:r>
              <a:rPr sz="2400" dirty="0">
                <a:latin typeface="Verdana"/>
                <a:cs typeface="Verdana"/>
              </a:rPr>
              <a:t>Cleaning</a:t>
            </a:r>
            <a:r>
              <a:rPr sz="2400" spc="-145" dirty="0">
                <a:latin typeface="Verdana"/>
                <a:cs typeface="Verdana"/>
              </a:rPr>
              <a:t> </a:t>
            </a:r>
            <a:r>
              <a:rPr sz="2400" spc="-65" dirty="0">
                <a:latin typeface="Verdana"/>
                <a:cs typeface="Verdana"/>
              </a:rPr>
              <a:t>or</a:t>
            </a:r>
            <a:r>
              <a:rPr sz="2400" spc="-140" dirty="0">
                <a:latin typeface="Verdana"/>
                <a:cs typeface="Verdana"/>
              </a:rPr>
              <a:t> </a:t>
            </a:r>
            <a:r>
              <a:rPr sz="2400" spc="-45" dirty="0">
                <a:latin typeface="Verdana"/>
                <a:cs typeface="Verdana"/>
              </a:rPr>
              <a:t>sanitising</a:t>
            </a:r>
            <a:r>
              <a:rPr sz="2400" spc="-145" dirty="0">
                <a:latin typeface="Verdana"/>
                <a:cs typeface="Verdana"/>
              </a:rPr>
              <a:t> </a:t>
            </a:r>
            <a:r>
              <a:rPr sz="2400" spc="-30" dirty="0">
                <a:latin typeface="Verdana"/>
                <a:cs typeface="Verdana"/>
              </a:rPr>
              <a:t>patient</a:t>
            </a:r>
            <a:r>
              <a:rPr sz="2400" spc="-140" dirty="0">
                <a:latin typeface="Verdana"/>
                <a:cs typeface="Verdana"/>
              </a:rPr>
              <a:t> </a:t>
            </a:r>
            <a:r>
              <a:rPr sz="2400" spc="-10" dirty="0">
                <a:latin typeface="Verdana"/>
                <a:cs typeface="Verdana"/>
              </a:rPr>
              <a:t>rooms</a:t>
            </a:r>
            <a:endParaRPr sz="2400">
              <a:latin typeface="Verdana"/>
              <a:cs typeface="Verdana"/>
            </a:endParaRPr>
          </a:p>
          <a:p>
            <a:pPr marL="621665" indent="-365125">
              <a:lnSpc>
                <a:spcPct val="100000"/>
              </a:lnSpc>
              <a:spcBef>
                <a:spcPts val="420"/>
              </a:spcBef>
              <a:buAutoNum type="arabicPeriod"/>
              <a:tabLst>
                <a:tab pos="621665" algn="l"/>
              </a:tabLst>
            </a:pPr>
            <a:r>
              <a:rPr sz="2400" spc="-60" dirty="0">
                <a:latin typeface="Verdana"/>
                <a:cs typeface="Verdana"/>
              </a:rPr>
              <a:t>Disinfecting</a:t>
            </a:r>
            <a:r>
              <a:rPr sz="2400" spc="-150" dirty="0">
                <a:latin typeface="Verdana"/>
                <a:cs typeface="Verdana"/>
              </a:rPr>
              <a:t> </a:t>
            </a:r>
            <a:r>
              <a:rPr sz="2400" spc="-50" dirty="0">
                <a:latin typeface="Verdana"/>
                <a:cs typeface="Verdana"/>
              </a:rPr>
              <a:t>high</a:t>
            </a:r>
            <a:r>
              <a:rPr sz="2400" spc="-145" dirty="0">
                <a:latin typeface="Verdana"/>
                <a:cs typeface="Verdana"/>
              </a:rPr>
              <a:t> </a:t>
            </a:r>
            <a:r>
              <a:rPr sz="2400" dirty="0">
                <a:latin typeface="Verdana"/>
                <a:cs typeface="Verdana"/>
              </a:rPr>
              <a:t>touch</a:t>
            </a:r>
            <a:r>
              <a:rPr sz="2400" spc="-145" dirty="0">
                <a:latin typeface="Verdana"/>
                <a:cs typeface="Verdana"/>
              </a:rPr>
              <a:t> </a:t>
            </a:r>
            <a:r>
              <a:rPr sz="2400" spc="-10" dirty="0">
                <a:latin typeface="Verdana"/>
                <a:cs typeface="Verdana"/>
              </a:rPr>
              <a:t>surfaces</a:t>
            </a:r>
            <a:endParaRPr sz="2400">
              <a:latin typeface="Verdana"/>
              <a:cs typeface="Verdana"/>
            </a:endParaRPr>
          </a:p>
          <a:p>
            <a:pPr marL="621665" indent="-366395">
              <a:lnSpc>
                <a:spcPct val="100000"/>
              </a:lnSpc>
              <a:spcBef>
                <a:spcPts val="420"/>
              </a:spcBef>
              <a:buAutoNum type="arabicPeriod"/>
              <a:tabLst>
                <a:tab pos="621665" algn="l"/>
              </a:tabLst>
            </a:pPr>
            <a:r>
              <a:rPr sz="2400" spc="-35" dirty="0">
                <a:latin typeface="Verdana"/>
                <a:cs typeface="Verdana"/>
              </a:rPr>
              <a:t>Handling</a:t>
            </a:r>
            <a:r>
              <a:rPr sz="2400" spc="-80" dirty="0">
                <a:latin typeface="Verdana"/>
                <a:cs typeface="Verdana"/>
              </a:rPr>
              <a:t> </a:t>
            </a:r>
            <a:r>
              <a:rPr sz="2400" dirty="0">
                <a:latin typeface="Verdana"/>
                <a:cs typeface="Verdana"/>
              </a:rPr>
              <a:t>and</a:t>
            </a:r>
            <a:r>
              <a:rPr sz="2400" spc="-80" dirty="0">
                <a:latin typeface="Verdana"/>
                <a:cs typeface="Verdana"/>
              </a:rPr>
              <a:t> </a:t>
            </a:r>
            <a:r>
              <a:rPr sz="2400" spc="-10" dirty="0">
                <a:latin typeface="Verdana"/>
                <a:cs typeface="Verdana"/>
              </a:rPr>
              <a:t>disposing</a:t>
            </a:r>
            <a:r>
              <a:rPr sz="2400" spc="-75" dirty="0">
                <a:latin typeface="Verdana"/>
                <a:cs typeface="Verdana"/>
              </a:rPr>
              <a:t> </a:t>
            </a:r>
            <a:r>
              <a:rPr sz="2400" dirty="0">
                <a:latin typeface="Verdana"/>
                <a:cs typeface="Verdana"/>
              </a:rPr>
              <a:t>of</a:t>
            </a:r>
            <a:r>
              <a:rPr sz="2400" spc="-80" dirty="0">
                <a:latin typeface="Verdana"/>
                <a:cs typeface="Verdana"/>
              </a:rPr>
              <a:t> </a:t>
            </a:r>
            <a:r>
              <a:rPr sz="2400" dirty="0">
                <a:latin typeface="Verdana"/>
                <a:cs typeface="Verdana"/>
              </a:rPr>
              <a:t>medical</a:t>
            </a:r>
            <a:r>
              <a:rPr sz="2400" spc="-80" dirty="0">
                <a:latin typeface="Verdana"/>
                <a:cs typeface="Verdana"/>
              </a:rPr>
              <a:t> </a:t>
            </a:r>
            <a:r>
              <a:rPr sz="2400" spc="-10" dirty="0">
                <a:latin typeface="Verdana"/>
                <a:cs typeface="Verdana"/>
              </a:rPr>
              <a:t>waste</a:t>
            </a:r>
            <a:endParaRPr sz="2400">
              <a:latin typeface="Verdana"/>
              <a:cs typeface="Verdana"/>
            </a:endParaRPr>
          </a:p>
          <a:p>
            <a:pPr marL="621665" indent="-377825">
              <a:lnSpc>
                <a:spcPct val="100000"/>
              </a:lnSpc>
              <a:spcBef>
                <a:spcPts val="420"/>
              </a:spcBef>
              <a:buAutoNum type="arabicPeriod"/>
              <a:tabLst>
                <a:tab pos="621665" algn="l"/>
              </a:tabLst>
            </a:pPr>
            <a:r>
              <a:rPr sz="2400" dirty="0">
                <a:latin typeface="Verdana"/>
                <a:cs typeface="Verdana"/>
              </a:rPr>
              <a:t>Record</a:t>
            </a:r>
            <a:r>
              <a:rPr sz="2400" spc="-210" dirty="0">
                <a:latin typeface="Verdana"/>
                <a:cs typeface="Verdana"/>
              </a:rPr>
              <a:t> </a:t>
            </a:r>
            <a:r>
              <a:rPr sz="2400" spc="-10" dirty="0">
                <a:latin typeface="Verdana"/>
                <a:cs typeface="Verdana"/>
              </a:rPr>
              <a:t>keeping</a:t>
            </a:r>
            <a:endParaRPr sz="2400">
              <a:latin typeface="Verdana"/>
              <a:cs typeface="Verdana"/>
            </a:endParaRPr>
          </a:p>
          <a:p>
            <a:pPr marL="1048385">
              <a:lnSpc>
                <a:spcPct val="100000"/>
              </a:lnSpc>
              <a:spcBef>
                <a:spcPts val="420"/>
              </a:spcBef>
            </a:pPr>
            <a:r>
              <a:rPr sz="2400" dirty="0">
                <a:latin typeface="Verdana"/>
                <a:cs typeface="Verdana"/>
              </a:rPr>
              <a:t>Cleaning</a:t>
            </a:r>
            <a:r>
              <a:rPr sz="2400" spc="-100" dirty="0">
                <a:latin typeface="Verdana"/>
                <a:cs typeface="Verdana"/>
              </a:rPr>
              <a:t> </a:t>
            </a:r>
            <a:r>
              <a:rPr sz="2400" dirty="0">
                <a:latin typeface="Verdana"/>
                <a:cs typeface="Verdana"/>
              </a:rPr>
              <a:t>logs</a:t>
            </a:r>
            <a:r>
              <a:rPr sz="2400" spc="-95" dirty="0">
                <a:latin typeface="Verdana"/>
                <a:cs typeface="Verdana"/>
              </a:rPr>
              <a:t> </a:t>
            </a:r>
            <a:r>
              <a:rPr sz="2400" dirty="0">
                <a:latin typeface="Verdana"/>
                <a:cs typeface="Verdana"/>
              </a:rPr>
              <a:t>and</a:t>
            </a:r>
            <a:r>
              <a:rPr sz="2400" spc="-95" dirty="0">
                <a:latin typeface="Verdana"/>
                <a:cs typeface="Verdana"/>
              </a:rPr>
              <a:t> </a:t>
            </a:r>
            <a:r>
              <a:rPr sz="2400" spc="-10" dirty="0">
                <a:latin typeface="Verdana"/>
                <a:cs typeface="Verdana"/>
              </a:rPr>
              <a:t>schedules</a:t>
            </a:r>
            <a:endParaRPr sz="2400">
              <a:latin typeface="Verdana"/>
              <a:cs typeface="Verdana"/>
            </a:endParaRPr>
          </a:p>
          <a:p>
            <a:pPr marL="530860" indent="-317500">
              <a:lnSpc>
                <a:spcPct val="100000"/>
              </a:lnSpc>
              <a:spcBef>
                <a:spcPts val="420"/>
              </a:spcBef>
              <a:buAutoNum type="arabicPeriod" startAt="5"/>
              <a:tabLst>
                <a:tab pos="530860" algn="l"/>
              </a:tabLst>
            </a:pPr>
            <a:r>
              <a:rPr sz="2400" spc="-90" dirty="0">
                <a:latin typeface="Verdana"/>
                <a:cs typeface="Verdana"/>
              </a:rPr>
              <a:t>Infection</a:t>
            </a:r>
            <a:r>
              <a:rPr sz="2400" spc="-114" dirty="0">
                <a:latin typeface="Verdana"/>
                <a:cs typeface="Verdana"/>
              </a:rPr>
              <a:t> </a:t>
            </a:r>
            <a:r>
              <a:rPr sz="2400" spc="-30" dirty="0">
                <a:latin typeface="Verdana"/>
                <a:cs typeface="Verdana"/>
              </a:rPr>
              <a:t>control</a:t>
            </a:r>
            <a:r>
              <a:rPr sz="2400" spc="-114" dirty="0">
                <a:latin typeface="Verdana"/>
                <a:cs typeface="Verdana"/>
              </a:rPr>
              <a:t> </a:t>
            </a:r>
            <a:r>
              <a:rPr sz="2400" spc="-10" dirty="0">
                <a:latin typeface="Verdana"/>
                <a:cs typeface="Verdana"/>
              </a:rPr>
              <a:t>procedures</a:t>
            </a:r>
            <a:endParaRPr sz="2400">
              <a:latin typeface="Verdana"/>
              <a:cs typeface="Verdana"/>
            </a:endParaRPr>
          </a:p>
        </p:txBody>
      </p:sp>
      <p:sp>
        <p:nvSpPr>
          <p:cNvPr id="8" name="object 8"/>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220" dirty="0"/>
              <a:t>Roles</a:t>
            </a:r>
            <a:r>
              <a:rPr spc="-175" dirty="0"/>
              <a:t> </a:t>
            </a:r>
            <a:r>
              <a:rPr dirty="0"/>
              <a:t>and</a:t>
            </a:r>
            <a:r>
              <a:rPr spc="-175" dirty="0"/>
              <a:t> </a:t>
            </a:r>
            <a:r>
              <a:rPr spc="-120" dirty="0"/>
              <a:t>responsibilties</a:t>
            </a:r>
          </a:p>
        </p:txBody>
      </p:sp>
      <p:pic>
        <p:nvPicPr>
          <p:cNvPr id="9" name="object 8">
            <a:hlinkClick r:id="rId4" action="ppaction://hlinksldjump"/>
            <a:extLst>
              <a:ext uri="{FF2B5EF4-FFF2-40B4-BE49-F238E27FC236}">
                <a16:creationId xmlns:a16="http://schemas.microsoft.com/office/drawing/2014/main" id="{596E7F35-02A3-D31C-ED73-8D5E59935D7F}"/>
              </a:ext>
            </a:extLst>
          </p:cNvPr>
          <p:cNvPicPr/>
          <p:nvPr/>
        </p:nvPicPr>
        <p:blipFill>
          <a:blip r:embed="rId5"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34067" y="1978659"/>
            <a:ext cx="7055484" cy="3797300"/>
          </a:xfrm>
          <a:prstGeom prst="rect">
            <a:avLst/>
          </a:prstGeom>
        </p:spPr>
        <p:txBody>
          <a:bodyPr vert="horz" wrap="square" lIns="0" tIns="12700" rIns="0" bIns="0" rtlCol="0">
            <a:spAutoFit/>
          </a:bodyPr>
          <a:lstStyle/>
          <a:p>
            <a:pPr marL="12700" marR="313690">
              <a:lnSpc>
                <a:spcPct val="114599"/>
              </a:lnSpc>
              <a:spcBef>
                <a:spcPts val="100"/>
              </a:spcBef>
            </a:pPr>
            <a:r>
              <a:rPr sz="2400" dirty="0">
                <a:latin typeface="Verdana"/>
                <a:cs typeface="Verdana"/>
              </a:rPr>
              <a:t>A</a:t>
            </a:r>
            <a:r>
              <a:rPr sz="2400" spc="-70" dirty="0">
                <a:latin typeface="Verdana"/>
                <a:cs typeface="Verdana"/>
              </a:rPr>
              <a:t> </a:t>
            </a:r>
            <a:r>
              <a:rPr sz="2400" spc="-160" dirty="0">
                <a:latin typeface="Verdana"/>
                <a:cs typeface="Verdana"/>
              </a:rPr>
              <a:t>risk</a:t>
            </a:r>
            <a:r>
              <a:rPr sz="2400" spc="-70" dirty="0">
                <a:latin typeface="Verdana"/>
                <a:cs typeface="Verdana"/>
              </a:rPr>
              <a:t> </a:t>
            </a:r>
            <a:r>
              <a:rPr sz="2400" dirty="0">
                <a:latin typeface="Verdana"/>
                <a:cs typeface="Verdana"/>
              </a:rPr>
              <a:t>assessment</a:t>
            </a:r>
            <a:r>
              <a:rPr sz="2400" spc="-70" dirty="0">
                <a:latin typeface="Verdana"/>
                <a:cs typeface="Verdana"/>
              </a:rPr>
              <a:t> </a:t>
            </a:r>
            <a:r>
              <a:rPr sz="2400" spc="-75" dirty="0">
                <a:latin typeface="Verdana"/>
                <a:cs typeface="Verdana"/>
              </a:rPr>
              <a:t>is</a:t>
            </a:r>
            <a:r>
              <a:rPr sz="2400" spc="-70" dirty="0">
                <a:latin typeface="Verdana"/>
                <a:cs typeface="Verdana"/>
              </a:rPr>
              <a:t> </a:t>
            </a:r>
            <a:r>
              <a:rPr sz="2400" dirty="0">
                <a:latin typeface="Verdana"/>
                <a:cs typeface="Verdana"/>
              </a:rPr>
              <a:t>about</a:t>
            </a:r>
            <a:r>
              <a:rPr sz="2400" spc="-70" dirty="0">
                <a:latin typeface="Verdana"/>
                <a:cs typeface="Verdana"/>
              </a:rPr>
              <a:t> </a:t>
            </a:r>
            <a:r>
              <a:rPr sz="2400" spc="-50" dirty="0">
                <a:latin typeface="Verdana"/>
                <a:cs typeface="Verdana"/>
              </a:rPr>
              <a:t>finding</a:t>
            </a:r>
            <a:r>
              <a:rPr sz="2400" spc="-70" dirty="0">
                <a:latin typeface="Verdana"/>
                <a:cs typeface="Verdana"/>
              </a:rPr>
              <a:t> </a:t>
            </a:r>
            <a:r>
              <a:rPr sz="2400" dirty="0">
                <a:latin typeface="Verdana"/>
                <a:cs typeface="Verdana"/>
              </a:rPr>
              <a:t>aspects</a:t>
            </a:r>
            <a:r>
              <a:rPr sz="2400" spc="-70" dirty="0">
                <a:latin typeface="Verdana"/>
                <a:cs typeface="Verdana"/>
              </a:rPr>
              <a:t> </a:t>
            </a:r>
            <a:r>
              <a:rPr sz="2400" spc="-25" dirty="0">
                <a:latin typeface="Verdana"/>
                <a:cs typeface="Verdana"/>
              </a:rPr>
              <a:t>of </a:t>
            </a:r>
            <a:r>
              <a:rPr sz="2400" dirty="0">
                <a:latin typeface="Verdana"/>
                <a:cs typeface="Verdana"/>
              </a:rPr>
              <a:t>an</a:t>
            </a:r>
            <a:r>
              <a:rPr sz="2400" spc="-135" dirty="0">
                <a:latin typeface="Verdana"/>
                <a:cs typeface="Verdana"/>
              </a:rPr>
              <a:t> </a:t>
            </a:r>
            <a:r>
              <a:rPr sz="2400" spc="-25" dirty="0">
                <a:latin typeface="Verdana"/>
                <a:cs typeface="Verdana"/>
              </a:rPr>
              <a:t>organisation</a:t>
            </a:r>
            <a:r>
              <a:rPr sz="2400" spc="-130" dirty="0">
                <a:latin typeface="Verdana"/>
                <a:cs typeface="Verdana"/>
              </a:rPr>
              <a:t> </a:t>
            </a:r>
            <a:r>
              <a:rPr sz="2400" spc="-45" dirty="0">
                <a:latin typeface="Verdana"/>
                <a:cs typeface="Verdana"/>
              </a:rPr>
              <a:t>that</a:t>
            </a:r>
            <a:r>
              <a:rPr sz="2400" spc="-135" dirty="0">
                <a:latin typeface="Verdana"/>
                <a:cs typeface="Verdana"/>
              </a:rPr>
              <a:t> </a:t>
            </a:r>
            <a:r>
              <a:rPr sz="2400" dirty="0">
                <a:latin typeface="Verdana"/>
                <a:cs typeface="Verdana"/>
              </a:rPr>
              <a:t>have</a:t>
            </a:r>
            <a:r>
              <a:rPr sz="2400" spc="-130" dirty="0">
                <a:latin typeface="Verdana"/>
                <a:cs typeface="Verdana"/>
              </a:rPr>
              <a:t> </a:t>
            </a:r>
            <a:r>
              <a:rPr sz="2400" spc="-55" dirty="0">
                <a:latin typeface="Verdana"/>
                <a:cs typeface="Verdana"/>
              </a:rPr>
              <a:t>the</a:t>
            </a:r>
            <a:r>
              <a:rPr sz="2400" spc="-135" dirty="0">
                <a:latin typeface="Verdana"/>
                <a:cs typeface="Verdana"/>
              </a:rPr>
              <a:t> </a:t>
            </a:r>
            <a:r>
              <a:rPr sz="2400" spc="-35" dirty="0">
                <a:latin typeface="Verdana"/>
                <a:cs typeface="Verdana"/>
              </a:rPr>
              <a:t>potential</a:t>
            </a:r>
            <a:r>
              <a:rPr sz="2400" spc="-130" dirty="0">
                <a:latin typeface="Verdana"/>
                <a:cs typeface="Verdana"/>
              </a:rPr>
              <a:t> </a:t>
            </a:r>
            <a:r>
              <a:rPr sz="2400" spc="-25" dirty="0">
                <a:latin typeface="Verdana"/>
                <a:cs typeface="Verdana"/>
              </a:rPr>
              <a:t>to </a:t>
            </a:r>
            <a:r>
              <a:rPr sz="2400" spc="-50" dirty="0">
                <a:latin typeface="Verdana"/>
                <a:cs typeface="Verdana"/>
              </a:rPr>
              <a:t>negatively</a:t>
            </a:r>
            <a:r>
              <a:rPr sz="2400" spc="-95" dirty="0">
                <a:latin typeface="Verdana"/>
                <a:cs typeface="Verdana"/>
              </a:rPr>
              <a:t> </a:t>
            </a:r>
            <a:r>
              <a:rPr sz="2400" dirty="0">
                <a:latin typeface="Verdana"/>
                <a:cs typeface="Verdana"/>
              </a:rPr>
              <a:t>impact</a:t>
            </a:r>
            <a:r>
              <a:rPr sz="2400" spc="-95" dirty="0">
                <a:latin typeface="Verdana"/>
                <a:cs typeface="Verdana"/>
              </a:rPr>
              <a:t> </a:t>
            </a:r>
            <a:r>
              <a:rPr sz="2400" spc="-55" dirty="0">
                <a:latin typeface="Verdana"/>
                <a:cs typeface="Verdana"/>
              </a:rPr>
              <a:t>the</a:t>
            </a:r>
            <a:r>
              <a:rPr sz="2400" spc="-95" dirty="0">
                <a:latin typeface="Verdana"/>
                <a:cs typeface="Verdana"/>
              </a:rPr>
              <a:t> </a:t>
            </a:r>
            <a:r>
              <a:rPr sz="2400" spc="-30" dirty="0">
                <a:latin typeface="Verdana"/>
                <a:cs typeface="Verdana"/>
              </a:rPr>
              <a:t>health</a:t>
            </a:r>
            <a:r>
              <a:rPr sz="2400" spc="-95" dirty="0">
                <a:latin typeface="Verdana"/>
                <a:cs typeface="Verdana"/>
              </a:rPr>
              <a:t> </a:t>
            </a:r>
            <a:r>
              <a:rPr sz="2400" dirty="0">
                <a:latin typeface="Verdana"/>
                <a:cs typeface="Verdana"/>
              </a:rPr>
              <a:t>and</a:t>
            </a:r>
            <a:r>
              <a:rPr sz="2400" spc="-95" dirty="0">
                <a:latin typeface="Verdana"/>
                <a:cs typeface="Verdana"/>
              </a:rPr>
              <a:t> </a:t>
            </a:r>
            <a:r>
              <a:rPr sz="2400" spc="-30" dirty="0">
                <a:latin typeface="Verdana"/>
                <a:cs typeface="Verdana"/>
              </a:rPr>
              <a:t>safety</a:t>
            </a:r>
            <a:r>
              <a:rPr sz="2400" spc="-95" dirty="0">
                <a:latin typeface="Verdana"/>
                <a:cs typeface="Verdana"/>
              </a:rPr>
              <a:t> </a:t>
            </a:r>
            <a:r>
              <a:rPr sz="2400" spc="-25" dirty="0">
                <a:latin typeface="Verdana"/>
                <a:cs typeface="Verdana"/>
              </a:rPr>
              <a:t>of </a:t>
            </a:r>
            <a:r>
              <a:rPr sz="2400" spc="-100" dirty="0">
                <a:latin typeface="Verdana"/>
                <a:cs typeface="Verdana"/>
              </a:rPr>
              <a:t>workers</a:t>
            </a:r>
            <a:r>
              <a:rPr sz="2400" spc="-90" dirty="0">
                <a:latin typeface="Verdana"/>
                <a:cs typeface="Verdana"/>
              </a:rPr>
              <a:t> </a:t>
            </a:r>
            <a:r>
              <a:rPr sz="2400" dirty="0">
                <a:latin typeface="Verdana"/>
                <a:cs typeface="Verdana"/>
              </a:rPr>
              <a:t>and</a:t>
            </a:r>
            <a:r>
              <a:rPr sz="2400" spc="-85" dirty="0">
                <a:latin typeface="Verdana"/>
                <a:cs typeface="Verdana"/>
              </a:rPr>
              <a:t> </a:t>
            </a:r>
            <a:r>
              <a:rPr sz="2400" spc="-35" dirty="0">
                <a:latin typeface="Verdana"/>
                <a:cs typeface="Verdana"/>
              </a:rPr>
              <a:t>patients</a:t>
            </a:r>
            <a:r>
              <a:rPr sz="2400" spc="-90" dirty="0">
                <a:latin typeface="Verdana"/>
                <a:cs typeface="Verdana"/>
              </a:rPr>
              <a:t> </a:t>
            </a:r>
            <a:r>
              <a:rPr sz="2400" spc="-114" dirty="0">
                <a:latin typeface="Verdana"/>
                <a:cs typeface="Verdana"/>
              </a:rPr>
              <a:t>within</a:t>
            </a:r>
            <a:r>
              <a:rPr sz="2400" spc="-85" dirty="0">
                <a:latin typeface="Verdana"/>
                <a:cs typeface="Verdana"/>
              </a:rPr>
              <a:t> </a:t>
            </a:r>
            <a:r>
              <a:rPr sz="2400" spc="140" dirty="0">
                <a:latin typeface="Verdana"/>
                <a:cs typeface="Verdana"/>
              </a:rPr>
              <a:t>a</a:t>
            </a:r>
            <a:r>
              <a:rPr sz="2400" spc="-85" dirty="0">
                <a:latin typeface="Verdana"/>
                <a:cs typeface="Verdana"/>
              </a:rPr>
              <a:t> </a:t>
            </a:r>
            <a:r>
              <a:rPr sz="2400" spc="-10" dirty="0">
                <a:latin typeface="Verdana"/>
                <a:cs typeface="Verdana"/>
              </a:rPr>
              <a:t>working environment.</a:t>
            </a:r>
            <a:endParaRPr sz="2400">
              <a:latin typeface="Verdana"/>
              <a:cs typeface="Verdana"/>
            </a:endParaRPr>
          </a:p>
          <a:p>
            <a:pPr marL="12700" marR="5080">
              <a:lnSpc>
                <a:spcPct val="114599"/>
              </a:lnSpc>
            </a:pPr>
            <a:r>
              <a:rPr sz="2400" spc="-185" dirty="0">
                <a:latin typeface="Verdana"/>
                <a:cs typeface="Verdana"/>
              </a:rPr>
              <a:t>Risk</a:t>
            </a:r>
            <a:r>
              <a:rPr sz="2400" spc="-105" dirty="0">
                <a:latin typeface="Verdana"/>
                <a:cs typeface="Verdana"/>
              </a:rPr>
              <a:t> </a:t>
            </a:r>
            <a:r>
              <a:rPr sz="2400" dirty="0">
                <a:latin typeface="Verdana"/>
                <a:cs typeface="Verdana"/>
              </a:rPr>
              <a:t>assessment</a:t>
            </a:r>
            <a:r>
              <a:rPr sz="2400" spc="-100" dirty="0">
                <a:latin typeface="Verdana"/>
                <a:cs typeface="Verdana"/>
              </a:rPr>
              <a:t> </a:t>
            </a:r>
            <a:r>
              <a:rPr sz="2400" spc="-75" dirty="0">
                <a:latin typeface="Verdana"/>
                <a:cs typeface="Verdana"/>
              </a:rPr>
              <a:t>is</a:t>
            </a:r>
            <a:r>
              <a:rPr sz="2400" spc="-100" dirty="0">
                <a:latin typeface="Verdana"/>
                <a:cs typeface="Verdana"/>
              </a:rPr>
              <a:t> </a:t>
            </a:r>
            <a:r>
              <a:rPr sz="2400" dirty="0">
                <a:latin typeface="Verdana"/>
                <a:cs typeface="Verdana"/>
              </a:rPr>
              <a:t>about</a:t>
            </a:r>
            <a:r>
              <a:rPr sz="2400" spc="-105" dirty="0">
                <a:latin typeface="Verdana"/>
                <a:cs typeface="Verdana"/>
              </a:rPr>
              <a:t> </a:t>
            </a:r>
            <a:r>
              <a:rPr sz="2400" spc="-80" dirty="0">
                <a:latin typeface="Verdana"/>
                <a:cs typeface="Verdana"/>
              </a:rPr>
              <a:t>looking</a:t>
            </a:r>
            <a:r>
              <a:rPr sz="2400" spc="-100" dirty="0">
                <a:latin typeface="Verdana"/>
                <a:cs typeface="Verdana"/>
              </a:rPr>
              <a:t> </a:t>
            </a:r>
            <a:r>
              <a:rPr sz="2400" dirty="0">
                <a:latin typeface="Verdana"/>
                <a:cs typeface="Verdana"/>
              </a:rPr>
              <a:t>at</a:t>
            </a:r>
            <a:r>
              <a:rPr sz="2400" spc="-100" dirty="0">
                <a:latin typeface="Verdana"/>
                <a:cs typeface="Verdana"/>
              </a:rPr>
              <a:t> </a:t>
            </a:r>
            <a:r>
              <a:rPr sz="2400" spc="50" dirty="0">
                <a:latin typeface="Verdana"/>
                <a:cs typeface="Verdana"/>
              </a:rPr>
              <a:t>each </a:t>
            </a:r>
            <a:r>
              <a:rPr sz="2400" dirty="0">
                <a:latin typeface="Verdana"/>
                <a:cs typeface="Verdana"/>
              </a:rPr>
              <a:t>hazard</a:t>
            </a:r>
            <a:r>
              <a:rPr sz="2400" spc="-125" dirty="0">
                <a:latin typeface="Verdana"/>
                <a:cs typeface="Verdana"/>
              </a:rPr>
              <a:t> </a:t>
            </a:r>
            <a:r>
              <a:rPr sz="2400" spc="-45" dirty="0">
                <a:latin typeface="Verdana"/>
                <a:cs typeface="Verdana"/>
              </a:rPr>
              <a:t>identified</a:t>
            </a:r>
            <a:r>
              <a:rPr sz="2400" spc="-120" dirty="0">
                <a:latin typeface="Verdana"/>
                <a:cs typeface="Verdana"/>
              </a:rPr>
              <a:t> </a:t>
            </a:r>
            <a:r>
              <a:rPr sz="2400" dirty="0">
                <a:latin typeface="Verdana"/>
                <a:cs typeface="Verdana"/>
              </a:rPr>
              <a:t>and</a:t>
            </a:r>
            <a:r>
              <a:rPr sz="2400" spc="-120" dirty="0">
                <a:latin typeface="Verdana"/>
                <a:cs typeface="Verdana"/>
              </a:rPr>
              <a:t> </a:t>
            </a:r>
            <a:r>
              <a:rPr sz="2400" spc="-25" dirty="0">
                <a:latin typeface="Verdana"/>
                <a:cs typeface="Verdana"/>
              </a:rPr>
              <a:t>evaluating</a:t>
            </a:r>
            <a:r>
              <a:rPr sz="2400" spc="-120" dirty="0">
                <a:latin typeface="Verdana"/>
                <a:cs typeface="Verdana"/>
              </a:rPr>
              <a:t> </a:t>
            </a:r>
            <a:r>
              <a:rPr sz="2400" spc="-55" dirty="0">
                <a:latin typeface="Verdana"/>
                <a:cs typeface="Verdana"/>
              </a:rPr>
              <a:t>the</a:t>
            </a:r>
            <a:r>
              <a:rPr sz="2400" spc="-120" dirty="0">
                <a:latin typeface="Verdana"/>
                <a:cs typeface="Verdana"/>
              </a:rPr>
              <a:t> </a:t>
            </a:r>
            <a:r>
              <a:rPr sz="2400" spc="-10" dirty="0">
                <a:latin typeface="Verdana"/>
                <a:cs typeface="Verdana"/>
              </a:rPr>
              <a:t>potential </a:t>
            </a:r>
            <a:r>
              <a:rPr sz="2400" spc="-130" dirty="0">
                <a:latin typeface="Verdana"/>
                <a:cs typeface="Verdana"/>
              </a:rPr>
              <a:t>risks</a:t>
            </a:r>
            <a:r>
              <a:rPr sz="2400" spc="-100" dirty="0">
                <a:latin typeface="Verdana"/>
                <a:cs typeface="Verdana"/>
              </a:rPr>
              <a:t> </a:t>
            </a:r>
            <a:r>
              <a:rPr sz="2400" spc="-45" dirty="0">
                <a:latin typeface="Verdana"/>
                <a:cs typeface="Verdana"/>
              </a:rPr>
              <a:t>that</a:t>
            </a:r>
            <a:r>
              <a:rPr sz="2400" spc="-100" dirty="0">
                <a:latin typeface="Verdana"/>
                <a:cs typeface="Verdana"/>
              </a:rPr>
              <a:t> </a:t>
            </a:r>
            <a:r>
              <a:rPr sz="2400" dirty="0">
                <a:latin typeface="Verdana"/>
                <a:cs typeface="Verdana"/>
              </a:rPr>
              <a:t>may</a:t>
            </a:r>
            <a:r>
              <a:rPr sz="2400" spc="-100" dirty="0">
                <a:latin typeface="Verdana"/>
                <a:cs typeface="Verdana"/>
              </a:rPr>
              <a:t> </a:t>
            </a:r>
            <a:r>
              <a:rPr sz="2400" dirty="0">
                <a:latin typeface="Verdana"/>
                <a:cs typeface="Verdana"/>
              </a:rPr>
              <a:t>occur</a:t>
            </a:r>
            <a:r>
              <a:rPr sz="2400" spc="-100" dirty="0">
                <a:latin typeface="Verdana"/>
                <a:cs typeface="Verdana"/>
              </a:rPr>
              <a:t> </a:t>
            </a:r>
            <a:r>
              <a:rPr sz="2400" dirty="0">
                <a:latin typeface="Verdana"/>
                <a:cs typeface="Verdana"/>
              </a:rPr>
              <a:t>and</a:t>
            </a:r>
            <a:r>
              <a:rPr sz="2400" spc="-100" dirty="0">
                <a:latin typeface="Verdana"/>
                <a:cs typeface="Verdana"/>
              </a:rPr>
              <a:t> </a:t>
            </a:r>
            <a:r>
              <a:rPr sz="2400" spc="-55" dirty="0">
                <a:latin typeface="Verdana"/>
                <a:cs typeface="Verdana"/>
              </a:rPr>
              <a:t>the</a:t>
            </a:r>
            <a:r>
              <a:rPr sz="2400" spc="-100" dirty="0">
                <a:latin typeface="Verdana"/>
                <a:cs typeface="Verdana"/>
              </a:rPr>
              <a:t> </a:t>
            </a:r>
            <a:r>
              <a:rPr sz="2400" spc="-80" dirty="0">
                <a:latin typeface="Verdana"/>
                <a:cs typeface="Verdana"/>
              </a:rPr>
              <a:t>level</a:t>
            </a:r>
            <a:r>
              <a:rPr sz="2400" spc="-100" dirty="0">
                <a:latin typeface="Verdana"/>
                <a:cs typeface="Verdana"/>
              </a:rPr>
              <a:t> </a:t>
            </a:r>
            <a:r>
              <a:rPr sz="2400" dirty="0">
                <a:latin typeface="Verdana"/>
                <a:cs typeface="Verdana"/>
              </a:rPr>
              <a:t>of</a:t>
            </a:r>
            <a:r>
              <a:rPr sz="2400" spc="-100" dirty="0">
                <a:latin typeface="Verdana"/>
                <a:cs typeface="Verdana"/>
              </a:rPr>
              <a:t> </a:t>
            </a:r>
            <a:r>
              <a:rPr sz="2400" dirty="0">
                <a:latin typeface="Verdana"/>
                <a:cs typeface="Verdana"/>
              </a:rPr>
              <a:t>harm</a:t>
            </a:r>
            <a:r>
              <a:rPr sz="2400" spc="-100" dirty="0">
                <a:latin typeface="Verdana"/>
                <a:cs typeface="Verdana"/>
              </a:rPr>
              <a:t> </a:t>
            </a:r>
            <a:r>
              <a:rPr sz="2400" spc="-45" dirty="0">
                <a:latin typeface="Verdana"/>
                <a:cs typeface="Verdana"/>
              </a:rPr>
              <a:t>they </a:t>
            </a:r>
            <a:r>
              <a:rPr sz="2400" dirty="0">
                <a:latin typeface="Verdana"/>
                <a:cs typeface="Verdana"/>
              </a:rPr>
              <a:t>may</a:t>
            </a:r>
            <a:r>
              <a:rPr sz="2400" spc="-75" dirty="0">
                <a:latin typeface="Verdana"/>
                <a:cs typeface="Verdana"/>
              </a:rPr>
              <a:t> </a:t>
            </a:r>
            <a:r>
              <a:rPr sz="2400" spc="-10" dirty="0">
                <a:latin typeface="Verdana"/>
                <a:cs typeface="Verdana"/>
              </a:rPr>
              <a:t>cause.</a:t>
            </a:r>
            <a:endParaRPr sz="2400">
              <a:latin typeface="Verdana"/>
              <a:cs typeface="Verdana"/>
            </a:endParaRPr>
          </a:p>
        </p:txBody>
      </p:sp>
      <p:sp>
        <p:nvSpPr>
          <p:cNvPr id="4" name="object 4"/>
          <p:cNvSpPr txBox="1">
            <a:spLocks noGrp="1"/>
          </p:cNvSpPr>
          <p:nvPr>
            <p:ph type="title"/>
          </p:nvPr>
        </p:nvSpPr>
        <p:spPr>
          <a:xfrm>
            <a:off x="1016000" y="953825"/>
            <a:ext cx="4994275" cy="695960"/>
          </a:xfrm>
          <a:prstGeom prst="rect">
            <a:avLst/>
          </a:prstGeom>
        </p:spPr>
        <p:txBody>
          <a:bodyPr vert="horz" wrap="square" lIns="0" tIns="12700" rIns="0" bIns="0" rtlCol="0">
            <a:spAutoFit/>
          </a:bodyPr>
          <a:lstStyle/>
          <a:p>
            <a:pPr marL="12700">
              <a:lnSpc>
                <a:spcPct val="100000"/>
              </a:lnSpc>
              <a:spcBef>
                <a:spcPts val="100"/>
              </a:spcBef>
            </a:pPr>
            <a:r>
              <a:rPr spc="-210" dirty="0"/>
              <a:t>Risk</a:t>
            </a:r>
            <a:r>
              <a:rPr spc="-185" dirty="0"/>
              <a:t> </a:t>
            </a:r>
            <a:r>
              <a:rPr spc="-130" dirty="0"/>
              <a:t>Assessment</a:t>
            </a:r>
          </a:p>
        </p:txBody>
      </p:sp>
      <p:sp>
        <p:nvSpPr>
          <p:cNvPr id="5" name="object 5"/>
          <p:cNvSpPr txBox="1">
            <a:spLocks noGrp="1"/>
          </p:cNvSpPr>
          <p:nvPr>
            <p:ph sz="half" idx="3"/>
          </p:nvPr>
        </p:nvSpPr>
        <p:spPr>
          <a:prstGeom prst="rect">
            <a:avLst/>
          </a:prstGeom>
        </p:spPr>
        <p:txBody>
          <a:bodyPr vert="horz" wrap="square" lIns="0" tIns="66040" rIns="0" bIns="0" rtlCol="0">
            <a:spAutoFit/>
          </a:bodyPr>
          <a:lstStyle/>
          <a:p>
            <a:pPr marL="12700">
              <a:lnSpc>
                <a:spcPct val="100000"/>
              </a:lnSpc>
              <a:spcBef>
                <a:spcPts val="520"/>
              </a:spcBef>
            </a:pPr>
            <a:r>
              <a:rPr spc="160" dirty="0"/>
              <a:t>Conducting</a:t>
            </a:r>
            <a:r>
              <a:rPr spc="220" dirty="0"/>
              <a:t> </a:t>
            </a:r>
            <a:r>
              <a:rPr spc="140" dirty="0"/>
              <a:t>a</a:t>
            </a:r>
            <a:r>
              <a:rPr spc="225" dirty="0"/>
              <a:t> </a:t>
            </a:r>
            <a:r>
              <a:rPr dirty="0"/>
              <a:t>risk</a:t>
            </a:r>
            <a:r>
              <a:rPr spc="225" dirty="0"/>
              <a:t> </a:t>
            </a:r>
            <a:r>
              <a:rPr spc="150" dirty="0"/>
              <a:t>assessment</a:t>
            </a:r>
            <a:r>
              <a:rPr spc="225" dirty="0"/>
              <a:t> </a:t>
            </a:r>
            <a:r>
              <a:rPr dirty="0"/>
              <a:t>is</a:t>
            </a:r>
            <a:r>
              <a:rPr spc="225" dirty="0"/>
              <a:t> </a:t>
            </a:r>
            <a:r>
              <a:rPr spc="90" dirty="0"/>
              <a:t>a</a:t>
            </a:r>
          </a:p>
          <a:p>
            <a:pPr marL="12700" marR="559435">
              <a:lnSpc>
                <a:spcPct val="114599"/>
              </a:lnSpc>
            </a:pPr>
            <a:r>
              <a:rPr spc="135" dirty="0"/>
              <a:t>systematic</a:t>
            </a:r>
            <a:r>
              <a:rPr spc="240" dirty="0"/>
              <a:t> </a:t>
            </a:r>
            <a:r>
              <a:rPr spc="160" dirty="0"/>
              <a:t>process</a:t>
            </a:r>
            <a:r>
              <a:rPr spc="245" dirty="0"/>
              <a:t> </a:t>
            </a:r>
            <a:r>
              <a:rPr spc="75" dirty="0"/>
              <a:t>that</a:t>
            </a:r>
            <a:r>
              <a:rPr spc="240" dirty="0"/>
              <a:t> </a:t>
            </a:r>
            <a:r>
              <a:rPr spc="95" dirty="0"/>
              <a:t>follows</a:t>
            </a:r>
            <a:r>
              <a:rPr spc="245" dirty="0"/>
              <a:t> </a:t>
            </a:r>
            <a:r>
              <a:rPr spc="65" dirty="0"/>
              <a:t>three</a:t>
            </a:r>
            <a:r>
              <a:rPr spc="245" dirty="0"/>
              <a:t> </a:t>
            </a:r>
            <a:r>
              <a:rPr spc="-25" dirty="0"/>
              <a:t>key </a:t>
            </a:r>
            <a:r>
              <a:rPr spc="60" dirty="0"/>
              <a:t>steps.</a:t>
            </a:r>
          </a:p>
          <a:p>
            <a:pPr marL="530225" marR="2317115" indent="-231775">
              <a:lnSpc>
                <a:spcPct val="114599"/>
              </a:lnSpc>
              <a:buAutoNum type="arabicPeriod"/>
              <a:tabLst>
                <a:tab pos="530225" algn="l"/>
                <a:tab pos="644525" algn="l"/>
              </a:tabLst>
            </a:pPr>
            <a:r>
              <a:rPr dirty="0"/>
              <a:t>	Identify</a:t>
            </a:r>
            <a:r>
              <a:rPr spc="365" dirty="0"/>
              <a:t> </a:t>
            </a:r>
            <a:r>
              <a:rPr dirty="0"/>
              <a:t>the</a:t>
            </a:r>
            <a:r>
              <a:rPr spc="370" dirty="0"/>
              <a:t> </a:t>
            </a:r>
            <a:r>
              <a:rPr spc="125" dirty="0"/>
              <a:t>hazard</a:t>
            </a:r>
            <a:r>
              <a:rPr spc="370" dirty="0"/>
              <a:t> </a:t>
            </a:r>
            <a:r>
              <a:rPr spc="165" dirty="0"/>
              <a:t>(hazard </a:t>
            </a:r>
            <a:r>
              <a:rPr spc="130" dirty="0"/>
              <a:t>identification)</a:t>
            </a:r>
          </a:p>
          <a:p>
            <a:pPr marL="530225" marR="191770" indent="-319405">
              <a:lnSpc>
                <a:spcPct val="114599"/>
              </a:lnSpc>
              <a:buAutoNum type="arabicPeriod"/>
              <a:tabLst>
                <a:tab pos="530225" algn="l"/>
                <a:tab pos="644525" algn="l"/>
              </a:tabLst>
            </a:pPr>
            <a:r>
              <a:rPr dirty="0"/>
              <a:t>	</a:t>
            </a:r>
            <a:r>
              <a:rPr spc="135" dirty="0"/>
              <a:t>Assess</a:t>
            </a:r>
            <a:r>
              <a:rPr spc="235" dirty="0"/>
              <a:t> </a:t>
            </a:r>
            <a:r>
              <a:rPr dirty="0"/>
              <a:t>the</a:t>
            </a:r>
            <a:r>
              <a:rPr spc="240" dirty="0"/>
              <a:t> </a:t>
            </a:r>
            <a:r>
              <a:rPr dirty="0"/>
              <a:t>risk.</a:t>
            </a:r>
            <a:r>
              <a:rPr spc="240" dirty="0"/>
              <a:t> </a:t>
            </a:r>
            <a:r>
              <a:rPr spc="80" dirty="0"/>
              <a:t>Determine</a:t>
            </a:r>
            <a:r>
              <a:rPr spc="240" dirty="0"/>
              <a:t> </a:t>
            </a:r>
            <a:r>
              <a:rPr dirty="0"/>
              <a:t>the</a:t>
            </a:r>
            <a:r>
              <a:rPr spc="240" dirty="0"/>
              <a:t> </a:t>
            </a:r>
            <a:r>
              <a:rPr spc="70" dirty="0"/>
              <a:t>likelihood </a:t>
            </a:r>
            <a:r>
              <a:rPr spc="65" dirty="0"/>
              <a:t>of</a:t>
            </a:r>
            <a:r>
              <a:rPr spc="275" dirty="0"/>
              <a:t> </a:t>
            </a:r>
            <a:r>
              <a:rPr dirty="0"/>
              <a:t>the</a:t>
            </a:r>
            <a:r>
              <a:rPr spc="280" dirty="0"/>
              <a:t> </a:t>
            </a:r>
            <a:r>
              <a:rPr dirty="0"/>
              <a:t>risk</a:t>
            </a:r>
            <a:r>
              <a:rPr spc="280" dirty="0"/>
              <a:t> </a:t>
            </a:r>
            <a:r>
              <a:rPr spc="90" dirty="0"/>
              <a:t>occurring,</a:t>
            </a:r>
            <a:r>
              <a:rPr spc="275" dirty="0"/>
              <a:t> </a:t>
            </a:r>
            <a:r>
              <a:rPr spc="60" dirty="0"/>
              <a:t>turning</a:t>
            </a:r>
            <a:r>
              <a:rPr spc="280" dirty="0"/>
              <a:t> </a:t>
            </a:r>
            <a:r>
              <a:rPr dirty="0"/>
              <a:t>into</a:t>
            </a:r>
            <a:r>
              <a:rPr spc="280" dirty="0"/>
              <a:t> </a:t>
            </a:r>
            <a:r>
              <a:rPr spc="95" dirty="0"/>
              <a:t>an</a:t>
            </a:r>
          </a:p>
          <a:p>
            <a:pPr marL="530225">
              <a:lnSpc>
                <a:spcPct val="100000"/>
              </a:lnSpc>
              <a:spcBef>
                <a:spcPts val="415"/>
              </a:spcBef>
            </a:pPr>
            <a:r>
              <a:rPr spc="130" dirty="0"/>
              <a:t>accident,</a:t>
            </a:r>
            <a:r>
              <a:rPr spc="275" dirty="0"/>
              <a:t> </a:t>
            </a:r>
            <a:r>
              <a:rPr dirty="0"/>
              <a:t>injury</a:t>
            </a:r>
            <a:r>
              <a:rPr spc="280" dirty="0"/>
              <a:t> </a:t>
            </a:r>
            <a:r>
              <a:rPr dirty="0"/>
              <a:t>or</a:t>
            </a:r>
            <a:r>
              <a:rPr spc="280" dirty="0"/>
              <a:t> </a:t>
            </a:r>
            <a:r>
              <a:rPr dirty="0"/>
              <a:t>loss,</a:t>
            </a:r>
            <a:r>
              <a:rPr spc="275" dirty="0"/>
              <a:t> </a:t>
            </a:r>
            <a:r>
              <a:rPr dirty="0"/>
              <a:t>the</a:t>
            </a:r>
            <a:r>
              <a:rPr spc="280" dirty="0"/>
              <a:t> </a:t>
            </a:r>
            <a:r>
              <a:rPr spc="100" dirty="0"/>
              <a:t>potential</a:t>
            </a:r>
          </a:p>
          <a:p>
            <a:pPr marL="530225" marR="274955">
              <a:lnSpc>
                <a:spcPct val="114599"/>
              </a:lnSpc>
            </a:pPr>
            <a:r>
              <a:rPr spc="110" dirty="0"/>
              <a:t>harm</a:t>
            </a:r>
            <a:r>
              <a:rPr spc="270" dirty="0"/>
              <a:t> </a:t>
            </a:r>
            <a:r>
              <a:rPr dirty="0"/>
              <a:t>or</a:t>
            </a:r>
            <a:r>
              <a:rPr spc="270" dirty="0"/>
              <a:t> </a:t>
            </a:r>
            <a:r>
              <a:rPr spc="180" dirty="0"/>
              <a:t>consequences</a:t>
            </a:r>
            <a:r>
              <a:rPr spc="270" dirty="0"/>
              <a:t> </a:t>
            </a:r>
            <a:r>
              <a:rPr spc="160" dirty="0"/>
              <a:t>and</a:t>
            </a:r>
            <a:r>
              <a:rPr spc="270" dirty="0"/>
              <a:t> </a:t>
            </a:r>
            <a:r>
              <a:rPr spc="85" dirty="0"/>
              <a:t>rate</a:t>
            </a:r>
            <a:r>
              <a:rPr spc="270" dirty="0"/>
              <a:t> </a:t>
            </a:r>
            <a:r>
              <a:rPr dirty="0"/>
              <a:t>the</a:t>
            </a:r>
            <a:r>
              <a:rPr spc="270" dirty="0"/>
              <a:t> </a:t>
            </a:r>
            <a:r>
              <a:rPr spc="-20" dirty="0"/>
              <a:t>risk </a:t>
            </a:r>
            <a:r>
              <a:rPr spc="195" dirty="0"/>
              <a:t>based</a:t>
            </a:r>
            <a:r>
              <a:rPr spc="265" dirty="0"/>
              <a:t> </a:t>
            </a:r>
            <a:r>
              <a:rPr spc="60" dirty="0"/>
              <a:t>on</a:t>
            </a:r>
            <a:r>
              <a:rPr spc="265" dirty="0"/>
              <a:t> </a:t>
            </a:r>
            <a:r>
              <a:rPr dirty="0"/>
              <a:t>the</a:t>
            </a:r>
            <a:r>
              <a:rPr spc="270" dirty="0"/>
              <a:t> </a:t>
            </a:r>
            <a:r>
              <a:rPr spc="110" dirty="0"/>
              <a:t>potential</a:t>
            </a:r>
            <a:r>
              <a:rPr spc="265" dirty="0"/>
              <a:t> </a:t>
            </a:r>
            <a:r>
              <a:rPr spc="60" dirty="0"/>
              <a:t>severity</a:t>
            </a:r>
            <a:r>
              <a:rPr spc="270" dirty="0"/>
              <a:t> </a:t>
            </a:r>
            <a:r>
              <a:rPr spc="65" dirty="0"/>
              <a:t>of</a:t>
            </a:r>
            <a:r>
              <a:rPr spc="265" dirty="0"/>
              <a:t> </a:t>
            </a:r>
            <a:r>
              <a:rPr spc="-25" dirty="0"/>
              <a:t>the</a:t>
            </a:r>
          </a:p>
          <a:p>
            <a:pPr marL="530225">
              <a:lnSpc>
                <a:spcPct val="100000"/>
              </a:lnSpc>
              <a:spcBef>
                <a:spcPts val="420"/>
              </a:spcBef>
            </a:pPr>
            <a:r>
              <a:rPr spc="40" dirty="0"/>
              <a:t>harm.</a:t>
            </a:r>
          </a:p>
          <a:p>
            <a:pPr marL="530225" marR="5080" indent="-320675">
              <a:lnSpc>
                <a:spcPct val="114599"/>
              </a:lnSpc>
              <a:buAutoNum type="arabicPeriod" startAt="3"/>
              <a:tabLst>
                <a:tab pos="530225" algn="l"/>
              </a:tabLst>
            </a:pPr>
            <a:r>
              <a:rPr spc="80" dirty="0"/>
              <a:t>Determine</a:t>
            </a:r>
            <a:r>
              <a:rPr spc="240" dirty="0"/>
              <a:t> </a:t>
            </a:r>
            <a:r>
              <a:rPr spc="160" dirty="0"/>
              <a:t>and</a:t>
            </a:r>
            <a:r>
              <a:rPr spc="245" dirty="0"/>
              <a:t> </a:t>
            </a:r>
            <a:r>
              <a:rPr spc="120" dirty="0"/>
              <a:t>implement</a:t>
            </a:r>
            <a:r>
              <a:rPr spc="245" dirty="0"/>
              <a:t> </a:t>
            </a:r>
            <a:r>
              <a:rPr spc="105" dirty="0"/>
              <a:t>control</a:t>
            </a:r>
            <a:r>
              <a:rPr spc="245" dirty="0"/>
              <a:t> </a:t>
            </a:r>
            <a:r>
              <a:rPr spc="105" dirty="0"/>
              <a:t>options </a:t>
            </a:r>
            <a:r>
              <a:rPr dirty="0"/>
              <a:t>to</a:t>
            </a:r>
            <a:r>
              <a:rPr spc="285" dirty="0"/>
              <a:t> </a:t>
            </a:r>
            <a:r>
              <a:rPr spc="105" dirty="0"/>
              <a:t>eliminate</a:t>
            </a:r>
            <a:r>
              <a:rPr spc="290" dirty="0"/>
              <a:t> </a:t>
            </a:r>
            <a:r>
              <a:rPr dirty="0"/>
              <a:t>or</a:t>
            </a:r>
            <a:r>
              <a:rPr spc="285" dirty="0"/>
              <a:t> </a:t>
            </a:r>
            <a:r>
              <a:rPr spc="100" dirty="0"/>
              <a:t>minimise</a:t>
            </a:r>
            <a:r>
              <a:rPr spc="290" dirty="0"/>
              <a:t> </a:t>
            </a:r>
            <a:r>
              <a:rPr dirty="0"/>
              <a:t>the</a:t>
            </a:r>
            <a:r>
              <a:rPr spc="290" dirty="0"/>
              <a:t> </a:t>
            </a:r>
            <a:r>
              <a:rPr spc="-10" dirty="0"/>
              <a:t>risk.</a:t>
            </a:r>
          </a:p>
        </p:txBody>
      </p:sp>
      <p:pic>
        <p:nvPicPr>
          <p:cNvPr id="6" name="object 8">
            <a:hlinkClick r:id="rId2" action="ppaction://hlinksldjump"/>
            <a:extLst>
              <a:ext uri="{FF2B5EF4-FFF2-40B4-BE49-F238E27FC236}">
                <a16:creationId xmlns:a16="http://schemas.microsoft.com/office/drawing/2014/main" id="{A91EEAA1-4B0B-2768-EEAD-FF5F7071018B}"/>
              </a:ext>
            </a:extLst>
          </p:cNvPr>
          <p:cNvPicPr/>
          <p:nvPr/>
        </p:nvPicPr>
        <p:blipFill>
          <a:blip r:embed="rId3"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sp>
        <p:nvSpPr>
          <p:cNvPr id="6" name="object 6"/>
          <p:cNvSpPr txBox="1">
            <a:spLocks noGrp="1"/>
          </p:cNvSpPr>
          <p:nvPr>
            <p:ph type="title"/>
          </p:nvPr>
        </p:nvSpPr>
        <p:spPr>
          <a:xfrm>
            <a:off x="9603875" y="843259"/>
            <a:ext cx="5334000" cy="1587500"/>
          </a:xfrm>
          <a:prstGeom prst="rect">
            <a:avLst/>
          </a:prstGeom>
        </p:spPr>
        <p:txBody>
          <a:bodyPr vert="horz" wrap="square" lIns="0" tIns="12065" rIns="0" bIns="0" rtlCol="0">
            <a:spAutoFit/>
          </a:bodyPr>
          <a:lstStyle/>
          <a:p>
            <a:pPr marL="12700" marR="5080">
              <a:lnSpc>
                <a:spcPct val="116500"/>
              </a:lnSpc>
              <a:spcBef>
                <a:spcPts val="95"/>
              </a:spcBef>
            </a:pPr>
            <a:r>
              <a:rPr spc="-45" dirty="0"/>
              <a:t>Conducting</a:t>
            </a:r>
            <a:r>
              <a:rPr spc="-240" dirty="0"/>
              <a:t> </a:t>
            </a:r>
            <a:r>
              <a:rPr spc="114" dirty="0"/>
              <a:t>a</a:t>
            </a:r>
            <a:r>
              <a:rPr spc="-235" dirty="0"/>
              <a:t> </a:t>
            </a:r>
            <a:r>
              <a:rPr spc="-130" dirty="0"/>
              <a:t>risk </a:t>
            </a:r>
            <a:r>
              <a:rPr spc="-10" dirty="0"/>
              <a:t>assessment</a:t>
            </a:r>
          </a:p>
        </p:txBody>
      </p:sp>
      <p:pic>
        <p:nvPicPr>
          <p:cNvPr id="1026" name="Picture 2" descr="Risk Assessment Vector Art, Icons, and Graphics for Free Download">
            <a:extLst>
              <a:ext uri="{FF2B5EF4-FFF2-40B4-BE49-F238E27FC236}">
                <a16:creationId xmlns:a16="http://schemas.microsoft.com/office/drawing/2014/main" id="{D2598418-34F3-7196-F6ED-A6F91C583D8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513706"/>
            <a:ext cx="9537538" cy="6129041"/>
          </a:xfrm>
          <a:prstGeom prst="rect">
            <a:avLst/>
          </a:prstGeom>
          <a:noFill/>
          <a:extLst>
            <a:ext uri="{909E8E84-426E-40DD-AFC4-6F175D3DCCD1}">
              <a14:hiddenFill xmlns:a14="http://schemas.microsoft.com/office/drawing/2010/main">
                <a:solidFill>
                  <a:srgbClr val="FFFFFF"/>
                </a:solidFill>
              </a14:hiddenFill>
            </a:ext>
          </a:extLst>
        </p:spPr>
      </p:pic>
      <p:sp>
        <p:nvSpPr>
          <p:cNvPr id="4" name="object 4"/>
          <p:cNvSpPr txBox="1"/>
          <p:nvPr/>
        </p:nvSpPr>
        <p:spPr>
          <a:xfrm>
            <a:off x="9603875" y="2631827"/>
            <a:ext cx="7643495" cy="5892800"/>
          </a:xfrm>
          <a:prstGeom prst="rect">
            <a:avLst/>
          </a:prstGeom>
        </p:spPr>
        <p:txBody>
          <a:bodyPr vert="horz" wrap="square" lIns="0" tIns="66040" rIns="0" bIns="0" rtlCol="0">
            <a:spAutoFit/>
          </a:bodyPr>
          <a:lstStyle/>
          <a:p>
            <a:pPr marL="12700">
              <a:lnSpc>
                <a:spcPct val="100000"/>
              </a:lnSpc>
              <a:spcBef>
                <a:spcPts val="520"/>
              </a:spcBef>
            </a:pPr>
            <a:r>
              <a:rPr sz="2400" spc="160" dirty="0">
                <a:latin typeface="Verdana"/>
                <a:cs typeface="Verdana"/>
              </a:rPr>
              <a:t>Conducting</a:t>
            </a:r>
            <a:r>
              <a:rPr sz="2400" spc="220" dirty="0">
                <a:latin typeface="Verdana"/>
                <a:cs typeface="Verdana"/>
              </a:rPr>
              <a:t> </a:t>
            </a:r>
            <a:r>
              <a:rPr sz="2400" spc="140" dirty="0">
                <a:latin typeface="Verdana"/>
                <a:cs typeface="Verdana"/>
              </a:rPr>
              <a:t>a</a:t>
            </a:r>
            <a:r>
              <a:rPr sz="2400" spc="225" dirty="0">
                <a:latin typeface="Verdana"/>
                <a:cs typeface="Verdana"/>
              </a:rPr>
              <a:t> </a:t>
            </a:r>
            <a:r>
              <a:rPr sz="2400" dirty="0">
                <a:latin typeface="Verdana"/>
                <a:cs typeface="Verdana"/>
              </a:rPr>
              <a:t>risk</a:t>
            </a:r>
            <a:r>
              <a:rPr sz="2400" spc="225" dirty="0">
                <a:latin typeface="Verdana"/>
                <a:cs typeface="Verdana"/>
              </a:rPr>
              <a:t> </a:t>
            </a:r>
            <a:r>
              <a:rPr sz="2400" spc="150" dirty="0">
                <a:latin typeface="Verdana"/>
                <a:cs typeface="Verdana"/>
              </a:rPr>
              <a:t>assessment</a:t>
            </a:r>
            <a:r>
              <a:rPr sz="2400" spc="225" dirty="0">
                <a:latin typeface="Verdana"/>
                <a:cs typeface="Verdana"/>
              </a:rPr>
              <a:t> </a:t>
            </a:r>
            <a:r>
              <a:rPr sz="2400" dirty="0">
                <a:latin typeface="Verdana"/>
                <a:cs typeface="Verdana"/>
              </a:rPr>
              <a:t>is</a:t>
            </a:r>
            <a:r>
              <a:rPr sz="2400" spc="225" dirty="0">
                <a:latin typeface="Verdana"/>
                <a:cs typeface="Verdana"/>
              </a:rPr>
              <a:t> </a:t>
            </a:r>
            <a:r>
              <a:rPr sz="2400" spc="90" dirty="0">
                <a:latin typeface="Verdana"/>
                <a:cs typeface="Verdana"/>
              </a:rPr>
              <a:t>a</a:t>
            </a:r>
            <a:endParaRPr sz="2400" dirty="0">
              <a:latin typeface="Verdana"/>
              <a:cs typeface="Verdana"/>
            </a:endParaRPr>
          </a:p>
          <a:p>
            <a:pPr marL="12700" marR="585470">
              <a:lnSpc>
                <a:spcPct val="114599"/>
              </a:lnSpc>
            </a:pPr>
            <a:r>
              <a:rPr sz="2400" spc="135" dirty="0">
                <a:latin typeface="Verdana"/>
                <a:cs typeface="Verdana"/>
              </a:rPr>
              <a:t>systematic</a:t>
            </a:r>
            <a:r>
              <a:rPr sz="2400" spc="240" dirty="0">
                <a:latin typeface="Verdana"/>
                <a:cs typeface="Verdana"/>
              </a:rPr>
              <a:t> </a:t>
            </a:r>
            <a:r>
              <a:rPr sz="2400" spc="160" dirty="0">
                <a:latin typeface="Verdana"/>
                <a:cs typeface="Verdana"/>
              </a:rPr>
              <a:t>process</a:t>
            </a:r>
            <a:r>
              <a:rPr sz="2400" spc="245" dirty="0">
                <a:latin typeface="Verdana"/>
                <a:cs typeface="Verdana"/>
              </a:rPr>
              <a:t> </a:t>
            </a:r>
            <a:r>
              <a:rPr sz="2400" spc="75" dirty="0">
                <a:latin typeface="Verdana"/>
                <a:cs typeface="Verdana"/>
              </a:rPr>
              <a:t>that</a:t>
            </a:r>
            <a:r>
              <a:rPr sz="2400" spc="240" dirty="0">
                <a:latin typeface="Verdana"/>
                <a:cs typeface="Verdana"/>
              </a:rPr>
              <a:t> </a:t>
            </a:r>
            <a:r>
              <a:rPr sz="2400" spc="95" dirty="0">
                <a:latin typeface="Verdana"/>
                <a:cs typeface="Verdana"/>
              </a:rPr>
              <a:t>follows</a:t>
            </a:r>
            <a:r>
              <a:rPr sz="2400" spc="245" dirty="0">
                <a:latin typeface="Verdana"/>
                <a:cs typeface="Verdana"/>
              </a:rPr>
              <a:t> </a:t>
            </a:r>
            <a:r>
              <a:rPr sz="2400" spc="65" dirty="0">
                <a:latin typeface="Verdana"/>
                <a:cs typeface="Verdana"/>
              </a:rPr>
              <a:t>three</a:t>
            </a:r>
            <a:r>
              <a:rPr sz="2400" spc="245" dirty="0">
                <a:latin typeface="Verdana"/>
                <a:cs typeface="Verdana"/>
              </a:rPr>
              <a:t> </a:t>
            </a:r>
            <a:r>
              <a:rPr sz="2400" spc="-25" dirty="0">
                <a:latin typeface="Verdana"/>
                <a:cs typeface="Verdana"/>
              </a:rPr>
              <a:t>key </a:t>
            </a:r>
            <a:r>
              <a:rPr sz="2400" spc="60" dirty="0">
                <a:latin typeface="Verdana"/>
                <a:cs typeface="Verdana"/>
              </a:rPr>
              <a:t>steps.</a:t>
            </a:r>
            <a:endParaRPr sz="2400" dirty="0">
              <a:latin typeface="Verdana"/>
              <a:cs typeface="Verdana"/>
            </a:endParaRPr>
          </a:p>
          <a:p>
            <a:pPr>
              <a:lnSpc>
                <a:spcPct val="100000"/>
              </a:lnSpc>
              <a:spcBef>
                <a:spcPts val="800"/>
              </a:spcBef>
            </a:pPr>
            <a:endParaRPr sz="2400" dirty="0">
              <a:latin typeface="Verdana"/>
              <a:cs typeface="Verdana"/>
            </a:endParaRPr>
          </a:p>
          <a:p>
            <a:pPr marL="328295" indent="-317500">
              <a:lnSpc>
                <a:spcPct val="100000"/>
              </a:lnSpc>
              <a:buSzPct val="93750"/>
              <a:buAutoNum type="arabicPeriod"/>
              <a:tabLst>
                <a:tab pos="328295" algn="l"/>
              </a:tabLst>
            </a:pPr>
            <a:r>
              <a:rPr sz="2400" dirty="0">
                <a:latin typeface="Verdana"/>
                <a:cs typeface="Verdana"/>
              </a:rPr>
              <a:t>Identify</a:t>
            </a:r>
            <a:r>
              <a:rPr sz="2400" spc="335" dirty="0">
                <a:latin typeface="Verdana"/>
                <a:cs typeface="Verdana"/>
              </a:rPr>
              <a:t> </a:t>
            </a:r>
            <a:r>
              <a:rPr sz="2400" dirty="0">
                <a:latin typeface="Verdana"/>
                <a:cs typeface="Verdana"/>
              </a:rPr>
              <a:t>the</a:t>
            </a:r>
            <a:r>
              <a:rPr sz="2400" spc="340" dirty="0">
                <a:latin typeface="Verdana"/>
                <a:cs typeface="Verdana"/>
              </a:rPr>
              <a:t> </a:t>
            </a:r>
            <a:r>
              <a:rPr sz="2400" spc="125" dirty="0">
                <a:latin typeface="Verdana"/>
                <a:cs typeface="Verdana"/>
              </a:rPr>
              <a:t>hazard</a:t>
            </a:r>
            <a:r>
              <a:rPr sz="2400" spc="340" dirty="0">
                <a:latin typeface="Verdana"/>
                <a:cs typeface="Verdana"/>
              </a:rPr>
              <a:t> </a:t>
            </a:r>
            <a:r>
              <a:rPr sz="2400" spc="175" dirty="0">
                <a:latin typeface="Verdana"/>
                <a:cs typeface="Verdana"/>
              </a:rPr>
              <a:t>(hazard</a:t>
            </a:r>
            <a:r>
              <a:rPr sz="2400" spc="335" dirty="0">
                <a:latin typeface="Verdana"/>
                <a:cs typeface="Verdana"/>
              </a:rPr>
              <a:t> </a:t>
            </a:r>
            <a:r>
              <a:rPr sz="2400" spc="130" dirty="0">
                <a:latin typeface="Verdana"/>
                <a:cs typeface="Verdana"/>
              </a:rPr>
              <a:t>identification)</a:t>
            </a:r>
            <a:endParaRPr sz="2400" dirty="0">
              <a:latin typeface="Verdana"/>
              <a:cs typeface="Verdana"/>
            </a:endParaRPr>
          </a:p>
          <a:p>
            <a:pPr>
              <a:lnSpc>
                <a:spcPct val="100000"/>
              </a:lnSpc>
              <a:spcBef>
                <a:spcPts val="385"/>
              </a:spcBef>
              <a:buFont typeface="Verdana"/>
              <a:buAutoNum type="arabicPeriod"/>
            </a:pPr>
            <a:endParaRPr sz="2400" dirty="0">
              <a:latin typeface="Verdana"/>
              <a:cs typeface="Verdana"/>
            </a:endParaRPr>
          </a:p>
          <a:p>
            <a:pPr marL="12700" marR="447040" indent="402590">
              <a:lnSpc>
                <a:spcPct val="114599"/>
              </a:lnSpc>
              <a:buSzPct val="93750"/>
              <a:buAutoNum type="arabicPeriod"/>
              <a:tabLst>
                <a:tab pos="415290" algn="l"/>
              </a:tabLst>
            </a:pPr>
            <a:r>
              <a:rPr sz="2400" spc="135" dirty="0">
                <a:latin typeface="Verdana"/>
                <a:cs typeface="Verdana"/>
              </a:rPr>
              <a:t>Assess</a:t>
            </a:r>
            <a:r>
              <a:rPr sz="2400" spc="235" dirty="0">
                <a:latin typeface="Verdana"/>
                <a:cs typeface="Verdana"/>
              </a:rPr>
              <a:t> </a:t>
            </a:r>
            <a:r>
              <a:rPr sz="2400" dirty="0">
                <a:latin typeface="Verdana"/>
                <a:cs typeface="Verdana"/>
              </a:rPr>
              <a:t>the</a:t>
            </a:r>
            <a:r>
              <a:rPr sz="2400" spc="240" dirty="0">
                <a:latin typeface="Verdana"/>
                <a:cs typeface="Verdana"/>
              </a:rPr>
              <a:t> </a:t>
            </a:r>
            <a:r>
              <a:rPr sz="2400" dirty="0">
                <a:latin typeface="Verdana"/>
                <a:cs typeface="Verdana"/>
              </a:rPr>
              <a:t>risk.</a:t>
            </a:r>
            <a:r>
              <a:rPr sz="2400" spc="240" dirty="0">
                <a:latin typeface="Verdana"/>
                <a:cs typeface="Verdana"/>
              </a:rPr>
              <a:t> </a:t>
            </a:r>
            <a:r>
              <a:rPr sz="2400" spc="80" dirty="0">
                <a:latin typeface="Verdana"/>
                <a:cs typeface="Verdana"/>
              </a:rPr>
              <a:t>Determine</a:t>
            </a:r>
            <a:r>
              <a:rPr sz="2400" spc="240" dirty="0">
                <a:latin typeface="Verdana"/>
                <a:cs typeface="Verdana"/>
              </a:rPr>
              <a:t> </a:t>
            </a:r>
            <a:r>
              <a:rPr sz="2400" dirty="0">
                <a:latin typeface="Verdana"/>
                <a:cs typeface="Verdana"/>
              </a:rPr>
              <a:t>the</a:t>
            </a:r>
            <a:r>
              <a:rPr sz="2400" spc="240" dirty="0">
                <a:latin typeface="Verdana"/>
                <a:cs typeface="Verdana"/>
              </a:rPr>
              <a:t> </a:t>
            </a:r>
            <a:r>
              <a:rPr sz="2400" spc="70" dirty="0">
                <a:latin typeface="Verdana"/>
                <a:cs typeface="Verdana"/>
              </a:rPr>
              <a:t>likelihood </a:t>
            </a:r>
            <a:r>
              <a:rPr sz="2400" spc="65" dirty="0">
                <a:latin typeface="Verdana"/>
                <a:cs typeface="Verdana"/>
              </a:rPr>
              <a:t>of</a:t>
            </a:r>
            <a:r>
              <a:rPr sz="2400" spc="275" dirty="0">
                <a:latin typeface="Verdana"/>
                <a:cs typeface="Verdana"/>
              </a:rPr>
              <a:t> </a:t>
            </a:r>
            <a:r>
              <a:rPr sz="2400" dirty="0">
                <a:latin typeface="Verdana"/>
                <a:cs typeface="Verdana"/>
              </a:rPr>
              <a:t>the</a:t>
            </a:r>
            <a:r>
              <a:rPr sz="2400" spc="280" dirty="0">
                <a:latin typeface="Verdana"/>
                <a:cs typeface="Verdana"/>
              </a:rPr>
              <a:t> </a:t>
            </a:r>
            <a:r>
              <a:rPr sz="2400" dirty="0">
                <a:latin typeface="Verdana"/>
                <a:cs typeface="Verdana"/>
              </a:rPr>
              <a:t>risk</a:t>
            </a:r>
            <a:r>
              <a:rPr sz="2400" spc="280" dirty="0">
                <a:latin typeface="Verdana"/>
                <a:cs typeface="Verdana"/>
              </a:rPr>
              <a:t> </a:t>
            </a:r>
            <a:r>
              <a:rPr sz="2400" spc="90" dirty="0">
                <a:latin typeface="Verdana"/>
                <a:cs typeface="Verdana"/>
              </a:rPr>
              <a:t>occurring,</a:t>
            </a:r>
            <a:r>
              <a:rPr sz="2400" spc="275" dirty="0">
                <a:latin typeface="Verdana"/>
                <a:cs typeface="Verdana"/>
              </a:rPr>
              <a:t> </a:t>
            </a:r>
            <a:r>
              <a:rPr sz="2400" spc="60" dirty="0">
                <a:latin typeface="Verdana"/>
                <a:cs typeface="Verdana"/>
              </a:rPr>
              <a:t>turning</a:t>
            </a:r>
            <a:r>
              <a:rPr sz="2400" spc="280" dirty="0">
                <a:latin typeface="Verdana"/>
                <a:cs typeface="Verdana"/>
              </a:rPr>
              <a:t> </a:t>
            </a:r>
            <a:r>
              <a:rPr sz="2400" dirty="0">
                <a:latin typeface="Verdana"/>
                <a:cs typeface="Verdana"/>
              </a:rPr>
              <a:t>into</a:t>
            </a:r>
            <a:r>
              <a:rPr sz="2400" spc="280" dirty="0">
                <a:latin typeface="Verdana"/>
                <a:cs typeface="Verdana"/>
              </a:rPr>
              <a:t> </a:t>
            </a:r>
            <a:r>
              <a:rPr sz="2400" spc="95" dirty="0">
                <a:latin typeface="Verdana"/>
                <a:cs typeface="Verdana"/>
              </a:rPr>
              <a:t>an</a:t>
            </a:r>
            <a:endParaRPr sz="2400" dirty="0">
              <a:latin typeface="Verdana"/>
              <a:cs typeface="Verdana"/>
            </a:endParaRPr>
          </a:p>
          <a:p>
            <a:pPr marL="12700" marR="5080">
              <a:lnSpc>
                <a:spcPct val="114599"/>
              </a:lnSpc>
            </a:pPr>
            <a:r>
              <a:rPr sz="2400" spc="130" dirty="0">
                <a:latin typeface="Verdana"/>
                <a:cs typeface="Verdana"/>
              </a:rPr>
              <a:t>accident,</a:t>
            </a:r>
            <a:r>
              <a:rPr sz="2400" spc="270" dirty="0">
                <a:latin typeface="Verdana"/>
                <a:cs typeface="Verdana"/>
              </a:rPr>
              <a:t> </a:t>
            </a:r>
            <a:r>
              <a:rPr sz="2400" dirty="0">
                <a:latin typeface="Verdana"/>
                <a:cs typeface="Verdana"/>
              </a:rPr>
              <a:t>injury</a:t>
            </a:r>
            <a:r>
              <a:rPr sz="2400" spc="270" dirty="0">
                <a:latin typeface="Verdana"/>
                <a:cs typeface="Verdana"/>
              </a:rPr>
              <a:t> </a:t>
            </a:r>
            <a:r>
              <a:rPr sz="2400" dirty="0">
                <a:latin typeface="Verdana"/>
                <a:cs typeface="Verdana"/>
              </a:rPr>
              <a:t>or</a:t>
            </a:r>
            <a:r>
              <a:rPr sz="2400" spc="270" dirty="0">
                <a:latin typeface="Verdana"/>
                <a:cs typeface="Verdana"/>
              </a:rPr>
              <a:t> </a:t>
            </a:r>
            <a:r>
              <a:rPr sz="2400" dirty="0">
                <a:latin typeface="Verdana"/>
                <a:cs typeface="Verdana"/>
              </a:rPr>
              <a:t>loss,</a:t>
            </a:r>
            <a:r>
              <a:rPr sz="2400" spc="275" dirty="0">
                <a:latin typeface="Verdana"/>
                <a:cs typeface="Verdana"/>
              </a:rPr>
              <a:t> </a:t>
            </a:r>
            <a:r>
              <a:rPr sz="2400" dirty="0">
                <a:latin typeface="Verdana"/>
                <a:cs typeface="Verdana"/>
              </a:rPr>
              <a:t>the</a:t>
            </a:r>
            <a:r>
              <a:rPr sz="2400" spc="270" dirty="0">
                <a:latin typeface="Verdana"/>
                <a:cs typeface="Verdana"/>
              </a:rPr>
              <a:t> </a:t>
            </a:r>
            <a:r>
              <a:rPr sz="2400" spc="110" dirty="0">
                <a:latin typeface="Verdana"/>
                <a:cs typeface="Verdana"/>
              </a:rPr>
              <a:t>potential</a:t>
            </a:r>
            <a:r>
              <a:rPr sz="2400" spc="270" dirty="0">
                <a:latin typeface="Verdana"/>
                <a:cs typeface="Verdana"/>
              </a:rPr>
              <a:t> </a:t>
            </a:r>
            <a:r>
              <a:rPr sz="2400" spc="110" dirty="0">
                <a:latin typeface="Verdana"/>
                <a:cs typeface="Verdana"/>
              </a:rPr>
              <a:t>harm</a:t>
            </a:r>
            <a:r>
              <a:rPr sz="2400" spc="270" dirty="0">
                <a:latin typeface="Verdana"/>
                <a:cs typeface="Verdana"/>
              </a:rPr>
              <a:t> </a:t>
            </a:r>
            <a:r>
              <a:rPr sz="2400" spc="-25" dirty="0">
                <a:latin typeface="Verdana"/>
                <a:cs typeface="Verdana"/>
              </a:rPr>
              <a:t>or </a:t>
            </a:r>
            <a:r>
              <a:rPr sz="2400" spc="180" dirty="0">
                <a:latin typeface="Verdana"/>
                <a:cs typeface="Verdana"/>
              </a:rPr>
              <a:t>consequences</a:t>
            </a:r>
            <a:r>
              <a:rPr sz="2400" spc="250" dirty="0">
                <a:latin typeface="Verdana"/>
                <a:cs typeface="Verdana"/>
              </a:rPr>
              <a:t> </a:t>
            </a:r>
            <a:r>
              <a:rPr sz="2400" spc="160" dirty="0">
                <a:latin typeface="Verdana"/>
                <a:cs typeface="Verdana"/>
              </a:rPr>
              <a:t>and</a:t>
            </a:r>
            <a:r>
              <a:rPr sz="2400" spc="250" dirty="0">
                <a:latin typeface="Verdana"/>
                <a:cs typeface="Verdana"/>
              </a:rPr>
              <a:t> </a:t>
            </a:r>
            <a:r>
              <a:rPr sz="2400" spc="85" dirty="0">
                <a:latin typeface="Verdana"/>
                <a:cs typeface="Verdana"/>
              </a:rPr>
              <a:t>rate</a:t>
            </a:r>
            <a:r>
              <a:rPr sz="2400" spc="254" dirty="0">
                <a:latin typeface="Verdana"/>
                <a:cs typeface="Verdana"/>
              </a:rPr>
              <a:t> </a:t>
            </a:r>
            <a:r>
              <a:rPr sz="2400" dirty="0">
                <a:latin typeface="Verdana"/>
                <a:cs typeface="Verdana"/>
              </a:rPr>
              <a:t>the</a:t>
            </a:r>
            <a:r>
              <a:rPr sz="2400" spc="250" dirty="0">
                <a:latin typeface="Verdana"/>
                <a:cs typeface="Verdana"/>
              </a:rPr>
              <a:t> </a:t>
            </a:r>
            <a:r>
              <a:rPr sz="2400" dirty="0">
                <a:latin typeface="Verdana"/>
                <a:cs typeface="Verdana"/>
              </a:rPr>
              <a:t>risk</a:t>
            </a:r>
            <a:r>
              <a:rPr sz="2400" spc="250" dirty="0">
                <a:latin typeface="Verdana"/>
                <a:cs typeface="Verdana"/>
              </a:rPr>
              <a:t> </a:t>
            </a:r>
            <a:r>
              <a:rPr sz="2400" spc="195" dirty="0">
                <a:latin typeface="Verdana"/>
                <a:cs typeface="Verdana"/>
              </a:rPr>
              <a:t>based</a:t>
            </a:r>
            <a:r>
              <a:rPr sz="2400" spc="254" dirty="0">
                <a:latin typeface="Verdana"/>
                <a:cs typeface="Verdana"/>
              </a:rPr>
              <a:t> </a:t>
            </a:r>
            <a:r>
              <a:rPr sz="2400" spc="35" dirty="0">
                <a:latin typeface="Verdana"/>
                <a:cs typeface="Verdana"/>
              </a:rPr>
              <a:t>on</a:t>
            </a:r>
            <a:endParaRPr sz="2400" dirty="0">
              <a:latin typeface="Verdana"/>
              <a:cs typeface="Verdana"/>
            </a:endParaRPr>
          </a:p>
          <a:p>
            <a:pPr marL="12700">
              <a:lnSpc>
                <a:spcPct val="100000"/>
              </a:lnSpc>
              <a:spcBef>
                <a:spcPts val="420"/>
              </a:spcBef>
            </a:pPr>
            <a:r>
              <a:rPr sz="2400" dirty="0">
                <a:latin typeface="Verdana"/>
                <a:cs typeface="Verdana"/>
              </a:rPr>
              <a:t>the</a:t>
            </a:r>
            <a:r>
              <a:rPr sz="2400" spc="295" dirty="0">
                <a:latin typeface="Verdana"/>
                <a:cs typeface="Verdana"/>
              </a:rPr>
              <a:t> </a:t>
            </a:r>
            <a:r>
              <a:rPr sz="2400" spc="110" dirty="0">
                <a:latin typeface="Verdana"/>
                <a:cs typeface="Verdana"/>
              </a:rPr>
              <a:t>potential</a:t>
            </a:r>
            <a:r>
              <a:rPr sz="2400" spc="300" dirty="0">
                <a:latin typeface="Verdana"/>
                <a:cs typeface="Verdana"/>
              </a:rPr>
              <a:t> </a:t>
            </a:r>
            <a:r>
              <a:rPr sz="2400" spc="60" dirty="0">
                <a:latin typeface="Verdana"/>
                <a:cs typeface="Verdana"/>
              </a:rPr>
              <a:t>severity</a:t>
            </a:r>
            <a:r>
              <a:rPr sz="2400" spc="295" dirty="0">
                <a:latin typeface="Verdana"/>
                <a:cs typeface="Verdana"/>
              </a:rPr>
              <a:t> </a:t>
            </a:r>
            <a:r>
              <a:rPr sz="2400" spc="65" dirty="0">
                <a:latin typeface="Verdana"/>
                <a:cs typeface="Verdana"/>
              </a:rPr>
              <a:t>of</a:t>
            </a:r>
            <a:r>
              <a:rPr sz="2400" spc="300" dirty="0">
                <a:latin typeface="Verdana"/>
                <a:cs typeface="Verdana"/>
              </a:rPr>
              <a:t> </a:t>
            </a:r>
            <a:r>
              <a:rPr sz="2400" dirty="0">
                <a:latin typeface="Verdana"/>
                <a:cs typeface="Verdana"/>
              </a:rPr>
              <a:t>the</a:t>
            </a:r>
            <a:r>
              <a:rPr sz="2400" spc="295" dirty="0">
                <a:latin typeface="Verdana"/>
                <a:cs typeface="Verdana"/>
              </a:rPr>
              <a:t> </a:t>
            </a:r>
            <a:r>
              <a:rPr sz="2400" spc="40" dirty="0">
                <a:latin typeface="Verdana"/>
                <a:cs typeface="Verdana"/>
              </a:rPr>
              <a:t>harm.</a:t>
            </a:r>
            <a:endParaRPr sz="2400" dirty="0">
              <a:latin typeface="Verdana"/>
              <a:cs typeface="Verdana"/>
            </a:endParaRPr>
          </a:p>
          <a:p>
            <a:pPr>
              <a:lnSpc>
                <a:spcPct val="100000"/>
              </a:lnSpc>
              <a:spcBef>
                <a:spcPts val="380"/>
              </a:spcBef>
            </a:pPr>
            <a:endParaRPr sz="2400" dirty="0">
              <a:latin typeface="Verdana"/>
              <a:cs typeface="Verdana"/>
            </a:endParaRPr>
          </a:p>
          <a:p>
            <a:pPr marL="12700" marR="259079" indent="-8255">
              <a:lnSpc>
                <a:spcPct val="114599"/>
              </a:lnSpc>
              <a:buSzPct val="93750"/>
              <a:buAutoNum type="arabicPeriod" startAt="3"/>
              <a:tabLst>
                <a:tab pos="301625" algn="l"/>
              </a:tabLst>
            </a:pPr>
            <a:r>
              <a:rPr sz="2400" spc="80" dirty="0">
                <a:latin typeface="Verdana"/>
                <a:cs typeface="Verdana"/>
              </a:rPr>
              <a:t>	Determine</a:t>
            </a:r>
            <a:r>
              <a:rPr sz="2400" spc="240" dirty="0">
                <a:latin typeface="Verdana"/>
                <a:cs typeface="Verdana"/>
              </a:rPr>
              <a:t> </a:t>
            </a:r>
            <a:r>
              <a:rPr sz="2400" spc="160" dirty="0">
                <a:latin typeface="Verdana"/>
                <a:cs typeface="Verdana"/>
              </a:rPr>
              <a:t>and</a:t>
            </a:r>
            <a:r>
              <a:rPr sz="2400" spc="245" dirty="0">
                <a:latin typeface="Verdana"/>
                <a:cs typeface="Verdana"/>
              </a:rPr>
              <a:t> </a:t>
            </a:r>
            <a:r>
              <a:rPr sz="2400" spc="120" dirty="0">
                <a:latin typeface="Verdana"/>
                <a:cs typeface="Verdana"/>
              </a:rPr>
              <a:t>implement</a:t>
            </a:r>
            <a:r>
              <a:rPr sz="2400" spc="245" dirty="0">
                <a:latin typeface="Verdana"/>
                <a:cs typeface="Verdana"/>
              </a:rPr>
              <a:t> </a:t>
            </a:r>
            <a:r>
              <a:rPr sz="2400" spc="105" dirty="0">
                <a:latin typeface="Verdana"/>
                <a:cs typeface="Verdana"/>
              </a:rPr>
              <a:t>control</a:t>
            </a:r>
            <a:r>
              <a:rPr sz="2400" spc="245" dirty="0">
                <a:latin typeface="Verdana"/>
                <a:cs typeface="Verdana"/>
              </a:rPr>
              <a:t> </a:t>
            </a:r>
            <a:r>
              <a:rPr sz="2400" spc="105" dirty="0">
                <a:latin typeface="Verdana"/>
                <a:cs typeface="Verdana"/>
              </a:rPr>
              <a:t>options </a:t>
            </a:r>
            <a:r>
              <a:rPr sz="2400" dirty="0">
                <a:latin typeface="Verdana"/>
                <a:cs typeface="Verdana"/>
              </a:rPr>
              <a:t>to</a:t>
            </a:r>
            <a:r>
              <a:rPr sz="2400" spc="285" dirty="0">
                <a:latin typeface="Verdana"/>
                <a:cs typeface="Verdana"/>
              </a:rPr>
              <a:t> </a:t>
            </a:r>
            <a:r>
              <a:rPr sz="2400" spc="105" dirty="0">
                <a:latin typeface="Verdana"/>
                <a:cs typeface="Verdana"/>
              </a:rPr>
              <a:t>eliminate</a:t>
            </a:r>
            <a:r>
              <a:rPr sz="2400" spc="290" dirty="0">
                <a:latin typeface="Verdana"/>
                <a:cs typeface="Verdana"/>
              </a:rPr>
              <a:t> </a:t>
            </a:r>
            <a:r>
              <a:rPr sz="2400" dirty="0">
                <a:latin typeface="Verdana"/>
                <a:cs typeface="Verdana"/>
              </a:rPr>
              <a:t>or</a:t>
            </a:r>
            <a:r>
              <a:rPr sz="2400" spc="285" dirty="0">
                <a:latin typeface="Verdana"/>
                <a:cs typeface="Verdana"/>
              </a:rPr>
              <a:t> </a:t>
            </a:r>
            <a:r>
              <a:rPr sz="2400" spc="100" dirty="0">
                <a:latin typeface="Verdana"/>
                <a:cs typeface="Verdana"/>
              </a:rPr>
              <a:t>minimise</a:t>
            </a:r>
            <a:r>
              <a:rPr sz="2400" spc="290" dirty="0">
                <a:latin typeface="Verdana"/>
                <a:cs typeface="Verdana"/>
              </a:rPr>
              <a:t> </a:t>
            </a:r>
            <a:r>
              <a:rPr sz="2400" dirty="0">
                <a:latin typeface="Verdana"/>
                <a:cs typeface="Verdana"/>
              </a:rPr>
              <a:t>the</a:t>
            </a:r>
            <a:r>
              <a:rPr sz="2400" spc="290" dirty="0">
                <a:latin typeface="Verdana"/>
                <a:cs typeface="Verdana"/>
              </a:rPr>
              <a:t> </a:t>
            </a:r>
            <a:r>
              <a:rPr sz="2400" spc="-10" dirty="0">
                <a:latin typeface="Verdana"/>
                <a:cs typeface="Verdana"/>
              </a:rPr>
              <a:t>risk.</a:t>
            </a:r>
            <a:endParaRPr sz="2400" dirty="0">
              <a:latin typeface="Verdana"/>
              <a:cs typeface="Verdana"/>
            </a:endParaRPr>
          </a:p>
        </p:txBody>
      </p:sp>
      <p:pic>
        <p:nvPicPr>
          <p:cNvPr id="3" name="object 8">
            <a:hlinkClick r:id="rId3" action="ppaction://hlinksldjump"/>
            <a:extLst>
              <a:ext uri="{FF2B5EF4-FFF2-40B4-BE49-F238E27FC236}">
                <a16:creationId xmlns:a16="http://schemas.microsoft.com/office/drawing/2014/main" id="{64CFFF7E-3FFB-B8A7-776E-B7612119403D}"/>
              </a:ext>
            </a:extLst>
          </p:cNvPr>
          <p:cNvPicPr/>
          <p:nvPr/>
        </p:nvPicPr>
        <p:blipFill>
          <a:blip r:embed="rId4"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sp>
        <p:nvSpPr>
          <p:cNvPr id="4" name="object 4"/>
          <p:cNvSpPr txBox="1"/>
          <p:nvPr/>
        </p:nvSpPr>
        <p:spPr>
          <a:xfrm>
            <a:off x="9603871" y="2096051"/>
            <a:ext cx="7632065" cy="5892800"/>
          </a:xfrm>
          <a:prstGeom prst="rect">
            <a:avLst/>
          </a:prstGeom>
        </p:spPr>
        <p:txBody>
          <a:bodyPr vert="horz" wrap="square" lIns="0" tIns="12700" rIns="0" bIns="0" rtlCol="0">
            <a:spAutoFit/>
          </a:bodyPr>
          <a:lstStyle/>
          <a:p>
            <a:pPr marL="12700" marR="32384">
              <a:lnSpc>
                <a:spcPct val="114599"/>
              </a:lnSpc>
              <a:spcBef>
                <a:spcPts val="100"/>
              </a:spcBef>
            </a:pPr>
            <a:r>
              <a:rPr sz="2400" spc="-95" dirty="0">
                <a:latin typeface="Verdana"/>
                <a:cs typeface="Verdana"/>
              </a:rPr>
              <a:t>The</a:t>
            </a:r>
            <a:r>
              <a:rPr sz="2400" spc="-114" dirty="0">
                <a:latin typeface="Verdana"/>
                <a:cs typeface="Verdana"/>
              </a:rPr>
              <a:t> </a:t>
            </a:r>
            <a:r>
              <a:rPr sz="2400" spc="-80" dirty="0">
                <a:latin typeface="Verdana"/>
                <a:cs typeface="Verdana"/>
              </a:rPr>
              <a:t>likelihood</a:t>
            </a:r>
            <a:r>
              <a:rPr sz="2400" spc="-114" dirty="0">
                <a:latin typeface="Verdana"/>
                <a:cs typeface="Verdana"/>
              </a:rPr>
              <a:t> </a:t>
            </a:r>
            <a:r>
              <a:rPr sz="2400" dirty="0">
                <a:latin typeface="Verdana"/>
                <a:cs typeface="Verdana"/>
              </a:rPr>
              <a:t>of</a:t>
            </a:r>
            <a:r>
              <a:rPr sz="2400" spc="-114" dirty="0">
                <a:latin typeface="Verdana"/>
                <a:cs typeface="Verdana"/>
              </a:rPr>
              <a:t> </a:t>
            </a:r>
            <a:r>
              <a:rPr sz="2400" spc="140" dirty="0">
                <a:latin typeface="Verdana"/>
                <a:cs typeface="Verdana"/>
              </a:rPr>
              <a:t>a</a:t>
            </a:r>
            <a:r>
              <a:rPr sz="2400" spc="-114" dirty="0">
                <a:latin typeface="Verdana"/>
                <a:cs typeface="Verdana"/>
              </a:rPr>
              <a:t> </a:t>
            </a:r>
            <a:r>
              <a:rPr sz="2400" spc="-160" dirty="0">
                <a:latin typeface="Verdana"/>
                <a:cs typeface="Verdana"/>
              </a:rPr>
              <a:t>risk</a:t>
            </a:r>
            <a:r>
              <a:rPr sz="2400" spc="-114" dirty="0">
                <a:latin typeface="Verdana"/>
                <a:cs typeface="Verdana"/>
              </a:rPr>
              <a:t> </a:t>
            </a:r>
            <a:r>
              <a:rPr sz="2400" spc="80" dirty="0">
                <a:latin typeface="Verdana"/>
                <a:cs typeface="Verdana"/>
              </a:rPr>
              <a:t>can</a:t>
            </a:r>
            <a:r>
              <a:rPr sz="2400" spc="-114" dirty="0">
                <a:latin typeface="Verdana"/>
                <a:cs typeface="Verdana"/>
              </a:rPr>
              <a:t> </a:t>
            </a:r>
            <a:r>
              <a:rPr sz="2400" spc="-65" dirty="0">
                <a:latin typeface="Verdana"/>
                <a:cs typeface="Verdana"/>
              </a:rPr>
              <a:t>then</a:t>
            </a:r>
            <a:r>
              <a:rPr sz="2400" spc="-114" dirty="0">
                <a:latin typeface="Verdana"/>
                <a:cs typeface="Verdana"/>
              </a:rPr>
              <a:t> </a:t>
            </a:r>
            <a:r>
              <a:rPr sz="2400" dirty="0">
                <a:latin typeface="Verdana"/>
                <a:cs typeface="Verdana"/>
              </a:rPr>
              <a:t>be</a:t>
            </a:r>
            <a:r>
              <a:rPr sz="2400" spc="-114" dirty="0">
                <a:latin typeface="Verdana"/>
                <a:cs typeface="Verdana"/>
              </a:rPr>
              <a:t> </a:t>
            </a:r>
            <a:r>
              <a:rPr sz="2400" spc="-25" dirty="0">
                <a:latin typeface="Verdana"/>
                <a:cs typeface="Verdana"/>
              </a:rPr>
              <a:t>determined</a:t>
            </a:r>
            <a:r>
              <a:rPr sz="2400" spc="-114" dirty="0">
                <a:latin typeface="Verdana"/>
                <a:cs typeface="Verdana"/>
              </a:rPr>
              <a:t> in </a:t>
            </a:r>
            <a:r>
              <a:rPr sz="2400" dirty="0">
                <a:latin typeface="Verdana"/>
                <a:cs typeface="Verdana"/>
              </a:rPr>
              <a:t>a </a:t>
            </a:r>
            <a:r>
              <a:rPr sz="2400" spc="-25" dirty="0">
                <a:latin typeface="Verdana"/>
                <a:cs typeface="Verdana"/>
              </a:rPr>
              <a:t>number</a:t>
            </a:r>
            <a:r>
              <a:rPr sz="2400" spc="-155" dirty="0">
                <a:latin typeface="Verdana"/>
                <a:cs typeface="Verdana"/>
              </a:rPr>
              <a:t> </a:t>
            </a:r>
            <a:r>
              <a:rPr sz="2400" dirty="0">
                <a:latin typeface="Verdana"/>
                <a:cs typeface="Verdana"/>
              </a:rPr>
              <a:t>of</a:t>
            </a:r>
            <a:r>
              <a:rPr sz="2400" spc="-150" dirty="0">
                <a:latin typeface="Verdana"/>
                <a:cs typeface="Verdana"/>
              </a:rPr>
              <a:t> </a:t>
            </a:r>
            <a:r>
              <a:rPr sz="2400" spc="-55" dirty="0">
                <a:latin typeface="Verdana"/>
                <a:cs typeface="Verdana"/>
              </a:rPr>
              <a:t>different</a:t>
            </a:r>
            <a:r>
              <a:rPr sz="2400" spc="-150" dirty="0">
                <a:latin typeface="Verdana"/>
                <a:cs typeface="Verdana"/>
              </a:rPr>
              <a:t> </a:t>
            </a:r>
            <a:r>
              <a:rPr sz="2400" spc="-10" dirty="0">
                <a:latin typeface="Verdana"/>
                <a:cs typeface="Verdana"/>
              </a:rPr>
              <a:t>ways:</a:t>
            </a:r>
            <a:endParaRPr sz="2400">
              <a:latin typeface="Verdana"/>
              <a:cs typeface="Verdana"/>
            </a:endParaRPr>
          </a:p>
          <a:p>
            <a:pPr marL="530225" marR="27940" indent="-317500">
              <a:lnSpc>
                <a:spcPct val="114599"/>
              </a:lnSpc>
              <a:buAutoNum type="arabicPeriod"/>
              <a:tabLst>
                <a:tab pos="530225" algn="l"/>
              </a:tabLst>
            </a:pPr>
            <a:r>
              <a:rPr sz="2400" spc="-60" dirty="0">
                <a:latin typeface="Verdana"/>
                <a:cs typeface="Verdana"/>
              </a:rPr>
              <a:t>Quantitatively:</a:t>
            </a:r>
            <a:r>
              <a:rPr sz="2400" spc="-140" dirty="0">
                <a:latin typeface="Verdana"/>
                <a:cs typeface="Verdana"/>
              </a:rPr>
              <a:t> </a:t>
            </a:r>
            <a:r>
              <a:rPr sz="2400" spc="-95" dirty="0">
                <a:latin typeface="Verdana"/>
                <a:cs typeface="Verdana"/>
              </a:rPr>
              <a:t>The</a:t>
            </a:r>
            <a:r>
              <a:rPr sz="2400" spc="-125" dirty="0">
                <a:latin typeface="Verdana"/>
                <a:cs typeface="Verdana"/>
              </a:rPr>
              <a:t> </a:t>
            </a:r>
            <a:r>
              <a:rPr sz="2400" spc="-80" dirty="0">
                <a:latin typeface="Verdana"/>
                <a:cs typeface="Verdana"/>
              </a:rPr>
              <a:t>likelihood</a:t>
            </a:r>
            <a:r>
              <a:rPr sz="2400" spc="-135" dirty="0">
                <a:latin typeface="Verdana"/>
                <a:cs typeface="Verdana"/>
              </a:rPr>
              <a:t> </a:t>
            </a:r>
            <a:r>
              <a:rPr sz="2400" dirty="0">
                <a:latin typeface="Verdana"/>
                <a:cs typeface="Verdana"/>
              </a:rPr>
              <a:t>of</a:t>
            </a:r>
            <a:r>
              <a:rPr sz="2400" spc="-130" dirty="0">
                <a:latin typeface="Verdana"/>
                <a:cs typeface="Verdana"/>
              </a:rPr>
              <a:t> </a:t>
            </a:r>
            <a:r>
              <a:rPr sz="2400" spc="-55" dirty="0">
                <a:latin typeface="Verdana"/>
                <a:cs typeface="Verdana"/>
              </a:rPr>
              <a:t>the</a:t>
            </a:r>
            <a:r>
              <a:rPr sz="2400" spc="-135" dirty="0">
                <a:latin typeface="Verdana"/>
                <a:cs typeface="Verdana"/>
              </a:rPr>
              <a:t> </a:t>
            </a:r>
            <a:r>
              <a:rPr sz="2400" spc="-20" dirty="0">
                <a:latin typeface="Verdana"/>
                <a:cs typeface="Verdana"/>
              </a:rPr>
              <a:t>risk </a:t>
            </a:r>
            <a:r>
              <a:rPr sz="2400" spc="-10" dirty="0">
                <a:latin typeface="Verdana"/>
                <a:cs typeface="Verdana"/>
              </a:rPr>
              <a:t>occurring</a:t>
            </a:r>
            <a:r>
              <a:rPr sz="2400" spc="-150" dirty="0">
                <a:latin typeface="Verdana"/>
                <a:cs typeface="Verdana"/>
              </a:rPr>
              <a:t> </a:t>
            </a:r>
            <a:r>
              <a:rPr sz="2400" spc="-75" dirty="0">
                <a:latin typeface="Verdana"/>
                <a:cs typeface="Verdana"/>
              </a:rPr>
              <a:t>is</a:t>
            </a:r>
            <a:r>
              <a:rPr sz="2400" spc="-140" dirty="0">
                <a:latin typeface="Verdana"/>
                <a:cs typeface="Verdana"/>
              </a:rPr>
              <a:t> </a:t>
            </a:r>
            <a:r>
              <a:rPr sz="2400" spc="-40" dirty="0">
                <a:latin typeface="Verdana"/>
                <a:cs typeface="Verdana"/>
              </a:rPr>
              <a:t>expressed</a:t>
            </a:r>
            <a:r>
              <a:rPr sz="2400" spc="-135" dirty="0">
                <a:latin typeface="Verdana"/>
                <a:cs typeface="Verdana"/>
              </a:rPr>
              <a:t> </a:t>
            </a:r>
            <a:r>
              <a:rPr sz="2400" spc="-114" dirty="0">
                <a:latin typeface="Verdana"/>
                <a:cs typeface="Verdana"/>
              </a:rPr>
              <a:t>in</a:t>
            </a:r>
            <a:r>
              <a:rPr sz="2400" spc="-125" dirty="0">
                <a:latin typeface="Verdana"/>
                <a:cs typeface="Verdana"/>
              </a:rPr>
              <a:t> </a:t>
            </a:r>
            <a:r>
              <a:rPr sz="2400" spc="-25" dirty="0">
                <a:latin typeface="Verdana"/>
                <a:cs typeface="Verdana"/>
              </a:rPr>
              <a:t>numbers</a:t>
            </a:r>
            <a:r>
              <a:rPr sz="2400" spc="-135" dirty="0">
                <a:latin typeface="Verdana"/>
                <a:cs typeface="Verdana"/>
              </a:rPr>
              <a:t> </a:t>
            </a:r>
            <a:r>
              <a:rPr sz="2400" spc="-45" dirty="0">
                <a:latin typeface="Verdana"/>
                <a:cs typeface="Verdana"/>
              </a:rPr>
              <a:t>that</a:t>
            </a:r>
            <a:r>
              <a:rPr sz="2400" spc="-140" dirty="0">
                <a:latin typeface="Verdana"/>
                <a:cs typeface="Verdana"/>
              </a:rPr>
              <a:t> </a:t>
            </a:r>
            <a:r>
              <a:rPr sz="2400" spc="-10" dirty="0">
                <a:latin typeface="Verdana"/>
                <a:cs typeface="Verdana"/>
              </a:rPr>
              <a:t>identify </a:t>
            </a:r>
            <a:r>
              <a:rPr sz="2400" spc="-55" dirty="0">
                <a:latin typeface="Verdana"/>
                <a:cs typeface="Verdana"/>
              </a:rPr>
              <a:t>the</a:t>
            </a:r>
            <a:r>
              <a:rPr sz="2400" spc="-160" dirty="0">
                <a:latin typeface="Verdana"/>
                <a:cs typeface="Verdana"/>
              </a:rPr>
              <a:t> </a:t>
            </a:r>
            <a:r>
              <a:rPr sz="2400" spc="-45" dirty="0">
                <a:latin typeface="Verdana"/>
                <a:cs typeface="Verdana"/>
              </a:rPr>
              <a:t>probability</a:t>
            </a:r>
            <a:r>
              <a:rPr sz="2400" spc="-145" dirty="0">
                <a:latin typeface="Verdana"/>
                <a:cs typeface="Verdana"/>
              </a:rPr>
              <a:t> </a:t>
            </a:r>
            <a:r>
              <a:rPr sz="2400" dirty="0">
                <a:latin typeface="Verdana"/>
                <a:cs typeface="Verdana"/>
              </a:rPr>
              <a:t>of</a:t>
            </a:r>
            <a:r>
              <a:rPr sz="2400" spc="-140" dirty="0">
                <a:latin typeface="Verdana"/>
                <a:cs typeface="Verdana"/>
              </a:rPr>
              <a:t> </a:t>
            </a:r>
            <a:r>
              <a:rPr sz="2400" spc="-55" dirty="0">
                <a:latin typeface="Verdana"/>
                <a:cs typeface="Verdana"/>
              </a:rPr>
              <a:t>the</a:t>
            </a:r>
            <a:r>
              <a:rPr sz="2400" spc="-145" dirty="0">
                <a:latin typeface="Verdana"/>
                <a:cs typeface="Verdana"/>
              </a:rPr>
              <a:t> </a:t>
            </a:r>
            <a:r>
              <a:rPr sz="2400" spc="-160" dirty="0">
                <a:latin typeface="Verdana"/>
                <a:cs typeface="Verdana"/>
              </a:rPr>
              <a:t>risk</a:t>
            </a:r>
            <a:r>
              <a:rPr sz="2400" spc="-125" dirty="0">
                <a:latin typeface="Verdana"/>
                <a:cs typeface="Verdana"/>
              </a:rPr>
              <a:t> </a:t>
            </a:r>
            <a:r>
              <a:rPr sz="2400" spc="-45" dirty="0">
                <a:latin typeface="Verdana"/>
                <a:cs typeface="Verdana"/>
              </a:rPr>
              <a:t>occurring.</a:t>
            </a:r>
            <a:r>
              <a:rPr sz="2400" spc="-140" dirty="0">
                <a:latin typeface="Verdana"/>
                <a:cs typeface="Verdana"/>
              </a:rPr>
              <a:t> </a:t>
            </a:r>
            <a:r>
              <a:rPr sz="2400" spc="-10" dirty="0">
                <a:latin typeface="Verdana"/>
                <a:cs typeface="Verdana"/>
              </a:rPr>
              <a:t>These </a:t>
            </a:r>
            <a:r>
              <a:rPr sz="2400" spc="-70" dirty="0">
                <a:latin typeface="Verdana"/>
                <a:cs typeface="Verdana"/>
              </a:rPr>
              <a:t>likelihoods</a:t>
            </a:r>
            <a:r>
              <a:rPr sz="2400" spc="-100" dirty="0">
                <a:latin typeface="Verdana"/>
                <a:cs typeface="Verdana"/>
              </a:rPr>
              <a:t> </a:t>
            </a:r>
            <a:r>
              <a:rPr sz="2400" dirty="0">
                <a:latin typeface="Verdana"/>
                <a:cs typeface="Verdana"/>
              </a:rPr>
              <a:t>may</a:t>
            </a:r>
            <a:r>
              <a:rPr sz="2400" spc="-95" dirty="0">
                <a:latin typeface="Verdana"/>
                <a:cs typeface="Verdana"/>
              </a:rPr>
              <a:t> </a:t>
            </a:r>
            <a:r>
              <a:rPr sz="2400" dirty="0">
                <a:latin typeface="Verdana"/>
                <a:cs typeface="Verdana"/>
              </a:rPr>
              <a:t>be</a:t>
            </a:r>
            <a:r>
              <a:rPr sz="2400" spc="-95" dirty="0">
                <a:latin typeface="Verdana"/>
                <a:cs typeface="Verdana"/>
              </a:rPr>
              <a:t> </a:t>
            </a:r>
            <a:r>
              <a:rPr sz="2400" spc="-40" dirty="0">
                <a:latin typeface="Verdana"/>
                <a:cs typeface="Verdana"/>
              </a:rPr>
              <a:t>expressed</a:t>
            </a:r>
            <a:r>
              <a:rPr sz="2400" spc="-95" dirty="0">
                <a:latin typeface="Verdana"/>
                <a:cs typeface="Verdana"/>
              </a:rPr>
              <a:t> </a:t>
            </a:r>
            <a:r>
              <a:rPr sz="2400" spc="65" dirty="0">
                <a:latin typeface="Verdana"/>
                <a:cs typeface="Verdana"/>
              </a:rPr>
              <a:t>as</a:t>
            </a:r>
            <a:r>
              <a:rPr sz="2400" spc="-95" dirty="0">
                <a:latin typeface="Verdana"/>
                <a:cs typeface="Verdana"/>
              </a:rPr>
              <a:t> </a:t>
            </a:r>
            <a:r>
              <a:rPr sz="2400" spc="-10" dirty="0">
                <a:latin typeface="Verdana"/>
                <a:cs typeface="Verdana"/>
              </a:rPr>
              <a:t>percentages, </a:t>
            </a:r>
            <a:r>
              <a:rPr sz="2400" spc="-20" dirty="0">
                <a:latin typeface="Verdana"/>
                <a:cs typeface="Verdana"/>
              </a:rPr>
              <a:t>fractions</a:t>
            </a:r>
            <a:r>
              <a:rPr sz="2400" spc="-125" dirty="0">
                <a:latin typeface="Verdana"/>
                <a:cs typeface="Verdana"/>
              </a:rPr>
              <a:t> </a:t>
            </a:r>
            <a:r>
              <a:rPr sz="2400" spc="-65" dirty="0">
                <a:latin typeface="Verdana"/>
                <a:cs typeface="Verdana"/>
              </a:rPr>
              <a:t>or</a:t>
            </a:r>
            <a:r>
              <a:rPr sz="2400" spc="-120" dirty="0">
                <a:latin typeface="Verdana"/>
                <a:cs typeface="Verdana"/>
              </a:rPr>
              <a:t> </a:t>
            </a:r>
            <a:r>
              <a:rPr sz="2400" spc="-40" dirty="0">
                <a:latin typeface="Verdana"/>
                <a:cs typeface="Verdana"/>
              </a:rPr>
              <a:t>ratios</a:t>
            </a:r>
            <a:r>
              <a:rPr sz="2400" spc="-120" dirty="0">
                <a:latin typeface="Verdana"/>
                <a:cs typeface="Verdana"/>
              </a:rPr>
              <a:t> </a:t>
            </a:r>
            <a:r>
              <a:rPr sz="2400" spc="-65" dirty="0">
                <a:latin typeface="Verdana"/>
                <a:cs typeface="Verdana"/>
              </a:rPr>
              <a:t>or</a:t>
            </a:r>
            <a:r>
              <a:rPr sz="2400" spc="-120" dirty="0">
                <a:latin typeface="Verdana"/>
                <a:cs typeface="Verdana"/>
              </a:rPr>
              <a:t> </a:t>
            </a:r>
            <a:r>
              <a:rPr sz="2400" spc="140" dirty="0">
                <a:latin typeface="Verdana"/>
                <a:cs typeface="Verdana"/>
              </a:rPr>
              <a:t>a</a:t>
            </a:r>
            <a:r>
              <a:rPr sz="2400" spc="-120" dirty="0">
                <a:latin typeface="Verdana"/>
                <a:cs typeface="Verdana"/>
              </a:rPr>
              <a:t> </a:t>
            </a:r>
            <a:r>
              <a:rPr sz="2400" spc="-85" dirty="0">
                <a:latin typeface="Verdana"/>
                <a:cs typeface="Verdana"/>
              </a:rPr>
              <a:t>ranking</a:t>
            </a:r>
            <a:r>
              <a:rPr sz="2400" spc="-120" dirty="0">
                <a:latin typeface="Verdana"/>
                <a:cs typeface="Verdana"/>
              </a:rPr>
              <a:t> </a:t>
            </a:r>
            <a:r>
              <a:rPr sz="2400" spc="-10" dirty="0">
                <a:latin typeface="Verdana"/>
                <a:cs typeface="Verdana"/>
              </a:rPr>
              <a:t>between</a:t>
            </a:r>
            <a:r>
              <a:rPr sz="2400" spc="-120" dirty="0">
                <a:latin typeface="Verdana"/>
                <a:cs typeface="Verdana"/>
              </a:rPr>
              <a:t> </a:t>
            </a:r>
            <a:r>
              <a:rPr sz="2400" dirty="0">
                <a:latin typeface="Verdana"/>
                <a:cs typeface="Verdana"/>
              </a:rPr>
              <a:t>0</a:t>
            </a:r>
            <a:r>
              <a:rPr sz="2400" spc="-120" dirty="0">
                <a:latin typeface="Verdana"/>
                <a:cs typeface="Verdana"/>
              </a:rPr>
              <a:t> </a:t>
            </a:r>
            <a:r>
              <a:rPr sz="2400" dirty="0">
                <a:latin typeface="Verdana"/>
                <a:cs typeface="Verdana"/>
              </a:rPr>
              <a:t>and</a:t>
            </a:r>
            <a:r>
              <a:rPr sz="2400" spc="-120" dirty="0">
                <a:latin typeface="Verdana"/>
                <a:cs typeface="Verdana"/>
              </a:rPr>
              <a:t> </a:t>
            </a:r>
            <a:r>
              <a:rPr sz="2400" spc="-655" dirty="0">
                <a:latin typeface="Verdana"/>
                <a:cs typeface="Verdana"/>
              </a:rPr>
              <a:t>1.</a:t>
            </a:r>
            <a:endParaRPr sz="2400">
              <a:latin typeface="Verdana"/>
              <a:cs typeface="Verdana"/>
            </a:endParaRPr>
          </a:p>
          <a:p>
            <a:pPr marL="530225" marR="370840" indent="-318135">
              <a:lnSpc>
                <a:spcPct val="114599"/>
              </a:lnSpc>
              <a:buAutoNum type="arabicPeriod"/>
              <a:tabLst>
                <a:tab pos="530225" algn="l"/>
              </a:tabLst>
            </a:pPr>
            <a:r>
              <a:rPr sz="2400" spc="-90" dirty="0">
                <a:latin typeface="Verdana"/>
                <a:cs typeface="Verdana"/>
              </a:rPr>
              <a:t>Ranking:</a:t>
            </a:r>
            <a:r>
              <a:rPr sz="2400" spc="-125" dirty="0">
                <a:latin typeface="Verdana"/>
                <a:cs typeface="Verdana"/>
              </a:rPr>
              <a:t> </a:t>
            </a:r>
            <a:r>
              <a:rPr sz="2400" spc="-280" dirty="0">
                <a:latin typeface="Verdana"/>
                <a:cs typeface="Verdana"/>
              </a:rPr>
              <a:t>If</a:t>
            </a:r>
            <a:r>
              <a:rPr sz="2400" spc="-125" dirty="0">
                <a:latin typeface="Verdana"/>
                <a:cs typeface="Verdana"/>
              </a:rPr>
              <a:t> </a:t>
            </a:r>
            <a:r>
              <a:rPr sz="2400" spc="140" dirty="0">
                <a:latin typeface="Verdana"/>
                <a:cs typeface="Verdana"/>
              </a:rPr>
              <a:t>a</a:t>
            </a:r>
            <a:r>
              <a:rPr sz="2400" spc="-125" dirty="0">
                <a:latin typeface="Verdana"/>
                <a:cs typeface="Verdana"/>
              </a:rPr>
              <a:t> </a:t>
            </a:r>
            <a:r>
              <a:rPr sz="2400" spc="-25" dirty="0">
                <a:latin typeface="Verdana"/>
                <a:cs typeface="Verdana"/>
              </a:rPr>
              <a:t>number</a:t>
            </a:r>
            <a:r>
              <a:rPr sz="2400" spc="-125" dirty="0">
                <a:latin typeface="Verdana"/>
                <a:cs typeface="Verdana"/>
              </a:rPr>
              <a:t> </a:t>
            </a:r>
            <a:r>
              <a:rPr sz="2400" dirty="0">
                <a:latin typeface="Verdana"/>
                <a:cs typeface="Verdana"/>
              </a:rPr>
              <a:t>of</a:t>
            </a:r>
            <a:r>
              <a:rPr sz="2400" spc="-125" dirty="0">
                <a:latin typeface="Verdana"/>
                <a:cs typeface="Verdana"/>
              </a:rPr>
              <a:t> </a:t>
            </a:r>
            <a:r>
              <a:rPr sz="2400" spc="-10" dirty="0">
                <a:latin typeface="Verdana"/>
                <a:cs typeface="Verdana"/>
              </a:rPr>
              <a:t>hazards</a:t>
            </a:r>
            <a:r>
              <a:rPr sz="2400" spc="-125" dirty="0">
                <a:latin typeface="Verdana"/>
                <a:cs typeface="Verdana"/>
              </a:rPr>
              <a:t> </a:t>
            </a:r>
            <a:r>
              <a:rPr sz="2400" spc="-65" dirty="0">
                <a:latin typeface="Verdana"/>
                <a:cs typeface="Verdana"/>
              </a:rPr>
              <a:t>or</a:t>
            </a:r>
            <a:r>
              <a:rPr sz="2400" spc="-125" dirty="0">
                <a:latin typeface="Verdana"/>
                <a:cs typeface="Verdana"/>
              </a:rPr>
              <a:t> </a:t>
            </a:r>
            <a:r>
              <a:rPr sz="2400" spc="-130" dirty="0">
                <a:latin typeface="Verdana"/>
                <a:cs typeface="Verdana"/>
              </a:rPr>
              <a:t>risks</a:t>
            </a:r>
            <a:r>
              <a:rPr sz="2400" spc="-125" dirty="0">
                <a:latin typeface="Verdana"/>
                <a:cs typeface="Verdana"/>
              </a:rPr>
              <a:t> </a:t>
            </a:r>
            <a:r>
              <a:rPr sz="2400" spc="-20" dirty="0">
                <a:latin typeface="Verdana"/>
                <a:cs typeface="Verdana"/>
              </a:rPr>
              <a:t>have </a:t>
            </a:r>
            <a:r>
              <a:rPr sz="2400" dirty="0">
                <a:latin typeface="Verdana"/>
                <a:cs typeface="Verdana"/>
              </a:rPr>
              <a:t>been</a:t>
            </a:r>
            <a:r>
              <a:rPr sz="2400" spc="-114" dirty="0">
                <a:latin typeface="Verdana"/>
                <a:cs typeface="Verdana"/>
              </a:rPr>
              <a:t> </a:t>
            </a:r>
            <a:r>
              <a:rPr sz="2400" spc="-45" dirty="0">
                <a:latin typeface="Verdana"/>
                <a:cs typeface="Verdana"/>
              </a:rPr>
              <a:t>identified</a:t>
            </a:r>
            <a:r>
              <a:rPr sz="2400" spc="-114" dirty="0">
                <a:latin typeface="Verdana"/>
                <a:cs typeface="Verdana"/>
              </a:rPr>
              <a:t> </a:t>
            </a:r>
            <a:r>
              <a:rPr sz="2400" spc="-80" dirty="0">
                <a:latin typeface="Verdana"/>
                <a:cs typeface="Verdana"/>
              </a:rPr>
              <a:t>they</a:t>
            </a:r>
            <a:r>
              <a:rPr sz="2400" spc="-114" dirty="0">
                <a:latin typeface="Verdana"/>
                <a:cs typeface="Verdana"/>
              </a:rPr>
              <a:t> </a:t>
            </a:r>
            <a:r>
              <a:rPr sz="2400" spc="80" dirty="0">
                <a:latin typeface="Verdana"/>
                <a:cs typeface="Verdana"/>
              </a:rPr>
              <a:t>can</a:t>
            </a:r>
            <a:r>
              <a:rPr sz="2400" spc="-110" dirty="0">
                <a:latin typeface="Verdana"/>
                <a:cs typeface="Verdana"/>
              </a:rPr>
              <a:t> </a:t>
            </a:r>
            <a:r>
              <a:rPr sz="2400" dirty="0">
                <a:latin typeface="Verdana"/>
                <a:cs typeface="Verdana"/>
              </a:rPr>
              <a:t>be</a:t>
            </a:r>
            <a:r>
              <a:rPr sz="2400" spc="-114" dirty="0">
                <a:latin typeface="Verdana"/>
                <a:cs typeface="Verdana"/>
              </a:rPr>
              <a:t> </a:t>
            </a:r>
            <a:r>
              <a:rPr sz="2400" spc="-50" dirty="0">
                <a:latin typeface="Verdana"/>
                <a:cs typeface="Verdana"/>
              </a:rPr>
              <a:t>ranked</a:t>
            </a:r>
            <a:r>
              <a:rPr sz="2400" spc="-114" dirty="0">
                <a:latin typeface="Verdana"/>
                <a:cs typeface="Verdana"/>
              </a:rPr>
              <a:t> </a:t>
            </a:r>
            <a:r>
              <a:rPr sz="2400" spc="-30" dirty="0">
                <a:latin typeface="Verdana"/>
                <a:cs typeface="Verdana"/>
              </a:rPr>
              <a:t>from</a:t>
            </a:r>
            <a:r>
              <a:rPr sz="2400" spc="-114" dirty="0">
                <a:latin typeface="Verdana"/>
                <a:cs typeface="Verdana"/>
              </a:rPr>
              <a:t> </a:t>
            </a:r>
            <a:r>
              <a:rPr sz="2400" spc="-25" dirty="0">
                <a:latin typeface="Verdana"/>
                <a:cs typeface="Verdana"/>
              </a:rPr>
              <a:t>the </a:t>
            </a:r>
            <a:r>
              <a:rPr sz="2400" dirty="0">
                <a:latin typeface="Verdana"/>
                <a:cs typeface="Verdana"/>
              </a:rPr>
              <a:t>most</a:t>
            </a:r>
            <a:r>
              <a:rPr sz="2400" spc="-160" dirty="0">
                <a:latin typeface="Verdana"/>
                <a:cs typeface="Verdana"/>
              </a:rPr>
              <a:t> </a:t>
            </a:r>
            <a:r>
              <a:rPr sz="2400" spc="-145" dirty="0">
                <a:latin typeface="Verdana"/>
                <a:cs typeface="Verdana"/>
              </a:rPr>
              <a:t>likely</a:t>
            </a:r>
            <a:r>
              <a:rPr sz="2400" spc="-125" dirty="0">
                <a:latin typeface="Verdana"/>
                <a:cs typeface="Verdana"/>
              </a:rPr>
              <a:t> </a:t>
            </a:r>
            <a:r>
              <a:rPr sz="2400" spc="-10" dirty="0">
                <a:latin typeface="Verdana"/>
                <a:cs typeface="Verdana"/>
              </a:rPr>
              <a:t>to</a:t>
            </a:r>
            <a:r>
              <a:rPr sz="2400" spc="-145" dirty="0">
                <a:latin typeface="Verdana"/>
                <a:cs typeface="Verdana"/>
              </a:rPr>
              <a:t> </a:t>
            </a:r>
            <a:r>
              <a:rPr sz="2400" dirty="0">
                <a:latin typeface="Verdana"/>
                <a:cs typeface="Verdana"/>
              </a:rPr>
              <a:t>occur</a:t>
            </a:r>
            <a:r>
              <a:rPr sz="2400" spc="-140" dirty="0">
                <a:latin typeface="Verdana"/>
                <a:cs typeface="Verdana"/>
              </a:rPr>
              <a:t> </a:t>
            </a:r>
            <a:r>
              <a:rPr sz="2400" spc="-10" dirty="0">
                <a:latin typeface="Verdana"/>
                <a:cs typeface="Verdana"/>
              </a:rPr>
              <a:t>to</a:t>
            </a:r>
            <a:r>
              <a:rPr sz="2400" spc="-145" dirty="0">
                <a:latin typeface="Verdana"/>
                <a:cs typeface="Verdana"/>
              </a:rPr>
              <a:t> </a:t>
            </a:r>
            <a:r>
              <a:rPr sz="2400" spc="-55" dirty="0">
                <a:latin typeface="Verdana"/>
                <a:cs typeface="Verdana"/>
              </a:rPr>
              <a:t>the</a:t>
            </a:r>
            <a:r>
              <a:rPr sz="2400" spc="-140" dirty="0">
                <a:latin typeface="Verdana"/>
                <a:cs typeface="Verdana"/>
              </a:rPr>
              <a:t> </a:t>
            </a:r>
            <a:r>
              <a:rPr sz="2400" spc="-10" dirty="0">
                <a:latin typeface="Verdana"/>
                <a:cs typeface="Verdana"/>
              </a:rPr>
              <a:t>least</a:t>
            </a:r>
            <a:r>
              <a:rPr sz="2400" spc="-145" dirty="0">
                <a:latin typeface="Verdana"/>
                <a:cs typeface="Verdana"/>
              </a:rPr>
              <a:t> </a:t>
            </a:r>
            <a:r>
              <a:rPr sz="2400" spc="-20" dirty="0">
                <a:latin typeface="Verdana"/>
                <a:cs typeface="Verdana"/>
              </a:rPr>
              <a:t>likely.</a:t>
            </a:r>
            <a:endParaRPr sz="2400">
              <a:latin typeface="Verdana"/>
              <a:cs typeface="Verdana"/>
            </a:endParaRPr>
          </a:p>
          <a:p>
            <a:pPr marL="530225" marR="5080" indent="-318135">
              <a:lnSpc>
                <a:spcPct val="114599"/>
              </a:lnSpc>
              <a:buAutoNum type="arabicPeriod"/>
              <a:tabLst>
                <a:tab pos="530225" algn="l"/>
              </a:tabLst>
            </a:pPr>
            <a:r>
              <a:rPr sz="2400" spc="-60" dirty="0">
                <a:latin typeface="Verdana"/>
                <a:cs typeface="Verdana"/>
              </a:rPr>
              <a:t>Qualitatively:</a:t>
            </a:r>
            <a:r>
              <a:rPr sz="2400" spc="-125" dirty="0">
                <a:latin typeface="Verdana"/>
                <a:cs typeface="Verdana"/>
              </a:rPr>
              <a:t> </a:t>
            </a:r>
            <a:r>
              <a:rPr sz="2400" spc="-95" dirty="0">
                <a:latin typeface="Verdana"/>
                <a:cs typeface="Verdana"/>
              </a:rPr>
              <a:t>The</a:t>
            </a:r>
            <a:r>
              <a:rPr sz="2400" spc="-120" dirty="0">
                <a:latin typeface="Verdana"/>
                <a:cs typeface="Verdana"/>
              </a:rPr>
              <a:t> </a:t>
            </a:r>
            <a:r>
              <a:rPr sz="2400" spc="-80" dirty="0">
                <a:latin typeface="Verdana"/>
                <a:cs typeface="Verdana"/>
              </a:rPr>
              <a:t>likelihood</a:t>
            </a:r>
            <a:r>
              <a:rPr sz="2400" spc="-120" dirty="0">
                <a:latin typeface="Verdana"/>
                <a:cs typeface="Verdana"/>
              </a:rPr>
              <a:t> </a:t>
            </a:r>
            <a:r>
              <a:rPr sz="2400" dirty="0">
                <a:latin typeface="Verdana"/>
                <a:cs typeface="Verdana"/>
              </a:rPr>
              <a:t>of</a:t>
            </a:r>
            <a:r>
              <a:rPr sz="2400" spc="-120" dirty="0">
                <a:latin typeface="Verdana"/>
                <a:cs typeface="Verdana"/>
              </a:rPr>
              <a:t> </a:t>
            </a:r>
            <a:r>
              <a:rPr sz="2400" spc="-55" dirty="0">
                <a:latin typeface="Verdana"/>
                <a:cs typeface="Verdana"/>
              </a:rPr>
              <a:t>the</a:t>
            </a:r>
            <a:r>
              <a:rPr sz="2400" spc="-120" dirty="0">
                <a:latin typeface="Verdana"/>
                <a:cs typeface="Verdana"/>
              </a:rPr>
              <a:t> </a:t>
            </a:r>
            <a:r>
              <a:rPr sz="2400" spc="-160" dirty="0">
                <a:latin typeface="Verdana"/>
                <a:cs typeface="Verdana"/>
              </a:rPr>
              <a:t>risk</a:t>
            </a:r>
            <a:r>
              <a:rPr sz="2400" spc="-125" dirty="0">
                <a:latin typeface="Verdana"/>
                <a:cs typeface="Verdana"/>
              </a:rPr>
              <a:t> </a:t>
            </a:r>
            <a:r>
              <a:rPr sz="2400" spc="-10" dirty="0">
                <a:latin typeface="Verdana"/>
                <a:cs typeface="Verdana"/>
              </a:rPr>
              <a:t>occurring </a:t>
            </a:r>
            <a:r>
              <a:rPr sz="2400" spc="-75" dirty="0">
                <a:latin typeface="Verdana"/>
                <a:cs typeface="Verdana"/>
              </a:rPr>
              <a:t>is</a:t>
            </a:r>
            <a:r>
              <a:rPr sz="2400" spc="-114" dirty="0">
                <a:latin typeface="Verdana"/>
                <a:cs typeface="Verdana"/>
              </a:rPr>
              <a:t> </a:t>
            </a:r>
            <a:r>
              <a:rPr sz="2400" dirty="0">
                <a:latin typeface="Verdana"/>
                <a:cs typeface="Verdana"/>
              </a:rPr>
              <a:t>categorised</a:t>
            </a:r>
            <a:r>
              <a:rPr sz="2400" spc="-114" dirty="0">
                <a:latin typeface="Verdana"/>
                <a:cs typeface="Verdana"/>
              </a:rPr>
              <a:t> </a:t>
            </a:r>
            <a:r>
              <a:rPr sz="2400" spc="-30" dirty="0">
                <a:latin typeface="Verdana"/>
                <a:cs typeface="Verdana"/>
              </a:rPr>
              <a:t>using</a:t>
            </a:r>
            <a:r>
              <a:rPr sz="2400" spc="-110" dirty="0">
                <a:latin typeface="Verdana"/>
                <a:cs typeface="Verdana"/>
              </a:rPr>
              <a:t> </a:t>
            </a:r>
            <a:r>
              <a:rPr sz="2400" spc="-35" dirty="0">
                <a:latin typeface="Verdana"/>
                <a:cs typeface="Verdana"/>
              </a:rPr>
              <a:t>descriptive</a:t>
            </a:r>
            <a:r>
              <a:rPr sz="2400" spc="-114" dirty="0">
                <a:latin typeface="Verdana"/>
                <a:cs typeface="Verdana"/>
              </a:rPr>
              <a:t> </a:t>
            </a:r>
            <a:r>
              <a:rPr sz="2400" spc="-20" dirty="0">
                <a:latin typeface="Verdana"/>
                <a:cs typeface="Verdana"/>
              </a:rPr>
              <a:t>words</a:t>
            </a:r>
            <a:r>
              <a:rPr sz="2400" spc="-110" dirty="0">
                <a:latin typeface="Verdana"/>
                <a:cs typeface="Verdana"/>
              </a:rPr>
              <a:t> </a:t>
            </a:r>
            <a:r>
              <a:rPr sz="2400" spc="-160" dirty="0">
                <a:latin typeface="Verdana"/>
                <a:cs typeface="Verdana"/>
              </a:rPr>
              <a:t>e.g.</a:t>
            </a:r>
            <a:r>
              <a:rPr sz="2400" spc="-114" dirty="0">
                <a:latin typeface="Verdana"/>
                <a:cs typeface="Verdana"/>
              </a:rPr>
              <a:t> </a:t>
            </a:r>
            <a:r>
              <a:rPr sz="2400" spc="-110" dirty="0">
                <a:latin typeface="Verdana"/>
                <a:cs typeface="Verdana"/>
              </a:rPr>
              <a:t>high, </a:t>
            </a:r>
            <a:r>
              <a:rPr sz="2400" spc="-65" dirty="0">
                <a:latin typeface="Verdana"/>
                <a:cs typeface="Verdana"/>
              </a:rPr>
              <a:t>medium,</a:t>
            </a:r>
            <a:r>
              <a:rPr sz="2400" spc="-85" dirty="0">
                <a:latin typeface="Verdana"/>
                <a:cs typeface="Verdana"/>
              </a:rPr>
              <a:t> </a:t>
            </a:r>
            <a:r>
              <a:rPr sz="2400" spc="-170" dirty="0">
                <a:latin typeface="Verdana"/>
                <a:cs typeface="Verdana"/>
              </a:rPr>
              <a:t>low,</a:t>
            </a:r>
            <a:r>
              <a:rPr sz="2400" spc="-85" dirty="0">
                <a:latin typeface="Verdana"/>
                <a:cs typeface="Verdana"/>
              </a:rPr>
              <a:t> </a:t>
            </a:r>
            <a:r>
              <a:rPr sz="2400" spc="-135" dirty="0">
                <a:latin typeface="Verdana"/>
                <a:cs typeface="Verdana"/>
              </a:rPr>
              <a:t>rarely,</a:t>
            </a:r>
            <a:r>
              <a:rPr sz="2400" spc="-85" dirty="0">
                <a:latin typeface="Verdana"/>
                <a:cs typeface="Verdana"/>
              </a:rPr>
              <a:t> </a:t>
            </a:r>
            <a:r>
              <a:rPr sz="2400" dirty="0">
                <a:latin typeface="Verdana"/>
                <a:cs typeface="Verdana"/>
              </a:rPr>
              <a:t>moderate</a:t>
            </a:r>
            <a:r>
              <a:rPr sz="2400" spc="-85" dirty="0">
                <a:latin typeface="Verdana"/>
                <a:cs typeface="Verdana"/>
              </a:rPr>
              <a:t> </a:t>
            </a:r>
            <a:r>
              <a:rPr sz="2400" dirty="0">
                <a:latin typeface="Verdana"/>
                <a:cs typeface="Verdana"/>
              </a:rPr>
              <a:t>and</a:t>
            </a:r>
            <a:r>
              <a:rPr sz="2400" spc="-85" dirty="0">
                <a:latin typeface="Verdana"/>
                <a:cs typeface="Verdana"/>
              </a:rPr>
              <a:t> </a:t>
            </a:r>
            <a:r>
              <a:rPr sz="2400" spc="-190" dirty="0">
                <a:latin typeface="Verdana"/>
                <a:cs typeface="Verdana"/>
              </a:rPr>
              <a:t>likely,</a:t>
            </a:r>
            <a:r>
              <a:rPr sz="2400" spc="-85" dirty="0">
                <a:latin typeface="Verdana"/>
                <a:cs typeface="Verdana"/>
              </a:rPr>
              <a:t> </a:t>
            </a:r>
            <a:r>
              <a:rPr sz="2400" spc="-10" dirty="0">
                <a:latin typeface="Verdana"/>
                <a:cs typeface="Verdana"/>
              </a:rPr>
              <a:t>using </a:t>
            </a:r>
            <a:r>
              <a:rPr sz="2400" spc="140" dirty="0">
                <a:latin typeface="Verdana"/>
                <a:cs typeface="Verdana"/>
              </a:rPr>
              <a:t>a</a:t>
            </a:r>
            <a:r>
              <a:rPr sz="2400" spc="-120" dirty="0">
                <a:latin typeface="Verdana"/>
                <a:cs typeface="Verdana"/>
              </a:rPr>
              <a:t> </a:t>
            </a:r>
            <a:r>
              <a:rPr sz="2400" spc="-110" dirty="0">
                <a:latin typeface="Verdana"/>
                <a:cs typeface="Verdana"/>
              </a:rPr>
              <a:t>matrix</a:t>
            </a:r>
            <a:r>
              <a:rPr sz="2400" spc="-114" dirty="0">
                <a:latin typeface="Verdana"/>
                <a:cs typeface="Verdana"/>
              </a:rPr>
              <a:t> </a:t>
            </a:r>
            <a:r>
              <a:rPr sz="2400" spc="-145" dirty="0">
                <a:latin typeface="Verdana"/>
                <a:cs typeface="Verdana"/>
              </a:rPr>
              <a:t>like</a:t>
            </a:r>
            <a:r>
              <a:rPr sz="2400" spc="-114" dirty="0">
                <a:latin typeface="Verdana"/>
                <a:cs typeface="Verdana"/>
              </a:rPr>
              <a:t> </a:t>
            </a:r>
            <a:r>
              <a:rPr sz="2400" spc="-55" dirty="0">
                <a:latin typeface="Verdana"/>
                <a:cs typeface="Verdana"/>
              </a:rPr>
              <a:t>the</a:t>
            </a:r>
            <a:r>
              <a:rPr sz="2400" spc="-114" dirty="0">
                <a:latin typeface="Verdana"/>
                <a:cs typeface="Verdana"/>
              </a:rPr>
              <a:t> </a:t>
            </a:r>
            <a:r>
              <a:rPr sz="2400" dirty="0">
                <a:latin typeface="Verdana"/>
                <a:cs typeface="Verdana"/>
              </a:rPr>
              <a:t>one</a:t>
            </a:r>
            <a:r>
              <a:rPr sz="2400" spc="-120" dirty="0">
                <a:latin typeface="Verdana"/>
                <a:cs typeface="Verdana"/>
              </a:rPr>
              <a:t> </a:t>
            </a:r>
            <a:r>
              <a:rPr sz="2400" spc="-10" dirty="0">
                <a:latin typeface="Verdana"/>
                <a:cs typeface="Verdana"/>
              </a:rPr>
              <a:t>below.</a:t>
            </a:r>
            <a:endParaRPr sz="2400">
              <a:latin typeface="Verdana"/>
              <a:cs typeface="Verdana"/>
            </a:endParaRPr>
          </a:p>
        </p:txBody>
      </p:sp>
      <p:sp>
        <p:nvSpPr>
          <p:cNvPr id="6" name="object 6"/>
          <p:cNvSpPr txBox="1">
            <a:spLocks noGrp="1"/>
          </p:cNvSpPr>
          <p:nvPr>
            <p:ph type="title"/>
          </p:nvPr>
        </p:nvSpPr>
        <p:spPr>
          <a:xfrm>
            <a:off x="9603875" y="953825"/>
            <a:ext cx="4420235" cy="695960"/>
          </a:xfrm>
          <a:prstGeom prst="rect">
            <a:avLst/>
          </a:prstGeom>
        </p:spPr>
        <p:txBody>
          <a:bodyPr vert="horz" wrap="square" lIns="0" tIns="12700" rIns="0" bIns="0" rtlCol="0">
            <a:spAutoFit/>
          </a:bodyPr>
          <a:lstStyle/>
          <a:p>
            <a:pPr marL="12700">
              <a:lnSpc>
                <a:spcPct val="100000"/>
              </a:lnSpc>
              <a:spcBef>
                <a:spcPts val="100"/>
              </a:spcBef>
            </a:pPr>
            <a:r>
              <a:rPr spc="-200" dirty="0"/>
              <a:t>Assess</a:t>
            </a:r>
            <a:r>
              <a:rPr spc="-185" dirty="0"/>
              <a:t> </a:t>
            </a:r>
            <a:r>
              <a:rPr spc="-110" dirty="0"/>
              <a:t>the</a:t>
            </a:r>
            <a:r>
              <a:rPr spc="-235" dirty="0"/>
              <a:t> </a:t>
            </a:r>
            <a:r>
              <a:rPr spc="-130" dirty="0"/>
              <a:t>risk</a:t>
            </a:r>
          </a:p>
        </p:txBody>
      </p:sp>
      <p:pic>
        <p:nvPicPr>
          <p:cNvPr id="3" name="object 8">
            <a:hlinkClick r:id="rId2" action="ppaction://hlinksldjump"/>
            <a:extLst>
              <a:ext uri="{FF2B5EF4-FFF2-40B4-BE49-F238E27FC236}">
                <a16:creationId xmlns:a16="http://schemas.microsoft.com/office/drawing/2014/main" id="{E49A191C-94F5-943D-4E14-288977460461}"/>
              </a:ext>
            </a:extLst>
          </p:cNvPr>
          <p:cNvPicPr/>
          <p:nvPr/>
        </p:nvPicPr>
        <p:blipFill>
          <a:blip r:embed="rId3"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pic>
        <p:nvPicPr>
          <p:cNvPr id="1026" name="Picture 2" descr="Assessment Icon Stock Illustrations ...">
            <a:extLst>
              <a:ext uri="{FF2B5EF4-FFF2-40B4-BE49-F238E27FC236}">
                <a16:creationId xmlns:a16="http://schemas.microsoft.com/office/drawing/2014/main" id="{4CA12670-1012-40EF-F19C-ABB3DA204A9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52064" y="1339905"/>
            <a:ext cx="7632062" cy="76320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grpSp>
        <p:nvGrpSpPr>
          <p:cNvPr id="3" name="object 3"/>
          <p:cNvGrpSpPr/>
          <p:nvPr/>
        </p:nvGrpSpPr>
        <p:grpSpPr>
          <a:xfrm>
            <a:off x="0" y="2"/>
            <a:ext cx="9401810" cy="10287000"/>
            <a:chOff x="0" y="2"/>
            <a:chExt cx="9401810" cy="10287000"/>
          </a:xfrm>
        </p:grpSpPr>
        <p:pic>
          <p:nvPicPr>
            <p:cNvPr id="4" name="object 4"/>
            <p:cNvPicPr/>
            <p:nvPr/>
          </p:nvPicPr>
          <p:blipFill>
            <a:blip r:embed="rId2" cstate="print"/>
            <a:stretch>
              <a:fillRect/>
            </a:stretch>
          </p:blipFill>
          <p:spPr>
            <a:xfrm>
              <a:off x="0" y="2"/>
              <a:ext cx="9258299" cy="10286996"/>
            </a:xfrm>
            <a:prstGeom prst="rect">
              <a:avLst/>
            </a:prstGeom>
          </p:spPr>
        </p:pic>
        <p:pic>
          <p:nvPicPr>
            <p:cNvPr id="5" name="object 5"/>
            <p:cNvPicPr/>
            <p:nvPr/>
          </p:nvPicPr>
          <p:blipFill>
            <a:blip r:embed="rId3" cstate="print"/>
            <a:stretch>
              <a:fillRect/>
            </a:stretch>
          </p:blipFill>
          <p:spPr>
            <a:xfrm>
              <a:off x="0" y="2"/>
              <a:ext cx="9401190" cy="10286996"/>
            </a:xfrm>
            <a:prstGeom prst="rect">
              <a:avLst/>
            </a:prstGeom>
          </p:spPr>
        </p:pic>
      </p:grpSp>
      <p:sp>
        <p:nvSpPr>
          <p:cNvPr id="6" name="object 6"/>
          <p:cNvSpPr txBox="1"/>
          <p:nvPr/>
        </p:nvSpPr>
        <p:spPr>
          <a:xfrm>
            <a:off x="9603875" y="2096051"/>
            <a:ext cx="7592695" cy="6731000"/>
          </a:xfrm>
          <a:prstGeom prst="rect">
            <a:avLst/>
          </a:prstGeom>
        </p:spPr>
        <p:txBody>
          <a:bodyPr vert="horz" wrap="square" lIns="0" tIns="12700" rIns="0" bIns="0" rtlCol="0">
            <a:spAutoFit/>
          </a:bodyPr>
          <a:lstStyle/>
          <a:p>
            <a:pPr marL="12700" marR="525780">
              <a:lnSpc>
                <a:spcPct val="114599"/>
              </a:lnSpc>
              <a:spcBef>
                <a:spcPts val="100"/>
              </a:spcBef>
            </a:pPr>
            <a:r>
              <a:rPr sz="2400" dirty="0">
                <a:latin typeface="Verdana"/>
                <a:cs typeface="Verdana"/>
              </a:rPr>
              <a:t>Once</a:t>
            </a:r>
            <a:r>
              <a:rPr sz="2400" spc="-120" dirty="0">
                <a:latin typeface="Verdana"/>
                <a:cs typeface="Verdana"/>
              </a:rPr>
              <a:t> </a:t>
            </a:r>
            <a:r>
              <a:rPr sz="2400" spc="-55" dirty="0">
                <a:latin typeface="Verdana"/>
                <a:cs typeface="Verdana"/>
              </a:rPr>
              <a:t>the</a:t>
            </a:r>
            <a:r>
              <a:rPr sz="2400" spc="-110" dirty="0">
                <a:latin typeface="Verdana"/>
                <a:cs typeface="Verdana"/>
              </a:rPr>
              <a:t> </a:t>
            </a:r>
            <a:r>
              <a:rPr sz="2400" spc="-80" dirty="0">
                <a:latin typeface="Verdana"/>
                <a:cs typeface="Verdana"/>
              </a:rPr>
              <a:t>likelihood</a:t>
            </a:r>
            <a:r>
              <a:rPr sz="2400" spc="-110" dirty="0">
                <a:latin typeface="Verdana"/>
                <a:cs typeface="Verdana"/>
              </a:rPr>
              <a:t> </a:t>
            </a:r>
            <a:r>
              <a:rPr sz="2400" dirty="0">
                <a:latin typeface="Verdana"/>
                <a:cs typeface="Verdana"/>
              </a:rPr>
              <a:t>of</a:t>
            </a:r>
            <a:r>
              <a:rPr sz="2400" spc="-110" dirty="0">
                <a:latin typeface="Verdana"/>
                <a:cs typeface="Verdana"/>
              </a:rPr>
              <a:t> </a:t>
            </a:r>
            <a:r>
              <a:rPr sz="2400" spc="140" dirty="0">
                <a:latin typeface="Verdana"/>
                <a:cs typeface="Verdana"/>
              </a:rPr>
              <a:t>a</a:t>
            </a:r>
            <a:r>
              <a:rPr sz="2400" spc="-110" dirty="0">
                <a:latin typeface="Verdana"/>
                <a:cs typeface="Verdana"/>
              </a:rPr>
              <a:t> </a:t>
            </a:r>
            <a:r>
              <a:rPr sz="2400" spc="-160" dirty="0">
                <a:latin typeface="Verdana"/>
                <a:cs typeface="Verdana"/>
              </a:rPr>
              <a:t>risk</a:t>
            </a:r>
            <a:r>
              <a:rPr sz="2400" spc="-110" dirty="0">
                <a:latin typeface="Verdana"/>
                <a:cs typeface="Verdana"/>
              </a:rPr>
              <a:t> </a:t>
            </a:r>
            <a:r>
              <a:rPr sz="2400" spc="-10" dirty="0">
                <a:latin typeface="Verdana"/>
                <a:cs typeface="Verdana"/>
              </a:rPr>
              <a:t>occurring</a:t>
            </a:r>
            <a:r>
              <a:rPr sz="2400" spc="-110" dirty="0">
                <a:latin typeface="Verdana"/>
                <a:cs typeface="Verdana"/>
              </a:rPr>
              <a:t> </a:t>
            </a:r>
            <a:r>
              <a:rPr sz="2400" dirty="0">
                <a:latin typeface="Verdana"/>
                <a:cs typeface="Verdana"/>
              </a:rPr>
              <a:t>has</a:t>
            </a:r>
            <a:r>
              <a:rPr sz="2400" spc="-110" dirty="0">
                <a:latin typeface="Verdana"/>
                <a:cs typeface="Verdana"/>
              </a:rPr>
              <a:t> </a:t>
            </a:r>
            <a:r>
              <a:rPr sz="2400" spc="-20" dirty="0">
                <a:latin typeface="Verdana"/>
                <a:cs typeface="Verdana"/>
              </a:rPr>
              <a:t>been </a:t>
            </a:r>
            <a:r>
              <a:rPr sz="2400" spc="-25" dirty="0">
                <a:latin typeface="Verdana"/>
                <a:cs typeface="Verdana"/>
              </a:rPr>
              <a:t>determined</a:t>
            </a:r>
            <a:r>
              <a:rPr sz="2400" spc="-75" dirty="0">
                <a:latin typeface="Verdana"/>
                <a:cs typeface="Verdana"/>
              </a:rPr>
              <a:t> </a:t>
            </a:r>
            <a:r>
              <a:rPr sz="2400" spc="-55" dirty="0">
                <a:latin typeface="Verdana"/>
                <a:cs typeface="Verdana"/>
              </a:rPr>
              <a:t>the</a:t>
            </a:r>
            <a:r>
              <a:rPr sz="2400" spc="-70" dirty="0">
                <a:latin typeface="Verdana"/>
                <a:cs typeface="Verdana"/>
              </a:rPr>
              <a:t> </a:t>
            </a:r>
            <a:r>
              <a:rPr sz="2400" dirty="0">
                <a:latin typeface="Verdana"/>
                <a:cs typeface="Verdana"/>
              </a:rPr>
              <a:t>consequences</a:t>
            </a:r>
            <a:r>
              <a:rPr sz="2400" spc="-75" dirty="0">
                <a:latin typeface="Verdana"/>
                <a:cs typeface="Verdana"/>
              </a:rPr>
              <a:t> </a:t>
            </a:r>
            <a:r>
              <a:rPr sz="2400" dirty="0">
                <a:latin typeface="Verdana"/>
                <a:cs typeface="Verdana"/>
              </a:rPr>
              <a:t>need</a:t>
            </a:r>
            <a:r>
              <a:rPr sz="2400" spc="-70" dirty="0">
                <a:latin typeface="Verdana"/>
                <a:cs typeface="Verdana"/>
              </a:rPr>
              <a:t> </a:t>
            </a:r>
            <a:r>
              <a:rPr sz="2400" spc="-10" dirty="0">
                <a:latin typeface="Verdana"/>
                <a:cs typeface="Verdana"/>
              </a:rPr>
              <a:t>to</a:t>
            </a:r>
            <a:r>
              <a:rPr sz="2400" spc="-75" dirty="0">
                <a:latin typeface="Verdana"/>
                <a:cs typeface="Verdana"/>
              </a:rPr>
              <a:t> </a:t>
            </a:r>
            <a:r>
              <a:rPr sz="2400" spc="-25" dirty="0">
                <a:latin typeface="Verdana"/>
                <a:cs typeface="Verdana"/>
              </a:rPr>
              <a:t>be </a:t>
            </a:r>
            <a:r>
              <a:rPr sz="2400" spc="-10" dirty="0">
                <a:latin typeface="Verdana"/>
                <a:cs typeface="Verdana"/>
              </a:rPr>
              <a:t>considered.</a:t>
            </a:r>
            <a:endParaRPr sz="2400">
              <a:latin typeface="Verdana"/>
              <a:cs typeface="Verdana"/>
            </a:endParaRPr>
          </a:p>
          <a:p>
            <a:pPr>
              <a:lnSpc>
                <a:spcPct val="100000"/>
              </a:lnSpc>
              <a:spcBef>
                <a:spcPts val="380"/>
              </a:spcBef>
            </a:pPr>
            <a:endParaRPr sz="2400">
              <a:latin typeface="Verdana"/>
              <a:cs typeface="Verdana"/>
            </a:endParaRPr>
          </a:p>
          <a:p>
            <a:pPr marL="12700" marR="5080">
              <a:lnSpc>
                <a:spcPct val="114599"/>
              </a:lnSpc>
            </a:pPr>
            <a:r>
              <a:rPr sz="2400" spc="-95" dirty="0">
                <a:latin typeface="Verdana"/>
                <a:cs typeface="Verdana"/>
              </a:rPr>
              <a:t>The</a:t>
            </a:r>
            <a:r>
              <a:rPr sz="2400" spc="-60" dirty="0">
                <a:latin typeface="Verdana"/>
                <a:cs typeface="Verdana"/>
              </a:rPr>
              <a:t> </a:t>
            </a:r>
            <a:r>
              <a:rPr sz="2400" dirty="0">
                <a:latin typeface="Verdana"/>
                <a:cs typeface="Verdana"/>
              </a:rPr>
              <a:t>consequences</a:t>
            </a:r>
            <a:r>
              <a:rPr sz="2400" spc="-60" dirty="0">
                <a:latin typeface="Verdana"/>
                <a:cs typeface="Verdana"/>
              </a:rPr>
              <a:t> </a:t>
            </a:r>
            <a:r>
              <a:rPr sz="2400" dirty="0">
                <a:latin typeface="Verdana"/>
                <a:cs typeface="Verdana"/>
              </a:rPr>
              <a:t>of</a:t>
            </a:r>
            <a:r>
              <a:rPr sz="2400" spc="-60" dirty="0">
                <a:latin typeface="Verdana"/>
                <a:cs typeface="Verdana"/>
              </a:rPr>
              <a:t> </a:t>
            </a:r>
            <a:r>
              <a:rPr sz="2400" spc="140" dirty="0">
                <a:latin typeface="Verdana"/>
                <a:cs typeface="Verdana"/>
              </a:rPr>
              <a:t>a</a:t>
            </a:r>
            <a:r>
              <a:rPr sz="2400" spc="-55" dirty="0">
                <a:latin typeface="Verdana"/>
                <a:cs typeface="Verdana"/>
              </a:rPr>
              <a:t> </a:t>
            </a:r>
            <a:r>
              <a:rPr sz="2400" spc="-160" dirty="0">
                <a:latin typeface="Verdana"/>
                <a:cs typeface="Verdana"/>
              </a:rPr>
              <a:t>risk</a:t>
            </a:r>
            <a:r>
              <a:rPr sz="2400" spc="-60" dirty="0">
                <a:latin typeface="Verdana"/>
                <a:cs typeface="Verdana"/>
              </a:rPr>
              <a:t> </a:t>
            </a:r>
            <a:r>
              <a:rPr sz="2400" spc="80" dirty="0">
                <a:latin typeface="Verdana"/>
                <a:cs typeface="Verdana"/>
              </a:rPr>
              <a:t>can</a:t>
            </a:r>
            <a:r>
              <a:rPr sz="2400" spc="-60" dirty="0">
                <a:latin typeface="Verdana"/>
                <a:cs typeface="Verdana"/>
              </a:rPr>
              <a:t> </a:t>
            </a:r>
            <a:r>
              <a:rPr sz="2400" dirty="0">
                <a:latin typeface="Verdana"/>
                <a:cs typeface="Verdana"/>
              </a:rPr>
              <a:t>be</a:t>
            </a:r>
            <a:r>
              <a:rPr sz="2400" spc="-55" dirty="0">
                <a:latin typeface="Verdana"/>
                <a:cs typeface="Verdana"/>
              </a:rPr>
              <a:t> </a:t>
            </a:r>
            <a:r>
              <a:rPr sz="2400" spc="-10" dirty="0">
                <a:latin typeface="Verdana"/>
                <a:cs typeface="Verdana"/>
              </a:rPr>
              <a:t>determined </a:t>
            </a:r>
            <a:r>
              <a:rPr sz="2400" spc="-50" dirty="0">
                <a:latin typeface="Verdana"/>
                <a:cs typeface="Verdana"/>
              </a:rPr>
              <a:t>through</a:t>
            </a:r>
            <a:r>
              <a:rPr sz="2400" spc="-110" dirty="0">
                <a:latin typeface="Verdana"/>
                <a:cs typeface="Verdana"/>
              </a:rPr>
              <a:t> </a:t>
            </a:r>
            <a:r>
              <a:rPr sz="2400" spc="-10" dirty="0">
                <a:latin typeface="Verdana"/>
                <a:cs typeface="Verdana"/>
              </a:rPr>
              <a:t>research</a:t>
            </a:r>
            <a:r>
              <a:rPr sz="2400" spc="-105" dirty="0">
                <a:latin typeface="Verdana"/>
                <a:cs typeface="Verdana"/>
              </a:rPr>
              <a:t> </a:t>
            </a:r>
            <a:r>
              <a:rPr sz="2400" dirty="0">
                <a:latin typeface="Verdana"/>
                <a:cs typeface="Verdana"/>
              </a:rPr>
              <a:t>and</a:t>
            </a:r>
            <a:r>
              <a:rPr sz="2400" spc="-105" dirty="0">
                <a:latin typeface="Verdana"/>
                <a:cs typeface="Verdana"/>
              </a:rPr>
              <a:t> </a:t>
            </a:r>
            <a:r>
              <a:rPr sz="2400" dirty="0">
                <a:latin typeface="Verdana"/>
                <a:cs typeface="Verdana"/>
              </a:rPr>
              <a:t>an</a:t>
            </a:r>
            <a:r>
              <a:rPr sz="2400" spc="-110" dirty="0">
                <a:latin typeface="Verdana"/>
                <a:cs typeface="Verdana"/>
              </a:rPr>
              <a:t> </a:t>
            </a:r>
            <a:r>
              <a:rPr sz="2400" spc="-30" dirty="0">
                <a:latin typeface="Verdana"/>
                <a:cs typeface="Verdana"/>
              </a:rPr>
              <a:t>understanding</a:t>
            </a:r>
            <a:r>
              <a:rPr sz="2400" spc="-105" dirty="0">
                <a:latin typeface="Verdana"/>
                <a:cs typeface="Verdana"/>
              </a:rPr>
              <a:t> </a:t>
            </a:r>
            <a:r>
              <a:rPr sz="2400" dirty="0">
                <a:latin typeface="Verdana"/>
                <a:cs typeface="Verdana"/>
              </a:rPr>
              <a:t>of</a:t>
            </a:r>
            <a:r>
              <a:rPr sz="2400" spc="-105" dirty="0">
                <a:latin typeface="Verdana"/>
                <a:cs typeface="Verdana"/>
              </a:rPr>
              <a:t> </a:t>
            </a:r>
            <a:r>
              <a:rPr sz="2400" spc="-55" dirty="0">
                <a:latin typeface="Verdana"/>
                <a:cs typeface="Verdana"/>
              </a:rPr>
              <a:t>the</a:t>
            </a:r>
            <a:r>
              <a:rPr sz="2400" spc="-110" dirty="0">
                <a:latin typeface="Verdana"/>
                <a:cs typeface="Verdana"/>
              </a:rPr>
              <a:t> </a:t>
            </a:r>
            <a:r>
              <a:rPr sz="2400" spc="-160" dirty="0">
                <a:latin typeface="Verdana"/>
                <a:cs typeface="Verdana"/>
              </a:rPr>
              <a:t>risk.</a:t>
            </a:r>
            <a:endParaRPr sz="2400">
              <a:latin typeface="Verdana"/>
              <a:cs typeface="Verdana"/>
            </a:endParaRPr>
          </a:p>
          <a:p>
            <a:pPr>
              <a:lnSpc>
                <a:spcPct val="100000"/>
              </a:lnSpc>
              <a:spcBef>
                <a:spcPts val="385"/>
              </a:spcBef>
            </a:pPr>
            <a:endParaRPr sz="2400">
              <a:latin typeface="Verdana"/>
              <a:cs typeface="Verdana"/>
            </a:endParaRPr>
          </a:p>
          <a:p>
            <a:pPr marL="12700" marR="1075055">
              <a:lnSpc>
                <a:spcPct val="114599"/>
              </a:lnSpc>
            </a:pPr>
            <a:r>
              <a:rPr sz="2400" dirty="0">
                <a:latin typeface="Verdana"/>
                <a:cs typeface="Verdana"/>
              </a:rPr>
              <a:t>Just</a:t>
            </a:r>
            <a:r>
              <a:rPr sz="2400" spc="-100" dirty="0">
                <a:latin typeface="Verdana"/>
                <a:cs typeface="Verdana"/>
              </a:rPr>
              <a:t> </a:t>
            </a:r>
            <a:r>
              <a:rPr sz="2400" spc="65" dirty="0">
                <a:latin typeface="Verdana"/>
                <a:cs typeface="Verdana"/>
              </a:rPr>
              <a:t>as</a:t>
            </a:r>
            <a:r>
              <a:rPr sz="2400" spc="-100" dirty="0">
                <a:latin typeface="Verdana"/>
                <a:cs typeface="Verdana"/>
              </a:rPr>
              <a:t> </a:t>
            </a:r>
            <a:r>
              <a:rPr sz="2400" spc="-80" dirty="0">
                <a:latin typeface="Verdana"/>
                <a:cs typeface="Verdana"/>
              </a:rPr>
              <a:t>likelihood</a:t>
            </a:r>
            <a:r>
              <a:rPr sz="2400" spc="-100" dirty="0">
                <a:latin typeface="Verdana"/>
                <a:cs typeface="Verdana"/>
              </a:rPr>
              <a:t> </a:t>
            </a:r>
            <a:r>
              <a:rPr sz="2400" spc="80" dirty="0">
                <a:latin typeface="Verdana"/>
                <a:cs typeface="Verdana"/>
              </a:rPr>
              <a:t>can</a:t>
            </a:r>
            <a:r>
              <a:rPr sz="2400" spc="-95" dirty="0">
                <a:latin typeface="Verdana"/>
                <a:cs typeface="Verdana"/>
              </a:rPr>
              <a:t> </a:t>
            </a:r>
            <a:r>
              <a:rPr sz="2400" dirty="0">
                <a:latin typeface="Verdana"/>
                <a:cs typeface="Verdana"/>
              </a:rPr>
              <a:t>be</a:t>
            </a:r>
            <a:r>
              <a:rPr sz="2400" spc="-100" dirty="0">
                <a:latin typeface="Verdana"/>
                <a:cs typeface="Verdana"/>
              </a:rPr>
              <a:t> </a:t>
            </a:r>
            <a:r>
              <a:rPr sz="2400" spc="-114" dirty="0">
                <a:latin typeface="Verdana"/>
                <a:cs typeface="Verdana"/>
              </a:rPr>
              <a:t>ranked,</a:t>
            </a:r>
            <a:r>
              <a:rPr sz="2400" spc="-100" dirty="0">
                <a:latin typeface="Verdana"/>
                <a:cs typeface="Verdana"/>
              </a:rPr>
              <a:t> </a:t>
            </a:r>
            <a:r>
              <a:rPr sz="2400" dirty="0">
                <a:latin typeface="Verdana"/>
                <a:cs typeface="Verdana"/>
              </a:rPr>
              <a:t>so</a:t>
            </a:r>
            <a:r>
              <a:rPr sz="2400" spc="-100" dirty="0">
                <a:latin typeface="Verdana"/>
                <a:cs typeface="Verdana"/>
              </a:rPr>
              <a:t> </a:t>
            </a:r>
            <a:r>
              <a:rPr sz="2400" spc="80" dirty="0">
                <a:latin typeface="Verdana"/>
                <a:cs typeface="Verdana"/>
              </a:rPr>
              <a:t>can</a:t>
            </a:r>
            <a:r>
              <a:rPr sz="2400" spc="-95" dirty="0">
                <a:latin typeface="Verdana"/>
                <a:cs typeface="Verdana"/>
              </a:rPr>
              <a:t> </a:t>
            </a:r>
            <a:r>
              <a:rPr sz="2400" spc="-25" dirty="0">
                <a:latin typeface="Verdana"/>
                <a:cs typeface="Verdana"/>
              </a:rPr>
              <a:t>the </a:t>
            </a:r>
            <a:r>
              <a:rPr sz="2400" dirty="0">
                <a:latin typeface="Verdana"/>
                <a:cs typeface="Verdana"/>
              </a:rPr>
              <a:t>consequences</a:t>
            </a:r>
            <a:r>
              <a:rPr sz="2400" spc="-20" dirty="0">
                <a:latin typeface="Verdana"/>
                <a:cs typeface="Verdana"/>
              </a:rPr>
              <a:t> </a:t>
            </a:r>
            <a:r>
              <a:rPr sz="2400" dirty="0">
                <a:latin typeface="Verdana"/>
                <a:cs typeface="Verdana"/>
              </a:rPr>
              <a:t>of</a:t>
            </a:r>
            <a:r>
              <a:rPr sz="2400" spc="-20" dirty="0">
                <a:latin typeface="Verdana"/>
                <a:cs typeface="Verdana"/>
              </a:rPr>
              <a:t> </a:t>
            </a:r>
            <a:r>
              <a:rPr sz="2400" spc="140" dirty="0">
                <a:latin typeface="Verdana"/>
                <a:cs typeface="Verdana"/>
              </a:rPr>
              <a:t>a</a:t>
            </a:r>
            <a:r>
              <a:rPr sz="2400" spc="-20" dirty="0">
                <a:latin typeface="Verdana"/>
                <a:cs typeface="Verdana"/>
              </a:rPr>
              <a:t> </a:t>
            </a:r>
            <a:r>
              <a:rPr sz="2400" spc="-10" dirty="0">
                <a:latin typeface="Verdana"/>
                <a:cs typeface="Verdana"/>
              </a:rPr>
              <a:t>risk.</a:t>
            </a:r>
            <a:endParaRPr sz="2400">
              <a:latin typeface="Verdana"/>
              <a:cs typeface="Verdana"/>
            </a:endParaRPr>
          </a:p>
          <a:p>
            <a:pPr>
              <a:lnSpc>
                <a:spcPct val="100000"/>
              </a:lnSpc>
              <a:spcBef>
                <a:spcPts val="380"/>
              </a:spcBef>
            </a:pPr>
            <a:endParaRPr sz="2400">
              <a:latin typeface="Verdana"/>
              <a:cs typeface="Verdana"/>
            </a:endParaRPr>
          </a:p>
          <a:p>
            <a:pPr marL="12700" marR="252095">
              <a:lnSpc>
                <a:spcPct val="114599"/>
              </a:lnSpc>
            </a:pPr>
            <a:r>
              <a:rPr sz="2400" spc="-114" dirty="0">
                <a:latin typeface="Verdana"/>
                <a:cs typeface="Verdana"/>
              </a:rPr>
              <a:t>This</a:t>
            </a:r>
            <a:r>
              <a:rPr sz="2400" spc="-125" dirty="0">
                <a:latin typeface="Verdana"/>
                <a:cs typeface="Verdana"/>
              </a:rPr>
              <a:t> </a:t>
            </a:r>
            <a:r>
              <a:rPr sz="2400" spc="-85" dirty="0">
                <a:latin typeface="Verdana"/>
                <a:cs typeface="Verdana"/>
              </a:rPr>
              <a:t>ranking</a:t>
            </a:r>
            <a:r>
              <a:rPr sz="2400" spc="-130" dirty="0">
                <a:latin typeface="Verdana"/>
                <a:cs typeface="Verdana"/>
              </a:rPr>
              <a:t> </a:t>
            </a:r>
            <a:r>
              <a:rPr sz="2400" spc="-75" dirty="0">
                <a:latin typeface="Verdana"/>
                <a:cs typeface="Verdana"/>
              </a:rPr>
              <a:t>is</a:t>
            </a:r>
            <a:r>
              <a:rPr sz="2400" spc="-135" dirty="0">
                <a:latin typeface="Verdana"/>
                <a:cs typeface="Verdana"/>
              </a:rPr>
              <a:t> </a:t>
            </a:r>
            <a:r>
              <a:rPr sz="2400" spc="55" dirty="0">
                <a:latin typeface="Verdana"/>
                <a:cs typeface="Verdana"/>
              </a:rPr>
              <a:t>based</a:t>
            </a:r>
            <a:r>
              <a:rPr sz="2400" spc="-150" dirty="0">
                <a:latin typeface="Verdana"/>
                <a:cs typeface="Verdana"/>
              </a:rPr>
              <a:t> </a:t>
            </a:r>
            <a:r>
              <a:rPr sz="2400" dirty="0">
                <a:latin typeface="Verdana"/>
                <a:cs typeface="Verdana"/>
              </a:rPr>
              <a:t>on</a:t>
            </a:r>
            <a:r>
              <a:rPr sz="2400" spc="-135" dirty="0">
                <a:latin typeface="Verdana"/>
                <a:cs typeface="Verdana"/>
              </a:rPr>
              <a:t> </a:t>
            </a:r>
            <a:r>
              <a:rPr sz="2400" spc="-55" dirty="0">
                <a:latin typeface="Verdana"/>
                <a:cs typeface="Verdana"/>
              </a:rPr>
              <a:t>the</a:t>
            </a:r>
            <a:r>
              <a:rPr sz="2400" spc="-135" dirty="0">
                <a:latin typeface="Verdana"/>
                <a:cs typeface="Verdana"/>
              </a:rPr>
              <a:t> </a:t>
            </a:r>
            <a:r>
              <a:rPr sz="2400" spc="-10" dirty="0">
                <a:latin typeface="Verdana"/>
                <a:cs typeface="Verdana"/>
              </a:rPr>
              <a:t>amount</a:t>
            </a:r>
            <a:r>
              <a:rPr sz="2400" spc="-135" dirty="0">
                <a:latin typeface="Verdana"/>
                <a:cs typeface="Verdana"/>
              </a:rPr>
              <a:t> </a:t>
            </a:r>
            <a:r>
              <a:rPr sz="2400" dirty="0">
                <a:latin typeface="Verdana"/>
                <a:cs typeface="Verdana"/>
              </a:rPr>
              <a:t>of</a:t>
            </a:r>
            <a:r>
              <a:rPr sz="2400" spc="-135" dirty="0">
                <a:latin typeface="Verdana"/>
                <a:cs typeface="Verdana"/>
              </a:rPr>
              <a:t> </a:t>
            </a:r>
            <a:r>
              <a:rPr sz="2400" spc="-20" dirty="0">
                <a:latin typeface="Verdana"/>
                <a:cs typeface="Verdana"/>
              </a:rPr>
              <a:t>loss</a:t>
            </a:r>
            <a:r>
              <a:rPr sz="2400" spc="-135" dirty="0">
                <a:latin typeface="Verdana"/>
                <a:cs typeface="Verdana"/>
              </a:rPr>
              <a:t> </a:t>
            </a:r>
            <a:r>
              <a:rPr sz="2400" spc="140" dirty="0">
                <a:latin typeface="Verdana"/>
                <a:cs typeface="Verdana"/>
              </a:rPr>
              <a:t>a</a:t>
            </a:r>
            <a:r>
              <a:rPr sz="2400" spc="-135" dirty="0">
                <a:latin typeface="Verdana"/>
                <a:cs typeface="Verdana"/>
              </a:rPr>
              <a:t> </a:t>
            </a:r>
            <a:r>
              <a:rPr sz="2400" spc="-95" dirty="0">
                <a:latin typeface="Verdana"/>
                <a:cs typeface="Verdana"/>
              </a:rPr>
              <a:t>risk </a:t>
            </a:r>
            <a:r>
              <a:rPr sz="2400" dirty="0">
                <a:latin typeface="Verdana"/>
                <a:cs typeface="Verdana"/>
              </a:rPr>
              <a:t>may</a:t>
            </a:r>
            <a:r>
              <a:rPr sz="2400" spc="-140" dirty="0">
                <a:latin typeface="Verdana"/>
                <a:cs typeface="Verdana"/>
              </a:rPr>
              <a:t> </a:t>
            </a:r>
            <a:r>
              <a:rPr sz="2400" spc="55" dirty="0">
                <a:latin typeface="Verdana"/>
                <a:cs typeface="Verdana"/>
              </a:rPr>
              <a:t>cause</a:t>
            </a:r>
            <a:r>
              <a:rPr sz="2400" spc="-125" dirty="0">
                <a:latin typeface="Verdana"/>
                <a:cs typeface="Verdana"/>
              </a:rPr>
              <a:t> </a:t>
            </a:r>
            <a:r>
              <a:rPr sz="2400" spc="-60" dirty="0">
                <a:latin typeface="Verdana"/>
                <a:cs typeface="Verdana"/>
              </a:rPr>
              <a:t>(e.g.</a:t>
            </a:r>
            <a:r>
              <a:rPr sz="2400" spc="-130" dirty="0">
                <a:latin typeface="Verdana"/>
                <a:cs typeface="Verdana"/>
              </a:rPr>
              <a:t> </a:t>
            </a:r>
            <a:r>
              <a:rPr sz="2400" spc="-20" dirty="0">
                <a:latin typeface="Verdana"/>
                <a:cs typeface="Verdana"/>
              </a:rPr>
              <a:t>loss</a:t>
            </a:r>
            <a:r>
              <a:rPr sz="2400" spc="-130" dirty="0">
                <a:latin typeface="Verdana"/>
                <a:cs typeface="Verdana"/>
              </a:rPr>
              <a:t> </a:t>
            </a:r>
            <a:r>
              <a:rPr sz="2400" dirty="0">
                <a:latin typeface="Verdana"/>
                <a:cs typeface="Verdana"/>
              </a:rPr>
              <a:t>of</a:t>
            </a:r>
            <a:r>
              <a:rPr sz="2400" spc="-125" dirty="0">
                <a:latin typeface="Verdana"/>
                <a:cs typeface="Verdana"/>
              </a:rPr>
              <a:t> </a:t>
            </a:r>
            <a:r>
              <a:rPr sz="2400" spc="-145" dirty="0">
                <a:latin typeface="Verdana"/>
                <a:cs typeface="Verdana"/>
              </a:rPr>
              <a:t>time,</a:t>
            </a:r>
            <a:r>
              <a:rPr sz="2400" spc="-125" dirty="0">
                <a:latin typeface="Verdana"/>
                <a:cs typeface="Verdana"/>
              </a:rPr>
              <a:t> </a:t>
            </a:r>
            <a:r>
              <a:rPr sz="2400" spc="-20" dirty="0">
                <a:latin typeface="Verdana"/>
                <a:cs typeface="Verdana"/>
              </a:rPr>
              <a:t>loss</a:t>
            </a:r>
            <a:r>
              <a:rPr sz="2400" spc="-130" dirty="0">
                <a:latin typeface="Verdana"/>
                <a:cs typeface="Verdana"/>
              </a:rPr>
              <a:t> </a:t>
            </a:r>
            <a:r>
              <a:rPr sz="2400" dirty="0">
                <a:latin typeface="Verdana"/>
                <a:cs typeface="Verdana"/>
              </a:rPr>
              <a:t>of</a:t>
            </a:r>
            <a:r>
              <a:rPr sz="2400" spc="-130" dirty="0">
                <a:latin typeface="Verdana"/>
                <a:cs typeface="Verdana"/>
              </a:rPr>
              <a:t> </a:t>
            </a:r>
            <a:r>
              <a:rPr sz="2400" spc="-100" dirty="0">
                <a:latin typeface="Verdana"/>
                <a:cs typeface="Verdana"/>
              </a:rPr>
              <a:t>workers</a:t>
            </a:r>
            <a:r>
              <a:rPr sz="2400" spc="-125" dirty="0">
                <a:latin typeface="Verdana"/>
                <a:cs typeface="Verdana"/>
              </a:rPr>
              <a:t> </a:t>
            </a:r>
            <a:r>
              <a:rPr sz="2400" spc="-25" dirty="0">
                <a:latin typeface="Verdana"/>
                <a:cs typeface="Verdana"/>
              </a:rPr>
              <a:t>and </a:t>
            </a:r>
            <a:r>
              <a:rPr sz="2400" spc="-45" dirty="0">
                <a:latin typeface="Verdana"/>
                <a:cs typeface="Verdana"/>
              </a:rPr>
              <a:t>patients),</a:t>
            </a:r>
            <a:r>
              <a:rPr sz="2400" spc="-170" dirty="0">
                <a:latin typeface="Verdana"/>
                <a:cs typeface="Verdana"/>
              </a:rPr>
              <a:t> </a:t>
            </a:r>
            <a:r>
              <a:rPr sz="2400" spc="-55" dirty="0">
                <a:latin typeface="Verdana"/>
                <a:cs typeface="Verdana"/>
              </a:rPr>
              <a:t>the</a:t>
            </a:r>
            <a:r>
              <a:rPr sz="2400" spc="-155" dirty="0">
                <a:latin typeface="Verdana"/>
                <a:cs typeface="Verdana"/>
              </a:rPr>
              <a:t> </a:t>
            </a:r>
            <a:r>
              <a:rPr sz="2400" spc="-100" dirty="0">
                <a:latin typeface="Verdana"/>
                <a:cs typeface="Verdana"/>
              </a:rPr>
              <a:t>severity</a:t>
            </a:r>
            <a:r>
              <a:rPr sz="2400" spc="-125" dirty="0">
                <a:latin typeface="Verdana"/>
                <a:cs typeface="Verdana"/>
              </a:rPr>
              <a:t> </a:t>
            </a:r>
            <a:r>
              <a:rPr sz="2400" dirty="0">
                <a:latin typeface="Verdana"/>
                <a:cs typeface="Verdana"/>
              </a:rPr>
              <a:t>of</a:t>
            </a:r>
            <a:r>
              <a:rPr sz="2400" spc="-155" dirty="0">
                <a:latin typeface="Verdana"/>
                <a:cs typeface="Verdana"/>
              </a:rPr>
              <a:t> </a:t>
            </a:r>
            <a:r>
              <a:rPr sz="2400" dirty="0">
                <a:latin typeface="Verdana"/>
                <a:cs typeface="Verdana"/>
              </a:rPr>
              <a:t>harm</a:t>
            </a:r>
            <a:r>
              <a:rPr sz="2400" spc="-150" dirty="0">
                <a:latin typeface="Verdana"/>
                <a:cs typeface="Verdana"/>
              </a:rPr>
              <a:t> </a:t>
            </a:r>
            <a:r>
              <a:rPr sz="2400" spc="-30" dirty="0">
                <a:latin typeface="Verdana"/>
                <a:cs typeface="Verdana"/>
              </a:rPr>
              <a:t>from</a:t>
            </a:r>
            <a:r>
              <a:rPr sz="2400" spc="-150" dirty="0">
                <a:latin typeface="Verdana"/>
                <a:cs typeface="Verdana"/>
              </a:rPr>
              <a:t> </a:t>
            </a:r>
            <a:r>
              <a:rPr sz="2400" spc="-10" dirty="0">
                <a:latin typeface="Verdana"/>
                <a:cs typeface="Verdana"/>
              </a:rPr>
              <a:t>identified hazards</a:t>
            </a:r>
            <a:r>
              <a:rPr sz="2400" spc="-125" dirty="0">
                <a:latin typeface="Verdana"/>
                <a:cs typeface="Verdana"/>
              </a:rPr>
              <a:t> </a:t>
            </a:r>
            <a:r>
              <a:rPr sz="2400" spc="-45" dirty="0">
                <a:latin typeface="Verdana"/>
                <a:cs typeface="Verdana"/>
              </a:rPr>
              <a:t>(insignificant,</a:t>
            </a:r>
            <a:r>
              <a:rPr sz="2400" spc="-120" dirty="0">
                <a:latin typeface="Verdana"/>
                <a:cs typeface="Verdana"/>
              </a:rPr>
              <a:t> </a:t>
            </a:r>
            <a:r>
              <a:rPr sz="2400" spc="-140" dirty="0">
                <a:latin typeface="Verdana"/>
                <a:cs typeface="Verdana"/>
              </a:rPr>
              <a:t>minor,</a:t>
            </a:r>
            <a:r>
              <a:rPr sz="2400" spc="-120" dirty="0">
                <a:latin typeface="Verdana"/>
                <a:cs typeface="Verdana"/>
              </a:rPr>
              <a:t> </a:t>
            </a:r>
            <a:r>
              <a:rPr sz="2400" spc="-40" dirty="0">
                <a:latin typeface="Verdana"/>
                <a:cs typeface="Verdana"/>
              </a:rPr>
              <a:t>moderate,</a:t>
            </a:r>
            <a:r>
              <a:rPr sz="2400" spc="-120" dirty="0">
                <a:latin typeface="Verdana"/>
                <a:cs typeface="Verdana"/>
              </a:rPr>
              <a:t> </a:t>
            </a:r>
            <a:r>
              <a:rPr sz="2400" spc="-55" dirty="0">
                <a:latin typeface="Verdana"/>
                <a:cs typeface="Verdana"/>
              </a:rPr>
              <a:t>major</a:t>
            </a:r>
            <a:r>
              <a:rPr sz="2400" spc="-120" dirty="0">
                <a:latin typeface="Verdana"/>
                <a:cs typeface="Verdana"/>
              </a:rPr>
              <a:t> </a:t>
            </a:r>
            <a:r>
              <a:rPr sz="2400" spc="-25" dirty="0">
                <a:latin typeface="Verdana"/>
                <a:cs typeface="Verdana"/>
              </a:rPr>
              <a:t>or </a:t>
            </a:r>
            <a:r>
              <a:rPr sz="2400" dirty="0">
                <a:latin typeface="Verdana"/>
                <a:cs typeface="Verdana"/>
              </a:rPr>
              <a:t>catastrophic)</a:t>
            </a:r>
            <a:r>
              <a:rPr sz="2400" spc="-55" dirty="0">
                <a:latin typeface="Verdana"/>
                <a:cs typeface="Verdana"/>
              </a:rPr>
              <a:t> </a:t>
            </a:r>
            <a:r>
              <a:rPr sz="2400" dirty="0">
                <a:latin typeface="Verdana"/>
                <a:cs typeface="Verdana"/>
              </a:rPr>
              <a:t>and</a:t>
            </a:r>
            <a:r>
              <a:rPr sz="2400" spc="-50" dirty="0">
                <a:latin typeface="Verdana"/>
                <a:cs typeface="Verdana"/>
              </a:rPr>
              <a:t> </a:t>
            </a:r>
            <a:r>
              <a:rPr sz="2400" spc="-55" dirty="0">
                <a:latin typeface="Verdana"/>
                <a:cs typeface="Verdana"/>
              </a:rPr>
              <a:t>the </a:t>
            </a:r>
            <a:r>
              <a:rPr sz="2400" spc="-25" dirty="0">
                <a:latin typeface="Verdana"/>
                <a:cs typeface="Verdana"/>
              </a:rPr>
              <a:t>number</a:t>
            </a:r>
            <a:r>
              <a:rPr sz="2400" spc="-50" dirty="0">
                <a:latin typeface="Verdana"/>
                <a:cs typeface="Verdana"/>
              </a:rPr>
              <a:t> </a:t>
            </a:r>
            <a:r>
              <a:rPr sz="2400" dirty="0">
                <a:latin typeface="Verdana"/>
                <a:cs typeface="Verdana"/>
              </a:rPr>
              <a:t>of</a:t>
            </a:r>
            <a:r>
              <a:rPr sz="2400" spc="-50" dirty="0">
                <a:latin typeface="Verdana"/>
                <a:cs typeface="Verdana"/>
              </a:rPr>
              <a:t> </a:t>
            </a:r>
            <a:r>
              <a:rPr sz="2400" dirty="0">
                <a:latin typeface="Verdana"/>
                <a:cs typeface="Verdana"/>
              </a:rPr>
              <a:t>people</a:t>
            </a:r>
            <a:r>
              <a:rPr sz="2400" spc="-55" dirty="0">
                <a:latin typeface="Verdana"/>
                <a:cs typeface="Verdana"/>
              </a:rPr>
              <a:t> </a:t>
            </a:r>
            <a:r>
              <a:rPr sz="2400" spc="-25" dirty="0">
                <a:latin typeface="Verdana"/>
                <a:cs typeface="Verdana"/>
              </a:rPr>
              <a:t>who </a:t>
            </a:r>
            <a:r>
              <a:rPr sz="2400" spc="-40" dirty="0">
                <a:latin typeface="Verdana"/>
                <a:cs typeface="Verdana"/>
              </a:rPr>
              <a:t>might</a:t>
            </a:r>
            <a:r>
              <a:rPr sz="2400" spc="-85" dirty="0">
                <a:latin typeface="Verdana"/>
                <a:cs typeface="Verdana"/>
              </a:rPr>
              <a:t> </a:t>
            </a:r>
            <a:r>
              <a:rPr sz="2400" dirty="0">
                <a:latin typeface="Verdana"/>
                <a:cs typeface="Verdana"/>
              </a:rPr>
              <a:t>be</a:t>
            </a:r>
            <a:r>
              <a:rPr sz="2400" spc="-85" dirty="0">
                <a:latin typeface="Verdana"/>
                <a:cs typeface="Verdana"/>
              </a:rPr>
              <a:t> </a:t>
            </a:r>
            <a:r>
              <a:rPr sz="2400" spc="-10" dirty="0">
                <a:latin typeface="Verdana"/>
                <a:cs typeface="Verdana"/>
              </a:rPr>
              <a:t>exposed</a:t>
            </a:r>
            <a:r>
              <a:rPr sz="2400" spc="-85" dirty="0">
                <a:latin typeface="Verdana"/>
                <a:cs typeface="Verdana"/>
              </a:rPr>
              <a:t> </a:t>
            </a:r>
            <a:r>
              <a:rPr sz="2400" dirty="0">
                <a:latin typeface="Verdana"/>
                <a:cs typeface="Verdana"/>
              </a:rPr>
              <a:t>and</a:t>
            </a:r>
            <a:r>
              <a:rPr sz="2400" spc="-85" dirty="0">
                <a:latin typeface="Verdana"/>
                <a:cs typeface="Verdana"/>
              </a:rPr>
              <a:t> </a:t>
            </a:r>
            <a:r>
              <a:rPr sz="2400" dirty="0">
                <a:latin typeface="Verdana"/>
                <a:cs typeface="Verdana"/>
              </a:rPr>
              <a:t>affected</a:t>
            </a:r>
            <a:r>
              <a:rPr sz="2400" spc="-80" dirty="0">
                <a:latin typeface="Verdana"/>
                <a:cs typeface="Verdana"/>
              </a:rPr>
              <a:t> </a:t>
            </a:r>
            <a:r>
              <a:rPr sz="2400" dirty="0">
                <a:latin typeface="Verdana"/>
                <a:cs typeface="Verdana"/>
              </a:rPr>
              <a:t>by</a:t>
            </a:r>
            <a:r>
              <a:rPr sz="2400" spc="-85" dirty="0">
                <a:latin typeface="Verdana"/>
                <a:cs typeface="Verdana"/>
              </a:rPr>
              <a:t> </a:t>
            </a:r>
            <a:r>
              <a:rPr sz="2400" spc="-55" dirty="0">
                <a:latin typeface="Verdana"/>
                <a:cs typeface="Verdana"/>
              </a:rPr>
              <a:t>the</a:t>
            </a:r>
            <a:r>
              <a:rPr sz="2400" spc="-85" dirty="0">
                <a:latin typeface="Verdana"/>
                <a:cs typeface="Verdana"/>
              </a:rPr>
              <a:t> </a:t>
            </a:r>
            <a:r>
              <a:rPr sz="2400" spc="-20" dirty="0">
                <a:latin typeface="Verdana"/>
                <a:cs typeface="Verdana"/>
              </a:rPr>
              <a:t>risk.</a:t>
            </a:r>
            <a:endParaRPr sz="2400">
              <a:latin typeface="Verdana"/>
              <a:cs typeface="Verdana"/>
            </a:endParaRPr>
          </a:p>
        </p:txBody>
      </p:sp>
      <p:sp>
        <p:nvSpPr>
          <p:cNvPr id="8" name="object 8"/>
          <p:cNvSpPr txBox="1">
            <a:spLocks noGrp="1"/>
          </p:cNvSpPr>
          <p:nvPr>
            <p:ph type="title"/>
          </p:nvPr>
        </p:nvSpPr>
        <p:spPr>
          <a:prstGeom prst="rect">
            <a:avLst/>
          </a:prstGeom>
        </p:spPr>
        <p:txBody>
          <a:bodyPr vert="horz" wrap="square" lIns="0" tIns="12700" rIns="0" bIns="0" rtlCol="0">
            <a:spAutoFit/>
          </a:bodyPr>
          <a:lstStyle/>
          <a:p>
            <a:pPr marL="8600440">
              <a:lnSpc>
                <a:spcPct val="100000"/>
              </a:lnSpc>
              <a:spcBef>
                <a:spcPts val="100"/>
              </a:spcBef>
            </a:pPr>
            <a:r>
              <a:rPr spc="-180" dirty="0"/>
              <a:t>Severity </a:t>
            </a:r>
            <a:r>
              <a:rPr spc="-270" dirty="0"/>
              <a:t>of</a:t>
            </a:r>
            <a:r>
              <a:rPr spc="-175" dirty="0"/>
              <a:t> </a:t>
            </a:r>
            <a:r>
              <a:rPr spc="-20" dirty="0"/>
              <a:t>harm</a:t>
            </a:r>
          </a:p>
        </p:txBody>
      </p:sp>
      <p:pic>
        <p:nvPicPr>
          <p:cNvPr id="9" name="object 8">
            <a:hlinkClick r:id="rId4" action="ppaction://hlinksldjump"/>
            <a:extLst>
              <a:ext uri="{FF2B5EF4-FFF2-40B4-BE49-F238E27FC236}">
                <a16:creationId xmlns:a16="http://schemas.microsoft.com/office/drawing/2014/main" id="{88177C6A-C1B0-391C-F5DD-A3F6428AD96C}"/>
              </a:ext>
            </a:extLst>
          </p:cNvPr>
          <p:cNvPicPr/>
          <p:nvPr/>
        </p:nvPicPr>
        <p:blipFill>
          <a:blip r:embed="rId5"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0F5F3"/>
          </a:solidFill>
        </p:spPr>
        <p:txBody>
          <a:bodyPr wrap="square" lIns="0" tIns="0" rIns="0" bIns="0" rtlCol="0"/>
          <a:lstStyle/>
          <a:p>
            <a:endParaRPr/>
          </a:p>
        </p:txBody>
      </p:sp>
      <p:sp>
        <p:nvSpPr>
          <p:cNvPr id="3" name="object 3"/>
          <p:cNvSpPr txBox="1">
            <a:spLocks noGrp="1"/>
          </p:cNvSpPr>
          <p:nvPr>
            <p:ph type="title"/>
          </p:nvPr>
        </p:nvSpPr>
        <p:spPr>
          <a:xfrm>
            <a:off x="1016000" y="953825"/>
            <a:ext cx="6047105" cy="695960"/>
          </a:xfrm>
          <a:prstGeom prst="rect">
            <a:avLst/>
          </a:prstGeom>
        </p:spPr>
        <p:txBody>
          <a:bodyPr vert="horz" wrap="square" lIns="0" tIns="12700" rIns="0" bIns="0" rtlCol="0">
            <a:spAutoFit/>
          </a:bodyPr>
          <a:lstStyle/>
          <a:p>
            <a:pPr marL="12700">
              <a:lnSpc>
                <a:spcPct val="100000"/>
              </a:lnSpc>
              <a:spcBef>
                <a:spcPts val="100"/>
              </a:spcBef>
            </a:pPr>
            <a:r>
              <a:rPr spc="-210" dirty="0"/>
              <a:t>Risk</a:t>
            </a:r>
            <a:r>
              <a:rPr spc="-185" dirty="0"/>
              <a:t> </a:t>
            </a:r>
            <a:r>
              <a:rPr spc="-35" dirty="0"/>
              <a:t>analysis</a:t>
            </a:r>
            <a:r>
              <a:rPr spc="-310" dirty="0"/>
              <a:t> </a:t>
            </a:r>
            <a:r>
              <a:rPr spc="-130" dirty="0"/>
              <a:t>matrix</a:t>
            </a:r>
          </a:p>
        </p:txBody>
      </p:sp>
      <p:sp>
        <p:nvSpPr>
          <p:cNvPr id="4" name="object 4"/>
          <p:cNvSpPr txBox="1"/>
          <p:nvPr/>
        </p:nvSpPr>
        <p:spPr>
          <a:xfrm>
            <a:off x="1016000" y="2285954"/>
            <a:ext cx="14655165" cy="2540000"/>
          </a:xfrm>
          <a:prstGeom prst="rect">
            <a:avLst/>
          </a:prstGeom>
        </p:spPr>
        <p:txBody>
          <a:bodyPr vert="horz" wrap="square" lIns="0" tIns="12700" rIns="0" bIns="0" rtlCol="0">
            <a:spAutoFit/>
          </a:bodyPr>
          <a:lstStyle/>
          <a:p>
            <a:pPr marL="12700" marR="5080">
              <a:lnSpc>
                <a:spcPct val="114599"/>
              </a:lnSpc>
              <a:spcBef>
                <a:spcPts val="100"/>
              </a:spcBef>
            </a:pPr>
            <a:r>
              <a:rPr sz="2400" spc="155" dirty="0">
                <a:latin typeface="Verdana"/>
                <a:cs typeface="Verdana"/>
              </a:rPr>
              <a:t>Once</a:t>
            </a:r>
            <a:r>
              <a:rPr sz="2400" spc="245" dirty="0">
                <a:latin typeface="Verdana"/>
                <a:cs typeface="Verdana"/>
              </a:rPr>
              <a:t> </a:t>
            </a:r>
            <a:r>
              <a:rPr sz="2400" dirty="0">
                <a:latin typeface="Verdana"/>
                <a:cs typeface="Verdana"/>
              </a:rPr>
              <a:t>the</a:t>
            </a:r>
            <a:r>
              <a:rPr sz="2400" spc="245" dirty="0">
                <a:latin typeface="Verdana"/>
                <a:cs typeface="Verdana"/>
              </a:rPr>
              <a:t> </a:t>
            </a:r>
            <a:r>
              <a:rPr sz="2400" spc="80" dirty="0">
                <a:latin typeface="Verdana"/>
                <a:cs typeface="Verdana"/>
              </a:rPr>
              <a:t>likelihood</a:t>
            </a:r>
            <a:r>
              <a:rPr sz="2400" spc="245" dirty="0">
                <a:latin typeface="Verdana"/>
                <a:cs typeface="Verdana"/>
              </a:rPr>
              <a:t> </a:t>
            </a:r>
            <a:r>
              <a:rPr sz="2400" spc="160" dirty="0">
                <a:latin typeface="Verdana"/>
                <a:cs typeface="Verdana"/>
              </a:rPr>
              <a:t>and</a:t>
            </a:r>
            <a:r>
              <a:rPr sz="2400" spc="245" dirty="0">
                <a:latin typeface="Verdana"/>
                <a:cs typeface="Verdana"/>
              </a:rPr>
              <a:t> </a:t>
            </a:r>
            <a:r>
              <a:rPr sz="2400" spc="180" dirty="0">
                <a:latin typeface="Verdana"/>
                <a:cs typeface="Verdana"/>
              </a:rPr>
              <a:t>consequences</a:t>
            </a:r>
            <a:r>
              <a:rPr sz="2400" spc="245" dirty="0">
                <a:latin typeface="Verdana"/>
                <a:cs typeface="Verdana"/>
              </a:rPr>
              <a:t> </a:t>
            </a:r>
            <a:r>
              <a:rPr sz="2400" spc="65" dirty="0">
                <a:latin typeface="Verdana"/>
                <a:cs typeface="Verdana"/>
              </a:rPr>
              <a:t>of</a:t>
            </a:r>
            <a:r>
              <a:rPr sz="2400" spc="245" dirty="0">
                <a:latin typeface="Verdana"/>
                <a:cs typeface="Verdana"/>
              </a:rPr>
              <a:t> </a:t>
            </a:r>
            <a:r>
              <a:rPr sz="2400" spc="140" dirty="0">
                <a:latin typeface="Verdana"/>
                <a:cs typeface="Verdana"/>
              </a:rPr>
              <a:t>a</a:t>
            </a:r>
            <a:r>
              <a:rPr sz="2400" spc="245" dirty="0">
                <a:latin typeface="Verdana"/>
                <a:cs typeface="Verdana"/>
              </a:rPr>
              <a:t> </a:t>
            </a:r>
            <a:r>
              <a:rPr sz="2400" dirty="0">
                <a:latin typeface="Verdana"/>
                <a:cs typeface="Verdana"/>
              </a:rPr>
              <a:t>risk</a:t>
            </a:r>
            <a:r>
              <a:rPr sz="2400" spc="245" dirty="0">
                <a:latin typeface="Verdana"/>
                <a:cs typeface="Verdana"/>
              </a:rPr>
              <a:t> </a:t>
            </a:r>
            <a:r>
              <a:rPr sz="2400" spc="114" dirty="0">
                <a:latin typeface="Verdana"/>
                <a:cs typeface="Verdana"/>
              </a:rPr>
              <a:t>have</a:t>
            </a:r>
            <a:r>
              <a:rPr sz="2400" spc="245" dirty="0">
                <a:latin typeface="Verdana"/>
                <a:cs typeface="Verdana"/>
              </a:rPr>
              <a:t> </a:t>
            </a:r>
            <a:r>
              <a:rPr sz="2400" spc="135" dirty="0">
                <a:latin typeface="Verdana"/>
                <a:cs typeface="Verdana"/>
              </a:rPr>
              <a:t>been</a:t>
            </a:r>
            <a:r>
              <a:rPr sz="2400" spc="245" dirty="0">
                <a:latin typeface="Verdana"/>
                <a:cs typeface="Verdana"/>
              </a:rPr>
              <a:t> </a:t>
            </a:r>
            <a:r>
              <a:rPr sz="2400" spc="125" dirty="0">
                <a:latin typeface="Verdana"/>
                <a:cs typeface="Verdana"/>
              </a:rPr>
              <a:t>determined</a:t>
            </a:r>
            <a:r>
              <a:rPr sz="2400" spc="245" dirty="0">
                <a:latin typeface="Verdana"/>
                <a:cs typeface="Verdana"/>
              </a:rPr>
              <a:t> </a:t>
            </a:r>
            <a:r>
              <a:rPr sz="2400" dirty="0">
                <a:latin typeface="Verdana"/>
                <a:cs typeface="Verdana"/>
              </a:rPr>
              <a:t>the</a:t>
            </a:r>
            <a:r>
              <a:rPr sz="2400" spc="245" dirty="0">
                <a:latin typeface="Verdana"/>
                <a:cs typeface="Verdana"/>
              </a:rPr>
              <a:t> </a:t>
            </a:r>
            <a:r>
              <a:rPr sz="2400" dirty="0">
                <a:latin typeface="Verdana"/>
                <a:cs typeface="Verdana"/>
              </a:rPr>
              <a:t>risk</a:t>
            </a:r>
            <a:r>
              <a:rPr sz="2400" spc="245" dirty="0">
                <a:latin typeface="Verdana"/>
                <a:cs typeface="Verdana"/>
              </a:rPr>
              <a:t> </a:t>
            </a:r>
            <a:r>
              <a:rPr sz="2400" spc="200" dirty="0">
                <a:latin typeface="Verdana"/>
                <a:cs typeface="Verdana"/>
              </a:rPr>
              <a:t>can</a:t>
            </a:r>
            <a:r>
              <a:rPr sz="2400" spc="245" dirty="0">
                <a:latin typeface="Verdana"/>
                <a:cs typeface="Verdana"/>
              </a:rPr>
              <a:t> </a:t>
            </a:r>
            <a:r>
              <a:rPr sz="2400" spc="105" dirty="0">
                <a:latin typeface="Verdana"/>
                <a:cs typeface="Verdana"/>
              </a:rPr>
              <a:t>be </a:t>
            </a:r>
            <a:r>
              <a:rPr sz="2400" spc="120" dirty="0">
                <a:latin typeface="Verdana"/>
                <a:cs typeface="Verdana"/>
              </a:rPr>
              <a:t>rated</a:t>
            </a:r>
            <a:r>
              <a:rPr sz="2400" spc="265" dirty="0">
                <a:latin typeface="Verdana"/>
                <a:cs typeface="Verdana"/>
              </a:rPr>
              <a:t> </a:t>
            </a:r>
            <a:r>
              <a:rPr sz="2400" spc="185" dirty="0">
                <a:latin typeface="Verdana"/>
                <a:cs typeface="Verdana"/>
              </a:rPr>
              <a:t>according</a:t>
            </a:r>
            <a:r>
              <a:rPr sz="2400" spc="265" dirty="0">
                <a:latin typeface="Verdana"/>
                <a:cs typeface="Verdana"/>
              </a:rPr>
              <a:t> </a:t>
            </a:r>
            <a:r>
              <a:rPr sz="2400" dirty="0">
                <a:latin typeface="Verdana"/>
                <a:cs typeface="Verdana"/>
              </a:rPr>
              <a:t>to</a:t>
            </a:r>
            <a:r>
              <a:rPr sz="2400" spc="265" dirty="0">
                <a:latin typeface="Verdana"/>
                <a:cs typeface="Verdana"/>
              </a:rPr>
              <a:t> </a:t>
            </a:r>
            <a:r>
              <a:rPr sz="2400" spc="135" dirty="0">
                <a:latin typeface="Verdana"/>
                <a:cs typeface="Verdana"/>
              </a:rPr>
              <a:t>organisational</a:t>
            </a:r>
            <a:r>
              <a:rPr sz="2400" spc="265" dirty="0">
                <a:latin typeface="Verdana"/>
                <a:cs typeface="Verdana"/>
              </a:rPr>
              <a:t> </a:t>
            </a:r>
            <a:r>
              <a:rPr sz="2400" spc="110" dirty="0">
                <a:latin typeface="Verdana"/>
                <a:cs typeface="Verdana"/>
              </a:rPr>
              <a:t>procedures.</a:t>
            </a:r>
            <a:endParaRPr sz="2400" dirty="0">
              <a:latin typeface="Verdana"/>
              <a:cs typeface="Verdana"/>
            </a:endParaRPr>
          </a:p>
          <a:p>
            <a:pPr>
              <a:lnSpc>
                <a:spcPct val="100000"/>
              </a:lnSpc>
              <a:spcBef>
                <a:spcPts val="380"/>
              </a:spcBef>
            </a:pPr>
            <a:endParaRPr sz="2400" dirty="0">
              <a:latin typeface="Verdana"/>
              <a:cs typeface="Verdana"/>
            </a:endParaRPr>
          </a:p>
          <a:p>
            <a:pPr marL="12700" marR="364490">
              <a:lnSpc>
                <a:spcPct val="114599"/>
              </a:lnSpc>
            </a:pPr>
            <a:r>
              <a:rPr sz="2400" dirty="0">
                <a:latin typeface="Verdana"/>
                <a:cs typeface="Verdana"/>
              </a:rPr>
              <a:t>Risks</a:t>
            </a:r>
            <a:r>
              <a:rPr sz="2400" spc="245" dirty="0">
                <a:latin typeface="Verdana"/>
                <a:cs typeface="Verdana"/>
              </a:rPr>
              <a:t> </a:t>
            </a:r>
            <a:r>
              <a:rPr sz="2400" spc="105" dirty="0">
                <a:latin typeface="Verdana"/>
                <a:cs typeface="Verdana"/>
              </a:rPr>
              <a:t>are</a:t>
            </a:r>
            <a:r>
              <a:rPr sz="2400" spc="250" dirty="0">
                <a:latin typeface="Verdana"/>
                <a:cs typeface="Verdana"/>
              </a:rPr>
              <a:t> </a:t>
            </a:r>
            <a:r>
              <a:rPr sz="2400" spc="85" dirty="0">
                <a:latin typeface="Verdana"/>
                <a:cs typeface="Verdana"/>
              </a:rPr>
              <a:t>usually</a:t>
            </a:r>
            <a:r>
              <a:rPr sz="2400" spc="250" dirty="0">
                <a:latin typeface="Verdana"/>
                <a:cs typeface="Verdana"/>
              </a:rPr>
              <a:t> </a:t>
            </a:r>
            <a:r>
              <a:rPr sz="2400" spc="120" dirty="0">
                <a:latin typeface="Verdana"/>
                <a:cs typeface="Verdana"/>
              </a:rPr>
              <a:t>rated</a:t>
            </a:r>
            <a:r>
              <a:rPr sz="2400" spc="245" dirty="0">
                <a:latin typeface="Verdana"/>
                <a:cs typeface="Verdana"/>
              </a:rPr>
              <a:t> </a:t>
            </a:r>
            <a:r>
              <a:rPr sz="2400" spc="90" dirty="0">
                <a:latin typeface="Verdana"/>
                <a:cs typeface="Verdana"/>
              </a:rPr>
              <a:t>using</a:t>
            </a:r>
            <a:r>
              <a:rPr sz="2400" spc="250" dirty="0">
                <a:latin typeface="Verdana"/>
                <a:cs typeface="Verdana"/>
              </a:rPr>
              <a:t> </a:t>
            </a:r>
            <a:r>
              <a:rPr sz="2400" spc="140" dirty="0">
                <a:latin typeface="Verdana"/>
                <a:cs typeface="Verdana"/>
              </a:rPr>
              <a:t>a</a:t>
            </a:r>
            <a:r>
              <a:rPr sz="2400" spc="250" dirty="0">
                <a:latin typeface="Verdana"/>
                <a:cs typeface="Verdana"/>
              </a:rPr>
              <a:t> </a:t>
            </a:r>
            <a:r>
              <a:rPr sz="2400" dirty="0">
                <a:latin typeface="Verdana"/>
                <a:cs typeface="Verdana"/>
              </a:rPr>
              <a:t>risk</a:t>
            </a:r>
            <a:r>
              <a:rPr sz="2400" spc="250" dirty="0">
                <a:latin typeface="Verdana"/>
                <a:cs typeface="Verdana"/>
              </a:rPr>
              <a:t> </a:t>
            </a:r>
            <a:r>
              <a:rPr sz="2400" spc="120" dirty="0">
                <a:latin typeface="Verdana"/>
                <a:cs typeface="Verdana"/>
              </a:rPr>
              <a:t>analysis</a:t>
            </a:r>
            <a:r>
              <a:rPr sz="2400" spc="245" dirty="0">
                <a:latin typeface="Verdana"/>
                <a:cs typeface="Verdana"/>
              </a:rPr>
              <a:t> </a:t>
            </a:r>
            <a:r>
              <a:rPr sz="2400" dirty="0">
                <a:latin typeface="Verdana"/>
                <a:cs typeface="Verdana"/>
              </a:rPr>
              <a:t>matrix;</a:t>
            </a:r>
            <a:r>
              <a:rPr sz="2400" spc="250" dirty="0">
                <a:latin typeface="Verdana"/>
                <a:cs typeface="Verdana"/>
              </a:rPr>
              <a:t> </a:t>
            </a:r>
            <a:r>
              <a:rPr sz="2400" spc="95" dirty="0">
                <a:latin typeface="Verdana"/>
                <a:cs typeface="Verdana"/>
              </a:rPr>
              <a:t>these</a:t>
            </a:r>
            <a:r>
              <a:rPr sz="2400" spc="250" dirty="0">
                <a:latin typeface="Verdana"/>
                <a:cs typeface="Verdana"/>
              </a:rPr>
              <a:t> </a:t>
            </a:r>
            <a:r>
              <a:rPr sz="2400" dirty="0">
                <a:latin typeface="Verdana"/>
                <a:cs typeface="Verdana"/>
              </a:rPr>
              <a:t>will</a:t>
            </a:r>
            <a:r>
              <a:rPr sz="2400" spc="245" dirty="0">
                <a:latin typeface="Verdana"/>
                <a:cs typeface="Verdana"/>
              </a:rPr>
              <a:t> </a:t>
            </a:r>
            <a:r>
              <a:rPr sz="2400" dirty="0">
                <a:latin typeface="Verdana"/>
                <a:cs typeface="Verdana"/>
              </a:rPr>
              <a:t>vary</a:t>
            </a:r>
            <a:r>
              <a:rPr sz="2400" spc="250" dirty="0">
                <a:latin typeface="Verdana"/>
                <a:cs typeface="Verdana"/>
              </a:rPr>
              <a:t> </a:t>
            </a:r>
            <a:r>
              <a:rPr sz="2400" spc="155" dirty="0">
                <a:latin typeface="Verdana"/>
                <a:cs typeface="Verdana"/>
              </a:rPr>
              <a:t>depending</a:t>
            </a:r>
            <a:r>
              <a:rPr sz="2400" spc="250" dirty="0">
                <a:latin typeface="Verdana"/>
                <a:cs typeface="Verdana"/>
              </a:rPr>
              <a:t> </a:t>
            </a:r>
            <a:r>
              <a:rPr sz="2400" spc="60" dirty="0">
                <a:latin typeface="Verdana"/>
                <a:cs typeface="Verdana"/>
              </a:rPr>
              <a:t>on</a:t>
            </a:r>
            <a:r>
              <a:rPr sz="2400" spc="250" dirty="0">
                <a:latin typeface="Verdana"/>
                <a:cs typeface="Verdana"/>
              </a:rPr>
              <a:t> </a:t>
            </a:r>
            <a:r>
              <a:rPr sz="2400" spc="-25" dirty="0">
                <a:latin typeface="Verdana"/>
                <a:cs typeface="Verdana"/>
              </a:rPr>
              <a:t>the </a:t>
            </a:r>
            <a:r>
              <a:rPr sz="2400" spc="65" dirty="0">
                <a:latin typeface="Verdana"/>
                <a:cs typeface="Verdana"/>
              </a:rPr>
              <a:t>industry</a:t>
            </a:r>
            <a:r>
              <a:rPr sz="2400" spc="315" dirty="0">
                <a:latin typeface="Verdana"/>
                <a:cs typeface="Verdana"/>
              </a:rPr>
              <a:t> </a:t>
            </a:r>
            <a:r>
              <a:rPr sz="2400" spc="160" dirty="0">
                <a:latin typeface="Verdana"/>
                <a:cs typeface="Verdana"/>
              </a:rPr>
              <a:t>and</a:t>
            </a:r>
            <a:r>
              <a:rPr sz="2400" spc="315" dirty="0">
                <a:latin typeface="Verdana"/>
                <a:cs typeface="Verdana"/>
              </a:rPr>
              <a:t> </a:t>
            </a:r>
            <a:r>
              <a:rPr sz="2400" dirty="0">
                <a:latin typeface="Verdana"/>
                <a:cs typeface="Verdana"/>
              </a:rPr>
              <a:t>the</a:t>
            </a:r>
            <a:r>
              <a:rPr sz="2400" spc="320" dirty="0">
                <a:latin typeface="Verdana"/>
                <a:cs typeface="Verdana"/>
              </a:rPr>
              <a:t> </a:t>
            </a:r>
            <a:r>
              <a:rPr sz="2400" spc="110" dirty="0">
                <a:latin typeface="Verdana"/>
                <a:cs typeface="Verdana"/>
              </a:rPr>
              <a:t>potential</a:t>
            </a:r>
            <a:r>
              <a:rPr sz="2400" spc="315" dirty="0">
                <a:latin typeface="Verdana"/>
                <a:cs typeface="Verdana"/>
              </a:rPr>
              <a:t> </a:t>
            </a:r>
            <a:r>
              <a:rPr sz="2400" dirty="0">
                <a:latin typeface="Verdana"/>
                <a:cs typeface="Verdana"/>
              </a:rPr>
              <a:t>for</a:t>
            </a:r>
            <a:r>
              <a:rPr sz="2400" spc="315" dirty="0">
                <a:latin typeface="Verdana"/>
                <a:cs typeface="Verdana"/>
              </a:rPr>
              <a:t> </a:t>
            </a:r>
            <a:r>
              <a:rPr sz="2400" dirty="0">
                <a:latin typeface="Verdana"/>
                <a:cs typeface="Verdana"/>
              </a:rPr>
              <a:t>illness,</a:t>
            </a:r>
            <a:r>
              <a:rPr sz="2400" spc="320" dirty="0">
                <a:latin typeface="Verdana"/>
                <a:cs typeface="Verdana"/>
              </a:rPr>
              <a:t> </a:t>
            </a:r>
            <a:r>
              <a:rPr sz="2400" dirty="0">
                <a:latin typeface="Verdana"/>
                <a:cs typeface="Verdana"/>
              </a:rPr>
              <a:t>injury</a:t>
            </a:r>
            <a:r>
              <a:rPr sz="2400" spc="315" dirty="0">
                <a:latin typeface="Verdana"/>
                <a:cs typeface="Verdana"/>
              </a:rPr>
              <a:t> </a:t>
            </a:r>
            <a:r>
              <a:rPr sz="2400" dirty="0">
                <a:latin typeface="Verdana"/>
                <a:cs typeface="Verdana"/>
              </a:rPr>
              <a:t>loss,</a:t>
            </a:r>
            <a:r>
              <a:rPr sz="2400" spc="315" dirty="0">
                <a:latin typeface="Verdana"/>
                <a:cs typeface="Verdana"/>
              </a:rPr>
              <a:t> </a:t>
            </a:r>
            <a:r>
              <a:rPr sz="2400" spc="160" dirty="0">
                <a:latin typeface="Verdana"/>
                <a:cs typeface="Verdana"/>
              </a:rPr>
              <a:t>and</a:t>
            </a:r>
            <a:r>
              <a:rPr sz="2400" spc="320" dirty="0">
                <a:latin typeface="Verdana"/>
                <a:cs typeface="Verdana"/>
              </a:rPr>
              <a:t> </a:t>
            </a:r>
            <a:r>
              <a:rPr sz="2400" spc="180" dirty="0">
                <a:latin typeface="Verdana"/>
                <a:cs typeface="Verdana"/>
              </a:rPr>
              <a:t>accidents</a:t>
            </a:r>
            <a:r>
              <a:rPr sz="2400" spc="315" dirty="0">
                <a:latin typeface="Verdana"/>
                <a:cs typeface="Verdana"/>
              </a:rPr>
              <a:t> </a:t>
            </a:r>
            <a:r>
              <a:rPr sz="2400" dirty="0">
                <a:latin typeface="Verdana"/>
                <a:cs typeface="Verdana"/>
              </a:rPr>
              <a:t>within</a:t>
            </a:r>
            <a:r>
              <a:rPr sz="2400" spc="315" dirty="0">
                <a:latin typeface="Verdana"/>
                <a:cs typeface="Verdana"/>
              </a:rPr>
              <a:t> </a:t>
            </a:r>
            <a:r>
              <a:rPr sz="2400" dirty="0">
                <a:latin typeface="Verdana"/>
                <a:cs typeface="Verdana"/>
              </a:rPr>
              <a:t>the</a:t>
            </a:r>
            <a:r>
              <a:rPr sz="2400" spc="320" dirty="0">
                <a:latin typeface="Verdana"/>
                <a:cs typeface="Verdana"/>
              </a:rPr>
              <a:t> </a:t>
            </a:r>
            <a:r>
              <a:rPr sz="2400" spc="155" dirty="0">
                <a:latin typeface="Verdana"/>
                <a:cs typeface="Verdana"/>
              </a:rPr>
              <a:t>specific</a:t>
            </a:r>
            <a:endParaRPr sz="2400" dirty="0">
              <a:latin typeface="Verdana"/>
              <a:cs typeface="Verdana"/>
            </a:endParaRPr>
          </a:p>
          <a:p>
            <a:pPr marL="12700">
              <a:lnSpc>
                <a:spcPct val="100000"/>
              </a:lnSpc>
              <a:spcBef>
                <a:spcPts val="420"/>
              </a:spcBef>
            </a:pPr>
            <a:r>
              <a:rPr sz="2400" spc="125" dirty="0">
                <a:latin typeface="Verdana"/>
                <a:cs typeface="Verdana"/>
              </a:rPr>
              <a:t>workplace</a:t>
            </a:r>
            <a:r>
              <a:rPr sz="2400" spc="254" dirty="0">
                <a:latin typeface="Verdana"/>
                <a:cs typeface="Verdana"/>
              </a:rPr>
              <a:t> </a:t>
            </a:r>
            <a:r>
              <a:rPr sz="2400" dirty="0">
                <a:latin typeface="Verdana"/>
                <a:cs typeface="Verdana"/>
              </a:rPr>
              <a:t>or</a:t>
            </a:r>
            <a:r>
              <a:rPr sz="2400" spc="260" dirty="0">
                <a:latin typeface="Verdana"/>
                <a:cs typeface="Verdana"/>
              </a:rPr>
              <a:t> </a:t>
            </a:r>
            <a:r>
              <a:rPr sz="2400" spc="95" dirty="0">
                <a:latin typeface="Verdana"/>
                <a:cs typeface="Verdana"/>
              </a:rPr>
              <a:t>organisation.</a:t>
            </a:r>
            <a:endParaRPr sz="2400" dirty="0">
              <a:latin typeface="Verdana"/>
              <a:cs typeface="Verdana"/>
            </a:endParaRPr>
          </a:p>
        </p:txBody>
      </p:sp>
      <p:pic>
        <p:nvPicPr>
          <p:cNvPr id="6" name="object 6"/>
          <p:cNvPicPr/>
          <p:nvPr/>
        </p:nvPicPr>
        <p:blipFill>
          <a:blip r:embed="rId2" cstate="print"/>
          <a:stretch>
            <a:fillRect/>
          </a:stretch>
        </p:blipFill>
        <p:spPr>
          <a:xfrm>
            <a:off x="4725984" y="5143499"/>
            <a:ext cx="9439289" cy="4629149"/>
          </a:xfrm>
          <a:prstGeom prst="rect">
            <a:avLst/>
          </a:prstGeom>
        </p:spPr>
      </p:pic>
      <p:pic>
        <p:nvPicPr>
          <p:cNvPr id="7" name="object 8">
            <a:hlinkClick r:id="rId3" action="ppaction://hlinksldjump"/>
            <a:extLst>
              <a:ext uri="{FF2B5EF4-FFF2-40B4-BE49-F238E27FC236}">
                <a16:creationId xmlns:a16="http://schemas.microsoft.com/office/drawing/2014/main" id="{549B7E2C-073F-3860-3474-3A961985E6A5}"/>
              </a:ext>
            </a:extLst>
          </p:cNvPr>
          <p:cNvPicPr/>
          <p:nvPr/>
        </p:nvPicPr>
        <p:blipFill>
          <a:blip r:embed="rId4"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0F5F3"/>
          </a:solidFill>
        </p:spPr>
        <p:txBody>
          <a:bodyPr wrap="square" lIns="0" tIns="0" rIns="0" bIns="0" rtlCol="0"/>
          <a:lstStyle/>
          <a:p>
            <a:endParaRPr/>
          </a:p>
        </p:txBody>
      </p:sp>
      <p:pic>
        <p:nvPicPr>
          <p:cNvPr id="4" name="object 4"/>
          <p:cNvPicPr/>
          <p:nvPr/>
        </p:nvPicPr>
        <p:blipFill>
          <a:blip r:embed="rId2" cstate="print"/>
          <a:stretch>
            <a:fillRect/>
          </a:stretch>
        </p:blipFill>
        <p:spPr>
          <a:xfrm>
            <a:off x="8671438" y="0"/>
            <a:ext cx="9616561" cy="10286999"/>
          </a:xfrm>
          <a:prstGeom prst="rect">
            <a:avLst/>
          </a:prstGeom>
        </p:spPr>
      </p:pic>
      <p:sp>
        <p:nvSpPr>
          <p:cNvPr id="6" name="object 6"/>
          <p:cNvSpPr txBox="1"/>
          <p:nvPr/>
        </p:nvSpPr>
        <p:spPr>
          <a:xfrm>
            <a:off x="1016000" y="2096051"/>
            <a:ext cx="7265034" cy="4635500"/>
          </a:xfrm>
          <a:prstGeom prst="rect">
            <a:avLst/>
          </a:prstGeom>
        </p:spPr>
        <p:txBody>
          <a:bodyPr vert="horz" wrap="square" lIns="0" tIns="12700" rIns="0" bIns="0" rtlCol="0">
            <a:spAutoFit/>
          </a:bodyPr>
          <a:lstStyle/>
          <a:p>
            <a:pPr marL="12700" marR="5080">
              <a:lnSpc>
                <a:spcPct val="114599"/>
              </a:lnSpc>
              <a:spcBef>
                <a:spcPts val="100"/>
              </a:spcBef>
            </a:pPr>
            <a:r>
              <a:rPr sz="2400" spc="-20" dirty="0">
                <a:latin typeface="Verdana"/>
                <a:cs typeface="Verdana"/>
              </a:rPr>
              <a:t>Some</a:t>
            </a:r>
            <a:r>
              <a:rPr sz="2400" spc="-185" dirty="0">
                <a:latin typeface="Verdana"/>
                <a:cs typeface="Verdana"/>
              </a:rPr>
              <a:t> </a:t>
            </a:r>
            <a:r>
              <a:rPr sz="2400" spc="-160" dirty="0">
                <a:latin typeface="Verdana"/>
                <a:cs typeface="Verdana"/>
              </a:rPr>
              <a:t>risk</a:t>
            </a:r>
            <a:r>
              <a:rPr sz="2400" spc="-125" dirty="0">
                <a:latin typeface="Verdana"/>
                <a:cs typeface="Verdana"/>
              </a:rPr>
              <a:t> </a:t>
            </a:r>
            <a:r>
              <a:rPr sz="2400" spc="-30" dirty="0">
                <a:latin typeface="Verdana"/>
                <a:cs typeface="Verdana"/>
              </a:rPr>
              <a:t>control</a:t>
            </a:r>
            <a:r>
              <a:rPr sz="2400" spc="-155" dirty="0">
                <a:latin typeface="Verdana"/>
                <a:cs typeface="Verdana"/>
              </a:rPr>
              <a:t> </a:t>
            </a:r>
            <a:r>
              <a:rPr sz="2400" spc="-20" dirty="0">
                <a:latin typeface="Verdana"/>
                <a:cs typeface="Verdana"/>
              </a:rPr>
              <a:t>options</a:t>
            </a:r>
            <a:r>
              <a:rPr sz="2400" spc="-155" dirty="0">
                <a:latin typeface="Verdana"/>
                <a:cs typeface="Verdana"/>
              </a:rPr>
              <a:t> </a:t>
            </a:r>
            <a:r>
              <a:rPr sz="2400" dirty="0">
                <a:latin typeface="Verdana"/>
                <a:cs typeface="Verdana"/>
              </a:rPr>
              <a:t>are</a:t>
            </a:r>
            <a:r>
              <a:rPr sz="2400" spc="-155" dirty="0">
                <a:latin typeface="Verdana"/>
                <a:cs typeface="Verdana"/>
              </a:rPr>
              <a:t> </a:t>
            </a:r>
            <a:r>
              <a:rPr sz="2400" dirty="0">
                <a:latin typeface="Verdana"/>
                <a:cs typeface="Verdana"/>
              </a:rPr>
              <a:t>more</a:t>
            </a:r>
            <a:r>
              <a:rPr sz="2400" spc="-155" dirty="0">
                <a:latin typeface="Verdana"/>
                <a:cs typeface="Verdana"/>
              </a:rPr>
              <a:t> </a:t>
            </a:r>
            <a:r>
              <a:rPr sz="2400" spc="-30" dirty="0">
                <a:latin typeface="Verdana"/>
                <a:cs typeface="Verdana"/>
              </a:rPr>
              <a:t>effective</a:t>
            </a:r>
            <a:r>
              <a:rPr sz="2400" spc="-150" dirty="0">
                <a:latin typeface="Verdana"/>
                <a:cs typeface="Verdana"/>
              </a:rPr>
              <a:t> </a:t>
            </a:r>
            <a:r>
              <a:rPr sz="2400" spc="-25" dirty="0">
                <a:latin typeface="Verdana"/>
                <a:cs typeface="Verdana"/>
              </a:rPr>
              <a:t>and </a:t>
            </a:r>
            <a:r>
              <a:rPr sz="2400" spc="-40" dirty="0">
                <a:latin typeface="Verdana"/>
                <a:cs typeface="Verdana"/>
              </a:rPr>
              <a:t>reliable</a:t>
            </a:r>
            <a:r>
              <a:rPr sz="2400" spc="-155" dirty="0">
                <a:latin typeface="Verdana"/>
                <a:cs typeface="Verdana"/>
              </a:rPr>
              <a:t> </a:t>
            </a:r>
            <a:r>
              <a:rPr sz="2400" spc="-35" dirty="0">
                <a:latin typeface="Verdana"/>
                <a:cs typeface="Verdana"/>
              </a:rPr>
              <a:t>than</a:t>
            </a:r>
            <a:r>
              <a:rPr sz="2400" spc="-155" dirty="0">
                <a:latin typeface="Verdana"/>
                <a:cs typeface="Verdana"/>
              </a:rPr>
              <a:t> </a:t>
            </a:r>
            <a:r>
              <a:rPr sz="2400" spc="-10" dirty="0">
                <a:latin typeface="Verdana"/>
                <a:cs typeface="Verdana"/>
              </a:rPr>
              <a:t>others.</a:t>
            </a:r>
            <a:endParaRPr sz="2400">
              <a:latin typeface="Verdana"/>
              <a:cs typeface="Verdana"/>
            </a:endParaRPr>
          </a:p>
          <a:p>
            <a:pPr>
              <a:lnSpc>
                <a:spcPct val="100000"/>
              </a:lnSpc>
              <a:spcBef>
                <a:spcPts val="380"/>
              </a:spcBef>
            </a:pPr>
            <a:endParaRPr sz="2400">
              <a:latin typeface="Verdana"/>
              <a:cs typeface="Verdana"/>
            </a:endParaRPr>
          </a:p>
          <a:p>
            <a:pPr marL="12700" marR="83820">
              <a:lnSpc>
                <a:spcPct val="114599"/>
              </a:lnSpc>
            </a:pPr>
            <a:r>
              <a:rPr sz="2400" spc="-95" dirty="0">
                <a:latin typeface="Verdana"/>
                <a:cs typeface="Verdana"/>
              </a:rPr>
              <a:t>The</a:t>
            </a:r>
            <a:r>
              <a:rPr sz="2400" spc="-125" dirty="0">
                <a:latin typeface="Verdana"/>
                <a:cs typeface="Verdana"/>
              </a:rPr>
              <a:t> </a:t>
            </a:r>
            <a:r>
              <a:rPr sz="2400" spc="-50" dirty="0">
                <a:latin typeface="Verdana"/>
                <a:cs typeface="Verdana"/>
              </a:rPr>
              <a:t>hierarchy</a:t>
            </a:r>
            <a:r>
              <a:rPr sz="2400" spc="-145" dirty="0">
                <a:latin typeface="Verdana"/>
                <a:cs typeface="Verdana"/>
              </a:rPr>
              <a:t> </a:t>
            </a:r>
            <a:r>
              <a:rPr sz="2400" dirty="0">
                <a:latin typeface="Verdana"/>
                <a:cs typeface="Verdana"/>
              </a:rPr>
              <a:t>of</a:t>
            </a:r>
            <a:r>
              <a:rPr sz="2400" spc="-130" dirty="0">
                <a:latin typeface="Verdana"/>
                <a:cs typeface="Verdana"/>
              </a:rPr>
              <a:t> </a:t>
            </a:r>
            <a:r>
              <a:rPr sz="2400" spc="-30" dirty="0">
                <a:latin typeface="Verdana"/>
                <a:cs typeface="Verdana"/>
              </a:rPr>
              <a:t>control</a:t>
            </a:r>
            <a:r>
              <a:rPr sz="2400" spc="-130" dirty="0">
                <a:latin typeface="Verdana"/>
                <a:cs typeface="Verdana"/>
              </a:rPr>
              <a:t> </a:t>
            </a:r>
            <a:r>
              <a:rPr sz="2400" spc="-30" dirty="0">
                <a:latin typeface="Verdana"/>
                <a:cs typeface="Verdana"/>
              </a:rPr>
              <a:t>from</a:t>
            </a:r>
            <a:r>
              <a:rPr sz="2400" spc="-130" dirty="0">
                <a:latin typeface="Verdana"/>
                <a:cs typeface="Verdana"/>
              </a:rPr>
              <a:t> </a:t>
            </a:r>
            <a:r>
              <a:rPr sz="2400" spc="-95" dirty="0">
                <a:latin typeface="Verdana"/>
                <a:cs typeface="Verdana"/>
              </a:rPr>
              <a:t>WorkSafe</a:t>
            </a:r>
            <a:r>
              <a:rPr sz="2400" spc="-125" dirty="0">
                <a:latin typeface="Verdana"/>
                <a:cs typeface="Verdana"/>
              </a:rPr>
              <a:t> </a:t>
            </a:r>
            <a:r>
              <a:rPr sz="2400" spc="-20" dirty="0">
                <a:latin typeface="Verdana"/>
                <a:cs typeface="Verdana"/>
              </a:rPr>
              <a:t>provides </a:t>
            </a:r>
            <a:r>
              <a:rPr sz="2400" spc="140" dirty="0">
                <a:latin typeface="Verdana"/>
                <a:cs typeface="Verdana"/>
              </a:rPr>
              <a:t>a</a:t>
            </a:r>
            <a:r>
              <a:rPr sz="2400" spc="-100" dirty="0">
                <a:latin typeface="Verdana"/>
                <a:cs typeface="Verdana"/>
              </a:rPr>
              <a:t> </a:t>
            </a:r>
            <a:r>
              <a:rPr sz="2400" spc="-25" dirty="0">
                <a:latin typeface="Verdana"/>
                <a:cs typeface="Verdana"/>
              </a:rPr>
              <a:t>number</a:t>
            </a:r>
            <a:r>
              <a:rPr sz="2400" spc="-100" dirty="0">
                <a:latin typeface="Verdana"/>
                <a:cs typeface="Verdana"/>
              </a:rPr>
              <a:t> </a:t>
            </a:r>
            <a:r>
              <a:rPr sz="2400" dirty="0">
                <a:latin typeface="Verdana"/>
                <a:cs typeface="Verdana"/>
              </a:rPr>
              <a:t>of</a:t>
            </a:r>
            <a:r>
              <a:rPr sz="2400" spc="-100" dirty="0">
                <a:latin typeface="Verdana"/>
                <a:cs typeface="Verdana"/>
              </a:rPr>
              <a:t> </a:t>
            </a:r>
            <a:r>
              <a:rPr sz="2400" spc="-20" dirty="0">
                <a:latin typeface="Verdana"/>
                <a:cs typeface="Verdana"/>
              </a:rPr>
              <a:t>options</a:t>
            </a:r>
            <a:r>
              <a:rPr sz="2400" spc="-100" dirty="0">
                <a:latin typeface="Verdana"/>
                <a:cs typeface="Verdana"/>
              </a:rPr>
              <a:t> </a:t>
            </a:r>
            <a:r>
              <a:rPr sz="2400" spc="-80" dirty="0">
                <a:latin typeface="Verdana"/>
                <a:cs typeface="Verdana"/>
              </a:rPr>
              <a:t>for</a:t>
            </a:r>
            <a:r>
              <a:rPr sz="2400" spc="-100" dirty="0">
                <a:latin typeface="Verdana"/>
                <a:cs typeface="Verdana"/>
              </a:rPr>
              <a:t> </a:t>
            </a:r>
            <a:r>
              <a:rPr sz="2400" dirty="0">
                <a:latin typeface="Verdana"/>
                <a:cs typeface="Verdana"/>
              </a:rPr>
              <a:t>managing</a:t>
            </a:r>
            <a:r>
              <a:rPr sz="2400" spc="-100" dirty="0">
                <a:latin typeface="Verdana"/>
                <a:cs typeface="Verdana"/>
              </a:rPr>
              <a:t> </a:t>
            </a:r>
            <a:r>
              <a:rPr sz="2400" spc="-25" dirty="0">
                <a:latin typeface="Verdana"/>
                <a:cs typeface="Verdana"/>
              </a:rPr>
              <a:t>and </a:t>
            </a:r>
            <a:r>
              <a:rPr sz="2400" spc="-45" dirty="0">
                <a:latin typeface="Verdana"/>
                <a:cs typeface="Verdana"/>
              </a:rPr>
              <a:t>controlling</a:t>
            </a:r>
            <a:r>
              <a:rPr sz="2400" spc="-95" dirty="0">
                <a:latin typeface="Verdana"/>
                <a:cs typeface="Verdana"/>
              </a:rPr>
              <a:t> </a:t>
            </a:r>
            <a:r>
              <a:rPr sz="2400" spc="-10" dirty="0">
                <a:latin typeface="Verdana"/>
                <a:cs typeface="Verdana"/>
              </a:rPr>
              <a:t>hazards</a:t>
            </a:r>
            <a:r>
              <a:rPr sz="2400" spc="-90" dirty="0">
                <a:latin typeface="Verdana"/>
                <a:cs typeface="Verdana"/>
              </a:rPr>
              <a:t> </a:t>
            </a:r>
            <a:r>
              <a:rPr sz="2400" dirty="0">
                <a:latin typeface="Verdana"/>
                <a:cs typeface="Verdana"/>
              </a:rPr>
              <a:t>and</a:t>
            </a:r>
            <a:r>
              <a:rPr sz="2400" spc="-95" dirty="0">
                <a:latin typeface="Verdana"/>
                <a:cs typeface="Verdana"/>
              </a:rPr>
              <a:t> </a:t>
            </a:r>
            <a:r>
              <a:rPr sz="2400" spc="-130" dirty="0">
                <a:latin typeface="Verdana"/>
                <a:cs typeface="Verdana"/>
              </a:rPr>
              <a:t>risks</a:t>
            </a:r>
            <a:r>
              <a:rPr sz="2400" spc="-90" dirty="0">
                <a:latin typeface="Verdana"/>
                <a:cs typeface="Verdana"/>
              </a:rPr>
              <a:t> </a:t>
            </a:r>
            <a:r>
              <a:rPr sz="2400" spc="-114" dirty="0">
                <a:latin typeface="Verdana"/>
                <a:cs typeface="Verdana"/>
              </a:rPr>
              <a:t>within</a:t>
            </a:r>
            <a:r>
              <a:rPr sz="2400" spc="-95" dirty="0">
                <a:latin typeface="Verdana"/>
                <a:cs typeface="Verdana"/>
              </a:rPr>
              <a:t> </a:t>
            </a:r>
            <a:r>
              <a:rPr sz="2400" spc="-25" dirty="0">
                <a:latin typeface="Verdana"/>
                <a:cs typeface="Verdana"/>
              </a:rPr>
              <a:t>the </a:t>
            </a:r>
            <a:r>
              <a:rPr sz="2400" spc="-10" dirty="0">
                <a:latin typeface="Verdana"/>
                <a:cs typeface="Verdana"/>
              </a:rPr>
              <a:t>workplace.</a:t>
            </a:r>
            <a:endParaRPr sz="2400">
              <a:latin typeface="Verdana"/>
              <a:cs typeface="Verdana"/>
            </a:endParaRPr>
          </a:p>
          <a:p>
            <a:pPr>
              <a:lnSpc>
                <a:spcPct val="100000"/>
              </a:lnSpc>
              <a:spcBef>
                <a:spcPts val="385"/>
              </a:spcBef>
            </a:pPr>
            <a:endParaRPr sz="2400">
              <a:latin typeface="Verdana"/>
              <a:cs typeface="Verdana"/>
            </a:endParaRPr>
          </a:p>
          <a:p>
            <a:pPr marL="12700" marR="525780">
              <a:lnSpc>
                <a:spcPct val="114599"/>
              </a:lnSpc>
            </a:pPr>
            <a:r>
              <a:rPr sz="2400" spc="-95" dirty="0">
                <a:latin typeface="Verdana"/>
                <a:cs typeface="Verdana"/>
              </a:rPr>
              <a:t>The</a:t>
            </a:r>
            <a:r>
              <a:rPr sz="2400" spc="-125" dirty="0">
                <a:latin typeface="Verdana"/>
                <a:cs typeface="Verdana"/>
              </a:rPr>
              <a:t> </a:t>
            </a:r>
            <a:r>
              <a:rPr sz="2400" spc="-20" dirty="0">
                <a:latin typeface="Verdana"/>
                <a:cs typeface="Verdana"/>
              </a:rPr>
              <a:t>options</a:t>
            </a:r>
            <a:r>
              <a:rPr sz="2400" spc="-175" dirty="0">
                <a:latin typeface="Verdana"/>
                <a:cs typeface="Verdana"/>
              </a:rPr>
              <a:t> </a:t>
            </a:r>
            <a:r>
              <a:rPr sz="2400" dirty="0">
                <a:latin typeface="Verdana"/>
                <a:cs typeface="Verdana"/>
              </a:rPr>
              <a:t>are</a:t>
            </a:r>
            <a:r>
              <a:rPr sz="2400" spc="-150" dirty="0">
                <a:latin typeface="Verdana"/>
                <a:cs typeface="Verdana"/>
              </a:rPr>
              <a:t> </a:t>
            </a:r>
            <a:r>
              <a:rPr sz="2400" spc="-50" dirty="0">
                <a:latin typeface="Verdana"/>
                <a:cs typeface="Verdana"/>
              </a:rPr>
              <a:t>ranked</a:t>
            </a:r>
            <a:r>
              <a:rPr sz="2400" spc="-150" dirty="0">
                <a:latin typeface="Verdana"/>
                <a:cs typeface="Verdana"/>
              </a:rPr>
              <a:t> </a:t>
            </a:r>
            <a:r>
              <a:rPr sz="2400" spc="-30" dirty="0">
                <a:latin typeface="Verdana"/>
                <a:cs typeface="Verdana"/>
              </a:rPr>
              <a:t>from</a:t>
            </a:r>
            <a:r>
              <a:rPr sz="2400" spc="-150" dirty="0">
                <a:latin typeface="Verdana"/>
                <a:cs typeface="Verdana"/>
              </a:rPr>
              <a:t> </a:t>
            </a:r>
            <a:r>
              <a:rPr sz="2400" spc="-55" dirty="0">
                <a:latin typeface="Verdana"/>
                <a:cs typeface="Verdana"/>
              </a:rPr>
              <a:t>the</a:t>
            </a:r>
            <a:r>
              <a:rPr sz="2400" spc="-145" dirty="0">
                <a:latin typeface="Verdana"/>
                <a:cs typeface="Verdana"/>
              </a:rPr>
              <a:t> </a:t>
            </a:r>
            <a:r>
              <a:rPr sz="2400" spc="-45" dirty="0">
                <a:latin typeface="Verdana"/>
                <a:cs typeface="Verdana"/>
              </a:rPr>
              <a:t>highest</a:t>
            </a:r>
            <a:r>
              <a:rPr sz="2400" spc="-150" dirty="0">
                <a:latin typeface="Verdana"/>
                <a:cs typeface="Verdana"/>
              </a:rPr>
              <a:t> </a:t>
            </a:r>
            <a:r>
              <a:rPr sz="2400" spc="-45" dirty="0">
                <a:latin typeface="Verdana"/>
                <a:cs typeface="Verdana"/>
              </a:rPr>
              <a:t>level </a:t>
            </a:r>
            <a:r>
              <a:rPr sz="2400" spc="-50" dirty="0">
                <a:latin typeface="Verdana"/>
                <a:cs typeface="Verdana"/>
              </a:rPr>
              <a:t>(Level</a:t>
            </a:r>
            <a:r>
              <a:rPr sz="2400" spc="-125" dirty="0">
                <a:latin typeface="Verdana"/>
                <a:cs typeface="Verdana"/>
              </a:rPr>
              <a:t> </a:t>
            </a:r>
            <a:r>
              <a:rPr sz="2400" spc="-265" dirty="0">
                <a:latin typeface="Verdana"/>
                <a:cs typeface="Verdana"/>
              </a:rPr>
              <a:t>1)</a:t>
            </a:r>
            <a:r>
              <a:rPr sz="2400" spc="-120" dirty="0">
                <a:latin typeface="Verdana"/>
                <a:cs typeface="Verdana"/>
              </a:rPr>
              <a:t> </a:t>
            </a:r>
            <a:r>
              <a:rPr sz="2400" dirty="0">
                <a:latin typeface="Verdana"/>
                <a:cs typeface="Verdana"/>
              </a:rPr>
              <a:t>of</a:t>
            </a:r>
            <a:r>
              <a:rPr sz="2400" spc="-120" dirty="0">
                <a:latin typeface="Verdana"/>
                <a:cs typeface="Verdana"/>
              </a:rPr>
              <a:t> </a:t>
            </a:r>
            <a:r>
              <a:rPr sz="2400" spc="-35" dirty="0">
                <a:latin typeface="Verdana"/>
                <a:cs typeface="Verdana"/>
              </a:rPr>
              <a:t>protection</a:t>
            </a:r>
            <a:r>
              <a:rPr sz="2400" spc="-125" dirty="0">
                <a:latin typeface="Verdana"/>
                <a:cs typeface="Verdana"/>
              </a:rPr>
              <a:t> </a:t>
            </a:r>
            <a:r>
              <a:rPr sz="2400" dirty="0">
                <a:latin typeface="Verdana"/>
                <a:cs typeface="Verdana"/>
              </a:rPr>
              <a:t>and</a:t>
            </a:r>
            <a:r>
              <a:rPr sz="2400" spc="-120" dirty="0">
                <a:latin typeface="Verdana"/>
                <a:cs typeface="Verdana"/>
              </a:rPr>
              <a:t> </a:t>
            </a:r>
            <a:r>
              <a:rPr sz="2400" spc="-80" dirty="0">
                <a:latin typeface="Verdana"/>
                <a:cs typeface="Verdana"/>
              </a:rPr>
              <a:t>reliability</a:t>
            </a:r>
            <a:r>
              <a:rPr sz="2400" spc="-120" dirty="0">
                <a:latin typeface="Verdana"/>
                <a:cs typeface="Verdana"/>
              </a:rPr>
              <a:t> </a:t>
            </a:r>
            <a:r>
              <a:rPr sz="2400" spc="-10" dirty="0">
                <a:latin typeface="Verdana"/>
                <a:cs typeface="Verdana"/>
              </a:rPr>
              <a:t>to</a:t>
            </a:r>
            <a:r>
              <a:rPr sz="2400" spc="-125" dirty="0">
                <a:latin typeface="Verdana"/>
                <a:cs typeface="Verdana"/>
              </a:rPr>
              <a:t> </a:t>
            </a:r>
            <a:r>
              <a:rPr sz="2400" spc="-25" dirty="0">
                <a:latin typeface="Verdana"/>
                <a:cs typeface="Verdana"/>
              </a:rPr>
              <a:t>the </a:t>
            </a:r>
            <a:r>
              <a:rPr sz="2400" spc="-45" dirty="0">
                <a:latin typeface="Verdana"/>
                <a:cs typeface="Verdana"/>
              </a:rPr>
              <a:t>lowest</a:t>
            </a:r>
            <a:r>
              <a:rPr sz="2400" spc="-145" dirty="0">
                <a:latin typeface="Verdana"/>
                <a:cs typeface="Verdana"/>
              </a:rPr>
              <a:t> </a:t>
            </a:r>
            <a:r>
              <a:rPr sz="2400" spc="-50" dirty="0">
                <a:latin typeface="Verdana"/>
                <a:cs typeface="Verdana"/>
              </a:rPr>
              <a:t>(Level</a:t>
            </a:r>
            <a:r>
              <a:rPr sz="2400" spc="-140" dirty="0">
                <a:latin typeface="Verdana"/>
                <a:cs typeface="Verdana"/>
              </a:rPr>
              <a:t> </a:t>
            </a:r>
            <a:r>
              <a:rPr sz="2400" spc="-25" dirty="0">
                <a:latin typeface="Verdana"/>
                <a:cs typeface="Verdana"/>
              </a:rPr>
              <a:t>3).</a:t>
            </a:r>
            <a:endParaRPr sz="2400">
              <a:latin typeface="Verdana"/>
              <a:cs typeface="Verdana"/>
            </a:endParaRPr>
          </a:p>
        </p:txBody>
      </p:sp>
      <p:sp>
        <p:nvSpPr>
          <p:cNvPr id="7" name="object 7"/>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210" dirty="0"/>
              <a:t>Risk</a:t>
            </a:r>
            <a:r>
              <a:rPr spc="-185" dirty="0"/>
              <a:t> </a:t>
            </a:r>
            <a:r>
              <a:rPr spc="-125" dirty="0"/>
              <a:t>Control</a:t>
            </a:r>
            <a:r>
              <a:rPr spc="-215" dirty="0"/>
              <a:t> </a:t>
            </a:r>
            <a:r>
              <a:rPr spc="-110" dirty="0"/>
              <a:t>Options</a:t>
            </a:r>
          </a:p>
        </p:txBody>
      </p:sp>
      <p:pic>
        <p:nvPicPr>
          <p:cNvPr id="8" name="object 8"/>
          <p:cNvPicPr/>
          <p:nvPr/>
        </p:nvPicPr>
        <p:blipFill>
          <a:blip r:embed="rId3" cstate="print"/>
          <a:stretch>
            <a:fillRect/>
          </a:stretch>
        </p:blipFill>
        <p:spPr>
          <a:xfrm>
            <a:off x="1239819" y="6896434"/>
            <a:ext cx="6857999" cy="2962274"/>
          </a:xfrm>
          <a:prstGeom prst="rect">
            <a:avLst/>
          </a:prstGeom>
        </p:spPr>
      </p:pic>
      <p:pic>
        <p:nvPicPr>
          <p:cNvPr id="9" name="object 8">
            <a:hlinkClick r:id="rId4" action="ppaction://hlinksldjump"/>
            <a:extLst>
              <a:ext uri="{FF2B5EF4-FFF2-40B4-BE49-F238E27FC236}">
                <a16:creationId xmlns:a16="http://schemas.microsoft.com/office/drawing/2014/main" id="{E740D9BE-409E-253C-CACC-322037A15405}"/>
              </a:ext>
            </a:extLst>
          </p:cNvPr>
          <p:cNvPicPr/>
          <p:nvPr/>
        </p:nvPicPr>
        <p:blipFill>
          <a:blip r:embed="rId5"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grpSp>
        <p:nvGrpSpPr>
          <p:cNvPr id="3" name="object 3"/>
          <p:cNvGrpSpPr/>
          <p:nvPr/>
        </p:nvGrpSpPr>
        <p:grpSpPr>
          <a:xfrm>
            <a:off x="0" y="0"/>
            <a:ext cx="12599670" cy="10287000"/>
            <a:chOff x="0" y="0"/>
            <a:chExt cx="12599670" cy="10287000"/>
          </a:xfrm>
        </p:grpSpPr>
        <p:pic>
          <p:nvPicPr>
            <p:cNvPr id="4" name="object 4"/>
            <p:cNvPicPr/>
            <p:nvPr/>
          </p:nvPicPr>
          <p:blipFill>
            <a:blip r:embed="rId2" cstate="email">
              <a:extLst>
                <a:ext uri="{28A0092B-C50C-407E-A947-70E740481C1C}">
                  <a14:useLocalDpi xmlns:a14="http://schemas.microsoft.com/office/drawing/2010/main"/>
                </a:ext>
              </a:extLst>
            </a:blip>
            <a:stretch>
              <a:fillRect/>
            </a:stretch>
          </p:blipFill>
          <p:spPr>
            <a:xfrm>
              <a:off x="0" y="0"/>
              <a:ext cx="12599090" cy="10286999"/>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9835652" y="3876111"/>
              <a:ext cx="114300" cy="114300"/>
            </a:xfrm>
            <a:prstGeom prst="rect">
              <a:avLst/>
            </a:prstGeom>
          </p:spPr>
        </p:pic>
        <p:pic>
          <p:nvPicPr>
            <p:cNvPr id="6" name="object 6"/>
            <p:cNvPicPr/>
            <p:nvPr/>
          </p:nvPicPr>
          <p:blipFill>
            <a:blip r:embed="rId4" cstate="email">
              <a:extLst>
                <a:ext uri="{28A0092B-C50C-407E-A947-70E740481C1C}">
                  <a14:useLocalDpi xmlns:a14="http://schemas.microsoft.com/office/drawing/2010/main"/>
                </a:ext>
              </a:extLst>
            </a:blip>
            <a:stretch>
              <a:fillRect/>
            </a:stretch>
          </p:blipFill>
          <p:spPr>
            <a:xfrm>
              <a:off x="9835659" y="4714334"/>
              <a:ext cx="114299" cy="114299"/>
            </a:xfrm>
            <a:prstGeom prst="rect">
              <a:avLst/>
            </a:prstGeom>
          </p:spPr>
        </p:pic>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9835659" y="5552532"/>
              <a:ext cx="114299" cy="114299"/>
            </a:xfrm>
            <a:prstGeom prst="rect">
              <a:avLst/>
            </a:prstGeom>
          </p:spPr>
        </p:pic>
      </p:grpSp>
      <p:pic>
        <p:nvPicPr>
          <p:cNvPr id="11" name="object 11"/>
          <p:cNvPicPr/>
          <p:nvPr/>
        </p:nvPicPr>
        <p:blipFill>
          <a:blip r:embed="rId5" cstate="print"/>
          <a:stretch>
            <a:fillRect/>
          </a:stretch>
        </p:blipFill>
        <p:spPr>
          <a:xfrm>
            <a:off x="0" y="0"/>
            <a:ext cx="10945002" cy="10286999"/>
          </a:xfrm>
          <a:prstGeom prst="rect">
            <a:avLst/>
          </a:prstGeom>
        </p:spPr>
      </p:pic>
      <p:sp>
        <p:nvSpPr>
          <p:cNvPr id="10" name="object 10"/>
          <p:cNvSpPr txBox="1">
            <a:spLocks noGrp="1"/>
          </p:cNvSpPr>
          <p:nvPr>
            <p:ph type="title"/>
          </p:nvPr>
        </p:nvSpPr>
        <p:spPr>
          <a:xfrm>
            <a:off x="9603875" y="843259"/>
            <a:ext cx="4986020" cy="1587500"/>
          </a:xfrm>
          <a:prstGeom prst="rect">
            <a:avLst/>
          </a:prstGeom>
        </p:spPr>
        <p:txBody>
          <a:bodyPr vert="horz" wrap="square" lIns="0" tIns="12065" rIns="0" bIns="0" rtlCol="0">
            <a:spAutoFit/>
          </a:bodyPr>
          <a:lstStyle/>
          <a:p>
            <a:pPr marL="12700" marR="5080">
              <a:lnSpc>
                <a:spcPct val="116500"/>
              </a:lnSpc>
              <a:spcBef>
                <a:spcPts val="95"/>
              </a:spcBef>
            </a:pPr>
            <a:r>
              <a:rPr spc="-210" dirty="0"/>
              <a:t>Risk</a:t>
            </a:r>
            <a:r>
              <a:rPr spc="-185" dirty="0"/>
              <a:t> </a:t>
            </a:r>
            <a:r>
              <a:rPr spc="-105" dirty="0"/>
              <a:t>assessment </a:t>
            </a:r>
            <a:r>
              <a:rPr spc="-10" dirty="0"/>
              <a:t>methods</a:t>
            </a:r>
          </a:p>
        </p:txBody>
      </p:sp>
      <p:sp>
        <p:nvSpPr>
          <p:cNvPr id="8" name="object 8"/>
          <p:cNvSpPr txBox="1">
            <a:spLocks noGrp="1"/>
          </p:cNvSpPr>
          <p:nvPr>
            <p:ph type="body" idx="1"/>
          </p:nvPr>
        </p:nvSpPr>
        <p:spPr>
          <a:prstGeom prst="rect">
            <a:avLst/>
          </a:prstGeom>
        </p:spPr>
        <p:txBody>
          <a:bodyPr vert="horz" wrap="square" lIns="0" tIns="12700" rIns="0" bIns="0" rtlCol="0">
            <a:spAutoFit/>
          </a:bodyPr>
          <a:lstStyle/>
          <a:p>
            <a:pPr marL="12700">
              <a:lnSpc>
                <a:spcPct val="100000"/>
              </a:lnSpc>
              <a:spcBef>
                <a:spcPts val="100"/>
              </a:spcBef>
            </a:pPr>
            <a:r>
              <a:rPr spc="125" dirty="0"/>
              <a:t>Methods</a:t>
            </a:r>
            <a:r>
              <a:rPr spc="240" dirty="0"/>
              <a:t> </a:t>
            </a:r>
            <a:r>
              <a:rPr spc="130" dirty="0"/>
              <a:t>may</a:t>
            </a:r>
            <a:r>
              <a:rPr spc="245" dirty="0"/>
              <a:t> </a:t>
            </a:r>
            <a:r>
              <a:rPr spc="75" dirty="0"/>
              <a:t>include,</a:t>
            </a:r>
            <a:r>
              <a:rPr spc="245" dirty="0"/>
              <a:t> </a:t>
            </a:r>
            <a:r>
              <a:rPr spc="65" dirty="0"/>
              <a:t>but</a:t>
            </a:r>
            <a:r>
              <a:rPr spc="245" dirty="0"/>
              <a:t> </a:t>
            </a:r>
            <a:r>
              <a:rPr spc="105" dirty="0"/>
              <a:t>are</a:t>
            </a:r>
            <a:r>
              <a:rPr spc="245" dirty="0"/>
              <a:t> </a:t>
            </a:r>
            <a:r>
              <a:rPr spc="50" dirty="0"/>
              <a:t>not</a:t>
            </a:r>
            <a:r>
              <a:rPr spc="240" dirty="0"/>
              <a:t> </a:t>
            </a:r>
            <a:r>
              <a:rPr spc="85" dirty="0"/>
              <a:t>limited</a:t>
            </a:r>
            <a:r>
              <a:rPr spc="245" dirty="0"/>
              <a:t> </a:t>
            </a:r>
            <a:r>
              <a:rPr spc="-25" dirty="0"/>
              <a:t>to:</a:t>
            </a:r>
          </a:p>
          <a:p>
            <a:pPr>
              <a:lnSpc>
                <a:spcPct val="100000"/>
              </a:lnSpc>
              <a:spcBef>
                <a:spcPts val="800"/>
              </a:spcBef>
            </a:pPr>
            <a:endParaRPr spc="-25" dirty="0"/>
          </a:p>
          <a:p>
            <a:pPr marL="530225">
              <a:lnSpc>
                <a:spcPct val="100000"/>
              </a:lnSpc>
            </a:pPr>
            <a:r>
              <a:rPr spc="-70" dirty="0"/>
              <a:t>Using</a:t>
            </a:r>
            <a:r>
              <a:rPr spc="-120" dirty="0"/>
              <a:t> </a:t>
            </a:r>
            <a:r>
              <a:rPr spc="140" dirty="0"/>
              <a:t>a</a:t>
            </a:r>
            <a:r>
              <a:rPr spc="-120" dirty="0"/>
              <a:t> </a:t>
            </a:r>
            <a:r>
              <a:rPr spc="-10" dirty="0"/>
              <a:t>checklist</a:t>
            </a:r>
          </a:p>
          <a:p>
            <a:pPr marL="530225" marR="1046480">
              <a:lnSpc>
                <a:spcPct val="229199"/>
              </a:lnSpc>
            </a:pPr>
            <a:r>
              <a:rPr spc="-70" dirty="0"/>
              <a:t>Using</a:t>
            </a:r>
            <a:r>
              <a:rPr spc="-125" dirty="0"/>
              <a:t> </a:t>
            </a:r>
            <a:r>
              <a:rPr spc="-160" dirty="0"/>
              <a:t>risk</a:t>
            </a:r>
            <a:r>
              <a:rPr spc="-125" dirty="0"/>
              <a:t> </a:t>
            </a:r>
            <a:r>
              <a:rPr dirty="0"/>
              <a:t>assessment</a:t>
            </a:r>
            <a:r>
              <a:rPr spc="-125" dirty="0"/>
              <a:t> </a:t>
            </a:r>
            <a:r>
              <a:rPr spc="-35" dirty="0"/>
              <a:t>software</a:t>
            </a:r>
            <a:r>
              <a:rPr spc="-120" dirty="0"/>
              <a:t> </a:t>
            </a:r>
            <a:r>
              <a:rPr spc="-10" dirty="0"/>
              <a:t>systems Adopting</a:t>
            </a:r>
            <a:r>
              <a:rPr spc="-135" dirty="0"/>
              <a:t> </a:t>
            </a:r>
            <a:r>
              <a:rPr spc="-55" dirty="0"/>
              <a:t>the</a:t>
            </a:r>
            <a:r>
              <a:rPr spc="-125" dirty="0"/>
              <a:t> </a:t>
            </a:r>
            <a:r>
              <a:rPr spc="-95" dirty="0"/>
              <a:t>‘what</a:t>
            </a:r>
            <a:r>
              <a:rPr spc="-125" dirty="0"/>
              <a:t> </a:t>
            </a:r>
            <a:r>
              <a:rPr spc="-190" dirty="0"/>
              <a:t>if’</a:t>
            </a:r>
            <a:r>
              <a:rPr spc="-125" dirty="0"/>
              <a:t> </a:t>
            </a:r>
            <a:r>
              <a:rPr spc="45" dirty="0"/>
              <a:t>approach</a:t>
            </a:r>
          </a:p>
        </p:txBody>
      </p:sp>
      <p:pic>
        <p:nvPicPr>
          <p:cNvPr id="12" name="object 8">
            <a:hlinkClick r:id="rId6" action="ppaction://hlinksldjump"/>
            <a:extLst>
              <a:ext uri="{FF2B5EF4-FFF2-40B4-BE49-F238E27FC236}">
                <a16:creationId xmlns:a16="http://schemas.microsoft.com/office/drawing/2014/main" id="{EF31B14C-D08B-9C56-1413-0AD602BB137B}"/>
              </a:ext>
            </a:extLst>
          </p:cNvPr>
          <p:cNvPicPr/>
          <p:nvPr/>
        </p:nvPicPr>
        <p:blipFill>
          <a:blip r:embed="rId7"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8000" cy="10287000"/>
            <a:chOff x="0" y="0"/>
            <a:chExt cx="18288000" cy="10287000"/>
          </a:xfrm>
        </p:grpSpPr>
        <p:pic>
          <p:nvPicPr>
            <p:cNvPr id="3" name="object 3"/>
            <p:cNvPicPr/>
            <p:nvPr/>
          </p:nvPicPr>
          <p:blipFill>
            <a:blip r:embed="rId2" cstate="print"/>
            <a:stretch>
              <a:fillRect/>
            </a:stretch>
          </p:blipFill>
          <p:spPr>
            <a:xfrm>
              <a:off x="0" y="0"/>
              <a:ext cx="18288000" cy="10286999"/>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247775" y="4273539"/>
              <a:ext cx="114300" cy="114300"/>
            </a:xfrm>
            <a:prstGeom prst="rect">
              <a:avLst/>
            </a:prstGeom>
          </p:spPr>
        </p:pic>
        <p:pic>
          <p:nvPicPr>
            <p:cNvPr id="5" name="object 5"/>
            <p:cNvPicPr/>
            <p:nvPr/>
          </p:nvPicPr>
          <p:blipFill>
            <a:blip r:embed="rId4" cstate="email">
              <a:extLst>
                <a:ext uri="{28A0092B-C50C-407E-A947-70E740481C1C}">
                  <a14:useLocalDpi xmlns:a14="http://schemas.microsoft.com/office/drawing/2010/main"/>
                </a:ext>
              </a:extLst>
            </a:blip>
            <a:stretch>
              <a:fillRect/>
            </a:stretch>
          </p:blipFill>
          <p:spPr>
            <a:xfrm>
              <a:off x="1247771" y="4692653"/>
              <a:ext cx="114299" cy="114299"/>
            </a:xfrm>
            <a:prstGeom prst="rect">
              <a:avLst/>
            </a:prstGeom>
          </p:spPr>
        </p:pic>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1247771" y="5111752"/>
              <a:ext cx="114299" cy="114299"/>
            </a:xfrm>
            <a:prstGeom prst="rect">
              <a:avLst/>
            </a:prstGeom>
          </p:spPr>
        </p:pic>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1247771" y="5530851"/>
              <a:ext cx="114299" cy="114299"/>
            </a:xfrm>
            <a:prstGeom prst="rect">
              <a:avLst/>
            </a:prstGeom>
          </p:spPr>
        </p:pic>
        <p:pic>
          <p:nvPicPr>
            <p:cNvPr id="8" name="object 8"/>
            <p:cNvPicPr/>
            <p:nvPr/>
          </p:nvPicPr>
          <p:blipFill>
            <a:blip r:embed="rId3" cstate="email">
              <a:extLst>
                <a:ext uri="{28A0092B-C50C-407E-A947-70E740481C1C}">
                  <a14:useLocalDpi xmlns:a14="http://schemas.microsoft.com/office/drawing/2010/main"/>
                </a:ext>
              </a:extLst>
            </a:blip>
            <a:stretch>
              <a:fillRect/>
            </a:stretch>
          </p:blipFill>
          <p:spPr>
            <a:xfrm>
              <a:off x="1247771" y="5949950"/>
              <a:ext cx="114299" cy="114299"/>
            </a:xfrm>
            <a:prstGeom prst="rect">
              <a:avLst/>
            </a:prstGeom>
          </p:spPr>
        </p:pic>
        <p:pic>
          <p:nvPicPr>
            <p:cNvPr id="9" name="object 9"/>
            <p:cNvPicPr/>
            <p:nvPr/>
          </p:nvPicPr>
          <p:blipFill>
            <a:blip r:embed="rId4" cstate="email">
              <a:extLst>
                <a:ext uri="{28A0092B-C50C-407E-A947-70E740481C1C}">
                  <a14:useLocalDpi xmlns:a14="http://schemas.microsoft.com/office/drawing/2010/main"/>
                </a:ext>
              </a:extLst>
            </a:blip>
            <a:stretch>
              <a:fillRect/>
            </a:stretch>
          </p:blipFill>
          <p:spPr>
            <a:xfrm>
              <a:off x="1247771" y="6369049"/>
              <a:ext cx="114299" cy="114299"/>
            </a:xfrm>
            <a:prstGeom prst="rect">
              <a:avLst/>
            </a:prstGeom>
          </p:spPr>
        </p:pic>
        <p:pic>
          <p:nvPicPr>
            <p:cNvPr id="10" name="object 10"/>
            <p:cNvPicPr/>
            <p:nvPr/>
          </p:nvPicPr>
          <p:blipFill>
            <a:blip r:embed="rId3" cstate="email">
              <a:extLst>
                <a:ext uri="{28A0092B-C50C-407E-A947-70E740481C1C}">
                  <a14:useLocalDpi xmlns:a14="http://schemas.microsoft.com/office/drawing/2010/main"/>
                </a:ext>
              </a:extLst>
            </a:blip>
            <a:stretch>
              <a:fillRect/>
            </a:stretch>
          </p:blipFill>
          <p:spPr>
            <a:xfrm>
              <a:off x="1247771" y="6788148"/>
              <a:ext cx="114299" cy="114299"/>
            </a:xfrm>
            <a:prstGeom prst="rect">
              <a:avLst/>
            </a:prstGeom>
          </p:spPr>
        </p:pic>
      </p:grpSp>
      <p:sp>
        <p:nvSpPr>
          <p:cNvPr id="11" name="object 11"/>
          <p:cNvSpPr txBox="1"/>
          <p:nvPr/>
        </p:nvSpPr>
        <p:spPr>
          <a:xfrm>
            <a:off x="1015994" y="1978671"/>
            <a:ext cx="8892540" cy="5054600"/>
          </a:xfrm>
          <a:prstGeom prst="rect">
            <a:avLst/>
          </a:prstGeom>
        </p:spPr>
        <p:txBody>
          <a:bodyPr vert="horz" wrap="square" lIns="0" tIns="12700" rIns="0" bIns="0" rtlCol="0">
            <a:spAutoFit/>
          </a:bodyPr>
          <a:lstStyle/>
          <a:p>
            <a:pPr marL="12700" marR="5080">
              <a:lnSpc>
                <a:spcPct val="114599"/>
              </a:lnSpc>
              <a:spcBef>
                <a:spcPts val="100"/>
              </a:spcBef>
            </a:pPr>
            <a:r>
              <a:rPr sz="2400" spc="-30" dirty="0">
                <a:latin typeface="Verdana"/>
                <a:cs typeface="Verdana"/>
              </a:rPr>
              <a:t>Gross</a:t>
            </a:r>
            <a:r>
              <a:rPr sz="2400" spc="-145" dirty="0">
                <a:latin typeface="Verdana"/>
                <a:cs typeface="Verdana"/>
              </a:rPr>
              <a:t> </a:t>
            </a:r>
            <a:r>
              <a:rPr sz="2400" spc="-60" dirty="0">
                <a:latin typeface="Verdana"/>
                <a:cs typeface="Verdana"/>
              </a:rPr>
              <a:t>tissue</a:t>
            </a:r>
            <a:r>
              <a:rPr sz="2400" spc="-140" dirty="0">
                <a:latin typeface="Verdana"/>
                <a:cs typeface="Verdana"/>
              </a:rPr>
              <a:t> </a:t>
            </a:r>
            <a:r>
              <a:rPr sz="2400" dirty="0">
                <a:latin typeface="Verdana"/>
                <a:cs typeface="Verdana"/>
              </a:rPr>
              <a:t>samples</a:t>
            </a:r>
            <a:r>
              <a:rPr sz="2400" spc="-140" dirty="0">
                <a:latin typeface="Verdana"/>
                <a:cs typeface="Verdana"/>
              </a:rPr>
              <a:t> </a:t>
            </a:r>
            <a:r>
              <a:rPr sz="2400" dirty="0">
                <a:latin typeface="Verdana"/>
                <a:cs typeface="Verdana"/>
              </a:rPr>
              <a:t>are</a:t>
            </a:r>
            <a:r>
              <a:rPr sz="2400" spc="-140" dirty="0">
                <a:latin typeface="Verdana"/>
                <a:cs typeface="Verdana"/>
              </a:rPr>
              <a:t> </a:t>
            </a:r>
            <a:r>
              <a:rPr sz="2400" spc="-70" dirty="0">
                <a:latin typeface="Verdana"/>
                <a:cs typeface="Verdana"/>
              </a:rPr>
              <a:t>taken</a:t>
            </a:r>
            <a:r>
              <a:rPr sz="2400" spc="-145" dirty="0">
                <a:latin typeface="Verdana"/>
                <a:cs typeface="Verdana"/>
              </a:rPr>
              <a:t> </a:t>
            </a:r>
            <a:r>
              <a:rPr sz="2400" spc="-30" dirty="0">
                <a:latin typeface="Verdana"/>
                <a:cs typeface="Verdana"/>
              </a:rPr>
              <a:t>from</a:t>
            </a:r>
            <a:r>
              <a:rPr sz="2400" spc="-140" dirty="0">
                <a:latin typeface="Verdana"/>
                <a:cs typeface="Verdana"/>
              </a:rPr>
              <a:t> </a:t>
            </a:r>
            <a:r>
              <a:rPr sz="2400" spc="-45" dirty="0">
                <a:latin typeface="Verdana"/>
                <a:cs typeface="Verdana"/>
              </a:rPr>
              <a:t>individuals</a:t>
            </a:r>
            <a:r>
              <a:rPr sz="2400" spc="-140" dirty="0">
                <a:latin typeface="Verdana"/>
                <a:cs typeface="Verdana"/>
              </a:rPr>
              <a:t> </a:t>
            </a:r>
            <a:r>
              <a:rPr sz="2400" spc="-10" dirty="0">
                <a:latin typeface="Verdana"/>
                <a:cs typeface="Verdana"/>
              </a:rPr>
              <a:t>to</a:t>
            </a:r>
            <a:r>
              <a:rPr sz="2400" spc="-140" dirty="0">
                <a:latin typeface="Verdana"/>
                <a:cs typeface="Verdana"/>
              </a:rPr>
              <a:t> </a:t>
            </a:r>
            <a:r>
              <a:rPr sz="2400" dirty="0">
                <a:latin typeface="Verdana"/>
                <a:cs typeface="Verdana"/>
              </a:rPr>
              <a:t>use</a:t>
            </a:r>
            <a:r>
              <a:rPr sz="2400" spc="-145" dirty="0">
                <a:latin typeface="Verdana"/>
                <a:cs typeface="Verdana"/>
              </a:rPr>
              <a:t> </a:t>
            </a:r>
            <a:r>
              <a:rPr sz="2400" spc="65" dirty="0">
                <a:latin typeface="Verdana"/>
                <a:cs typeface="Verdana"/>
              </a:rPr>
              <a:t>as</a:t>
            </a:r>
            <a:r>
              <a:rPr sz="2400" spc="-140" dirty="0">
                <a:latin typeface="Verdana"/>
                <a:cs typeface="Verdana"/>
              </a:rPr>
              <a:t> </a:t>
            </a:r>
            <a:r>
              <a:rPr sz="2400" spc="-50" dirty="0">
                <a:latin typeface="Verdana"/>
                <a:cs typeface="Verdana"/>
              </a:rPr>
              <a:t>a </a:t>
            </a:r>
            <a:r>
              <a:rPr sz="2400" dirty="0">
                <a:latin typeface="Verdana"/>
                <a:cs typeface="Verdana"/>
              </a:rPr>
              <a:t>diagnostic</a:t>
            </a:r>
            <a:r>
              <a:rPr sz="2400" spc="-105" dirty="0">
                <a:latin typeface="Verdana"/>
                <a:cs typeface="Verdana"/>
              </a:rPr>
              <a:t> </a:t>
            </a:r>
            <a:r>
              <a:rPr sz="2400" spc="-150" dirty="0">
                <a:latin typeface="Verdana"/>
                <a:cs typeface="Verdana"/>
              </a:rPr>
              <a:t>tool,</a:t>
            </a:r>
            <a:r>
              <a:rPr sz="2400" spc="-105" dirty="0">
                <a:latin typeface="Verdana"/>
                <a:cs typeface="Verdana"/>
              </a:rPr>
              <a:t> </a:t>
            </a:r>
            <a:r>
              <a:rPr sz="2400" spc="-30" dirty="0">
                <a:latin typeface="Verdana"/>
                <a:cs typeface="Verdana"/>
              </a:rPr>
              <a:t>these</a:t>
            </a:r>
            <a:r>
              <a:rPr sz="2400" spc="-105" dirty="0">
                <a:latin typeface="Verdana"/>
                <a:cs typeface="Verdana"/>
              </a:rPr>
              <a:t> </a:t>
            </a:r>
            <a:r>
              <a:rPr sz="2400" dirty="0">
                <a:latin typeface="Verdana"/>
                <a:cs typeface="Verdana"/>
              </a:rPr>
              <a:t>samples</a:t>
            </a:r>
            <a:r>
              <a:rPr sz="2400" spc="-105" dirty="0">
                <a:latin typeface="Verdana"/>
                <a:cs typeface="Verdana"/>
              </a:rPr>
              <a:t> </a:t>
            </a:r>
            <a:r>
              <a:rPr sz="2400" dirty="0">
                <a:latin typeface="Verdana"/>
                <a:cs typeface="Verdana"/>
              </a:rPr>
              <a:t>are</a:t>
            </a:r>
            <a:r>
              <a:rPr sz="2400" spc="-105" dirty="0">
                <a:latin typeface="Verdana"/>
                <a:cs typeface="Verdana"/>
              </a:rPr>
              <a:t> </a:t>
            </a:r>
            <a:r>
              <a:rPr sz="2400" dirty="0">
                <a:latin typeface="Verdana"/>
                <a:cs typeface="Verdana"/>
              </a:rPr>
              <a:t>collected</a:t>
            </a:r>
            <a:r>
              <a:rPr sz="2400" spc="-105" dirty="0">
                <a:latin typeface="Verdana"/>
                <a:cs typeface="Verdana"/>
              </a:rPr>
              <a:t> </a:t>
            </a:r>
            <a:r>
              <a:rPr sz="2400" dirty="0">
                <a:latin typeface="Verdana"/>
                <a:cs typeface="Verdana"/>
              </a:rPr>
              <a:t>by</a:t>
            </a:r>
            <a:r>
              <a:rPr sz="2400" spc="-100" dirty="0">
                <a:latin typeface="Verdana"/>
                <a:cs typeface="Verdana"/>
              </a:rPr>
              <a:t> </a:t>
            </a:r>
            <a:r>
              <a:rPr sz="2400" spc="-10" dirty="0">
                <a:latin typeface="Verdana"/>
                <a:cs typeface="Verdana"/>
              </a:rPr>
              <a:t>medical </a:t>
            </a:r>
            <a:r>
              <a:rPr sz="2400" spc="-25" dirty="0">
                <a:latin typeface="Verdana"/>
                <a:cs typeface="Verdana"/>
              </a:rPr>
              <a:t>professionals</a:t>
            </a:r>
            <a:r>
              <a:rPr sz="2400" spc="-105" dirty="0">
                <a:latin typeface="Verdana"/>
                <a:cs typeface="Verdana"/>
              </a:rPr>
              <a:t> </a:t>
            </a:r>
            <a:r>
              <a:rPr sz="2400" dirty="0">
                <a:latin typeface="Verdana"/>
                <a:cs typeface="Verdana"/>
              </a:rPr>
              <a:t>such</a:t>
            </a:r>
            <a:r>
              <a:rPr sz="2400" spc="-100" dirty="0">
                <a:latin typeface="Verdana"/>
                <a:cs typeface="Verdana"/>
              </a:rPr>
              <a:t> </a:t>
            </a:r>
            <a:r>
              <a:rPr sz="2400" spc="65" dirty="0">
                <a:latin typeface="Verdana"/>
                <a:cs typeface="Verdana"/>
              </a:rPr>
              <a:t>as</a:t>
            </a:r>
            <a:r>
              <a:rPr sz="2400" spc="-105" dirty="0">
                <a:latin typeface="Verdana"/>
                <a:cs typeface="Verdana"/>
              </a:rPr>
              <a:t> </a:t>
            </a:r>
            <a:r>
              <a:rPr sz="2400" spc="-10" dirty="0">
                <a:latin typeface="Verdana"/>
                <a:cs typeface="Verdana"/>
              </a:rPr>
              <a:t>pathologists.</a:t>
            </a:r>
            <a:endParaRPr sz="2400">
              <a:latin typeface="Verdana"/>
              <a:cs typeface="Verdana"/>
            </a:endParaRPr>
          </a:p>
          <a:p>
            <a:pPr>
              <a:lnSpc>
                <a:spcPct val="100000"/>
              </a:lnSpc>
              <a:spcBef>
                <a:spcPts val="380"/>
              </a:spcBef>
            </a:pPr>
            <a:endParaRPr sz="2400">
              <a:latin typeface="Verdana"/>
              <a:cs typeface="Verdana"/>
            </a:endParaRPr>
          </a:p>
          <a:p>
            <a:pPr marL="530225" marR="2602865" indent="-518159">
              <a:lnSpc>
                <a:spcPct val="114599"/>
              </a:lnSpc>
            </a:pPr>
            <a:r>
              <a:rPr sz="2400" spc="-70" dirty="0">
                <a:latin typeface="Verdana"/>
                <a:cs typeface="Verdana"/>
              </a:rPr>
              <a:t>Examples</a:t>
            </a:r>
            <a:r>
              <a:rPr sz="2400" spc="-125" dirty="0">
                <a:latin typeface="Verdana"/>
                <a:cs typeface="Verdana"/>
              </a:rPr>
              <a:t> </a:t>
            </a:r>
            <a:r>
              <a:rPr sz="2400" dirty="0">
                <a:latin typeface="Verdana"/>
                <a:cs typeface="Verdana"/>
              </a:rPr>
              <a:t>of</a:t>
            </a:r>
            <a:r>
              <a:rPr sz="2400" spc="-125" dirty="0">
                <a:latin typeface="Verdana"/>
                <a:cs typeface="Verdana"/>
              </a:rPr>
              <a:t> </a:t>
            </a:r>
            <a:r>
              <a:rPr sz="2400" dirty="0">
                <a:latin typeface="Verdana"/>
                <a:cs typeface="Verdana"/>
              </a:rPr>
              <a:t>gross</a:t>
            </a:r>
            <a:r>
              <a:rPr sz="2400" spc="-125" dirty="0">
                <a:latin typeface="Verdana"/>
                <a:cs typeface="Verdana"/>
              </a:rPr>
              <a:t> </a:t>
            </a:r>
            <a:r>
              <a:rPr sz="2400" spc="-60" dirty="0">
                <a:latin typeface="Verdana"/>
                <a:cs typeface="Verdana"/>
              </a:rPr>
              <a:t>tissue</a:t>
            </a:r>
            <a:r>
              <a:rPr sz="2400" spc="-125" dirty="0">
                <a:latin typeface="Verdana"/>
                <a:cs typeface="Verdana"/>
              </a:rPr>
              <a:t> </a:t>
            </a:r>
            <a:r>
              <a:rPr sz="2400" dirty="0">
                <a:latin typeface="Verdana"/>
                <a:cs typeface="Verdana"/>
              </a:rPr>
              <a:t>samples</a:t>
            </a:r>
            <a:r>
              <a:rPr sz="2400" spc="-125" dirty="0">
                <a:latin typeface="Verdana"/>
                <a:cs typeface="Verdana"/>
              </a:rPr>
              <a:t> </a:t>
            </a:r>
            <a:r>
              <a:rPr sz="2400" spc="-45" dirty="0">
                <a:latin typeface="Verdana"/>
                <a:cs typeface="Verdana"/>
              </a:rPr>
              <a:t>include: </a:t>
            </a:r>
            <a:r>
              <a:rPr sz="2400" spc="-70" dirty="0">
                <a:latin typeface="Verdana"/>
                <a:cs typeface="Verdana"/>
              </a:rPr>
              <a:t>Biopsy</a:t>
            </a:r>
            <a:r>
              <a:rPr sz="2400" spc="-105" dirty="0">
                <a:latin typeface="Verdana"/>
                <a:cs typeface="Verdana"/>
              </a:rPr>
              <a:t> </a:t>
            </a:r>
            <a:r>
              <a:rPr sz="2400" spc="-10" dirty="0">
                <a:latin typeface="Verdana"/>
                <a:cs typeface="Verdana"/>
              </a:rPr>
              <a:t>specimens</a:t>
            </a:r>
            <a:endParaRPr sz="2400">
              <a:latin typeface="Verdana"/>
              <a:cs typeface="Verdana"/>
            </a:endParaRPr>
          </a:p>
          <a:p>
            <a:pPr marL="530225" marR="5423535">
              <a:lnSpc>
                <a:spcPct val="114599"/>
              </a:lnSpc>
            </a:pPr>
            <a:r>
              <a:rPr sz="2400" spc="-45" dirty="0">
                <a:latin typeface="Verdana"/>
                <a:cs typeface="Verdana"/>
              </a:rPr>
              <a:t>Surgical</a:t>
            </a:r>
            <a:r>
              <a:rPr sz="2400" spc="-155" dirty="0">
                <a:latin typeface="Verdana"/>
                <a:cs typeface="Verdana"/>
              </a:rPr>
              <a:t> </a:t>
            </a:r>
            <a:r>
              <a:rPr sz="2400" spc="-10" dirty="0">
                <a:latin typeface="Verdana"/>
                <a:cs typeface="Verdana"/>
              </a:rPr>
              <a:t>specimens </a:t>
            </a:r>
            <a:r>
              <a:rPr sz="2400" spc="-35" dirty="0">
                <a:latin typeface="Verdana"/>
                <a:cs typeface="Verdana"/>
              </a:rPr>
              <a:t>Autopsy</a:t>
            </a:r>
            <a:r>
              <a:rPr sz="2400" spc="-175" dirty="0">
                <a:latin typeface="Verdana"/>
                <a:cs typeface="Verdana"/>
              </a:rPr>
              <a:t> </a:t>
            </a:r>
            <a:r>
              <a:rPr sz="2400" spc="-10" dirty="0">
                <a:latin typeface="Verdana"/>
                <a:cs typeface="Verdana"/>
              </a:rPr>
              <a:t>specimens </a:t>
            </a:r>
            <a:r>
              <a:rPr sz="2400" dirty="0">
                <a:latin typeface="Verdana"/>
                <a:cs typeface="Verdana"/>
              </a:rPr>
              <a:t>Organ</a:t>
            </a:r>
            <a:r>
              <a:rPr sz="2400" spc="-200" dirty="0">
                <a:latin typeface="Verdana"/>
                <a:cs typeface="Verdana"/>
              </a:rPr>
              <a:t> </a:t>
            </a:r>
            <a:r>
              <a:rPr sz="2400" spc="-10" dirty="0">
                <a:latin typeface="Verdana"/>
                <a:cs typeface="Verdana"/>
              </a:rPr>
              <a:t>specimens </a:t>
            </a:r>
            <a:r>
              <a:rPr sz="2400" spc="-204" dirty="0">
                <a:latin typeface="Verdana"/>
                <a:cs typeface="Verdana"/>
              </a:rPr>
              <a:t>Skin</a:t>
            </a:r>
            <a:r>
              <a:rPr sz="2400" spc="-95" dirty="0">
                <a:latin typeface="Verdana"/>
                <a:cs typeface="Verdana"/>
              </a:rPr>
              <a:t> </a:t>
            </a:r>
            <a:r>
              <a:rPr sz="2400" spc="-10" dirty="0">
                <a:latin typeface="Verdana"/>
                <a:cs typeface="Verdana"/>
              </a:rPr>
              <a:t>biopsies </a:t>
            </a:r>
            <a:r>
              <a:rPr sz="2400" dirty="0">
                <a:latin typeface="Verdana"/>
                <a:cs typeface="Verdana"/>
              </a:rPr>
              <a:t>Muscle</a:t>
            </a:r>
            <a:r>
              <a:rPr sz="2400" spc="-210" dirty="0">
                <a:latin typeface="Verdana"/>
                <a:cs typeface="Verdana"/>
              </a:rPr>
              <a:t> </a:t>
            </a:r>
            <a:r>
              <a:rPr sz="2400" spc="-10" dirty="0">
                <a:latin typeface="Verdana"/>
                <a:cs typeface="Verdana"/>
              </a:rPr>
              <a:t>biopsies.</a:t>
            </a:r>
            <a:endParaRPr sz="2400">
              <a:latin typeface="Verdana"/>
              <a:cs typeface="Verdana"/>
            </a:endParaRPr>
          </a:p>
          <a:p>
            <a:pPr marL="530225">
              <a:lnSpc>
                <a:spcPct val="100000"/>
              </a:lnSpc>
              <a:spcBef>
                <a:spcPts val="420"/>
              </a:spcBef>
            </a:pPr>
            <a:r>
              <a:rPr sz="2400" spc="-55" dirty="0">
                <a:latin typeface="Verdana"/>
                <a:cs typeface="Verdana"/>
              </a:rPr>
              <a:t>Bone</a:t>
            </a:r>
            <a:r>
              <a:rPr sz="2400" spc="-150" dirty="0">
                <a:latin typeface="Verdana"/>
                <a:cs typeface="Verdana"/>
              </a:rPr>
              <a:t> </a:t>
            </a:r>
            <a:r>
              <a:rPr sz="2400" spc="-10" dirty="0">
                <a:latin typeface="Verdana"/>
                <a:cs typeface="Verdana"/>
              </a:rPr>
              <a:t>biopsies</a:t>
            </a:r>
            <a:endParaRPr sz="2400">
              <a:latin typeface="Verdana"/>
              <a:cs typeface="Verdana"/>
            </a:endParaRPr>
          </a:p>
        </p:txBody>
      </p:sp>
      <p:sp>
        <p:nvSpPr>
          <p:cNvPr id="13" name="object 1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229" dirty="0"/>
              <a:t>Gross</a:t>
            </a:r>
            <a:r>
              <a:rPr spc="-170" dirty="0"/>
              <a:t> </a:t>
            </a:r>
            <a:r>
              <a:rPr spc="-185" dirty="0"/>
              <a:t>Tissue</a:t>
            </a:r>
            <a:r>
              <a:rPr spc="-170" dirty="0"/>
              <a:t> </a:t>
            </a:r>
            <a:r>
              <a:rPr spc="-25" dirty="0"/>
              <a:t>Samples</a:t>
            </a:r>
          </a:p>
        </p:txBody>
      </p:sp>
      <p:pic>
        <p:nvPicPr>
          <p:cNvPr id="14" name="object 8">
            <a:hlinkClick r:id="rId5" action="ppaction://hlinksldjump"/>
            <a:extLst>
              <a:ext uri="{FF2B5EF4-FFF2-40B4-BE49-F238E27FC236}">
                <a16:creationId xmlns:a16="http://schemas.microsoft.com/office/drawing/2014/main" id="{ABDDE6A8-96A4-FEB5-BACD-AB05D7C5C004}"/>
              </a:ext>
            </a:extLst>
          </p:cNvPr>
          <p:cNvPicPr/>
          <p:nvPr/>
        </p:nvPicPr>
        <p:blipFill>
          <a:blip r:embed="rId6"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2"/>
            <a:ext cx="18288000" cy="10287000"/>
            <a:chOff x="0" y="2"/>
            <a:chExt cx="18288000" cy="10287000"/>
          </a:xfrm>
        </p:grpSpPr>
        <p:pic>
          <p:nvPicPr>
            <p:cNvPr id="3" name="object 3"/>
            <p:cNvPicPr/>
            <p:nvPr/>
          </p:nvPicPr>
          <p:blipFill>
            <a:blip r:embed="rId2" cstate="print"/>
            <a:stretch>
              <a:fillRect/>
            </a:stretch>
          </p:blipFill>
          <p:spPr>
            <a:xfrm>
              <a:off x="0" y="2"/>
              <a:ext cx="18287999" cy="10286996"/>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247775" y="4273539"/>
              <a:ext cx="114300" cy="114300"/>
            </a:xfrm>
            <a:prstGeom prst="rect">
              <a:avLst/>
            </a:prstGeom>
          </p:spPr>
        </p:pic>
        <p:pic>
          <p:nvPicPr>
            <p:cNvPr id="5" name="object 5"/>
            <p:cNvPicPr/>
            <p:nvPr/>
          </p:nvPicPr>
          <p:blipFill>
            <a:blip r:embed="rId4" cstate="email">
              <a:extLst>
                <a:ext uri="{28A0092B-C50C-407E-A947-70E740481C1C}">
                  <a14:useLocalDpi xmlns:a14="http://schemas.microsoft.com/office/drawing/2010/main"/>
                </a:ext>
              </a:extLst>
            </a:blip>
            <a:stretch>
              <a:fillRect/>
            </a:stretch>
          </p:blipFill>
          <p:spPr>
            <a:xfrm>
              <a:off x="1766883" y="4687891"/>
              <a:ext cx="123824" cy="123824"/>
            </a:xfrm>
            <a:prstGeom prst="rect">
              <a:avLst/>
            </a:prstGeom>
          </p:spPr>
        </p:pic>
        <p:pic>
          <p:nvPicPr>
            <p:cNvPr id="6" name="object 6"/>
            <p:cNvPicPr/>
            <p:nvPr/>
          </p:nvPicPr>
          <p:blipFill>
            <a:blip r:embed="rId4" cstate="email">
              <a:extLst>
                <a:ext uri="{28A0092B-C50C-407E-A947-70E740481C1C}">
                  <a14:useLocalDpi xmlns:a14="http://schemas.microsoft.com/office/drawing/2010/main"/>
                </a:ext>
              </a:extLst>
            </a:blip>
            <a:stretch>
              <a:fillRect/>
            </a:stretch>
          </p:blipFill>
          <p:spPr>
            <a:xfrm>
              <a:off x="1766883" y="5106990"/>
              <a:ext cx="123824" cy="123824"/>
            </a:xfrm>
            <a:prstGeom prst="rect">
              <a:avLst/>
            </a:prstGeom>
          </p:spPr>
        </p:pic>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1766883" y="5526089"/>
              <a:ext cx="123824" cy="123824"/>
            </a:xfrm>
            <a:prstGeom prst="rect">
              <a:avLst/>
            </a:prstGeom>
          </p:spPr>
        </p:pic>
        <p:pic>
          <p:nvPicPr>
            <p:cNvPr id="8" name="object 8"/>
            <p:cNvPicPr/>
            <p:nvPr/>
          </p:nvPicPr>
          <p:blipFill>
            <a:blip r:embed="rId3" cstate="email">
              <a:extLst>
                <a:ext uri="{28A0092B-C50C-407E-A947-70E740481C1C}">
                  <a14:useLocalDpi xmlns:a14="http://schemas.microsoft.com/office/drawing/2010/main"/>
                </a:ext>
              </a:extLst>
            </a:blip>
            <a:stretch>
              <a:fillRect/>
            </a:stretch>
          </p:blipFill>
          <p:spPr>
            <a:xfrm>
              <a:off x="1247771" y="5949950"/>
              <a:ext cx="114299" cy="114299"/>
            </a:xfrm>
            <a:prstGeom prst="rect">
              <a:avLst/>
            </a:prstGeom>
          </p:spPr>
        </p:pic>
        <p:pic>
          <p:nvPicPr>
            <p:cNvPr id="9" name="object 9"/>
            <p:cNvPicPr/>
            <p:nvPr/>
          </p:nvPicPr>
          <p:blipFill>
            <a:blip r:embed="rId4" cstate="email">
              <a:extLst>
                <a:ext uri="{28A0092B-C50C-407E-A947-70E740481C1C}">
                  <a14:useLocalDpi xmlns:a14="http://schemas.microsoft.com/office/drawing/2010/main"/>
                </a:ext>
              </a:extLst>
            </a:blip>
            <a:stretch>
              <a:fillRect/>
            </a:stretch>
          </p:blipFill>
          <p:spPr>
            <a:xfrm>
              <a:off x="1766883" y="6364287"/>
              <a:ext cx="123824" cy="123824"/>
            </a:xfrm>
            <a:prstGeom prst="rect">
              <a:avLst/>
            </a:prstGeom>
          </p:spPr>
        </p:pic>
        <p:pic>
          <p:nvPicPr>
            <p:cNvPr id="10" name="object 10"/>
            <p:cNvPicPr/>
            <p:nvPr/>
          </p:nvPicPr>
          <p:blipFill>
            <a:blip r:embed="rId3" cstate="email">
              <a:extLst>
                <a:ext uri="{28A0092B-C50C-407E-A947-70E740481C1C}">
                  <a14:useLocalDpi xmlns:a14="http://schemas.microsoft.com/office/drawing/2010/main"/>
                </a:ext>
              </a:extLst>
            </a:blip>
            <a:stretch>
              <a:fillRect/>
            </a:stretch>
          </p:blipFill>
          <p:spPr>
            <a:xfrm>
              <a:off x="1247771" y="6788148"/>
              <a:ext cx="114299" cy="114299"/>
            </a:xfrm>
            <a:prstGeom prst="rect">
              <a:avLst/>
            </a:prstGeom>
          </p:spPr>
        </p:pic>
        <p:pic>
          <p:nvPicPr>
            <p:cNvPr id="11" name="object 11"/>
            <p:cNvPicPr/>
            <p:nvPr/>
          </p:nvPicPr>
          <p:blipFill>
            <a:blip r:embed="rId4" cstate="email">
              <a:extLst>
                <a:ext uri="{28A0092B-C50C-407E-A947-70E740481C1C}">
                  <a14:useLocalDpi xmlns:a14="http://schemas.microsoft.com/office/drawing/2010/main"/>
                </a:ext>
              </a:extLst>
            </a:blip>
            <a:stretch>
              <a:fillRect/>
            </a:stretch>
          </p:blipFill>
          <p:spPr>
            <a:xfrm>
              <a:off x="1766883" y="7202484"/>
              <a:ext cx="123824" cy="123824"/>
            </a:xfrm>
            <a:prstGeom prst="rect">
              <a:avLst/>
            </a:prstGeom>
          </p:spPr>
        </p:pic>
        <p:pic>
          <p:nvPicPr>
            <p:cNvPr id="12" name="object 12"/>
            <p:cNvPicPr/>
            <p:nvPr/>
          </p:nvPicPr>
          <p:blipFill>
            <a:blip r:embed="rId4" cstate="email">
              <a:extLst>
                <a:ext uri="{28A0092B-C50C-407E-A947-70E740481C1C}">
                  <a14:useLocalDpi xmlns:a14="http://schemas.microsoft.com/office/drawing/2010/main"/>
                </a:ext>
              </a:extLst>
            </a:blip>
            <a:stretch>
              <a:fillRect/>
            </a:stretch>
          </p:blipFill>
          <p:spPr>
            <a:xfrm>
              <a:off x="1766883" y="7621584"/>
              <a:ext cx="123824" cy="123824"/>
            </a:xfrm>
            <a:prstGeom prst="rect">
              <a:avLst/>
            </a:prstGeom>
          </p:spPr>
        </p:pic>
        <p:pic>
          <p:nvPicPr>
            <p:cNvPr id="13" name="object 13"/>
            <p:cNvPicPr/>
            <p:nvPr/>
          </p:nvPicPr>
          <p:blipFill>
            <a:blip r:embed="rId4" cstate="email">
              <a:extLst>
                <a:ext uri="{28A0092B-C50C-407E-A947-70E740481C1C}">
                  <a14:useLocalDpi xmlns:a14="http://schemas.microsoft.com/office/drawing/2010/main"/>
                </a:ext>
              </a:extLst>
            </a:blip>
            <a:stretch>
              <a:fillRect/>
            </a:stretch>
          </p:blipFill>
          <p:spPr>
            <a:xfrm>
              <a:off x="1766883" y="8040683"/>
              <a:ext cx="123824" cy="123824"/>
            </a:xfrm>
            <a:prstGeom prst="rect">
              <a:avLst/>
            </a:prstGeom>
          </p:spPr>
        </p:pic>
      </p:grpSp>
      <p:sp>
        <p:nvSpPr>
          <p:cNvPr id="14" name="object 14"/>
          <p:cNvSpPr txBox="1"/>
          <p:nvPr/>
        </p:nvSpPr>
        <p:spPr>
          <a:xfrm>
            <a:off x="1016000" y="1978671"/>
            <a:ext cx="9253855" cy="6311900"/>
          </a:xfrm>
          <a:prstGeom prst="rect">
            <a:avLst/>
          </a:prstGeom>
        </p:spPr>
        <p:txBody>
          <a:bodyPr vert="horz" wrap="square" lIns="0" tIns="12700" rIns="0" bIns="0" rtlCol="0">
            <a:spAutoFit/>
          </a:bodyPr>
          <a:lstStyle/>
          <a:p>
            <a:pPr marL="12700" marR="5080">
              <a:lnSpc>
                <a:spcPct val="114599"/>
              </a:lnSpc>
              <a:spcBef>
                <a:spcPts val="100"/>
              </a:spcBef>
            </a:pPr>
            <a:r>
              <a:rPr sz="2400" dirty="0">
                <a:latin typeface="Verdana"/>
                <a:cs typeface="Verdana"/>
              </a:rPr>
              <a:t>Manual</a:t>
            </a:r>
            <a:r>
              <a:rPr sz="2400" spc="-175" dirty="0">
                <a:latin typeface="Verdana"/>
                <a:cs typeface="Verdana"/>
              </a:rPr>
              <a:t> </a:t>
            </a:r>
            <a:r>
              <a:rPr sz="2400" spc="-20" dirty="0">
                <a:latin typeface="Verdana"/>
                <a:cs typeface="Verdana"/>
              </a:rPr>
              <a:t>handling</a:t>
            </a:r>
            <a:r>
              <a:rPr sz="2400" spc="-150" dirty="0">
                <a:latin typeface="Verdana"/>
                <a:cs typeface="Verdana"/>
              </a:rPr>
              <a:t> </a:t>
            </a:r>
            <a:r>
              <a:rPr sz="2400" spc="-75" dirty="0">
                <a:latin typeface="Verdana"/>
                <a:cs typeface="Verdana"/>
              </a:rPr>
              <a:t>refers</a:t>
            </a:r>
            <a:r>
              <a:rPr sz="2400" spc="-135" dirty="0">
                <a:latin typeface="Verdana"/>
                <a:cs typeface="Verdana"/>
              </a:rPr>
              <a:t> </a:t>
            </a:r>
            <a:r>
              <a:rPr sz="2400" spc="-10" dirty="0">
                <a:latin typeface="Verdana"/>
                <a:cs typeface="Verdana"/>
              </a:rPr>
              <a:t>to</a:t>
            </a:r>
            <a:r>
              <a:rPr sz="2400" spc="-150" dirty="0">
                <a:latin typeface="Verdana"/>
                <a:cs typeface="Verdana"/>
              </a:rPr>
              <a:t> </a:t>
            </a:r>
            <a:r>
              <a:rPr sz="2400" spc="-10" dirty="0">
                <a:latin typeface="Verdana"/>
                <a:cs typeface="Verdana"/>
              </a:rPr>
              <a:t>any</a:t>
            </a:r>
            <a:r>
              <a:rPr sz="2400" spc="-150" dirty="0">
                <a:latin typeface="Verdana"/>
                <a:cs typeface="Verdana"/>
              </a:rPr>
              <a:t> </a:t>
            </a:r>
            <a:r>
              <a:rPr sz="2400" dirty="0">
                <a:latin typeface="Verdana"/>
                <a:cs typeface="Verdana"/>
              </a:rPr>
              <a:t>action</a:t>
            </a:r>
            <a:r>
              <a:rPr sz="2400" spc="-145" dirty="0">
                <a:latin typeface="Verdana"/>
                <a:cs typeface="Verdana"/>
              </a:rPr>
              <a:t> </a:t>
            </a:r>
            <a:r>
              <a:rPr sz="2400" spc="-45" dirty="0">
                <a:latin typeface="Verdana"/>
                <a:cs typeface="Verdana"/>
              </a:rPr>
              <a:t>that</a:t>
            </a:r>
            <a:r>
              <a:rPr sz="2400" spc="-150" dirty="0">
                <a:latin typeface="Verdana"/>
                <a:cs typeface="Verdana"/>
              </a:rPr>
              <a:t> </a:t>
            </a:r>
            <a:r>
              <a:rPr sz="2400" spc="-80" dirty="0">
                <a:latin typeface="Verdana"/>
                <a:cs typeface="Verdana"/>
              </a:rPr>
              <a:t>involves</a:t>
            </a:r>
            <a:r>
              <a:rPr sz="2400" spc="-130" dirty="0">
                <a:latin typeface="Verdana"/>
                <a:cs typeface="Verdana"/>
              </a:rPr>
              <a:t> </a:t>
            </a:r>
            <a:r>
              <a:rPr sz="2400" spc="-55" dirty="0">
                <a:latin typeface="Verdana"/>
                <a:cs typeface="Verdana"/>
              </a:rPr>
              <a:t>the</a:t>
            </a:r>
            <a:r>
              <a:rPr sz="2400" spc="-150" dirty="0">
                <a:latin typeface="Verdana"/>
                <a:cs typeface="Verdana"/>
              </a:rPr>
              <a:t> </a:t>
            </a:r>
            <a:r>
              <a:rPr sz="2400" dirty="0">
                <a:latin typeface="Verdana"/>
                <a:cs typeface="Verdana"/>
              </a:rPr>
              <a:t>use</a:t>
            </a:r>
            <a:r>
              <a:rPr sz="2400" spc="-145" dirty="0">
                <a:latin typeface="Verdana"/>
                <a:cs typeface="Verdana"/>
              </a:rPr>
              <a:t> </a:t>
            </a:r>
            <a:r>
              <a:rPr sz="2400" spc="-25" dirty="0">
                <a:latin typeface="Verdana"/>
                <a:cs typeface="Verdana"/>
              </a:rPr>
              <a:t>of </a:t>
            </a:r>
            <a:r>
              <a:rPr sz="2400" spc="-10" dirty="0">
                <a:latin typeface="Verdana"/>
                <a:cs typeface="Verdana"/>
              </a:rPr>
              <a:t>physical</a:t>
            </a:r>
            <a:r>
              <a:rPr sz="2400" spc="-120" dirty="0">
                <a:latin typeface="Verdana"/>
                <a:cs typeface="Verdana"/>
              </a:rPr>
              <a:t> </a:t>
            </a:r>
            <a:r>
              <a:rPr sz="2400" dirty="0">
                <a:latin typeface="Verdana"/>
                <a:cs typeface="Verdana"/>
              </a:rPr>
              <a:t>force</a:t>
            </a:r>
            <a:r>
              <a:rPr sz="2400" spc="-114" dirty="0">
                <a:latin typeface="Verdana"/>
                <a:cs typeface="Verdana"/>
              </a:rPr>
              <a:t> </a:t>
            </a:r>
            <a:r>
              <a:rPr sz="2400" spc="-10" dirty="0">
                <a:latin typeface="Verdana"/>
                <a:cs typeface="Verdana"/>
              </a:rPr>
              <a:t>to</a:t>
            </a:r>
            <a:r>
              <a:rPr sz="2400" spc="-114" dirty="0">
                <a:latin typeface="Verdana"/>
                <a:cs typeface="Verdana"/>
              </a:rPr>
              <a:t> </a:t>
            </a:r>
            <a:r>
              <a:rPr sz="2400" spc="-200" dirty="0">
                <a:latin typeface="Verdana"/>
                <a:cs typeface="Verdana"/>
              </a:rPr>
              <a:t>lift,</a:t>
            </a:r>
            <a:r>
              <a:rPr sz="2400" spc="-114" dirty="0">
                <a:latin typeface="Verdana"/>
                <a:cs typeface="Verdana"/>
              </a:rPr>
              <a:t> </a:t>
            </a:r>
            <a:r>
              <a:rPr sz="2400" spc="-145" dirty="0">
                <a:latin typeface="Verdana"/>
                <a:cs typeface="Verdana"/>
              </a:rPr>
              <a:t>lower,</a:t>
            </a:r>
            <a:r>
              <a:rPr sz="2400" spc="-114" dirty="0">
                <a:latin typeface="Verdana"/>
                <a:cs typeface="Verdana"/>
              </a:rPr>
              <a:t> push, </a:t>
            </a:r>
            <a:r>
              <a:rPr sz="2400" spc="-155" dirty="0">
                <a:latin typeface="Verdana"/>
                <a:cs typeface="Verdana"/>
              </a:rPr>
              <a:t>pull,</a:t>
            </a:r>
            <a:r>
              <a:rPr sz="2400" spc="-114" dirty="0">
                <a:latin typeface="Verdana"/>
                <a:cs typeface="Verdana"/>
              </a:rPr>
              <a:t> carry, </a:t>
            </a:r>
            <a:r>
              <a:rPr sz="2400" spc="-65" dirty="0">
                <a:latin typeface="Verdana"/>
                <a:cs typeface="Verdana"/>
              </a:rPr>
              <a:t>or</a:t>
            </a:r>
            <a:r>
              <a:rPr sz="2400" spc="-114" dirty="0">
                <a:latin typeface="Verdana"/>
                <a:cs typeface="Verdana"/>
              </a:rPr>
              <a:t> </a:t>
            </a:r>
            <a:r>
              <a:rPr sz="2400" dirty="0">
                <a:latin typeface="Verdana"/>
                <a:cs typeface="Verdana"/>
              </a:rPr>
              <a:t>move</a:t>
            </a:r>
            <a:r>
              <a:rPr sz="2400" spc="-114" dirty="0">
                <a:latin typeface="Verdana"/>
                <a:cs typeface="Verdana"/>
              </a:rPr>
              <a:t> </a:t>
            </a:r>
            <a:r>
              <a:rPr sz="2400" spc="-20" dirty="0">
                <a:latin typeface="Verdana"/>
                <a:cs typeface="Verdana"/>
              </a:rPr>
              <a:t>objects</a:t>
            </a:r>
            <a:r>
              <a:rPr sz="2400" spc="-114" dirty="0">
                <a:latin typeface="Verdana"/>
                <a:cs typeface="Verdana"/>
              </a:rPr>
              <a:t> </a:t>
            </a:r>
            <a:r>
              <a:rPr sz="2400" spc="-25" dirty="0">
                <a:latin typeface="Verdana"/>
                <a:cs typeface="Verdana"/>
              </a:rPr>
              <a:t>or </a:t>
            </a:r>
            <a:r>
              <a:rPr sz="2400" spc="-10" dirty="0">
                <a:latin typeface="Verdana"/>
                <a:cs typeface="Verdana"/>
              </a:rPr>
              <a:t>people.</a:t>
            </a:r>
            <a:endParaRPr sz="2400">
              <a:latin typeface="Verdana"/>
              <a:cs typeface="Verdana"/>
            </a:endParaRPr>
          </a:p>
          <a:p>
            <a:pPr>
              <a:lnSpc>
                <a:spcPct val="100000"/>
              </a:lnSpc>
              <a:spcBef>
                <a:spcPts val="380"/>
              </a:spcBef>
            </a:pPr>
            <a:endParaRPr sz="2400">
              <a:latin typeface="Verdana"/>
              <a:cs typeface="Verdana"/>
            </a:endParaRPr>
          </a:p>
          <a:p>
            <a:pPr marL="530225" marR="2384425" indent="-518159">
              <a:lnSpc>
                <a:spcPct val="114599"/>
              </a:lnSpc>
            </a:pPr>
            <a:r>
              <a:rPr sz="2400" spc="50" dirty="0">
                <a:latin typeface="Verdana"/>
                <a:cs typeface="Verdana"/>
              </a:rPr>
              <a:t>Common</a:t>
            </a:r>
            <a:r>
              <a:rPr sz="2400" spc="-110" dirty="0">
                <a:latin typeface="Verdana"/>
                <a:cs typeface="Verdana"/>
              </a:rPr>
              <a:t> </a:t>
            </a:r>
            <a:r>
              <a:rPr sz="2400" dirty="0">
                <a:latin typeface="Verdana"/>
                <a:cs typeface="Verdana"/>
              </a:rPr>
              <a:t>manual</a:t>
            </a:r>
            <a:r>
              <a:rPr sz="2400" spc="-110" dirty="0">
                <a:latin typeface="Verdana"/>
                <a:cs typeface="Verdana"/>
              </a:rPr>
              <a:t> </a:t>
            </a:r>
            <a:r>
              <a:rPr sz="2400" spc="-20" dirty="0">
                <a:latin typeface="Verdana"/>
                <a:cs typeface="Verdana"/>
              </a:rPr>
              <a:t>handling</a:t>
            </a:r>
            <a:r>
              <a:rPr sz="2400" spc="-110" dirty="0">
                <a:latin typeface="Verdana"/>
                <a:cs typeface="Verdana"/>
              </a:rPr>
              <a:t> </a:t>
            </a:r>
            <a:r>
              <a:rPr sz="2400" spc="-65" dirty="0">
                <a:latin typeface="Verdana"/>
                <a:cs typeface="Verdana"/>
              </a:rPr>
              <a:t>tasks</a:t>
            </a:r>
            <a:r>
              <a:rPr sz="2400" spc="-105" dirty="0">
                <a:latin typeface="Verdana"/>
                <a:cs typeface="Verdana"/>
              </a:rPr>
              <a:t> </a:t>
            </a:r>
            <a:r>
              <a:rPr sz="2400" spc="-80" dirty="0">
                <a:latin typeface="Verdana"/>
                <a:cs typeface="Verdana"/>
              </a:rPr>
              <a:t>for</a:t>
            </a:r>
            <a:r>
              <a:rPr sz="2400" spc="-110" dirty="0">
                <a:latin typeface="Verdana"/>
                <a:cs typeface="Verdana"/>
              </a:rPr>
              <a:t> </a:t>
            </a:r>
            <a:r>
              <a:rPr sz="2400" spc="-25" dirty="0">
                <a:latin typeface="Verdana"/>
                <a:cs typeface="Verdana"/>
              </a:rPr>
              <a:t>cleaning: </a:t>
            </a:r>
            <a:r>
              <a:rPr sz="2400" spc="-35" dirty="0">
                <a:latin typeface="Verdana"/>
                <a:cs typeface="Verdana"/>
              </a:rPr>
              <a:t>Bending</a:t>
            </a:r>
            <a:r>
              <a:rPr sz="2400" spc="-85" dirty="0">
                <a:latin typeface="Verdana"/>
                <a:cs typeface="Verdana"/>
              </a:rPr>
              <a:t> </a:t>
            </a:r>
            <a:r>
              <a:rPr sz="2400" dirty="0">
                <a:latin typeface="Verdana"/>
                <a:cs typeface="Verdana"/>
              </a:rPr>
              <a:t>and</a:t>
            </a:r>
            <a:r>
              <a:rPr sz="2400" spc="-80" dirty="0">
                <a:latin typeface="Verdana"/>
                <a:cs typeface="Verdana"/>
              </a:rPr>
              <a:t> </a:t>
            </a:r>
            <a:r>
              <a:rPr sz="2400" spc="-10" dirty="0">
                <a:latin typeface="Verdana"/>
                <a:cs typeface="Verdana"/>
              </a:rPr>
              <a:t>reaching</a:t>
            </a:r>
            <a:endParaRPr sz="2400">
              <a:latin typeface="Verdana"/>
              <a:cs typeface="Verdana"/>
            </a:endParaRPr>
          </a:p>
          <a:p>
            <a:pPr marL="1048385" marR="6477000">
              <a:lnSpc>
                <a:spcPct val="114599"/>
              </a:lnSpc>
            </a:pPr>
            <a:r>
              <a:rPr sz="2400" spc="-10" dirty="0">
                <a:latin typeface="Verdana"/>
                <a:cs typeface="Verdana"/>
              </a:rPr>
              <a:t>Mopping Sweeping Vacuuming</a:t>
            </a:r>
            <a:endParaRPr sz="2400">
              <a:latin typeface="Verdana"/>
              <a:cs typeface="Verdana"/>
            </a:endParaRPr>
          </a:p>
          <a:p>
            <a:pPr marL="530225">
              <a:lnSpc>
                <a:spcPct val="100000"/>
              </a:lnSpc>
              <a:spcBef>
                <a:spcPts val="420"/>
              </a:spcBef>
            </a:pPr>
            <a:r>
              <a:rPr sz="2400" spc="-10" dirty="0">
                <a:latin typeface="Verdana"/>
                <a:cs typeface="Verdana"/>
              </a:rPr>
              <a:t>Lifting</a:t>
            </a:r>
            <a:endParaRPr sz="2400">
              <a:latin typeface="Verdana"/>
              <a:cs typeface="Verdana"/>
            </a:endParaRPr>
          </a:p>
          <a:p>
            <a:pPr marL="530225" marR="5815965" indent="518159">
              <a:lnSpc>
                <a:spcPct val="114599"/>
              </a:lnSpc>
            </a:pPr>
            <a:r>
              <a:rPr sz="2400" spc="-35" dirty="0">
                <a:latin typeface="Verdana"/>
                <a:cs typeface="Verdana"/>
              </a:rPr>
              <a:t>Moving</a:t>
            </a:r>
            <a:r>
              <a:rPr sz="2400" spc="-175" dirty="0">
                <a:latin typeface="Verdana"/>
                <a:cs typeface="Verdana"/>
              </a:rPr>
              <a:t> </a:t>
            </a:r>
            <a:r>
              <a:rPr sz="2400" spc="-105" dirty="0">
                <a:latin typeface="Verdana"/>
                <a:cs typeface="Verdana"/>
              </a:rPr>
              <a:t>furniture </a:t>
            </a:r>
            <a:r>
              <a:rPr sz="2400" spc="-85" dirty="0">
                <a:latin typeface="Verdana"/>
                <a:cs typeface="Verdana"/>
              </a:rPr>
              <a:t>Repetitive</a:t>
            </a:r>
            <a:r>
              <a:rPr sz="2400" spc="-125" dirty="0">
                <a:latin typeface="Verdana"/>
                <a:cs typeface="Verdana"/>
              </a:rPr>
              <a:t> </a:t>
            </a:r>
            <a:r>
              <a:rPr sz="2400" spc="-10" dirty="0">
                <a:latin typeface="Verdana"/>
                <a:cs typeface="Verdana"/>
              </a:rPr>
              <a:t>tasks</a:t>
            </a:r>
            <a:endParaRPr sz="2400">
              <a:latin typeface="Verdana"/>
              <a:cs typeface="Verdana"/>
            </a:endParaRPr>
          </a:p>
          <a:p>
            <a:pPr marL="1048385" marR="6688455">
              <a:lnSpc>
                <a:spcPct val="114599"/>
              </a:lnSpc>
            </a:pPr>
            <a:r>
              <a:rPr sz="2400" spc="-40" dirty="0">
                <a:latin typeface="Verdana"/>
                <a:cs typeface="Verdana"/>
              </a:rPr>
              <a:t>Scrubbing </a:t>
            </a:r>
            <a:r>
              <a:rPr sz="2400" spc="-10" dirty="0">
                <a:latin typeface="Verdana"/>
                <a:cs typeface="Verdana"/>
              </a:rPr>
              <a:t>Wiping Dusting</a:t>
            </a:r>
            <a:endParaRPr sz="2400">
              <a:latin typeface="Verdana"/>
              <a:cs typeface="Verdana"/>
            </a:endParaRPr>
          </a:p>
        </p:txBody>
      </p:sp>
      <p:sp>
        <p:nvSpPr>
          <p:cNvPr id="16" name="object 16"/>
          <p:cNvSpPr txBox="1">
            <a:spLocks noGrp="1"/>
          </p:cNvSpPr>
          <p:nvPr>
            <p:ph type="title"/>
          </p:nvPr>
        </p:nvSpPr>
        <p:spPr>
          <a:xfrm>
            <a:off x="1016000" y="953825"/>
            <a:ext cx="5165090" cy="695960"/>
          </a:xfrm>
          <a:prstGeom prst="rect">
            <a:avLst/>
          </a:prstGeom>
        </p:spPr>
        <p:txBody>
          <a:bodyPr vert="horz" wrap="square" lIns="0" tIns="12700" rIns="0" bIns="0" rtlCol="0">
            <a:spAutoFit/>
          </a:bodyPr>
          <a:lstStyle/>
          <a:p>
            <a:pPr marL="12700">
              <a:lnSpc>
                <a:spcPct val="100000"/>
              </a:lnSpc>
              <a:spcBef>
                <a:spcPts val="100"/>
              </a:spcBef>
            </a:pPr>
            <a:r>
              <a:rPr dirty="0"/>
              <a:t>Manual</a:t>
            </a:r>
            <a:r>
              <a:rPr spc="-195" dirty="0"/>
              <a:t> </a:t>
            </a:r>
            <a:r>
              <a:rPr spc="-15" dirty="0"/>
              <a:t>handling</a:t>
            </a:r>
          </a:p>
        </p:txBody>
      </p:sp>
      <p:pic>
        <p:nvPicPr>
          <p:cNvPr id="17" name="object 8">
            <a:hlinkClick r:id="rId5" action="ppaction://hlinksldjump"/>
            <a:extLst>
              <a:ext uri="{FF2B5EF4-FFF2-40B4-BE49-F238E27FC236}">
                <a16:creationId xmlns:a16="http://schemas.microsoft.com/office/drawing/2014/main" id="{46AF4DBC-6D9A-8868-70A2-1109CA04E11D}"/>
              </a:ext>
            </a:extLst>
          </p:cNvPr>
          <p:cNvPicPr/>
          <p:nvPr/>
        </p:nvPicPr>
        <p:blipFill>
          <a:blip r:embed="rId6"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6999"/>
          </a:xfrm>
          <a:prstGeom prst="rect">
            <a:avLst/>
          </a:prstGeom>
        </p:spPr>
      </p:pic>
      <p:sp>
        <p:nvSpPr>
          <p:cNvPr id="3" name="object 3"/>
          <p:cNvSpPr/>
          <p:nvPr/>
        </p:nvSpPr>
        <p:spPr>
          <a:xfrm>
            <a:off x="0" y="0"/>
            <a:ext cx="18288000" cy="10287000"/>
          </a:xfrm>
          <a:custGeom>
            <a:avLst/>
            <a:gdLst/>
            <a:ahLst/>
            <a:cxnLst/>
            <a:rect l="l" t="t" r="r" b="b"/>
            <a:pathLst>
              <a:path w="18288000" h="10287000">
                <a:moveTo>
                  <a:pt x="18287999" y="10286999"/>
                </a:moveTo>
                <a:lnTo>
                  <a:pt x="0" y="10286999"/>
                </a:lnTo>
                <a:lnTo>
                  <a:pt x="0" y="0"/>
                </a:lnTo>
                <a:lnTo>
                  <a:pt x="18287999" y="0"/>
                </a:lnTo>
                <a:lnTo>
                  <a:pt x="18287999" y="10286999"/>
                </a:lnTo>
                <a:close/>
              </a:path>
            </a:pathLst>
          </a:custGeom>
          <a:solidFill>
            <a:srgbClr val="000000">
              <a:alpha val="66668"/>
            </a:srgbClr>
          </a:solidFill>
        </p:spPr>
        <p:txBody>
          <a:bodyPr wrap="square" lIns="0" tIns="0" rIns="0" bIns="0" rtlCol="0"/>
          <a:lstStyle/>
          <a:p>
            <a:endParaRPr/>
          </a:p>
        </p:txBody>
      </p:sp>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
        <p:nvSpPr>
          <p:cNvPr id="6" name="object 6"/>
          <p:cNvSpPr txBox="1"/>
          <p:nvPr/>
        </p:nvSpPr>
        <p:spPr>
          <a:xfrm>
            <a:off x="8730443" y="7115874"/>
            <a:ext cx="532765" cy="1470025"/>
          </a:xfrm>
          <a:prstGeom prst="rect">
            <a:avLst/>
          </a:prstGeom>
        </p:spPr>
        <p:txBody>
          <a:bodyPr vert="horz" wrap="square" lIns="0" tIns="15875" rIns="0" bIns="0" rtlCol="0">
            <a:spAutoFit/>
          </a:bodyPr>
          <a:lstStyle/>
          <a:p>
            <a:pPr marL="12700">
              <a:lnSpc>
                <a:spcPct val="100000"/>
              </a:lnSpc>
              <a:spcBef>
                <a:spcPts val="125"/>
              </a:spcBef>
            </a:pPr>
            <a:r>
              <a:rPr sz="9450" b="1" spc="-2805" dirty="0">
                <a:solidFill>
                  <a:srgbClr val="3DC1C6"/>
                </a:solidFill>
                <a:latin typeface="Verdana"/>
                <a:cs typeface="Verdana"/>
              </a:rPr>
              <a:t>1</a:t>
            </a:r>
            <a:endParaRPr sz="9450">
              <a:latin typeface="Verdana"/>
              <a:cs typeface="Verdana"/>
            </a:endParaRPr>
          </a:p>
        </p:txBody>
      </p:sp>
      <p:sp>
        <p:nvSpPr>
          <p:cNvPr id="7" name="object 2">
            <a:extLst>
              <a:ext uri="{FF2B5EF4-FFF2-40B4-BE49-F238E27FC236}">
                <a16:creationId xmlns:a16="http://schemas.microsoft.com/office/drawing/2014/main" id="{BE4880FF-960A-560A-33FE-91B379C8FEDE}"/>
              </a:ext>
            </a:extLst>
          </p:cNvPr>
          <p:cNvSpPr/>
          <p:nvPr/>
        </p:nvSpPr>
        <p:spPr>
          <a:xfrm>
            <a:off x="0" y="-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sp>
        <p:nvSpPr>
          <p:cNvPr id="8" name="TextBox 7">
            <a:extLst>
              <a:ext uri="{FF2B5EF4-FFF2-40B4-BE49-F238E27FC236}">
                <a16:creationId xmlns:a16="http://schemas.microsoft.com/office/drawing/2014/main" id="{3F5F7667-DC6B-12C3-EB91-9C7569F6F64D}"/>
              </a:ext>
            </a:extLst>
          </p:cNvPr>
          <p:cNvSpPr txBox="1"/>
          <p:nvPr/>
        </p:nvSpPr>
        <p:spPr>
          <a:xfrm>
            <a:off x="2252808" y="594362"/>
            <a:ext cx="14020800" cy="923330"/>
          </a:xfrm>
          <a:prstGeom prst="rect">
            <a:avLst/>
          </a:prstGeom>
          <a:noFill/>
        </p:spPr>
        <p:txBody>
          <a:bodyPr wrap="square" rtlCol="0">
            <a:spAutoFit/>
          </a:bodyPr>
          <a:lstStyle/>
          <a:p>
            <a:r>
              <a:rPr lang="en-US" sz="5400" dirty="0"/>
              <a:t>Learning Checkpoint 5 </a:t>
            </a:r>
            <a:endParaRPr lang="en-AU" sz="5400" dirty="0"/>
          </a:p>
        </p:txBody>
      </p:sp>
      <p:sp>
        <p:nvSpPr>
          <p:cNvPr id="10" name="TextBox 9">
            <a:extLst>
              <a:ext uri="{FF2B5EF4-FFF2-40B4-BE49-F238E27FC236}">
                <a16:creationId xmlns:a16="http://schemas.microsoft.com/office/drawing/2014/main" id="{38350643-DCEF-1CAC-E902-3B20BED5AD43}"/>
              </a:ext>
            </a:extLst>
          </p:cNvPr>
          <p:cNvSpPr txBox="1"/>
          <p:nvPr/>
        </p:nvSpPr>
        <p:spPr>
          <a:xfrm>
            <a:off x="0" y="1814493"/>
            <a:ext cx="18288000" cy="6986528"/>
          </a:xfrm>
          <a:prstGeom prst="rect">
            <a:avLst/>
          </a:prstGeom>
          <a:noFill/>
        </p:spPr>
        <p:txBody>
          <a:bodyPr wrap="square" rtlCol="0">
            <a:spAutoFit/>
          </a:bodyPr>
          <a:lstStyle/>
          <a:p>
            <a:r>
              <a:rPr lang="en-US" sz="2800" dirty="0">
                <a:solidFill>
                  <a:srgbClr val="0070C0"/>
                </a:solidFill>
              </a:rPr>
              <a:t>1. What is clinical waste, and why is it important to manage it appropriately?</a:t>
            </a:r>
          </a:p>
          <a:p>
            <a:r>
              <a:rPr lang="en-US" sz="2800" dirty="0">
                <a:solidFill>
                  <a:schemeClr val="tx1"/>
                </a:solidFill>
              </a:rPr>
              <a:t>Clinical waste is the waste from healthcare activities that can be dangerous. It includes things like used needles, contaminated bandages, human tissues, and expired medications.</a:t>
            </a:r>
          </a:p>
          <a:p>
            <a:r>
              <a:rPr lang="en-US" sz="2800" dirty="0">
                <a:solidFill>
                  <a:schemeClr val="tx1"/>
                </a:solidFill>
              </a:rPr>
              <a:t>Preventing Infections: Proper disposal stops the spread of diseases.</a:t>
            </a:r>
          </a:p>
          <a:p>
            <a:r>
              <a:rPr lang="en-US" sz="2800" dirty="0">
                <a:solidFill>
                  <a:schemeClr val="tx1"/>
                </a:solidFill>
              </a:rPr>
              <a:t>Safety: Correct disposal prevents injuries from sharp objects.</a:t>
            </a:r>
          </a:p>
          <a:p>
            <a:r>
              <a:rPr lang="en-US" sz="2800" dirty="0">
                <a:solidFill>
                  <a:schemeClr val="tx1"/>
                </a:solidFill>
              </a:rPr>
              <a:t>Environmental Protection: Proper handling prevents pollution. </a:t>
            </a:r>
          </a:p>
          <a:p>
            <a:r>
              <a:rPr lang="en-US" sz="2800" dirty="0">
                <a:solidFill>
                  <a:srgbClr val="0070C0"/>
                </a:solidFill>
              </a:rPr>
              <a:t>2. What are the different types of clinical waste?</a:t>
            </a:r>
          </a:p>
          <a:p>
            <a:r>
              <a:rPr lang="en-US" sz="2800" dirty="0">
                <a:solidFill>
                  <a:schemeClr val="tx1"/>
                </a:solidFill>
              </a:rPr>
              <a:t>• Blood       • Bodily fluids         • Gross tissue samples</a:t>
            </a:r>
          </a:p>
          <a:p>
            <a:r>
              <a:rPr lang="en-US" sz="2800" dirty="0">
                <a:solidFill>
                  <a:srgbClr val="0070C0"/>
                </a:solidFill>
              </a:rPr>
              <a:t>3. What is the process of disposing of sharps?</a:t>
            </a:r>
          </a:p>
          <a:p>
            <a:r>
              <a:rPr lang="en-US" sz="2800" dirty="0">
                <a:solidFill>
                  <a:schemeClr val="tx1"/>
                </a:solidFill>
              </a:rPr>
              <a:t>• When handling sharps the appropriate PPE must be used at all times.</a:t>
            </a:r>
          </a:p>
          <a:p>
            <a:r>
              <a:rPr lang="en-US" sz="2800" dirty="0">
                <a:solidFill>
                  <a:schemeClr val="tx1"/>
                </a:solidFill>
              </a:rPr>
              <a:t>• Sharps must not be passed directly from hand to hand</a:t>
            </a:r>
          </a:p>
          <a:p>
            <a:r>
              <a:rPr lang="en-US" sz="2800" dirty="0">
                <a:solidFill>
                  <a:schemeClr val="tx1"/>
                </a:solidFill>
              </a:rPr>
              <a:t>• Used sharps must be discarded into a sharp’s disposal container immediately after use</a:t>
            </a:r>
          </a:p>
          <a:p>
            <a:r>
              <a:rPr lang="en-US" sz="2800" dirty="0">
                <a:solidFill>
                  <a:schemeClr val="tx1"/>
                </a:solidFill>
              </a:rPr>
              <a:t>• Do not bend or manipulate sharps for disposal</a:t>
            </a:r>
          </a:p>
          <a:p>
            <a:r>
              <a:rPr lang="en-US" sz="2800" dirty="0">
                <a:solidFill>
                  <a:schemeClr val="tx1"/>
                </a:solidFill>
              </a:rPr>
              <a:t>• Sharps containers must not be filled above the marks that indicates that the bin is nearly full</a:t>
            </a:r>
          </a:p>
          <a:p>
            <a:r>
              <a:rPr lang="en-US" sz="2800" dirty="0">
                <a:solidFill>
                  <a:srgbClr val="0070C0"/>
                </a:solidFill>
              </a:rPr>
              <a:t>4. Why is it important to follow manual handling procedures?</a:t>
            </a:r>
          </a:p>
          <a:p>
            <a:r>
              <a:rPr lang="en-US" sz="2800" dirty="0">
                <a:solidFill>
                  <a:schemeClr val="tx1"/>
                </a:solidFill>
              </a:rPr>
              <a:t>To prevent yourself from injury.</a:t>
            </a:r>
          </a:p>
        </p:txBody>
      </p:sp>
      <p:pic>
        <p:nvPicPr>
          <p:cNvPr id="11" name="Picture 10">
            <a:extLst>
              <a:ext uri="{FF2B5EF4-FFF2-40B4-BE49-F238E27FC236}">
                <a16:creationId xmlns:a16="http://schemas.microsoft.com/office/drawing/2014/main" id="{F6FC180A-D071-8722-98E2-AB14C1F1EF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 y="254735"/>
            <a:ext cx="1672709" cy="1481761"/>
          </a:xfrm>
          <a:prstGeom prst="rect">
            <a:avLst/>
          </a:prstGeom>
        </p:spPr>
      </p:pic>
      <p:pic>
        <p:nvPicPr>
          <p:cNvPr id="13" name="object 14">
            <a:hlinkClick r:id="rId5" action="ppaction://hlinksldjump"/>
            <a:extLst>
              <a:ext uri="{FF2B5EF4-FFF2-40B4-BE49-F238E27FC236}">
                <a16:creationId xmlns:a16="http://schemas.microsoft.com/office/drawing/2014/main" id="{C09AE6A1-7E20-3712-33BB-2EE0651DA437}"/>
              </a:ext>
            </a:extLst>
          </p:cNvPr>
          <p:cNvPicPr/>
          <p:nvPr/>
        </p:nvPicPr>
        <p:blipFill>
          <a:blip r:embed="rId3" cstate="email">
            <a:extLst>
              <a:ext uri="{28A0092B-C50C-407E-A947-70E740481C1C}">
                <a14:useLocalDpi xmlns:a14="http://schemas.microsoft.com/office/drawing/2010/main"/>
              </a:ext>
            </a:extLst>
          </a:blip>
          <a:stretch>
            <a:fillRect/>
          </a:stretch>
        </p:blipFill>
        <p:spPr>
          <a:xfrm>
            <a:off x="17150423" y="9216788"/>
            <a:ext cx="942974" cy="723899"/>
          </a:xfrm>
          <a:prstGeom prst="rect">
            <a:avLst/>
          </a:prstGeom>
        </p:spPr>
      </p:pic>
      <p:pic>
        <p:nvPicPr>
          <p:cNvPr id="9" name="Picture 8">
            <a:extLst>
              <a:ext uri="{FF2B5EF4-FFF2-40B4-BE49-F238E27FC236}">
                <a16:creationId xmlns:a16="http://schemas.microsoft.com/office/drawing/2014/main" id="{A320EA22-5A71-7B59-B35B-81ACB6F6E9F4}"/>
              </a:ext>
            </a:extLst>
          </p:cNvPr>
          <p:cNvPicPr>
            <a:picLocks noChangeAspect="1"/>
          </p:cNvPicPr>
          <p:nvPr/>
        </p:nvPicPr>
        <p:blipFill>
          <a:blip r:embed="rId6"/>
          <a:stretch>
            <a:fillRect/>
          </a:stretch>
        </p:blipFill>
        <p:spPr>
          <a:xfrm>
            <a:off x="68580" y="2308800"/>
            <a:ext cx="17609820" cy="2148900"/>
          </a:xfrm>
          <a:prstGeom prst="rect">
            <a:avLst/>
          </a:prstGeom>
        </p:spPr>
      </p:pic>
      <p:pic>
        <p:nvPicPr>
          <p:cNvPr id="16" name="Picture 15">
            <a:extLst>
              <a:ext uri="{FF2B5EF4-FFF2-40B4-BE49-F238E27FC236}">
                <a16:creationId xmlns:a16="http://schemas.microsoft.com/office/drawing/2014/main" id="{44E95718-0A73-E6DB-3CE5-C0522A7AAF0B}"/>
              </a:ext>
            </a:extLst>
          </p:cNvPr>
          <p:cNvPicPr>
            <a:picLocks noChangeAspect="1"/>
          </p:cNvPicPr>
          <p:nvPr/>
        </p:nvPicPr>
        <p:blipFill>
          <a:blip r:embed="rId6"/>
          <a:stretch>
            <a:fillRect/>
          </a:stretch>
        </p:blipFill>
        <p:spPr>
          <a:xfrm>
            <a:off x="12090" y="4838700"/>
            <a:ext cx="17609820" cy="435919"/>
          </a:xfrm>
          <a:prstGeom prst="rect">
            <a:avLst/>
          </a:prstGeom>
        </p:spPr>
      </p:pic>
      <p:pic>
        <p:nvPicPr>
          <p:cNvPr id="17" name="Picture 16">
            <a:extLst>
              <a:ext uri="{FF2B5EF4-FFF2-40B4-BE49-F238E27FC236}">
                <a16:creationId xmlns:a16="http://schemas.microsoft.com/office/drawing/2014/main" id="{46015784-5DD7-FD18-3812-345312869CBB}"/>
              </a:ext>
            </a:extLst>
          </p:cNvPr>
          <p:cNvPicPr>
            <a:picLocks noChangeAspect="1"/>
          </p:cNvPicPr>
          <p:nvPr/>
        </p:nvPicPr>
        <p:blipFill>
          <a:blip r:embed="rId6"/>
          <a:stretch>
            <a:fillRect/>
          </a:stretch>
        </p:blipFill>
        <p:spPr>
          <a:xfrm>
            <a:off x="36153" y="5661600"/>
            <a:ext cx="17609820" cy="2148900"/>
          </a:xfrm>
          <a:prstGeom prst="rect">
            <a:avLst/>
          </a:prstGeom>
        </p:spPr>
      </p:pic>
      <p:pic>
        <p:nvPicPr>
          <p:cNvPr id="18" name="Picture 17">
            <a:extLst>
              <a:ext uri="{FF2B5EF4-FFF2-40B4-BE49-F238E27FC236}">
                <a16:creationId xmlns:a16="http://schemas.microsoft.com/office/drawing/2014/main" id="{7AAC62C7-050F-705D-95B1-E52C887D6B2E}"/>
              </a:ext>
            </a:extLst>
          </p:cNvPr>
          <p:cNvPicPr>
            <a:picLocks noChangeAspect="1"/>
          </p:cNvPicPr>
          <p:nvPr/>
        </p:nvPicPr>
        <p:blipFill>
          <a:blip r:embed="rId6"/>
          <a:stretch>
            <a:fillRect/>
          </a:stretch>
        </p:blipFill>
        <p:spPr>
          <a:xfrm>
            <a:off x="36153" y="8267700"/>
            <a:ext cx="17609820" cy="1130085"/>
          </a:xfrm>
          <a:prstGeom prst="rect">
            <a:avLst/>
          </a:prstGeom>
        </p:spPr>
      </p:pic>
    </p:spTree>
    <p:extLst>
      <p:ext uri="{BB962C8B-B14F-4D97-AF65-F5344CB8AC3E}">
        <p14:creationId xmlns:p14="http://schemas.microsoft.com/office/powerpoint/2010/main" val="56525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dirty="0"/>
          </a:p>
        </p:txBody>
      </p:sp>
      <p:pic>
        <p:nvPicPr>
          <p:cNvPr id="3" name="object 3"/>
          <p:cNvPicPr/>
          <p:nvPr/>
        </p:nvPicPr>
        <p:blipFill>
          <a:blip r:embed="rId2" cstate="print"/>
          <a:stretch>
            <a:fillRect/>
          </a:stretch>
        </p:blipFill>
        <p:spPr>
          <a:xfrm>
            <a:off x="0" y="2"/>
            <a:ext cx="9258299" cy="10286996"/>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9835652" y="2295445"/>
            <a:ext cx="114300" cy="114300"/>
          </a:xfrm>
          <a:prstGeom prst="rect">
            <a:avLst/>
          </a:prstGeom>
        </p:spPr>
      </p:pic>
      <p:pic>
        <p:nvPicPr>
          <p:cNvPr id="5" name="object 5"/>
          <p:cNvPicPr/>
          <p:nvPr/>
        </p:nvPicPr>
        <p:blipFill>
          <a:blip r:embed="rId4" cstate="email">
            <a:extLst>
              <a:ext uri="{28A0092B-C50C-407E-A947-70E740481C1C}">
                <a14:useLocalDpi xmlns:a14="http://schemas.microsoft.com/office/drawing/2010/main"/>
              </a:ext>
            </a:extLst>
          </a:blip>
          <a:stretch>
            <a:fillRect/>
          </a:stretch>
        </p:blipFill>
        <p:spPr>
          <a:xfrm>
            <a:off x="10354770" y="2709802"/>
            <a:ext cx="123824" cy="123824"/>
          </a:xfrm>
          <a:prstGeom prst="rect">
            <a:avLst/>
          </a:prstGeom>
        </p:spPr>
      </p:pic>
      <p:pic>
        <p:nvPicPr>
          <p:cNvPr id="6" name="object 6"/>
          <p:cNvPicPr/>
          <p:nvPr/>
        </p:nvPicPr>
        <p:blipFill>
          <a:blip r:embed="rId5" cstate="email">
            <a:extLst>
              <a:ext uri="{28A0092B-C50C-407E-A947-70E740481C1C}">
                <a14:useLocalDpi xmlns:a14="http://schemas.microsoft.com/office/drawing/2010/main"/>
              </a:ext>
            </a:extLst>
          </a:blip>
          <a:stretch>
            <a:fillRect/>
          </a:stretch>
        </p:blipFill>
        <p:spPr>
          <a:xfrm>
            <a:off x="9835659" y="3133663"/>
            <a:ext cx="114299" cy="114299"/>
          </a:xfrm>
          <a:prstGeom prst="rect">
            <a:avLst/>
          </a:prstGeom>
        </p:spPr>
      </p:pic>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10354770" y="3548000"/>
            <a:ext cx="123824" cy="123824"/>
          </a:xfrm>
          <a:prstGeom prst="rect">
            <a:avLst/>
          </a:prstGeom>
        </p:spPr>
      </p:pic>
      <p:pic>
        <p:nvPicPr>
          <p:cNvPr id="8" name="object 8"/>
          <p:cNvPicPr/>
          <p:nvPr/>
        </p:nvPicPr>
        <p:blipFill>
          <a:blip r:embed="rId4" cstate="email">
            <a:extLst>
              <a:ext uri="{28A0092B-C50C-407E-A947-70E740481C1C}">
                <a14:useLocalDpi xmlns:a14="http://schemas.microsoft.com/office/drawing/2010/main"/>
              </a:ext>
            </a:extLst>
          </a:blip>
          <a:stretch>
            <a:fillRect/>
          </a:stretch>
        </p:blipFill>
        <p:spPr>
          <a:xfrm>
            <a:off x="10354770" y="3967098"/>
            <a:ext cx="123824" cy="123824"/>
          </a:xfrm>
          <a:prstGeom prst="rect">
            <a:avLst/>
          </a:prstGeom>
        </p:spPr>
      </p:pic>
      <p:pic>
        <p:nvPicPr>
          <p:cNvPr id="9" name="object 9"/>
          <p:cNvPicPr/>
          <p:nvPr/>
        </p:nvPicPr>
        <p:blipFill>
          <a:blip r:embed="rId4" cstate="email">
            <a:extLst>
              <a:ext uri="{28A0092B-C50C-407E-A947-70E740481C1C}">
                <a14:useLocalDpi xmlns:a14="http://schemas.microsoft.com/office/drawing/2010/main"/>
              </a:ext>
            </a:extLst>
          </a:blip>
          <a:stretch>
            <a:fillRect/>
          </a:stretch>
        </p:blipFill>
        <p:spPr>
          <a:xfrm>
            <a:off x="10354770" y="4386198"/>
            <a:ext cx="123824" cy="123824"/>
          </a:xfrm>
          <a:prstGeom prst="rect">
            <a:avLst/>
          </a:prstGeom>
        </p:spPr>
      </p:pic>
      <p:sp>
        <p:nvSpPr>
          <p:cNvPr id="10" name="object 10"/>
          <p:cNvSpPr/>
          <p:nvPr/>
        </p:nvSpPr>
        <p:spPr>
          <a:xfrm>
            <a:off x="10873882" y="4810059"/>
            <a:ext cx="114300" cy="114300"/>
          </a:xfrm>
          <a:custGeom>
            <a:avLst/>
            <a:gdLst/>
            <a:ahLst/>
            <a:cxnLst/>
            <a:rect l="l" t="t" r="r" b="b"/>
            <a:pathLst>
              <a:path w="114300" h="114300">
                <a:moveTo>
                  <a:pt x="114299" y="114299"/>
                </a:moveTo>
                <a:lnTo>
                  <a:pt x="0" y="114299"/>
                </a:lnTo>
                <a:lnTo>
                  <a:pt x="0" y="0"/>
                </a:lnTo>
                <a:lnTo>
                  <a:pt x="114299" y="0"/>
                </a:lnTo>
                <a:lnTo>
                  <a:pt x="114299" y="114299"/>
                </a:lnTo>
                <a:close/>
              </a:path>
            </a:pathLst>
          </a:custGeom>
          <a:solidFill>
            <a:srgbClr val="000000"/>
          </a:solidFill>
        </p:spPr>
        <p:txBody>
          <a:bodyPr wrap="square" lIns="0" tIns="0" rIns="0" bIns="0" rtlCol="0"/>
          <a:lstStyle/>
          <a:p>
            <a:endParaRPr/>
          </a:p>
        </p:txBody>
      </p:sp>
      <p:sp>
        <p:nvSpPr>
          <p:cNvPr id="11" name="object 11"/>
          <p:cNvSpPr/>
          <p:nvPr/>
        </p:nvSpPr>
        <p:spPr>
          <a:xfrm>
            <a:off x="10873882" y="5229158"/>
            <a:ext cx="114300" cy="114300"/>
          </a:xfrm>
          <a:custGeom>
            <a:avLst/>
            <a:gdLst/>
            <a:ahLst/>
            <a:cxnLst/>
            <a:rect l="l" t="t" r="r" b="b"/>
            <a:pathLst>
              <a:path w="114300" h="114300">
                <a:moveTo>
                  <a:pt x="114299" y="114299"/>
                </a:moveTo>
                <a:lnTo>
                  <a:pt x="0" y="114299"/>
                </a:lnTo>
                <a:lnTo>
                  <a:pt x="0" y="0"/>
                </a:lnTo>
                <a:lnTo>
                  <a:pt x="114299" y="0"/>
                </a:lnTo>
                <a:lnTo>
                  <a:pt x="114299" y="114299"/>
                </a:lnTo>
                <a:close/>
              </a:path>
            </a:pathLst>
          </a:custGeom>
          <a:solidFill>
            <a:srgbClr val="000000"/>
          </a:solidFill>
        </p:spPr>
        <p:txBody>
          <a:bodyPr wrap="square" lIns="0" tIns="0" rIns="0" bIns="0" rtlCol="0"/>
          <a:lstStyle/>
          <a:p>
            <a:endParaRPr/>
          </a:p>
        </p:txBody>
      </p:sp>
      <p:pic>
        <p:nvPicPr>
          <p:cNvPr id="12" name="object 12"/>
          <p:cNvPicPr/>
          <p:nvPr/>
        </p:nvPicPr>
        <p:blipFill>
          <a:blip r:embed="rId4" cstate="email">
            <a:extLst>
              <a:ext uri="{28A0092B-C50C-407E-A947-70E740481C1C}">
                <a14:useLocalDpi xmlns:a14="http://schemas.microsoft.com/office/drawing/2010/main"/>
              </a:ext>
            </a:extLst>
          </a:blip>
          <a:stretch>
            <a:fillRect/>
          </a:stretch>
        </p:blipFill>
        <p:spPr>
          <a:xfrm>
            <a:off x="10354770" y="5643495"/>
            <a:ext cx="123824" cy="123824"/>
          </a:xfrm>
          <a:prstGeom prst="rect">
            <a:avLst/>
          </a:prstGeom>
        </p:spPr>
      </p:pic>
      <p:sp>
        <p:nvSpPr>
          <p:cNvPr id="13" name="object 13"/>
          <p:cNvSpPr txBox="1"/>
          <p:nvPr/>
        </p:nvSpPr>
        <p:spPr>
          <a:xfrm>
            <a:off x="9949952" y="2068448"/>
            <a:ext cx="5455285" cy="3797300"/>
          </a:xfrm>
          <a:prstGeom prst="rect">
            <a:avLst/>
          </a:prstGeom>
        </p:spPr>
        <p:txBody>
          <a:bodyPr vert="horz" wrap="square" lIns="0" tIns="12700" rIns="0" bIns="0" rtlCol="0">
            <a:spAutoFit/>
          </a:bodyPr>
          <a:lstStyle/>
          <a:p>
            <a:pPr marL="530860" marR="3199130" indent="-518795">
              <a:lnSpc>
                <a:spcPct val="114599"/>
              </a:lnSpc>
              <a:spcBef>
                <a:spcPts val="100"/>
              </a:spcBef>
            </a:pPr>
            <a:r>
              <a:rPr sz="2400" dirty="0">
                <a:latin typeface="Verdana"/>
                <a:cs typeface="Verdana"/>
              </a:rPr>
              <a:t>Hand</a:t>
            </a:r>
            <a:r>
              <a:rPr sz="2400" spc="-190" dirty="0">
                <a:latin typeface="Verdana"/>
                <a:cs typeface="Verdana"/>
              </a:rPr>
              <a:t> </a:t>
            </a:r>
            <a:r>
              <a:rPr sz="2400" spc="-10" dirty="0">
                <a:latin typeface="Verdana"/>
                <a:cs typeface="Verdana"/>
              </a:rPr>
              <a:t>Hygiene </a:t>
            </a:r>
            <a:r>
              <a:rPr sz="2400" dirty="0">
                <a:latin typeface="Verdana"/>
                <a:cs typeface="Verdana"/>
              </a:rPr>
              <a:t>5</a:t>
            </a:r>
            <a:r>
              <a:rPr sz="2400" spc="-145" dirty="0">
                <a:latin typeface="Verdana"/>
                <a:cs typeface="Verdana"/>
              </a:rPr>
              <a:t> </a:t>
            </a:r>
            <a:r>
              <a:rPr sz="2400" spc="-10" dirty="0">
                <a:latin typeface="Verdana"/>
                <a:cs typeface="Verdana"/>
              </a:rPr>
              <a:t>moments</a:t>
            </a:r>
            <a:endParaRPr sz="2400" dirty="0">
              <a:latin typeface="Verdana"/>
              <a:cs typeface="Verdana"/>
            </a:endParaRPr>
          </a:p>
          <a:p>
            <a:pPr marL="530860" marR="5080" indent="-518795">
              <a:lnSpc>
                <a:spcPct val="114599"/>
              </a:lnSpc>
            </a:pPr>
            <a:r>
              <a:rPr sz="2400" spc="-35" dirty="0">
                <a:latin typeface="Verdana"/>
                <a:cs typeface="Verdana"/>
              </a:rPr>
              <a:t>Personal</a:t>
            </a:r>
            <a:r>
              <a:rPr sz="2400" spc="-145" dirty="0">
                <a:latin typeface="Verdana"/>
                <a:cs typeface="Verdana"/>
              </a:rPr>
              <a:t> </a:t>
            </a:r>
            <a:r>
              <a:rPr sz="2400" spc="-60" dirty="0">
                <a:latin typeface="Verdana"/>
                <a:cs typeface="Verdana"/>
              </a:rPr>
              <a:t>Protective</a:t>
            </a:r>
            <a:r>
              <a:rPr sz="2400" spc="-140" dirty="0">
                <a:latin typeface="Verdana"/>
                <a:cs typeface="Verdana"/>
              </a:rPr>
              <a:t> </a:t>
            </a:r>
            <a:r>
              <a:rPr sz="2400" spc="-55" dirty="0">
                <a:latin typeface="Verdana"/>
                <a:cs typeface="Verdana"/>
              </a:rPr>
              <a:t>Equipment</a:t>
            </a:r>
            <a:r>
              <a:rPr sz="2400" spc="-145" dirty="0">
                <a:latin typeface="Verdana"/>
                <a:cs typeface="Verdana"/>
              </a:rPr>
              <a:t> </a:t>
            </a:r>
            <a:r>
              <a:rPr sz="2400" spc="-10" dirty="0">
                <a:latin typeface="Verdana"/>
                <a:cs typeface="Verdana"/>
              </a:rPr>
              <a:t>(PPE) Gloves</a:t>
            </a:r>
            <a:endParaRPr sz="2400" dirty="0">
              <a:latin typeface="Verdana"/>
              <a:cs typeface="Verdana"/>
            </a:endParaRPr>
          </a:p>
          <a:p>
            <a:pPr marL="530860" marR="2113915">
              <a:lnSpc>
                <a:spcPct val="114599"/>
              </a:lnSpc>
            </a:pPr>
            <a:r>
              <a:rPr sz="2400" spc="-20" dirty="0">
                <a:latin typeface="Verdana"/>
                <a:cs typeface="Verdana"/>
              </a:rPr>
              <a:t>Aprons</a:t>
            </a:r>
            <a:r>
              <a:rPr sz="2400" spc="-85" dirty="0">
                <a:latin typeface="Verdana"/>
                <a:cs typeface="Verdana"/>
              </a:rPr>
              <a:t> </a:t>
            </a:r>
            <a:r>
              <a:rPr sz="2400" dirty="0">
                <a:latin typeface="Verdana"/>
                <a:cs typeface="Verdana"/>
              </a:rPr>
              <a:t>and</a:t>
            </a:r>
            <a:r>
              <a:rPr sz="2400" spc="-80" dirty="0">
                <a:latin typeface="Verdana"/>
                <a:cs typeface="Verdana"/>
              </a:rPr>
              <a:t> </a:t>
            </a:r>
            <a:r>
              <a:rPr sz="2400" spc="-10" dirty="0">
                <a:latin typeface="Verdana"/>
                <a:cs typeface="Verdana"/>
              </a:rPr>
              <a:t>gowns Masks</a:t>
            </a:r>
            <a:endParaRPr sz="2400" dirty="0">
              <a:latin typeface="Verdana"/>
              <a:cs typeface="Verdana"/>
            </a:endParaRPr>
          </a:p>
          <a:p>
            <a:pPr marL="1048385">
              <a:lnSpc>
                <a:spcPct val="100000"/>
              </a:lnSpc>
              <a:spcBef>
                <a:spcPts val="415"/>
              </a:spcBef>
            </a:pPr>
            <a:r>
              <a:rPr sz="2400" spc="-114" dirty="0">
                <a:latin typeface="Verdana"/>
                <a:cs typeface="Verdana"/>
              </a:rPr>
              <a:t>With</a:t>
            </a:r>
            <a:r>
              <a:rPr sz="2400" spc="-110" dirty="0">
                <a:latin typeface="Verdana"/>
                <a:cs typeface="Verdana"/>
              </a:rPr>
              <a:t> </a:t>
            </a:r>
            <a:r>
              <a:rPr sz="2400" spc="-10" dirty="0">
                <a:latin typeface="Verdana"/>
                <a:cs typeface="Verdana"/>
              </a:rPr>
              <a:t>loops</a:t>
            </a:r>
            <a:endParaRPr sz="2400" dirty="0">
              <a:latin typeface="Verdana"/>
              <a:cs typeface="Verdana"/>
            </a:endParaRPr>
          </a:p>
          <a:p>
            <a:pPr marL="530860" marR="968375" indent="517525">
              <a:lnSpc>
                <a:spcPct val="114599"/>
              </a:lnSpc>
            </a:pPr>
            <a:r>
              <a:rPr sz="2400" spc="-114" dirty="0">
                <a:latin typeface="Verdana"/>
                <a:cs typeface="Verdana"/>
              </a:rPr>
              <a:t>With</a:t>
            </a:r>
            <a:r>
              <a:rPr sz="2400" spc="-125" dirty="0">
                <a:latin typeface="Verdana"/>
                <a:cs typeface="Verdana"/>
              </a:rPr>
              <a:t> </a:t>
            </a:r>
            <a:r>
              <a:rPr sz="2400" dirty="0">
                <a:latin typeface="Verdana"/>
                <a:cs typeface="Verdana"/>
              </a:rPr>
              <a:t>elastic</a:t>
            </a:r>
            <a:r>
              <a:rPr sz="2400" spc="-185" dirty="0">
                <a:latin typeface="Verdana"/>
                <a:cs typeface="Verdana"/>
              </a:rPr>
              <a:t> </a:t>
            </a:r>
            <a:r>
              <a:rPr sz="2400" spc="-10" dirty="0">
                <a:latin typeface="Verdana"/>
                <a:cs typeface="Verdana"/>
              </a:rPr>
              <a:t>bands/ties </a:t>
            </a:r>
            <a:r>
              <a:rPr sz="2400" spc="-70" dirty="0">
                <a:latin typeface="Verdana"/>
                <a:cs typeface="Verdana"/>
              </a:rPr>
              <a:t>Protecitive</a:t>
            </a:r>
            <a:r>
              <a:rPr sz="2400" spc="-120" dirty="0">
                <a:latin typeface="Verdana"/>
                <a:cs typeface="Verdana"/>
              </a:rPr>
              <a:t> </a:t>
            </a:r>
            <a:r>
              <a:rPr sz="2400" spc="-10" dirty="0">
                <a:latin typeface="Verdana"/>
                <a:cs typeface="Verdana"/>
              </a:rPr>
              <a:t>glasses</a:t>
            </a:r>
            <a:endParaRPr sz="2400" dirty="0">
              <a:latin typeface="Verdana"/>
              <a:cs typeface="Verdana"/>
            </a:endParaRPr>
          </a:p>
        </p:txBody>
      </p:sp>
      <p:sp>
        <p:nvSpPr>
          <p:cNvPr id="15" name="object 15"/>
          <p:cNvSpPr txBox="1">
            <a:spLocks noGrp="1"/>
          </p:cNvSpPr>
          <p:nvPr>
            <p:ph type="title"/>
          </p:nvPr>
        </p:nvSpPr>
        <p:spPr>
          <a:prstGeom prst="rect">
            <a:avLst/>
          </a:prstGeom>
        </p:spPr>
        <p:txBody>
          <a:bodyPr vert="horz" wrap="square" lIns="0" tIns="12700" rIns="0" bIns="0" rtlCol="0">
            <a:spAutoFit/>
          </a:bodyPr>
          <a:lstStyle/>
          <a:p>
            <a:pPr marL="8600440">
              <a:lnSpc>
                <a:spcPct val="100000"/>
              </a:lnSpc>
              <a:spcBef>
                <a:spcPts val="100"/>
              </a:spcBef>
            </a:pPr>
            <a:r>
              <a:rPr spc="-70" dirty="0"/>
              <a:t>Standard</a:t>
            </a:r>
            <a:r>
              <a:rPr spc="-300" dirty="0"/>
              <a:t> </a:t>
            </a:r>
            <a:r>
              <a:rPr spc="-85" dirty="0"/>
              <a:t>precautions</a:t>
            </a:r>
          </a:p>
        </p:txBody>
      </p:sp>
      <p:pic>
        <p:nvPicPr>
          <p:cNvPr id="16" name="object 8">
            <a:hlinkClick r:id="rId6" action="ppaction://hlinksldjump"/>
            <a:extLst>
              <a:ext uri="{FF2B5EF4-FFF2-40B4-BE49-F238E27FC236}">
                <a16:creationId xmlns:a16="http://schemas.microsoft.com/office/drawing/2014/main" id="{9A52A94C-1F48-1C16-E81F-EB6CEC867C1B}"/>
              </a:ext>
            </a:extLst>
          </p:cNvPr>
          <p:cNvPicPr/>
          <p:nvPr/>
        </p:nvPicPr>
        <p:blipFill>
          <a:blip r:embed="rId7"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pic>
        <p:nvPicPr>
          <p:cNvPr id="17" name="Picture 16">
            <a:extLst>
              <a:ext uri="{FF2B5EF4-FFF2-40B4-BE49-F238E27FC236}">
                <a16:creationId xmlns:a16="http://schemas.microsoft.com/office/drawing/2014/main" id="{F3E9BA9D-756F-8475-0AE0-8D9651F43401}"/>
              </a:ext>
            </a:extLst>
          </p:cNvPr>
          <p:cNvPicPr>
            <a:picLocks noChangeAspect="1"/>
          </p:cNvPicPr>
          <p:nvPr/>
        </p:nvPicPr>
        <p:blipFill>
          <a:blip r:embed="rId8"/>
          <a:stretch>
            <a:fillRect/>
          </a:stretch>
        </p:blipFill>
        <p:spPr>
          <a:xfrm>
            <a:off x="9828032" y="6000150"/>
            <a:ext cx="4972744" cy="4286848"/>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6999"/>
          </a:xfrm>
          <a:prstGeom prst="rect">
            <a:avLst/>
          </a:prstGeom>
        </p:spPr>
      </p:pic>
      <p:sp>
        <p:nvSpPr>
          <p:cNvPr id="3" name="object 3"/>
          <p:cNvSpPr/>
          <p:nvPr/>
        </p:nvSpPr>
        <p:spPr>
          <a:xfrm>
            <a:off x="0" y="0"/>
            <a:ext cx="18288000" cy="10287000"/>
          </a:xfrm>
          <a:custGeom>
            <a:avLst/>
            <a:gdLst/>
            <a:ahLst/>
            <a:cxnLst/>
            <a:rect l="l" t="t" r="r" b="b"/>
            <a:pathLst>
              <a:path w="18288000" h="10287000">
                <a:moveTo>
                  <a:pt x="18287999" y="10286999"/>
                </a:moveTo>
                <a:lnTo>
                  <a:pt x="0" y="10286999"/>
                </a:lnTo>
                <a:lnTo>
                  <a:pt x="0" y="0"/>
                </a:lnTo>
                <a:lnTo>
                  <a:pt x="18287999" y="0"/>
                </a:lnTo>
                <a:lnTo>
                  <a:pt x="18287999" y="10286999"/>
                </a:lnTo>
                <a:close/>
              </a:path>
            </a:pathLst>
          </a:custGeom>
          <a:solidFill>
            <a:srgbClr val="000000">
              <a:alpha val="66668"/>
            </a:srgbClr>
          </a:solidFill>
        </p:spPr>
        <p:txBody>
          <a:bodyPr wrap="square" lIns="0" tIns="0" rIns="0" bIns="0" rtlCol="0"/>
          <a:lstStyle/>
          <a:p>
            <a:endParaRPr/>
          </a:p>
        </p:txBody>
      </p:sp>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
        <p:nvSpPr>
          <p:cNvPr id="6" name="object 6"/>
          <p:cNvSpPr txBox="1"/>
          <p:nvPr/>
        </p:nvSpPr>
        <p:spPr>
          <a:xfrm>
            <a:off x="8730443" y="7115874"/>
            <a:ext cx="532765" cy="1470025"/>
          </a:xfrm>
          <a:prstGeom prst="rect">
            <a:avLst/>
          </a:prstGeom>
        </p:spPr>
        <p:txBody>
          <a:bodyPr vert="horz" wrap="square" lIns="0" tIns="15875" rIns="0" bIns="0" rtlCol="0">
            <a:spAutoFit/>
          </a:bodyPr>
          <a:lstStyle/>
          <a:p>
            <a:pPr marL="12700">
              <a:lnSpc>
                <a:spcPct val="100000"/>
              </a:lnSpc>
              <a:spcBef>
                <a:spcPts val="125"/>
              </a:spcBef>
            </a:pPr>
            <a:r>
              <a:rPr sz="9450" b="1" spc="-2805" dirty="0">
                <a:solidFill>
                  <a:srgbClr val="3DC1C6"/>
                </a:solidFill>
                <a:latin typeface="Verdana"/>
                <a:cs typeface="Verdana"/>
              </a:rPr>
              <a:t>1</a:t>
            </a:r>
            <a:endParaRPr sz="9450">
              <a:latin typeface="Verdana"/>
              <a:cs typeface="Verdana"/>
            </a:endParaRPr>
          </a:p>
        </p:txBody>
      </p:sp>
      <p:sp>
        <p:nvSpPr>
          <p:cNvPr id="7" name="object 2">
            <a:extLst>
              <a:ext uri="{FF2B5EF4-FFF2-40B4-BE49-F238E27FC236}">
                <a16:creationId xmlns:a16="http://schemas.microsoft.com/office/drawing/2014/main" id="{BE4880FF-960A-560A-33FE-91B379C8FEDE}"/>
              </a:ext>
            </a:extLst>
          </p:cNvPr>
          <p:cNvSpPr/>
          <p:nvPr/>
        </p:nvSpPr>
        <p:spPr>
          <a:xfrm>
            <a:off x="0" y="-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sp>
        <p:nvSpPr>
          <p:cNvPr id="8" name="TextBox 7">
            <a:extLst>
              <a:ext uri="{FF2B5EF4-FFF2-40B4-BE49-F238E27FC236}">
                <a16:creationId xmlns:a16="http://schemas.microsoft.com/office/drawing/2014/main" id="{3F5F7667-DC6B-12C3-EB91-9C7569F6F64D}"/>
              </a:ext>
            </a:extLst>
          </p:cNvPr>
          <p:cNvSpPr txBox="1"/>
          <p:nvPr/>
        </p:nvSpPr>
        <p:spPr>
          <a:xfrm>
            <a:off x="2252808" y="71334"/>
            <a:ext cx="14020800" cy="923330"/>
          </a:xfrm>
          <a:prstGeom prst="rect">
            <a:avLst/>
          </a:prstGeom>
          <a:noFill/>
        </p:spPr>
        <p:txBody>
          <a:bodyPr wrap="square" rtlCol="0">
            <a:spAutoFit/>
          </a:bodyPr>
          <a:lstStyle/>
          <a:p>
            <a:r>
              <a:rPr lang="en-US" sz="5400" dirty="0"/>
              <a:t>Assessment 1 Knowledge Questions </a:t>
            </a:r>
            <a:endParaRPr lang="en-AU" sz="5400" dirty="0"/>
          </a:p>
        </p:txBody>
      </p:sp>
      <p:sp>
        <p:nvSpPr>
          <p:cNvPr id="10" name="TextBox 9">
            <a:extLst>
              <a:ext uri="{FF2B5EF4-FFF2-40B4-BE49-F238E27FC236}">
                <a16:creationId xmlns:a16="http://schemas.microsoft.com/office/drawing/2014/main" id="{38350643-DCEF-1CAC-E902-3B20BED5AD43}"/>
              </a:ext>
            </a:extLst>
          </p:cNvPr>
          <p:cNvSpPr txBox="1"/>
          <p:nvPr/>
        </p:nvSpPr>
        <p:spPr>
          <a:xfrm>
            <a:off x="838200" y="1028700"/>
            <a:ext cx="17449800" cy="8279190"/>
          </a:xfrm>
          <a:prstGeom prst="rect">
            <a:avLst/>
          </a:prstGeom>
          <a:noFill/>
        </p:spPr>
        <p:txBody>
          <a:bodyPr wrap="square" rtlCol="0">
            <a:spAutoFit/>
          </a:bodyPr>
          <a:lstStyle/>
          <a:p>
            <a:r>
              <a:rPr lang="en-US" sz="2800" dirty="0">
                <a:solidFill>
                  <a:srgbClr val="0070C0"/>
                </a:solidFill>
              </a:rPr>
              <a:t>1. Which of the following is included in </a:t>
            </a:r>
            <a:r>
              <a:rPr lang="en-US" sz="2800" dirty="0" err="1">
                <a:solidFill>
                  <a:srgbClr val="0070C0"/>
                </a:solidFill>
              </a:rPr>
              <a:t>organisation</a:t>
            </a:r>
            <a:r>
              <a:rPr lang="en-US" sz="2800" dirty="0">
                <a:solidFill>
                  <a:srgbClr val="0070C0"/>
                </a:solidFill>
              </a:rPr>
              <a:t> procedures relating to cleaning schedules and</a:t>
            </a:r>
          </a:p>
          <a:p>
            <a:r>
              <a:rPr lang="en-US" sz="2800" dirty="0">
                <a:solidFill>
                  <a:srgbClr val="0070C0"/>
                </a:solidFill>
              </a:rPr>
              <a:t>routines? Select the correct answers.</a:t>
            </a:r>
          </a:p>
          <a:p>
            <a:r>
              <a:rPr lang="en-US" sz="2800" dirty="0">
                <a:solidFill>
                  <a:srgbClr val="0070C0"/>
                </a:solidFill>
              </a:rPr>
              <a:t>a) Selecting appropriate cleaning agents</a:t>
            </a:r>
          </a:p>
          <a:p>
            <a:r>
              <a:rPr lang="en-US" sz="2800" dirty="0">
                <a:solidFill>
                  <a:srgbClr val="0070C0"/>
                </a:solidFill>
              </a:rPr>
              <a:t>b) Identifying the type of surface</a:t>
            </a:r>
          </a:p>
          <a:p>
            <a:r>
              <a:rPr lang="en-US" sz="2800" dirty="0">
                <a:solidFill>
                  <a:srgbClr val="0070C0"/>
                </a:solidFill>
              </a:rPr>
              <a:t>c) Determining the frequency of cleaning required</a:t>
            </a:r>
          </a:p>
          <a:p>
            <a:r>
              <a:rPr lang="en-US" sz="2800" dirty="0">
                <a:solidFill>
                  <a:srgbClr val="0070C0"/>
                </a:solidFill>
              </a:rPr>
              <a:t>d) Identifying any sharps that may be present</a:t>
            </a:r>
          </a:p>
          <a:p>
            <a:r>
              <a:rPr lang="en-US" sz="2800" dirty="0">
                <a:solidFill>
                  <a:srgbClr val="0070C0"/>
                </a:solidFill>
              </a:rPr>
              <a:t>e) Personnel performing the task</a:t>
            </a:r>
          </a:p>
          <a:p>
            <a:r>
              <a:rPr lang="en-US" sz="2800" dirty="0">
                <a:solidFill>
                  <a:srgbClr val="0070C0"/>
                </a:solidFill>
              </a:rPr>
              <a:t>DEFAULT QUESTION: Provide two (2) items of what is included in a cleaning schedule and routines procedures.</a:t>
            </a:r>
          </a:p>
          <a:p>
            <a:r>
              <a:rPr lang="en-US" sz="2800" dirty="0">
                <a:solidFill>
                  <a:schemeClr val="tx1"/>
                </a:solidFill>
              </a:rPr>
              <a:t>• Tasks to be completed</a:t>
            </a:r>
          </a:p>
          <a:p>
            <a:r>
              <a:rPr lang="en-US" sz="2800" dirty="0">
                <a:solidFill>
                  <a:schemeClr val="tx1"/>
                </a:solidFill>
              </a:rPr>
              <a:t>• Classification of areas</a:t>
            </a:r>
          </a:p>
          <a:p>
            <a:r>
              <a:rPr lang="en-US" sz="2800" dirty="0">
                <a:solidFill>
                  <a:schemeClr val="tx1"/>
                </a:solidFill>
              </a:rPr>
              <a:t>• Dates and times of when cleaning is scheduled</a:t>
            </a:r>
          </a:p>
          <a:p>
            <a:r>
              <a:rPr lang="en-US" sz="2800" dirty="0">
                <a:solidFill>
                  <a:schemeClr val="tx1"/>
                </a:solidFill>
              </a:rPr>
              <a:t>• Personnel performing the task</a:t>
            </a:r>
          </a:p>
          <a:p>
            <a:r>
              <a:rPr lang="en-US" sz="2800" dirty="0">
                <a:solidFill>
                  <a:schemeClr val="tx1"/>
                </a:solidFill>
              </a:rPr>
              <a:t>• Contact information if cleaning is not performed</a:t>
            </a:r>
          </a:p>
          <a:p>
            <a:r>
              <a:rPr lang="en-US" sz="2800" dirty="0">
                <a:solidFill>
                  <a:srgbClr val="0070C0"/>
                </a:solidFill>
              </a:rPr>
              <a:t>2. When would it be appropriate to use:</a:t>
            </a:r>
          </a:p>
          <a:p>
            <a:r>
              <a:rPr lang="en-US" sz="2800" dirty="0">
                <a:solidFill>
                  <a:srgbClr val="0070C0"/>
                </a:solidFill>
              </a:rPr>
              <a:t>a) Disinfectant</a:t>
            </a:r>
          </a:p>
          <a:p>
            <a:r>
              <a:rPr lang="en-US" sz="2800" dirty="0">
                <a:solidFill>
                  <a:srgbClr val="0070C0"/>
                </a:solidFill>
              </a:rPr>
              <a:t>b) Detergent</a:t>
            </a:r>
          </a:p>
          <a:p>
            <a:r>
              <a:rPr lang="en-US" sz="2800" dirty="0">
                <a:solidFill>
                  <a:schemeClr val="tx1"/>
                </a:solidFill>
              </a:rPr>
              <a:t>a) A disinfectant should be used when contamination of infectious agents are suspected.</a:t>
            </a:r>
          </a:p>
          <a:p>
            <a:r>
              <a:rPr lang="en-US" sz="2800" dirty="0">
                <a:solidFill>
                  <a:schemeClr val="tx1"/>
                </a:solidFill>
              </a:rPr>
              <a:t>b) A detergent most commonly is used to for the removal of dirty and organic matter.</a:t>
            </a:r>
          </a:p>
        </p:txBody>
      </p:sp>
      <p:pic>
        <p:nvPicPr>
          <p:cNvPr id="1026" name="Picture 2" descr="Certificate III In Hospitality - iVET Hospitality Workplace Education &amp;  Training">
            <a:extLst>
              <a:ext uri="{FF2B5EF4-FFF2-40B4-BE49-F238E27FC236}">
                <a16:creationId xmlns:a16="http://schemas.microsoft.com/office/drawing/2014/main" id="{52F3E5F3-EA4F-E732-2248-A3A04C82E1E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38100"/>
            <a:ext cx="1733550" cy="1026247"/>
          </a:xfrm>
          <a:prstGeom prst="rect">
            <a:avLst/>
          </a:prstGeom>
          <a:noFill/>
          <a:extLst>
            <a:ext uri="{909E8E84-426E-40DD-AFC4-6F175D3DCCD1}">
              <a14:hiddenFill xmlns:a14="http://schemas.microsoft.com/office/drawing/2010/main">
                <a:solidFill>
                  <a:srgbClr val="FFFFFF"/>
                </a:solidFill>
              </a14:hiddenFill>
            </a:ext>
          </a:extLst>
        </p:spPr>
      </p:pic>
      <p:pic>
        <p:nvPicPr>
          <p:cNvPr id="13" name="Graphic 12" descr="Checkmark">
            <a:extLst>
              <a:ext uri="{FF2B5EF4-FFF2-40B4-BE49-F238E27FC236}">
                <a16:creationId xmlns:a16="http://schemas.microsoft.com/office/drawing/2014/main" id="{E7FE6C18-DB61-0A5A-8EAE-2B6DBE821C4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7449" y="2850149"/>
            <a:ext cx="388351" cy="388351"/>
          </a:xfrm>
          <a:prstGeom prst="rect">
            <a:avLst/>
          </a:prstGeom>
        </p:spPr>
      </p:pic>
      <p:pic>
        <p:nvPicPr>
          <p:cNvPr id="16" name="Graphic 15" descr="Checkmark">
            <a:extLst>
              <a:ext uri="{FF2B5EF4-FFF2-40B4-BE49-F238E27FC236}">
                <a16:creationId xmlns:a16="http://schemas.microsoft.com/office/drawing/2014/main" id="{5F820D97-7B4D-BDBE-B385-D6E9B5FDE73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4800" y="3688349"/>
            <a:ext cx="388351" cy="388351"/>
          </a:xfrm>
          <a:prstGeom prst="rect">
            <a:avLst/>
          </a:prstGeom>
        </p:spPr>
      </p:pic>
      <p:pic>
        <p:nvPicPr>
          <p:cNvPr id="18" name="Picture 17">
            <a:extLst>
              <a:ext uri="{FF2B5EF4-FFF2-40B4-BE49-F238E27FC236}">
                <a16:creationId xmlns:a16="http://schemas.microsoft.com/office/drawing/2014/main" id="{60947D56-B834-3DF4-C1C5-B82FC32FA06B}"/>
              </a:ext>
            </a:extLst>
          </p:cNvPr>
          <p:cNvPicPr>
            <a:picLocks noChangeAspect="1"/>
          </p:cNvPicPr>
          <p:nvPr/>
        </p:nvPicPr>
        <p:blipFill>
          <a:blip r:embed="rId7"/>
          <a:stretch>
            <a:fillRect/>
          </a:stretch>
        </p:blipFill>
        <p:spPr>
          <a:xfrm>
            <a:off x="125974" y="1402146"/>
            <a:ext cx="559825" cy="5874953"/>
          </a:xfrm>
          <a:prstGeom prst="rect">
            <a:avLst/>
          </a:prstGeom>
        </p:spPr>
      </p:pic>
      <p:pic>
        <p:nvPicPr>
          <p:cNvPr id="19" name="Picture 18">
            <a:extLst>
              <a:ext uri="{FF2B5EF4-FFF2-40B4-BE49-F238E27FC236}">
                <a16:creationId xmlns:a16="http://schemas.microsoft.com/office/drawing/2014/main" id="{43A53087-B8C6-8D43-FE61-93A44532D8C2}"/>
              </a:ext>
            </a:extLst>
          </p:cNvPr>
          <p:cNvPicPr>
            <a:picLocks noChangeAspect="1"/>
          </p:cNvPicPr>
          <p:nvPr/>
        </p:nvPicPr>
        <p:blipFill>
          <a:blip r:embed="rId8"/>
          <a:stretch>
            <a:fillRect/>
          </a:stretch>
        </p:blipFill>
        <p:spPr>
          <a:xfrm>
            <a:off x="685800" y="4914900"/>
            <a:ext cx="17609820" cy="2138171"/>
          </a:xfrm>
          <a:prstGeom prst="rect">
            <a:avLst/>
          </a:prstGeom>
        </p:spPr>
      </p:pic>
      <p:pic>
        <p:nvPicPr>
          <p:cNvPr id="20" name="Picture 19">
            <a:extLst>
              <a:ext uri="{FF2B5EF4-FFF2-40B4-BE49-F238E27FC236}">
                <a16:creationId xmlns:a16="http://schemas.microsoft.com/office/drawing/2014/main" id="{2D9E5942-BAD9-BCDF-5962-A66A592E88A6}"/>
              </a:ext>
            </a:extLst>
          </p:cNvPr>
          <p:cNvPicPr>
            <a:picLocks noChangeAspect="1"/>
          </p:cNvPicPr>
          <p:nvPr/>
        </p:nvPicPr>
        <p:blipFill>
          <a:blip r:embed="rId8"/>
          <a:stretch>
            <a:fillRect/>
          </a:stretch>
        </p:blipFill>
        <p:spPr>
          <a:xfrm>
            <a:off x="685800" y="8356815"/>
            <a:ext cx="17609820" cy="1130085"/>
          </a:xfrm>
          <a:prstGeom prst="rect">
            <a:avLst/>
          </a:prstGeom>
        </p:spPr>
      </p:pic>
      <p:pic>
        <p:nvPicPr>
          <p:cNvPr id="9" name="object 14">
            <a:hlinkClick r:id="rId9" action="ppaction://hlinksldjump"/>
            <a:extLst>
              <a:ext uri="{FF2B5EF4-FFF2-40B4-BE49-F238E27FC236}">
                <a16:creationId xmlns:a16="http://schemas.microsoft.com/office/drawing/2014/main" id="{3A29B6D8-02B3-7D93-85B5-D8601946C98A}"/>
              </a:ext>
            </a:extLst>
          </p:cNvPr>
          <p:cNvPicPr/>
          <p:nvPr/>
        </p:nvPicPr>
        <p:blipFill>
          <a:blip r:embed="rId3" cstate="email">
            <a:extLst>
              <a:ext uri="{28A0092B-C50C-407E-A947-70E740481C1C}">
                <a14:useLocalDpi xmlns:a14="http://schemas.microsoft.com/office/drawing/2010/main"/>
              </a:ext>
            </a:extLst>
          </a:blip>
          <a:stretch>
            <a:fillRect/>
          </a:stretch>
        </p:blipFill>
        <p:spPr>
          <a:xfrm>
            <a:off x="17150423" y="9216788"/>
            <a:ext cx="942974" cy="723899"/>
          </a:xfrm>
          <a:prstGeom prst="rect">
            <a:avLst/>
          </a:prstGeom>
        </p:spPr>
      </p:pic>
    </p:spTree>
    <p:extLst>
      <p:ext uri="{BB962C8B-B14F-4D97-AF65-F5344CB8AC3E}">
        <p14:creationId xmlns:p14="http://schemas.microsoft.com/office/powerpoint/2010/main" val="159189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6999"/>
          </a:xfrm>
          <a:prstGeom prst="rect">
            <a:avLst/>
          </a:prstGeom>
        </p:spPr>
      </p:pic>
      <p:sp>
        <p:nvSpPr>
          <p:cNvPr id="3" name="object 3"/>
          <p:cNvSpPr/>
          <p:nvPr/>
        </p:nvSpPr>
        <p:spPr>
          <a:xfrm>
            <a:off x="0" y="0"/>
            <a:ext cx="18288000" cy="10287000"/>
          </a:xfrm>
          <a:custGeom>
            <a:avLst/>
            <a:gdLst/>
            <a:ahLst/>
            <a:cxnLst/>
            <a:rect l="l" t="t" r="r" b="b"/>
            <a:pathLst>
              <a:path w="18288000" h="10287000">
                <a:moveTo>
                  <a:pt x="18287999" y="10286999"/>
                </a:moveTo>
                <a:lnTo>
                  <a:pt x="0" y="10286999"/>
                </a:lnTo>
                <a:lnTo>
                  <a:pt x="0" y="0"/>
                </a:lnTo>
                <a:lnTo>
                  <a:pt x="18287999" y="0"/>
                </a:lnTo>
                <a:lnTo>
                  <a:pt x="18287999" y="10286999"/>
                </a:lnTo>
                <a:close/>
              </a:path>
            </a:pathLst>
          </a:custGeom>
          <a:solidFill>
            <a:srgbClr val="000000">
              <a:alpha val="66668"/>
            </a:srgbClr>
          </a:solidFill>
        </p:spPr>
        <p:txBody>
          <a:bodyPr wrap="square" lIns="0" tIns="0" rIns="0" bIns="0" rtlCol="0"/>
          <a:lstStyle/>
          <a:p>
            <a:endParaRPr/>
          </a:p>
        </p:txBody>
      </p:sp>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
        <p:nvSpPr>
          <p:cNvPr id="6" name="object 6"/>
          <p:cNvSpPr txBox="1"/>
          <p:nvPr/>
        </p:nvSpPr>
        <p:spPr>
          <a:xfrm>
            <a:off x="8730443" y="7115874"/>
            <a:ext cx="532765" cy="1470025"/>
          </a:xfrm>
          <a:prstGeom prst="rect">
            <a:avLst/>
          </a:prstGeom>
        </p:spPr>
        <p:txBody>
          <a:bodyPr vert="horz" wrap="square" lIns="0" tIns="15875" rIns="0" bIns="0" rtlCol="0">
            <a:spAutoFit/>
          </a:bodyPr>
          <a:lstStyle/>
          <a:p>
            <a:pPr marL="12700">
              <a:lnSpc>
                <a:spcPct val="100000"/>
              </a:lnSpc>
              <a:spcBef>
                <a:spcPts val="125"/>
              </a:spcBef>
            </a:pPr>
            <a:r>
              <a:rPr sz="9450" b="1" spc="-2805" dirty="0">
                <a:solidFill>
                  <a:srgbClr val="3DC1C6"/>
                </a:solidFill>
                <a:latin typeface="Verdana"/>
                <a:cs typeface="Verdana"/>
              </a:rPr>
              <a:t>1</a:t>
            </a:r>
            <a:endParaRPr sz="9450">
              <a:latin typeface="Verdana"/>
              <a:cs typeface="Verdana"/>
            </a:endParaRPr>
          </a:p>
        </p:txBody>
      </p:sp>
      <p:sp>
        <p:nvSpPr>
          <p:cNvPr id="7" name="object 2">
            <a:extLst>
              <a:ext uri="{FF2B5EF4-FFF2-40B4-BE49-F238E27FC236}">
                <a16:creationId xmlns:a16="http://schemas.microsoft.com/office/drawing/2014/main" id="{BE4880FF-960A-560A-33FE-91B379C8FEDE}"/>
              </a:ext>
            </a:extLst>
          </p:cNvPr>
          <p:cNvSpPr/>
          <p:nvPr/>
        </p:nvSpPr>
        <p:spPr>
          <a:xfrm>
            <a:off x="0" y="-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sp>
        <p:nvSpPr>
          <p:cNvPr id="8" name="TextBox 7">
            <a:extLst>
              <a:ext uri="{FF2B5EF4-FFF2-40B4-BE49-F238E27FC236}">
                <a16:creationId xmlns:a16="http://schemas.microsoft.com/office/drawing/2014/main" id="{3F5F7667-DC6B-12C3-EB91-9C7569F6F64D}"/>
              </a:ext>
            </a:extLst>
          </p:cNvPr>
          <p:cNvSpPr txBox="1"/>
          <p:nvPr/>
        </p:nvSpPr>
        <p:spPr>
          <a:xfrm>
            <a:off x="2252808" y="71334"/>
            <a:ext cx="14020800" cy="923330"/>
          </a:xfrm>
          <a:prstGeom prst="rect">
            <a:avLst/>
          </a:prstGeom>
          <a:noFill/>
        </p:spPr>
        <p:txBody>
          <a:bodyPr wrap="square" rtlCol="0">
            <a:spAutoFit/>
          </a:bodyPr>
          <a:lstStyle/>
          <a:p>
            <a:r>
              <a:rPr lang="en-US" sz="5400" dirty="0"/>
              <a:t>Assessment 1 Knowledge Questions </a:t>
            </a:r>
            <a:endParaRPr lang="en-AU" sz="5400" dirty="0"/>
          </a:p>
        </p:txBody>
      </p:sp>
      <p:sp>
        <p:nvSpPr>
          <p:cNvPr id="10" name="TextBox 9">
            <a:extLst>
              <a:ext uri="{FF2B5EF4-FFF2-40B4-BE49-F238E27FC236}">
                <a16:creationId xmlns:a16="http://schemas.microsoft.com/office/drawing/2014/main" id="{38350643-DCEF-1CAC-E902-3B20BED5AD43}"/>
              </a:ext>
            </a:extLst>
          </p:cNvPr>
          <p:cNvSpPr txBox="1"/>
          <p:nvPr/>
        </p:nvSpPr>
        <p:spPr>
          <a:xfrm>
            <a:off x="838200" y="1028700"/>
            <a:ext cx="17449800" cy="9140964"/>
          </a:xfrm>
          <a:prstGeom prst="rect">
            <a:avLst/>
          </a:prstGeom>
          <a:noFill/>
        </p:spPr>
        <p:txBody>
          <a:bodyPr wrap="square" rtlCol="0">
            <a:spAutoFit/>
          </a:bodyPr>
          <a:lstStyle/>
          <a:p>
            <a:r>
              <a:rPr lang="en-US" sz="2800" dirty="0">
                <a:solidFill>
                  <a:srgbClr val="0070C0"/>
                </a:solidFill>
              </a:rPr>
              <a:t>3. What cleaning procedure do you need to follow high risk surface in an acute setting?</a:t>
            </a:r>
          </a:p>
          <a:p>
            <a:r>
              <a:rPr lang="en-US" sz="2800" dirty="0">
                <a:solidFill>
                  <a:srgbClr val="0070C0"/>
                </a:solidFill>
              </a:rPr>
              <a:t>a) Use detergent</a:t>
            </a:r>
          </a:p>
          <a:p>
            <a:r>
              <a:rPr lang="en-US" sz="2800" dirty="0">
                <a:solidFill>
                  <a:srgbClr val="0070C0"/>
                </a:solidFill>
              </a:rPr>
              <a:t>b) Disinfectant only</a:t>
            </a:r>
          </a:p>
          <a:p>
            <a:r>
              <a:rPr lang="en-US" sz="2800" dirty="0">
                <a:solidFill>
                  <a:srgbClr val="0070C0"/>
                </a:solidFill>
              </a:rPr>
              <a:t>c) Use detergent and then disinfectant</a:t>
            </a:r>
          </a:p>
          <a:p>
            <a:r>
              <a:rPr lang="en-US" sz="2800" dirty="0">
                <a:solidFill>
                  <a:srgbClr val="0070C0"/>
                </a:solidFill>
              </a:rPr>
              <a:t>d) Use disinfectant and then detergent</a:t>
            </a:r>
          </a:p>
          <a:p>
            <a:r>
              <a:rPr lang="en-US" sz="2800" dirty="0">
                <a:solidFill>
                  <a:srgbClr val="0070C0"/>
                </a:solidFill>
              </a:rPr>
              <a:t>DEFAULT QUESTION: What defines a high-risk surface?</a:t>
            </a:r>
          </a:p>
          <a:p>
            <a:r>
              <a:rPr lang="en-US" sz="2800" dirty="0">
                <a:solidFill>
                  <a:schemeClr val="tx1"/>
                </a:solidFill>
              </a:rPr>
              <a:t>Surfaces with frequent skin contact</a:t>
            </a:r>
          </a:p>
          <a:p>
            <a:r>
              <a:rPr lang="en-US" sz="2800" dirty="0">
                <a:solidFill>
                  <a:srgbClr val="0070C0"/>
                </a:solidFill>
              </a:rPr>
              <a:t>4. How should sharps be disposed of?</a:t>
            </a:r>
          </a:p>
          <a:p>
            <a:r>
              <a:rPr lang="en-US" sz="2800" dirty="0">
                <a:solidFill>
                  <a:srgbClr val="0070C0"/>
                </a:solidFill>
              </a:rPr>
              <a:t>a) Regular waste bin</a:t>
            </a:r>
          </a:p>
          <a:p>
            <a:r>
              <a:rPr lang="en-US" sz="2800" dirty="0">
                <a:solidFill>
                  <a:srgbClr val="0070C0"/>
                </a:solidFill>
              </a:rPr>
              <a:t>b) Sharps container</a:t>
            </a:r>
          </a:p>
          <a:p>
            <a:r>
              <a:rPr lang="en-US" sz="2800" dirty="0">
                <a:solidFill>
                  <a:srgbClr val="0070C0"/>
                </a:solidFill>
              </a:rPr>
              <a:t>c) Zip lock bag</a:t>
            </a:r>
          </a:p>
          <a:p>
            <a:r>
              <a:rPr lang="en-US" sz="2800" dirty="0">
                <a:solidFill>
                  <a:srgbClr val="0070C0"/>
                </a:solidFill>
              </a:rPr>
              <a:t>d) Wrapped up in some paper towel</a:t>
            </a:r>
          </a:p>
          <a:p>
            <a:r>
              <a:rPr lang="en-US" sz="2800" dirty="0">
                <a:solidFill>
                  <a:srgbClr val="0070C0"/>
                </a:solidFill>
              </a:rPr>
              <a:t>DEFAULT QUESTION: When do sharps need be disposed?</a:t>
            </a:r>
          </a:p>
          <a:p>
            <a:r>
              <a:rPr lang="en-US" sz="2800" dirty="0">
                <a:solidFill>
                  <a:schemeClr val="tx1"/>
                </a:solidFill>
              </a:rPr>
              <a:t>Immediately after use</a:t>
            </a:r>
          </a:p>
          <a:p>
            <a:r>
              <a:rPr lang="en-US" sz="2800" dirty="0">
                <a:solidFill>
                  <a:srgbClr val="0070C0"/>
                </a:solidFill>
              </a:rPr>
              <a:t>5. Explain why it’s important to follow manual handling procedures while cleaning.</a:t>
            </a:r>
          </a:p>
          <a:p>
            <a:r>
              <a:rPr lang="en-US" sz="2800" dirty="0">
                <a:solidFill>
                  <a:schemeClr val="tx1"/>
                </a:solidFill>
              </a:rPr>
              <a:t>To prevent yourself from getting injured.</a:t>
            </a:r>
          </a:p>
          <a:p>
            <a:r>
              <a:rPr lang="en-US" sz="2800" dirty="0">
                <a:solidFill>
                  <a:srgbClr val="0070C0"/>
                </a:solidFill>
              </a:rPr>
              <a:t>6. Provide two (2) ways you can protect yourself from infections during cleaning?</a:t>
            </a:r>
          </a:p>
          <a:p>
            <a:r>
              <a:rPr lang="en-US" sz="2800" dirty="0">
                <a:solidFill>
                  <a:srgbClr val="0070C0"/>
                </a:solidFill>
              </a:rPr>
              <a:t>Answers might include:</a:t>
            </a:r>
          </a:p>
          <a:p>
            <a:r>
              <a:rPr lang="en-US" sz="2800" dirty="0">
                <a:solidFill>
                  <a:schemeClr val="tx1"/>
                </a:solidFill>
              </a:rPr>
              <a:t>• Hand Hygiene</a:t>
            </a:r>
          </a:p>
          <a:p>
            <a:r>
              <a:rPr lang="en-US" sz="2800" dirty="0">
                <a:solidFill>
                  <a:schemeClr val="tx1"/>
                </a:solidFill>
              </a:rPr>
              <a:t>• Wearing PPE</a:t>
            </a:r>
          </a:p>
          <a:p>
            <a:r>
              <a:rPr lang="en-US" sz="2800" dirty="0">
                <a:solidFill>
                  <a:schemeClr val="tx1"/>
                </a:solidFill>
              </a:rPr>
              <a:t>• Cleaning equipment after use</a:t>
            </a:r>
          </a:p>
        </p:txBody>
      </p:sp>
      <p:pic>
        <p:nvPicPr>
          <p:cNvPr id="1026" name="Picture 2" descr="Certificate III In Hospitality - iVET Hospitality Workplace Education &amp;  Training">
            <a:extLst>
              <a:ext uri="{FF2B5EF4-FFF2-40B4-BE49-F238E27FC236}">
                <a16:creationId xmlns:a16="http://schemas.microsoft.com/office/drawing/2014/main" id="{52F3E5F3-EA4F-E732-2248-A3A04C82E1E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38100"/>
            <a:ext cx="1733550" cy="1026247"/>
          </a:xfrm>
          <a:prstGeom prst="rect">
            <a:avLst/>
          </a:prstGeom>
          <a:noFill/>
          <a:extLst>
            <a:ext uri="{909E8E84-426E-40DD-AFC4-6F175D3DCCD1}">
              <a14:hiddenFill xmlns:a14="http://schemas.microsoft.com/office/drawing/2010/main">
                <a:solidFill>
                  <a:srgbClr val="FFFFFF"/>
                </a:solidFill>
              </a14:hiddenFill>
            </a:ext>
          </a:extLst>
        </p:spPr>
      </p:pic>
      <p:pic>
        <p:nvPicPr>
          <p:cNvPr id="13" name="Graphic 12" descr="Checkmark">
            <a:extLst>
              <a:ext uri="{FF2B5EF4-FFF2-40B4-BE49-F238E27FC236}">
                <a16:creationId xmlns:a16="http://schemas.microsoft.com/office/drawing/2014/main" id="{E7FE6C18-DB61-0A5A-8EAE-2B6DBE821C4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7449" y="2400300"/>
            <a:ext cx="388351" cy="388351"/>
          </a:xfrm>
          <a:prstGeom prst="rect">
            <a:avLst/>
          </a:prstGeom>
        </p:spPr>
      </p:pic>
      <p:pic>
        <p:nvPicPr>
          <p:cNvPr id="16" name="Graphic 15" descr="Checkmark">
            <a:extLst>
              <a:ext uri="{FF2B5EF4-FFF2-40B4-BE49-F238E27FC236}">
                <a16:creationId xmlns:a16="http://schemas.microsoft.com/office/drawing/2014/main" id="{5F820D97-7B4D-BDBE-B385-D6E9B5FDE73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4800" y="4907549"/>
            <a:ext cx="388351" cy="388351"/>
          </a:xfrm>
          <a:prstGeom prst="rect">
            <a:avLst/>
          </a:prstGeom>
        </p:spPr>
      </p:pic>
      <p:pic>
        <p:nvPicPr>
          <p:cNvPr id="18" name="Picture 17">
            <a:extLst>
              <a:ext uri="{FF2B5EF4-FFF2-40B4-BE49-F238E27FC236}">
                <a16:creationId xmlns:a16="http://schemas.microsoft.com/office/drawing/2014/main" id="{60947D56-B834-3DF4-C1C5-B82FC32FA06B}"/>
              </a:ext>
            </a:extLst>
          </p:cNvPr>
          <p:cNvPicPr>
            <a:picLocks noChangeAspect="1"/>
          </p:cNvPicPr>
          <p:nvPr/>
        </p:nvPicPr>
        <p:blipFill>
          <a:blip r:embed="rId7"/>
          <a:stretch>
            <a:fillRect/>
          </a:stretch>
        </p:blipFill>
        <p:spPr>
          <a:xfrm>
            <a:off x="211711" y="1474571"/>
            <a:ext cx="559825" cy="2249426"/>
          </a:xfrm>
          <a:prstGeom prst="rect">
            <a:avLst/>
          </a:prstGeom>
        </p:spPr>
      </p:pic>
      <p:pic>
        <p:nvPicPr>
          <p:cNvPr id="9" name="Picture 8">
            <a:extLst>
              <a:ext uri="{FF2B5EF4-FFF2-40B4-BE49-F238E27FC236}">
                <a16:creationId xmlns:a16="http://schemas.microsoft.com/office/drawing/2014/main" id="{F17F9ECF-0DF0-232D-A89C-4F859915D01E}"/>
              </a:ext>
            </a:extLst>
          </p:cNvPr>
          <p:cNvPicPr>
            <a:picLocks noChangeAspect="1"/>
          </p:cNvPicPr>
          <p:nvPr/>
        </p:nvPicPr>
        <p:blipFill>
          <a:blip r:embed="rId8"/>
          <a:stretch>
            <a:fillRect/>
          </a:stretch>
        </p:blipFill>
        <p:spPr>
          <a:xfrm>
            <a:off x="685800" y="3688349"/>
            <a:ext cx="17609820" cy="388351"/>
          </a:xfrm>
          <a:prstGeom prst="rect">
            <a:avLst/>
          </a:prstGeom>
        </p:spPr>
      </p:pic>
      <p:pic>
        <p:nvPicPr>
          <p:cNvPr id="11" name="Picture 10">
            <a:extLst>
              <a:ext uri="{FF2B5EF4-FFF2-40B4-BE49-F238E27FC236}">
                <a16:creationId xmlns:a16="http://schemas.microsoft.com/office/drawing/2014/main" id="{AD0E48B9-653F-A595-B257-79E8E021482A}"/>
              </a:ext>
            </a:extLst>
          </p:cNvPr>
          <p:cNvPicPr>
            <a:picLocks noChangeAspect="1"/>
          </p:cNvPicPr>
          <p:nvPr/>
        </p:nvPicPr>
        <p:blipFill>
          <a:blip r:embed="rId8"/>
          <a:stretch>
            <a:fillRect/>
          </a:stretch>
        </p:blipFill>
        <p:spPr>
          <a:xfrm>
            <a:off x="678180" y="6660149"/>
            <a:ext cx="17609820" cy="388351"/>
          </a:xfrm>
          <a:prstGeom prst="rect">
            <a:avLst/>
          </a:prstGeom>
        </p:spPr>
      </p:pic>
      <p:pic>
        <p:nvPicPr>
          <p:cNvPr id="12" name="Picture 11">
            <a:extLst>
              <a:ext uri="{FF2B5EF4-FFF2-40B4-BE49-F238E27FC236}">
                <a16:creationId xmlns:a16="http://schemas.microsoft.com/office/drawing/2014/main" id="{D09C767D-DD24-0D63-1C90-91F6FC012247}"/>
              </a:ext>
            </a:extLst>
          </p:cNvPr>
          <p:cNvPicPr>
            <a:picLocks noChangeAspect="1"/>
          </p:cNvPicPr>
          <p:nvPr/>
        </p:nvPicPr>
        <p:blipFill>
          <a:blip r:embed="rId8"/>
          <a:stretch>
            <a:fillRect/>
          </a:stretch>
        </p:blipFill>
        <p:spPr>
          <a:xfrm>
            <a:off x="685800" y="7498349"/>
            <a:ext cx="17609820" cy="388351"/>
          </a:xfrm>
          <a:prstGeom prst="rect">
            <a:avLst/>
          </a:prstGeom>
        </p:spPr>
      </p:pic>
      <p:pic>
        <p:nvPicPr>
          <p:cNvPr id="14" name="Picture 13">
            <a:extLst>
              <a:ext uri="{FF2B5EF4-FFF2-40B4-BE49-F238E27FC236}">
                <a16:creationId xmlns:a16="http://schemas.microsoft.com/office/drawing/2014/main" id="{D6685CC9-9BD2-98CA-D044-25973AEA5280}"/>
              </a:ext>
            </a:extLst>
          </p:cNvPr>
          <p:cNvPicPr>
            <a:picLocks noChangeAspect="1"/>
          </p:cNvPicPr>
          <p:nvPr/>
        </p:nvPicPr>
        <p:blipFill>
          <a:blip r:embed="rId8"/>
          <a:stretch>
            <a:fillRect/>
          </a:stretch>
        </p:blipFill>
        <p:spPr>
          <a:xfrm>
            <a:off x="678180" y="8831614"/>
            <a:ext cx="17609820" cy="1338050"/>
          </a:xfrm>
          <a:prstGeom prst="rect">
            <a:avLst/>
          </a:prstGeom>
        </p:spPr>
      </p:pic>
      <p:pic>
        <p:nvPicPr>
          <p:cNvPr id="15" name="Picture 14">
            <a:extLst>
              <a:ext uri="{FF2B5EF4-FFF2-40B4-BE49-F238E27FC236}">
                <a16:creationId xmlns:a16="http://schemas.microsoft.com/office/drawing/2014/main" id="{79E3DDAD-FD5E-5405-BF85-84183280DC64}"/>
              </a:ext>
            </a:extLst>
          </p:cNvPr>
          <p:cNvPicPr>
            <a:picLocks noChangeAspect="1"/>
          </p:cNvPicPr>
          <p:nvPr/>
        </p:nvPicPr>
        <p:blipFill>
          <a:blip r:embed="rId7"/>
          <a:stretch>
            <a:fillRect/>
          </a:stretch>
        </p:blipFill>
        <p:spPr>
          <a:xfrm>
            <a:off x="177288" y="3870916"/>
            <a:ext cx="559825" cy="2249426"/>
          </a:xfrm>
          <a:prstGeom prst="rect">
            <a:avLst/>
          </a:prstGeom>
        </p:spPr>
      </p:pic>
      <p:pic>
        <p:nvPicPr>
          <p:cNvPr id="17" name="object 14">
            <a:hlinkClick r:id="rId9" action="ppaction://hlinksldjump"/>
            <a:extLst>
              <a:ext uri="{FF2B5EF4-FFF2-40B4-BE49-F238E27FC236}">
                <a16:creationId xmlns:a16="http://schemas.microsoft.com/office/drawing/2014/main" id="{0E3D142A-1EA6-BE29-A730-73B8E2A8A5C7}"/>
              </a:ext>
            </a:extLst>
          </p:cNvPr>
          <p:cNvPicPr/>
          <p:nvPr/>
        </p:nvPicPr>
        <p:blipFill>
          <a:blip r:embed="rId3" cstate="email">
            <a:extLst>
              <a:ext uri="{28A0092B-C50C-407E-A947-70E740481C1C}">
                <a14:useLocalDpi xmlns:a14="http://schemas.microsoft.com/office/drawing/2010/main"/>
              </a:ext>
            </a:extLst>
          </a:blip>
          <a:stretch>
            <a:fillRect/>
          </a:stretch>
        </p:blipFill>
        <p:spPr>
          <a:xfrm>
            <a:off x="17150423" y="9216788"/>
            <a:ext cx="942974" cy="723899"/>
          </a:xfrm>
          <a:prstGeom prst="rect">
            <a:avLst/>
          </a:prstGeom>
        </p:spPr>
      </p:pic>
    </p:spTree>
    <p:extLst>
      <p:ext uri="{BB962C8B-B14F-4D97-AF65-F5344CB8AC3E}">
        <p14:creationId xmlns:p14="http://schemas.microsoft.com/office/powerpoint/2010/main" val="132713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6999"/>
          </a:xfrm>
          <a:prstGeom prst="rect">
            <a:avLst/>
          </a:prstGeom>
        </p:spPr>
      </p:pic>
      <p:sp>
        <p:nvSpPr>
          <p:cNvPr id="3" name="object 3"/>
          <p:cNvSpPr/>
          <p:nvPr/>
        </p:nvSpPr>
        <p:spPr>
          <a:xfrm>
            <a:off x="0" y="0"/>
            <a:ext cx="18288000" cy="10287000"/>
          </a:xfrm>
          <a:custGeom>
            <a:avLst/>
            <a:gdLst/>
            <a:ahLst/>
            <a:cxnLst/>
            <a:rect l="l" t="t" r="r" b="b"/>
            <a:pathLst>
              <a:path w="18288000" h="10287000">
                <a:moveTo>
                  <a:pt x="18287999" y="10286999"/>
                </a:moveTo>
                <a:lnTo>
                  <a:pt x="0" y="10286999"/>
                </a:lnTo>
                <a:lnTo>
                  <a:pt x="0" y="0"/>
                </a:lnTo>
                <a:lnTo>
                  <a:pt x="18287999" y="0"/>
                </a:lnTo>
                <a:lnTo>
                  <a:pt x="18287999" y="10286999"/>
                </a:lnTo>
                <a:close/>
              </a:path>
            </a:pathLst>
          </a:custGeom>
          <a:solidFill>
            <a:srgbClr val="000000">
              <a:alpha val="66668"/>
            </a:srgbClr>
          </a:solidFill>
        </p:spPr>
        <p:txBody>
          <a:bodyPr wrap="square" lIns="0" tIns="0" rIns="0" bIns="0" rtlCol="0"/>
          <a:lstStyle/>
          <a:p>
            <a:endParaRPr/>
          </a:p>
        </p:txBody>
      </p:sp>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
        <p:nvSpPr>
          <p:cNvPr id="6" name="object 6"/>
          <p:cNvSpPr txBox="1"/>
          <p:nvPr/>
        </p:nvSpPr>
        <p:spPr>
          <a:xfrm>
            <a:off x="8730443" y="7115874"/>
            <a:ext cx="532765" cy="1470025"/>
          </a:xfrm>
          <a:prstGeom prst="rect">
            <a:avLst/>
          </a:prstGeom>
        </p:spPr>
        <p:txBody>
          <a:bodyPr vert="horz" wrap="square" lIns="0" tIns="15875" rIns="0" bIns="0" rtlCol="0">
            <a:spAutoFit/>
          </a:bodyPr>
          <a:lstStyle/>
          <a:p>
            <a:pPr marL="12700">
              <a:lnSpc>
                <a:spcPct val="100000"/>
              </a:lnSpc>
              <a:spcBef>
                <a:spcPts val="125"/>
              </a:spcBef>
            </a:pPr>
            <a:r>
              <a:rPr sz="9450" b="1" spc="-2805" dirty="0">
                <a:solidFill>
                  <a:srgbClr val="3DC1C6"/>
                </a:solidFill>
                <a:latin typeface="Verdana"/>
                <a:cs typeface="Verdana"/>
              </a:rPr>
              <a:t>1</a:t>
            </a:r>
            <a:endParaRPr sz="9450">
              <a:latin typeface="Verdana"/>
              <a:cs typeface="Verdana"/>
            </a:endParaRPr>
          </a:p>
        </p:txBody>
      </p:sp>
      <p:sp>
        <p:nvSpPr>
          <p:cNvPr id="7" name="object 2">
            <a:extLst>
              <a:ext uri="{FF2B5EF4-FFF2-40B4-BE49-F238E27FC236}">
                <a16:creationId xmlns:a16="http://schemas.microsoft.com/office/drawing/2014/main" id="{BE4880FF-960A-560A-33FE-91B379C8FEDE}"/>
              </a:ext>
            </a:extLst>
          </p:cNvPr>
          <p:cNvSpPr/>
          <p:nvPr/>
        </p:nvSpPr>
        <p:spPr>
          <a:xfrm>
            <a:off x="0" y="-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sp>
        <p:nvSpPr>
          <p:cNvPr id="8" name="TextBox 7">
            <a:extLst>
              <a:ext uri="{FF2B5EF4-FFF2-40B4-BE49-F238E27FC236}">
                <a16:creationId xmlns:a16="http://schemas.microsoft.com/office/drawing/2014/main" id="{3F5F7667-DC6B-12C3-EB91-9C7569F6F64D}"/>
              </a:ext>
            </a:extLst>
          </p:cNvPr>
          <p:cNvSpPr txBox="1"/>
          <p:nvPr/>
        </p:nvSpPr>
        <p:spPr>
          <a:xfrm>
            <a:off x="2252808" y="71334"/>
            <a:ext cx="14020800" cy="923330"/>
          </a:xfrm>
          <a:prstGeom prst="rect">
            <a:avLst/>
          </a:prstGeom>
          <a:noFill/>
        </p:spPr>
        <p:txBody>
          <a:bodyPr wrap="square" rtlCol="0">
            <a:spAutoFit/>
          </a:bodyPr>
          <a:lstStyle/>
          <a:p>
            <a:r>
              <a:rPr lang="en-US" sz="5400" dirty="0"/>
              <a:t>Assessment 1 Knowledge Questions </a:t>
            </a:r>
            <a:endParaRPr lang="en-AU" sz="5400" dirty="0"/>
          </a:p>
        </p:txBody>
      </p:sp>
      <p:sp>
        <p:nvSpPr>
          <p:cNvPr id="10" name="TextBox 9">
            <a:extLst>
              <a:ext uri="{FF2B5EF4-FFF2-40B4-BE49-F238E27FC236}">
                <a16:creationId xmlns:a16="http://schemas.microsoft.com/office/drawing/2014/main" id="{38350643-DCEF-1CAC-E902-3B20BED5AD43}"/>
              </a:ext>
            </a:extLst>
          </p:cNvPr>
          <p:cNvSpPr txBox="1"/>
          <p:nvPr/>
        </p:nvSpPr>
        <p:spPr>
          <a:xfrm>
            <a:off x="838200" y="1028700"/>
            <a:ext cx="17449800" cy="8710077"/>
          </a:xfrm>
          <a:prstGeom prst="rect">
            <a:avLst/>
          </a:prstGeom>
          <a:noFill/>
        </p:spPr>
        <p:txBody>
          <a:bodyPr wrap="square" rtlCol="0">
            <a:spAutoFit/>
          </a:bodyPr>
          <a:lstStyle/>
          <a:p>
            <a:r>
              <a:rPr lang="en-US" sz="2800" dirty="0">
                <a:solidFill>
                  <a:srgbClr val="0070C0"/>
                </a:solidFill>
              </a:rPr>
              <a:t>7. Which of the following is a recommended safety precaution when handling gross tissue</a:t>
            </a:r>
          </a:p>
          <a:p>
            <a:r>
              <a:rPr lang="en-US" sz="2800" dirty="0">
                <a:solidFill>
                  <a:srgbClr val="0070C0"/>
                </a:solidFill>
              </a:rPr>
              <a:t>samples?</a:t>
            </a:r>
          </a:p>
          <a:p>
            <a:r>
              <a:rPr lang="en-US" sz="2800" dirty="0">
                <a:solidFill>
                  <a:srgbClr val="0070C0"/>
                </a:solidFill>
              </a:rPr>
              <a:t>a) Wearing gloves</a:t>
            </a:r>
          </a:p>
          <a:p>
            <a:r>
              <a:rPr lang="en-US" sz="2800" dirty="0">
                <a:solidFill>
                  <a:srgbClr val="0070C0"/>
                </a:solidFill>
              </a:rPr>
              <a:t>b) Wearing an apron</a:t>
            </a:r>
          </a:p>
          <a:p>
            <a:r>
              <a:rPr lang="en-US" sz="2800" dirty="0">
                <a:solidFill>
                  <a:srgbClr val="0070C0"/>
                </a:solidFill>
              </a:rPr>
              <a:t>c) Using bare hands</a:t>
            </a:r>
          </a:p>
          <a:p>
            <a:r>
              <a:rPr lang="en-US" sz="2800" dirty="0">
                <a:solidFill>
                  <a:srgbClr val="0070C0"/>
                </a:solidFill>
              </a:rPr>
              <a:t>d) Using disinfectant wipes</a:t>
            </a:r>
          </a:p>
          <a:p>
            <a:r>
              <a:rPr lang="en-US" sz="2800" dirty="0">
                <a:solidFill>
                  <a:srgbClr val="0070C0"/>
                </a:solidFill>
              </a:rPr>
              <a:t>DEFAULT QUESTION: Provide one (1) example of infection control when cleaning gross tissue</a:t>
            </a:r>
          </a:p>
          <a:p>
            <a:r>
              <a:rPr lang="en-US" sz="2800" dirty="0">
                <a:solidFill>
                  <a:srgbClr val="0070C0"/>
                </a:solidFill>
              </a:rPr>
              <a:t>samples?</a:t>
            </a:r>
          </a:p>
          <a:p>
            <a:r>
              <a:rPr lang="en-US" sz="2800" dirty="0">
                <a:solidFill>
                  <a:schemeClr val="tx1"/>
                </a:solidFill>
              </a:rPr>
              <a:t>• Wearing appropriate PPE i.e. gloves</a:t>
            </a:r>
          </a:p>
          <a:p>
            <a:r>
              <a:rPr lang="en-US" sz="2800" dirty="0">
                <a:solidFill>
                  <a:srgbClr val="0070C0"/>
                </a:solidFill>
              </a:rPr>
              <a:t>8. What types of equipment is suitable for general cleaning in a healthcare setting for cleaning</a:t>
            </a:r>
          </a:p>
          <a:p>
            <a:r>
              <a:rPr lang="en-US" sz="2800" dirty="0">
                <a:solidFill>
                  <a:srgbClr val="0070C0"/>
                </a:solidFill>
              </a:rPr>
              <a:t>carpet?</a:t>
            </a:r>
          </a:p>
          <a:p>
            <a:r>
              <a:rPr lang="en-US" sz="2800" dirty="0">
                <a:solidFill>
                  <a:srgbClr val="0070C0"/>
                </a:solidFill>
              </a:rPr>
              <a:t>a) Feather duster</a:t>
            </a:r>
          </a:p>
          <a:p>
            <a:r>
              <a:rPr lang="en-US" sz="2800" dirty="0">
                <a:solidFill>
                  <a:srgbClr val="0070C0"/>
                </a:solidFill>
              </a:rPr>
              <a:t>b) Vacuum cleaner with HEPA filter</a:t>
            </a:r>
          </a:p>
          <a:p>
            <a:r>
              <a:rPr lang="en-US" sz="2800" dirty="0">
                <a:solidFill>
                  <a:srgbClr val="0070C0"/>
                </a:solidFill>
              </a:rPr>
              <a:t>c) </a:t>
            </a:r>
            <a:r>
              <a:rPr lang="en-US" sz="2800" dirty="0" err="1">
                <a:solidFill>
                  <a:srgbClr val="0070C0"/>
                </a:solidFill>
              </a:rPr>
              <a:t>Microfibre</a:t>
            </a:r>
            <a:r>
              <a:rPr lang="en-US" sz="2800" dirty="0">
                <a:solidFill>
                  <a:srgbClr val="0070C0"/>
                </a:solidFill>
              </a:rPr>
              <a:t> cloth</a:t>
            </a:r>
          </a:p>
          <a:p>
            <a:r>
              <a:rPr lang="en-US" sz="2800" dirty="0">
                <a:solidFill>
                  <a:srgbClr val="0070C0"/>
                </a:solidFill>
              </a:rPr>
              <a:t>d) Robot vacuum</a:t>
            </a:r>
          </a:p>
          <a:p>
            <a:r>
              <a:rPr lang="en-US" sz="2800" dirty="0">
                <a:solidFill>
                  <a:srgbClr val="0070C0"/>
                </a:solidFill>
              </a:rPr>
              <a:t>DEFAULT QUESTION: Provide one (1) example of equipment that you could use to clean a</a:t>
            </a:r>
          </a:p>
          <a:p>
            <a:r>
              <a:rPr lang="en-US" sz="2800" dirty="0">
                <a:solidFill>
                  <a:srgbClr val="0070C0"/>
                </a:solidFill>
              </a:rPr>
              <a:t>table?</a:t>
            </a:r>
          </a:p>
          <a:p>
            <a:r>
              <a:rPr lang="en-US" sz="2800" dirty="0">
                <a:solidFill>
                  <a:srgbClr val="0070C0"/>
                </a:solidFill>
              </a:rPr>
              <a:t>• </a:t>
            </a:r>
            <a:r>
              <a:rPr lang="en-US" sz="2800" dirty="0" err="1">
                <a:solidFill>
                  <a:schemeClr val="tx1"/>
                </a:solidFill>
              </a:rPr>
              <a:t>Microfibre</a:t>
            </a:r>
            <a:r>
              <a:rPr lang="en-US" sz="2800" dirty="0">
                <a:solidFill>
                  <a:schemeClr val="tx1"/>
                </a:solidFill>
              </a:rPr>
              <a:t> cloth</a:t>
            </a:r>
          </a:p>
          <a:p>
            <a:r>
              <a:rPr lang="en-US" sz="2800" dirty="0">
                <a:solidFill>
                  <a:srgbClr val="0070C0"/>
                </a:solidFill>
              </a:rPr>
              <a:t>9. For a frequently touched surface in an acute setting what type of cleaning agent would you use?</a:t>
            </a:r>
          </a:p>
          <a:p>
            <a:r>
              <a:rPr lang="en-US" sz="2800" dirty="0">
                <a:solidFill>
                  <a:schemeClr val="tx1"/>
                </a:solidFill>
              </a:rPr>
              <a:t>Detergent followed by a disinfectant.</a:t>
            </a:r>
          </a:p>
        </p:txBody>
      </p:sp>
      <p:pic>
        <p:nvPicPr>
          <p:cNvPr id="1026" name="Picture 2" descr="Certificate III In Hospitality - iVET Hospitality Workplace Education &amp;  Training">
            <a:extLst>
              <a:ext uri="{FF2B5EF4-FFF2-40B4-BE49-F238E27FC236}">
                <a16:creationId xmlns:a16="http://schemas.microsoft.com/office/drawing/2014/main" id="{52F3E5F3-EA4F-E732-2248-A3A04C82E1E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38100"/>
            <a:ext cx="1733550" cy="1026247"/>
          </a:xfrm>
          <a:prstGeom prst="rect">
            <a:avLst/>
          </a:prstGeom>
          <a:noFill/>
          <a:extLst>
            <a:ext uri="{909E8E84-426E-40DD-AFC4-6F175D3DCCD1}">
              <a14:hiddenFill xmlns:a14="http://schemas.microsoft.com/office/drawing/2010/main">
                <a:solidFill>
                  <a:srgbClr val="FFFFFF"/>
                </a:solidFill>
              </a14:hiddenFill>
            </a:ext>
          </a:extLst>
        </p:spPr>
      </p:pic>
      <p:pic>
        <p:nvPicPr>
          <p:cNvPr id="13" name="Graphic 12" descr="Checkmark">
            <a:extLst>
              <a:ext uri="{FF2B5EF4-FFF2-40B4-BE49-F238E27FC236}">
                <a16:creationId xmlns:a16="http://schemas.microsoft.com/office/drawing/2014/main" id="{E7FE6C18-DB61-0A5A-8EAE-2B6DBE821C4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7449" y="1943100"/>
            <a:ext cx="388351" cy="388351"/>
          </a:xfrm>
          <a:prstGeom prst="rect">
            <a:avLst/>
          </a:prstGeom>
        </p:spPr>
      </p:pic>
      <p:pic>
        <p:nvPicPr>
          <p:cNvPr id="16" name="Graphic 15" descr="Checkmark">
            <a:extLst>
              <a:ext uri="{FF2B5EF4-FFF2-40B4-BE49-F238E27FC236}">
                <a16:creationId xmlns:a16="http://schemas.microsoft.com/office/drawing/2014/main" id="{5F820D97-7B4D-BDBE-B385-D6E9B5FDE73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4800" y="6279149"/>
            <a:ext cx="388351" cy="388351"/>
          </a:xfrm>
          <a:prstGeom prst="rect">
            <a:avLst/>
          </a:prstGeom>
        </p:spPr>
      </p:pic>
      <p:pic>
        <p:nvPicPr>
          <p:cNvPr id="4" name="Graphic 3" descr="Checkmark">
            <a:extLst>
              <a:ext uri="{FF2B5EF4-FFF2-40B4-BE49-F238E27FC236}">
                <a16:creationId xmlns:a16="http://schemas.microsoft.com/office/drawing/2014/main" id="{3325AED1-BB83-C947-F514-2258EE45767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4800" y="6736349"/>
            <a:ext cx="388351" cy="388351"/>
          </a:xfrm>
          <a:prstGeom prst="rect">
            <a:avLst/>
          </a:prstGeom>
        </p:spPr>
      </p:pic>
      <p:pic>
        <p:nvPicPr>
          <p:cNvPr id="18" name="Picture 17">
            <a:extLst>
              <a:ext uri="{FF2B5EF4-FFF2-40B4-BE49-F238E27FC236}">
                <a16:creationId xmlns:a16="http://schemas.microsoft.com/office/drawing/2014/main" id="{60947D56-B834-3DF4-C1C5-B82FC32FA06B}"/>
              </a:ext>
            </a:extLst>
          </p:cNvPr>
          <p:cNvPicPr>
            <a:picLocks noChangeAspect="1"/>
          </p:cNvPicPr>
          <p:nvPr/>
        </p:nvPicPr>
        <p:blipFill>
          <a:blip r:embed="rId7"/>
          <a:stretch>
            <a:fillRect/>
          </a:stretch>
        </p:blipFill>
        <p:spPr>
          <a:xfrm>
            <a:off x="271024" y="1596281"/>
            <a:ext cx="559825" cy="1977769"/>
          </a:xfrm>
          <a:prstGeom prst="rect">
            <a:avLst/>
          </a:prstGeom>
        </p:spPr>
      </p:pic>
      <p:pic>
        <p:nvPicPr>
          <p:cNvPr id="15" name="Picture 14">
            <a:extLst>
              <a:ext uri="{FF2B5EF4-FFF2-40B4-BE49-F238E27FC236}">
                <a16:creationId xmlns:a16="http://schemas.microsoft.com/office/drawing/2014/main" id="{CEEF98D5-88FE-D44F-8181-3ACEB96B3EEF}"/>
              </a:ext>
            </a:extLst>
          </p:cNvPr>
          <p:cNvPicPr>
            <a:picLocks noChangeAspect="1"/>
          </p:cNvPicPr>
          <p:nvPr/>
        </p:nvPicPr>
        <p:blipFill>
          <a:blip r:embed="rId8"/>
          <a:stretch>
            <a:fillRect/>
          </a:stretch>
        </p:blipFill>
        <p:spPr>
          <a:xfrm>
            <a:off x="685800" y="4533757"/>
            <a:ext cx="17609820" cy="388351"/>
          </a:xfrm>
          <a:prstGeom prst="rect">
            <a:avLst/>
          </a:prstGeom>
        </p:spPr>
      </p:pic>
      <p:pic>
        <p:nvPicPr>
          <p:cNvPr id="17" name="Picture 16">
            <a:extLst>
              <a:ext uri="{FF2B5EF4-FFF2-40B4-BE49-F238E27FC236}">
                <a16:creationId xmlns:a16="http://schemas.microsoft.com/office/drawing/2014/main" id="{68F10926-EFE9-531D-7980-C0081A0102E1}"/>
              </a:ext>
            </a:extLst>
          </p:cNvPr>
          <p:cNvPicPr>
            <a:picLocks noChangeAspect="1"/>
          </p:cNvPicPr>
          <p:nvPr/>
        </p:nvPicPr>
        <p:blipFill>
          <a:blip r:embed="rId8"/>
          <a:stretch>
            <a:fillRect/>
          </a:stretch>
        </p:blipFill>
        <p:spPr>
          <a:xfrm>
            <a:off x="685800" y="8374649"/>
            <a:ext cx="17609820" cy="388351"/>
          </a:xfrm>
          <a:prstGeom prst="rect">
            <a:avLst/>
          </a:prstGeom>
        </p:spPr>
      </p:pic>
      <p:pic>
        <p:nvPicPr>
          <p:cNvPr id="19" name="Picture 18">
            <a:extLst>
              <a:ext uri="{FF2B5EF4-FFF2-40B4-BE49-F238E27FC236}">
                <a16:creationId xmlns:a16="http://schemas.microsoft.com/office/drawing/2014/main" id="{545AA86E-702A-951F-5CBA-9F3E4738A27E}"/>
              </a:ext>
            </a:extLst>
          </p:cNvPr>
          <p:cNvPicPr>
            <a:picLocks noChangeAspect="1"/>
          </p:cNvPicPr>
          <p:nvPr/>
        </p:nvPicPr>
        <p:blipFill>
          <a:blip r:embed="rId8"/>
          <a:stretch>
            <a:fillRect/>
          </a:stretch>
        </p:blipFill>
        <p:spPr>
          <a:xfrm>
            <a:off x="678180" y="9261689"/>
            <a:ext cx="17609820" cy="388351"/>
          </a:xfrm>
          <a:prstGeom prst="rect">
            <a:avLst/>
          </a:prstGeom>
        </p:spPr>
      </p:pic>
      <p:pic>
        <p:nvPicPr>
          <p:cNvPr id="20" name="Picture 19">
            <a:extLst>
              <a:ext uri="{FF2B5EF4-FFF2-40B4-BE49-F238E27FC236}">
                <a16:creationId xmlns:a16="http://schemas.microsoft.com/office/drawing/2014/main" id="{4960BBB6-F78D-36EB-6137-4486EA26B0E4}"/>
              </a:ext>
            </a:extLst>
          </p:cNvPr>
          <p:cNvPicPr>
            <a:picLocks noChangeAspect="1"/>
          </p:cNvPicPr>
          <p:nvPr/>
        </p:nvPicPr>
        <p:blipFill>
          <a:blip r:embed="rId7"/>
          <a:stretch>
            <a:fillRect/>
          </a:stretch>
        </p:blipFill>
        <p:spPr>
          <a:xfrm>
            <a:off x="198365" y="5598104"/>
            <a:ext cx="559825" cy="1977769"/>
          </a:xfrm>
          <a:prstGeom prst="rect">
            <a:avLst/>
          </a:prstGeom>
        </p:spPr>
      </p:pic>
      <p:pic>
        <p:nvPicPr>
          <p:cNvPr id="11" name="object 14">
            <a:hlinkClick r:id="rId9" action="ppaction://hlinksldjump"/>
            <a:extLst>
              <a:ext uri="{FF2B5EF4-FFF2-40B4-BE49-F238E27FC236}">
                <a16:creationId xmlns:a16="http://schemas.microsoft.com/office/drawing/2014/main" id="{F2CD08FE-45F6-4301-7C1B-BDDDF5A6698A}"/>
              </a:ext>
            </a:extLst>
          </p:cNvPr>
          <p:cNvPicPr/>
          <p:nvPr/>
        </p:nvPicPr>
        <p:blipFill>
          <a:blip r:embed="rId3" cstate="email">
            <a:extLst>
              <a:ext uri="{28A0092B-C50C-407E-A947-70E740481C1C}">
                <a14:useLocalDpi xmlns:a14="http://schemas.microsoft.com/office/drawing/2010/main"/>
              </a:ext>
            </a:extLst>
          </a:blip>
          <a:stretch>
            <a:fillRect/>
          </a:stretch>
        </p:blipFill>
        <p:spPr>
          <a:xfrm>
            <a:off x="17150423" y="9216788"/>
            <a:ext cx="942974" cy="723899"/>
          </a:xfrm>
          <a:prstGeom prst="rect">
            <a:avLst/>
          </a:prstGeom>
        </p:spPr>
      </p:pic>
    </p:spTree>
    <p:extLst>
      <p:ext uri="{BB962C8B-B14F-4D97-AF65-F5344CB8AC3E}">
        <p14:creationId xmlns:p14="http://schemas.microsoft.com/office/powerpoint/2010/main" val="216741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6999"/>
          </a:xfrm>
          <a:prstGeom prst="rect">
            <a:avLst/>
          </a:prstGeom>
        </p:spPr>
      </p:pic>
      <p:sp>
        <p:nvSpPr>
          <p:cNvPr id="3" name="object 3"/>
          <p:cNvSpPr/>
          <p:nvPr/>
        </p:nvSpPr>
        <p:spPr>
          <a:xfrm>
            <a:off x="0" y="0"/>
            <a:ext cx="18288000" cy="10287000"/>
          </a:xfrm>
          <a:custGeom>
            <a:avLst/>
            <a:gdLst/>
            <a:ahLst/>
            <a:cxnLst/>
            <a:rect l="l" t="t" r="r" b="b"/>
            <a:pathLst>
              <a:path w="18288000" h="10287000">
                <a:moveTo>
                  <a:pt x="18287999" y="10286999"/>
                </a:moveTo>
                <a:lnTo>
                  <a:pt x="0" y="10286999"/>
                </a:lnTo>
                <a:lnTo>
                  <a:pt x="0" y="0"/>
                </a:lnTo>
                <a:lnTo>
                  <a:pt x="18287999" y="0"/>
                </a:lnTo>
                <a:lnTo>
                  <a:pt x="18287999" y="10286999"/>
                </a:lnTo>
                <a:close/>
              </a:path>
            </a:pathLst>
          </a:custGeom>
          <a:solidFill>
            <a:srgbClr val="000000">
              <a:alpha val="66668"/>
            </a:srgbClr>
          </a:solidFill>
        </p:spPr>
        <p:txBody>
          <a:bodyPr wrap="square" lIns="0" tIns="0" rIns="0" bIns="0" rtlCol="0"/>
          <a:lstStyle/>
          <a:p>
            <a:endParaRPr/>
          </a:p>
        </p:txBody>
      </p:sp>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
        <p:nvSpPr>
          <p:cNvPr id="6" name="object 6"/>
          <p:cNvSpPr txBox="1"/>
          <p:nvPr/>
        </p:nvSpPr>
        <p:spPr>
          <a:xfrm>
            <a:off x="8730443" y="7115874"/>
            <a:ext cx="532765" cy="1470025"/>
          </a:xfrm>
          <a:prstGeom prst="rect">
            <a:avLst/>
          </a:prstGeom>
        </p:spPr>
        <p:txBody>
          <a:bodyPr vert="horz" wrap="square" lIns="0" tIns="15875" rIns="0" bIns="0" rtlCol="0">
            <a:spAutoFit/>
          </a:bodyPr>
          <a:lstStyle/>
          <a:p>
            <a:pPr marL="12700">
              <a:lnSpc>
                <a:spcPct val="100000"/>
              </a:lnSpc>
              <a:spcBef>
                <a:spcPts val="125"/>
              </a:spcBef>
            </a:pPr>
            <a:r>
              <a:rPr sz="9450" b="1" spc="-2805" dirty="0">
                <a:solidFill>
                  <a:srgbClr val="3DC1C6"/>
                </a:solidFill>
                <a:latin typeface="Verdana"/>
                <a:cs typeface="Verdana"/>
              </a:rPr>
              <a:t>1</a:t>
            </a:r>
            <a:endParaRPr sz="9450">
              <a:latin typeface="Verdana"/>
              <a:cs typeface="Verdana"/>
            </a:endParaRPr>
          </a:p>
        </p:txBody>
      </p:sp>
      <p:sp>
        <p:nvSpPr>
          <p:cNvPr id="7" name="object 2">
            <a:extLst>
              <a:ext uri="{FF2B5EF4-FFF2-40B4-BE49-F238E27FC236}">
                <a16:creationId xmlns:a16="http://schemas.microsoft.com/office/drawing/2014/main" id="{BE4880FF-960A-560A-33FE-91B379C8FEDE}"/>
              </a:ext>
            </a:extLst>
          </p:cNvPr>
          <p:cNvSpPr/>
          <p:nvPr/>
        </p:nvSpPr>
        <p:spPr>
          <a:xfrm>
            <a:off x="0" y="-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sp>
        <p:nvSpPr>
          <p:cNvPr id="8" name="TextBox 7">
            <a:extLst>
              <a:ext uri="{FF2B5EF4-FFF2-40B4-BE49-F238E27FC236}">
                <a16:creationId xmlns:a16="http://schemas.microsoft.com/office/drawing/2014/main" id="{3F5F7667-DC6B-12C3-EB91-9C7569F6F64D}"/>
              </a:ext>
            </a:extLst>
          </p:cNvPr>
          <p:cNvSpPr txBox="1"/>
          <p:nvPr/>
        </p:nvSpPr>
        <p:spPr>
          <a:xfrm>
            <a:off x="2252808" y="71334"/>
            <a:ext cx="14020800" cy="923330"/>
          </a:xfrm>
          <a:prstGeom prst="rect">
            <a:avLst/>
          </a:prstGeom>
          <a:noFill/>
        </p:spPr>
        <p:txBody>
          <a:bodyPr wrap="square" rtlCol="0">
            <a:spAutoFit/>
          </a:bodyPr>
          <a:lstStyle/>
          <a:p>
            <a:r>
              <a:rPr lang="en-US" sz="5400" dirty="0"/>
              <a:t>Assessment 1 Knowledge Questions </a:t>
            </a:r>
            <a:endParaRPr lang="en-AU" sz="5400" dirty="0"/>
          </a:p>
        </p:txBody>
      </p:sp>
      <p:sp>
        <p:nvSpPr>
          <p:cNvPr id="10" name="TextBox 9">
            <a:extLst>
              <a:ext uri="{FF2B5EF4-FFF2-40B4-BE49-F238E27FC236}">
                <a16:creationId xmlns:a16="http://schemas.microsoft.com/office/drawing/2014/main" id="{38350643-DCEF-1CAC-E902-3B20BED5AD43}"/>
              </a:ext>
            </a:extLst>
          </p:cNvPr>
          <p:cNvSpPr txBox="1"/>
          <p:nvPr/>
        </p:nvSpPr>
        <p:spPr>
          <a:xfrm>
            <a:off x="838200" y="1028700"/>
            <a:ext cx="17449800" cy="7848302"/>
          </a:xfrm>
          <a:prstGeom prst="rect">
            <a:avLst/>
          </a:prstGeom>
          <a:noFill/>
        </p:spPr>
        <p:txBody>
          <a:bodyPr wrap="square" rtlCol="0">
            <a:spAutoFit/>
          </a:bodyPr>
          <a:lstStyle/>
          <a:p>
            <a:r>
              <a:rPr lang="en-US" sz="2800" dirty="0">
                <a:solidFill>
                  <a:srgbClr val="0070C0"/>
                </a:solidFill>
              </a:rPr>
              <a:t>10. What are two (2) important factors to consider when following manufacturing guidelines for cleaning equipment and agents?</a:t>
            </a:r>
          </a:p>
          <a:p>
            <a:r>
              <a:rPr lang="en-US" sz="2800" dirty="0">
                <a:solidFill>
                  <a:schemeClr val="tx1"/>
                </a:solidFill>
              </a:rPr>
              <a:t>• Following instructions of use on cleaning agents and equipment</a:t>
            </a:r>
          </a:p>
          <a:p>
            <a:r>
              <a:rPr lang="en-US" sz="2800" dirty="0">
                <a:solidFill>
                  <a:schemeClr val="tx1"/>
                </a:solidFill>
              </a:rPr>
              <a:t>• Storage requirements</a:t>
            </a:r>
          </a:p>
          <a:p>
            <a:r>
              <a:rPr lang="en-US" sz="2800" dirty="0">
                <a:solidFill>
                  <a:schemeClr val="tx1"/>
                </a:solidFill>
              </a:rPr>
              <a:t>• Safety protocols e.g., wearing PPE</a:t>
            </a:r>
          </a:p>
          <a:p>
            <a:r>
              <a:rPr lang="en-US" sz="2800" dirty="0">
                <a:solidFill>
                  <a:srgbClr val="0070C0"/>
                </a:solidFill>
              </a:rPr>
              <a:t>11. What are two (2) cleaning responsibilities within your work role?</a:t>
            </a:r>
          </a:p>
          <a:p>
            <a:r>
              <a:rPr lang="en-US" sz="2800" dirty="0">
                <a:solidFill>
                  <a:schemeClr val="tx1"/>
                </a:solidFill>
              </a:rPr>
              <a:t>• Following infection control procedures</a:t>
            </a:r>
          </a:p>
          <a:p>
            <a:r>
              <a:rPr lang="en-US" sz="2800" dirty="0">
                <a:solidFill>
                  <a:schemeClr val="tx1"/>
                </a:solidFill>
              </a:rPr>
              <a:t>• Recording of cleaning activities through cleaning logs</a:t>
            </a:r>
          </a:p>
          <a:p>
            <a:r>
              <a:rPr lang="en-US" sz="2800" dirty="0">
                <a:solidFill>
                  <a:schemeClr val="tx1"/>
                </a:solidFill>
              </a:rPr>
              <a:t>• Disposing of medical waste by following workplace policies and procedures</a:t>
            </a:r>
          </a:p>
          <a:p>
            <a:r>
              <a:rPr lang="en-US" sz="2800" dirty="0">
                <a:solidFill>
                  <a:srgbClr val="0070C0"/>
                </a:solidFill>
              </a:rPr>
              <a:t>12. When cleaning clinical waste, body fluids and tissue, what do you need to be aware of?</a:t>
            </a:r>
          </a:p>
          <a:p>
            <a:r>
              <a:rPr lang="en-US" sz="2800" dirty="0">
                <a:solidFill>
                  <a:srgbClr val="0070C0"/>
                </a:solidFill>
              </a:rPr>
              <a:t>a) Cross-contamination</a:t>
            </a:r>
          </a:p>
          <a:p>
            <a:r>
              <a:rPr lang="en-US" sz="2800" dirty="0">
                <a:solidFill>
                  <a:srgbClr val="0070C0"/>
                </a:solidFill>
              </a:rPr>
              <a:t>b) Transmission of infection</a:t>
            </a:r>
          </a:p>
          <a:p>
            <a:r>
              <a:rPr lang="en-US" sz="2800" dirty="0">
                <a:solidFill>
                  <a:srgbClr val="0070C0"/>
                </a:solidFill>
              </a:rPr>
              <a:t>c) Appropriate cleaning agents</a:t>
            </a:r>
          </a:p>
          <a:p>
            <a:r>
              <a:rPr lang="en-US" sz="2800" dirty="0">
                <a:solidFill>
                  <a:srgbClr val="0070C0"/>
                </a:solidFill>
              </a:rPr>
              <a:t>d) All of the above</a:t>
            </a:r>
          </a:p>
          <a:p>
            <a:r>
              <a:rPr lang="en-US" sz="2800" dirty="0">
                <a:solidFill>
                  <a:srgbClr val="0070C0"/>
                </a:solidFill>
              </a:rPr>
              <a:t>DEFAULT QUESTION: Why are clinical waste, body fluids and tissue considered cleaning hazards and why do they need specific cleaning agents?</a:t>
            </a:r>
          </a:p>
          <a:p>
            <a:r>
              <a:rPr lang="en-US" sz="2800" dirty="0">
                <a:solidFill>
                  <a:schemeClr val="tx1"/>
                </a:solidFill>
              </a:rPr>
              <a:t>Because they carry infectious microorganisms and can transmit them to the person handling them while cleaning or cross contaminate other surfaces and require specific disinfection and cleaning agents.</a:t>
            </a:r>
          </a:p>
        </p:txBody>
      </p:sp>
      <p:pic>
        <p:nvPicPr>
          <p:cNvPr id="1026" name="Picture 2" descr="Certificate III In Hospitality - iVET Hospitality Workplace Education &amp;  Training">
            <a:extLst>
              <a:ext uri="{FF2B5EF4-FFF2-40B4-BE49-F238E27FC236}">
                <a16:creationId xmlns:a16="http://schemas.microsoft.com/office/drawing/2014/main" id="{52F3E5F3-EA4F-E732-2248-A3A04C82E1E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38100"/>
            <a:ext cx="1733550" cy="1026247"/>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descr="Checkmark">
            <a:extLst>
              <a:ext uri="{FF2B5EF4-FFF2-40B4-BE49-F238E27FC236}">
                <a16:creationId xmlns:a16="http://schemas.microsoft.com/office/drawing/2014/main" id="{3325AED1-BB83-C947-F514-2258EE45767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4800" y="6736349"/>
            <a:ext cx="388351" cy="388351"/>
          </a:xfrm>
          <a:prstGeom prst="rect">
            <a:avLst/>
          </a:prstGeom>
        </p:spPr>
      </p:pic>
      <p:pic>
        <p:nvPicPr>
          <p:cNvPr id="18" name="Picture 17">
            <a:extLst>
              <a:ext uri="{FF2B5EF4-FFF2-40B4-BE49-F238E27FC236}">
                <a16:creationId xmlns:a16="http://schemas.microsoft.com/office/drawing/2014/main" id="{60947D56-B834-3DF4-C1C5-B82FC32FA06B}"/>
              </a:ext>
            </a:extLst>
          </p:cNvPr>
          <p:cNvPicPr>
            <a:picLocks noChangeAspect="1"/>
          </p:cNvPicPr>
          <p:nvPr/>
        </p:nvPicPr>
        <p:blipFill>
          <a:blip r:embed="rId7"/>
          <a:stretch>
            <a:fillRect/>
          </a:stretch>
        </p:blipFill>
        <p:spPr>
          <a:xfrm>
            <a:off x="139188" y="2135952"/>
            <a:ext cx="559825" cy="5874953"/>
          </a:xfrm>
          <a:prstGeom prst="rect">
            <a:avLst/>
          </a:prstGeom>
        </p:spPr>
      </p:pic>
      <p:pic>
        <p:nvPicPr>
          <p:cNvPr id="9" name="Picture 8">
            <a:extLst>
              <a:ext uri="{FF2B5EF4-FFF2-40B4-BE49-F238E27FC236}">
                <a16:creationId xmlns:a16="http://schemas.microsoft.com/office/drawing/2014/main" id="{6911FA29-5ECC-77EB-705D-990EF3050B38}"/>
              </a:ext>
            </a:extLst>
          </p:cNvPr>
          <p:cNvPicPr>
            <a:picLocks noChangeAspect="1"/>
          </p:cNvPicPr>
          <p:nvPr/>
        </p:nvPicPr>
        <p:blipFill>
          <a:blip r:embed="rId8"/>
          <a:stretch>
            <a:fillRect/>
          </a:stretch>
        </p:blipFill>
        <p:spPr>
          <a:xfrm>
            <a:off x="678180" y="1943100"/>
            <a:ext cx="17609820" cy="1253236"/>
          </a:xfrm>
          <a:prstGeom prst="rect">
            <a:avLst/>
          </a:prstGeom>
        </p:spPr>
      </p:pic>
      <p:pic>
        <p:nvPicPr>
          <p:cNvPr id="11" name="Picture 10">
            <a:extLst>
              <a:ext uri="{FF2B5EF4-FFF2-40B4-BE49-F238E27FC236}">
                <a16:creationId xmlns:a16="http://schemas.microsoft.com/office/drawing/2014/main" id="{939DD15D-72DD-E1BD-2646-8F3570EF14F8}"/>
              </a:ext>
            </a:extLst>
          </p:cNvPr>
          <p:cNvPicPr>
            <a:picLocks noChangeAspect="1"/>
          </p:cNvPicPr>
          <p:nvPr/>
        </p:nvPicPr>
        <p:blipFill>
          <a:blip r:embed="rId8"/>
          <a:stretch>
            <a:fillRect/>
          </a:stretch>
        </p:blipFill>
        <p:spPr>
          <a:xfrm>
            <a:off x="685800" y="3624102"/>
            <a:ext cx="17609820" cy="1290100"/>
          </a:xfrm>
          <a:prstGeom prst="rect">
            <a:avLst/>
          </a:prstGeom>
        </p:spPr>
      </p:pic>
      <p:pic>
        <p:nvPicPr>
          <p:cNvPr id="12" name="Picture 11">
            <a:extLst>
              <a:ext uri="{FF2B5EF4-FFF2-40B4-BE49-F238E27FC236}">
                <a16:creationId xmlns:a16="http://schemas.microsoft.com/office/drawing/2014/main" id="{73821264-500A-7319-BC79-108E8C6DFCDD}"/>
              </a:ext>
            </a:extLst>
          </p:cNvPr>
          <p:cNvPicPr>
            <a:picLocks noChangeAspect="1"/>
          </p:cNvPicPr>
          <p:nvPr/>
        </p:nvPicPr>
        <p:blipFill>
          <a:blip r:embed="rId8"/>
          <a:stretch>
            <a:fillRect/>
          </a:stretch>
        </p:blipFill>
        <p:spPr>
          <a:xfrm>
            <a:off x="685800" y="7959802"/>
            <a:ext cx="17609820" cy="951236"/>
          </a:xfrm>
          <a:prstGeom prst="rect">
            <a:avLst/>
          </a:prstGeom>
        </p:spPr>
      </p:pic>
      <p:pic>
        <p:nvPicPr>
          <p:cNvPr id="13" name="object 14">
            <a:hlinkClick r:id="rId9" action="ppaction://hlinksldjump"/>
            <a:extLst>
              <a:ext uri="{FF2B5EF4-FFF2-40B4-BE49-F238E27FC236}">
                <a16:creationId xmlns:a16="http://schemas.microsoft.com/office/drawing/2014/main" id="{045FB3B6-AC2F-3310-A67D-4981C756A727}"/>
              </a:ext>
            </a:extLst>
          </p:cNvPr>
          <p:cNvPicPr/>
          <p:nvPr/>
        </p:nvPicPr>
        <p:blipFill>
          <a:blip r:embed="rId3" cstate="email">
            <a:extLst>
              <a:ext uri="{28A0092B-C50C-407E-A947-70E740481C1C}">
                <a14:useLocalDpi xmlns:a14="http://schemas.microsoft.com/office/drawing/2010/main"/>
              </a:ext>
            </a:extLst>
          </a:blip>
          <a:stretch>
            <a:fillRect/>
          </a:stretch>
        </p:blipFill>
        <p:spPr>
          <a:xfrm>
            <a:off x="17150423" y="9216788"/>
            <a:ext cx="942974" cy="723899"/>
          </a:xfrm>
          <a:prstGeom prst="rect">
            <a:avLst/>
          </a:prstGeom>
        </p:spPr>
      </p:pic>
    </p:spTree>
    <p:extLst>
      <p:ext uri="{BB962C8B-B14F-4D97-AF65-F5344CB8AC3E}">
        <p14:creationId xmlns:p14="http://schemas.microsoft.com/office/powerpoint/2010/main" val="147992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6999"/>
          </a:xfrm>
          <a:prstGeom prst="rect">
            <a:avLst/>
          </a:prstGeom>
        </p:spPr>
      </p:pic>
      <p:sp>
        <p:nvSpPr>
          <p:cNvPr id="3" name="object 3"/>
          <p:cNvSpPr/>
          <p:nvPr/>
        </p:nvSpPr>
        <p:spPr>
          <a:xfrm>
            <a:off x="0" y="0"/>
            <a:ext cx="18288000" cy="10287000"/>
          </a:xfrm>
          <a:custGeom>
            <a:avLst/>
            <a:gdLst/>
            <a:ahLst/>
            <a:cxnLst/>
            <a:rect l="l" t="t" r="r" b="b"/>
            <a:pathLst>
              <a:path w="18288000" h="10287000">
                <a:moveTo>
                  <a:pt x="18287999" y="10286999"/>
                </a:moveTo>
                <a:lnTo>
                  <a:pt x="0" y="10286999"/>
                </a:lnTo>
                <a:lnTo>
                  <a:pt x="0" y="0"/>
                </a:lnTo>
                <a:lnTo>
                  <a:pt x="18287999" y="0"/>
                </a:lnTo>
                <a:lnTo>
                  <a:pt x="18287999" y="10286999"/>
                </a:lnTo>
                <a:close/>
              </a:path>
            </a:pathLst>
          </a:custGeom>
          <a:solidFill>
            <a:srgbClr val="000000">
              <a:alpha val="66668"/>
            </a:srgbClr>
          </a:solidFill>
        </p:spPr>
        <p:txBody>
          <a:bodyPr wrap="square" lIns="0" tIns="0" rIns="0" bIns="0" rtlCol="0"/>
          <a:lstStyle/>
          <a:p>
            <a:endParaRPr/>
          </a:p>
        </p:txBody>
      </p:sp>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
        <p:nvSpPr>
          <p:cNvPr id="6" name="object 6"/>
          <p:cNvSpPr txBox="1"/>
          <p:nvPr/>
        </p:nvSpPr>
        <p:spPr>
          <a:xfrm>
            <a:off x="8730443" y="7115874"/>
            <a:ext cx="532765" cy="1470025"/>
          </a:xfrm>
          <a:prstGeom prst="rect">
            <a:avLst/>
          </a:prstGeom>
        </p:spPr>
        <p:txBody>
          <a:bodyPr vert="horz" wrap="square" lIns="0" tIns="15875" rIns="0" bIns="0" rtlCol="0">
            <a:spAutoFit/>
          </a:bodyPr>
          <a:lstStyle/>
          <a:p>
            <a:pPr marL="12700">
              <a:lnSpc>
                <a:spcPct val="100000"/>
              </a:lnSpc>
              <a:spcBef>
                <a:spcPts val="125"/>
              </a:spcBef>
            </a:pPr>
            <a:r>
              <a:rPr sz="9450" b="1" spc="-2805" dirty="0">
                <a:solidFill>
                  <a:srgbClr val="3DC1C6"/>
                </a:solidFill>
                <a:latin typeface="Verdana"/>
                <a:cs typeface="Verdana"/>
              </a:rPr>
              <a:t>1</a:t>
            </a:r>
            <a:endParaRPr sz="9450">
              <a:latin typeface="Verdana"/>
              <a:cs typeface="Verdana"/>
            </a:endParaRPr>
          </a:p>
        </p:txBody>
      </p:sp>
      <p:sp>
        <p:nvSpPr>
          <p:cNvPr id="7" name="object 2">
            <a:extLst>
              <a:ext uri="{FF2B5EF4-FFF2-40B4-BE49-F238E27FC236}">
                <a16:creationId xmlns:a16="http://schemas.microsoft.com/office/drawing/2014/main" id="{BE4880FF-960A-560A-33FE-91B379C8FEDE}"/>
              </a:ext>
            </a:extLst>
          </p:cNvPr>
          <p:cNvSpPr/>
          <p:nvPr/>
        </p:nvSpPr>
        <p:spPr>
          <a:xfrm>
            <a:off x="0" y="-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sp>
        <p:nvSpPr>
          <p:cNvPr id="8" name="TextBox 7">
            <a:extLst>
              <a:ext uri="{FF2B5EF4-FFF2-40B4-BE49-F238E27FC236}">
                <a16:creationId xmlns:a16="http://schemas.microsoft.com/office/drawing/2014/main" id="{3F5F7667-DC6B-12C3-EB91-9C7569F6F64D}"/>
              </a:ext>
            </a:extLst>
          </p:cNvPr>
          <p:cNvSpPr txBox="1"/>
          <p:nvPr/>
        </p:nvSpPr>
        <p:spPr>
          <a:xfrm>
            <a:off x="2252808" y="71334"/>
            <a:ext cx="14020800" cy="923330"/>
          </a:xfrm>
          <a:prstGeom prst="rect">
            <a:avLst/>
          </a:prstGeom>
          <a:noFill/>
        </p:spPr>
        <p:txBody>
          <a:bodyPr wrap="square" rtlCol="0">
            <a:spAutoFit/>
          </a:bodyPr>
          <a:lstStyle/>
          <a:p>
            <a:r>
              <a:rPr lang="en-US" sz="5400" dirty="0"/>
              <a:t>Assessment 1 Knowledge Questions </a:t>
            </a:r>
            <a:endParaRPr lang="en-AU" sz="5400" dirty="0"/>
          </a:p>
        </p:txBody>
      </p:sp>
      <p:sp>
        <p:nvSpPr>
          <p:cNvPr id="10" name="TextBox 9">
            <a:extLst>
              <a:ext uri="{FF2B5EF4-FFF2-40B4-BE49-F238E27FC236}">
                <a16:creationId xmlns:a16="http://schemas.microsoft.com/office/drawing/2014/main" id="{38350643-DCEF-1CAC-E902-3B20BED5AD43}"/>
              </a:ext>
            </a:extLst>
          </p:cNvPr>
          <p:cNvSpPr txBox="1"/>
          <p:nvPr/>
        </p:nvSpPr>
        <p:spPr>
          <a:xfrm>
            <a:off x="838200" y="1028700"/>
            <a:ext cx="17449800" cy="954107"/>
          </a:xfrm>
          <a:prstGeom prst="rect">
            <a:avLst/>
          </a:prstGeom>
          <a:noFill/>
        </p:spPr>
        <p:txBody>
          <a:bodyPr wrap="square" rtlCol="0">
            <a:spAutoFit/>
          </a:bodyPr>
          <a:lstStyle/>
          <a:p>
            <a:r>
              <a:rPr lang="en-US" sz="2800" dirty="0">
                <a:solidFill>
                  <a:srgbClr val="0070C0"/>
                </a:solidFill>
              </a:rPr>
              <a:t>13. For each of the following cleaning hazards outline one potential risk.</a:t>
            </a:r>
          </a:p>
          <a:p>
            <a:endParaRPr lang="en-US" sz="2800" dirty="0">
              <a:solidFill>
                <a:schemeClr val="tx1"/>
              </a:solidFill>
            </a:endParaRPr>
          </a:p>
        </p:txBody>
      </p:sp>
      <p:pic>
        <p:nvPicPr>
          <p:cNvPr id="1026" name="Picture 2" descr="Certificate III In Hospitality - iVET Hospitality Workplace Education &amp;  Training">
            <a:extLst>
              <a:ext uri="{FF2B5EF4-FFF2-40B4-BE49-F238E27FC236}">
                <a16:creationId xmlns:a16="http://schemas.microsoft.com/office/drawing/2014/main" id="{52F3E5F3-EA4F-E732-2248-A3A04C82E1E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38100"/>
            <a:ext cx="1733550" cy="102624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 12">
            <a:extLst>
              <a:ext uri="{FF2B5EF4-FFF2-40B4-BE49-F238E27FC236}">
                <a16:creationId xmlns:a16="http://schemas.microsoft.com/office/drawing/2014/main" id="{D688616B-B399-C2A4-F26E-13BDD1AF7DDB}"/>
              </a:ext>
            </a:extLst>
          </p:cNvPr>
          <p:cNvGraphicFramePr>
            <a:graphicFrameLocks noGrp="1"/>
          </p:cNvGraphicFramePr>
          <p:nvPr>
            <p:extLst>
              <p:ext uri="{D42A27DB-BD31-4B8C-83A1-F6EECF244321}">
                <p14:modId xmlns:p14="http://schemas.microsoft.com/office/powerpoint/2010/main" val="2610667059"/>
              </p:ext>
            </p:extLst>
          </p:nvPr>
        </p:nvGraphicFramePr>
        <p:xfrm>
          <a:off x="866775" y="1731581"/>
          <a:ext cx="17383126" cy="5181600"/>
        </p:xfrm>
        <a:graphic>
          <a:graphicData uri="http://schemas.openxmlformats.org/drawingml/2006/table">
            <a:tbl>
              <a:tblPr firstRow="1" bandRow="1">
                <a:tableStyleId>{5C22544A-7EE6-4342-B048-85BDC9FD1C3A}</a:tableStyleId>
              </a:tblPr>
              <a:tblGrid>
                <a:gridCol w="8691563">
                  <a:extLst>
                    <a:ext uri="{9D8B030D-6E8A-4147-A177-3AD203B41FA5}">
                      <a16:colId xmlns:a16="http://schemas.microsoft.com/office/drawing/2014/main" val="3028394289"/>
                    </a:ext>
                  </a:extLst>
                </a:gridCol>
                <a:gridCol w="8691563">
                  <a:extLst>
                    <a:ext uri="{9D8B030D-6E8A-4147-A177-3AD203B41FA5}">
                      <a16:colId xmlns:a16="http://schemas.microsoft.com/office/drawing/2014/main" val="3850244190"/>
                    </a:ext>
                  </a:extLst>
                </a:gridCol>
              </a:tblGrid>
              <a:tr h="169630">
                <a:tc>
                  <a:txBody>
                    <a:bodyPr/>
                    <a:lstStyle/>
                    <a:p>
                      <a:r>
                        <a:rPr lang="en-US" sz="2800" dirty="0">
                          <a:solidFill>
                            <a:srgbClr val="0070C0"/>
                          </a:solidFill>
                        </a:rPr>
                        <a:t>Cleaning Hazard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solidFill>
                            <a:srgbClr val="0070C0"/>
                          </a:solidFill>
                        </a:rPr>
                        <a:t>Risk</a:t>
                      </a:r>
                      <a:endParaRPr lang="en-AU" sz="28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3223439"/>
                  </a:ext>
                </a:extLst>
              </a:tr>
              <a:tr h="370840">
                <a:tc>
                  <a:txBody>
                    <a:bodyPr/>
                    <a:lstStyle/>
                    <a:p>
                      <a:r>
                        <a:rPr lang="en-US" sz="2800" dirty="0">
                          <a:solidFill>
                            <a:srgbClr val="0070C0"/>
                          </a:solidFill>
                        </a:rPr>
                        <a:t>Slippery surfaces</a:t>
                      </a:r>
                      <a:endParaRPr lang="en-AU" sz="28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solidFill>
                            <a:schemeClr val="tx1"/>
                          </a:solidFill>
                        </a:rPr>
                        <a:t>Risk of falls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1068109"/>
                  </a:ext>
                </a:extLst>
              </a:tr>
              <a:tr h="370840">
                <a:tc>
                  <a:txBody>
                    <a:bodyPr/>
                    <a:lstStyle/>
                    <a:p>
                      <a:r>
                        <a:rPr lang="en-US" sz="2800" dirty="0">
                          <a:solidFill>
                            <a:srgbClr val="0070C0"/>
                          </a:solidFill>
                        </a:rPr>
                        <a:t>High bacteria growth</a:t>
                      </a:r>
                      <a:endParaRPr lang="en-AU" sz="28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solidFill>
                            <a:schemeClr val="tx1"/>
                          </a:solidFill>
                        </a:rPr>
                        <a:t>Risk of infection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0250069"/>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dirty="0">
                          <a:solidFill>
                            <a:srgbClr val="0070C0"/>
                          </a:solidFill>
                        </a:rPr>
                        <a:t>Client’s cleaning chemical mixtures</a:t>
                      </a:r>
                      <a:endParaRPr lang="en-AU" sz="28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dirty="0">
                          <a:solidFill>
                            <a:schemeClr val="tx1"/>
                          </a:solidFill>
                        </a:rPr>
                        <a:t>Cleaning procedures are not followed</a:t>
                      </a:r>
                      <a:endParaRPr lang="en-AU"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4555518"/>
                  </a:ext>
                </a:extLst>
              </a:tr>
              <a:tr h="370840">
                <a:tc>
                  <a:txBody>
                    <a:bodyPr/>
                    <a:lstStyle/>
                    <a:p>
                      <a:r>
                        <a:rPr lang="en-US" sz="2800" dirty="0" err="1">
                          <a:solidFill>
                            <a:srgbClr val="0070C0"/>
                          </a:solidFill>
                        </a:rPr>
                        <a:t>Unlabelled</a:t>
                      </a:r>
                      <a:r>
                        <a:rPr lang="en-US" sz="2800" dirty="0">
                          <a:solidFill>
                            <a:srgbClr val="0070C0"/>
                          </a:solidFill>
                        </a:rPr>
                        <a:t> cleaning chemical containers</a:t>
                      </a:r>
                      <a:endParaRPr lang="en-AU" sz="28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t>Improper handling or chemicals due to miss labelling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8278522"/>
                  </a:ext>
                </a:extLst>
              </a:tr>
              <a:tr h="370840">
                <a:tc>
                  <a:txBody>
                    <a:bodyPr/>
                    <a:lstStyle/>
                    <a:p>
                      <a:r>
                        <a:rPr lang="en-US" sz="2800" dirty="0">
                          <a:solidFill>
                            <a:srgbClr val="0070C0"/>
                          </a:solidFill>
                        </a:rPr>
                        <a:t>Allergic reactions</a:t>
                      </a:r>
                      <a:endParaRPr lang="en-AU" sz="28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t>Risk of Allergic reaction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7388132"/>
                  </a:ext>
                </a:extLst>
              </a:tr>
              <a:tr h="370840">
                <a:tc>
                  <a:txBody>
                    <a:bodyPr/>
                    <a:lstStyle/>
                    <a:p>
                      <a:r>
                        <a:rPr lang="en-US" sz="2800" dirty="0">
                          <a:solidFill>
                            <a:srgbClr val="0070C0"/>
                          </a:solidFill>
                        </a:rPr>
                        <a:t>Broken Glass</a:t>
                      </a:r>
                      <a:endParaRPr lang="en-AU" sz="28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t>Risk of cuts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0512073"/>
                  </a:ext>
                </a:extLst>
              </a:tr>
              <a:tr h="370840">
                <a:tc>
                  <a:txBody>
                    <a:bodyPr/>
                    <a:lstStyle/>
                    <a:p>
                      <a:r>
                        <a:rPr lang="en-US" sz="2800" dirty="0">
                          <a:solidFill>
                            <a:srgbClr val="0070C0"/>
                          </a:solidFill>
                        </a:rPr>
                        <a:t>High bacteria growth</a:t>
                      </a:r>
                      <a:endParaRPr lang="en-AU" sz="28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t>Risk of infection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9397044"/>
                  </a:ext>
                </a:extLst>
              </a:tr>
              <a:tr h="370840">
                <a:tc>
                  <a:txBody>
                    <a:bodyPr/>
                    <a:lstStyle/>
                    <a:p>
                      <a:r>
                        <a:rPr lang="en-US" sz="2800" dirty="0">
                          <a:solidFill>
                            <a:srgbClr val="0070C0"/>
                          </a:solidFill>
                        </a:rPr>
                        <a:t>Needle stick injury</a:t>
                      </a:r>
                      <a:endParaRPr lang="en-AU" sz="28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t>Risk of infection from cross contamination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7628368"/>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dirty="0">
                          <a:solidFill>
                            <a:srgbClr val="0070C0"/>
                          </a:solidFill>
                        </a:rPr>
                        <a:t>Loose electrical fittings</a:t>
                      </a:r>
                      <a:endParaRPr lang="en-AU" sz="28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dirty="0"/>
                        <a:t>Risk of electrocution and tripping hazard</a:t>
                      </a:r>
                      <a:endParaRPr lang="en-AU"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2837086"/>
                  </a:ext>
                </a:extLst>
              </a:tr>
            </a:tbl>
          </a:graphicData>
        </a:graphic>
      </p:graphicFrame>
      <p:pic>
        <p:nvPicPr>
          <p:cNvPr id="15" name="Picture 14">
            <a:extLst>
              <a:ext uri="{FF2B5EF4-FFF2-40B4-BE49-F238E27FC236}">
                <a16:creationId xmlns:a16="http://schemas.microsoft.com/office/drawing/2014/main" id="{7B7F49EB-7200-5F06-8FBD-427AD40A60D3}"/>
              </a:ext>
            </a:extLst>
          </p:cNvPr>
          <p:cNvPicPr>
            <a:picLocks noChangeAspect="1"/>
          </p:cNvPicPr>
          <p:nvPr/>
        </p:nvPicPr>
        <p:blipFill>
          <a:blip r:embed="rId5"/>
          <a:stretch>
            <a:fillRect/>
          </a:stretch>
        </p:blipFill>
        <p:spPr>
          <a:xfrm>
            <a:off x="9601200" y="2324100"/>
            <a:ext cx="8622044" cy="4552588"/>
          </a:xfrm>
          <a:prstGeom prst="rect">
            <a:avLst/>
          </a:prstGeom>
        </p:spPr>
      </p:pic>
      <p:pic>
        <p:nvPicPr>
          <p:cNvPr id="4" name="object 14">
            <a:hlinkClick r:id="rId6" action="ppaction://hlinksldjump"/>
            <a:extLst>
              <a:ext uri="{FF2B5EF4-FFF2-40B4-BE49-F238E27FC236}">
                <a16:creationId xmlns:a16="http://schemas.microsoft.com/office/drawing/2014/main" id="{3D2C5AE0-AFD1-1F70-EB23-2743232EC9CD}"/>
              </a:ext>
            </a:extLst>
          </p:cNvPr>
          <p:cNvPicPr/>
          <p:nvPr/>
        </p:nvPicPr>
        <p:blipFill>
          <a:blip r:embed="rId3" cstate="email">
            <a:extLst>
              <a:ext uri="{28A0092B-C50C-407E-A947-70E740481C1C}">
                <a14:useLocalDpi xmlns:a14="http://schemas.microsoft.com/office/drawing/2010/main"/>
              </a:ext>
            </a:extLst>
          </a:blip>
          <a:stretch>
            <a:fillRect/>
          </a:stretch>
        </p:blipFill>
        <p:spPr>
          <a:xfrm>
            <a:off x="17150423" y="9216788"/>
            <a:ext cx="942974" cy="723899"/>
          </a:xfrm>
          <a:prstGeom prst="rect">
            <a:avLst/>
          </a:prstGeom>
        </p:spPr>
      </p:pic>
    </p:spTree>
    <p:extLst>
      <p:ext uri="{BB962C8B-B14F-4D97-AF65-F5344CB8AC3E}">
        <p14:creationId xmlns:p14="http://schemas.microsoft.com/office/powerpoint/2010/main" val="179444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6999"/>
          </a:xfrm>
          <a:prstGeom prst="rect">
            <a:avLst/>
          </a:prstGeom>
        </p:spPr>
      </p:pic>
      <p:sp>
        <p:nvSpPr>
          <p:cNvPr id="3" name="object 3"/>
          <p:cNvSpPr/>
          <p:nvPr/>
        </p:nvSpPr>
        <p:spPr>
          <a:xfrm>
            <a:off x="0" y="0"/>
            <a:ext cx="18288000" cy="10287000"/>
          </a:xfrm>
          <a:custGeom>
            <a:avLst/>
            <a:gdLst/>
            <a:ahLst/>
            <a:cxnLst/>
            <a:rect l="l" t="t" r="r" b="b"/>
            <a:pathLst>
              <a:path w="18288000" h="10287000">
                <a:moveTo>
                  <a:pt x="18287999" y="10286999"/>
                </a:moveTo>
                <a:lnTo>
                  <a:pt x="0" y="10286999"/>
                </a:lnTo>
                <a:lnTo>
                  <a:pt x="0" y="0"/>
                </a:lnTo>
                <a:lnTo>
                  <a:pt x="18287999" y="0"/>
                </a:lnTo>
                <a:lnTo>
                  <a:pt x="18287999" y="10286999"/>
                </a:lnTo>
                <a:close/>
              </a:path>
            </a:pathLst>
          </a:custGeom>
          <a:solidFill>
            <a:srgbClr val="000000">
              <a:alpha val="66668"/>
            </a:srgbClr>
          </a:solidFill>
        </p:spPr>
        <p:txBody>
          <a:bodyPr wrap="square" lIns="0" tIns="0" rIns="0" bIns="0" rtlCol="0"/>
          <a:lstStyle/>
          <a:p>
            <a:endParaRPr/>
          </a:p>
        </p:txBody>
      </p:sp>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
        <p:nvSpPr>
          <p:cNvPr id="6" name="object 6"/>
          <p:cNvSpPr txBox="1"/>
          <p:nvPr/>
        </p:nvSpPr>
        <p:spPr>
          <a:xfrm>
            <a:off x="8730443" y="7115874"/>
            <a:ext cx="532765" cy="1470025"/>
          </a:xfrm>
          <a:prstGeom prst="rect">
            <a:avLst/>
          </a:prstGeom>
        </p:spPr>
        <p:txBody>
          <a:bodyPr vert="horz" wrap="square" lIns="0" tIns="15875" rIns="0" bIns="0" rtlCol="0">
            <a:spAutoFit/>
          </a:bodyPr>
          <a:lstStyle/>
          <a:p>
            <a:pPr marL="12700">
              <a:lnSpc>
                <a:spcPct val="100000"/>
              </a:lnSpc>
              <a:spcBef>
                <a:spcPts val="125"/>
              </a:spcBef>
            </a:pPr>
            <a:r>
              <a:rPr sz="9450" b="1" spc="-2805" dirty="0">
                <a:solidFill>
                  <a:srgbClr val="3DC1C6"/>
                </a:solidFill>
                <a:latin typeface="Verdana"/>
                <a:cs typeface="Verdana"/>
              </a:rPr>
              <a:t>1</a:t>
            </a:r>
            <a:endParaRPr sz="9450">
              <a:latin typeface="Verdana"/>
              <a:cs typeface="Verdana"/>
            </a:endParaRPr>
          </a:p>
        </p:txBody>
      </p:sp>
      <p:sp>
        <p:nvSpPr>
          <p:cNvPr id="7" name="object 2">
            <a:extLst>
              <a:ext uri="{FF2B5EF4-FFF2-40B4-BE49-F238E27FC236}">
                <a16:creationId xmlns:a16="http://schemas.microsoft.com/office/drawing/2014/main" id="{BE4880FF-960A-560A-33FE-91B379C8FEDE}"/>
              </a:ext>
            </a:extLst>
          </p:cNvPr>
          <p:cNvSpPr/>
          <p:nvPr/>
        </p:nvSpPr>
        <p:spPr>
          <a:xfrm>
            <a:off x="0" y="-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dirty="0"/>
          </a:p>
        </p:txBody>
      </p:sp>
      <p:sp>
        <p:nvSpPr>
          <p:cNvPr id="8" name="TextBox 7">
            <a:extLst>
              <a:ext uri="{FF2B5EF4-FFF2-40B4-BE49-F238E27FC236}">
                <a16:creationId xmlns:a16="http://schemas.microsoft.com/office/drawing/2014/main" id="{3F5F7667-DC6B-12C3-EB91-9C7569F6F64D}"/>
              </a:ext>
            </a:extLst>
          </p:cNvPr>
          <p:cNvSpPr txBox="1"/>
          <p:nvPr/>
        </p:nvSpPr>
        <p:spPr>
          <a:xfrm>
            <a:off x="2252808" y="-114300"/>
            <a:ext cx="14020800" cy="923330"/>
          </a:xfrm>
          <a:prstGeom prst="rect">
            <a:avLst/>
          </a:prstGeom>
          <a:noFill/>
        </p:spPr>
        <p:txBody>
          <a:bodyPr wrap="square" rtlCol="0">
            <a:spAutoFit/>
          </a:bodyPr>
          <a:lstStyle/>
          <a:p>
            <a:r>
              <a:rPr lang="en-US" sz="5400" dirty="0"/>
              <a:t>Assessment 1 Knowledge Questions </a:t>
            </a:r>
            <a:endParaRPr lang="en-AU" sz="5400" dirty="0"/>
          </a:p>
        </p:txBody>
      </p:sp>
      <p:pic>
        <p:nvPicPr>
          <p:cNvPr id="1026" name="Picture 2" descr="Certificate III In Hospitality - iVET Hospitality Workplace Education &amp;  Training">
            <a:extLst>
              <a:ext uri="{FF2B5EF4-FFF2-40B4-BE49-F238E27FC236}">
                <a16:creationId xmlns:a16="http://schemas.microsoft.com/office/drawing/2014/main" id="{52F3E5F3-EA4F-E732-2248-A3A04C82E1E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38100"/>
            <a:ext cx="1733550" cy="1026247"/>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descr="Checkmark">
            <a:extLst>
              <a:ext uri="{FF2B5EF4-FFF2-40B4-BE49-F238E27FC236}">
                <a16:creationId xmlns:a16="http://schemas.microsoft.com/office/drawing/2014/main" id="{3325AED1-BB83-C947-F514-2258EE45767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4800" y="6743700"/>
            <a:ext cx="388351" cy="388351"/>
          </a:xfrm>
          <a:prstGeom prst="rect">
            <a:avLst/>
          </a:prstGeom>
        </p:spPr>
      </p:pic>
      <p:pic>
        <p:nvPicPr>
          <p:cNvPr id="18" name="Picture 17">
            <a:extLst>
              <a:ext uri="{FF2B5EF4-FFF2-40B4-BE49-F238E27FC236}">
                <a16:creationId xmlns:a16="http://schemas.microsoft.com/office/drawing/2014/main" id="{60947D56-B834-3DF4-C1C5-B82FC32FA06B}"/>
              </a:ext>
            </a:extLst>
          </p:cNvPr>
          <p:cNvPicPr>
            <a:picLocks noChangeAspect="1"/>
          </p:cNvPicPr>
          <p:nvPr/>
        </p:nvPicPr>
        <p:blipFill>
          <a:blip r:embed="rId7"/>
          <a:stretch>
            <a:fillRect/>
          </a:stretch>
        </p:blipFill>
        <p:spPr>
          <a:xfrm>
            <a:off x="133326" y="1714500"/>
            <a:ext cx="559825" cy="5874953"/>
          </a:xfrm>
          <a:prstGeom prst="rect">
            <a:avLst/>
          </a:prstGeom>
        </p:spPr>
      </p:pic>
      <p:sp>
        <p:nvSpPr>
          <p:cNvPr id="10" name="TextBox 9">
            <a:extLst>
              <a:ext uri="{FF2B5EF4-FFF2-40B4-BE49-F238E27FC236}">
                <a16:creationId xmlns:a16="http://schemas.microsoft.com/office/drawing/2014/main" id="{38350643-DCEF-1CAC-E902-3B20BED5AD43}"/>
              </a:ext>
            </a:extLst>
          </p:cNvPr>
          <p:cNvSpPr txBox="1"/>
          <p:nvPr/>
        </p:nvSpPr>
        <p:spPr>
          <a:xfrm>
            <a:off x="838200" y="647700"/>
            <a:ext cx="17449800" cy="9571851"/>
          </a:xfrm>
          <a:prstGeom prst="rect">
            <a:avLst/>
          </a:prstGeom>
          <a:noFill/>
        </p:spPr>
        <p:txBody>
          <a:bodyPr wrap="square" rtlCol="0">
            <a:spAutoFit/>
          </a:bodyPr>
          <a:lstStyle/>
          <a:p>
            <a:r>
              <a:rPr lang="en-US" sz="2800" dirty="0">
                <a:solidFill>
                  <a:srgbClr val="0070C0"/>
                </a:solidFill>
              </a:rPr>
              <a:t>14. Proved one (1) example of a sharp surface other than a needle.</a:t>
            </a:r>
          </a:p>
          <a:p>
            <a:r>
              <a:rPr lang="en-US" sz="2800" dirty="0">
                <a:solidFill>
                  <a:schemeClr val="tx1"/>
                </a:solidFill>
              </a:rPr>
              <a:t>• Scalpel</a:t>
            </a:r>
          </a:p>
          <a:p>
            <a:r>
              <a:rPr lang="en-US" sz="2800" dirty="0">
                <a:solidFill>
                  <a:schemeClr val="tx1"/>
                </a:solidFill>
              </a:rPr>
              <a:t>• Broken Glass</a:t>
            </a:r>
          </a:p>
          <a:p>
            <a:r>
              <a:rPr lang="en-US" sz="2800" dirty="0">
                <a:solidFill>
                  <a:schemeClr val="tx1"/>
                </a:solidFill>
              </a:rPr>
              <a:t>• Broken Equipment</a:t>
            </a:r>
          </a:p>
          <a:p>
            <a:r>
              <a:rPr lang="en-US" sz="2800" dirty="0">
                <a:solidFill>
                  <a:srgbClr val="0070C0"/>
                </a:solidFill>
              </a:rPr>
              <a:t>15. Explain the difference between chemicals mixed on the job or premixed.</a:t>
            </a:r>
          </a:p>
          <a:p>
            <a:r>
              <a:rPr lang="en-US" sz="2800" dirty="0">
                <a:solidFill>
                  <a:schemeClr val="tx1"/>
                </a:solidFill>
              </a:rPr>
              <a:t>Mixing chemicals on the job involves combining different chemicals to create a specific solution or product. Whereas pre-mixed chemicals are those that are already mixed and packaged before they are used.</a:t>
            </a:r>
          </a:p>
          <a:p>
            <a:r>
              <a:rPr lang="en-US" sz="2800" dirty="0">
                <a:solidFill>
                  <a:srgbClr val="0070C0"/>
                </a:solidFill>
              </a:rPr>
              <a:t>16. What is a benefit of using a neutral pH detergent?</a:t>
            </a:r>
          </a:p>
          <a:p>
            <a:r>
              <a:rPr lang="en-US" sz="2800" dirty="0">
                <a:solidFill>
                  <a:schemeClr val="tx1"/>
                </a:solidFill>
              </a:rPr>
              <a:t>• It’s gentle on the environment.</a:t>
            </a:r>
          </a:p>
          <a:p>
            <a:r>
              <a:rPr lang="en-US" sz="2800" dirty="0">
                <a:solidFill>
                  <a:schemeClr val="tx1"/>
                </a:solidFill>
              </a:rPr>
              <a:t>• It can be used on delicate surfaces.</a:t>
            </a:r>
          </a:p>
          <a:p>
            <a:r>
              <a:rPr lang="en-US" sz="2800" dirty="0">
                <a:solidFill>
                  <a:srgbClr val="0070C0"/>
                </a:solidFill>
              </a:rPr>
              <a:t>17. What active ingredient is in an acidic cleaner?</a:t>
            </a:r>
          </a:p>
          <a:p>
            <a:r>
              <a:rPr lang="en-US" sz="2800" dirty="0">
                <a:solidFill>
                  <a:srgbClr val="0070C0"/>
                </a:solidFill>
              </a:rPr>
              <a:t>a) Hydrochloric acid</a:t>
            </a:r>
          </a:p>
          <a:p>
            <a:r>
              <a:rPr lang="en-US" sz="2800" dirty="0">
                <a:solidFill>
                  <a:srgbClr val="0070C0"/>
                </a:solidFill>
              </a:rPr>
              <a:t>b) Phosphoric acid</a:t>
            </a:r>
          </a:p>
          <a:p>
            <a:r>
              <a:rPr lang="en-US" sz="2800" dirty="0">
                <a:solidFill>
                  <a:srgbClr val="0070C0"/>
                </a:solidFill>
              </a:rPr>
              <a:t>c) Sulfuric acid</a:t>
            </a:r>
          </a:p>
          <a:p>
            <a:r>
              <a:rPr lang="en-US" sz="2800" dirty="0">
                <a:solidFill>
                  <a:srgbClr val="0070C0"/>
                </a:solidFill>
              </a:rPr>
              <a:t>d) All of the above</a:t>
            </a:r>
          </a:p>
          <a:p>
            <a:r>
              <a:rPr lang="en-US" sz="2800" dirty="0">
                <a:solidFill>
                  <a:srgbClr val="0070C0"/>
                </a:solidFill>
              </a:rPr>
              <a:t>DEFAULT QUESTION: Name one (1) active ingredient in an acidic cleaner.</a:t>
            </a:r>
          </a:p>
          <a:p>
            <a:r>
              <a:rPr lang="en-US" sz="2800" dirty="0">
                <a:solidFill>
                  <a:schemeClr val="tx1"/>
                </a:solidFill>
              </a:rPr>
              <a:t>• Hydrochloric acid</a:t>
            </a:r>
          </a:p>
          <a:p>
            <a:r>
              <a:rPr lang="en-US" sz="2800" dirty="0">
                <a:solidFill>
                  <a:schemeClr val="tx1"/>
                </a:solidFill>
              </a:rPr>
              <a:t>• Phosphoric acid</a:t>
            </a:r>
          </a:p>
          <a:p>
            <a:r>
              <a:rPr lang="en-US" sz="2800" dirty="0">
                <a:solidFill>
                  <a:schemeClr val="tx1"/>
                </a:solidFill>
              </a:rPr>
              <a:t>• Sulfuric acid</a:t>
            </a:r>
          </a:p>
          <a:p>
            <a:r>
              <a:rPr lang="en-US" sz="2800" dirty="0">
                <a:solidFill>
                  <a:srgbClr val="0070C0"/>
                </a:solidFill>
              </a:rPr>
              <a:t>18. How does graffiti remover work?</a:t>
            </a:r>
          </a:p>
          <a:p>
            <a:r>
              <a:rPr lang="en-US" sz="2800" dirty="0">
                <a:solidFill>
                  <a:schemeClr val="tx1"/>
                </a:solidFill>
              </a:rPr>
              <a:t>Graffiti removers contain powerful chemicals that are designed to break down and dissolve the paint or ink used in the graffiti, making it easier to remove with a scrub brush or pressure washer.</a:t>
            </a:r>
          </a:p>
        </p:txBody>
      </p:sp>
      <p:pic>
        <p:nvPicPr>
          <p:cNvPr id="13" name="Picture 12">
            <a:extLst>
              <a:ext uri="{FF2B5EF4-FFF2-40B4-BE49-F238E27FC236}">
                <a16:creationId xmlns:a16="http://schemas.microsoft.com/office/drawing/2014/main" id="{E2C4F135-F294-D850-9DA5-EB2018BD1A3F}"/>
              </a:ext>
            </a:extLst>
          </p:cNvPr>
          <p:cNvPicPr>
            <a:picLocks noChangeAspect="1"/>
          </p:cNvPicPr>
          <p:nvPr/>
        </p:nvPicPr>
        <p:blipFill>
          <a:blip r:embed="rId8"/>
          <a:stretch>
            <a:fillRect/>
          </a:stretch>
        </p:blipFill>
        <p:spPr>
          <a:xfrm>
            <a:off x="685800" y="1181100"/>
            <a:ext cx="17609820" cy="1219200"/>
          </a:xfrm>
          <a:prstGeom prst="rect">
            <a:avLst/>
          </a:prstGeom>
        </p:spPr>
      </p:pic>
      <p:pic>
        <p:nvPicPr>
          <p:cNvPr id="14" name="Picture 13">
            <a:extLst>
              <a:ext uri="{FF2B5EF4-FFF2-40B4-BE49-F238E27FC236}">
                <a16:creationId xmlns:a16="http://schemas.microsoft.com/office/drawing/2014/main" id="{8C509A13-B831-0043-2DEA-A1248D8B0FB3}"/>
              </a:ext>
            </a:extLst>
          </p:cNvPr>
          <p:cNvPicPr>
            <a:picLocks noChangeAspect="1"/>
          </p:cNvPicPr>
          <p:nvPr/>
        </p:nvPicPr>
        <p:blipFill>
          <a:blip r:embed="rId8"/>
          <a:stretch>
            <a:fillRect/>
          </a:stretch>
        </p:blipFill>
        <p:spPr>
          <a:xfrm>
            <a:off x="685800" y="2781300"/>
            <a:ext cx="17609820" cy="932293"/>
          </a:xfrm>
          <a:prstGeom prst="rect">
            <a:avLst/>
          </a:prstGeom>
        </p:spPr>
      </p:pic>
      <p:pic>
        <p:nvPicPr>
          <p:cNvPr id="15" name="Picture 14">
            <a:extLst>
              <a:ext uri="{FF2B5EF4-FFF2-40B4-BE49-F238E27FC236}">
                <a16:creationId xmlns:a16="http://schemas.microsoft.com/office/drawing/2014/main" id="{1660760E-63BB-3461-7F2D-A04DB2B2C0F3}"/>
              </a:ext>
            </a:extLst>
          </p:cNvPr>
          <p:cNvPicPr>
            <a:picLocks noChangeAspect="1"/>
          </p:cNvPicPr>
          <p:nvPr/>
        </p:nvPicPr>
        <p:blipFill>
          <a:blip r:embed="rId8"/>
          <a:stretch>
            <a:fillRect/>
          </a:stretch>
        </p:blipFill>
        <p:spPr>
          <a:xfrm>
            <a:off x="685800" y="4119169"/>
            <a:ext cx="17609820" cy="871931"/>
          </a:xfrm>
          <a:prstGeom prst="rect">
            <a:avLst/>
          </a:prstGeom>
        </p:spPr>
      </p:pic>
      <p:pic>
        <p:nvPicPr>
          <p:cNvPr id="16" name="Picture 15">
            <a:extLst>
              <a:ext uri="{FF2B5EF4-FFF2-40B4-BE49-F238E27FC236}">
                <a16:creationId xmlns:a16="http://schemas.microsoft.com/office/drawing/2014/main" id="{F37CC9B0-A8C6-0AD2-3133-A5205EC2C816}"/>
              </a:ext>
            </a:extLst>
          </p:cNvPr>
          <p:cNvPicPr>
            <a:picLocks noChangeAspect="1"/>
          </p:cNvPicPr>
          <p:nvPr/>
        </p:nvPicPr>
        <p:blipFill>
          <a:blip r:embed="rId8"/>
          <a:stretch>
            <a:fillRect/>
          </a:stretch>
        </p:blipFill>
        <p:spPr>
          <a:xfrm>
            <a:off x="678180" y="7538952"/>
            <a:ext cx="17609820" cy="1203841"/>
          </a:xfrm>
          <a:prstGeom prst="rect">
            <a:avLst/>
          </a:prstGeom>
        </p:spPr>
      </p:pic>
      <p:pic>
        <p:nvPicPr>
          <p:cNvPr id="17" name="Picture 16">
            <a:extLst>
              <a:ext uri="{FF2B5EF4-FFF2-40B4-BE49-F238E27FC236}">
                <a16:creationId xmlns:a16="http://schemas.microsoft.com/office/drawing/2014/main" id="{AE62AC86-E67D-6E38-E3B6-2FF134456A77}"/>
              </a:ext>
            </a:extLst>
          </p:cNvPr>
          <p:cNvPicPr>
            <a:picLocks noChangeAspect="1"/>
          </p:cNvPicPr>
          <p:nvPr/>
        </p:nvPicPr>
        <p:blipFill>
          <a:blip r:embed="rId8"/>
          <a:stretch>
            <a:fillRect/>
          </a:stretch>
        </p:blipFill>
        <p:spPr>
          <a:xfrm>
            <a:off x="678180" y="9290227"/>
            <a:ext cx="17609820" cy="871931"/>
          </a:xfrm>
          <a:prstGeom prst="rect">
            <a:avLst/>
          </a:prstGeom>
        </p:spPr>
      </p:pic>
      <p:pic>
        <p:nvPicPr>
          <p:cNvPr id="9" name="object 14">
            <a:hlinkClick r:id="rId9" action="ppaction://hlinksldjump"/>
            <a:extLst>
              <a:ext uri="{FF2B5EF4-FFF2-40B4-BE49-F238E27FC236}">
                <a16:creationId xmlns:a16="http://schemas.microsoft.com/office/drawing/2014/main" id="{05B52476-5430-993A-9072-CAE1B292F41F}"/>
              </a:ext>
            </a:extLst>
          </p:cNvPr>
          <p:cNvPicPr/>
          <p:nvPr/>
        </p:nvPicPr>
        <p:blipFill>
          <a:blip r:embed="rId3" cstate="email">
            <a:extLst>
              <a:ext uri="{28A0092B-C50C-407E-A947-70E740481C1C}">
                <a14:useLocalDpi xmlns:a14="http://schemas.microsoft.com/office/drawing/2010/main"/>
              </a:ext>
            </a:extLst>
          </a:blip>
          <a:stretch>
            <a:fillRect/>
          </a:stretch>
        </p:blipFill>
        <p:spPr>
          <a:xfrm>
            <a:off x="17150423" y="9216788"/>
            <a:ext cx="942974" cy="723899"/>
          </a:xfrm>
          <a:prstGeom prst="rect">
            <a:avLst/>
          </a:prstGeom>
        </p:spPr>
      </p:pic>
    </p:spTree>
    <p:extLst>
      <p:ext uri="{BB962C8B-B14F-4D97-AF65-F5344CB8AC3E}">
        <p14:creationId xmlns:p14="http://schemas.microsoft.com/office/powerpoint/2010/main" val="194419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6999"/>
          </a:xfrm>
          <a:prstGeom prst="rect">
            <a:avLst/>
          </a:prstGeom>
        </p:spPr>
      </p:pic>
      <p:sp>
        <p:nvSpPr>
          <p:cNvPr id="3" name="object 3"/>
          <p:cNvSpPr/>
          <p:nvPr/>
        </p:nvSpPr>
        <p:spPr>
          <a:xfrm>
            <a:off x="0" y="0"/>
            <a:ext cx="18288000" cy="10287000"/>
          </a:xfrm>
          <a:custGeom>
            <a:avLst/>
            <a:gdLst/>
            <a:ahLst/>
            <a:cxnLst/>
            <a:rect l="l" t="t" r="r" b="b"/>
            <a:pathLst>
              <a:path w="18288000" h="10287000">
                <a:moveTo>
                  <a:pt x="18287999" y="10286999"/>
                </a:moveTo>
                <a:lnTo>
                  <a:pt x="0" y="10286999"/>
                </a:lnTo>
                <a:lnTo>
                  <a:pt x="0" y="0"/>
                </a:lnTo>
                <a:lnTo>
                  <a:pt x="18287999" y="0"/>
                </a:lnTo>
                <a:lnTo>
                  <a:pt x="18287999" y="10286999"/>
                </a:lnTo>
                <a:close/>
              </a:path>
            </a:pathLst>
          </a:custGeom>
          <a:solidFill>
            <a:srgbClr val="000000">
              <a:alpha val="66668"/>
            </a:srgbClr>
          </a:solidFill>
        </p:spPr>
        <p:txBody>
          <a:bodyPr wrap="square" lIns="0" tIns="0" rIns="0" bIns="0" rtlCol="0"/>
          <a:lstStyle/>
          <a:p>
            <a:endParaRPr/>
          </a:p>
        </p:txBody>
      </p:sp>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
        <p:nvSpPr>
          <p:cNvPr id="6" name="object 6"/>
          <p:cNvSpPr txBox="1"/>
          <p:nvPr/>
        </p:nvSpPr>
        <p:spPr>
          <a:xfrm>
            <a:off x="8730443" y="7115874"/>
            <a:ext cx="532765" cy="1470025"/>
          </a:xfrm>
          <a:prstGeom prst="rect">
            <a:avLst/>
          </a:prstGeom>
        </p:spPr>
        <p:txBody>
          <a:bodyPr vert="horz" wrap="square" lIns="0" tIns="15875" rIns="0" bIns="0" rtlCol="0">
            <a:spAutoFit/>
          </a:bodyPr>
          <a:lstStyle/>
          <a:p>
            <a:pPr marL="12700">
              <a:lnSpc>
                <a:spcPct val="100000"/>
              </a:lnSpc>
              <a:spcBef>
                <a:spcPts val="125"/>
              </a:spcBef>
            </a:pPr>
            <a:r>
              <a:rPr sz="9450" b="1" spc="-2805" dirty="0">
                <a:solidFill>
                  <a:srgbClr val="3DC1C6"/>
                </a:solidFill>
                <a:latin typeface="Verdana"/>
                <a:cs typeface="Verdana"/>
              </a:rPr>
              <a:t>1</a:t>
            </a:r>
            <a:endParaRPr sz="9450">
              <a:latin typeface="Verdana"/>
              <a:cs typeface="Verdana"/>
            </a:endParaRPr>
          </a:p>
        </p:txBody>
      </p:sp>
      <p:sp>
        <p:nvSpPr>
          <p:cNvPr id="7" name="object 2">
            <a:extLst>
              <a:ext uri="{FF2B5EF4-FFF2-40B4-BE49-F238E27FC236}">
                <a16:creationId xmlns:a16="http://schemas.microsoft.com/office/drawing/2014/main" id="{BE4880FF-960A-560A-33FE-91B379C8FEDE}"/>
              </a:ext>
            </a:extLst>
          </p:cNvPr>
          <p:cNvSpPr/>
          <p:nvPr/>
        </p:nvSpPr>
        <p:spPr>
          <a:xfrm>
            <a:off x="0" y="-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dirty="0"/>
          </a:p>
        </p:txBody>
      </p:sp>
      <p:sp>
        <p:nvSpPr>
          <p:cNvPr id="8" name="TextBox 7">
            <a:extLst>
              <a:ext uri="{FF2B5EF4-FFF2-40B4-BE49-F238E27FC236}">
                <a16:creationId xmlns:a16="http://schemas.microsoft.com/office/drawing/2014/main" id="{3F5F7667-DC6B-12C3-EB91-9C7569F6F64D}"/>
              </a:ext>
            </a:extLst>
          </p:cNvPr>
          <p:cNvSpPr txBox="1"/>
          <p:nvPr/>
        </p:nvSpPr>
        <p:spPr>
          <a:xfrm>
            <a:off x="2252808" y="-114300"/>
            <a:ext cx="14020800" cy="923330"/>
          </a:xfrm>
          <a:prstGeom prst="rect">
            <a:avLst/>
          </a:prstGeom>
          <a:noFill/>
        </p:spPr>
        <p:txBody>
          <a:bodyPr wrap="square" rtlCol="0">
            <a:spAutoFit/>
          </a:bodyPr>
          <a:lstStyle/>
          <a:p>
            <a:r>
              <a:rPr lang="en-US" sz="5400" dirty="0"/>
              <a:t>Assessment 2 Performance Demonstration</a:t>
            </a:r>
            <a:endParaRPr lang="en-AU" sz="5400" dirty="0"/>
          </a:p>
        </p:txBody>
      </p:sp>
      <p:pic>
        <p:nvPicPr>
          <p:cNvPr id="1026" name="Picture 2" descr="Certificate III In Hospitality - iVET Hospitality Workplace Education &amp;  Training">
            <a:extLst>
              <a:ext uri="{FF2B5EF4-FFF2-40B4-BE49-F238E27FC236}">
                <a16:creationId xmlns:a16="http://schemas.microsoft.com/office/drawing/2014/main" id="{52F3E5F3-EA4F-E732-2248-A3A04C82E1E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38100"/>
            <a:ext cx="1733550" cy="102624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8350643-DCEF-1CAC-E902-3B20BED5AD43}"/>
              </a:ext>
            </a:extLst>
          </p:cNvPr>
          <p:cNvSpPr txBox="1"/>
          <p:nvPr/>
        </p:nvSpPr>
        <p:spPr>
          <a:xfrm>
            <a:off x="0" y="847130"/>
            <a:ext cx="18288000" cy="8710077"/>
          </a:xfrm>
          <a:prstGeom prst="rect">
            <a:avLst/>
          </a:prstGeom>
          <a:noFill/>
        </p:spPr>
        <p:txBody>
          <a:bodyPr wrap="square" rtlCol="0">
            <a:spAutoFit/>
          </a:bodyPr>
          <a:lstStyle/>
          <a:p>
            <a:r>
              <a:rPr lang="en-US" sz="2800" dirty="0">
                <a:solidFill>
                  <a:schemeClr val="tx1"/>
                </a:solidFill>
              </a:rPr>
              <a:t>During this task, you will be required to demonstrate your ability to:</a:t>
            </a:r>
          </a:p>
          <a:p>
            <a:r>
              <a:rPr lang="en-US" sz="2800" dirty="0">
                <a:solidFill>
                  <a:schemeClr val="tx1"/>
                </a:solidFill>
              </a:rPr>
              <a:t>• To undertake cleaning of a clinical setting with the following hazards</a:t>
            </a:r>
          </a:p>
          <a:p>
            <a:r>
              <a:rPr lang="en-US" sz="2800" dirty="0">
                <a:solidFill>
                  <a:schemeClr val="tx1"/>
                </a:solidFill>
              </a:rPr>
              <a:t>o Clinical waste                                o Body fluid spill                                       o Sharps</a:t>
            </a:r>
          </a:p>
          <a:p>
            <a:r>
              <a:rPr lang="en-US" sz="2800" dirty="0">
                <a:solidFill>
                  <a:schemeClr val="tx1"/>
                </a:solidFill>
              </a:rPr>
              <a:t>In this assessment, you will be doing three (3) different cleaning tasks.</a:t>
            </a:r>
          </a:p>
          <a:p>
            <a:r>
              <a:rPr lang="en-US" sz="2800" b="1" dirty="0">
                <a:solidFill>
                  <a:schemeClr val="tx1"/>
                </a:solidFill>
              </a:rPr>
              <a:t>1. Clinical Waste                              2. Body Fluid Spill                                     3. Sharps</a:t>
            </a:r>
          </a:p>
          <a:p>
            <a:r>
              <a:rPr lang="en-US" sz="2800" dirty="0">
                <a:solidFill>
                  <a:schemeClr val="tx1"/>
                </a:solidFill>
              </a:rPr>
              <a:t>For each of the cleaning tasks you will need to:</a:t>
            </a:r>
          </a:p>
          <a:p>
            <a:r>
              <a:rPr lang="en-US" sz="2800" b="1" dirty="0">
                <a:solidFill>
                  <a:schemeClr val="tx1"/>
                </a:solidFill>
              </a:rPr>
              <a:t>1. Prepare for cleaning.</a:t>
            </a:r>
          </a:p>
          <a:p>
            <a:r>
              <a:rPr lang="en-US" sz="2800" dirty="0">
                <a:solidFill>
                  <a:schemeClr val="tx1"/>
                </a:solidFill>
              </a:rPr>
              <a:t>• Wear appropriate PPE.                 • Check and set up cleaning equipment.                 • Select cleaning agents.</a:t>
            </a:r>
          </a:p>
          <a:p>
            <a:r>
              <a:rPr lang="en-US" sz="2800" b="1" dirty="0">
                <a:solidFill>
                  <a:schemeClr val="tx1"/>
                </a:solidFill>
              </a:rPr>
              <a:t>2. Clean and maintain surfaces</a:t>
            </a:r>
          </a:p>
          <a:p>
            <a:r>
              <a:rPr lang="en-US" sz="2800" dirty="0">
                <a:solidFill>
                  <a:schemeClr val="tx1"/>
                </a:solidFill>
              </a:rPr>
              <a:t>• Identify surface type and texture.  • Select cleaning equipment, agent, and method.   • Clean surfaces and dry.</a:t>
            </a:r>
          </a:p>
          <a:p>
            <a:r>
              <a:rPr lang="en-US" sz="2800" b="1" dirty="0">
                <a:solidFill>
                  <a:schemeClr val="tx1"/>
                </a:solidFill>
              </a:rPr>
              <a:t>3. Ensure maintain of cleaning standards.</a:t>
            </a:r>
          </a:p>
          <a:p>
            <a:r>
              <a:rPr lang="en-US" sz="2800" dirty="0">
                <a:solidFill>
                  <a:schemeClr val="tx1"/>
                </a:solidFill>
              </a:rPr>
              <a:t>• Maintain the cleanliness of wear areas                      • Clean unit or location to achieve low bacteria condition.</a:t>
            </a:r>
          </a:p>
          <a:p>
            <a:r>
              <a:rPr lang="en-US" sz="2800" dirty="0">
                <a:solidFill>
                  <a:schemeClr val="tx1"/>
                </a:solidFill>
              </a:rPr>
              <a:t>• Ensure surfaces and areas are regularly cleaned  </a:t>
            </a:r>
          </a:p>
          <a:p>
            <a:r>
              <a:rPr lang="en-US" sz="2800" dirty="0">
                <a:solidFill>
                  <a:schemeClr val="tx1"/>
                </a:solidFill>
              </a:rPr>
              <a:t>• Follow infection control procedures to minimise to cross-contamination</a:t>
            </a:r>
          </a:p>
          <a:p>
            <a:r>
              <a:rPr lang="en-US" sz="2800" b="1" dirty="0">
                <a:solidFill>
                  <a:schemeClr val="tx1"/>
                </a:solidFill>
              </a:rPr>
              <a:t>4. Manage waste</a:t>
            </a:r>
          </a:p>
          <a:p>
            <a:r>
              <a:rPr lang="en-US" sz="2800" dirty="0">
                <a:solidFill>
                  <a:schemeClr val="tx1"/>
                </a:solidFill>
              </a:rPr>
              <a:t>• Assess waste for risks and handle                      • Remove waste to maintain a clean and study areas to ensure</a:t>
            </a:r>
          </a:p>
          <a:p>
            <a:r>
              <a:rPr lang="en-US" sz="2800" dirty="0">
                <a:solidFill>
                  <a:schemeClr val="tx1"/>
                </a:solidFill>
              </a:rPr>
              <a:t>• Spot clean waste receptable and replace liners</a:t>
            </a:r>
          </a:p>
          <a:p>
            <a:r>
              <a:rPr lang="en-US" sz="2800" b="1" dirty="0">
                <a:solidFill>
                  <a:schemeClr val="tx1"/>
                </a:solidFill>
              </a:rPr>
              <a:t>5. Store equipment and cleaning agents safely</a:t>
            </a:r>
          </a:p>
          <a:p>
            <a:r>
              <a:rPr lang="en-US" sz="2800" dirty="0">
                <a:solidFill>
                  <a:schemeClr val="tx1"/>
                </a:solidFill>
              </a:rPr>
              <a:t>• Dry and clean equipment before storage </a:t>
            </a:r>
          </a:p>
          <a:p>
            <a:r>
              <a:rPr lang="en-US" sz="2800" dirty="0">
                <a:solidFill>
                  <a:schemeClr val="tx1"/>
                </a:solidFill>
              </a:rPr>
              <a:t>• Store cleaning agents in accordance with manufacturer instructions and organisational policy.</a:t>
            </a:r>
          </a:p>
        </p:txBody>
      </p:sp>
      <p:pic>
        <p:nvPicPr>
          <p:cNvPr id="9" name="object 14">
            <a:hlinkClick r:id="rId5" action="ppaction://hlinksldjump"/>
            <a:extLst>
              <a:ext uri="{FF2B5EF4-FFF2-40B4-BE49-F238E27FC236}">
                <a16:creationId xmlns:a16="http://schemas.microsoft.com/office/drawing/2014/main" id="{CB3B7CDB-396D-3482-CC80-FCA3036F0105}"/>
              </a:ext>
            </a:extLst>
          </p:cNvPr>
          <p:cNvPicPr/>
          <p:nvPr/>
        </p:nvPicPr>
        <p:blipFill>
          <a:blip r:embed="rId3" cstate="email">
            <a:extLst>
              <a:ext uri="{28A0092B-C50C-407E-A947-70E740481C1C}">
                <a14:useLocalDpi xmlns:a14="http://schemas.microsoft.com/office/drawing/2010/main"/>
              </a:ext>
            </a:extLst>
          </a:blip>
          <a:stretch>
            <a:fillRect/>
          </a:stretch>
        </p:blipFill>
        <p:spPr>
          <a:xfrm>
            <a:off x="17150423" y="9216788"/>
            <a:ext cx="942974" cy="723899"/>
          </a:xfrm>
          <a:prstGeom prst="rect">
            <a:avLst/>
          </a:prstGeom>
        </p:spPr>
      </p:pic>
    </p:spTree>
    <p:extLst>
      <p:ext uri="{BB962C8B-B14F-4D97-AF65-F5344CB8AC3E}">
        <p14:creationId xmlns:p14="http://schemas.microsoft.com/office/powerpoint/2010/main" val="29102498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6999"/>
          </a:xfrm>
          <a:prstGeom prst="rect">
            <a:avLst/>
          </a:prstGeom>
        </p:spPr>
      </p:pic>
      <p:sp>
        <p:nvSpPr>
          <p:cNvPr id="3" name="object 3"/>
          <p:cNvSpPr/>
          <p:nvPr/>
        </p:nvSpPr>
        <p:spPr>
          <a:xfrm>
            <a:off x="0" y="0"/>
            <a:ext cx="18288000" cy="10287000"/>
          </a:xfrm>
          <a:custGeom>
            <a:avLst/>
            <a:gdLst/>
            <a:ahLst/>
            <a:cxnLst/>
            <a:rect l="l" t="t" r="r" b="b"/>
            <a:pathLst>
              <a:path w="18288000" h="10287000">
                <a:moveTo>
                  <a:pt x="18287999" y="10286999"/>
                </a:moveTo>
                <a:lnTo>
                  <a:pt x="0" y="10286999"/>
                </a:lnTo>
                <a:lnTo>
                  <a:pt x="0" y="0"/>
                </a:lnTo>
                <a:lnTo>
                  <a:pt x="18287999" y="0"/>
                </a:lnTo>
                <a:lnTo>
                  <a:pt x="18287999" y="10286999"/>
                </a:lnTo>
                <a:close/>
              </a:path>
            </a:pathLst>
          </a:custGeom>
          <a:solidFill>
            <a:srgbClr val="000000">
              <a:alpha val="66668"/>
            </a:srgbClr>
          </a:solidFill>
        </p:spPr>
        <p:txBody>
          <a:bodyPr wrap="square" lIns="0" tIns="0" rIns="0" bIns="0" rtlCol="0"/>
          <a:lstStyle/>
          <a:p>
            <a:endParaRPr/>
          </a:p>
        </p:txBody>
      </p:sp>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
        <p:nvSpPr>
          <p:cNvPr id="6" name="object 6"/>
          <p:cNvSpPr txBox="1"/>
          <p:nvPr/>
        </p:nvSpPr>
        <p:spPr>
          <a:xfrm>
            <a:off x="8730443" y="7115874"/>
            <a:ext cx="532765" cy="1470025"/>
          </a:xfrm>
          <a:prstGeom prst="rect">
            <a:avLst/>
          </a:prstGeom>
        </p:spPr>
        <p:txBody>
          <a:bodyPr vert="horz" wrap="square" lIns="0" tIns="15875" rIns="0" bIns="0" rtlCol="0">
            <a:spAutoFit/>
          </a:bodyPr>
          <a:lstStyle/>
          <a:p>
            <a:pPr marL="12700">
              <a:lnSpc>
                <a:spcPct val="100000"/>
              </a:lnSpc>
              <a:spcBef>
                <a:spcPts val="125"/>
              </a:spcBef>
            </a:pPr>
            <a:r>
              <a:rPr sz="9450" b="1" spc="-2805" dirty="0">
                <a:solidFill>
                  <a:srgbClr val="3DC1C6"/>
                </a:solidFill>
                <a:latin typeface="Verdana"/>
                <a:cs typeface="Verdana"/>
              </a:rPr>
              <a:t>1</a:t>
            </a:r>
            <a:endParaRPr sz="9450">
              <a:latin typeface="Verdana"/>
              <a:cs typeface="Verdana"/>
            </a:endParaRPr>
          </a:p>
        </p:txBody>
      </p:sp>
      <p:sp>
        <p:nvSpPr>
          <p:cNvPr id="7" name="object 2">
            <a:extLst>
              <a:ext uri="{FF2B5EF4-FFF2-40B4-BE49-F238E27FC236}">
                <a16:creationId xmlns:a16="http://schemas.microsoft.com/office/drawing/2014/main" id="{BE4880FF-960A-560A-33FE-91B379C8FEDE}"/>
              </a:ext>
            </a:extLst>
          </p:cNvPr>
          <p:cNvSpPr/>
          <p:nvPr/>
        </p:nvSpPr>
        <p:spPr>
          <a:xfrm>
            <a:off x="0" y="-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dirty="0"/>
          </a:p>
        </p:txBody>
      </p:sp>
      <p:sp>
        <p:nvSpPr>
          <p:cNvPr id="8" name="TextBox 7">
            <a:extLst>
              <a:ext uri="{FF2B5EF4-FFF2-40B4-BE49-F238E27FC236}">
                <a16:creationId xmlns:a16="http://schemas.microsoft.com/office/drawing/2014/main" id="{3F5F7667-DC6B-12C3-EB91-9C7569F6F64D}"/>
              </a:ext>
            </a:extLst>
          </p:cNvPr>
          <p:cNvSpPr txBox="1"/>
          <p:nvPr/>
        </p:nvSpPr>
        <p:spPr>
          <a:xfrm>
            <a:off x="2252808" y="-114300"/>
            <a:ext cx="14020800" cy="923330"/>
          </a:xfrm>
          <a:prstGeom prst="rect">
            <a:avLst/>
          </a:prstGeom>
          <a:noFill/>
        </p:spPr>
        <p:txBody>
          <a:bodyPr wrap="square" rtlCol="0">
            <a:spAutoFit/>
          </a:bodyPr>
          <a:lstStyle/>
          <a:p>
            <a:r>
              <a:rPr lang="en-US" sz="5400" dirty="0"/>
              <a:t>Assessment 2 Performance Demonstration</a:t>
            </a:r>
            <a:endParaRPr lang="en-AU" sz="5400" dirty="0"/>
          </a:p>
        </p:txBody>
      </p:sp>
      <p:pic>
        <p:nvPicPr>
          <p:cNvPr id="1026" name="Picture 2" descr="Certificate III In Hospitality - iVET Hospitality Workplace Education &amp;  Training">
            <a:extLst>
              <a:ext uri="{FF2B5EF4-FFF2-40B4-BE49-F238E27FC236}">
                <a16:creationId xmlns:a16="http://schemas.microsoft.com/office/drawing/2014/main" id="{52F3E5F3-EA4F-E732-2248-A3A04C82E1E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38100"/>
            <a:ext cx="1733550" cy="102624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8350643-DCEF-1CAC-E902-3B20BED5AD43}"/>
              </a:ext>
            </a:extLst>
          </p:cNvPr>
          <p:cNvSpPr txBox="1"/>
          <p:nvPr/>
        </p:nvSpPr>
        <p:spPr>
          <a:xfrm>
            <a:off x="0" y="1147896"/>
            <a:ext cx="18288000" cy="3108543"/>
          </a:xfrm>
          <a:prstGeom prst="rect">
            <a:avLst/>
          </a:prstGeom>
          <a:noFill/>
        </p:spPr>
        <p:txBody>
          <a:bodyPr wrap="square" rtlCol="0">
            <a:spAutoFit/>
          </a:bodyPr>
          <a:lstStyle/>
          <a:p>
            <a:r>
              <a:rPr lang="en-US" sz="2800" b="1" dirty="0">
                <a:solidFill>
                  <a:schemeClr val="tx1"/>
                </a:solidFill>
              </a:rPr>
              <a:t>Case Study</a:t>
            </a:r>
          </a:p>
          <a:p>
            <a:r>
              <a:rPr lang="en-US" sz="2800" dirty="0">
                <a:solidFill>
                  <a:schemeClr val="tx1"/>
                </a:solidFill>
              </a:rPr>
              <a:t>You are a nurse's assistant at a Caring Hearts healthcare service. Today you are assisting with the clean-up of a client room. The room has been left unclean. The previous patient has left urine all over the floor in the bathroom. The nurse has left behind the syringe (sharps) and there is blood on the table next to the syringe. You need to clean up the room and make it ready for the next client.</a:t>
            </a:r>
          </a:p>
          <a:p>
            <a:endParaRPr lang="en-US" sz="2800" dirty="0">
              <a:solidFill>
                <a:schemeClr val="tx1"/>
              </a:solidFill>
            </a:endParaRPr>
          </a:p>
          <a:p>
            <a:r>
              <a:rPr lang="en-US" sz="2800" dirty="0">
                <a:solidFill>
                  <a:schemeClr val="tx1"/>
                </a:solidFill>
              </a:rPr>
              <a:t>You’ll need to refer to the: Caring Hearts Cleaning Standards and Cleaning schedule.</a:t>
            </a:r>
          </a:p>
        </p:txBody>
      </p:sp>
      <p:pic>
        <p:nvPicPr>
          <p:cNvPr id="4" name="object 14">
            <a:hlinkClick r:id="rId5" action="ppaction://hlinksldjump"/>
            <a:extLst>
              <a:ext uri="{FF2B5EF4-FFF2-40B4-BE49-F238E27FC236}">
                <a16:creationId xmlns:a16="http://schemas.microsoft.com/office/drawing/2014/main" id="{F01186DB-6DF6-4CC0-A2CC-7CB560D6C7BA}"/>
              </a:ext>
            </a:extLst>
          </p:cNvPr>
          <p:cNvPicPr/>
          <p:nvPr/>
        </p:nvPicPr>
        <p:blipFill>
          <a:blip r:embed="rId3" cstate="email">
            <a:extLst>
              <a:ext uri="{28A0092B-C50C-407E-A947-70E740481C1C}">
                <a14:useLocalDpi xmlns:a14="http://schemas.microsoft.com/office/drawing/2010/main"/>
              </a:ext>
            </a:extLst>
          </a:blip>
          <a:stretch>
            <a:fillRect/>
          </a:stretch>
        </p:blipFill>
        <p:spPr>
          <a:xfrm>
            <a:off x="17150423" y="9216788"/>
            <a:ext cx="942974" cy="723899"/>
          </a:xfrm>
          <a:prstGeom prst="rect">
            <a:avLst/>
          </a:prstGeom>
        </p:spPr>
      </p:pic>
    </p:spTree>
    <p:extLst>
      <p:ext uri="{BB962C8B-B14F-4D97-AF65-F5344CB8AC3E}">
        <p14:creationId xmlns:p14="http://schemas.microsoft.com/office/powerpoint/2010/main" val="20348162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0F5F3"/>
          </a:solidFill>
        </p:spPr>
        <p:txBody>
          <a:bodyPr wrap="square" lIns="0" tIns="0" rIns="0" bIns="0" rtlCol="0"/>
          <a:lstStyle/>
          <a:p>
            <a:endParaRPr/>
          </a:p>
        </p:txBody>
      </p:sp>
      <p:pic>
        <p:nvPicPr>
          <p:cNvPr id="4" name="object 14">
            <a:hlinkClick r:id="rId2" action="ppaction://hlinksldjump"/>
            <a:extLst>
              <a:ext uri="{FF2B5EF4-FFF2-40B4-BE49-F238E27FC236}">
                <a16:creationId xmlns:a16="http://schemas.microsoft.com/office/drawing/2014/main" id="{E030B205-D485-FD23-4301-947227446284}"/>
              </a:ext>
            </a:extLst>
          </p:cNvPr>
          <p:cNvPicPr/>
          <p:nvPr/>
        </p:nvPicPr>
        <p:blipFill>
          <a:blip r:embed="rId3" cstate="email">
            <a:extLst>
              <a:ext uri="{28A0092B-C50C-407E-A947-70E740481C1C}">
                <a14:useLocalDpi xmlns:a14="http://schemas.microsoft.com/office/drawing/2010/main"/>
              </a:ext>
            </a:extLst>
          </a:blip>
          <a:stretch>
            <a:fillRect/>
          </a:stretch>
        </p:blipFill>
        <p:spPr>
          <a:xfrm>
            <a:off x="7505700" y="3619500"/>
            <a:ext cx="3276600" cy="238505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0F5F3"/>
          </a:solidFill>
        </p:spPr>
        <p:txBody>
          <a:bodyPr wrap="square" lIns="0" tIns="0" rIns="0" bIns="0" rtlCol="0"/>
          <a:lstStyle/>
          <a:p>
            <a:endParaRPr lang="en-AU"/>
          </a:p>
        </p:txBody>
      </p:sp>
      <p:grpSp>
        <p:nvGrpSpPr>
          <p:cNvPr id="3" name="object 3"/>
          <p:cNvGrpSpPr/>
          <p:nvPr/>
        </p:nvGrpSpPr>
        <p:grpSpPr>
          <a:xfrm>
            <a:off x="8671438" y="0"/>
            <a:ext cx="9617075" cy="10287000"/>
            <a:chOff x="8671438" y="0"/>
            <a:chExt cx="9617075" cy="10287000"/>
          </a:xfrm>
        </p:grpSpPr>
        <p:pic>
          <p:nvPicPr>
            <p:cNvPr id="4" name="object 4"/>
            <p:cNvPicPr/>
            <p:nvPr/>
          </p:nvPicPr>
          <p:blipFill>
            <a:blip r:embed="rId3" cstate="print"/>
            <a:stretch>
              <a:fillRect/>
            </a:stretch>
          </p:blipFill>
          <p:spPr>
            <a:xfrm>
              <a:off x="8671438" y="0"/>
              <a:ext cx="9616561" cy="10286999"/>
            </a:xfrm>
            <a:prstGeom prst="rect">
              <a:avLst/>
            </a:prstGeom>
          </p:spPr>
        </p:pic>
        <p:pic>
          <p:nvPicPr>
            <p:cNvPr id="5" name="object 5"/>
            <p:cNvPicPr/>
            <p:nvPr/>
          </p:nvPicPr>
          <p:blipFill>
            <a:blip r:embed="rId4" cstate="email">
              <a:extLst>
                <a:ext uri="{28A0092B-C50C-407E-A947-70E740481C1C}">
                  <a14:useLocalDpi xmlns:a14="http://schemas.microsoft.com/office/drawing/2010/main"/>
                </a:ext>
              </a:extLst>
            </a:blip>
            <a:stretch>
              <a:fillRect/>
            </a:stretch>
          </p:blipFill>
          <p:spPr>
            <a:xfrm>
              <a:off x="17058162" y="9258300"/>
              <a:ext cx="942974" cy="723899"/>
            </a:xfrm>
            <a:prstGeom prst="rect">
              <a:avLst/>
            </a:prstGeom>
          </p:spPr>
        </p:pic>
        <p:pic>
          <p:nvPicPr>
            <p:cNvPr id="6" name="object 6"/>
            <p:cNvPicPr/>
            <p:nvPr/>
          </p:nvPicPr>
          <p:blipFill>
            <a:blip r:embed="rId5" cstate="print"/>
            <a:stretch>
              <a:fillRect/>
            </a:stretch>
          </p:blipFill>
          <p:spPr>
            <a:xfrm>
              <a:off x="8671438" y="0"/>
              <a:ext cx="9616561" cy="10286999"/>
            </a:xfrm>
            <a:prstGeom prst="rect">
              <a:avLst/>
            </a:prstGeom>
          </p:spPr>
        </p:pic>
      </p:grpSp>
      <p:sp>
        <p:nvSpPr>
          <p:cNvPr id="7" name="object 7"/>
          <p:cNvSpPr txBox="1"/>
          <p:nvPr/>
        </p:nvSpPr>
        <p:spPr>
          <a:xfrm>
            <a:off x="1016000" y="2072887"/>
            <a:ext cx="6452870" cy="4635500"/>
          </a:xfrm>
          <a:prstGeom prst="rect">
            <a:avLst/>
          </a:prstGeom>
        </p:spPr>
        <p:txBody>
          <a:bodyPr vert="horz" wrap="square" lIns="0" tIns="12700" rIns="0" bIns="0" rtlCol="0">
            <a:spAutoFit/>
          </a:bodyPr>
          <a:lstStyle/>
          <a:p>
            <a:pPr marL="12700" marR="509270" algn="just">
              <a:lnSpc>
                <a:spcPct val="114599"/>
              </a:lnSpc>
              <a:spcBef>
                <a:spcPts val="100"/>
              </a:spcBef>
            </a:pPr>
            <a:r>
              <a:rPr sz="2400" spc="85" dirty="0">
                <a:latin typeface="Verdana"/>
                <a:cs typeface="Verdana"/>
              </a:rPr>
              <a:t>One</a:t>
            </a:r>
            <a:r>
              <a:rPr sz="2400" spc="305" dirty="0">
                <a:latin typeface="Verdana"/>
                <a:cs typeface="Verdana"/>
              </a:rPr>
              <a:t> </a:t>
            </a:r>
            <a:r>
              <a:rPr sz="2400" spc="65" dirty="0">
                <a:latin typeface="Verdana"/>
                <a:cs typeface="Verdana"/>
              </a:rPr>
              <a:t>of</a:t>
            </a:r>
            <a:r>
              <a:rPr sz="2400" spc="305" dirty="0">
                <a:latin typeface="Verdana"/>
                <a:cs typeface="Verdana"/>
              </a:rPr>
              <a:t> </a:t>
            </a:r>
            <a:r>
              <a:rPr sz="2400" dirty="0">
                <a:latin typeface="Verdana"/>
                <a:cs typeface="Verdana"/>
              </a:rPr>
              <a:t>the</a:t>
            </a:r>
            <a:r>
              <a:rPr sz="2400" spc="305" dirty="0">
                <a:latin typeface="Verdana"/>
                <a:cs typeface="Verdana"/>
              </a:rPr>
              <a:t> </a:t>
            </a:r>
            <a:r>
              <a:rPr sz="2400" spc="135" dirty="0">
                <a:latin typeface="Verdana"/>
                <a:cs typeface="Verdana"/>
              </a:rPr>
              <a:t>first-</a:t>
            </a:r>
            <a:r>
              <a:rPr sz="2400" dirty="0">
                <a:latin typeface="Verdana"/>
                <a:cs typeface="Verdana"/>
              </a:rPr>
              <a:t>line</a:t>
            </a:r>
            <a:r>
              <a:rPr sz="2400" spc="305" dirty="0">
                <a:latin typeface="Verdana"/>
                <a:cs typeface="Verdana"/>
              </a:rPr>
              <a:t> </a:t>
            </a:r>
            <a:r>
              <a:rPr sz="2400" spc="195" dirty="0">
                <a:latin typeface="Verdana"/>
                <a:cs typeface="Verdana"/>
              </a:rPr>
              <a:t>approaches</a:t>
            </a:r>
            <a:r>
              <a:rPr sz="2400" spc="305" dirty="0">
                <a:latin typeface="Verdana"/>
                <a:cs typeface="Verdana"/>
              </a:rPr>
              <a:t> </a:t>
            </a:r>
            <a:r>
              <a:rPr sz="2400" spc="40" dirty="0">
                <a:latin typeface="Verdana"/>
                <a:cs typeface="Verdana"/>
              </a:rPr>
              <a:t>of </a:t>
            </a:r>
            <a:r>
              <a:rPr sz="2400" spc="155" dirty="0">
                <a:latin typeface="Verdana"/>
                <a:cs typeface="Verdana"/>
              </a:rPr>
              <a:t>standard</a:t>
            </a:r>
            <a:r>
              <a:rPr sz="2400" spc="265" dirty="0">
                <a:latin typeface="Verdana"/>
                <a:cs typeface="Verdana"/>
              </a:rPr>
              <a:t> </a:t>
            </a:r>
            <a:r>
              <a:rPr sz="2400" spc="140" dirty="0">
                <a:latin typeface="Verdana"/>
                <a:cs typeface="Verdana"/>
              </a:rPr>
              <a:t>precautions</a:t>
            </a:r>
            <a:r>
              <a:rPr sz="2400" spc="265" dirty="0">
                <a:latin typeface="Verdana"/>
                <a:cs typeface="Verdana"/>
              </a:rPr>
              <a:t> </a:t>
            </a:r>
            <a:r>
              <a:rPr sz="2400" dirty="0">
                <a:latin typeface="Verdana"/>
                <a:cs typeface="Verdana"/>
              </a:rPr>
              <a:t>in</a:t>
            </a:r>
            <a:r>
              <a:rPr sz="2400" spc="265" dirty="0">
                <a:latin typeface="Verdana"/>
                <a:cs typeface="Verdana"/>
              </a:rPr>
              <a:t> </a:t>
            </a:r>
            <a:r>
              <a:rPr sz="2400" dirty="0">
                <a:latin typeface="Verdana"/>
                <a:cs typeface="Verdana"/>
              </a:rPr>
              <a:t>the</a:t>
            </a:r>
            <a:r>
              <a:rPr sz="2400" spc="265" dirty="0">
                <a:latin typeface="Verdana"/>
                <a:cs typeface="Verdana"/>
              </a:rPr>
              <a:t> </a:t>
            </a:r>
            <a:r>
              <a:rPr sz="2400" spc="85" dirty="0">
                <a:latin typeface="Verdana"/>
                <a:cs typeface="Verdana"/>
              </a:rPr>
              <a:t>health </a:t>
            </a:r>
            <a:r>
              <a:rPr sz="2400" spc="114" dirty="0">
                <a:latin typeface="Verdana"/>
                <a:cs typeface="Verdana"/>
              </a:rPr>
              <a:t>services</a:t>
            </a:r>
            <a:r>
              <a:rPr sz="2400" spc="245" dirty="0">
                <a:latin typeface="Verdana"/>
                <a:cs typeface="Verdana"/>
              </a:rPr>
              <a:t> </a:t>
            </a:r>
            <a:r>
              <a:rPr sz="2400" spc="65" dirty="0">
                <a:latin typeface="Verdana"/>
                <a:cs typeface="Verdana"/>
              </a:rPr>
              <a:t>industry</a:t>
            </a:r>
            <a:r>
              <a:rPr sz="2400" spc="250" dirty="0">
                <a:latin typeface="Verdana"/>
                <a:cs typeface="Verdana"/>
              </a:rPr>
              <a:t> </a:t>
            </a:r>
            <a:r>
              <a:rPr sz="2400" dirty="0">
                <a:latin typeface="Verdana"/>
                <a:cs typeface="Verdana"/>
              </a:rPr>
              <a:t>is</a:t>
            </a:r>
            <a:r>
              <a:rPr sz="2400" spc="245" dirty="0">
                <a:latin typeface="Verdana"/>
                <a:cs typeface="Verdana"/>
              </a:rPr>
              <a:t> </a:t>
            </a:r>
            <a:r>
              <a:rPr sz="2400" spc="145" dirty="0">
                <a:latin typeface="Verdana"/>
                <a:cs typeface="Verdana"/>
              </a:rPr>
              <a:t>hand</a:t>
            </a:r>
            <a:r>
              <a:rPr sz="2400" spc="250" dirty="0">
                <a:latin typeface="Verdana"/>
                <a:cs typeface="Verdana"/>
              </a:rPr>
              <a:t> </a:t>
            </a:r>
            <a:r>
              <a:rPr sz="2400" spc="55" dirty="0">
                <a:latin typeface="Verdana"/>
                <a:cs typeface="Verdana"/>
              </a:rPr>
              <a:t>hygiene.</a:t>
            </a:r>
            <a:endParaRPr sz="2400" dirty="0">
              <a:latin typeface="Verdana"/>
              <a:cs typeface="Verdana"/>
            </a:endParaRPr>
          </a:p>
          <a:p>
            <a:pPr>
              <a:lnSpc>
                <a:spcPct val="100000"/>
              </a:lnSpc>
              <a:spcBef>
                <a:spcPts val="380"/>
              </a:spcBef>
            </a:pPr>
            <a:endParaRPr sz="2400" dirty="0">
              <a:latin typeface="Verdana"/>
              <a:cs typeface="Verdana"/>
            </a:endParaRPr>
          </a:p>
          <a:p>
            <a:pPr marL="12700" marR="5080">
              <a:lnSpc>
                <a:spcPct val="114599"/>
              </a:lnSpc>
            </a:pPr>
            <a:r>
              <a:rPr sz="2400" dirty="0">
                <a:latin typeface="Verdana"/>
                <a:cs typeface="Verdana"/>
              </a:rPr>
              <a:t>Every</a:t>
            </a:r>
            <a:r>
              <a:rPr sz="2400" spc="220" dirty="0">
                <a:latin typeface="Verdana"/>
                <a:cs typeface="Verdana"/>
              </a:rPr>
              <a:t> </a:t>
            </a:r>
            <a:r>
              <a:rPr sz="2400" spc="95" dirty="0">
                <a:latin typeface="Verdana"/>
                <a:cs typeface="Verdana"/>
              </a:rPr>
              <a:t>health</a:t>
            </a:r>
            <a:r>
              <a:rPr sz="2400" spc="225" dirty="0">
                <a:latin typeface="Verdana"/>
                <a:cs typeface="Verdana"/>
              </a:rPr>
              <a:t> </a:t>
            </a:r>
            <a:r>
              <a:rPr sz="2400" spc="114" dirty="0">
                <a:latin typeface="Verdana"/>
                <a:cs typeface="Verdana"/>
              </a:rPr>
              <a:t>services</a:t>
            </a:r>
            <a:r>
              <a:rPr sz="2400" spc="220" dirty="0">
                <a:latin typeface="Verdana"/>
                <a:cs typeface="Verdana"/>
              </a:rPr>
              <a:t> </a:t>
            </a:r>
            <a:r>
              <a:rPr sz="2400" spc="130" dirty="0">
                <a:latin typeface="Verdana"/>
                <a:cs typeface="Verdana"/>
              </a:rPr>
              <a:t>organisation</a:t>
            </a:r>
            <a:r>
              <a:rPr sz="2400" spc="225" dirty="0">
                <a:latin typeface="Verdana"/>
                <a:cs typeface="Verdana"/>
              </a:rPr>
              <a:t> </a:t>
            </a:r>
            <a:r>
              <a:rPr sz="2400" spc="-20" dirty="0">
                <a:latin typeface="Verdana"/>
                <a:cs typeface="Verdana"/>
              </a:rPr>
              <a:t>will </a:t>
            </a:r>
            <a:r>
              <a:rPr sz="2400" spc="114" dirty="0">
                <a:latin typeface="Verdana"/>
                <a:cs typeface="Verdana"/>
              </a:rPr>
              <a:t>have</a:t>
            </a:r>
            <a:r>
              <a:rPr sz="2400" spc="240" dirty="0">
                <a:latin typeface="Verdana"/>
                <a:cs typeface="Verdana"/>
              </a:rPr>
              <a:t> </a:t>
            </a:r>
            <a:r>
              <a:rPr sz="2400" spc="70" dirty="0">
                <a:latin typeface="Verdana"/>
                <a:cs typeface="Verdana"/>
              </a:rPr>
              <a:t>strict</a:t>
            </a:r>
            <a:r>
              <a:rPr sz="2400" spc="245" dirty="0">
                <a:latin typeface="Verdana"/>
                <a:cs typeface="Verdana"/>
              </a:rPr>
              <a:t> </a:t>
            </a:r>
            <a:r>
              <a:rPr sz="2400" spc="135" dirty="0">
                <a:latin typeface="Verdana"/>
                <a:cs typeface="Verdana"/>
              </a:rPr>
              <a:t>policies</a:t>
            </a:r>
            <a:r>
              <a:rPr sz="2400" spc="245" dirty="0">
                <a:latin typeface="Verdana"/>
                <a:cs typeface="Verdana"/>
              </a:rPr>
              <a:t> </a:t>
            </a:r>
            <a:r>
              <a:rPr sz="2400" spc="160" dirty="0">
                <a:latin typeface="Verdana"/>
                <a:cs typeface="Verdana"/>
              </a:rPr>
              <a:t>and</a:t>
            </a:r>
            <a:r>
              <a:rPr sz="2400" spc="245" dirty="0">
                <a:latin typeface="Verdana"/>
                <a:cs typeface="Verdana"/>
              </a:rPr>
              <a:t> </a:t>
            </a:r>
            <a:r>
              <a:rPr sz="2400" spc="140" dirty="0">
                <a:latin typeface="Verdana"/>
                <a:cs typeface="Verdana"/>
              </a:rPr>
              <a:t>procedures</a:t>
            </a:r>
            <a:endParaRPr sz="2400" dirty="0">
              <a:latin typeface="Verdana"/>
              <a:cs typeface="Verdana"/>
            </a:endParaRPr>
          </a:p>
          <a:p>
            <a:pPr marL="12700">
              <a:lnSpc>
                <a:spcPct val="100000"/>
              </a:lnSpc>
              <a:spcBef>
                <a:spcPts val="420"/>
              </a:spcBef>
            </a:pPr>
            <a:r>
              <a:rPr sz="2400" spc="75" dirty="0">
                <a:latin typeface="Verdana"/>
                <a:cs typeface="Verdana"/>
              </a:rPr>
              <a:t>outlining</a:t>
            </a:r>
            <a:r>
              <a:rPr sz="2400" spc="250" dirty="0">
                <a:latin typeface="Verdana"/>
                <a:cs typeface="Verdana"/>
              </a:rPr>
              <a:t> </a:t>
            </a:r>
            <a:r>
              <a:rPr sz="2400" spc="145" dirty="0">
                <a:latin typeface="Verdana"/>
                <a:cs typeface="Verdana"/>
              </a:rPr>
              <a:t>hand</a:t>
            </a:r>
            <a:r>
              <a:rPr sz="2400" spc="254" dirty="0">
                <a:latin typeface="Verdana"/>
                <a:cs typeface="Verdana"/>
              </a:rPr>
              <a:t> </a:t>
            </a:r>
            <a:r>
              <a:rPr sz="2400" spc="100" dirty="0">
                <a:latin typeface="Verdana"/>
                <a:cs typeface="Verdana"/>
              </a:rPr>
              <a:t>hygiene</a:t>
            </a:r>
            <a:r>
              <a:rPr sz="2400" spc="254" dirty="0">
                <a:latin typeface="Verdana"/>
                <a:cs typeface="Verdana"/>
              </a:rPr>
              <a:t> </a:t>
            </a:r>
            <a:r>
              <a:rPr sz="2400" spc="120" dirty="0">
                <a:latin typeface="Verdana"/>
                <a:cs typeface="Verdana"/>
              </a:rPr>
              <a:t>practices.</a:t>
            </a:r>
            <a:endParaRPr sz="2400" dirty="0">
              <a:latin typeface="Verdana"/>
              <a:cs typeface="Verdana"/>
            </a:endParaRPr>
          </a:p>
          <a:p>
            <a:pPr>
              <a:lnSpc>
                <a:spcPct val="100000"/>
              </a:lnSpc>
              <a:spcBef>
                <a:spcPts val="385"/>
              </a:spcBef>
            </a:pPr>
            <a:endParaRPr sz="2400" dirty="0">
              <a:latin typeface="Verdana"/>
              <a:cs typeface="Verdana"/>
            </a:endParaRPr>
          </a:p>
          <a:p>
            <a:pPr marL="12700" marR="222250">
              <a:lnSpc>
                <a:spcPct val="114599"/>
              </a:lnSpc>
            </a:pPr>
            <a:r>
              <a:rPr sz="2400" spc="-45" dirty="0">
                <a:latin typeface="Verdana"/>
                <a:cs typeface="Verdana"/>
              </a:rPr>
              <a:t>It</a:t>
            </a:r>
            <a:r>
              <a:rPr sz="2400" spc="210" dirty="0">
                <a:latin typeface="Verdana"/>
                <a:cs typeface="Verdana"/>
              </a:rPr>
              <a:t> </a:t>
            </a:r>
            <a:r>
              <a:rPr sz="2400" dirty="0">
                <a:latin typeface="Verdana"/>
                <a:cs typeface="Verdana"/>
              </a:rPr>
              <a:t>is</a:t>
            </a:r>
            <a:r>
              <a:rPr sz="2400" spc="215" dirty="0">
                <a:latin typeface="Verdana"/>
                <a:cs typeface="Verdana"/>
              </a:rPr>
              <a:t> </a:t>
            </a:r>
            <a:r>
              <a:rPr sz="2400" dirty="0">
                <a:latin typeface="Verdana"/>
                <a:cs typeface="Verdana"/>
              </a:rPr>
              <a:t>your</a:t>
            </a:r>
            <a:r>
              <a:rPr sz="2400" spc="210" dirty="0">
                <a:latin typeface="Verdana"/>
                <a:cs typeface="Verdana"/>
              </a:rPr>
              <a:t> </a:t>
            </a:r>
            <a:r>
              <a:rPr sz="2400" spc="95" dirty="0">
                <a:latin typeface="Verdana"/>
                <a:cs typeface="Verdana"/>
              </a:rPr>
              <a:t>responsibility</a:t>
            </a:r>
            <a:r>
              <a:rPr sz="2400" spc="215" dirty="0">
                <a:latin typeface="Verdana"/>
                <a:cs typeface="Verdana"/>
              </a:rPr>
              <a:t> </a:t>
            </a:r>
            <a:r>
              <a:rPr sz="2400" dirty="0">
                <a:latin typeface="Verdana"/>
                <a:cs typeface="Verdana"/>
              </a:rPr>
              <a:t>to</a:t>
            </a:r>
            <a:r>
              <a:rPr sz="2400" spc="210" dirty="0">
                <a:latin typeface="Verdana"/>
                <a:cs typeface="Verdana"/>
              </a:rPr>
              <a:t> </a:t>
            </a:r>
            <a:r>
              <a:rPr sz="2400" spc="90" dirty="0">
                <a:latin typeface="Verdana"/>
                <a:cs typeface="Verdana"/>
              </a:rPr>
              <a:t>ensure</a:t>
            </a:r>
            <a:r>
              <a:rPr sz="2400" spc="215" dirty="0">
                <a:latin typeface="Verdana"/>
                <a:cs typeface="Verdana"/>
              </a:rPr>
              <a:t> </a:t>
            </a:r>
            <a:r>
              <a:rPr sz="2400" spc="25" dirty="0">
                <a:latin typeface="Verdana"/>
                <a:cs typeface="Verdana"/>
              </a:rPr>
              <a:t>you </a:t>
            </a:r>
            <a:r>
              <a:rPr sz="2400" dirty="0">
                <a:latin typeface="Verdana"/>
                <a:cs typeface="Verdana"/>
              </a:rPr>
              <a:t>know</a:t>
            </a:r>
            <a:r>
              <a:rPr sz="2400" spc="275" dirty="0">
                <a:latin typeface="Verdana"/>
                <a:cs typeface="Verdana"/>
              </a:rPr>
              <a:t> </a:t>
            </a:r>
            <a:r>
              <a:rPr sz="2400" spc="160" dirty="0">
                <a:latin typeface="Verdana"/>
                <a:cs typeface="Verdana"/>
              </a:rPr>
              <a:t>and</a:t>
            </a:r>
            <a:r>
              <a:rPr sz="2400" spc="275" dirty="0">
                <a:latin typeface="Verdana"/>
                <a:cs typeface="Verdana"/>
              </a:rPr>
              <a:t> </a:t>
            </a:r>
            <a:r>
              <a:rPr sz="2400" spc="130" dirty="0">
                <a:latin typeface="Verdana"/>
                <a:cs typeface="Verdana"/>
              </a:rPr>
              <a:t>understand</a:t>
            </a:r>
            <a:r>
              <a:rPr sz="2400" spc="280" dirty="0">
                <a:latin typeface="Verdana"/>
                <a:cs typeface="Verdana"/>
              </a:rPr>
              <a:t> </a:t>
            </a:r>
            <a:r>
              <a:rPr sz="2400" spc="75" dirty="0">
                <a:latin typeface="Verdana"/>
                <a:cs typeface="Verdana"/>
              </a:rPr>
              <a:t>these</a:t>
            </a:r>
            <a:endParaRPr sz="2400" dirty="0">
              <a:latin typeface="Verdana"/>
              <a:cs typeface="Verdana"/>
            </a:endParaRPr>
          </a:p>
          <a:p>
            <a:pPr marL="12700">
              <a:lnSpc>
                <a:spcPct val="100000"/>
              </a:lnSpc>
              <a:spcBef>
                <a:spcPts val="420"/>
              </a:spcBef>
            </a:pPr>
            <a:r>
              <a:rPr sz="2400" spc="130" dirty="0">
                <a:latin typeface="Verdana"/>
                <a:cs typeface="Verdana"/>
              </a:rPr>
              <a:t>precautionary</a:t>
            </a:r>
            <a:r>
              <a:rPr sz="2400" spc="285" dirty="0">
                <a:latin typeface="Verdana"/>
                <a:cs typeface="Verdana"/>
              </a:rPr>
              <a:t> </a:t>
            </a:r>
            <a:r>
              <a:rPr sz="2400" spc="120" dirty="0">
                <a:latin typeface="Verdana"/>
                <a:cs typeface="Verdana"/>
              </a:rPr>
              <a:t>practices.</a:t>
            </a:r>
            <a:endParaRPr sz="2400" dirty="0">
              <a:latin typeface="Verdana"/>
              <a:cs typeface="Verdana"/>
            </a:endParaRPr>
          </a:p>
        </p:txBody>
      </p:sp>
      <p:sp>
        <p:nvSpPr>
          <p:cNvPr id="8" name="object 8"/>
          <p:cNvSpPr txBox="1">
            <a:spLocks noGrp="1"/>
          </p:cNvSpPr>
          <p:nvPr>
            <p:ph type="title"/>
          </p:nvPr>
        </p:nvSpPr>
        <p:spPr>
          <a:xfrm>
            <a:off x="1016000" y="953825"/>
            <a:ext cx="4241800" cy="695960"/>
          </a:xfrm>
          <a:prstGeom prst="rect">
            <a:avLst/>
          </a:prstGeom>
        </p:spPr>
        <p:txBody>
          <a:bodyPr vert="horz" wrap="square" lIns="0" tIns="12700" rIns="0" bIns="0" rtlCol="0">
            <a:spAutoFit/>
          </a:bodyPr>
          <a:lstStyle/>
          <a:p>
            <a:pPr marL="12700">
              <a:lnSpc>
                <a:spcPct val="100000"/>
              </a:lnSpc>
              <a:spcBef>
                <a:spcPts val="100"/>
              </a:spcBef>
            </a:pPr>
            <a:r>
              <a:rPr spc="-70" dirty="0"/>
              <a:t>Hand</a:t>
            </a:r>
            <a:r>
              <a:rPr spc="-295" dirty="0"/>
              <a:t> </a:t>
            </a:r>
            <a:r>
              <a:rPr spc="-90" dirty="0"/>
              <a:t>Hygiene</a:t>
            </a:r>
          </a:p>
        </p:txBody>
      </p:sp>
      <p:sp>
        <p:nvSpPr>
          <p:cNvPr id="9" name="TextBox 8">
            <a:extLst>
              <a:ext uri="{FF2B5EF4-FFF2-40B4-BE49-F238E27FC236}">
                <a16:creationId xmlns:a16="http://schemas.microsoft.com/office/drawing/2014/main" id="{349ED8F3-B070-ECA7-AADE-DB7A28B1D2EF}"/>
              </a:ext>
            </a:extLst>
          </p:cNvPr>
          <p:cNvSpPr txBox="1"/>
          <p:nvPr/>
        </p:nvSpPr>
        <p:spPr>
          <a:xfrm>
            <a:off x="152400" y="9575220"/>
            <a:ext cx="8991600" cy="923330"/>
          </a:xfrm>
          <a:prstGeom prst="rect">
            <a:avLst/>
          </a:prstGeom>
          <a:noFill/>
        </p:spPr>
        <p:txBody>
          <a:bodyPr wrap="square" rtlCol="0">
            <a:spAutoFit/>
          </a:bodyPr>
          <a:lstStyle/>
          <a:p>
            <a:r>
              <a:rPr lang="en-AU" dirty="0">
                <a:hlinkClick r:id="rId6"/>
              </a:rPr>
              <a:t>https://nhhi.southrock.com/cgi-bin/RunProgress.cgi?msecs=6a7582b5ac995c701bff72df668d4843&amp;objid=4692330</a:t>
            </a:r>
            <a:endParaRPr lang="en-AU" dirty="0"/>
          </a:p>
          <a:p>
            <a:endParaRPr lang="en-AU" dirty="0"/>
          </a:p>
        </p:txBody>
      </p:sp>
      <p:sp>
        <p:nvSpPr>
          <p:cNvPr id="10" name="TextBox 9">
            <a:extLst>
              <a:ext uri="{FF2B5EF4-FFF2-40B4-BE49-F238E27FC236}">
                <a16:creationId xmlns:a16="http://schemas.microsoft.com/office/drawing/2014/main" id="{7397C027-2F2A-269B-961A-553B509AC42F}"/>
              </a:ext>
            </a:extLst>
          </p:cNvPr>
          <p:cNvSpPr txBox="1"/>
          <p:nvPr/>
        </p:nvSpPr>
        <p:spPr>
          <a:xfrm>
            <a:off x="22860" y="7141839"/>
            <a:ext cx="11103610" cy="646331"/>
          </a:xfrm>
          <a:prstGeom prst="rect">
            <a:avLst/>
          </a:prstGeom>
          <a:noFill/>
        </p:spPr>
        <p:txBody>
          <a:bodyPr wrap="square" rtlCol="0">
            <a:spAutoFit/>
          </a:bodyPr>
          <a:lstStyle/>
          <a:p>
            <a:r>
              <a:rPr lang="en-AU" u="sng" dirty="0">
                <a:solidFill>
                  <a:srgbClr val="0563C1"/>
                </a:solidFill>
                <a:effectLst/>
                <a:latin typeface="Calibri" panose="020F0502020204030204" pitchFamily="34" charset="0"/>
                <a:ea typeface="Times New Roman" panose="02020603050405020304" pitchFamily="18" charset="0"/>
                <a:hlinkClick r:id="rId7"/>
              </a:rPr>
              <a:t>Hand Hygiene Australia</a:t>
            </a:r>
            <a:endParaRPr lang="en-AU" u="sng" dirty="0">
              <a:solidFill>
                <a:srgbClr val="0563C1"/>
              </a:solidFill>
              <a:effectLst/>
              <a:latin typeface="Calibri" panose="020F0502020204030204" pitchFamily="34" charset="0"/>
              <a:ea typeface="Times New Roman" panose="02020603050405020304" pitchFamily="18" charset="0"/>
            </a:endParaRPr>
          </a:p>
          <a:p>
            <a:r>
              <a:rPr lang="en-AU" dirty="0">
                <a:effectLst/>
                <a:latin typeface="Calibri" panose="020F0502020204030204" pitchFamily="34" charset="0"/>
                <a:ea typeface="Times New Roman" panose="02020603050405020304" pitchFamily="18" charset="0"/>
              </a:rPr>
              <a:t>	 </a:t>
            </a:r>
            <a:endParaRPr lang="en-AU" dirty="0">
              <a:effectLst/>
              <a:latin typeface="Times New Roman" panose="02020603050405020304" pitchFamily="18" charset="0"/>
              <a:ea typeface="Times New Roman" panose="02020603050405020304" pitchFamily="18" charset="0"/>
            </a:endParaRPr>
          </a:p>
        </p:txBody>
      </p:sp>
      <p:pic>
        <p:nvPicPr>
          <p:cNvPr id="11" name="object 8">
            <a:hlinkClick r:id="rId8" action="ppaction://hlinksldjump"/>
            <a:extLst>
              <a:ext uri="{FF2B5EF4-FFF2-40B4-BE49-F238E27FC236}">
                <a16:creationId xmlns:a16="http://schemas.microsoft.com/office/drawing/2014/main" id="{EF380533-E3EC-42D4-B6D2-57B3B82BDDDE}"/>
              </a:ext>
            </a:extLst>
          </p:cNvPr>
          <p:cNvPicPr/>
          <p:nvPr/>
        </p:nvPicPr>
        <p:blipFill>
          <a:blip r:embed="rId4"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
        <p:nvSpPr>
          <p:cNvPr id="12" name="TextBox 11">
            <a:extLst>
              <a:ext uri="{FF2B5EF4-FFF2-40B4-BE49-F238E27FC236}">
                <a16:creationId xmlns:a16="http://schemas.microsoft.com/office/drawing/2014/main" id="{C652327A-DF7A-CF26-2CC9-61242DADDD74}"/>
              </a:ext>
            </a:extLst>
          </p:cNvPr>
          <p:cNvSpPr txBox="1"/>
          <p:nvPr/>
        </p:nvSpPr>
        <p:spPr>
          <a:xfrm>
            <a:off x="1016000" y="8039100"/>
            <a:ext cx="5308600" cy="923330"/>
          </a:xfrm>
          <a:prstGeom prst="rect">
            <a:avLst/>
          </a:prstGeom>
          <a:noFill/>
        </p:spPr>
        <p:txBody>
          <a:bodyPr wrap="square" rtlCol="0">
            <a:spAutoFit/>
          </a:bodyPr>
          <a:lstStyle/>
          <a:p>
            <a:r>
              <a:rPr lang="en-AU" dirty="0">
                <a:hlinkClick r:id="rId9"/>
              </a:rPr>
              <a:t>https://www.youtube.com/watch?v=IisgnbMfKvI</a:t>
            </a:r>
            <a:endParaRPr lang="en-AU" dirty="0"/>
          </a:p>
          <a:p>
            <a:r>
              <a:rPr lang="en-AU" dirty="0">
                <a:hlinkClick r:id="rId10"/>
              </a:rPr>
              <a:t>https://www.youtube.com/watch?v=G6z5-RikOsg</a:t>
            </a:r>
            <a:endParaRPr lang="en-AU" dirty="0"/>
          </a:p>
          <a:p>
            <a:endParaRPr lang="en-A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grpSp>
        <p:nvGrpSpPr>
          <p:cNvPr id="3" name="object 3"/>
          <p:cNvGrpSpPr/>
          <p:nvPr/>
        </p:nvGrpSpPr>
        <p:grpSpPr>
          <a:xfrm>
            <a:off x="8671438" y="0"/>
            <a:ext cx="9617075" cy="10287000"/>
            <a:chOff x="8671438" y="0"/>
            <a:chExt cx="9617075" cy="10287000"/>
          </a:xfrm>
        </p:grpSpPr>
        <p:pic>
          <p:nvPicPr>
            <p:cNvPr id="4" name="object 4"/>
            <p:cNvPicPr/>
            <p:nvPr/>
          </p:nvPicPr>
          <p:blipFill>
            <a:blip r:embed="rId2" cstate="print"/>
            <a:stretch>
              <a:fillRect/>
            </a:stretch>
          </p:blipFill>
          <p:spPr>
            <a:xfrm>
              <a:off x="8671438" y="0"/>
              <a:ext cx="9616561" cy="10286999"/>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7058162" y="9258300"/>
              <a:ext cx="942974" cy="723899"/>
            </a:xfrm>
            <a:prstGeom prst="rect">
              <a:avLst/>
            </a:prstGeom>
          </p:spPr>
        </p:pic>
        <p:pic>
          <p:nvPicPr>
            <p:cNvPr id="6" name="object 6"/>
            <p:cNvPicPr/>
            <p:nvPr/>
          </p:nvPicPr>
          <p:blipFill>
            <a:blip r:embed="rId4" cstate="print"/>
            <a:stretch>
              <a:fillRect/>
            </a:stretch>
          </p:blipFill>
          <p:spPr>
            <a:xfrm>
              <a:off x="8671438" y="0"/>
              <a:ext cx="9616561" cy="10286999"/>
            </a:xfrm>
            <a:prstGeom prst="rect">
              <a:avLst/>
            </a:prstGeom>
          </p:spPr>
        </p:pic>
      </p:grpSp>
      <p:sp>
        <p:nvSpPr>
          <p:cNvPr id="7" name="object 7"/>
          <p:cNvSpPr txBox="1"/>
          <p:nvPr/>
        </p:nvSpPr>
        <p:spPr>
          <a:xfrm>
            <a:off x="1016000" y="2126227"/>
            <a:ext cx="6687820" cy="6258560"/>
          </a:xfrm>
          <a:prstGeom prst="rect">
            <a:avLst/>
          </a:prstGeom>
        </p:spPr>
        <p:txBody>
          <a:bodyPr vert="horz" wrap="square" lIns="0" tIns="12700" rIns="0" bIns="0" rtlCol="0">
            <a:spAutoFit/>
          </a:bodyPr>
          <a:lstStyle/>
          <a:p>
            <a:pPr marL="12700">
              <a:lnSpc>
                <a:spcPct val="100000"/>
              </a:lnSpc>
              <a:spcBef>
                <a:spcPts val="100"/>
              </a:spcBef>
            </a:pPr>
            <a:r>
              <a:rPr sz="2400" dirty="0">
                <a:latin typeface="Verdana"/>
                <a:cs typeface="Verdana"/>
              </a:rPr>
              <a:t>The</a:t>
            </a:r>
            <a:r>
              <a:rPr sz="2400" spc="280" dirty="0">
                <a:latin typeface="Verdana"/>
                <a:cs typeface="Verdana"/>
              </a:rPr>
              <a:t> </a:t>
            </a:r>
            <a:r>
              <a:rPr sz="2400" dirty="0">
                <a:latin typeface="Verdana"/>
                <a:cs typeface="Verdana"/>
              </a:rPr>
              <a:t>five</a:t>
            </a:r>
            <a:r>
              <a:rPr sz="2400" spc="285" dirty="0">
                <a:latin typeface="Verdana"/>
                <a:cs typeface="Verdana"/>
              </a:rPr>
              <a:t> </a:t>
            </a:r>
            <a:r>
              <a:rPr sz="2400" spc="135" dirty="0">
                <a:latin typeface="Verdana"/>
                <a:cs typeface="Verdana"/>
              </a:rPr>
              <a:t>moments</a:t>
            </a:r>
            <a:r>
              <a:rPr sz="2400" spc="280" dirty="0">
                <a:latin typeface="Verdana"/>
                <a:cs typeface="Verdana"/>
              </a:rPr>
              <a:t> </a:t>
            </a:r>
            <a:r>
              <a:rPr sz="2400" spc="65" dirty="0">
                <a:latin typeface="Verdana"/>
                <a:cs typeface="Verdana"/>
              </a:rPr>
              <a:t>of</a:t>
            </a:r>
            <a:r>
              <a:rPr sz="2400" spc="285" dirty="0">
                <a:latin typeface="Verdana"/>
                <a:cs typeface="Verdana"/>
              </a:rPr>
              <a:t> </a:t>
            </a:r>
            <a:r>
              <a:rPr sz="2400" spc="145" dirty="0">
                <a:latin typeface="Verdana"/>
                <a:cs typeface="Verdana"/>
              </a:rPr>
              <a:t>hand</a:t>
            </a:r>
            <a:r>
              <a:rPr sz="2400" spc="285" dirty="0">
                <a:latin typeface="Verdana"/>
                <a:cs typeface="Verdana"/>
              </a:rPr>
              <a:t> </a:t>
            </a:r>
            <a:r>
              <a:rPr sz="2400" spc="100" dirty="0">
                <a:latin typeface="Verdana"/>
                <a:cs typeface="Verdana"/>
              </a:rPr>
              <a:t>hygiene</a:t>
            </a:r>
            <a:r>
              <a:rPr sz="2400" spc="280" dirty="0">
                <a:latin typeface="Verdana"/>
                <a:cs typeface="Verdana"/>
              </a:rPr>
              <a:t> </a:t>
            </a:r>
            <a:r>
              <a:rPr sz="2400" spc="-20" dirty="0">
                <a:latin typeface="Verdana"/>
                <a:cs typeface="Verdana"/>
              </a:rPr>
              <a:t>are:</a:t>
            </a:r>
            <a:endParaRPr sz="2400" dirty="0">
              <a:latin typeface="Verdana"/>
              <a:cs typeface="Verdana"/>
            </a:endParaRPr>
          </a:p>
          <a:p>
            <a:pPr>
              <a:lnSpc>
                <a:spcPct val="100000"/>
              </a:lnSpc>
              <a:spcBef>
                <a:spcPts val="380"/>
              </a:spcBef>
            </a:pPr>
            <a:endParaRPr sz="2400" dirty="0">
              <a:latin typeface="Verdana"/>
              <a:cs typeface="Verdana"/>
            </a:endParaRPr>
          </a:p>
          <a:p>
            <a:pPr marL="12700" marR="46355">
              <a:lnSpc>
                <a:spcPct val="114599"/>
              </a:lnSpc>
            </a:pPr>
            <a:r>
              <a:rPr sz="2400" spc="150" dirty="0">
                <a:latin typeface="Verdana"/>
                <a:cs typeface="Verdana"/>
              </a:rPr>
              <a:t>Moment</a:t>
            </a:r>
            <a:r>
              <a:rPr sz="2400" spc="240" dirty="0">
                <a:latin typeface="Verdana"/>
                <a:cs typeface="Verdana"/>
              </a:rPr>
              <a:t> </a:t>
            </a:r>
            <a:r>
              <a:rPr sz="2400" spc="-484" dirty="0">
                <a:latin typeface="Verdana"/>
                <a:cs typeface="Verdana"/>
              </a:rPr>
              <a:t>1:</a:t>
            </a:r>
            <a:r>
              <a:rPr sz="2400" spc="245" dirty="0">
                <a:latin typeface="Verdana"/>
                <a:cs typeface="Verdana"/>
              </a:rPr>
              <a:t> </a:t>
            </a:r>
            <a:r>
              <a:rPr sz="2400" spc="70" dirty="0">
                <a:latin typeface="Verdana"/>
                <a:cs typeface="Verdana"/>
              </a:rPr>
              <a:t>Before</a:t>
            </a:r>
            <a:r>
              <a:rPr sz="2400" spc="245" dirty="0">
                <a:latin typeface="Verdana"/>
                <a:cs typeface="Verdana"/>
              </a:rPr>
              <a:t> </a:t>
            </a:r>
            <a:r>
              <a:rPr sz="2400" spc="125" dirty="0">
                <a:latin typeface="Verdana"/>
                <a:cs typeface="Verdana"/>
              </a:rPr>
              <a:t>touching</a:t>
            </a:r>
            <a:r>
              <a:rPr sz="2400" spc="240" dirty="0">
                <a:latin typeface="Verdana"/>
                <a:cs typeface="Verdana"/>
              </a:rPr>
              <a:t> </a:t>
            </a:r>
            <a:r>
              <a:rPr sz="2400" spc="140" dirty="0">
                <a:latin typeface="Verdana"/>
                <a:cs typeface="Verdana"/>
              </a:rPr>
              <a:t>a</a:t>
            </a:r>
            <a:r>
              <a:rPr sz="2400" spc="245" dirty="0">
                <a:latin typeface="Verdana"/>
                <a:cs typeface="Verdana"/>
              </a:rPr>
              <a:t> </a:t>
            </a:r>
            <a:r>
              <a:rPr sz="2400" spc="110" dirty="0">
                <a:latin typeface="Verdana"/>
                <a:cs typeface="Verdana"/>
              </a:rPr>
              <a:t>patient</a:t>
            </a:r>
            <a:r>
              <a:rPr sz="2400" spc="245" dirty="0">
                <a:latin typeface="Verdana"/>
                <a:cs typeface="Verdana"/>
              </a:rPr>
              <a:t> </a:t>
            </a:r>
            <a:r>
              <a:rPr sz="2400" spc="-25" dirty="0">
                <a:latin typeface="Verdana"/>
                <a:cs typeface="Verdana"/>
              </a:rPr>
              <a:t>or </a:t>
            </a:r>
            <a:r>
              <a:rPr sz="2400" spc="85" dirty="0">
                <a:latin typeface="Verdana"/>
                <a:cs typeface="Verdana"/>
              </a:rPr>
              <a:t>client</a:t>
            </a:r>
            <a:endParaRPr sz="2400" dirty="0">
              <a:latin typeface="Verdana"/>
              <a:cs typeface="Verdana"/>
            </a:endParaRPr>
          </a:p>
          <a:p>
            <a:pPr>
              <a:lnSpc>
                <a:spcPct val="100000"/>
              </a:lnSpc>
              <a:spcBef>
                <a:spcPts val="385"/>
              </a:spcBef>
            </a:pPr>
            <a:endParaRPr sz="2400" dirty="0">
              <a:latin typeface="Verdana"/>
              <a:cs typeface="Verdana"/>
            </a:endParaRPr>
          </a:p>
          <a:p>
            <a:pPr marL="12700" marR="1020444">
              <a:lnSpc>
                <a:spcPct val="114599"/>
              </a:lnSpc>
            </a:pPr>
            <a:r>
              <a:rPr sz="2400" spc="150" dirty="0">
                <a:latin typeface="Verdana"/>
                <a:cs typeface="Verdana"/>
              </a:rPr>
              <a:t>Moment</a:t>
            </a:r>
            <a:r>
              <a:rPr sz="2400" spc="170" dirty="0">
                <a:latin typeface="Verdana"/>
                <a:cs typeface="Verdana"/>
              </a:rPr>
              <a:t> </a:t>
            </a:r>
            <a:r>
              <a:rPr sz="2400" dirty="0">
                <a:latin typeface="Verdana"/>
                <a:cs typeface="Verdana"/>
              </a:rPr>
              <a:t>2:</a:t>
            </a:r>
            <a:r>
              <a:rPr sz="2400" spc="175" dirty="0">
                <a:latin typeface="Verdana"/>
                <a:cs typeface="Verdana"/>
              </a:rPr>
              <a:t> </a:t>
            </a:r>
            <a:r>
              <a:rPr sz="2400" spc="70" dirty="0">
                <a:latin typeface="Verdana"/>
                <a:cs typeface="Verdana"/>
              </a:rPr>
              <a:t>Before</a:t>
            </a:r>
            <a:r>
              <a:rPr sz="2400" spc="170" dirty="0">
                <a:latin typeface="Verdana"/>
                <a:cs typeface="Verdana"/>
              </a:rPr>
              <a:t> </a:t>
            </a:r>
            <a:r>
              <a:rPr sz="2400" spc="140" dirty="0">
                <a:latin typeface="Verdana"/>
                <a:cs typeface="Verdana"/>
              </a:rPr>
              <a:t>a</a:t>
            </a:r>
            <a:r>
              <a:rPr sz="2400" spc="175" dirty="0">
                <a:latin typeface="Verdana"/>
                <a:cs typeface="Verdana"/>
              </a:rPr>
              <a:t> </a:t>
            </a:r>
            <a:r>
              <a:rPr sz="2400" spc="150" dirty="0">
                <a:latin typeface="Verdana"/>
                <a:cs typeface="Verdana"/>
              </a:rPr>
              <a:t>procedure</a:t>
            </a:r>
            <a:r>
              <a:rPr sz="2400" spc="175" dirty="0">
                <a:latin typeface="Verdana"/>
                <a:cs typeface="Verdana"/>
              </a:rPr>
              <a:t> </a:t>
            </a:r>
            <a:r>
              <a:rPr sz="2400" spc="-25" dirty="0">
                <a:latin typeface="Verdana"/>
                <a:cs typeface="Verdana"/>
              </a:rPr>
              <a:t>or </a:t>
            </a:r>
            <a:r>
              <a:rPr sz="2400" spc="90" dirty="0">
                <a:latin typeface="Verdana"/>
                <a:cs typeface="Verdana"/>
              </a:rPr>
              <a:t>treatment</a:t>
            </a:r>
            <a:endParaRPr sz="2400" dirty="0">
              <a:latin typeface="Verdana"/>
              <a:cs typeface="Verdana"/>
            </a:endParaRPr>
          </a:p>
          <a:p>
            <a:pPr>
              <a:lnSpc>
                <a:spcPct val="100000"/>
              </a:lnSpc>
              <a:spcBef>
                <a:spcPts val="380"/>
              </a:spcBef>
            </a:pPr>
            <a:endParaRPr sz="2400" dirty="0">
              <a:latin typeface="Verdana"/>
              <a:cs typeface="Verdana"/>
            </a:endParaRPr>
          </a:p>
          <a:p>
            <a:pPr marL="12700" marR="335280">
              <a:lnSpc>
                <a:spcPct val="114599"/>
              </a:lnSpc>
            </a:pPr>
            <a:r>
              <a:rPr sz="2400" spc="114" dirty="0">
                <a:latin typeface="Verdana"/>
                <a:cs typeface="Verdana"/>
              </a:rPr>
              <a:t>Moment</a:t>
            </a:r>
            <a:r>
              <a:rPr sz="2400" spc="200" dirty="0">
                <a:latin typeface="Verdana"/>
                <a:cs typeface="Verdana"/>
              </a:rPr>
              <a:t> </a:t>
            </a:r>
            <a:r>
              <a:rPr sz="2400" dirty="0">
                <a:latin typeface="Verdana"/>
                <a:cs typeface="Verdana"/>
              </a:rPr>
              <a:t>3:</a:t>
            </a:r>
            <a:r>
              <a:rPr sz="2400" spc="200" dirty="0">
                <a:latin typeface="Verdana"/>
                <a:cs typeface="Verdana"/>
              </a:rPr>
              <a:t> </a:t>
            </a:r>
            <a:r>
              <a:rPr sz="2400" spc="60" dirty="0">
                <a:latin typeface="Verdana"/>
                <a:cs typeface="Verdana"/>
              </a:rPr>
              <a:t>After</a:t>
            </a:r>
            <a:r>
              <a:rPr sz="2400" spc="200" dirty="0">
                <a:latin typeface="Verdana"/>
                <a:cs typeface="Verdana"/>
              </a:rPr>
              <a:t> </a:t>
            </a:r>
            <a:r>
              <a:rPr sz="2400" spc="90" dirty="0">
                <a:latin typeface="Verdana"/>
                <a:cs typeface="Verdana"/>
              </a:rPr>
              <a:t>exposure</a:t>
            </a:r>
            <a:r>
              <a:rPr sz="2400" spc="200" dirty="0">
                <a:latin typeface="Verdana"/>
                <a:cs typeface="Verdana"/>
              </a:rPr>
              <a:t> </a:t>
            </a:r>
            <a:r>
              <a:rPr sz="2400" dirty="0">
                <a:latin typeface="Verdana"/>
                <a:cs typeface="Verdana"/>
              </a:rPr>
              <a:t>to</a:t>
            </a:r>
            <a:r>
              <a:rPr sz="2400" spc="200" dirty="0">
                <a:latin typeface="Verdana"/>
                <a:cs typeface="Verdana"/>
              </a:rPr>
              <a:t> </a:t>
            </a:r>
            <a:r>
              <a:rPr sz="2400" spc="150" dirty="0">
                <a:latin typeface="Verdana"/>
                <a:cs typeface="Verdana"/>
              </a:rPr>
              <a:t>blood</a:t>
            </a:r>
            <a:r>
              <a:rPr sz="2400" spc="204" dirty="0">
                <a:latin typeface="Verdana"/>
                <a:cs typeface="Verdana"/>
              </a:rPr>
              <a:t> </a:t>
            </a:r>
            <a:r>
              <a:rPr sz="2400" spc="-25" dirty="0">
                <a:latin typeface="Verdana"/>
                <a:cs typeface="Verdana"/>
              </a:rPr>
              <a:t>or </a:t>
            </a:r>
            <a:r>
              <a:rPr sz="2400" spc="140" dirty="0">
                <a:latin typeface="Verdana"/>
                <a:cs typeface="Verdana"/>
              </a:rPr>
              <a:t>body</a:t>
            </a:r>
            <a:r>
              <a:rPr sz="2400" spc="229" dirty="0">
                <a:latin typeface="Verdana"/>
                <a:cs typeface="Verdana"/>
              </a:rPr>
              <a:t> </a:t>
            </a:r>
            <a:r>
              <a:rPr sz="2400" spc="85" dirty="0">
                <a:latin typeface="Verdana"/>
                <a:cs typeface="Verdana"/>
              </a:rPr>
              <a:t>fuids</a:t>
            </a:r>
            <a:endParaRPr sz="2400" dirty="0">
              <a:latin typeface="Verdana"/>
              <a:cs typeface="Verdana"/>
            </a:endParaRPr>
          </a:p>
          <a:p>
            <a:pPr>
              <a:lnSpc>
                <a:spcPct val="100000"/>
              </a:lnSpc>
              <a:spcBef>
                <a:spcPts val="805"/>
              </a:spcBef>
            </a:pPr>
            <a:endParaRPr sz="2400" dirty="0">
              <a:latin typeface="Verdana"/>
              <a:cs typeface="Verdana"/>
            </a:endParaRPr>
          </a:p>
          <a:p>
            <a:pPr marL="12700">
              <a:lnSpc>
                <a:spcPct val="100000"/>
              </a:lnSpc>
            </a:pPr>
            <a:r>
              <a:rPr sz="2400" spc="150" dirty="0">
                <a:latin typeface="Verdana"/>
                <a:cs typeface="Verdana"/>
              </a:rPr>
              <a:t>Moment</a:t>
            </a:r>
            <a:r>
              <a:rPr sz="2400" spc="195" dirty="0">
                <a:latin typeface="Verdana"/>
                <a:cs typeface="Verdana"/>
              </a:rPr>
              <a:t> </a:t>
            </a:r>
            <a:r>
              <a:rPr sz="2400" dirty="0">
                <a:latin typeface="Verdana"/>
                <a:cs typeface="Verdana"/>
              </a:rPr>
              <a:t>4:</a:t>
            </a:r>
            <a:r>
              <a:rPr sz="2400" spc="195" dirty="0">
                <a:latin typeface="Verdana"/>
                <a:cs typeface="Verdana"/>
              </a:rPr>
              <a:t> </a:t>
            </a:r>
            <a:r>
              <a:rPr sz="2400" spc="60" dirty="0">
                <a:latin typeface="Verdana"/>
                <a:cs typeface="Verdana"/>
              </a:rPr>
              <a:t>After</a:t>
            </a:r>
            <a:r>
              <a:rPr sz="2400" spc="200" dirty="0">
                <a:latin typeface="Verdana"/>
                <a:cs typeface="Verdana"/>
              </a:rPr>
              <a:t> </a:t>
            </a:r>
            <a:r>
              <a:rPr sz="2400" spc="125" dirty="0">
                <a:latin typeface="Verdana"/>
                <a:cs typeface="Verdana"/>
              </a:rPr>
              <a:t>touching</a:t>
            </a:r>
            <a:r>
              <a:rPr sz="2400" spc="195" dirty="0">
                <a:latin typeface="Verdana"/>
                <a:cs typeface="Verdana"/>
              </a:rPr>
              <a:t> </a:t>
            </a:r>
            <a:r>
              <a:rPr sz="2400" spc="140" dirty="0">
                <a:latin typeface="Verdana"/>
                <a:cs typeface="Verdana"/>
              </a:rPr>
              <a:t>a</a:t>
            </a:r>
            <a:r>
              <a:rPr sz="2400" spc="195" dirty="0">
                <a:latin typeface="Verdana"/>
                <a:cs typeface="Verdana"/>
              </a:rPr>
              <a:t> </a:t>
            </a:r>
            <a:r>
              <a:rPr sz="2400" spc="100" dirty="0">
                <a:latin typeface="Verdana"/>
                <a:cs typeface="Verdana"/>
              </a:rPr>
              <a:t>patient</a:t>
            </a:r>
            <a:endParaRPr sz="2400" dirty="0">
              <a:latin typeface="Verdana"/>
              <a:cs typeface="Verdana"/>
            </a:endParaRPr>
          </a:p>
          <a:p>
            <a:pPr>
              <a:lnSpc>
                <a:spcPct val="100000"/>
              </a:lnSpc>
              <a:spcBef>
                <a:spcPts val="380"/>
              </a:spcBef>
            </a:pPr>
            <a:endParaRPr sz="2400" dirty="0">
              <a:latin typeface="Verdana"/>
              <a:cs typeface="Verdana"/>
            </a:endParaRPr>
          </a:p>
          <a:p>
            <a:pPr marL="12700" marR="431800">
              <a:lnSpc>
                <a:spcPct val="114599"/>
              </a:lnSpc>
              <a:spcBef>
                <a:spcPts val="5"/>
              </a:spcBef>
            </a:pPr>
            <a:r>
              <a:rPr sz="2400" spc="150" dirty="0">
                <a:latin typeface="Verdana"/>
                <a:cs typeface="Verdana"/>
              </a:rPr>
              <a:t>Moment</a:t>
            </a:r>
            <a:r>
              <a:rPr sz="2400" spc="195" dirty="0">
                <a:latin typeface="Verdana"/>
                <a:cs typeface="Verdana"/>
              </a:rPr>
              <a:t> </a:t>
            </a:r>
            <a:r>
              <a:rPr sz="2400" dirty="0">
                <a:latin typeface="Verdana"/>
                <a:cs typeface="Verdana"/>
              </a:rPr>
              <a:t>5:</a:t>
            </a:r>
            <a:r>
              <a:rPr sz="2400" spc="195" dirty="0">
                <a:latin typeface="Verdana"/>
                <a:cs typeface="Verdana"/>
              </a:rPr>
              <a:t> </a:t>
            </a:r>
            <a:r>
              <a:rPr sz="2400" spc="60" dirty="0">
                <a:latin typeface="Verdana"/>
                <a:cs typeface="Verdana"/>
              </a:rPr>
              <a:t>After</a:t>
            </a:r>
            <a:r>
              <a:rPr sz="2400" spc="200" dirty="0">
                <a:latin typeface="Verdana"/>
                <a:cs typeface="Verdana"/>
              </a:rPr>
              <a:t> </a:t>
            </a:r>
            <a:r>
              <a:rPr sz="2400" spc="125" dirty="0">
                <a:latin typeface="Verdana"/>
                <a:cs typeface="Verdana"/>
              </a:rPr>
              <a:t>touching</a:t>
            </a:r>
            <a:r>
              <a:rPr sz="2400" spc="195" dirty="0">
                <a:latin typeface="Verdana"/>
                <a:cs typeface="Verdana"/>
              </a:rPr>
              <a:t> </a:t>
            </a:r>
            <a:r>
              <a:rPr sz="2400" spc="140" dirty="0">
                <a:latin typeface="Verdana"/>
                <a:cs typeface="Verdana"/>
              </a:rPr>
              <a:t>a</a:t>
            </a:r>
            <a:r>
              <a:rPr sz="2400" spc="195" dirty="0">
                <a:latin typeface="Verdana"/>
                <a:cs typeface="Verdana"/>
              </a:rPr>
              <a:t> </a:t>
            </a:r>
            <a:r>
              <a:rPr sz="2400" spc="75" dirty="0">
                <a:latin typeface="Verdana"/>
                <a:cs typeface="Verdana"/>
              </a:rPr>
              <a:t>patient's </a:t>
            </a:r>
            <a:r>
              <a:rPr sz="2400" spc="95" dirty="0">
                <a:latin typeface="Verdana"/>
                <a:cs typeface="Verdana"/>
              </a:rPr>
              <a:t>surroundings</a:t>
            </a:r>
            <a:endParaRPr sz="2400" dirty="0">
              <a:latin typeface="Verdana"/>
              <a:cs typeface="Verdana"/>
            </a:endParaRPr>
          </a:p>
        </p:txBody>
      </p:sp>
      <p:sp>
        <p:nvSpPr>
          <p:cNvPr id="8" name="object 8"/>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80" dirty="0"/>
              <a:t>Five </a:t>
            </a:r>
            <a:r>
              <a:rPr spc="-60" dirty="0"/>
              <a:t>moments</a:t>
            </a:r>
          </a:p>
        </p:txBody>
      </p:sp>
      <p:sp>
        <p:nvSpPr>
          <p:cNvPr id="10" name="TextBox 9">
            <a:extLst>
              <a:ext uri="{FF2B5EF4-FFF2-40B4-BE49-F238E27FC236}">
                <a16:creationId xmlns:a16="http://schemas.microsoft.com/office/drawing/2014/main" id="{FCA4806B-E341-85FF-3F72-128E54B62ADC}"/>
              </a:ext>
            </a:extLst>
          </p:cNvPr>
          <p:cNvSpPr txBox="1"/>
          <p:nvPr/>
        </p:nvSpPr>
        <p:spPr>
          <a:xfrm>
            <a:off x="0" y="8532674"/>
            <a:ext cx="13749081" cy="1754326"/>
          </a:xfrm>
          <a:prstGeom prst="rect">
            <a:avLst/>
          </a:prstGeom>
          <a:noFill/>
        </p:spPr>
        <p:txBody>
          <a:bodyPr wrap="square">
            <a:spAutoFit/>
          </a:bodyPr>
          <a:lstStyle/>
          <a:p>
            <a:r>
              <a:rPr lang="en-AU" dirty="0">
                <a:effectLst/>
                <a:latin typeface="Calibri" panose="020F0502020204030204" pitchFamily="34" charset="0"/>
                <a:ea typeface="Times New Roman" panose="02020603050405020304" pitchFamily="18" charset="0"/>
              </a:rPr>
              <a:t>Five moments of hand hygiene – Access videos</a:t>
            </a:r>
            <a:r>
              <a:rPr lang="en-AU" u="sng" dirty="0">
                <a:solidFill>
                  <a:srgbClr val="0563C1"/>
                </a:solidFill>
                <a:effectLst/>
                <a:latin typeface="Calibri" panose="020F0502020204030204" pitchFamily="34" charset="0"/>
                <a:ea typeface="Times New Roman" panose="02020603050405020304" pitchFamily="18" charset="0"/>
                <a:hlinkClick r:id="rId5"/>
              </a:rPr>
              <a:t> here</a:t>
            </a:r>
            <a:r>
              <a:rPr lang="en-AU" dirty="0">
                <a:effectLst/>
                <a:latin typeface="Calibri" panose="020F0502020204030204" pitchFamily="34" charset="0"/>
                <a:ea typeface="Times New Roman" panose="02020603050405020304" pitchFamily="18" charset="0"/>
              </a:rPr>
              <a:t>.</a:t>
            </a:r>
          </a:p>
          <a:p>
            <a:pPr marL="342900" marR="0" lvl="0" indent="-342900" fontAlgn="base">
              <a:spcBef>
                <a:spcPts val="0"/>
              </a:spcBef>
              <a:spcAft>
                <a:spcPts val="0"/>
              </a:spcAft>
              <a:buFont typeface="Wingdings" panose="05000000000000000000" pitchFamily="2" charset="2"/>
              <a:buChar char=""/>
            </a:pPr>
            <a:r>
              <a:rPr lang="en-AU" dirty="0">
                <a:effectLst/>
                <a:latin typeface="Calibri" panose="020F0502020204030204" pitchFamily="34" charset="0"/>
                <a:ea typeface="Times New Roman" panose="02020603050405020304" pitchFamily="18" charset="0"/>
              </a:rPr>
              <a:t>Hand hygiene washing procedures- Watch an </a:t>
            </a:r>
            <a:r>
              <a:rPr lang="en-AU" u="sng" dirty="0">
                <a:solidFill>
                  <a:srgbClr val="0563C1"/>
                </a:solidFill>
                <a:effectLst/>
                <a:latin typeface="Calibri" panose="020F0502020204030204" pitchFamily="34" charset="0"/>
                <a:ea typeface="Times New Roman" panose="02020603050405020304" pitchFamily="18" charset="0"/>
                <a:hlinkClick r:id="rId6"/>
              </a:rPr>
              <a:t>instructive visual video</a:t>
            </a:r>
            <a:r>
              <a:rPr lang="en-AU" dirty="0">
                <a:effectLst/>
                <a:latin typeface="Calibri" panose="020F0502020204030204" pitchFamily="34" charset="0"/>
                <a:ea typeface="Times New Roman" panose="02020603050405020304" pitchFamily="18" charset="0"/>
              </a:rPr>
              <a:t> on the exact procedure for hand washing </a:t>
            </a:r>
            <a:endParaRPr lang="en-AU" dirty="0">
              <a:effectLst/>
              <a:latin typeface="Times New Roman" panose="02020603050405020304" pitchFamily="18" charset="0"/>
              <a:ea typeface="Times New Roman" panose="02020603050405020304" pitchFamily="18" charset="0"/>
            </a:endParaRPr>
          </a:p>
          <a:p>
            <a:pPr marL="1143000" marR="0" lvl="2" indent="-228600" fontAlgn="base">
              <a:spcBef>
                <a:spcPts val="0"/>
              </a:spcBef>
              <a:spcAft>
                <a:spcPts val="0"/>
              </a:spcAft>
              <a:buSzPts val="1000"/>
              <a:buFont typeface="Wingdings" panose="05000000000000000000" pitchFamily="2" charset="2"/>
              <a:buChar char=""/>
              <a:tabLst>
                <a:tab pos="1371600" algn="l"/>
              </a:tabLst>
            </a:pPr>
            <a:r>
              <a:rPr lang="en-AU" dirty="0">
                <a:effectLst/>
                <a:latin typeface="Calibri" panose="020F0502020204030204" pitchFamily="34" charset="0"/>
                <a:ea typeface="Times New Roman" panose="02020603050405020304" pitchFamily="18" charset="0"/>
              </a:rPr>
              <a:t>Waterless	 </a:t>
            </a:r>
            <a:endParaRPr lang="en-AU" dirty="0">
              <a:effectLst/>
              <a:latin typeface="Times New Roman" panose="02020603050405020304" pitchFamily="18" charset="0"/>
              <a:ea typeface="Times New Roman" panose="02020603050405020304" pitchFamily="18" charset="0"/>
            </a:endParaRPr>
          </a:p>
          <a:p>
            <a:pPr marL="1143000" marR="0" lvl="2" indent="-228600" fontAlgn="base">
              <a:spcBef>
                <a:spcPts val="0"/>
              </a:spcBef>
              <a:spcAft>
                <a:spcPts val="0"/>
              </a:spcAft>
              <a:buSzPts val="1000"/>
              <a:buFont typeface="Wingdings" panose="05000000000000000000" pitchFamily="2" charset="2"/>
              <a:buChar char=""/>
              <a:tabLst>
                <a:tab pos="1371600" algn="l"/>
              </a:tabLst>
            </a:pPr>
            <a:r>
              <a:rPr lang="en-AU" dirty="0">
                <a:effectLst/>
                <a:latin typeface="Calibri" panose="020F0502020204030204" pitchFamily="34" charset="0"/>
                <a:ea typeface="Times New Roman" panose="02020603050405020304" pitchFamily="18" charset="0"/>
              </a:rPr>
              <a:t>Routine	 </a:t>
            </a:r>
            <a:endParaRPr lang="en-AU" dirty="0">
              <a:effectLst/>
              <a:latin typeface="Times New Roman" panose="02020603050405020304" pitchFamily="18" charset="0"/>
              <a:ea typeface="Times New Roman" panose="02020603050405020304" pitchFamily="18" charset="0"/>
            </a:endParaRPr>
          </a:p>
          <a:p>
            <a:pPr marL="1143000" marR="0" lvl="2" indent="-228600" fontAlgn="base">
              <a:spcBef>
                <a:spcPts val="0"/>
              </a:spcBef>
              <a:spcAft>
                <a:spcPts val="0"/>
              </a:spcAft>
              <a:buSzPts val="1000"/>
              <a:buFont typeface="Wingdings" panose="05000000000000000000" pitchFamily="2" charset="2"/>
              <a:buChar char=""/>
              <a:tabLst>
                <a:tab pos="1371600" algn="l"/>
              </a:tabLst>
            </a:pPr>
            <a:r>
              <a:rPr lang="en-AU" dirty="0">
                <a:effectLst/>
                <a:latin typeface="Calibri" panose="020F0502020204030204" pitchFamily="34" charset="0"/>
                <a:ea typeface="Times New Roman" panose="02020603050405020304" pitchFamily="18" charset="0"/>
              </a:rPr>
              <a:t>Clinical	 </a:t>
            </a:r>
            <a:endParaRPr lang="en-AU" dirty="0">
              <a:effectLst/>
              <a:latin typeface="Times New Roman" panose="02020603050405020304" pitchFamily="18" charset="0"/>
              <a:ea typeface="Times New Roman" panose="02020603050405020304" pitchFamily="18" charset="0"/>
            </a:endParaRPr>
          </a:p>
          <a:p>
            <a:pPr marL="1143000" marR="0" lvl="2" indent="-228600" fontAlgn="base">
              <a:spcBef>
                <a:spcPts val="0"/>
              </a:spcBef>
              <a:spcAft>
                <a:spcPts val="0"/>
              </a:spcAft>
              <a:buSzPts val="1000"/>
              <a:buFont typeface="Wingdings" panose="05000000000000000000" pitchFamily="2" charset="2"/>
              <a:buChar char=""/>
              <a:tabLst>
                <a:tab pos="1371600" algn="l"/>
              </a:tabLst>
            </a:pPr>
            <a:r>
              <a:rPr lang="en-AU" dirty="0">
                <a:effectLst/>
                <a:latin typeface="Calibri" panose="020F0502020204030204" pitchFamily="34" charset="0"/>
                <a:ea typeface="Times New Roman" panose="02020603050405020304" pitchFamily="18" charset="0"/>
              </a:rPr>
              <a:t>Surgical</a:t>
            </a:r>
            <a:endParaRPr lang="en-AU" dirty="0"/>
          </a:p>
        </p:txBody>
      </p:sp>
      <p:pic>
        <p:nvPicPr>
          <p:cNvPr id="9" name="object 8">
            <a:hlinkClick r:id="rId7" action="ppaction://hlinksldjump"/>
            <a:extLst>
              <a:ext uri="{FF2B5EF4-FFF2-40B4-BE49-F238E27FC236}">
                <a16:creationId xmlns:a16="http://schemas.microsoft.com/office/drawing/2014/main" id="{75B74AB4-EC1A-DEA4-2063-84D79E067166}"/>
              </a:ext>
            </a:extLst>
          </p:cNvPr>
          <p:cNvPicPr/>
          <p:nvPr/>
        </p:nvPicPr>
        <p:blipFill>
          <a:blip r:embed="rId3"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pic>
        <p:nvPicPr>
          <p:cNvPr id="3" name="object 3"/>
          <p:cNvPicPr/>
          <p:nvPr/>
        </p:nvPicPr>
        <p:blipFill>
          <a:blip r:embed="rId2" cstate="print"/>
          <a:stretch>
            <a:fillRect/>
          </a:stretch>
        </p:blipFill>
        <p:spPr>
          <a:xfrm>
            <a:off x="8671438" y="0"/>
            <a:ext cx="9616561" cy="10286999"/>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247775" y="4115256"/>
            <a:ext cx="114300" cy="114300"/>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247771" y="4953473"/>
            <a:ext cx="114299" cy="114299"/>
          </a:xfrm>
          <a:prstGeom prst="rect">
            <a:avLst/>
          </a:prstGeom>
        </p:spPr>
      </p:pic>
      <p:pic>
        <p:nvPicPr>
          <p:cNvPr id="6" name="object 6"/>
          <p:cNvPicPr/>
          <p:nvPr/>
        </p:nvPicPr>
        <p:blipFill>
          <a:blip r:embed="rId4" cstate="email">
            <a:extLst>
              <a:ext uri="{28A0092B-C50C-407E-A947-70E740481C1C}">
                <a14:useLocalDpi xmlns:a14="http://schemas.microsoft.com/office/drawing/2010/main"/>
              </a:ext>
            </a:extLst>
          </a:blip>
          <a:stretch>
            <a:fillRect/>
          </a:stretch>
        </p:blipFill>
        <p:spPr>
          <a:xfrm>
            <a:off x="1247771" y="5791671"/>
            <a:ext cx="114299" cy="114299"/>
          </a:xfrm>
          <a:prstGeom prst="rect">
            <a:avLst/>
          </a:prstGeom>
        </p:spPr>
      </p:pic>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1247771" y="6629869"/>
            <a:ext cx="114299" cy="114299"/>
          </a:xfrm>
          <a:prstGeom prst="rect">
            <a:avLst/>
          </a:prstGeom>
        </p:spPr>
      </p:pic>
      <p:sp>
        <p:nvSpPr>
          <p:cNvPr id="8" name="object 8"/>
          <p:cNvSpPr txBox="1"/>
          <p:nvPr/>
        </p:nvSpPr>
        <p:spPr>
          <a:xfrm>
            <a:off x="1015994" y="2658588"/>
            <a:ext cx="5833110" cy="4216400"/>
          </a:xfrm>
          <a:prstGeom prst="rect">
            <a:avLst/>
          </a:prstGeom>
        </p:spPr>
        <p:txBody>
          <a:bodyPr vert="horz" wrap="square" lIns="0" tIns="12700" rIns="0" bIns="0" rtlCol="0">
            <a:spAutoFit/>
          </a:bodyPr>
          <a:lstStyle/>
          <a:p>
            <a:pPr marL="12700" marR="5080">
              <a:lnSpc>
                <a:spcPct val="114599"/>
              </a:lnSpc>
              <a:spcBef>
                <a:spcPts val="100"/>
              </a:spcBef>
            </a:pPr>
            <a:r>
              <a:rPr sz="2400" spc="50" dirty="0">
                <a:latin typeface="Verdana"/>
                <a:cs typeface="Verdana"/>
              </a:rPr>
              <a:t>There</a:t>
            </a:r>
            <a:r>
              <a:rPr sz="2400" spc="235" dirty="0">
                <a:latin typeface="Verdana"/>
                <a:cs typeface="Verdana"/>
              </a:rPr>
              <a:t> </a:t>
            </a:r>
            <a:r>
              <a:rPr sz="2400" spc="105" dirty="0">
                <a:latin typeface="Verdana"/>
                <a:cs typeface="Verdana"/>
              </a:rPr>
              <a:t>are</a:t>
            </a:r>
            <a:r>
              <a:rPr sz="2400" spc="240" dirty="0">
                <a:latin typeface="Verdana"/>
                <a:cs typeface="Verdana"/>
              </a:rPr>
              <a:t> </a:t>
            </a:r>
            <a:r>
              <a:rPr sz="2400" spc="55" dirty="0">
                <a:latin typeface="Verdana"/>
                <a:cs typeface="Verdana"/>
              </a:rPr>
              <a:t>four</a:t>
            </a:r>
            <a:r>
              <a:rPr sz="2400" spc="235" dirty="0">
                <a:latin typeface="Verdana"/>
                <a:cs typeface="Verdana"/>
              </a:rPr>
              <a:t> </a:t>
            </a:r>
            <a:r>
              <a:rPr sz="2400" spc="125" dirty="0">
                <a:latin typeface="Verdana"/>
                <a:cs typeface="Verdana"/>
              </a:rPr>
              <a:t>main</a:t>
            </a:r>
            <a:r>
              <a:rPr sz="2400" spc="240" dirty="0">
                <a:latin typeface="Verdana"/>
                <a:cs typeface="Verdana"/>
              </a:rPr>
              <a:t> </a:t>
            </a:r>
            <a:r>
              <a:rPr sz="2400" spc="95" dirty="0">
                <a:latin typeface="Verdana"/>
                <a:cs typeface="Verdana"/>
              </a:rPr>
              <a:t>types</a:t>
            </a:r>
            <a:r>
              <a:rPr sz="2400" spc="240" dirty="0">
                <a:latin typeface="Verdana"/>
                <a:cs typeface="Verdana"/>
              </a:rPr>
              <a:t> </a:t>
            </a:r>
            <a:r>
              <a:rPr sz="2400" spc="65" dirty="0">
                <a:latin typeface="Verdana"/>
                <a:cs typeface="Verdana"/>
              </a:rPr>
              <a:t>of</a:t>
            </a:r>
            <a:r>
              <a:rPr sz="2400" spc="235" dirty="0">
                <a:latin typeface="Verdana"/>
                <a:cs typeface="Verdana"/>
              </a:rPr>
              <a:t> </a:t>
            </a:r>
            <a:r>
              <a:rPr sz="2400" spc="125" dirty="0">
                <a:latin typeface="Verdana"/>
                <a:cs typeface="Verdana"/>
              </a:rPr>
              <a:t>hand washing</a:t>
            </a:r>
            <a:r>
              <a:rPr sz="2400" spc="240" dirty="0">
                <a:latin typeface="Verdana"/>
                <a:cs typeface="Verdana"/>
              </a:rPr>
              <a:t> </a:t>
            </a:r>
            <a:r>
              <a:rPr sz="2400" spc="105" dirty="0">
                <a:latin typeface="Verdana"/>
                <a:cs typeface="Verdana"/>
              </a:rPr>
              <a:t>procedures:</a:t>
            </a:r>
            <a:endParaRPr sz="2400">
              <a:latin typeface="Verdana"/>
              <a:cs typeface="Verdana"/>
            </a:endParaRPr>
          </a:p>
          <a:p>
            <a:pPr marL="530225" marR="3656329">
              <a:lnSpc>
                <a:spcPct val="229199"/>
              </a:lnSpc>
            </a:pPr>
            <a:r>
              <a:rPr sz="2400" spc="100" dirty="0">
                <a:latin typeface="Verdana"/>
                <a:cs typeface="Verdana"/>
              </a:rPr>
              <a:t>Waterless </a:t>
            </a:r>
            <a:r>
              <a:rPr sz="2400" spc="50" dirty="0">
                <a:latin typeface="Verdana"/>
                <a:cs typeface="Verdana"/>
              </a:rPr>
              <a:t>Routine</a:t>
            </a:r>
            <a:endParaRPr sz="2400">
              <a:latin typeface="Verdana"/>
              <a:cs typeface="Verdana"/>
            </a:endParaRPr>
          </a:p>
          <a:p>
            <a:pPr marL="530225" marR="3948429">
              <a:lnSpc>
                <a:spcPct val="229199"/>
              </a:lnSpc>
            </a:pPr>
            <a:r>
              <a:rPr sz="2400" spc="125" dirty="0">
                <a:latin typeface="Verdana"/>
                <a:cs typeface="Verdana"/>
              </a:rPr>
              <a:t>Clinical </a:t>
            </a:r>
            <a:r>
              <a:rPr sz="2400" spc="90" dirty="0">
                <a:latin typeface="Verdana"/>
                <a:cs typeface="Verdana"/>
              </a:rPr>
              <a:t>Surgical</a:t>
            </a:r>
            <a:endParaRPr sz="2400">
              <a:latin typeface="Verdana"/>
              <a:cs typeface="Verdana"/>
            </a:endParaRPr>
          </a:p>
        </p:txBody>
      </p:sp>
      <p:grpSp>
        <p:nvGrpSpPr>
          <p:cNvPr id="9" name="object 9"/>
          <p:cNvGrpSpPr/>
          <p:nvPr/>
        </p:nvGrpSpPr>
        <p:grpSpPr>
          <a:xfrm>
            <a:off x="8671438" y="0"/>
            <a:ext cx="9617075" cy="10287000"/>
            <a:chOff x="8671438" y="0"/>
            <a:chExt cx="9617075" cy="10287000"/>
          </a:xfrm>
        </p:grpSpPr>
        <p:pic>
          <p:nvPicPr>
            <p:cNvPr id="10" name="object 10"/>
            <p:cNvPicPr/>
            <p:nvPr/>
          </p:nvPicPr>
          <p:blipFill>
            <a:blip r:embed="rId5" cstate="email">
              <a:extLst>
                <a:ext uri="{28A0092B-C50C-407E-A947-70E740481C1C}">
                  <a14:useLocalDpi xmlns:a14="http://schemas.microsoft.com/office/drawing/2010/main"/>
                </a:ext>
              </a:extLst>
            </a:blip>
            <a:stretch>
              <a:fillRect/>
            </a:stretch>
          </p:blipFill>
          <p:spPr>
            <a:xfrm>
              <a:off x="17058162" y="9258300"/>
              <a:ext cx="942974" cy="723899"/>
            </a:xfrm>
            <a:prstGeom prst="rect">
              <a:avLst/>
            </a:prstGeom>
          </p:spPr>
        </p:pic>
        <p:pic>
          <p:nvPicPr>
            <p:cNvPr id="11" name="object 11"/>
            <p:cNvPicPr/>
            <p:nvPr/>
          </p:nvPicPr>
          <p:blipFill>
            <a:blip r:embed="rId6" cstate="print"/>
            <a:stretch>
              <a:fillRect/>
            </a:stretch>
          </p:blipFill>
          <p:spPr>
            <a:xfrm>
              <a:off x="8671438" y="0"/>
              <a:ext cx="9616561" cy="10286999"/>
            </a:xfrm>
            <a:prstGeom prst="rect">
              <a:avLst/>
            </a:prstGeom>
          </p:spPr>
        </p:pic>
      </p:grpSp>
      <p:sp>
        <p:nvSpPr>
          <p:cNvPr id="12" name="object 12"/>
          <p:cNvSpPr txBox="1">
            <a:spLocks noGrp="1"/>
          </p:cNvSpPr>
          <p:nvPr>
            <p:ph type="title"/>
          </p:nvPr>
        </p:nvSpPr>
        <p:spPr>
          <a:xfrm>
            <a:off x="1016000" y="843259"/>
            <a:ext cx="7045325" cy="1587500"/>
          </a:xfrm>
          <a:prstGeom prst="rect">
            <a:avLst/>
          </a:prstGeom>
        </p:spPr>
        <p:txBody>
          <a:bodyPr vert="horz" wrap="square" lIns="0" tIns="12065" rIns="0" bIns="0" rtlCol="0">
            <a:spAutoFit/>
          </a:bodyPr>
          <a:lstStyle/>
          <a:p>
            <a:pPr marL="12700" marR="5080">
              <a:lnSpc>
                <a:spcPct val="116500"/>
              </a:lnSpc>
              <a:spcBef>
                <a:spcPts val="95"/>
              </a:spcBef>
            </a:pPr>
            <a:r>
              <a:rPr spc="-70" dirty="0"/>
              <a:t>Hand</a:t>
            </a:r>
            <a:r>
              <a:rPr spc="-270" dirty="0"/>
              <a:t> </a:t>
            </a:r>
            <a:r>
              <a:rPr spc="-140" dirty="0"/>
              <a:t>Hygiene</a:t>
            </a:r>
            <a:r>
              <a:rPr spc="-235" dirty="0"/>
              <a:t> </a:t>
            </a:r>
            <a:r>
              <a:rPr spc="-55" dirty="0"/>
              <a:t>Washing </a:t>
            </a:r>
            <a:r>
              <a:rPr spc="-80" dirty="0"/>
              <a:t>Procedures</a:t>
            </a:r>
          </a:p>
        </p:txBody>
      </p:sp>
      <p:pic>
        <p:nvPicPr>
          <p:cNvPr id="13" name="object 13"/>
          <p:cNvPicPr/>
          <p:nvPr/>
        </p:nvPicPr>
        <p:blipFill>
          <a:blip r:embed="rId7" cstate="print"/>
          <a:stretch>
            <a:fillRect/>
          </a:stretch>
        </p:blipFill>
        <p:spPr>
          <a:xfrm>
            <a:off x="4033083" y="4544662"/>
            <a:ext cx="1271153" cy="714387"/>
          </a:xfrm>
          <a:prstGeom prst="rect">
            <a:avLst/>
          </a:prstGeom>
        </p:spPr>
      </p:pic>
      <p:pic>
        <p:nvPicPr>
          <p:cNvPr id="14" name="object 14"/>
          <p:cNvPicPr/>
          <p:nvPr/>
        </p:nvPicPr>
        <p:blipFill>
          <a:blip r:embed="rId8" cstate="print"/>
          <a:stretch>
            <a:fillRect/>
          </a:stretch>
        </p:blipFill>
        <p:spPr>
          <a:xfrm>
            <a:off x="4033083" y="3719385"/>
            <a:ext cx="1271153" cy="714387"/>
          </a:xfrm>
          <a:prstGeom prst="rect">
            <a:avLst/>
          </a:prstGeom>
        </p:spPr>
      </p:pic>
      <p:pic>
        <p:nvPicPr>
          <p:cNvPr id="15" name="object 15"/>
          <p:cNvPicPr/>
          <p:nvPr/>
        </p:nvPicPr>
        <p:blipFill>
          <a:blip r:embed="rId9" cstate="print"/>
          <a:stretch>
            <a:fillRect/>
          </a:stretch>
        </p:blipFill>
        <p:spPr>
          <a:xfrm>
            <a:off x="4144975" y="6208678"/>
            <a:ext cx="1175930" cy="660873"/>
          </a:xfrm>
          <a:prstGeom prst="rect">
            <a:avLst/>
          </a:prstGeom>
        </p:spPr>
      </p:pic>
      <p:pic>
        <p:nvPicPr>
          <p:cNvPr id="16" name="object 16"/>
          <p:cNvPicPr/>
          <p:nvPr/>
        </p:nvPicPr>
        <p:blipFill>
          <a:blip r:embed="rId10" cstate="print"/>
          <a:stretch>
            <a:fillRect/>
          </a:stretch>
        </p:blipFill>
        <p:spPr>
          <a:xfrm>
            <a:off x="4144975" y="5424007"/>
            <a:ext cx="1064032" cy="597987"/>
          </a:xfrm>
          <a:prstGeom prst="rect">
            <a:avLst/>
          </a:prstGeom>
        </p:spPr>
      </p:pic>
      <p:pic>
        <p:nvPicPr>
          <p:cNvPr id="17" name="object 8">
            <a:hlinkClick r:id="rId11" action="ppaction://hlinksldjump"/>
            <a:extLst>
              <a:ext uri="{FF2B5EF4-FFF2-40B4-BE49-F238E27FC236}">
                <a16:creationId xmlns:a16="http://schemas.microsoft.com/office/drawing/2014/main" id="{79E33220-CE06-8036-1BC5-04190DCA4C68}"/>
              </a:ext>
            </a:extLst>
          </p:cNvPr>
          <p:cNvPicPr/>
          <p:nvPr/>
        </p:nvPicPr>
        <p:blipFill>
          <a:blip r:embed="rId5" cstate="email">
            <a:extLst>
              <a:ext uri="{28A0092B-C50C-407E-A947-70E740481C1C}">
                <a14:useLocalDpi xmlns:a14="http://schemas.microsoft.com/office/drawing/2010/main"/>
              </a:ext>
            </a:extLst>
          </a:blip>
          <a:stretch>
            <a:fillRect/>
          </a:stretch>
        </p:blipFill>
        <p:spPr>
          <a:xfrm>
            <a:off x="17058161" y="9258300"/>
            <a:ext cx="942974" cy="72389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5377</TotalTime>
  <Words>5658</Words>
  <Application>Microsoft Office PowerPoint</Application>
  <PresentationFormat>Custom</PresentationFormat>
  <Paragraphs>666</Paragraphs>
  <Slides>68</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68</vt:i4>
      </vt:variant>
    </vt:vector>
  </HeadingPairs>
  <TitlesOfParts>
    <vt:vector size="76" baseType="lpstr">
      <vt:lpstr>Arial</vt:lpstr>
      <vt:lpstr>Calibri</vt:lpstr>
      <vt:lpstr>Symbol</vt:lpstr>
      <vt:lpstr>Times New Roman</vt:lpstr>
      <vt:lpstr>Trebuchet MS</vt:lpstr>
      <vt:lpstr>Verdana</vt:lpstr>
      <vt:lpstr>Wingdings</vt:lpstr>
      <vt:lpstr>Office Theme</vt:lpstr>
      <vt:lpstr>HLTHSS003 - PERFORM GENERAL CLEANING TASKS IN A CLINICAL SETTING</vt:lpstr>
      <vt:lpstr>PowerPoint Presentation</vt:lpstr>
      <vt:lpstr>PowerPoint Presentation</vt:lpstr>
      <vt:lpstr>Preparing to clean</vt:lpstr>
      <vt:lpstr>Roles and responsibilties</vt:lpstr>
      <vt:lpstr>Standard precautions</vt:lpstr>
      <vt:lpstr>Hand Hygiene</vt:lpstr>
      <vt:lpstr>Five moments</vt:lpstr>
      <vt:lpstr>Hand Hygiene Washing Procedures</vt:lpstr>
      <vt:lpstr>Hand hygiene product selection</vt:lpstr>
      <vt:lpstr>PPE Equipment</vt:lpstr>
      <vt:lpstr>Gloves</vt:lpstr>
      <vt:lpstr>Aprons and Gowns</vt:lpstr>
      <vt:lpstr>Masks</vt:lpstr>
      <vt:lpstr>Protective Glasses</vt:lpstr>
      <vt:lpstr>Face shields</vt:lpstr>
      <vt:lpstr>Changing PPE</vt:lpstr>
      <vt:lpstr>Changing PPE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Signage</vt:lpstr>
      <vt:lpstr>PowerPoint Presentation</vt:lpstr>
      <vt:lpstr>PowerPoint Presentation</vt:lpstr>
      <vt:lpstr>Routine surface cleaning</vt:lpstr>
      <vt:lpstr>How do you clean for minimal touched surfaces?</vt:lpstr>
      <vt:lpstr>Technique for frequently touched surfaces</vt:lpstr>
      <vt:lpstr>Using sanitisers and disinfectants</vt:lpstr>
      <vt:lpstr>PowerPoint Presentation</vt:lpstr>
      <vt:lpstr>PowerPoint Presentation</vt:lpstr>
      <vt:lpstr>After care procedure for contamination sharps injury</vt:lpstr>
      <vt:lpstr>PowerPoint Presentation</vt:lpstr>
      <vt:lpstr>Managing blood and bodily fluids spill</vt:lpstr>
      <vt:lpstr>Cleaning frequency, times and schedules</vt:lpstr>
      <vt:lpstr>PowerPoint Presentation</vt:lpstr>
      <vt:lpstr>PowerPoint Presentation</vt:lpstr>
      <vt:lpstr>PowerPoint Presentation</vt:lpstr>
      <vt:lpstr>Contaminated waste</vt:lpstr>
      <vt:lpstr>PowerPoint Presentation</vt:lpstr>
      <vt:lpstr>PowerPoint Presentation</vt:lpstr>
      <vt:lpstr>Contaminated instruments and equpiment</vt:lpstr>
      <vt:lpstr>Hazards</vt:lpstr>
      <vt:lpstr>PowerPoint Presentation</vt:lpstr>
      <vt:lpstr>Identify the hazard</vt:lpstr>
      <vt:lpstr>Risk Assessment</vt:lpstr>
      <vt:lpstr>Conducting a risk assessment</vt:lpstr>
      <vt:lpstr>Assess the risk</vt:lpstr>
      <vt:lpstr>Severity of harm</vt:lpstr>
      <vt:lpstr>Risk analysis matrix</vt:lpstr>
      <vt:lpstr>Risk Control Options</vt:lpstr>
      <vt:lpstr>Risk assessment methods</vt:lpstr>
      <vt:lpstr>Gross Tissue Samples</vt:lpstr>
      <vt:lpstr>Manual handling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Lyn ZHANG</dc:creator>
  <cp:lastModifiedBy>Lyn ZHANG</cp:lastModifiedBy>
  <cp:revision>84</cp:revision>
  <dcterms:created xsi:type="dcterms:W3CDTF">2024-06-26T02:43:07Z</dcterms:created>
  <dcterms:modified xsi:type="dcterms:W3CDTF">2024-08-13T02:00:05Z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2024-06-26T00:00:00Z</vt:filetime>
  </property>
  <property fmtid="{D5CDD505-2E9C-101B-9397-08002B2CF9AE}" pid="3" name="Producer">
    <vt:lpwstr>3-Heights(TM) PDF Security Shell 4.8.25.2 (http://www.pdf-tools.com)</vt:lpwstr>
  </property>
</Properties>
</file>