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7" r:id="rId3"/>
    <p:sldId id="288" r:id="rId4"/>
    <p:sldId id="290" r:id="rId5"/>
    <p:sldId id="990" r:id="rId6"/>
    <p:sldId id="992" r:id="rId7"/>
    <p:sldId id="289" r:id="rId8"/>
    <p:sldId id="258" r:id="rId9"/>
    <p:sldId id="259" r:id="rId10"/>
    <p:sldId id="270" r:id="rId11"/>
    <p:sldId id="279" r:id="rId12"/>
    <p:sldId id="260" r:id="rId13"/>
    <p:sldId id="278" r:id="rId14"/>
    <p:sldId id="277" r:id="rId15"/>
    <p:sldId id="284" r:id="rId16"/>
    <p:sldId id="280" r:id="rId17"/>
    <p:sldId id="276" r:id="rId18"/>
    <p:sldId id="257" r:id="rId19"/>
    <p:sldId id="275" r:id="rId20"/>
    <p:sldId id="281" r:id="rId21"/>
    <p:sldId id="282" r:id="rId22"/>
    <p:sldId id="283" r:id="rId23"/>
    <p:sldId id="993" r:id="rId24"/>
    <p:sldId id="994" r:id="rId25"/>
    <p:sldId id="995" r:id="rId26"/>
    <p:sldId id="99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0" d="100"/>
          <a:sy n="60" d="100"/>
        </p:scale>
        <p:origin x="8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FF2BF7F-0F5F-A34A-CA30-BC71C92AFF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14BE7AE-FE91-4E55-507C-6F8D5E31FE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207BAC1-9DEC-5AB2-1D75-22E4E31CB9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6A6E8912-014E-2090-69BC-F520436FEB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91D4C6-1788-47B3-91BA-EFD7A94C83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F37694-8F7B-C2E4-EC23-5345C2DDC3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61A10-3097-23CF-C96C-B527388BBD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76A0E36-5403-4531-8D50-8BD8A37D4D82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0DB40A5-78FC-697E-7D53-9B8E6D968F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1F35C2-AF58-1203-284B-018F8D444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6B0A9-BC7B-43D3-E223-902576F499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44FE7-8EAD-472F-7F1E-0FCD9D5EDB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CFD398-4734-4300-AE62-DCC229A74E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https://www.transum.org/software/SW/Starter_of_the_day/Students/Rounding.asp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FD398-4734-4300-AE62-DCC229A74ED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61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EE29846-11D9-10F5-A509-B87A48722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AC570F-ACB2-4B2C-9281-D2AFAF899C55}" type="slidenum">
              <a:rPr lang="en-US" altLang="en-US" sz="1200">
                <a:latin typeface="Times" panose="02020603050405020304" pitchFamily="18" charset="0"/>
              </a:rPr>
              <a:pPr eaLnBrk="1" hangingPunct="1"/>
              <a:t>15</a:t>
            </a:fld>
            <a:endParaRPr lang="en-US" altLang="en-US" sz="1200">
              <a:latin typeface="Times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10788D4-2EB6-C671-E2C5-0C1817797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1A94432-EC1B-3195-FB57-1604AE49C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9F6A1D1-FE31-6524-C57B-923B68C6C70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" name="Arc 2">
              <a:extLst>
                <a:ext uri="{FF2B5EF4-FFF2-40B4-BE49-F238E27FC236}">
                  <a16:creationId xmlns:a16="http://schemas.microsoft.com/office/drawing/2014/main" id="{D86A0DCC-0A38-8041-E5CB-828DF452CAF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F5AEE115-22D0-BD92-1F2E-A911B9FA3710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" name="Arc 4">
              <a:extLst>
                <a:ext uri="{FF2B5EF4-FFF2-40B4-BE49-F238E27FC236}">
                  <a16:creationId xmlns:a16="http://schemas.microsoft.com/office/drawing/2014/main" id="{B2F1D631-8769-8E25-5276-9332A863EFB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id="{19B4B0A2-CB95-8FB8-EB80-39A5DA6B7E72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B96DB7A-0117-99C7-5B04-48EECF8B719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C7B3469-C601-2284-41E2-790131BDB9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93B3984C-9834-7184-EE57-0C2986C310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F17DD-89A9-4438-AB2B-90A422023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9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9DDC29A-A352-D0C0-886C-C3EFBD7351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37921B4-02A9-052A-4BB6-80DE141F1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F4598C9-267F-E938-C698-AD8367EC2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C2C98-6696-4E68-909A-5445A00F5A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43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3AACD4E-6CF6-1654-23BF-E66997478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891756F-CBA3-BF73-95AE-A01A9CFF00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436F299-7DC0-74D5-3885-B49E5E9FF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F0ED6-F7D4-4B0E-A228-1B5E763439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57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554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B411EA1-5163-769E-BA12-18EB9397A2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2CD8872-D852-8B1B-0689-70F1ABC88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D328DB3-BB35-4BA4-330D-0914F0182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1E6631-EDBD-4B8F-827A-1ADE024183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71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ED90643-CF9B-7F5C-5136-793339D2F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14CA2E9-C271-6B6D-D0F4-788CFB6F9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20D8E5F-939D-8A0F-D415-9F6964FE4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63EE3-5FC3-4701-84BD-4D613A031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2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CCE62B1-5302-2CB9-60C3-2730A288D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B759219-6028-9B60-5422-BC225AE31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E095436-A9F2-2357-A9DC-B46F7C3FC4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1176F-7AEC-4CD7-AB62-2FD58DB47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45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23B1CC2-6508-46AB-8794-46BCBF7478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E192B179-D03F-C103-A1E8-ECC567E29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D47FDE0-5ABF-63D3-79E4-EF30A97D2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55A35-8B7C-476E-8358-B8CFA0402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05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D4F34C4F-133C-DD24-EC9C-6A864BCC4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150D0D8-BDEC-1ADE-CDE7-AA76C91A9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75B5519-60EC-2CF6-54CD-70F5AB3B0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4A94C-9A81-4590-8FF2-7458CDDB46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1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FFF7D3D-BAC2-1583-6432-4BDC21758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E3D9C59-7988-5901-A046-3994EA863F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86F98D1-D9E7-E4C6-3E59-872BB9FA00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1C7A5-095F-455D-A332-D330D6FBF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69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DC4EC44-ABFE-807D-A749-0575A9EADE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454D7A3-3161-CD8F-10EA-3BD3EAA916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57871A8-0B5E-66FC-D469-393A98B30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01B51-A5EA-4784-89D0-CD37458AF1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2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3DDA690-D3C5-3202-95CC-8CC21F9348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FD46529-28F5-7A4A-E2B5-FD2C5942E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C7CD494-81C2-A03D-95DE-7D26C6A07D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146CA-2EC8-47BB-9941-EDFC19E42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80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0008B68C-30D5-3F87-F2BF-C1F86D7674F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32" name="Arc 2">
              <a:extLst>
                <a:ext uri="{FF2B5EF4-FFF2-40B4-BE49-F238E27FC236}">
                  <a16:creationId xmlns:a16="http://schemas.microsoft.com/office/drawing/2014/main" id="{13585682-3140-DE5F-BBFC-18E3E9121FD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" name="Arc 3">
              <a:extLst>
                <a:ext uri="{FF2B5EF4-FFF2-40B4-BE49-F238E27FC236}">
                  <a16:creationId xmlns:a16="http://schemas.microsoft.com/office/drawing/2014/main" id="{0806F2F9-D114-F0FE-D297-28211DE6159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" name="Arc 4">
              <a:extLst>
                <a:ext uri="{FF2B5EF4-FFF2-40B4-BE49-F238E27FC236}">
                  <a16:creationId xmlns:a16="http://schemas.microsoft.com/office/drawing/2014/main" id="{C90CBB75-D7FD-C9A3-1E38-39E0D13E5C2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" name="AutoShape 5">
              <a:extLst>
                <a:ext uri="{FF2B5EF4-FFF2-40B4-BE49-F238E27FC236}">
                  <a16:creationId xmlns:a16="http://schemas.microsoft.com/office/drawing/2014/main" id="{1DE34A18-F618-E910-B301-5BA01860142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4CB8EC01-7844-7C40-C863-D768D63BE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47181B83-32E1-3F28-36B3-E1ABF6818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2D2D257-8590-F281-16B8-F35FB0C347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F54E555-6FC9-E610-2ACC-1154E44151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21F1BEDD-43E1-7BD7-53AB-B964977C2B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54FFFC25-1DFF-45AB-9076-474C319AD4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E22E7D-03E2-9D4D-00C7-5E3C113C69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971800"/>
            <a:ext cx="7772400" cy="2286000"/>
          </a:xfrm>
        </p:spPr>
        <p:txBody>
          <a:bodyPr/>
          <a:lstStyle/>
          <a:p>
            <a:pPr algn="ctr" eaLnBrk="1" hangingPunct="1"/>
            <a:r>
              <a:rPr lang="en-US" altLang="en-US" sz="6600" dirty="0"/>
              <a:t>Approximations, decimal places and significant</a:t>
            </a:r>
            <a:br>
              <a:rPr lang="en-US" altLang="en-US" sz="6600" dirty="0"/>
            </a:br>
            <a:r>
              <a:rPr lang="en-US" altLang="en-US" sz="6600" dirty="0"/>
              <a:t>figures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160427-EE6A-7822-7C32-BC76E1C286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715000"/>
            <a:ext cx="6400800" cy="6477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10A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C7E22FC-8D00-127E-0615-F20F44E6D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/>
              <a:t>How do I know how many Sig Figs?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7F8A77C-230E-350C-BD18-D01D9B9EA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5400" b="1" dirty="0"/>
              <a:t>Rule: </a:t>
            </a:r>
            <a:r>
              <a:rPr lang="en-US" sz="4400" dirty="0">
                <a:solidFill>
                  <a:srgbClr val="669900"/>
                </a:solidFill>
              </a:rPr>
              <a:t>Nonzero integers (1-9) always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400" dirty="0"/>
              <a:t>3456 has 4 sig figs (significant figures).</a:t>
            </a:r>
          </a:p>
          <a:p>
            <a:pPr eaLnBrk="1" hangingPunct="1">
              <a:defRPr/>
            </a:pPr>
            <a:r>
              <a:rPr lang="en-US" sz="54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26BF16AA-0E6B-C50F-5D7A-BD446DC21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How many sig figs?</a:t>
            </a:r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016F0694-6275-938D-7FEF-1B68383651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/>
              <a:t>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40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0.5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0.00003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7 x 10</a:t>
            </a:r>
            <a:r>
              <a:rPr lang="en-US" altLang="en-US" sz="4800" baseline="30000"/>
              <a:t>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7,000,000</a:t>
            </a:r>
          </a:p>
        </p:txBody>
      </p:sp>
      <p:sp>
        <p:nvSpPr>
          <p:cNvPr id="28676" name="Rectangle 1028">
            <a:extLst>
              <a:ext uri="{FF2B5EF4-FFF2-40B4-BE49-F238E27FC236}">
                <a16:creationId xmlns:a16="http://schemas.microsoft.com/office/drawing/2014/main" id="{31D30482-75D4-4F0B-DD7E-5E12C4EA0D9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B0F81E-5010-76C5-A34E-D37ABA2FA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524000"/>
          </a:xfrm>
        </p:spPr>
        <p:txBody>
          <a:bodyPr/>
          <a:lstStyle/>
          <a:p>
            <a:pPr algn="l" eaLnBrk="1" hangingPunct="1"/>
            <a:r>
              <a:rPr lang="en-US" altLang="en-US" sz="4800"/>
              <a:t>How do I know how many Sig Figs?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70E222C-F2BF-79ED-35A2-A7764347E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4000" dirty="0"/>
              <a:t>There are three classes of zeros.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4000" dirty="0">
                <a:solidFill>
                  <a:srgbClr val="669900"/>
                </a:solidFill>
              </a:rPr>
              <a:t>a.	Leading zeros are zeros that precede all the nonzero digits. These do not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0.048 has 2 sig figs</a:t>
            </a: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0359105-626C-0471-7EFE-267C65D9D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524000"/>
          </a:xfrm>
        </p:spPr>
        <p:txBody>
          <a:bodyPr/>
          <a:lstStyle/>
          <a:p>
            <a:pPr algn="l" eaLnBrk="1" hangingPunct="1"/>
            <a:r>
              <a:rPr lang="en-US" altLang="en-US" sz="4800"/>
              <a:t>How do I know how many Sig Figs?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B952BD1-395D-30A2-1F6E-EAD8BBCD7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800" dirty="0">
                <a:solidFill>
                  <a:srgbClr val="669900"/>
                </a:solidFill>
              </a:rPr>
              <a:t>b.	Captive or sandwiched zeros are zeros between nonzero digits. These always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800" dirty="0"/>
              <a:t>16.07 has 4 sig figs.</a:t>
            </a:r>
          </a:p>
          <a:p>
            <a:pPr marL="0" indent="0" eaLnBrk="1" hangingPunct="1">
              <a:buFontTx/>
              <a:buNone/>
              <a:defRPr/>
            </a:pP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859FB73-2CD6-9549-A40C-498D491B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/>
              <a:t>How do I know how many Sig Figs?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A06ED-5B1F-A92C-D8EE-CA50523D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000" dirty="0">
                <a:solidFill>
                  <a:srgbClr val="669900"/>
                </a:solidFill>
              </a:rPr>
              <a:t>c.	Trailing zeros are zeros at the right end of the number. They are significant only if the number contains a decimal point.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9.300 has 4 sig figs.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150 has 2 sig figs.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F4D515A-1278-9F78-8827-3625DB146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4500"/>
            <a:ext cx="8229600" cy="3149600"/>
          </a:xfrm>
        </p:spPr>
        <p:txBody>
          <a:bodyPr/>
          <a:lstStyle/>
          <a:p>
            <a:pPr marL="914400" lvl="1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4000"/>
              <a:t>300.  </a:t>
            </a:r>
            <a:r>
              <a:rPr lang="en-US" altLang="en-US" sz="4000">
                <a:cs typeface="Arial" panose="020B0604020202020204" pitchFamily="34" charset="0"/>
              </a:rPr>
              <a:t>Contains three significant figures.</a:t>
            </a:r>
          </a:p>
          <a:p>
            <a:pPr marL="914400" lvl="1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4000">
                <a:cs typeface="Arial" panose="020B0604020202020204" pitchFamily="34" charset="0"/>
              </a:rPr>
              <a:t>Notice the decimal made the 2 zeros significant. If the number was written as 300 without the decimal then it would only have one sig fig. </a:t>
            </a:r>
          </a:p>
          <a:p>
            <a:pPr marL="533400" indent="-533400" eaLnBrk="1" hangingPunct="1"/>
            <a:r>
              <a:rPr lang="en-US" altLang="en-US"/>
              <a:t>.</a:t>
            </a:r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946A391-6B63-75BF-068B-2FE6323D3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/>
              <a:t>How do I know how many Sig Figs?</a:t>
            </a:r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CA80C8A-6A5C-D525-AA8A-45F14A2C4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How many sig figs here?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1E19DA0-4551-B39A-624F-E78ADD7AC7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3401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2100.0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5.00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0.00412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8,000,050,000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90109D9-9812-03B9-5A5D-EDBE10DD54B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A2187C-01EB-346E-69CC-25EA731374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How many sig figs here?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C5B9463-2DC4-620E-8D36-2F98DDB064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1.2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56.76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4.00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0.0792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7,083,000,000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AEFE53F3-5FD7-DE71-2302-D3FCD761723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31837"/>
            <a:ext cx="8229600" cy="1858962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Comic Sans MS" pitchFamily="66" charset="0"/>
              </a:rPr>
              <a:t>Mathematicians </a:t>
            </a:r>
            <a:br>
              <a:rPr lang="en-US" sz="8000" b="1" dirty="0">
                <a:latin typeface="Comic Sans MS" pitchFamily="66" charset="0"/>
              </a:rPr>
            </a:br>
            <a:r>
              <a:rPr lang="en-US" sz="8000" b="1" dirty="0">
                <a:latin typeface="Comic Sans MS" pitchFamily="66" charset="0"/>
              </a:rPr>
              <a:t>are Lazy!!!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>
                <a:solidFill>
                  <a:srgbClr val="0000FF"/>
                </a:solidFill>
                <a:latin typeface="Comic Sans MS" pitchFamily="66" charset="0"/>
              </a:rPr>
              <a:t>They decided that by using powers of 10, they can create short versions of long numbers.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Rules for Scientific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latin typeface="Comic Sans MS" pitchFamily="66" charset="0"/>
              </a:rPr>
              <a:t>	</a:t>
            </a:r>
            <a:r>
              <a:rPr lang="en-US" sz="3600" b="1" dirty="0">
                <a:latin typeface="Comic Sans MS" pitchFamily="66" charset="0"/>
              </a:rPr>
              <a:t>To be in proper scientific notation the number must be written with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	* a number between 1 and 10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	* and multiplied by a power of 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    ten </a:t>
            </a:r>
          </a:p>
          <a:p>
            <a:pPr>
              <a:buNone/>
            </a:pPr>
            <a:r>
              <a:rPr lang="en-US" sz="3600" b="1" dirty="0">
                <a:latin typeface="Comic Sans MS" pitchFamily="66" charset="0"/>
              </a:rPr>
              <a:t>   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23 X 10</a:t>
            </a:r>
            <a:r>
              <a:rPr lang="en-US" sz="3600" b="1" baseline="30000" dirty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 is not in proper scientific notation.  Why?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7A70A75F-BB4B-5DFE-7358-39576861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3A66073-D82F-48E9-B89B-11532A0A7FBB}" type="slidenum">
              <a:rPr lang="en-US" altLang="en-US" sz="14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00987048-2D44-66A4-9FCE-83E0E033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0469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chemeClr val="tx1">
                    <a:lumMod val="90000"/>
                  </a:schemeClr>
                </a:solidFill>
              </a:rPr>
              <a:t>Let’s Review Measurements</a:t>
            </a:r>
            <a:r>
              <a:rPr lang="en-US" sz="4400" dirty="0">
                <a:solidFill>
                  <a:srgbClr val="333399"/>
                </a:solidFill>
              </a:rPr>
              <a:t>:  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063959AC-4672-2F18-E055-D83463506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4402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Every measurement has UNITS.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0D8F560-80B9-D625-0794-D768C92AB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574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Every measurement has UNCERTAINTY.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  <p:bldP spid="2052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45269" y="228600"/>
            <a:ext cx="46365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For example: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1371600"/>
            <a:ext cx="795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Candara" charset="0"/>
              </a:rPr>
              <a:t>The number 4,500 is written in scientific notation as ________________.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324600" y="1309688"/>
            <a:ext cx="1655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881C5"/>
                </a:solidFill>
                <a:latin typeface="Arial Black" charset="0"/>
              </a:rPr>
              <a:t>4.5 x 10</a:t>
            </a:r>
            <a:r>
              <a:rPr lang="en-US" sz="2400" b="1" baseline="30000">
                <a:solidFill>
                  <a:srgbClr val="0881C5"/>
                </a:solidFill>
                <a:latin typeface="Arial Black" charset="0"/>
              </a:rPr>
              <a:t>3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1000" y="2133600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Candara" charset="0"/>
              </a:rPr>
              <a:t>The coefficient is _________.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1000" y="2895600"/>
            <a:ext cx="7953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Candara" charset="0"/>
              </a:rPr>
              <a:t>The coefficient must be a number </a:t>
            </a:r>
            <a:r>
              <a:rPr lang="en-US" sz="2400">
                <a:solidFill>
                  <a:srgbClr val="0881C5"/>
                </a:solidFill>
                <a:latin typeface="Arial Black" charset="0"/>
              </a:rPr>
              <a:t>greater than or equal to 1 and smaller than 10.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1336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881C5"/>
                </a:solidFill>
                <a:latin typeface="Arial Black" charset="0"/>
              </a:rPr>
              <a:t>4.5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81000" y="4419600"/>
            <a:ext cx="7953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Candara" charset="0"/>
              </a:rPr>
              <a:t>The power of 10 or exponent in this example is ______.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781800" y="44196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881C5"/>
                </a:solidFill>
                <a:latin typeface="Arial Black" charset="0"/>
              </a:rPr>
              <a:t>3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81000" y="5257800"/>
            <a:ext cx="838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Candara" charset="0"/>
              </a:rPr>
              <a:t>The exponent indicates how many times the coefficient must be multiplied by 10 to equal the original number of 4,500.</a:t>
            </a:r>
          </a:p>
        </p:txBody>
      </p:sp>
      <p:pic>
        <p:nvPicPr>
          <p:cNvPr id="2151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9" y="194896"/>
            <a:ext cx="1736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4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499" y="595"/>
            <a:ext cx="81317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Rules to Write Scientific Notation!</a:t>
            </a:r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909" y="1354870"/>
            <a:ext cx="3690937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1295400"/>
            <a:ext cx="51816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Candara" charset="0"/>
              </a:rPr>
              <a:t>If a number is greater than 10, the exponent will be _____________ and is equal to the number of places the decimal must be moved to the ________ to write the number in scientific notation.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2286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3D705A"/>
                </a:solidFill>
                <a:latin typeface="Arial Black" charset="0"/>
              </a:rPr>
              <a:t>positive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71600" y="3810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3D705A"/>
                </a:solidFill>
                <a:latin typeface="Arial Black" charset="0"/>
              </a:rPr>
              <a:t>left</a:t>
            </a:r>
          </a:p>
        </p:txBody>
      </p:sp>
    </p:spTree>
    <p:extLst>
      <p:ext uri="{BB962C8B-B14F-4D97-AF65-F5344CB8AC3E}">
        <p14:creationId xmlns:p14="http://schemas.microsoft.com/office/powerpoint/2010/main" val="114453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83038" y="2057400"/>
            <a:ext cx="51816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Candara" charset="0"/>
              </a:rPr>
              <a:t>If a number is less than 10, the exponent will be _____________ and is equal to the number of places the decimal must be moved to the ________ to write the number in scientific notation.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0" y="3048000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3D705A"/>
                </a:solidFill>
                <a:latin typeface="Arial Black" charset="0"/>
              </a:rPr>
              <a:t>negative</a:t>
            </a:r>
          </a:p>
        </p:txBody>
      </p:sp>
      <p:pic>
        <p:nvPicPr>
          <p:cNvPr id="2355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3925"/>
            <a:ext cx="3983038" cy="449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105400" y="45720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3D705A"/>
                </a:solidFill>
                <a:latin typeface="Arial Black" charset="0"/>
              </a:rPr>
              <a:t>right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77E835-7D01-4EB9-BFBF-DF16584DD849}"/>
              </a:ext>
            </a:extLst>
          </p:cNvPr>
          <p:cNvSpPr/>
          <p:nvPr/>
        </p:nvSpPr>
        <p:spPr>
          <a:xfrm>
            <a:off x="211631" y="83592"/>
            <a:ext cx="81317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Rules to Write Scientific Notation!</a:t>
            </a:r>
          </a:p>
        </p:txBody>
      </p:sp>
    </p:spTree>
    <p:extLst>
      <p:ext uri="{BB962C8B-B14F-4D97-AF65-F5344CB8AC3E}">
        <p14:creationId xmlns:p14="http://schemas.microsoft.com/office/powerpoint/2010/main" val="11137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990600"/>
            <a:ext cx="8229600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3700" b="1">
                <a:solidFill>
                  <a:srgbClr val="0881C5"/>
                </a:solidFill>
              </a:rPr>
              <a:t>1.  Move the decimal to the right of the first non-zero number.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09600" y="2286000"/>
            <a:ext cx="8229600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3600" b="1">
                <a:solidFill>
                  <a:srgbClr val="FF0000"/>
                </a:solidFill>
              </a:rPr>
              <a:t>2.  Count how many places the decimal had to be moved.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3581400"/>
            <a:ext cx="8229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3100" b="1">
                <a:solidFill>
                  <a:srgbClr val="18102C"/>
                </a:solidFill>
              </a:rPr>
              <a:t>3.  If the decimal had to be moved to the right, the exponent is negative.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5029200"/>
            <a:ext cx="8229600" cy="10668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500">
                <a:solidFill>
                  <a:srgbClr val="1D4D20"/>
                </a:solidFill>
                <a:latin typeface="Arial Black" panose="020B0A04020102020204" pitchFamily="34" charset="0"/>
              </a:rPr>
              <a:t>4.  If the decimal  had to be moved to the left, the exponent is positive.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A5177B-85B6-4839-8D2C-2808341E106A}"/>
              </a:ext>
            </a:extLst>
          </p:cNvPr>
          <p:cNvSpPr/>
          <p:nvPr/>
        </p:nvSpPr>
        <p:spPr>
          <a:xfrm>
            <a:off x="50499" y="595"/>
            <a:ext cx="81317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Rules to Write Scientific Notation!</a:t>
            </a:r>
          </a:p>
        </p:txBody>
      </p:sp>
    </p:spTree>
    <p:extLst>
      <p:ext uri="{BB962C8B-B14F-4D97-AF65-F5344CB8AC3E}">
        <p14:creationId xmlns:p14="http://schemas.microsoft.com/office/powerpoint/2010/main" val="277499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err="1">
                <a:latin typeface="Comic Sans MS" pitchFamily="66" charset="0"/>
              </a:rPr>
              <a:t>Soooo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ctr">
              <a:buNone/>
            </a:pP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US" sz="4000" b="1" dirty="0">
                <a:solidFill>
                  <a:srgbClr val="0000FF"/>
                </a:solidFill>
                <a:latin typeface="Comic Sans MS" pitchFamily="66" charset="0"/>
              </a:rPr>
              <a:t>137,000,000 can be rewritten as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9600" dirty="0"/>
              <a:t>1.37 X 10</a:t>
            </a:r>
            <a:r>
              <a:rPr lang="en-US" sz="9600" baseline="30000" dirty="0"/>
              <a:t>8</a:t>
            </a:r>
            <a:endParaRPr lang="en-US" sz="96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2046F91-E186-43D3-B7B7-12A74BFA56E7}"/>
              </a:ext>
            </a:extLst>
          </p:cNvPr>
          <p:cNvSpPr/>
          <p:nvPr/>
        </p:nvSpPr>
        <p:spPr>
          <a:xfrm>
            <a:off x="4038600" y="2819400"/>
            <a:ext cx="76200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3C5E4706-0E26-4CAC-BCDC-FC0E823E65F7}"/>
              </a:ext>
            </a:extLst>
          </p:cNvPr>
          <p:cNvSpPr/>
          <p:nvPr/>
        </p:nvSpPr>
        <p:spPr>
          <a:xfrm>
            <a:off x="970085" y="1554957"/>
            <a:ext cx="228600" cy="944562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4059F1E3-4A53-408F-991E-FC650EE154C7}"/>
              </a:ext>
            </a:extLst>
          </p:cNvPr>
          <p:cNvSpPr/>
          <p:nvPr/>
        </p:nvSpPr>
        <p:spPr>
          <a:xfrm flipH="1">
            <a:off x="3657600" y="3154362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7527F687-E9EE-49F9-BA45-29ED633B253B}"/>
              </a:ext>
            </a:extLst>
          </p:cNvPr>
          <p:cNvSpPr/>
          <p:nvPr/>
        </p:nvSpPr>
        <p:spPr>
          <a:xfrm flipH="1">
            <a:off x="3300109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052BE49A-8BEC-4D8B-924C-31F37F15AC30}"/>
              </a:ext>
            </a:extLst>
          </p:cNvPr>
          <p:cNvSpPr/>
          <p:nvPr/>
        </p:nvSpPr>
        <p:spPr>
          <a:xfrm flipH="1">
            <a:off x="2971800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38075CDC-8E09-42F0-A631-A205B15FFC30}"/>
              </a:ext>
            </a:extLst>
          </p:cNvPr>
          <p:cNvSpPr/>
          <p:nvPr/>
        </p:nvSpPr>
        <p:spPr>
          <a:xfrm flipH="1">
            <a:off x="2590800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Arrow: Curved Up 9">
            <a:extLst>
              <a:ext uri="{FF2B5EF4-FFF2-40B4-BE49-F238E27FC236}">
                <a16:creationId xmlns:a16="http://schemas.microsoft.com/office/drawing/2014/main" id="{E313D4A3-72A0-41F2-9B8C-60F027FAA20E}"/>
              </a:ext>
            </a:extLst>
          </p:cNvPr>
          <p:cNvSpPr/>
          <p:nvPr/>
        </p:nvSpPr>
        <p:spPr>
          <a:xfrm flipH="1">
            <a:off x="2209800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F3259369-5CBC-49FD-87DA-5D1F16430D83}"/>
              </a:ext>
            </a:extLst>
          </p:cNvPr>
          <p:cNvSpPr/>
          <p:nvPr/>
        </p:nvSpPr>
        <p:spPr>
          <a:xfrm flipH="1">
            <a:off x="1828800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2" name="Arrow: Curved Up 11">
            <a:extLst>
              <a:ext uri="{FF2B5EF4-FFF2-40B4-BE49-F238E27FC236}">
                <a16:creationId xmlns:a16="http://schemas.microsoft.com/office/drawing/2014/main" id="{CE8E8152-D72C-4F61-84CD-B60E6BAAC280}"/>
              </a:ext>
            </a:extLst>
          </p:cNvPr>
          <p:cNvSpPr/>
          <p:nvPr/>
        </p:nvSpPr>
        <p:spPr>
          <a:xfrm flipH="1">
            <a:off x="1371600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CD39ED9E-C794-4E1C-8E9F-54C04335438B}"/>
              </a:ext>
            </a:extLst>
          </p:cNvPr>
          <p:cNvSpPr/>
          <p:nvPr/>
        </p:nvSpPr>
        <p:spPr>
          <a:xfrm flipH="1">
            <a:off x="990600" y="3124200"/>
            <a:ext cx="381000" cy="503238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>
                <a:latin typeface="Comic Sans MS" pitchFamily="66" charset="0"/>
              </a:rPr>
              <a:t>Now You Try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239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Comic Sans MS" pitchFamily="66" charset="0"/>
              </a:rPr>
              <a:t>Using scientific notation, rewrite the following numbers.</a:t>
            </a:r>
          </a:p>
          <a:p>
            <a:endParaRPr lang="en-US" dirty="0"/>
          </a:p>
          <a:p>
            <a:r>
              <a:rPr lang="en-US" sz="4000" b="1" dirty="0">
                <a:latin typeface="Comic Sans MS" pitchFamily="66" charset="0"/>
              </a:rPr>
              <a:t>347,000.</a:t>
            </a:r>
          </a:p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3.47 X 10</a:t>
            </a:r>
            <a:r>
              <a:rPr lang="en-US" sz="4000" b="1" baseline="30000" dirty="0">
                <a:solidFill>
                  <a:srgbClr val="C00000"/>
                </a:solidFill>
                <a:latin typeface="Comic Sans MS" pitchFamily="66" charset="0"/>
              </a:rPr>
              <a:t>5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4000" b="1" dirty="0">
                <a:latin typeface="Comic Sans MS" pitchFamily="66" charset="0"/>
              </a:rPr>
              <a:t>902,000,000.</a:t>
            </a:r>
          </a:p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9.02 X 10</a:t>
            </a:r>
            <a:r>
              <a:rPr lang="en-US" sz="4000" b="1" baseline="30000" dirty="0">
                <a:solidFill>
                  <a:srgbClr val="C00000"/>
                </a:solidFill>
                <a:latin typeface="Comic Sans MS" pitchFamily="66" charset="0"/>
              </a:rPr>
              <a:t>8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4000" b="1" dirty="0">
                <a:latin typeface="Comic Sans MS" pitchFamily="66" charset="0"/>
              </a:rPr>
              <a:t>61,400.</a:t>
            </a:r>
          </a:p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6.14 X 10</a:t>
            </a:r>
            <a:r>
              <a:rPr lang="en-US" sz="4000" b="1" baseline="30000" dirty="0">
                <a:solidFill>
                  <a:srgbClr val="C00000"/>
                </a:solidFill>
                <a:latin typeface="Comic Sans MS" pitchFamily="66" charset="0"/>
              </a:rPr>
              <a:t>4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b="1" dirty="0">
                <a:latin typeface="Comic Sans MS" pitchFamily="66" charset="0"/>
              </a:rPr>
              <a:t>Try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latin typeface="Comic Sans MS" pitchFamily="66" charset="0"/>
              </a:rPr>
              <a:t>	4,000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4 X 10</a:t>
            </a:r>
            <a:r>
              <a:rPr lang="en-US" b="1" baseline="30000" dirty="0">
                <a:solidFill>
                  <a:srgbClr val="C00000"/>
                </a:solidFill>
                <a:latin typeface="Comic Sans MS" pitchFamily="66" charset="0"/>
              </a:rPr>
              <a:t>3</a:t>
            </a:r>
          </a:p>
          <a:p>
            <a:pPr>
              <a:buNone/>
            </a:pPr>
            <a:r>
              <a:rPr lang="en-US" b="1" dirty="0">
                <a:latin typeface="Comic Sans MS" pitchFamily="66" charset="0"/>
              </a:rPr>
              <a:t>	2.48 X 10</a:t>
            </a:r>
            <a:r>
              <a:rPr lang="en-US" b="1" baseline="30000" dirty="0">
                <a:latin typeface="Comic Sans MS" pitchFamily="66" charset="0"/>
              </a:rPr>
              <a:t>3</a:t>
            </a:r>
            <a:endParaRPr lang="en-US" b="1" dirty="0">
              <a:latin typeface="Comic Sans MS" pitchFamily="66" charset="0"/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2,480</a:t>
            </a:r>
          </a:p>
          <a:p>
            <a:pPr>
              <a:buNone/>
            </a:pPr>
            <a:r>
              <a:rPr lang="en-US" b="1" dirty="0">
                <a:latin typeface="Comic Sans MS" pitchFamily="66" charset="0"/>
              </a:rPr>
              <a:t>	6.123 X 10</a:t>
            </a:r>
            <a:r>
              <a:rPr lang="en-US" b="1" baseline="30000" dirty="0">
                <a:latin typeface="Comic Sans MS" pitchFamily="66" charset="0"/>
              </a:rPr>
              <a:t>6</a:t>
            </a:r>
            <a:r>
              <a:rPr lang="en-US" b="1" dirty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6,123,000</a:t>
            </a:r>
          </a:p>
          <a:p>
            <a:pPr>
              <a:buNone/>
            </a:pPr>
            <a:r>
              <a:rPr lang="en-US" b="1" dirty="0">
                <a:latin typeface="Comic Sans MS" pitchFamily="66" charset="0"/>
              </a:rPr>
              <a:t>	306,000,000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	3.06 X 10</a:t>
            </a:r>
            <a:r>
              <a:rPr lang="en-US" b="1" baseline="30000" dirty="0">
                <a:solidFill>
                  <a:srgbClr val="C00000"/>
                </a:solidFill>
                <a:latin typeface="Comic Sans MS" pitchFamily="66" charset="0"/>
              </a:rPr>
              <a:t>8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222560FA-2A59-076F-E5D3-6991E527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2002FC-E73E-43D8-84E7-AD535DEC4DC7}" type="slidenum">
              <a:rPr lang="en-US" altLang="en-US" sz="14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4098" name="Picture 2" descr="E:\MATTER\CHAP01\FIGURES\FG01_024.PCT">
            <a:extLst>
              <a:ext uri="{FF2B5EF4-FFF2-40B4-BE49-F238E27FC236}">
                <a16:creationId xmlns:a16="http://schemas.microsoft.com/office/drawing/2014/main" id="{9A50867B-F3CD-AA15-C507-9BE2D35FB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r="19595" b="70219"/>
          <a:stretch>
            <a:fillRect/>
          </a:stretch>
        </p:blipFill>
        <p:spPr bwMode="auto">
          <a:xfrm>
            <a:off x="0" y="838200"/>
            <a:ext cx="40132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E:\MATTER\CHAP01\FIGURES\FG01_024.PCT">
            <a:extLst>
              <a:ext uri="{FF2B5EF4-FFF2-40B4-BE49-F238E27FC236}">
                <a16:creationId xmlns:a16="http://schemas.microsoft.com/office/drawing/2014/main" id="{3FD0545F-6D17-011C-2C83-17C54594E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34293" r="16330" b="34293"/>
          <a:stretch>
            <a:fillRect/>
          </a:stretch>
        </p:blipFill>
        <p:spPr bwMode="auto">
          <a:xfrm>
            <a:off x="0" y="2514600"/>
            <a:ext cx="4262438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E:\MATTER\CHAP01\FIGURES\FG01_024.PCT">
            <a:extLst>
              <a:ext uri="{FF2B5EF4-FFF2-40B4-BE49-F238E27FC236}">
                <a16:creationId xmlns:a16="http://schemas.microsoft.com/office/drawing/2014/main" id="{B476BE45-8DA9-73AD-3076-9E91338E3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65320" r="16330"/>
          <a:stretch>
            <a:fillRect/>
          </a:stretch>
        </p:blipFill>
        <p:spPr bwMode="auto">
          <a:xfrm>
            <a:off x="0" y="4191000"/>
            <a:ext cx="4262438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5">
            <a:extLst>
              <a:ext uri="{FF2B5EF4-FFF2-40B4-BE49-F238E27FC236}">
                <a16:creationId xmlns:a16="http://schemas.microsoft.com/office/drawing/2014/main" id="{7CBCC8BF-5B18-F60D-028B-8E7D2DE3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10769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Accuracy and Precision in </a:t>
            </a:r>
            <a:r>
              <a:rPr lang="en-US" altLang="en-US" sz="3600" u="sng"/>
              <a:t>Measurements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A620498A-D396-F4E7-30AB-A4A93468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438" y="2022475"/>
            <a:ext cx="44243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Accuracy: how close a measurement is to the accepted value.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6B15C5E9-14D7-9EBA-52A9-A1250B4D5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438" y="3394075"/>
            <a:ext cx="436086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Precision:  how close a series of measurements are to one another or how far out a measurement is taken</a:t>
            </a:r>
            <a:r>
              <a:rPr lang="en-US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C5D6B038-80CB-DE17-114C-A8E10FC4B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575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/>
      <p:bldP spid="41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340B-4BBD-CF58-2B4E-D3FFE38C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  <a:latin typeface="Algerian" panose="04020705040A02060702" pitchFamily="82" charset="0"/>
              </a:rPr>
              <a:t>Maths Estimations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21D39-B273-7B9E-B301-D3EE35672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latin typeface="Algerian" panose="04020705040A02060702" pitchFamily="82" charset="0"/>
              </a:rPr>
              <a:t>Rounding</a:t>
            </a:r>
          </a:p>
          <a:p>
            <a:r>
              <a:rPr lang="en-AU" sz="4800" dirty="0">
                <a:latin typeface="Algerian" panose="04020705040A02060702" pitchFamily="82" charset="0"/>
              </a:rPr>
              <a:t>Decimal places</a:t>
            </a:r>
          </a:p>
          <a:p>
            <a:r>
              <a:rPr lang="en-AU" sz="4800" dirty="0">
                <a:latin typeface="Algerian" panose="04020705040A02060702" pitchFamily="82" charset="0"/>
              </a:rPr>
              <a:t>Significant figures</a:t>
            </a:r>
          </a:p>
          <a:p>
            <a:r>
              <a:rPr lang="en-AU" sz="4800" dirty="0">
                <a:latin typeface="Algerian" panose="04020705040A02060702" pitchFamily="82" charset="0"/>
              </a:rPr>
              <a:t>Scientific notations</a:t>
            </a:r>
          </a:p>
        </p:txBody>
      </p:sp>
    </p:spTree>
    <p:extLst>
      <p:ext uri="{BB962C8B-B14F-4D97-AF65-F5344CB8AC3E}">
        <p14:creationId xmlns:p14="http://schemas.microsoft.com/office/powerpoint/2010/main" val="154288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BFBD33-D124-448C-AAFF-E3C05AF03BC3}"/>
              </a:ext>
            </a:extLst>
          </p:cNvPr>
          <p:cNvCxnSpPr>
            <a:cxnSpLocks/>
          </p:cNvCxnSpPr>
          <p:nvPr/>
        </p:nvCxnSpPr>
        <p:spPr>
          <a:xfrm flipH="1">
            <a:off x="4570098" y="633102"/>
            <a:ext cx="0" cy="596112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F5AC12B-B557-46E4-93A7-834BB4A62396}"/>
              </a:ext>
            </a:extLst>
          </p:cNvPr>
          <p:cNvSpPr txBox="1"/>
          <p:nvPr/>
        </p:nvSpPr>
        <p:spPr>
          <a:xfrm>
            <a:off x="515364" y="751498"/>
            <a:ext cx="3603872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/>
              <a:t>Round this number to 2 decimal places.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3BFB65-2BED-47CD-96DF-BB96655330BC}"/>
              </a:ext>
            </a:extLst>
          </p:cNvPr>
          <p:cNvSpPr txBox="1"/>
          <p:nvPr/>
        </p:nvSpPr>
        <p:spPr>
          <a:xfrm>
            <a:off x="16598" y="5373660"/>
            <a:ext cx="4665123" cy="1115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/>
              <a:t>1) ‘Cut’ the number.</a:t>
            </a:r>
          </a:p>
          <a:p>
            <a:r>
              <a:rPr lang="en-GB" sz="1662" dirty="0"/>
              <a:t>2) Use the first cut digit to check </a:t>
            </a:r>
          </a:p>
          <a:p>
            <a:r>
              <a:rPr lang="en-GB" sz="1662" dirty="0"/>
              <a:t>	whether to round </a:t>
            </a:r>
            <a:r>
              <a:rPr lang="en-GB" sz="1662" b="1" dirty="0"/>
              <a:t>UP</a:t>
            </a:r>
            <a:r>
              <a:rPr lang="en-GB" sz="1662" dirty="0"/>
              <a:t>.</a:t>
            </a:r>
          </a:p>
          <a:p>
            <a:r>
              <a:rPr lang="en-GB" sz="1662" dirty="0"/>
              <a:t>(Remember: a 5 means the last digit is rounded up)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3BF562-F06F-4C52-AEDC-7C7D04F4CC2C}"/>
              </a:ext>
            </a:extLst>
          </p:cNvPr>
          <p:cNvSpPr txBox="1"/>
          <p:nvPr/>
        </p:nvSpPr>
        <p:spPr>
          <a:xfrm>
            <a:off x="-4354" y="235418"/>
            <a:ext cx="748923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>
                <a:latin typeface="Stencil" panose="040409050D0802020404" pitchFamily="82" charset="0"/>
              </a:rPr>
              <a:t>DEMO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BE8D70-7EEC-4935-BF3A-C0D53C153FBC}"/>
              </a:ext>
            </a:extLst>
          </p:cNvPr>
          <p:cNvSpPr txBox="1"/>
          <p:nvPr/>
        </p:nvSpPr>
        <p:spPr>
          <a:xfrm>
            <a:off x="7792392" y="235418"/>
            <a:ext cx="1354858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>
                <a:latin typeface="Stencil" panose="040409050D0802020404" pitchFamily="82" charset="0"/>
              </a:rPr>
              <a:t>YOUR TURN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11AEFF-D714-4CBA-98FB-EF088B746EFB}"/>
              </a:ext>
            </a:extLst>
          </p:cNvPr>
          <p:cNvSpPr txBox="1"/>
          <p:nvPr/>
        </p:nvSpPr>
        <p:spPr>
          <a:xfrm>
            <a:off x="1225878" y="2204257"/>
            <a:ext cx="2555892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1.36801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1C18C24-DCB2-49B9-9264-ED0D0F16D825}"/>
              </a:ext>
            </a:extLst>
          </p:cNvPr>
          <p:cNvCxnSpPr>
            <a:cxnSpLocks/>
          </p:cNvCxnSpPr>
          <p:nvPr/>
        </p:nvCxnSpPr>
        <p:spPr>
          <a:xfrm>
            <a:off x="2553286" y="2057400"/>
            <a:ext cx="0" cy="1038845"/>
          </a:xfrm>
          <a:prstGeom prst="line">
            <a:avLst/>
          </a:prstGeom>
          <a:ln w="381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5431F91-7DBF-4F79-8CEA-AEBB895F1476}"/>
              </a:ext>
            </a:extLst>
          </p:cNvPr>
          <p:cNvSpPr txBox="1"/>
          <p:nvPr/>
        </p:nvSpPr>
        <p:spPr>
          <a:xfrm>
            <a:off x="628489" y="4111563"/>
            <a:ext cx="3373039" cy="546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954" dirty="0"/>
              <a:t>1.36801 (2dp) = 1.37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93513E-F115-40E5-8540-62534F5E2A1C}"/>
              </a:ext>
            </a:extLst>
          </p:cNvPr>
          <p:cNvCxnSpPr>
            <a:cxnSpLocks/>
          </p:cNvCxnSpPr>
          <p:nvPr/>
        </p:nvCxnSpPr>
        <p:spPr>
          <a:xfrm flipH="1" flipV="1">
            <a:off x="2160473" y="1684066"/>
            <a:ext cx="178552" cy="53565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7C3EA49-9C02-4809-BA13-60E209B1EC74}"/>
              </a:ext>
            </a:extLst>
          </p:cNvPr>
          <p:cNvSpPr txBox="1"/>
          <p:nvPr/>
        </p:nvSpPr>
        <p:spPr>
          <a:xfrm>
            <a:off x="574338" y="1368313"/>
            <a:ext cx="1719894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>
                <a:solidFill>
                  <a:srgbClr val="FF0000"/>
                </a:solidFill>
              </a:rPr>
              <a:t>Stay or round up?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2E30F03-A5FD-4DB3-80E8-82745A199175}"/>
              </a:ext>
            </a:extLst>
          </p:cNvPr>
          <p:cNvCxnSpPr>
            <a:cxnSpLocks/>
          </p:cNvCxnSpPr>
          <p:nvPr/>
        </p:nvCxnSpPr>
        <p:spPr>
          <a:xfrm flipV="1">
            <a:off x="2812638" y="1871003"/>
            <a:ext cx="189056" cy="444847"/>
          </a:xfrm>
          <a:prstGeom prst="line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F43592D-E93B-4F91-B4BD-C4E816D6F096}"/>
              </a:ext>
            </a:extLst>
          </p:cNvPr>
          <p:cNvSpPr/>
          <p:nvPr/>
        </p:nvSpPr>
        <p:spPr>
          <a:xfrm>
            <a:off x="2980185" y="1587442"/>
            <a:ext cx="1021343" cy="2273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62" b="1" dirty="0">
                <a:solidFill>
                  <a:srgbClr val="FF0000"/>
                </a:solidFill>
              </a:rPr>
              <a:t>CHECK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25B6C03-0B4E-4630-845D-E65B43E17E42}"/>
              </a:ext>
            </a:extLst>
          </p:cNvPr>
          <p:cNvSpPr txBox="1"/>
          <p:nvPr/>
        </p:nvSpPr>
        <p:spPr>
          <a:xfrm>
            <a:off x="1225878" y="3111623"/>
            <a:ext cx="1477136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1.37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18EFDE-A3CD-4FB4-A009-8E96149FD5EF}"/>
              </a:ext>
            </a:extLst>
          </p:cNvPr>
          <p:cNvSpPr txBox="1"/>
          <p:nvPr/>
        </p:nvSpPr>
        <p:spPr>
          <a:xfrm>
            <a:off x="5134453" y="751498"/>
            <a:ext cx="352051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/>
              <a:t>Round this number to 1 decimal place.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C6106-5400-4F88-8223-FA752C6F262B}"/>
              </a:ext>
            </a:extLst>
          </p:cNvPr>
          <p:cNvSpPr txBox="1"/>
          <p:nvPr/>
        </p:nvSpPr>
        <p:spPr>
          <a:xfrm>
            <a:off x="5803289" y="2204257"/>
            <a:ext cx="1477136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2.79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CAE0A2-2ACE-4D2B-B163-C560FE10AD7F}"/>
              </a:ext>
            </a:extLst>
          </p:cNvPr>
          <p:cNvCxnSpPr>
            <a:cxnSpLocks/>
          </p:cNvCxnSpPr>
          <p:nvPr/>
        </p:nvCxnSpPr>
        <p:spPr>
          <a:xfrm>
            <a:off x="6773594" y="2057400"/>
            <a:ext cx="0" cy="1038845"/>
          </a:xfrm>
          <a:prstGeom prst="line">
            <a:avLst/>
          </a:prstGeom>
          <a:ln w="381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CC85933-E680-4B05-8147-DECFDA8A1699}"/>
              </a:ext>
            </a:extLst>
          </p:cNvPr>
          <p:cNvSpPr txBox="1"/>
          <p:nvPr/>
        </p:nvSpPr>
        <p:spPr>
          <a:xfrm>
            <a:off x="5590621" y="4111563"/>
            <a:ext cx="2603598" cy="546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954" dirty="0"/>
              <a:t>2.79 (1dp) = 2.8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405011-A48B-40DD-A92A-73BD4D0CAB1B}"/>
              </a:ext>
            </a:extLst>
          </p:cNvPr>
          <p:cNvCxnSpPr>
            <a:cxnSpLocks/>
          </p:cNvCxnSpPr>
          <p:nvPr/>
        </p:nvCxnSpPr>
        <p:spPr>
          <a:xfrm flipH="1" flipV="1">
            <a:off x="6380781" y="1684066"/>
            <a:ext cx="178552" cy="53565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5E89F9A-A2AF-4AEB-8C24-F2652AE841C1}"/>
              </a:ext>
            </a:extLst>
          </p:cNvPr>
          <p:cNvSpPr txBox="1"/>
          <p:nvPr/>
        </p:nvSpPr>
        <p:spPr>
          <a:xfrm>
            <a:off x="4794646" y="1368313"/>
            <a:ext cx="1719894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>
                <a:solidFill>
                  <a:srgbClr val="FF0000"/>
                </a:solidFill>
              </a:rPr>
              <a:t>Stay or round up?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1054047-9973-449D-AC24-6903848259B3}"/>
              </a:ext>
            </a:extLst>
          </p:cNvPr>
          <p:cNvCxnSpPr>
            <a:cxnSpLocks/>
          </p:cNvCxnSpPr>
          <p:nvPr/>
        </p:nvCxnSpPr>
        <p:spPr>
          <a:xfrm flipV="1">
            <a:off x="7032946" y="1871003"/>
            <a:ext cx="189056" cy="444847"/>
          </a:xfrm>
          <a:prstGeom prst="line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4BA708D-B7FE-4065-94A4-3B5E5ADA7951}"/>
              </a:ext>
            </a:extLst>
          </p:cNvPr>
          <p:cNvSpPr/>
          <p:nvPr/>
        </p:nvSpPr>
        <p:spPr>
          <a:xfrm>
            <a:off x="7200493" y="1684065"/>
            <a:ext cx="1169522" cy="1869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62" b="1" dirty="0">
                <a:solidFill>
                  <a:srgbClr val="FF0000"/>
                </a:solidFill>
              </a:rPr>
              <a:t>CHECK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30AE2C-DA0D-4A86-B20E-ACEBD519E751}"/>
              </a:ext>
            </a:extLst>
          </p:cNvPr>
          <p:cNvSpPr txBox="1"/>
          <p:nvPr/>
        </p:nvSpPr>
        <p:spPr>
          <a:xfrm>
            <a:off x="5803288" y="3111623"/>
            <a:ext cx="1117550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2.8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262BE0-3CFE-4B67-810E-9148E043595E}"/>
              </a:ext>
            </a:extLst>
          </p:cNvPr>
          <p:cNvSpPr txBox="1"/>
          <p:nvPr/>
        </p:nvSpPr>
        <p:spPr>
          <a:xfrm>
            <a:off x="2971283" y="263770"/>
            <a:ext cx="3201454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46" dirty="0"/>
              <a:t>Rounding using Decimal Places.</a:t>
            </a:r>
          </a:p>
        </p:txBody>
      </p:sp>
    </p:spTree>
    <p:extLst>
      <p:ext uri="{BB962C8B-B14F-4D97-AF65-F5344CB8AC3E}">
        <p14:creationId xmlns:p14="http://schemas.microsoft.com/office/powerpoint/2010/main" val="270568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1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2E3BF562-F06F-4C52-AEDC-7C7D04F4CC2C}"/>
              </a:ext>
            </a:extLst>
          </p:cNvPr>
          <p:cNvSpPr txBox="1"/>
          <p:nvPr/>
        </p:nvSpPr>
        <p:spPr>
          <a:xfrm>
            <a:off x="-4354" y="235418"/>
            <a:ext cx="748923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>
                <a:latin typeface="Stencil" panose="040409050D0802020404" pitchFamily="82" charset="0"/>
              </a:rPr>
              <a:t>DEMO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BE8D70-7EEC-4935-BF3A-C0D53C153FBC}"/>
              </a:ext>
            </a:extLst>
          </p:cNvPr>
          <p:cNvSpPr txBox="1"/>
          <p:nvPr/>
        </p:nvSpPr>
        <p:spPr>
          <a:xfrm>
            <a:off x="7792392" y="235418"/>
            <a:ext cx="1354858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>
                <a:latin typeface="Stencil" panose="040409050D0802020404" pitchFamily="82" charset="0"/>
              </a:rPr>
              <a:t>YOUR TURN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18EFDE-A3CD-4FB4-A009-8E96149FD5EF}"/>
              </a:ext>
            </a:extLst>
          </p:cNvPr>
          <p:cNvSpPr txBox="1"/>
          <p:nvPr/>
        </p:nvSpPr>
        <p:spPr>
          <a:xfrm>
            <a:off x="5092775" y="751498"/>
            <a:ext cx="3603872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/>
              <a:t>Round this number to 2 decimal places.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C6106-5400-4F88-8223-FA752C6F262B}"/>
              </a:ext>
            </a:extLst>
          </p:cNvPr>
          <p:cNvSpPr txBox="1"/>
          <p:nvPr/>
        </p:nvSpPr>
        <p:spPr>
          <a:xfrm>
            <a:off x="5803289" y="2204257"/>
            <a:ext cx="2196307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8.5547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CAE0A2-2ACE-4D2B-B163-C560FE10AD7F}"/>
              </a:ext>
            </a:extLst>
          </p:cNvPr>
          <p:cNvCxnSpPr>
            <a:cxnSpLocks/>
          </p:cNvCxnSpPr>
          <p:nvPr/>
        </p:nvCxnSpPr>
        <p:spPr>
          <a:xfrm>
            <a:off x="7130697" y="2057400"/>
            <a:ext cx="0" cy="1038845"/>
          </a:xfrm>
          <a:prstGeom prst="line">
            <a:avLst/>
          </a:prstGeom>
          <a:ln w="381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CC85933-E680-4B05-8147-DECFDA8A1699}"/>
              </a:ext>
            </a:extLst>
          </p:cNvPr>
          <p:cNvSpPr txBox="1"/>
          <p:nvPr/>
        </p:nvSpPr>
        <p:spPr>
          <a:xfrm>
            <a:off x="5302081" y="4111563"/>
            <a:ext cx="3180679" cy="546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954" dirty="0"/>
              <a:t>8.5547 (2dp) = 8.55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405011-A48B-40DD-A92A-73BD4D0CAB1B}"/>
              </a:ext>
            </a:extLst>
          </p:cNvPr>
          <p:cNvCxnSpPr>
            <a:cxnSpLocks/>
          </p:cNvCxnSpPr>
          <p:nvPr/>
        </p:nvCxnSpPr>
        <p:spPr>
          <a:xfrm flipH="1" flipV="1">
            <a:off x="6737884" y="1684066"/>
            <a:ext cx="178552" cy="53565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5E89F9A-A2AF-4AEB-8C24-F2652AE841C1}"/>
              </a:ext>
            </a:extLst>
          </p:cNvPr>
          <p:cNvSpPr txBox="1"/>
          <p:nvPr/>
        </p:nvSpPr>
        <p:spPr>
          <a:xfrm>
            <a:off x="5151749" y="1368313"/>
            <a:ext cx="1719894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>
                <a:solidFill>
                  <a:srgbClr val="FF0000"/>
                </a:solidFill>
              </a:rPr>
              <a:t>Stay or round up?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1054047-9973-449D-AC24-6903848259B3}"/>
              </a:ext>
            </a:extLst>
          </p:cNvPr>
          <p:cNvCxnSpPr>
            <a:cxnSpLocks/>
          </p:cNvCxnSpPr>
          <p:nvPr/>
        </p:nvCxnSpPr>
        <p:spPr>
          <a:xfrm flipV="1">
            <a:off x="7390049" y="1871003"/>
            <a:ext cx="189056" cy="444847"/>
          </a:xfrm>
          <a:prstGeom prst="line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4BA708D-B7FE-4065-94A4-3B5E5ADA7951}"/>
              </a:ext>
            </a:extLst>
          </p:cNvPr>
          <p:cNvSpPr/>
          <p:nvPr/>
        </p:nvSpPr>
        <p:spPr>
          <a:xfrm>
            <a:off x="7557597" y="1668603"/>
            <a:ext cx="1139050" cy="34810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62" b="1" dirty="0">
                <a:solidFill>
                  <a:srgbClr val="FF0000"/>
                </a:solidFill>
              </a:rPr>
              <a:t>CHECK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30AE2C-DA0D-4A86-B20E-ACEBD519E751}"/>
              </a:ext>
            </a:extLst>
          </p:cNvPr>
          <p:cNvSpPr txBox="1"/>
          <p:nvPr/>
        </p:nvSpPr>
        <p:spPr>
          <a:xfrm>
            <a:off x="5803289" y="3111623"/>
            <a:ext cx="1477136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8.55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7DA4AE-A294-4F1B-9DF9-BF256490A33E}"/>
              </a:ext>
            </a:extLst>
          </p:cNvPr>
          <p:cNvSpPr txBox="1"/>
          <p:nvPr/>
        </p:nvSpPr>
        <p:spPr>
          <a:xfrm>
            <a:off x="2971283" y="263770"/>
            <a:ext cx="3201454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46" dirty="0"/>
              <a:t>Rounding using Decimal Places.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9326AFA-0C65-42A9-BA40-D1777E3C9C4F}"/>
              </a:ext>
            </a:extLst>
          </p:cNvPr>
          <p:cNvCxnSpPr>
            <a:cxnSpLocks/>
          </p:cNvCxnSpPr>
          <p:nvPr/>
        </p:nvCxnSpPr>
        <p:spPr>
          <a:xfrm flipH="1">
            <a:off x="4570098" y="633102"/>
            <a:ext cx="0" cy="596112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1B5D3B1-67A2-4FEC-AAC1-34140C6C9D93}"/>
              </a:ext>
            </a:extLst>
          </p:cNvPr>
          <p:cNvSpPr txBox="1"/>
          <p:nvPr/>
        </p:nvSpPr>
        <p:spPr>
          <a:xfrm>
            <a:off x="515364" y="751498"/>
            <a:ext cx="3603872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/>
              <a:t>Round this number to 2 decimal places.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6FE0B32-726A-4AEC-993D-13ACDB8A1336}"/>
              </a:ext>
            </a:extLst>
          </p:cNvPr>
          <p:cNvSpPr txBox="1"/>
          <p:nvPr/>
        </p:nvSpPr>
        <p:spPr>
          <a:xfrm>
            <a:off x="16598" y="5373660"/>
            <a:ext cx="4665123" cy="1115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2" dirty="0"/>
              <a:t>1) ‘Cut’ the number.</a:t>
            </a:r>
          </a:p>
          <a:p>
            <a:r>
              <a:rPr lang="en-GB" sz="1662" dirty="0"/>
              <a:t>2) Use the first cut digit to check </a:t>
            </a:r>
          </a:p>
          <a:p>
            <a:r>
              <a:rPr lang="en-GB" sz="1662" dirty="0"/>
              <a:t>	whether to round </a:t>
            </a:r>
            <a:r>
              <a:rPr lang="en-GB" sz="1662" b="1" dirty="0"/>
              <a:t>UP</a:t>
            </a:r>
            <a:r>
              <a:rPr lang="en-GB" sz="1662" dirty="0"/>
              <a:t>.</a:t>
            </a:r>
          </a:p>
          <a:p>
            <a:r>
              <a:rPr lang="en-GB" sz="1662" dirty="0"/>
              <a:t>(Remember: a 5 means the last digit is rounded up)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91BF19-0C14-4114-A94C-5E568E353F19}"/>
              </a:ext>
            </a:extLst>
          </p:cNvPr>
          <p:cNvSpPr txBox="1"/>
          <p:nvPr/>
        </p:nvSpPr>
        <p:spPr>
          <a:xfrm>
            <a:off x="1225878" y="2204257"/>
            <a:ext cx="2555892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1.36801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8AD441C-B26B-484B-A26D-5478F60F3088}"/>
              </a:ext>
            </a:extLst>
          </p:cNvPr>
          <p:cNvCxnSpPr>
            <a:cxnSpLocks/>
          </p:cNvCxnSpPr>
          <p:nvPr/>
        </p:nvCxnSpPr>
        <p:spPr>
          <a:xfrm>
            <a:off x="2553286" y="2057400"/>
            <a:ext cx="0" cy="1038845"/>
          </a:xfrm>
          <a:prstGeom prst="line">
            <a:avLst/>
          </a:prstGeom>
          <a:ln w="381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7C509F1-D567-49A8-B9A5-9873E0D4A719}"/>
              </a:ext>
            </a:extLst>
          </p:cNvPr>
          <p:cNvSpPr txBox="1"/>
          <p:nvPr/>
        </p:nvSpPr>
        <p:spPr>
          <a:xfrm>
            <a:off x="628489" y="4111563"/>
            <a:ext cx="3373039" cy="546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954" dirty="0"/>
              <a:t>1.36801 (2dp) = 1.37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0B5E261-5DE0-445D-8016-A323D7F99ED3}"/>
              </a:ext>
            </a:extLst>
          </p:cNvPr>
          <p:cNvCxnSpPr>
            <a:cxnSpLocks/>
          </p:cNvCxnSpPr>
          <p:nvPr/>
        </p:nvCxnSpPr>
        <p:spPr>
          <a:xfrm flipH="1" flipV="1">
            <a:off x="2160473" y="1684066"/>
            <a:ext cx="178552" cy="535655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E7D1334-9B67-418A-BED5-A79DB3CCB184}"/>
              </a:ext>
            </a:extLst>
          </p:cNvPr>
          <p:cNvSpPr txBox="1"/>
          <p:nvPr/>
        </p:nvSpPr>
        <p:spPr>
          <a:xfrm>
            <a:off x="574338" y="1368313"/>
            <a:ext cx="1719894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62" dirty="0">
                <a:solidFill>
                  <a:srgbClr val="FF0000"/>
                </a:solidFill>
              </a:rPr>
              <a:t>Stay or round up?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D5AF69C-FDAC-48BD-823C-DD9BAC980073}"/>
              </a:ext>
            </a:extLst>
          </p:cNvPr>
          <p:cNvCxnSpPr>
            <a:cxnSpLocks/>
          </p:cNvCxnSpPr>
          <p:nvPr/>
        </p:nvCxnSpPr>
        <p:spPr>
          <a:xfrm flipV="1">
            <a:off x="2812638" y="1871003"/>
            <a:ext cx="189056" cy="444847"/>
          </a:xfrm>
          <a:prstGeom prst="line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1E94FA4-5350-41C5-B3EA-B7826D3F28F7}"/>
              </a:ext>
            </a:extLst>
          </p:cNvPr>
          <p:cNvSpPr/>
          <p:nvPr/>
        </p:nvSpPr>
        <p:spPr>
          <a:xfrm>
            <a:off x="2980186" y="1668602"/>
            <a:ext cx="1181130" cy="34810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62" b="1" dirty="0">
                <a:solidFill>
                  <a:srgbClr val="FF0000"/>
                </a:solidFill>
              </a:rPr>
              <a:t>CHECK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F88F0A-51F4-4723-BE1F-097A00E141C3}"/>
              </a:ext>
            </a:extLst>
          </p:cNvPr>
          <p:cNvSpPr txBox="1"/>
          <p:nvPr/>
        </p:nvSpPr>
        <p:spPr>
          <a:xfrm>
            <a:off x="1225878" y="3111623"/>
            <a:ext cx="1477136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31" spc="554" dirty="0"/>
              <a:t>1.37</a:t>
            </a:r>
          </a:p>
        </p:txBody>
      </p:sp>
    </p:spTree>
    <p:extLst>
      <p:ext uri="{BB962C8B-B14F-4D97-AF65-F5344CB8AC3E}">
        <p14:creationId xmlns:p14="http://schemas.microsoft.com/office/powerpoint/2010/main" val="133796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1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id="{691B7C51-CA28-6D6B-7D62-800EFC7F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C37014-8A6F-43A8-866D-92621CA79B9F}" type="slidenum">
              <a:rPr lang="en-US" altLang="en-US" sz="1400"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A896924C-2907-2558-99C6-5900205D3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5042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Significant Figures are used to indicate the </a:t>
            </a:r>
            <a:r>
              <a:rPr lang="en-US" u="sng" dirty="0">
                <a:solidFill>
                  <a:schemeClr val="tx1">
                    <a:lumMod val="90000"/>
                  </a:schemeClr>
                </a:solidFill>
              </a:rPr>
              <a:t>precision</a:t>
            </a: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 of a measured number or to express the precision of a calculation with measured numbers.</a:t>
            </a:r>
          </a:p>
        </p:txBody>
      </p:sp>
      <p:pic>
        <p:nvPicPr>
          <p:cNvPr id="5123" name="Picture 3" descr="C:\WINDOWS\Application Data\Microsoft\Media Catalog\Downloaded Clips\cl4e\j0196322.wmf">
            <a:extLst>
              <a:ext uri="{FF2B5EF4-FFF2-40B4-BE49-F238E27FC236}">
                <a16:creationId xmlns:a16="http://schemas.microsoft.com/office/drawing/2014/main" id="{747CB9D2-A11F-F3B4-C0AE-E06A39827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18240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4">
            <a:extLst>
              <a:ext uri="{FF2B5EF4-FFF2-40B4-BE49-F238E27FC236}">
                <a16:creationId xmlns:a16="http://schemas.microsoft.com/office/drawing/2014/main" id="{4A0FB91E-4C40-E7D1-8A52-E277E742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00200"/>
            <a:ext cx="4038600" cy="2667000"/>
          </a:xfrm>
          <a:prstGeom prst="wedgeEllipseCallout">
            <a:avLst>
              <a:gd name="adj1" fmla="val 70204"/>
              <a:gd name="adj2" fmla="val 1137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In any measurement</a:t>
            </a:r>
          </a:p>
          <a:p>
            <a:pPr eaLnBrk="1" hangingPunct="1"/>
            <a:r>
              <a:rPr lang="en-US" altLang="en-US"/>
              <a:t>the digit farthest to the right is considered to be estimated.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2D39170D-BA64-CE2E-767B-78C08158C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648200"/>
            <a:ext cx="518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Line 6">
            <a:extLst>
              <a:ext uri="{FF2B5EF4-FFF2-40B4-BE49-F238E27FC236}">
                <a16:creationId xmlns:a16="http://schemas.microsoft.com/office/drawing/2014/main" id="{DB46F4B5-5D66-AF99-D937-6151E3BED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2" name="Line 7">
            <a:extLst>
              <a:ext uri="{FF2B5EF4-FFF2-40B4-BE49-F238E27FC236}">
                <a16:creationId xmlns:a16="http://schemas.microsoft.com/office/drawing/2014/main" id="{9F0F8463-F5C9-1C19-C9D4-AF9A1167E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49F06EEC-B2DF-5196-CBFC-08556FA6D4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4" name="Text Box 9">
            <a:extLst>
              <a:ext uri="{FF2B5EF4-FFF2-40B4-BE49-F238E27FC236}">
                <a16:creationId xmlns:a16="http://schemas.microsoft.com/office/drawing/2014/main" id="{29499221-E14A-82F6-9D12-8E18AB7BC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6155" name="Text Box 10">
            <a:extLst>
              <a:ext uri="{FF2B5EF4-FFF2-40B4-BE49-F238E27FC236}">
                <a16:creationId xmlns:a16="http://schemas.microsoft.com/office/drawing/2014/main" id="{663BE377-04D8-7052-C2A1-7092EC56A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6156" name="Text Box 11">
            <a:extLst>
              <a:ext uri="{FF2B5EF4-FFF2-40B4-BE49-F238E27FC236}">
                <a16:creationId xmlns:a16="http://schemas.microsoft.com/office/drawing/2014/main" id="{1F834134-37D6-25AC-BA64-C28EB5113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5167C567-6EF8-D17E-B80D-3BF9B4284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3716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68EA4A9C-893B-BB40-0391-6777AE3FC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876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2461F1A0-88E4-9AA6-8DA8-77D0810D2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912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1.</a:t>
            </a:r>
            <a:r>
              <a:rPr lang="en-US" altLang="en-US" u="sng"/>
              <a:t>3</a:t>
            </a:r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073E4AD7-5952-A32C-C696-9A5AD147B6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5334000"/>
            <a:ext cx="0" cy="381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787A9227-5A07-876D-B15E-8FA943057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552767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2.</a:t>
            </a:r>
            <a:r>
              <a:rPr lang="en-US" altLang="en-US" u="sng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4" grpId="0" build="p" autoUpdateAnimBg="0"/>
      <p:bldP spid="513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35447F3-D36C-1813-DD27-40E05D9B8C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When to use Significant figures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B1FB967-2185-EC31-DC3A-5252036617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4800" b="1"/>
              <a:t>To a mathematician 21.70, or 21.700 is the same.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7162B40-9814-CFBE-0E0A-CA2CD37ED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But, to a scientist 21.70cm and 21.700cm is NOT the same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1F5CC41-9B06-7530-7F44-7DC0D56D7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 sz="5400" b="1"/>
              <a:t>21.700cm to a scientist means the measurement is accurate to within one thousandth of a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679</TotalTime>
  <Words>986</Words>
  <Application>Microsoft Office PowerPoint</Application>
  <PresentationFormat>On-screen Show (4:3)</PresentationFormat>
  <Paragraphs>181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Algerian</vt:lpstr>
      <vt:lpstr>Arial</vt:lpstr>
      <vt:lpstr>Arial Black</vt:lpstr>
      <vt:lpstr>Calibri</vt:lpstr>
      <vt:lpstr>Candara</vt:lpstr>
      <vt:lpstr>Comic Sans MS</vt:lpstr>
      <vt:lpstr>Stencil</vt:lpstr>
      <vt:lpstr>Times</vt:lpstr>
      <vt:lpstr>Times New Roman</vt:lpstr>
      <vt:lpstr>Wingdings</vt:lpstr>
      <vt:lpstr>Fireball</vt:lpstr>
      <vt:lpstr>Approximations, decimal places and significant figures</vt:lpstr>
      <vt:lpstr>PowerPoint Presentation</vt:lpstr>
      <vt:lpstr>PowerPoint Presentation</vt:lpstr>
      <vt:lpstr>Maths Estimations</vt:lpstr>
      <vt:lpstr>PowerPoint Presentation</vt:lpstr>
      <vt:lpstr>PowerPoint Presentation</vt:lpstr>
      <vt:lpstr>PowerPoint Presentation</vt:lpstr>
      <vt:lpstr>When to use Significant figures</vt:lpstr>
      <vt:lpstr>But, to a scientist 21.70cm and 21.700cm is NOT the same</vt:lpstr>
      <vt:lpstr>How do I know how many Sig Figs?</vt:lpstr>
      <vt:lpstr>How many sig figs?</vt:lpstr>
      <vt:lpstr>How do I know how many Sig Figs?</vt:lpstr>
      <vt:lpstr>How do I know how many Sig Figs?</vt:lpstr>
      <vt:lpstr>How do I know how many Sig Figs?</vt:lpstr>
      <vt:lpstr>How do I know how many Sig Figs?</vt:lpstr>
      <vt:lpstr>How many sig figs here?</vt:lpstr>
      <vt:lpstr>How many sig figs here?</vt:lpstr>
      <vt:lpstr>Mathematicians  are Lazy!!!</vt:lpstr>
      <vt:lpstr>Rules for Scientific Notation</vt:lpstr>
      <vt:lpstr>PowerPoint Presentation</vt:lpstr>
      <vt:lpstr>PowerPoint Presentation</vt:lpstr>
      <vt:lpstr>PowerPoint Presentation</vt:lpstr>
      <vt:lpstr>PowerPoint Presentation</vt:lpstr>
      <vt:lpstr>Soooo</vt:lpstr>
      <vt:lpstr>Now You Try</vt:lpstr>
      <vt:lpstr>Try These</vt:lpstr>
    </vt:vector>
  </TitlesOfParts>
  <Company>SDUHSD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</dc:title>
  <dc:creator>SDUHSD</dc:creator>
  <cp:lastModifiedBy>Lyn ZHANG</cp:lastModifiedBy>
  <cp:revision>17</cp:revision>
  <cp:lastPrinted>1601-01-01T00:00:00Z</cp:lastPrinted>
  <dcterms:created xsi:type="dcterms:W3CDTF">2001-09-14T21:18:33Z</dcterms:created>
  <dcterms:modified xsi:type="dcterms:W3CDTF">2024-08-08T21:56:34Z</dcterms:modified>
</cp:coreProperties>
</file>