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6" r:id="rId2"/>
    <p:sldId id="614" r:id="rId3"/>
    <p:sldId id="262" r:id="rId4"/>
    <p:sldId id="280" r:id="rId5"/>
    <p:sldId id="281" r:id="rId6"/>
    <p:sldId id="282" r:id="rId7"/>
    <p:sldId id="283" r:id="rId8"/>
    <p:sldId id="270" r:id="rId9"/>
    <p:sldId id="284" r:id="rId10"/>
    <p:sldId id="285" r:id="rId11"/>
    <p:sldId id="286" r:id="rId12"/>
    <p:sldId id="287" r:id="rId13"/>
    <p:sldId id="258" r:id="rId14"/>
    <p:sldId id="288" r:id="rId15"/>
    <p:sldId id="289" r:id="rId16"/>
    <p:sldId id="278" r:id="rId17"/>
    <p:sldId id="279" r:id="rId18"/>
    <p:sldId id="260" r:id="rId19"/>
    <p:sldId id="293" r:id="rId20"/>
    <p:sldId id="322" r:id="rId21"/>
    <p:sldId id="310" r:id="rId22"/>
    <p:sldId id="559" r:id="rId23"/>
    <p:sldId id="564" r:id="rId24"/>
    <p:sldId id="615" r:id="rId25"/>
    <p:sldId id="565"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04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907"/>
  </p:normalViewPr>
  <p:slideViewPr>
    <p:cSldViewPr>
      <p:cViewPr varScale="1">
        <p:scale>
          <a:sx n="62" d="100"/>
          <a:sy n="62" d="100"/>
        </p:scale>
        <p:origin x="1404"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C58ED5-B380-4F4A-A143-CE9DD0B93D3E}" type="datetimeFigureOut">
              <a:rPr lang="en-US" smtClean="0"/>
              <a:pPr/>
              <a:t>8/19/2024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E8131E-C298-470E-A03E-D851AFAFB1B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BAE8131E-C298-470E-A03E-D851AFAFB1BC}" type="slidenum">
              <a:rPr lang="en-US" smtClean="0"/>
              <a:pPr/>
              <a:t>1</a:t>
            </a:fld>
            <a:endParaRPr lang="en-US"/>
          </a:p>
        </p:txBody>
      </p:sp>
    </p:spTree>
    <p:extLst>
      <p:ext uri="{BB962C8B-B14F-4D97-AF65-F5344CB8AC3E}">
        <p14:creationId xmlns:p14="http://schemas.microsoft.com/office/powerpoint/2010/main" val="13179135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https://www.transum.org/Software/SW/Starter_of_the_day/starter_December5.ASP</a:t>
            </a:r>
          </a:p>
        </p:txBody>
      </p:sp>
      <p:sp>
        <p:nvSpPr>
          <p:cNvPr id="4" name="Slide Number Placeholder 3"/>
          <p:cNvSpPr>
            <a:spLocks noGrp="1"/>
          </p:cNvSpPr>
          <p:nvPr>
            <p:ph type="sldNum" sz="quarter" idx="5"/>
          </p:nvPr>
        </p:nvSpPr>
        <p:spPr/>
        <p:txBody>
          <a:bodyPr/>
          <a:lstStyle/>
          <a:p>
            <a:fld id="{BAE8131E-C298-470E-A03E-D851AFAFB1BC}" type="slidenum">
              <a:rPr lang="en-US" smtClean="0"/>
              <a:pPr/>
              <a:t>2</a:t>
            </a:fld>
            <a:endParaRPr lang="en-US"/>
          </a:p>
        </p:txBody>
      </p:sp>
    </p:spTree>
    <p:extLst>
      <p:ext uri="{BB962C8B-B14F-4D97-AF65-F5344CB8AC3E}">
        <p14:creationId xmlns:p14="http://schemas.microsoft.com/office/powerpoint/2010/main" val="37401607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E8F574BC-46B8-9740-A010-AA8D93E26E89}"/>
              </a:ext>
            </a:extLst>
          </p:cNvPr>
          <p:cNvSpPr>
            <a:spLocks noGrp="1" noChangeArrowheads="1"/>
          </p:cNvSpPr>
          <p:nvPr>
            <p:ph type="sldNum" sz="quarter" idx="5"/>
          </p:nvPr>
        </p:nvSpPr>
        <p:spPr>
          <a:ln/>
        </p:spPr>
        <p:txBody>
          <a:bodyPr/>
          <a:lstStyle/>
          <a:p>
            <a:fld id="{7FE4F829-B05F-E243-956B-362E25CDD180}" type="slidenum">
              <a:rPr lang="en-GB" altLang="en-US"/>
              <a:pPr/>
              <a:t>19</a:t>
            </a:fld>
            <a:endParaRPr lang="en-GB" altLang="en-US"/>
          </a:p>
        </p:txBody>
      </p:sp>
      <p:sp>
        <p:nvSpPr>
          <p:cNvPr id="121858" name="Rectangle 2">
            <a:extLst>
              <a:ext uri="{FF2B5EF4-FFF2-40B4-BE49-F238E27FC236}">
                <a16:creationId xmlns:a16="http://schemas.microsoft.com/office/drawing/2014/main" id="{22B213E2-6F71-7E40-8F78-76FB5E1154ED}"/>
              </a:ext>
            </a:extLst>
          </p:cNvPr>
          <p:cNvSpPr>
            <a:spLocks noGrp="1" noRot="1" noChangeAspect="1" noChangeArrowheads="1" noTextEdit="1"/>
          </p:cNvSpPr>
          <p:nvPr>
            <p:ph type="sldImg"/>
          </p:nvPr>
        </p:nvSpPr>
        <p:spPr>
          <a:ln/>
        </p:spPr>
      </p:sp>
      <p:sp>
        <p:nvSpPr>
          <p:cNvPr id="121859" name="Rectangle 3">
            <a:extLst>
              <a:ext uri="{FF2B5EF4-FFF2-40B4-BE49-F238E27FC236}">
                <a16:creationId xmlns:a16="http://schemas.microsoft.com/office/drawing/2014/main" id="{2A42469A-0D4C-8E41-BEBA-65C96503D771}"/>
              </a:ext>
            </a:extLst>
          </p:cNvPr>
          <p:cNvSpPr>
            <a:spLocks noGrp="1" noChangeArrowheads="1"/>
          </p:cNvSpPr>
          <p:nvPr>
            <p:ph type="body" idx="1"/>
          </p:nvPr>
        </p:nvSpPr>
        <p:spPr/>
        <p:txBody>
          <a:bodyPr/>
          <a:lstStyle/>
          <a:p>
            <a:r>
              <a:rPr lang="en-GB" altLang="en-US"/>
              <a:t>Explain that a Pythagorean triple is three whole numbers that obey Pythagoras’ Theorem. Many Pythagorean triples where known to people in ancient times. </a:t>
            </a:r>
          </a:p>
        </p:txBody>
      </p:sp>
    </p:spTree>
    <p:extLst>
      <p:ext uri="{BB962C8B-B14F-4D97-AF65-F5344CB8AC3E}">
        <p14:creationId xmlns:p14="http://schemas.microsoft.com/office/powerpoint/2010/main" val="25405396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33E2C72-BF7E-8742-B558-24A15FD32136}"/>
              </a:ext>
            </a:extLst>
          </p:cNvPr>
          <p:cNvSpPr>
            <a:spLocks noGrp="1" noChangeArrowheads="1"/>
          </p:cNvSpPr>
          <p:nvPr>
            <p:ph type="sldNum" sz="quarter" idx="5"/>
          </p:nvPr>
        </p:nvSpPr>
        <p:spPr>
          <a:ln/>
        </p:spPr>
        <p:txBody>
          <a:bodyPr/>
          <a:lstStyle/>
          <a:p>
            <a:fld id="{25B27EDF-A92B-2E44-B492-268C30A142C3}" type="slidenum">
              <a:rPr lang="en-GB" altLang="en-US"/>
              <a:pPr/>
              <a:t>20</a:t>
            </a:fld>
            <a:endParaRPr lang="en-GB" altLang="en-US"/>
          </a:p>
        </p:txBody>
      </p:sp>
      <p:sp>
        <p:nvSpPr>
          <p:cNvPr id="147458" name="Rectangle 2">
            <a:extLst>
              <a:ext uri="{FF2B5EF4-FFF2-40B4-BE49-F238E27FC236}">
                <a16:creationId xmlns:a16="http://schemas.microsoft.com/office/drawing/2014/main" id="{7D44201D-0736-F24B-B7E6-D38C54EC26D7}"/>
              </a:ext>
            </a:extLst>
          </p:cNvPr>
          <p:cNvSpPr>
            <a:spLocks noGrp="1" noRot="1" noChangeAspect="1" noChangeArrowheads="1" noTextEdit="1"/>
          </p:cNvSpPr>
          <p:nvPr>
            <p:ph type="sldImg"/>
          </p:nvPr>
        </p:nvSpPr>
        <p:spPr>
          <a:ln/>
        </p:spPr>
      </p:sp>
      <p:sp>
        <p:nvSpPr>
          <p:cNvPr id="147459" name="Rectangle 3">
            <a:extLst>
              <a:ext uri="{FF2B5EF4-FFF2-40B4-BE49-F238E27FC236}">
                <a16:creationId xmlns:a16="http://schemas.microsoft.com/office/drawing/2014/main" id="{801CC53D-1DD1-904E-A76A-EFD3967A1280}"/>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040343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22139A90-C2B7-0248-A54F-692580EC95E5}"/>
              </a:ext>
            </a:extLst>
          </p:cNvPr>
          <p:cNvSpPr>
            <a:spLocks noGrp="1" noChangeArrowheads="1"/>
          </p:cNvSpPr>
          <p:nvPr>
            <p:ph type="sldNum" sz="quarter" idx="5"/>
          </p:nvPr>
        </p:nvSpPr>
        <p:spPr>
          <a:ln/>
        </p:spPr>
        <p:txBody>
          <a:bodyPr/>
          <a:lstStyle/>
          <a:p>
            <a:fld id="{EB07577B-5846-F145-83B8-C7E69A0F9F62}" type="slidenum">
              <a:rPr lang="en-GB" altLang="en-US"/>
              <a:pPr/>
              <a:t>21</a:t>
            </a:fld>
            <a:endParaRPr lang="en-GB" altLang="en-US"/>
          </a:p>
        </p:txBody>
      </p:sp>
      <p:sp>
        <p:nvSpPr>
          <p:cNvPr id="122882" name="Rectangle 2">
            <a:extLst>
              <a:ext uri="{FF2B5EF4-FFF2-40B4-BE49-F238E27FC236}">
                <a16:creationId xmlns:a16="http://schemas.microsoft.com/office/drawing/2014/main" id="{54C95C06-3049-1E48-B30A-D2C65B27186A}"/>
              </a:ext>
            </a:extLst>
          </p:cNvPr>
          <p:cNvSpPr>
            <a:spLocks noGrp="1" noRot="1" noChangeAspect="1" noChangeArrowheads="1" noTextEdit="1"/>
          </p:cNvSpPr>
          <p:nvPr>
            <p:ph type="sldImg"/>
          </p:nvPr>
        </p:nvSpPr>
        <p:spPr>
          <a:ln/>
        </p:spPr>
      </p:sp>
      <p:sp>
        <p:nvSpPr>
          <p:cNvPr id="122883" name="Rectangle 3">
            <a:extLst>
              <a:ext uri="{FF2B5EF4-FFF2-40B4-BE49-F238E27FC236}">
                <a16:creationId xmlns:a16="http://schemas.microsoft.com/office/drawing/2014/main" id="{7B77FDF6-A120-8645-BD08-EED4D5467414}"/>
              </a:ext>
            </a:extLst>
          </p:cNvPr>
          <p:cNvSpPr>
            <a:spLocks noGrp="1" noChangeArrowheads="1"/>
          </p:cNvSpPr>
          <p:nvPr>
            <p:ph type="body" idx="1"/>
          </p:nvPr>
        </p:nvSpPr>
        <p:spPr/>
        <p:txBody>
          <a:bodyPr/>
          <a:lstStyle/>
          <a:p>
            <a:r>
              <a:rPr lang="en-GB" altLang="en-US"/>
              <a:t>Pupils should notice that the Pythagorean triples that have not been circled are multiples of the the 3, 4, 5 Pythagorean triple.</a:t>
            </a:r>
          </a:p>
          <a:p>
            <a:r>
              <a:rPr lang="en-GB" altLang="en-US"/>
              <a:t>Tell pupils that a primitive Pythagorean triple is a Pythagorean triple that is not a multiple of another Pythagorean triple.</a:t>
            </a:r>
          </a:p>
          <a:p>
            <a:r>
              <a:rPr lang="en-GB" altLang="en-US"/>
              <a:t>Ask pupils to explain why any multiple of a Pythagorean triple must be another Pythagorean triple (using similar triangles).</a:t>
            </a:r>
          </a:p>
        </p:txBody>
      </p:sp>
    </p:spTree>
    <p:extLst>
      <p:ext uri="{BB962C8B-B14F-4D97-AF65-F5344CB8AC3E}">
        <p14:creationId xmlns:p14="http://schemas.microsoft.com/office/powerpoint/2010/main" val="1551584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a:t>Click to edit Master title style</a:t>
            </a:r>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50F4EC41-745E-4B30-B1D0-E00AC713F004}" type="datetimeFigureOut">
              <a:rPr lang="en-US" smtClean="0"/>
              <a:pPr/>
              <a:t>8/19/2024</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2F056124-6017-42F3-8908-1B94149D8AF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0F4EC41-745E-4B30-B1D0-E00AC713F004}" type="datetimeFigureOut">
              <a:rPr lang="en-US" smtClean="0"/>
              <a:pPr/>
              <a:t>8/19/2024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056124-6017-42F3-8908-1B94149D8AF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0F4EC41-745E-4B30-B1D0-E00AC713F004}" type="datetimeFigureOut">
              <a:rPr lang="en-US" smtClean="0"/>
              <a:pPr/>
              <a:t>8/19/2024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056124-6017-42F3-8908-1B94149D8AF0}"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Revision card">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0" y="0"/>
            <a:ext cx="2133600" cy="1268760"/>
          </a:xfrm>
        </p:spPr>
        <p:style>
          <a:lnRef idx="2">
            <a:schemeClr val="accent5">
              <a:shade val="50000"/>
            </a:schemeClr>
          </a:lnRef>
          <a:fillRef idx="1">
            <a:schemeClr val="accent5"/>
          </a:fillRef>
          <a:effectRef idx="0">
            <a:schemeClr val="accent5"/>
          </a:effectRef>
          <a:fontRef idx="none"/>
        </p:style>
        <p:txBody>
          <a:bodyPr vert="horz" lIns="91440" tIns="45720" rIns="91440" bIns="45720" rtlCol="0" anchor="ctr"/>
          <a:lstStyle>
            <a:lvl1pPr>
              <a:defRPr lang="en-GB" sz="2800" b="1" smtClean="0">
                <a:solidFill>
                  <a:schemeClr val="tx1"/>
                </a:solidFill>
              </a:defRPr>
            </a:lvl1pPr>
          </a:lstStyle>
          <a:p>
            <a:pPr algn="ctr"/>
            <a:fld id="{5633B38B-73C8-42C8-B901-A1E18C4C0A5A}" type="datetime1">
              <a:rPr lang="en-GB" smtClean="0"/>
              <a:pPr algn="ctr"/>
              <a:t>19/08/2024</a:t>
            </a:fld>
            <a:endParaRPr lang="en-GB"/>
          </a:p>
        </p:txBody>
      </p:sp>
      <p:sp>
        <p:nvSpPr>
          <p:cNvPr id="6" name="Rectangle 5"/>
          <p:cNvSpPr/>
          <p:nvPr userDrawn="1"/>
        </p:nvSpPr>
        <p:spPr>
          <a:xfrm>
            <a:off x="2123728" y="0"/>
            <a:ext cx="4752528" cy="126876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4400" b="1" u="sng" dirty="0">
                <a:solidFill>
                  <a:schemeClr val="tx1"/>
                </a:solidFill>
              </a:rPr>
              <a:t>Pythagoras</a:t>
            </a:r>
          </a:p>
        </p:txBody>
      </p:sp>
      <p:sp>
        <p:nvSpPr>
          <p:cNvPr id="7" name="Rectangle 6"/>
          <p:cNvSpPr/>
          <p:nvPr userDrawn="1"/>
        </p:nvSpPr>
        <p:spPr>
          <a:xfrm>
            <a:off x="6876256" y="0"/>
            <a:ext cx="2267744" cy="126876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t"/>
          <a:lstStyle/>
          <a:p>
            <a:pPr algn="l"/>
            <a:r>
              <a:rPr lang="en-GB" sz="2000" b="1" dirty="0">
                <a:solidFill>
                  <a:schemeClr val="tx1"/>
                </a:solidFill>
              </a:rPr>
              <a:t>MATHSWATCH CLIP</a:t>
            </a:r>
            <a:endParaRPr lang="en-GB" sz="2000" b="1" baseline="0" dirty="0">
              <a:solidFill>
                <a:schemeClr val="tx1"/>
              </a:solidFill>
            </a:endParaRPr>
          </a:p>
          <a:p>
            <a:pPr algn="l"/>
            <a:r>
              <a:rPr lang="en-GB" sz="2000" b="1" baseline="0" dirty="0">
                <a:solidFill>
                  <a:schemeClr val="tx1"/>
                </a:solidFill>
              </a:rPr>
              <a:t>150, 217</a:t>
            </a:r>
          </a:p>
          <a:p>
            <a:pPr algn="l"/>
            <a:r>
              <a:rPr lang="en-GB" sz="2000" b="1" baseline="0" dirty="0">
                <a:solidFill>
                  <a:schemeClr val="tx1"/>
                </a:solidFill>
              </a:rPr>
              <a:t>GRADE</a:t>
            </a:r>
          </a:p>
          <a:p>
            <a:pPr algn="l"/>
            <a:r>
              <a:rPr lang="en-GB" sz="2000" b="1" baseline="0" dirty="0">
                <a:solidFill>
                  <a:schemeClr val="tx1"/>
                </a:solidFill>
              </a:rPr>
              <a:t>4, 8/9</a:t>
            </a:r>
            <a:endParaRPr lang="en-GB" sz="2000" b="1" dirty="0">
              <a:solidFill>
                <a:schemeClr val="tx1"/>
              </a:solidFill>
            </a:endParaRPr>
          </a:p>
        </p:txBody>
      </p:sp>
      <p:sp>
        <p:nvSpPr>
          <p:cNvPr id="8" name="Rectangle 7"/>
          <p:cNvSpPr/>
          <p:nvPr userDrawn="1"/>
        </p:nvSpPr>
        <p:spPr>
          <a:xfrm>
            <a:off x="0" y="1268760"/>
            <a:ext cx="9144000" cy="5589240"/>
          </a:xfrm>
          <a:prstGeom prst="rect">
            <a:avLst/>
          </a:prstGeom>
          <a:solidFill>
            <a:srgbClr val="8AED59"/>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10" name="Text Placeholder 9"/>
          <p:cNvSpPr>
            <a:spLocks noGrp="1"/>
          </p:cNvSpPr>
          <p:nvPr>
            <p:ph type="body" sz="quarter" idx="11"/>
          </p:nvPr>
        </p:nvSpPr>
        <p:spPr>
          <a:xfrm>
            <a:off x="0" y="1268419"/>
            <a:ext cx="9144000" cy="5589587"/>
          </a:xfrm>
        </p:spPr>
        <p:txBody>
          <a:bodyPr/>
          <a:lstStyle>
            <a:lvl1pPr marL="0" indent="0">
              <a:buNone/>
              <a:defRPr sz="2800" b="1" i="0" u="sng"/>
            </a:lvl1pPr>
            <a:lvl2pPr marL="285750" indent="-285750">
              <a:buFont typeface="Wingdings" panose="05000000000000000000" pitchFamily="2" charset="2"/>
              <a:buChar char="§"/>
              <a:defRPr/>
            </a:lvl2pPr>
            <a:lvl3pPr marL="631825" indent="-228600">
              <a:buFont typeface="Wingdings" panose="05000000000000000000" pitchFamily="2" charset="2"/>
              <a:buChar char="Ø"/>
              <a:defRPr sz="2800"/>
            </a:lvl3pPr>
            <a:lvl4pPr marL="901700" indent="-228600">
              <a:defRPr/>
            </a:lvl4pPr>
            <a:lvl5pPr marL="1250950" indent="-2286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13786118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Regular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0" y="0"/>
            <a:ext cx="2133600" cy="1268760"/>
          </a:xfrm>
        </p:spPr>
        <p:style>
          <a:lnRef idx="2">
            <a:schemeClr val="accent5">
              <a:shade val="50000"/>
            </a:schemeClr>
          </a:lnRef>
          <a:fillRef idx="1">
            <a:schemeClr val="accent5"/>
          </a:fillRef>
          <a:effectRef idx="0">
            <a:schemeClr val="accent5"/>
          </a:effectRef>
          <a:fontRef idx="none"/>
        </p:style>
        <p:txBody>
          <a:bodyPr/>
          <a:lstStyle>
            <a:lvl1pPr algn="ctr">
              <a:defRPr sz="2800" b="1">
                <a:solidFill>
                  <a:schemeClr val="tx1"/>
                </a:solidFill>
              </a:defRPr>
            </a:lvl1pPr>
          </a:lstStyle>
          <a:p>
            <a:fld id="{D9C8BC4E-9A0C-4D37-9FF7-6F3A402CA63C}" type="datetime1">
              <a:rPr lang="en-GB" smtClean="0"/>
              <a:t>19/08/2024</a:t>
            </a:fld>
            <a:endParaRPr lang="en-GB" dirty="0"/>
          </a:p>
        </p:txBody>
      </p:sp>
      <p:sp>
        <p:nvSpPr>
          <p:cNvPr id="7" name="Rectangle 6"/>
          <p:cNvSpPr/>
          <p:nvPr userDrawn="1"/>
        </p:nvSpPr>
        <p:spPr>
          <a:xfrm>
            <a:off x="2123728" y="0"/>
            <a:ext cx="4752528" cy="126876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4400" b="1" u="sng" dirty="0">
                <a:solidFill>
                  <a:schemeClr val="tx1"/>
                </a:solidFill>
              </a:rPr>
              <a:t>Pythagoras</a:t>
            </a:r>
          </a:p>
        </p:txBody>
      </p:sp>
      <p:sp>
        <p:nvSpPr>
          <p:cNvPr id="8" name="Rectangle 7"/>
          <p:cNvSpPr/>
          <p:nvPr userDrawn="1"/>
        </p:nvSpPr>
        <p:spPr>
          <a:xfrm>
            <a:off x="6876256" y="0"/>
            <a:ext cx="2267744" cy="126876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t"/>
          <a:lstStyle/>
          <a:p>
            <a:pPr algn="l"/>
            <a:r>
              <a:rPr lang="en-GB" sz="2000" b="1" dirty="0">
                <a:solidFill>
                  <a:schemeClr val="tx1"/>
                </a:solidFill>
              </a:rPr>
              <a:t>MATHSWATCH CLIP</a:t>
            </a:r>
            <a:endParaRPr lang="en-GB" sz="2000" b="1" baseline="0" dirty="0">
              <a:solidFill>
                <a:schemeClr val="tx1"/>
              </a:solidFill>
            </a:endParaRPr>
          </a:p>
          <a:p>
            <a:pPr algn="l"/>
            <a:r>
              <a:rPr lang="en-GB" sz="2000" b="1" baseline="0" dirty="0">
                <a:solidFill>
                  <a:schemeClr val="tx1"/>
                </a:solidFill>
              </a:rPr>
              <a:t>150, 217</a:t>
            </a:r>
          </a:p>
          <a:p>
            <a:pPr algn="l"/>
            <a:r>
              <a:rPr lang="en-GB" sz="2000" b="1" baseline="0" dirty="0">
                <a:solidFill>
                  <a:schemeClr val="tx1"/>
                </a:solidFill>
              </a:rPr>
              <a:t>GRADE</a:t>
            </a:r>
          </a:p>
          <a:p>
            <a:pPr algn="l"/>
            <a:r>
              <a:rPr lang="en-GB" sz="2000" b="1" baseline="0" dirty="0">
                <a:solidFill>
                  <a:schemeClr val="tx1"/>
                </a:solidFill>
              </a:rPr>
              <a:t>4, 8/9</a:t>
            </a:r>
            <a:endParaRPr lang="en-GB" sz="2000" b="1" dirty="0">
              <a:solidFill>
                <a:schemeClr val="tx1"/>
              </a:solidFill>
            </a:endParaRPr>
          </a:p>
        </p:txBody>
      </p:sp>
      <p:sp>
        <p:nvSpPr>
          <p:cNvPr id="3" name="Text Placeholder 2"/>
          <p:cNvSpPr>
            <a:spLocks noGrp="1"/>
          </p:cNvSpPr>
          <p:nvPr>
            <p:ph type="body" sz="quarter" idx="11"/>
          </p:nvPr>
        </p:nvSpPr>
        <p:spPr>
          <a:xfrm>
            <a:off x="0" y="1268419"/>
            <a:ext cx="9144000" cy="5589587"/>
          </a:xfrm>
        </p:spPr>
        <p:txBody>
          <a:bodyPr/>
          <a:lstStyle>
            <a:lvl1pPr marL="0" indent="0">
              <a:buNone/>
              <a:defRPr sz="2800" b="1" u="sng"/>
            </a:lvl1pPr>
            <a:lvl2pPr marL="285750" indent="-285750">
              <a:buFont typeface="Wingdings" panose="05000000000000000000" pitchFamily="2" charset="2"/>
              <a:buChar char="§"/>
              <a:defRPr/>
            </a:lvl2pPr>
            <a:lvl3pPr marL="631825" indent="-228600">
              <a:buFont typeface="Wingdings" panose="05000000000000000000" pitchFamily="2" charset="2"/>
              <a:buChar char="Ø"/>
              <a:defRPr sz="2800"/>
            </a:lvl3pPr>
            <a:lvl4pPr marL="981075" indent="-228600">
              <a:defRPr/>
            </a:lvl4pPr>
            <a:lvl5pPr marL="1344613" indent="-2286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8353279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25643" y="0"/>
            <a:ext cx="2133600" cy="1268760"/>
          </a:xfrm>
        </p:spPr>
        <p:style>
          <a:lnRef idx="2">
            <a:schemeClr val="accent5">
              <a:shade val="50000"/>
            </a:schemeClr>
          </a:lnRef>
          <a:fillRef idx="1">
            <a:schemeClr val="accent5"/>
          </a:fillRef>
          <a:effectRef idx="0">
            <a:schemeClr val="accent5"/>
          </a:effectRef>
          <a:fontRef idx="none"/>
        </p:style>
        <p:txBody>
          <a:bodyPr vert="horz" lIns="91440" tIns="45720" rIns="91440" bIns="45720" rtlCol="0" anchor="ctr"/>
          <a:lstStyle>
            <a:lvl1pPr>
              <a:defRPr lang="en-GB" sz="2800" b="1" smtClean="0">
                <a:solidFill>
                  <a:schemeClr val="tx1"/>
                </a:solidFill>
              </a:defRPr>
            </a:lvl1pPr>
          </a:lstStyle>
          <a:p>
            <a:pPr algn="ctr"/>
            <a:fld id="{974DECB8-C010-4C97-859D-B584FD032864}" type="datetime1">
              <a:rPr lang="en-GB" smtClean="0"/>
              <a:pPr algn="ctr"/>
              <a:t>19/08/2024</a:t>
            </a:fld>
            <a:endParaRPr lang="en-GB"/>
          </a:p>
        </p:txBody>
      </p:sp>
      <p:sp>
        <p:nvSpPr>
          <p:cNvPr id="7" name="Rectangle 6"/>
          <p:cNvSpPr/>
          <p:nvPr userDrawn="1"/>
        </p:nvSpPr>
        <p:spPr>
          <a:xfrm>
            <a:off x="2123728" y="0"/>
            <a:ext cx="4752528" cy="126876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4400" b="1" u="sng" dirty="0">
                <a:solidFill>
                  <a:schemeClr val="tx1"/>
                </a:solidFill>
              </a:rPr>
              <a:t>Pythagoras</a:t>
            </a:r>
          </a:p>
        </p:txBody>
      </p:sp>
      <p:sp>
        <p:nvSpPr>
          <p:cNvPr id="8" name="Rectangle 7"/>
          <p:cNvSpPr/>
          <p:nvPr userDrawn="1"/>
        </p:nvSpPr>
        <p:spPr>
          <a:xfrm>
            <a:off x="6876256" y="0"/>
            <a:ext cx="2267744" cy="126876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t"/>
          <a:lstStyle/>
          <a:p>
            <a:pPr algn="l"/>
            <a:r>
              <a:rPr lang="en-GB" sz="2000" b="1" dirty="0">
                <a:solidFill>
                  <a:schemeClr val="tx1"/>
                </a:solidFill>
              </a:rPr>
              <a:t>MATHSWATCH CLIP</a:t>
            </a:r>
            <a:endParaRPr lang="en-GB" sz="2000" b="1" baseline="0" dirty="0">
              <a:solidFill>
                <a:schemeClr val="tx1"/>
              </a:solidFill>
            </a:endParaRPr>
          </a:p>
          <a:p>
            <a:pPr algn="l"/>
            <a:r>
              <a:rPr lang="en-GB" sz="2000" b="1" baseline="0" dirty="0">
                <a:solidFill>
                  <a:schemeClr val="tx1"/>
                </a:solidFill>
              </a:rPr>
              <a:t>150, 217</a:t>
            </a:r>
          </a:p>
          <a:p>
            <a:pPr algn="l"/>
            <a:r>
              <a:rPr lang="en-GB" sz="2000" b="1" baseline="0" dirty="0">
                <a:solidFill>
                  <a:schemeClr val="tx1"/>
                </a:solidFill>
              </a:rPr>
              <a:t>GRADE</a:t>
            </a:r>
          </a:p>
          <a:p>
            <a:pPr algn="l"/>
            <a:r>
              <a:rPr lang="en-GB" sz="2000" b="1" baseline="0" dirty="0">
                <a:solidFill>
                  <a:schemeClr val="tx1"/>
                </a:solidFill>
              </a:rPr>
              <a:t>4, 8/9</a:t>
            </a:r>
            <a:endParaRPr lang="en-GB" sz="2000" b="1" dirty="0">
              <a:solidFill>
                <a:schemeClr val="tx1"/>
              </a:solidFill>
            </a:endParaRPr>
          </a:p>
        </p:txBody>
      </p:sp>
      <p:sp>
        <p:nvSpPr>
          <p:cNvPr id="10" name="Text Placeholder 9"/>
          <p:cNvSpPr>
            <a:spLocks noGrp="1"/>
          </p:cNvSpPr>
          <p:nvPr>
            <p:ph type="body" sz="quarter" idx="11" hasCustomPrompt="1"/>
          </p:nvPr>
        </p:nvSpPr>
        <p:spPr>
          <a:xfrm>
            <a:off x="0" y="1268413"/>
            <a:ext cx="9144000" cy="2016000"/>
          </a:xfrm>
          <a:solidFill>
            <a:srgbClr val="FFFF66"/>
          </a:solidFill>
          <a:ln>
            <a:solidFill>
              <a:srgbClr val="FFC000"/>
            </a:solidFill>
          </a:ln>
        </p:spPr>
        <p:txBody>
          <a:bodyPr anchor="ctr">
            <a:normAutofit/>
          </a:bodyPr>
          <a:lstStyle>
            <a:lvl1pPr marL="0" indent="0" algn="ctr">
              <a:buNone/>
              <a:defRPr sz="7500" b="1"/>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a:t>
            </a:r>
          </a:p>
        </p:txBody>
      </p:sp>
    </p:spTree>
    <p:extLst>
      <p:ext uri="{BB962C8B-B14F-4D97-AF65-F5344CB8AC3E}">
        <p14:creationId xmlns:p14="http://schemas.microsoft.com/office/powerpoint/2010/main" val="610748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a:t>Click to edit Master title style</a:t>
            </a:r>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50F4EC41-745E-4B30-B1D0-E00AC713F004}" type="datetimeFigureOut">
              <a:rPr lang="en-US" smtClean="0"/>
              <a:pPr/>
              <a:t>8/19/2024</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2F056124-6017-42F3-8908-1B94149D8AF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50F4EC41-745E-4B30-B1D0-E00AC713F004}" type="datetimeFigureOut">
              <a:rPr lang="en-US" smtClean="0"/>
              <a:pPr/>
              <a:t>8/19/2024</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2F056124-6017-42F3-8908-1B94149D8AF0}"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a:t>Click to edit Master title style</a:t>
            </a:r>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a:t>Click to edit Master title style</a:t>
            </a:r>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50F4EC41-745E-4B30-B1D0-E00AC713F004}" type="datetimeFigureOut">
              <a:rPr lang="en-US" smtClean="0"/>
              <a:pPr/>
              <a:t>8/19/2024</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2F056124-6017-42F3-8908-1B94149D8AF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a:t>Click to edit Master title style</a:t>
            </a:r>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50F4EC41-745E-4B30-B1D0-E00AC713F004}" type="datetimeFigureOut">
              <a:rPr lang="en-US" smtClean="0"/>
              <a:pPr/>
              <a:t>8/19/2024</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2F056124-6017-42F3-8908-1B94149D8AF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a:t>Click to edit Master title style</a:t>
            </a:r>
          </a:p>
        </p:txBody>
      </p:sp>
      <p:sp>
        <p:nvSpPr>
          <p:cNvPr id="3" name="Date Placeholder 2"/>
          <p:cNvSpPr>
            <a:spLocks noGrp="1"/>
          </p:cNvSpPr>
          <p:nvPr>
            <p:ph type="dt" sz="half" idx="10"/>
          </p:nvPr>
        </p:nvSpPr>
        <p:spPr/>
        <p:txBody>
          <a:bodyPr/>
          <a:lstStyle/>
          <a:p>
            <a:fld id="{50F4EC41-745E-4B30-B1D0-E00AC713F004}" type="datetimeFigureOut">
              <a:rPr lang="en-US" smtClean="0"/>
              <a:pPr/>
              <a:t>8/19/2024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056124-6017-42F3-8908-1B94149D8AF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50F4EC41-745E-4B30-B1D0-E00AC713F004}" type="datetimeFigureOut">
              <a:rPr lang="en-US" smtClean="0"/>
              <a:pPr/>
              <a:t>8/19/2024</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2F056124-6017-42F3-8908-1B94149D8AF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a:t>Click to edit Master title style</a:t>
            </a:r>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50F4EC41-745E-4B30-B1D0-E00AC713F004}" type="datetimeFigureOut">
              <a:rPr lang="en-US" smtClean="0"/>
              <a:pPr/>
              <a:t>8/19/2024</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2F056124-6017-42F3-8908-1B94149D8AF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a:t>Click to edit Master title style</a:t>
            </a:r>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50F4EC41-745E-4B30-B1D0-E00AC713F004}" type="datetimeFigureOut">
              <a:rPr lang="en-US" smtClean="0"/>
              <a:pPr/>
              <a:t>8/19/2024</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2F056124-6017-42F3-8908-1B94149D8AF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50F4EC41-745E-4B30-B1D0-E00AC713F004}" type="datetimeFigureOut">
              <a:rPr lang="en-US" smtClean="0"/>
              <a:pPr/>
              <a:t>8/19/2024</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2F056124-6017-42F3-8908-1B94149D8AF0}"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www.youtube.com/watch?v=BbX44YSsQ2I"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www.youtube.com/watch?v=CAkMUdeB06o" TargetMode="External"/><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4.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9.png"/><Relationship Id="rId4" Type="http://schemas.openxmlformats.org/officeDocument/2006/relationships/image" Target="../media/image8.jpeg"/></Relationships>
</file>

<file path=ppt/slides/_rels/slide2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8" Type="http://schemas.openxmlformats.org/officeDocument/2006/relationships/image" Target="../media/image21.png"/><Relationship Id="rId13" Type="http://schemas.openxmlformats.org/officeDocument/2006/relationships/image" Target="../media/image14.pn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image" Target="../media/image12.png"/><Relationship Id="rId2" Type="http://schemas.openxmlformats.org/officeDocument/2006/relationships/image" Target="../media/image12.png"/><Relationship Id="rId1" Type="http://schemas.openxmlformats.org/officeDocument/2006/relationships/slideLayout" Target="../slideLayouts/slideLayout13.xml"/><Relationship Id="rId6" Type="http://schemas.openxmlformats.org/officeDocument/2006/relationships/image" Target="../media/image19.png"/><Relationship Id="rId11" Type="http://schemas.openxmlformats.org/officeDocument/2006/relationships/image" Target="../media/image24.png"/><Relationship Id="rId5" Type="http://schemas.openxmlformats.org/officeDocument/2006/relationships/image" Target="../media/image18.png"/><Relationship Id="rId10" Type="http://schemas.openxmlformats.org/officeDocument/2006/relationships/image" Target="../media/image23.png"/><Relationship Id="rId4" Type="http://schemas.openxmlformats.org/officeDocument/2006/relationships/image" Target="../media/image17.png"/><Relationship Id="rId9" Type="http://schemas.openxmlformats.org/officeDocument/2006/relationships/image" Target="../media/image22.png"/></Relationships>
</file>

<file path=ppt/slides/_rels/slide24.xml.rels><?xml version="1.0" encoding="UTF-8" standalone="yes"?>
<Relationships xmlns="http://schemas.openxmlformats.org/package/2006/relationships"><Relationship Id="rId3" Type="http://schemas.openxmlformats.org/officeDocument/2006/relationships/image" Target="../media/image100.png"/><Relationship Id="rId7" Type="http://schemas.openxmlformats.org/officeDocument/2006/relationships/image" Target="../media/image25.png"/><Relationship Id="rId2" Type="http://schemas.openxmlformats.org/officeDocument/2006/relationships/image" Target="../media/image15.png"/><Relationship Id="rId1" Type="http://schemas.openxmlformats.org/officeDocument/2006/relationships/slideLayout" Target="../slideLayouts/slideLayout2.xml"/><Relationship Id="rId6" Type="http://schemas.openxmlformats.org/officeDocument/2006/relationships/image" Target="../media/image130.png"/><Relationship Id="rId5" Type="http://schemas.openxmlformats.org/officeDocument/2006/relationships/image" Target="../media/image120.png"/><Relationship Id="rId4" Type="http://schemas.openxmlformats.org/officeDocument/2006/relationships/image" Target="../media/image110.png"/></Relationships>
</file>

<file path=ppt/slides/_rels/slide25.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slide" Target="slide13.xml"/><Relationship Id="rId1" Type="http://schemas.openxmlformats.org/officeDocument/2006/relationships/slideLayout" Target="../slideLayouts/slideLayout2.xml"/><Relationship Id="rId5" Type="http://schemas.openxmlformats.org/officeDocument/2006/relationships/slide" Target="slide20.xml"/><Relationship Id="rId4" Type="http://schemas.openxmlformats.org/officeDocument/2006/relationships/slide" Target="slide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52400"/>
            <a:ext cx="7772400" cy="1066800"/>
          </a:xfrm>
        </p:spPr>
        <p:txBody>
          <a:bodyPr/>
          <a:lstStyle/>
          <a:p>
            <a:pPr algn="ctr"/>
            <a:r>
              <a:rPr lang="en-US" dirty="0"/>
              <a:t>Pythagorean Theorem</a:t>
            </a:r>
          </a:p>
        </p:txBody>
      </p:sp>
      <p:pic>
        <p:nvPicPr>
          <p:cNvPr id="1028" name="Picture 4"/>
          <p:cNvPicPr>
            <a:picLocks noChangeAspect="1" noChangeArrowheads="1"/>
          </p:cNvPicPr>
          <p:nvPr/>
        </p:nvPicPr>
        <p:blipFill>
          <a:blip r:embed="rId3" cstate="print"/>
          <a:srcRect/>
          <a:stretch>
            <a:fillRect/>
          </a:stretch>
        </p:blipFill>
        <p:spPr bwMode="auto">
          <a:xfrm>
            <a:off x="2157274" y="1429435"/>
            <a:ext cx="4524652" cy="3352800"/>
          </a:xfrm>
          <a:prstGeom prst="rect">
            <a:avLst/>
          </a:prstGeom>
          <a:noFill/>
          <a:ln w="9525">
            <a:noFill/>
            <a:miter lim="800000"/>
            <a:headEnd/>
            <a:tailEnd/>
          </a:ln>
        </p:spPr>
      </p:pic>
      <p:sp>
        <p:nvSpPr>
          <p:cNvPr id="4" name="Rectangle 3">
            <a:extLst>
              <a:ext uri="{FF2B5EF4-FFF2-40B4-BE49-F238E27FC236}">
                <a16:creationId xmlns:a16="http://schemas.microsoft.com/office/drawing/2014/main" id="{3C2E96DB-2FA0-134F-AFEC-646131FC1EAB}"/>
              </a:ext>
            </a:extLst>
          </p:cNvPr>
          <p:cNvSpPr/>
          <p:nvPr/>
        </p:nvSpPr>
        <p:spPr>
          <a:xfrm>
            <a:off x="2133600" y="5791200"/>
            <a:ext cx="4572000" cy="646331"/>
          </a:xfrm>
          <a:prstGeom prst="rect">
            <a:avLst/>
          </a:prstGeom>
        </p:spPr>
        <p:txBody>
          <a:bodyPr>
            <a:spAutoFit/>
          </a:bodyPr>
          <a:lstStyle/>
          <a:p>
            <a:r>
              <a:rPr lang="en-AU" dirty="0">
                <a:hlinkClick r:id="rId4"/>
              </a:rPr>
              <a:t>https://www.youtube.com/watch?v=BbX44YSsQ2I</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1028"/>
                                        </p:tgtEl>
                                        <p:attrNameLst>
                                          <p:attrName>style.visibility</p:attrName>
                                        </p:attrNameLst>
                                      </p:cBhvr>
                                      <p:to>
                                        <p:strVal val="visible"/>
                                      </p:to>
                                    </p:set>
                                    <p:animEffect transition="in" filter="fade">
                                      <p:cBhvr>
                                        <p:cTn id="7" dur="2000"/>
                                        <p:tgtEl>
                                          <p:spTgt spid="1028"/>
                                        </p:tgtEl>
                                      </p:cBhvr>
                                    </p:animEffect>
                                    <p:anim calcmode="lin" valueType="num">
                                      <p:cBhvr>
                                        <p:cTn id="8" dur="2000" fill="hold"/>
                                        <p:tgtEl>
                                          <p:spTgt spid="1028"/>
                                        </p:tgtEl>
                                        <p:attrNameLst>
                                          <p:attrName>style.rotation</p:attrName>
                                        </p:attrNameLst>
                                      </p:cBhvr>
                                      <p:tavLst>
                                        <p:tav tm="0">
                                          <p:val>
                                            <p:fltVal val="720"/>
                                          </p:val>
                                        </p:tav>
                                        <p:tav tm="100000">
                                          <p:val>
                                            <p:fltVal val="0"/>
                                          </p:val>
                                        </p:tav>
                                      </p:tavLst>
                                    </p:anim>
                                    <p:anim calcmode="lin" valueType="num">
                                      <p:cBhvr>
                                        <p:cTn id="9" dur="2000" fill="hold"/>
                                        <p:tgtEl>
                                          <p:spTgt spid="1028"/>
                                        </p:tgtEl>
                                        <p:attrNameLst>
                                          <p:attrName>ppt_h</p:attrName>
                                        </p:attrNameLst>
                                      </p:cBhvr>
                                      <p:tavLst>
                                        <p:tav tm="0">
                                          <p:val>
                                            <p:fltVal val="0"/>
                                          </p:val>
                                        </p:tav>
                                        <p:tav tm="100000">
                                          <p:val>
                                            <p:strVal val="#ppt_h"/>
                                          </p:val>
                                        </p:tav>
                                      </p:tavLst>
                                    </p:anim>
                                    <p:anim calcmode="lin" valueType="num">
                                      <p:cBhvr>
                                        <p:cTn id="10" dur="2000" fill="hold"/>
                                        <p:tgtEl>
                                          <p:spTgt spid="1028"/>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Line 3">
            <a:extLst>
              <a:ext uri="{FF2B5EF4-FFF2-40B4-BE49-F238E27FC236}">
                <a16:creationId xmlns:a16="http://schemas.microsoft.com/office/drawing/2014/main" id="{1423227C-3276-604E-96AF-291E1811B90D}"/>
              </a:ext>
            </a:extLst>
          </p:cNvPr>
          <p:cNvSpPr>
            <a:spLocks noChangeShapeType="1"/>
          </p:cNvSpPr>
          <p:nvPr/>
        </p:nvSpPr>
        <p:spPr bwMode="auto">
          <a:xfrm rot="16200000" flipV="1">
            <a:off x="4525169" y="4755357"/>
            <a:ext cx="1587" cy="222250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83" name="Text Box 5">
            <a:extLst>
              <a:ext uri="{FF2B5EF4-FFF2-40B4-BE49-F238E27FC236}">
                <a16:creationId xmlns:a16="http://schemas.microsoft.com/office/drawing/2014/main" id="{A1D8A364-200D-B249-BEB9-2EAA573711F5}"/>
              </a:ext>
            </a:extLst>
          </p:cNvPr>
          <p:cNvSpPr txBox="1">
            <a:spLocks noChangeArrowheads="1"/>
          </p:cNvSpPr>
          <p:nvPr/>
        </p:nvSpPr>
        <p:spPr bwMode="auto">
          <a:xfrm>
            <a:off x="609600" y="228600"/>
            <a:ext cx="72390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dirty="0">
                <a:solidFill>
                  <a:schemeClr val="accent2"/>
                </a:solidFill>
              </a:rPr>
              <a:t>The two sides which come together in a right angle are called</a:t>
            </a:r>
            <a:endParaRPr lang="en-US" altLang="en-US" sz="5400" baseline="40000" dirty="0">
              <a:solidFill>
                <a:schemeClr val="accent2"/>
              </a:solidFill>
            </a:endParaRPr>
          </a:p>
          <a:p>
            <a:pPr eaLnBrk="1" hangingPunct="1">
              <a:spcBef>
                <a:spcPct val="50000"/>
              </a:spcBef>
            </a:pPr>
            <a:endParaRPr lang="en-US" altLang="en-US" sz="5400" baseline="30000" dirty="0"/>
          </a:p>
        </p:txBody>
      </p:sp>
      <p:grpSp>
        <p:nvGrpSpPr>
          <p:cNvPr id="2" name="Group 6">
            <a:extLst>
              <a:ext uri="{FF2B5EF4-FFF2-40B4-BE49-F238E27FC236}">
                <a16:creationId xmlns:a16="http://schemas.microsoft.com/office/drawing/2014/main" id="{FC8D84DB-D09A-F04D-A7A4-58164DAB0431}"/>
              </a:ext>
            </a:extLst>
          </p:cNvPr>
          <p:cNvGrpSpPr>
            <a:grpSpLocks/>
          </p:cNvGrpSpPr>
          <p:nvPr/>
        </p:nvGrpSpPr>
        <p:grpSpPr bwMode="auto">
          <a:xfrm>
            <a:off x="3429000" y="5486400"/>
            <a:ext cx="381000" cy="381000"/>
            <a:chOff x="1680" y="3120"/>
            <a:chExt cx="240" cy="240"/>
          </a:xfrm>
        </p:grpSpPr>
        <p:sp>
          <p:nvSpPr>
            <p:cNvPr id="20489" name="Line 7">
              <a:extLst>
                <a:ext uri="{FF2B5EF4-FFF2-40B4-BE49-F238E27FC236}">
                  <a16:creationId xmlns:a16="http://schemas.microsoft.com/office/drawing/2014/main" id="{6D504C27-4185-2042-9D4F-5F8E85BACDAD}"/>
                </a:ext>
              </a:extLst>
            </p:cNvPr>
            <p:cNvSpPr>
              <a:spLocks noChangeShapeType="1"/>
            </p:cNvSpPr>
            <p:nvPr/>
          </p:nvSpPr>
          <p:spPr bwMode="auto">
            <a:xfrm>
              <a:off x="1920" y="3120"/>
              <a:ext cx="0" cy="24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0" name="Line 8">
              <a:extLst>
                <a:ext uri="{FF2B5EF4-FFF2-40B4-BE49-F238E27FC236}">
                  <a16:creationId xmlns:a16="http://schemas.microsoft.com/office/drawing/2014/main" id="{FABBFB6D-0F81-9C4A-A001-8969F5812183}"/>
                </a:ext>
              </a:extLst>
            </p:cNvPr>
            <p:cNvSpPr>
              <a:spLocks noChangeShapeType="1"/>
            </p:cNvSpPr>
            <p:nvPr/>
          </p:nvSpPr>
          <p:spPr bwMode="auto">
            <a:xfrm>
              <a:off x="1680" y="3120"/>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0485" name="Group 24">
            <a:extLst>
              <a:ext uri="{FF2B5EF4-FFF2-40B4-BE49-F238E27FC236}">
                <a16:creationId xmlns:a16="http://schemas.microsoft.com/office/drawing/2014/main" id="{BF8B5CCE-7272-F748-9748-B4EACACA5D51}"/>
              </a:ext>
            </a:extLst>
          </p:cNvPr>
          <p:cNvGrpSpPr>
            <a:grpSpLocks/>
          </p:cNvGrpSpPr>
          <p:nvPr/>
        </p:nvGrpSpPr>
        <p:grpSpPr bwMode="auto">
          <a:xfrm rot="5652">
            <a:off x="3429000" y="3657600"/>
            <a:ext cx="381000" cy="2209800"/>
            <a:chOff x="912" y="2352"/>
            <a:chExt cx="240" cy="1392"/>
          </a:xfrm>
        </p:grpSpPr>
        <p:sp>
          <p:nvSpPr>
            <p:cNvPr id="20487" name="Line 25">
              <a:extLst>
                <a:ext uri="{FF2B5EF4-FFF2-40B4-BE49-F238E27FC236}">
                  <a16:creationId xmlns:a16="http://schemas.microsoft.com/office/drawing/2014/main" id="{B2CF5407-4576-CD4F-8DBD-7B5BDA0EE420}"/>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88" name="Line 26">
              <a:extLst>
                <a:ext uri="{FF2B5EF4-FFF2-40B4-BE49-F238E27FC236}">
                  <a16:creationId xmlns:a16="http://schemas.microsoft.com/office/drawing/2014/main" id="{B985579C-9540-5749-95A7-FABAFE799AE4}"/>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3579" name="WordArt 27">
            <a:extLst>
              <a:ext uri="{FF2B5EF4-FFF2-40B4-BE49-F238E27FC236}">
                <a16:creationId xmlns:a16="http://schemas.microsoft.com/office/drawing/2014/main" id="{EF02DE08-4795-534A-981E-33A0BD1D1A09}"/>
              </a:ext>
            </a:extLst>
          </p:cNvPr>
          <p:cNvSpPr>
            <a:spLocks noChangeArrowheads="1" noChangeShapeType="1" noTextEdit="1"/>
          </p:cNvSpPr>
          <p:nvPr/>
        </p:nvSpPr>
        <p:spPr bwMode="auto">
          <a:xfrm>
            <a:off x="5334000" y="2057400"/>
            <a:ext cx="1038225" cy="647700"/>
          </a:xfrm>
          <a:prstGeom prst="rect">
            <a:avLst/>
          </a:prstGeom>
        </p:spPr>
        <p:txBody>
          <a:bodyPr wrap="none" fromWordArt="1">
            <a:prstTxWarp prst="textPlain">
              <a:avLst>
                <a:gd name="adj" fmla="val 50000"/>
              </a:avLst>
            </a:prstTxWarp>
          </a:bodyPr>
          <a:lstStyle/>
          <a:p>
            <a:pPr algn="ctr"/>
            <a:r>
              <a:rPr lang="en-US" sz="3600" kern="10">
                <a:ln w="12700">
                  <a:solidFill>
                    <a:srgbClr val="FFFF00"/>
                  </a:solidFill>
                  <a:round/>
                  <a:headEnd/>
                  <a:tailEnd/>
                </a:ln>
                <a:solidFill>
                  <a:srgbClr val="FFFF00"/>
                </a:solidFill>
                <a:effectLst>
                  <a:outerShdw dist="45791" dir="2021404" algn="ctr" rotWithShape="0">
                    <a:srgbClr val="9999FF"/>
                  </a:outerShdw>
                </a:effectLst>
                <a:latin typeface="Arial Black" panose="020B0604020202020204" pitchFamily="34" charset="0"/>
                <a:cs typeface="Arial Black" panose="020B0604020202020204" pitchFamily="34" charset="0"/>
              </a:rPr>
              <a:t>legs.</a:t>
            </a:r>
          </a:p>
        </p:txBody>
      </p:sp>
    </p:spTree>
    <p:extLst>
      <p:ext uri="{BB962C8B-B14F-4D97-AF65-F5344CB8AC3E}">
        <p14:creationId xmlns:p14="http://schemas.microsoft.com/office/powerpoint/2010/main" val="5491676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right)">
                                      <p:cBhvr>
                                        <p:cTn id="7" dur="500"/>
                                        <p:tgtEl>
                                          <p:spTgt spid="2"/>
                                        </p:tgtEl>
                                      </p:cBhvr>
                                    </p:animEffect>
                                  </p:childTnLst>
                                </p:cTn>
                              </p:par>
                            </p:childTnLst>
                          </p:cTn>
                        </p:par>
                        <p:par>
                          <p:cTn id="8" fill="hold" nodeType="afterGroup">
                            <p:stCondLst>
                              <p:cond delay="500"/>
                            </p:stCondLst>
                            <p:childTnLst>
                              <p:par>
                                <p:cTn id="9" presetID="23" presetClass="entr" presetSubtype="16" fill="hold" nodeType="afterEffect">
                                  <p:stCondLst>
                                    <p:cond delay="3000"/>
                                  </p:stCondLst>
                                  <p:childTnLst>
                                    <p:set>
                                      <p:cBhvr>
                                        <p:cTn id="10" dur="1" fill="hold">
                                          <p:stCondLst>
                                            <p:cond delay="0"/>
                                          </p:stCondLst>
                                        </p:cTn>
                                        <p:tgtEl>
                                          <p:spTgt spid="23579"/>
                                        </p:tgtEl>
                                        <p:attrNameLst>
                                          <p:attrName>style.visibility</p:attrName>
                                        </p:attrNameLst>
                                      </p:cBhvr>
                                      <p:to>
                                        <p:strVal val="visible"/>
                                      </p:to>
                                    </p:set>
                                    <p:anim calcmode="lin" valueType="num">
                                      <p:cBhvr>
                                        <p:cTn id="11" dur="500" fill="hold"/>
                                        <p:tgtEl>
                                          <p:spTgt spid="23579"/>
                                        </p:tgtEl>
                                        <p:attrNameLst>
                                          <p:attrName>ppt_w</p:attrName>
                                        </p:attrNameLst>
                                      </p:cBhvr>
                                      <p:tavLst>
                                        <p:tav tm="0">
                                          <p:val>
                                            <p:fltVal val="0"/>
                                          </p:val>
                                        </p:tav>
                                        <p:tav tm="100000">
                                          <p:val>
                                            <p:strVal val="#ppt_w"/>
                                          </p:val>
                                        </p:tav>
                                      </p:tavLst>
                                    </p:anim>
                                    <p:anim calcmode="lin" valueType="num">
                                      <p:cBhvr>
                                        <p:cTn id="12" dur="500" fill="hold"/>
                                        <p:tgtEl>
                                          <p:spTgt spid="2357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Line 2">
            <a:extLst>
              <a:ext uri="{FF2B5EF4-FFF2-40B4-BE49-F238E27FC236}">
                <a16:creationId xmlns:a16="http://schemas.microsoft.com/office/drawing/2014/main" id="{5F320BC1-C669-694F-9D32-6E66236E54C9}"/>
              </a:ext>
            </a:extLst>
          </p:cNvPr>
          <p:cNvSpPr>
            <a:spLocks noChangeShapeType="1"/>
          </p:cNvSpPr>
          <p:nvPr/>
        </p:nvSpPr>
        <p:spPr bwMode="auto">
          <a:xfrm rot="16200000" flipV="1">
            <a:off x="4525169" y="4755357"/>
            <a:ext cx="1587" cy="222250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79" name="Text Box 3">
            <a:extLst>
              <a:ext uri="{FF2B5EF4-FFF2-40B4-BE49-F238E27FC236}">
                <a16:creationId xmlns:a16="http://schemas.microsoft.com/office/drawing/2014/main" id="{8DE9F0F2-14FF-1949-8EC7-74CF534BF33E}"/>
              </a:ext>
            </a:extLst>
          </p:cNvPr>
          <p:cNvSpPr txBox="1">
            <a:spLocks noChangeArrowheads="1"/>
          </p:cNvSpPr>
          <p:nvPr/>
        </p:nvSpPr>
        <p:spPr bwMode="auto">
          <a:xfrm>
            <a:off x="609600" y="228600"/>
            <a:ext cx="8305800" cy="2560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dirty="0">
                <a:solidFill>
                  <a:schemeClr val="accent2"/>
                </a:solidFill>
              </a:rPr>
              <a:t>The lengths of the legs are usually called </a:t>
            </a:r>
            <a:r>
              <a:rPr lang="en-US" altLang="en-US" sz="5400" i="1" dirty="0">
                <a:solidFill>
                  <a:schemeClr val="accent2"/>
                </a:solidFill>
              </a:rPr>
              <a:t>a</a:t>
            </a:r>
            <a:r>
              <a:rPr lang="en-US" altLang="en-US" sz="5400" dirty="0">
                <a:solidFill>
                  <a:schemeClr val="accent2"/>
                </a:solidFill>
              </a:rPr>
              <a:t> and </a:t>
            </a:r>
            <a:r>
              <a:rPr lang="en-US" altLang="en-US" sz="5400" i="1" dirty="0">
                <a:solidFill>
                  <a:schemeClr val="accent2"/>
                </a:solidFill>
              </a:rPr>
              <a:t>b</a:t>
            </a:r>
            <a:r>
              <a:rPr lang="en-US" altLang="en-US" sz="5400" dirty="0">
                <a:solidFill>
                  <a:schemeClr val="accent2"/>
                </a:solidFill>
              </a:rPr>
              <a:t>.</a:t>
            </a:r>
            <a:endParaRPr lang="en-US" altLang="en-US" sz="5400" baseline="40000" dirty="0">
              <a:solidFill>
                <a:schemeClr val="accent2"/>
              </a:solidFill>
            </a:endParaRPr>
          </a:p>
          <a:p>
            <a:pPr eaLnBrk="1" hangingPunct="1">
              <a:spcBef>
                <a:spcPct val="50000"/>
              </a:spcBef>
            </a:pPr>
            <a:endParaRPr lang="en-US" altLang="en-US" sz="5400" baseline="30000" dirty="0"/>
          </a:p>
        </p:txBody>
      </p:sp>
      <p:grpSp>
        <p:nvGrpSpPr>
          <p:cNvPr id="21508" name="Group 4">
            <a:extLst>
              <a:ext uri="{FF2B5EF4-FFF2-40B4-BE49-F238E27FC236}">
                <a16:creationId xmlns:a16="http://schemas.microsoft.com/office/drawing/2014/main" id="{1953446D-113D-6C47-BFFD-5ED58EA119A2}"/>
              </a:ext>
            </a:extLst>
          </p:cNvPr>
          <p:cNvGrpSpPr>
            <a:grpSpLocks/>
          </p:cNvGrpSpPr>
          <p:nvPr/>
        </p:nvGrpSpPr>
        <p:grpSpPr bwMode="auto">
          <a:xfrm>
            <a:off x="3429000" y="5486400"/>
            <a:ext cx="381000" cy="381000"/>
            <a:chOff x="1680" y="3120"/>
            <a:chExt cx="240" cy="240"/>
          </a:xfrm>
        </p:grpSpPr>
        <p:sp>
          <p:nvSpPr>
            <p:cNvPr id="21514" name="Line 5">
              <a:extLst>
                <a:ext uri="{FF2B5EF4-FFF2-40B4-BE49-F238E27FC236}">
                  <a16:creationId xmlns:a16="http://schemas.microsoft.com/office/drawing/2014/main" id="{C47F00B5-6486-8D4E-9887-0FCA1478C1C0}"/>
                </a:ext>
              </a:extLst>
            </p:cNvPr>
            <p:cNvSpPr>
              <a:spLocks noChangeShapeType="1"/>
            </p:cNvSpPr>
            <p:nvPr/>
          </p:nvSpPr>
          <p:spPr bwMode="auto">
            <a:xfrm>
              <a:off x="1920" y="3120"/>
              <a:ext cx="0" cy="24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5" name="Line 6">
              <a:extLst>
                <a:ext uri="{FF2B5EF4-FFF2-40B4-BE49-F238E27FC236}">
                  <a16:creationId xmlns:a16="http://schemas.microsoft.com/office/drawing/2014/main" id="{7107836C-4CEE-684F-AD7F-BC1E09DDF7E6}"/>
                </a:ext>
              </a:extLst>
            </p:cNvPr>
            <p:cNvSpPr>
              <a:spLocks noChangeShapeType="1"/>
            </p:cNvSpPr>
            <p:nvPr/>
          </p:nvSpPr>
          <p:spPr bwMode="auto">
            <a:xfrm>
              <a:off x="1680" y="3120"/>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1509" name="Group 7">
            <a:extLst>
              <a:ext uri="{FF2B5EF4-FFF2-40B4-BE49-F238E27FC236}">
                <a16:creationId xmlns:a16="http://schemas.microsoft.com/office/drawing/2014/main" id="{3CBAF2E2-213E-C748-B489-9568A712CF5F}"/>
              </a:ext>
            </a:extLst>
          </p:cNvPr>
          <p:cNvGrpSpPr>
            <a:grpSpLocks/>
          </p:cNvGrpSpPr>
          <p:nvPr/>
        </p:nvGrpSpPr>
        <p:grpSpPr bwMode="auto">
          <a:xfrm rot="5652">
            <a:off x="3429000" y="3657600"/>
            <a:ext cx="381000" cy="2209800"/>
            <a:chOff x="912" y="2352"/>
            <a:chExt cx="240" cy="1392"/>
          </a:xfrm>
        </p:grpSpPr>
        <p:sp>
          <p:nvSpPr>
            <p:cNvPr id="21512" name="Line 8">
              <a:extLst>
                <a:ext uri="{FF2B5EF4-FFF2-40B4-BE49-F238E27FC236}">
                  <a16:creationId xmlns:a16="http://schemas.microsoft.com/office/drawing/2014/main" id="{DBE7BF4D-8BA9-344C-B393-5357FF89E715}"/>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3" name="Line 9">
              <a:extLst>
                <a:ext uri="{FF2B5EF4-FFF2-40B4-BE49-F238E27FC236}">
                  <a16:creationId xmlns:a16="http://schemas.microsoft.com/office/drawing/2014/main" id="{80893476-8C7C-6844-897E-AEF5C207AC60}"/>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4588" name="Text Box 12">
            <a:extLst>
              <a:ext uri="{FF2B5EF4-FFF2-40B4-BE49-F238E27FC236}">
                <a16:creationId xmlns:a16="http://schemas.microsoft.com/office/drawing/2014/main" id="{F8FABDE7-9699-294D-BE5B-D0A9E439F96F}"/>
              </a:ext>
            </a:extLst>
          </p:cNvPr>
          <p:cNvSpPr txBox="1">
            <a:spLocks noChangeArrowheads="1"/>
          </p:cNvSpPr>
          <p:nvPr/>
        </p:nvSpPr>
        <p:spPr bwMode="auto">
          <a:xfrm>
            <a:off x="2667000" y="4267200"/>
            <a:ext cx="1143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i="1" dirty="0">
                <a:solidFill>
                  <a:schemeClr val="accent2"/>
                </a:solidFill>
              </a:rPr>
              <a:t>a</a:t>
            </a:r>
          </a:p>
        </p:txBody>
      </p:sp>
      <p:sp>
        <p:nvSpPr>
          <p:cNvPr id="24589" name="Text Box 13">
            <a:extLst>
              <a:ext uri="{FF2B5EF4-FFF2-40B4-BE49-F238E27FC236}">
                <a16:creationId xmlns:a16="http://schemas.microsoft.com/office/drawing/2014/main" id="{4A1667AA-A048-4C4C-A0F3-1F46C5C66356}"/>
              </a:ext>
            </a:extLst>
          </p:cNvPr>
          <p:cNvSpPr txBox="1">
            <a:spLocks noChangeArrowheads="1"/>
          </p:cNvSpPr>
          <p:nvPr/>
        </p:nvSpPr>
        <p:spPr bwMode="auto">
          <a:xfrm>
            <a:off x="4343400" y="5867400"/>
            <a:ext cx="1143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i="1" dirty="0">
                <a:solidFill>
                  <a:schemeClr val="accent2"/>
                </a:solidFill>
              </a:rPr>
              <a:t>b</a:t>
            </a:r>
          </a:p>
        </p:txBody>
      </p:sp>
    </p:spTree>
    <p:extLst>
      <p:ext uri="{BB962C8B-B14F-4D97-AF65-F5344CB8AC3E}">
        <p14:creationId xmlns:p14="http://schemas.microsoft.com/office/powerpoint/2010/main" val="16087363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4579"/>
                                        </p:tgtEl>
                                        <p:attrNameLst>
                                          <p:attrName>style.visibility</p:attrName>
                                        </p:attrNameLst>
                                      </p:cBhvr>
                                      <p:to>
                                        <p:strVal val="visible"/>
                                      </p:to>
                                    </p:set>
                                    <p:animEffect transition="in" filter="dissolve">
                                      <p:cBhvr>
                                        <p:cTn id="7" dur="500"/>
                                        <p:tgtEl>
                                          <p:spTgt spid="24579"/>
                                        </p:tgtEl>
                                      </p:cBhvr>
                                    </p:animEffect>
                                  </p:childTnLst>
                                </p:cTn>
                              </p:par>
                            </p:childTnLst>
                          </p:cTn>
                        </p:par>
                        <p:par>
                          <p:cTn id="8" fill="hold" nodeType="afterGroup">
                            <p:stCondLst>
                              <p:cond delay="500"/>
                            </p:stCondLst>
                            <p:childTnLst>
                              <p:par>
                                <p:cTn id="9" presetID="9" presetClass="entr" presetSubtype="0" fill="hold" grpId="0" nodeType="afterEffect">
                                  <p:stCondLst>
                                    <p:cond delay="3000"/>
                                  </p:stCondLst>
                                  <p:childTnLst>
                                    <p:set>
                                      <p:cBhvr>
                                        <p:cTn id="10" dur="1" fill="hold">
                                          <p:stCondLst>
                                            <p:cond delay="0"/>
                                          </p:stCondLst>
                                        </p:cTn>
                                        <p:tgtEl>
                                          <p:spTgt spid="24588"/>
                                        </p:tgtEl>
                                        <p:attrNameLst>
                                          <p:attrName>style.visibility</p:attrName>
                                        </p:attrNameLst>
                                      </p:cBhvr>
                                      <p:to>
                                        <p:strVal val="visible"/>
                                      </p:to>
                                    </p:set>
                                    <p:animEffect transition="in" filter="dissolve">
                                      <p:cBhvr>
                                        <p:cTn id="11" dur="500"/>
                                        <p:tgtEl>
                                          <p:spTgt spid="24588"/>
                                        </p:tgtEl>
                                      </p:cBhvr>
                                    </p:animEffect>
                                  </p:childTnLst>
                                </p:cTn>
                              </p:par>
                            </p:childTnLst>
                          </p:cTn>
                        </p:par>
                        <p:par>
                          <p:cTn id="12" fill="hold" nodeType="afterGroup">
                            <p:stCondLst>
                              <p:cond delay="4000"/>
                            </p:stCondLst>
                            <p:childTnLst>
                              <p:par>
                                <p:cTn id="13" presetID="9" presetClass="entr" presetSubtype="0" fill="hold" grpId="0" nodeType="afterEffect">
                                  <p:stCondLst>
                                    <p:cond delay="1000"/>
                                  </p:stCondLst>
                                  <p:childTnLst>
                                    <p:set>
                                      <p:cBhvr>
                                        <p:cTn id="14" dur="1" fill="hold">
                                          <p:stCondLst>
                                            <p:cond delay="0"/>
                                          </p:stCondLst>
                                        </p:cTn>
                                        <p:tgtEl>
                                          <p:spTgt spid="24589"/>
                                        </p:tgtEl>
                                        <p:attrNameLst>
                                          <p:attrName>style.visibility</p:attrName>
                                        </p:attrNameLst>
                                      </p:cBhvr>
                                      <p:to>
                                        <p:strVal val="visible"/>
                                      </p:to>
                                    </p:set>
                                    <p:animEffect transition="in" filter="dissolve">
                                      <p:cBhvr>
                                        <p:cTn id="15" dur="500"/>
                                        <p:tgtEl>
                                          <p:spTgt spid="245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autoUpdateAnimBg="0"/>
      <p:bldP spid="24588" grpId="0" autoUpdateAnimBg="0"/>
      <p:bldP spid="24589"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Line 2">
            <a:extLst>
              <a:ext uri="{FF2B5EF4-FFF2-40B4-BE49-F238E27FC236}">
                <a16:creationId xmlns:a16="http://schemas.microsoft.com/office/drawing/2014/main" id="{BE52CCEF-3059-5F4E-B3E6-4E05A29FFBC5}"/>
              </a:ext>
            </a:extLst>
          </p:cNvPr>
          <p:cNvSpPr>
            <a:spLocks noChangeShapeType="1"/>
          </p:cNvSpPr>
          <p:nvPr/>
        </p:nvSpPr>
        <p:spPr bwMode="auto">
          <a:xfrm rot="16200000" flipV="1">
            <a:off x="4525169" y="4755357"/>
            <a:ext cx="1587" cy="222250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03" name="Text Box 3">
            <a:extLst>
              <a:ext uri="{FF2B5EF4-FFF2-40B4-BE49-F238E27FC236}">
                <a16:creationId xmlns:a16="http://schemas.microsoft.com/office/drawing/2014/main" id="{6A4B214F-BF90-6548-B00A-4D537B014B6C}"/>
              </a:ext>
            </a:extLst>
          </p:cNvPr>
          <p:cNvSpPr txBox="1">
            <a:spLocks noChangeArrowheads="1"/>
          </p:cNvSpPr>
          <p:nvPr/>
        </p:nvSpPr>
        <p:spPr bwMode="auto">
          <a:xfrm>
            <a:off x="609600" y="228600"/>
            <a:ext cx="8305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dirty="0">
                <a:solidFill>
                  <a:schemeClr val="accent2"/>
                </a:solidFill>
              </a:rPr>
              <a:t>The side across from the right angle </a:t>
            </a:r>
            <a:endParaRPr lang="en-US" altLang="en-US" sz="5400" baseline="30000" dirty="0">
              <a:solidFill>
                <a:schemeClr val="accent2"/>
              </a:solidFill>
            </a:endParaRPr>
          </a:p>
        </p:txBody>
      </p:sp>
      <p:grpSp>
        <p:nvGrpSpPr>
          <p:cNvPr id="22532" name="Group 4">
            <a:extLst>
              <a:ext uri="{FF2B5EF4-FFF2-40B4-BE49-F238E27FC236}">
                <a16:creationId xmlns:a16="http://schemas.microsoft.com/office/drawing/2014/main" id="{B8B81238-2853-544D-BEC2-9EF5E8D5994E}"/>
              </a:ext>
            </a:extLst>
          </p:cNvPr>
          <p:cNvGrpSpPr>
            <a:grpSpLocks/>
          </p:cNvGrpSpPr>
          <p:nvPr/>
        </p:nvGrpSpPr>
        <p:grpSpPr bwMode="auto">
          <a:xfrm>
            <a:off x="3429000" y="5486400"/>
            <a:ext cx="381000" cy="381000"/>
            <a:chOff x="1680" y="3120"/>
            <a:chExt cx="240" cy="240"/>
          </a:xfrm>
        </p:grpSpPr>
        <p:sp>
          <p:nvSpPr>
            <p:cNvPr id="22542" name="Line 5">
              <a:extLst>
                <a:ext uri="{FF2B5EF4-FFF2-40B4-BE49-F238E27FC236}">
                  <a16:creationId xmlns:a16="http://schemas.microsoft.com/office/drawing/2014/main" id="{91DAF022-929D-CF45-8470-64EDC41DBAFC}"/>
                </a:ext>
              </a:extLst>
            </p:cNvPr>
            <p:cNvSpPr>
              <a:spLocks noChangeShapeType="1"/>
            </p:cNvSpPr>
            <p:nvPr/>
          </p:nvSpPr>
          <p:spPr bwMode="auto">
            <a:xfrm>
              <a:off x="1920" y="3120"/>
              <a:ext cx="0" cy="24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3" name="Line 6">
              <a:extLst>
                <a:ext uri="{FF2B5EF4-FFF2-40B4-BE49-F238E27FC236}">
                  <a16:creationId xmlns:a16="http://schemas.microsoft.com/office/drawing/2014/main" id="{D227C37A-80C7-D044-AC83-554A25244E04}"/>
                </a:ext>
              </a:extLst>
            </p:cNvPr>
            <p:cNvSpPr>
              <a:spLocks noChangeShapeType="1"/>
            </p:cNvSpPr>
            <p:nvPr/>
          </p:nvSpPr>
          <p:spPr bwMode="auto">
            <a:xfrm>
              <a:off x="1680" y="3120"/>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2533" name="Group 7">
            <a:extLst>
              <a:ext uri="{FF2B5EF4-FFF2-40B4-BE49-F238E27FC236}">
                <a16:creationId xmlns:a16="http://schemas.microsoft.com/office/drawing/2014/main" id="{DF6CF2D9-4715-0344-BE13-11A95957E37F}"/>
              </a:ext>
            </a:extLst>
          </p:cNvPr>
          <p:cNvGrpSpPr>
            <a:grpSpLocks/>
          </p:cNvGrpSpPr>
          <p:nvPr/>
        </p:nvGrpSpPr>
        <p:grpSpPr bwMode="auto">
          <a:xfrm rot="5652">
            <a:off x="3429000" y="3657600"/>
            <a:ext cx="381000" cy="2209800"/>
            <a:chOff x="912" y="2352"/>
            <a:chExt cx="240" cy="1392"/>
          </a:xfrm>
        </p:grpSpPr>
        <p:sp>
          <p:nvSpPr>
            <p:cNvPr id="22540" name="Line 8">
              <a:extLst>
                <a:ext uri="{FF2B5EF4-FFF2-40B4-BE49-F238E27FC236}">
                  <a16:creationId xmlns:a16="http://schemas.microsoft.com/office/drawing/2014/main" id="{C6B76912-6AF2-C143-8DD4-1881A7941096}"/>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1" name="Line 9">
              <a:extLst>
                <a:ext uri="{FF2B5EF4-FFF2-40B4-BE49-F238E27FC236}">
                  <a16:creationId xmlns:a16="http://schemas.microsoft.com/office/drawing/2014/main" id="{EC2BB7E7-7C37-5142-A0EA-232EC6340BD5}"/>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2534" name="Text Box 10">
            <a:extLst>
              <a:ext uri="{FF2B5EF4-FFF2-40B4-BE49-F238E27FC236}">
                <a16:creationId xmlns:a16="http://schemas.microsoft.com/office/drawing/2014/main" id="{D36C1AAF-33AD-4B43-A799-742AAB517277}"/>
              </a:ext>
            </a:extLst>
          </p:cNvPr>
          <p:cNvSpPr txBox="1">
            <a:spLocks noChangeArrowheads="1"/>
          </p:cNvSpPr>
          <p:nvPr/>
        </p:nvSpPr>
        <p:spPr bwMode="auto">
          <a:xfrm>
            <a:off x="2667000" y="4267200"/>
            <a:ext cx="1143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i="1" dirty="0">
                <a:solidFill>
                  <a:schemeClr val="accent2"/>
                </a:solidFill>
              </a:rPr>
              <a:t>a</a:t>
            </a:r>
          </a:p>
        </p:txBody>
      </p:sp>
      <p:sp>
        <p:nvSpPr>
          <p:cNvPr id="22535" name="Text Box 11">
            <a:extLst>
              <a:ext uri="{FF2B5EF4-FFF2-40B4-BE49-F238E27FC236}">
                <a16:creationId xmlns:a16="http://schemas.microsoft.com/office/drawing/2014/main" id="{06921350-1753-E840-B989-50B9151086AD}"/>
              </a:ext>
            </a:extLst>
          </p:cNvPr>
          <p:cNvSpPr txBox="1">
            <a:spLocks noChangeArrowheads="1"/>
          </p:cNvSpPr>
          <p:nvPr/>
        </p:nvSpPr>
        <p:spPr bwMode="auto">
          <a:xfrm>
            <a:off x="4343400" y="5867400"/>
            <a:ext cx="1143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i="1" dirty="0">
                <a:solidFill>
                  <a:schemeClr val="accent2"/>
                </a:solidFill>
              </a:rPr>
              <a:t>b</a:t>
            </a:r>
          </a:p>
        </p:txBody>
      </p:sp>
      <p:sp>
        <p:nvSpPr>
          <p:cNvPr id="25613" name="Line 13">
            <a:extLst>
              <a:ext uri="{FF2B5EF4-FFF2-40B4-BE49-F238E27FC236}">
                <a16:creationId xmlns:a16="http://schemas.microsoft.com/office/drawing/2014/main" id="{2670FADA-EC66-F448-97AA-327CFC520D30}"/>
              </a:ext>
            </a:extLst>
          </p:cNvPr>
          <p:cNvSpPr>
            <a:spLocks noChangeShapeType="1"/>
          </p:cNvSpPr>
          <p:nvPr/>
        </p:nvSpPr>
        <p:spPr bwMode="auto">
          <a:xfrm rot="5652">
            <a:off x="3429000" y="3657600"/>
            <a:ext cx="2209800" cy="220980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15" name="Text Box 15">
            <a:extLst>
              <a:ext uri="{FF2B5EF4-FFF2-40B4-BE49-F238E27FC236}">
                <a16:creationId xmlns:a16="http://schemas.microsoft.com/office/drawing/2014/main" id="{E98A51EE-66C2-AC41-899C-F4A5E8CCB4EF}"/>
              </a:ext>
            </a:extLst>
          </p:cNvPr>
          <p:cNvSpPr txBox="1">
            <a:spLocks noChangeArrowheads="1"/>
          </p:cNvSpPr>
          <p:nvPr/>
        </p:nvSpPr>
        <p:spPr bwMode="auto">
          <a:xfrm>
            <a:off x="3733800" y="1058863"/>
            <a:ext cx="37338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dirty="0">
                <a:solidFill>
                  <a:schemeClr val="accent2"/>
                </a:solidFill>
              </a:rPr>
              <a:t>is called the</a:t>
            </a:r>
            <a:endParaRPr lang="en-US" altLang="en-US" sz="5400" baseline="30000" dirty="0">
              <a:solidFill>
                <a:schemeClr val="accent2"/>
              </a:solidFill>
            </a:endParaRPr>
          </a:p>
        </p:txBody>
      </p:sp>
      <p:sp>
        <p:nvSpPr>
          <p:cNvPr id="25618" name="WordArt 18">
            <a:extLst>
              <a:ext uri="{FF2B5EF4-FFF2-40B4-BE49-F238E27FC236}">
                <a16:creationId xmlns:a16="http://schemas.microsoft.com/office/drawing/2014/main" id="{188D0986-F998-4F41-B7BD-C7630EE8595F}"/>
              </a:ext>
            </a:extLst>
          </p:cNvPr>
          <p:cNvSpPr>
            <a:spLocks noChangeAspect="1" noChangeArrowheads="1" noChangeShapeType="1" noTextEdit="1"/>
          </p:cNvSpPr>
          <p:nvPr/>
        </p:nvSpPr>
        <p:spPr bwMode="auto">
          <a:xfrm>
            <a:off x="2590800" y="2209800"/>
            <a:ext cx="5237163" cy="117475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effectLst>
                  <a:outerShdw dist="35921" dir="2700000" algn="ctr" rotWithShape="0">
                    <a:srgbClr val="808080"/>
                  </a:outerShdw>
                </a:effectLst>
                <a:latin typeface="Arial Black" panose="020B0604020202020204" pitchFamily="34" charset="0"/>
                <a:cs typeface="Arial Black" panose="020B0604020202020204" pitchFamily="34" charset="0"/>
              </a:rPr>
              <a:t>hypotenuse.</a:t>
            </a:r>
          </a:p>
        </p:txBody>
      </p:sp>
      <p:sp>
        <p:nvSpPr>
          <p:cNvPr id="25619" name="Line 19">
            <a:extLst>
              <a:ext uri="{FF2B5EF4-FFF2-40B4-BE49-F238E27FC236}">
                <a16:creationId xmlns:a16="http://schemas.microsoft.com/office/drawing/2014/main" id="{21815084-BEC0-B34F-A4B7-90BF81120D3F}"/>
              </a:ext>
            </a:extLst>
          </p:cNvPr>
          <p:cNvSpPr>
            <a:spLocks noChangeShapeType="1"/>
          </p:cNvSpPr>
          <p:nvPr/>
        </p:nvSpPr>
        <p:spPr bwMode="auto">
          <a:xfrm flipV="1">
            <a:off x="3505200" y="4800600"/>
            <a:ext cx="990600" cy="990600"/>
          </a:xfrm>
          <a:prstGeom prst="line">
            <a:avLst/>
          </a:prstGeom>
          <a:noFill/>
          <a:ln w="57150">
            <a:solidFill>
              <a:srgbClr val="FF33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399479549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5603"/>
                                        </p:tgtEl>
                                        <p:attrNameLst>
                                          <p:attrName>style.visibility</p:attrName>
                                        </p:attrNameLst>
                                      </p:cBhvr>
                                      <p:to>
                                        <p:strVal val="visible"/>
                                      </p:to>
                                    </p:set>
                                    <p:animEffect transition="in" filter="dissolve">
                                      <p:cBhvr>
                                        <p:cTn id="7" dur="500"/>
                                        <p:tgtEl>
                                          <p:spTgt spid="25603"/>
                                        </p:tgtEl>
                                      </p:cBhvr>
                                    </p:animEffect>
                                  </p:childTnLst>
                                </p:cTn>
                              </p:par>
                            </p:childTnLst>
                          </p:cTn>
                        </p:par>
                        <p:par>
                          <p:cTn id="8" fill="hold" nodeType="afterGroup">
                            <p:stCondLst>
                              <p:cond delay="500"/>
                            </p:stCondLst>
                            <p:childTnLst>
                              <p:par>
                                <p:cTn id="9" presetID="22" presetClass="entr" presetSubtype="8" fill="hold" nodeType="afterEffect">
                                  <p:stCondLst>
                                    <p:cond delay="2000"/>
                                  </p:stCondLst>
                                  <p:childTnLst>
                                    <p:set>
                                      <p:cBhvr>
                                        <p:cTn id="10" dur="1" fill="hold">
                                          <p:stCondLst>
                                            <p:cond delay="0"/>
                                          </p:stCondLst>
                                        </p:cTn>
                                        <p:tgtEl>
                                          <p:spTgt spid="25619"/>
                                        </p:tgtEl>
                                        <p:attrNameLst>
                                          <p:attrName>style.visibility</p:attrName>
                                        </p:attrNameLst>
                                      </p:cBhvr>
                                      <p:to>
                                        <p:strVal val="visible"/>
                                      </p:to>
                                    </p:set>
                                    <p:animEffect transition="in" filter="wipe(left)">
                                      <p:cBhvr>
                                        <p:cTn id="11" dur="500"/>
                                        <p:tgtEl>
                                          <p:spTgt spid="25619"/>
                                        </p:tgtEl>
                                      </p:cBhvr>
                                    </p:animEffect>
                                  </p:childTnLst>
                                </p:cTn>
                              </p:par>
                            </p:childTnLst>
                          </p:cTn>
                        </p:par>
                        <p:par>
                          <p:cTn id="12" fill="hold" nodeType="afterGroup">
                            <p:stCondLst>
                              <p:cond delay="3000"/>
                            </p:stCondLst>
                            <p:childTnLst>
                              <p:par>
                                <p:cTn id="13" presetID="19" presetClass="entr" presetSubtype="10" fill="hold" nodeType="afterEffect">
                                  <p:stCondLst>
                                    <p:cond delay="2000"/>
                                  </p:stCondLst>
                                  <p:childTnLst>
                                    <p:set>
                                      <p:cBhvr>
                                        <p:cTn id="14" dur="1" fill="hold">
                                          <p:stCondLst>
                                            <p:cond delay="0"/>
                                          </p:stCondLst>
                                        </p:cTn>
                                        <p:tgtEl>
                                          <p:spTgt spid="25613"/>
                                        </p:tgtEl>
                                        <p:attrNameLst>
                                          <p:attrName>style.visibility</p:attrName>
                                        </p:attrNameLst>
                                      </p:cBhvr>
                                      <p:to>
                                        <p:strVal val="visible"/>
                                      </p:to>
                                    </p:set>
                                    <p:anim calcmode="lin" valueType="num">
                                      <p:cBhvr>
                                        <p:cTn id="15" dur="5000" fill="hold"/>
                                        <p:tgtEl>
                                          <p:spTgt spid="25613"/>
                                        </p:tgtEl>
                                        <p:attrNameLst>
                                          <p:attrName>ppt_w</p:attrName>
                                        </p:attrNameLst>
                                      </p:cBhvr>
                                      <p:tavLst>
                                        <p:tav tm="0" fmla="#ppt_w*sin(2.5*pi*$)">
                                          <p:val>
                                            <p:fltVal val="0"/>
                                          </p:val>
                                        </p:tav>
                                        <p:tav tm="100000">
                                          <p:val>
                                            <p:fltVal val="1"/>
                                          </p:val>
                                        </p:tav>
                                      </p:tavLst>
                                    </p:anim>
                                    <p:anim calcmode="lin" valueType="num">
                                      <p:cBhvr>
                                        <p:cTn id="16" dur="5000" fill="hold"/>
                                        <p:tgtEl>
                                          <p:spTgt spid="25613"/>
                                        </p:tgtEl>
                                        <p:attrNameLst>
                                          <p:attrName>ppt_h</p:attrName>
                                        </p:attrNameLst>
                                      </p:cBhvr>
                                      <p:tavLst>
                                        <p:tav tm="0">
                                          <p:val>
                                            <p:strVal val="#ppt_h"/>
                                          </p:val>
                                        </p:tav>
                                        <p:tav tm="100000">
                                          <p:val>
                                            <p:strVal val="#ppt_h"/>
                                          </p:val>
                                        </p:tav>
                                      </p:tavLst>
                                    </p:anim>
                                  </p:childTnLst>
                                </p:cTn>
                              </p:par>
                            </p:childTnLst>
                          </p:cTn>
                        </p:par>
                        <p:par>
                          <p:cTn id="17" fill="hold" nodeType="afterGroup">
                            <p:stCondLst>
                              <p:cond delay="10000"/>
                            </p:stCondLst>
                            <p:childTnLst>
                              <p:par>
                                <p:cTn id="18" presetID="9" presetClass="entr" presetSubtype="0" fill="hold" grpId="0" nodeType="afterEffect">
                                  <p:stCondLst>
                                    <p:cond delay="2000"/>
                                  </p:stCondLst>
                                  <p:childTnLst>
                                    <p:set>
                                      <p:cBhvr>
                                        <p:cTn id="19" dur="1" fill="hold">
                                          <p:stCondLst>
                                            <p:cond delay="0"/>
                                          </p:stCondLst>
                                        </p:cTn>
                                        <p:tgtEl>
                                          <p:spTgt spid="25615"/>
                                        </p:tgtEl>
                                        <p:attrNameLst>
                                          <p:attrName>style.visibility</p:attrName>
                                        </p:attrNameLst>
                                      </p:cBhvr>
                                      <p:to>
                                        <p:strVal val="visible"/>
                                      </p:to>
                                    </p:set>
                                    <p:animEffect transition="in" filter="dissolve">
                                      <p:cBhvr>
                                        <p:cTn id="20" dur="500"/>
                                        <p:tgtEl>
                                          <p:spTgt spid="25615"/>
                                        </p:tgtEl>
                                      </p:cBhvr>
                                    </p:animEffect>
                                  </p:childTnLst>
                                </p:cTn>
                              </p:par>
                            </p:childTnLst>
                          </p:cTn>
                        </p:par>
                        <p:par>
                          <p:cTn id="21" fill="hold" nodeType="afterGroup">
                            <p:stCondLst>
                              <p:cond delay="12500"/>
                            </p:stCondLst>
                            <p:childTnLst>
                              <p:par>
                                <p:cTn id="22" presetID="9" presetClass="entr" presetSubtype="0" fill="hold" nodeType="afterEffect">
                                  <p:stCondLst>
                                    <p:cond delay="3000"/>
                                  </p:stCondLst>
                                  <p:childTnLst>
                                    <p:set>
                                      <p:cBhvr>
                                        <p:cTn id="23" dur="1" fill="hold">
                                          <p:stCondLst>
                                            <p:cond delay="0"/>
                                          </p:stCondLst>
                                        </p:cTn>
                                        <p:tgtEl>
                                          <p:spTgt spid="25618"/>
                                        </p:tgtEl>
                                        <p:attrNameLst>
                                          <p:attrName>style.visibility</p:attrName>
                                        </p:attrNameLst>
                                      </p:cBhvr>
                                      <p:to>
                                        <p:strVal val="visible"/>
                                      </p:to>
                                    </p:set>
                                    <p:animEffect transition="in" filter="dissolve">
                                      <p:cBhvr>
                                        <p:cTn id="24" dur="500"/>
                                        <p:tgtEl>
                                          <p:spTgt spid="256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autoUpdateAnimBg="0"/>
      <p:bldP spid="25615"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951706"/>
          </a:xfrm>
        </p:spPr>
        <p:txBody>
          <a:bodyPr/>
          <a:lstStyle/>
          <a:p>
            <a:r>
              <a:rPr lang="en-US" dirty="0"/>
              <a:t>Pythagoras</a:t>
            </a:r>
          </a:p>
        </p:txBody>
      </p:sp>
      <p:sp>
        <p:nvSpPr>
          <p:cNvPr id="3" name="Content Placeholder 2"/>
          <p:cNvSpPr>
            <a:spLocks noGrp="1"/>
          </p:cNvSpPr>
          <p:nvPr>
            <p:ph idx="1"/>
          </p:nvPr>
        </p:nvSpPr>
        <p:spPr>
          <a:xfrm>
            <a:off x="457200" y="1219200"/>
            <a:ext cx="8229600" cy="1905000"/>
          </a:xfrm>
        </p:spPr>
        <p:txBody>
          <a:bodyPr>
            <a:normAutofit fontScale="77500" lnSpcReduction="20000"/>
          </a:bodyPr>
          <a:lstStyle/>
          <a:p>
            <a:r>
              <a:rPr lang="en-US" dirty="0">
                <a:solidFill>
                  <a:schemeClr val="accent1"/>
                </a:solidFill>
              </a:rPr>
              <a:t>The Egyptians knew of this concept, as it related to 3, 4, 5 right triangles, long before the time of Pythagoras.  It was Pythagoras, however, who generalized the concept and who is attributed with its first geometrical demonstration.  Thus, it has become known as the Pythagorean Theorem. </a:t>
            </a:r>
          </a:p>
          <a:p>
            <a:endParaRPr lang="en-US" dirty="0"/>
          </a:p>
        </p:txBody>
      </p:sp>
      <p:pic>
        <p:nvPicPr>
          <p:cNvPr id="2050" name="Picture 2"/>
          <p:cNvPicPr>
            <a:picLocks noChangeAspect="1" noChangeArrowheads="1"/>
          </p:cNvPicPr>
          <p:nvPr/>
        </p:nvPicPr>
        <p:blipFill>
          <a:blip r:embed="rId2" cstate="print"/>
          <a:srcRect/>
          <a:stretch>
            <a:fillRect/>
          </a:stretch>
        </p:blipFill>
        <p:spPr bwMode="auto">
          <a:xfrm>
            <a:off x="2286000" y="3048000"/>
            <a:ext cx="4286250" cy="3171825"/>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Line 2">
            <a:extLst>
              <a:ext uri="{FF2B5EF4-FFF2-40B4-BE49-F238E27FC236}">
                <a16:creationId xmlns:a16="http://schemas.microsoft.com/office/drawing/2014/main" id="{606CCD72-35D4-EA4E-A60F-C403D313E0D4}"/>
              </a:ext>
            </a:extLst>
          </p:cNvPr>
          <p:cNvSpPr>
            <a:spLocks noChangeShapeType="1"/>
          </p:cNvSpPr>
          <p:nvPr/>
        </p:nvSpPr>
        <p:spPr bwMode="auto">
          <a:xfrm rot="16200000" flipV="1">
            <a:off x="4525169" y="4755357"/>
            <a:ext cx="1587" cy="222250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27" name="Text Box 3">
            <a:extLst>
              <a:ext uri="{FF2B5EF4-FFF2-40B4-BE49-F238E27FC236}">
                <a16:creationId xmlns:a16="http://schemas.microsoft.com/office/drawing/2014/main" id="{98BFF06C-F247-0D42-91FA-983A8148D7BB}"/>
              </a:ext>
            </a:extLst>
          </p:cNvPr>
          <p:cNvSpPr txBox="1">
            <a:spLocks noChangeArrowheads="1"/>
          </p:cNvSpPr>
          <p:nvPr/>
        </p:nvSpPr>
        <p:spPr bwMode="auto">
          <a:xfrm>
            <a:off x="457200" y="228600"/>
            <a:ext cx="8686800"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50000"/>
              </a:spcBef>
            </a:pPr>
            <a:r>
              <a:rPr lang="en-US" altLang="en-US" sz="5400" dirty="0">
                <a:solidFill>
                  <a:schemeClr val="accent2"/>
                </a:solidFill>
              </a:rPr>
              <a:t>And the length of the hypotenuse                             is usually labeled </a:t>
            </a:r>
            <a:r>
              <a:rPr lang="en-US" altLang="en-US" sz="5400" i="1" dirty="0">
                <a:solidFill>
                  <a:schemeClr val="accent2"/>
                </a:solidFill>
              </a:rPr>
              <a:t>c</a:t>
            </a:r>
            <a:r>
              <a:rPr lang="en-US" altLang="en-US" sz="5400" dirty="0">
                <a:solidFill>
                  <a:schemeClr val="accent2"/>
                </a:solidFill>
              </a:rPr>
              <a:t>.</a:t>
            </a:r>
            <a:endParaRPr lang="en-US" altLang="en-US" sz="5400" baseline="30000" dirty="0">
              <a:solidFill>
                <a:schemeClr val="accent2"/>
              </a:solidFill>
            </a:endParaRPr>
          </a:p>
        </p:txBody>
      </p:sp>
      <p:grpSp>
        <p:nvGrpSpPr>
          <p:cNvPr id="23556" name="Group 4">
            <a:extLst>
              <a:ext uri="{FF2B5EF4-FFF2-40B4-BE49-F238E27FC236}">
                <a16:creationId xmlns:a16="http://schemas.microsoft.com/office/drawing/2014/main" id="{9D5038B8-18ED-0249-96CA-FE38A481F067}"/>
              </a:ext>
            </a:extLst>
          </p:cNvPr>
          <p:cNvGrpSpPr>
            <a:grpSpLocks/>
          </p:cNvGrpSpPr>
          <p:nvPr/>
        </p:nvGrpSpPr>
        <p:grpSpPr bwMode="auto">
          <a:xfrm>
            <a:off x="3429000" y="5486400"/>
            <a:ext cx="381000" cy="381000"/>
            <a:chOff x="1680" y="3120"/>
            <a:chExt cx="240" cy="240"/>
          </a:xfrm>
        </p:grpSpPr>
        <p:sp>
          <p:nvSpPr>
            <p:cNvPr id="23564" name="Line 5">
              <a:extLst>
                <a:ext uri="{FF2B5EF4-FFF2-40B4-BE49-F238E27FC236}">
                  <a16:creationId xmlns:a16="http://schemas.microsoft.com/office/drawing/2014/main" id="{079D6816-8319-BE4A-A559-C00139D470C0}"/>
                </a:ext>
              </a:extLst>
            </p:cNvPr>
            <p:cNvSpPr>
              <a:spLocks noChangeShapeType="1"/>
            </p:cNvSpPr>
            <p:nvPr/>
          </p:nvSpPr>
          <p:spPr bwMode="auto">
            <a:xfrm>
              <a:off x="1920" y="3120"/>
              <a:ext cx="0" cy="24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65" name="Line 6">
              <a:extLst>
                <a:ext uri="{FF2B5EF4-FFF2-40B4-BE49-F238E27FC236}">
                  <a16:creationId xmlns:a16="http://schemas.microsoft.com/office/drawing/2014/main" id="{59C8AD2B-C2B6-0147-9C38-8905788EC971}"/>
                </a:ext>
              </a:extLst>
            </p:cNvPr>
            <p:cNvSpPr>
              <a:spLocks noChangeShapeType="1"/>
            </p:cNvSpPr>
            <p:nvPr/>
          </p:nvSpPr>
          <p:spPr bwMode="auto">
            <a:xfrm>
              <a:off x="1680" y="3120"/>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3557" name="Group 7">
            <a:extLst>
              <a:ext uri="{FF2B5EF4-FFF2-40B4-BE49-F238E27FC236}">
                <a16:creationId xmlns:a16="http://schemas.microsoft.com/office/drawing/2014/main" id="{CFA4165C-EFBF-FD4F-8B40-56C9DB8AC153}"/>
              </a:ext>
            </a:extLst>
          </p:cNvPr>
          <p:cNvGrpSpPr>
            <a:grpSpLocks/>
          </p:cNvGrpSpPr>
          <p:nvPr/>
        </p:nvGrpSpPr>
        <p:grpSpPr bwMode="auto">
          <a:xfrm rot="5652">
            <a:off x="3429000" y="3657600"/>
            <a:ext cx="381000" cy="2209800"/>
            <a:chOff x="912" y="2352"/>
            <a:chExt cx="240" cy="1392"/>
          </a:xfrm>
        </p:grpSpPr>
        <p:sp>
          <p:nvSpPr>
            <p:cNvPr id="23562" name="Line 8">
              <a:extLst>
                <a:ext uri="{FF2B5EF4-FFF2-40B4-BE49-F238E27FC236}">
                  <a16:creationId xmlns:a16="http://schemas.microsoft.com/office/drawing/2014/main" id="{C72E1217-ECE9-244D-8285-F129DB8AE505}"/>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63" name="Line 9">
              <a:extLst>
                <a:ext uri="{FF2B5EF4-FFF2-40B4-BE49-F238E27FC236}">
                  <a16:creationId xmlns:a16="http://schemas.microsoft.com/office/drawing/2014/main" id="{45735E08-1112-AB4B-BCE0-EC0E50080F37}"/>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3558" name="Text Box 10">
            <a:extLst>
              <a:ext uri="{FF2B5EF4-FFF2-40B4-BE49-F238E27FC236}">
                <a16:creationId xmlns:a16="http://schemas.microsoft.com/office/drawing/2014/main" id="{93461B5B-F25C-E045-B69C-C54B5F291F62}"/>
              </a:ext>
            </a:extLst>
          </p:cNvPr>
          <p:cNvSpPr txBox="1">
            <a:spLocks noChangeArrowheads="1"/>
          </p:cNvSpPr>
          <p:nvPr/>
        </p:nvSpPr>
        <p:spPr bwMode="auto">
          <a:xfrm>
            <a:off x="2798648" y="4278199"/>
            <a:ext cx="1143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i="1" dirty="0">
                <a:solidFill>
                  <a:schemeClr val="accent2"/>
                </a:solidFill>
              </a:rPr>
              <a:t>a</a:t>
            </a:r>
          </a:p>
        </p:txBody>
      </p:sp>
      <p:sp>
        <p:nvSpPr>
          <p:cNvPr id="23559" name="Text Box 11">
            <a:extLst>
              <a:ext uri="{FF2B5EF4-FFF2-40B4-BE49-F238E27FC236}">
                <a16:creationId xmlns:a16="http://schemas.microsoft.com/office/drawing/2014/main" id="{DD93E696-B61F-174E-AB8B-AD3BC36F7E80}"/>
              </a:ext>
            </a:extLst>
          </p:cNvPr>
          <p:cNvSpPr txBox="1">
            <a:spLocks noChangeArrowheads="1"/>
          </p:cNvSpPr>
          <p:nvPr/>
        </p:nvSpPr>
        <p:spPr bwMode="auto">
          <a:xfrm>
            <a:off x="4343400" y="5867400"/>
            <a:ext cx="1143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i="1" dirty="0">
                <a:solidFill>
                  <a:schemeClr val="accent2"/>
                </a:solidFill>
              </a:rPr>
              <a:t>b</a:t>
            </a:r>
          </a:p>
        </p:txBody>
      </p:sp>
      <p:sp>
        <p:nvSpPr>
          <p:cNvPr id="23560" name="Line 12">
            <a:extLst>
              <a:ext uri="{FF2B5EF4-FFF2-40B4-BE49-F238E27FC236}">
                <a16:creationId xmlns:a16="http://schemas.microsoft.com/office/drawing/2014/main" id="{9BC176CB-277C-9D4E-A679-EF3F001499A8}"/>
              </a:ext>
            </a:extLst>
          </p:cNvPr>
          <p:cNvSpPr>
            <a:spLocks noChangeShapeType="1"/>
          </p:cNvSpPr>
          <p:nvPr/>
        </p:nvSpPr>
        <p:spPr bwMode="auto">
          <a:xfrm rot="5652">
            <a:off x="3429000" y="3657600"/>
            <a:ext cx="2209800" cy="220980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39" name="Text Box 15">
            <a:extLst>
              <a:ext uri="{FF2B5EF4-FFF2-40B4-BE49-F238E27FC236}">
                <a16:creationId xmlns:a16="http://schemas.microsoft.com/office/drawing/2014/main" id="{EF20A733-18B9-5546-8EBD-5406DD0A1476}"/>
              </a:ext>
            </a:extLst>
          </p:cNvPr>
          <p:cNvSpPr txBox="1">
            <a:spLocks noChangeArrowheads="1"/>
          </p:cNvSpPr>
          <p:nvPr/>
        </p:nvSpPr>
        <p:spPr bwMode="auto">
          <a:xfrm>
            <a:off x="4648200" y="3886200"/>
            <a:ext cx="1143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i="1" dirty="0">
                <a:solidFill>
                  <a:schemeClr val="accent2"/>
                </a:solidFill>
              </a:rPr>
              <a:t>c</a:t>
            </a:r>
          </a:p>
        </p:txBody>
      </p:sp>
    </p:spTree>
    <p:extLst>
      <p:ext uri="{BB962C8B-B14F-4D97-AF65-F5344CB8AC3E}">
        <p14:creationId xmlns:p14="http://schemas.microsoft.com/office/powerpoint/2010/main" val="6950523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2000"/>
                                  </p:stCondLst>
                                  <p:childTnLst>
                                    <p:set>
                                      <p:cBhvr>
                                        <p:cTn id="6" dur="1" fill="hold">
                                          <p:stCondLst>
                                            <p:cond delay="0"/>
                                          </p:stCondLst>
                                        </p:cTn>
                                        <p:tgtEl>
                                          <p:spTgt spid="26627"/>
                                        </p:tgtEl>
                                        <p:attrNameLst>
                                          <p:attrName>style.visibility</p:attrName>
                                        </p:attrNameLst>
                                      </p:cBhvr>
                                      <p:to>
                                        <p:strVal val="visible"/>
                                      </p:to>
                                    </p:set>
                                    <p:animEffect transition="in" filter="wipe(up)">
                                      <p:cBhvr>
                                        <p:cTn id="7" dur="500"/>
                                        <p:tgtEl>
                                          <p:spTgt spid="26627"/>
                                        </p:tgtEl>
                                      </p:cBhvr>
                                    </p:animEffect>
                                  </p:childTnLst>
                                </p:cTn>
                              </p:par>
                            </p:childTnLst>
                          </p:cTn>
                        </p:par>
                        <p:par>
                          <p:cTn id="8" fill="hold" nodeType="afterGroup">
                            <p:stCondLst>
                              <p:cond delay="2500"/>
                            </p:stCondLst>
                            <p:childTnLst>
                              <p:par>
                                <p:cTn id="9" presetID="15" presetClass="entr" presetSubtype="0" fill="hold" grpId="0" nodeType="afterEffect">
                                  <p:stCondLst>
                                    <p:cond delay="2000"/>
                                  </p:stCondLst>
                                  <p:childTnLst>
                                    <p:set>
                                      <p:cBhvr>
                                        <p:cTn id="10" dur="1" fill="hold">
                                          <p:stCondLst>
                                            <p:cond delay="0"/>
                                          </p:stCondLst>
                                        </p:cTn>
                                        <p:tgtEl>
                                          <p:spTgt spid="26639"/>
                                        </p:tgtEl>
                                        <p:attrNameLst>
                                          <p:attrName>style.visibility</p:attrName>
                                        </p:attrNameLst>
                                      </p:cBhvr>
                                      <p:to>
                                        <p:strVal val="visible"/>
                                      </p:to>
                                    </p:set>
                                    <p:anim calcmode="lin" valueType="num">
                                      <p:cBhvr>
                                        <p:cTn id="11" dur="1000" fill="hold"/>
                                        <p:tgtEl>
                                          <p:spTgt spid="26639"/>
                                        </p:tgtEl>
                                        <p:attrNameLst>
                                          <p:attrName>ppt_w</p:attrName>
                                        </p:attrNameLst>
                                      </p:cBhvr>
                                      <p:tavLst>
                                        <p:tav tm="0">
                                          <p:val>
                                            <p:fltVal val="0"/>
                                          </p:val>
                                        </p:tav>
                                        <p:tav tm="100000">
                                          <p:val>
                                            <p:strVal val="#ppt_w"/>
                                          </p:val>
                                        </p:tav>
                                      </p:tavLst>
                                    </p:anim>
                                    <p:anim calcmode="lin" valueType="num">
                                      <p:cBhvr>
                                        <p:cTn id="12" dur="1000" fill="hold"/>
                                        <p:tgtEl>
                                          <p:spTgt spid="26639"/>
                                        </p:tgtEl>
                                        <p:attrNameLst>
                                          <p:attrName>ppt_h</p:attrName>
                                        </p:attrNameLst>
                                      </p:cBhvr>
                                      <p:tavLst>
                                        <p:tav tm="0">
                                          <p:val>
                                            <p:fltVal val="0"/>
                                          </p:val>
                                        </p:tav>
                                        <p:tav tm="100000">
                                          <p:val>
                                            <p:strVal val="#ppt_h"/>
                                          </p:val>
                                        </p:tav>
                                      </p:tavLst>
                                    </p:anim>
                                    <p:anim calcmode="lin" valueType="num">
                                      <p:cBhvr>
                                        <p:cTn id="13" dur="1000" fill="hold"/>
                                        <p:tgtEl>
                                          <p:spTgt spid="26639"/>
                                        </p:tgtEl>
                                        <p:attrNameLst>
                                          <p:attrName>ppt_x</p:attrName>
                                        </p:attrNameLst>
                                      </p:cBhvr>
                                      <p:tavLst>
                                        <p:tav tm="0" fmla="#ppt_x+(cos(-2*pi*(1-$))*-#ppt_x-sin(-2*pi*(1-$))*(1-#ppt_y))*(1-$)">
                                          <p:val>
                                            <p:fltVal val="0"/>
                                          </p:val>
                                        </p:tav>
                                        <p:tav tm="100000">
                                          <p:val>
                                            <p:fltVal val="1"/>
                                          </p:val>
                                        </p:tav>
                                      </p:tavLst>
                                    </p:anim>
                                    <p:anim calcmode="lin" valueType="num">
                                      <p:cBhvr>
                                        <p:cTn id="14" dur="1000" fill="hold"/>
                                        <p:tgtEl>
                                          <p:spTgt spid="26639"/>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autoUpdateAnimBg="0"/>
      <p:bldP spid="26639"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a:extLst>
              <a:ext uri="{FF2B5EF4-FFF2-40B4-BE49-F238E27FC236}">
                <a16:creationId xmlns:a16="http://schemas.microsoft.com/office/drawing/2014/main" id="{35CF8269-04CA-4245-975C-AD5073AB8870}"/>
              </a:ext>
            </a:extLst>
          </p:cNvPr>
          <p:cNvSpPr txBox="1">
            <a:spLocks noChangeArrowheads="1"/>
          </p:cNvSpPr>
          <p:nvPr/>
        </p:nvSpPr>
        <p:spPr bwMode="auto">
          <a:xfrm>
            <a:off x="685800" y="717550"/>
            <a:ext cx="8153400"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dirty="0">
                <a:solidFill>
                  <a:schemeClr val="accent2"/>
                </a:solidFill>
              </a:rPr>
              <a:t>The relationship Pythagoras discovered is now called The Pythagorean Theorem:</a:t>
            </a:r>
            <a:endParaRPr lang="en-US" altLang="en-US" sz="5400" baseline="30000" dirty="0">
              <a:solidFill>
                <a:schemeClr val="accent2"/>
              </a:solidFill>
            </a:endParaRPr>
          </a:p>
        </p:txBody>
      </p:sp>
      <p:sp>
        <p:nvSpPr>
          <p:cNvPr id="24579" name="Line 12">
            <a:extLst>
              <a:ext uri="{FF2B5EF4-FFF2-40B4-BE49-F238E27FC236}">
                <a16:creationId xmlns:a16="http://schemas.microsoft.com/office/drawing/2014/main" id="{8C10B4FE-65F0-6846-931E-8D0395EEE218}"/>
              </a:ext>
            </a:extLst>
          </p:cNvPr>
          <p:cNvSpPr>
            <a:spLocks noChangeShapeType="1"/>
          </p:cNvSpPr>
          <p:nvPr/>
        </p:nvSpPr>
        <p:spPr bwMode="auto">
          <a:xfrm rot="16200000" flipV="1">
            <a:off x="4525169" y="4755357"/>
            <a:ext cx="1587" cy="222250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24580" name="Group 13">
            <a:extLst>
              <a:ext uri="{FF2B5EF4-FFF2-40B4-BE49-F238E27FC236}">
                <a16:creationId xmlns:a16="http://schemas.microsoft.com/office/drawing/2014/main" id="{8F347A65-3AC0-5B4C-8FFF-A23C9396344C}"/>
              </a:ext>
            </a:extLst>
          </p:cNvPr>
          <p:cNvGrpSpPr>
            <a:grpSpLocks/>
          </p:cNvGrpSpPr>
          <p:nvPr/>
        </p:nvGrpSpPr>
        <p:grpSpPr bwMode="auto">
          <a:xfrm>
            <a:off x="3429000" y="5486400"/>
            <a:ext cx="381000" cy="381000"/>
            <a:chOff x="1680" y="3120"/>
            <a:chExt cx="240" cy="240"/>
          </a:xfrm>
        </p:grpSpPr>
        <p:sp>
          <p:nvSpPr>
            <p:cNvPr id="24588" name="Line 14">
              <a:extLst>
                <a:ext uri="{FF2B5EF4-FFF2-40B4-BE49-F238E27FC236}">
                  <a16:creationId xmlns:a16="http://schemas.microsoft.com/office/drawing/2014/main" id="{32E25D6C-7A1E-AE49-B552-839ACD424093}"/>
                </a:ext>
              </a:extLst>
            </p:cNvPr>
            <p:cNvSpPr>
              <a:spLocks noChangeShapeType="1"/>
            </p:cNvSpPr>
            <p:nvPr/>
          </p:nvSpPr>
          <p:spPr bwMode="auto">
            <a:xfrm>
              <a:off x="1920" y="3120"/>
              <a:ext cx="0" cy="24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89" name="Line 15">
              <a:extLst>
                <a:ext uri="{FF2B5EF4-FFF2-40B4-BE49-F238E27FC236}">
                  <a16:creationId xmlns:a16="http://schemas.microsoft.com/office/drawing/2014/main" id="{E2DEDE72-D96F-F840-916E-78979684E75E}"/>
                </a:ext>
              </a:extLst>
            </p:cNvPr>
            <p:cNvSpPr>
              <a:spLocks noChangeShapeType="1"/>
            </p:cNvSpPr>
            <p:nvPr/>
          </p:nvSpPr>
          <p:spPr bwMode="auto">
            <a:xfrm>
              <a:off x="1680" y="3120"/>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4581" name="Group 16">
            <a:extLst>
              <a:ext uri="{FF2B5EF4-FFF2-40B4-BE49-F238E27FC236}">
                <a16:creationId xmlns:a16="http://schemas.microsoft.com/office/drawing/2014/main" id="{33DD9CB7-8DB3-E842-B14D-A8645869B0CB}"/>
              </a:ext>
            </a:extLst>
          </p:cNvPr>
          <p:cNvGrpSpPr>
            <a:grpSpLocks/>
          </p:cNvGrpSpPr>
          <p:nvPr/>
        </p:nvGrpSpPr>
        <p:grpSpPr bwMode="auto">
          <a:xfrm rot="5652">
            <a:off x="3429000" y="3657600"/>
            <a:ext cx="381000" cy="2209800"/>
            <a:chOff x="912" y="2352"/>
            <a:chExt cx="240" cy="1392"/>
          </a:xfrm>
        </p:grpSpPr>
        <p:sp>
          <p:nvSpPr>
            <p:cNvPr id="24586" name="Line 17">
              <a:extLst>
                <a:ext uri="{FF2B5EF4-FFF2-40B4-BE49-F238E27FC236}">
                  <a16:creationId xmlns:a16="http://schemas.microsoft.com/office/drawing/2014/main" id="{FC06829C-9FDB-6142-9F50-EE009BA5F8C4}"/>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87" name="Line 18">
              <a:extLst>
                <a:ext uri="{FF2B5EF4-FFF2-40B4-BE49-F238E27FC236}">
                  <a16:creationId xmlns:a16="http://schemas.microsoft.com/office/drawing/2014/main" id="{B4A46309-B04B-4A47-8B78-B6B21232AE4C}"/>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4582" name="Text Box 19">
            <a:extLst>
              <a:ext uri="{FF2B5EF4-FFF2-40B4-BE49-F238E27FC236}">
                <a16:creationId xmlns:a16="http://schemas.microsoft.com/office/drawing/2014/main" id="{5395308A-F566-144E-9A87-1A202F8D1189}"/>
              </a:ext>
            </a:extLst>
          </p:cNvPr>
          <p:cNvSpPr txBox="1">
            <a:spLocks noChangeArrowheads="1"/>
          </p:cNvSpPr>
          <p:nvPr/>
        </p:nvSpPr>
        <p:spPr bwMode="auto">
          <a:xfrm>
            <a:off x="2667000" y="4267200"/>
            <a:ext cx="1143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i="1" dirty="0">
                <a:solidFill>
                  <a:schemeClr val="accent2"/>
                </a:solidFill>
              </a:rPr>
              <a:t>a</a:t>
            </a:r>
          </a:p>
        </p:txBody>
      </p:sp>
      <p:sp>
        <p:nvSpPr>
          <p:cNvPr id="24583" name="Text Box 20">
            <a:extLst>
              <a:ext uri="{FF2B5EF4-FFF2-40B4-BE49-F238E27FC236}">
                <a16:creationId xmlns:a16="http://schemas.microsoft.com/office/drawing/2014/main" id="{FB92FC6D-856A-5A40-A11E-84E0CE9B097B}"/>
              </a:ext>
            </a:extLst>
          </p:cNvPr>
          <p:cNvSpPr txBox="1">
            <a:spLocks noChangeArrowheads="1"/>
          </p:cNvSpPr>
          <p:nvPr/>
        </p:nvSpPr>
        <p:spPr bwMode="auto">
          <a:xfrm>
            <a:off x="4343400" y="5867400"/>
            <a:ext cx="1143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i="1" dirty="0">
                <a:solidFill>
                  <a:schemeClr val="accent2"/>
                </a:solidFill>
              </a:rPr>
              <a:t>b</a:t>
            </a:r>
          </a:p>
        </p:txBody>
      </p:sp>
      <p:sp>
        <p:nvSpPr>
          <p:cNvPr id="24584" name="Line 21">
            <a:extLst>
              <a:ext uri="{FF2B5EF4-FFF2-40B4-BE49-F238E27FC236}">
                <a16:creationId xmlns:a16="http://schemas.microsoft.com/office/drawing/2014/main" id="{7F23C8BC-E155-D64D-9F42-A382475DA79C}"/>
              </a:ext>
            </a:extLst>
          </p:cNvPr>
          <p:cNvSpPr>
            <a:spLocks noChangeShapeType="1"/>
          </p:cNvSpPr>
          <p:nvPr/>
        </p:nvSpPr>
        <p:spPr bwMode="auto">
          <a:xfrm rot="5652">
            <a:off x="3429000" y="3657600"/>
            <a:ext cx="2209800" cy="220980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85" name="Text Box 22">
            <a:extLst>
              <a:ext uri="{FF2B5EF4-FFF2-40B4-BE49-F238E27FC236}">
                <a16:creationId xmlns:a16="http://schemas.microsoft.com/office/drawing/2014/main" id="{B36B6963-F5C1-DA4F-874D-B906CC148D32}"/>
              </a:ext>
            </a:extLst>
          </p:cNvPr>
          <p:cNvSpPr txBox="1">
            <a:spLocks noChangeArrowheads="1"/>
          </p:cNvSpPr>
          <p:nvPr/>
        </p:nvSpPr>
        <p:spPr bwMode="auto">
          <a:xfrm>
            <a:off x="4648200" y="3886200"/>
            <a:ext cx="1143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i="1" dirty="0">
                <a:solidFill>
                  <a:schemeClr val="accent2"/>
                </a:solidFill>
              </a:rPr>
              <a:t>c</a:t>
            </a:r>
          </a:p>
        </p:txBody>
      </p:sp>
    </p:spTree>
    <p:extLst>
      <p:ext uri="{BB962C8B-B14F-4D97-AF65-F5344CB8AC3E}">
        <p14:creationId xmlns:p14="http://schemas.microsoft.com/office/powerpoint/2010/main" val="38048003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1000"/>
                                  </p:stCondLst>
                                  <p:childTnLst>
                                    <p:set>
                                      <p:cBhvr>
                                        <p:cTn id="6" dur="1" fill="hold">
                                          <p:stCondLst>
                                            <p:cond delay="0"/>
                                          </p:stCondLst>
                                        </p:cTn>
                                        <p:tgtEl>
                                          <p:spTgt spid="27650"/>
                                        </p:tgtEl>
                                        <p:attrNameLst>
                                          <p:attrName>style.visibility</p:attrName>
                                        </p:attrNameLst>
                                      </p:cBhvr>
                                      <p:to>
                                        <p:strVal val="visible"/>
                                      </p:to>
                                    </p:set>
                                    <p:animEffect transition="in" filter="dissolve">
                                      <p:cBhvr>
                                        <p:cTn id="7" dur="500"/>
                                        <p:tgtEl>
                                          <p:spTgt spid="276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Slide Number Placeholder 4">
            <a:extLst>
              <a:ext uri="{FF2B5EF4-FFF2-40B4-BE49-F238E27FC236}">
                <a16:creationId xmlns:a16="http://schemas.microsoft.com/office/drawing/2014/main" id="{74C66574-A86A-5241-B85F-0F5D65502D60}"/>
              </a:ext>
            </a:extLst>
          </p:cNvPr>
          <p:cNvSpPr>
            <a:spLocks noGrp="1"/>
          </p:cNvSpPr>
          <p:nvPr>
            <p:ph type="sldNum" sz="quarter" idx="12"/>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B976FC2-7488-094E-8806-3FEC61F1709F}" type="slidenum">
              <a:rPr lang="en-US" altLang="en-US"/>
              <a:pPr/>
              <a:t>16</a:t>
            </a:fld>
            <a:endParaRPr lang="en-US" altLang="en-US"/>
          </a:p>
        </p:txBody>
      </p:sp>
      <p:sp>
        <p:nvSpPr>
          <p:cNvPr id="7170" name="Rectangle 2">
            <a:extLst>
              <a:ext uri="{FF2B5EF4-FFF2-40B4-BE49-F238E27FC236}">
                <a16:creationId xmlns:a16="http://schemas.microsoft.com/office/drawing/2014/main" id="{C1B89281-2E29-A443-90FE-F7CBC2576BB3}"/>
              </a:ext>
            </a:extLst>
          </p:cNvPr>
          <p:cNvSpPr>
            <a:spLocks noGrp="1" noChangeArrowheads="1"/>
          </p:cNvSpPr>
          <p:nvPr>
            <p:ph type="title"/>
          </p:nvPr>
        </p:nvSpPr>
        <p:spPr/>
        <p:txBody>
          <a:bodyPr/>
          <a:lstStyle/>
          <a:p>
            <a:pPr eaLnBrk="1" hangingPunct="1"/>
            <a:r>
              <a:rPr lang="en-US" altLang="en-US" b="1">
                <a:solidFill>
                  <a:schemeClr val="tx1"/>
                </a:solidFill>
                <a:latin typeface="Times New Roman" panose="02020603050405020304" pitchFamily="18" charset="0"/>
              </a:rPr>
              <a:t>You can verify the Pythagorean Theorem with the following:</a:t>
            </a:r>
          </a:p>
        </p:txBody>
      </p:sp>
      <p:pic>
        <p:nvPicPr>
          <p:cNvPr id="7171" name="Picture 3">
            <a:extLst>
              <a:ext uri="{FF2B5EF4-FFF2-40B4-BE49-F238E27FC236}">
                <a16:creationId xmlns:a16="http://schemas.microsoft.com/office/drawing/2014/main" id="{E828FFF6-561D-2045-A083-C812941860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752600"/>
            <a:ext cx="4343400" cy="432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2" name="Text Box 4">
            <a:extLst>
              <a:ext uri="{FF2B5EF4-FFF2-40B4-BE49-F238E27FC236}">
                <a16:creationId xmlns:a16="http://schemas.microsoft.com/office/drawing/2014/main" id="{30A3202B-7096-4F46-BE7D-B1D280864ACA}"/>
              </a:ext>
            </a:extLst>
          </p:cNvPr>
          <p:cNvSpPr txBox="1">
            <a:spLocks noChangeArrowheads="1"/>
          </p:cNvSpPr>
          <p:nvPr/>
        </p:nvSpPr>
        <p:spPr bwMode="auto">
          <a:xfrm>
            <a:off x="5334000" y="2133600"/>
            <a:ext cx="3429000" cy="265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2800">
                <a:latin typeface="Times New Roman" panose="02020603050405020304" pitchFamily="18" charset="0"/>
              </a:rPr>
              <a:t>Given a piece of graph paper, make a right triangle.  Then make squares of the right triangle.  Then find the square’s areas.</a:t>
            </a:r>
          </a:p>
        </p:txBody>
      </p:sp>
      <p:sp>
        <p:nvSpPr>
          <p:cNvPr id="2" name="Rectangle 1">
            <a:extLst>
              <a:ext uri="{FF2B5EF4-FFF2-40B4-BE49-F238E27FC236}">
                <a16:creationId xmlns:a16="http://schemas.microsoft.com/office/drawing/2014/main" id="{3A75D1BB-4650-E243-B1BF-736B265D2AA9}"/>
              </a:ext>
            </a:extLst>
          </p:cNvPr>
          <p:cNvSpPr/>
          <p:nvPr/>
        </p:nvSpPr>
        <p:spPr>
          <a:xfrm>
            <a:off x="1314450" y="6296303"/>
            <a:ext cx="7277100" cy="369332"/>
          </a:xfrm>
          <a:prstGeom prst="rect">
            <a:avLst/>
          </a:prstGeom>
        </p:spPr>
        <p:txBody>
          <a:bodyPr wrap="square">
            <a:spAutoFit/>
          </a:bodyPr>
          <a:lstStyle/>
          <a:p>
            <a:r>
              <a:rPr lang="en-AU" dirty="0">
                <a:hlinkClick r:id="rId3"/>
              </a:rPr>
              <a:t>https://www.youtube.com/watch?v=CAkMUdeB06o</a:t>
            </a:r>
            <a:endParaRPr lang="en-US" dirty="0"/>
          </a:p>
        </p:txBody>
      </p:sp>
    </p:spTree>
    <p:extLst>
      <p:ext uri="{BB962C8B-B14F-4D97-AF65-F5344CB8AC3E}">
        <p14:creationId xmlns:p14="http://schemas.microsoft.com/office/powerpoint/2010/main" val="2455827785"/>
      </p:ext>
    </p:extLst>
  </p:cSld>
  <p:clrMapOvr>
    <a:masterClrMapping/>
  </p:clrMapOvr>
  <p:transition spd="med">
    <p:split orient="vert" dir="in"/>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a:extLst>
              <a:ext uri="{FF2B5EF4-FFF2-40B4-BE49-F238E27FC236}">
                <a16:creationId xmlns:a16="http://schemas.microsoft.com/office/drawing/2014/main" id="{35845F8A-E397-414E-A283-C9DC60DA3DC0}"/>
              </a:ext>
            </a:extLst>
          </p:cNvPr>
          <p:cNvSpPr txBox="1">
            <a:spLocks noChangeArrowheads="1"/>
          </p:cNvSpPr>
          <p:nvPr/>
        </p:nvSpPr>
        <p:spPr bwMode="auto">
          <a:xfrm>
            <a:off x="762000" y="242888"/>
            <a:ext cx="7620000" cy="823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4800">
                <a:solidFill>
                  <a:schemeClr val="accent2"/>
                </a:solidFill>
              </a:rPr>
              <a:t>The Pythagorean Theorem</a:t>
            </a:r>
          </a:p>
        </p:txBody>
      </p:sp>
      <p:grpSp>
        <p:nvGrpSpPr>
          <p:cNvPr id="2054" name="Group 6">
            <a:extLst>
              <a:ext uri="{FF2B5EF4-FFF2-40B4-BE49-F238E27FC236}">
                <a16:creationId xmlns:a16="http://schemas.microsoft.com/office/drawing/2014/main" id="{B73324F1-AB25-8541-AD31-3F3E40CE6054}"/>
              </a:ext>
            </a:extLst>
          </p:cNvPr>
          <p:cNvGrpSpPr>
            <a:grpSpLocks/>
          </p:cNvGrpSpPr>
          <p:nvPr/>
        </p:nvGrpSpPr>
        <p:grpSpPr bwMode="auto">
          <a:xfrm>
            <a:off x="1066800" y="1524000"/>
            <a:ext cx="3886200" cy="2895600"/>
            <a:chOff x="2544" y="1056"/>
            <a:chExt cx="2448" cy="1824"/>
          </a:xfrm>
        </p:grpSpPr>
        <p:sp>
          <p:nvSpPr>
            <p:cNvPr id="2051" name="AutoShape 3">
              <a:extLst>
                <a:ext uri="{FF2B5EF4-FFF2-40B4-BE49-F238E27FC236}">
                  <a16:creationId xmlns:a16="http://schemas.microsoft.com/office/drawing/2014/main" id="{4EC6C776-3946-9F42-946F-AA2414F5007E}"/>
                </a:ext>
              </a:extLst>
            </p:cNvPr>
            <p:cNvSpPr>
              <a:spLocks noChangeArrowheads="1"/>
            </p:cNvSpPr>
            <p:nvPr/>
          </p:nvSpPr>
          <p:spPr bwMode="auto">
            <a:xfrm>
              <a:off x="2544" y="1056"/>
              <a:ext cx="2448" cy="1824"/>
            </a:xfrm>
            <a:prstGeom prst="rtTriangle">
              <a:avLst/>
            </a:prstGeom>
            <a:solidFill>
              <a:srgbClr val="FF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2" name="Line 4">
              <a:extLst>
                <a:ext uri="{FF2B5EF4-FFF2-40B4-BE49-F238E27FC236}">
                  <a16:creationId xmlns:a16="http://schemas.microsoft.com/office/drawing/2014/main" id="{D7FCB2CC-A4A2-0B4E-A083-A8A09ADBDE49}"/>
                </a:ext>
              </a:extLst>
            </p:cNvPr>
            <p:cNvSpPr>
              <a:spLocks noChangeShapeType="1"/>
            </p:cNvSpPr>
            <p:nvPr/>
          </p:nvSpPr>
          <p:spPr bwMode="auto">
            <a:xfrm>
              <a:off x="2544" y="2784"/>
              <a:ext cx="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3" name="Line 5">
              <a:extLst>
                <a:ext uri="{FF2B5EF4-FFF2-40B4-BE49-F238E27FC236}">
                  <a16:creationId xmlns:a16="http://schemas.microsoft.com/office/drawing/2014/main" id="{B00226AC-7D4A-1E47-A763-DB41D4A0B5C4}"/>
                </a:ext>
              </a:extLst>
            </p:cNvPr>
            <p:cNvSpPr>
              <a:spLocks noChangeShapeType="1"/>
            </p:cNvSpPr>
            <p:nvPr/>
          </p:nvSpPr>
          <p:spPr bwMode="auto">
            <a:xfrm>
              <a:off x="2640" y="2784"/>
              <a:ext cx="0" cy="9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059" name="Group 11">
            <a:extLst>
              <a:ext uri="{FF2B5EF4-FFF2-40B4-BE49-F238E27FC236}">
                <a16:creationId xmlns:a16="http://schemas.microsoft.com/office/drawing/2014/main" id="{8A905B5B-9EF1-7A4F-A0FE-254D67BF54B3}"/>
              </a:ext>
            </a:extLst>
          </p:cNvPr>
          <p:cNvGrpSpPr>
            <a:grpSpLocks/>
          </p:cNvGrpSpPr>
          <p:nvPr/>
        </p:nvGrpSpPr>
        <p:grpSpPr bwMode="auto">
          <a:xfrm>
            <a:off x="679450" y="2406650"/>
            <a:ext cx="2597150" cy="2578100"/>
            <a:chOff x="2300" y="1612"/>
            <a:chExt cx="1636" cy="1624"/>
          </a:xfrm>
        </p:grpSpPr>
        <p:sp>
          <p:nvSpPr>
            <p:cNvPr id="2055" name="Text Box 7">
              <a:extLst>
                <a:ext uri="{FF2B5EF4-FFF2-40B4-BE49-F238E27FC236}">
                  <a16:creationId xmlns:a16="http://schemas.microsoft.com/office/drawing/2014/main" id="{45EB48E1-AAFB-1347-858D-07F26EF9CE9D}"/>
                </a:ext>
              </a:extLst>
            </p:cNvPr>
            <p:cNvSpPr txBox="1">
              <a:spLocks noChangeArrowheads="1"/>
            </p:cNvSpPr>
            <p:nvPr/>
          </p:nvSpPr>
          <p:spPr bwMode="auto">
            <a:xfrm>
              <a:off x="2300" y="1778"/>
              <a:ext cx="260"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600" i="1"/>
                <a:t>a</a:t>
              </a:r>
            </a:p>
          </p:txBody>
        </p:sp>
        <p:sp>
          <p:nvSpPr>
            <p:cNvPr id="2056" name="Text Box 8">
              <a:extLst>
                <a:ext uri="{FF2B5EF4-FFF2-40B4-BE49-F238E27FC236}">
                  <a16:creationId xmlns:a16="http://schemas.microsoft.com/office/drawing/2014/main" id="{8CA010DA-9DEF-C84C-9110-60958C96539A}"/>
                </a:ext>
              </a:extLst>
            </p:cNvPr>
            <p:cNvSpPr txBox="1">
              <a:spLocks noChangeArrowheads="1"/>
            </p:cNvSpPr>
            <p:nvPr/>
          </p:nvSpPr>
          <p:spPr bwMode="auto">
            <a:xfrm>
              <a:off x="3484" y="2832"/>
              <a:ext cx="260"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600" i="1"/>
                <a:t>b</a:t>
              </a:r>
            </a:p>
          </p:txBody>
        </p:sp>
        <p:sp>
          <p:nvSpPr>
            <p:cNvPr id="2057" name="Text Box 9">
              <a:extLst>
                <a:ext uri="{FF2B5EF4-FFF2-40B4-BE49-F238E27FC236}">
                  <a16:creationId xmlns:a16="http://schemas.microsoft.com/office/drawing/2014/main" id="{EE9F3531-6D80-DB49-81CD-EFFB60E14B20}"/>
                </a:ext>
              </a:extLst>
            </p:cNvPr>
            <p:cNvSpPr txBox="1">
              <a:spLocks noChangeArrowheads="1"/>
            </p:cNvSpPr>
            <p:nvPr/>
          </p:nvSpPr>
          <p:spPr bwMode="auto">
            <a:xfrm>
              <a:off x="3692" y="1612"/>
              <a:ext cx="244"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600" i="1"/>
                <a:t>c</a:t>
              </a:r>
            </a:p>
          </p:txBody>
        </p:sp>
      </p:grpSp>
      <p:sp>
        <p:nvSpPr>
          <p:cNvPr id="2060" name="Text Box 12">
            <a:extLst>
              <a:ext uri="{FF2B5EF4-FFF2-40B4-BE49-F238E27FC236}">
                <a16:creationId xmlns:a16="http://schemas.microsoft.com/office/drawing/2014/main" id="{D70E7388-C8E5-8541-A852-2B34E5061F31}"/>
              </a:ext>
            </a:extLst>
          </p:cNvPr>
          <p:cNvSpPr txBox="1">
            <a:spLocks noChangeArrowheads="1"/>
          </p:cNvSpPr>
          <p:nvPr/>
        </p:nvSpPr>
        <p:spPr bwMode="auto">
          <a:xfrm>
            <a:off x="3581400" y="890587"/>
            <a:ext cx="38862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4800" i="1" dirty="0"/>
              <a:t>a</a:t>
            </a:r>
            <a:r>
              <a:rPr lang="en-US" altLang="en-US" sz="3600" baseline="40000" dirty="0"/>
              <a:t>2</a:t>
            </a:r>
            <a:r>
              <a:rPr lang="en-US" altLang="en-US" sz="4800" dirty="0"/>
              <a:t> + </a:t>
            </a:r>
            <a:r>
              <a:rPr lang="en-US" altLang="en-US" sz="4800" i="1" dirty="0"/>
              <a:t>b</a:t>
            </a:r>
            <a:r>
              <a:rPr lang="en-US" altLang="en-US" sz="3600" baseline="40000" dirty="0"/>
              <a:t>2</a:t>
            </a:r>
            <a:r>
              <a:rPr lang="en-US" altLang="en-US" sz="4800" dirty="0"/>
              <a:t> = </a:t>
            </a:r>
            <a:r>
              <a:rPr lang="en-US" altLang="en-US" sz="4800" i="1" dirty="0"/>
              <a:t>c</a:t>
            </a:r>
            <a:r>
              <a:rPr lang="en-US" altLang="en-US" sz="3600" baseline="40000" dirty="0"/>
              <a:t>2</a:t>
            </a:r>
          </a:p>
        </p:txBody>
      </p:sp>
      <p:sp>
        <p:nvSpPr>
          <p:cNvPr id="2061" name="Text Box 13">
            <a:extLst>
              <a:ext uri="{FF2B5EF4-FFF2-40B4-BE49-F238E27FC236}">
                <a16:creationId xmlns:a16="http://schemas.microsoft.com/office/drawing/2014/main" id="{0318C446-D985-5941-B2AC-8D4A4D861356}"/>
              </a:ext>
            </a:extLst>
          </p:cNvPr>
          <p:cNvSpPr txBox="1">
            <a:spLocks noChangeArrowheads="1"/>
          </p:cNvSpPr>
          <p:nvPr/>
        </p:nvSpPr>
        <p:spPr bwMode="auto">
          <a:xfrm>
            <a:off x="5486400" y="3184524"/>
            <a:ext cx="32004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600" i="1" dirty="0"/>
              <a:t>Which side is the hypotenuse?</a:t>
            </a:r>
            <a:endParaRPr lang="en-US" altLang="en-US" sz="4800" baseline="30000" dirty="0"/>
          </a:p>
        </p:txBody>
      </p:sp>
      <p:sp>
        <p:nvSpPr>
          <p:cNvPr id="2062" name="Text Box 14">
            <a:extLst>
              <a:ext uri="{FF2B5EF4-FFF2-40B4-BE49-F238E27FC236}">
                <a16:creationId xmlns:a16="http://schemas.microsoft.com/office/drawing/2014/main" id="{506A2E00-E918-F44D-8371-7C2BDFD3AD5E}"/>
              </a:ext>
            </a:extLst>
          </p:cNvPr>
          <p:cNvSpPr txBox="1">
            <a:spLocks noChangeArrowheads="1"/>
          </p:cNvSpPr>
          <p:nvPr/>
        </p:nvSpPr>
        <p:spPr bwMode="auto">
          <a:xfrm>
            <a:off x="4724400" y="2209800"/>
            <a:ext cx="32004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4800" i="1"/>
              <a:t>a</a:t>
            </a:r>
            <a:r>
              <a:rPr lang="en-US" altLang="en-US" sz="3600" baseline="40000"/>
              <a:t>2</a:t>
            </a:r>
            <a:r>
              <a:rPr lang="en-US" altLang="en-US" sz="4800"/>
              <a:t> = </a:t>
            </a:r>
            <a:r>
              <a:rPr lang="en-US" altLang="en-US" sz="4800" i="1"/>
              <a:t>c</a:t>
            </a:r>
            <a:r>
              <a:rPr lang="en-US" altLang="en-US" sz="3600" baseline="40000"/>
              <a:t>2</a:t>
            </a:r>
            <a:r>
              <a:rPr lang="en-US" altLang="en-US" sz="4800" baseline="30000"/>
              <a:t> </a:t>
            </a:r>
            <a:r>
              <a:rPr lang="en-US" altLang="en-US" sz="4800"/>
              <a:t>–</a:t>
            </a:r>
            <a:r>
              <a:rPr lang="en-US" altLang="en-US" sz="4800" baseline="30000"/>
              <a:t> </a:t>
            </a:r>
            <a:r>
              <a:rPr lang="en-US" altLang="en-US" sz="4800" i="1"/>
              <a:t>b</a:t>
            </a:r>
            <a:r>
              <a:rPr lang="en-US" altLang="en-US" sz="3600" baseline="40000"/>
              <a:t>2</a:t>
            </a:r>
          </a:p>
        </p:txBody>
      </p:sp>
      <p:sp>
        <p:nvSpPr>
          <p:cNvPr id="2065" name="Text Box 17">
            <a:extLst>
              <a:ext uri="{FF2B5EF4-FFF2-40B4-BE49-F238E27FC236}">
                <a16:creationId xmlns:a16="http://schemas.microsoft.com/office/drawing/2014/main" id="{584D52A1-18AB-634B-B54B-01DD96B02E97}"/>
              </a:ext>
            </a:extLst>
          </p:cNvPr>
          <p:cNvSpPr txBox="1">
            <a:spLocks noChangeArrowheads="1"/>
          </p:cNvSpPr>
          <p:nvPr/>
        </p:nvSpPr>
        <p:spPr bwMode="auto">
          <a:xfrm>
            <a:off x="762000" y="5257800"/>
            <a:ext cx="7924800" cy="116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800"/>
              <a:t>The right angle points to the hypotenuse.</a:t>
            </a:r>
          </a:p>
          <a:p>
            <a:pPr algn="ctr">
              <a:spcBef>
                <a:spcPct val="50000"/>
              </a:spcBef>
            </a:pPr>
            <a:r>
              <a:rPr lang="en-US" altLang="en-US" sz="2800"/>
              <a:t>It’s the side labelled “c”.</a:t>
            </a:r>
            <a:endParaRPr lang="en-US" altLang="en-US"/>
          </a:p>
        </p:txBody>
      </p:sp>
      <p:sp>
        <p:nvSpPr>
          <p:cNvPr id="2068" name="Line 20">
            <a:extLst>
              <a:ext uri="{FF2B5EF4-FFF2-40B4-BE49-F238E27FC236}">
                <a16:creationId xmlns:a16="http://schemas.microsoft.com/office/drawing/2014/main" id="{A11FBA41-BC1B-354E-B0CE-CE2F7D768509}"/>
              </a:ext>
            </a:extLst>
          </p:cNvPr>
          <p:cNvSpPr>
            <a:spLocks noChangeShapeType="1"/>
          </p:cNvSpPr>
          <p:nvPr/>
        </p:nvSpPr>
        <p:spPr bwMode="auto">
          <a:xfrm flipV="1">
            <a:off x="1295400" y="2971800"/>
            <a:ext cx="1371600" cy="114300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0" name="Text Box 22">
            <a:extLst>
              <a:ext uri="{FF2B5EF4-FFF2-40B4-BE49-F238E27FC236}">
                <a16:creationId xmlns:a16="http://schemas.microsoft.com/office/drawing/2014/main" id="{5EEF2C21-46C5-F54D-830E-B038500D80EC}"/>
              </a:ext>
            </a:extLst>
          </p:cNvPr>
          <p:cNvSpPr txBox="1">
            <a:spLocks noChangeArrowheads="1"/>
          </p:cNvSpPr>
          <p:nvPr/>
        </p:nvSpPr>
        <p:spPr bwMode="auto">
          <a:xfrm>
            <a:off x="5219700" y="1733550"/>
            <a:ext cx="990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dirty="0"/>
              <a:t>OR</a:t>
            </a:r>
          </a:p>
        </p:txBody>
      </p:sp>
    </p:spTree>
    <p:extLst>
      <p:ext uri="{BB962C8B-B14F-4D97-AF65-F5344CB8AC3E}">
        <p14:creationId xmlns:p14="http://schemas.microsoft.com/office/powerpoint/2010/main" val="878069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060"/>
                                        </p:tgtEl>
                                        <p:attrNameLst>
                                          <p:attrName>style.visibility</p:attrName>
                                        </p:attrNameLst>
                                      </p:cBhvr>
                                      <p:to>
                                        <p:strVal val="visible"/>
                                      </p:to>
                                    </p:set>
                                    <p:animEffect transition="in" filter="dissolve">
                                      <p:cBhvr>
                                        <p:cTn id="7" dur="500"/>
                                        <p:tgtEl>
                                          <p:spTgt spid="206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070"/>
                                        </p:tgtEl>
                                        <p:attrNameLst>
                                          <p:attrName>style.visibility</p:attrName>
                                        </p:attrNameLst>
                                      </p:cBhvr>
                                      <p:to>
                                        <p:strVal val="visible"/>
                                      </p:to>
                                    </p:set>
                                    <p:animEffect transition="in" filter="dissolve">
                                      <p:cBhvr>
                                        <p:cTn id="12" dur="500"/>
                                        <p:tgtEl>
                                          <p:spTgt spid="207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062"/>
                                        </p:tgtEl>
                                        <p:attrNameLst>
                                          <p:attrName>style.visibility</p:attrName>
                                        </p:attrNameLst>
                                      </p:cBhvr>
                                      <p:to>
                                        <p:strVal val="visible"/>
                                      </p:to>
                                    </p:set>
                                    <p:animEffect transition="in" filter="dissolve">
                                      <p:cBhvr>
                                        <p:cTn id="17" dur="500"/>
                                        <p:tgtEl>
                                          <p:spTgt spid="206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061"/>
                                        </p:tgtEl>
                                        <p:attrNameLst>
                                          <p:attrName>style.visibility</p:attrName>
                                        </p:attrNameLst>
                                      </p:cBhvr>
                                      <p:to>
                                        <p:strVal val="visible"/>
                                      </p:to>
                                    </p:set>
                                    <p:animEffect transition="in" filter="dissolve">
                                      <p:cBhvr>
                                        <p:cTn id="22" dur="500"/>
                                        <p:tgtEl>
                                          <p:spTgt spid="206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5" presetClass="entr" presetSubtype="0" fill="hold" grpId="0" nodeType="clickEffect">
                                  <p:stCondLst>
                                    <p:cond delay="0"/>
                                  </p:stCondLst>
                                  <p:childTnLst>
                                    <p:set>
                                      <p:cBhvr>
                                        <p:cTn id="26" dur="1" fill="hold">
                                          <p:stCondLst>
                                            <p:cond delay="0"/>
                                          </p:stCondLst>
                                        </p:cTn>
                                        <p:tgtEl>
                                          <p:spTgt spid="2065"/>
                                        </p:tgtEl>
                                        <p:attrNameLst>
                                          <p:attrName>style.visibility</p:attrName>
                                        </p:attrNameLst>
                                      </p:cBhvr>
                                      <p:to>
                                        <p:strVal val="visible"/>
                                      </p:to>
                                    </p:set>
                                    <p:anim calcmode="lin" valueType="num">
                                      <p:cBhvr>
                                        <p:cTn id="27" dur="1000" fill="hold"/>
                                        <p:tgtEl>
                                          <p:spTgt spid="2065"/>
                                        </p:tgtEl>
                                        <p:attrNameLst>
                                          <p:attrName>ppt_w</p:attrName>
                                        </p:attrNameLst>
                                      </p:cBhvr>
                                      <p:tavLst>
                                        <p:tav tm="0">
                                          <p:val>
                                            <p:fltVal val="0"/>
                                          </p:val>
                                        </p:tav>
                                        <p:tav tm="100000">
                                          <p:val>
                                            <p:strVal val="#ppt_w"/>
                                          </p:val>
                                        </p:tav>
                                      </p:tavLst>
                                    </p:anim>
                                    <p:anim calcmode="lin" valueType="num">
                                      <p:cBhvr>
                                        <p:cTn id="28" dur="1000" fill="hold"/>
                                        <p:tgtEl>
                                          <p:spTgt spid="2065"/>
                                        </p:tgtEl>
                                        <p:attrNameLst>
                                          <p:attrName>ppt_h</p:attrName>
                                        </p:attrNameLst>
                                      </p:cBhvr>
                                      <p:tavLst>
                                        <p:tav tm="0">
                                          <p:val>
                                            <p:fltVal val="0"/>
                                          </p:val>
                                        </p:tav>
                                        <p:tav tm="100000">
                                          <p:val>
                                            <p:strVal val="#ppt_h"/>
                                          </p:val>
                                        </p:tav>
                                      </p:tavLst>
                                    </p:anim>
                                    <p:anim calcmode="lin" valueType="num">
                                      <p:cBhvr>
                                        <p:cTn id="29" dur="1000" fill="hold"/>
                                        <p:tgtEl>
                                          <p:spTgt spid="2065"/>
                                        </p:tgtEl>
                                        <p:attrNameLst>
                                          <p:attrName>ppt_x</p:attrName>
                                        </p:attrNameLst>
                                      </p:cBhvr>
                                      <p:tavLst>
                                        <p:tav tm="0" fmla="#ppt_x+(cos(-2*pi*(1-$))*-#ppt_x-sin(-2*pi*(1-$))*(1-#ppt_y))*(1-$)">
                                          <p:val>
                                            <p:fltVal val="0"/>
                                          </p:val>
                                        </p:tav>
                                        <p:tav tm="100000">
                                          <p:val>
                                            <p:fltVal val="1"/>
                                          </p:val>
                                        </p:tav>
                                      </p:tavLst>
                                    </p:anim>
                                    <p:anim calcmode="lin" valueType="num">
                                      <p:cBhvr>
                                        <p:cTn id="30" dur="1000" fill="hold"/>
                                        <p:tgtEl>
                                          <p:spTgt spid="2065"/>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3" presetClass="entr" presetSubtype="16" fill="hold" nodeType="clickEffect">
                                  <p:stCondLst>
                                    <p:cond delay="0"/>
                                  </p:stCondLst>
                                  <p:childTnLst>
                                    <p:set>
                                      <p:cBhvr>
                                        <p:cTn id="34" dur="1" fill="hold">
                                          <p:stCondLst>
                                            <p:cond delay="0"/>
                                          </p:stCondLst>
                                        </p:cTn>
                                        <p:tgtEl>
                                          <p:spTgt spid="2068"/>
                                        </p:tgtEl>
                                        <p:attrNameLst>
                                          <p:attrName>style.visibility</p:attrName>
                                        </p:attrNameLst>
                                      </p:cBhvr>
                                      <p:to>
                                        <p:strVal val="visible"/>
                                      </p:to>
                                    </p:set>
                                    <p:anim calcmode="lin" valueType="num">
                                      <p:cBhvr>
                                        <p:cTn id="35" dur="500" fill="hold"/>
                                        <p:tgtEl>
                                          <p:spTgt spid="2068"/>
                                        </p:tgtEl>
                                        <p:attrNameLst>
                                          <p:attrName>ppt_w</p:attrName>
                                        </p:attrNameLst>
                                      </p:cBhvr>
                                      <p:tavLst>
                                        <p:tav tm="0">
                                          <p:val>
                                            <p:fltVal val="0"/>
                                          </p:val>
                                        </p:tav>
                                        <p:tav tm="100000">
                                          <p:val>
                                            <p:strVal val="#ppt_w"/>
                                          </p:val>
                                        </p:tav>
                                      </p:tavLst>
                                    </p:anim>
                                    <p:anim calcmode="lin" valueType="num">
                                      <p:cBhvr>
                                        <p:cTn id="36" dur="500" fill="hold"/>
                                        <p:tgtEl>
                                          <p:spTgt spid="206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0" grpId="0" autoUpdateAnimBg="0"/>
      <p:bldP spid="2061" grpId="0" autoUpdateAnimBg="0"/>
      <p:bldP spid="2062" grpId="0" autoUpdateAnimBg="0"/>
      <p:bldP spid="2065" grpId="0" autoUpdateAnimBg="0"/>
      <p:bldP spid="2070"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 you label the triangle?</a:t>
            </a:r>
          </a:p>
        </p:txBody>
      </p:sp>
      <p:sp>
        <p:nvSpPr>
          <p:cNvPr id="6" name="Right Triangle 5"/>
          <p:cNvSpPr/>
          <p:nvPr/>
        </p:nvSpPr>
        <p:spPr>
          <a:xfrm>
            <a:off x="3352800" y="1447800"/>
            <a:ext cx="2895600" cy="27432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2514600" y="2590800"/>
            <a:ext cx="685800" cy="646331"/>
          </a:xfrm>
          <a:prstGeom prst="rect">
            <a:avLst/>
          </a:prstGeom>
          <a:noFill/>
        </p:spPr>
        <p:txBody>
          <a:bodyPr wrap="square" rtlCol="0">
            <a:spAutoFit/>
          </a:bodyPr>
          <a:lstStyle/>
          <a:p>
            <a:pPr algn="r"/>
            <a:r>
              <a:rPr lang="en-US" sz="3600" dirty="0"/>
              <a:t>b</a:t>
            </a:r>
          </a:p>
        </p:txBody>
      </p:sp>
      <p:sp>
        <p:nvSpPr>
          <p:cNvPr id="8" name="TextBox 7"/>
          <p:cNvSpPr txBox="1"/>
          <p:nvPr/>
        </p:nvSpPr>
        <p:spPr>
          <a:xfrm>
            <a:off x="4724400" y="2209800"/>
            <a:ext cx="762000" cy="646331"/>
          </a:xfrm>
          <a:prstGeom prst="rect">
            <a:avLst/>
          </a:prstGeom>
          <a:noFill/>
        </p:spPr>
        <p:txBody>
          <a:bodyPr wrap="square" rtlCol="0">
            <a:spAutoFit/>
          </a:bodyPr>
          <a:lstStyle/>
          <a:p>
            <a:r>
              <a:rPr lang="en-US" sz="3600" dirty="0"/>
              <a:t>c</a:t>
            </a:r>
          </a:p>
        </p:txBody>
      </p:sp>
      <p:sp>
        <p:nvSpPr>
          <p:cNvPr id="9" name="TextBox 8"/>
          <p:cNvSpPr txBox="1"/>
          <p:nvPr/>
        </p:nvSpPr>
        <p:spPr>
          <a:xfrm>
            <a:off x="4343400" y="4267200"/>
            <a:ext cx="685800" cy="646331"/>
          </a:xfrm>
          <a:prstGeom prst="rect">
            <a:avLst/>
          </a:prstGeom>
          <a:noFill/>
        </p:spPr>
        <p:txBody>
          <a:bodyPr wrap="square" rtlCol="0">
            <a:spAutoFit/>
          </a:bodyPr>
          <a:lstStyle/>
          <a:p>
            <a:pPr algn="ctr"/>
            <a:r>
              <a:rPr lang="en-US" sz="3600" dirty="0"/>
              <a:t>a</a:t>
            </a:r>
          </a:p>
        </p:txBody>
      </p:sp>
      <p:sp>
        <p:nvSpPr>
          <p:cNvPr id="10" name="Rectangle 9"/>
          <p:cNvSpPr/>
          <p:nvPr/>
        </p:nvSpPr>
        <p:spPr>
          <a:xfrm>
            <a:off x="3352800" y="3657600"/>
            <a:ext cx="533400" cy="533400"/>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981200" y="4953000"/>
            <a:ext cx="5638800" cy="1015663"/>
          </a:xfrm>
          <a:prstGeom prst="rect">
            <a:avLst/>
          </a:prstGeom>
          <a:noFill/>
        </p:spPr>
        <p:txBody>
          <a:bodyPr wrap="square" rtlCol="0">
            <a:spAutoFit/>
          </a:bodyPr>
          <a:lstStyle/>
          <a:p>
            <a:pPr algn="ctr"/>
            <a:r>
              <a:rPr lang="en-US" sz="2000" dirty="0"/>
              <a:t>a, b are </a:t>
            </a:r>
            <a:r>
              <a:rPr lang="en-US" sz="2000" dirty="0">
                <a:solidFill>
                  <a:srgbClr val="00B050"/>
                </a:solidFill>
              </a:rPr>
              <a:t>legs</a:t>
            </a:r>
          </a:p>
          <a:p>
            <a:pPr algn="ctr"/>
            <a:r>
              <a:rPr lang="en-US" sz="2000" dirty="0"/>
              <a:t>c is the </a:t>
            </a:r>
            <a:r>
              <a:rPr lang="en-US" sz="2000" dirty="0">
                <a:solidFill>
                  <a:srgbClr val="00B050"/>
                </a:solidFill>
              </a:rPr>
              <a:t>hypotenuse</a:t>
            </a:r>
          </a:p>
          <a:p>
            <a:pPr algn="ctr"/>
            <a:r>
              <a:rPr lang="en-US" sz="2000" dirty="0"/>
              <a:t>(c is across from the hypotenuse)</a:t>
            </a:r>
          </a:p>
        </p:txBody>
      </p:sp>
      <p:sp>
        <p:nvSpPr>
          <p:cNvPr id="14" name="5-Point Star 13"/>
          <p:cNvSpPr/>
          <p:nvPr/>
        </p:nvSpPr>
        <p:spPr>
          <a:xfrm>
            <a:off x="2438400" y="2209800"/>
            <a:ext cx="381000" cy="381000"/>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1676400" y="2667000"/>
            <a:ext cx="1143000" cy="461665"/>
          </a:xfrm>
          <a:prstGeom prst="rect">
            <a:avLst/>
          </a:prstGeom>
          <a:noFill/>
        </p:spPr>
        <p:txBody>
          <a:bodyPr wrap="square" rtlCol="0">
            <a:spAutoFit/>
          </a:bodyPr>
          <a:lstStyle/>
          <a:p>
            <a:pPr algn="ctr"/>
            <a:r>
              <a:rPr lang="en-US" sz="2400" dirty="0">
                <a:solidFill>
                  <a:schemeClr val="accent3"/>
                </a:solidFill>
              </a:rPr>
              <a:t>leg</a:t>
            </a:r>
          </a:p>
        </p:txBody>
      </p:sp>
      <p:sp>
        <p:nvSpPr>
          <p:cNvPr id="13" name="TextBox 12"/>
          <p:cNvSpPr txBox="1"/>
          <p:nvPr/>
        </p:nvSpPr>
        <p:spPr>
          <a:xfrm>
            <a:off x="5181600" y="2590800"/>
            <a:ext cx="1752600" cy="400110"/>
          </a:xfrm>
          <a:prstGeom prst="rect">
            <a:avLst/>
          </a:prstGeom>
          <a:noFill/>
        </p:spPr>
        <p:txBody>
          <a:bodyPr wrap="square" rtlCol="0">
            <a:spAutoFit/>
          </a:bodyPr>
          <a:lstStyle/>
          <a:p>
            <a:r>
              <a:rPr lang="en-US" sz="2000" dirty="0">
                <a:solidFill>
                  <a:schemeClr val="accent3"/>
                </a:solidFill>
              </a:rPr>
              <a:t>hypotenuse</a:t>
            </a:r>
          </a:p>
        </p:txBody>
      </p:sp>
      <p:sp>
        <p:nvSpPr>
          <p:cNvPr id="16" name="TextBox 15"/>
          <p:cNvSpPr txBox="1"/>
          <p:nvPr/>
        </p:nvSpPr>
        <p:spPr>
          <a:xfrm>
            <a:off x="3581400" y="4419600"/>
            <a:ext cx="838200" cy="461665"/>
          </a:xfrm>
          <a:prstGeom prst="rect">
            <a:avLst/>
          </a:prstGeom>
          <a:noFill/>
        </p:spPr>
        <p:txBody>
          <a:bodyPr wrap="square" rtlCol="0">
            <a:spAutoFit/>
          </a:bodyPr>
          <a:lstStyle/>
          <a:p>
            <a:r>
              <a:rPr lang="en-US" sz="2400" dirty="0">
                <a:solidFill>
                  <a:schemeClr val="accent3"/>
                </a:solidFill>
              </a:rPr>
              <a:t>leg</a:t>
            </a:r>
          </a:p>
        </p:txBody>
      </p:sp>
      <p:sp>
        <p:nvSpPr>
          <p:cNvPr id="17" name="TextBox 16"/>
          <p:cNvSpPr txBox="1"/>
          <p:nvPr/>
        </p:nvSpPr>
        <p:spPr>
          <a:xfrm>
            <a:off x="304800" y="6211669"/>
            <a:ext cx="2133600" cy="646331"/>
          </a:xfrm>
          <a:prstGeom prst="rect">
            <a:avLst/>
          </a:prstGeom>
          <a:noFill/>
        </p:spPr>
        <p:txBody>
          <a:bodyPr wrap="square" rtlCol="0">
            <a:spAutoFit/>
          </a:bodyPr>
          <a:lstStyle/>
          <a:p>
            <a:r>
              <a:rPr lang="en-US" dirty="0">
                <a:hlinkClick r:id="rId2" action="ppaction://hlinksldjump"/>
              </a:rPr>
              <a:t>Table of contents </a:t>
            </a:r>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2" presetClass="entr" presetSubtype="4" fill="hold" nodeType="clickEffect">
                                  <p:stCondLst>
                                    <p:cond delay="0"/>
                                  </p:stCondLst>
                                  <p:childTnLst>
                                    <p:set>
                                      <p:cBhvr>
                                        <p:cTn id="15" dur="1" fill="hold">
                                          <p:stCondLst>
                                            <p:cond delay="0"/>
                                          </p:stCondLst>
                                        </p:cTn>
                                        <p:tgtEl>
                                          <p:spTgt spid="15">
                                            <p:txEl>
                                              <p:pRg st="0" end="0"/>
                                            </p:txEl>
                                          </p:spTgt>
                                        </p:tgtEl>
                                        <p:attrNameLst>
                                          <p:attrName>style.visibility</p:attrName>
                                        </p:attrNameLst>
                                      </p:cBhvr>
                                      <p:to>
                                        <p:strVal val="visible"/>
                                      </p:to>
                                    </p:set>
                                    <p:animEffect transition="in" filter="slide(fromBottom)">
                                      <p:cBhvr>
                                        <p:cTn id="16" dur="500"/>
                                        <p:tgtEl>
                                          <p:spTgt spid="15">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0" presetClass="path" presetSubtype="0" accel="50000" decel="50000" fill="hold" grpId="1" nodeType="clickEffect">
                                  <p:stCondLst>
                                    <p:cond delay="0"/>
                                  </p:stCondLst>
                                  <p:childTnLst>
                                    <p:animMotion origin="layout" path="M 0 0 C -0.0033 -0.02914 -0.00678 -0.06315 0.00191 -0.0909 C 0.00468 -0.09946 0.01232 -0.10293 0.01684 -0.10964 C 0.0243 -0.12075 0.0243 -0.12537 0.03645 -0.12838 C 0.05086 -0.12699 0.05034 -0.13023 0.05711 -0.11843 C 0.05833 -0.11311 0.06024 -0.10687 0.06267 -0.10224 C 0.06666 -0.08558 0.0677 -0.07101 0.0552 -0.06731 C 0.03906 -0.06824 0.03628 -0.06292 0.02899 -0.0761 C 0.02725 -0.0835 0.02586 -0.09114 0.0243 -0.09854 C 0.02447 -0.10802 0.02378 -0.16007 0.03368 -0.17326 C 0.04218 -0.18459 0.03645 -0.17811 0.05243 -0.18945 C 0.06336 -0.19708 0.07204 -0.21235 0.0842 -0.2179 C 0.09027 -0.22068 0.0967 -0.22114 0.10295 -0.22299 C 0.12152 -0.22137 0.13246 -0.22299 0.14774 -0.21304 C 0.15329 -0.20564 0.15746 -0.20009 0.16076 -0.1906 C 0.16197 -0.17858 0.16215 -0.16655 0.16354 -0.15452 C 0.16284 -0.12792 0.1684 -0.11658 0.15052 -0.11219 C 0.146 -0.10895 0.14131 -0.10571 0.13645 -0.1034 C 0.12847 -0.10548 0.12256 -0.10825 0.11684 -0.11589 C 0.11388 -0.12861 0.11718 -0.13601 0.12152 -0.14573 C 0.12222 -0.14735 0.12586 -0.15845 0.12812 -0.16076 C 0.13402 -0.16678 0.15208 -0.16932 0.15989 -0.17071 C 0.16927 -0.17025 0.17847 -0.17025 0.18784 -0.16955 C 0.19861 -0.16863 0.21128 -0.15012 0.22343 -0.14712 C 0.22829 -0.14457 0.23142 -0.13925 0.23645 -0.13717 C 0.24427 -0.12653 0.24722 -0.12028 0.25052 -0.10594 C 0.24913 -0.09067 0.24774 -0.0909 0.24027 -0.08096 C 0.23802 -0.07286 0.23663 -0.07009 0.23003 -0.06731 C 0.22378 -0.06777 0.21579 -0.06384 0.21128 -0.06985 C 0.20868 -0.07332 0.20746 -0.0835 0.20746 -0.0835 C 0.2085 -0.10918 0.20486 -0.11288 0.22152 -0.11704 C 0.22638 -0.12028 0.23003 -0.12907 0.23368 -0.13092 C 0.24149 -0.13509 0.24704 -0.13624 0.2552 -0.13833 C 0.29739 -0.13694 0.2809 -0.14365 0.29826 -0.13208 C 0.30138 -0.12537 0.30607 -0.11913 0.31041 -0.11334 C 0.3125 -0.10455 0.31961 -0.09044 0.3243 -0.0835 C 0.32847 -0.07749 0.3276 -0.08073 0.33003 -0.07471 C 0.33333 -0.06662 0.33437 -0.0569 0.3375 -0.04857 C 0.3401 -0.03377 0.33906 -0.04163 0.3375 -0.01133 C 0.33645 0.00764 0.31701 0.01504 0.30572 0.01851 C 0.29652 0.01782 0.28888 0.02198 0.2842 0.01226 C 0.28333 0.00024 0.28333 0.00486 0.28333 -0.00138 " pathEditMode="relative" ptsTypes="fffffffffffffffffffffffffffffffffffffffffA">
                                      <p:cBhvr>
                                        <p:cTn id="20" dur="2000" fill="hold"/>
                                        <p:tgtEl>
                                          <p:spTgt spid="14"/>
                                        </p:tgtEl>
                                        <p:attrNameLst>
                                          <p:attrName>ppt_x</p:attrName>
                                          <p:attrName>ppt_y</p:attrName>
                                        </p:attrNameLst>
                                      </p:cBhvr>
                                    </p:animMotion>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nodeType="clickEffect">
                                  <p:stCondLst>
                                    <p:cond delay="0"/>
                                  </p:stCondLst>
                                  <p:childTnLst>
                                    <p:set>
                                      <p:cBhvr>
                                        <p:cTn id="24" dur="1" fill="hold">
                                          <p:stCondLst>
                                            <p:cond delay="0"/>
                                          </p:stCondLst>
                                        </p:cTn>
                                        <p:tgtEl>
                                          <p:spTgt spid="13">
                                            <p:txEl>
                                              <p:pRg st="0" end="0"/>
                                            </p:txEl>
                                          </p:spTgt>
                                        </p:tgtEl>
                                        <p:attrNameLst>
                                          <p:attrName>style.visibility</p:attrName>
                                        </p:attrNameLst>
                                      </p:cBhvr>
                                      <p:to>
                                        <p:strVal val="visible"/>
                                      </p:to>
                                    </p:set>
                                    <p:animEffect transition="in" filter="slide(fromBottom)">
                                      <p:cBhvr>
                                        <p:cTn id="25" dur="500"/>
                                        <p:tgtEl>
                                          <p:spTgt spid="13">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0" presetClass="path" presetSubtype="0" accel="50000" decel="50000" fill="hold" grpId="2" nodeType="clickEffect">
                                  <p:stCondLst>
                                    <p:cond delay="0"/>
                                  </p:stCondLst>
                                  <p:childTnLst>
                                    <p:animMotion origin="layout" path="M 0.28333 -0.00139 C 0.28211 0.0111 0.28125 0.02336 0.28055 0.03585 C 0.28107 0.06084 0.27586 0.07009 0.28889 0.08443 C 0.29427 0.09022 0.29895 0.09715 0.30486 0.10201 C 0.30868 0.10525 0.31701 0.11057 0.31701 0.1108 C 0.34479 0.10988 0.35555 0.12121 0.37014 0.10062 C 0.37361 0.09045 0.3776 0.08073 0.38142 0.07078 C 0.38645 0.04279 0.37257 0.02845 0.35434 0.02475 C 0.34461 0.02521 0.33489 0.02452 0.32534 0.02591 C 0.31909 0.02683 0.31527 0.04441 0.31319 0.04973 C 0.31093 0.05575 0.30764 0.06153 0.30486 0.06708 C 0.30295 0.07102 0.30225 0.07518 0.30104 0.07957 C 0.29948 0.08513 0.29722 0.08906 0.29548 0.09438 C 0.2927 0.10317 0.29218 0.11358 0.29079 0.12306 C 0.29114 0.12977 0.29097 0.13648 0.29166 0.14296 C 0.29184 0.14458 0.29323 0.1455 0.29357 0.14689 C 0.29635 0.15822 0.29878 0.17233 0.30017 0.18413 C 0.30156 0.1957 0.30416 0.21073 0.31128 0.21906 C 0.31753 0.22623 0.32552 0.22855 0.33281 0.23271 C 0.35781 0.24659 0.38316 0.26093 0.41041 0.26394 C 0.42691 0.26047 0.43402 0.26 0.44305 0.24266 C 0.44652 0.22669 0.44774 0.2105 0.45052 0.19408 C 0.45086 0.18991 0.45156 0.18575 0.45156 0.18159 C 0.45156 0.1728 0.45139 0.16401 0.45052 0.15545 C 0.45017 0.15244 0.44635 0.1492 0.44496 0.14805 C 0.43715 0.14157 0.425 0.13972 0.41597 0.1381 C 0.40659 0.13856 0.39739 0.13833 0.38802 0.13926 C 0.36632 0.14157 0.36076 0.15938 0.34774 0.17673 C 0.34305 0.18297 0.33784 0.1883 0.33368 0.19523 C 0.32951 0.2105 0.32639 0.22577 0.32343 0.2415 C 0.32274 0.25098 0.3217 0.26047 0.32066 0.26995 C 0.31996 0.29308 0.31284 0.33148 0.32257 0.35091 C 0.3243 0.35438 0.32777 0.35785 0.3309 0.35855 C 0.33645 0.3597 0.34774 0.36086 0.34774 0.36109 C 0.36545 0.36618 0.35364 0.36317 0.39357 0.36086 C 0.39704 0.36063 0.40382 0.35716 0.40382 0.35739 C 0.41076 0.34791 0.41267 0.33333 0.4151 0.32107 C 0.41441 0.3102 0.41441 0.29933 0.41319 0.28869 C 0.41198 0.27851 0.40347 0.26787 0.40017 0.25885 C 0.39201 0.23734 0.38402 0.22276 0.36927 0.20911 C 0.3618 0.20217 0.35416 0.19269 0.34496 0.19038 C 0.33559 0.18529 0.32586 0.18436 0.31597 0.18297 C 0.30208 0.18344 0.27482 0.17881 0.25902 0.19038 C 0.25086 0.19639 0.24357 0.21258 0.23836 0.22276 C 0.23628 0.22693 0.23368 0.23641 0.23368 0.23664 C 0.23437 0.25237 0.23489 0.26371 0.2375 0.27874 C 0.23802 0.28175 0.23854 0.2917 0.24218 0.29239 C 0.24739 0.29331 0.25277 0.29239 0.25798 0.29239 " pathEditMode="relative" rAng="0" ptsTypes="fffffffffffffffffffffffffffffffffffffffffffffffA">
                                      <p:cBhvr>
                                        <p:cTn id="29" dur="2000" fill="hold"/>
                                        <p:tgtEl>
                                          <p:spTgt spid="14"/>
                                        </p:tgtEl>
                                        <p:attrNameLst>
                                          <p:attrName>ppt_x</p:attrName>
                                          <p:attrName>ppt_y</p:attrName>
                                        </p:attrNameLst>
                                      </p:cBhvr>
                                      <p:rCtr x="5900" y="18400"/>
                                    </p:animMotion>
                                  </p:childTnLst>
                                </p:cTn>
                              </p:par>
                            </p:childTnLst>
                          </p:cTn>
                        </p:par>
                      </p:childTnLst>
                    </p:cTn>
                  </p:par>
                  <p:par>
                    <p:cTn id="30" fill="hold">
                      <p:stCondLst>
                        <p:cond delay="indefinite"/>
                      </p:stCondLst>
                      <p:childTnLst>
                        <p:par>
                          <p:cTn id="31" fill="hold">
                            <p:stCondLst>
                              <p:cond delay="0"/>
                            </p:stCondLst>
                            <p:childTnLst>
                              <p:par>
                                <p:cTn id="32" presetID="12" presetClass="entr" presetSubtype="4" fill="hold" nodeType="clickEffect">
                                  <p:stCondLst>
                                    <p:cond delay="0"/>
                                  </p:stCondLst>
                                  <p:childTnLst>
                                    <p:set>
                                      <p:cBhvr>
                                        <p:cTn id="33" dur="1" fill="hold">
                                          <p:stCondLst>
                                            <p:cond delay="0"/>
                                          </p:stCondLst>
                                        </p:cTn>
                                        <p:tgtEl>
                                          <p:spTgt spid="16">
                                            <p:txEl>
                                              <p:pRg st="0" end="0"/>
                                            </p:txEl>
                                          </p:spTgt>
                                        </p:tgtEl>
                                        <p:attrNameLst>
                                          <p:attrName>style.visibility</p:attrName>
                                        </p:attrNameLst>
                                      </p:cBhvr>
                                      <p:to>
                                        <p:strVal val="visible"/>
                                      </p:to>
                                    </p:set>
                                    <p:animEffect transition="in" filter="slide(fromBottom)">
                                      <p:cBhvr>
                                        <p:cTn id="34" dur="500"/>
                                        <p:tgtEl>
                                          <p:spTgt spid="1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4" grpId="0" animBg="1"/>
      <p:bldP spid="14" grpId="1" animBg="1"/>
      <p:bldP spid="14" grpId="2"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2" descr="right_button">
            <a:hlinkClick r:id="" action="ppaction://hlinkshowjump?jump=nextslide"/>
            <a:extLst>
              <a:ext uri="{FF2B5EF4-FFF2-40B4-BE49-F238E27FC236}">
                <a16:creationId xmlns:a16="http://schemas.microsoft.com/office/drawing/2014/main" id="{40ECE896-A89B-A942-A717-425E48F40F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59788" y="6092825"/>
            <a:ext cx="501650" cy="531813"/>
          </a:xfrm>
          <a:prstGeom prst="rect">
            <a:avLst/>
          </a:prstGeom>
          <a:noFill/>
          <a:extLst>
            <a:ext uri="{909E8E84-426E-40DD-AFC4-6F175D3DCCD1}">
              <a14:hiddenFill xmlns:a14="http://schemas.microsoft.com/office/drawing/2010/main">
                <a:solidFill>
                  <a:srgbClr val="FFFFFF"/>
                </a:solidFill>
              </a14:hiddenFill>
            </a:ext>
          </a:extLst>
        </p:spPr>
      </p:pic>
      <p:pic>
        <p:nvPicPr>
          <p:cNvPr id="46083" name="Picture 3" descr="left_button">
            <a:hlinkClick r:id="" action="ppaction://hlinkshowjump?jump=previousslide"/>
            <a:extLst>
              <a:ext uri="{FF2B5EF4-FFF2-40B4-BE49-F238E27FC236}">
                <a16:creationId xmlns:a16="http://schemas.microsoft.com/office/drawing/2014/main" id="{7121D607-5B5D-7440-94C7-813FA5D0E31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388" y="6078538"/>
            <a:ext cx="542925" cy="576262"/>
          </a:xfrm>
          <a:prstGeom prst="rect">
            <a:avLst/>
          </a:prstGeom>
          <a:noFill/>
          <a:extLst>
            <a:ext uri="{909E8E84-426E-40DD-AFC4-6F175D3DCCD1}">
              <a14:hiddenFill xmlns:a14="http://schemas.microsoft.com/office/drawing/2010/main">
                <a:solidFill>
                  <a:srgbClr val="FFFFFF"/>
                </a:solidFill>
              </a14:hiddenFill>
            </a:ext>
          </a:extLst>
        </p:spPr>
      </p:pic>
      <p:sp>
        <p:nvSpPr>
          <p:cNvPr id="46084" name="Rectangle 4">
            <a:extLst>
              <a:ext uri="{FF2B5EF4-FFF2-40B4-BE49-F238E27FC236}">
                <a16:creationId xmlns:a16="http://schemas.microsoft.com/office/drawing/2014/main" id="{F9034AB2-88C0-5D41-BD50-C9A666CE43DD}"/>
              </a:ext>
            </a:extLst>
          </p:cNvPr>
          <p:cNvSpPr>
            <a:spLocks noGrp="1" noChangeArrowheads="1"/>
          </p:cNvSpPr>
          <p:nvPr>
            <p:ph type="title" idx="4294967295"/>
          </p:nvPr>
        </p:nvSpPr>
        <p:spPr>
          <a:xfrm>
            <a:off x="914400" y="-98079"/>
            <a:ext cx="8229600" cy="1399032"/>
          </a:xfrm>
        </p:spPr>
        <p:txBody>
          <a:bodyPr/>
          <a:lstStyle/>
          <a:p>
            <a:r>
              <a:rPr lang="en-GB" altLang="en-US" dirty="0"/>
              <a:t>Pythagorean triples</a:t>
            </a:r>
          </a:p>
        </p:txBody>
      </p:sp>
      <p:sp>
        <p:nvSpPr>
          <p:cNvPr id="46085" name="Text Box 5">
            <a:extLst>
              <a:ext uri="{FF2B5EF4-FFF2-40B4-BE49-F238E27FC236}">
                <a16:creationId xmlns:a16="http://schemas.microsoft.com/office/drawing/2014/main" id="{F3D2D59C-DDCC-4346-A16C-7FF9D9F30661}"/>
              </a:ext>
            </a:extLst>
          </p:cNvPr>
          <p:cNvSpPr txBox="1">
            <a:spLocks noChangeArrowheads="1"/>
          </p:cNvSpPr>
          <p:nvPr/>
        </p:nvSpPr>
        <p:spPr bwMode="auto">
          <a:xfrm>
            <a:off x="593129" y="1105472"/>
            <a:ext cx="7805342" cy="830997"/>
          </a:xfrm>
          <a:prstGeom prst="rect">
            <a:avLst/>
          </a:prstGeom>
          <a:solidFill>
            <a:srgbClr val="FFFFCC"/>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GB" altLang="en-US" sz="2400" b="1" dirty="0">
                <a:solidFill>
                  <a:schemeClr val="bg1"/>
                </a:solidFill>
              </a:rPr>
              <a:t>A triangle has sides of length 3 cm, 4 cm and 5 cm.</a:t>
            </a:r>
          </a:p>
          <a:p>
            <a:pPr algn="ctr" eaLnBrk="0" hangingPunct="0"/>
            <a:r>
              <a:rPr lang="en-GB" altLang="en-US" sz="2400" b="1" dirty="0">
                <a:solidFill>
                  <a:schemeClr val="bg1"/>
                </a:solidFill>
              </a:rPr>
              <a:t>Does this triangle have a right angle?</a:t>
            </a:r>
          </a:p>
        </p:txBody>
      </p:sp>
      <p:sp>
        <p:nvSpPr>
          <p:cNvPr id="46086" name="Text Box 6">
            <a:extLst>
              <a:ext uri="{FF2B5EF4-FFF2-40B4-BE49-F238E27FC236}">
                <a16:creationId xmlns:a16="http://schemas.microsoft.com/office/drawing/2014/main" id="{6258C80E-AFE5-E546-AF54-C3CF4EED5AE1}"/>
              </a:ext>
            </a:extLst>
          </p:cNvPr>
          <p:cNvSpPr txBox="1">
            <a:spLocks noChangeArrowheads="1"/>
          </p:cNvSpPr>
          <p:nvPr/>
        </p:nvSpPr>
        <p:spPr bwMode="auto">
          <a:xfrm>
            <a:off x="282575" y="2133600"/>
            <a:ext cx="8480425"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GB" altLang="en-US" sz="2400" dirty="0"/>
              <a:t>Using Pythagoras’ Theorem, if the sum of the squares on the two shorter sides is equal to the square on the longest side, the triangle has a right angle.</a:t>
            </a:r>
          </a:p>
        </p:txBody>
      </p:sp>
      <p:sp>
        <p:nvSpPr>
          <p:cNvPr id="46087" name="Text Box 7">
            <a:extLst>
              <a:ext uri="{FF2B5EF4-FFF2-40B4-BE49-F238E27FC236}">
                <a16:creationId xmlns:a16="http://schemas.microsoft.com/office/drawing/2014/main" id="{AAFD0816-173F-E246-ACF3-0334FE4BAC67}"/>
              </a:ext>
            </a:extLst>
          </p:cNvPr>
          <p:cNvSpPr txBox="1">
            <a:spLocks noChangeArrowheads="1"/>
          </p:cNvSpPr>
          <p:nvPr/>
        </p:nvSpPr>
        <p:spPr bwMode="auto">
          <a:xfrm>
            <a:off x="3505200" y="3387725"/>
            <a:ext cx="232948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sz="2400" dirty="0"/>
              <a:t>3</a:t>
            </a:r>
            <a:r>
              <a:rPr lang="en-GB" altLang="en-US" sz="2400" baseline="30000" dirty="0"/>
              <a:t>2</a:t>
            </a:r>
            <a:r>
              <a:rPr lang="en-GB" altLang="en-US" sz="2400" dirty="0"/>
              <a:t> + 4</a:t>
            </a:r>
            <a:r>
              <a:rPr lang="en-GB" altLang="en-US" sz="2400" baseline="30000" dirty="0"/>
              <a:t>2</a:t>
            </a:r>
            <a:r>
              <a:rPr lang="en-GB" altLang="en-US" sz="2400" dirty="0"/>
              <a:t> = 9 + 16</a:t>
            </a:r>
          </a:p>
        </p:txBody>
      </p:sp>
      <p:sp>
        <p:nvSpPr>
          <p:cNvPr id="46088" name="Text Box 8">
            <a:extLst>
              <a:ext uri="{FF2B5EF4-FFF2-40B4-BE49-F238E27FC236}">
                <a16:creationId xmlns:a16="http://schemas.microsoft.com/office/drawing/2014/main" id="{1046062C-2EAD-0E4F-8A6C-C879197C1DF9}"/>
              </a:ext>
            </a:extLst>
          </p:cNvPr>
          <p:cNvSpPr txBox="1">
            <a:spLocks noChangeArrowheads="1"/>
          </p:cNvSpPr>
          <p:nvPr/>
        </p:nvSpPr>
        <p:spPr bwMode="auto">
          <a:xfrm>
            <a:off x="4495800" y="3911600"/>
            <a:ext cx="79541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sz="2400" dirty="0"/>
              <a:t>= 25</a:t>
            </a:r>
          </a:p>
        </p:txBody>
      </p:sp>
      <p:sp>
        <p:nvSpPr>
          <p:cNvPr id="46089" name="Text Box 9">
            <a:extLst>
              <a:ext uri="{FF2B5EF4-FFF2-40B4-BE49-F238E27FC236}">
                <a16:creationId xmlns:a16="http://schemas.microsoft.com/office/drawing/2014/main" id="{7A9FC260-4284-6C46-9016-605A87287210}"/>
              </a:ext>
            </a:extLst>
          </p:cNvPr>
          <p:cNvSpPr txBox="1">
            <a:spLocks noChangeArrowheads="1"/>
          </p:cNvSpPr>
          <p:nvPr/>
        </p:nvSpPr>
        <p:spPr bwMode="auto">
          <a:xfrm>
            <a:off x="4495800" y="4437063"/>
            <a:ext cx="73930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sz="2400" dirty="0"/>
              <a:t>= 5</a:t>
            </a:r>
            <a:r>
              <a:rPr lang="en-GB" altLang="en-US" sz="2400" baseline="30000" dirty="0"/>
              <a:t>2</a:t>
            </a:r>
          </a:p>
        </p:txBody>
      </p:sp>
      <p:sp>
        <p:nvSpPr>
          <p:cNvPr id="46090" name="Text Box 10">
            <a:extLst>
              <a:ext uri="{FF2B5EF4-FFF2-40B4-BE49-F238E27FC236}">
                <a16:creationId xmlns:a16="http://schemas.microsoft.com/office/drawing/2014/main" id="{2C935D0C-2E3A-EF48-BD6A-BEC83852F7DA}"/>
              </a:ext>
            </a:extLst>
          </p:cNvPr>
          <p:cNvSpPr txBox="1">
            <a:spLocks noChangeArrowheads="1"/>
          </p:cNvSpPr>
          <p:nvPr/>
        </p:nvSpPr>
        <p:spPr bwMode="auto">
          <a:xfrm>
            <a:off x="352425" y="4960938"/>
            <a:ext cx="524694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sz="2400" dirty="0"/>
              <a:t>Yes, the triangle has a right-angle.</a:t>
            </a:r>
          </a:p>
        </p:txBody>
      </p:sp>
      <p:sp>
        <p:nvSpPr>
          <p:cNvPr id="46091" name="Text Box 11">
            <a:extLst>
              <a:ext uri="{FF2B5EF4-FFF2-40B4-BE49-F238E27FC236}">
                <a16:creationId xmlns:a16="http://schemas.microsoft.com/office/drawing/2014/main" id="{45889A50-0426-7841-A74D-85A3DA63CC5B}"/>
              </a:ext>
            </a:extLst>
          </p:cNvPr>
          <p:cNvSpPr txBox="1">
            <a:spLocks noChangeArrowheads="1"/>
          </p:cNvSpPr>
          <p:nvPr/>
        </p:nvSpPr>
        <p:spPr bwMode="auto">
          <a:xfrm>
            <a:off x="352425" y="5486400"/>
            <a:ext cx="759053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sz="2400" dirty="0"/>
              <a:t>The numbers 3, 4 and 5 form a </a:t>
            </a:r>
            <a:r>
              <a:rPr lang="en-GB" altLang="en-US" sz="2400" b="1" dirty="0">
                <a:solidFill>
                  <a:srgbClr val="FF6600"/>
                </a:solidFill>
              </a:rPr>
              <a:t>Pythagorean triple</a:t>
            </a:r>
            <a:r>
              <a:rPr lang="en-GB" altLang="en-US" sz="2400" dirty="0"/>
              <a:t>.</a:t>
            </a:r>
          </a:p>
        </p:txBody>
      </p:sp>
    </p:spTree>
    <p:extLst>
      <p:ext uri="{BB962C8B-B14F-4D97-AF65-F5344CB8AC3E}">
        <p14:creationId xmlns:p14="http://schemas.microsoft.com/office/powerpoint/2010/main" val="9925312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08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608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608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6089"/>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6090"/>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60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6" grpId="0"/>
      <p:bldP spid="46087" grpId="0"/>
      <p:bldP spid="46088" grpId="0"/>
      <p:bldP spid="46089" grpId="0"/>
      <p:bldP spid="46090" grpId="0"/>
      <p:bldP spid="4609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0D58E13-6AFE-044D-B891-6F11BD9AE09B}"/>
              </a:ext>
            </a:extLst>
          </p:cNvPr>
          <p:cNvSpPr>
            <a:spLocks noGrp="1"/>
          </p:cNvSpPr>
          <p:nvPr>
            <p:ph type="dt" sz="half" idx="10"/>
          </p:nvPr>
        </p:nvSpPr>
        <p:spPr/>
        <p:txBody>
          <a:bodyPr/>
          <a:lstStyle/>
          <a:p>
            <a:pPr algn="ctr"/>
            <a:endParaRPr lang="en-GB" dirty="0"/>
          </a:p>
        </p:txBody>
      </p:sp>
      <p:pic>
        <p:nvPicPr>
          <p:cNvPr id="5" name="Picture 4">
            <a:extLst>
              <a:ext uri="{FF2B5EF4-FFF2-40B4-BE49-F238E27FC236}">
                <a16:creationId xmlns:a16="http://schemas.microsoft.com/office/drawing/2014/main" id="{D1B14BB4-1635-F97F-5575-8114A222850E}"/>
              </a:ext>
            </a:extLst>
          </p:cNvPr>
          <p:cNvPicPr>
            <a:picLocks noChangeAspect="1"/>
          </p:cNvPicPr>
          <p:nvPr/>
        </p:nvPicPr>
        <p:blipFill>
          <a:blip r:embed="rId3"/>
          <a:stretch>
            <a:fillRect/>
          </a:stretch>
        </p:blipFill>
        <p:spPr>
          <a:xfrm>
            <a:off x="463891" y="914400"/>
            <a:ext cx="8216216" cy="5562600"/>
          </a:xfrm>
          <a:prstGeom prst="rect">
            <a:avLst/>
          </a:prstGeom>
        </p:spPr>
      </p:pic>
      <p:pic>
        <p:nvPicPr>
          <p:cNvPr id="7" name="Picture 6">
            <a:extLst>
              <a:ext uri="{FF2B5EF4-FFF2-40B4-BE49-F238E27FC236}">
                <a16:creationId xmlns:a16="http://schemas.microsoft.com/office/drawing/2014/main" id="{84E131AE-A28C-6549-E840-9A8411F3F0B6}"/>
              </a:ext>
            </a:extLst>
          </p:cNvPr>
          <p:cNvPicPr>
            <a:picLocks noChangeAspect="1"/>
          </p:cNvPicPr>
          <p:nvPr/>
        </p:nvPicPr>
        <p:blipFill>
          <a:blip r:embed="rId4"/>
          <a:stretch>
            <a:fillRect/>
          </a:stretch>
        </p:blipFill>
        <p:spPr>
          <a:xfrm>
            <a:off x="167934" y="0"/>
            <a:ext cx="8808131" cy="1005907"/>
          </a:xfrm>
          <a:prstGeom prst="rect">
            <a:avLst/>
          </a:prstGeom>
        </p:spPr>
      </p:pic>
    </p:spTree>
    <p:extLst>
      <p:ext uri="{BB962C8B-B14F-4D97-AF65-F5344CB8AC3E}">
        <p14:creationId xmlns:p14="http://schemas.microsoft.com/office/powerpoint/2010/main" val="17585315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946" name="Picture 2" descr="right_button">
            <a:hlinkClick r:id="" action="ppaction://hlinkshowjump?jump=nextslide"/>
            <a:extLst>
              <a:ext uri="{FF2B5EF4-FFF2-40B4-BE49-F238E27FC236}">
                <a16:creationId xmlns:a16="http://schemas.microsoft.com/office/drawing/2014/main" id="{609B7E69-30CC-CD48-9BB3-143C968BC6C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59788" y="6092825"/>
            <a:ext cx="501650" cy="531813"/>
          </a:xfrm>
          <a:prstGeom prst="rect">
            <a:avLst/>
          </a:prstGeom>
          <a:noFill/>
          <a:extLst>
            <a:ext uri="{909E8E84-426E-40DD-AFC4-6F175D3DCCD1}">
              <a14:hiddenFill xmlns:a14="http://schemas.microsoft.com/office/drawing/2010/main">
                <a:solidFill>
                  <a:srgbClr val="FFFFFF"/>
                </a:solidFill>
              </a14:hiddenFill>
            </a:ext>
          </a:extLst>
        </p:spPr>
      </p:pic>
      <p:pic>
        <p:nvPicPr>
          <p:cNvPr id="82947" name="Picture 3" descr="left_button">
            <a:hlinkClick r:id="" action="ppaction://hlinkshowjump?jump=previousslide"/>
            <a:extLst>
              <a:ext uri="{FF2B5EF4-FFF2-40B4-BE49-F238E27FC236}">
                <a16:creationId xmlns:a16="http://schemas.microsoft.com/office/drawing/2014/main" id="{48C75017-545C-AB40-A4AC-C02B7B8D9A1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388" y="6078538"/>
            <a:ext cx="542925" cy="576262"/>
          </a:xfrm>
          <a:prstGeom prst="rect">
            <a:avLst/>
          </a:prstGeom>
          <a:noFill/>
          <a:extLst>
            <a:ext uri="{909E8E84-426E-40DD-AFC4-6F175D3DCCD1}">
              <a14:hiddenFill xmlns:a14="http://schemas.microsoft.com/office/drawing/2010/main">
                <a:solidFill>
                  <a:srgbClr val="FFFFFF"/>
                </a:solidFill>
              </a14:hiddenFill>
            </a:ext>
          </a:extLst>
        </p:spPr>
      </p:pic>
      <p:sp>
        <p:nvSpPr>
          <p:cNvPr id="82948" name="Rectangle 4">
            <a:extLst>
              <a:ext uri="{FF2B5EF4-FFF2-40B4-BE49-F238E27FC236}">
                <a16:creationId xmlns:a16="http://schemas.microsoft.com/office/drawing/2014/main" id="{B8D22314-0759-7444-9045-15503C442DF9}"/>
              </a:ext>
            </a:extLst>
          </p:cNvPr>
          <p:cNvSpPr>
            <a:spLocks noGrp="1" noChangeArrowheads="1"/>
          </p:cNvSpPr>
          <p:nvPr>
            <p:ph type="title" idx="4294967295"/>
          </p:nvPr>
        </p:nvSpPr>
        <p:spPr>
          <a:xfrm>
            <a:off x="422275" y="-228600"/>
            <a:ext cx="8229600" cy="1399032"/>
          </a:xfrm>
        </p:spPr>
        <p:txBody>
          <a:bodyPr/>
          <a:lstStyle/>
          <a:p>
            <a:r>
              <a:rPr lang="en-GB" altLang="en-US" dirty="0"/>
              <a:t>Pythagorean triples</a:t>
            </a:r>
          </a:p>
        </p:txBody>
      </p:sp>
      <p:sp>
        <p:nvSpPr>
          <p:cNvPr id="82956" name="Text Box 12">
            <a:extLst>
              <a:ext uri="{FF2B5EF4-FFF2-40B4-BE49-F238E27FC236}">
                <a16:creationId xmlns:a16="http://schemas.microsoft.com/office/drawing/2014/main" id="{63F9574D-FF65-0E4A-9233-E8047E584AF3}"/>
              </a:ext>
            </a:extLst>
          </p:cNvPr>
          <p:cNvSpPr txBox="1">
            <a:spLocks noChangeArrowheads="1"/>
          </p:cNvSpPr>
          <p:nvPr/>
        </p:nvSpPr>
        <p:spPr bwMode="auto">
          <a:xfrm>
            <a:off x="465138" y="4833938"/>
            <a:ext cx="821055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GB" altLang="en-US" sz="2400" dirty="0"/>
              <a:t>Ancient Egyptians used the fact that a triangle with sides of length 3, 4 and 5 contained a right-angle to mark out field boundaries and for building.</a:t>
            </a:r>
          </a:p>
        </p:txBody>
      </p:sp>
      <p:pic>
        <p:nvPicPr>
          <p:cNvPr id="82966" name="Picture 22" descr="egyptians">
            <a:extLst>
              <a:ext uri="{FF2B5EF4-FFF2-40B4-BE49-F238E27FC236}">
                <a16:creationId xmlns:a16="http://schemas.microsoft.com/office/drawing/2014/main" id="{361B47A7-0C85-7849-A7B2-B505B0F5F10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3238" y="981075"/>
            <a:ext cx="8135937" cy="377190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06378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9634" name="Picture 2" descr="right_button">
            <a:hlinkClick r:id="" action="ppaction://hlinkshowjump?jump=nextslide"/>
            <a:extLst>
              <a:ext uri="{FF2B5EF4-FFF2-40B4-BE49-F238E27FC236}">
                <a16:creationId xmlns:a16="http://schemas.microsoft.com/office/drawing/2014/main" id="{9DBDD37D-EEB5-5348-BA74-FC6BC303F39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59788" y="6092825"/>
            <a:ext cx="501650" cy="531813"/>
          </a:xfrm>
          <a:prstGeom prst="rect">
            <a:avLst/>
          </a:prstGeom>
          <a:noFill/>
          <a:extLst>
            <a:ext uri="{909E8E84-426E-40DD-AFC4-6F175D3DCCD1}">
              <a14:hiddenFill xmlns:a14="http://schemas.microsoft.com/office/drawing/2010/main">
                <a:solidFill>
                  <a:srgbClr val="FFFFFF"/>
                </a:solidFill>
              </a14:hiddenFill>
            </a:ext>
          </a:extLst>
        </p:spPr>
      </p:pic>
      <p:pic>
        <p:nvPicPr>
          <p:cNvPr id="69635" name="Picture 3" descr="left_button">
            <a:hlinkClick r:id="" action="ppaction://hlinkshowjump?jump=previousslide"/>
            <a:extLst>
              <a:ext uri="{FF2B5EF4-FFF2-40B4-BE49-F238E27FC236}">
                <a16:creationId xmlns:a16="http://schemas.microsoft.com/office/drawing/2014/main" id="{61DDD7D4-A98D-B948-8FA7-01F64EDF58E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388" y="6078538"/>
            <a:ext cx="542925" cy="576262"/>
          </a:xfrm>
          <a:prstGeom prst="rect">
            <a:avLst/>
          </a:prstGeom>
          <a:noFill/>
          <a:extLst>
            <a:ext uri="{909E8E84-426E-40DD-AFC4-6F175D3DCCD1}">
              <a14:hiddenFill xmlns:a14="http://schemas.microsoft.com/office/drawing/2010/main">
                <a:solidFill>
                  <a:srgbClr val="FFFFFF"/>
                </a:solidFill>
              </a14:hiddenFill>
            </a:ext>
          </a:extLst>
        </p:spPr>
      </p:pic>
      <p:sp>
        <p:nvSpPr>
          <p:cNvPr id="69636" name="Rectangle 4">
            <a:extLst>
              <a:ext uri="{FF2B5EF4-FFF2-40B4-BE49-F238E27FC236}">
                <a16:creationId xmlns:a16="http://schemas.microsoft.com/office/drawing/2014/main" id="{F603C099-D6D5-0840-B734-FD5CFC147BC8}"/>
              </a:ext>
            </a:extLst>
          </p:cNvPr>
          <p:cNvSpPr>
            <a:spLocks noGrp="1" noChangeArrowheads="1"/>
          </p:cNvSpPr>
          <p:nvPr>
            <p:ph type="title" idx="4294967295"/>
          </p:nvPr>
        </p:nvSpPr>
        <p:spPr>
          <a:xfrm>
            <a:off x="504031" y="-176435"/>
            <a:ext cx="8229600" cy="1399032"/>
          </a:xfrm>
        </p:spPr>
        <p:txBody>
          <a:bodyPr/>
          <a:lstStyle/>
          <a:p>
            <a:r>
              <a:rPr lang="en-GB" altLang="en-US" dirty="0"/>
              <a:t>Pythagorean triples</a:t>
            </a:r>
          </a:p>
        </p:txBody>
      </p:sp>
      <p:sp>
        <p:nvSpPr>
          <p:cNvPr id="69637" name="Text Box 5">
            <a:extLst>
              <a:ext uri="{FF2B5EF4-FFF2-40B4-BE49-F238E27FC236}">
                <a16:creationId xmlns:a16="http://schemas.microsoft.com/office/drawing/2014/main" id="{0E866788-09D0-E145-999C-8DD1F304FF37}"/>
              </a:ext>
            </a:extLst>
          </p:cNvPr>
          <p:cNvSpPr txBox="1">
            <a:spLocks noChangeArrowheads="1"/>
          </p:cNvSpPr>
          <p:nvPr/>
        </p:nvSpPr>
        <p:spPr bwMode="auto">
          <a:xfrm>
            <a:off x="2222500" y="1098550"/>
            <a:ext cx="4697413" cy="369332"/>
          </a:xfrm>
          <a:prstGeom prst="rect">
            <a:avLst/>
          </a:prstGeom>
          <a:solidFill>
            <a:srgbClr val="FFFFCC"/>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GB" altLang="en-US" dirty="0">
                <a:solidFill>
                  <a:schemeClr val="bg1"/>
                </a:solidFill>
              </a:rPr>
              <a:t>How many of these did you find?</a:t>
            </a:r>
          </a:p>
        </p:txBody>
      </p:sp>
      <p:sp>
        <p:nvSpPr>
          <p:cNvPr id="69639" name="Text Box 7">
            <a:extLst>
              <a:ext uri="{FF2B5EF4-FFF2-40B4-BE49-F238E27FC236}">
                <a16:creationId xmlns:a16="http://schemas.microsoft.com/office/drawing/2014/main" id="{28E61329-B139-3F4A-91A4-66909B5CF07A}"/>
              </a:ext>
            </a:extLst>
          </p:cNvPr>
          <p:cNvSpPr txBox="1">
            <a:spLocks noChangeArrowheads="1"/>
          </p:cNvSpPr>
          <p:nvPr/>
        </p:nvSpPr>
        <p:spPr bwMode="auto">
          <a:xfrm>
            <a:off x="407988" y="1700213"/>
            <a:ext cx="17256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a:t>9 + 16 = 25</a:t>
            </a:r>
          </a:p>
        </p:txBody>
      </p:sp>
      <p:sp>
        <p:nvSpPr>
          <p:cNvPr id="69640" name="Line 8">
            <a:extLst>
              <a:ext uri="{FF2B5EF4-FFF2-40B4-BE49-F238E27FC236}">
                <a16:creationId xmlns:a16="http://schemas.microsoft.com/office/drawing/2014/main" id="{56E4FF86-C950-8644-B3ED-75384CD075EB}"/>
              </a:ext>
            </a:extLst>
          </p:cNvPr>
          <p:cNvSpPr>
            <a:spLocks noChangeShapeType="1"/>
          </p:cNvSpPr>
          <p:nvPr/>
        </p:nvSpPr>
        <p:spPr bwMode="auto">
          <a:xfrm>
            <a:off x="2981325" y="1930400"/>
            <a:ext cx="5207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69641" name="Text Box 9">
            <a:extLst>
              <a:ext uri="{FF2B5EF4-FFF2-40B4-BE49-F238E27FC236}">
                <a16:creationId xmlns:a16="http://schemas.microsoft.com/office/drawing/2014/main" id="{A9934DF5-6BB1-6F41-91B5-8457C4D22C90}"/>
              </a:ext>
            </a:extLst>
          </p:cNvPr>
          <p:cNvSpPr txBox="1">
            <a:spLocks noChangeArrowheads="1"/>
          </p:cNvSpPr>
          <p:nvPr/>
        </p:nvSpPr>
        <p:spPr bwMode="auto">
          <a:xfrm>
            <a:off x="3671888" y="1701800"/>
            <a:ext cx="17240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a:t>3</a:t>
            </a:r>
            <a:r>
              <a:rPr lang="en-GB" altLang="en-US" baseline="30000"/>
              <a:t>2</a:t>
            </a:r>
            <a:r>
              <a:rPr lang="en-GB" altLang="en-US"/>
              <a:t> + 4</a:t>
            </a:r>
            <a:r>
              <a:rPr lang="en-GB" altLang="en-US" baseline="30000"/>
              <a:t>2</a:t>
            </a:r>
            <a:r>
              <a:rPr lang="en-GB" altLang="en-US"/>
              <a:t> = 5</a:t>
            </a:r>
            <a:r>
              <a:rPr lang="en-GB" altLang="en-US" baseline="30000"/>
              <a:t>2</a:t>
            </a:r>
          </a:p>
        </p:txBody>
      </p:sp>
      <p:sp>
        <p:nvSpPr>
          <p:cNvPr id="69642" name="Line 10">
            <a:extLst>
              <a:ext uri="{FF2B5EF4-FFF2-40B4-BE49-F238E27FC236}">
                <a16:creationId xmlns:a16="http://schemas.microsoft.com/office/drawing/2014/main" id="{51255A22-0E91-9646-BA73-11EB6918E4A9}"/>
              </a:ext>
            </a:extLst>
          </p:cNvPr>
          <p:cNvSpPr>
            <a:spLocks noChangeShapeType="1"/>
          </p:cNvSpPr>
          <p:nvPr/>
        </p:nvSpPr>
        <p:spPr bwMode="auto">
          <a:xfrm>
            <a:off x="6075363" y="1930400"/>
            <a:ext cx="5207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69643" name="Text Box 11">
            <a:extLst>
              <a:ext uri="{FF2B5EF4-FFF2-40B4-BE49-F238E27FC236}">
                <a16:creationId xmlns:a16="http://schemas.microsoft.com/office/drawing/2014/main" id="{B0BD2C2D-89DB-2A47-A2C5-4F7A96B82048}"/>
              </a:ext>
            </a:extLst>
          </p:cNvPr>
          <p:cNvSpPr txBox="1">
            <a:spLocks noChangeArrowheads="1"/>
          </p:cNvSpPr>
          <p:nvPr/>
        </p:nvSpPr>
        <p:spPr bwMode="auto">
          <a:xfrm>
            <a:off x="6765925" y="1701800"/>
            <a:ext cx="10302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a:t>3, 4, 5</a:t>
            </a:r>
            <a:endParaRPr lang="en-GB" altLang="en-US" baseline="30000"/>
          </a:p>
        </p:txBody>
      </p:sp>
      <p:sp>
        <p:nvSpPr>
          <p:cNvPr id="69644" name="Text Box 12">
            <a:extLst>
              <a:ext uri="{FF2B5EF4-FFF2-40B4-BE49-F238E27FC236}">
                <a16:creationId xmlns:a16="http://schemas.microsoft.com/office/drawing/2014/main" id="{04FB49A3-FE9A-F143-A735-9DBECD0BC032}"/>
              </a:ext>
            </a:extLst>
          </p:cNvPr>
          <p:cNvSpPr txBox="1">
            <a:spLocks noChangeArrowheads="1"/>
          </p:cNvSpPr>
          <p:nvPr/>
        </p:nvSpPr>
        <p:spPr bwMode="auto">
          <a:xfrm>
            <a:off x="407988" y="2251075"/>
            <a:ext cx="20653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a:t>36 + 64 = 100</a:t>
            </a:r>
          </a:p>
        </p:txBody>
      </p:sp>
      <p:sp>
        <p:nvSpPr>
          <p:cNvPr id="69645" name="Line 13">
            <a:extLst>
              <a:ext uri="{FF2B5EF4-FFF2-40B4-BE49-F238E27FC236}">
                <a16:creationId xmlns:a16="http://schemas.microsoft.com/office/drawing/2014/main" id="{7F6B5ABC-C9F2-BD4B-AC80-BD076D2B3946}"/>
              </a:ext>
            </a:extLst>
          </p:cNvPr>
          <p:cNvSpPr>
            <a:spLocks noChangeShapeType="1"/>
          </p:cNvSpPr>
          <p:nvPr/>
        </p:nvSpPr>
        <p:spPr bwMode="auto">
          <a:xfrm>
            <a:off x="2981325" y="2481263"/>
            <a:ext cx="5207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69646" name="Text Box 14">
            <a:extLst>
              <a:ext uri="{FF2B5EF4-FFF2-40B4-BE49-F238E27FC236}">
                <a16:creationId xmlns:a16="http://schemas.microsoft.com/office/drawing/2014/main" id="{29423FE6-EC06-F344-93E0-AF0C0AEB91E8}"/>
              </a:ext>
            </a:extLst>
          </p:cNvPr>
          <p:cNvSpPr txBox="1">
            <a:spLocks noChangeArrowheads="1"/>
          </p:cNvSpPr>
          <p:nvPr/>
        </p:nvSpPr>
        <p:spPr bwMode="auto">
          <a:xfrm>
            <a:off x="3671888" y="2252663"/>
            <a:ext cx="18938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a:t>6</a:t>
            </a:r>
            <a:r>
              <a:rPr lang="en-GB" altLang="en-US" baseline="30000"/>
              <a:t>2</a:t>
            </a:r>
            <a:r>
              <a:rPr lang="en-GB" altLang="en-US"/>
              <a:t> + 8</a:t>
            </a:r>
            <a:r>
              <a:rPr lang="en-GB" altLang="en-US" baseline="30000"/>
              <a:t>2</a:t>
            </a:r>
            <a:r>
              <a:rPr lang="en-GB" altLang="en-US"/>
              <a:t> = 10</a:t>
            </a:r>
            <a:r>
              <a:rPr lang="en-GB" altLang="en-US" baseline="30000"/>
              <a:t>2</a:t>
            </a:r>
          </a:p>
        </p:txBody>
      </p:sp>
      <p:sp>
        <p:nvSpPr>
          <p:cNvPr id="69647" name="Line 15">
            <a:extLst>
              <a:ext uri="{FF2B5EF4-FFF2-40B4-BE49-F238E27FC236}">
                <a16:creationId xmlns:a16="http://schemas.microsoft.com/office/drawing/2014/main" id="{133C92E7-9747-534A-8877-1CD3A33C4669}"/>
              </a:ext>
            </a:extLst>
          </p:cNvPr>
          <p:cNvSpPr>
            <a:spLocks noChangeShapeType="1"/>
          </p:cNvSpPr>
          <p:nvPr/>
        </p:nvSpPr>
        <p:spPr bwMode="auto">
          <a:xfrm>
            <a:off x="6075363" y="2481263"/>
            <a:ext cx="5207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69648" name="Text Box 16">
            <a:extLst>
              <a:ext uri="{FF2B5EF4-FFF2-40B4-BE49-F238E27FC236}">
                <a16:creationId xmlns:a16="http://schemas.microsoft.com/office/drawing/2014/main" id="{42166256-1EA2-2949-B802-8A1CB846863F}"/>
              </a:ext>
            </a:extLst>
          </p:cNvPr>
          <p:cNvSpPr txBox="1">
            <a:spLocks noChangeArrowheads="1"/>
          </p:cNvSpPr>
          <p:nvPr/>
        </p:nvSpPr>
        <p:spPr bwMode="auto">
          <a:xfrm>
            <a:off x="6765925" y="2252663"/>
            <a:ext cx="1200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a:t>6, 8, 10</a:t>
            </a:r>
            <a:endParaRPr lang="en-GB" altLang="en-US" baseline="30000"/>
          </a:p>
        </p:txBody>
      </p:sp>
      <p:sp>
        <p:nvSpPr>
          <p:cNvPr id="69649" name="Text Box 17">
            <a:extLst>
              <a:ext uri="{FF2B5EF4-FFF2-40B4-BE49-F238E27FC236}">
                <a16:creationId xmlns:a16="http://schemas.microsoft.com/office/drawing/2014/main" id="{A78F09D1-99A2-8E4D-8C1D-7EE33883871E}"/>
              </a:ext>
            </a:extLst>
          </p:cNvPr>
          <p:cNvSpPr txBox="1">
            <a:spLocks noChangeArrowheads="1"/>
          </p:cNvSpPr>
          <p:nvPr/>
        </p:nvSpPr>
        <p:spPr bwMode="auto">
          <a:xfrm>
            <a:off x="407988" y="2803525"/>
            <a:ext cx="223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a:t>25 + 144 = 169</a:t>
            </a:r>
          </a:p>
        </p:txBody>
      </p:sp>
      <p:sp>
        <p:nvSpPr>
          <p:cNvPr id="69650" name="Line 18">
            <a:extLst>
              <a:ext uri="{FF2B5EF4-FFF2-40B4-BE49-F238E27FC236}">
                <a16:creationId xmlns:a16="http://schemas.microsoft.com/office/drawing/2014/main" id="{6DC5F5E0-46FB-4249-9E4C-1386CCDE2A8E}"/>
              </a:ext>
            </a:extLst>
          </p:cNvPr>
          <p:cNvSpPr>
            <a:spLocks noChangeShapeType="1"/>
          </p:cNvSpPr>
          <p:nvPr/>
        </p:nvSpPr>
        <p:spPr bwMode="auto">
          <a:xfrm>
            <a:off x="2981325" y="3033713"/>
            <a:ext cx="5207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69651" name="Text Box 19">
            <a:extLst>
              <a:ext uri="{FF2B5EF4-FFF2-40B4-BE49-F238E27FC236}">
                <a16:creationId xmlns:a16="http://schemas.microsoft.com/office/drawing/2014/main" id="{F2079409-44C3-5041-A249-9E6DE51324E1}"/>
              </a:ext>
            </a:extLst>
          </p:cNvPr>
          <p:cNvSpPr txBox="1">
            <a:spLocks noChangeArrowheads="1"/>
          </p:cNvSpPr>
          <p:nvPr/>
        </p:nvSpPr>
        <p:spPr bwMode="auto">
          <a:xfrm>
            <a:off x="3671888" y="2805113"/>
            <a:ext cx="206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a:t>5</a:t>
            </a:r>
            <a:r>
              <a:rPr lang="en-GB" altLang="en-US" baseline="30000"/>
              <a:t>2</a:t>
            </a:r>
            <a:r>
              <a:rPr lang="en-GB" altLang="en-US"/>
              <a:t> + 12</a:t>
            </a:r>
            <a:r>
              <a:rPr lang="en-GB" altLang="en-US" baseline="30000"/>
              <a:t>2</a:t>
            </a:r>
            <a:r>
              <a:rPr lang="en-GB" altLang="en-US"/>
              <a:t> = 13</a:t>
            </a:r>
            <a:r>
              <a:rPr lang="en-GB" altLang="en-US" baseline="30000"/>
              <a:t>2</a:t>
            </a:r>
          </a:p>
        </p:txBody>
      </p:sp>
      <p:sp>
        <p:nvSpPr>
          <p:cNvPr id="69652" name="Line 20">
            <a:extLst>
              <a:ext uri="{FF2B5EF4-FFF2-40B4-BE49-F238E27FC236}">
                <a16:creationId xmlns:a16="http://schemas.microsoft.com/office/drawing/2014/main" id="{444E1CD9-9121-1F46-8D5F-49371A1615C9}"/>
              </a:ext>
            </a:extLst>
          </p:cNvPr>
          <p:cNvSpPr>
            <a:spLocks noChangeShapeType="1"/>
          </p:cNvSpPr>
          <p:nvPr/>
        </p:nvSpPr>
        <p:spPr bwMode="auto">
          <a:xfrm>
            <a:off x="6075363" y="3033713"/>
            <a:ext cx="5207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69653" name="Text Box 21">
            <a:extLst>
              <a:ext uri="{FF2B5EF4-FFF2-40B4-BE49-F238E27FC236}">
                <a16:creationId xmlns:a16="http://schemas.microsoft.com/office/drawing/2014/main" id="{FB58B50E-A9DB-D342-8AEF-22B2654C3742}"/>
              </a:ext>
            </a:extLst>
          </p:cNvPr>
          <p:cNvSpPr txBox="1">
            <a:spLocks noChangeArrowheads="1"/>
          </p:cNvSpPr>
          <p:nvPr/>
        </p:nvSpPr>
        <p:spPr bwMode="auto">
          <a:xfrm>
            <a:off x="6765925" y="2805113"/>
            <a:ext cx="1370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a:t>5, 12, 13</a:t>
            </a:r>
            <a:endParaRPr lang="en-GB" altLang="en-US" baseline="30000"/>
          </a:p>
        </p:txBody>
      </p:sp>
      <p:sp>
        <p:nvSpPr>
          <p:cNvPr id="69654" name="Text Box 22">
            <a:extLst>
              <a:ext uri="{FF2B5EF4-FFF2-40B4-BE49-F238E27FC236}">
                <a16:creationId xmlns:a16="http://schemas.microsoft.com/office/drawing/2014/main" id="{6F431AB1-0EC5-F545-8BD9-D0CA019F7369}"/>
              </a:ext>
            </a:extLst>
          </p:cNvPr>
          <p:cNvSpPr txBox="1">
            <a:spLocks noChangeArrowheads="1"/>
          </p:cNvSpPr>
          <p:nvPr/>
        </p:nvSpPr>
        <p:spPr bwMode="auto">
          <a:xfrm>
            <a:off x="407988" y="3355975"/>
            <a:ext cx="223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a:t>81 + 144 = 225</a:t>
            </a:r>
          </a:p>
        </p:txBody>
      </p:sp>
      <p:sp>
        <p:nvSpPr>
          <p:cNvPr id="69655" name="Line 23">
            <a:extLst>
              <a:ext uri="{FF2B5EF4-FFF2-40B4-BE49-F238E27FC236}">
                <a16:creationId xmlns:a16="http://schemas.microsoft.com/office/drawing/2014/main" id="{4FBBFB25-8103-AE45-94F3-346E47C42163}"/>
              </a:ext>
            </a:extLst>
          </p:cNvPr>
          <p:cNvSpPr>
            <a:spLocks noChangeShapeType="1"/>
          </p:cNvSpPr>
          <p:nvPr/>
        </p:nvSpPr>
        <p:spPr bwMode="auto">
          <a:xfrm>
            <a:off x="2981325" y="3586163"/>
            <a:ext cx="5207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69656" name="Text Box 24">
            <a:extLst>
              <a:ext uri="{FF2B5EF4-FFF2-40B4-BE49-F238E27FC236}">
                <a16:creationId xmlns:a16="http://schemas.microsoft.com/office/drawing/2014/main" id="{5C8E7A9C-47EF-0646-A871-2EB15219A6F7}"/>
              </a:ext>
            </a:extLst>
          </p:cNvPr>
          <p:cNvSpPr txBox="1">
            <a:spLocks noChangeArrowheads="1"/>
          </p:cNvSpPr>
          <p:nvPr/>
        </p:nvSpPr>
        <p:spPr bwMode="auto">
          <a:xfrm>
            <a:off x="3671888" y="3357563"/>
            <a:ext cx="206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a:t>9</a:t>
            </a:r>
            <a:r>
              <a:rPr lang="en-GB" altLang="en-US" baseline="30000"/>
              <a:t>2</a:t>
            </a:r>
            <a:r>
              <a:rPr lang="en-GB" altLang="en-US"/>
              <a:t> + 12</a:t>
            </a:r>
            <a:r>
              <a:rPr lang="en-GB" altLang="en-US" baseline="30000"/>
              <a:t>2</a:t>
            </a:r>
            <a:r>
              <a:rPr lang="en-GB" altLang="en-US"/>
              <a:t> = 15</a:t>
            </a:r>
            <a:r>
              <a:rPr lang="en-GB" altLang="en-US" baseline="30000"/>
              <a:t>2</a:t>
            </a:r>
          </a:p>
        </p:txBody>
      </p:sp>
      <p:sp>
        <p:nvSpPr>
          <p:cNvPr id="69657" name="Line 25">
            <a:extLst>
              <a:ext uri="{FF2B5EF4-FFF2-40B4-BE49-F238E27FC236}">
                <a16:creationId xmlns:a16="http://schemas.microsoft.com/office/drawing/2014/main" id="{7AEEA3B4-823E-994F-90E2-10E15F2D8637}"/>
              </a:ext>
            </a:extLst>
          </p:cNvPr>
          <p:cNvSpPr>
            <a:spLocks noChangeShapeType="1"/>
          </p:cNvSpPr>
          <p:nvPr/>
        </p:nvSpPr>
        <p:spPr bwMode="auto">
          <a:xfrm>
            <a:off x="6075363" y="3586163"/>
            <a:ext cx="5207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69658" name="Text Box 26">
            <a:extLst>
              <a:ext uri="{FF2B5EF4-FFF2-40B4-BE49-F238E27FC236}">
                <a16:creationId xmlns:a16="http://schemas.microsoft.com/office/drawing/2014/main" id="{78BCCC01-1980-E849-A36C-74C53D0FD600}"/>
              </a:ext>
            </a:extLst>
          </p:cNvPr>
          <p:cNvSpPr txBox="1">
            <a:spLocks noChangeArrowheads="1"/>
          </p:cNvSpPr>
          <p:nvPr/>
        </p:nvSpPr>
        <p:spPr bwMode="auto">
          <a:xfrm>
            <a:off x="6765925" y="3357563"/>
            <a:ext cx="1285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a:t>9,12, 15</a:t>
            </a:r>
            <a:endParaRPr lang="en-GB" altLang="en-US" baseline="30000"/>
          </a:p>
        </p:txBody>
      </p:sp>
      <p:sp>
        <p:nvSpPr>
          <p:cNvPr id="69659" name="Text Box 27">
            <a:extLst>
              <a:ext uri="{FF2B5EF4-FFF2-40B4-BE49-F238E27FC236}">
                <a16:creationId xmlns:a16="http://schemas.microsoft.com/office/drawing/2014/main" id="{E3A4F150-0C1F-BF4E-9EE0-E0C45FCEAA68}"/>
              </a:ext>
            </a:extLst>
          </p:cNvPr>
          <p:cNvSpPr txBox="1">
            <a:spLocks noChangeArrowheads="1"/>
          </p:cNvSpPr>
          <p:nvPr/>
        </p:nvSpPr>
        <p:spPr bwMode="auto">
          <a:xfrm>
            <a:off x="407988" y="3908425"/>
            <a:ext cx="223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a:t>64 + 225 = 289</a:t>
            </a:r>
          </a:p>
        </p:txBody>
      </p:sp>
      <p:sp>
        <p:nvSpPr>
          <p:cNvPr id="69660" name="Line 28">
            <a:extLst>
              <a:ext uri="{FF2B5EF4-FFF2-40B4-BE49-F238E27FC236}">
                <a16:creationId xmlns:a16="http://schemas.microsoft.com/office/drawing/2014/main" id="{85430AB2-EDCE-6340-BFF7-7C1D0A261425}"/>
              </a:ext>
            </a:extLst>
          </p:cNvPr>
          <p:cNvSpPr>
            <a:spLocks noChangeShapeType="1"/>
          </p:cNvSpPr>
          <p:nvPr/>
        </p:nvSpPr>
        <p:spPr bwMode="auto">
          <a:xfrm>
            <a:off x="2981325" y="4138613"/>
            <a:ext cx="5207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69661" name="Text Box 29">
            <a:extLst>
              <a:ext uri="{FF2B5EF4-FFF2-40B4-BE49-F238E27FC236}">
                <a16:creationId xmlns:a16="http://schemas.microsoft.com/office/drawing/2014/main" id="{CED1CFCA-FB31-1149-9A4B-E493FF9A0FE9}"/>
              </a:ext>
            </a:extLst>
          </p:cNvPr>
          <p:cNvSpPr txBox="1">
            <a:spLocks noChangeArrowheads="1"/>
          </p:cNvSpPr>
          <p:nvPr/>
        </p:nvSpPr>
        <p:spPr bwMode="auto">
          <a:xfrm>
            <a:off x="3671888" y="3910013"/>
            <a:ext cx="206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a:t>8</a:t>
            </a:r>
            <a:r>
              <a:rPr lang="en-GB" altLang="en-US" baseline="30000"/>
              <a:t>2</a:t>
            </a:r>
            <a:r>
              <a:rPr lang="en-GB" altLang="en-US"/>
              <a:t> + 15</a:t>
            </a:r>
            <a:r>
              <a:rPr lang="en-GB" altLang="en-US" baseline="30000"/>
              <a:t>2</a:t>
            </a:r>
            <a:r>
              <a:rPr lang="en-GB" altLang="en-US"/>
              <a:t> = 17</a:t>
            </a:r>
            <a:r>
              <a:rPr lang="en-GB" altLang="en-US" baseline="30000"/>
              <a:t>2</a:t>
            </a:r>
          </a:p>
        </p:txBody>
      </p:sp>
      <p:sp>
        <p:nvSpPr>
          <p:cNvPr id="69662" name="Line 30">
            <a:extLst>
              <a:ext uri="{FF2B5EF4-FFF2-40B4-BE49-F238E27FC236}">
                <a16:creationId xmlns:a16="http://schemas.microsoft.com/office/drawing/2014/main" id="{44E6036F-8788-CB44-BF7E-5C43E69C3EE9}"/>
              </a:ext>
            </a:extLst>
          </p:cNvPr>
          <p:cNvSpPr>
            <a:spLocks noChangeShapeType="1"/>
          </p:cNvSpPr>
          <p:nvPr/>
        </p:nvSpPr>
        <p:spPr bwMode="auto">
          <a:xfrm>
            <a:off x="6075363" y="4138613"/>
            <a:ext cx="5207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69663" name="Text Box 31">
            <a:extLst>
              <a:ext uri="{FF2B5EF4-FFF2-40B4-BE49-F238E27FC236}">
                <a16:creationId xmlns:a16="http://schemas.microsoft.com/office/drawing/2014/main" id="{3947FCD9-D529-7640-BDFA-6915A5506B80}"/>
              </a:ext>
            </a:extLst>
          </p:cNvPr>
          <p:cNvSpPr txBox="1">
            <a:spLocks noChangeArrowheads="1"/>
          </p:cNvSpPr>
          <p:nvPr/>
        </p:nvSpPr>
        <p:spPr bwMode="auto">
          <a:xfrm>
            <a:off x="6765925" y="3910013"/>
            <a:ext cx="1370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a:t>8, 15, 17</a:t>
            </a:r>
            <a:endParaRPr lang="en-GB" altLang="en-US" baseline="30000"/>
          </a:p>
        </p:txBody>
      </p:sp>
      <p:sp>
        <p:nvSpPr>
          <p:cNvPr id="69664" name="Text Box 32">
            <a:extLst>
              <a:ext uri="{FF2B5EF4-FFF2-40B4-BE49-F238E27FC236}">
                <a16:creationId xmlns:a16="http://schemas.microsoft.com/office/drawing/2014/main" id="{00C41DF3-E672-944C-AC2E-F63149866A08}"/>
              </a:ext>
            </a:extLst>
          </p:cNvPr>
          <p:cNvSpPr txBox="1">
            <a:spLocks noChangeArrowheads="1"/>
          </p:cNvSpPr>
          <p:nvPr/>
        </p:nvSpPr>
        <p:spPr bwMode="auto">
          <a:xfrm>
            <a:off x="407988" y="4460875"/>
            <a:ext cx="24050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a:t>144 + 256 = 400</a:t>
            </a:r>
          </a:p>
        </p:txBody>
      </p:sp>
      <p:sp>
        <p:nvSpPr>
          <p:cNvPr id="69665" name="Line 33">
            <a:extLst>
              <a:ext uri="{FF2B5EF4-FFF2-40B4-BE49-F238E27FC236}">
                <a16:creationId xmlns:a16="http://schemas.microsoft.com/office/drawing/2014/main" id="{3FA14D68-14B1-BA44-BA75-1953E9A63463}"/>
              </a:ext>
            </a:extLst>
          </p:cNvPr>
          <p:cNvSpPr>
            <a:spLocks noChangeShapeType="1"/>
          </p:cNvSpPr>
          <p:nvPr/>
        </p:nvSpPr>
        <p:spPr bwMode="auto">
          <a:xfrm>
            <a:off x="2981325" y="4691063"/>
            <a:ext cx="5207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69666" name="Text Box 34">
            <a:extLst>
              <a:ext uri="{FF2B5EF4-FFF2-40B4-BE49-F238E27FC236}">
                <a16:creationId xmlns:a16="http://schemas.microsoft.com/office/drawing/2014/main" id="{98857149-3B7F-3547-A631-E98B4B3B2AF4}"/>
              </a:ext>
            </a:extLst>
          </p:cNvPr>
          <p:cNvSpPr txBox="1">
            <a:spLocks noChangeArrowheads="1"/>
          </p:cNvSpPr>
          <p:nvPr/>
        </p:nvSpPr>
        <p:spPr bwMode="auto">
          <a:xfrm>
            <a:off x="3671888" y="4462463"/>
            <a:ext cx="22336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a:t>12</a:t>
            </a:r>
            <a:r>
              <a:rPr lang="en-GB" altLang="en-US" baseline="30000"/>
              <a:t>2</a:t>
            </a:r>
            <a:r>
              <a:rPr lang="en-GB" altLang="en-US"/>
              <a:t> + 16</a:t>
            </a:r>
            <a:r>
              <a:rPr lang="en-GB" altLang="en-US" baseline="30000"/>
              <a:t>2</a:t>
            </a:r>
            <a:r>
              <a:rPr lang="en-GB" altLang="en-US"/>
              <a:t> = 20</a:t>
            </a:r>
            <a:r>
              <a:rPr lang="en-GB" altLang="en-US" baseline="30000"/>
              <a:t>2</a:t>
            </a:r>
          </a:p>
        </p:txBody>
      </p:sp>
      <p:sp>
        <p:nvSpPr>
          <p:cNvPr id="69667" name="Line 35">
            <a:extLst>
              <a:ext uri="{FF2B5EF4-FFF2-40B4-BE49-F238E27FC236}">
                <a16:creationId xmlns:a16="http://schemas.microsoft.com/office/drawing/2014/main" id="{7B12ADC8-7ABE-3B49-9D37-C336DF8E3E51}"/>
              </a:ext>
            </a:extLst>
          </p:cNvPr>
          <p:cNvSpPr>
            <a:spLocks noChangeShapeType="1"/>
          </p:cNvSpPr>
          <p:nvPr/>
        </p:nvSpPr>
        <p:spPr bwMode="auto">
          <a:xfrm>
            <a:off x="6075363" y="4691063"/>
            <a:ext cx="5207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69668" name="Text Box 36">
            <a:extLst>
              <a:ext uri="{FF2B5EF4-FFF2-40B4-BE49-F238E27FC236}">
                <a16:creationId xmlns:a16="http://schemas.microsoft.com/office/drawing/2014/main" id="{A1FD7FA3-63F0-1E4D-911C-95923398811B}"/>
              </a:ext>
            </a:extLst>
          </p:cNvPr>
          <p:cNvSpPr txBox="1">
            <a:spLocks noChangeArrowheads="1"/>
          </p:cNvSpPr>
          <p:nvPr/>
        </p:nvSpPr>
        <p:spPr bwMode="auto">
          <a:xfrm>
            <a:off x="6765925" y="4462463"/>
            <a:ext cx="1539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a:t>12, 16, 20</a:t>
            </a:r>
            <a:endParaRPr lang="en-GB" altLang="en-US" baseline="30000"/>
          </a:p>
        </p:txBody>
      </p:sp>
      <p:sp>
        <p:nvSpPr>
          <p:cNvPr id="69669" name="Text Box 37">
            <a:extLst>
              <a:ext uri="{FF2B5EF4-FFF2-40B4-BE49-F238E27FC236}">
                <a16:creationId xmlns:a16="http://schemas.microsoft.com/office/drawing/2014/main" id="{8287F33D-F90F-7043-AC13-F360E160AFE2}"/>
              </a:ext>
            </a:extLst>
          </p:cNvPr>
          <p:cNvSpPr txBox="1">
            <a:spLocks noChangeArrowheads="1"/>
          </p:cNvSpPr>
          <p:nvPr/>
        </p:nvSpPr>
        <p:spPr bwMode="auto">
          <a:xfrm>
            <a:off x="174626" y="5012680"/>
            <a:ext cx="469231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sz="2400" dirty="0"/>
              <a:t>The Pythagorean triples 3, 4, 5;</a:t>
            </a:r>
          </a:p>
        </p:txBody>
      </p:sp>
      <p:sp>
        <p:nvSpPr>
          <p:cNvPr id="69670" name="Oval 38">
            <a:extLst>
              <a:ext uri="{FF2B5EF4-FFF2-40B4-BE49-F238E27FC236}">
                <a16:creationId xmlns:a16="http://schemas.microsoft.com/office/drawing/2014/main" id="{1CABDB0D-821C-0D4A-BC88-01713FFAE39E}"/>
              </a:ext>
            </a:extLst>
          </p:cNvPr>
          <p:cNvSpPr>
            <a:spLocks noChangeArrowheads="1"/>
          </p:cNvSpPr>
          <p:nvPr/>
        </p:nvSpPr>
        <p:spPr bwMode="auto">
          <a:xfrm>
            <a:off x="6705600" y="1700213"/>
            <a:ext cx="1157288" cy="457200"/>
          </a:xfrm>
          <a:prstGeom prst="ellipse">
            <a:avLst/>
          </a:prstGeom>
          <a:noFill/>
          <a:ln w="28575">
            <a:solidFill>
              <a:srgbClr val="FF66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69671" name="Text Box 39">
            <a:extLst>
              <a:ext uri="{FF2B5EF4-FFF2-40B4-BE49-F238E27FC236}">
                <a16:creationId xmlns:a16="http://schemas.microsoft.com/office/drawing/2014/main" id="{8B597C8F-4336-2947-9E37-BDF6049D748B}"/>
              </a:ext>
            </a:extLst>
          </p:cNvPr>
          <p:cNvSpPr txBox="1">
            <a:spLocks noChangeArrowheads="1"/>
          </p:cNvSpPr>
          <p:nvPr/>
        </p:nvSpPr>
        <p:spPr bwMode="auto">
          <a:xfrm>
            <a:off x="4818063" y="4999038"/>
            <a:ext cx="13700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sz="2400" dirty="0"/>
              <a:t>5, 12, 13</a:t>
            </a:r>
          </a:p>
        </p:txBody>
      </p:sp>
      <p:sp>
        <p:nvSpPr>
          <p:cNvPr id="69672" name="Oval 40">
            <a:extLst>
              <a:ext uri="{FF2B5EF4-FFF2-40B4-BE49-F238E27FC236}">
                <a16:creationId xmlns:a16="http://schemas.microsoft.com/office/drawing/2014/main" id="{01FC06B7-CAA2-5E49-8A50-3AD4D3AA20DF}"/>
              </a:ext>
            </a:extLst>
          </p:cNvPr>
          <p:cNvSpPr>
            <a:spLocks noChangeArrowheads="1"/>
          </p:cNvSpPr>
          <p:nvPr/>
        </p:nvSpPr>
        <p:spPr bwMode="auto">
          <a:xfrm>
            <a:off x="6670675" y="2808288"/>
            <a:ext cx="1600200" cy="457200"/>
          </a:xfrm>
          <a:prstGeom prst="ellipse">
            <a:avLst/>
          </a:prstGeom>
          <a:noFill/>
          <a:ln w="28575">
            <a:solidFill>
              <a:srgbClr val="FF66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69673" name="Text Box 41">
            <a:extLst>
              <a:ext uri="{FF2B5EF4-FFF2-40B4-BE49-F238E27FC236}">
                <a16:creationId xmlns:a16="http://schemas.microsoft.com/office/drawing/2014/main" id="{F8D8A6A3-D91E-4D47-8AD1-F6836832A61E}"/>
              </a:ext>
            </a:extLst>
          </p:cNvPr>
          <p:cNvSpPr txBox="1">
            <a:spLocks noChangeArrowheads="1"/>
          </p:cNvSpPr>
          <p:nvPr/>
        </p:nvSpPr>
        <p:spPr bwMode="auto">
          <a:xfrm>
            <a:off x="6265863" y="4999038"/>
            <a:ext cx="206819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sz="2400" dirty="0"/>
              <a:t>and 8, 15 17 </a:t>
            </a:r>
          </a:p>
        </p:txBody>
      </p:sp>
      <p:sp>
        <p:nvSpPr>
          <p:cNvPr id="69674" name="Oval 42">
            <a:extLst>
              <a:ext uri="{FF2B5EF4-FFF2-40B4-BE49-F238E27FC236}">
                <a16:creationId xmlns:a16="http://schemas.microsoft.com/office/drawing/2014/main" id="{50C281C2-C632-AB4F-8049-C78B9A177F1E}"/>
              </a:ext>
            </a:extLst>
          </p:cNvPr>
          <p:cNvSpPr>
            <a:spLocks noChangeArrowheads="1"/>
          </p:cNvSpPr>
          <p:nvPr/>
        </p:nvSpPr>
        <p:spPr bwMode="auto">
          <a:xfrm>
            <a:off x="6672263" y="3910013"/>
            <a:ext cx="1600200" cy="457200"/>
          </a:xfrm>
          <a:prstGeom prst="ellipse">
            <a:avLst/>
          </a:prstGeom>
          <a:noFill/>
          <a:ln w="28575">
            <a:solidFill>
              <a:srgbClr val="FF66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69675" name="Text Box 43">
            <a:extLst>
              <a:ext uri="{FF2B5EF4-FFF2-40B4-BE49-F238E27FC236}">
                <a16:creationId xmlns:a16="http://schemas.microsoft.com/office/drawing/2014/main" id="{A3EC5684-D7A3-644D-8B1A-977DDD6915BE}"/>
              </a:ext>
            </a:extLst>
          </p:cNvPr>
          <p:cNvSpPr txBox="1">
            <a:spLocks noChangeArrowheads="1"/>
          </p:cNvSpPr>
          <p:nvPr/>
        </p:nvSpPr>
        <p:spPr bwMode="auto">
          <a:xfrm>
            <a:off x="541338" y="5428074"/>
            <a:ext cx="855345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GB" altLang="en-US" sz="2400" dirty="0"/>
              <a:t>are called </a:t>
            </a:r>
            <a:r>
              <a:rPr lang="en-GB" altLang="en-US" sz="2400" b="1" dirty="0">
                <a:solidFill>
                  <a:srgbClr val="FF6600"/>
                </a:solidFill>
              </a:rPr>
              <a:t>primitive Pythagorean triples</a:t>
            </a:r>
            <a:r>
              <a:rPr lang="en-GB" altLang="en-US" sz="2400" dirty="0"/>
              <a:t> because they are not multiples of another Pythagorean triple.</a:t>
            </a:r>
          </a:p>
        </p:txBody>
      </p:sp>
    </p:spTree>
    <p:extLst>
      <p:ext uri="{BB962C8B-B14F-4D97-AF65-F5344CB8AC3E}">
        <p14:creationId xmlns:p14="http://schemas.microsoft.com/office/powerpoint/2010/main" val="21889318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9639"/>
                                        </p:tgtEl>
                                        <p:attrNameLst>
                                          <p:attrName>style.visibility</p:attrName>
                                        </p:attrNameLst>
                                      </p:cBhvr>
                                      <p:to>
                                        <p:strVal val="visible"/>
                                      </p:to>
                                    </p:set>
                                  </p:childTnLst>
                                </p:cTn>
                              </p:par>
                            </p:childTnLst>
                          </p:cTn>
                        </p:par>
                        <p:par>
                          <p:cTn id="7" fill="hold" nodeType="afterGroup">
                            <p:stCondLst>
                              <p:cond delay="0"/>
                            </p:stCondLst>
                            <p:childTnLst>
                              <p:par>
                                <p:cTn id="8" presetID="22" presetClass="entr" presetSubtype="8" fill="hold" nodeType="afterEffect">
                                  <p:stCondLst>
                                    <p:cond delay="0"/>
                                  </p:stCondLst>
                                  <p:childTnLst>
                                    <p:set>
                                      <p:cBhvr>
                                        <p:cTn id="9" dur="1" fill="hold">
                                          <p:stCondLst>
                                            <p:cond delay="0"/>
                                          </p:stCondLst>
                                        </p:cTn>
                                        <p:tgtEl>
                                          <p:spTgt spid="69640"/>
                                        </p:tgtEl>
                                        <p:attrNameLst>
                                          <p:attrName>style.visibility</p:attrName>
                                        </p:attrNameLst>
                                      </p:cBhvr>
                                      <p:to>
                                        <p:strVal val="visible"/>
                                      </p:to>
                                    </p:set>
                                    <p:animEffect transition="in" filter="wipe(left)">
                                      <p:cBhvr>
                                        <p:cTn id="10" dur="500"/>
                                        <p:tgtEl>
                                          <p:spTgt spid="69640"/>
                                        </p:tgtEl>
                                      </p:cBhvr>
                                    </p:animEffect>
                                  </p:childTnLst>
                                </p:cTn>
                              </p:par>
                            </p:childTnLst>
                          </p:cTn>
                        </p:par>
                        <p:par>
                          <p:cTn id="11" fill="hold" nodeType="afterGroup">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69641"/>
                                        </p:tgtEl>
                                        <p:attrNameLst>
                                          <p:attrName>style.visibility</p:attrName>
                                        </p:attrNameLst>
                                      </p:cBhvr>
                                      <p:to>
                                        <p:strVal val="visible"/>
                                      </p:to>
                                    </p:set>
                                  </p:childTnLst>
                                </p:cTn>
                              </p:par>
                            </p:childTnLst>
                          </p:cTn>
                        </p:par>
                        <p:par>
                          <p:cTn id="14" fill="hold" nodeType="afterGroup">
                            <p:stCondLst>
                              <p:cond delay="500"/>
                            </p:stCondLst>
                            <p:childTnLst>
                              <p:par>
                                <p:cTn id="15" presetID="22" presetClass="entr" presetSubtype="8" fill="hold" nodeType="afterEffect">
                                  <p:stCondLst>
                                    <p:cond delay="0"/>
                                  </p:stCondLst>
                                  <p:childTnLst>
                                    <p:set>
                                      <p:cBhvr>
                                        <p:cTn id="16" dur="1" fill="hold">
                                          <p:stCondLst>
                                            <p:cond delay="0"/>
                                          </p:stCondLst>
                                        </p:cTn>
                                        <p:tgtEl>
                                          <p:spTgt spid="69642"/>
                                        </p:tgtEl>
                                        <p:attrNameLst>
                                          <p:attrName>style.visibility</p:attrName>
                                        </p:attrNameLst>
                                      </p:cBhvr>
                                      <p:to>
                                        <p:strVal val="visible"/>
                                      </p:to>
                                    </p:set>
                                    <p:animEffect transition="in" filter="wipe(left)">
                                      <p:cBhvr>
                                        <p:cTn id="17" dur="500"/>
                                        <p:tgtEl>
                                          <p:spTgt spid="69642"/>
                                        </p:tgtEl>
                                      </p:cBhvr>
                                    </p:animEffect>
                                  </p:childTnLst>
                                </p:cTn>
                              </p:par>
                            </p:childTnLst>
                          </p:cTn>
                        </p:par>
                        <p:par>
                          <p:cTn id="18" fill="hold" nodeType="afterGroup">
                            <p:stCondLst>
                              <p:cond delay="1000"/>
                            </p:stCondLst>
                            <p:childTnLst>
                              <p:par>
                                <p:cTn id="19" presetID="1" presetClass="entr" presetSubtype="0" fill="hold" grpId="0" nodeType="afterEffect">
                                  <p:stCondLst>
                                    <p:cond delay="0"/>
                                  </p:stCondLst>
                                  <p:childTnLst>
                                    <p:set>
                                      <p:cBhvr>
                                        <p:cTn id="20" dur="1" fill="hold">
                                          <p:stCondLst>
                                            <p:cond delay="0"/>
                                          </p:stCondLst>
                                        </p:cTn>
                                        <p:tgtEl>
                                          <p:spTgt spid="69643"/>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9644"/>
                                        </p:tgtEl>
                                        <p:attrNameLst>
                                          <p:attrName>style.visibility</p:attrName>
                                        </p:attrNameLst>
                                      </p:cBhvr>
                                      <p:to>
                                        <p:strVal val="visible"/>
                                      </p:to>
                                    </p:set>
                                  </p:childTnLst>
                                </p:cTn>
                              </p:par>
                            </p:childTnLst>
                          </p:cTn>
                        </p:par>
                        <p:par>
                          <p:cTn id="25" fill="hold" nodeType="afterGroup">
                            <p:stCondLst>
                              <p:cond delay="0"/>
                            </p:stCondLst>
                            <p:childTnLst>
                              <p:par>
                                <p:cTn id="26" presetID="22" presetClass="entr" presetSubtype="8" fill="hold" nodeType="afterEffect">
                                  <p:stCondLst>
                                    <p:cond delay="0"/>
                                  </p:stCondLst>
                                  <p:childTnLst>
                                    <p:set>
                                      <p:cBhvr>
                                        <p:cTn id="27" dur="1" fill="hold">
                                          <p:stCondLst>
                                            <p:cond delay="0"/>
                                          </p:stCondLst>
                                        </p:cTn>
                                        <p:tgtEl>
                                          <p:spTgt spid="69645"/>
                                        </p:tgtEl>
                                        <p:attrNameLst>
                                          <p:attrName>style.visibility</p:attrName>
                                        </p:attrNameLst>
                                      </p:cBhvr>
                                      <p:to>
                                        <p:strVal val="visible"/>
                                      </p:to>
                                    </p:set>
                                    <p:animEffect transition="in" filter="wipe(left)">
                                      <p:cBhvr>
                                        <p:cTn id="28" dur="500"/>
                                        <p:tgtEl>
                                          <p:spTgt spid="69645"/>
                                        </p:tgtEl>
                                      </p:cBhvr>
                                    </p:animEffect>
                                  </p:childTnLst>
                                </p:cTn>
                              </p:par>
                            </p:childTnLst>
                          </p:cTn>
                        </p:par>
                        <p:par>
                          <p:cTn id="29" fill="hold" nodeType="afterGroup">
                            <p:stCondLst>
                              <p:cond delay="500"/>
                            </p:stCondLst>
                            <p:childTnLst>
                              <p:par>
                                <p:cTn id="30" presetID="1" presetClass="entr" presetSubtype="0" fill="hold" grpId="0" nodeType="afterEffect">
                                  <p:stCondLst>
                                    <p:cond delay="0"/>
                                  </p:stCondLst>
                                  <p:childTnLst>
                                    <p:set>
                                      <p:cBhvr>
                                        <p:cTn id="31" dur="1" fill="hold">
                                          <p:stCondLst>
                                            <p:cond delay="0"/>
                                          </p:stCondLst>
                                        </p:cTn>
                                        <p:tgtEl>
                                          <p:spTgt spid="69646"/>
                                        </p:tgtEl>
                                        <p:attrNameLst>
                                          <p:attrName>style.visibility</p:attrName>
                                        </p:attrNameLst>
                                      </p:cBhvr>
                                      <p:to>
                                        <p:strVal val="visible"/>
                                      </p:to>
                                    </p:set>
                                  </p:childTnLst>
                                </p:cTn>
                              </p:par>
                            </p:childTnLst>
                          </p:cTn>
                        </p:par>
                        <p:par>
                          <p:cTn id="32" fill="hold" nodeType="afterGroup">
                            <p:stCondLst>
                              <p:cond delay="500"/>
                            </p:stCondLst>
                            <p:childTnLst>
                              <p:par>
                                <p:cTn id="33" presetID="22" presetClass="entr" presetSubtype="8" fill="hold" nodeType="afterEffect">
                                  <p:stCondLst>
                                    <p:cond delay="0"/>
                                  </p:stCondLst>
                                  <p:childTnLst>
                                    <p:set>
                                      <p:cBhvr>
                                        <p:cTn id="34" dur="1" fill="hold">
                                          <p:stCondLst>
                                            <p:cond delay="0"/>
                                          </p:stCondLst>
                                        </p:cTn>
                                        <p:tgtEl>
                                          <p:spTgt spid="69647"/>
                                        </p:tgtEl>
                                        <p:attrNameLst>
                                          <p:attrName>style.visibility</p:attrName>
                                        </p:attrNameLst>
                                      </p:cBhvr>
                                      <p:to>
                                        <p:strVal val="visible"/>
                                      </p:to>
                                    </p:set>
                                    <p:animEffect transition="in" filter="wipe(left)">
                                      <p:cBhvr>
                                        <p:cTn id="35" dur="500"/>
                                        <p:tgtEl>
                                          <p:spTgt spid="69647"/>
                                        </p:tgtEl>
                                      </p:cBhvr>
                                    </p:animEffect>
                                  </p:childTnLst>
                                </p:cTn>
                              </p:par>
                            </p:childTnLst>
                          </p:cTn>
                        </p:par>
                        <p:par>
                          <p:cTn id="36" fill="hold" nodeType="afterGroup">
                            <p:stCondLst>
                              <p:cond delay="1000"/>
                            </p:stCondLst>
                            <p:childTnLst>
                              <p:par>
                                <p:cTn id="37" presetID="1" presetClass="entr" presetSubtype="0" fill="hold" grpId="0" nodeType="afterEffect">
                                  <p:stCondLst>
                                    <p:cond delay="0"/>
                                  </p:stCondLst>
                                  <p:childTnLst>
                                    <p:set>
                                      <p:cBhvr>
                                        <p:cTn id="38" dur="1" fill="hold">
                                          <p:stCondLst>
                                            <p:cond delay="0"/>
                                          </p:stCondLst>
                                        </p:cTn>
                                        <p:tgtEl>
                                          <p:spTgt spid="69648"/>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9649"/>
                                        </p:tgtEl>
                                        <p:attrNameLst>
                                          <p:attrName>style.visibility</p:attrName>
                                        </p:attrNameLst>
                                      </p:cBhvr>
                                      <p:to>
                                        <p:strVal val="visible"/>
                                      </p:to>
                                    </p:set>
                                  </p:childTnLst>
                                </p:cTn>
                              </p:par>
                            </p:childTnLst>
                          </p:cTn>
                        </p:par>
                        <p:par>
                          <p:cTn id="43" fill="hold" nodeType="afterGroup">
                            <p:stCondLst>
                              <p:cond delay="0"/>
                            </p:stCondLst>
                            <p:childTnLst>
                              <p:par>
                                <p:cTn id="44" presetID="22" presetClass="entr" presetSubtype="8" fill="hold" nodeType="afterEffect">
                                  <p:stCondLst>
                                    <p:cond delay="0"/>
                                  </p:stCondLst>
                                  <p:childTnLst>
                                    <p:set>
                                      <p:cBhvr>
                                        <p:cTn id="45" dur="1" fill="hold">
                                          <p:stCondLst>
                                            <p:cond delay="0"/>
                                          </p:stCondLst>
                                        </p:cTn>
                                        <p:tgtEl>
                                          <p:spTgt spid="69650"/>
                                        </p:tgtEl>
                                        <p:attrNameLst>
                                          <p:attrName>style.visibility</p:attrName>
                                        </p:attrNameLst>
                                      </p:cBhvr>
                                      <p:to>
                                        <p:strVal val="visible"/>
                                      </p:to>
                                    </p:set>
                                    <p:animEffect transition="in" filter="wipe(left)">
                                      <p:cBhvr>
                                        <p:cTn id="46" dur="500"/>
                                        <p:tgtEl>
                                          <p:spTgt spid="69650"/>
                                        </p:tgtEl>
                                      </p:cBhvr>
                                    </p:animEffect>
                                  </p:childTnLst>
                                </p:cTn>
                              </p:par>
                            </p:childTnLst>
                          </p:cTn>
                        </p:par>
                        <p:par>
                          <p:cTn id="47" fill="hold" nodeType="afterGroup">
                            <p:stCondLst>
                              <p:cond delay="500"/>
                            </p:stCondLst>
                            <p:childTnLst>
                              <p:par>
                                <p:cTn id="48" presetID="1" presetClass="entr" presetSubtype="0" fill="hold" grpId="0" nodeType="afterEffect">
                                  <p:stCondLst>
                                    <p:cond delay="0"/>
                                  </p:stCondLst>
                                  <p:childTnLst>
                                    <p:set>
                                      <p:cBhvr>
                                        <p:cTn id="49" dur="1" fill="hold">
                                          <p:stCondLst>
                                            <p:cond delay="0"/>
                                          </p:stCondLst>
                                        </p:cTn>
                                        <p:tgtEl>
                                          <p:spTgt spid="69651"/>
                                        </p:tgtEl>
                                        <p:attrNameLst>
                                          <p:attrName>style.visibility</p:attrName>
                                        </p:attrNameLst>
                                      </p:cBhvr>
                                      <p:to>
                                        <p:strVal val="visible"/>
                                      </p:to>
                                    </p:set>
                                  </p:childTnLst>
                                </p:cTn>
                              </p:par>
                            </p:childTnLst>
                          </p:cTn>
                        </p:par>
                        <p:par>
                          <p:cTn id="50" fill="hold" nodeType="afterGroup">
                            <p:stCondLst>
                              <p:cond delay="500"/>
                            </p:stCondLst>
                            <p:childTnLst>
                              <p:par>
                                <p:cTn id="51" presetID="22" presetClass="entr" presetSubtype="8" fill="hold" nodeType="afterEffect">
                                  <p:stCondLst>
                                    <p:cond delay="0"/>
                                  </p:stCondLst>
                                  <p:childTnLst>
                                    <p:set>
                                      <p:cBhvr>
                                        <p:cTn id="52" dur="1" fill="hold">
                                          <p:stCondLst>
                                            <p:cond delay="0"/>
                                          </p:stCondLst>
                                        </p:cTn>
                                        <p:tgtEl>
                                          <p:spTgt spid="69652"/>
                                        </p:tgtEl>
                                        <p:attrNameLst>
                                          <p:attrName>style.visibility</p:attrName>
                                        </p:attrNameLst>
                                      </p:cBhvr>
                                      <p:to>
                                        <p:strVal val="visible"/>
                                      </p:to>
                                    </p:set>
                                    <p:animEffect transition="in" filter="wipe(left)">
                                      <p:cBhvr>
                                        <p:cTn id="53" dur="500"/>
                                        <p:tgtEl>
                                          <p:spTgt spid="69652"/>
                                        </p:tgtEl>
                                      </p:cBhvr>
                                    </p:animEffect>
                                  </p:childTnLst>
                                </p:cTn>
                              </p:par>
                            </p:childTnLst>
                          </p:cTn>
                        </p:par>
                        <p:par>
                          <p:cTn id="54" fill="hold" nodeType="afterGroup">
                            <p:stCondLst>
                              <p:cond delay="1000"/>
                            </p:stCondLst>
                            <p:childTnLst>
                              <p:par>
                                <p:cTn id="55" presetID="1" presetClass="entr" presetSubtype="0" fill="hold" grpId="0" nodeType="afterEffect">
                                  <p:stCondLst>
                                    <p:cond delay="0"/>
                                  </p:stCondLst>
                                  <p:childTnLst>
                                    <p:set>
                                      <p:cBhvr>
                                        <p:cTn id="56" dur="1" fill="hold">
                                          <p:stCondLst>
                                            <p:cond delay="0"/>
                                          </p:stCondLst>
                                        </p:cTn>
                                        <p:tgtEl>
                                          <p:spTgt spid="69653"/>
                                        </p:tgtEl>
                                        <p:attrNameLst>
                                          <p:attrName>style.visibility</p:attrName>
                                        </p:attrNameLst>
                                      </p:cBhvr>
                                      <p:to>
                                        <p:strVal val="visible"/>
                                      </p:to>
                                    </p:set>
                                  </p:childTnLst>
                                </p:cTn>
                              </p:par>
                            </p:childTnLst>
                          </p:cTn>
                        </p:par>
                      </p:childTnLst>
                    </p:cTn>
                  </p:par>
                  <p:par>
                    <p:cTn id="57" fill="hold" nodeType="clickPar">
                      <p:stCondLst>
                        <p:cond delay="indefinite"/>
                      </p:stCondLst>
                      <p:childTnLst>
                        <p:par>
                          <p:cTn id="58" fill="hold" nodeType="withGroup">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69654"/>
                                        </p:tgtEl>
                                        <p:attrNameLst>
                                          <p:attrName>style.visibility</p:attrName>
                                        </p:attrNameLst>
                                      </p:cBhvr>
                                      <p:to>
                                        <p:strVal val="visible"/>
                                      </p:to>
                                    </p:set>
                                  </p:childTnLst>
                                </p:cTn>
                              </p:par>
                            </p:childTnLst>
                          </p:cTn>
                        </p:par>
                        <p:par>
                          <p:cTn id="61" fill="hold" nodeType="afterGroup">
                            <p:stCondLst>
                              <p:cond delay="0"/>
                            </p:stCondLst>
                            <p:childTnLst>
                              <p:par>
                                <p:cTn id="62" presetID="22" presetClass="entr" presetSubtype="8" fill="hold" nodeType="afterEffect">
                                  <p:stCondLst>
                                    <p:cond delay="0"/>
                                  </p:stCondLst>
                                  <p:childTnLst>
                                    <p:set>
                                      <p:cBhvr>
                                        <p:cTn id="63" dur="1" fill="hold">
                                          <p:stCondLst>
                                            <p:cond delay="0"/>
                                          </p:stCondLst>
                                        </p:cTn>
                                        <p:tgtEl>
                                          <p:spTgt spid="69655"/>
                                        </p:tgtEl>
                                        <p:attrNameLst>
                                          <p:attrName>style.visibility</p:attrName>
                                        </p:attrNameLst>
                                      </p:cBhvr>
                                      <p:to>
                                        <p:strVal val="visible"/>
                                      </p:to>
                                    </p:set>
                                    <p:animEffect transition="in" filter="wipe(left)">
                                      <p:cBhvr>
                                        <p:cTn id="64" dur="500"/>
                                        <p:tgtEl>
                                          <p:spTgt spid="69655"/>
                                        </p:tgtEl>
                                      </p:cBhvr>
                                    </p:animEffect>
                                  </p:childTnLst>
                                </p:cTn>
                              </p:par>
                            </p:childTnLst>
                          </p:cTn>
                        </p:par>
                        <p:par>
                          <p:cTn id="65" fill="hold" nodeType="afterGroup">
                            <p:stCondLst>
                              <p:cond delay="500"/>
                            </p:stCondLst>
                            <p:childTnLst>
                              <p:par>
                                <p:cTn id="66" presetID="1" presetClass="entr" presetSubtype="0" fill="hold" grpId="0" nodeType="afterEffect">
                                  <p:stCondLst>
                                    <p:cond delay="0"/>
                                  </p:stCondLst>
                                  <p:childTnLst>
                                    <p:set>
                                      <p:cBhvr>
                                        <p:cTn id="67" dur="1" fill="hold">
                                          <p:stCondLst>
                                            <p:cond delay="0"/>
                                          </p:stCondLst>
                                        </p:cTn>
                                        <p:tgtEl>
                                          <p:spTgt spid="69656"/>
                                        </p:tgtEl>
                                        <p:attrNameLst>
                                          <p:attrName>style.visibility</p:attrName>
                                        </p:attrNameLst>
                                      </p:cBhvr>
                                      <p:to>
                                        <p:strVal val="visible"/>
                                      </p:to>
                                    </p:set>
                                  </p:childTnLst>
                                </p:cTn>
                              </p:par>
                            </p:childTnLst>
                          </p:cTn>
                        </p:par>
                        <p:par>
                          <p:cTn id="68" fill="hold" nodeType="afterGroup">
                            <p:stCondLst>
                              <p:cond delay="500"/>
                            </p:stCondLst>
                            <p:childTnLst>
                              <p:par>
                                <p:cTn id="69" presetID="22" presetClass="entr" presetSubtype="8" fill="hold" nodeType="afterEffect">
                                  <p:stCondLst>
                                    <p:cond delay="0"/>
                                  </p:stCondLst>
                                  <p:childTnLst>
                                    <p:set>
                                      <p:cBhvr>
                                        <p:cTn id="70" dur="1" fill="hold">
                                          <p:stCondLst>
                                            <p:cond delay="0"/>
                                          </p:stCondLst>
                                        </p:cTn>
                                        <p:tgtEl>
                                          <p:spTgt spid="69657"/>
                                        </p:tgtEl>
                                        <p:attrNameLst>
                                          <p:attrName>style.visibility</p:attrName>
                                        </p:attrNameLst>
                                      </p:cBhvr>
                                      <p:to>
                                        <p:strVal val="visible"/>
                                      </p:to>
                                    </p:set>
                                    <p:animEffect transition="in" filter="wipe(left)">
                                      <p:cBhvr>
                                        <p:cTn id="71" dur="500"/>
                                        <p:tgtEl>
                                          <p:spTgt spid="69657"/>
                                        </p:tgtEl>
                                      </p:cBhvr>
                                    </p:animEffect>
                                  </p:childTnLst>
                                </p:cTn>
                              </p:par>
                            </p:childTnLst>
                          </p:cTn>
                        </p:par>
                        <p:par>
                          <p:cTn id="72" fill="hold" nodeType="afterGroup">
                            <p:stCondLst>
                              <p:cond delay="1000"/>
                            </p:stCondLst>
                            <p:childTnLst>
                              <p:par>
                                <p:cTn id="73" presetID="1" presetClass="entr" presetSubtype="0" fill="hold" grpId="0" nodeType="afterEffect">
                                  <p:stCondLst>
                                    <p:cond delay="0"/>
                                  </p:stCondLst>
                                  <p:childTnLst>
                                    <p:set>
                                      <p:cBhvr>
                                        <p:cTn id="74" dur="1" fill="hold">
                                          <p:stCondLst>
                                            <p:cond delay="0"/>
                                          </p:stCondLst>
                                        </p:cTn>
                                        <p:tgtEl>
                                          <p:spTgt spid="69658"/>
                                        </p:tgtEl>
                                        <p:attrNameLst>
                                          <p:attrName>style.visibility</p:attrName>
                                        </p:attrNameLst>
                                      </p:cBhvr>
                                      <p:to>
                                        <p:strVal val="visible"/>
                                      </p:to>
                                    </p:set>
                                  </p:childTnLst>
                                </p:cTn>
                              </p:par>
                            </p:childTnLst>
                          </p:cTn>
                        </p:par>
                      </p:childTnLst>
                    </p:cTn>
                  </p:par>
                  <p:par>
                    <p:cTn id="75" fill="hold" nodeType="clickPar">
                      <p:stCondLst>
                        <p:cond delay="indefinite"/>
                      </p:stCondLst>
                      <p:childTnLst>
                        <p:par>
                          <p:cTn id="76" fill="hold" nodeType="withGroup">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69659"/>
                                        </p:tgtEl>
                                        <p:attrNameLst>
                                          <p:attrName>style.visibility</p:attrName>
                                        </p:attrNameLst>
                                      </p:cBhvr>
                                      <p:to>
                                        <p:strVal val="visible"/>
                                      </p:to>
                                    </p:set>
                                  </p:childTnLst>
                                </p:cTn>
                              </p:par>
                            </p:childTnLst>
                          </p:cTn>
                        </p:par>
                        <p:par>
                          <p:cTn id="79" fill="hold" nodeType="afterGroup">
                            <p:stCondLst>
                              <p:cond delay="0"/>
                            </p:stCondLst>
                            <p:childTnLst>
                              <p:par>
                                <p:cTn id="80" presetID="22" presetClass="entr" presetSubtype="8" fill="hold" nodeType="afterEffect">
                                  <p:stCondLst>
                                    <p:cond delay="0"/>
                                  </p:stCondLst>
                                  <p:childTnLst>
                                    <p:set>
                                      <p:cBhvr>
                                        <p:cTn id="81" dur="1" fill="hold">
                                          <p:stCondLst>
                                            <p:cond delay="0"/>
                                          </p:stCondLst>
                                        </p:cTn>
                                        <p:tgtEl>
                                          <p:spTgt spid="69660"/>
                                        </p:tgtEl>
                                        <p:attrNameLst>
                                          <p:attrName>style.visibility</p:attrName>
                                        </p:attrNameLst>
                                      </p:cBhvr>
                                      <p:to>
                                        <p:strVal val="visible"/>
                                      </p:to>
                                    </p:set>
                                    <p:animEffect transition="in" filter="wipe(left)">
                                      <p:cBhvr>
                                        <p:cTn id="82" dur="500"/>
                                        <p:tgtEl>
                                          <p:spTgt spid="69660"/>
                                        </p:tgtEl>
                                      </p:cBhvr>
                                    </p:animEffect>
                                  </p:childTnLst>
                                </p:cTn>
                              </p:par>
                            </p:childTnLst>
                          </p:cTn>
                        </p:par>
                        <p:par>
                          <p:cTn id="83" fill="hold" nodeType="afterGroup">
                            <p:stCondLst>
                              <p:cond delay="500"/>
                            </p:stCondLst>
                            <p:childTnLst>
                              <p:par>
                                <p:cTn id="84" presetID="1" presetClass="entr" presetSubtype="0" fill="hold" grpId="0" nodeType="afterEffect">
                                  <p:stCondLst>
                                    <p:cond delay="0"/>
                                  </p:stCondLst>
                                  <p:childTnLst>
                                    <p:set>
                                      <p:cBhvr>
                                        <p:cTn id="85" dur="1" fill="hold">
                                          <p:stCondLst>
                                            <p:cond delay="0"/>
                                          </p:stCondLst>
                                        </p:cTn>
                                        <p:tgtEl>
                                          <p:spTgt spid="69661"/>
                                        </p:tgtEl>
                                        <p:attrNameLst>
                                          <p:attrName>style.visibility</p:attrName>
                                        </p:attrNameLst>
                                      </p:cBhvr>
                                      <p:to>
                                        <p:strVal val="visible"/>
                                      </p:to>
                                    </p:set>
                                  </p:childTnLst>
                                </p:cTn>
                              </p:par>
                            </p:childTnLst>
                          </p:cTn>
                        </p:par>
                        <p:par>
                          <p:cTn id="86" fill="hold" nodeType="afterGroup">
                            <p:stCondLst>
                              <p:cond delay="500"/>
                            </p:stCondLst>
                            <p:childTnLst>
                              <p:par>
                                <p:cTn id="87" presetID="22" presetClass="entr" presetSubtype="8" fill="hold" nodeType="afterEffect">
                                  <p:stCondLst>
                                    <p:cond delay="0"/>
                                  </p:stCondLst>
                                  <p:childTnLst>
                                    <p:set>
                                      <p:cBhvr>
                                        <p:cTn id="88" dur="1" fill="hold">
                                          <p:stCondLst>
                                            <p:cond delay="0"/>
                                          </p:stCondLst>
                                        </p:cTn>
                                        <p:tgtEl>
                                          <p:spTgt spid="69662"/>
                                        </p:tgtEl>
                                        <p:attrNameLst>
                                          <p:attrName>style.visibility</p:attrName>
                                        </p:attrNameLst>
                                      </p:cBhvr>
                                      <p:to>
                                        <p:strVal val="visible"/>
                                      </p:to>
                                    </p:set>
                                    <p:animEffect transition="in" filter="wipe(left)">
                                      <p:cBhvr>
                                        <p:cTn id="89" dur="500"/>
                                        <p:tgtEl>
                                          <p:spTgt spid="69662"/>
                                        </p:tgtEl>
                                      </p:cBhvr>
                                    </p:animEffect>
                                  </p:childTnLst>
                                </p:cTn>
                              </p:par>
                            </p:childTnLst>
                          </p:cTn>
                        </p:par>
                        <p:par>
                          <p:cTn id="90" fill="hold" nodeType="afterGroup">
                            <p:stCondLst>
                              <p:cond delay="1000"/>
                            </p:stCondLst>
                            <p:childTnLst>
                              <p:par>
                                <p:cTn id="91" presetID="1" presetClass="entr" presetSubtype="0" fill="hold" grpId="0" nodeType="afterEffect">
                                  <p:stCondLst>
                                    <p:cond delay="0"/>
                                  </p:stCondLst>
                                  <p:childTnLst>
                                    <p:set>
                                      <p:cBhvr>
                                        <p:cTn id="92" dur="1" fill="hold">
                                          <p:stCondLst>
                                            <p:cond delay="0"/>
                                          </p:stCondLst>
                                        </p:cTn>
                                        <p:tgtEl>
                                          <p:spTgt spid="69663"/>
                                        </p:tgtEl>
                                        <p:attrNameLst>
                                          <p:attrName>style.visibility</p:attrName>
                                        </p:attrNameLst>
                                      </p:cBhvr>
                                      <p:to>
                                        <p:strVal val="visible"/>
                                      </p:to>
                                    </p:set>
                                  </p:childTnLst>
                                </p:cTn>
                              </p:par>
                            </p:childTnLst>
                          </p:cTn>
                        </p:par>
                      </p:childTnLst>
                    </p:cTn>
                  </p:par>
                  <p:par>
                    <p:cTn id="93" fill="hold" nodeType="clickPar">
                      <p:stCondLst>
                        <p:cond delay="indefinite"/>
                      </p:stCondLst>
                      <p:childTnLst>
                        <p:par>
                          <p:cTn id="94" fill="hold" nodeType="withGroup">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69664"/>
                                        </p:tgtEl>
                                        <p:attrNameLst>
                                          <p:attrName>style.visibility</p:attrName>
                                        </p:attrNameLst>
                                      </p:cBhvr>
                                      <p:to>
                                        <p:strVal val="visible"/>
                                      </p:to>
                                    </p:set>
                                  </p:childTnLst>
                                </p:cTn>
                              </p:par>
                            </p:childTnLst>
                          </p:cTn>
                        </p:par>
                        <p:par>
                          <p:cTn id="97" fill="hold" nodeType="afterGroup">
                            <p:stCondLst>
                              <p:cond delay="0"/>
                            </p:stCondLst>
                            <p:childTnLst>
                              <p:par>
                                <p:cTn id="98" presetID="22" presetClass="entr" presetSubtype="8" fill="hold" nodeType="afterEffect">
                                  <p:stCondLst>
                                    <p:cond delay="0"/>
                                  </p:stCondLst>
                                  <p:childTnLst>
                                    <p:set>
                                      <p:cBhvr>
                                        <p:cTn id="99" dur="1" fill="hold">
                                          <p:stCondLst>
                                            <p:cond delay="0"/>
                                          </p:stCondLst>
                                        </p:cTn>
                                        <p:tgtEl>
                                          <p:spTgt spid="69665"/>
                                        </p:tgtEl>
                                        <p:attrNameLst>
                                          <p:attrName>style.visibility</p:attrName>
                                        </p:attrNameLst>
                                      </p:cBhvr>
                                      <p:to>
                                        <p:strVal val="visible"/>
                                      </p:to>
                                    </p:set>
                                    <p:animEffect transition="in" filter="wipe(left)">
                                      <p:cBhvr>
                                        <p:cTn id="100" dur="500"/>
                                        <p:tgtEl>
                                          <p:spTgt spid="69665"/>
                                        </p:tgtEl>
                                      </p:cBhvr>
                                    </p:animEffect>
                                  </p:childTnLst>
                                </p:cTn>
                              </p:par>
                            </p:childTnLst>
                          </p:cTn>
                        </p:par>
                        <p:par>
                          <p:cTn id="101" fill="hold" nodeType="afterGroup">
                            <p:stCondLst>
                              <p:cond delay="500"/>
                            </p:stCondLst>
                            <p:childTnLst>
                              <p:par>
                                <p:cTn id="102" presetID="1" presetClass="entr" presetSubtype="0" fill="hold" grpId="0" nodeType="afterEffect">
                                  <p:stCondLst>
                                    <p:cond delay="0"/>
                                  </p:stCondLst>
                                  <p:childTnLst>
                                    <p:set>
                                      <p:cBhvr>
                                        <p:cTn id="103" dur="1" fill="hold">
                                          <p:stCondLst>
                                            <p:cond delay="0"/>
                                          </p:stCondLst>
                                        </p:cTn>
                                        <p:tgtEl>
                                          <p:spTgt spid="69666"/>
                                        </p:tgtEl>
                                        <p:attrNameLst>
                                          <p:attrName>style.visibility</p:attrName>
                                        </p:attrNameLst>
                                      </p:cBhvr>
                                      <p:to>
                                        <p:strVal val="visible"/>
                                      </p:to>
                                    </p:set>
                                  </p:childTnLst>
                                </p:cTn>
                              </p:par>
                            </p:childTnLst>
                          </p:cTn>
                        </p:par>
                        <p:par>
                          <p:cTn id="104" fill="hold" nodeType="afterGroup">
                            <p:stCondLst>
                              <p:cond delay="500"/>
                            </p:stCondLst>
                            <p:childTnLst>
                              <p:par>
                                <p:cTn id="105" presetID="22" presetClass="entr" presetSubtype="8" fill="hold" nodeType="afterEffect">
                                  <p:stCondLst>
                                    <p:cond delay="0"/>
                                  </p:stCondLst>
                                  <p:childTnLst>
                                    <p:set>
                                      <p:cBhvr>
                                        <p:cTn id="106" dur="1" fill="hold">
                                          <p:stCondLst>
                                            <p:cond delay="0"/>
                                          </p:stCondLst>
                                        </p:cTn>
                                        <p:tgtEl>
                                          <p:spTgt spid="69667"/>
                                        </p:tgtEl>
                                        <p:attrNameLst>
                                          <p:attrName>style.visibility</p:attrName>
                                        </p:attrNameLst>
                                      </p:cBhvr>
                                      <p:to>
                                        <p:strVal val="visible"/>
                                      </p:to>
                                    </p:set>
                                    <p:animEffect transition="in" filter="wipe(left)">
                                      <p:cBhvr>
                                        <p:cTn id="107" dur="500"/>
                                        <p:tgtEl>
                                          <p:spTgt spid="69667"/>
                                        </p:tgtEl>
                                      </p:cBhvr>
                                    </p:animEffect>
                                  </p:childTnLst>
                                </p:cTn>
                              </p:par>
                            </p:childTnLst>
                          </p:cTn>
                        </p:par>
                        <p:par>
                          <p:cTn id="108" fill="hold" nodeType="afterGroup">
                            <p:stCondLst>
                              <p:cond delay="1000"/>
                            </p:stCondLst>
                            <p:childTnLst>
                              <p:par>
                                <p:cTn id="109" presetID="1" presetClass="entr" presetSubtype="0" fill="hold" grpId="0" nodeType="afterEffect">
                                  <p:stCondLst>
                                    <p:cond delay="0"/>
                                  </p:stCondLst>
                                  <p:childTnLst>
                                    <p:set>
                                      <p:cBhvr>
                                        <p:cTn id="110" dur="1" fill="hold">
                                          <p:stCondLst>
                                            <p:cond delay="0"/>
                                          </p:stCondLst>
                                        </p:cTn>
                                        <p:tgtEl>
                                          <p:spTgt spid="69668"/>
                                        </p:tgtEl>
                                        <p:attrNameLst>
                                          <p:attrName>style.visibility</p:attrName>
                                        </p:attrNameLst>
                                      </p:cBhvr>
                                      <p:to>
                                        <p:strVal val="visible"/>
                                      </p:to>
                                    </p:set>
                                  </p:childTnLst>
                                </p:cTn>
                              </p:par>
                            </p:childTnLst>
                          </p:cTn>
                        </p:par>
                      </p:childTnLst>
                    </p:cTn>
                  </p:par>
                  <p:par>
                    <p:cTn id="111" fill="hold" nodeType="clickPar">
                      <p:stCondLst>
                        <p:cond delay="indefinite"/>
                      </p:stCondLst>
                      <p:childTnLst>
                        <p:par>
                          <p:cTn id="112" fill="hold" nodeType="withGroup">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69669"/>
                                        </p:tgtEl>
                                        <p:attrNameLst>
                                          <p:attrName>style.visibility</p:attrName>
                                        </p:attrNameLst>
                                      </p:cBhvr>
                                      <p:to>
                                        <p:strVal val="visible"/>
                                      </p:to>
                                    </p:set>
                                  </p:childTnLst>
                                </p:cTn>
                              </p:par>
                            </p:childTnLst>
                          </p:cTn>
                        </p:par>
                        <p:par>
                          <p:cTn id="115" fill="hold" nodeType="afterGroup">
                            <p:stCondLst>
                              <p:cond delay="0"/>
                            </p:stCondLst>
                            <p:childTnLst>
                              <p:par>
                                <p:cTn id="116" presetID="22" presetClass="entr" presetSubtype="1" fill="hold" nodeType="afterEffect">
                                  <p:stCondLst>
                                    <p:cond delay="0"/>
                                  </p:stCondLst>
                                  <p:childTnLst>
                                    <p:set>
                                      <p:cBhvr>
                                        <p:cTn id="117" dur="1" fill="hold">
                                          <p:stCondLst>
                                            <p:cond delay="0"/>
                                          </p:stCondLst>
                                        </p:cTn>
                                        <p:tgtEl>
                                          <p:spTgt spid="69670"/>
                                        </p:tgtEl>
                                        <p:attrNameLst>
                                          <p:attrName>style.visibility</p:attrName>
                                        </p:attrNameLst>
                                      </p:cBhvr>
                                      <p:to>
                                        <p:strVal val="visible"/>
                                      </p:to>
                                    </p:set>
                                    <p:animEffect transition="in" filter="wipe(up)">
                                      <p:cBhvr>
                                        <p:cTn id="118" dur="500"/>
                                        <p:tgtEl>
                                          <p:spTgt spid="69670"/>
                                        </p:tgtEl>
                                      </p:cBhvr>
                                    </p:animEffect>
                                  </p:childTnLst>
                                </p:cTn>
                              </p:par>
                            </p:childTnLst>
                          </p:cTn>
                        </p:par>
                      </p:childTnLst>
                    </p:cTn>
                  </p:par>
                  <p:par>
                    <p:cTn id="119" fill="hold" nodeType="clickPar">
                      <p:stCondLst>
                        <p:cond delay="indefinite"/>
                      </p:stCondLst>
                      <p:childTnLst>
                        <p:par>
                          <p:cTn id="120" fill="hold" nodeType="withGroup">
                            <p:stCondLst>
                              <p:cond delay="0"/>
                            </p:stCondLst>
                            <p:childTnLst>
                              <p:par>
                                <p:cTn id="121" presetID="1" presetClass="entr" presetSubtype="0" fill="hold" grpId="0" nodeType="clickEffect">
                                  <p:stCondLst>
                                    <p:cond delay="0"/>
                                  </p:stCondLst>
                                  <p:childTnLst>
                                    <p:set>
                                      <p:cBhvr>
                                        <p:cTn id="122" dur="1" fill="hold">
                                          <p:stCondLst>
                                            <p:cond delay="0"/>
                                          </p:stCondLst>
                                        </p:cTn>
                                        <p:tgtEl>
                                          <p:spTgt spid="69671"/>
                                        </p:tgtEl>
                                        <p:attrNameLst>
                                          <p:attrName>style.visibility</p:attrName>
                                        </p:attrNameLst>
                                      </p:cBhvr>
                                      <p:to>
                                        <p:strVal val="visible"/>
                                      </p:to>
                                    </p:set>
                                  </p:childTnLst>
                                </p:cTn>
                              </p:par>
                            </p:childTnLst>
                          </p:cTn>
                        </p:par>
                        <p:par>
                          <p:cTn id="123" fill="hold" nodeType="afterGroup">
                            <p:stCondLst>
                              <p:cond delay="0"/>
                            </p:stCondLst>
                            <p:childTnLst>
                              <p:par>
                                <p:cTn id="124" presetID="22" presetClass="entr" presetSubtype="1" fill="hold" nodeType="afterEffect">
                                  <p:stCondLst>
                                    <p:cond delay="0"/>
                                  </p:stCondLst>
                                  <p:childTnLst>
                                    <p:set>
                                      <p:cBhvr>
                                        <p:cTn id="125" dur="1" fill="hold">
                                          <p:stCondLst>
                                            <p:cond delay="0"/>
                                          </p:stCondLst>
                                        </p:cTn>
                                        <p:tgtEl>
                                          <p:spTgt spid="69672"/>
                                        </p:tgtEl>
                                        <p:attrNameLst>
                                          <p:attrName>style.visibility</p:attrName>
                                        </p:attrNameLst>
                                      </p:cBhvr>
                                      <p:to>
                                        <p:strVal val="visible"/>
                                      </p:to>
                                    </p:set>
                                    <p:animEffect transition="in" filter="wipe(up)">
                                      <p:cBhvr>
                                        <p:cTn id="126" dur="500"/>
                                        <p:tgtEl>
                                          <p:spTgt spid="69672"/>
                                        </p:tgtEl>
                                      </p:cBhvr>
                                    </p:animEffect>
                                  </p:childTnLst>
                                </p:cTn>
                              </p:par>
                            </p:childTnLst>
                          </p:cTn>
                        </p:par>
                      </p:childTnLst>
                    </p:cTn>
                  </p:par>
                  <p:par>
                    <p:cTn id="127" fill="hold" nodeType="clickPar">
                      <p:stCondLst>
                        <p:cond delay="indefinite"/>
                      </p:stCondLst>
                      <p:childTnLst>
                        <p:par>
                          <p:cTn id="128" fill="hold" nodeType="withGroup">
                            <p:stCondLst>
                              <p:cond delay="0"/>
                            </p:stCondLst>
                            <p:childTnLst>
                              <p:par>
                                <p:cTn id="129" presetID="1" presetClass="entr" presetSubtype="0" fill="hold" grpId="0" nodeType="clickEffect">
                                  <p:stCondLst>
                                    <p:cond delay="0"/>
                                  </p:stCondLst>
                                  <p:childTnLst>
                                    <p:set>
                                      <p:cBhvr>
                                        <p:cTn id="130" dur="1" fill="hold">
                                          <p:stCondLst>
                                            <p:cond delay="0"/>
                                          </p:stCondLst>
                                        </p:cTn>
                                        <p:tgtEl>
                                          <p:spTgt spid="69673"/>
                                        </p:tgtEl>
                                        <p:attrNameLst>
                                          <p:attrName>style.visibility</p:attrName>
                                        </p:attrNameLst>
                                      </p:cBhvr>
                                      <p:to>
                                        <p:strVal val="visible"/>
                                      </p:to>
                                    </p:set>
                                  </p:childTnLst>
                                </p:cTn>
                              </p:par>
                            </p:childTnLst>
                          </p:cTn>
                        </p:par>
                        <p:par>
                          <p:cTn id="131" fill="hold" nodeType="afterGroup">
                            <p:stCondLst>
                              <p:cond delay="0"/>
                            </p:stCondLst>
                            <p:childTnLst>
                              <p:par>
                                <p:cTn id="132" presetID="22" presetClass="entr" presetSubtype="1" fill="hold" nodeType="afterEffect">
                                  <p:stCondLst>
                                    <p:cond delay="0"/>
                                  </p:stCondLst>
                                  <p:childTnLst>
                                    <p:set>
                                      <p:cBhvr>
                                        <p:cTn id="133" dur="1" fill="hold">
                                          <p:stCondLst>
                                            <p:cond delay="0"/>
                                          </p:stCondLst>
                                        </p:cTn>
                                        <p:tgtEl>
                                          <p:spTgt spid="69674"/>
                                        </p:tgtEl>
                                        <p:attrNameLst>
                                          <p:attrName>style.visibility</p:attrName>
                                        </p:attrNameLst>
                                      </p:cBhvr>
                                      <p:to>
                                        <p:strVal val="visible"/>
                                      </p:to>
                                    </p:set>
                                    <p:animEffect transition="in" filter="wipe(up)">
                                      <p:cBhvr>
                                        <p:cTn id="134" dur="500"/>
                                        <p:tgtEl>
                                          <p:spTgt spid="69674"/>
                                        </p:tgtEl>
                                      </p:cBhvr>
                                    </p:animEffect>
                                  </p:childTnLst>
                                </p:cTn>
                              </p:par>
                            </p:childTnLst>
                          </p:cTn>
                        </p:par>
                        <p:par>
                          <p:cTn id="135" fill="hold" nodeType="afterGroup">
                            <p:stCondLst>
                              <p:cond delay="500"/>
                            </p:stCondLst>
                            <p:childTnLst>
                              <p:par>
                                <p:cTn id="136" presetID="1" presetClass="entr" presetSubtype="0" fill="hold" grpId="0" nodeType="afterEffect">
                                  <p:stCondLst>
                                    <p:cond delay="0"/>
                                  </p:stCondLst>
                                  <p:childTnLst>
                                    <p:set>
                                      <p:cBhvr>
                                        <p:cTn id="137" dur="1" fill="hold">
                                          <p:stCondLst>
                                            <p:cond delay="0"/>
                                          </p:stCondLst>
                                        </p:cTn>
                                        <p:tgtEl>
                                          <p:spTgt spid="696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9" grpId="0"/>
      <p:bldP spid="69641" grpId="0"/>
      <p:bldP spid="69643" grpId="0"/>
      <p:bldP spid="69644" grpId="0"/>
      <p:bldP spid="69646" grpId="0"/>
      <p:bldP spid="69648" grpId="0"/>
      <p:bldP spid="69649" grpId="0"/>
      <p:bldP spid="69651" grpId="0"/>
      <p:bldP spid="69653" grpId="0"/>
      <p:bldP spid="69654" grpId="0"/>
      <p:bldP spid="69656" grpId="0"/>
      <p:bldP spid="69658" grpId="0"/>
      <p:bldP spid="69659" grpId="0"/>
      <p:bldP spid="69661" grpId="0"/>
      <p:bldP spid="69663" grpId="0"/>
      <p:bldP spid="69664" grpId="0"/>
      <p:bldP spid="69666" grpId="0"/>
      <p:bldP spid="69668" grpId="0"/>
      <p:bldP spid="69669" grpId="0"/>
      <p:bldP spid="69671" grpId="0"/>
      <p:bldP spid="69673" grpId="0"/>
      <p:bldP spid="6967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r>
              <a:rPr lang="en-GB" dirty="0">
                <a:solidFill>
                  <a:schemeClr val="bg1"/>
                </a:solidFill>
              </a:rPr>
              <a:t>Pythagoras – QUICK METHOD</a:t>
            </a:r>
          </a:p>
          <a:p>
            <a:pPr marL="457200" indent="-457200">
              <a:buFont typeface="Wingdings" pitchFamily="2" charset="2"/>
              <a:buChar char="§"/>
            </a:pPr>
            <a:r>
              <a:rPr lang="en-GB" b="0" u="none" dirty="0">
                <a:solidFill>
                  <a:schemeClr val="bg1"/>
                </a:solidFill>
              </a:rPr>
              <a:t>Decide if the side you are LOOKING FOR is the HYPOTENUSE, or one of the two SHORTER SIDES</a:t>
            </a:r>
          </a:p>
          <a:p>
            <a:pPr marL="457200" indent="-457200">
              <a:buFont typeface="Wingdings" pitchFamily="2" charset="2"/>
              <a:buChar char="§"/>
            </a:pPr>
            <a:r>
              <a:rPr lang="en-GB" b="0" u="none" dirty="0">
                <a:solidFill>
                  <a:schemeClr val="bg1"/>
                </a:solidFill>
              </a:rPr>
              <a:t>Use one of these quick and easy methods to work out what you need</a:t>
            </a:r>
          </a:p>
          <a:p>
            <a:endParaRPr lang="en-GB" b="0" u="none" dirty="0"/>
          </a:p>
        </p:txBody>
      </p:sp>
      <p:sp>
        <p:nvSpPr>
          <p:cNvPr id="4" name="TextBox 3"/>
          <p:cNvSpPr txBox="1"/>
          <p:nvPr/>
        </p:nvSpPr>
        <p:spPr>
          <a:xfrm>
            <a:off x="683568" y="3792047"/>
            <a:ext cx="3528392" cy="2949321"/>
          </a:xfrm>
          <a:prstGeom prst="rect">
            <a:avLst/>
          </a:prstGeom>
        </p:spPr>
        <p:style>
          <a:lnRef idx="2">
            <a:schemeClr val="accent2"/>
          </a:lnRef>
          <a:fillRef idx="1">
            <a:schemeClr val="lt1"/>
          </a:fillRef>
          <a:effectRef idx="0">
            <a:schemeClr val="accent2"/>
          </a:effectRef>
          <a:fontRef idx="minor">
            <a:schemeClr val="dk1"/>
          </a:fontRef>
        </p:style>
        <p:txBody>
          <a:bodyPr wrap="none" rtlCol="0">
            <a:noAutofit/>
          </a:bodyPr>
          <a:lstStyle/>
          <a:p>
            <a:pPr>
              <a:lnSpc>
                <a:spcPct val="150000"/>
              </a:lnSpc>
            </a:pPr>
            <a:r>
              <a:rPr lang="en-GB" sz="2000" b="1" u="sng" dirty="0"/>
              <a:t>Looking for the LONGEST SIDE?</a:t>
            </a:r>
          </a:p>
          <a:p>
            <a:pPr>
              <a:lnSpc>
                <a:spcPct val="150000"/>
              </a:lnSpc>
            </a:pPr>
            <a:r>
              <a:rPr lang="en-GB" sz="2000" u="sng" dirty="0"/>
              <a:t>(the hypotenuse!)</a:t>
            </a:r>
          </a:p>
          <a:p>
            <a:pPr marL="285750" indent="-285750">
              <a:lnSpc>
                <a:spcPct val="150000"/>
              </a:lnSpc>
              <a:buFont typeface="Wingdings" pitchFamily="2" charset="2"/>
              <a:buChar char="§"/>
            </a:pPr>
            <a:r>
              <a:rPr lang="en-GB" sz="2000" dirty="0"/>
              <a:t>Square it</a:t>
            </a:r>
          </a:p>
          <a:p>
            <a:pPr marL="285750" indent="-285750">
              <a:lnSpc>
                <a:spcPct val="150000"/>
              </a:lnSpc>
              <a:buFont typeface="Wingdings" pitchFamily="2" charset="2"/>
              <a:buChar char="§"/>
            </a:pPr>
            <a:r>
              <a:rPr lang="en-GB" sz="2000" dirty="0"/>
              <a:t>Square it</a:t>
            </a:r>
          </a:p>
          <a:p>
            <a:pPr marL="285750" indent="-285750">
              <a:lnSpc>
                <a:spcPct val="150000"/>
              </a:lnSpc>
              <a:buFont typeface="Wingdings" pitchFamily="2" charset="2"/>
              <a:buChar char="§"/>
            </a:pPr>
            <a:r>
              <a:rPr lang="en-GB" sz="2000" dirty="0"/>
              <a:t>Add it</a:t>
            </a:r>
          </a:p>
          <a:p>
            <a:pPr marL="285750" indent="-285750">
              <a:lnSpc>
                <a:spcPct val="150000"/>
              </a:lnSpc>
              <a:buFont typeface="Wingdings" pitchFamily="2" charset="2"/>
              <a:buChar char="§"/>
            </a:pPr>
            <a:r>
              <a:rPr lang="en-GB" sz="2000" dirty="0"/>
              <a:t>Square root it</a:t>
            </a:r>
          </a:p>
        </p:txBody>
      </p:sp>
      <p:sp>
        <p:nvSpPr>
          <p:cNvPr id="5" name="TextBox 4"/>
          <p:cNvSpPr txBox="1"/>
          <p:nvPr/>
        </p:nvSpPr>
        <p:spPr>
          <a:xfrm>
            <a:off x="4860032" y="3792047"/>
            <a:ext cx="3528392" cy="2949321"/>
          </a:xfrm>
          <a:prstGeom prst="rect">
            <a:avLst/>
          </a:prstGeom>
        </p:spPr>
        <p:style>
          <a:lnRef idx="2">
            <a:schemeClr val="accent2"/>
          </a:lnRef>
          <a:fillRef idx="1">
            <a:schemeClr val="lt1"/>
          </a:fillRef>
          <a:effectRef idx="0">
            <a:schemeClr val="accent2"/>
          </a:effectRef>
          <a:fontRef idx="minor">
            <a:schemeClr val="dk1"/>
          </a:fontRef>
        </p:style>
        <p:txBody>
          <a:bodyPr wrap="none" rtlCol="0">
            <a:noAutofit/>
          </a:bodyPr>
          <a:lstStyle/>
          <a:p>
            <a:pPr>
              <a:lnSpc>
                <a:spcPct val="150000"/>
              </a:lnSpc>
            </a:pPr>
            <a:r>
              <a:rPr lang="en-GB" sz="2000" b="1" u="sng" dirty="0"/>
              <a:t>Looking for a SHORTER SIDE?</a:t>
            </a:r>
          </a:p>
          <a:p>
            <a:pPr>
              <a:lnSpc>
                <a:spcPct val="150000"/>
              </a:lnSpc>
            </a:pPr>
            <a:r>
              <a:rPr lang="en-GB" sz="2000" u="sng" dirty="0"/>
              <a:t>(not the hypotenuse!)</a:t>
            </a:r>
          </a:p>
          <a:p>
            <a:pPr marL="342900" indent="-342900">
              <a:lnSpc>
                <a:spcPct val="150000"/>
              </a:lnSpc>
              <a:buFont typeface="Wingdings" pitchFamily="2" charset="2"/>
              <a:buChar char="§"/>
            </a:pPr>
            <a:r>
              <a:rPr lang="en-GB" sz="2000" dirty="0"/>
              <a:t>Square it</a:t>
            </a:r>
          </a:p>
          <a:p>
            <a:pPr marL="285750" indent="-285750">
              <a:lnSpc>
                <a:spcPct val="150000"/>
              </a:lnSpc>
              <a:buFont typeface="Wingdings" pitchFamily="2" charset="2"/>
              <a:buChar char="§"/>
            </a:pPr>
            <a:r>
              <a:rPr lang="en-GB" sz="2000" dirty="0"/>
              <a:t>Square it</a:t>
            </a:r>
          </a:p>
          <a:p>
            <a:pPr marL="285750" indent="-285750">
              <a:lnSpc>
                <a:spcPct val="150000"/>
              </a:lnSpc>
              <a:buFont typeface="Wingdings" pitchFamily="2" charset="2"/>
              <a:buChar char="§"/>
            </a:pPr>
            <a:r>
              <a:rPr lang="en-GB" sz="2000" dirty="0"/>
              <a:t>Subtract it</a:t>
            </a:r>
          </a:p>
          <a:p>
            <a:pPr marL="285750" indent="-285750">
              <a:lnSpc>
                <a:spcPct val="150000"/>
              </a:lnSpc>
              <a:buFont typeface="Wingdings" pitchFamily="2" charset="2"/>
              <a:buChar char="§"/>
            </a:pPr>
            <a:r>
              <a:rPr lang="en-GB" sz="2000" dirty="0"/>
              <a:t>Square root it</a:t>
            </a:r>
          </a:p>
        </p:txBody>
      </p:sp>
      <p:sp>
        <p:nvSpPr>
          <p:cNvPr id="6" name="Rectangle 5"/>
          <p:cNvSpPr/>
          <p:nvPr/>
        </p:nvSpPr>
        <p:spPr>
          <a:xfrm>
            <a:off x="2771800" y="4862864"/>
            <a:ext cx="288000" cy="2880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8" name="Rectangle 7"/>
          <p:cNvSpPr/>
          <p:nvPr/>
        </p:nvSpPr>
        <p:spPr>
          <a:xfrm>
            <a:off x="2784187" y="5306916"/>
            <a:ext cx="288000" cy="2880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9" name="Cross 8"/>
          <p:cNvSpPr/>
          <p:nvPr/>
        </p:nvSpPr>
        <p:spPr>
          <a:xfrm>
            <a:off x="2784187" y="5733256"/>
            <a:ext cx="288000" cy="288032"/>
          </a:xfrm>
          <a:prstGeom prst="plus">
            <a:avLst>
              <a:gd name="adj" fmla="val 38511"/>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pic>
        <p:nvPicPr>
          <p:cNvPr id="4915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87118" y="6165304"/>
            <a:ext cx="482138" cy="400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Rectangle 10"/>
          <p:cNvSpPr/>
          <p:nvPr/>
        </p:nvSpPr>
        <p:spPr>
          <a:xfrm>
            <a:off x="7092280" y="4871248"/>
            <a:ext cx="288000" cy="2880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12" name="Rectangle 11"/>
          <p:cNvSpPr/>
          <p:nvPr/>
        </p:nvSpPr>
        <p:spPr>
          <a:xfrm>
            <a:off x="7104667" y="5315300"/>
            <a:ext cx="288000" cy="2880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pic>
        <p:nvPicPr>
          <p:cNvPr id="1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07598" y="6173688"/>
            <a:ext cx="482138" cy="400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7104667" y="5877272"/>
            <a:ext cx="288000" cy="4571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pic>
        <p:nvPicPr>
          <p:cNvPr id="17" name="Picture 16">
            <a:extLst>
              <a:ext uri="{FF2B5EF4-FFF2-40B4-BE49-F238E27FC236}">
                <a16:creationId xmlns:a16="http://schemas.microsoft.com/office/drawing/2014/main" id="{00A05232-FAF3-B044-A0F3-93A1D324F823}"/>
              </a:ext>
            </a:extLst>
          </p:cNvPr>
          <p:cNvPicPr>
            <a:picLocks noChangeAspect="1"/>
          </p:cNvPicPr>
          <p:nvPr/>
        </p:nvPicPr>
        <p:blipFill>
          <a:blip r:embed="rId3"/>
          <a:stretch>
            <a:fillRect/>
          </a:stretch>
        </p:blipFill>
        <p:spPr>
          <a:xfrm>
            <a:off x="6946900" y="51595"/>
            <a:ext cx="1816100" cy="1177823"/>
          </a:xfrm>
          <a:prstGeom prst="rect">
            <a:avLst/>
          </a:prstGeom>
        </p:spPr>
      </p:pic>
    </p:spTree>
    <p:extLst>
      <p:ext uri="{BB962C8B-B14F-4D97-AF65-F5344CB8AC3E}">
        <p14:creationId xmlns:p14="http://schemas.microsoft.com/office/powerpoint/2010/main" val="19499355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ectangle 43"/>
          <p:cNvSpPr/>
          <p:nvPr/>
        </p:nvSpPr>
        <p:spPr>
          <a:xfrm>
            <a:off x="4428110" y="4259352"/>
            <a:ext cx="4698080" cy="2540348"/>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43" name="Rectangle 42"/>
          <p:cNvSpPr/>
          <p:nvPr/>
        </p:nvSpPr>
        <p:spPr>
          <a:xfrm>
            <a:off x="4499992" y="1772816"/>
            <a:ext cx="4644008" cy="2352084"/>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3" name="Text Placeholder 2"/>
          <p:cNvSpPr>
            <a:spLocks noGrp="1"/>
          </p:cNvSpPr>
          <p:nvPr>
            <p:ph type="body" sz="quarter" idx="11"/>
          </p:nvPr>
        </p:nvSpPr>
        <p:spPr/>
        <p:txBody>
          <a:bodyPr/>
          <a:lstStyle/>
          <a:p>
            <a:r>
              <a:rPr lang="en-GB" dirty="0"/>
              <a:t>Example</a:t>
            </a:r>
            <a:r>
              <a:rPr lang="en-GB" b="0" u="none" dirty="0"/>
              <a:t> – Quick method</a:t>
            </a:r>
            <a:endParaRPr lang="en-GB" dirty="0"/>
          </a:p>
        </p:txBody>
      </p:sp>
      <p:grpSp>
        <p:nvGrpSpPr>
          <p:cNvPr id="7" name="Group 16"/>
          <p:cNvGrpSpPr>
            <a:grpSpLocks/>
          </p:cNvGrpSpPr>
          <p:nvPr/>
        </p:nvGrpSpPr>
        <p:grpSpPr bwMode="auto">
          <a:xfrm>
            <a:off x="107504" y="1956048"/>
            <a:ext cx="2757488" cy="1905000"/>
            <a:chOff x="316" y="2713"/>
            <a:chExt cx="1737" cy="1200"/>
          </a:xfrm>
        </p:grpSpPr>
        <p:sp>
          <p:nvSpPr>
            <p:cNvPr id="8" name="AutoShape 17"/>
            <p:cNvSpPr>
              <a:spLocks noChangeArrowheads="1"/>
            </p:cNvSpPr>
            <p:nvPr/>
          </p:nvSpPr>
          <p:spPr bwMode="auto">
            <a:xfrm>
              <a:off x="832" y="2857"/>
              <a:ext cx="1188" cy="828"/>
            </a:xfrm>
            <a:prstGeom prst="rtTriangle">
              <a:avLst/>
            </a:prstGeom>
            <a:ln>
              <a:headEnd/>
              <a:tailEnd/>
            </a:ln>
          </p:spPr>
          <p:style>
            <a:lnRef idx="2">
              <a:schemeClr val="accent2">
                <a:shade val="50000"/>
              </a:schemeClr>
            </a:lnRef>
            <a:fillRef idx="1">
              <a:schemeClr val="accent2"/>
            </a:fillRef>
            <a:effectRef idx="0">
              <a:schemeClr val="accent2"/>
            </a:effectRef>
            <a:fontRef idx="minor">
              <a:schemeClr val="lt1"/>
            </a:fontRef>
          </p:style>
          <p:txBody>
            <a:bodyPr wrap="none" anchor="ctr"/>
            <a:lstStyle/>
            <a:p>
              <a:pPr fontAlgn="base">
                <a:spcBef>
                  <a:spcPct val="0"/>
                </a:spcBef>
                <a:spcAft>
                  <a:spcPct val="0"/>
                </a:spcAft>
              </a:pPr>
              <a:endParaRPr lang="en-GB" sz="2400">
                <a:solidFill>
                  <a:srgbClr val="000000"/>
                </a:solidFill>
              </a:endParaRPr>
            </a:p>
          </p:txBody>
        </p:sp>
        <p:sp>
          <p:nvSpPr>
            <p:cNvPr id="9" name="Text Box 18"/>
            <p:cNvSpPr txBox="1">
              <a:spLocks noChangeArrowheads="1"/>
            </p:cNvSpPr>
            <p:nvPr/>
          </p:nvSpPr>
          <p:spPr bwMode="auto">
            <a:xfrm>
              <a:off x="316" y="3157"/>
              <a:ext cx="648"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GB" altLang="en-US" sz="2000" dirty="0">
                  <a:solidFill>
                    <a:srgbClr val="000000"/>
                  </a:solidFill>
                </a:rPr>
                <a:t>3 cm</a:t>
              </a:r>
            </a:p>
          </p:txBody>
        </p:sp>
        <p:sp>
          <p:nvSpPr>
            <p:cNvPr id="10" name="Text Box 19"/>
            <p:cNvSpPr txBox="1">
              <a:spLocks noChangeArrowheads="1"/>
            </p:cNvSpPr>
            <p:nvPr/>
          </p:nvSpPr>
          <p:spPr bwMode="auto">
            <a:xfrm>
              <a:off x="1132" y="3661"/>
              <a:ext cx="648"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GB" altLang="en-US" sz="2000" dirty="0">
                  <a:solidFill>
                    <a:srgbClr val="000000"/>
                  </a:solidFill>
                </a:rPr>
                <a:t>4 cm</a:t>
              </a:r>
            </a:p>
          </p:txBody>
        </p:sp>
        <p:sp>
          <p:nvSpPr>
            <p:cNvPr id="11" name="Text Box 20"/>
            <p:cNvSpPr txBox="1">
              <a:spLocks noChangeArrowheads="1"/>
            </p:cNvSpPr>
            <p:nvPr/>
          </p:nvSpPr>
          <p:spPr bwMode="auto">
            <a:xfrm>
              <a:off x="1405" y="3026"/>
              <a:ext cx="648"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GB" altLang="en-US" sz="2000" dirty="0">
                  <a:solidFill>
                    <a:srgbClr val="000000"/>
                  </a:solidFill>
                </a:rPr>
                <a:t>x</a:t>
              </a:r>
            </a:p>
          </p:txBody>
        </p:sp>
        <p:sp>
          <p:nvSpPr>
            <p:cNvPr id="12" name="Text Box 21"/>
            <p:cNvSpPr txBox="1">
              <a:spLocks noChangeArrowheads="1"/>
            </p:cNvSpPr>
            <p:nvPr/>
          </p:nvSpPr>
          <p:spPr bwMode="auto">
            <a:xfrm>
              <a:off x="376" y="2713"/>
              <a:ext cx="336" cy="291"/>
            </a:xfrm>
            <a:prstGeom prst="rect">
              <a:avLst/>
            </a:prstGeom>
            <a:ln/>
          </p:spPr>
          <p:style>
            <a:lnRef idx="2">
              <a:schemeClr val="accent6"/>
            </a:lnRef>
            <a:fillRef idx="1">
              <a:schemeClr val="lt1"/>
            </a:fillRef>
            <a:effectRef idx="0">
              <a:schemeClr val="accent6"/>
            </a:effectRef>
            <a:fontRef idx="minor">
              <a:schemeClr val="dk1"/>
            </a:fontRef>
          </p:style>
          <p:txBody>
            <a:bodyPr>
              <a:spAutoFit/>
            </a:bodyPr>
            <a:lstStyle/>
            <a:p>
              <a:pPr algn="ctr" fontAlgn="base">
                <a:spcBef>
                  <a:spcPct val="50000"/>
                </a:spcBef>
                <a:spcAft>
                  <a:spcPct val="0"/>
                </a:spcAft>
              </a:pPr>
              <a:r>
                <a:rPr lang="en-GB" altLang="en-US" sz="2400" dirty="0">
                  <a:solidFill>
                    <a:srgbClr val="000000"/>
                  </a:solidFill>
                </a:rPr>
                <a:t>1</a:t>
              </a:r>
            </a:p>
          </p:txBody>
        </p:sp>
        <p:sp>
          <p:nvSpPr>
            <p:cNvPr id="13" name="Rectangle 22"/>
            <p:cNvSpPr>
              <a:spLocks noChangeArrowheads="1"/>
            </p:cNvSpPr>
            <p:nvPr/>
          </p:nvSpPr>
          <p:spPr bwMode="auto">
            <a:xfrm>
              <a:off x="837" y="3515"/>
              <a:ext cx="173" cy="173"/>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GB" sz="2400">
                <a:solidFill>
                  <a:srgbClr val="000000"/>
                </a:solidFill>
              </a:endParaRPr>
            </a:p>
          </p:txBody>
        </p:sp>
      </p:grpSp>
      <p:grpSp>
        <p:nvGrpSpPr>
          <p:cNvPr id="18" name="Group 15"/>
          <p:cNvGrpSpPr>
            <a:grpSpLocks/>
          </p:cNvGrpSpPr>
          <p:nvPr/>
        </p:nvGrpSpPr>
        <p:grpSpPr bwMode="auto">
          <a:xfrm>
            <a:off x="35496" y="4548338"/>
            <a:ext cx="4392613" cy="1984376"/>
            <a:chOff x="316" y="2713"/>
            <a:chExt cx="2767" cy="1250"/>
          </a:xfrm>
        </p:grpSpPr>
        <p:sp>
          <p:nvSpPr>
            <p:cNvPr id="19" name="AutoShape 16"/>
            <p:cNvSpPr>
              <a:spLocks noChangeArrowheads="1"/>
            </p:cNvSpPr>
            <p:nvPr/>
          </p:nvSpPr>
          <p:spPr bwMode="auto">
            <a:xfrm>
              <a:off x="832" y="2857"/>
              <a:ext cx="2251" cy="828"/>
            </a:xfrm>
            <a:prstGeom prst="rtTriangle">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wrap="none" anchor="ctr"/>
            <a:lstStyle/>
            <a:p>
              <a:pPr fontAlgn="base">
                <a:spcBef>
                  <a:spcPct val="0"/>
                </a:spcBef>
                <a:spcAft>
                  <a:spcPct val="0"/>
                </a:spcAft>
              </a:pPr>
              <a:endParaRPr lang="en-GB" sz="2400">
                <a:solidFill>
                  <a:srgbClr val="000000"/>
                </a:solidFill>
              </a:endParaRPr>
            </a:p>
          </p:txBody>
        </p:sp>
        <p:sp>
          <p:nvSpPr>
            <p:cNvPr id="20" name="Text Box 17"/>
            <p:cNvSpPr txBox="1">
              <a:spLocks noChangeArrowheads="1"/>
            </p:cNvSpPr>
            <p:nvPr/>
          </p:nvSpPr>
          <p:spPr bwMode="auto">
            <a:xfrm>
              <a:off x="316" y="3157"/>
              <a:ext cx="648"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GB" altLang="en-US" sz="2000">
                  <a:solidFill>
                    <a:srgbClr val="000000"/>
                  </a:solidFill>
                </a:rPr>
                <a:t>4.6 cm</a:t>
              </a:r>
            </a:p>
          </p:txBody>
        </p:sp>
        <p:sp>
          <p:nvSpPr>
            <p:cNvPr id="21" name="Text Box 18"/>
            <p:cNvSpPr txBox="1">
              <a:spLocks noChangeArrowheads="1"/>
            </p:cNvSpPr>
            <p:nvPr/>
          </p:nvSpPr>
          <p:spPr bwMode="auto">
            <a:xfrm>
              <a:off x="1851" y="2985"/>
              <a:ext cx="913"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GB" altLang="en-US" sz="2000" dirty="0">
                  <a:solidFill>
                    <a:srgbClr val="000000"/>
                  </a:solidFill>
                </a:rPr>
                <a:t>9.8 cm</a:t>
              </a:r>
            </a:p>
          </p:txBody>
        </p:sp>
        <p:sp>
          <p:nvSpPr>
            <p:cNvPr id="22" name="Text Box 19"/>
            <p:cNvSpPr txBox="1">
              <a:spLocks noChangeArrowheads="1"/>
            </p:cNvSpPr>
            <p:nvPr/>
          </p:nvSpPr>
          <p:spPr bwMode="auto">
            <a:xfrm>
              <a:off x="1633" y="3711"/>
              <a:ext cx="648"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GB" altLang="en-US" sz="2000" dirty="0">
                  <a:solidFill>
                    <a:srgbClr val="000000"/>
                  </a:solidFill>
                </a:rPr>
                <a:t>y</a:t>
              </a:r>
            </a:p>
          </p:txBody>
        </p:sp>
        <p:sp>
          <p:nvSpPr>
            <p:cNvPr id="23" name="Text Box 20"/>
            <p:cNvSpPr txBox="1">
              <a:spLocks noChangeArrowheads="1"/>
            </p:cNvSpPr>
            <p:nvPr/>
          </p:nvSpPr>
          <p:spPr bwMode="auto">
            <a:xfrm>
              <a:off x="376" y="2713"/>
              <a:ext cx="336" cy="291"/>
            </a:xfrm>
            <a:prstGeom prst="rect">
              <a:avLst/>
            </a:prstGeom>
            <a:ln/>
          </p:spPr>
          <p:style>
            <a:lnRef idx="2">
              <a:schemeClr val="accent6"/>
            </a:lnRef>
            <a:fillRef idx="1">
              <a:schemeClr val="lt1"/>
            </a:fillRef>
            <a:effectRef idx="0">
              <a:schemeClr val="accent6"/>
            </a:effectRef>
            <a:fontRef idx="minor">
              <a:schemeClr val="dk1"/>
            </a:fontRef>
          </p:style>
          <p:txBody>
            <a:bodyPr>
              <a:spAutoFit/>
            </a:bodyPr>
            <a:lstStyle/>
            <a:p>
              <a:pPr algn="ctr" fontAlgn="base">
                <a:spcBef>
                  <a:spcPct val="50000"/>
                </a:spcBef>
                <a:spcAft>
                  <a:spcPct val="0"/>
                </a:spcAft>
              </a:pPr>
              <a:r>
                <a:rPr lang="en-GB" altLang="en-US" sz="2400" dirty="0">
                  <a:solidFill>
                    <a:srgbClr val="000000"/>
                  </a:solidFill>
                </a:rPr>
                <a:t>2</a:t>
              </a:r>
            </a:p>
          </p:txBody>
        </p:sp>
        <p:sp>
          <p:nvSpPr>
            <p:cNvPr id="24" name="Rectangle 21"/>
            <p:cNvSpPr>
              <a:spLocks noChangeArrowheads="1"/>
            </p:cNvSpPr>
            <p:nvPr/>
          </p:nvSpPr>
          <p:spPr bwMode="auto">
            <a:xfrm>
              <a:off x="837" y="3515"/>
              <a:ext cx="173" cy="173"/>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GB" sz="2400">
                <a:solidFill>
                  <a:srgbClr val="000000"/>
                </a:solidFill>
              </a:endParaRPr>
            </a:p>
          </p:txBody>
        </p:sp>
      </p:grpSp>
      <mc:AlternateContent xmlns:mc="http://schemas.openxmlformats.org/markup-compatibility/2006" xmlns:a14="http://schemas.microsoft.com/office/drawing/2010/main">
        <mc:Choice Requires="a14">
          <p:sp>
            <p:nvSpPr>
              <p:cNvPr id="26" name="TextBox 25"/>
              <p:cNvSpPr txBox="1"/>
              <p:nvPr/>
            </p:nvSpPr>
            <p:spPr>
              <a:xfrm>
                <a:off x="4860032" y="1844824"/>
                <a:ext cx="3596818" cy="461665"/>
              </a:xfrm>
              <a:prstGeom prst="rect">
                <a:avLst/>
              </a:prstGeom>
              <a:noFill/>
            </p:spPr>
            <p:txBody>
              <a:bodyPr wrap="none" rtlCol="0">
                <a:spAutoFit/>
              </a:bodyPr>
              <a:lstStyle/>
              <a:p>
                <a:r>
                  <a:rPr lang="en-GB" sz="2400" i="1" dirty="0">
                    <a:solidFill>
                      <a:schemeClr val="bg1"/>
                    </a:solidFill>
                  </a:rPr>
                  <a:t>Square it…</a:t>
                </a:r>
                <a:r>
                  <a:rPr lang="en-GB" sz="2400" dirty="0">
                    <a:solidFill>
                      <a:schemeClr val="bg1"/>
                    </a:solidFill>
                  </a:rPr>
                  <a:t>        </a:t>
                </a:r>
                <a14:m>
                  <m:oMath xmlns:m="http://schemas.openxmlformats.org/officeDocument/2006/math">
                    <m:sSup>
                      <m:sSupPr>
                        <m:ctrlPr>
                          <a:rPr lang="en-GB" sz="2400" i="1" smtClean="0">
                            <a:solidFill>
                              <a:schemeClr val="bg1"/>
                            </a:solidFill>
                            <a:latin typeface="Cambria Math" panose="02040503050406030204" pitchFamily="18" charset="0"/>
                          </a:rPr>
                        </m:ctrlPr>
                      </m:sSupPr>
                      <m:e>
                        <m:r>
                          <a:rPr lang="en-GB" sz="2400" b="0" i="1" smtClean="0">
                            <a:solidFill>
                              <a:schemeClr val="bg1"/>
                            </a:solidFill>
                            <a:latin typeface="Cambria Math"/>
                          </a:rPr>
                          <m:t>4</m:t>
                        </m:r>
                      </m:e>
                      <m:sup>
                        <m:r>
                          <a:rPr lang="en-GB" sz="2400" b="0" i="1" smtClean="0">
                            <a:solidFill>
                              <a:schemeClr val="bg1"/>
                            </a:solidFill>
                            <a:latin typeface="Cambria Math"/>
                          </a:rPr>
                          <m:t>2</m:t>
                        </m:r>
                      </m:sup>
                    </m:sSup>
                    <m:r>
                      <a:rPr lang="en-GB" sz="2400" b="0" i="1" smtClean="0">
                        <a:solidFill>
                          <a:schemeClr val="bg1"/>
                        </a:solidFill>
                        <a:latin typeface="Cambria Math"/>
                      </a:rPr>
                      <m:t>= 16</m:t>
                    </m:r>
                  </m:oMath>
                </a14:m>
                <a:endParaRPr lang="en-GB" sz="2400" dirty="0">
                  <a:solidFill>
                    <a:schemeClr val="bg1"/>
                  </a:solidFill>
                </a:endParaRPr>
              </a:p>
            </p:txBody>
          </p:sp>
        </mc:Choice>
        <mc:Fallback xmlns="">
          <p:sp>
            <p:nvSpPr>
              <p:cNvPr id="26" name="TextBox 25"/>
              <p:cNvSpPr txBox="1">
                <a:spLocks noRot="1" noChangeAspect="1" noMove="1" noResize="1" noEditPoints="1" noAdjustHandles="1" noChangeArrowheads="1" noChangeShapeType="1" noTextEdit="1"/>
              </p:cNvSpPr>
              <p:nvPr/>
            </p:nvSpPr>
            <p:spPr>
              <a:xfrm>
                <a:off x="4860032" y="1844824"/>
                <a:ext cx="3596818" cy="461665"/>
              </a:xfrm>
              <a:prstGeom prst="rect">
                <a:avLst/>
              </a:prstGeom>
              <a:blipFill>
                <a:blip r:embed="rId2"/>
                <a:stretch>
                  <a:fillRect l="-2465" t="-7895" b="-2368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7" name="TextBox 26"/>
              <p:cNvSpPr txBox="1"/>
              <p:nvPr/>
            </p:nvSpPr>
            <p:spPr>
              <a:xfrm>
                <a:off x="4860031" y="2306489"/>
                <a:ext cx="3561552" cy="461665"/>
              </a:xfrm>
              <a:prstGeom prst="rect">
                <a:avLst/>
              </a:prstGeom>
              <a:noFill/>
            </p:spPr>
            <p:txBody>
              <a:bodyPr wrap="none" rtlCol="0">
                <a:spAutoFit/>
              </a:bodyPr>
              <a:lstStyle/>
              <a:p>
                <a:r>
                  <a:rPr lang="en-GB" sz="2400" i="1" dirty="0">
                    <a:solidFill>
                      <a:schemeClr val="bg1"/>
                    </a:solidFill>
                  </a:rPr>
                  <a:t>Square it…</a:t>
                </a:r>
                <a:r>
                  <a:rPr lang="en-GB" sz="2400" dirty="0">
                    <a:solidFill>
                      <a:schemeClr val="bg1"/>
                    </a:solidFill>
                  </a:rPr>
                  <a:t>        </a:t>
                </a:r>
                <a14:m>
                  <m:oMath xmlns:m="http://schemas.openxmlformats.org/officeDocument/2006/math">
                    <m:sSup>
                      <m:sSupPr>
                        <m:ctrlPr>
                          <a:rPr lang="en-GB" sz="2400" i="1" smtClean="0">
                            <a:solidFill>
                              <a:schemeClr val="bg1"/>
                            </a:solidFill>
                            <a:latin typeface="Cambria Math" panose="02040503050406030204" pitchFamily="18" charset="0"/>
                          </a:rPr>
                        </m:ctrlPr>
                      </m:sSupPr>
                      <m:e>
                        <m:r>
                          <a:rPr lang="en-GB" sz="2400" b="0" i="1" smtClean="0">
                            <a:solidFill>
                              <a:schemeClr val="bg1"/>
                            </a:solidFill>
                            <a:latin typeface="Cambria Math"/>
                          </a:rPr>
                          <m:t>3</m:t>
                        </m:r>
                      </m:e>
                      <m:sup>
                        <m:r>
                          <a:rPr lang="en-GB" sz="2400" b="0" i="1" smtClean="0">
                            <a:solidFill>
                              <a:schemeClr val="bg1"/>
                            </a:solidFill>
                            <a:latin typeface="Cambria Math"/>
                          </a:rPr>
                          <m:t>2</m:t>
                        </m:r>
                      </m:sup>
                    </m:sSup>
                    <m:r>
                      <a:rPr lang="en-GB" sz="2400" b="0" i="1" smtClean="0">
                        <a:solidFill>
                          <a:schemeClr val="bg1"/>
                        </a:solidFill>
                        <a:latin typeface="Cambria Math"/>
                      </a:rPr>
                      <m:t>=   9</m:t>
                    </m:r>
                  </m:oMath>
                </a14:m>
                <a:endParaRPr lang="en-GB" sz="2400" dirty="0">
                  <a:solidFill>
                    <a:schemeClr val="bg1"/>
                  </a:solidFill>
                </a:endParaRPr>
              </a:p>
            </p:txBody>
          </p:sp>
        </mc:Choice>
        <mc:Fallback xmlns="">
          <p:sp>
            <p:nvSpPr>
              <p:cNvPr id="27" name="TextBox 26"/>
              <p:cNvSpPr txBox="1">
                <a:spLocks noRot="1" noChangeAspect="1" noMove="1" noResize="1" noEditPoints="1" noAdjustHandles="1" noChangeArrowheads="1" noChangeShapeType="1" noTextEdit="1"/>
              </p:cNvSpPr>
              <p:nvPr/>
            </p:nvSpPr>
            <p:spPr>
              <a:xfrm>
                <a:off x="4860031" y="2306489"/>
                <a:ext cx="3561552" cy="461665"/>
              </a:xfrm>
              <a:prstGeom prst="rect">
                <a:avLst/>
              </a:prstGeom>
              <a:blipFill>
                <a:blip r:embed="rId3"/>
                <a:stretch>
                  <a:fillRect l="-2491" t="-10811" b="-2702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8" name="TextBox 27"/>
              <p:cNvSpPr txBox="1"/>
              <p:nvPr/>
            </p:nvSpPr>
            <p:spPr>
              <a:xfrm>
                <a:off x="4860030" y="2767558"/>
                <a:ext cx="3814378" cy="461665"/>
              </a:xfrm>
              <a:prstGeom prst="rect">
                <a:avLst/>
              </a:prstGeom>
              <a:noFill/>
            </p:spPr>
            <p:txBody>
              <a:bodyPr wrap="none" rtlCol="0">
                <a:spAutoFit/>
              </a:bodyPr>
              <a:lstStyle/>
              <a:p>
                <a:r>
                  <a:rPr lang="en-GB" sz="2400" b="1" i="1" dirty="0">
                    <a:solidFill>
                      <a:srgbClr val="0070C0"/>
                    </a:solidFill>
                  </a:rPr>
                  <a:t>Add</a:t>
                </a:r>
                <a:r>
                  <a:rPr lang="en-GB" sz="2400" i="1" dirty="0">
                    <a:solidFill>
                      <a:schemeClr val="bg1"/>
                    </a:solidFill>
                  </a:rPr>
                  <a:t> it…</a:t>
                </a:r>
                <a:r>
                  <a:rPr lang="en-GB" sz="2400" dirty="0">
                    <a:solidFill>
                      <a:schemeClr val="bg1"/>
                    </a:solidFill>
                  </a:rPr>
                  <a:t>                    </a:t>
                </a:r>
                <a14:m>
                  <m:oMath xmlns:m="http://schemas.openxmlformats.org/officeDocument/2006/math">
                    <m:r>
                      <a:rPr lang="en-GB" sz="2400" b="0" i="1" smtClean="0">
                        <a:solidFill>
                          <a:schemeClr val="bg1"/>
                        </a:solidFill>
                        <a:latin typeface="Cambria Math"/>
                      </a:rPr>
                      <m:t>= 25</m:t>
                    </m:r>
                  </m:oMath>
                </a14:m>
                <a:endParaRPr lang="en-GB" sz="2400" dirty="0">
                  <a:solidFill>
                    <a:schemeClr val="bg1"/>
                  </a:solidFill>
                </a:endParaRPr>
              </a:p>
            </p:txBody>
          </p:sp>
        </mc:Choice>
        <mc:Fallback xmlns="">
          <p:sp>
            <p:nvSpPr>
              <p:cNvPr id="28" name="TextBox 27"/>
              <p:cNvSpPr txBox="1">
                <a:spLocks noRot="1" noChangeAspect="1" noMove="1" noResize="1" noEditPoints="1" noAdjustHandles="1" noChangeArrowheads="1" noChangeShapeType="1" noTextEdit="1"/>
              </p:cNvSpPr>
              <p:nvPr/>
            </p:nvSpPr>
            <p:spPr>
              <a:xfrm>
                <a:off x="4860030" y="2767558"/>
                <a:ext cx="3814378" cy="461665"/>
              </a:xfrm>
              <a:prstGeom prst="rect">
                <a:avLst/>
              </a:prstGeom>
              <a:blipFill>
                <a:blip r:embed="rId4"/>
                <a:stretch>
                  <a:fillRect l="-2326" t="-8108" b="-29730"/>
                </a:stretch>
              </a:blipFill>
            </p:spPr>
            <p:txBody>
              <a:bodyPr/>
              <a:lstStyle/>
              <a:p>
                <a:r>
                  <a:rPr lang="en-US">
                    <a:noFill/>
                  </a:rPr>
                  <a:t> </a:t>
                </a:r>
              </a:p>
            </p:txBody>
          </p:sp>
        </mc:Fallback>
      </mc:AlternateContent>
      <p:cxnSp>
        <p:nvCxnSpPr>
          <p:cNvPr id="30" name="Straight Connector 29"/>
          <p:cNvCxnSpPr/>
          <p:nvPr/>
        </p:nvCxnSpPr>
        <p:spPr>
          <a:xfrm flipH="1">
            <a:off x="7162502" y="2771282"/>
            <a:ext cx="1236592" cy="596"/>
          </a:xfrm>
          <a:prstGeom prst="line">
            <a:avLst/>
          </a:prstGeom>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33" name="TextBox 32"/>
              <p:cNvSpPr txBox="1"/>
              <p:nvPr/>
            </p:nvSpPr>
            <p:spPr>
              <a:xfrm>
                <a:off x="8393782" y="2276743"/>
                <a:ext cx="498855"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2400" b="1" i="1" smtClean="0">
                          <a:solidFill>
                            <a:srgbClr val="0070C0"/>
                          </a:solidFill>
                          <a:latin typeface="Cambria Math"/>
                          <a:ea typeface="Cambria Math"/>
                        </a:rPr>
                        <m:t>+</m:t>
                      </m:r>
                    </m:oMath>
                  </m:oMathPara>
                </a14:m>
                <a:endParaRPr lang="en-GB" sz="2400" b="1" dirty="0">
                  <a:solidFill>
                    <a:srgbClr val="0070C0"/>
                  </a:solidFill>
                </a:endParaRPr>
              </a:p>
            </p:txBody>
          </p:sp>
        </mc:Choice>
        <mc:Fallback xmlns="">
          <p:sp>
            <p:nvSpPr>
              <p:cNvPr id="33" name="TextBox 32"/>
              <p:cNvSpPr txBox="1">
                <a:spLocks noRot="1" noChangeAspect="1" noMove="1" noResize="1" noEditPoints="1" noAdjustHandles="1" noChangeArrowheads="1" noChangeShapeType="1" noTextEdit="1"/>
              </p:cNvSpPr>
              <p:nvPr/>
            </p:nvSpPr>
            <p:spPr>
              <a:xfrm>
                <a:off x="8393782" y="2276743"/>
                <a:ext cx="498855" cy="461665"/>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4" name="TextBox 33"/>
              <p:cNvSpPr txBox="1"/>
              <p:nvPr/>
            </p:nvSpPr>
            <p:spPr>
              <a:xfrm>
                <a:off x="4860032" y="3255367"/>
                <a:ext cx="4099712" cy="869533"/>
              </a:xfrm>
              <a:prstGeom prst="rect">
                <a:avLst/>
              </a:prstGeom>
              <a:noFill/>
            </p:spPr>
            <p:txBody>
              <a:bodyPr wrap="none" rtlCol="0">
                <a:spAutoFit/>
              </a:bodyPr>
              <a:lstStyle/>
              <a:p>
                <a:r>
                  <a:rPr lang="en-GB" sz="2400" i="1" dirty="0">
                    <a:solidFill>
                      <a:schemeClr val="bg1"/>
                    </a:solidFill>
                  </a:rPr>
                  <a:t>Square root it…  </a:t>
                </a:r>
                <a14:m>
                  <m:oMath xmlns:m="http://schemas.openxmlformats.org/officeDocument/2006/math">
                    <m:r>
                      <a:rPr lang="en-GB" sz="2400" b="0" i="1" smtClean="0">
                        <a:solidFill>
                          <a:schemeClr val="bg1"/>
                        </a:solidFill>
                        <a:latin typeface="Cambria Math"/>
                      </a:rPr>
                      <m:t>𝑥</m:t>
                    </m:r>
                    <m:r>
                      <a:rPr lang="en-GB" sz="2400" b="0" i="1" smtClean="0">
                        <a:solidFill>
                          <a:schemeClr val="bg1"/>
                        </a:solidFill>
                        <a:latin typeface="Cambria Math"/>
                      </a:rPr>
                      <m:t>=</m:t>
                    </m:r>
                    <m:rad>
                      <m:radPr>
                        <m:degHide m:val="on"/>
                        <m:ctrlPr>
                          <a:rPr lang="en-GB" sz="2400" b="0" i="1" smtClean="0">
                            <a:solidFill>
                              <a:schemeClr val="bg1"/>
                            </a:solidFill>
                            <a:latin typeface="Cambria Math" panose="02040503050406030204" pitchFamily="18" charset="0"/>
                          </a:rPr>
                        </m:ctrlPr>
                      </m:radPr>
                      <m:deg/>
                      <m:e>
                        <m:r>
                          <a:rPr lang="en-GB" sz="2400" b="0" i="1" smtClean="0">
                            <a:solidFill>
                              <a:schemeClr val="bg1"/>
                            </a:solidFill>
                            <a:latin typeface="Cambria Math"/>
                          </a:rPr>
                          <m:t>25</m:t>
                        </m:r>
                      </m:e>
                    </m:rad>
                  </m:oMath>
                </a14:m>
                <a:endParaRPr lang="en-GB" sz="2400" dirty="0">
                  <a:solidFill>
                    <a:schemeClr val="bg1"/>
                  </a:solidFill>
                </a:endParaRPr>
              </a:p>
              <a:p>
                <a:r>
                  <a:rPr lang="en-GB" sz="2400" dirty="0">
                    <a:solidFill>
                      <a:schemeClr val="bg1"/>
                    </a:solidFill>
                  </a:rPr>
                  <a:t>                                  </a:t>
                </a:r>
                <a14:m>
                  <m:oMath xmlns:m="http://schemas.openxmlformats.org/officeDocument/2006/math">
                    <m:r>
                      <a:rPr lang="en-GB" sz="2400" b="0" i="1" smtClean="0">
                        <a:solidFill>
                          <a:schemeClr val="bg1"/>
                        </a:solidFill>
                        <a:latin typeface="Cambria Math"/>
                      </a:rPr>
                      <m:t>=  </m:t>
                    </m:r>
                    <m:r>
                      <a:rPr lang="en-GB" sz="2400" b="1" i="1" smtClean="0">
                        <a:solidFill>
                          <a:schemeClr val="bg1"/>
                        </a:solidFill>
                        <a:latin typeface="Cambria Math"/>
                      </a:rPr>
                      <m:t>𝟓</m:t>
                    </m:r>
                    <m:r>
                      <m:rPr>
                        <m:sty m:val="p"/>
                      </m:rPr>
                      <a:rPr lang="en-GB" sz="2400" b="0" i="0" smtClean="0">
                        <a:solidFill>
                          <a:schemeClr val="bg1"/>
                        </a:solidFill>
                        <a:latin typeface="Cambria Math"/>
                      </a:rPr>
                      <m:t>cm</m:t>
                    </m:r>
                  </m:oMath>
                </a14:m>
                <a:endParaRPr lang="en-GB" sz="2400" dirty="0">
                  <a:solidFill>
                    <a:schemeClr val="bg1"/>
                  </a:solidFill>
                </a:endParaRPr>
              </a:p>
            </p:txBody>
          </p:sp>
        </mc:Choice>
        <mc:Fallback xmlns="">
          <p:sp>
            <p:nvSpPr>
              <p:cNvPr id="34" name="TextBox 33"/>
              <p:cNvSpPr txBox="1">
                <a:spLocks noRot="1" noChangeAspect="1" noMove="1" noResize="1" noEditPoints="1" noAdjustHandles="1" noChangeArrowheads="1" noChangeShapeType="1" noTextEdit="1"/>
              </p:cNvSpPr>
              <p:nvPr/>
            </p:nvSpPr>
            <p:spPr>
              <a:xfrm>
                <a:off x="4860032" y="3255367"/>
                <a:ext cx="4099712" cy="869533"/>
              </a:xfrm>
              <a:prstGeom prst="rect">
                <a:avLst/>
              </a:prstGeom>
              <a:blipFill>
                <a:blip r:embed="rId6"/>
                <a:stretch>
                  <a:fillRect l="-2167" b="-10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5" name="TextBox 34"/>
              <p:cNvSpPr txBox="1"/>
              <p:nvPr/>
            </p:nvSpPr>
            <p:spPr>
              <a:xfrm>
                <a:off x="4716018" y="4317652"/>
                <a:ext cx="3959097" cy="461665"/>
              </a:xfrm>
              <a:prstGeom prst="rect">
                <a:avLst/>
              </a:prstGeom>
              <a:noFill/>
            </p:spPr>
            <p:txBody>
              <a:bodyPr wrap="none" rtlCol="0">
                <a:spAutoFit/>
              </a:bodyPr>
              <a:lstStyle/>
              <a:p>
                <a:r>
                  <a:rPr lang="en-GB" sz="2400" i="1" dirty="0">
                    <a:solidFill>
                      <a:schemeClr val="bg1"/>
                    </a:solidFill>
                  </a:rPr>
                  <a:t>Square it…</a:t>
                </a:r>
                <a:r>
                  <a:rPr lang="en-GB" sz="2400" dirty="0">
                    <a:solidFill>
                      <a:schemeClr val="bg1"/>
                    </a:solidFill>
                  </a:rPr>
                  <a:t>    </a:t>
                </a:r>
                <a14:m>
                  <m:oMath xmlns:m="http://schemas.openxmlformats.org/officeDocument/2006/math">
                    <m:sSup>
                      <m:sSupPr>
                        <m:ctrlPr>
                          <a:rPr lang="en-GB" sz="2400" i="1" smtClean="0">
                            <a:solidFill>
                              <a:schemeClr val="bg1"/>
                            </a:solidFill>
                            <a:latin typeface="Cambria Math" panose="02040503050406030204" pitchFamily="18" charset="0"/>
                          </a:rPr>
                        </m:ctrlPr>
                      </m:sSupPr>
                      <m:e>
                        <m:r>
                          <a:rPr lang="en-GB" sz="2400" b="0" i="1" smtClean="0">
                            <a:solidFill>
                              <a:schemeClr val="bg1"/>
                            </a:solidFill>
                            <a:latin typeface="Cambria Math"/>
                          </a:rPr>
                          <m:t>9.8</m:t>
                        </m:r>
                      </m:e>
                      <m:sup>
                        <m:r>
                          <a:rPr lang="en-GB" sz="2400" b="0" i="1" smtClean="0">
                            <a:solidFill>
                              <a:schemeClr val="bg1"/>
                            </a:solidFill>
                            <a:latin typeface="Cambria Math"/>
                          </a:rPr>
                          <m:t>2</m:t>
                        </m:r>
                      </m:sup>
                    </m:sSup>
                    <m:r>
                      <a:rPr lang="en-GB" sz="2400" b="0" i="1" smtClean="0">
                        <a:solidFill>
                          <a:schemeClr val="bg1"/>
                        </a:solidFill>
                        <a:latin typeface="Cambria Math"/>
                      </a:rPr>
                      <m:t>=  96.04</m:t>
                    </m:r>
                  </m:oMath>
                </a14:m>
                <a:endParaRPr lang="en-GB" sz="2400" dirty="0">
                  <a:solidFill>
                    <a:schemeClr val="bg1"/>
                  </a:solidFill>
                </a:endParaRPr>
              </a:p>
            </p:txBody>
          </p:sp>
        </mc:Choice>
        <mc:Fallback xmlns="">
          <p:sp>
            <p:nvSpPr>
              <p:cNvPr id="35" name="TextBox 34"/>
              <p:cNvSpPr txBox="1">
                <a:spLocks noRot="1" noChangeAspect="1" noMove="1" noResize="1" noEditPoints="1" noAdjustHandles="1" noChangeArrowheads="1" noChangeShapeType="1" noTextEdit="1"/>
              </p:cNvSpPr>
              <p:nvPr/>
            </p:nvSpPr>
            <p:spPr>
              <a:xfrm>
                <a:off x="4716018" y="4317652"/>
                <a:ext cx="3959097" cy="461665"/>
              </a:xfrm>
              <a:prstGeom prst="rect">
                <a:avLst/>
              </a:prstGeom>
              <a:blipFill>
                <a:blip r:embed="rId7"/>
                <a:stretch>
                  <a:fillRect l="-2236" t="-8108" b="-2702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6" name="TextBox 35"/>
              <p:cNvSpPr txBox="1"/>
              <p:nvPr/>
            </p:nvSpPr>
            <p:spPr>
              <a:xfrm>
                <a:off x="4716016" y="4779317"/>
                <a:ext cx="4243727" cy="461665"/>
              </a:xfrm>
              <a:prstGeom prst="rect">
                <a:avLst/>
              </a:prstGeom>
              <a:noFill/>
            </p:spPr>
            <p:txBody>
              <a:bodyPr wrap="square" rtlCol="0">
                <a:spAutoFit/>
              </a:bodyPr>
              <a:lstStyle/>
              <a:p>
                <a:r>
                  <a:rPr lang="en-GB" sz="2400" i="1" dirty="0">
                    <a:solidFill>
                      <a:schemeClr val="bg1"/>
                    </a:solidFill>
                  </a:rPr>
                  <a:t>Square it…</a:t>
                </a:r>
                <a:r>
                  <a:rPr lang="en-GB" sz="2400" dirty="0">
                    <a:solidFill>
                      <a:schemeClr val="bg1"/>
                    </a:solidFill>
                  </a:rPr>
                  <a:t>    </a:t>
                </a:r>
                <a14:m>
                  <m:oMath xmlns:m="http://schemas.openxmlformats.org/officeDocument/2006/math">
                    <m:sSup>
                      <m:sSupPr>
                        <m:ctrlPr>
                          <a:rPr lang="en-GB" sz="2400" i="1" smtClean="0">
                            <a:solidFill>
                              <a:schemeClr val="bg1"/>
                            </a:solidFill>
                            <a:latin typeface="Cambria Math" panose="02040503050406030204" pitchFamily="18" charset="0"/>
                          </a:rPr>
                        </m:ctrlPr>
                      </m:sSupPr>
                      <m:e>
                        <m:r>
                          <a:rPr lang="en-GB" sz="2400" b="0" i="1" smtClean="0">
                            <a:solidFill>
                              <a:schemeClr val="bg1"/>
                            </a:solidFill>
                            <a:latin typeface="Cambria Math"/>
                          </a:rPr>
                          <m:t>4.6</m:t>
                        </m:r>
                      </m:e>
                      <m:sup>
                        <m:r>
                          <a:rPr lang="en-GB" sz="2400" b="0" i="1" smtClean="0">
                            <a:solidFill>
                              <a:schemeClr val="bg1"/>
                            </a:solidFill>
                            <a:latin typeface="Cambria Math"/>
                          </a:rPr>
                          <m:t>2</m:t>
                        </m:r>
                      </m:sup>
                    </m:sSup>
                    <m:r>
                      <a:rPr lang="en-GB" sz="2400" b="0" i="1" smtClean="0">
                        <a:solidFill>
                          <a:schemeClr val="bg1"/>
                        </a:solidFill>
                        <a:latin typeface="Cambria Math"/>
                      </a:rPr>
                      <m:t>=  21.16</m:t>
                    </m:r>
                  </m:oMath>
                </a14:m>
                <a:r>
                  <a:rPr lang="en-GB" sz="2400" dirty="0">
                    <a:solidFill>
                      <a:schemeClr val="bg1"/>
                    </a:solidFill>
                  </a:rPr>
                  <a:t> </a:t>
                </a:r>
              </a:p>
            </p:txBody>
          </p:sp>
        </mc:Choice>
        <mc:Fallback xmlns="">
          <p:sp>
            <p:nvSpPr>
              <p:cNvPr id="36" name="TextBox 35"/>
              <p:cNvSpPr txBox="1">
                <a:spLocks noRot="1" noChangeAspect="1" noMove="1" noResize="1" noEditPoints="1" noAdjustHandles="1" noChangeArrowheads="1" noChangeShapeType="1" noTextEdit="1"/>
              </p:cNvSpPr>
              <p:nvPr/>
            </p:nvSpPr>
            <p:spPr>
              <a:xfrm>
                <a:off x="4716016" y="4779317"/>
                <a:ext cx="4243727" cy="461665"/>
              </a:xfrm>
              <a:prstGeom prst="rect">
                <a:avLst/>
              </a:prstGeom>
              <a:blipFill>
                <a:blip r:embed="rId8"/>
                <a:stretch>
                  <a:fillRect l="-2090" t="-7895" b="-2368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7" name="TextBox 36"/>
              <p:cNvSpPr txBox="1"/>
              <p:nvPr/>
            </p:nvSpPr>
            <p:spPr>
              <a:xfrm>
                <a:off x="4716016" y="5240386"/>
                <a:ext cx="3772699" cy="461665"/>
              </a:xfrm>
              <a:prstGeom prst="rect">
                <a:avLst/>
              </a:prstGeom>
              <a:noFill/>
            </p:spPr>
            <p:txBody>
              <a:bodyPr wrap="none" rtlCol="0">
                <a:spAutoFit/>
              </a:bodyPr>
              <a:lstStyle/>
              <a:p>
                <a:r>
                  <a:rPr lang="en-GB" sz="2400" b="1" i="1" dirty="0">
                    <a:solidFill>
                      <a:srgbClr val="0070C0"/>
                    </a:solidFill>
                  </a:rPr>
                  <a:t>Subtract</a:t>
                </a:r>
                <a:r>
                  <a:rPr lang="en-GB" sz="2400" i="1" dirty="0">
                    <a:solidFill>
                      <a:schemeClr val="bg1"/>
                    </a:solidFill>
                  </a:rPr>
                  <a:t> it…</a:t>
                </a:r>
                <a:r>
                  <a:rPr lang="en-GB" sz="2400" dirty="0">
                    <a:solidFill>
                      <a:schemeClr val="bg1"/>
                    </a:solidFill>
                  </a:rPr>
                  <a:t>      </a:t>
                </a:r>
                <a14:m>
                  <m:oMath xmlns:m="http://schemas.openxmlformats.org/officeDocument/2006/math">
                    <m:r>
                      <a:rPr lang="en-GB" sz="2400" b="0" i="0" smtClean="0">
                        <a:solidFill>
                          <a:schemeClr val="bg1"/>
                        </a:solidFill>
                        <a:latin typeface="Cambria Math"/>
                      </a:rPr>
                      <m:t> </m:t>
                    </m:r>
                    <m:r>
                      <a:rPr lang="en-GB" sz="2400" b="0" i="1" smtClean="0">
                        <a:solidFill>
                          <a:schemeClr val="bg1"/>
                        </a:solidFill>
                        <a:latin typeface="Cambria Math"/>
                      </a:rPr>
                      <m:t>  =</m:t>
                    </m:r>
                    <m:r>
                      <a:rPr lang="en-AU" sz="2400" b="0" i="1" smtClean="0">
                        <a:solidFill>
                          <a:schemeClr val="bg1"/>
                        </a:solidFill>
                        <a:latin typeface="Cambria Math" panose="02040503050406030204" pitchFamily="18" charset="0"/>
                      </a:rPr>
                      <m:t>74</m:t>
                    </m:r>
                    <m:r>
                      <a:rPr lang="en-GB" sz="2400" b="0" i="1" smtClean="0">
                        <a:solidFill>
                          <a:schemeClr val="bg1"/>
                        </a:solidFill>
                        <a:latin typeface="Cambria Math"/>
                      </a:rPr>
                      <m:t>.</m:t>
                    </m:r>
                    <m:r>
                      <a:rPr lang="en-AU" sz="2400" b="0" i="1" smtClean="0">
                        <a:solidFill>
                          <a:schemeClr val="bg1"/>
                        </a:solidFill>
                        <a:latin typeface="Cambria Math" panose="02040503050406030204" pitchFamily="18" charset="0"/>
                      </a:rPr>
                      <m:t>88</m:t>
                    </m:r>
                  </m:oMath>
                </a14:m>
                <a:endParaRPr lang="en-GB" sz="2400" dirty="0">
                  <a:solidFill>
                    <a:schemeClr val="bg1"/>
                  </a:solidFill>
                </a:endParaRPr>
              </a:p>
            </p:txBody>
          </p:sp>
        </mc:Choice>
        <mc:Fallback xmlns="">
          <p:sp>
            <p:nvSpPr>
              <p:cNvPr id="37" name="TextBox 36"/>
              <p:cNvSpPr txBox="1">
                <a:spLocks noRot="1" noChangeAspect="1" noMove="1" noResize="1" noEditPoints="1" noAdjustHandles="1" noChangeArrowheads="1" noChangeShapeType="1" noTextEdit="1"/>
              </p:cNvSpPr>
              <p:nvPr/>
            </p:nvSpPr>
            <p:spPr>
              <a:xfrm>
                <a:off x="4716016" y="5240386"/>
                <a:ext cx="3772699" cy="461665"/>
              </a:xfrm>
              <a:prstGeom prst="rect">
                <a:avLst/>
              </a:prstGeom>
              <a:blipFill>
                <a:blip r:embed="rId9"/>
                <a:stretch>
                  <a:fillRect l="-2349" t="-10811" b="-27027"/>
                </a:stretch>
              </a:blipFill>
            </p:spPr>
            <p:txBody>
              <a:bodyPr/>
              <a:lstStyle/>
              <a:p>
                <a:r>
                  <a:rPr lang="en-US">
                    <a:noFill/>
                  </a:rPr>
                  <a:t> </a:t>
                </a:r>
              </a:p>
            </p:txBody>
          </p:sp>
        </mc:Fallback>
      </mc:AlternateContent>
      <p:cxnSp>
        <p:nvCxnSpPr>
          <p:cNvPr id="38" name="Straight Connector 37"/>
          <p:cNvCxnSpPr/>
          <p:nvPr/>
        </p:nvCxnSpPr>
        <p:spPr>
          <a:xfrm flipH="1">
            <a:off x="6821996" y="5249718"/>
            <a:ext cx="1972336" cy="596"/>
          </a:xfrm>
          <a:prstGeom prst="line">
            <a:avLst/>
          </a:prstGeom>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39" name="TextBox 38"/>
              <p:cNvSpPr txBox="1"/>
              <p:nvPr/>
            </p:nvSpPr>
            <p:spPr>
              <a:xfrm>
                <a:off x="8481664" y="4749700"/>
                <a:ext cx="498855"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AU" sz="2400" b="0" i="1" smtClean="0">
                          <a:solidFill>
                            <a:srgbClr val="0070C0"/>
                          </a:solidFill>
                          <a:latin typeface="Cambria Math" panose="02040503050406030204" pitchFamily="18" charset="0"/>
                          <a:ea typeface="Cambria Math"/>
                        </a:rPr>
                        <m:t>−</m:t>
                      </m:r>
                    </m:oMath>
                  </m:oMathPara>
                </a14:m>
                <a:endParaRPr lang="en-GB" sz="2400" dirty="0">
                  <a:solidFill>
                    <a:srgbClr val="0070C0"/>
                  </a:solidFill>
                </a:endParaRPr>
              </a:p>
            </p:txBody>
          </p:sp>
        </mc:Choice>
        <mc:Fallback xmlns="">
          <p:sp>
            <p:nvSpPr>
              <p:cNvPr id="39" name="TextBox 38"/>
              <p:cNvSpPr txBox="1">
                <a:spLocks noRot="1" noChangeAspect="1" noMove="1" noResize="1" noEditPoints="1" noAdjustHandles="1" noChangeArrowheads="1" noChangeShapeType="1" noTextEdit="1"/>
              </p:cNvSpPr>
              <p:nvPr/>
            </p:nvSpPr>
            <p:spPr>
              <a:xfrm>
                <a:off x="8481664" y="4749700"/>
                <a:ext cx="498855" cy="461665"/>
              </a:xfrm>
              <a:prstGeom prst="rect">
                <a:avLst/>
              </a:prstGeom>
              <a:blipFill>
                <a:blip r:embed="rId10"/>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0" name="TextBox 39"/>
              <p:cNvSpPr txBox="1"/>
              <p:nvPr/>
            </p:nvSpPr>
            <p:spPr>
              <a:xfrm>
                <a:off x="4519614" y="5640287"/>
                <a:ext cx="4537332" cy="1235146"/>
              </a:xfrm>
              <a:prstGeom prst="rect">
                <a:avLst/>
              </a:prstGeom>
              <a:noFill/>
            </p:spPr>
            <p:txBody>
              <a:bodyPr wrap="none" rtlCol="0">
                <a:spAutoFit/>
              </a:bodyPr>
              <a:lstStyle/>
              <a:p>
                <a:r>
                  <a:rPr lang="en-GB" sz="2400" i="1" dirty="0">
                    <a:solidFill>
                      <a:schemeClr val="bg1"/>
                    </a:solidFill>
                  </a:rPr>
                  <a:t>Square root it…</a:t>
                </a:r>
                <a14:m>
                  <m:oMath xmlns:m="http://schemas.openxmlformats.org/officeDocument/2006/math">
                    <m:r>
                      <a:rPr lang="en-GB" sz="2400" b="0" i="1" smtClean="0">
                        <a:solidFill>
                          <a:schemeClr val="bg1"/>
                        </a:solidFill>
                        <a:latin typeface="Cambria Math"/>
                      </a:rPr>
                      <m:t>𝑥</m:t>
                    </m:r>
                    <m:r>
                      <a:rPr lang="en-GB" sz="2400" b="0" i="1" smtClean="0">
                        <a:solidFill>
                          <a:schemeClr val="bg1"/>
                        </a:solidFill>
                        <a:latin typeface="Cambria Math"/>
                      </a:rPr>
                      <m:t>=</m:t>
                    </m:r>
                    <m:rad>
                      <m:radPr>
                        <m:degHide m:val="on"/>
                        <m:ctrlPr>
                          <a:rPr lang="en-GB" sz="2400" b="0" i="1" smtClean="0">
                            <a:solidFill>
                              <a:schemeClr val="bg1"/>
                            </a:solidFill>
                            <a:latin typeface="Cambria Math" panose="02040503050406030204" pitchFamily="18" charset="0"/>
                          </a:rPr>
                        </m:ctrlPr>
                      </m:radPr>
                      <m:deg/>
                      <m:e>
                        <m:r>
                          <a:rPr lang="en-GB" sz="2400" b="0" i="1" smtClean="0">
                            <a:solidFill>
                              <a:schemeClr val="bg1"/>
                            </a:solidFill>
                            <a:latin typeface="Cambria Math"/>
                          </a:rPr>
                          <m:t>7</m:t>
                        </m:r>
                        <m:r>
                          <a:rPr lang="en-AU" sz="2400" b="0" i="1" smtClean="0">
                            <a:solidFill>
                              <a:schemeClr val="bg1"/>
                            </a:solidFill>
                            <a:latin typeface="Cambria Math" panose="02040503050406030204" pitchFamily="18" charset="0"/>
                          </a:rPr>
                          <m:t>4</m:t>
                        </m:r>
                        <m:r>
                          <a:rPr lang="en-GB" sz="2400" b="0" i="1" smtClean="0">
                            <a:solidFill>
                              <a:schemeClr val="bg1"/>
                            </a:solidFill>
                            <a:latin typeface="Cambria Math"/>
                          </a:rPr>
                          <m:t>.</m:t>
                        </m:r>
                        <m:r>
                          <a:rPr lang="en-AU" sz="2400" b="0" i="1" smtClean="0">
                            <a:solidFill>
                              <a:schemeClr val="bg1"/>
                            </a:solidFill>
                            <a:latin typeface="Cambria Math" panose="02040503050406030204" pitchFamily="18" charset="0"/>
                          </a:rPr>
                          <m:t>88</m:t>
                        </m:r>
                      </m:e>
                    </m:rad>
                  </m:oMath>
                </a14:m>
                <a:endParaRPr lang="en-GB" sz="2400" dirty="0">
                  <a:solidFill>
                    <a:schemeClr val="bg1"/>
                  </a:solidFill>
                </a:endParaRPr>
              </a:p>
              <a:p>
                <a:r>
                  <a:rPr lang="en-GB" sz="2400" dirty="0">
                    <a:solidFill>
                      <a:schemeClr val="bg1"/>
                    </a:solidFill>
                  </a:rPr>
                  <a:t>                              </a:t>
                </a:r>
                <a14:m>
                  <m:oMath xmlns:m="http://schemas.openxmlformats.org/officeDocument/2006/math">
                    <m:r>
                      <a:rPr lang="en-GB" sz="2400" b="0" i="1" smtClean="0">
                        <a:solidFill>
                          <a:schemeClr val="bg1"/>
                        </a:solidFill>
                        <a:latin typeface="Cambria Math"/>
                      </a:rPr>
                      <m:t>=</m:t>
                    </m:r>
                    <m:r>
                      <a:rPr lang="en-AU" sz="2400" b="0" i="0" smtClean="0">
                        <a:solidFill>
                          <a:schemeClr val="bg1"/>
                        </a:solidFill>
                        <a:latin typeface="Cambria Math" panose="02040503050406030204" pitchFamily="18" charset="0"/>
                      </a:rPr>
                      <m:t>8</m:t>
                    </m:r>
                    <m:r>
                      <a:rPr lang="en-GB" sz="2400" b="0" i="0" smtClean="0">
                        <a:solidFill>
                          <a:schemeClr val="bg1"/>
                        </a:solidFill>
                        <a:latin typeface="Cambria Math"/>
                      </a:rPr>
                      <m:t>.</m:t>
                    </m:r>
                    <m:r>
                      <a:rPr lang="en-AU" sz="2400" b="0" i="0" smtClean="0">
                        <a:solidFill>
                          <a:schemeClr val="bg1"/>
                        </a:solidFill>
                        <a:latin typeface="Cambria Math" panose="02040503050406030204" pitchFamily="18" charset="0"/>
                      </a:rPr>
                      <m:t>653</m:t>
                    </m:r>
                    <m:r>
                      <a:rPr lang="en-GB" sz="2400" b="0" i="0" smtClean="0">
                        <a:solidFill>
                          <a:schemeClr val="bg1"/>
                        </a:solidFill>
                        <a:latin typeface="Cambria Math"/>
                      </a:rPr>
                      <m:t>…</m:t>
                    </m:r>
                  </m:oMath>
                </a14:m>
                <a:endParaRPr lang="en-GB" sz="2400" dirty="0">
                  <a:solidFill>
                    <a:schemeClr val="bg1"/>
                  </a:solidFill>
                </a:endParaRPr>
              </a:p>
              <a:p>
                <a:r>
                  <a:rPr lang="en-GB" sz="2400" dirty="0">
                    <a:solidFill>
                      <a:schemeClr val="bg1"/>
                    </a:solidFill>
                  </a:rPr>
                  <a:t>                              </a:t>
                </a:r>
                <a14:m>
                  <m:oMath xmlns:m="http://schemas.openxmlformats.org/officeDocument/2006/math">
                    <m:r>
                      <a:rPr lang="en-GB" sz="2400" b="0" i="1" smtClean="0">
                        <a:solidFill>
                          <a:schemeClr val="bg1"/>
                        </a:solidFill>
                        <a:latin typeface="Cambria Math"/>
                      </a:rPr>
                      <m:t>=</m:t>
                    </m:r>
                    <m:r>
                      <a:rPr lang="en-AU" sz="2400" b="1" i="1" smtClean="0">
                        <a:solidFill>
                          <a:schemeClr val="bg1"/>
                        </a:solidFill>
                        <a:latin typeface="Cambria Math" panose="02040503050406030204" pitchFamily="18" charset="0"/>
                      </a:rPr>
                      <m:t>𝟖</m:t>
                    </m:r>
                    <m:r>
                      <a:rPr lang="en-GB" sz="2400" b="1" i="1" smtClean="0">
                        <a:solidFill>
                          <a:schemeClr val="bg1"/>
                        </a:solidFill>
                        <a:latin typeface="Cambria Math"/>
                      </a:rPr>
                      <m:t>.</m:t>
                    </m:r>
                    <m:r>
                      <a:rPr lang="en-AU" sz="2400" b="0" i="1" smtClean="0">
                        <a:solidFill>
                          <a:schemeClr val="bg1"/>
                        </a:solidFill>
                        <a:latin typeface="Cambria Math" panose="02040503050406030204" pitchFamily="18" charset="0"/>
                      </a:rPr>
                      <m:t>7</m:t>
                    </m:r>
                    <m:r>
                      <a:rPr lang="en-GB" sz="2400" b="0" i="1" smtClean="0">
                        <a:solidFill>
                          <a:schemeClr val="bg1"/>
                        </a:solidFill>
                        <a:latin typeface="Cambria Math"/>
                      </a:rPr>
                      <m:t> </m:t>
                    </m:r>
                    <m:r>
                      <m:rPr>
                        <m:sty m:val="p"/>
                      </m:rPr>
                      <a:rPr lang="en-GB" sz="2400" b="0" i="0" smtClean="0">
                        <a:solidFill>
                          <a:schemeClr val="bg1"/>
                        </a:solidFill>
                        <a:latin typeface="Cambria Math"/>
                      </a:rPr>
                      <m:t>cm</m:t>
                    </m:r>
                  </m:oMath>
                </a14:m>
                <a:r>
                  <a:rPr lang="en-GB" sz="2400" dirty="0">
                    <a:solidFill>
                      <a:schemeClr val="bg1"/>
                    </a:solidFill>
                  </a:rPr>
                  <a:t> </a:t>
                </a:r>
                <a:r>
                  <a:rPr lang="en-GB" sz="1400" dirty="0">
                    <a:solidFill>
                      <a:schemeClr val="bg1"/>
                    </a:solidFill>
                  </a:rPr>
                  <a:t>(1dp)</a:t>
                </a:r>
                <a:endParaRPr lang="en-GB" sz="2400" dirty="0">
                  <a:solidFill>
                    <a:schemeClr val="bg1"/>
                  </a:solidFill>
                </a:endParaRPr>
              </a:p>
            </p:txBody>
          </p:sp>
        </mc:Choice>
        <mc:Fallback xmlns="">
          <p:sp>
            <p:nvSpPr>
              <p:cNvPr id="40" name="TextBox 39"/>
              <p:cNvSpPr txBox="1">
                <a:spLocks noRot="1" noChangeAspect="1" noMove="1" noResize="1" noEditPoints="1" noAdjustHandles="1" noChangeArrowheads="1" noChangeShapeType="1" noTextEdit="1"/>
              </p:cNvSpPr>
              <p:nvPr/>
            </p:nvSpPr>
            <p:spPr>
              <a:xfrm>
                <a:off x="4519614" y="5640287"/>
                <a:ext cx="4537332" cy="1235146"/>
              </a:xfrm>
              <a:prstGeom prst="rect">
                <a:avLst/>
              </a:prstGeom>
              <a:blipFill>
                <a:blip r:embed="rId11"/>
                <a:stretch>
                  <a:fillRect l="-1955" t="-1031" b="-8247"/>
                </a:stretch>
              </a:blipFill>
            </p:spPr>
            <p:txBody>
              <a:bodyPr/>
              <a:lstStyle/>
              <a:p>
                <a:r>
                  <a:rPr lang="en-US">
                    <a:noFill/>
                  </a:rPr>
                  <a:t> </a:t>
                </a:r>
              </a:p>
            </p:txBody>
          </p:sp>
        </mc:Fallback>
      </mc:AlternateContent>
      <p:pic>
        <p:nvPicPr>
          <p:cNvPr id="41" name="Picture 40">
            <a:extLst>
              <a:ext uri="{FF2B5EF4-FFF2-40B4-BE49-F238E27FC236}">
                <a16:creationId xmlns:a16="http://schemas.microsoft.com/office/drawing/2014/main" id="{72443EC0-03FB-554B-8830-5DE1944807D6}"/>
              </a:ext>
            </a:extLst>
          </p:cNvPr>
          <p:cNvPicPr>
            <a:picLocks noChangeAspect="1"/>
          </p:cNvPicPr>
          <p:nvPr/>
        </p:nvPicPr>
        <p:blipFill>
          <a:blip r:embed="rId12"/>
          <a:stretch>
            <a:fillRect/>
          </a:stretch>
        </p:blipFill>
        <p:spPr>
          <a:xfrm>
            <a:off x="6946900" y="51595"/>
            <a:ext cx="1816100" cy="1177823"/>
          </a:xfrm>
          <a:prstGeom prst="rect">
            <a:avLst/>
          </a:prstGeom>
        </p:spPr>
      </p:pic>
      <p:pic>
        <p:nvPicPr>
          <p:cNvPr id="5" name="Picture 4">
            <a:extLst>
              <a:ext uri="{FF2B5EF4-FFF2-40B4-BE49-F238E27FC236}">
                <a16:creationId xmlns:a16="http://schemas.microsoft.com/office/drawing/2014/main" id="{F8656BDA-2A03-E140-81D7-948ED6FB7C07}"/>
              </a:ext>
            </a:extLst>
          </p:cNvPr>
          <p:cNvPicPr>
            <a:picLocks noChangeAspect="1"/>
          </p:cNvPicPr>
          <p:nvPr/>
        </p:nvPicPr>
        <p:blipFill>
          <a:blip r:embed="rId13"/>
          <a:stretch>
            <a:fillRect/>
          </a:stretch>
        </p:blipFill>
        <p:spPr>
          <a:xfrm>
            <a:off x="6805105" y="1320398"/>
            <a:ext cx="1181100" cy="304800"/>
          </a:xfrm>
          <a:prstGeom prst="rect">
            <a:avLst/>
          </a:prstGeom>
        </p:spPr>
      </p:pic>
    </p:spTree>
    <p:extLst>
      <p:ext uri="{BB962C8B-B14F-4D97-AF65-F5344CB8AC3E}">
        <p14:creationId xmlns:p14="http://schemas.microsoft.com/office/powerpoint/2010/main" val="1439706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7"/>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7" grpId="0"/>
      <p:bldP spid="28" grpId="0"/>
      <p:bldP spid="33" grpId="0"/>
      <p:bldP spid="34" grpId="0"/>
      <p:bldP spid="35" grpId="0"/>
      <p:bldP spid="36" grpId="0"/>
      <p:bldP spid="37" grpId="0"/>
      <p:bldP spid="39" grpId="0"/>
      <p:bldP spid="40"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41960F7-D2AC-C04E-AF52-07691E6CA313}"/>
              </a:ext>
            </a:extLst>
          </p:cNvPr>
          <p:cNvPicPr>
            <a:picLocks noChangeAspect="1"/>
          </p:cNvPicPr>
          <p:nvPr/>
        </p:nvPicPr>
        <p:blipFill>
          <a:blip r:embed="rId2"/>
          <a:stretch>
            <a:fillRect/>
          </a:stretch>
        </p:blipFill>
        <p:spPr>
          <a:xfrm>
            <a:off x="0" y="1653189"/>
            <a:ext cx="9144000" cy="4365287"/>
          </a:xfrm>
          <a:prstGeom prst="rect">
            <a:avLst/>
          </a:prstGeom>
        </p:spPr>
      </p:pic>
      <p:sp>
        <p:nvSpPr>
          <p:cNvPr id="39" name="Rounded Rectangle 38">
            <a:extLst>
              <a:ext uri="{FF2B5EF4-FFF2-40B4-BE49-F238E27FC236}">
                <a16:creationId xmlns:a16="http://schemas.microsoft.com/office/drawing/2014/main" id="{E5455676-571B-F840-B7CF-AFDAA4C88CB0}"/>
              </a:ext>
            </a:extLst>
          </p:cNvPr>
          <p:cNvSpPr/>
          <p:nvPr/>
        </p:nvSpPr>
        <p:spPr>
          <a:xfrm>
            <a:off x="5619956" y="4655234"/>
            <a:ext cx="3213154" cy="88643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 name="Title 1"/>
          <p:cNvSpPr>
            <a:spLocks noGrp="1"/>
          </p:cNvSpPr>
          <p:nvPr>
            <p:ph type="title"/>
          </p:nvPr>
        </p:nvSpPr>
        <p:spPr>
          <a:xfrm>
            <a:off x="1430494" y="81943"/>
            <a:ext cx="6172200" cy="1049274"/>
          </a:xfrm>
        </p:spPr>
        <p:txBody>
          <a:bodyPr>
            <a:normAutofit fontScale="90000"/>
          </a:bodyPr>
          <a:lstStyle/>
          <a:p>
            <a:pPr algn="ctr"/>
            <a:r>
              <a:rPr lang="en-US" dirty="0"/>
              <a:t>Or simply do it by scientific calculator! </a:t>
            </a:r>
          </a:p>
        </p:txBody>
      </p:sp>
      <p:sp>
        <p:nvSpPr>
          <p:cNvPr id="14" name="Rounded Rectangle 13">
            <a:extLst>
              <a:ext uri="{FF2B5EF4-FFF2-40B4-BE49-F238E27FC236}">
                <a16:creationId xmlns:a16="http://schemas.microsoft.com/office/drawing/2014/main" id="{7A268860-334F-D847-B337-FBB14269461A}"/>
              </a:ext>
            </a:extLst>
          </p:cNvPr>
          <p:cNvSpPr/>
          <p:nvPr/>
        </p:nvSpPr>
        <p:spPr>
          <a:xfrm>
            <a:off x="5638317" y="3639040"/>
            <a:ext cx="3213154" cy="88643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5" name="Rounded Rectangle 14">
            <a:extLst>
              <a:ext uri="{FF2B5EF4-FFF2-40B4-BE49-F238E27FC236}">
                <a16:creationId xmlns:a16="http://schemas.microsoft.com/office/drawing/2014/main" id="{C45BC9DA-45B1-F948-A5EF-EF14D626D1E5}"/>
              </a:ext>
            </a:extLst>
          </p:cNvPr>
          <p:cNvSpPr/>
          <p:nvPr/>
        </p:nvSpPr>
        <p:spPr>
          <a:xfrm>
            <a:off x="5647574" y="4016630"/>
            <a:ext cx="752323" cy="414249"/>
          </a:xfrm>
          <a:prstGeom prst="roundRect">
            <a:avLst/>
          </a:prstGeom>
          <a:solidFill>
            <a:schemeClr val="bg1"/>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16" name="Rounded Rectangle 15">
            <a:extLst>
              <a:ext uri="{FF2B5EF4-FFF2-40B4-BE49-F238E27FC236}">
                <a16:creationId xmlns:a16="http://schemas.microsoft.com/office/drawing/2014/main" id="{BEC836A0-3DFF-094A-A596-17999B7171D4}"/>
              </a:ext>
            </a:extLst>
          </p:cNvPr>
          <p:cNvSpPr/>
          <p:nvPr/>
        </p:nvSpPr>
        <p:spPr>
          <a:xfrm>
            <a:off x="6432425" y="4011177"/>
            <a:ext cx="752323" cy="414249"/>
          </a:xfrm>
          <a:prstGeom prst="roundRect">
            <a:avLst/>
          </a:prstGeom>
          <a:solidFill>
            <a:schemeClr val="bg1"/>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17" name="Rounded Rectangle 16">
            <a:extLst>
              <a:ext uri="{FF2B5EF4-FFF2-40B4-BE49-F238E27FC236}">
                <a16:creationId xmlns:a16="http://schemas.microsoft.com/office/drawing/2014/main" id="{A3267DAE-295B-DA46-B48F-8AA31A734863}"/>
              </a:ext>
            </a:extLst>
          </p:cNvPr>
          <p:cNvSpPr/>
          <p:nvPr/>
        </p:nvSpPr>
        <p:spPr>
          <a:xfrm>
            <a:off x="7226533" y="4011177"/>
            <a:ext cx="752323" cy="414249"/>
          </a:xfrm>
          <a:prstGeom prst="roundRect">
            <a:avLst/>
          </a:prstGeom>
          <a:solidFill>
            <a:schemeClr val="bg1"/>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18" name="Rounded Rectangle 17">
            <a:extLst>
              <a:ext uri="{FF2B5EF4-FFF2-40B4-BE49-F238E27FC236}">
                <a16:creationId xmlns:a16="http://schemas.microsoft.com/office/drawing/2014/main" id="{85536CFC-A534-F244-8124-51C0676130AA}"/>
              </a:ext>
            </a:extLst>
          </p:cNvPr>
          <p:cNvSpPr/>
          <p:nvPr/>
        </p:nvSpPr>
        <p:spPr>
          <a:xfrm>
            <a:off x="8008816" y="4011177"/>
            <a:ext cx="752323" cy="414249"/>
          </a:xfrm>
          <a:prstGeom prst="roundRect">
            <a:avLst/>
          </a:prstGeom>
          <a:solidFill>
            <a:schemeClr val="bg1"/>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19" name="TextBox 18">
            <a:extLst>
              <a:ext uri="{FF2B5EF4-FFF2-40B4-BE49-F238E27FC236}">
                <a16:creationId xmlns:a16="http://schemas.microsoft.com/office/drawing/2014/main" id="{3A18CE7E-89AE-A747-928A-F39A4650DB3C}"/>
              </a:ext>
            </a:extLst>
          </p:cNvPr>
          <p:cNvSpPr txBox="1"/>
          <p:nvPr/>
        </p:nvSpPr>
        <p:spPr>
          <a:xfrm>
            <a:off x="5554227" y="3628084"/>
            <a:ext cx="3146612" cy="415498"/>
          </a:xfrm>
          <a:prstGeom prst="rect">
            <a:avLst/>
          </a:prstGeom>
          <a:noFill/>
        </p:spPr>
        <p:txBody>
          <a:bodyPr wrap="square" rtlCol="0">
            <a:spAutoFit/>
          </a:bodyPr>
          <a:lstStyle/>
          <a:p>
            <a:pPr algn="ctr"/>
            <a:r>
              <a:rPr lang="en-GB" sz="2100" dirty="0">
                <a:latin typeface="Comic Sans MS" panose="030F0702030302020204" pitchFamily="66" charset="0"/>
              </a:rPr>
              <a:t>On your calculator:</a:t>
            </a:r>
          </a:p>
        </p:txBody>
      </p:sp>
      <mc:AlternateContent xmlns:mc="http://schemas.openxmlformats.org/markup-compatibility/2006" xmlns:a14="http://schemas.microsoft.com/office/drawing/2010/main">
        <mc:Choice Requires="a14">
          <p:sp>
            <p:nvSpPr>
              <p:cNvPr id="20" name="TextBox 19">
                <a:extLst>
                  <a:ext uri="{FF2B5EF4-FFF2-40B4-BE49-F238E27FC236}">
                    <a16:creationId xmlns:a16="http://schemas.microsoft.com/office/drawing/2014/main" id="{0FAB3080-262A-8B40-ACFB-066B726601AD}"/>
                  </a:ext>
                </a:extLst>
              </p:cNvPr>
              <p:cNvSpPr txBox="1"/>
              <p:nvPr/>
            </p:nvSpPr>
            <p:spPr>
              <a:xfrm>
                <a:off x="5690581" y="4078400"/>
                <a:ext cx="597500" cy="38997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1" i="1" dirty="0">
                          <a:latin typeface="Cambria Math" panose="02040503050406030204" pitchFamily="18" charset="0"/>
                          <a:ea typeface="Cambria Math" panose="02040503050406030204" pitchFamily="18" charset="0"/>
                        </a:rPr>
                        <m:t>√</m:t>
                      </m:r>
                    </m:oMath>
                  </m:oMathPara>
                </a14:m>
                <a:endParaRPr lang="en-GB" b="1" dirty="0">
                  <a:latin typeface="Comic Sans MS" panose="030F0702030302020204" pitchFamily="66" charset="0"/>
                </a:endParaRPr>
              </a:p>
            </p:txBody>
          </p:sp>
        </mc:Choice>
        <mc:Fallback xmlns="">
          <p:sp>
            <p:nvSpPr>
              <p:cNvPr id="20" name="TextBox 19">
                <a:extLst>
                  <a:ext uri="{FF2B5EF4-FFF2-40B4-BE49-F238E27FC236}">
                    <a16:creationId xmlns:a16="http://schemas.microsoft.com/office/drawing/2014/main" id="{0FAB3080-262A-8B40-ACFB-066B726601AD}"/>
                  </a:ext>
                </a:extLst>
              </p:cNvPr>
              <p:cNvSpPr txBox="1">
                <a:spLocks noRot="1" noChangeAspect="1" noMove="1" noResize="1" noEditPoints="1" noAdjustHandles="1" noChangeArrowheads="1" noChangeShapeType="1" noTextEdit="1"/>
              </p:cNvSpPr>
              <p:nvPr/>
            </p:nvSpPr>
            <p:spPr>
              <a:xfrm>
                <a:off x="5690581" y="4078400"/>
                <a:ext cx="597500" cy="389979"/>
              </a:xfrm>
              <a:prstGeom prst="rect">
                <a:avLst/>
              </a:prstGeom>
              <a:blipFill>
                <a:blip r:embed="rId3"/>
                <a:stretch>
                  <a:fillRect b="-312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1" name="TextBox 20">
                <a:extLst>
                  <a:ext uri="{FF2B5EF4-FFF2-40B4-BE49-F238E27FC236}">
                    <a16:creationId xmlns:a16="http://schemas.microsoft.com/office/drawing/2014/main" id="{524BB1DE-7A4A-4F48-BEC6-F7C7FE9EA7D7}"/>
                  </a:ext>
                </a:extLst>
              </p:cNvPr>
              <p:cNvSpPr txBox="1"/>
              <p:nvPr/>
            </p:nvSpPr>
            <p:spPr>
              <a:xfrm>
                <a:off x="6555200" y="4024507"/>
                <a:ext cx="1766714" cy="375552"/>
              </a:xfrm>
              <a:prstGeom prst="rect">
                <a:avLst/>
              </a:prstGeom>
              <a:noFill/>
            </p:spPr>
            <p:txBody>
              <a:bodyPr wrap="square" rtlCol="0">
                <a:spAutoFit/>
              </a:bodyPr>
              <a:lstStyle/>
              <a:p>
                <a:r>
                  <a:rPr lang="en-GB" b="1" dirty="0">
                    <a:latin typeface="Comic Sans MS" panose="030F0702030302020204" pitchFamily="66" charset="0"/>
                  </a:rPr>
                  <a:t>(</a:t>
                </a:r>
                <a14:m>
                  <m:oMath xmlns:m="http://schemas.openxmlformats.org/officeDocument/2006/math">
                    <m:sSup>
                      <m:sSupPr>
                        <m:ctrlPr>
                          <a:rPr lang="en-GB" b="1" i="1" dirty="0">
                            <a:latin typeface="Cambria Math" panose="02040503050406030204" pitchFamily="18" charset="0"/>
                          </a:rPr>
                        </m:ctrlPr>
                      </m:sSupPr>
                      <m:e>
                        <m:r>
                          <a:rPr lang="en-AU" b="1" i="1" dirty="0">
                            <a:latin typeface="Cambria Math" panose="02040503050406030204" pitchFamily="18" charset="0"/>
                          </a:rPr>
                          <m:t>𝒂</m:t>
                        </m:r>
                      </m:e>
                      <m:sup>
                        <m:r>
                          <a:rPr lang="en-AU" b="1" i="1" dirty="0">
                            <a:latin typeface="Cambria Math" panose="02040503050406030204" pitchFamily="18" charset="0"/>
                          </a:rPr>
                          <m:t>𝟐</m:t>
                        </m:r>
                      </m:sup>
                    </m:sSup>
                    <m:r>
                      <a:rPr lang="en-AU" b="1" i="1" dirty="0">
                        <a:latin typeface="Cambria Math" panose="02040503050406030204" pitchFamily="18" charset="0"/>
                      </a:rPr>
                      <m:t>+</m:t>
                    </m:r>
                    <m:sSup>
                      <m:sSupPr>
                        <m:ctrlPr>
                          <a:rPr lang="en-GB" b="1" i="1" dirty="0">
                            <a:latin typeface="Cambria Math" panose="02040503050406030204" pitchFamily="18" charset="0"/>
                          </a:rPr>
                        </m:ctrlPr>
                      </m:sSupPr>
                      <m:e>
                        <m:r>
                          <a:rPr lang="en-AU" b="1" i="1" dirty="0">
                            <a:latin typeface="Cambria Math" panose="02040503050406030204" pitchFamily="18" charset="0"/>
                          </a:rPr>
                          <m:t>𝒃</m:t>
                        </m:r>
                      </m:e>
                      <m:sup>
                        <m:r>
                          <a:rPr lang="en-AU" b="1" i="1" dirty="0">
                            <a:latin typeface="Cambria Math" panose="02040503050406030204" pitchFamily="18" charset="0"/>
                          </a:rPr>
                          <m:t>𝟐</m:t>
                        </m:r>
                      </m:sup>
                    </m:sSup>
                  </m:oMath>
                </a14:m>
                <a:r>
                  <a:rPr lang="en-GB" b="1" dirty="0">
                    <a:latin typeface="Comic Sans MS" panose="030F0702030302020204" pitchFamily="66" charset="0"/>
                  </a:rPr>
                  <a:t>)</a:t>
                </a:r>
              </a:p>
            </p:txBody>
          </p:sp>
        </mc:Choice>
        <mc:Fallback xmlns="">
          <p:sp>
            <p:nvSpPr>
              <p:cNvPr id="21" name="TextBox 20">
                <a:extLst>
                  <a:ext uri="{FF2B5EF4-FFF2-40B4-BE49-F238E27FC236}">
                    <a16:creationId xmlns:a16="http://schemas.microsoft.com/office/drawing/2014/main" id="{524BB1DE-7A4A-4F48-BEC6-F7C7FE9EA7D7}"/>
                  </a:ext>
                </a:extLst>
              </p:cNvPr>
              <p:cNvSpPr txBox="1">
                <a:spLocks noRot="1" noChangeAspect="1" noMove="1" noResize="1" noEditPoints="1" noAdjustHandles="1" noChangeArrowheads="1" noChangeShapeType="1" noTextEdit="1"/>
              </p:cNvSpPr>
              <p:nvPr/>
            </p:nvSpPr>
            <p:spPr>
              <a:xfrm>
                <a:off x="6555200" y="4024507"/>
                <a:ext cx="1766714" cy="375552"/>
              </a:xfrm>
              <a:prstGeom prst="rect">
                <a:avLst/>
              </a:prstGeom>
              <a:blipFill>
                <a:blip r:embed="rId4"/>
                <a:stretch>
                  <a:fillRect l="-2878" t="-3333" b="-26667"/>
                </a:stretch>
              </a:blipFill>
            </p:spPr>
            <p:txBody>
              <a:bodyPr/>
              <a:lstStyle/>
              <a:p>
                <a:r>
                  <a:rPr lang="en-US">
                    <a:noFill/>
                  </a:rPr>
                  <a:t> </a:t>
                </a:r>
              </a:p>
            </p:txBody>
          </p:sp>
        </mc:Fallback>
      </mc:AlternateContent>
      <p:sp>
        <p:nvSpPr>
          <p:cNvPr id="22" name="TextBox 21">
            <a:extLst>
              <a:ext uri="{FF2B5EF4-FFF2-40B4-BE49-F238E27FC236}">
                <a16:creationId xmlns:a16="http://schemas.microsoft.com/office/drawing/2014/main" id="{0FBF31B3-95F6-F344-928C-4DB0567BA968}"/>
              </a:ext>
            </a:extLst>
          </p:cNvPr>
          <p:cNvSpPr txBox="1"/>
          <p:nvPr/>
        </p:nvSpPr>
        <p:spPr>
          <a:xfrm>
            <a:off x="8122704" y="4037155"/>
            <a:ext cx="458340" cy="369332"/>
          </a:xfrm>
          <a:prstGeom prst="rect">
            <a:avLst/>
          </a:prstGeom>
          <a:noFill/>
        </p:spPr>
        <p:txBody>
          <a:bodyPr wrap="square" rtlCol="0">
            <a:spAutoFit/>
          </a:bodyPr>
          <a:lstStyle/>
          <a:p>
            <a:r>
              <a:rPr lang="en-GB" b="1" dirty="0">
                <a:latin typeface="Comic Sans MS" panose="030F0702030302020204" pitchFamily="66" charset="0"/>
              </a:rPr>
              <a:t>=</a:t>
            </a:r>
          </a:p>
        </p:txBody>
      </p:sp>
      <p:sp>
        <p:nvSpPr>
          <p:cNvPr id="31" name="Rounded Rectangle 30">
            <a:extLst>
              <a:ext uri="{FF2B5EF4-FFF2-40B4-BE49-F238E27FC236}">
                <a16:creationId xmlns:a16="http://schemas.microsoft.com/office/drawing/2014/main" id="{C06C9D6B-601B-144D-98F8-A7356D9C9BAF}"/>
              </a:ext>
            </a:extLst>
          </p:cNvPr>
          <p:cNvSpPr/>
          <p:nvPr/>
        </p:nvSpPr>
        <p:spPr>
          <a:xfrm>
            <a:off x="5647574" y="5073905"/>
            <a:ext cx="752323" cy="414249"/>
          </a:xfrm>
          <a:prstGeom prst="roundRect">
            <a:avLst/>
          </a:prstGeom>
          <a:solidFill>
            <a:schemeClr val="bg1"/>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32" name="Rounded Rectangle 31">
            <a:extLst>
              <a:ext uri="{FF2B5EF4-FFF2-40B4-BE49-F238E27FC236}">
                <a16:creationId xmlns:a16="http://schemas.microsoft.com/office/drawing/2014/main" id="{DD656211-34EB-9F44-84FF-D71E327BECC3}"/>
              </a:ext>
            </a:extLst>
          </p:cNvPr>
          <p:cNvSpPr/>
          <p:nvPr/>
        </p:nvSpPr>
        <p:spPr>
          <a:xfrm>
            <a:off x="6432425" y="5068452"/>
            <a:ext cx="752323" cy="414249"/>
          </a:xfrm>
          <a:prstGeom prst="roundRect">
            <a:avLst/>
          </a:prstGeom>
          <a:solidFill>
            <a:schemeClr val="bg1"/>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33" name="Rounded Rectangle 32">
            <a:extLst>
              <a:ext uri="{FF2B5EF4-FFF2-40B4-BE49-F238E27FC236}">
                <a16:creationId xmlns:a16="http://schemas.microsoft.com/office/drawing/2014/main" id="{018E4C61-01F1-154E-9554-19A3495E6863}"/>
              </a:ext>
            </a:extLst>
          </p:cNvPr>
          <p:cNvSpPr/>
          <p:nvPr/>
        </p:nvSpPr>
        <p:spPr>
          <a:xfrm>
            <a:off x="7226533" y="5068452"/>
            <a:ext cx="752323" cy="414249"/>
          </a:xfrm>
          <a:prstGeom prst="roundRect">
            <a:avLst/>
          </a:prstGeom>
          <a:solidFill>
            <a:schemeClr val="bg1"/>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34" name="Rounded Rectangle 33">
            <a:extLst>
              <a:ext uri="{FF2B5EF4-FFF2-40B4-BE49-F238E27FC236}">
                <a16:creationId xmlns:a16="http://schemas.microsoft.com/office/drawing/2014/main" id="{E00CA026-2A6F-494F-9903-2CBBC1A517E5}"/>
              </a:ext>
            </a:extLst>
          </p:cNvPr>
          <p:cNvSpPr/>
          <p:nvPr/>
        </p:nvSpPr>
        <p:spPr>
          <a:xfrm>
            <a:off x="8008816" y="5068452"/>
            <a:ext cx="752323" cy="414249"/>
          </a:xfrm>
          <a:prstGeom prst="roundRect">
            <a:avLst/>
          </a:prstGeom>
          <a:solidFill>
            <a:schemeClr val="bg1"/>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35" name="TextBox 34">
            <a:extLst>
              <a:ext uri="{FF2B5EF4-FFF2-40B4-BE49-F238E27FC236}">
                <a16:creationId xmlns:a16="http://schemas.microsoft.com/office/drawing/2014/main" id="{59C704CD-D2B6-5B4F-8713-81014062B93F}"/>
              </a:ext>
            </a:extLst>
          </p:cNvPr>
          <p:cNvSpPr txBox="1"/>
          <p:nvPr/>
        </p:nvSpPr>
        <p:spPr>
          <a:xfrm>
            <a:off x="5554227" y="4685359"/>
            <a:ext cx="3146612" cy="415498"/>
          </a:xfrm>
          <a:prstGeom prst="rect">
            <a:avLst/>
          </a:prstGeom>
          <a:noFill/>
        </p:spPr>
        <p:txBody>
          <a:bodyPr wrap="square" rtlCol="0">
            <a:spAutoFit/>
          </a:bodyPr>
          <a:lstStyle/>
          <a:p>
            <a:pPr algn="ctr"/>
            <a:r>
              <a:rPr lang="en-GB" sz="2100" dirty="0">
                <a:latin typeface="Comic Sans MS" panose="030F0702030302020204" pitchFamily="66" charset="0"/>
              </a:rPr>
              <a:t>On your calculator:</a:t>
            </a:r>
          </a:p>
        </p:txBody>
      </p:sp>
      <mc:AlternateContent xmlns:mc="http://schemas.openxmlformats.org/markup-compatibility/2006" xmlns:a14="http://schemas.microsoft.com/office/drawing/2010/main">
        <mc:Choice Requires="a14">
          <p:sp>
            <p:nvSpPr>
              <p:cNvPr id="36" name="TextBox 35">
                <a:extLst>
                  <a:ext uri="{FF2B5EF4-FFF2-40B4-BE49-F238E27FC236}">
                    <a16:creationId xmlns:a16="http://schemas.microsoft.com/office/drawing/2014/main" id="{E9EE4BAE-151A-2244-8583-6A8E9BA9EE8B}"/>
                  </a:ext>
                </a:extLst>
              </p:cNvPr>
              <p:cNvSpPr txBox="1"/>
              <p:nvPr/>
            </p:nvSpPr>
            <p:spPr>
              <a:xfrm>
                <a:off x="5666415" y="5099424"/>
                <a:ext cx="597500" cy="38997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1" i="1" dirty="0">
                          <a:latin typeface="Cambria Math" panose="02040503050406030204" pitchFamily="18" charset="0"/>
                          <a:ea typeface="Cambria Math" panose="02040503050406030204" pitchFamily="18" charset="0"/>
                        </a:rPr>
                        <m:t>√</m:t>
                      </m:r>
                    </m:oMath>
                  </m:oMathPara>
                </a14:m>
                <a:endParaRPr lang="en-GB" b="1" dirty="0">
                  <a:latin typeface="Comic Sans MS" panose="030F0702030302020204" pitchFamily="66" charset="0"/>
                </a:endParaRPr>
              </a:p>
            </p:txBody>
          </p:sp>
        </mc:Choice>
        <mc:Fallback xmlns="">
          <p:sp>
            <p:nvSpPr>
              <p:cNvPr id="36" name="TextBox 35">
                <a:extLst>
                  <a:ext uri="{FF2B5EF4-FFF2-40B4-BE49-F238E27FC236}">
                    <a16:creationId xmlns:a16="http://schemas.microsoft.com/office/drawing/2014/main" id="{E9EE4BAE-151A-2244-8583-6A8E9BA9EE8B}"/>
                  </a:ext>
                </a:extLst>
              </p:cNvPr>
              <p:cNvSpPr txBox="1">
                <a:spLocks noRot="1" noChangeAspect="1" noMove="1" noResize="1" noEditPoints="1" noAdjustHandles="1" noChangeArrowheads="1" noChangeShapeType="1" noTextEdit="1"/>
              </p:cNvSpPr>
              <p:nvPr/>
            </p:nvSpPr>
            <p:spPr>
              <a:xfrm>
                <a:off x="5666415" y="5099424"/>
                <a:ext cx="597500" cy="389979"/>
              </a:xfrm>
              <a:prstGeom prst="rect">
                <a:avLst/>
              </a:prstGeom>
              <a:blipFill>
                <a:blip r:embed="rId5"/>
                <a:stretch>
                  <a:fillRect b="-645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7" name="TextBox 36">
                <a:extLst>
                  <a:ext uri="{FF2B5EF4-FFF2-40B4-BE49-F238E27FC236}">
                    <a16:creationId xmlns:a16="http://schemas.microsoft.com/office/drawing/2014/main" id="{59731EDD-95EE-B647-84C6-F63062500F1D}"/>
                  </a:ext>
                </a:extLst>
              </p:cNvPr>
              <p:cNvSpPr txBox="1"/>
              <p:nvPr/>
            </p:nvSpPr>
            <p:spPr>
              <a:xfrm>
                <a:off x="6510193" y="5089205"/>
                <a:ext cx="1766714" cy="375552"/>
              </a:xfrm>
              <a:prstGeom prst="rect">
                <a:avLst/>
              </a:prstGeom>
              <a:noFill/>
            </p:spPr>
            <p:txBody>
              <a:bodyPr wrap="square" rtlCol="0">
                <a:spAutoFit/>
              </a:bodyPr>
              <a:lstStyle/>
              <a:p>
                <a:r>
                  <a:rPr lang="en-GB" b="1" dirty="0">
                    <a:latin typeface="Comic Sans MS" panose="030F0702030302020204" pitchFamily="66" charset="0"/>
                  </a:rPr>
                  <a:t>(</a:t>
                </a:r>
                <a14:m>
                  <m:oMath xmlns:m="http://schemas.openxmlformats.org/officeDocument/2006/math">
                    <m:sSup>
                      <m:sSupPr>
                        <m:ctrlPr>
                          <a:rPr lang="en-GB" b="1" i="1" dirty="0">
                            <a:latin typeface="Cambria Math" panose="02040503050406030204" pitchFamily="18" charset="0"/>
                          </a:rPr>
                        </m:ctrlPr>
                      </m:sSupPr>
                      <m:e>
                        <m:r>
                          <a:rPr lang="en-AU" b="1" i="1" dirty="0">
                            <a:latin typeface="Cambria Math" panose="02040503050406030204" pitchFamily="18" charset="0"/>
                          </a:rPr>
                          <m:t>𝒄</m:t>
                        </m:r>
                      </m:e>
                      <m:sup>
                        <m:r>
                          <a:rPr lang="en-AU" b="1" i="1" dirty="0">
                            <a:latin typeface="Cambria Math" panose="02040503050406030204" pitchFamily="18" charset="0"/>
                          </a:rPr>
                          <m:t>𝟐</m:t>
                        </m:r>
                      </m:sup>
                    </m:sSup>
                    <m:r>
                      <a:rPr lang="en-AU" b="1" i="1" dirty="0">
                        <a:latin typeface="Cambria Math" panose="02040503050406030204" pitchFamily="18" charset="0"/>
                        <a:ea typeface="Cambria Math" panose="02040503050406030204" pitchFamily="18" charset="0"/>
                      </a:rPr>
                      <m:t>−</m:t>
                    </m:r>
                    <m:sSup>
                      <m:sSupPr>
                        <m:ctrlPr>
                          <a:rPr lang="en-GB" b="1" i="1" dirty="0">
                            <a:latin typeface="Cambria Math" panose="02040503050406030204" pitchFamily="18" charset="0"/>
                          </a:rPr>
                        </m:ctrlPr>
                      </m:sSupPr>
                      <m:e>
                        <m:r>
                          <a:rPr lang="en-AU" b="1" i="1" dirty="0">
                            <a:latin typeface="Cambria Math" panose="02040503050406030204" pitchFamily="18" charset="0"/>
                          </a:rPr>
                          <m:t>𝒃</m:t>
                        </m:r>
                      </m:e>
                      <m:sup>
                        <m:r>
                          <a:rPr lang="en-AU" b="1" i="1" dirty="0">
                            <a:latin typeface="Cambria Math" panose="02040503050406030204" pitchFamily="18" charset="0"/>
                          </a:rPr>
                          <m:t>𝟐</m:t>
                        </m:r>
                      </m:sup>
                    </m:sSup>
                  </m:oMath>
                </a14:m>
                <a:r>
                  <a:rPr lang="en-GB" b="1" dirty="0">
                    <a:latin typeface="Comic Sans MS" panose="030F0702030302020204" pitchFamily="66" charset="0"/>
                  </a:rPr>
                  <a:t>)</a:t>
                </a:r>
              </a:p>
            </p:txBody>
          </p:sp>
        </mc:Choice>
        <mc:Fallback xmlns="">
          <p:sp>
            <p:nvSpPr>
              <p:cNvPr id="37" name="TextBox 36">
                <a:extLst>
                  <a:ext uri="{FF2B5EF4-FFF2-40B4-BE49-F238E27FC236}">
                    <a16:creationId xmlns:a16="http://schemas.microsoft.com/office/drawing/2014/main" id="{59731EDD-95EE-B647-84C6-F63062500F1D}"/>
                  </a:ext>
                </a:extLst>
              </p:cNvPr>
              <p:cNvSpPr txBox="1">
                <a:spLocks noRot="1" noChangeAspect="1" noMove="1" noResize="1" noEditPoints="1" noAdjustHandles="1" noChangeArrowheads="1" noChangeShapeType="1" noTextEdit="1"/>
              </p:cNvSpPr>
              <p:nvPr/>
            </p:nvSpPr>
            <p:spPr>
              <a:xfrm>
                <a:off x="6510193" y="5089205"/>
                <a:ext cx="1766714" cy="375552"/>
              </a:xfrm>
              <a:prstGeom prst="rect">
                <a:avLst/>
              </a:prstGeom>
              <a:blipFill>
                <a:blip r:embed="rId6"/>
                <a:stretch>
                  <a:fillRect l="-2857" t="-3333" b="-26667"/>
                </a:stretch>
              </a:blipFill>
            </p:spPr>
            <p:txBody>
              <a:bodyPr/>
              <a:lstStyle/>
              <a:p>
                <a:r>
                  <a:rPr lang="en-US">
                    <a:noFill/>
                  </a:rPr>
                  <a:t> </a:t>
                </a:r>
              </a:p>
            </p:txBody>
          </p:sp>
        </mc:Fallback>
      </mc:AlternateContent>
      <p:sp>
        <p:nvSpPr>
          <p:cNvPr id="38" name="TextBox 37">
            <a:extLst>
              <a:ext uri="{FF2B5EF4-FFF2-40B4-BE49-F238E27FC236}">
                <a16:creationId xmlns:a16="http://schemas.microsoft.com/office/drawing/2014/main" id="{6BE17083-DF5F-994D-BA04-4C35E1165CB9}"/>
              </a:ext>
            </a:extLst>
          </p:cNvPr>
          <p:cNvSpPr txBox="1"/>
          <p:nvPr/>
        </p:nvSpPr>
        <p:spPr>
          <a:xfrm>
            <a:off x="8168774" y="5073905"/>
            <a:ext cx="458340" cy="369332"/>
          </a:xfrm>
          <a:prstGeom prst="rect">
            <a:avLst/>
          </a:prstGeom>
          <a:noFill/>
        </p:spPr>
        <p:txBody>
          <a:bodyPr wrap="square" rtlCol="0">
            <a:spAutoFit/>
          </a:bodyPr>
          <a:lstStyle/>
          <a:p>
            <a:r>
              <a:rPr lang="en-GB" b="1" dirty="0">
                <a:latin typeface="Comic Sans MS" panose="030F0702030302020204" pitchFamily="66" charset="0"/>
              </a:rPr>
              <a:t>=</a:t>
            </a:r>
          </a:p>
        </p:txBody>
      </p:sp>
      <p:pic>
        <p:nvPicPr>
          <p:cNvPr id="5" name="Picture 4">
            <a:extLst>
              <a:ext uri="{FF2B5EF4-FFF2-40B4-BE49-F238E27FC236}">
                <a16:creationId xmlns:a16="http://schemas.microsoft.com/office/drawing/2014/main" id="{AE4E05AC-8DEA-6B8B-9722-B60D2FD6B746}"/>
              </a:ext>
            </a:extLst>
          </p:cNvPr>
          <p:cNvPicPr>
            <a:picLocks noChangeAspect="1"/>
          </p:cNvPicPr>
          <p:nvPr/>
        </p:nvPicPr>
        <p:blipFill>
          <a:blip r:embed="rId7"/>
          <a:stretch>
            <a:fillRect/>
          </a:stretch>
        </p:blipFill>
        <p:spPr>
          <a:xfrm>
            <a:off x="3907478" y="1944555"/>
            <a:ext cx="2057687" cy="381053"/>
          </a:xfrm>
          <a:prstGeom prst="rect">
            <a:avLst/>
          </a:prstGeom>
        </p:spPr>
      </p:pic>
    </p:spTree>
    <p:extLst>
      <p:ext uri="{BB962C8B-B14F-4D97-AF65-F5344CB8AC3E}">
        <p14:creationId xmlns:p14="http://schemas.microsoft.com/office/powerpoint/2010/main" val="3948046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14" grpId="0" animBg="1"/>
      <p:bldP spid="15" grpId="0" animBg="1"/>
      <p:bldP spid="16" grpId="0" animBg="1"/>
      <p:bldP spid="17" grpId="0" animBg="1"/>
      <p:bldP spid="18" grpId="0" animBg="1"/>
      <p:bldP spid="19" grpId="0"/>
      <p:bldP spid="20" grpId="0"/>
      <p:bldP spid="21" grpId="0"/>
      <p:bldP spid="22" grpId="0"/>
      <p:bldP spid="31" grpId="0" animBg="1"/>
      <p:bldP spid="32" grpId="0" animBg="1"/>
      <p:bldP spid="33" grpId="0" animBg="1"/>
      <p:bldP spid="34" grpId="0" animBg="1"/>
      <p:bldP spid="35" grpId="0"/>
      <p:bldP spid="36" grpId="0"/>
      <p:bldP spid="37" grpId="0"/>
      <p:bldP spid="3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Now it’s time to test your knowledge! </a:t>
            </a:r>
          </a:p>
        </p:txBody>
      </p:sp>
      <p:sp>
        <p:nvSpPr>
          <p:cNvPr id="4" name="Rectangle 3"/>
          <p:cNvSpPr/>
          <p:nvPr/>
        </p:nvSpPr>
        <p:spPr>
          <a:xfrm>
            <a:off x="2990476" y="2211203"/>
            <a:ext cx="3163045" cy="923330"/>
          </a:xfrm>
          <a:prstGeom prst="rect">
            <a:avLst/>
          </a:prstGeom>
          <a:noFill/>
        </p:spPr>
        <p:txBody>
          <a:bodyPr wrap="none" lIns="91440" tIns="45720" rIns="91440" bIns="45720">
            <a:spAutoFit/>
          </a:bodyPr>
          <a:lstStyle/>
          <a:p>
            <a:pPr algn="ctr"/>
            <a:r>
              <a:rPr lang="en-US" sz="5400" b="1">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Ex paper</a:t>
            </a:r>
            <a:endParaRPr lang="en-US" sz="5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5" name="TextBox 4"/>
          <p:cNvSpPr txBox="1"/>
          <p:nvPr/>
        </p:nvSpPr>
        <p:spPr>
          <a:xfrm>
            <a:off x="457200" y="6172200"/>
            <a:ext cx="2590800" cy="646331"/>
          </a:xfrm>
          <a:prstGeom prst="rect">
            <a:avLst/>
          </a:prstGeom>
          <a:noFill/>
        </p:spPr>
        <p:txBody>
          <a:bodyPr wrap="square" rtlCol="0">
            <a:spAutoFit/>
          </a:bodyPr>
          <a:lstStyle/>
          <a:p>
            <a:r>
              <a:rPr lang="en-US" dirty="0">
                <a:hlinkClick r:id="rId2" action="ppaction://hlinksldjump"/>
              </a:rPr>
              <a:t>Table of contents </a:t>
            </a:r>
            <a:endParaRPr lang="en-US" dirty="0"/>
          </a:p>
          <a:p>
            <a:endParaRPr lang="en-US" dirty="0"/>
          </a:p>
        </p:txBody>
      </p:sp>
    </p:spTree>
    <p:extLst>
      <p:ext uri="{BB962C8B-B14F-4D97-AF65-F5344CB8AC3E}">
        <p14:creationId xmlns:p14="http://schemas.microsoft.com/office/powerpoint/2010/main" val="901825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nodeType="withEffect">
                                  <p:stCondLst>
                                    <p:cond delay="0"/>
                                  </p:stCondLst>
                                  <p:childTnLst>
                                    <p:animScale>
                                      <p:cBhvr>
                                        <p:cTn id="6" dur="2000" fill="hold"/>
                                        <p:tgtEl>
                                          <p:spTgt spid="4">
                                            <p:txEl>
                                              <p:pRg st="0" end="0"/>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Outcomes</a:t>
            </a: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dirty="0">
                <a:hlinkClick r:id="rId2" action="ppaction://hlinksldjump"/>
              </a:rPr>
              <a:t>Pythagoras</a:t>
            </a:r>
            <a:endParaRPr lang="en-US" dirty="0"/>
          </a:p>
          <a:p>
            <a:pPr marL="514350" indent="-514350">
              <a:buFont typeface="+mj-lt"/>
              <a:buAutoNum type="arabicPeriod"/>
            </a:pPr>
            <a:r>
              <a:rPr lang="en-US" dirty="0">
                <a:hlinkClick r:id="rId3" action="ppaction://hlinksldjump"/>
              </a:rPr>
              <a:t>Pythagorean Theorem equation</a:t>
            </a:r>
            <a:endParaRPr lang="en-US" dirty="0"/>
          </a:p>
          <a:p>
            <a:pPr marL="514350" indent="-514350">
              <a:buFont typeface="+mj-lt"/>
              <a:buAutoNum type="arabicPeriod"/>
            </a:pPr>
            <a:r>
              <a:rPr lang="en-US" dirty="0">
                <a:hlinkClick r:id="rId4" action="ppaction://hlinksldjump"/>
              </a:rPr>
              <a:t>Can you label the triangle?</a:t>
            </a:r>
            <a:endParaRPr lang="en-US" dirty="0"/>
          </a:p>
          <a:p>
            <a:pPr marL="514350" indent="-514350">
              <a:buFont typeface="+mj-lt"/>
              <a:buAutoNum type="arabicPeriod"/>
            </a:pPr>
            <a:r>
              <a:rPr lang="en-US" dirty="0">
                <a:hlinkClick r:id="rId5" action="ppaction://hlinksldjump"/>
              </a:rPr>
              <a:t>Pythagorean Triples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a:extLst>
              <a:ext uri="{FF2B5EF4-FFF2-40B4-BE49-F238E27FC236}">
                <a16:creationId xmlns:a16="http://schemas.microsoft.com/office/drawing/2014/main" id="{DD73E66B-24FA-B542-887C-85352EEDCB5C}"/>
              </a:ext>
            </a:extLst>
          </p:cNvPr>
          <p:cNvSpPr txBox="1">
            <a:spLocks noChangeArrowheads="1"/>
          </p:cNvSpPr>
          <p:nvPr/>
        </p:nvSpPr>
        <p:spPr bwMode="auto">
          <a:xfrm>
            <a:off x="914400" y="1600200"/>
            <a:ext cx="7239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50000"/>
              </a:spcBef>
            </a:pPr>
            <a:r>
              <a:rPr lang="en-US" altLang="en-US" sz="5400" dirty="0">
                <a:solidFill>
                  <a:schemeClr val="accent2"/>
                </a:solidFill>
              </a:rPr>
              <a:t>This is a right triangle:</a:t>
            </a:r>
          </a:p>
        </p:txBody>
      </p:sp>
      <p:grpSp>
        <p:nvGrpSpPr>
          <p:cNvPr id="2" name="Group 8">
            <a:extLst>
              <a:ext uri="{FF2B5EF4-FFF2-40B4-BE49-F238E27FC236}">
                <a16:creationId xmlns:a16="http://schemas.microsoft.com/office/drawing/2014/main" id="{7DDC5840-F069-244B-9B8C-780C0AE72CC4}"/>
              </a:ext>
            </a:extLst>
          </p:cNvPr>
          <p:cNvGrpSpPr>
            <a:grpSpLocks/>
          </p:cNvGrpSpPr>
          <p:nvPr/>
        </p:nvGrpSpPr>
        <p:grpSpPr bwMode="auto">
          <a:xfrm>
            <a:off x="1981200" y="3276600"/>
            <a:ext cx="5257800" cy="2971800"/>
            <a:chOff x="1296" y="1680"/>
            <a:chExt cx="3168" cy="1392"/>
          </a:xfrm>
        </p:grpSpPr>
        <p:sp>
          <p:nvSpPr>
            <p:cNvPr id="12292" name="Line 9">
              <a:extLst>
                <a:ext uri="{FF2B5EF4-FFF2-40B4-BE49-F238E27FC236}">
                  <a16:creationId xmlns:a16="http://schemas.microsoft.com/office/drawing/2014/main" id="{BF48BE30-36C8-5948-8C90-E083A72597E6}"/>
                </a:ext>
              </a:extLst>
            </p:cNvPr>
            <p:cNvSpPr>
              <a:spLocks noChangeShapeType="1"/>
            </p:cNvSpPr>
            <p:nvPr/>
          </p:nvSpPr>
          <p:spPr bwMode="auto">
            <a:xfrm>
              <a:off x="1296" y="1680"/>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293" name="Line 10">
              <a:extLst>
                <a:ext uri="{FF2B5EF4-FFF2-40B4-BE49-F238E27FC236}">
                  <a16:creationId xmlns:a16="http://schemas.microsoft.com/office/drawing/2014/main" id="{E55C9781-4CD8-4643-B159-668A6CC9158F}"/>
                </a:ext>
              </a:extLst>
            </p:cNvPr>
            <p:cNvSpPr>
              <a:spLocks noChangeShapeType="1"/>
            </p:cNvSpPr>
            <p:nvPr/>
          </p:nvSpPr>
          <p:spPr bwMode="auto">
            <a:xfrm>
              <a:off x="1296" y="3072"/>
              <a:ext cx="3168"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294" name="Line 11">
              <a:extLst>
                <a:ext uri="{FF2B5EF4-FFF2-40B4-BE49-F238E27FC236}">
                  <a16:creationId xmlns:a16="http://schemas.microsoft.com/office/drawing/2014/main" id="{F034BD78-1D89-FE4F-9806-1EAE082EBE1C}"/>
                </a:ext>
              </a:extLst>
            </p:cNvPr>
            <p:cNvSpPr>
              <a:spLocks noChangeShapeType="1"/>
            </p:cNvSpPr>
            <p:nvPr/>
          </p:nvSpPr>
          <p:spPr bwMode="auto">
            <a:xfrm flipH="1" flipV="1">
              <a:off x="1296" y="1680"/>
              <a:ext cx="3168"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dirty="0">
                <a:highlight>
                  <a:srgbClr val="000080"/>
                </a:highlight>
              </a:endParaRPr>
            </a:p>
          </p:txBody>
        </p:sp>
      </p:grpSp>
    </p:spTree>
    <p:extLst>
      <p:ext uri="{BB962C8B-B14F-4D97-AF65-F5344CB8AC3E}">
        <p14:creationId xmlns:p14="http://schemas.microsoft.com/office/powerpoint/2010/main" val="11693134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1000"/>
                                  </p:stCondLst>
                                  <p:childTnLst>
                                    <p:set>
                                      <p:cBhvr>
                                        <p:cTn id="6" dur="1" fill="hold">
                                          <p:stCondLst>
                                            <p:cond delay="0"/>
                                          </p:stCondLst>
                                        </p:cTn>
                                        <p:tgtEl>
                                          <p:spTgt spid="3074"/>
                                        </p:tgtEl>
                                        <p:attrNameLst>
                                          <p:attrName>style.visibility</p:attrName>
                                        </p:attrNameLst>
                                      </p:cBhvr>
                                      <p:to>
                                        <p:strVal val="visible"/>
                                      </p:to>
                                    </p:set>
                                    <p:animEffect transition="in" filter="dissolve">
                                      <p:cBhvr>
                                        <p:cTn id="7" dur="500"/>
                                        <p:tgtEl>
                                          <p:spTgt spid="3074"/>
                                        </p:tgtEl>
                                      </p:cBhvr>
                                    </p:animEffect>
                                  </p:childTnLst>
                                </p:cTn>
                              </p:par>
                            </p:childTnLst>
                          </p:cTn>
                        </p:par>
                        <p:par>
                          <p:cTn id="8" fill="hold" nodeType="afterGroup">
                            <p:stCondLst>
                              <p:cond delay="1500"/>
                            </p:stCondLst>
                            <p:childTnLst>
                              <p:par>
                                <p:cTn id="9" presetID="3" presetClass="entr" presetSubtype="10" fill="hold" nodeType="afterEffect">
                                  <p:stCondLst>
                                    <p:cond delay="2000"/>
                                  </p:stCondLst>
                                  <p:childTnLst>
                                    <p:set>
                                      <p:cBhvr>
                                        <p:cTn id="10" dur="1" fill="hold">
                                          <p:stCondLst>
                                            <p:cond delay="0"/>
                                          </p:stCondLst>
                                        </p:cTn>
                                        <p:tgtEl>
                                          <p:spTgt spid="2"/>
                                        </p:tgtEl>
                                        <p:attrNameLst>
                                          <p:attrName>style.visibility</p:attrName>
                                        </p:attrNameLst>
                                      </p:cBhvr>
                                      <p:to>
                                        <p:strVal val="visible"/>
                                      </p:to>
                                    </p:set>
                                    <p:animEffect transition="in" filter="blinds(horizontal)">
                                      <p:cBhvr>
                                        <p:cTn id="1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a:extLst>
              <a:ext uri="{FF2B5EF4-FFF2-40B4-BE49-F238E27FC236}">
                <a16:creationId xmlns:a16="http://schemas.microsoft.com/office/drawing/2014/main" id="{753101E6-3B7A-B643-93A3-4CD7E871949F}"/>
              </a:ext>
            </a:extLst>
          </p:cNvPr>
          <p:cNvSpPr txBox="1">
            <a:spLocks noChangeArrowheads="1"/>
          </p:cNvSpPr>
          <p:nvPr/>
        </p:nvSpPr>
        <p:spPr bwMode="auto">
          <a:xfrm>
            <a:off x="1219200" y="717550"/>
            <a:ext cx="7239000"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dirty="0">
                <a:solidFill>
                  <a:schemeClr val="accent2"/>
                </a:solidFill>
              </a:rPr>
              <a:t>We call it a </a:t>
            </a:r>
            <a:r>
              <a:rPr lang="en-US" altLang="en-US" sz="5400" b="1" dirty="0">
                <a:solidFill>
                  <a:schemeClr val="accent2"/>
                </a:solidFill>
              </a:rPr>
              <a:t>right</a:t>
            </a:r>
            <a:r>
              <a:rPr lang="en-US" altLang="en-US" sz="5400" dirty="0">
                <a:solidFill>
                  <a:schemeClr val="accent2"/>
                </a:solidFill>
              </a:rPr>
              <a:t> triangle because it contains a </a:t>
            </a:r>
            <a:r>
              <a:rPr lang="en-US" altLang="en-US" sz="5400" b="1" dirty="0">
                <a:solidFill>
                  <a:schemeClr val="accent2"/>
                </a:solidFill>
              </a:rPr>
              <a:t>right </a:t>
            </a:r>
            <a:r>
              <a:rPr lang="en-US" altLang="en-US" sz="5400" dirty="0">
                <a:solidFill>
                  <a:schemeClr val="accent2"/>
                </a:solidFill>
              </a:rPr>
              <a:t>angle.  </a:t>
            </a:r>
            <a:endParaRPr lang="en-US" altLang="en-US" sz="5400" baseline="30000" dirty="0">
              <a:solidFill>
                <a:schemeClr val="accent2"/>
              </a:solidFill>
            </a:endParaRPr>
          </a:p>
        </p:txBody>
      </p:sp>
      <p:grpSp>
        <p:nvGrpSpPr>
          <p:cNvPr id="13315" name="Group 3">
            <a:extLst>
              <a:ext uri="{FF2B5EF4-FFF2-40B4-BE49-F238E27FC236}">
                <a16:creationId xmlns:a16="http://schemas.microsoft.com/office/drawing/2014/main" id="{F3A1374F-ED2E-214B-AD3D-E72525D5C713}"/>
              </a:ext>
            </a:extLst>
          </p:cNvPr>
          <p:cNvGrpSpPr>
            <a:grpSpLocks/>
          </p:cNvGrpSpPr>
          <p:nvPr/>
        </p:nvGrpSpPr>
        <p:grpSpPr bwMode="auto">
          <a:xfrm>
            <a:off x="2209800" y="4038600"/>
            <a:ext cx="5029200" cy="2209800"/>
            <a:chOff x="1296" y="1680"/>
            <a:chExt cx="3168" cy="1392"/>
          </a:xfrm>
        </p:grpSpPr>
        <p:sp>
          <p:nvSpPr>
            <p:cNvPr id="13317" name="Line 4">
              <a:extLst>
                <a:ext uri="{FF2B5EF4-FFF2-40B4-BE49-F238E27FC236}">
                  <a16:creationId xmlns:a16="http://schemas.microsoft.com/office/drawing/2014/main" id="{EF41084C-E0C2-044E-8384-7D36DD9D9BA6}"/>
                </a:ext>
              </a:extLst>
            </p:cNvPr>
            <p:cNvSpPr>
              <a:spLocks noChangeShapeType="1"/>
            </p:cNvSpPr>
            <p:nvPr/>
          </p:nvSpPr>
          <p:spPr bwMode="auto">
            <a:xfrm>
              <a:off x="1296" y="1680"/>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18" name="Line 5">
              <a:extLst>
                <a:ext uri="{FF2B5EF4-FFF2-40B4-BE49-F238E27FC236}">
                  <a16:creationId xmlns:a16="http://schemas.microsoft.com/office/drawing/2014/main" id="{DCB6A208-E2FB-4040-A8CB-2E9BF8FA9CD3}"/>
                </a:ext>
              </a:extLst>
            </p:cNvPr>
            <p:cNvSpPr>
              <a:spLocks noChangeShapeType="1"/>
            </p:cNvSpPr>
            <p:nvPr/>
          </p:nvSpPr>
          <p:spPr bwMode="auto">
            <a:xfrm>
              <a:off x="1296" y="3072"/>
              <a:ext cx="3168"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19" name="Line 6">
              <a:extLst>
                <a:ext uri="{FF2B5EF4-FFF2-40B4-BE49-F238E27FC236}">
                  <a16:creationId xmlns:a16="http://schemas.microsoft.com/office/drawing/2014/main" id="{CB0A728F-692B-844F-AF72-A4072154BD41}"/>
                </a:ext>
              </a:extLst>
            </p:cNvPr>
            <p:cNvSpPr>
              <a:spLocks noChangeShapeType="1"/>
            </p:cNvSpPr>
            <p:nvPr/>
          </p:nvSpPr>
          <p:spPr bwMode="auto">
            <a:xfrm flipH="1" flipV="1">
              <a:off x="1296" y="1680"/>
              <a:ext cx="3168"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4103" name="AutoShape 7">
            <a:extLst>
              <a:ext uri="{FF2B5EF4-FFF2-40B4-BE49-F238E27FC236}">
                <a16:creationId xmlns:a16="http://schemas.microsoft.com/office/drawing/2014/main" id="{2794A442-2E1F-4845-A222-BF5B409A2873}"/>
              </a:ext>
            </a:extLst>
          </p:cNvPr>
          <p:cNvSpPr>
            <a:spLocks noChangeArrowheads="1"/>
          </p:cNvSpPr>
          <p:nvPr/>
        </p:nvSpPr>
        <p:spPr bwMode="auto">
          <a:xfrm rot="20678941" flipH="1">
            <a:off x="263525" y="2638425"/>
            <a:ext cx="1371600" cy="4487863"/>
          </a:xfrm>
          <a:prstGeom prst="curvedLeftArrow">
            <a:avLst>
              <a:gd name="adj1" fmla="val 65440"/>
              <a:gd name="adj2" fmla="val 130880"/>
              <a:gd name="adj3" fmla="val 33333"/>
            </a:avLst>
          </a:prstGeom>
          <a:solidFill>
            <a:schemeClr val="accent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Tree>
    <p:extLst>
      <p:ext uri="{BB962C8B-B14F-4D97-AF65-F5344CB8AC3E}">
        <p14:creationId xmlns:p14="http://schemas.microsoft.com/office/powerpoint/2010/main" val="38317017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1000"/>
                                  </p:stCondLst>
                                  <p:childTnLst>
                                    <p:set>
                                      <p:cBhvr>
                                        <p:cTn id="6" dur="1" fill="hold">
                                          <p:stCondLst>
                                            <p:cond delay="0"/>
                                          </p:stCondLst>
                                        </p:cTn>
                                        <p:tgtEl>
                                          <p:spTgt spid="4098"/>
                                        </p:tgtEl>
                                        <p:attrNameLst>
                                          <p:attrName>style.visibility</p:attrName>
                                        </p:attrNameLst>
                                      </p:cBhvr>
                                      <p:to>
                                        <p:strVal val="visible"/>
                                      </p:to>
                                    </p:set>
                                    <p:animEffect transition="in" filter="dissolve">
                                      <p:cBhvr>
                                        <p:cTn id="7" dur="500"/>
                                        <p:tgtEl>
                                          <p:spTgt spid="4098"/>
                                        </p:tgtEl>
                                      </p:cBhvr>
                                    </p:animEffect>
                                  </p:childTnLst>
                                </p:cTn>
                              </p:par>
                            </p:childTnLst>
                          </p:cTn>
                        </p:par>
                        <p:par>
                          <p:cTn id="8" fill="hold" nodeType="afterGroup">
                            <p:stCondLst>
                              <p:cond delay="1500"/>
                            </p:stCondLst>
                            <p:childTnLst>
                              <p:par>
                                <p:cTn id="9" presetID="22" presetClass="entr" presetSubtype="1" fill="hold" grpId="0" nodeType="afterEffect">
                                  <p:stCondLst>
                                    <p:cond delay="3000"/>
                                  </p:stCondLst>
                                  <p:childTnLst>
                                    <p:set>
                                      <p:cBhvr>
                                        <p:cTn id="10" dur="1" fill="hold">
                                          <p:stCondLst>
                                            <p:cond delay="0"/>
                                          </p:stCondLst>
                                        </p:cTn>
                                        <p:tgtEl>
                                          <p:spTgt spid="4103"/>
                                        </p:tgtEl>
                                        <p:attrNameLst>
                                          <p:attrName>style.visibility</p:attrName>
                                        </p:attrNameLst>
                                      </p:cBhvr>
                                      <p:to>
                                        <p:strVal val="visible"/>
                                      </p:to>
                                    </p:set>
                                    <p:animEffect transition="in" filter="wipe(up)">
                                      <p:cBhvr>
                                        <p:cTn id="11" dur="500"/>
                                        <p:tgtEl>
                                          <p:spTgt spid="4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autoUpdateAnimBg="0"/>
      <p:bldP spid="410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80" name="Text Box 12">
            <a:extLst>
              <a:ext uri="{FF2B5EF4-FFF2-40B4-BE49-F238E27FC236}">
                <a16:creationId xmlns:a16="http://schemas.microsoft.com/office/drawing/2014/main" id="{C1E91FCA-5A86-5C40-B99F-B54A4C2666E7}"/>
              </a:ext>
            </a:extLst>
          </p:cNvPr>
          <p:cNvSpPr txBox="1">
            <a:spLocks noChangeArrowheads="1"/>
          </p:cNvSpPr>
          <p:nvPr/>
        </p:nvSpPr>
        <p:spPr bwMode="auto">
          <a:xfrm>
            <a:off x="1219200" y="717550"/>
            <a:ext cx="7239000"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dirty="0">
                <a:solidFill>
                  <a:schemeClr val="accent2"/>
                </a:solidFill>
              </a:rPr>
              <a:t>The measure of a right angle is 90</a:t>
            </a:r>
            <a:r>
              <a:rPr lang="en-US" altLang="en-US" sz="5400" baseline="40000" dirty="0">
                <a:solidFill>
                  <a:schemeClr val="accent2"/>
                </a:solidFill>
              </a:rPr>
              <a:t>o</a:t>
            </a:r>
          </a:p>
          <a:p>
            <a:pPr eaLnBrk="1" hangingPunct="1">
              <a:spcBef>
                <a:spcPct val="50000"/>
              </a:spcBef>
            </a:pPr>
            <a:endParaRPr lang="en-US" altLang="en-US" sz="5400" baseline="30000" dirty="0"/>
          </a:p>
        </p:txBody>
      </p:sp>
      <p:grpSp>
        <p:nvGrpSpPr>
          <p:cNvPr id="14339" name="Group 3">
            <a:extLst>
              <a:ext uri="{FF2B5EF4-FFF2-40B4-BE49-F238E27FC236}">
                <a16:creationId xmlns:a16="http://schemas.microsoft.com/office/drawing/2014/main" id="{CBBC0704-4070-1647-8D10-AE4D33688065}"/>
              </a:ext>
            </a:extLst>
          </p:cNvPr>
          <p:cNvGrpSpPr>
            <a:grpSpLocks/>
          </p:cNvGrpSpPr>
          <p:nvPr/>
        </p:nvGrpSpPr>
        <p:grpSpPr bwMode="auto">
          <a:xfrm>
            <a:off x="2209800" y="4038600"/>
            <a:ext cx="5029200" cy="2209800"/>
            <a:chOff x="1296" y="1680"/>
            <a:chExt cx="3168" cy="1392"/>
          </a:xfrm>
        </p:grpSpPr>
        <p:sp>
          <p:nvSpPr>
            <p:cNvPr id="14343" name="Line 4">
              <a:extLst>
                <a:ext uri="{FF2B5EF4-FFF2-40B4-BE49-F238E27FC236}">
                  <a16:creationId xmlns:a16="http://schemas.microsoft.com/office/drawing/2014/main" id="{2967EBBD-50DF-C344-8349-6DE8AB9E921E}"/>
                </a:ext>
              </a:extLst>
            </p:cNvPr>
            <p:cNvSpPr>
              <a:spLocks noChangeShapeType="1"/>
            </p:cNvSpPr>
            <p:nvPr/>
          </p:nvSpPr>
          <p:spPr bwMode="auto">
            <a:xfrm>
              <a:off x="1296" y="1680"/>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44" name="Line 5">
              <a:extLst>
                <a:ext uri="{FF2B5EF4-FFF2-40B4-BE49-F238E27FC236}">
                  <a16:creationId xmlns:a16="http://schemas.microsoft.com/office/drawing/2014/main" id="{50DE6521-E65D-194E-B3C6-85640FE6F069}"/>
                </a:ext>
              </a:extLst>
            </p:cNvPr>
            <p:cNvSpPr>
              <a:spLocks noChangeShapeType="1"/>
            </p:cNvSpPr>
            <p:nvPr/>
          </p:nvSpPr>
          <p:spPr bwMode="auto">
            <a:xfrm>
              <a:off x="1296" y="3072"/>
              <a:ext cx="3168"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45" name="Line 6">
              <a:extLst>
                <a:ext uri="{FF2B5EF4-FFF2-40B4-BE49-F238E27FC236}">
                  <a16:creationId xmlns:a16="http://schemas.microsoft.com/office/drawing/2014/main" id="{1F86B59E-5479-7B43-BEE8-CB185E558A68}"/>
                </a:ext>
              </a:extLst>
            </p:cNvPr>
            <p:cNvSpPr>
              <a:spLocks noChangeShapeType="1"/>
            </p:cNvSpPr>
            <p:nvPr/>
          </p:nvSpPr>
          <p:spPr bwMode="auto">
            <a:xfrm flipH="1" flipV="1">
              <a:off x="1296" y="1680"/>
              <a:ext cx="3168"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7176" name="Line 8">
            <a:extLst>
              <a:ext uri="{FF2B5EF4-FFF2-40B4-BE49-F238E27FC236}">
                <a16:creationId xmlns:a16="http://schemas.microsoft.com/office/drawing/2014/main" id="{0A191E94-2E60-AF4C-B71B-4DB9B8338A14}"/>
              </a:ext>
            </a:extLst>
          </p:cNvPr>
          <p:cNvSpPr>
            <a:spLocks noChangeShapeType="1"/>
          </p:cNvSpPr>
          <p:nvPr/>
        </p:nvSpPr>
        <p:spPr bwMode="auto">
          <a:xfrm>
            <a:off x="2590800" y="5867400"/>
            <a:ext cx="0" cy="38100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77" name="Line 9">
            <a:extLst>
              <a:ext uri="{FF2B5EF4-FFF2-40B4-BE49-F238E27FC236}">
                <a16:creationId xmlns:a16="http://schemas.microsoft.com/office/drawing/2014/main" id="{36B8408B-B24A-EC46-8E4C-773508BBED47}"/>
              </a:ext>
            </a:extLst>
          </p:cNvPr>
          <p:cNvSpPr>
            <a:spLocks noChangeShapeType="1"/>
          </p:cNvSpPr>
          <p:nvPr/>
        </p:nvSpPr>
        <p:spPr bwMode="auto">
          <a:xfrm>
            <a:off x="2209800" y="5867400"/>
            <a:ext cx="38100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79" name="Text Box 11">
            <a:extLst>
              <a:ext uri="{FF2B5EF4-FFF2-40B4-BE49-F238E27FC236}">
                <a16:creationId xmlns:a16="http://schemas.microsoft.com/office/drawing/2014/main" id="{64E88985-E3CA-9044-9F4C-8604E2D07C83}"/>
              </a:ext>
            </a:extLst>
          </p:cNvPr>
          <p:cNvSpPr txBox="1">
            <a:spLocks noChangeArrowheads="1"/>
          </p:cNvSpPr>
          <p:nvPr/>
        </p:nvSpPr>
        <p:spPr bwMode="auto">
          <a:xfrm>
            <a:off x="2514600" y="5334000"/>
            <a:ext cx="1447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3600" dirty="0">
                <a:solidFill>
                  <a:schemeClr val="accent2"/>
                </a:solidFill>
              </a:rPr>
              <a:t>90</a:t>
            </a:r>
            <a:r>
              <a:rPr lang="en-US" altLang="en-US" sz="3600" baseline="40000" dirty="0">
                <a:solidFill>
                  <a:schemeClr val="accent2"/>
                </a:solidFill>
              </a:rPr>
              <a:t>o</a:t>
            </a:r>
          </a:p>
        </p:txBody>
      </p:sp>
    </p:spTree>
    <p:extLst>
      <p:ext uri="{BB962C8B-B14F-4D97-AF65-F5344CB8AC3E}">
        <p14:creationId xmlns:p14="http://schemas.microsoft.com/office/powerpoint/2010/main" val="4419094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1000"/>
                                  </p:stCondLst>
                                  <p:childTnLst>
                                    <p:set>
                                      <p:cBhvr>
                                        <p:cTn id="6" dur="1" fill="hold">
                                          <p:stCondLst>
                                            <p:cond delay="0"/>
                                          </p:stCondLst>
                                        </p:cTn>
                                        <p:tgtEl>
                                          <p:spTgt spid="7180"/>
                                        </p:tgtEl>
                                        <p:attrNameLst>
                                          <p:attrName>style.visibility</p:attrName>
                                        </p:attrNameLst>
                                      </p:cBhvr>
                                      <p:to>
                                        <p:strVal val="visible"/>
                                      </p:to>
                                    </p:set>
                                    <p:animEffect transition="in" filter="dissolve">
                                      <p:cBhvr>
                                        <p:cTn id="7" dur="500"/>
                                        <p:tgtEl>
                                          <p:spTgt spid="7180"/>
                                        </p:tgtEl>
                                      </p:cBhvr>
                                    </p:animEffect>
                                  </p:childTnLst>
                                </p:cTn>
                              </p:par>
                            </p:childTnLst>
                          </p:cTn>
                        </p:par>
                        <p:par>
                          <p:cTn id="8" fill="hold" nodeType="afterGroup">
                            <p:stCondLst>
                              <p:cond delay="1500"/>
                            </p:stCondLst>
                            <p:childTnLst>
                              <p:par>
                                <p:cTn id="9" presetID="23" presetClass="entr" presetSubtype="288" fill="hold" grpId="0" nodeType="afterEffect">
                                  <p:stCondLst>
                                    <p:cond delay="3000"/>
                                  </p:stCondLst>
                                  <p:childTnLst>
                                    <p:set>
                                      <p:cBhvr>
                                        <p:cTn id="10" dur="1" fill="hold">
                                          <p:stCondLst>
                                            <p:cond delay="0"/>
                                          </p:stCondLst>
                                        </p:cTn>
                                        <p:tgtEl>
                                          <p:spTgt spid="7179"/>
                                        </p:tgtEl>
                                        <p:attrNameLst>
                                          <p:attrName>style.visibility</p:attrName>
                                        </p:attrNameLst>
                                      </p:cBhvr>
                                      <p:to>
                                        <p:strVal val="visible"/>
                                      </p:to>
                                    </p:set>
                                    <p:anim calcmode="lin" valueType="num">
                                      <p:cBhvr>
                                        <p:cTn id="11" dur="500" fill="hold"/>
                                        <p:tgtEl>
                                          <p:spTgt spid="7179"/>
                                        </p:tgtEl>
                                        <p:attrNameLst>
                                          <p:attrName>ppt_w</p:attrName>
                                        </p:attrNameLst>
                                      </p:cBhvr>
                                      <p:tavLst>
                                        <p:tav tm="0">
                                          <p:val>
                                            <p:strVal val="4/3*#ppt_w"/>
                                          </p:val>
                                        </p:tav>
                                        <p:tav tm="100000">
                                          <p:val>
                                            <p:strVal val="#ppt_w"/>
                                          </p:val>
                                        </p:tav>
                                      </p:tavLst>
                                    </p:anim>
                                    <p:anim calcmode="lin" valueType="num">
                                      <p:cBhvr>
                                        <p:cTn id="12" dur="500" fill="hold"/>
                                        <p:tgtEl>
                                          <p:spTgt spid="7179"/>
                                        </p:tgtEl>
                                        <p:attrNameLst>
                                          <p:attrName>ppt_h</p:attrName>
                                        </p:attrNameLst>
                                      </p:cBhvr>
                                      <p:tavLst>
                                        <p:tav tm="0">
                                          <p:val>
                                            <p:strVal val="4/3*#ppt_h"/>
                                          </p:val>
                                        </p:tav>
                                        <p:tav tm="100000">
                                          <p:val>
                                            <p:strVal val="#ppt_h"/>
                                          </p:val>
                                        </p:tav>
                                      </p:tavLst>
                                    </p:anim>
                                  </p:childTnLst>
                                </p:cTn>
                              </p:par>
                            </p:childTnLst>
                          </p:cTn>
                        </p:par>
                        <p:par>
                          <p:cTn id="13" fill="hold" nodeType="afterGroup">
                            <p:stCondLst>
                              <p:cond delay="5000"/>
                            </p:stCondLst>
                            <p:childTnLst>
                              <p:par>
                                <p:cTn id="14" presetID="17" presetClass="entr" presetSubtype="8" fill="hold" nodeType="afterEffect">
                                  <p:stCondLst>
                                    <p:cond delay="3000"/>
                                  </p:stCondLst>
                                  <p:childTnLst>
                                    <p:set>
                                      <p:cBhvr>
                                        <p:cTn id="15" dur="1" fill="hold">
                                          <p:stCondLst>
                                            <p:cond delay="0"/>
                                          </p:stCondLst>
                                        </p:cTn>
                                        <p:tgtEl>
                                          <p:spTgt spid="7177"/>
                                        </p:tgtEl>
                                        <p:attrNameLst>
                                          <p:attrName>style.visibility</p:attrName>
                                        </p:attrNameLst>
                                      </p:cBhvr>
                                      <p:to>
                                        <p:strVal val="visible"/>
                                      </p:to>
                                    </p:set>
                                    <p:anim calcmode="lin" valueType="num">
                                      <p:cBhvr>
                                        <p:cTn id="16" dur="500" fill="hold"/>
                                        <p:tgtEl>
                                          <p:spTgt spid="7177"/>
                                        </p:tgtEl>
                                        <p:attrNameLst>
                                          <p:attrName>ppt_x</p:attrName>
                                        </p:attrNameLst>
                                      </p:cBhvr>
                                      <p:tavLst>
                                        <p:tav tm="0">
                                          <p:val>
                                            <p:strVal val="#ppt_x-#ppt_w/2"/>
                                          </p:val>
                                        </p:tav>
                                        <p:tav tm="100000">
                                          <p:val>
                                            <p:strVal val="#ppt_x"/>
                                          </p:val>
                                        </p:tav>
                                      </p:tavLst>
                                    </p:anim>
                                    <p:anim calcmode="lin" valueType="num">
                                      <p:cBhvr>
                                        <p:cTn id="17" dur="500" fill="hold"/>
                                        <p:tgtEl>
                                          <p:spTgt spid="7177"/>
                                        </p:tgtEl>
                                        <p:attrNameLst>
                                          <p:attrName>ppt_y</p:attrName>
                                        </p:attrNameLst>
                                      </p:cBhvr>
                                      <p:tavLst>
                                        <p:tav tm="0">
                                          <p:val>
                                            <p:strVal val="#ppt_y"/>
                                          </p:val>
                                        </p:tav>
                                        <p:tav tm="100000">
                                          <p:val>
                                            <p:strVal val="#ppt_y"/>
                                          </p:val>
                                        </p:tav>
                                      </p:tavLst>
                                    </p:anim>
                                    <p:anim calcmode="lin" valueType="num">
                                      <p:cBhvr>
                                        <p:cTn id="18" dur="500" fill="hold"/>
                                        <p:tgtEl>
                                          <p:spTgt spid="7177"/>
                                        </p:tgtEl>
                                        <p:attrNameLst>
                                          <p:attrName>ppt_w</p:attrName>
                                        </p:attrNameLst>
                                      </p:cBhvr>
                                      <p:tavLst>
                                        <p:tav tm="0">
                                          <p:val>
                                            <p:fltVal val="0"/>
                                          </p:val>
                                        </p:tav>
                                        <p:tav tm="100000">
                                          <p:val>
                                            <p:strVal val="#ppt_w"/>
                                          </p:val>
                                        </p:tav>
                                      </p:tavLst>
                                    </p:anim>
                                    <p:anim calcmode="lin" valueType="num">
                                      <p:cBhvr>
                                        <p:cTn id="19" dur="500" fill="hold"/>
                                        <p:tgtEl>
                                          <p:spTgt spid="7177"/>
                                        </p:tgtEl>
                                        <p:attrNameLst>
                                          <p:attrName>ppt_h</p:attrName>
                                        </p:attrNameLst>
                                      </p:cBhvr>
                                      <p:tavLst>
                                        <p:tav tm="0">
                                          <p:val>
                                            <p:strVal val="#ppt_h"/>
                                          </p:val>
                                        </p:tav>
                                        <p:tav tm="100000">
                                          <p:val>
                                            <p:strVal val="#ppt_h"/>
                                          </p:val>
                                        </p:tav>
                                      </p:tavLst>
                                    </p:anim>
                                  </p:childTnLst>
                                </p:cTn>
                              </p:par>
                            </p:childTnLst>
                          </p:cTn>
                        </p:par>
                        <p:par>
                          <p:cTn id="20" fill="hold" nodeType="afterGroup">
                            <p:stCondLst>
                              <p:cond delay="8500"/>
                            </p:stCondLst>
                            <p:childTnLst>
                              <p:par>
                                <p:cTn id="21" presetID="17" presetClass="entr" presetSubtype="1" fill="hold" nodeType="afterEffect">
                                  <p:stCondLst>
                                    <p:cond delay="3000"/>
                                  </p:stCondLst>
                                  <p:childTnLst>
                                    <p:set>
                                      <p:cBhvr>
                                        <p:cTn id="22" dur="1" fill="hold">
                                          <p:stCondLst>
                                            <p:cond delay="0"/>
                                          </p:stCondLst>
                                        </p:cTn>
                                        <p:tgtEl>
                                          <p:spTgt spid="7176"/>
                                        </p:tgtEl>
                                        <p:attrNameLst>
                                          <p:attrName>style.visibility</p:attrName>
                                        </p:attrNameLst>
                                      </p:cBhvr>
                                      <p:to>
                                        <p:strVal val="visible"/>
                                      </p:to>
                                    </p:set>
                                    <p:anim calcmode="lin" valueType="num">
                                      <p:cBhvr>
                                        <p:cTn id="23" dur="500" fill="hold"/>
                                        <p:tgtEl>
                                          <p:spTgt spid="7176"/>
                                        </p:tgtEl>
                                        <p:attrNameLst>
                                          <p:attrName>ppt_x</p:attrName>
                                        </p:attrNameLst>
                                      </p:cBhvr>
                                      <p:tavLst>
                                        <p:tav tm="0">
                                          <p:val>
                                            <p:strVal val="#ppt_x"/>
                                          </p:val>
                                        </p:tav>
                                        <p:tav tm="100000">
                                          <p:val>
                                            <p:strVal val="#ppt_x"/>
                                          </p:val>
                                        </p:tav>
                                      </p:tavLst>
                                    </p:anim>
                                    <p:anim calcmode="lin" valueType="num">
                                      <p:cBhvr>
                                        <p:cTn id="24" dur="500" fill="hold"/>
                                        <p:tgtEl>
                                          <p:spTgt spid="7176"/>
                                        </p:tgtEl>
                                        <p:attrNameLst>
                                          <p:attrName>ppt_y</p:attrName>
                                        </p:attrNameLst>
                                      </p:cBhvr>
                                      <p:tavLst>
                                        <p:tav tm="0">
                                          <p:val>
                                            <p:strVal val="#ppt_y-#ppt_h/2"/>
                                          </p:val>
                                        </p:tav>
                                        <p:tav tm="100000">
                                          <p:val>
                                            <p:strVal val="#ppt_y"/>
                                          </p:val>
                                        </p:tav>
                                      </p:tavLst>
                                    </p:anim>
                                    <p:anim calcmode="lin" valueType="num">
                                      <p:cBhvr>
                                        <p:cTn id="25" dur="500" fill="hold"/>
                                        <p:tgtEl>
                                          <p:spTgt spid="7176"/>
                                        </p:tgtEl>
                                        <p:attrNameLst>
                                          <p:attrName>ppt_w</p:attrName>
                                        </p:attrNameLst>
                                      </p:cBhvr>
                                      <p:tavLst>
                                        <p:tav tm="0">
                                          <p:val>
                                            <p:strVal val="#ppt_w"/>
                                          </p:val>
                                        </p:tav>
                                        <p:tav tm="100000">
                                          <p:val>
                                            <p:strVal val="#ppt_w"/>
                                          </p:val>
                                        </p:tav>
                                      </p:tavLst>
                                    </p:anim>
                                    <p:anim calcmode="lin" valueType="num">
                                      <p:cBhvr>
                                        <p:cTn id="26" dur="500" fill="hold"/>
                                        <p:tgtEl>
                                          <p:spTgt spid="717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80" grpId="0" autoUpdateAnimBg="0"/>
      <p:bldP spid="7179"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a:extLst>
              <a:ext uri="{FF2B5EF4-FFF2-40B4-BE49-F238E27FC236}">
                <a16:creationId xmlns:a16="http://schemas.microsoft.com/office/drawing/2014/main" id="{87BD930B-D022-7C43-A2A6-A0C279E70AB4}"/>
              </a:ext>
            </a:extLst>
          </p:cNvPr>
          <p:cNvSpPr txBox="1">
            <a:spLocks noChangeArrowheads="1"/>
          </p:cNvSpPr>
          <p:nvPr/>
        </p:nvSpPr>
        <p:spPr bwMode="auto">
          <a:xfrm>
            <a:off x="1219200" y="717550"/>
            <a:ext cx="7239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dirty="0">
                <a:solidFill>
                  <a:schemeClr val="accent2"/>
                </a:solidFill>
              </a:rPr>
              <a:t>The little square</a:t>
            </a:r>
            <a:endParaRPr lang="en-US" altLang="en-US" sz="5400" baseline="30000" dirty="0">
              <a:solidFill>
                <a:schemeClr val="accent2"/>
              </a:solidFill>
            </a:endParaRPr>
          </a:p>
        </p:txBody>
      </p:sp>
      <p:grpSp>
        <p:nvGrpSpPr>
          <p:cNvPr id="15363" name="Group 3">
            <a:extLst>
              <a:ext uri="{FF2B5EF4-FFF2-40B4-BE49-F238E27FC236}">
                <a16:creationId xmlns:a16="http://schemas.microsoft.com/office/drawing/2014/main" id="{7B05606A-530B-6741-8D76-733B65AA4A04}"/>
              </a:ext>
            </a:extLst>
          </p:cNvPr>
          <p:cNvGrpSpPr>
            <a:grpSpLocks/>
          </p:cNvGrpSpPr>
          <p:nvPr/>
        </p:nvGrpSpPr>
        <p:grpSpPr bwMode="auto">
          <a:xfrm>
            <a:off x="2209800" y="4038600"/>
            <a:ext cx="5029200" cy="2209800"/>
            <a:chOff x="1296" y="1680"/>
            <a:chExt cx="3168" cy="1392"/>
          </a:xfrm>
        </p:grpSpPr>
        <p:sp>
          <p:nvSpPr>
            <p:cNvPr id="15371" name="Line 4">
              <a:extLst>
                <a:ext uri="{FF2B5EF4-FFF2-40B4-BE49-F238E27FC236}">
                  <a16:creationId xmlns:a16="http://schemas.microsoft.com/office/drawing/2014/main" id="{778AF84F-4B2B-654D-885F-AA2760C6E7FC}"/>
                </a:ext>
              </a:extLst>
            </p:cNvPr>
            <p:cNvSpPr>
              <a:spLocks noChangeShapeType="1"/>
            </p:cNvSpPr>
            <p:nvPr/>
          </p:nvSpPr>
          <p:spPr bwMode="auto">
            <a:xfrm>
              <a:off x="1296" y="1680"/>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72" name="Line 5">
              <a:extLst>
                <a:ext uri="{FF2B5EF4-FFF2-40B4-BE49-F238E27FC236}">
                  <a16:creationId xmlns:a16="http://schemas.microsoft.com/office/drawing/2014/main" id="{A83E213B-233A-9E43-89E7-98723337814A}"/>
                </a:ext>
              </a:extLst>
            </p:cNvPr>
            <p:cNvSpPr>
              <a:spLocks noChangeShapeType="1"/>
            </p:cNvSpPr>
            <p:nvPr/>
          </p:nvSpPr>
          <p:spPr bwMode="auto">
            <a:xfrm>
              <a:off x="1296" y="3072"/>
              <a:ext cx="3168"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73" name="Line 6">
              <a:extLst>
                <a:ext uri="{FF2B5EF4-FFF2-40B4-BE49-F238E27FC236}">
                  <a16:creationId xmlns:a16="http://schemas.microsoft.com/office/drawing/2014/main" id="{35DD3105-E68E-3D42-A5B5-6B0F603904E1}"/>
                </a:ext>
              </a:extLst>
            </p:cNvPr>
            <p:cNvSpPr>
              <a:spLocks noChangeShapeType="1"/>
            </p:cNvSpPr>
            <p:nvPr/>
          </p:nvSpPr>
          <p:spPr bwMode="auto">
            <a:xfrm flipH="1" flipV="1">
              <a:off x="1296" y="1680"/>
              <a:ext cx="3168"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5364" name="Line 7">
            <a:extLst>
              <a:ext uri="{FF2B5EF4-FFF2-40B4-BE49-F238E27FC236}">
                <a16:creationId xmlns:a16="http://schemas.microsoft.com/office/drawing/2014/main" id="{6B6ADA29-76E5-C340-BBF2-0AEE39240F8D}"/>
              </a:ext>
            </a:extLst>
          </p:cNvPr>
          <p:cNvSpPr>
            <a:spLocks noChangeShapeType="1"/>
          </p:cNvSpPr>
          <p:nvPr/>
        </p:nvSpPr>
        <p:spPr bwMode="auto">
          <a:xfrm>
            <a:off x="2590800" y="5867400"/>
            <a:ext cx="0" cy="38100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65" name="Line 8">
            <a:extLst>
              <a:ext uri="{FF2B5EF4-FFF2-40B4-BE49-F238E27FC236}">
                <a16:creationId xmlns:a16="http://schemas.microsoft.com/office/drawing/2014/main" id="{53AD914E-1F2A-9941-ACD1-3342369134B0}"/>
              </a:ext>
            </a:extLst>
          </p:cNvPr>
          <p:cNvSpPr>
            <a:spLocks noChangeShapeType="1"/>
          </p:cNvSpPr>
          <p:nvPr/>
        </p:nvSpPr>
        <p:spPr bwMode="auto">
          <a:xfrm>
            <a:off x="2209800" y="5867400"/>
            <a:ext cx="38100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66" name="Text Box 9">
            <a:extLst>
              <a:ext uri="{FF2B5EF4-FFF2-40B4-BE49-F238E27FC236}">
                <a16:creationId xmlns:a16="http://schemas.microsoft.com/office/drawing/2014/main" id="{E40EC941-D2A1-CF44-8CEA-D3F72F7E8324}"/>
              </a:ext>
            </a:extLst>
          </p:cNvPr>
          <p:cNvSpPr txBox="1">
            <a:spLocks noChangeArrowheads="1"/>
          </p:cNvSpPr>
          <p:nvPr/>
        </p:nvSpPr>
        <p:spPr bwMode="auto">
          <a:xfrm>
            <a:off x="2514600" y="5334000"/>
            <a:ext cx="1447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3600" dirty="0">
                <a:solidFill>
                  <a:schemeClr val="accent2"/>
                </a:solidFill>
              </a:rPr>
              <a:t>90</a:t>
            </a:r>
            <a:r>
              <a:rPr lang="en-US" altLang="en-US" sz="3600" baseline="40000" dirty="0">
                <a:solidFill>
                  <a:schemeClr val="accent2"/>
                </a:solidFill>
              </a:rPr>
              <a:t>o</a:t>
            </a:r>
          </a:p>
        </p:txBody>
      </p:sp>
      <p:sp>
        <p:nvSpPr>
          <p:cNvPr id="8203" name="AutoShape 11">
            <a:extLst>
              <a:ext uri="{FF2B5EF4-FFF2-40B4-BE49-F238E27FC236}">
                <a16:creationId xmlns:a16="http://schemas.microsoft.com/office/drawing/2014/main" id="{7432A108-8DF9-ED43-BC39-AEF9F5C3AC50}"/>
              </a:ext>
            </a:extLst>
          </p:cNvPr>
          <p:cNvSpPr>
            <a:spLocks noChangeArrowheads="1"/>
          </p:cNvSpPr>
          <p:nvPr/>
        </p:nvSpPr>
        <p:spPr bwMode="auto">
          <a:xfrm>
            <a:off x="457200" y="5562600"/>
            <a:ext cx="1600200" cy="685800"/>
          </a:xfrm>
          <a:custGeom>
            <a:avLst/>
            <a:gdLst>
              <a:gd name="T0" fmla="*/ 1200150 w 21600"/>
              <a:gd name="T1" fmla="*/ 0 h 21600"/>
              <a:gd name="T2" fmla="*/ 0 w 21600"/>
              <a:gd name="T3" fmla="*/ 342900 h 21600"/>
              <a:gd name="T4" fmla="*/ 1200150 w 21600"/>
              <a:gd name="T5" fmla="*/ 685800 h 21600"/>
              <a:gd name="T6" fmla="*/ 1600200 w 21600"/>
              <a:gd name="T7" fmla="*/ 3429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00FF"/>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8204" name="Text Box 12">
            <a:extLst>
              <a:ext uri="{FF2B5EF4-FFF2-40B4-BE49-F238E27FC236}">
                <a16:creationId xmlns:a16="http://schemas.microsoft.com/office/drawing/2014/main" id="{9BAB39F1-C6C1-E148-9DF1-B4BA43BC821B}"/>
              </a:ext>
            </a:extLst>
          </p:cNvPr>
          <p:cNvSpPr txBox="1">
            <a:spLocks noChangeArrowheads="1"/>
          </p:cNvSpPr>
          <p:nvPr/>
        </p:nvSpPr>
        <p:spPr bwMode="auto">
          <a:xfrm>
            <a:off x="1371600" y="741046"/>
            <a:ext cx="6934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dirty="0">
                <a:solidFill>
                  <a:schemeClr val="accent2"/>
                </a:solidFill>
              </a:rPr>
              <a:t>                           in the</a:t>
            </a:r>
            <a:endParaRPr lang="en-US" altLang="en-US" dirty="0">
              <a:solidFill>
                <a:schemeClr val="accent2"/>
              </a:solidFill>
            </a:endParaRPr>
          </a:p>
        </p:txBody>
      </p:sp>
      <p:sp>
        <p:nvSpPr>
          <p:cNvPr id="8205" name="Text Box 13">
            <a:extLst>
              <a:ext uri="{FF2B5EF4-FFF2-40B4-BE49-F238E27FC236}">
                <a16:creationId xmlns:a16="http://schemas.microsoft.com/office/drawing/2014/main" id="{78223086-8280-3346-97E6-BE94F30607F8}"/>
              </a:ext>
            </a:extLst>
          </p:cNvPr>
          <p:cNvSpPr txBox="1">
            <a:spLocks noChangeArrowheads="1"/>
          </p:cNvSpPr>
          <p:nvPr/>
        </p:nvSpPr>
        <p:spPr bwMode="auto">
          <a:xfrm>
            <a:off x="1219200" y="1525588"/>
            <a:ext cx="6858000"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dirty="0">
                <a:solidFill>
                  <a:schemeClr val="accent2"/>
                </a:solidFill>
              </a:rPr>
              <a:t>angle tells you it is a</a:t>
            </a:r>
            <a:endParaRPr lang="en-US" altLang="en-US" sz="5400" baseline="40000" dirty="0">
              <a:solidFill>
                <a:schemeClr val="accent2"/>
              </a:solidFill>
            </a:endParaRPr>
          </a:p>
          <a:p>
            <a:pPr eaLnBrk="1" hangingPunct="1">
              <a:spcBef>
                <a:spcPct val="50000"/>
              </a:spcBef>
            </a:pPr>
            <a:endParaRPr lang="en-US" altLang="en-US" dirty="0"/>
          </a:p>
        </p:txBody>
      </p:sp>
      <p:sp>
        <p:nvSpPr>
          <p:cNvPr id="8206" name="Text Box 14">
            <a:extLst>
              <a:ext uri="{FF2B5EF4-FFF2-40B4-BE49-F238E27FC236}">
                <a16:creationId xmlns:a16="http://schemas.microsoft.com/office/drawing/2014/main" id="{A63C683F-44E6-754B-A606-FE7403357C60}"/>
              </a:ext>
            </a:extLst>
          </p:cNvPr>
          <p:cNvSpPr txBox="1">
            <a:spLocks noChangeArrowheads="1"/>
          </p:cNvSpPr>
          <p:nvPr/>
        </p:nvSpPr>
        <p:spPr bwMode="auto">
          <a:xfrm>
            <a:off x="1219200" y="2362200"/>
            <a:ext cx="6553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dirty="0">
                <a:solidFill>
                  <a:schemeClr val="accent2"/>
                </a:solidFill>
              </a:rPr>
              <a:t>right angle.</a:t>
            </a:r>
          </a:p>
        </p:txBody>
      </p:sp>
    </p:spTree>
    <p:extLst>
      <p:ext uri="{BB962C8B-B14F-4D97-AF65-F5344CB8AC3E}">
        <p14:creationId xmlns:p14="http://schemas.microsoft.com/office/powerpoint/2010/main" val="3571679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1000"/>
                                  </p:stCondLst>
                                  <p:childTnLst>
                                    <p:set>
                                      <p:cBhvr>
                                        <p:cTn id="6" dur="1" fill="hold">
                                          <p:stCondLst>
                                            <p:cond delay="0"/>
                                          </p:stCondLst>
                                        </p:cTn>
                                        <p:tgtEl>
                                          <p:spTgt spid="8194"/>
                                        </p:tgtEl>
                                        <p:attrNameLst>
                                          <p:attrName>style.visibility</p:attrName>
                                        </p:attrNameLst>
                                      </p:cBhvr>
                                      <p:to>
                                        <p:strVal val="visible"/>
                                      </p:to>
                                    </p:set>
                                    <p:animEffect transition="in" filter="dissolve">
                                      <p:cBhvr>
                                        <p:cTn id="7" dur="500"/>
                                        <p:tgtEl>
                                          <p:spTgt spid="8194"/>
                                        </p:tgtEl>
                                      </p:cBhvr>
                                    </p:animEffect>
                                  </p:childTnLst>
                                </p:cTn>
                              </p:par>
                            </p:childTnLst>
                          </p:cTn>
                        </p:par>
                        <p:par>
                          <p:cTn id="8" fill="hold" nodeType="afterGroup">
                            <p:stCondLst>
                              <p:cond delay="1500"/>
                            </p:stCondLst>
                            <p:childTnLst>
                              <p:par>
                                <p:cTn id="9" presetID="22" presetClass="entr" presetSubtype="8" fill="hold" grpId="0" nodeType="afterEffect">
                                  <p:stCondLst>
                                    <p:cond delay="2000"/>
                                  </p:stCondLst>
                                  <p:childTnLst>
                                    <p:set>
                                      <p:cBhvr>
                                        <p:cTn id="10" dur="1" fill="hold">
                                          <p:stCondLst>
                                            <p:cond delay="0"/>
                                          </p:stCondLst>
                                        </p:cTn>
                                        <p:tgtEl>
                                          <p:spTgt spid="8203"/>
                                        </p:tgtEl>
                                        <p:attrNameLst>
                                          <p:attrName>style.visibility</p:attrName>
                                        </p:attrNameLst>
                                      </p:cBhvr>
                                      <p:to>
                                        <p:strVal val="visible"/>
                                      </p:to>
                                    </p:set>
                                    <p:animEffect transition="in" filter="wipe(left)">
                                      <p:cBhvr>
                                        <p:cTn id="11" dur="500"/>
                                        <p:tgtEl>
                                          <p:spTgt spid="8203"/>
                                        </p:tgtEl>
                                      </p:cBhvr>
                                    </p:animEffect>
                                  </p:childTnLst>
                                </p:cTn>
                              </p:par>
                            </p:childTnLst>
                          </p:cTn>
                        </p:par>
                        <p:par>
                          <p:cTn id="12" fill="hold" nodeType="afterGroup">
                            <p:stCondLst>
                              <p:cond delay="4000"/>
                            </p:stCondLst>
                            <p:childTnLst>
                              <p:par>
                                <p:cTn id="13" presetID="9" presetClass="entr" presetSubtype="0" fill="hold" grpId="0" nodeType="afterEffect">
                                  <p:stCondLst>
                                    <p:cond delay="2000"/>
                                  </p:stCondLst>
                                  <p:childTnLst>
                                    <p:set>
                                      <p:cBhvr>
                                        <p:cTn id="14" dur="1" fill="hold">
                                          <p:stCondLst>
                                            <p:cond delay="0"/>
                                          </p:stCondLst>
                                        </p:cTn>
                                        <p:tgtEl>
                                          <p:spTgt spid="8204"/>
                                        </p:tgtEl>
                                        <p:attrNameLst>
                                          <p:attrName>style.visibility</p:attrName>
                                        </p:attrNameLst>
                                      </p:cBhvr>
                                      <p:to>
                                        <p:strVal val="visible"/>
                                      </p:to>
                                    </p:set>
                                    <p:animEffect transition="in" filter="dissolve">
                                      <p:cBhvr>
                                        <p:cTn id="15" dur="500"/>
                                        <p:tgtEl>
                                          <p:spTgt spid="8204"/>
                                        </p:tgtEl>
                                      </p:cBhvr>
                                    </p:animEffect>
                                  </p:childTnLst>
                                </p:cTn>
                              </p:par>
                            </p:childTnLst>
                          </p:cTn>
                        </p:par>
                        <p:par>
                          <p:cTn id="16" fill="hold" nodeType="afterGroup">
                            <p:stCondLst>
                              <p:cond delay="6500"/>
                            </p:stCondLst>
                            <p:childTnLst>
                              <p:par>
                                <p:cTn id="17" presetID="9" presetClass="entr" presetSubtype="0" fill="hold" grpId="0" nodeType="afterEffect">
                                  <p:stCondLst>
                                    <p:cond delay="1000"/>
                                  </p:stCondLst>
                                  <p:childTnLst>
                                    <p:set>
                                      <p:cBhvr>
                                        <p:cTn id="18" dur="1" fill="hold">
                                          <p:stCondLst>
                                            <p:cond delay="0"/>
                                          </p:stCondLst>
                                        </p:cTn>
                                        <p:tgtEl>
                                          <p:spTgt spid="8205"/>
                                        </p:tgtEl>
                                        <p:attrNameLst>
                                          <p:attrName>style.visibility</p:attrName>
                                        </p:attrNameLst>
                                      </p:cBhvr>
                                      <p:to>
                                        <p:strVal val="visible"/>
                                      </p:to>
                                    </p:set>
                                    <p:animEffect transition="in" filter="dissolve">
                                      <p:cBhvr>
                                        <p:cTn id="19" dur="500"/>
                                        <p:tgtEl>
                                          <p:spTgt spid="8205"/>
                                        </p:tgtEl>
                                      </p:cBhvr>
                                    </p:animEffect>
                                  </p:childTnLst>
                                </p:cTn>
                              </p:par>
                            </p:childTnLst>
                          </p:cTn>
                        </p:par>
                        <p:par>
                          <p:cTn id="20" fill="hold" nodeType="afterGroup">
                            <p:stCondLst>
                              <p:cond delay="8000"/>
                            </p:stCondLst>
                            <p:childTnLst>
                              <p:par>
                                <p:cTn id="21" presetID="9" presetClass="entr" presetSubtype="0" fill="hold" grpId="0" nodeType="afterEffect">
                                  <p:stCondLst>
                                    <p:cond delay="1000"/>
                                  </p:stCondLst>
                                  <p:childTnLst>
                                    <p:set>
                                      <p:cBhvr>
                                        <p:cTn id="22" dur="1" fill="hold">
                                          <p:stCondLst>
                                            <p:cond delay="0"/>
                                          </p:stCondLst>
                                        </p:cTn>
                                        <p:tgtEl>
                                          <p:spTgt spid="8206"/>
                                        </p:tgtEl>
                                        <p:attrNameLst>
                                          <p:attrName>style.visibility</p:attrName>
                                        </p:attrNameLst>
                                      </p:cBhvr>
                                      <p:to>
                                        <p:strVal val="visible"/>
                                      </p:to>
                                    </p:set>
                                    <p:animEffect transition="in" filter="dissolve">
                                      <p:cBhvr>
                                        <p:cTn id="23" dur="500"/>
                                        <p:tgtEl>
                                          <p:spTgt spid="82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autoUpdateAnimBg="0"/>
      <p:bldP spid="8203" grpId="0" animBg="1"/>
      <p:bldP spid="8204" grpId="0" autoUpdateAnimBg="0"/>
      <p:bldP spid="8205" grpId="0" autoUpdateAnimBg="0"/>
      <p:bldP spid="8206"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a:extLst>
              <a:ext uri="{FF2B5EF4-FFF2-40B4-BE49-F238E27FC236}">
                <a16:creationId xmlns:a16="http://schemas.microsoft.com/office/drawing/2014/main" id="{4280ED6E-F90C-8D45-9180-BA5364239278}"/>
              </a:ext>
            </a:extLst>
          </p:cNvPr>
          <p:cNvSpPr txBox="1">
            <a:spLocks noChangeArrowheads="1"/>
          </p:cNvSpPr>
          <p:nvPr/>
        </p:nvSpPr>
        <p:spPr bwMode="auto">
          <a:xfrm>
            <a:off x="609600" y="228600"/>
            <a:ext cx="72390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dirty="0">
                <a:solidFill>
                  <a:schemeClr val="accent2"/>
                </a:solidFill>
              </a:rPr>
              <a:t>The two sides which come together in a right angle are called</a:t>
            </a:r>
            <a:endParaRPr lang="en-US" altLang="en-US" sz="5400" baseline="40000" dirty="0">
              <a:solidFill>
                <a:schemeClr val="accent2"/>
              </a:solidFill>
            </a:endParaRPr>
          </a:p>
          <a:p>
            <a:pPr eaLnBrk="1" hangingPunct="1">
              <a:spcBef>
                <a:spcPct val="50000"/>
              </a:spcBef>
            </a:pPr>
            <a:endParaRPr lang="en-US" altLang="en-US" sz="5400" baseline="30000" dirty="0"/>
          </a:p>
        </p:txBody>
      </p:sp>
      <p:grpSp>
        <p:nvGrpSpPr>
          <p:cNvPr id="2" name="Group 26">
            <a:extLst>
              <a:ext uri="{FF2B5EF4-FFF2-40B4-BE49-F238E27FC236}">
                <a16:creationId xmlns:a16="http://schemas.microsoft.com/office/drawing/2014/main" id="{ADC47266-6B48-D943-9964-E92A7DD11945}"/>
              </a:ext>
            </a:extLst>
          </p:cNvPr>
          <p:cNvGrpSpPr>
            <a:grpSpLocks/>
          </p:cNvGrpSpPr>
          <p:nvPr/>
        </p:nvGrpSpPr>
        <p:grpSpPr bwMode="auto">
          <a:xfrm>
            <a:off x="1143000" y="3810000"/>
            <a:ext cx="1219200" cy="2438400"/>
            <a:chOff x="1488" y="2400"/>
            <a:chExt cx="768" cy="1536"/>
          </a:xfrm>
        </p:grpSpPr>
        <p:grpSp>
          <p:nvGrpSpPr>
            <p:cNvPr id="18471" name="Group 21">
              <a:extLst>
                <a:ext uri="{FF2B5EF4-FFF2-40B4-BE49-F238E27FC236}">
                  <a16:creationId xmlns:a16="http://schemas.microsoft.com/office/drawing/2014/main" id="{4FA8AA7C-84E4-1049-B754-483AE4694920}"/>
                </a:ext>
              </a:extLst>
            </p:cNvPr>
            <p:cNvGrpSpPr>
              <a:grpSpLocks/>
            </p:cNvGrpSpPr>
            <p:nvPr/>
          </p:nvGrpSpPr>
          <p:grpSpPr bwMode="auto">
            <a:xfrm rot="1107144">
              <a:off x="1488" y="2544"/>
              <a:ext cx="240" cy="1392"/>
              <a:chOff x="912" y="2352"/>
              <a:chExt cx="240" cy="1392"/>
            </a:xfrm>
          </p:grpSpPr>
          <p:sp>
            <p:nvSpPr>
              <p:cNvPr id="18475" name="Line 4">
                <a:extLst>
                  <a:ext uri="{FF2B5EF4-FFF2-40B4-BE49-F238E27FC236}">
                    <a16:creationId xmlns:a16="http://schemas.microsoft.com/office/drawing/2014/main" id="{EF1F773C-D331-5144-ABAB-058A05A440A2}"/>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76" name="Line 20">
                <a:extLst>
                  <a:ext uri="{FF2B5EF4-FFF2-40B4-BE49-F238E27FC236}">
                    <a16:creationId xmlns:a16="http://schemas.microsoft.com/office/drawing/2014/main" id="{752DB401-FB87-404B-BF12-0884526F7E84}"/>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8472" name="Group 22">
              <a:extLst>
                <a:ext uri="{FF2B5EF4-FFF2-40B4-BE49-F238E27FC236}">
                  <a16:creationId xmlns:a16="http://schemas.microsoft.com/office/drawing/2014/main" id="{6558D651-CA18-1D48-A966-869D2840B300}"/>
                </a:ext>
              </a:extLst>
            </p:cNvPr>
            <p:cNvGrpSpPr>
              <a:grpSpLocks/>
            </p:cNvGrpSpPr>
            <p:nvPr/>
          </p:nvGrpSpPr>
          <p:grpSpPr bwMode="auto">
            <a:xfrm rot="-1413751">
              <a:off x="2016" y="2400"/>
              <a:ext cx="240" cy="1392"/>
              <a:chOff x="912" y="2352"/>
              <a:chExt cx="240" cy="1392"/>
            </a:xfrm>
          </p:grpSpPr>
          <p:sp>
            <p:nvSpPr>
              <p:cNvPr id="18473" name="Line 23">
                <a:extLst>
                  <a:ext uri="{FF2B5EF4-FFF2-40B4-BE49-F238E27FC236}">
                    <a16:creationId xmlns:a16="http://schemas.microsoft.com/office/drawing/2014/main" id="{258D32EB-7318-8942-A8B0-1A34799F83F1}"/>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74" name="Line 24">
                <a:extLst>
                  <a:ext uri="{FF2B5EF4-FFF2-40B4-BE49-F238E27FC236}">
                    <a16:creationId xmlns:a16="http://schemas.microsoft.com/office/drawing/2014/main" id="{30EA6955-8D84-774E-AC60-863A25E6F0FB}"/>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grpSp>
        <p:nvGrpSpPr>
          <p:cNvPr id="5" name="Group 48">
            <a:extLst>
              <a:ext uri="{FF2B5EF4-FFF2-40B4-BE49-F238E27FC236}">
                <a16:creationId xmlns:a16="http://schemas.microsoft.com/office/drawing/2014/main" id="{92CE6D6E-3F45-2549-A1C5-360B8C608FAC}"/>
              </a:ext>
            </a:extLst>
          </p:cNvPr>
          <p:cNvGrpSpPr>
            <a:grpSpLocks/>
          </p:cNvGrpSpPr>
          <p:nvPr/>
        </p:nvGrpSpPr>
        <p:grpSpPr bwMode="auto">
          <a:xfrm rot="890811">
            <a:off x="2667000" y="3886200"/>
            <a:ext cx="1219200" cy="2438400"/>
            <a:chOff x="1776" y="2304"/>
            <a:chExt cx="768" cy="1536"/>
          </a:xfrm>
        </p:grpSpPr>
        <p:grpSp>
          <p:nvGrpSpPr>
            <p:cNvPr id="18465" name="Group 28">
              <a:extLst>
                <a:ext uri="{FF2B5EF4-FFF2-40B4-BE49-F238E27FC236}">
                  <a16:creationId xmlns:a16="http://schemas.microsoft.com/office/drawing/2014/main" id="{175E7B8F-7B9B-1540-BCBF-8A9E4A30E68F}"/>
                </a:ext>
              </a:extLst>
            </p:cNvPr>
            <p:cNvGrpSpPr>
              <a:grpSpLocks/>
            </p:cNvGrpSpPr>
            <p:nvPr/>
          </p:nvGrpSpPr>
          <p:grpSpPr bwMode="auto">
            <a:xfrm rot="1107144">
              <a:off x="1776" y="2448"/>
              <a:ext cx="240" cy="1392"/>
              <a:chOff x="912" y="2352"/>
              <a:chExt cx="240" cy="1392"/>
            </a:xfrm>
          </p:grpSpPr>
          <p:sp>
            <p:nvSpPr>
              <p:cNvPr id="18469" name="Line 29">
                <a:extLst>
                  <a:ext uri="{FF2B5EF4-FFF2-40B4-BE49-F238E27FC236}">
                    <a16:creationId xmlns:a16="http://schemas.microsoft.com/office/drawing/2014/main" id="{9DB0D382-9048-DD4C-9703-8002953BFD1B}"/>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70" name="Line 30">
                <a:extLst>
                  <a:ext uri="{FF2B5EF4-FFF2-40B4-BE49-F238E27FC236}">
                    <a16:creationId xmlns:a16="http://schemas.microsoft.com/office/drawing/2014/main" id="{E667334E-0221-6C4C-8A60-8C185B1F041B}"/>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8466" name="Group 31">
              <a:extLst>
                <a:ext uri="{FF2B5EF4-FFF2-40B4-BE49-F238E27FC236}">
                  <a16:creationId xmlns:a16="http://schemas.microsoft.com/office/drawing/2014/main" id="{3A227B7D-948C-934B-B37B-9118B8ECACE3}"/>
                </a:ext>
              </a:extLst>
            </p:cNvPr>
            <p:cNvGrpSpPr>
              <a:grpSpLocks/>
            </p:cNvGrpSpPr>
            <p:nvPr/>
          </p:nvGrpSpPr>
          <p:grpSpPr bwMode="auto">
            <a:xfrm rot="-1413751">
              <a:off x="2304" y="2304"/>
              <a:ext cx="240" cy="1392"/>
              <a:chOff x="912" y="2352"/>
              <a:chExt cx="240" cy="1392"/>
            </a:xfrm>
          </p:grpSpPr>
          <p:sp>
            <p:nvSpPr>
              <p:cNvPr id="18467" name="Line 32">
                <a:extLst>
                  <a:ext uri="{FF2B5EF4-FFF2-40B4-BE49-F238E27FC236}">
                    <a16:creationId xmlns:a16="http://schemas.microsoft.com/office/drawing/2014/main" id="{16F1CB29-8DF6-4C4D-9E4F-AE755243568D}"/>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68" name="Line 33">
                <a:extLst>
                  <a:ext uri="{FF2B5EF4-FFF2-40B4-BE49-F238E27FC236}">
                    <a16:creationId xmlns:a16="http://schemas.microsoft.com/office/drawing/2014/main" id="{222DCEB2-C9F8-9B4A-9833-8D4973E08745}"/>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grpSp>
        <p:nvGrpSpPr>
          <p:cNvPr id="8" name="Group 34">
            <a:extLst>
              <a:ext uri="{FF2B5EF4-FFF2-40B4-BE49-F238E27FC236}">
                <a16:creationId xmlns:a16="http://schemas.microsoft.com/office/drawing/2014/main" id="{E94E8CD1-B93A-E141-8843-7C66AA2B38E6}"/>
              </a:ext>
            </a:extLst>
          </p:cNvPr>
          <p:cNvGrpSpPr>
            <a:grpSpLocks/>
          </p:cNvGrpSpPr>
          <p:nvPr/>
        </p:nvGrpSpPr>
        <p:grpSpPr bwMode="auto">
          <a:xfrm rot="-840005">
            <a:off x="3657600" y="3581400"/>
            <a:ext cx="1219200" cy="2438400"/>
            <a:chOff x="1488" y="2400"/>
            <a:chExt cx="768" cy="1536"/>
          </a:xfrm>
        </p:grpSpPr>
        <p:grpSp>
          <p:nvGrpSpPr>
            <p:cNvPr id="18459" name="Group 35">
              <a:extLst>
                <a:ext uri="{FF2B5EF4-FFF2-40B4-BE49-F238E27FC236}">
                  <a16:creationId xmlns:a16="http://schemas.microsoft.com/office/drawing/2014/main" id="{CA720FF5-9060-0D4B-BC63-0175B4BE26D8}"/>
                </a:ext>
              </a:extLst>
            </p:cNvPr>
            <p:cNvGrpSpPr>
              <a:grpSpLocks/>
            </p:cNvGrpSpPr>
            <p:nvPr/>
          </p:nvGrpSpPr>
          <p:grpSpPr bwMode="auto">
            <a:xfrm rot="1107144">
              <a:off x="1488" y="2544"/>
              <a:ext cx="240" cy="1392"/>
              <a:chOff x="912" y="2352"/>
              <a:chExt cx="240" cy="1392"/>
            </a:xfrm>
          </p:grpSpPr>
          <p:sp>
            <p:nvSpPr>
              <p:cNvPr id="18463" name="Line 36">
                <a:extLst>
                  <a:ext uri="{FF2B5EF4-FFF2-40B4-BE49-F238E27FC236}">
                    <a16:creationId xmlns:a16="http://schemas.microsoft.com/office/drawing/2014/main" id="{B0163C5C-1F6B-554B-8603-3A06FD840405}"/>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64" name="Line 37">
                <a:extLst>
                  <a:ext uri="{FF2B5EF4-FFF2-40B4-BE49-F238E27FC236}">
                    <a16:creationId xmlns:a16="http://schemas.microsoft.com/office/drawing/2014/main" id="{CBFA375C-0B0D-5B49-A414-1931DE5D86F5}"/>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8460" name="Group 38">
              <a:extLst>
                <a:ext uri="{FF2B5EF4-FFF2-40B4-BE49-F238E27FC236}">
                  <a16:creationId xmlns:a16="http://schemas.microsoft.com/office/drawing/2014/main" id="{37D54B8D-B92A-D548-B920-D8C3083F4F39}"/>
                </a:ext>
              </a:extLst>
            </p:cNvPr>
            <p:cNvGrpSpPr>
              <a:grpSpLocks/>
            </p:cNvGrpSpPr>
            <p:nvPr/>
          </p:nvGrpSpPr>
          <p:grpSpPr bwMode="auto">
            <a:xfrm rot="-1413751">
              <a:off x="2016" y="2400"/>
              <a:ext cx="240" cy="1392"/>
              <a:chOff x="912" y="2352"/>
              <a:chExt cx="240" cy="1392"/>
            </a:xfrm>
          </p:grpSpPr>
          <p:sp>
            <p:nvSpPr>
              <p:cNvPr id="18461" name="Line 39">
                <a:extLst>
                  <a:ext uri="{FF2B5EF4-FFF2-40B4-BE49-F238E27FC236}">
                    <a16:creationId xmlns:a16="http://schemas.microsoft.com/office/drawing/2014/main" id="{4CC1ECDD-BEA0-B243-995D-3054B22BA1F2}"/>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62" name="Line 40">
                <a:extLst>
                  <a:ext uri="{FF2B5EF4-FFF2-40B4-BE49-F238E27FC236}">
                    <a16:creationId xmlns:a16="http://schemas.microsoft.com/office/drawing/2014/main" id="{307CB7B7-F126-3A49-8E1C-5B3ED1A917FF}"/>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grpSp>
        <p:nvGrpSpPr>
          <p:cNvPr id="11" name="Group 41">
            <a:extLst>
              <a:ext uri="{FF2B5EF4-FFF2-40B4-BE49-F238E27FC236}">
                <a16:creationId xmlns:a16="http://schemas.microsoft.com/office/drawing/2014/main" id="{716F9C13-16A9-B84B-8391-7E1D26507E70}"/>
              </a:ext>
            </a:extLst>
          </p:cNvPr>
          <p:cNvGrpSpPr>
            <a:grpSpLocks/>
          </p:cNvGrpSpPr>
          <p:nvPr/>
        </p:nvGrpSpPr>
        <p:grpSpPr bwMode="auto">
          <a:xfrm rot="800067">
            <a:off x="5562600" y="3429000"/>
            <a:ext cx="1219200" cy="2438400"/>
            <a:chOff x="1488" y="2400"/>
            <a:chExt cx="768" cy="1536"/>
          </a:xfrm>
        </p:grpSpPr>
        <p:grpSp>
          <p:nvGrpSpPr>
            <p:cNvPr id="18453" name="Group 42">
              <a:extLst>
                <a:ext uri="{FF2B5EF4-FFF2-40B4-BE49-F238E27FC236}">
                  <a16:creationId xmlns:a16="http://schemas.microsoft.com/office/drawing/2014/main" id="{49EC2B19-B949-4B49-895B-A9D69BA6E5D8}"/>
                </a:ext>
              </a:extLst>
            </p:cNvPr>
            <p:cNvGrpSpPr>
              <a:grpSpLocks/>
            </p:cNvGrpSpPr>
            <p:nvPr/>
          </p:nvGrpSpPr>
          <p:grpSpPr bwMode="auto">
            <a:xfrm rot="1107144">
              <a:off x="1488" y="2544"/>
              <a:ext cx="240" cy="1392"/>
              <a:chOff x="912" y="2352"/>
              <a:chExt cx="240" cy="1392"/>
            </a:xfrm>
          </p:grpSpPr>
          <p:sp>
            <p:nvSpPr>
              <p:cNvPr id="18457" name="Line 43">
                <a:extLst>
                  <a:ext uri="{FF2B5EF4-FFF2-40B4-BE49-F238E27FC236}">
                    <a16:creationId xmlns:a16="http://schemas.microsoft.com/office/drawing/2014/main" id="{E3CACF9D-C542-E348-8DFD-94F635B3F16D}"/>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58" name="Line 44">
                <a:extLst>
                  <a:ext uri="{FF2B5EF4-FFF2-40B4-BE49-F238E27FC236}">
                    <a16:creationId xmlns:a16="http://schemas.microsoft.com/office/drawing/2014/main" id="{D85D453A-DDD0-2F4F-AC1A-B32C875BF037}"/>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8454" name="Group 45">
              <a:extLst>
                <a:ext uri="{FF2B5EF4-FFF2-40B4-BE49-F238E27FC236}">
                  <a16:creationId xmlns:a16="http://schemas.microsoft.com/office/drawing/2014/main" id="{E549A177-08CC-2245-A878-7CA6DBAA7BA8}"/>
                </a:ext>
              </a:extLst>
            </p:cNvPr>
            <p:cNvGrpSpPr>
              <a:grpSpLocks/>
            </p:cNvGrpSpPr>
            <p:nvPr/>
          </p:nvGrpSpPr>
          <p:grpSpPr bwMode="auto">
            <a:xfrm rot="-1413751">
              <a:off x="2016" y="2400"/>
              <a:ext cx="240" cy="1392"/>
              <a:chOff x="912" y="2352"/>
              <a:chExt cx="240" cy="1392"/>
            </a:xfrm>
          </p:grpSpPr>
          <p:sp>
            <p:nvSpPr>
              <p:cNvPr id="18455" name="Line 46">
                <a:extLst>
                  <a:ext uri="{FF2B5EF4-FFF2-40B4-BE49-F238E27FC236}">
                    <a16:creationId xmlns:a16="http://schemas.microsoft.com/office/drawing/2014/main" id="{84296F8C-13FD-0C4B-B205-E93E16A44A71}"/>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56" name="Line 47">
                <a:extLst>
                  <a:ext uri="{FF2B5EF4-FFF2-40B4-BE49-F238E27FC236}">
                    <a16:creationId xmlns:a16="http://schemas.microsoft.com/office/drawing/2014/main" id="{3C3C986D-B3B7-D941-AC33-23808E75B1E8}"/>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grpSp>
        <p:nvGrpSpPr>
          <p:cNvPr id="14" name="Group 49">
            <a:extLst>
              <a:ext uri="{FF2B5EF4-FFF2-40B4-BE49-F238E27FC236}">
                <a16:creationId xmlns:a16="http://schemas.microsoft.com/office/drawing/2014/main" id="{D6BDD22B-383B-034A-9078-FD35E97BF3CA}"/>
              </a:ext>
            </a:extLst>
          </p:cNvPr>
          <p:cNvGrpSpPr>
            <a:grpSpLocks/>
          </p:cNvGrpSpPr>
          <p:nvPr/>
        </p:nvGrpSpPr>
        <p:grpSpPr bwMode="auto">
          <a:xfrm rot="-2952902">
            <a:off x="4114800" y="3581400"/>
            <a:ext cx="1219200" cy="2438400"/>
            <a:chOff x="1488" y="2400"/>
            <a:chExt cx="768" cy="1536"/>
          </a:xfrm>
        </p:grpSpPr>
        <p:grpSp>
          <p:nvGrpSpPr>
            <p:cNvPr id="18447" name="Group 50">
              <a:extLst>
                <a:ext uri="{FF2B5EF4-FFF2-40B4-BE49-F238E27FC236}">
                  <a16:creationId xmlns:a16="http://schemas.microsoft.com/office/drawing/2014/main" id="{2A332909-50D7-0440-8C64-7F3D8949187F}"/>
                </a:ext>
              </a:extLst>
            </p:cNvPr>
            <p:cNvGrpSpPr>
              <a:grpSpLocks/>
            </p:cNvGrpSpPr>
            <p:nvPr/>
          </p:nvGrpSpPr>
          <p:grpSpPr bwMode="auto">
            <a:xfrm rot="1107144">
              <a:off x="1488" y="2544"/>
              <a:ext cx="240" cy="1392"/>
              <a:chOff x="912" y="2352"/>
              <a:chExt cx="240" cy="1392"/>
            </a:xfrm>
          </p:grpSpPr>
          <p:sp>
            <p:nvSpPr>
              <p:cNvPr id="18451" name="Line 51">
                <a:extLst>
                  <a:ext uri="{FF2B5EF4-FFF2-40B4-BE49-F238E27FC236}">
                    <a16:creationId xmlns:a16="http://schemas.microsoft.com/office/drawing/2014/main" id="{E4074352-2EF3-B64E-96F5-51A8D2242774}"/>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52" name="Line 52">
                <a:extLst>
                  <a:ext uri="{FF2B5EF4-FFF2-40B4-BE49-F238E27FC236}">
                    <a16:creationId xmlns:a16="http://schemas.microsoft.com/office/drawing/2014/main" id="{2C573CDD-7DAB-EE48-89DF-7F7ACFDF6A79}"/>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8448" name="Group 53">
              <a:extLst>
                <a:ext uri="{FF2B5EF4-FFF2-40B4-BE49-F238E27FC236}">
                  <a16:creationId xmlns:a16="http://schemas.microsoft.com/office/drawing/2014/main" id="{86D17ABF-5C87-8F47-B8EC-E31A8E6A6CB4}"/>
                </a:ext>
              </a:extLst>
            </p:cNvPr>
            <p:cNvGrpSpPr>
              <a:grpSpLocks/>
            </p:cNvGrpSpPr>
            <p:nvPr/>
          </p:nvGrpSpPr>
          <p:grpSpPr bwMode="auto">
            <a:xfrm rot="-1413751">
              <a:off x="2016" y="2400"/>
              <a:ext cx="240" cy="1392"/>
              <a:chOff x="912" y="2352"/>
              <a:chExt cx="240" cy="1392"/>
            </a:xfrm>
          </p:grpSpPr>
          <p:sp>
            <p:nvSpPr>
              <p:cNvPr id="18449" name="Line 54">
                <a:extLst>
                  <a:ext uri="{FF2B5EF4-FFF2-40B4-BE49-F238E27FC236}">
                    <a16:creationId xmlns:a16="http://schemas.microsoft.com/office/drawing/2014/main" id="{3F25EA00-4ADE-7543-99D5-5F211F41CA40}"/>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50" name="Line 55">
                <a:extLst>
                  <a:ext uri="{FF2B5EF4-FFF2-40B4-BE49-F238E27FC236}">
                    <a16:creationId xmlns:a16="http://schemas.microsoft.com/office/drawing/2014/main" id="{8F776E6E-F6FC-BB49-9E4A-B0E24E29FA11}"/>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grpSp>
        <p:nvGrpSpPr>
          <p:cNvPr id="17" name="Group 56">
            <a:extLst>
              <a:ext uri="{FF2B5EF4-FFF2-40B4-BE49-F238E27FC236}">
                <a16:creationId xmlns:a16="http://schemas.microsoft.com/office/drawing/2014/main" id="{D0498391-F6F8-4E4E-938A-48CCA0574586}"/>
              </a:ext>
            </a:extLst>
          </p:cNvPr>
          <p:cNvGrpSpPr>
            <a:grpSpLocks/>
          </p:cNvGrpSpPr>
          <p:nvPr/>
        </p:nvGrpSpPr>
        <p:grpSpPr bwMode="auto">
          <a:xfrm rot="-6494770">
            <a:off x="3665538" y="4103688"/>
            <a:ext cx="1219200" cy="2438400"/>
            <a:chOff x="1488" y="2400"/>
            <a:chExt cx="768" cy="1536"/>
          </a:xfrm>
        </p:grpSpPr>
        <p:grpSp>
          <p:nvGrpSpPr>
            <p:cNvPr id="18441" name="Group 57">
              <a:extLst>
                <a:ext uri="{FF2B5EF4-FFF2-40B4-BE49-F238E27FC236}">
                  <a16:creationId xmlns:a16="http://schemas.microsoft.com/office/drawing/2014/main" id="{7FC6730A-7F5F-8849-A18F-FFDF20DB77DC}"/>
                </a:ext>
              </a:extLst>
            </p:cNvPr>
            <p:cNvGrpSpPr>
              <a:grpSpLocks/>
            </p:cNvGrpSpPr>
            <p:nvPr/>
          </p:nvGrpSpPr>
          <p:grpSpPr bwMode="auto">
            <a:xfrm rot="1107144">
              <a:off x="1488" y="2544"/>
              <a:ext cx="240" cy="1392"/>
              <a:chOff x="912" y="2352"/>
              <a:chExt cx="240" cy="1392"/>
            </a:xfrm>
          </p:grpSpPr>
          <p:sp>
            <p:nvSpPr>
              <p:cNvPr id="18445" name="Line 58">
                <a:extLst>
                  <a:ext uri="{FF2B5EF4-FFF2-40B4-BE49-F238E27FC236}">
                    <a16:creationId xmlns:a16="http://schemas.microsoft.com/office/drawing/2014/main" id="{47CBB16E-4457-8141-B42B-0431C238E63A}"/>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46" name="Line 59">
                <a:extLst>
                  <a:ext uri="{FF2B5EF4-FFF2-40B4-BE49-F238E27FC236}">
                    <a16:creationId xmlns:a16="http://schemas.microsoft.com/office/drawing/2014/main" id="{8F9F8E91-EC24-204C-9589-AC4E1FA9BF6C}"/>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8442" name="Group 60">
              <a:extLst>
                <a:ext uri="{FF2B5EF4-FFF2-40B4-BE49-F238E27FC236}">
                  <a16:creationId xmlns:a16="http://schemas.microsoft.com/office/drawing/2014/main" id="{228D9F3E-75A0-3443-95CD-0FEFF33601F4}"/>
                </a:ext>
              </a:extLst>
            </p:cNvPr>
            <p:cNvGrpSpPr>
              <a:grpSpLocks/>
            </p:cNvGrpSpPr>
            <p:nvPr/>
          </p:nvGrpSpPr>
          <p:grpSpPr bwMode="auto">
            <a:xfrm rot="-1413751">
              <a:off x="2016" y="2400"/>
              <a:ext cx="240" cy="1392"/>
              <a:chOff x="912" y="2352"/>
              <a:chExt cx="240" cy="1392"/>
            </a:xfrm>
          </p:grpSpPr>
          <p:sp>
            <p:nvSpPr>
              <p:cNvPr id="18443" name="Line 61">
                <a:extLst>
                  <a:ext uri="{FF2B5EF4-FFF2-40B4-BE49-F238E27FC236}">
                    <a16:creationId xmlns:a16="http://schemas.microsoft.com/office/drawing/2014/main" id="{B7EC8C9D-6C9B-1548-A682-B1B36FBA3F78}"/>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44" name="Line 62">
                <a:extLst>
                  <a:ext uri="{FF2B5EF4-FFF2-40B4-BE49-F238E27FC236}">
                    <a16:creationId xmlns:a16="http://schemas.microsoft.com/office/drawing/2014/main" id="{A3349725-6029-CA4A-A6BC-BA879AB4BA0D}"/>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spTree>
    <p:extLst>
      <p:ext uri="{BB962C8B-B14F-4D97-AF65-F5344CB8AC3E}">
        <p14:creationId xmlns:p14="http://schemas.microsoft.com/office/powerpoint/2010/main" val="3733232326"/>
      </p:ext>
    </p:extLst>
  </p:cSld>
  <p:clrMapOvr>
    <a:masterClrMapping/>
  </p:clrMapOvr>
  <p:transition advTm="200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1000"/>
                                  </p:stCondLst>
                                  <p:childTnLst>
                                    <p:set>
                                      <p:cBhvr>
                                        <p:cTn id="6" dur="1" fill="hold">
                                          <p:stCondLst>
                                            <p:cond delay="0"/>
                                          </p:stCondLst>
                                        </p:cTn>
                                        <p:tgtEl>
                                          <p:spTgt spid="18434"/>
                                        </p:tgtEl>
                                        <p:attrNameLst>
                                          <p:attrName>style.visibility</p:attrName>
                                        </p:attrNameLst>
                                      </p:cBhvr>
                                      <p:to>
                                        <p:strVal val="visible"/>
                                      </p:to>
                                    </p:set>
                                    <p:animEffect transition="in" filter="dissolve">
                                      <p:cBhvr>
                                        <p:cTn id="7" dur="500"/>
                                        <p:tgtEl>
                                          <p:spTgt spid="18434"/>
                                        </p:tgtEl>
                                      </p:cBhvr>
                                    </p:animEffect>
                                  </p:childTnLst>
                                </p:cTn>
                              </p:par>
                            </p:childTnLst>
                          </p:cTn>
                        </p:par>
                        <p:par>
                          <p:cTn id="8" fill="hold" nodeType="afterGroup">
                            <p:stCondLst>
                              <p:cond delay="1500"/>
                            </p:stCondLst>
                            <p:childTnLst>
                              <p:par>
                                <p:cTn id="9" presetID="9" presetClass="entr" presetSubtype="0" fill="hold" nodeType="afterEffect">
                                  <p:stCondLst>
                                    <p:cond delay="3000"/>
                                  </p:stCondLst>
                                  <p:childTnLst>
                                    <p:set>
                                      <p:cBhvr>
                                        <p:cTn id="10" dur="1" fill="hold">
                                          <p:stCondLst>
                                            <p:cond delay="0"/>
                                          </p:stCondLst>
                                        </p:cTn>
                                        <p:tgtEl>
                                          <p:spTgt spid="2"/>
                                        </p:tgtEl>
                                        <p:attrNameLst>
                                          <p:attrName>style.visibility</p:attrName>
                                        </p:attrNameLst>
                                      </p:cBhvr>
                                      <p:to>
                                        <p:strVal val="visible"/>
                                      </p:to>
                                    </p:set>
                                    <p:animEffect transition="in" filter="dissolve">
                                      <p:cBhvr>
                                        <p:cTn id="11" dur="500"/>
                                        <p:tgtEl>
                                          <p:spTgt spid="2"/>
                                        </p:tgtEl>
                                      </p:cBhvr>
                                    </p:animEffect>
                                  </p:childTnLst>
                                  <p:subTnLst>
                                    <p:set>
                                      <p:cBhvr override="childStyle">
                                        <p:cTn dur="1" fill="hold" display="0" masterRel="nextClick" afterEffect="1"/>
                                        <p:tgtEl>
                                          <p:spTgt spid="2"/>
                                        </p:tgtEl>
                                        <p:attrNameLst>
                                          <p:attrName>style.visibility</p:attrName>
                                        </p:attrNameLst>
                                      </p:cBhvr>
                                      <p:to>
                                        <p:strVal val="hidden"/>
                                      </p:to>
                                    </p:set>
                                  </p:subTnLst>
                                </p:cTn>
                              </p:par>
                            </p:childTnLst>
                          </p:cTn>
                        </p:par>
                        <p:par>
                          <p:cTn id="12" fill="hold" nodeType="afterGroup">
                            <p:stCondLst>
                              <p:cond delay="5000"/>
                            </p:stCondLst>
                            <p:childTnLst>
                              <p:par>
                                <p:cTn id="13" presetID="9" presetClass="entr" presetSubtype="0" fill="hold" nodeType="afterEffect">
                                  <p:stCondLst>
                                    <p:cond delay="3000"/>
                                  </p:stCondLst>
                                  <p:childTnLst>
                                    <p:set>
                                      <p:cBhvr>
                                        <p:cTn id="14" dur="1" fill="hold">
                                          <p:stCondLst>
                                            <p:cond delay="0"/>
                                          </p:stCondLst>
                                        </p:cTn>
                                        <p:tgtEl>
                                          <p:spTgt spid="5"/>
                                        </p:tgtEl>
                                        <p:attrNameLst>
                                          <p:attrName>style.visibility</p:attrName>
                                        </p:attrNameLst>
                                      </p:cBhvr>
                                      <p:to>
                                        <p:strVal val="visible"/>
                                      </p:to>
                                    </p:set>
                                    <p:animEffect transition="in" filter="dissolve">
                                      <p:cBhvr>
                                        <p:cTn id="15" dur="500"/>
                                        <p:tgtEl>
                                          <p:spTgt spid="5"/>
                                        </p:tgtEl>
                                      </p:cBhvr>
                                    </p:animEffect>
                                  </p:childTnLst>
                                  <p:subTnLst>
                                    <p:set>
                                      <p:cBhvr override="childStyle">
                                        <p:cTn dur="1" fill="hold" display="0" masterRel="nextClick" afterEffect="1"/>
                                        <p:tgtEl>
                                          <p:spTgt spid="5"/>
                                        </p:tgtEl>
                                        <p:attrNameLst>
                                          <p:attrName>style.visibility</p:attrName>
                                        </p:attrNameLst>
                                      </p:cBhvr>
                                      <p:to>
                                        <p:strVal val="hidden"/>
                                      </p:to>
                                    </p:set>
                                  </p:subTnLst>
                                </p:cTn>
                              </p:par>
                            </p:childTnLst>
                          </p:cTn>
                        </p:par>
                        <p:par>
                          <p:cTn id="16" fill="hold" nodeType="afterGroup">
                            <p:stCondLst>
                              <p:cond delay="8500"/>
                            </p:stCondLst>
                            <p:childTnLst>
                              <p:par>
                                <p:cTn id="17" presetID="9" presetClass="entr" presetSubtype="0" fill="hold" nodeType="afterEffect">
                                  <p:stCondLst>
                                    <p:cond delay="3000"/>
                                  </p:stCondLst>
                                  <p:childTnLst>
                                    <p:set>
                                      <p:cBhvr>
                                        <p:cTn id="18" dur="1" fill="hold">
                                          <p:stCondLst>
                                            <p:cond delay="0"/>
                                          </p:stCondLst>
                                        </p:cTn>
                                        <p:tgtEl>
                                          <p:spTgt spid="8"/>
                                        </p:tgtEl>
                                        <p:attrNameLst>
                                          <p:attrName>style.visibility</p:attrName>
                                        </p:attrNameLst>
                                      </p:cBhvr>
                                      <p:to>
                                        <p:strVal val="visible"/>
                                      </p:to>
                                    </p:set>
                                    <p:animEffect transition="in" filter="dissolve">
                                      <p:cBhvr>
                                        <p:cTn id="19" dur="500"/>
                                        <p:tgtEl>
                                          <p:spTgt spid="8"/>
                                        </p:tgtEl>
                                      </p:cBhvr>
                                    </p:animEffect>
                                  </p:childTnLst>
                                  <p:subTnLst>
                                    <p:set>
                                      <p:cBhvr override="childStyle">
                                        <p:cTn dur="1" fill="hold" display="0" masterRel="nextClick" afterEffect="1"/>
                                        <p:tgtEl>
                                          <p:spTgt spid="8"/>
                                        </p:tgtEl>
                                        <p:attrNameLst>
                                          <p:attrName>style.visibility</p:attrName>
                                        </p:attrNameLst>
                                      </p:cBhvr>
                                      <p:to>
                                        <p:strVal val="hidden"/>
                                      </p:to>
                                    </p:set>
                                  </p:subTnLst>
                                </p:cTn>
                              </p:par>
                            </p:childTnLst>
                          </p:cTn>
                        </p:par>
                        <p:par>
                          <p:cTn id="20" fill="hold" nodeType="afterGroup">
                            <p:stCondLst>
                              <p:cond delay="12000"/>
                            </p:stCondLst>
                            <p:childTnLst>
                              <p:par>
                                <p:cTn id="21" presetID="9" presetClass="entr" presetSubtype="0" fill="hold" nodeType="afterEffect">
                                  <p:stCondLst>
                                    <p:cond delay="3000"/>
                                  </p:stCondLst>
                                  <p:childTnLst>
                                    <p:set>
                                      <p:cBhvr>
                                        <p:cTn id="22" dur="1" fill="hold">
                                          <p:stCondLst>
                                            <p:cond delay="0"/>
                                          </p:stCondLst>
                                        </p:cTn>
                                        <p:tgtEl>
                                          <p:spTgt spid="11"/>
                                        </p:tgtEl>
                                        <p:attrNameLst>
                                          <p:attrName>style.visibility</p:attrName>
                                        </p:attrNameLst>
                                      </p:cBhvr>
                                      <p:to>
                                        <p:strVal val="visible"/>
                                      </p:to>
                                    </p:set>
                                    <p:animEffect transition="in" filter="dissolve">
                                      <p:cBhvr>
                                        <p:cTn id="23" dur="500"/>
                                        <p:tgtEl>
                                          <p:spTgt spid="11"/>
                                        </p:tgtEl>
                                      </p:cBhvr>
                                    </p:animEffect>
                                  </p:childTnLst>
                                  <p:subTnLst>
                                    <p:set>
                                      <p:cBhvr override="childStyle">
                                        <p:cTn dur="1" fill="hold" display="0" masterRel="nextClick" afterEffect="1"/>
                                        <p:tgtEl>
                                          <p:spTgt spid="11"/>
                                        </p:tgtEl>
                                        <p:attrNameLst>
                                          <p:attrName>style.visibility</p:attrName>
                                        </p:attrNameLst>
                                      </p:cBhvr>
                                      <p:to>
                                        <p:strVal val="hidden"/>
                                      </p:to>
                                    </p:set>
                                  </p:subTnLst>
                                </p:cTn>
                              </p:par>
                            </p:childTnLst>
                          </p:cTn>
                        </p:par>
                        <p:par>
                          <p:cTn id="24" fill="hold" nodeType="afterGroup">
                            <p:stCondLst>
                              <p:cond delay="15500"/>
                            </p:stCondLst>
                            <p:childTnLst>
                              <p:par>
                                <p:cTn id="25" presetID="9" presetClass="entr" presetSubtype="0" fill="hold" nodeType="afterEffect">
                                  <p:stCondLst>
                                    <p:cond delay="3000"/>
                                  </p:stCondLst>
                                  <p:childTnLst>
                                    <p:set>
                                      <p:cBhvr>
                                        <p:cTn id="26" dur="1" fill="hold">
                                          <p:stCondLst>
                                            <p:cond delay="0"/>
                                          </p:stCondLst>
                                        </p:cTn>
                                        <p:tgtEl>
                                          <p:spTgt spid="14"/>
                                        </p:tgtEl>
                                        <p:attrNameLst>
                                          <p:attrName>style.visibility</p:attrName>
                                        </p:attrNameLst>
                                      </p:cBhvr>
                                      <p:to>
                                        <p:strVal val="visible"/>
                                      </p:to>
                                    </p:set>
                                    <p:animEffect transition="in" filter="dissolve">
                                      <p:cBhvr>
                                        <p:cTn id="27" dur="500"/>
                                        <p:tgtEl>
                                          <p:spTgt spid="14"/>
                                        </p:tgtEl>
                                      </p:cBhvr>
                                    </p:animEffect>
                                  </p:childTnLst>
                                  <p:subTnLst>
                                    <p:set>
                                      <p:cBhvr override="childStyle">
                                        <p:cTn dur="1" fill="hold" display="0" masterRel="nextClick" afterEffect="1"/>
                                        <p:tgtEl>
                                          <p:spTgt spid="14"/>
                                        </p:tgtEl>
                                        <p:attrNameLst>
                                          <p:attrName>style.visibility</p:attrName>
                                        </p:attrNameLst>
                                      </p:cBhvr>
                                      <p:to>
                                        <p:strVal val="hidden"/>
                                      </p:to>
                                    </p:set>
                                  </p:subTnLst>
                                </p:cTn>
                              </p:par>
                            </p:childTnLst>
                          </p:cTn>
                        </p:par>
                        <p:par>
                          <p:cTn id="28" fill="hold" nodeType="afterGroup">
                            <p:stCondLst>
                              <p:cond delay="19000"/>
                            </p:stCondLst>
                            <p:childTnLst>
                              <p:par>
                                <p:cTn id="29" presetID="9" presetClass="entr" presetSubtype="0" fill="hold" nodeType="afterEffect">
                                  <p:stCondLst>
                                    <p:cond delay="3000"/>
                                  </p:stCondLst>
                                  <p:childTnLst>
                                    <p:set>
                                      <p:cBhvr>
                                        <p:cTn id="30" dur="1" fill="hold">
                                          <p:stCondLst>
                                            <p:cond delay="0"/>
                                          </p:stCondLst>
                                        </p:cTn>
                                        <p:tgtEl>
                                          <p:spTgt spid="17"/>
                                        </p:tgtEl>
                                        <p:attrNameLst>
                                          <p:attrName>style.visibility</p:attrName>
                                        </p:attrNameLst>
                                      </p:cBhvr>
                                      <p:to>
                                        <p:strVal val="visible"/>
                                      </p:to>
                                    </p:set>
                                    <p:animEffect transition="in" filter="dissolve">
                                      <p:cBhvr>
                                        <p:cTn id="31" dur="500"/>
                                        <p:tgtEl>
                                          <p:spTgt spid="17"/>
                                        </p:tgtEl>
                                      </p:cBhvr>
                                    </p:animEffect>
                                  </p:childTnLst>
                                  <p:subTnLst>
                                    <p:set>
                                      <p:cBhvr override="childStyle">
                                        <p:cTn dur="1" fill="hold" display="0" masterRel="nextClick" afterEffect="1"/>
                                        <p:tgtEl>
                                          <p:spTgt spid="17"/>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458" name="Group 32">
            <a:extLst>
              <a:ext uri="{FF2B5EF4-FFF2-40B4-BE49-F238E27FC236}">
                <a16:creationId xmlns:a16="http://schemas.microsoft.com/office/drawing/2014/main" id="{7F7D6876-F96D-2841-8D90-1E4F9C7E38BE}"/>
              </a:ext>
            </a:extLst>
          </p:cNvPr>
          <p:cNvGrpSpPr>
            <a:grpSpLocks/>
          </p:cNvGrpSpPr>
          <p:nvPr/>
        </p:nvGrpSpPr>
        <p:grpSpPr bwMode="auto">
          <a:xfrm rot="-5387626">
            <a:off x="4332288" y="4572000"/>
            <a:ext cx="381000" cy="2209800"/>
            <a:chOff x="912" y="2352"/>
            <a:chExt cx="240" cy="1392"/>
          </a:xfrm>
        </p:grpSpPr>
        <p:sp>
          <p:nvSpPr>
            <p:cNvPr id="19478" name="Line 33">
              <a:extLst>
                <a:ext uri="{FF2B5EF4-FFF2-40B4-BE49-F238E27FC236}">
                  <a16:creationId xmlns:a16="http://schemas.microsoft.com/office/drawing/2014/main" id="{BF882AB5-611D-8D4D-918A-E339108FBF42}"/>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9" name="Line 34">
              <a:extLst>
                <a:ext uri="{FF2B5EF4-FFF2-40B4-BE49-F238E27FC236}">
                  <a16:creationId xmlns:a16="http://schemas.microsoft.com/office/drawing/2014/main" id="{63F0F6A3-6FB8-DB4B-BB19-94D66A328EEC}"/>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9459" name="Text Box 2">
            <a:extLst>
              <a:ext uri="{FF2B5EF4-FFF2-40B4-BE49-F238E27FC236}">
                <a16:creationId xmlns:a16="http://schemas.microsoft.com/office/drawing/2014/main" id="{0E4EB90C-03A9-724C-99FA-7047F29D8D73}"/>
              </a:ext>
            </a:extLst>
          </p:cNvPr>
          <p:cNvSpPr txBox="1">
            <a:spLocks noChangeArrowheads="1"/>
          </p:cNvSpPr>
          <p:nvPr/>
        </p:nvSpPr>
        <p:spPr bwMode="auto">
          <a:xfrm>
            <a:off x="609600" y="228600"/>
            <a:ext cx="72390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dirty="0">
                <a:solidFill>
                  <a:schemeClr val="accent2"/>
                </a:solidFill>
              </a:rPr>
              <a:t>The two sides which come together in a right angle are called</a:t>
            </a:r>
            <a:endParaRPr lang="en-US" altLang="en-US" sz="5400" baseline="40000" dirty="0">
              <a:solidFill>
                <a:schemeClr val="accent2"/>
              </a:solidFill>
            </a:endParaRPr>
          </a:p>
          <a:p>
            <a:pPr eaLnBrk="1" hangingPunct="1">
              <a:spcBef>
                <a:spcPct val="50000"/>
              </a:spcBef>
            </a:pPr>
            <a:endParaRPr lang="en-US" altLang="en-US" sz="5400" baseline="30000" dirty="0"/>
          </a:p>
        </p:txBody>
      </p:sp>
      <p:grpSp>
        <p:nvGrpSpPr>
          <p:cNvPr id="3" name="Group 13">
            <a:extLst>
              <a:ext uri="{FF2B5EF4-FFF2-40B4-BE49-F238E27FC236}">
                <a16:creationId xmlns:a16="http://schemas.microsoft.com/office/drawing/2014/main" id="{0FB59919-BFC3-0D47-A767-E93C8DE5123D}"/>
              </a:ext>
            </a:extLst>
          </p:cNvPr>
          <p:cNvGrpSpPr>
            <a:grpSpLocks/>
          </p:cNvGrpSpPr>
          <p:nvPr/>
        </p:nvGrpSpPr>
        <p:grpSpPr bwMode="auto">
          <a:xfrm rot="-10011042">
            <a:off x="3733800" y="3581400"/>
            <a:ext cx="381000" cy="2209800"/>
            <a:chOff x="912" y="2352"/>
            <a:chExt cx="240" cy="1392"/>
          </a:xfrm>
        </p:grpSpPr>
        <p:sp>
          <p:nvSpPr>
            <p:cNvPr id="19476" name="Line 14">
              <a:extLst>
                <a:ext uri="{FF2B5EF4-FFF2-40B4-BE49-F238E27FC236}">
                  <a16:creationId xmlns:a16="http://schemas.microsoft.com/office/drawing/2014/main" id="{B6EA28FF-C4A2-244C-A03A-F39A84575D2E}"/>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7" name="Line 15">
              <a:extLst>
                <a:ext uri="{FF2B5EF4-FFF2-40B4-BE49-F238E27FC236}">
                  <a16:creationId xmlns:a16="http://schemas.microsoft.com/office/drawing/2014/main" id="{A734D62A-D468-FE44-92F0-4040D41AAF97}"/>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4" name="Group 16">
            <a:extLst>
              <a:ext uri="{FF2B5EF4-FFF2-40B4-BE49-F238E27FC236}">
                <a16:creationId xmlns:a16="http://schemas.microsoft.com/office/drawing/2014/main" id="{63967CA8-07D7-F842-8C57-094C513075E3}"/>
              </a:ext>
            </a:extLst>
          </p:cNvPr>
          <p:cNvGrpSpPr>
            <a:grpSpLocks/>
          </p:cNvGrpSpPr>
          <p:nvPr/>
        </p:nvGrpSpPr>
        <p:grpSpPr bwMode="auto">
          <a:xfrm rot="9283662">
            <a:off x="3733800" y="3810000"/>
            <a:ext cx="381000" cy="2209800"/>
            <a:chOff x="912" y="2352"/>
            <a:chExt cx="240" cy="1392"/>
          </a:xfrm>
        </p:grpSpPr>
        <p:sp>
          <p:nvSpPr>
            <p:cNvPr id="19474" name="Line 17">
              <a:extLst>
                <a:ext uri="{FF2B5EF4-FFF2-40B4-BE49-F238E27FC236}">
                  <a16:creationId xmlns:a16="http://schemas.microsoft.com/office/drawing/2014/main" id="{5FD1D8B4-7DB3-F14C-B3EC-7B65BF71CD71}"/>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5" name="Line 18">
              <a:extLst>
                <a:ext uri="{FF2B5EF4-FFF2-40B4-BE49-F238E27FC236}">
                  <a16:creationId xmlns:a16="http://schemas.microsoft.com/office/drawing/2014/main" id="{A599FFD7-7EFF-DA43-9FC7-1F619F91FBBE}"/>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5" name="Group 19">
            <a:extLst>
              <a:ext uri="{FF2B5EF4-FFF2-40B4-BE49-F238E27FC236}">
                <a16:creationId xmlns:a16="http://schemas.microsoft.com/office/drawing/2014/main" id="{35D2E8B5-FCEE-5643-96BE-E53EE45729E1}"/>
              </a:ext>
            </a:extLst>
          </p:cNvPr>
          <p:cNvGrpSpPr>
            <a:grpSpLocks/>
          </p:cNvGrpSpPr>
          <p:nvPr/>
        </p:nvGrpSpPr>
        <p:grpSpPr bwMode="auto">
          <a:xfrm rot="5652">
            <a:off x="4038600" y="3657600"/>
            <a:ext cx="381000" cy="2209800"/>
            <a:chOff x="912" y="2352"/>
            <a:chExt cx="240" cy="1392"/>
          </a:xfrm>
        </p:grpSpPr>
        <p:sp>
          <p:nvSpPr>
            <p:cNvPr id="19472" name="Line 20">
              <a:extLst>
                <a:ext uri="{FF2B5EF4-FFF2-40B4-BE49-F238E27FC236}">
                  <a16:creationId xmlns:a16="http://schemas.microsoft.com/office/drawing/2014/main" id="{F5E5D686-2E4E-F748-B850-B09F8DFB7CE4}"/>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3" name="Line 21">
              <a:extLst>
                <a:ext uri="{FF2B5EF4-FFF2-40B4-BE49-F238E27FC236}">
                  <a16:creationId xmlns:a16="http://schemas.microsoft.com/office/drawing/2014/main" id="{8007C7F5-6983-C348-9DEF-26C6A0BC8B0D}"/>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6" name="Group 22">
            <a:extLst>
              <a:ext uri="{FF2B5EF4-FFF2-40B4-BE49-F238E27FC236}">
                <a16:creationId xmlns:a16="http://schemas.microsoft.com/office/drawing/2014/main" id="{B351E2C4-DC33-064E-A1C5-EFE72F81B6AD}"/>
              </a:ext>
            </a:extLst>
          </p:cNvPr>
          <p:cNvGrpSpPr>
            <a:grpSpLocks/>
          </p:cNvGrpSpPr>
          <p:nvPr/>
        </p:nvGrpSpPr>
        <p:grpSpPr bwMode="auto">
          <a:xfrm rot="5072837">
            <a:off x="3962400" y="3810000"/>
            <a:ext cx="381000" cy="2209800"/>
            <a:chOff x="912" y="2352"/>
            <a:chExt cx="240" cy="1392"/>
          </a:xfrm>
        </p:grpSpPr>
        <p:sp>
          <p:nvSpPr>
            <p:cNvPr id="19470" name="Line 23">
              <a:extLst>
                <a:ext uri="{FF2B5EF4-FFF2-40B4-BE49-F238E27FC236}">
                  <a16:creationId xmlns:a16="http://schemas.microsoft.com/office/drawing/2014/main" id="{73520C0E-001D-5B45-9C9F-66465445A9B0}"/>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1" name="Line 24">
              <a:extLst>
                <a:ext uri="{FF2B5EF4-FFF2-40B4-BE49-F238E27FC236}">
                  <a16:creationId xmlns:a16="http://schemas.microsoft.com/office/drawing/2014/main" id="{E5B1FA44-AC80-2843-8443-F67DEB914CE8}"/>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7" name="Group 29">
            <a:extLst>
              <a:ext uri="{FF2B5EF4-FFF2-40B4-BE49-F238E27FC236}">
                <a16:creationId xmlns:a16="http://schemas.microsoft.com/office/drawing/2014/main" id="{EEA51457-E1AF-B64A-AE4D-0BAC0F558139}"/>
              </a:ext>
            </a:extLst>
          </p:cNvPr>
          <p:cNvGrpSpPr>
            <a:grpSpLocks/>
          </p:cNvGrpSpPr>
          <p:nvPr/>
        </p:nvGrpSpPr>
        <p:grpSpPr bwMode="auto">
          <a:xfrm rot="-7908521">
            <a:off x="3835400" y="3865563"/>
            <a:ext cx="381000" cy="2209800"/>
            <a:chOff x="912" y="2352"/>
            <a:chExt cx="240" cy="1392"/>
          </a:xfrm>
        </p:grpSpPr>
        <p:sp>
          <p:nvSpPr>
            <p:cNvPr id="19468" name="Line 30">
              <a:extLst>
                <a:ext uri="{FF2B5EF4-FFF2-40B4-BE49-F238E27FC236}">
                  <a16:creationId xmlns:a16="http://schemas.microsoft.com/office/drawing/2014/main" id="{2F3946A8-8BE1-904F-AEDE-615E606BB56F}"/>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69" name="Line 31">
              <a:extLst>
                <a:ext uri="{FF2B5EF4-FFF2-40B4-BE49-F238E27FC236}">
                  <a16:creationId xmlns:a16="http://schemas.microsoft.com/office/drawing/2014/main" id="{8EE96B46-A79F-C841-8A1D-EC1941B8562C}"/>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8" name="Group 35">
            <a:extLst>
              <a:ext uri="{FF2B5EF4-FFF2-40B4-BE49-F238E27FC236}">
                <a16:creationId xmlns:a16="http://schemas.microsoft.com/office/drawing/2014/main" id="{F190D11F-B90F-4949-94C5-7639173309F0}"/>
              </a:ext>
            </a:extLst>
          </p:cNvPr>
          <p:cNvGrpSpPr>
            <a:grpSpLocks/>
          </p:cNvGrpSpPr>
          <p:nvPr/>
        </p:nvGrpSpPr>
        <p:grpSpPr bwMode="auto">
          <a:xfrm rot="5652">
            <a:off x="3429000" y="3657600"/>
            <a:ext cx="381000" cy="2209800"/>
            <a:chOff x="912" y="2352"/>
            <a:chExt cx="240" cy="1392"/>
          </a:xfrm>
        </p:grpSpPr>
        <p:sp>
          <p:nvSpPr>
            <p:cNvPr id="19466" name="Line 36">
              <a:extLst>
                <a:ext uri="{FF2B5EF4-FFF2-40B4-BE49-F238E27FC236}">
                  <a16:creationId xmlns:a16="http://schemas.microsoft.com/office/drawing/2014/main" id="{1433F9FA-FD55-EA4D-B83B-BA052B98031D}"/>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67" name="Line 37">
              <a:extLst>
                <a:ext uri="{FF2B5EF4-FFF2-40B4-BE49-F238E27FC236}">
                  <a16:creationId xmlns:a16="http://schemas.microsoft.com/office/drawing/2014/main" id="{93554B28-B826-B949-99A3-B886024E0EA9}"/>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spTree>
    <p:extLst>
      <p:ext uri="{BB962C8B-B14F-4D97-AF65-F5344CB8AC3E}">
        <p14:creationId xmlns:p14="http://schemas.microsoft.com/office/powerpoint/2010/main" val="836390627"/>
      </p:ext>
    </p:extLst>
  </p:cSld>
  <p:clrMapOvr>
    <a:masterClrMapping/>
  </p:clrMapOvr>
  <p:transition advClick="0" advTm="100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0"/>
                                  </p:stCondLst>
                                  <p:childTnLst>
                                    <p:set>
                                      <p:cBhvr>
                                        <p:cTn id="6" dur="1" fill="hold">
                                          <p:stCondLst>
                                            <p:cond delay="499"/>
                                          </p:stCondLst>
                                        </p:cTn>
                                        <p:tgtEl>
                                          <p:spTgt spid="7"/>
                                        </p:tgtEl>
                                        <p:attrNameLst>
                                          <p:attrName>style.visibility</p:attrName>
                                        </p:attrNameLst>
                                      </p:cBhvr>
                                      <p:to>
                                        <p:strVal val="visible"/>
                                      </p:to>
                                    </p:set>
                                  </p:childTnLst>
                                  <p:subTnLst>
                                    <p:set>
                                      <p:cBhvr override="childStyle">
                                        <p:cTn dur="1" fill="hold" display="0" masterRel="nextClick" afterEffect="1"/>
                                        <p:tgtEl>
                                          <p:spTgt spid="7"/>
                                        </p:tgtEl>
                                        <p:attrNameLst>
                                          <p:attrName>style.visibility</p:attrName>
                                        </p:attrNameLst>
                                      </p:cBhvr>
                                      <p:to>
                                        <p:strVal val="hidden"/>
                                      </p:to>
                                    </p:set>
                                  </p:subTnLst>
                                </p:cTn>
                              </p:par>
                            </p:childTnLst>
                          </p:cTn>
                        </p:par>
                        <p:par>
                          <p:cTn id="7" fill="hold" nodeType="afterGroup">
                            <p:stCondLst>
                              <p:cond delay="500"/>
                            </p:stCondLst>
                            <p:childTnLst>
                              <p:par>
                                <p:cTn id="8" presetID="9" presetClass="entr" presetSubtype="0" fill="hold" nodeType="afterEffect">
                                  <p:stCondLst>
                                    <p:cond delay="3000"/>
                                  </p:stCondLst>
                                  <p:childTnLst>
                                    <p:set>
                                      <p:cBhvr>
                                        <p:cTn id="9" dur="1" fill="hold">
                                          <p:stCondLst>
                                            <p:cond delay="0"/>
                                          </p:stCondLst>
                                        </p:cTn>
                                        <p:tgtEl>
                                          <p:spTgt spid="3"/>
                                        </p:tgtEl>
                                        <p:attrNameLst>
                                          <p:attrName>style.visibility</p:attrName>
                                        </p:attrNameLst>
                                      </p:cBhvr>
                                      <p:to>
                                        <p:strVal val="visible"/>
                                      </p:to>
                                    </p:set>
                                    <p:animEffect transition="in" filter="dissolve">
                                      <p:cBhvr>
                                        <p:cTn id="10" dur="500"/>
                                        <p:tgtEl>
                                          <p:spTgt spid="3"/>
                                        </p:tgtEl>
                                      </p:cBhvr>
                                    </p:animEffect>
                                  </p:childTnLst>
                                  <p:subTnLst>
                                    <p:set>
                                      <p:cBhvr override="childStyle">
                                        <p:cTn dur="1" fill="hold" display="0" masterRel="nextClick" afterEffect="1"/>
                                        <p:tgtEl>
                                          <p:spTgt spid="3"/>
                                        </p:tgtEl>
                                        <p:attrNameLst>
                                          <p:attrName>style.visibility</p:attrName>
                                        </p:attrNameLst>
                                      </p:cBhvr>
                                      <p:to>
                                        <p:strVal val="hidden"/>
                                      </p:to>
                                    </p:set>
                                  </p:subTnLst>
                                </p:cTn>
                              </p:par>
                            </p:childTnLst>
                          </p:cTn>
                        </p:par>
                        <p:par>
                          <p:cTn id="11" fill="hold" nodeType="afterGroup">
                            <p:stCondLst>
                              <p:cond delay="4000"/>
                            </p:stCondLst>
                            <p:childTnLst>
                              <p:par>
                                <p:cTn id="12" presetID="9" presetClass="entr" presetSubtype="0" fill="hold" nodeType="afterEffect">
                                  <p:stCondLst>
                                    <p:cond delay="3000"/>
                                  </p:stCondLst>
                                  <p:childTnLst>
                                    <p:set>
                                      <p:cBhvr>
                                        <p:cTn id="13" dur="1" fill="hold">
                                          <p:stCondLst>
                                            <p:cond delay="0"/>
                                          </p:stCondLst>
                                        </p:cTn>
                                        <p:tgtEl>
                                          <p:spTgt spid="4"/>
                                        </p:tgtEl>
                                        <p:attrNameLst>
                                          <p:attrName>style.visibility</p:attrName>
                                        </p:attrNameLst>
                                      </p:cBhvr>
                                      <p:to>
                                        <p:strVal val="visible"/>
                                      </p:to>
                                    </p:set>
                                    <p:animEffect transition="in" filter="dissolve">
                                      <p:cBhvr>
                                        <p:cTn id="14" dur="500"/>
                                        <p:tgtEl>
                                          <p:spTgt spid="4"/>
                                        </p:tgtEl>
                                      </p:cBhvr>
                                    </p:animEffect>
                                  </p:childTnLst>
                                  <p:subTnLst>
                                    <p:set>
                                      <p:cBhvr override="childStyle">
                                        <p:cTn dur="1" fill="hold" display="0" masterRel="nextClick" afterEffect="1"/>
                                        <p:tgtEl>
                                          <p:spTgt spid="4"/>
                                        </p:tgtEl>
                                        <p:attrNameLst>
                                          <p:attrName>style.visibility</p:attrName>
                                        </p:attrNameLst>
                                      </p:cBhvr>
                                      <p:to>
                                        <p:strVal val="hidden"/>
                                      </p:to>
                                    </p:set>
                                  </p:subTnLst>
                                </p:cTn>
                              </p:par>
                            </p:childTnLst>
                          </p:cTn>
                        </p:par>
                        <p:par>
                          <p:cTn id="15" fill="hold" nodeType="afterGroup">
                            <p:stCondLst>
                              <p:cond delay="7500"/>
                            </p:stCondLst>
                            <p:childTnLst>
                              <p:par>
                                <p:cTn id="16" presetID="9" presetClass="entr" presetSubtype="0" fill="hold" nodeType="afterEffect">
                                  <p:stCondLst>
                                    <p:cond delay="3000"/>
                                  </p:stCondLst>
                                  <p:childTnLst>
                                    <p:set>
                                      <p:cBhvr>
                                        <p:cTn id="17" dur="1" fill="hold">
                                          <p:stCondLst>
                                            <p:cond delay="0"/>
                                          </p:stCondLst>
                                        </p:cTn>
                                        <p:tgtEl>
                                          <p:spTgt spid="6"/>
                                        </p:tgtEl>
                                        <p:attrNameLst>
                                          <p:attrName>style.visibility</p:attrName>
                                        </p:attrNameLst>
                                      </p:cBhvr>
                                      <p:to>
                                        <p:strVal val="visible"/>
                                      </p:to>
                                    </p:set>
                                    <p:animEffect transition="in" filter="dissolve">
                                      <p:cBhvr>
                                        <p:cTn id="18" dur="500"/>
                                        <p:tgtEl>
                                          <p:spTgt spid="6"/>
                                        </p:tgtEl>
                                      </p:cBhvr>
                                    </p:animEffect>
                                  </p:childTnLst>
                                  <p:subTnLst>
                                    <p:set>
                                      <p:cBhvr override="childStyle">
                                        <p:cTn dur="1" fill="hold" display="0" masterRel="nextClick" afterEffect="1"/>
                                        <p:tgtEl>
                                          <p:spTgt spid="6"/>
                                        </p:tgtEl>
                                        <p:attrNameLst>
                                          <p:attrName>style.visibility</p:attrName>
                                        </p:attrNameLst>
                                      </p:cBhvr>
                                      <p:to>
                                        <p:strVal val="hidden"/>
                                      </p:to>
                                    </p:set>
                                  </p:subTnLst>
                                </p:cTn>
                              </p:par>
                            </p:childTnLst>
                          </p:cTn>
                        </p:par>
                        <p:par>
                          <p:cTn id="19" fill="hold" nodeType="afterGroup">
                            <p:stCondLst>
                              <p:cond delay="11000"/>
                            </p:stCondLst>
                            <p:childTnLst>
                              <p:par>
                                <p:cTn id="20" presetID="9" presetClass="entr" presetSubtype="0" fill="hold" nodeType="afterEffect">
                                  <p:stCondLst>
                                    <p:cond delay="3000"/>
                                  </p:stCondLst>
                                  <p:childTnLst>
                                    <p:set>
                                      <p:cBhvr>
                                        <p:cTn id="21" dur="1" fill="hold">
                                          <p:stCondLst>
                                            <p:cond delay="0"/>
                                          </p:stCondLst>
                                        </p:cTn>
                                        <p:tgtEl>
                                          <p:spTgt spid="5"/>
                                        </p:tgtEl>
                                        <p:attrNameLst>
                                          <p:attrName>style.visibility</p:attrName>
                                        </p:attrNameLst>
                                      </p:cBhvr>
                                      <p:to>
                                        <p:strVal val="visible"/>
                                      </p:to>
                                    </p:set>
                                    <p:animEffect transition="in" filter="dissolve">
                                      <p:cBhvr>
                                        <p:cTn id="22" dur="500"/>
                                        <p:tgtEl>
                                          <p:spTgt spid="5"/>
                                        </p:tgtEl>
                                      </p:cBhvr>
                                    </p:animEffect>
                                  </p:childTnLst>
                                  <p:subTnLst>
                                    <p:set>
                                      <p:cBhvr override="childStyle">
                                        <p:cTn dur="1" fill="hold" display="0" masterRel="nextClick" afterEffect="1"/>
                                        <p:tgtEl>
                                          <p:spTgt spid="5"/>
                                        </p:tgtEl>
                                        <p:attrNameLst>
                                          <p:attrName>style.visibility</p:attrName>
                                        </p:attrNameLst>
                                      </p:cBhvr>
                                      <p:to>
                                        <p:strVal val="hidden"/>
                                      </p:to>
                                    </p:set>
                                  </p:subTnLst>
                                </p:cTn>
                              </p:par>
                            </p:childTnLst>
                          </p:cTn>
                        </p:par>
                        <p:par>
                          <p:cTn id="23" fill="hold" nodeType="afterGroup">
                            <p:stCondLst>
                              <p:cond delay="14500"/>
                            </p:stCondLst>
                            <p:childTnLst>
                              <p:par>
                                <p:cTn id="24" presetID="9" presetClass="entr" presetSubtype="0" fill="hold" nodeType="afterEffect">
                                  <p:stCondLst>
                                    <p:cond delay="3000"/>
                                  </p:stCondLst>
                                  <p:childTnLst>
                                    <p:set>
                                      <p:cBhvr>
                                        <p:cTn id="25" dur="1" fill="hold">
                                          <p:stCondLst>
                                            <p:cond delay="0"/>
                                          </p:stCondLst>
                                        </p:cTn>
                                        <p:tgtEl>
                                          <p:spTgt spid="8"/>
                                        </p:tgtEl>
                                        <p:attrNameLst>
                                          <p:attrName>style.visibility</p:attrName>
                                        </p:attrNameLst>
                                      </p:cBhvr>
                                      <p:to>
                                        <p:strVal val="visible"/>
                                      </p:to>
                                    </p:set>
                                    <p:animEffect transition="in" filter="dissolve">
                                      <p:cBhvr>
                                        <p:cTn id="2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653</TotalTime>
  <Words>926</Words>
  <Application>Microsoft Office PowerPoint</Application>
  <PresentationFormat>On-screen Show (4:3)</PresentationFormat>
  <Paragraphs>157</Paragraphs>
  <Slides>25</Slides>
  <Notes>5</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25</vt:i4>
      </vt:variant>
    </vt:vector>
  </HeadingPairs>
  <TitlesOfParts>
    <vt:vector size="35" baseType="lpstr">
      <vt:lpstr>Arial Black</vt:lpstr>
      <vt:lpstr>Calibri</vt:lpstr>
      <vt:lpstr>Cambria Math</vt:lpstr>
      <vt:lpstr>Century Gothic</vt:lpstr>
      <vt:lpstr>Comic Sans MS</vt:lpstr>
      <vt:lpstr>Times New Roman</vt:lpstr>
      <vt:lpstr>Verdana</vt:lpstr>
      <vt:lpstr>Wingdings</vt:lpstr>
      <vt:lpstr>Wingdings 2</vt:lpstr>
      <vt:lpstr>Verve</vt:lpstr>
      <vt:lpstr>Pythagorean Theorem</vt:lpstr>
      <vt:lpstr>PowerPoint Presentation</vt:lpstr>
      <vt:lpstr>Learning Outcomes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Pythagoras</vt:lpstr>
      <vt:lpstr>PowerPoint Presentation</vt:lpstr>
      <vt:lpstr>PowerPoint Presentation</vt:lpstr>
      <vt:lpstr>You can verify the Pythagorean Theorem with the following:</vt:lpstr>
      <vt:lpstr>PowerPoint Presentation</vt:lpstr>
      <vt:lpstr>Can you label the triangle?</vt:lpstr>
      <vt:lpstr>Pythagorean triples</vt:lpstr>
      <vt:lpstr>Pythagorean triples</vt:lpstr>
      <vt:lpstr>Pythagorean triples</vt:lpstr>
      <vt:lpstr>PowerPoint Presentation</vt:lpstr>
      <vt:lpstr>PowerPoint Presentation</vt:lpstr>
      <vt:lpstr>Or simply do it by scientific calculator! </vt:lpstr>
      <vt:lpstr>Now it’s time to test your knowledge! </vt:lpstr>
    </vt:vector>
  </TitlesOfParts>
  <Company>St. John Fisher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Pythagorean Theorem</dc:title>
  <dc:creator>Erica</dc:creator>
  <cp:lastModifiedBy>Lyn ZHANG</cp:lastModifiedBy>
  <cp:revision>147</cp:revision>
  <dcterms:created xsi:type="dcterms:W3CDTF">2010-02-10T00:40:04Z</dcterms:created>
  <dcterms:modified xsi:type="dcterms:W3CDTF">2024-08-18T22:23:28Z</dcterms:modified>
</cp:coreProperties>
</file>