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sldIdLst>
    <p:sldId id="256" r:id="rId2"/>
    <p:sldId id="349" r:id="rId3"/>
    <p:sldId id="344" r:id="rId4"/>
    <p:sldId id="330" r:id="rId5"/>
    <p:sldId id="325" r:id="rId6"/>
    <p:sldId id="345" r:id="rId7"/>
    <p:sldId id="346" r:id="rId8"/>
    <p:sldId id="341" r:id="rId9"/>
    <p:sldId id="348"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CP3" id="{AD917F9D-4B44-594E-A6C9-B2A378EA660A}">
          <p14:sldIdLst>
            <p14:sldId id="256"/>
          </p14:sldIdLst>
        </p14:section>
        <p14:section name="Content" id="{66C9C7BF-DCB8-0B42-9E5A-A47210286444}">
          <p14:sldIdLst>
            <p14:sldId id="349"/>
            <p14:sldId id="344"/>
            <p14:sldId id="330"/>
            <p14:sldId id="325"/>
            <p14:sldId id="345"/>
            <p14:sldId id="346"/>
            <p14:sldId id="341"/>
            <p14:sldId id="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DC"/>
    <a:srgbClr val="7AE6E5"/>
    <a:srgbClr val="00CBCB"/>
    <a:srgbClr val="85D7FF"/>
    <a:srgbClr val="FFFFFF"/>
    <a:srgbClr val="004BFF"/>
    <a:srgbClr val="AA342F"/>
    <a:srgbClr val="33C0FD"/>
    <a:srgbClr val="CD938A"/>
    <a:srgbClr val="D5F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1"/>
    <p:restoredTop sz="94940"/>
  </p:normalViewPr>
  <p:slideViewPr>
    <p:cSldViewPr snapToGrid="0" snapToObjects="1">
      <p:cViewPr varScale="1">
        <p:scale>
          <a:sx n="74" d="100"/>
          <a:sy n="74" d="100"/>
        </p:scale>
        <p:origin x="9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61483-72D0-394C-AC95-0368E97CFE03}"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9377F-1BD6-9941-B405-1638211A94BD}" type="slidenum">
              <a:rPr lang="en-GB" smtClean="0"/>
              <a:t>‹#›</a:t>
            </a:fld>
            <a:endParaRPr lang="en-GB"/>
          </a:p>
        </p:txBody>
      </p:sp>
    </p:spTree>
    <p:extLst>
      <p:ext uri="{BB962C8B-B14F-4D97-AF65-F5344CB8AC3E}">
        <p14:creationId xmlns:p14="http://schemas.microsoft.com/office/powerpoint/2010/main" val="184852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D9377F-1BD6-9941-B405-1638211A94BD}" type="slidenum">
              <a:rPr lang="en-GB" smtClean="0"/>
              <a:t>1</a:t>
            </a:fld>
            <a:endParaRPr lang="en-GB"/>
          </a:p>
        </p:txBody>
      </p:sp>
    </p:spTree>
    <p:extLst>
      <p:ext uri="{BB962C8B-B14F-4D97-AF65-F5344CB8AC3E}">
        <p14:creationId xmlns:p14="http://schemas.microsoft.com/office/powerpoint/2010/main" val="280149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This is a very ‘relaxed’, or non-mathematical, approach to the volume of a pyramid. I have found that students remember the formula and how to use it this way.</a:t>
                </a:r>
              </a:p>
              <a:p>
                <a:r>
                  <a:rPr lang="en-GB" dirty="0"/>
                  <a:t>I do appreciate it is very alternative.</a:t>
                </a:r>
              </a:p>
            </p:txBody>
          </p:sp>
        </mc:Choice>
        <mc:Fallback xmlns="">
          <p:sp>
            <p:nvSpPr>
              <p:cNvPr id="3" name="Notes Placeholder 2"/>
              <p:cNvSpPr>
                <a:spLocks noGrp="1"/>
              </p:cNvSpPr>
              <p:nvPr>
                <p:ph type="body" idx="1"/>
              </p:nvPr>
            </p:nvSpPr>
            <p:spPr/>
            <p:txBody>
              <a:bodyPr/>
              <a:lstStyle/>
              <a:p>
                <a:r>
                  <a:rPr lang="en-GB" dirty="0"/>
                  <a:t>Here, I don’t teach the formula </a:t>
                </a:r>
                <a:r>
                  <a:rPr lang="en-GB" b="0" i="0">
                    <a:latin typeface="Cambria Math" panose="02040503050406030204" pitchFamily="18" charset="0"/>
                  </a:rPr>
                  <a:t>𝑉=𝜋𝑟^2 ℎ</a:t>
                </a:r>
                <a:r>
                  <a:rPr lang="en-GB" dirty="0"/>
                  <a:t> as my lesson</a:t>
                </a:r>
                <a:r>
                  <a:rPr lang="en-GB" baseline="0" dirty="0"/>
                  <a:t> follows on from volumes of prisms. </a:t>
                </a:r>
                <a:endParaRPr lang="en-GB" dirty="0"/>
              </a:p>
            </p:txBody>
          </p:sp>
        </mc:Fallback>
      </mc:AlternateContent>
      <p:sp>
        <p:nvSpPr>
          <p:cNvPr id="4" name="Slide Number Placeholder 3"/>
          <p:cNvSpPr>
            <a:spLocks noGrp="1"/>
          </p:cNvSpPr>
          <p:nvPr>
            <p:ph type="sldNum" sz="quarter" idx="5"/>
          </p:nvPr>
        </p:nvSpPr>
        <p:spPr/>
        <p:txBody>
          <a:bodyPr/>
          <a:lstStyle/>
          <a:p>
            <a:fld id="{D5D9377F-1BD6-9941-B405-1638211A94BD}" type="slidenum">
              <a:rPr lang="en-GB" smtClean="0"/>
              <a:t>3</a:t>
            </a:fld>
            <a:endParaRPr lang="en-GB"/>
          </a:p>
        </p:txBody>
      </p:sp>
    </p:spTree>
    <p:extLst>
      <p:ext uri="{BB962C8B-B14F-4D97-AF65-F5344CB8AC3E}">
        <p14:creationId xmlns:p14="http://schemas.microsoft.com/office/powerpoint/2010/main" val="35930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dirty="0"/>
                  <a:t>Here, I don’t teach the formula </a:t>
                </a:r>
                <a:r>
                  <a:rPr lang="en-GB" b="0" i="0">
                    <a:latin typeface="Cambria Math" panose="02040503050406030204" pitchFamily="18" charset="0"/>
                  </a:rPr>
                  <a:t>𝑉=𝜋𝑟^2 ℎ</a:t>
                </a:r>
                <a:r>
                  <a:rPr lang="en-GB" dirty="0"/>
                  <a:t> as my lesson</a:t>
                </a:r>
                <a:r>
                  <a:rPr lang="en-GB" baseline="0" dirty="0"/>
                  <a:t> follows on from volumes of prisms. </a:t>
                </a:r>
                <a:endParaRPr lang="en-GB" dirty="0"/>
              </a:p>
            </p:txBody>
          </p:sp>
        </mc:Fallback>
      </mc:AlternateContent>
      <p:sp>
        <p:nvSpPr>
          <p:cNvPr id="4" name="Slide Number Placeholder 3"/>
          <p:cNvSpPr>
            <a:spLocks noGrp="1"/>
          </p:cNvSpPr>
          <p:nvPr>
            <p:ph type="sldNum" sz="quarter" idx="5"/>
          </p:nvPr>
        </p:nvSpPr>
        <p:spPr/>
        <p:txBody>
          <a:bodyPr/>
          <a:lstStyle/>
          <a:p>
            <a:fld id="{D5D9377F-1BD6-9941-B405-1638211A94BD}" type="slidenum">
              <a:rPr lang="en-GB" smtClean="0"/>
              <a:t>4</a:t>
            </a:fld>
            <a:endParaRPr lang="en-GB"/>
          </a:p>
        </p:txBody>
      </p:sp>
    </p:spTree>
    <p:extLst>
      <p:ext uri="{BB962C8B-B14F-4D97-AF65-F5344CB8AC3E}">
        <p14:creationId xmlns:p14="http://schemas.microsoft.com/office/powerpoint/2010/main" val="186921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5D9377F-1BD6-9941-B405-1638211A94BD}" type="slidenum">
              <a:rPr lang="en-GB" smtClean="0"/>
              <a:t>5</a:t>
            </a:fld>
            <a:endParaRPr lang="en-GB"/>
          </a:p>
        </p:txBody>
      </p:sp>
    </p:spTree>
    <p:extLst>
      <p:ext uri="{BB962C8B-B14F-4D97-AF65-F5344CB8AC3E}">
        <p14:creationId xmlns:p14="http://schemas.microsoft.com/office/powerpoint/2010/main" val="5013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5D9377F-1BD6-9941-B405-1638211A94BD}" type="slidenum">
              <a:rPr lang="en-GB" smtClean="0"/>
              <a:t>6</a:t>
            </a:fld>
            <a:endParaRPr lang="en-GB"/>
          </a:p>
        </p:txBody>
      </p:sp>
    </p:spTree>
    <p:extLst>
      <p:ext uri="{BB962C8B-B14F-4D97-AF65-F5344CB8AC3E}">
        <p14:creationId xmlns:p14="http://schemas.microsoft.com/office/powerpoint/2010/main" val="90860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5D9377F-1BD6-9941-B405-1638211A94BD}" type="slidenum">
              <a:rPr lang="en-GB" smtClean="0"/>
              <a:t>7</a:t>
            </a:fld>
            <a:endParaRPr lang="en-GB"/>
          </a:p>
        </p:txBody>
      </p:sp>
    </p:spTree>
    <p:extLst>
      <p:ext uri="{BB962C8B-B14F-4D97-AF65-F5344CB8AC3E}">
        <p14:creationId xmlns:p14="http://schemas.microsoft.com/office/powerpoint/2010/main" val="423167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dirty="0"/>
                  <a:t>Here, I don’t teach the formula </a:t>
                </a:r>
                <a:r>
                  <a:rPr lang="en-GB" b="0" i="0">
                    <a:latin typeface="Cambria Math" panose="02040503050406030204" pitchFamily="18" charset="0"/>
                  </a:rPr>
                  <a:t>𝑉=𝜋𝑟^2 ℎ</a:t>
                </a:r>
                <a:r>
                  <a:rPr lang="en-GB" dirty="0"/>
                  <a:t> as my lesson</a:t>
                </a:r>
                <a:r>
                  <a:rPr lang="en-GB" baseline="0" dirty="0"/>
                  <a:t> follows on from volumes of prisms. </a:t>
                </a:r>
                <a:endParaRPr lang="en-GB" dirty="0"/>
              </a:p>
            </p:txBody>
          </p:sp>
        </mc:Fallback>
      </mc:AlternateContent>
      <p:sp>
        <p:nvSpPr>
          <p:cNvPr id="4" name="Slide Number Placeholder 3"/>
          <p:cNvSpPr>
            <a:spLocks noGrp="1"/>
          </p:cNvSpPr>
          <p:nvPr>
            <p:ph type="sldNum" sz="quarter" idx="5"/>
          </p:nvPr>
        </p:nvSpPr>
        <p:spPr/>
        <p:txBody>
          <a:bodyPr/>
          <a:lstStyle/>
          <a:p>
            <a:fld id="{D5D9377F-1BD6-9941-B405-1638211A94BD}" type="slidenum">
              <a:rPr lang="en-GB" smtClean="0"/>
              <a:t>8</a:t>
            </a:fld>
            <a:endParaRPr lang="en-GB"/>
          </a:p>
        </p:txBody>
      </p:sp>
    </p:spTree>
    <p:extLst>
      <p:ext uri="{BB962C8B-B14F-4D97-AF65-F5344CB8AC3E}">
        <p14:creationId xmlns:p14="http://schemas.microsoft.com/office/powerpoint/2010/main" val="209912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5D9377F-1BD6-9941-B405-1638211A94BD}" type="slidenum">
              <a:rPr lang="en-GB" smtClean="0"/>
              <a:t>9</a:t>
            </a:fld>
            <a:endParaRPr lang="en-GB"/>
          </a:p>
        </p:txBody>
      </p:sp>
    </p:spTree>
    <p:extLst>
      <p:ext uri="{BB962C8B-B14F-4D97-AF65-F5344CB8AC3E}">
        <p14:creationId xmlns:p14="http://schemas.microsoft.com/office/powerpoint/2010/main" val="3988743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P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0807F-CC69-D64A-8CA7-DE7A689C729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D0F4EBC-0EB9-5144-B113-E3C84F3D49F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20822" y="418107"/>
            <a:ext cx="2502359" cy="2908460"/>
          </a:xfrm>
          <a:prstGeom prst="rect">
            <a:avLst/>
          </a:prstGeom>
        </p:spPr>
      </p:pic>
      <p:sp>
        <p:nvSpPr>
          <p:cNvPr id="8" name="TextBox 7">
            <a:extLst>
              <a:ext uri="{FF2B5EF4-FFF2-40B4-BE49-F238E27FC236}">
                <a16:creationId xmlns:a16="http://schemas.microsoft.com/office/drawing/2014/main" id="{6C2C3470-A77D-3F4F-BA21-9D2139540AE8}"/>
              </a:ext>
            </a:extLst>
          </p:cNvPr>
          <p:cNvSpPr txBox="1"/>
          <p:nvPr userDrawn="1"/>
        </p:nvSpPr>
        <p:spPr>
          <a:xfrm>
            <a:off x="3006886" y="3386567"/>
            <a:ext cx="3130281" cy="1131720"/>
          </a:xfrm>
          <a:prstGeom prst="rect">
            <a:avLst/>
          </a:prstGeom>
          <a:noFill/>
        </p:spPr>
        <p:txBody>
          <a:bodyPr wrap="none" rtlCol="0">
            <a:spAutoFit/>
          </a:bodyPr>
          <a:lstStyle/>
          <a:p>
            <a:pPr algn="ctr"/>
            <a:r>
              <a:rPr lang="en-GB" sz="1351" spc="300" dirty="0"/>
              <a:t>Mathematics</a:t>
            </a:r>
          </a:p>
          <a:p>
            <a:pPr algn="ctr"/>
            <a:r>
              <a:rPr lang="en-GB" sz="1351" b="1" spc="300" dirty="0"/>
              <a:t>THE VOLUME OF A PYRAMID</a:t>
            </a:r>
          </a:p>
          <a:p>
            <a:pPr algn="ctr"/>
            <a:r>
              <a:rPr lang="en-GB" sz="1351" b="1" spc="300" dirty="0"/>
              <a:t>TES: </a:t>
            </a:r>
            <a:r>
              <a:rPr lang="en-GB" sz="1351" spc="300" dirty="0"/>
              <a:t>cparkinson3</a:t>
            </a:r>
          </a:p>
          <a:p>
            <a:pPr algn="ctr"/>
            <a:endParaRPr lang="en-GB" sz="1351" spc="300" dirty="0"/>
          </a:p>
          <a:p>
            <a:pPr algn="ctr"/>
            <a:r>
              <a:rPr lang="en-GB" sz="1351" b="1" spc="300" dirty="0"/>
              <a:t>Last updated: 4</a:t>
            </a:r>
            <a:r>
              <a:rPr lang="en-GB" sz="1351" b="1" spc="300" baseline="30000" dirty="0"/>
              <a:t>th</a:t>
            </a:r>
            <a:r>
              <a:rPr lang="en-GB" sz="1351" b="1" spc="300" dirty="0"/>
              <a:t> May 2019</a:t>
            </a:r>
          </a:p>
        </p:txBody>
      </p:sp>
      <p:grpSp>
        <p:nvGrpSpPr>
          <p:cNvPr id="19" name="Group 18">
            <a:extLst>
              <a:ext uri="{FF2B5EF4-FFF2-40B4-BE49-F238E27FC236}">
                <a16:creationId xmlns:a16="http://schemas.microsoft.com/office/drawing/2014/main" id="{6E0BBCA1-B637-DA48-9AEB-73D453E7CEF3}"/>
              </a:ext>
            </a:extLst>
          </p:cNvPr>
          <p:cNvGrpSpPr/>
          <p:nvPr userDrawn="1"/>
        </p:nvGrpSpPr>
        <p:grpSpPr>
          <a:xfrm>
            <a:off x="-761023" y="0"/>
            <a:ext cx="677108" cy="3067219"/>
            <a:chOff x="-948661" y="62818"/>
            <a:chExt cx="901230" cy="4082469"/>
          </a:xfrm>
        </p:grpSpPr>
        <p:sp>
          <p:nvSpPr>
            <p:cNvPr id="10" name="Rectangle 9">
              <a:extLst>
                <a:ext uri="{FF2B5EF4-FFF2-40B4-BE49-F238E27FC236}">
                  <a16:creationId xmlns:a16="http://schemas.microsoft.com/office/drawing/2014/main" id="{6E55D352-BAB1-EF49-A53C-E90574CEB9A2}"/>
                </a:ext>
              </a:extLst>
            </p:cNvPr>
            <p:cNvSpPr/>
            <p:nvPr userDrawn="1"/>
          </p:nvSpPr>
          <p:spPr>
            <a:xfrm rot="16200000">
              <a:off x="-2539281" y="1653438"/>
              <a:ext cx="4082469" cy="901230"/>
            </a:xfrm>
            <a:prstGeom prst="rect">
              <a:avLst/>
            </a:prstGeom>
            <a:solidFill>
              <a:schemeClr val="bg1"/>
            </a:solidFill>
            <a:ln w="12700">
              <a:solidFill>
                <a:schemeClr val="tx1">
                  <a:lumMod val="75000"/>
                  <a:lumOff val="25000"/>
                </a:schemeClr>
              </a:solidFill>
            </a:ln>
          </p:spPr>
          <p:txBody>
            <a:bodyPr wrap="square">
              <a:spAutoFit/>
            </a:bodyPr>
            <a:lstStyle/>
            <a:p>
              <a:pPr algn="ctr"/>
              <a:r>
                <a:rPr lang="en-GB" sz="1200" dirty="0">
                  <a:latin typeface="Calibri" charset="0"/>
                  <a:ea typeface="Calibri" charset="0"/>
                  <a:cs typeface="Calibri" charset="0"/>
                </a:rPr>
                <a:t>The main colours used in this PowerPoint.</a:t>
              </a:r>
            </a:p>
            <a:p>
              <a:pPr algn="ctr"/>
              <a:endParaRPr lang="en-GB" sz="1400" dirty="0">
                <a:latin typeface="Calibri" charset="0"/>
                <a:ea typeface="Calibri" charset="0"/>
                <a:cs typeface="Calibri" charset="0"/>
              </a:endParaRPr>
            </a:p>
            <a:p>
              <a:pPr algn="ctr"/>
              <a:endParaRPr lang="en-GB" sz="1100" dirty="0"/>
            </a:p>
          </p:txBody>
        </p:sp>
        <p:sp>
          <p:nvSpPr>
            <p:cNvPr id="11" name="Rectangle 10">
              <a:extLst>
                <a:ext uri="{FF2B5EF4-FFF2-40B4-BE49-F238E27FC236}">
                  <a16:creationId xmlns:a16="http://schemas.microsoft.com/office/drawing/2014/main" id="{33B2B14E-DC1A-5E4C-928B-D4217526D917}"/>
                </a:ext>
              </a:extLst>
            </p:cNvPr>
            <p:cNvSpPr/>
            <p:nvPr userDrawn="1"/>
          </p:nvSpPr>
          <p:spPr>
            <a:xfrm>
              <a:off x="-558935" y="257838"/>
              <a:ext cx="374469" cy="374469"/>
            </a:xfrm>
            <a:prstGeom prst="rect">
              <a:avLst/>
            </a:prstGeom>
            <a:solidFill>
              <a:srgbClr val="FFFD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2" name="Rectangle 11">
              <a:extLst>
                <a:ext uri="{FF2B5EF4-FFF2-40B4-BE49-F238E27FC236}">
                  <a16:creationId xmlns:a16="http://schemas.microsoft.com/office/drawing/2014/main" id="{BAC70C96-CE7C-C644-B399-67BE1A82A085}"/>
                </a:ext>
              </a:extLst>
            </p:cNvPr>
            <p:cNvSpPr/>
            <p:nvPr userDrawn="1"/>
          </p:nvSpPr>
          <p:spPr>
            <a:xfrm>
              <a:off x="-558935" y="731833"/>
              <a:ext cx="374469" cy="374469"/>
            </a:xfrm>
            <a:prstGeom prst="rect">
              <a:avLst/>
            </a:prstGeom>
            <a:solidFill>
              <a:srgbClr val="97E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3" name="Rectangle 12">
              <a:extLst>
                <a:ext uri="{FF2B5EF4-FFF2-40B4-BE49-F238E27FC236}">
                  <a16:creationId xmlns:a16="http://schemas.microsoft.com/office/drawing/2014/main" id="{8A999F51-BD50-C049-90A9-1B6231CB9857}"/>
                </a:ext>
              </a:extLst>
            </p:cNvPr>
            <p:cNvSpPr/>
            <p:nvPr userDrawn="1"/>
          </p:nvSpPr>
          <p:spPr>
            <a:xfrm>
              <a:off x="-558935" y="1205828"/>
              <a:ext cx="374469" cy="374469"/>
            </a:xfrm>
            <a:prstGeom prst="rect">
              <a:avLst/>
            </a:prstGeom>
            <a:solidFill>
              <a:srgbClr val="BEFC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4" name="Rectangle 13">
              <a:extLst>
                <a:ext uri="{FF2B5EF4-FFF2-40B4-BE49-F238E27FC236}">
                  <a16:creationId xmlns:a16="http://schemas.microsoft.com/office/drawing/2014/main" id="{6CC2D869-022F-E840-89BC-12DD971DC573}"/>
                </a:ext>
              </a:extLst>
            </p:cNvPr>
            <p:cNvSpPr/>
            <p:nvPr userDrawn="1"/>
          </p:nvSpPr>
          <p:spPr>
            <a:xfrm>
              <a:off x="-558935" y="1679823"/>
              <a:ext cx="374469" cy="374469"/>
            </a:xfrm>
            <a:prstGeom prst="rect">
              <a:avLst/>
            </a:prstGeom>
            <a:solidFill>
              <a:srgbClr val="FFE7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5" name="Rectangle 14">
              <a:extLst>
                <a:ext uri="{FF2B5EF4-FFF2-40B4-BE49-F238E27FC236}">
                  <a16:creationId xmlns:a16="http://schemas.microsoft.com/office/drawing/2014/main" id="{EE8AFE88-59C2-B045-B530-3C553F00279C}"/>
                </a:ext>
              </a:extLst>
            </p:cNvPr>
            <p:cNvSpPr/>
            <p:nvPr userDrawn="1"/>
          </p:nvSpPr>
          <p:spPr>
            <a:xfrm>
              <a:off x="-558935" y="2153818"/>
              <a:ext cx="374469" cy="374469"/>
            </a:xfrm>
            <a:prstGeom prst="rect">
              <a:avLst/>
            </a:prstGeom>
            <a:solidFill>
              <a:srgbClr val="FFDBD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6" name="Rectangle 15">
              <a:extLst>
                <a:ext uri="{FF2B5EF4-FFF2-40B4-BE49-F238E27FC236}">
                  <a16:creationId xmlns:a16="http://schemas.microsoft.com/office/drawing/2014/main" id="{2CD1061D-2441-E04D-9676-B653DF83E2F4}"/>
                </a:ext>
              </a:extLst>
            </p:cNvPr>
            <p:cNvSpPr/>
            <p:nvPr userDrawn="1"/>
          </p:nvSpPr>
          <p:spPr>
            <a:xfrm>
              <a:off x="-558935" y="2627813"/>
              <a:ext cx="374469" cy="374469"/>
            </a:xfrm>
            <a:prstGeom prst="rect">
              <a:avLst/>
            </a:prstGeom>
            <a:solidFill>
              <a:srgbClr val="FEB5B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7" name="Rectangle 16">
              <a:extLst>
                <a:ext uri="{FF2B5EF4-FFF2-40B4-BE49-F238E27FC236}">
                  <a16:creationId xmlns:a16="http://schemas.microsoft.com/office/drawing/2014/main" id="{C5FBBDF0-4A29-224B-929A-32C4CB949376}"/>
                </a:ext>
              </a:extLst>
            </p:cNvPr>
            <p:cNvSpPr/>
            <p:nvPr userDrawn="1"/>
          </p:nvSpPr>
          <p:spPr>
            <a:xfrm>
              <a:off x="-558935" y="3575802"/>
              <a:ext cx="374469" cy="374469"/>
            </a:xfrm>
            <a:prstGeom prst="rect">
              <a:avLst/>
            </a:prstGeom>
            <a:solidFill>
              <a:srgbClr val="D3B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8" name="Rectangle 17">
              <a:extLst>
                <a:ext uri="{FF2B5EF4-FFF2-40B4-BE49-F238E27FC236}">
                  <a16:creationId xmlns:a16="http://schemas.microsoft.com/office/drawing/2014/main" id="{8D0DA461-5D30-5344-8AA2-02873BB7BFE1}"/>
                </a:ext>
              </a:extLst>
            </p:cNvPr>
            <p:cNvSpPr/>
            <p:nvPr userDrawn="1"/>
          </p:nvSpPr>
          <p:spPr>
            <a:xfrm>
              <a:off x="-558935" y="3101808"/>
              <a:ext cx="374469" cy="374469"/>
            </a:xfrm>
            <a:prstGeom prst="rect">
              <a:avLst/>
            </a:prstGeom>
            <a:solidFill>
              <a:srgbClr val="D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spTree>
    <p:extLst>
      <p:ext uri="{BB962C8B-B14F-4D97-AF65-F5344CB8AC3E}">
        <p14:creationId xmlns:p14="http://schemas.microsoft.com/office/powerpoint/2010/main" val="121938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rols&amp;Layout">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453A38F-A006-2D4A-8143-E8B42B9BC24A}"/>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5EF21D-6DDF-A64B-A2DF-AE1F1279CCC8}"/>
              </a:ext>
            </a:extLst>
          </p:cNvPr>
          <p:cNvSpPr txBox="1"/>
          <p:nvPr userDrawn="1"/>
        </p:nvSpPr>
        <p:spPr>
          <a:xfrm>
            <a:off x="66356" y="578058"/>
            <a:ext cx="8264568" cy="553998"/>
          </a:xfrm>
          <a:prstGeom prst="rect">
            <a:avLst/>
          </a:prstGeom>
          <a:noFill/>
        </p:spPr>
        <p:txBody>
          <a:bodyPr wrap="square" rtlCol="0">
            <a:spAutoFit/>
          </a:bodyPr>
          <a:lstStyle/>
          <a:p>
            <a:pPr algn="l"/>
            <a:r>
              <a:rPr lang="en-GB" sz="1500" spc="300" dirty="0"/>
              <a:t>Some textboxes [controls] throughout this PowerPoint have been set up to ‘trigger’ animations when clicked. These are detailed below.</a:t>
            </a:r>
          </a:p>
        </p:txBody>
      </p:sp>
      <p:grpSp>
        <p:nvGrpSpPr>
          <p:cNvPr id="6" name="Group 5">
            <a:extLst>
              <a:ext uri="{FF2B5EF4-FFF2-40B4-BE49-F238E27FC236}">
                <a16:creationId xmlns:a16="http://schemas.microsoft.com/office/drawing/2014/main" id="{45924C19-4218-D940-974A-7AAAA82013D3}"/>
              </a:ext>
            </a:extLst>
          </p:cNvPr>
          <p:cNvGrpSpPr/>
          <p:nvPr userDrawn="1"/>
        </p:nvGrpSpPr>
        <p:grpSpPr>
          <a:xfrm>
            <a:off x="151963" y="1289098"/>
            <a:ext cx="8903805" cy="784830"/>
            <a:chOff x="1820342" y="1466572"/>
            <a:chExt cx="8903805" cy="784830"/>
          </a:xfrm>
        </p:grpSpPr>
        <p:grpSp>
          <p:nvGrpSpPr>
            <p:cNvPr id="2" name="Group 1">
              <a:extLst>
                <a:ext uri="{FF2B5EF4-FFF2-40B4-BE49-F238E27FC236}">
                  <a16:creationId xmlns:a16="http://schemas.microsoft.com/office/drawing/2014/main" id="{A3350D4A-F062-5044-BB59-334D9E4F30FE}"/>
                </a:ext>
              </a:extLst>
            </p:cNvPr>
            <p:cNvGrpSpPr/>
            <p:nvPr userDrawn="1"/>
          </p:nvGrpSpPr>
          <p:grpSpPr>
            <a:xfrm>
              <a:off x="1820342" y="1504138"/>
              <a:ext cx="2660074" cy="709699"/>
              <a:chOff x="1820342" y="1545283"/>
              <a:chExt cx="2660074" cy="709699"/>
            </a:xfrm>
          </p:grpSpPr>
          <p:sp>
            <p:nvSpPr>
              <p:cNvPr id="24" name="TextBox 4">
                <a:extLst>
                  <a:ext uri="{FF2B5EF4-FFF2-40B4-BE49-F238E27FC236}">
                    <a16:creationId xmlns:a16="http://schemas.microsoft.com/office/drawing/2014/main" id="{FA70328D-10AC-B54A-897C-F9AEA2E0874B}"/>
                  </a:ext>
                </a:extLst>
              </p:cNvPr>
              <p:cNvSpPr txBox="1">
                <a:spLocks/>
              </p:cNvSpPr>
              <p:nvPr userDrawn="1"/>
            </p:nvSpPr>
            <p:spPr bwMode="auto">
              <a:xfrm>
                <a:off x="1820342" y="1945382"/>
                <a:ext cx="2660074" cy="309600"/>
              </a:xfrm>
              <a:prstGeom prst="rect">
                <a:avLst/>
              </a:prstGeom>
              <a:solidFill>
                <a:srgbClr val="FFFD91"/>
              </a:solidFill>
              <a:ln w="12700">
                <a:solidFill>
                  <a:schemeClr val="tx1"/>
                </a:solidFill>
              </a:ln>
            </p:spPr>
            <p:txBody>
              <a:bodyPr anchor="ctr"/>
              <a:lstStyle>
                <a:lvl1pPr eaLnBrk="0" hangingPunct="0">
                  <a:defRPr>
                    <a:solidFill>
                      <a:schemeClr val="tx1"/>
                    </a:solidFill>
                    <a:latin typeface="Arial" charset="0"/>
                  </a:defRPr>
                </a:lvl1pPr>
                <a:lvl2pPr marL="877888" indent="-342900" eaLnBrk="0" hangingPunct="0">
                  <a:defRPr>
                    <a:solidFill>
                      <a:schemeClr val="tx1"/>
                    </a:solidFill>
                    <a:latin typeface="Arial" charset="0"/>
                  </a:defRPr>
                </a:lvl2pPr>
                <a:lvl3pPr marL="1400175" indent="-342900" eaLnBrk="0" hangingPunct="0">
                  <a:defRPr>
                    <a:solidFill>
                      <a:schemeClr val="tx1"/>
                    </a:solidFill>
                    <a:latin typeface="Arial" charset="0"/>
                  </a:defRPr>
                </a:lvl3pPr>
                <a:lvl4pPr marL="1922463" indent="-342900" eaLnBrk="0" hangingPunct="0">
                  <a:defRPr>
                    <a:solidFill>
                      <a:schemeClr val="tx1"/>
                    </a:solidFill>
                    <a:latin typeface="Arial" charset="0"/>
                  </a:defRPr>
                </a:lvl4pPr>
                <a:lvl5pPr marL="2444750" indent="-342900" eaLnBrk="0" hangingPunct="0">
                  <a:defRPr>
                    <a:solidFill>
                      <a:schemeClr val="tx1"/>
                    </a:solidFill>
                    <a:latin typeface="Arial" charset="0"/>
                  </a:defRPr>
                </a:lvl5pPr>
                <a:lvl6pPr marL="2901950" indent="-342900" eaLnBrk="0" fontAlgn="base" hangingPunct="0">
                  <a:spcBef>
                    <a:spcPct val="0"/>
                  </a:spcBef>
                  <a:spcAft>
                    <a:spcPct val="0"/>
                  </a:spcAft>
                  <a:defRPr>
                    <a:solidFill>
                      <a:schemeClr val="tx1"/>
                    </a:solidFill>
                    <a:latin typeface="Arial" charset="0"/>
                  </a:defRPr>
                </a:lvl6pPr>
                <a:lvl7pPr marL="3359150" indent="-342900" eaLnBrk="0" fontAlgn="base" hangingPunct="0">
                  <a:spcBef>
                    <a:spcPct val="0"/>
                  </a:spcBef>
                  <a:spcAft>
                    <a:spcPct val="0"/>
                  </a:spcAft>
                  <a:defRPr>
                    <a:solidFill>
                      <a:schemeClr val="tx1"/>
                    </a:solidFill>
                    <a:latin typeface="Arial" charset="0"/>
                  </a:defRPr>
                </a:lvl7pPr>
                <a:lvl8pPr marL="3816350" indent="-342900" eaLnBrk="0" fontAlgn="base" hangingPunct="0">
                  <a:spcBef>
                    <a:spcPct val="0"/>
                  </a:spcBef>
                  <a:spcAft>
                    <a:spcPct val="0"/>
                  </a:spcAft>
                  <a:defRPr>
                    <a:solidFill>
                      <a:schemeClr val="tx1"/>
                    </a:solidFill>
                    <a:latin typeface="Arial" charset="0"/>
                  </a:defRPr>
                </a:lvl8pPr>
                <a:lvl9pPr marL="4273550" indent="-342900" eaLnBrk="0" fontAlgn="base" hangingPunct="0">
                  <a:spcBef>
                    <a:spcPct val="0"/>
                  </a:spcBef>
                  <a:spcAft>
                    <a:spcPct val="0"/>
                  </a:spcAft>
                  <a:defRPr>
                    <a:solidFill>
                      <a:schemeClr val="tx1"/>
                    </a:solidFill>
                    <a:latin typeface="Arial" charset="0"/>
                  </a:defRPr>
                </a:lvl9pPr>
              </a:lstStyle>
              <a:p>
                <a:pPr algn="l" eaLnBrk="1" hangingPunct="1">
                  <a:defRPr/>
                </a:pPr>
                <a:r>
                  <a:rPr lang="en-US" sz="1400" b="1" spc="300" dirty="0">
                    <a:latin typeface="Calibri" charset="0"/>
                    <a:ea typeface="Calibri" charset="0"/>
                    <a:cs typeface="Calibri" charset="0"/>
                  </a:rPr>
                  <a:t>LEARNING OBJECTIVE</a:t>
                </a:r>
              </a:p>
            </p:txBody>
          </p:sp>
          <p:sp>
            <p:nvSpPr>
              <p:cNvPr id="25" name="TextBox 9">
                <a:extLst>
                  <a:ext uri="{FF2B5EF4-FFF2-40B4-BE49-F238E27FC236}">
                    <a16:creationId xmlns:a16="http://schemas.microsoft.com/office/drawing/2014/main" id="{3241E8D5-E77F-A448-9572-34FE3F91F72F}"/>
                  </a:ext>
                </a:extLst>
              </p:cNvPr>
              <p:cNvSpPr txBox="1">
                <a:spLocks/>
              </p:cNvSpPr>
              <p:nvPr userDrawn="1"/>
            </p:nvSpPr>
            <p:spPr bwMode="auto">
              <a:xfrm>
                <a:off x="1820342" y="1545283"/>
                <a:ext cx="914399" cy="309600"/>
              </a:xfrm>
              <a:prstGeom prst="rect">
                <a:avLst/>
              </a:prstGeom>
              <a:solidFill>
                <a:schemeClr val="bg1">
                  <a:lumMod val="85000"/>
                </a:schemeClr>
              </a:solidFill>
              <a:ln w="12700">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400" b="1" spc="300" dirty="0">
                    <a:latin typeface="Calibri" charset="0"/>
                    <a:ea typeface="Calibri" charset="0"/>
                    <a:cs typeface="Calibri" charset="0"/>
                  </a:rPr>
                  <a:t>DATE</a:t>
                </a:r>
                <a:endParaRPr lang="en-US" sz="1400" b="1" spc="300" dirty="0">
                  <a:latin typeface="Calibri" charset="0"/>
                  <a:ea typeface="Calibri" charset="0"/>
                  <a:cs typeface="Calibri" charset="0"/>
                </a:endParaRPr>
              </a:p>
            </p:txBody>
          </p:sp>
          <p:sp>
            <p:nvSpPr>
              <p:cNvPr id="26" name="TextBox 3">
                <a:extLst>
                  <a:ext uri="{FF2B5EF4-FFF2-40B4-BE49-F238E27FC236}">
                    <a16:creationId xmlns:a16="http://schemas.microsoft.com/office/drawing/2014/main" id="{8D743310-9ADD-6D49-B1C8-CE5DBB93D6E0}"/>
                  </a:ext>
                </a:extLst>
              </p:cNvPr>
              <p:cNvSpPr txBox="1">
                <a:spLocks/>
              </p:cNvSpPr>
              <p:nvPr userDrawn="1"/>
            </p:nvSpPr>
            <p:spPr bwMode="auto">
              <a:xfrm>
                <a:off x="2833595" y="1545283"/>
                <a:ext cx="1646819" cy="309600"/>
              </a:xfrm>
              <a:prstGeom prst="rect">
                <a:avLst/>
              </a:prstGeom>
              <a:solidFill>
                <a:srgbClr val="BEFCB5"/>
              </a:solidFill>
              <a:ln w="12700">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spc="300" dirty="0">
                    <a:latin typeface="Calibri" charset="0"/>
                    <a:ea typeface="Calibri" charset="0"/>
                    <a:cs typeface="Calibri" charset="0"/>
                  </a:rPr>
                  <a:t>TITLE</a:t>
                </a:r>
              </a:p>
            </p:txBody>
          </p:sp>
        </p:grpSp>
        <p:grpSp>
          <p:nvGrpSpPr>
            <p:cNvPr id="5" name="Group 4">
              <a:extLst>
                <a:ext uri="{FF2B5EF4-FFF2-40B4-BE49-F238E27FC236}">
                  <a16:creationId xmlns:a16="http://schemas.microsoft.com/office/drawing/2014/main" id="{26C40E73-C315-864E-B58B-A4EC41A0690E}"/>
                </a:ext>
              </a:extLst>
            </p:cNvPr>
            <p:cNvGrpSpPr/>
            <p:nvPr userDrawn="1"/>
          </p:nvGrpSpPr>
          <p:grpSpPr>
            <a:xfrm>
              <a:off x="4628967" y="1466572"/>
              <a:ext cx="6095180" cy="784830"/>
              <a:chOff x="4628967" y="1462993"/>
              <a:chExt cx="6095180" cy="784830"/>
            </a:xfrm>
          </p:grpSpPr>
          <p:sp>
            <p:nvSpPr>
              <p:cNvPr id="23" name="TextBox 22">
                <a:extLst>
                  <a:ext uri="{FF2B5EF4-FFF2-40B4-BE49-F238E27FC236}">
                    <a16:creationId xmlns:a16="http://schemas.microsoft.com/office/drawing/2014/main" id="{E6EB34EC-1B19-414E-93B2-2D0301C311A9}"/>
                  </a:ext>
                </a:extLst>
              </p:cNvPr>
              <p:cNvSpPr txBox="1"/>
              <p:nvPr userDrawn="1"/>
            </p:nvSpPr>
            <p:spPr>
              <a:xfrm>
                <a:off x="4655598" y="1462993"/>
                <a:ext cx="6068549" cy="553998"/>
              </a:xfrm>
              <a:prstGeom prst="rect">
                <a:avLst/>
              </a:prstGeom>
              <a:noFill/>
            </p:spPr>
            <p:txBody>
              <a:bodyPr wrap="square" rtlCol="0">
                <a:spAutoFit/>
              </a:bodyPr>
              <a:lstStyle/>
              <a:p>
                <a:pPr algn="l"/>
                <a:r>
                  <a:rPr lang="en-GB" sz="1500" spc="300" dirty="0"/>
                  <a:t>The date, title and learning objective are displayed at the top of the slide in the format to the left.</a:t>
                </a:r>
              </a:p>
            </p:txBody>
          </p:sp>
          <p:cxnSp>
            <p:nvCxnSpPr>
              <p:cNvPr id="4" name="Straight Connector 3">
                <a:extLst>
                  <a:ext uri="{FF2B5EF4-FFF2-40B4-BE49-F238E27FC236}">
                    <a16:creationId xmlns:a16="http://schemas.microsoft.com/office/drawing/2014/main" id="{76C952C1-5B60-354D-8932-4CA13924694E}"/>
                  </a:ext>
                </a:extLst>
              </p:cNvPr>
              <p:cNvCxnSpPr>
                <a:cxnSpLocks/>
              </p:cNvCxnSpPr>
              <p:nvPr userDrawn="1"/>
            </p:nvCxnSpPr>
            <p:spPr>
              <a:xfrm>
                <a:off x="4628967" y="1462993"/>
                <a:ext cx="0" cy="784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TextBox 26">
            <a:extLst>
              <a:ext uri="{FF2B5EF4-FFF2-40B4-BE49-F238E27FC236}">
                <a16:creationId xmlns:a16="http://schemas.microsoft.com/office/drawing/2014/main" id="{68ADD22D-EA5E-B241-AFB5-D9C97504938B}"/>
              </a:ext>
            </a:extLst>
          </p:cNvPr>
          <p:cNvSpPr txBox="1"/>
          <p:nvPr userDrawn="1"/>
        </p:nvSpPr>
        <p:spPr>
          <a:xfrm>
            <a:off x="66356" y="75603"/>
            <a:ext cx="3920107" cy="584775"/>
          </a:xfrm>
          <a:prstGeom prst="rect">
            <a:avLst/>
          </a:prstGeom>
          <a:noFill/>
        </p:spPr>
        <p:txBody>
          <a:bodyPr wrap="square" rtlCol="0">
            <a:spAutoFit/>
          </a:bodyPr>
          <a:lstStyle/>
          <a:p>
            <a:pPr algn="l"/>
            <a:r>
              <a:rPr lang="en-GB" sz="3200" b="1" spc="300" dirty="0"/>
              <a:t>Controls &amp; layout</a:t>
            </a:r>
          </a:p>
        </p:txBody>
      </p:sp>
      <p:cxnSp>
        <p:nvCxnSpPr>
          <p:cNvPr id="37" name="Straight Connector 36">
            <a:extLst>
              <a:ext uri="{FF2B5EF4-FFF2-40B4-BE49-F238E27FC236}">
                <a16:creationId xmlns:a16="http://schemas.microsoft.com/office/drawing/2014/main" id="{B21CEB9F-8260-0A40-A91D-D64E181A1844}"/>
              </a:ext>
            </a:extLst>
          </p:cNvPr>
          <p:cNvCxnSpPr>
            <a:cxnSpLocks/>
          </p:cNvCxnSpPr>
          <p:nvPr userDrawn="1"/>
        </p:nvCxnSpPr>
        <p:spPr>
          <a:xfrm>
            <a:off x="66356" y="1171257"/>
            <a:ext cx="89894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55FB869-FA68-0348-A0B3-A6A7ED058E3D}"/>
              </a:ext>
            </a:extLst>
          </p:cNvPr>
          <p:cNvCxnSpPr>
            <a:cxnSpLocks/>
          </p:cNvCxnSpPr>
          <p:nvPr userDrawn="1"/>
        </p:nvCxnSpPr>
        <p:spPr>
          <a:xfrm>
            <a:off x="66356" y="2193049"/>
            <a:ext cx="89894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86D0D19-A691-2D42-A577-DC2C5D9B44C4}"/>
              </a:ext>
            </a:extLst>
          </p:cNvPr>
          <p:cNvGrpSpPr/>
          <p:nvPr userDrawn="1"/>
        </p:nvGrpSpPr>
        <p:grpSpPr>
          <a:xfrm>
            <a:off x="151963" y="2307486"/>
            <a:ext cx="8903805" cy="1708160"/>
            <a:chOff x="1820342" y="1466572"/>
            <a:chExt cx="8903805" cy="1708160"/>
          </a:xfrm>
        </p:grpSpPr>
        <p:grpSp>
          <p:nvGrpSpPr>
            <p:cNvPr id="29" name="Group 28">
              <a:extLst>
                <a:ext uri="{FF2B5EF4-FFF2-40B4-BE49-F238E27FC236}">
                  <a16:creationId xmlns:a16="http://schemas.microsoft.com/office/drawing/2014/main" id="{B1C10E65-2ACF-0348-8100-AF39CE803DD7}"/>
                </a:ext>
              </a:extLst>
            </p:cNvPr>
            <p:cNvGrpSpPr/>
            <p:nvPr userDrawn="1"/>
          </p:nvGrpSpPr>
          <p:grpSpPr>
            <a:xfrm>
              <a:off x="1820342" y="1504138"/>
              <a:ext cx="2660074" cy="709699"/>
              <a:chOff x="1820342" y="1545283"/>
              <a:chExt cx="2660074" cy="709699"/>
            </a:xfrm>
          </p:grpSpPr>
          <p:sp>
            <p:nvSpPr>
              <p:cNvPr id="33" name="TextBox 4">
                <a:extLst>
                  <a:ext uri="{FF2B5EF4-FFF2-40B4-BE49-F238E27FC236}">
                    <a16:creationId xmlns:a16="http://schemas.microsoft.com/office/drawing/2014/main" id="{92721DFE-88DE-D84A-9D2B-2B626493B5F9}"/>
                  </a:ext>
                </a:extLst>
              </p:cNvPr>
              <p:cNvSpPr txBox="1">
                <a:spLocks/>
              </p:cNvSpPr>
              <p:nvPr userDrawn="1"/>
            </p:nvSpPr>
            <p:spPr bwMode="auto">
              <a:xfrm>
                <a:off x="1820342" y="1945382"/>
                <a:ext cx="2660074" cy="309600"/>
              </a:xfrm>
              <a:prstGeom prst="rect">
                <a:avLst/>
              </a:prstGeom>
              <a:solidFill>
                <a:schemeClr val="accent1">
                  <a:lumMod val="60000"/>
                  <a:lumOff val="40000"/>
                </a:schemeClr>
              </a:solidFill>
              <a:ln w="12700">
                <a:solidFill>
                  <a:schemeClr val="tx1"/>
                </a:solidFill>
              </a:ln>
            </p:spPr>
            <p:txBody>
              <a:bodyPr anchor="ctr"/>
              <a:lstStyle>
                <a:lvl1pPr eaLnBrk="0" hangingPunct="0">
                  <a:defRPr>
                    <a:solidFill>
                      <a:schemeClr val="tx1"/>
                    </a:solidFill>
                    <a:latin typeface="Arial" charset="0"/>
                  </a:defRPr>
                </a:lvl1pPr>
                <a:lvl2pPr marL="877888" indent="-342900" eaLnBrk="0" hangingPunct="0">
                  <a:defRPr>
                    <a:solidFill>
                      <a:schemeClr val="tx1"/>
                    </a:solidFill>
                    <a:latin typeface="Arial" charset="0"/>
                  </a:defRPr>
                </a:lvl2pPr>
                <a:lvl3pPr marL="1400175" indent="-342900" eaLnBrk="0" hangingPunct="0">
                  <a:defRPr>
                    <a:solidFill>
                      <a:schemeClr val="tx1"/>
                    </a:solidFill>
                    <a:latin typeface="Arial" charset="0"/>
                  </a:defRPr>
                </a:lvl3pPr>
                <a:lvl4pPr marL="1922463" indent="-342900" eaLnBrk="0" hangingPunct="0">
                  <a:defRPr>
                    <a:solidFill>
                      <a:schemeClr val="tx1"/>
                    </a:solidFill>
                    <a:latin typeface="Arial" charset="0"/>
                  </a:defRPr>
                </a:lvl4pPr>
                <a:lvl5pPr marL="2444750" indent="-342900" eaLnBrk="0" hangingPunct="0">
                  <a:defRPr>
                    <a:solidFill>
                      <a:schemeClr val="tx1"/>
                    </a:solidFill>
                    <a:latin typeface="Arial" charset="0"/>
                  </a:defRPr>
                </a:lvl5pPr>
                <a:lvl6pPr marL="2901950" indent="-342900" eaLnBrk="0" fontAlgn="base" hangingPunct="0">
                  <a:spcBef>
                    <a:spcPct val="0"/>
                  </a:spcBef>
                  <a:spcAft>
                    <a:spcPct val="0"/>
                  </a:spcAft>
                  <a:defRPr>
                    <a:solidFill>
                      <a:schemeClr val="tx1"/>
                    </a:solidFill>
                    <a:latin typeface="Arial" charset="0"/>
                  </a:defRPr>
                </a:lvl6pPr>
                <a:lvl7pPr marL="3359150" indent="-342900" eaLnBrk="0" fontAlgn="base" hangingPunct="0">
                  <a:spcBef>
                    <a:spcPct val="0"/>
                  </a:spcBef>
                  <a:spcAft>
                    <a:spcPct val="0"/>
                  </a:spcAft>
                  <a:defRPr>
                    <a:solidFill>
                      <a:schemeClr val="tx1"/>
                    </a:solidFill>
                    <a:latin typeface="Arial" charset="0"/>
                  </a:defRPr>
                </a:lvl7pPr>
                <a:lvl8pPr marL="3816350" indent="-342900" eaLnBrk="0" fontAlgn="base" hangingPunct="0">
                  <a:spcBef>
                    <a:spcPct val="0"/>
                  </a:spcBef>
                  <a:spcAft>
                    <a:spcPct val="0"/>
                  </a:spcAft>
                  <a:defRPr>
                    <a:solidFill>
                      <a:schemeClr val="tx1"/>
                    </a:solidFill>
                    <a:latin typeface="Arial" charset="0"/>
                  </a:defRPr>
                </a:lvl8pPr>
                <a:lvl9pPr marL="4273550" indent="-342900" eaLnBrk="0" fontAlgn="base" hangingPunct="0">
                  <a:spcBef>
                    <a:spcPct val="0"/>
                  </a:spcBef>
                  <a:spcAft>
                    <a:spcPct val="0"/>
                  </a:spcAft>
                  <a:defRPr>
                    <a:solidFill>
                      <a:schemeClr val="tx1"/>
                    </a:solidFill>
                    <a:latin typeface="Arial" charset="0"/>
                  </a:defRPr>
                </a:lvl9pPr>
              </a:lstStyle>
              <a:p>
                <a:pPr algn="l" eaLnBrk="1" hangingPunct="1">
                  <a:defRPr/>
                </a:pPr>
                <a:r>
                  <a:rPr lang="en-US" sz="1400" b="1" spc="300" dirty="0">
                    <a:latin typeface="Calibri" charset="0"/>
                    <a:ea typeface="Calibri" charset="0"/>
                    <a:cs typeface="Calibri" charset="0"/>
                  </a:rPr>
                  <a:t>KEY TERMS</a:t>
                </a:r>
              </a:p>
            </p:txBody>
          </p:sp>
          <p:sp>
            <p:nvSpPr>
              <p:cNvPr id="34" name="TextBox 9">
                <a:extLst>
                  <a:ext uri="{FF2B5EF4-FFF2-40B4-BE49-F238E27FC236}">
                    <a16:creationId xmlns:a16="http://schemas.microsoft.com/office/drawing/2014/main" id="{484E0F6D-BFC2-484B-B722-17638277FB12}"/>
                  </a:ext>
                </a:extLst>
              </p:cNvPr>
              <p:cNvSpPr txBox="1">
                <a:spLocks/>
              </p:cNvSpPr>
              <p:nvPr userDrawn="1"/>
            </p:nvSpPr>
            <p:spPr bwMode="auto">
              <a:xfrm>
                <a:off x="1820342" y="1545283"/>
                <a:ext cx="914399" cy="309600"/>
              </a:xfrm>
              <a:prstGeom prst="rect">
                <a:avLst/>
              </a:prstGeom>
              <a:solidFill>
                <a:schemeClr val="bg1">
                  <a:lumMod val="85000"/>
                </a:schemeClr>
              </a:solidFill>
              <a:ln w="12700">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400" b="1" spc="300" dirty="0">
                    <a:latin typeface="Calibri" charset="0"/>
                    <a:ea typeface="Calibri" charset="0"/>
                    <a:cs typeface="Calibri" charset="0"/>
                  </a:rPr>
                  <a:t>DATE</a:t>
                </a:r>
                <a:endParaRPr lang="en-US" sz="1400" b="1" spc="300" dirty="0">
                  <a:latin typeface="Calibri" charset="0"/>
                  <a:ea typeface="Calibri" charset="0"/>
                  <a:cs typeface="Calibri" charset="0"/>
                </a:endParaRPr>
              </a:p>
            </p:txBody>
          </p:sp>
          <p:sp>
            <p:nvSpPr>
              <p:cNvPr id="35" name="TextBox 3">
                <a:extLst>
                  <a:ext uri="{FF2B5EF4-FFF2-40B4-BE49-F238E27FC236}">
                    <a16:creationId xmlns:a16="http://schemas.microsoft.com/office/drawing/2014/main" id="{32C3C2D2-F91D-7241-B45F-464BD4B284A4}"/>
                  </a:ext>
                </a:extLst>
              </p:cNvPr>
              <p:cNvSpPr txBox="1">
                <a:spLocks/>
              </p:cNvSpPr>
              <p:nvPr userDrawn="1"/>
            </p:nvSpPr>
            <p:spPr bwMode="auto">
              <a:xfrm>
                <a:off x="2833595" y="1545283"/>
                <a:ext cx="1646819" cy="309600"/>
              </a:xfrm>
              <a:prstGeom prst="rect">
                <a:avLst/>
              </a:prstGeom>
              <a:solidFill>
                <a:srgbClr val="BEFCB5"/>
              </a:solidFill>
              <a:ln w="12700">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spc="300" dirty="0">
                    <a:latin typeface="Calibri" charset="0"/>
                    <a:ea typeface="Calibri" charset="0"/>
                    <a:cs typeface="Calibri" charset="0"/>
                  </a:rPr>
                  <a:t>TITLE</a:t>
                </a:r>
              </a:p>
            </p:txBody>
          </p:sp>
        </p:grpSp>
        <p:grpSp>
          <p:nvGrpSpPr>
            <p:cNvPr id="30" name="Group 29">
              <a:extLst>
                <a:ext uri="{FF2B5EF4-FFF2-40B4-BE49-F238E27FC236}">
                  <a16:creationId xmlns:a16="http://schemas.microsoft.com/office/drawing/2014/main" id="{A7B047A2-CE3D-134E-8E59-58E7A29C6D8C}"/>
                </a:ext>
              </a:extLst>
            </p:cNvPr>
            <p:cNvGrpSpPr/>
            <p:nvPr userDrawn="1"/>
          </p:nvGrpSpPr>
          <p:grpSpPr>
            <a:xfrm>
              <a:off x="4628967" y="1466572"/>
              <a:ext cx="6095180" cy="1708160"/>
              <a:chOff x="4628967" y="1462993"/>
              <a:chExt cx="6095180" cy="1708160"/>
            </a:xfrm>
          </p:grpSpPr>
          <p:sp>
            <p:nvSpPr>
              <p:cNvPr id="31" name="TextBox 30">
                <a:extLst>
                  <a:ext uri="{FF2B5EF4-FFF2-40B4-BE49-F238E27FC236}">
                    <a16:creationId xmlns:a16="http://schemas.microsoft.com/office/drawing/2014/main" id="{67DE6CA1-D0E7-884C-9AFA-77EFD5EB6037}"/>
                  </a:ext>
                </a:extLst>
              </p:cNvPr>
              <p:cNvSpPr txBox="1"/>
              <p:nvPr userDrawn="1"/>
            </p:nvSpPr>
            <p:spPr>
              <a:xfrm>
                <a:off x="4655598" y="1462993"/>
                <a:ext cx="6068549" cy="170816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500" spc="300" dirty="0"/>
                  <a:t>Click on the key terms control to show/hide the lesson’s key terms. The key terms textbox will replace the learning objective when shown. The key terms control is displayed in the bottom right hand corner of the slide. </a:t>
                </a:r>
                <a:r>
                  <a:rPr lang="en-GB" sz="1500" b="1" spc="300" dirty="0"/>
                  <a:t>Note: </a:t>
                </a:r>
                <a:r>
                  <a:rPr lang="en-GB" sz="1500" spc="300" dirty="0"/>
                  <a:t>As you move onto the next slide the key terms textbox will be replaced by the learning objective textbox.</a:t>
                </a:r>
              </a:p>
            </p:txBody>
          </p:sp>
          <p:cxnSp>
            <p:nvCxnSpPr>
              <p:cNvPr id="32" name="Straight Connector 31">
                <a:extLst>
                  <a:ext uri="{FF2B5EF4-FFF2-40B4-BE49-F238E27FC236}">
                    <a16:creationId xmlns:a16="http://schemas.microsoft.com/office/drawing/2014/main" id="{0C4F4C72-B359-F148-B3E7-89A1E826ADB4}"/>
                  </a:ext>
                </a:extLst>
              </p:cNvPr>
              <p:cNvCxnSpPr>
                <a:cxnSpLocks/>
              </p:cNvCxnSpPr>
              <p:nvPr userDrawn="1"/>
            </p:nvCxnSpPr>
            <p:spPr>
              <a:xfrm>
                <a:off x="4628967" y="1462993"/>
                <a:ext cx="0" cy="1708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E94B164F-2AED-F544-8BBE-B48ABDE56ECA}"/>
              </a:ext>
            </a:extLst>
          </p:cNvPr>
          <p:cNvSpPr txBox="1"/>
          <p:nvPr userDrawn="1"/>
        </p:nvSpPr>
        <p:spPr>
          <a:xfrm>
            <a:off x="2127895" y="3773628"/>
            <a:ext cx="683860" cy="196551"/>
          </a:xfrm>
          <a:prstGeom prst="rect">
            <a:avLst/>
          </a:prstGeom>
          <a:solidFill>
            <a:schemeClr val="accent5">
              <a:lumMod val="60000"/>
              <a:lumOff val="40000"/>
            </a:schemeClr>
          </a:solidFill>
          <a:ln w="12700">
            <a:solidFill>
              <a:schemeClr val="tx1"/>
            </a:solidFill>
          </a:ln>
        </p:spPr>
        <p:txBody>
          <a:bodyPr wrap="none" rtlCol="0" anchor="ctr">
            <a:spAutoFit/>
          </a:bodyPr>
          <a:lstStyle/>
          <a:p>
            <a:pPr algn="ctr"/>
            <a:r>
              <a:rPr lang="en-GB" sz="1050" dirty="0"/>
              <a:t>KEY TERMS</a:t>
            </a:r>
          </a:p>
        </p:txBody>
      </p:sp>
      <p:cxnSp>
        <p:nvCxnSpPr>
          <p:cNvPr id="49" name="Straight Connector 48">
            <a:extLst>
              <a:ext uri="{FF2B5EF4-FFF2-40B4-BE49-F238E27FC236}">
                <a16:creationId xmlns:a16="http://schemas.microsoft.com/office/drawing/2014/main" id="{10DB2AF2-DE73-844E-B6FB-70B8E68C139D}"/>
              </a:ext>
            </a:extLst>
          </p:cNvPr>
          <p:cNvCxnSpPr>
            <a:cxnSpLocks/>
          </p:cNvCxnSpPr>
          <p:nvPr userDrawn="1"/>
        </p:nvCxnSpPr>
        <p:spPr>
          <a:xfrm>
            <a:off x="66356" y="4144943"/>
            <a:ext cx="89894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AF0745E-FF13-B842-9A47-5DA624498451}"/>
              </a:ext>
            </a:extLst>
          </p:cNvPr>
          <p:cNvGrpSpPr/>
          <p:nvPr userDrawn="1"/>
        </p:nvGrpSpPr>
        <p:grpSpPr>
          <a:xfrm>
            <a:off x="151963" y="4270067"/>
            <a:ext cx="8903805" cy="784830"/>
            <a:chOff x="151963" y="4204754"/>
            <a:chExt cx="8903805" cy="784830"/>
          </a:xfrm>
        </p:grpSpPr>
        <p:grpSp>
          <p:nvGrpSpPr>
            <p:cNvPr id="43" name="Group 42">
              <a:extLst>
                <a:ext uri="{FF2B5EF4-FFF2-40B4-BE49-F238E27FC236}">
                  <a16:creationId xmlns:a16="http://schemas.microsoft.com/office/drawing/2014/main" id="{BF097B06-3F7C-4E42-9395-239B18628089}"/>
                </a:ext>
              </a:extLst>
            </p:cNvPr>
            <p:cNvGrpSpPr/>
            <p:nvPr userDrawn="1"/>
          </p:nvGrpSpPr>
          <p:grpSpPr>
            <a:xfrm>
              <a:off x="1041844" y="4204754"/>
              <a:ext cx="8013924" cy="784830"/>
              <a:chOff x="2923539" y="1462993"/>
              <a:chExt cx="7800608" cy="784830"/>
            </a:xfrm>
          </p:grpSpPr>
          <p:sp>
            <p:nvSpPr>
              <p:cNvPr id="44" name="TextBox 43">
                <a:extLst>
                  <a:ext uri="{FF2B5EF4-FFF2-40B4-BE49-F238E27FC236}">
                    <a16:creationId xmlns:a16="http://schemas.microsoft.com/office/drawing/2014/main" id="{B08AEA2E-8BC0-4D4F-A0BE-DBD8FE7C2D12}"/>
                  </a:ext>
                </a:extLst>
              </p:cNvPr>
              <p:cNvSpPr txBox="1"/>
              <p:nvPr userDrawn="1"/>
            </p:nvSpPr>
            <p:spPr>
              <a:xfrm>
                <a:off x="2955752" y="1462993"/>
                <a:ext cx="7768395" cy="784830"/>
              </a:xfrm>
              <a:prstGeom prst="rect">
                <a:avLst/>
              </a:prstGeom>
              <a:noFill/>
            </p:spPr>
            <p:txBody>
              <a:bodyPr wrap="square" rtlCol="0">
                <a:spAutoFit/>
              </a:bodyPr>
              <a:lstStyle/>
              <a:p>
                <a:pPr algn="l"/>
                <a:r>
                  <a:rPr lang="en-GB" sz="1500" spc="300" dirty="0"/>
                  <a:t>Click on the solution control to show/hide a solution to a question. These controls are often, but not always, rotated </a:t>
                </a:r>
                <a:r>
                  <a:rPr lang="en-GB" sz="1500" spc="300" dirty="0" err="1"/>
                  <a:t>90</a:t>
                </a:r>
                <a:r>
                  <a:rPr lang="en-GB" sz="1500" spc="300" baseline="30000" dirty="0" err="1"/>
                  <a:t>o</a:t>
                </a:r>
                <a:r>
                  <a:rPr lang="en-GB" sz="1500" spc="300" dirty="0"/>
                  <a:t> anti-clockwise to make greater use of space for questions.</a:t>
                </a:r>
              </a:p>
            </p:txBody>
          </p:sp>
          <p:cxnSp>
            <p:nvCxnSpPr>
              <p:cNvPr id="45" name="Straight Connector 44">
                <a:extLst>
                  <a:ext uri="{FF2B5EF4-FFF2-40B4-BE49-F238E27FC236}">
                    <a16:creationId xmlns:a16="http://schemas.microsoft.com/office/drawing/2014/main" id="{05EA8D9A-B0DC-BF48-9813-4893BBC57B97}"/>
                  </a:ext>
                </a:extLst>
              </p:cNvPr>
              <p:cNvCxnSpPr>
                <a:cxnSpLocks/>
              </p:cNvCxnSpPr>
              <p:nvPr userDrawn="1"/>
            </p:nvCxnSpPr>
            <p:spPr>
              <a:xfrm>
                <a:off x="2923539" y="1462993"/>
                <a:ext cx="0" cy="784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F6B2249C-CE64-CE4A-BD2A-DB21FB39A501}"/>
                </a:ext>
              </a:extLst>
            </p:cNvPr>
            <p:cNvSpPr txBox="1"/>
            <p:nvPr userDrawn="1"/>
          </p:nvSpPr>
          <p:spPr>
            <a:xfrm>
              <a:off x="151963" y="4253694"/>
              <a:ext cx="738343" cy="267766"/>
            </a:xfrm>
            <a:prstGeom prst="rect">
              <a:avLst/>
            </a:prstGeom>
            <a:solidFill>
              <a:schemeClr val="accent3"/>
            </a:solidFill>
            <a:ln w="12700">
              <a:solidFill>
                <a:schemeClr val="tx1"/>
              </a:solidFill>
            </a:ln>
          </p:spPr>
          <p:txBody>
            <a:bodyPr wrap="none" lIns="45720" tIns="18288" rIns="45720" bIns="18288" rtlCol="0">
              <a:spAutoFit/>
            </a:bodyPr>
            <a:lstStyle/>
            <a:p>
              <a:pPr algn="ctr"/>
              <a:r>
                <a:rPr lang="en-GB" sz="1500" dirty="0"/>
                <a:t>Solution</a:t>
              </a:r>
            </a:p>
          </p:txBody>
        </p:sp>
      </p:grpSp>
      <p:pic>
        <p:nvPicPr>
          <p:cNvPr id="39" name="Picture 38">
            <a:extLst>
              <a:ext uri="{FF2B5EF4-FFF2-40B4-BE49-F238E27FC236}">
                <a16:creationId xmlns:a16="http://schemas.microsoft.com/office/drawing/2014/main" id="{A1B53C23-9949-CE4C-BC8F-13541023545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3838" y="160321"/>
            <a:ext cx="724844" cy="842477"/>
          </a:xfrm>
          <a:prstGeom prst="rect">
            <a:avLst/>
          </a:prstGeom>
        </p:spPr>
      </p:pic>
    </p:spTree>
    <p:extLst>
      <p:ext uri="{BB962C8B-B14F-4D97-AF65-F5344CB8AC3E}">
        <p14:creationId xmlns:p14="http://schemas.microsoft.com/office/powerpoint/2010/main" val="243237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09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71D2E028-A820-384C-809A-72BE9005B3B2}"/>
              </a:ext>
            </a:extLst>
          </p:cNvPr>
          <p:cNvSpPr txBox="1">
            <a:spLocks/>
          </p:cNvSpPr>
          <p:nvPr userDrawn="1"/>
        </p:nvSpPr>
        <p:spPr bwMode="auto">
          <a:xfrm>
            <a:off x="76311" y="488434"/>
            <a:ext cx="8984564" cy="309600"/>
          </a:xfrm>
          <a:prstGeom prst="rect">
            <a:avLst/>
          </a:prstGeom>
          <a:solidFill>
            <a:schemeClr val="accent3"/>
          </a:solidFill>
          <a:ln w="12700">
            <a:solidFill>
              <a:schemeClr val="tx1"/>
            </a:solidFill>
          </a:ln>
        </p:spPr>
        <p:txBody>
          <a:bodyPr anchor="ctr"/>
          <a:lstStyle>
            <a:lvl1pPr eaLnBrk="0" hangingPunct="0">
              <a:defRPr>
                <a:solidFill>
                  <a:schemeClr val="tx1"/>
                </a:solidFill>
                <a:latin typeface="Arial" charset="0"/>
              </a:defRPr>
            </a:lvl1pPr>
            <a:lvl2pPr marL="877888" indent="-342900" eaLnBrk="0" hangingPunct="0">
              <a:defRPr>
                <a:solidFill>
                  <a:schemeClr val="tx1"/>
                </a:solidFill>
                <a:latin typeface="Arial" charset="0"/>
              </a:defRPr>
            </a:lvl2pPr>
            <a:lvl3pPr marL="1400175" indent="-342900" eaLnBrk="0" hangingPunct="0">
              <a:defRPr>
                <a:solidFill>
                  <a:schemeClr val="tx1"/>
                </a:solidFill>
                <a:latin typeface="Arial" charset="0"/>
              </a:defRPr>
            </a:lvl3pPr>
            <a:lvl4pPr marL="1922463" indent="-342900" eaLnBrk="0" hangingPunct="0">
              <a:defRPr>
                <a:solidFill>
                  <a:schemeClr val="tx1"/>
                </a:solidFill>
                <a:latin typeface="Arial" charset="0"/>
              </a:defRPr>
            </a:lvl4pPr>
            <a:lvl5pPr marL="2444750" indent="-342900" eaLnBrk="0" hangingPunct="0">
              <a:defRPr>
                <a:solidFill>
                  <a:schemeClr val="tx1"/>
                </a:solidFill>
                <a:latin typeface="Arial" charset="0"/>
              </a:defRPr>
            </a:lvl5pPr>
            <a:lvl6pPr marL="2901950" indent="-342900" eaLnBrk="0" fontAlgn="base" hangingPunct="0">
              <a:spcBef>
                <a:spcPct val="0"/>
              </a:spcBef>
              <a:spcAft>
                <a:spcPct val="0"/>
              </a:spcAft>
              <a:defRPr>
                <a:solidFill>
                  <a:schemeClr val="tx1"/>
                </a:solidFill>
                <a:latin typeface="Arial" charset="0"/>
              </a:defRPr>
            </a:lvl6pPr>
            <a:lvl7pPr marL="3359150" indent="-342900" eaLnBrk="0" fontAlgn="base" hangingPunct="0">
              <a:spcBef>
                <a:spcPct val="0"/>
              </a:spcBef>
              <a:spcAft>
                <a:spcPct val="0"/>
              </a:spcAft>
              <a:defRPr>
                <a:solidFill>
                  <a:schemeClr val="tx1"/>
                </a:solidFill>
                <a:latin typeface="Arial" charset="0"/>
              </a:defRPr>
            </a:lvl7pPr>
            <a:lvl8pPr marL="3816350" indent="-342900" eaLnBrk="0" fontAlgn="base" hangingPunct="0">
              <a:spcBef>
                <a:spcPct val="0"/>
              </a:spcBef>
              <a:spcAft>
                <a:spcPct val="0"/>
              </a:spcAft>
              <a:defRPr>
                <a:solidFill>
                  <a:schemeClr val="tx1"/>
                </a:solidFill>
                <a:latin typeface="Arial" charset="0"/>
              </a:defRPr>
            </a:lvl8pPr>
            <a:lvl9pPr marL="4273550" indent="-342900" eaLnBrk="0" fontAlgn="base" hangingPunct="0">
              <a:spcBef>
                <a:spcPct val="0"/>
              </a:spcBef>
              <a:spcAft>
                <a:spcPct val="0"/>
              </a:spcAft>
              <a:defRPr>
                <a:solidFill>
                  <a:schemeClr val="tx1"/>
                </a:solidFill>
                <a:latin typeface="Arial" charset="0"/>
              </a:defRPr>
            </a:lvl9pPr>
          </a:lstStyle>
          <a:p>
            <a:pPr algn="l" eaLnBrk="1" hangingPunct="1">
              <a:defRPr/>
            </a:pPr>
            <a:r>
              <a:rPr lang="en-US" sz="1400" b="1" dirty="0">
                <a:latin typeface="Calibri" charset="0"/>
                <a:ea typeface="Calibri" charset="0"/>
                <a:cs typeface="Calibri" charset="0"/>
              </a:rPr>
              <a:t>We are learning to:  </a:t>
            </a:r>
            <a:r>
              <a:rPr lang="en-GB" sz="1400" b="0" noProof="0" dirty="0">
                <a:latin typeface="Calibri" charset="0"/>
                <a:ea typeface="Calibri" charset="0"/>
                <a:cs typeface="Calibri" charset="0"/>
              </a:rPr>
              <a:t>Calculate the volume of a pyramid</a:t>
            </a:r>
            <a:r>
              <a:rPr lang="en-US" sz="1400" b="0" dirty="0">
                <a:latin typeface="Calibri" charset="0"/>
                <a:ea typeface="Calibri" charset="0"/>
                <a:cs typeface="Calibri" charset="0"/>
              </a:rPr>
              <a:t>.</a:t>
            </a:r>
          </a:p>
        </p:txBody>
      </p:sp>
      <p:sp>
        <p:nvSpPr>
          <p:cNvPr id="3" name="TextBox 9">
            <a:extLst>
              <a:ext uri="{FF2B5EF4-FFF2-40B4-BE49-F238E27FC236}">
                <a16:creationId xmlns:a16="http://schemas.microsoft.com/office/drawing/2014/main" id="{6B21F474-0336-AB40-BBFF-B5EB883AD2DC}"/>
              </a:ext>
            </a:extLst>
          </p:cNvPr>
          <p:cNvSpPr txBox="1">
            <a:spLocks/>
          </p:cNvSpPr>
          <p:nvPr userDrawn="1"/>
        </p:nvSpPr>
        <p:spPr bwMode="auto">
          <a:xfrm>
            <a:off x="76311" y="88335"/>
            <a:ext cx="2880000" cy="309600"/>
          </a:xfrm>
          <a:prstGeom prst="rect">
            <a:avLst/>
          </a:prstGeom>
          <a:solidFill>
            <a:schemeClr val="bg1">
              <a:lumMod val="85000"/>
            </a:schemeClr>
          </a:solidFill>
          <a:ln w="12700">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31CA1613-C89A-4644-A77A-4C72E9291592}" type="datetime2">
              <a:rPr lang="en-GB" sz="1400" b="1" smtClean="0">
                <a:latin typeface="Calibri" charset="0"/>
                <a:ea typeface="Calibri" charset="0"/>
                <a:cs typeface="Calibri" charset="0"/>
              </a:rPr>
              <a:t>Friday, 16 June 2023</a:t>
            </a:fld>
            <a:endParaRPr lang="en-US" sz="1400" b="1" dirty="0">
              <a:latin typeface="Calibri" charset="0"/>
              <a:ea typeface="Calibri" charset="0"/>
              <a:cs typeface="Calibri" charset="0"/>
            </a:endParaRPr>
          </a:p>
        </p:txBody>
      </p:sp>
      <p:sp>
        <p:nvSpPr>
          <p:cNvPr id="4" name="TextBox 3">
            <a:extLst>
              <a:ext uri="{FF2B5EF4-FFF2-40B4-BE49-F238E27FC236}">
                <a16:creationId xmlns:a16="http://schemas.microsoft.com/office/drawing/2014/main" id="{2D765288-31B0-7D46-ADA1-7D75CB44BB17}"/>
              </a:ext>
            </a:extLst>
          </p:cNvPr>
          <p:cNvSpPr txBox="1">
            <a:spLocks/>
          </p:cNvSpPr>
          <p:nvPr userDrawn="1"/>
        </p:nvSpPr>
        <p:spPr bwMode="auto">
          <a:xfrm>
            <a:off x="3059084" y="88335"/>
            <a:ext cx="6001789" cy="309600"/>
          </a:xfrm>
          <a:prstGeom prst="rect">
            <a:avLst/>
          </a:prstGeom>
          <a:solidFill>
            <a:schemeClr val="accent2">
              <a:lumMod val="60000"/>
              <a:lumOff val="40000"/>
            </a:schemeClr>
          </a:solidFill>
          <a:ln w="12700">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1400" b="1" noProof="0" dirty="0">
                <a:latin typeface="Calibri" charset="0"/>
                <a:ea typeface="Calibri" charset="0"/>
                <a:cs typeface="Calibri" charset="0"/>
              </a:rPr>
              <a:t>We are learning about: </a:t>
            </a:r>
            <a:r>
              <a:rPr lang="en-GB" sz="1400" b="0" spc="0" noProof="0" dirty="0">
                <a:latin typeface="Calibri" charset="0"/>
                <a:ea typeface="Calibri" charset="0"/>
                <a:cs typeface="Calibri" charset="0"/>
              </a:rPr>
              <a:t>The volume of a Pyramid</a:t>
            </a:r>
            <a:endParaRPr lang="en-GB" sz="1400" spc="0" noProof="0" dirty="0">
              <a:latin typeface="Calibri" charset="0"/>
              <a:ea typeface="Calibri" charset="0"/>
              <a:cs typeface="Calibri" charset="0"/>
            </a:endParaRPr>
          </a:p>
        </p:txBody>
      </p:sp>
      <p:cxnSp>
        <p:nvCxnSpPr>
          <p:cNvPr id="5" name="Straight Connector 4">
            <a:extLst>
              <a:ext uri="{FF2B5EF4-FFF2-40B4-BE49-F238E27FC236}">
                <a16:creationId xmlns:a16="http://schemas.microsoft.com/office/drawing/2014/main" id="{FA91A4BE-1372-D845-A343-3EB045B018EA}"/>
              </a:ext>
            </a:extLst>
          </p:cNvPr>
          <p:cNvCxnSpPr>
            <a:cxnSpLocks/>
          </p:cNvCxnSpPr>
          <p:nvPr userDrawn="1"/>
        </p:nvCxnSpPr>
        <p:spPr>
          <a:xfrm>
            <a:off x="0" y="891681"/>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4">
            <a:extLst>
              <a:ext uri="{FF2B5EF4-FFF2-40B4-BE49-F238E27FC236}">
                <a16:creationId xmlns:a16="http://schemas.microsoft.com/office/drawing/2014/main" id="{ECD868C6-9926-0A4B-BBFA-CAFCA5221881}"/>
              </a:ext>
            </a:extLst>
          </p:cNvPr>
          <p:cNvSpPr txBox="1">
            <a:spLocks/>
          </p:cNvSpPr>
          <p:nvPr userDrawn="1"/>
        </p:nvSpPr>
        <p:spPr bwMode="auto">
          <a:xfrm>
            <a:off x="76311" y="488434"/>
            <a:ext cx="8984564" cy="309600"/>
          </a:xfrm>
          <a:prstGeom prst="rect">
            <a:avLst/>
          </a:prstGeom>
          <a:solidFill>
            <a:schemeClr val="accent1">
              <a:lumMod val="60000"/>
              <a:lumOff val="40000"/>
            </a:schemeClr>
          </a:solidFill>
          <a:ln w="12700">
            <a:solidFill>
              <a:schemeClr val="tx1"/>
            </a:solidFill>
          </a:ln>
        </p:spPr>
        <p:txBody>
          <a:bodyPr anchor="ctr"/>
          <a:lstStyle>
            <a:lvl1pPr eaLnBrk="0" hangingPunct="0">
              <a:defRPr>
                <a:solidFill>
                  <a:schemeClr val="tx1"/>
                </a:solidFill>
                <a:latin typeface="Arial" charset="0"/>
              </a:defRPr>
            </a:lvl1pPr>
            <a:lvl2pPr marL="877888" indent="-342900" eaLnBrk="0" hangingPunct="0">
              <a:defRPr>
                <a:solidFill>
                  <a:schemeClr val="tx1"/>
                </a:solidFill>
                <a:latin typeface="Arial" charset="0"/>
              </a:defRPr>
            </a:lvl2pPr>
            <a:lvl3pPr marL="1400175" indent="-342900" eaLnBrk="0" hangingPunct="0">
              <a:defRPr>
                <a:solidFill>
                  <a:schemeClr val="tx1"/>
                </a:solidFill>
                <a:latin typeface="Arial" charset="0"/>
              </a:defRPr>
            </a:lvl3pPr>
            <a:lvl4pPr marL="1922463" indent="-342900" eaLnBrk="0" hangingPunct="0">
              <a:defRPr>
                <a:solidFill>
                  <a:schemeClr val="tx1"/>
                </a:solidFill>
                <a:latin typeface="Arial" charset="0"/>
              </a:defRPr>
            </a:lvl4pPr>
            <a:lvl5pPr marL="2444750" indent="-342900" eaLnBrk="0" hangingPunct="0">
              <a:defRPr>
                <a:solidFill>
                  <a:schemeClr val="tx1"/>
                </a:solidFill>
                <a:latin typeface="Arial" charset="0"/>
              </a:defRPr>
            </a:lvl5pPr>
            <a:lvl6pPr marL="2901950" indent="-342900" eaLnBrk="0" fontAlgn="base" hangingPunct="0">
              <a:spcBef>
                <a:spcPct val="0"/>
              </a:spcBef>
              <a:spcAft>
                <a:spcPct val="0"/>
              </a:spcAft>
              <a:defRPr>
                <a:solidFill>
                  <a:schemeClr val="tx1"/>
                </a:solidFill>
                <a:latin typeface="Arial" charset="0"/>
              </a:defRPr>
            </a:lvl6pPr>
            <a:lvl7pPr marL="3359150" indent="-342900" eaLnBrk="0" fontAlgn="base" hangingPunct="0">
              <a:spcBef>
                <a:spcPct val="0"/>
              </a:spcBef>
              <a:spcAft>
                <a:spcPct val="0"/>
              </a:spcAft>
              <a:defRPr>
                <a:solidFill>
                  <a:schemeClr val="tx1"/>
                </a:solidFill>
                <a:latin typeface="Arial" charset="0"/>
              </a:defRPr>
            </a:lvl7pPr>
            <a:lvl8pPr marL="3816350" indent="-342900" eaLnBrk="0" fontAlgn="base" hangingPunct="0">
              <a:spcBef>
                <a:spcPct val="0"/>
              </a:spcBef>
              <a:spcAft>
                <a:spcPct val="0"/>
              </a:spcAft>
              <a:defRPr>
                <a:solidFill>
                  <a:schemeClr val="tx1"/>
                </a:solidFill>
                <a:latin typeface="Arial" charset="0"/>
              </a:defRPr>
            </a:lvl8pPr>
            <a:lvl9pPr marL="4273550" indent="-342900" eaLnBrk="0" fontAlgn="base" hangingPunct="0">
              <a:spcBef>
                <a:spcPct val="0"/>
              </a:spcBef>
              <a:spcAft>
                <a:spcPct val="0"/>
              </a:spcAft>
              <a:defRPr>
                <a:solidFill>
                  <a:schemeClr val="tx1"/>
                </a:solidFill>
                <a:latin typeface="Arial" charset="0"/>
              </a:defRPr>
            </a:lvl9pPr>
          </a:lstStyle>
          <a:p>
            <a:pPr algn="l" eaLnBrk="1" hangingPunct="1">
              <a:defRPr/>
            </a:pPr>
            <a:r>
              <a:rPr lang="en-GB" sz="1400" b="1" noProof="0" dirty="0">
                <a:latin typeface="Calibri" charset="0"/>
                <a:ea typeface="Calibri" charset="0"/>
                <a:cs typeface="Calibri" charset="0"/>
              </a:rPr>
              <a:t>Key terms:</a:t>
            </a:r>
            <a:r>
              <a:rPr lang="en-GB" sz="1400" b="0" noProof="0" dirty="0">
                <a:latin typeface="Calibri" charset="0"/>
                <a:ea typeface="Calibri" charset="0"/>
                <a:cs typeface="Calibri" charset="0"/>
              </a:rPr>
              <a:t>  Apex, area,</a:t>
            </a:r>
            <a:r>
              <a:rPr lang="en-GB" sz="1400" b="0" baseline="0" noProof="0" dirty="0">
                <a:latin typeface="Calibri" charset="0"/>
                <a:ea typeface="Calibri" charset="0"/>
                <a:cs typeface="Calibri" charset="0"/>
              </a:rPr>
              <a:t> base circle, height, </a:t>
            </a:r>
            <a:r>
              <a:rPr lang="en-GB" sz="1400" b="0" noProof="0" dirty="0">
                <a:latin typeface="Calibri" charset="0"/>
                <a:ea typeface="Calibri" charset="0"/>
                <a:cs typeface="Calibri" charset="0"/>
              </a:rPr>
              <a:t>length, radius, solid, volume, width</a:t>
            </a:r>
          </a:p>
        </p:txBody>
      </p:sp>
      <p:sp>
        <p:nvSpPr>
          <p:cNvPr id="7" name="TextBox 6">
            <a:extLst>
              <a:ext uri="{FF2B5EF4-FFF2-40B4-BE49-F238E27FC236}">
                <a16:creationId xmlns:a16="http://schemas.microsoft.com/office/drawing/2014/main" id="{DEF70ACC-FC36-3A47-AAFD-F601EE139B53}"/>
              </a:ext>
            </a:extLst>
          </p:cNvPr>
          <p:cNvSpPr txBox="1"/>
          <p:nvPr userDrawn="1"/>
        </p:nvSpPr>
        <p:spPr>
          <a:xfrm>
            <a:off x="8114810" y="4583884"/>
            <a:ext cx="974947" cy="300082"/>
          </a:xfrm>
          <a:prstGeom prst="rect">
            <a:avLst/>
          </a:prstGeom>
          <a:solidFill>
            <a:schemeClr val="accent5">
              <a:lumMod val="60000"/>
              <a:lumOff val="40000"/>
            </a:schemeClr>
          </a:solidFill>
          <a:ln w="12700">
            <a:solidFill>
              <a:schemeClr val="tx1"/>
            </a:solidFill>
          </a:ln>
        </p:spPr>
        <p:txBody>
          <a:bodyPr wrap="none" rtlCol="0">
            <a:spAutoFit/>
          </a:bodyPr>
          <a:lstStyle/>
          <a:p>
            <a:pPr algn="ctr"/>
            <a:r>
              <a:rPr lang="en-GB" dirty="0"/>
              <a:t>KEY TERMS</a:t>
            </a:r>
          </a:p>
        </p:txBody>
      </p:sp>
      <p:sp>
        <p:nvSpPr>
          <p:cNvPr id="8" name="TextBox 7">
            <a:extLst>
              <a:ext uri="{FF2B5EF4-FFF2-40B4-BE49-F238E27FC236}">
                <a16:creationId xmlns:a16="http://schemas.microsoft.com/office/drawing/2014/main" id="{E949F5F1-665A-C04E-A669-71FD4AEE79EA}"/>
              </a:ext>
            </a:extLst>
          </p:cNvPr>
          <p:cNvSpPr txBox="1"/>
          <p:nvPr userDrawn="1"/>
        </p:nvSpPr>
        <p:spPr>
          <a:xfrm>
            <a:off x="8114810" y="4583884"/>
            <a:ext cx="974947" cy="300082"/>
          </a:xfrm>
          <a:prstGeom prst="rect">
            <a:avLst/>
          </a:prstGeom>
          <a:solidFill>
            <a:schemeClr val="accent2"/>
          </a:solidFill>
          <a:ln w="12700">
            <a:solidFill>
              <a:schemeClr val="tx1"/>
            </a:solidFill>
          </a:ln>
        </p:spPr>
        <p:txBody>
          <a:bodyPr wrap="none" rtlCol="0">
            <a:spAutoFit/>
          </a:bodyPr>
          <a:lstStyle/>
          <a:p>
            <a:pPr algn="ctr"/>
            <a:r>
              <a:rPr lang="en-GB" dirty="0"/>
              <a:t>KEY TERMS</a:t>
            </a:r>
          </a:p>
        </p:txBody>
      </p:sp>
      <p:sp>
        <p:nvSpPr>
          <p:cNvPr id="10" name="Rectangle 9">
            <a:extLst>
              <a:ext uri="{FF2B5EF4-FFF2-40B4-BE49-F238E27FC236}">
                <a16:creationId xmlns:a16="http://schemas.microsoft.com/office/drawing/2014/main" id="{4E63769C-FE9E-9F46-BD65-E961F9D36AE5}"/>
              </a:ext>
            </a:extLst>
          </p:cNvPr>
          <p:cNvSpPr/>
          <p:nvPr userDrawn="1"/>
        </p:nvSpPr>
        <p:spPr>
          <a:xfrm>
            <a:off x="-2683" y="4516221"/>
            <a:ext cx="9146683" cy="646331"/>
          </a:xfrm>
          <a:prstGeom prst="rect">
            <a:avLst/>
          </a:prstGeom>
        </p:spPr>
        <p:txBody>
          <a:bodyPr wrap="square" anchor="b">
            <a:spAutoFit/>
          </a:bodyPr>
          <a:lstStyle/>
          <a:p>
            <a:pPr marL="138110" indent="-138110">
              <a:buFont typeface="Arial" panose="020B0604020202020204" pitchFamily="34" charset="0"/>
              <a:buChar char="•"/>
            </a:pPr>
            <a:r>
              <a:rPr lang="en-GB" sz="1200" dirty="0">
                <a:solidFill>
                  <a:schemeClr val="bg1">
                    <a:lumMod val="50000"/>
                  </a:schemeClr>
                </a:solidFill>
                <a:latin typeface="Calibri" charset="0"/>
                <a:ea typeface="Calibri" charset="0"/>
                <a:cs typeface="Calibri" charset="0"/>
              </a:rPr>
              <a:t>Developing learners will be able to calculate the volume of a pyramid.</a:t>
            </a:r>
          </a:p>
          <a:p>
            <a:pPr marL="138110" indent="-138110">
              <a:buFont typeface="Arial" panose="020B0604020202020204" pitchFamily="34" charset="0"/>
              <a:buChar char="•"/>
            </a:pPr>
            <a:r>
              <a:rPr lang="en-GB" sz="1200" dirty="0">
                <a:solidFill>
                  <a:schemeClr val="bg1">
                    <a:lumMod val="50000"/>
                  </a:schemeClr>
                </a:solidFill>
                <a:latin typeface="Calibri" charset="0"/>
                <a:ea typeface="Calibri" charset="0"/>
                <a:cs typeface="Calibri" charset="0"/>
              </a:rPr>
              <a:t>Secure learners will be able to find a missing length in a pyramid given its volume.</a:t>
            </a:r>
          </a:p>
          <a:p>
            <a:pPr marL="138110" indent="-138110">
              <a:buFont typeface="Arial" panose="020B0604020202020204" pitchFamily="34" charset="0"/>
              <a:buChar char="•"/>
            </a:pPr>
            <a:r>
              <a:rPr lang="en-GB" sz="1200" dirty="0">
                <a:solidFill>
                  <a:schemeClr val="bg1">
                    <a:lumMod val="50000"/>
                  </a:schemeClr>
                </a:solidFill>
                <a:latin typeface="Calibri" charset="0"/>
                <a:ea typeface="Calibri" charset="0"/>
                <a:cs typeface="Calibri" charset="0"/>
              </a:rPr>
              <a:t>Excelling learners will be able to solve unfamiliar problems using their knowledge of calculating the volume of a pyramid.</a:t>
            </a:r>
          </a:p>
        </p:txBody>
      </p:sp>
      <p:cxnSp>
        <p:nvCxnSpPr>
          <p:cNvPr id="13" name="Straight Connector 12">
            <a:extLst>
              <a:ext uri="{FF2B5EF4-FFF2-40B4-BE49-F238E27FC236}">
                <a16:creationId xmlns:a16="http://schemas.microsoft.com/office/drawing/2014/main" id="{F8755F17-9300-5B4E-9FB7-AA7507610099}"/>
              </a:ext>
            </a:extLst>
          </p:cNvPr>
          <p:cNvCxnSpPr>
            <a:cxnSpLocks/>
          </p:cNvCxnSpPr>
          <p:nvPr userDrawn="1"/>
        </p:nvCxnSpPr>
        <p:spPr>
          <a:xfrm>
            <a:off x="0" y="4507299"/>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872915"/>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88" r:id="rId3"/>
  </p:sldLayoutIdLs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9" presetClass="exit" presetSubtype="0" fill="hold" grpId="1" nodeType="with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P spid="8" grpId="11" animBg="1"/>
      <p:bldP spid="8" grpId="12" animBg="1"/>
      <p:bldP spid="8" grpId="13" animBg="1"/>
      <p:bldP spid="8" grpId="14" animBg="1"/>
      <p:bldP spid="8" grpId="15" animBg="1"/>
      <p:bldP spid="8" grpId="16" animBg="1"/>
      <p:bldP spid="8" grpId="17" animBg="1"/>
      <p:bldP spid="8" grpId="18" animBg="1"/>
      <p:bldP spid="8" grpId="19" animBg="1"/>
      <p:bldP spid="8" grpId="20" animBg="1"/>
      <p:bldP spid="8" grpId="21" animBg="1"/>
    </p:bld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10.png"/><Relationship Id="rId4" Type="http://schemas.openxmlformats.org/officeDocument/2006/relationships/image" Target="../media/image4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16.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2.emf"/><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39.emf"/><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0.png"/><Relationship Id="rId3" Type="http://schemas.openxmlformats.org/officeDocument/2006/relationships/image" Target="../media/image47.png"/><Relationship Id="rId7" Type="http://schemas.openxmlformats.org/officeDocument/2006/relationships/image" Target="../media/image18.png"/><Relationship Id="rId12" Type="http://schemas.openxmlformats.org/officeDocument/2006/relationships/image" Target="../media/image55.png"/><Relationship Id="rId17" Type="http://schemas.openxmlformats.org/officeDocument/2006/relationships/image" Target="../media/image59.png"/><Relationship Id="rId2" Type="http://schemas.openxmlformats.org/officeDocument/2006/relationships/notesSlide" Target="../notesSlides/notesSlide7.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17.png"/><Relationship Id="rId10" Type="http://schemas.openxmlformats.org/officeDocument/2006/relationships/image" Target="../media/image53.png"/><Relationship Id="rId19" Type="http://schemas.openxmlformats.org/officeDocument/2006/relationships/image" Target="../media/image61.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emf"/><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image" Target="../media/image39.emf"/><Relationship Id="rId4" Type="http://schemas.openxmlformats.org/officeDocument/2006/relationships/image" Target="../media/image64.png"/><Relationship Id="rId9" Type="http://schemas.openxmlformats.org/officeDocument/2006/relationships/image" Target="../media/image67.png"/><Relationship Id="rId1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FF30E-AD00-660C-D921-6B57712AF7C9}"/>
              </a:ext>
            </a:extLst>
          </p:cNvPr>
          <p:cNvPicPr>
            <a:picLocks noChangeAspect="1"/>
          </p:cNvPicPr>
          <p:nvPr/>
        </p:nvPicPr>
        <p:blipFill>
          <a:blip r:embed="rId3"/>
          <a:stretch>
            <a:fillRect/>
          </a:stretch>
        </p:blipFill>
        <p:spPr>
          <a:xfrm>
            <a:off x="2659625" y="3907122"/>
            <a:ext cx="3824750" cy="1063515"/>
          </a:xfrm>
          <a:prstGeom prst="rect">
            <a:avLst/>
          </a:prstGeom>
        </p:spPr>
      </p:pic>
      <p:pic>
        <p:nvPicPr>
          <p:cNvPr id="5" name="Picture 4">
            <a:extLst>
              <a:ext uri="{FF2B5EF4-FFF2-40B4-BE49-F238E27FC236}">
                <a16:creationId xmlns:a16="http://schemas.microsoft.com/office/drawing/2014/main" id="{A2DC5BD3-2FDB-975A-DCB5-4358730687B0}"/>
              </a:ext>
            </a:extLst>
          </p:cNvPr>
          <p:cNvPicPr>
            <a:picLocks noChangeAspect="1"/>
          </p:cNvPicPr>
          <p:nvPr/>
        </p:nvPicPr>
        <p:blipFill>
          <a:blip r:embed="rId4"/>
          <a:stretch>
            <a:fillRect/>
          </a:stretch>
        </p:blipFill>
        <p:spPr>
          <a:xfrm>
            <a:off x="6221778" y="1046088"/>
            <a:ext cx="2278278" cy="2133625"/>
          </a:xfrm>
          <a:prstGeom prst="rect">
            <a:avLst/>
          </a:prstGeom>
        </p:spPr>
      </p:pic>
      <p:pic>
        <p:nvPicPr>
          <p:cNvPr id="7" name="Picture 6">
            <a:extLst>
              <a:ext uri="{FF2B5EF4-FFF2-40B4-BE49-F238E27FC236}">
                <a16:creationId xmlns:a16="http://schemas.microsoft.com/office/drawing/2014/main" id="{E232B723-8356-5BA9-857E-44B2DC09568A}"/>
              </a:ext>
            </a:extLst>
          </p:cNvPr>
          <p:cNvPicPr>
            <a:picLocks noChangeAspect="1"/>
          </p:cNvPicPr>
          <p:nvPr/>
        </p:nvPicPr>
        <p:blipFill>
          <a:blip r:embed="rId5"/>
          <a:stretch>
            <a:fillRect/>
          </a:stretch>
        </p:blipFill>
        <p:spPr>
          <a:xfrm>
            <a:off x="1790312" y="1785828"/>
            <a:ext cx="5563376" cy="1571844"/>
          </a:xfrm>
          <a:prstGeom prst="rect">
            <a:avLst/>
          </a:prstGeom>
        </p:spPr>
      </p:pic>
    </p:spTree>
    <p:extLst>
      <p:ext uri="{BB962C8B-B14F-4D97-AF65-F5344CB8AC3E}">
        <p14:creationId xmlns:p14="http://schemas.microsoft.com/office/powerpoint/2010/main" val="213953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DAC9B4-1E52-68F8-4DED-EC69BA3B7ED5}"/>
              </a:ext>
            </a:extLst>
          </p:cNvPr>
          <p:cNvPicPr>
            <a:picLocks noChangeAspect="1"/>
          </p:cNvPicPr>
          <p:nvPr/>
        </p:nvPicPr>
        <p:blipFill>
          <a:blip r:embed="rId2"/>
          <a:stretch>
            <a:fillRect/>
          </a:stretch>
        </p:blipFill>
        <p:spPr>
          <a:xfrm>
            <a:off x="128937" y="1235389"/>
            <a:ext cx="8875824" cy="2538121"/>
          </a:xfrm>
          <a:prstGeom prst="rect">
            <a:avLst/>
          </a:prstGeom>
        </p:spPr>
      </p:pic>
    </p:spTree>
    <p:extLst>
      <p:ext uri="{BB962C8B-B14F-4D97-AF65-F5344CB8AC3E}">
        <p14:creationId xmlns:p14="http://schemas.microsoft.com/office/powerpoint/2010/main" val="282667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65D392-F73E-7346-A8A4-6A3239EBF383}"/>
              </a:ext>
            </a:extLst>
          </p:cNvPr>
          <p:cNvSpPr txBox="1"/>
          <p:nvPr/>
        </p:nvSpPr>
        <p:spPr>
          <a:xfrm>
            <a:off x="915824" y="1078078"/>
            <a:ext cx="2740353" cy="615553"/>
          </a:xfrm>
          <a:prstGeom prst="rect">
            <a:avLst/>
          </a:prstGeom>
          <a:noFill/>
        </p:spPr>
        <p:txBody>
          <a:bodyPr wrap="square" lIns="36000" tIns="0" rIns="0" bIns="0" rtlCol="0">
            <a:spAutoFit/>
          </a:bodyPr>
          <a:lstStyle/>
          <a:p>
            <a:pPr algn="ctr">
              <a:defRPr/>
            </a:pPr>
            <a:r>
              <a:rPr lang="en-GB" altLang="en-US" sz="2000" dirty="0"/>
              <a:t>Recall the formula for the </a:t>
            </a:r>
            <a:r>
              <a:rPr lang="en-GB" altLang="en-US" sz="2000" b="1" dirty="0"/>
              <a:t>area of a triangle</a:t>
            </a:r>
            <a:r>
              <a:rPr lang="en-GB" altLang="en-US" sz="2000" dirty="0"/>
              <a:t>.</a:t>
            </a:r>
          </a:p>
        </p:txBody>
      </p:sp>
      <p:cxnSp>
        <p:nvCxnSpPr>
          <p:cNvPr id="7" name="Straight Connector 6">
            <a:extLst>
              <a:ext uri="{FF2B5EF4-FFF2-40B4-BE49-F238E27FC236}">
                <a16:creationId xmlns:a16="http://schemas.microsoft.com/office/drawing/2014/main" id="{E958C6B4-897E-C347-8CAD-D11A3B1A9F2E}"/>
              </a:ext>
            </a:extLst>
          </p:cNvPr>
          <p:cNvCxnSpPr>
            <a:cxnSpLocks/>
          </p:cNvCxnSpPr>
          <p:nvPr/>
        </p:nvCxnSpPr>
        <p:spPr>
          <a:xfrm flipV="1">
            <a:off x="4572000" y="890337"/>
            <a:ext cx="0" cy="3615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6D7E265-EDC6-654C-9877-EA9FD6B2B1CC}"/>
                  </a:ext>
                </a:extLst>
              </p:cNvPr>
              <p:cNvSpPr txBox="1"/>
              <p:nvPr/>
            </p:nvSpPr>
            <p:spPr>
              <a:xfrm>
                <a:off x="249732" y="3642779"/>
                <a:ext cx="4067238" cy="307777"/>
              </a:xfrm>
              <a:prstGeom prst="rect">
                <a:avLst/>
              </a:prstGeom>
              <a:solidFill>
                <a:schemeClr val="accent3"/>
              </a:solidFill>
            </p:spPr>
            <p:txBody>
              <a:bodyPr wrap="square" lIns="0" tIns="0" rIns="0" bIns="0" rtlCol="0">
                <a:spAutoFit/>
              </a:bodyPr>
              <a:lstStyle/>
              <a:p>
                <a:pPr algn="ctr">
                  <a:defRPr/>
                </a:pPr>
                <a:r>
                  <a:rPr lang="en-GB" altLang="en-US" sz="2000" b="1" dirty="0"/>
                  <a:t>Area of triangle </a:t>
                </a:r>
                <a14:m>
                  <m:oMath xmlns:m="http://schemas.openxmlformats.org/officeDocument/2006/math">
                    <m:r>
                      <a:rPr lang="en-GB" altLang="en-US" sz="2000" b="1" i="1" smtClean="0">
                        <a:latin typeface="Cambria Math" panose="02040503050406030204" pitchFamily="18" charset="0"/>
                      </a:rPr>
                      <m:t>=</m:t>
                    </m:r>
                  </m:oMath>
                </a14:m>
                <a:r>
                  <a:rPr lang="en-GB" altLang="en-US" sz="2000" b="1" dirty="0"/>
                  <a:t> ½ </a:t>
                </a:r>
                <a14:m>
                  <m:oMath xmlns:m="http://schemas.openxmlformats.org/officeDocument/2006/math">
                    <m:r>
                      <a:rPr lang="en-GB" altLang="en-US" sz="2000" b="1" i="1" smtClean="0">
                        <a:latin typeface="Cambria Math" panose="02040503050406030204" pitchFamily="18" charset="0"/>
                      </a:rPr>
                      <m:t>×</m:t>
                    </m:r>
                  </m:oMath>
                </a14:m>
                <a:r>
                  <a:rPr lang="en-GB" altLang="en-US" sz="2000" b="1" dirty="0"/>
                  <a:t> base </a:t>
                </a:r>
                <a14:m>
                  <m:oMath xmlns:m="http://schemas.openxmlformats.org/officeDocument/2006/math">
                    <m:r>
                      <a:rPr lang="en-GB" altLang="en-US" sz="2000" b="1" i="1" smtClean="0">
                        <a:latin typeface="Cambria Math" panose="02040503050406030204" pitchFamily="18" charset="0"/>
                      </a:rPr>
                      <m:t>×</m:t>
                    </m:r>
                  </m:oMath>
                </a14:m>
                <a:r>
                  <a:rPr lang="en-GB" altLang="en-US" sz="2000" b="1" dirty="0"/>
                  <a:t> height</a:t>
                </a:r>
              </a:p>
            </p:txBody>
          </p:sp>
        </mc:Choice>
        <mc:Fallback xmlns="">
          <p:sp>
            <p:nvSpPr>
              <p:cNvPr id="19" name="TextBox 18">
                <a:extLst>
                  <a:ext uri="{FF2B5EF4-FFF2-40B4-BE49-F238E27FC236}">
                    <a16:creationId xmlns:a16="http://schemas.microsoft.com/office/drawing/2014/main" id="{06D7E265-EDC6-654C-9877-EA9FD6B2B1CC}"/>
                  </a:ext>
                </a:extLst>
              </p:cNvPr>
              <p:cNvSpPr txBox="1">
                <a:spLocks noRot="1" noChangeAspect="1" noMove="1" noResize="1" noEditPoints="1" noAdjustHandles="1" noChangeArrowheads="1" noChangeShapeType="1" noTextEdit="1"/>
              </p:cNvSpPr>
              <p:nvPr/>
            </p:nvSpPr>
            <p:spPr>
              <a:xfrm>
                <a:off x="249732" y="3642779"/>
                <a:ext cx="4067238" cy="307777"/>
              </a:xfrm>
              <a:prstGeom prst="rect">
                <a:avLst/>
              </a:prstGeom>
              <a:blipFill>
                <a:blip r:embed="rId3"/>
                <a:stretch>
                  <a:fillRect l="-1558" t="-24000" r="-1246" b="-48000"/>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09ACBAEE-0480-B343-9158-340D1DB76133}"/>
              </a:ext>
            </a:extLst>
          </p:cNvPr>
          <p:cNvSpPr/>
          <p:nvPr/>
        </p:nvSpPr>
        <p:spPr>
          <a:xfrm>
            <a:off x="2283351" y="3657434"/>
            <a:ext cx="223629" cy="278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01B27608-443E-5F40-8068-293301E293EF}"/>
              </a:ext>
            </a:extLst>
          </p:cNvPr>
          <p:cNvSpPr txBox="1"/>
          <p:nvPr/>
        </p:nvSpPr>
        <p:spPr>
          <a:xfrm>
            <a:off x="5200086" y="1012775"/>
            <a:ext cx="3315827" cy="923330"/>
          </a:xfrm>
          <a:prstGeom prst="rect">
            <a:avLst/>
          </a:prstGeom>
          <a:noFill/>
        </p:spPr>
        <p:txBody>
          <a:bodyPr wrap="square" lIns="36000" tIns="0" rIns="0" bIns="0" rtlCol="0">
            <a:spAutoFit/>
          </a:bodyPr>
          <a:lstStyle/>
          <a:p>
            <a:pPr algn="ctr">
              <a:defRPr/>
            </a:pPr>
            <a:r>
              <a:rPr lang="en-GB" altLang="en-US" sz="2000" dirty="0"/>
              <a:t>Imagine that we ‘transfer’ the formula into 3D to find the</a:t>
            </a:r>
            <a:br>
              <a:rPr lang="en-GB" altLang="en-US" sz="2000" dirty="0"/>
            </a:br>
            <a:r>
              <a:rPr lang="en-GB" altLang="en-US" sz="2000" b="1" dirty="0"/>
              <a:t>volume of a pyramid</a:t>
            </a:r>
            <a:r>
              <a:rPr lang="en-GB" altLang="en-US" sz="2000" dirty="0"/>
              <a:t>.</a:t>
            </a:r>
            <a:endParaRPr lang="en-GB" altLang="en-US" sz="2000" b="1" dirty="0"/>
          </a:p>
        </p:txBody>
      </p:sp>
      <p:grpSp>
        <p:nvGrpSpPr>
          <p:cNvPr id="13" name="Group 12">
            <a:extLst>
              <a:ext uri="{FF2B5EF4-FFF2-40B4-BE49-F238E27FC236}">
                <a16:creationId xmlns:a16="http://schemas.microsoft.com/office/drawing/2014/main" id="{D28E51EA-3F67-1747-9172-0EDE54A692AD}"/>
              </a:ext>
            </a:extLst>
          </p:cNvPr>
          <p:cNvGrpSpPr/>
          <p:nvPr/>
        </p:nvGrpSpPr>
        <p:grpSpPr>
          <a:xfrm>
            <a:off x="1326928" y="1843944"/>
            <a:ext cx="1718422" cy="1708041"/>
            <a:chOff x="1326928" y="1868059"/>
            <a:chExt cx="1718422" cy="1708041"/>
          </a:xfrm>
        </p:grpSpPr>
        <p:grpSp>
          <p:nvGrpSpPr>
            <p:cNvPr id="9" name="Group 8">
              <a:extLst>
                <a:ext uri="{FF2B5EF4-FFF2-40B4-BE49-F238E27FC236}">
                  <a16:creationId xmlns:a16="http://schemas.microsoft.com/office/drawing/2014/main" id="{29B6E6AA-4046-C442-90AE-AF7BEBF7E1EC}"/>
                </a:ext>
              </a:extLst>
            </p:cNvPr>
            <p:cNvGrpSpPr/>
            <p:nvPr/>
          </p:nvGrpSpPr>
          <p:grpSpPr>
            <a:xfrm>
              <a:off x="1528454" y="1868059"/>
              <a:ext cx="1516896" cy="1407381"/>
              <a:chOff x="1528454" y="2035534"/>
              <a:chExt cx="1516896" cy="1407381"/>
            </a:xfrm>
          </p:grpSpPr>
          <p:sp>
            <p:nvSpPr>
              <p:cNvPr id="2" name="Triangle 1">
                <a:extLst>
                  <a:ext uri="{FF2B5EF4-FFF2-40B4-BE49-F238E27FC236}">
                    <a16:creationId xmlns:a16="http://schemas.microsoft.com/office/drawing/2014/main" id="{9435D63F-5662-0645-BD7A-9E5F2FEF12FB}"/>
                  </a:ext>
                </a:extLst>
              </p:cNvPr>
              <p:cNvSpPr/>
              <p:nvPr/>
            </p:nvSpPr>
            <p:spPr>
              <a:xfrm>
                <a:off x="1630017" y="2035534"/>
                <a:ext cx="1415333" cy="1407381"/>
              </a:xfrm>
              <a:prstGeom prst="triangle">
                <a:avLst>
                  <a:gd name="adj" fmla="val 33146"/>
                </a:avLst>
              </a:prstGeom>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cxnSp>
            <p:nvCxnSpPr>
              <p:cNvPr id="8" name="Straight Arrow Connector 7">
                <a:extLst>
                  <a:ext uri="{FF2B5EF4-FFF2-40B4-BE49-F238E27FC236}">
                    <a16:creationId xmlns:a16="http://schemas.microsoft.com/office/drawing/2014/main" id="{8E56B73B-EA37-DB41-A49D-571FAD9A62D7}"/>
                  </a:ext>
                </a:extLst>
              </p:cNvPr>
              <p:cNvCxnSpPr>
                <a:cxnSpLocks/>
              </p:cNvCxnSpPr>
              <p:nvPr/>
            </p:nvCxnSpPr>
            <p:spPr>
              <a:xfrm>
                <a:off x="1528454" y="2035534"/>
                <a:ext cx="0" cy="1407381"/>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D38EDD9-667E-6746-903A-327C81D7B424}"/>
                    </a:ext>
                  </a:extLst>
                </p:cNvPr>
                <p:cNvSpPr txBox="1"/>
                <p:nvPr/>
              </p:nvSpPr>
              <p:spPr>
                <a:xfrm>
                  <a:off x="1326928" y="2421419"/>
                  <a:ext cx="199927" cy="300660"/>
                </a:xfrm>
                <a:prstGeom prst="rect">
                  <a:avLst/>
                </a:prstGeom>
                <a:noFill/>
              </p:spPr>
              <p:txBody>
                <a:bodyPr wrap="none" lIns="0" tIns="0" rIns="0" bIns="0" rtlCol="0" anchor="ctr" anchorCtr="0">
                  <a:spAutoFit/>
                </a:bodyPr>
                <a:lstStyle/>
                <a:p>
                  <a:pPr algn="ctr"/>
                  <a14:m>
                    <m:oMath xmlns:m="http://schemas.openxmlformats.org/officeDocument/2006/math">
                      <m:r>
                        <a:rPr lang="en-GB" sz="2000" i="1" dirty="0" smtClean="0">
                          <a:latin typeface="Cambria Math" panose="02040503050406030204" pitchFamily="18" charset="0"/>
                        </a:rPr>
                        <m:t>h</m:t>
                      </m:r>
                    </m:oMath>
                  </a14:m>
                  <a:r>
                    <a:rPr lang="en-GB" sz="1800" dirty="0"/>
                    <a:t> </a:t>
                  </a:r>
                </a:p>
              </p:txBody>
            </p:sp>
          </mc:Choice>
          <mc:Fallback xmlns="">
            <p:sp>
              <p:nvSpPr>
                <p:cNvPr id="10" name="TextBox 9">
                  <a:extLst>
                    <a:ext uri="{FF2B5EF4-FFF2-40B4-BE49-F238E27FC236}">
                      <a16:creationId xmlns:a16="http://schemas.microsoft.com/office/drawing/2014/main" id="{CD38EDD9-667E-6746-903A-327C81D7B424}"/>
                    </a:ext>
                  </a:extLst>
                </p:cNvPr>
                <p:cNvSpPr txBox="1">
                  <a:spLocks noRot="1" noChangeAspect="1" noMove="1" noResize="1" noEditPoints="1" noAdjustHandles="1" noChangeArrowheads="1" noChangeShapeType="1" noTextEdit="1"/>
                </p:cNvSpPr>
                <p:nvPr/>
              </p:nvSpPr>
              <p:spPr>
                <a:xfrm>
                  <a:off x="1326928" y="2421419"/>
                  <a:ext cx="199927" cy="300660"/>
                </a:xfrm>
                <a:prstGeom prst="rect">
                  <a:avLst/>
                </a:prstGeom>
                <a:blipFill>
                  <a:blip r:embed="rId4"/>
                  <a:stretch>
                    <a:fillRect l="-35294" r="-1176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F1AAA29-34DB-A045-B599-AF23698D6CB2}"/>
                    </a:ext>
                  </a:extLst>
                </p:cNvPr>
                <p:cNvSpPr txBox="1"/>
                <p:nvPr/>
              </p:nvSpPr>
              <p:spPr>
                <a:xfrm>
                  <a:off x="2186037" y="3275440"/>
                  <a:ext cx="199927" cy="300660"/>
                </a:xfrm>
                <a:prstGeom prst="rect">
                  <a:avLst/>
                </a:prstGeom>
                <a:noFill/>
              </p:spPr>
              <p:txBody>
                <a:bodyPr wrap="none" lIns="0" tIns="0" rIns="0" bIns="0" rtlCol="0" anchor="ctr" anchorCtr="0">
                  <a:spAutoFit/>
                </a:bodyPr>
                <a:lstStyle/>
                <a:p>
                  <a:pPr algn="ctr"/>
                  <a14:m>
                    <m:oMath xmlns:m="http://schemas.openxmlformats.org/officeDocument/2006/math">
                      <m:r>
                        <a:rPr lang="en-GB" sz="2000" b="0" i="1" dirty="0" smtClean="0">
                          <a:latin typeface="Cambria Math" panose="02040503050406030204" pitchFamily="18" charset="0"/>
                        </a:rPr>
                        <m:t>𝑏</m:t>
                      </m:r>
                    </m:oMath>
                  </a14:m>
                  <a:r>
                    <a:rPr lang="en-GB" sz="1800" dirty="0"/>
                    <a:t> </a:t>
                  </a:r>
                </a:p>
              </p:txBody>
            </p:sp>
          </mc:Choice>
          <mc:Fallback xmlns="">
            <p:sp>
              <p:nvSpPr>
                <p:cNvPr id="68" name="TextBox 67">
                  <a:extLst>
                    <a:ext uri="{FF2B5EF4-FFF2-40B4-BE49-F238E27FC236}">
                      <a16:creationId xmlns:a16="http://schemas.microsoft.com/office/drawing/2014/main" id="{5F1AAA29-34DB-A045-B599-AF23698D6CB2}"/>
                    </a:ext>
                  </a:extLst>
                </p:cNvPr>
                <p:cNvSpPr txBox="1">
                  <a:spLocks noRot="1" noChangeAspect="1" noMove="1" noResize="1" noEditPoints="1" noAdjustHandles="1" noChangeArrowheads="1" noChangeShapeType="1" noTextEdit="1"/>
                </p:cNvSpPr>
                <p:nvPr/>
              </p:nvSpPr>
              <p:spPr>
                <a:xfrm>
                  <a:off x="2186037" y="3275440"/>
                  <a:ext cx="199927" cy="300660"/>
                </a:xfrm>
                <a:prstGeom prst="rect">
                  <a:avLst/>
                </a:prstGeom>
                <a:blipFill>
                  <a:blip r:embed="rId5"/>
                  <a:stretch>
                    <a:fillRect l="-35294" r="-11765" b="-8000"/>
                  </a:stretch>
                </a:blipFill>
              </p:spPr>
              <p:txBody>
                <a:bodyPr/>
                <a:lstStyle/>
                <a:p>
                  <a:r>
                    <a:rPr lang="en-GB">
                      <a:noFill/>
                    </a:rPr>
                    <a:t> </a:t>
                  </a:r>
                </a:p>
              </p:txBody>
            </p:sp>
          </mc:Fallback>
        </mc:AlternateContent>
      </p:grpSp>
      <p:pic>
        <p:nvPicPr>
          <p:cNvPr id="22" name="Picture 21">
            <a:extLst>
              <a:ext uri="{FF2B5EF4-FFF2-40B4-BE49-F238E27FC236}">
                <a16:creationId xmlns:a16="http://schemas.microsoft.com/office/drawing/2014/main" id="{2B04EDEF-1D00-7F46-AB3D-95392338EC13}"/>
              </a:ext>
            </a:extLst>
          </p:cNvPr>
          <p:cNvPicPr>
            <a:picLocks noChangeAspect="1"/>
          </p:cNvPicPr>
          <p:nvPr/>
        </p:nvPicPr>
        <p:blipFill>
          <a:blip r:embed="rId6"/>
          <a:stretch>
            <a:fillRect/>
          </a:stretch>
        </p:blipFill>
        <p:spPr>
          <a:xfrm>
            <a:off x="5801314" y="1970016"/>
            <a:ext cx="2113368" cy="1742740"/>
          </a:xfrm>
          <a:prstGeom prst="rect">
            <a:avLst/>
          </a:prstGeom>
        </p:spPr>
      </p:pic>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143AA6F-4D58-D648-A48C-95F7A2149A9E}"/>
                  </a:ext>
                </a:extLst>
              </p:cNvPr>
              <p:cNvSpPr txBox="1"/>
              <p:nvPr/>
            </p:nvSpPr>
            <p:spPr>
              <a:xfrm>
                <a:off x="4674831" y="3760956"/>
                <a:ext cx="4397614" cy="276999"/>
              </a:xfrm>
              <a:prstGeom prst="rect">
                <a:avLst/>
              </a:prstGeom>
              <a:solidFill>
                <a:schemeClr val="accent3"/>
              </a:solidFill>
            </p:spPr>
            <p:txBody>
              <a:bodyPr wrap="square" lIns="0" tIns="0" rIns="0" bIns="0" rtlCol="0">
                <a:spAutoFit/>
              </a:bodyPr>
              <a:lstStyle/>
              <a:p>
                <a:pPr algn="ctr">
                  <a:defRPr/>
                </a:pPr>
                <a:r>
                  <a:rPr lang="en-GB" altLang="en-US" sz="1800" b="1" dirty="0"/>
                  <a:t>Volume of Pyramid </a:t>
                </a:r>
                <a14:m>
                  <m:oMath xmlns:m="http://schemas.openxmlformats.org/officeDocument/2006/math">
                    <m:r>
                      <a:rPr lang="en-GB" altLang="en-US" sz="1800" b="1" i="1" smtClean="0">
                        <a:latin typeface="Cambria Math" panose="02040503050406030204" pitchFamily="18" charset="0"/>
                      </a:rPr>
                      <m:t>=</m:t>
                    </m:r>
                  </m:oMath>
                </a14:m>
                <a:r>
                  <a:rPr lang="en-GB" altLang="en-US" sz="1800" b="1" dirty="0"/>
                  <a:t> </a:t>
                </a:r>
                <a:r>
                  <a:rPr lang="en-GB" sz="1800" b="1" dirty="0"/>
                  <a:t>⅓</a:t>
                </a:r>
                <a:r>
                  <a:rPr lang="en-GB" altLang="en-US" sz="1800" b="1" dirty="0"/>
                  <a:t> </a:t>
                </a:r>
                <a14:m>
                  <m:oMath xmlns:m="http://schemas.openxmlformats.org/officeDocument/2006/math">
                    <m:r>
                      <a:rPr lang="en-GB" altLang="en-US" sz="1800" b="1" i="1" smtClean="0">
                        <a:latin typeface="Cambria Math" panose="02040503050406030204" pitchFamily="18" charset="0"/>
                      </a:rPr>
                      <m:t>×</m:t>
                    </m:r>
                  </m:oMath>
                </a14:m>
                <a:r>
                  <a:rPr lang="en-GB" altLang="en-US" sz="1800" b="1" dirty="0"/>
                  <a:t> base area </a:t>
                </a:r>
                <a14:m>
                  <m:oMath xmlns:m="http://schemas.openxmlformats.org/officeDocument/2006/math">
                    <m:r>
                      <a:rPr lang="en-GB" altLang="en-US" sz="1800" b="1" i="1" smtClean="0">
                        <a:latin typeface="Cambria Math" panose="02040503050406030204" pitchFamily="18" charset="0"/>
                      </a:rPr>
                      <m:t>×</m:t>
                    </m:r>
                  </m:oMath>
                </a14:m>
                <a:r>
                  <a:rPr lang="en-GB" altLang="en-US" sz="1800" b="1" dirty="0"/>
                  <a:t> height</a:t>
                </a:r>
              </a:p>
            </p:txBody>
          </p:sp>
        </mc:Choice>
        <mc:Fallback xmlns="">
          <p:sp>
            <p:nvSpPr>
              <p:cNvPr id="69" name="TextBox 68">
                <a:extLst>
                  <a:ext uri="{FF2B5EF4-FFF2-40B4-BE49-F238E27FC236}">
                    <a16:creationId xmlns:a16="http://schemas.microsoft.com/office/drawing/2014/main" id="{5143AA6F-4D58-D648-A48C-95F7A2149A9E}"/>
                  </a:ext>
                </a:extLst>
              </p:cNvPr>
              <p:cNvSpPr txBox="1">
                <a:spLocks noRot="1" noChangeAspect="1" noMove="1" noResize="1" noEditPoints="1" noAdjustHandles="1" noChangeArrowheads="1" noChangeShapeType="1" noTextEdit="1"/>
              </p:cNvSpPr>
              <p:nvPr/>
            </p:nvSpPr>
            <p:spPr>
              <a:xfrm>
                <a:off x="4674831" y="3760956"/>
                <a:ext cx="4397614" cy="276999"/>
              </a:xfrm>
              <a:prstGeom prst="rect">
                <a:avLst/>
              </a:prstGeom>
              <a:blipFill>
                <a:blip r:embed="rId7"/>
                <a:stretch>
                  <a:fillRect l="-2017" t="-21739" r="-2017" b="-47826"/>
                </a:stretch>
              </a:blipFill>
            </p:spPr>
            <p:txBody>
              <a:bodyPr/>
              <a:lstStyle/>
              <a:p>
                <a:r>
                  <a:rPr lang="en-GB">
                    <a:noFill/>
                  </a:rPr>
                  <a:t> </a:t>
                </a:r>
              </a:p>
            </p:txBody>
          </p:sp>
        </mc:Fallback>
      </mc:AlternateContent>
      <p:sp>
        <p:nvSpPr>
          <p:cNvPr id="70" name="Rectangle 69">
            <a:extLst>
              <a:ext uri="{FF2B5EF4-FFF2-40B4-BE49-F238E27FC236}">
                <a16:creationId xmlns:a16="http://schemas.microsoft.com/office/drawing/2014/main" id="{BC1D6276-98E4-E345-AD5F-8CAEA380EFDE}"/>
              </a:ext>
            </a:extLst>
          </p:cNvPr>
          <p:cNvSpPr/>
          <p:nvPr/>
        </p:nvSpPr>
        <p:spPr>
          <a:xfrm>
            <a:off x="6783860" y="3772879"/>
            <a:ext cx="222933" cy="25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BC02AE85-E7BF-4146-A404-FEA8C7B230D8}"/>
              </a:ext>
            </a:extLst>
          </p:cNvPr>
          <p:cNvSpPr/>
          <p:nvPr/>
        </p:nvSpPr>
        <p:spPr>
          <a:xfrm>
            <a:off x="2534811" y="3657434"/>
            <a:ext cx="734169" cy="278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B7CFEAC1-C2C2-FD45-BCF6-C7E46123C0A7}"/>
              </a:ext>
            </a:extLst>
          </p:cNvPr>
          <p:cNvSpPr/>
          <p:nvPr/>
        </p:nvSpPr>
        <p:spPr>
          <a:xfrm>
            <a:off x="3319671" y="3657434"/>
            <a:ext cx="932289" cy="278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FF876137-76E6-D14E-AE5E-3A6D40851684}"/>
              </a:ext>
            </a:extLst>
          </p:cNvPr>
          <p:cNvSpPr/>
          <p:nvPr/>
        </p:nvSpPr>
        <p:spPr>
          <a:xfrm>
            <a:off x="7032750" y="3772879"/>
            <a:ext cx="1126512" cy="25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51BF7C6-071D-8A4A-B41A-62C177029D31}"/>
              </a:ext>
            </a:extLst>
          </p:cNvPr>
          <p:cNvSpPr/>
          <p:nvPr/>
        </p:nvSpPr>
        <p:spPr>
          <a:xfrm>
            <a:off x="8185216" y="3772879"/>
            <a:ext cx="855982" cy="25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E4C1351-09E3-F446-A87C-67109CBAB317}"/>
              </a:ext>
            </a:extLst>
          </p:cNvPr>
          <p:cNvGrpSpPr/>
          <p:nvPr/>
        </p:nvGrpSpPr>
        <p:grpSpPr>
          <a:xfrm>
            <a:off x="1270651" y="4049011"/>
            <a:ext cx="1115312" cy="363727"/>
            <a:chOff x="1270651" y="4049011"/>
            <a:chExt cx="1115312" cy="363727"/>
          </a:xfrm>
        </p:grpSpPr>
        <p:sp>
          <p:nvSpPr>
            <p:cNvPr id="23" name="Freeform 22">
              <a:extLst>
                <a:ext uri="{FF2B5EF4-FFF2-40B4-BE49-F238E27FC236}">
                  <a16:creationId xmlns:a16="http://schemas.microsoft.com/office/drawing/2014/main" id="{54B83EBD-D677-3C48-9984-1742FEEDB16B}"/>
                </a:ext>
              </a:extLst>
            </p:cNvPr>
            <p:cNvSpPr/>
            <p:nvPr/>
          </p:nvSpPr>
          <p:spPr>
            <a:xfrm rot="10800000">
              <a:off x="1941120" y="4049011"/>
              <a:ext cx="444843" cy="214070"/>
            </a:xfrm>
            <a:custGeom>
              <a:avLst/>
              <a:gdLst>
                <a:gd name="connsiteX0" fmla="*/ 444843 w 444843"/>
                <a:gd name="connsiteY0" fmla="*/ 0 h 265671"/>
                <a:gd name="connsiteX1" fmla="*/ 0 w 444843"/>
                <a:gd name="connsiteY1" fmla="*/ 0 h 265671"/>
                <a:gd name="connsiteX2" fmla="*/ 0 w 444843"/>
                <a:gd name="connsiteY2" fmla="*/ 265671 h 265671"/>
              </a:gdLst>
              <a:ahLst/>
              <a:cxnLst>
                <a:cxn ang="0">
                  <a:pos x="connsiteX0" y="connsiteY0"/>
                </a:cxn>
                <a:cxn ang="0">
                  <a:pos x="connsiteX1" y="connsiteY1"/>
                </a:cxn>
                <a:cxn ang="0">
                  <a:pos x="connsiteX2" y="connsiteY2"/>
                </a:cxn>
              </a:cxnLst>
              <a:rect l="l" t="t" r="r" b="b"/>
              <a:pathLst>
                <a:path w="444843" h="265671">
                  <a:moveTo>
                    <a:pt x="444843" y="0"/>
                  </a:moveTo>
                  <a:lnTo>
                    <a:pt x="0" y="0"/>
                  </a:lnTo>
                  <a:lnTo>
                    <a:pt x="0" y="265671"/>
                  </a:lnTo>
                </a:path>
              </a:pathLst>
            </a:custGeom>
            <a:noFill/>
            <a:ln w="38100">
              <a:solidFill>
                <a:schemeClr val="accent5">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CC4C51BE-1BEA-434F-B949-420C3CA09A02}"/>
                </a:ext>
              </a:extLst>
            </p:cNvPr>
            <p:cNvSpPr txBox="1"/>
            <p:nvPr/>
          </p:nvSpPr>
          <p:spPr>
            <a:xfrm>
              <a:off x="1270651" y="4104961"/>
              <a:ext cx="915386" cy="307777"/>
            </a:xfrm>
            <a:prstGeom prst="rect">
              <a:avLst/>
            </a:prstGeom>
            <a:solidFill>
              <a:schemeClr val="accent5">
                <a:lumMod val="40000"/>
                <a:lumOff val="60000"/>
              </a:schemeClr>
            </a:solidFill>
            <a:ln>
              <a:solidFill>
                <a:schemeClr val="accent5">
                  <a:lumMod val="75000"/>
                </a:schemeClr>
              </a:solidFill>
            </a:ln>
          </p:spPr>
          <p:txBody>
            <a:bodyPr wrap="square" lIns="0" tIns="0" rIns="0" bIns="0" rtlCol="0" anchor="ctr">
              <a:spAutoFit/>
            </a:bodyPr>
            <a:lstStyle/>
            <a:p>
              <a:pPr algn="ctr">
                <a:defRPr/>
              </a:pPr>
              <a:r>
                <a:rPr lang="en-GB" altLang="en-US" sz="2000" b="1" dirty="0"/>
                <a:t>½ </a:t>
              </a:r>
              <a:r>
                <a:rPr lang="en-GB" altLang="en-US" sz="2000" dirty="0"/>
                <a:t>in </a:t>
              </a:r>
              <a:r>
                <a:rPr lang="en-GB" altLang="en-US" sz="2000" b="1" dirty="0"/>
                <a:t>2D</a:t>
              </a:r>
            </a:p>
          </p:txBody>
        </p:sp>
      </p:grpSp>
      <p:grpSp>
        <p:nvGrpSpPr>
          <p:cNvPr id="76" name="Group 75">
            <a:extLst>
              <a:ext uri="{FF2B5EF4-FFF2-40B4-BE49-F238E27FC236}">
                <a16:creationId xmlns:a16="http://schemas.microsoft.com/office/drawing/2014/main" id="{4E8F5632-C827-EB4B-A9D2-852411F3D1F6}"/>
              </a:ext>
            </a:extLst>
          </p:cNvPr>
          <p:cNvGrpSpPr/>
          <p:nvPr/>
        </p:nvGrpSpPr>
        <p:grpSpPr>
          <a:xfrm>
            <a:off x="5868474" y="4106286"/>
            <a:ext cx="1048749" cy="329557"/>
            <a:chOff x="1337213" y="4049011"/>
            <a:chExt cx="1048749" cy="329557"/>
          </a:xfrm>
        </p:grpSpPr>
        <p:sp>
          <p:nvSpPr>
            <p:cNvPr id="77" name="Freeform 76">
              <a:extLst>
                <a:ext uri="{FF2B5EF4-FFF2-40B4-BE49-F238E27FC236}">
                  <a16:creationId xmlns:a16="http://schemas.microsoft.com/office/drawing/2014/main" id="{6812CA51-901E-D946-BC4D-9D06FDF1DEC6}"/>
                </a:ext>
              </a:extLst>
            </p:cNvPr>
            <p:cNvSpPr/>
            <p:nvPr/>
          </p:nvSpPr>
          <p:spPr>
            <a:xfrm rot="10800000">
              <a:off x="1941119" y="4049011"/>
              <a:ext cx="444843" cy="208539"/>
            </a:xfrm>
            <a:custGeom>
              <a:avLst/>
              <a:gdLst>
                <a:gd name="connsiteX0" fmla="*/ 444843 w 444843"/>
                <a:gd name="connsiteY0" fmla="*/ 0 h 265671"/>
                <a:gd name="connsiteX1" fmla="*/ 0 w 444843"/>
                <a:gd name="connsiteY1" fmla="*/ 0 h 265671"/>
                <a:gd name="connsiteX2" fmla="*/ 0 w 444843"/>
                <a:gd name="connsiteY2" fmla="*/ 265671 h 265671"/>
              </a:gdLst>
              <a:ahLst/>
              <a:cxnLst>
                <a:cxn ang="0">
                  <a:pos x="connsiteX0" y="connsiteY0"/>
                </a:cxn>
                <a:cxn ang="0">
                  <a:pos x="connsiteX1" y="connsiteY1"/>
                </a:cxn>
                <a:cxn ang="0">
                  <a:pos x="connsiteX2" y="connsiteY2"/>
                </a:cxn>
              </a:cxnLst>
              <a:rect l="l" t="t" r="r" b="b"/>
              <a:pathLst>
                <a:path w="444843" h="265671">
                  <a:moveTo>
                    <a:pt x="444843" y="0"/>
                  </a:moveTo>
                  <a:lnTo>
                    <a:pt x="0" y="0"/>
                  </a:lnTo>
                  <a:lnTo>
                    <a:pt x="0" y="265671"/>
                  </a:lnTo>
                </a:path>
              </a:pathLst>
            </a:custGeom>
            <a:noFill/>
            <a:ln w="38100">
              <a:solidFill>
                <a:schemeClr val="accent2">
                  <a:lumMod val="50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F31560EF-EA25-F149-9021-D20A679FB040}"/>
                </a:ext>
              </a:extLst>
            </p:cNvPr>
            <p:cNvSpPr txBox="1"/>
            <p:nvPr/>
          </p:nvSpPr>
          <p:spPr>
            <a:xfrm>
              <a:off x="1337213" y="4098771"/>
              <a:ext cx="915386" cy="279797"/>
            </a:xfrm>
            <a:prstGeom prst="rect">
              <a:avLst/>
            </a:prstGeom>
            <a:solidFill>
              <a:schemeClr val="accent2">
                <a:lumMod val="40000"/>
                <a:lumOff val="60000"/>
              </a:schemeClr>
            </a:solidFill>
            <a:ln>
              <a:solidFill>
                <a:schemeClr val="accent2">
                  <a:lumMod val="50000"/>
                </a:schemeClr>
              </a:solidFill>
            </a:ln>
          </p:spPr>
          <p:txBody>
            <a:bodyPr wrap="square" lIns="0" tIns="0" rIns="0" bIns="0" rtlCol="0" anchor="ctr">
              <a:spAutoFit/>
            </a:bodyPr>
            <a:lstStyle/>
            <a:p>
              <a:pPr algn="ctr">
                <a:defRPr/>
              </a:pPr>
              <a:r>
                <a:rPr lang="en-GB" sz="2000" b="1" dirty="0"/>
                <a:t>⅓</a:t>
              </a:r>
              <a:r>
                <a:rPr lang="en-GB" altLang="en-US" sz="2000" b="1" dirty="0"/>
                <a:t> </a:t>
              </a:r>
              <a:r>
                <a:rPr lang="en-GB" altLang="en-US" sz="2000" dirty="0"/>
                <a:t>in </a:t>
              </a:r>
              <a:r>
                <a:rPr lang="en-GB" altLang="en-US" sz="2000" b="1" dirty="0"/>
                <a:t>3D</a:t>
              </a:r>
            </a:p>
          </p:txBody>
        </p:sp>
      </p:grpSp>
    </p:spTree>
    <p:extLst>
      <p:ext uri="{BB962C8B-B14F-4D97-AF65-F5344CB8AC3E}">
        <p14:creationId xmlns:p14="http://schemas.microsoft.com/office/powerpoint/2010/main" val="255328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71"/>
                                        </p:tgtEl>
                                      </p:cBhvr>
                                    </p:animEffect>
                                    <p:set>
                                      <p:cBhvr>
                                        <p:cTn id="22" dur="1" fill="hold">
                                          <p:stCondLst>
                                            <p:cond delay="499"/>
                                          </p:stCondLst>
                                        </p:cTn>
                                        <p:tgtEl>
                                          <p:spTgt spid="7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dissolve">
                                      <p:cBhvr>
                                        <p:cTn id="35" dur="500"/>
                                        <p:tgtEl>
                                          <p:spTgt spid="65"/>
                                        </p:tgtEl>
                                      </p:cBhvr>
                                    </p:animEffect>
                                  </p:childTnLst>
                                </p:cTn>
                              </p:par>
                              <p:par>
                                <p:cTn id="36" presetID="9"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dissolv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0" nodeType="clickEffect">
                                  <p:stCondLst>
                                    <p:cond delay="0"/>
                                  </p:stCondLst>
                                  <p:childTnLst>
                                    <p:animEffect transition="out" filter="dissolve">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par>
                                <p:cTn id="59" presetID="9"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dissolve">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0" nodeType="clickEffect">
                                  <p:stCondLst>
                                    <p:cond delay="0"/>
                                  </p:stCondLst>
                                  <p:childTnLst>
                                    <p:animEffect transition="out" filter="dissolve">
                                      <p:cBhvr>
                                        <p:cTn id="65" dur="500"/>
                                        <p:tgtEl>
                                          <p:spTgt spid="73"/>
                                        </p:tgtEl>
                                      </p:cBhvr>
                                    </p:animEffect>
                                    <p:set>
                                      <p:cBhvr>
                                        <p:cTn id="66" dur="1" fill="hold">
                                          <p:stCondLst>
                                            <p:cond delay="499"/>
                                          </p:stCondLst>
                                        </p:cTn>
                                        <p:tgtEl>
                                          <p:spTgt spid="7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0" nodeType="clickEffect">
                                  <p:stCondLst>
                                    <p:cond delay="0"/>
                                  </p:stCondLst>
                                  <p:childTnLst>
                                    <p:animEffect transition="out" filter="dissolve">
                                      <p:cBhvr>
                                        <p:cTn id="70" dur="500"/>
                                        <p:tgtEl>
                                          <p:spTgt spid="74"/>
                                        </p:tgtEl>
                                      </p:cBhvr>
                                    </p:animEffect>
                                    <p:set>
                                      <p:cBhvr>
                                        <p:cTn id="71"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3" grpId="1" animBg="1"/>
      <p:bldP spid="65" grpId="0"/>
      <p:bldP spid="69"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6673DE7-06BA-F547-8CFA-9E58606F4C31}"/>
              </a:ext>
            </a:extLst>
          </p:cNvPr>
          <p:cNvSpPr/>
          <p:nvPr/>
        </p:nvSpPr>
        <p:spPr>
          <a:xfrm>
            <a:off x="2649466" y="3749292"/>
            <a:ext cx="246076" cy="2104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14CFDB6D-BA7D-FF4A-9461-8AE352764DA6}"/>
              </a:ext>
            </a:extLst>
          </p:cNvPr>
          <p:cNvCxnSpPr>
            <a:cxnSpLocks/>
          </p:cNvCxnSpPr>
          <p:nvPr/>
        </p:nvCxnSpPr>
        <p:spPr>
          <a:xfrm flipH="1">
            <a:off x="0" y="1463171"/>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8F68324-D1E7-FF4C-BFB3-656F3A5B7B9C}"/>
              </a:ext>
            </a:extLst>
          </p:cNvPr>
          <p:cNvSpPr txBox="1"/>
          <p:nvPr/>
        </p:nvSpPr>
        <p:spPr>
          <a:xfrm>
            <a:off x="45916" y="1525295"/>
            <a:ext cx="513302" cy="276999"/>
          </a:xfrm>
          <a:prstGeom prst="rect">
            <a:avLst/>
          </a:prstGeom>
          <a:noFill/>
        </p:spPr>
        <p:txBody>
          <a:bodyPr wrap="square" lIns="36000" tIns="0" rIns="0" bIns="0" rtlCol="0">
            <a:spAutoFit/>
          </a:bodyPr>
          <a:lstStyle/>
          <a:p>
            <a:r>
              <a:rPr lang="en-GB" sz="1800" b="1" dirty="0"/>
              <a:t>Ex1</a:t>
            </a:r>
          </a:p>
        </p:txBody>
      </p:sp>
      <p:sp>
        <p:nvSpPr>
          <p:cNvPr id="124" name="TextBox 123">
            <a:extLst>
              <a:ext uri="{FF2B5EF4-FFF2-40B4-BE49-F238E27FC236}">
                <a16:creationId xmlns:a16="http://schemas.microsoft.com/office/drawing/2014/main" id="{C55FC62E-F3FD-BC4E-8178-09A71A901A90}"/>
              </a:ext>
            </a:extLst>
          </p:cNvPr>
          <p:cNvSpPr txBox="1"/>
          <p:nvPr/>
        </p:nvSpPr>
        <p:spPr>
          <a:xfrm>
            <a:off x="475271" y="1525295"/>
            <a:ext cx="3907175" cy="276999"/>
          </a:xfrm>
          <a:prstGeom prst="rect">
            <a:avLst/>
          </a:prstGeom>
          <a:noFill/>
        </p:spPr>
        <p:txBody>
          <a:bodyPr wrap="square" lIns="36000" tIns="0" rIns="0" bIns="0" rtlCol="0">
            <a:spAutoFit/>
          </a:bodyPr>
          <a:lstStyle/>
          <a:p>
            <a:pPr>
              <a:defRPr/>
            </a:pPr>
            <a:r>
              <a:rPr lang="en-GB" altLang="en-US" sz="1800" dirty="0"/>
              <a:t>Find the volume of the pyramid.</a:t>
            </a:r>
          </a:p>
        </p:txBody>
      </p:sp>
      <p:cxnSp>
        <p:nvCxnSpPr>
          <p:cNvPr id="7" name="Straight Connector 6">
            <a:extLst>
              <a:ext uri="{FF2B5EF4-FFF2-40B4-BE49-F238E27FC236}">
                <a16:creationId xmlns:a16="http://schemas.microsoft.com/office/drawing/2014/main" id="{E958C6B4-897E-C347-8CAD-D11A3B1A9F2E}"/>
              </a:ext>
            </a:extLst>
          </p:cNvPr>
          <p:cNvCxnSpPr>
            <a:cxnSpLocks/>
          </p:cNvCxnSpPr>
          <p:nvPr/>
        </p:nvCxnSpPr>
        <p:spPr>
          <a:xfrm flipV="1">
            <a:off x="4572000" y="1461079"/>
            <a:ext cx="0" cy="3043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C59B68E-EC19-0C42-8D64-0516AC96CDE9}"/>
              </a:ext>
            </a:extLst>
          </p:cNvPr>
          <p:cNvSpPr txBox="1"/>
          <p:nvPr/>
        </p:nvSpPr>
        <p:spPr>
          <a:xfrm>
            <a:off x="4617916" y="1525295"/>
            <a:ext cx="513302" cy="276999"/>
          </a:xfrm>
          <a:prstGeom prst="rect">
            <a:avLst/>
          </a:prstGeom>
          <a:noFill/>
        </p:spPr>
        <p:txBody>
          <a:bodyPr wrap="square" lIns="36000" tIns="0" rIns="0" bIns="0" rtlCol="0">
            <a:spAutoFit/>
          </a:bodyPr>
          <a:lstStyle/>
          <a:p>
            <a:r>
              <a:rPr lang="en-GB" sz="1800" b="1" dirty="0"/>
              <a:t>Ex2</a:t>
            </a:r>
          </a:p>
        </p:txBody>
      </p:sp>
      <p:sp>
        <p:nvSpPr>
          <p:cNvPr id="14" name="Rectangle 13">
            <a:extLst>
              <a:ext uri="{FF2B5EF4-FFF2-40B4-BE49-F238E27FC236}">
                <a16:creationId xmlns:a16="http://schemas.microsoft.com/office/drawing/2014/main" id="{0BB4AC7E-89D2-0B47-8B00-E3C205C996C4}"/>
              </a:ext>
            </a:extLst>
          </p:cNvPr>
          <p:cNvSpPr/>
          <p:nvPr/>
        </p:nvSpPr>
        <p:spPr>
          <a:xfrm rot="16200000">
            <a:off x="-96068" y="204274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16" name="Rectangle 15">
            <a:extLst>
              <a:ext uri="{FF2B5EF4-FFF2-40B4-BE49-F238E27FC236}">
                <a16:creationId xmlns:a16="http://schemas.microsoft.com/office/drawing/2014/main" id="{827DF7C0-66B3-C44D-84F6-8FEEA928B278}"/>
              </a:ext>
            </a:extLst>
          </p:cNvPr>
          <p:cNvSpPr/>
          <p:nvPr/>
        </p:nvSpPr>
        <p:spPr>
          <a:xfrm rot="16200000">
            <a:off x="4475933" y="204274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36" name="Rectangle 35">
            <a:extLst>
              <a:ext uri="{FF2B5EF4-FFF2-40B4-BE49-F238E27FC236}">
                <a16:creationId xmlns:a16="http://schemas.microsoft.com/office/drawing/2014/main" id="{72A099E8-ABF4-8C4B-9316-643CD5848632}"/>
              </a:ext>
            </a:extLst>
          </p:cNvPr>
          <p:cNvSpPr/>
          <p:nvPr/>
        </p:nvSpPr>
        <p:spPr>
          <a:xfrm>
            <a:off x="2274669" y="4008543"/>
            <a:ext cx="582322"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ECC3BDE-1A51-C448-8BAA-54DBCD9D9FC9}"/>
                  </a:ext>
                </a:extLst>
              </p:cNvPr>
              <p:cNvSpPr txBox="1"/>
              <p:nvPr/>
            </p:nvSpPr>
            <p:spPr>
              <a:xfrm>
                <a:off x="1404102" y="3727103"/>
                <a:ext cx="1951389" cy="246221"/>
              </a:xfrm>
              <a:prstGeom prst="rect">
                <a:avLst/>
              </a:prstGeom>
              <a:noFill/>
            </p:spPr>
            <p:txBody>
              <a:bodyPr wrap="square" lIns="0" tIns="0" rIns="0" bIns="0" rtlCol="0" anchor="ctr" anchorCtr="0">
                <a:spAutoFit/>
              </a:bodyPr>
              <a:lstStyle/>
              <a:p>
                <a:pPr>
                  <a:defRPr/>
                </a:pPr>
                <a:r>
                  <a:rPr lang="en-GB" altLang="en-US" sz="1600" b="1" dirty="0"/>
                  <a:t>Volume</a:t>
                </a:r>
                <a:r>
                  <a:rPr lang="en-GB" altLang="en-US" sz="1600" dirty="0"/>
                  <a:t> </a:t>
                </a:r>
                <a14:m>
                  <m:oMath xmlns:m="http://schemas.openxmlformats.org/officeDocument/2006/math">
                    <m:r>
                      <a:rPr lang="en-GB" altLang="en-US" sz="1600" b="0" i="1" smtClean="0">
                        <a:latin typeface="Cambria Math" panose="02040503050406030204" pitchFamily="18" charset="0"/>
                      </a:rPr>
                      <m:t>=</m:t>
                    </m:r>
                  </m:oMath>
                </a14:m>
                <a:r>
                  <a:rPr lang="en-GB" altLang="en-US" sz="1600" dirty="0"/>
                  <a:t> </a:t>
                </a:r>
                <a:r>
                  <a:rPr lang="en-GB" sz="1600" dirty="0"/>
                  <a:t>⅓ </a:t>
                </a:r>
                <a14:m>
                  <m:oMath xmlns:m="http://schemas.openxmlformats.org/officeDocument/2006/math">
                    <m:r>
                      <a:rPr lang="en-GB" sz="1600" b="1" i="1" smtClean="0">
                        <a:latin typeface="Cambria Math" panose="02040503050406030204" pitchFamily="18" charset="0"/>
                      </a:rPr>
                      <m:t>×</m:t>
                    </m:r>
                  </m:oMath>
                </a14:m>
                <a:r>
                  <a:rPr lang="en-GB" altLang="en-US" sz="1600" b="1" dirty="0"/>
                  <a:t> 15</a:t>
                </a:r>
                <a:r>
                  <a:rPr lang="en-GB" altLang="en-US" sz="1600" dirty="0"/>
                  <a:t> </a:t>
                </a:r>
                <a14:m>
                  <m:oMath xmlns:m="http://schemas.openxmlformats.org/officeDocument/2006/math">
                    <m:r>
                      <a:rPr lang="en-GB" altLang="en-US" sz="1600" b="0" i="1" smtClean="0">
                        <a:latin typeface="Cambria Math" panose="02040503050406030204" pitchFamily="18" charset="0"/>
                      </a:rPr>
                      <m:t>×</m:t>
                    </m:r>
                  </m:oMath>
                </a14:m>
                <a:r>
                  <a:rPr lang="en-GB" altLang="en-US" sz="1600" dirty="0"/>
                  <a:t> 10</a:t>
                </a:r>
              </a:p>
            </p:txBody>
          </p:sp>
        </mc:Choice>
        <mc:Fallback xmlns="">
          <p:sp>
            <p:nvSpPr>
              <p:cNvPr id="37" name="TextBox 36">
                <a:extLst>
                  <a:ext uri="{FF2B5EF4-FFF2-40B4-BE49-F238E27FC236}">
                    <a16:creationId xmlns:a16="http://schemas.microsoft.com/office/drawing/2014/main" id="{CECC3BDE-1A51-C448-8BAA-54DBCD9D9FC9}"/>
                  </a:ext>
                </a:extLst>
              </p:cNvPr>
              <p:cNvSpPr txBox="1">
                <a:spLocks noRot="1" noChangeAspect="1" noMove="1" noResize="1" noEditPoints="1" noAdjustHandles="1" noChangeArrowheads="1" noChangeShapeType="1" noTextEdit="1"/>
              </p:cNvSpPr>
              <p:nvPr/>
            </p:nvSpPr>
            <p:spPr>
              <a:xfrm>
                <a:off x="1404102" y="3727103"/>
                <a:ext cx="1951389" cy="246221"/>
              </a:xfrm>
              <a:prstGeom prst="rect">
                <a:avLst/>
              </a:prstGeom>
              <a:blipFill>
                <a:blip r:embed="rId3"/>
                <a:stretch>
                  <a:fillRect l="-6494" t="-19048" r="-4545" b="-4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248B002-0E86-3F4F-A206-BCA81E820D9A}"/>
                  </a:ext>
                </a:extLst>
              </p:cNvPr>
              <p:cNvSpPr txBox="1"/>
              <p:nvPr/>
            </p:nvSpPr>
            <p:spPr>
              <a:xfrm>
                <a:off x="1404103" y="3992120"/>
                <a:ext cx="1508691" cy="246221"/>
              </a:xfrm>
              <a:prstGeom prst="rect">
                <a:avLst/>
              </a:prstGeom>
              <a:noFill/>
            </p:spPr>
            <p:txBody>
              <a:bodyPr wrap="square" lIns="0" tIns="0" rIns="0" bIns="0" rtlCol="0" anchor="ctr" anchorCtr="0">
                <a:spAutoFit/>
              </a:bodyPr>
              <a:lstStyle/>
              <a:p>
                <a:pPr>
                  <a:defRPr/>
                </a:pPr>
                <a:r>
                  <a:rPr lang="en-GB" altLang="en-US" sz="1600" b="1" dirty="0">
                    <a:solidFill>
                      <a:schemeClr val="bg1"/>
                    </a:solidFill>
                  </a:rPr>
                  <a:t>Volume</a:t>
                </a:r>
                <a:r>
                  <a:rPr lang="en-GB" altLang="en-US" sz="1600" dirty="0"/>
                  <a:t> </a:t>
                </a:r>
                <a14:m>
                  <m:oMath xmlns:m="http://schemas.openxmlformats.org/officeDocument/2006/math">
                    <m:r>
                      <a:rPr lang="en-GB" altLang="en-US" sz="1600" b="0" i="1" smtClean="0">
                        <a:latin typeface="Cambria Math" panose="02040503050406030204" pitchFamily="18" charset="0"/>
                      </a:rPr>
                      <m:t>=</m:t>
                    </m:r>
                  </m:oMath>
                </a14:m>
                <a:r>
                  <a:rPr lang="en-GB" altLang="en-US" sz="1600" dirty="0"/>
                  <a:t> </a:t>
                </a:r>
                <a:r>
                  <a:rPr lang="en-GB" altLang="en-US" sz="1600" b="1" dirty="0"/>
                  <a:t>50cm</a:t>
                </a:r>
                <a:r>
                  <a:rPr lang="en-GB" altLang="en-US" sz="1600" b="1" baseline="30000" dirty="0"/>
                  <a:t>3</a:t>
                </a:r>
              </a:p>
            </p:txBody>
          </p:sp>
        </mc:Choice>
        <mc:Fallback xmlns="">
          <p:sp>
            <p:nvSpPr>
              <p:cNvPr id="38" name="TextBox 37">
                <a:extLst>
                  <a:ext uri="{FF2B5EF4-FFF2-40B4-BE49-F238E27FC236}">
                    <a16:creationId xmlns:a16="http://schemas.microsoft.com/office/drawing/2014/main" id="{0248B002-0E86-3F4F-A206-BCA81E820D9A}"/>
                  </a:ext>
                </a:extLst>
              </p:cNvPr>
              <p:cNvSpPr txBox="1">
                <a:spLocks noRot="1" noChangeAspect="1" noMove="1" noResize="1" noEditPoints="1" noAdjustHandles="1" noChangeArrowheads="1" noChangeShapeType="1" noTextEdit="1"/>
              </p:cNvSpPr>
              <p:nvPr/>
            </p:nvSpPr>
            <p:spPr>
              <a:xfrm>
                <a:off x="1404103" y="3992120"/>
                <a:ext cx="1508691" cy="246221"/>
              </a:xfrm>
              <a:prstGeom prst="rect">
                <a:avLst/>
              </a:prstGeom>
              <a:blipFill>
                <a:blip r:embed="rId4"/>
                <a:stretch>
                  <a:fillRect l="-8403" t="-19048" b="-42857"/>
                </a:stretch>
              </a:blipFill>
            </p:spPr>
            <p:txBody>
              <a:bodyPr/>
              <a:lstStyle/>
              <a:p>
                <a:r>
                  <a:rPr lang="en-GB">
                    <a:noFill/>
                  </a:rPr>
                  <a:t> </a:t>
                </a:r>
              </a:p>
            </p:txBody>
          </p:sp>
        </mc:Fallback>
      </mc:AlternateContent>
      <p:sp>
        <p:nvSpPr>
          <p:cNvPr id="42" name="TextBox 41">
            <a:extLst>
              <a:ext uri="{FF2B5EF4-FFF2-40B4-BE49-F238E27FC236}">
                <a16:creationId xmlns:a16="http://schemas.microsoft.com/office/drawing/2014/main" id="{232C7569-A076-C74B-B318-15B76D50E606}"/>
              </a:ext>
            </a:extLst>
          </p:cNvPr>
          <p:cNvSpPr txBox="1"/>
          <p:nvPr/>
        </p:nvSpPr>
        <p:spPr>
          <a:xfrm>
            <a:off x="5047270" y="1525295"/>
            <a:ext cx="4044127" cy="553998"/>
          </a:xfrm>
          <a:prstGeom prst="rect">
            <a:avLst/>
          </a:prstGeom>
          <a:noFill/>
        </p:spPr>
        <p:txBody>
          <a:bodyPr wrap="square" lIns="36000" tIns="0" rIns="0" bIns="0" rtlCol="0">
            <a:spAutoFit/>
          </a:bodyPr>
          <a:lstStyle/>
          <a:p>
            <a:pPr>
              <a:defRPr/>
            </a:pPr>
            <a:r>
              <a:rPr lang="en-GB" altLang="en-US" sz="1800" dirty="0"/>
              <a:t>Find the volume of the following square-based pyramid.</a:t>
            </a:r>
            <a:endParaRPr lang="en-GB" altLang="en-US" sz="1800" baseline="30000" dirty="0"/>
          </a:p>
        </p:txBody>
      </p:sp>
      <p:sp>
        <p:nvSpPr>
          <p:cNvPr id="49" name="Rectangle 48">
            <a:extLst>
              <a:ext uri="{FF2B5EF4-FFF2-40B4-BE49-F238E27FC236}">
                <a16:creationId xmlns:a16="http://schemas.microsoft.com/office/drawing/2014/main" id="{0F5D96FB-686C-CF41-8BEA-0F2652AA0DC9}"/>
              </a:ext>
            </a:extLst>
          </p:cNvPr>
          <p:cNvSpPr/>
          <p:nvPr/>
        </p:nvSpPr>
        <p:spPr>
          <a:xfrm>
            <a:off x="6126226" y="4095545"/>
            <a:ext cx="251269" cy="2104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20F9878F-95CB-6D46-9D8F-840B23D96E4A}"/>
              </a:ext>
            </a:extLst>
          </p:cNvPr>
          <p:cNvSpPr/>
          <p:nvPr/>
        </p:nvSpPr>
        <p:spPr>
          <a:xfrm>
            <a:off x="8196775" y="3858782"/>
            <a:ext cx="255663" cy="2104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FFCEAE45-A5C6-294B-BD30-04D5AA929CB8}"/>
              </a:ext>
            </a:extLst>
          </p:cNvPr>
          <p:cNvSpPr/>
          <p:nvPr/>
        </p:nvSpPr>
        <p:spPr>
          <a:xfrm>
            <a:off x="7818562" y="4118033"/>
            <a:ext cx="490755"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AF6FD1D-C0B5-ED46-81CF-33CFE0FFB9B7}"/>
                  </a:ext>
                </a:extLst>
              </p:cNvPr>
              <p:cNvSpPr txBox="1"/>
              <p:nvPr/>
            </p:nvSpPr>
            <p:spPr>
              <a:xfrm>
                <a:off x="6956581" y="3836593"/>
                <a:ext cx="2022236" cy="246221"/>
              </a:xfrm>
              <a:prstGeom prst="rect">
                <a:avLst/>
              </a:prstGeom>
              <a:noFill/>
            </p:spPr>
            <p:txBody>
              <a:bodyPr wrap="square" lIns="0" tIns="0" rIns="0" bIns="0" rtlCol="0" anchor="ctr" anchorCtr="0">
                <a:spAutoFit/>
              </a:bodyPr>
              <a:lstStyle/>
              <a:p>
                <a:pPr>
                  <a:defRPr/>
                </a:pPr>
                <a:r>
                  <a:rPr lang="en-GB" altLang="en-US" sz="1600" b="1" dirty="0"/>
                  <a:t>Volume</a:t>
                </a:r>
                <a:r>
                  <a:rPr lang="en-GB" altLang="en-US" sz="1600" dirty="0"/>
                  <a:t> </a:t>
                </a:r>
                <a14:m>
                  <m:oMath xmlns:m="http://schemas.openxmlformats.org/officeDocument/2006/math">
                    <m:r>
                      <a:rPr lang="en-GB" altLang="en-US" sz="1600" i="1">
                        <a:latin typeface="Cambria Math" panose="02040503050406030204" pitchFamily="18" charset="0"/>
                      </a:rPr>
                      <m:t>=</m:t>
                    </m:r>
                  </m:oMath>
                </a14:m>
                <a:r>
                  <a:rPr lang="en-GB" altLang="en-US" sz="1600" dirty="0"/>
                  <a:t> </a:t>
                </a:r>
                <a:r>
                  <a:rPr lang="en-GB" sz="1600" dirty="0"/>
                  <a:t>⅓</a:t>
                </a:r>
                <a:r>
                  <a:rPr lang="en-GB" sz="1600" b="1" dirty="0"/>
                  <a:t> </a:t>
                </a:r>
                <a14:m>
                  <m:oMath xmlns:m="http://schemas.openxmlformats.org/officeDocument/2006/math">
                    <m:r>
                      <a:rPr lang="en-GB" sz="1600" b="1" i="1">
                        <a:latin typeface="Cambria Math" panose="02040503050406030204" pitchFamily="18" charset="0"/>
                      </a:rPr>
                      <m:t>×</m:t>
                    </m:r>
                  </m:oMath>
                </a14:m>
                <a:r>
                  <a:rPr lang="en-GB" altLang="en-US" sz="1600" b="1" dirty="0"/>
                  <a:t> 36</a:t>
                </a:r>
                <a:r>
                  <a:rPr lang="en-GB" altLang="en-US" sz="1600" dirty="0"/>
                  <a:t> </a:t>
                </a:r>
                <a14:m>
                  <m:oMath xmlns:m="http://schemas.openxmlformats.org/officeDocument/2006/math">
                    <m:r>
                      <a:rPr lang="en-GB" altLang="en-US" sz="1600" i="1">
                        <a:latin typeface="Cambria Math" panose="02040503050406030204" pitchFamily="18" charset="0"/>
                      </a:rPr>
                      <m:t>×</m:t>
                    </m:r>
                  </m:oMath>
                </a14:m>
                <a:r>
                  <a:rPr lang="en-GB" altLang="en-US" sz="1600" dirty="0"/>
                  <a:t> 8</a:t>
                </a:r>
              </a:p>
            </p:txBody>
          </p:sp>
        </mc:Choice>
        <mc:Fallback xmlns="">
          <p:sp>
            <p:nvSpPr>
              <p:cNvPr id="54" name="TextBox 53">
                <a:extLst>
                  <a:ext uri="{FF2B5EF4-FFF2-40B4-BE49-F238E27FC236}">
                    <a16:creationId xmlns:a16="http://schemas.microsoft.com/office/drawing/2014/main" id="{CAF6FD1D-C0B5-ED46-81CF-33CFE0FFB9B7}"/>
                  </a:ext>
                </a:extLst>
              </p:cNvPr>
              <p:cNvSpPr txBox="1">
                <a:spLocks noRot="1" noChangeAspect="1" noMove="1" noResize="1" noEditPoints="1" noAdjustHandles="1" noChangeArrowheads="1" noChangeShapeType="1" noTextEdit="1"/>
              </p:cNvSpPr>
              <p:nvPr/>
            </p:nvSpPr>
            <p:spPr>
              <a:xfrm>
                <a:off x="6956581" y="3836593"/>
                <a:ext cx="2022236" cy="246221"/>
              </a:xfrm>
              <a:prstGeom prst="rect">
                <a:avLst/>
              </a:prstGeom>
              <a:blipFill>
                <a:blip r:embed="rId5"/>
                <a:stretch>
                  <a:fillRect l="-5625" t="-20000"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A4C7C08-5081-DB42-B7BA-458AA0D1BF8C}"/>
                  </a:ext>
                </a:extLst>
              </p:cNvPr>
              <p:cNvSpPr txBox="1"/>
              <p:nvPr/>
            </p:nvSpPr>
            <p:spPr>
              <a:xfrm>
                <a:off x="6956582" y="4101610"/>
                <a:ext cx="1385560" cy="246221"/>
              </a:xfrm>
              <a:prstGeom prst="rect">
                <a:avLst/>
              </a:prstGeom>
              <a:noFill/>
            </p:spPr>
            <p:txBody>
              <a:bodyPr wrap="square" lIns="0" tIns="0" rIns="0" bIns="0" rtlCol="0" anchor="ctr" anchorCtr="0">
                <a:spAutoFit/>
              </a:bodyPr>
              <a:lstStyle/>
              <a:p>
                <a:pPr>
                  <a:defRPr/>
                </a:pPr>
                <a:r>
                  <a:rPr lang="en-GB" altLang="en-US" sz="1600" b="1" dirty="0">
                    <a:solidFill>
                      <a:schemeClr val="bg1"/>
                    </a:solidFill>
                  </a:rPr>
                  <a:t>Volume</a:t>
                </a:r>
                <a:r>
                  <a:rPr lang="en-GB" altLang="en-US" sz="1600" dirty="0"/>
                  <a:t> </a:t>
                </a:r>
                <a14:m>
                  <m:oMath xmlns:m="http://schemas.openxmlformats.org/officeDocument/2006/math">
                    <m:r>
                      <a:rPr lang="en-GB" altLang="en-US" sz="1600" b="0" i="1" smtClean="0">
                        <a:latin typeface="Cambria Math" panose="02040503050406030204" pitchFamily="18" charset="0"/>
                      </a:rPr>
                      <m:t>=</m:t>
                    </m:r>
                  </m:oMath>
                </a14:m>
                <a:r>
                  <a:rPr lang="en-GB" altLang="en-US" sz="1600" dirty="0"/>
                  <a:t> </a:t>
                </a:r>
                <a:r>
                  <a:rPr lang="en-GB" altLang="en-US" sz="1600" b="1" dirty="0"/>
                  <a:t>96in</a:t>
                </a:r>
                <a:r>
                  <a:rPr lang="en-GB" altLang="en-US" sz="1600" b="1" baseline="30000" dirty="0"/>
                  <a:t>3</a:t>
                </a:r>
              </a:p>
            </p:txBody>
          </p:sp>
        </mc:Choice>
        <mc:Fallback xmlns="">
          <p:sp>
            <p:nvSpPr>
              <p:cNvPr id="55" name="TextBox 54">
                <a:extLst>
                  <a:ext uri="{FF2B5EF4-FFF2-40B4-BE49-F238E27FC236}">
                    <a16:creationId xmlns:a16="http://schemas.microsoft.com/office/drawing/2014/main" id="{DA4C7C08-5081-DB42-B7BA-458AA0D1BF8C}"/>
                  </a:ext>
                </a:extLst>
              </p:cNvPr>
              <p:cNvSpPr txBox="1">
                <a:spLocks noRot="1" noChangeAspect="1" noMove="1" noResize="1" noEditPoints="1" noAdjustHandles="1" noChangeArrowheads="1" noChangeShapeType="1" noTextEdit="1"/>
              </p:cNvSpPr>
              <p:nvPr/>
            </p:nvSpPr>
            <p:spPr>
              <a:xfrm>
                <a:off x="6956582" y="4101610"/>
                <a:ext cx="1385560" cy="246221"/>
              </a:xfrm>
              <a:prstGeom prst="rect">
                <a:avLst/>
              </a:prstGeom>
              <a:blipFill>
                <a:blip r:embed="rId6"/>
                <a:stretch>
                  <a:fillRect l="-8182" t="-20000" r="-909" b="-45000"/>
                </a:stretch>
              </a:blipFill>
            </p:spPr>
            <p:txBody>
              <a:bodyPr/>
              <a:lstStyle/>
              <a:p>
                <a:r>
                  <a:rPr lang="en-GB">
                    <a:noFill/>
                  </a:rPr>
                  <a:t> </a:t>
                </a:r>
              </a:p>
            </p:txBody>
          </p:sp>
        </mc:Fallback>
      </mc:AlternateContent>
      <p:grpSp>
        <p:nvGrpSpPr>
          <p:cNvPr id="58" name="Group 57">
            <a:extLst>
              <a:ext uri="{FF2B5EF4-FFF2-40B4-BE49-F238E27FC236}">
                <a16:creationId xmlns:a16="http://schemas.microsoft.com/office/drawing/2014/main" id="{2A7FC1EF-93D4-8E45-BD77-064AF633846F}"/>
              </a:ext>
            </a:extLst>
          </p:cNvPr>
          <p:cNvGrpSpPr/>
          <p:nvPr/>
        </p:nvGrpSpPr>
        <p:grpSpPr>
          <a:xfrm>
            <a:off x="5016695" y="3836728"/>
            <a:ext cx="859339" cy="246221"/>
            <a:chOff x="389472" y="3728234"/>
            <a:chExt cx="859339" cy="246221"/>
          </a:xfrm>
        </p:grpSpPr>
        <p:sp>
          <p:nvSpPr>
            <p:cNvPr id="59" name="TextBox 58">
              <a:extLst>
                <a:ext uri="{FF2B5EF4-FFF2-40B4-BE49-F238E27FC236}">
                  <a16:creationId xmlns:a16="http://schemas.microsoft.com/office/drawing/2014/main" id="{E50F42C2-A2DE-F849-ADD0-F3AD7C689137}"/>
                </a:ext>
              </a:extLst>
            </p:cNvPr>
            <p:cNvSpPr txBox="1"/>
            <p:nvPr/>
          </p:nvSpPr>
          <p:spPr>
            <a:xfrm>
              <a:off x="389472" y="3728234"/>
              <a:ext cx="676204" cy="246221"/>
            </a:xfrm>
            <a:prstGeom prst="rect">
              <a:avLst/>
            </a:prstGeom>
            <a:noFill/>
          </p:spPr>
          <p:txBody>
            <a:bodyPr wrap="square" lIns="0" tIns="0" rIns="0" bIns="0" rtlCol="0" anchor="ctr" anchorCtr="0">
              <a:spAutoFit/>
            </a:bodyPr>
            <a:lstStyle/>
            <a:p>
              <a:pPr>
                <a:defRPr/>
              </a:pPr>
              <a:r>
                <a:rPr lang="en-GB" altLang="en-US" sz="1600" b="1" dirty="0"/>
                <a:t>Area of</a:t>
              </a:r>
              <a:endParaRPr lang="en-GB" altLang="en-US" sz="1600" dirty="0"/>
            </a:p>
          </p:txBody>
        </p:sp>
        <p:sp>
          <p:nvSpPr>
            <p:cNvPr id="60" name="Rectangle 59">
              <a:extLst>
                <a:ext uri="{FF2B5EF4-FFF2-40B4-BE49-F238E27FC236}">
                  <a16:creationId xmlns:a16="http://schemas.microsoft.com/office/drawing/2014/main" id="{552811F6-E55C-E149-A1F2-B14E962CBE20}"/>
                </a:ext>
              </a:extLst>
            </p:cNvPr>
            <p:cNvSpPr/>
            <p:nvPr/>
          </p:nvSpPr>
          <p:spPr>
            <a:xfrm>
              <a:off x="1065931" y="3759904"/>
              <a:ext cx="182880" cy="1828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06F15A2-A705-1A4E-B0E8-9697B438F501}"/>
                  </a:ext>
                </a:extLst>
              </p:cNvPr>
              <p:cNvSpPr txBox="1"/>
              <p:nvPr/>
            </p:nvSpPr>
            <p:spPr>
              <a:xfrm>
                <a:off x="5948067" y="3832715"/>
                <a:ext cx="750638" cy="246221"/>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b="0" i="1" smtClean="0">
                        <a:latin typeface="Cambria Math" panose="02040503050406030204" pitchFamily="18" charset="0"/>
                      </a:rPr>
                      <m:t>=</m:t>
                    </m:r>
                  </m:oMath>
                </a14:m>
                <a:r>
                  <a:rPr lang="en-GB" altLang="en-US" sz="1600" b="1" dirty="0"/>
                  <a:t> </a:t>
                </a:r>
                <a:r>
                  <a:rPr lang="en-GB" altLang="en-US" sz="1600" dirty="0"/>
                  <a:t>6 </a:t>
                </a:r>
                <a14:m>
                  <m:oMath xmlns:m="http://schemas.openxmlformats.org/officeDocument/2006/math">
                    <m:r>
                      <a:rPr lang="en-GB" altLang="en-US" sz="1600" b="0" i="1" smtClean="0">
                        <a:latin typeface="Cambria Math" panose="02040503050406030204" pitchFamily="18" charset="0"/>
                      </a:rPr>
                      <m:t>×</m:t>
                    </m:r>
                  </m:oMath>
                </a14:m>
                <a:r>
                  <a:rPr lang="en-GB" altLang="en-US" sz="1600" dirty="0"/>
                  <a:t> 6</a:t>
                </a:r>
              </a:p>
            </p:txBody>
          </p:sp>
        </mc:Choice>
        <mc:Fallback xmlns="">
          <p:sp>
            <p:nvSpPr>
              <p:cNvPr id="61" name="TextBox 60">
                <a:extLst>
                  <a:ext uri="{FF2B5EF4-FFF2-40B4-BE49-F238E27FC236}">
                    <a16:creationId xmlns:a16="http://schemas.microsoft.com/office/drawing/2014/main" id="{806F15A2-A705-1A4E-B0E8-9697B438F501}"/>
                  </a:ext>
                </a:extLst>
              </p:cNvPr>
              <p:cNvSpPr txBox="1">
                <a:spLocks noRot="1" noChangeAspect="1" noMove="1" noResize="1" noEditPoints="1" noAdjustHandles="1" noChangeArrowheads="1" noChangeShapeType="1" noTextEdit="1"/>
              </p:cNvSpPr>
              <p:nvPr/>
            </p:nvSpPr>
            <p:spPr>
              <a:xfrm>
                <a:off x="5948067" y="3832715"/>
                <a:ext cx="750638" cy="246221"/>
              </a:xfrm>
              <a:prstGeom prst="rect">
                <a:avLst/>
              </a:prstGeom>
              <a:blipFill>
                <a:blip r:embed="rId7"/>
                <a:stretch>
                  <a:fillRect l="-6780" t="-20000" r="-1695"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F637BA2-4912-5942-849A-F8DBF48345F0}"/>
                  </a:ext>
                </a:extLst>
              </p:cNvPr>
              <p:cNvSpPr txBox="1"/>
              <p:nvPr/>
            </p:nvSpPr>
            <p:spPr>
              <a:xfrm>
                <a:off x="5948066" y="4077215"/>
                <a:ext cx="789939" cy="246221"/>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b="0" i="1" smtClean="0">
                        <a:latin typeface="Cambria Math" panose="02040503050406030204" pitchFamily="18" charset="0"/>
                      </a:rPr>
                      <m:t>=</m:t>
                    </m:r>
                  </m:oMath>
                </a14:m>
                <a:r>
                  <a:rPr lang="en-GB" altLang="en-US" sz="1600" b="1" dirty="0"/>
                  <a:t> 36 </a:t>
                </a:r>
                <a:r>
                  <a:rPr lang="en-GB" altLang="en-US" sz="1600" dirty="0"/>
                  <a:t>in</a:t>
                </a:r>
                <a:r>
                  <a:rPr lang="en-GB" altLang="en-US" sz="1600" baseline="30000" dirty="0"/>
                  <a:t>2</a:t>
                </a:r>
              </a:p>
            </p:txBody>
          </p:sp>
        </mc:Choice>
        <mc:Fallback xmlns="">
          <p:sp>
            <p:nvSpPr>
              <p:cNvPr id="63" name="TextBox 62">
                <a:extLst>
                  <a:ext uri="{FF2B5EF4-FFF2-40B4-BE49-F238E27FC236}">
                    <a16:creationId xmlns:a16="http://schemas.microsoft.com/office/drawing/2014/main" id="{EF637BA2-4912-5942-849A-F8DBF48345F0}"/>
                  </a:ext>
                </a:extLst>
              </p:cNvPr>
              <p:cNvSpPr txBox="1">
                <a:spLocks noRot="1" noChangeAspect="1" noMove="1" noResize="1" noEditPoints="1" noAdjustHandles="1" noChangeArrowheads="1" noChangeShapeType="1" noTextEdit="1"/>
              </p:cNvSpPr>
              <p:nvPr/>
            </p:nvSpPr>
            <p:spPr>
              <a:xfrm>
                <a:off x="5948066" y="4077215"/>
                <a:ext cx="789939" cy="246221"/>
              </a:xfrm>
              <a:prstGeom prst="rect">
                <a:avLst/>
              </a:prstGeom>
              <a:blipFill>
                <a:blip r:embed="rId8"/>
                <a:stretch>
                  <a:fillRect l="-6349" t="-20000"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6780F5A-143B-C849-ADA4-FE1E7AE86F1B}"/>
                  </a:ext>
                </a:extLst>
              </p:cNvPr>
              <p:cNvSpPr txBox="1"/>
              <p:nvPr/>
            </p:nvSpPr>
            <p:spPr>
              <a:xfrm>
                <a:off x="1645388" y="996508"/>
                <a:ext cx="5853224" cy="369332"/>
              </a:xfrm>
              <a:prstGeom prst="rect">
                <a:avLst/>
              </a:prstGeom>
              <a:solidFill>
                <a:schemeClr val="accent3"/>
              </a:solidFill>
            </p:spPr>
            <p:txBody>
              <a:bodyPr wrap="square" lIns="0" tIns="0" rIns="0" bIns="0" rtlCol="0">
                <a:spAutoFit/>
              </a:bodyPr>
              <a:lstStyle/>
              <a:p>
                <a:pPr algn="ctr">
                  <a:defRPr/>
                </a:pPr>
                <a:r>
                  <a:rPr lang="en-GB" altLang="en-US" sz="2400" b="1" dirty="0"/>
                  <a:t>Volume of Pyramid </a:t>
                </a:r>
                <a14:m>
                  <m:oMath xmlns:m="http://schemas.openxmlformats.org/officeDocument/2006/math">
                    <m:r>
                      <a:rPr lang="en-GB" altLang="en-US" sz="2400" b="1" i="1" smtClean="0">
                        <a:latin typeface="Cambria Math" panose="02040503050406030204" pitchFamily="18" charset="0"/>
                      </a:rPr>
                      <m:t>=</m:t>
                    </m:r>
                  </m:oMath>
                </a14:m>
                <a:r>
                  <a:rPr lang="en-GB" altLang="en-US" sz="2400" b="1" dirty="0"/>
                  <a:t> </a:t>
                </a:r>
                <a:r>
                  <a:rPr lang="en-GB" sz="2400" b="1" dirty="0"/>
                  <a:t>⅓</a:t>
                </a:r>
                <a:r>
                  <a:rPr lang="en-GB" altLang="en-US" sz="2400" b="1" dirty="0"/>
                  <a:t> </a:t>
                </a:r>
                <a14:m>
                  <m:oMath xmlns:m="http://schemas.openxmlformats.org/officeDocument/2006/math">
                    <m:r>
                      <a:rPr lang="en-GB" altLang="en-US" sz="2400" b="1" i="1" smtClean="0">
                        <a:latin typeface="Cambria Math" panose="02040503050406030204" pitchFamily="18" charset="0"/>
                      </a:rPr>
                      <m:t>×</m:t>
                    </m:r>
                  </m:oMath>
                </a14:m>
                <a:r>
                  <a:rPr lang="en-GB" altLang="en-US" sz="2400" b="1" dirty="0"/>
                  <a:t> base area </a:t>
                </a:r>
                <a14:m>
                  <m:oMath xmlns:m="http://schemas.openxmlformats.org/officeDocument/2006/math">
                    <m:r>
                      <a:rPr lang="en-GB" altLang="en-US" sz="2400" b="1" i="1" smtClean="0">
                        <a:latin typeface="Cambria Math" panose="02040503050406030204" pitchFamily="18" charset="0"/>
                      </a:rPr>
                      <m:t>×</m:t>
                    </m:r>
                  </m:oMath>
                </a14:m>
                <a:r>
                  <a:rPr lang="en-GB" altLang="en-US" sz="2400" b="1" dirty="0"/>
                  <a:t> height</a:t>
                </a:r>
              </a:p>
            </p:txBody>
          </p:sp>
        </mc:Choice>
        <mc:Fallback xmlns="">
          <p:sp>
            <p:nvSpPr>
              <p:cNvPr id="57" name="TextBox 56">
                <a:extLst>
                  <a:ext uri="{FF2B5EF4-FFF2-40B4-BE49-F238E27FC236}">
                    <a16:creationId xmlns:a16="http://schemas.microsoft.com/office/drawing/2014/main" id="{F6780F5A-143B-C849-ADA4-FE1E7AE86F1B}"/>
                  </a:ext>
                </a:extLst>
              </p:cNvPr>
              <p:cNvSpPr txBox="1">
                <a:spLocks noRot="1" noChangeAspect="1" noMove="1" noResize="1" noEditPoints="1" noAdjustHandles="1" noChangeArrowheads="1" noChangeShapeType="1" noTextEdit="1"/>
              </p:cNvSpPr>
              <p:nvPr/>
            </p:nvSpPr>
            <p:spPr>
              <a:xfrm>
                <a:off x="1645388" y="996508"/>
                <a:ext cx="5853224" cy="369332"/>
              </a:xfrm>
              <a:prstGeom prst="rect">
                <a:avLst/>
              </a:prstGeom>
              <a:blipFill>
                <a:blip r:embed="rId9"/>
                <a:stretch>
                  <a:fillRect l="-1952" t="-16129" r="-2169" b="-45161"/>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0E3FB957-E872-F24E-B343-7DA2ABA7D302}"/>
              </a:ext>
            </a:extLst>
          </p:cNvPr>
          <p:cNvGrpSpPr/>
          <p:nvPr/>
        </p:nvGrpSpPr>
        <p:grpSpPr>
          <a:xfrm>
            <a:off x="1558589" y="1874002"/>
            <a:ext cx="2190673" cy="1742739"/>
            <a:chOff x="1558589" y="1874002"/>
            <a:chExt cx="2190673" cy="1742739"/>
          </a:xfrm>
        </p:grpSpPr>
        <p:pic>
          <p:nvPicPr>
            <p:cNvPr id="65" name="Picture 64">
              <a:extLst>
                <a:ext uri="{FF2B5EF4-FFF2-40B4-BE49-F238E27FC236}">
                  <a16:creationId xmlns:a16="http://schemas.microsoft.com/office/drawing/2014/main" id="{C3915134-F574-F645-ACFB-AD4232E82DC1}"/>
                </a:ext>
              </a:extLst>
            </p:cNvPr>
            <p:cNvPicPr>
              <a:picLocks noChangeAspect="1"/>
            </p:cNvPicPr>
            <p:nvPr/>
          </p:nvPicPr>
          <p:blipFill>
            <a:blip r:embed="rId10"/>
            <a:stretch>
              <a:fillRect/>
            </a:stretch>
          </p:blipFill>
          <p:spPr>
            <a:xfrm>
              <a:off x="1558589" y="1874002"/>
              <a:ext cx="1610532" cy="1742739"/>
            </a:xfrm>
            <a:prstGeom prst="rect">
              <a:avLst/>
            </a:prstGeom>
          </p:spPr>
        </p:pic>
        <p:grpSp>
          <p:nvGrpSpPr>
            <p:cNvPr id="4" name="Group 3">
              <a:extLst>
                <a:ext uri="{FF2B5EF4-FFF2-40B4-BE49-F238E27FC236}">
                  <a16:creationId xmlns:a16="http://schemas.microsoft.com/office/drawing/2014/main" id="{D82A02AD-FB20-E141-8144-B4F3A58EB8DC}"/>
                </a:ext>
              </a:extLst>
            </p:cNvPr>
            <p:cNvGrpSpPr/>
            <p:nvPr/>
          </p:nvGrpSpPr>
          <p:grpSpPr>
            <a:xfrm>
              <a:off x="2052969" y="3085305"/>
              <a:ext cx="621773" cy="412211"/>
              <a:chOff x="2052969" y="3073731"/>
              <a:chExt cx="621773" cy="412211"/>
            </a:xfrm>
          </p:grpSpPr>
          <p:sp>
            <p:nvSpPr>
              <p:cNvPr id="66" name="TextBox 65">
                <a:extLst>
                  <a:ext uri="{FF2B5EF4-FFF2-40B4-BE49-F238E27FC236}">
                    <a16:creationId xmlns:a16="http://schemas.microsoft.com/office/drawing/2014/main" id="{C0178BC8-B005-0840-B95C-8D999ED81741}"/>
                  </a:ext>
                </a:extLst>
              </p:cNvPr>
              <p:cNvSpPr txBox="1"/>
              <p:nvPr/>
            </p:nvSpPr>
            <p:spPr>
              <a:xfrm>
                <a:off x="2052969" y="3073731"/>
                <a:ext cx="621773" cy="215444"/>
              </a:xfrm>
              <a:prstGeom prst="rect">
                <a:avLst/>
              </a:prstGeom>
              <a:noFill/>
            </p:spPr>
            <p:txBody>
              <a:bodyPr wrap="square" lIns="0" tIns="0" rIns="0" bIns="0" rtlCol="0" anchor="ctr" anchorCtr="0">
                <a:spAutoFit/>
              </a:bodyPr>
              <a:lstStyle/>
              <a:p>
                <a:pPr algn="ctr">
                  <a:defRPr/>
                </a:pPr>
                <a:r>
                  <a:rPr lang="en-GB" altLang="en-US" sz="1400" b="1" dirty="0"/>
                  <a:t>Area</a:t>
                </a:r>
              </a:p>
            </p:txBody>
          </p:sp>
          <p:sp>
            <p:nvSpPr>
              <p:cNvPr id="67" name="TextBox 66">
                <a:extLst>
                  <a:ext uri="{FF2B5EF4-FFF2-40B4-BE49-F238E27FC236}">
                    <a16:creationId xmlns:a16="http://schemas.microsoft.com/office/drawing/2014/main" id="{D03C39F3-10D5-C34E-9345-1806D1DE34C0}"/>
                  </a:ext>
                </a:extLst>
              </p:cNvPr>
              <p:cNvSpPr txBox="1"/>
              <p:nvPr/>
            </p:nvSpPr>
            <p:spPr>
              <a:xfrm>
                <a:off x="2052969" y="3270498"/>
                <a:ext cx="621773" cy="215444"/>
              </a:xfrm>
              <a:prstGeom prst="rect">
                <a:avLst/>
              </a:prstGeom>
              <a:noFill/>
            </p:spPr>
            <p:txBody>
              <a:bodyPr wrap="square" lIns="0" tIns="0" rIns="0" bIns="0" rtlCol="0" anchor="ctr" anchorCtr="0">
                <a:spAutoFit/>
              </a:bodyPr>
              <a:lstStyle/>
              <a:p>
                <a:pPr algn="ctr">
                  <a:defRPr/>
                </a:pPr>
                <a:r>
                  <a:rPr lang="en-GB" altLang="en-US" sz="1400" dirty="0"/>
                  <a:t>15cm</a:t>
                </a:r>
                <a:r>
                  <a:rPr lang="en-GB" altLang="en-US" sz="1400" baseline="30000" dirty="0"/>
                  <a:t>2</a:t>
                </a:r>
              </a:p>
            </p:txBody>
          </p:sp>
        </p:grpSp>
        <p:cxnSp>
          <p:nvCxnSpPr>
            <p:cNvPr id="68" name="Straight Arrow Connector 67">
              <a:extLst>
                <a:ext uri="{FF2B5EF4-FFF2-40B4-BE49-F238E27FC236}">
                  <a16:creationId xmlns:a16="http://schemas.microsoft.com/office/drawing/2014/main" id="{FB3E9208-CE7A-CD43-AF79-8ABED47BF3FC}"/>
                </a:ext>
              </a:extLst>
            </p:cNvPr>
            <p:cNvCxnSpPr>
              <a:cxnSpLocks/>
            </p:cNvCxnSpPr>
            <p:nvPr/>
          </p:nvCxnSpPr>
          <p:spPr>
            <a:xfrm>
              <a:off x="3174908" y="1922397"/>
              <a:ext cx="0" cy="1359675"/>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9" name="TextBox 68">
              <a:extLst>
                <a:ext uri="{FF2B5EF4-FFF2-40B4-BE49-F238E27FC236}">
                  <a16:creationId xmlns:a16="http://schemas.microsoft.com/office/drawing/2014/main" id="{D573B539-F0FD-B34B-A60C-A090CA2A6EA1}"/>
                </a:ext>
              </a:extLst>
            </p:cNvPr>
            <p:cNvSpPr txBox="1"/>
            <p:nvPr/>
          </p:nvSpPr>
          <p:spPr>
            <a:xfrm>
              <a:off x="3127489" y="2518365"/>
              <a:ext cx="621773" cy="215444"/>
            </a:xfrm>
            <a:prstGeom prst="rect">
              <a:avLst/>
            </a:prstGeom>
            <a:noFill/>
          </p:spPr>
          <p:txBody>
            <a:bodyPr wrap="square" lIns="0" tIns="0" rIns="0" bIns="0" rtlCol="0" anchor="ctr" anchorCtr="0">
              <a:spAutoFit/>
            </a:bodyPr>
            <a:lstStyle/>
            <a:p>
              <a:pPr algn="ctr">
                <a:defRPr/>
              </a:pPr>
              <a:r>
                <a:rPr lang="en-GB" altLang="en-US" sz="1400" dirty="0"/>
                <a:t>10cm</a:t>
              </a:r>
              <a:endParaRPr lang="en-GB" altLang="en-US" sz="1400" baseline="30000" dirty="0"/>
            </a:p>
          </p:txBody>
        </p:sp>
      </p:grpSp>
      <p:grpSp>
        <p:nvGrpSpPr>
          <p:cNvPr id="9" name="Group 8">
            <a:extLst>
              <a:ext uri="{FF2B5EF4-FFF2-40B4-BE49-F238E27FC236}">
                <a16:creationId xmlns:a16="http://schemas.microsoft.com/office/drawing/2014/main" id="{F1A4B603-7B01-FF4A-8971-7FE46D99D036}"/>
              </a:ext>
            </a:extLst>
          </p:cNvPr>
          <p:cNvGrpSpPr/>
          <p:nvPr/>
        </p:nvGrpSpPr>
        <p:grpSpPr>
          <a:xfrm>
            <a:off x="6087678" y="1894315"/>
            <a:ext cx="2109097" cy="1898685"/>
            <a:chOff x="6055673" y="1824234"/>
            <a:chExt cx="2109096" cy="1898685"/>
          </a:xfrm>
        </p:grpSpPr>
        <p:pic>
          <p:nvPicPr>
            <p:cNvPr id="51" name="Picture 50">
              <a:extLst>
                <a:ext uri="{FF2B5EF4-FFF2-40B4-BE49-F238E27FC236}">
                  <a16:creationId xmlns:a16="http://schemas.microsoft.com/office/drawing/2014/main" id="{B358A697-947C-5343-81C3-64E6F8192743}"/>
                </a:ext>
              </a:extLst>
            </p:cNvPr>
            <p:cNvPicPr>
              <a:picLocks noChangeAspect="1"/>
            </p:cNvPicPr>
            <p:nvPr/>
          </p:nvPicPr>
          <p:blipFill>
            <a:blip r:embed="rId11"/>
            <a:stretch>
              <a:fillRect/>
            </a:stretch>
          </p:blipFill>
          <p:spPr>
            <a:xfrm>
              <a:off x="6055673" y="1824234"/>
              <a:ext cx="1681351" cy="1819373"/>
            </a:xfrm>
            <a:prstGeom prst="rect">
              <a:avLst/>
            </a:prstGeom>
          </p:spPr>
        </p:pic>
        <p:sp>
          <p:nvSpPr>
            <p:cNvPr id="56" name="TextBox 55">
              <a:extLst>
                <a:ext uri="{FF2B5EF4-FFF2-40B4-BE49-F238E27FC236}">
                  <a16:creationId xmlns:a16="http://schemas.microsoft.com/office/drawing/2014/main" id="{B5F222CB-51F7-BD4D-80BE-A4B6FC388D42}"/>
                </a:ext>
              </a:extLst>
            </p:cNvPr>
            <p:cNvSpPr txBox="1"/>
            <p:nvPr/>
          </p:nvSpPr>
          <p:spPr>
            <a:xfrm>
              <a:off x="6448874" y="3507475"/>
              <a:ext cx="386277" cy="215444"/>
            </a:xfrm>
            <a:prstGeom prst="rect">
              <a:avLst/>
            </a:prstGeom>
            <a:noFill/>
          </p:spPr>
          <p:txBody>
            <a:bodyPr wrap="square" lIns="0" tIns="0" rIns="0" bIns="0" rtlCol="0" anchor="ctr" anchorCtr="0">
              <a:spAutoFit/>
            </a:bodyPr>
            <a:lstStyle/>
            <a:p>
              <a:pPr algn="ctr">
                <a:defRPr/>
              </a:pPr>
              <a:r>
                <a:rPr lang="en-GB" altLang="en-US" sz="1400" dirty="0"/>
                <a:t>6in</a:t>
              </a:r>
              <a:endParaRPr lang="en-GB" altLang="en-US" sz="1400" baseline="30000" dirty="0"/>
            </a:p>
          </p:txBody>
        </p:sp>
        <p:cxnSp>
          <p:nvCxnSpPr>
            <p:cNvPr id="70" name="Straight Arrow Connector 69">
              <a:extLst>
                <a:ext uri="{FF2B5EF4-FFF2-40B4-BE49-F238E27FC236}">
                  <a16:creationId xmlns:a16="http://schemas.microsoft.com/office/drawing/2014/main" id="{88A7D9D9-0DBF-724A-9E90-9E1606F0D198}"/>
                </a:ext>
              </a:extLst>
            </p:cNvPr>
            <p:cNvCxnSpPr>
              <a:cxnSpLocks/>
            </p:cNvCxnSpPr>
            <p:nvPr/>
          </p:nvCxnSpPr>
          <p:spPr>
            <a:xfrm>
              <a:off x="7760057" y="1958256"/>
              <a:ext cx="0" cy="1275015"/>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71" name="TextBox 70">
              <a:extLst>
                <a:ext uri="{FF2B5EF4-FFF2-40B4-BE49-F238E27FC236}">
                  <a16:creationId xmlns:a16="http://schemas.microsoft.com/office/drawing/2014/main" id="{9B879973-69C4-CB4D-AE3C-B7EF549BBF68}"/>
                </a:ext>
              </a:extLst>
            </p:cNvPr>
            <p:cNvSpPr txBox="1"/>
            <p:nvPr/>
          </p:nvSpPr>
          <p:spPr>
            <a:xfrm>
              <a:off x="7818562" y="2488041"/>
              <a:ext cx="346207" cy="215444"/>
            </a:xfrm>
            <a:prstGeom prst="rect">
              <a:avLst/>
            </a:prstGeom>
            <a:solidFill>
              <a:schemeClr val="bg1"/>
            </a:solidFill>
          </p:spPr>
          <p:txBody>
            <a:bodyPr wrap="square" lIns="0" tIns="0" rIns="0" bIns="0" rtlCol="0" anchor="ctr" anchorCtr="0">
              <a:spAutoFit/>
            </a:bodyPr>
            <a:lstStyle/>
            <a:p>
              <a:pPr>
                <a:defRPr/>
              </a:pPr>
              <a:r>
                <a:rPr lang="en-GB" altLang="en-US" sz="1400" dirty="0"/>
                <a:t>8in</a:t>
              </a:r>
              <a:endParaRPr lang="en-GB" altLang="en-US" sz="1400" baseline="30000" dirty="0"/>
            </a:p>
          </p:txBody>
        </p:sp>
      </p:grpSp>
    </p:spTree>
    <p:extLst>
      <p:ext uri="{BB962C8B-B14F-4D97-AF65-F5344CB8AC3E}">
        <p14:creationId xmlns:p14="http://schemas.microsoft.com/office/powerpoint/2010/main" val="280503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dissolve">
                                      <p:cBhvr>
                                        <p:cTn id="13" dur="500"/>
                                        <p:tgtEl>
                                          <p:spTgt spid="4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dissolve">
                                      <p:cBhvr>
                                        <p:cTn id="33" dur="500"/>
                                        <p:tgtEl>
                                          <p:spTgt spid="3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38"/>
                                        </p:tgtEl>
                                      </p:cBhvr>
                                    </p:animEffect>
                                    <p:set>
                                      <p:cBhvr>
                                        <p:cTn id="5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dissolve">
                                      <p:cBhvr>
                                        <p:cTn id="56" dur="500"/>
                                        <p:tgtEl>
                                          <p:spTgt spid="5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dissolve">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dissolve">
                                      <p:cBhvr>
                                        <p:cTn id="66" dur="500"/>
                                        <p:tgtEl>
                                          <p:spTgt spid="6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dissolv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dissolve">
                                      <p:cBhvr>
                                        <p:cTn id="74" dur="500"/>
                                        <p:tgtEl>
                                          <p:spTgt spid="5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dissolve">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dissolve">
                                      <p:cBhvr>
                                        <p:cTn id="82" dur="500"/>
                                        <p:tgtEl>
                                          <p:spTgt spid="5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dissolve">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xit" presetSubtype="0" fill="hold" grpId="1" nodeType="clickEffect">
                                  <p:stCondLst>
                                    <p:cond delay="0"/>
                                  </p:stCondLst>
                                  <p:childTnLst>
                                    <p:animEffect transition="out" filter="dissolve">
                                      <p:cBhvr>
                                        <p:cTn id="89" dur="500"/>
                                        <p:tgtEl>
                                          <p:spTgt spid="49"/>
                                        </p:tgtEl>
                                      </p:cBhvr>
                                    </p:animEffect>
                                    <p:set>
                                      <p:cBhvr>
                                        <p:cTn id="90" dur="1" fill="hold">
                                          <p:stCondLst>
                                            <p:cond delay="499"/>
                                          </p:stCondLst>
                                        </p:cTn>
                                        <p:tgtEl>
                                          <p:spTgt spid="49"/>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500"/>
                                        <p:tgtEl>
                                          <p:spTgt spid="50"/>
                                        </p:tgtEl>
                                      </p:cBhvr>
                                    </p:animEffect>
                                    <p:set>
                                      <p:cBhvr>
                                        <p:cTn id="93" dur="1" fill="hold">
                                          <p:stCondLst>
                                            <p:cond delay="499"/>
                                          </p:stCondLst>
                                        </p:cTn>
                                        <p:tgtEl>
                                          <p:spTgt spid="50"/>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53"/>
                                        </p:tgtEl>
                                      </p:cBhvr>
                                    </p:animEffect>
                                    <p:set>
                                      <p:cBhvr>
                                        <p:cTn id="96" dur="1" fill="hold">
                                          <p:stCondLst>
                                            <p:cond delay="499"/>
                                          </p:stCondLst>
                                        </p:cTn>
                                        <p:tgtEl>
                                          <p:spTgt spid="53"/>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55"/>
                                        </p:tgtEl>
                                      </p:cBhvr>
                                    </p:animEffect>
                                    <p:set>
                                      <p:cBhvr>
                                        <p:cTn id="102" dur="1" fill="hold">
                                          <p:stCondLst>
                                            <p:cond delay="499"/>
                                          </p:stCondLst>
                                        </p:cTn>
                                        <p:tgtEl>
                                          <p:spTgt spid="55"/>
                                        </p:tgtEl>
                                        <p:attrNameLst>
                                          <p:attrName>style.visibility</p:attrName>
                                        </p:attrNameLst>
                                      </p:cBhvr>
                                      <p:to>
                                        <p:strVal val="hidden"/>
                                      </p:to>
                                    </p:set>
                                  </p:childTnLst>
                                </p:cTn>
                              </p:par>
                              <p:par>
                                <p:cTn id="103" presetID="9" presetClass="exit" presetSubtype="0" fill="hold" nodeType="withEffect">
                                  <p:stCondLst>
                                    <p:cond delay="0"/>
                                  </p:stCondLst>
                                  <p:childTnLst>
                                    <p:animEffect transition="out" filter="dissolve">
                                      <p:cBhvr>
                                        <p:cTn id="104" dur="500"/>
                                        <p:tgtEl>
                                          <p:spTgt spid="58"/>
                                        </p:tgtEl>
                                      </p:cBhvr>
                                    </p:animEffect>
                                    <p:set>
                                      <p:cBhvr>
                                        <p:cTn id="105" dur="1" fill="hold">
                                          <p:stCondLst>
                                            <p:cond delay="499"/>
                                          </p:stCondLst>
                                        </p:cTn>
                                        <p:tgtEl>
                                          <p:spTgt spid="58"/>
                                        </p:tgtEl>
                                        <p:attrNameLst>
                                          <p:attrName>style.visibility</p:attrName>
                                        </p:attrNameLst>
                                      </p:cBhvr>
                                      <p:to>
                                        <p:strVal val="hidden"/>
                                      </p:to>
                                    </p:set>
                                  </p:childTnLst>
                                </p:cTn>
                              </p:par>
                              <p:par>
                                <p:cTn id="106" presetID="9" presetClass="exit" presetSubtype="0" fill="hold" grpId="1" nodeType="withEffect">
                                  <p:stCondLst>
                                    <p:cond delay="0"/>
                                  </p:stCondLst>
                                  <p:childTnLst>
                                    <p:animEffect transition="out" filter="dissolve">
                                      <p:cBhvr>
                                        <p:cTn id="107" dur="500"/>
                                        <p:tgtEl>
                                          <p:spTgt spid="61"/>
                                        </p:tgtEl>
                                      </p:cBhvr>
                                    </p:animEffect>
                                    <p:set>
                                      <p:cBhvr>
                                        <p:cTn id="108" dur="1" fill="hold">
                                          <p:stCondLst>
                                            <p:cond delay="499"/>
                                          </p:stCondLst>
                                        </p:cTn>
                                        <p:tgtEl>
                                          <p:spTgt spid="61"/>
                                        </p:tgtEl>
                                        <p:attrNameLst>
                                          <p:attrName>style.visibility</p:attrName>
                                        </p:attrNameLst>
                                      </p:cBhvr>
                                      <p:to>
                                        <p:strVal val="hidden"/>
                                      </p:to>
                                    </p:set>
                                  </p:childTnLst>
                                </p:cTn>
                              </p:par>
                              <p:par>
                                <p:cTn id="109" presetID="9" presetClass="exit" presetSubtype="0" fill="hold" grpId="1" nodeType="withEffect">
                                  <p:stCondLst>
                                    <p:cond delay="0"/>
                                  </p:stCondLst>
                                  <p:childTnLst>
                                    <p:animEffect transition="out" filter="dissolve">
                                      <p:cBhvr>
                                        <p:cTn id="110" dur="500"/>
                                        <p:tgtEl>
                                          <p:spTgt spid="63"/>
                                        </p:tgtEl>
                                      </p:cBhvr>
                                    </p:animEffect>
                                    <p:set>
                                      <p:cBhvr>
                                        <p:cTn id="11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9" grpId="0" animBg="1"/>
      <p:bldP spid="39" grpId="1" animBg="1"/>
      <p:bldP spid="41" grpId="0"/>
      <p:bldP spid="16" grpId="0" animBg="1"/>
      <p:bldP spid="36" grpId="0" animBg="1"/>
      <p:bldP spid="36" grpId="1" animBg="1"/>
      <p:bldP spid="37" grpId="0"/>
      <p:bldP spid="37" grpId="1"/>
      <p:bldP spid="38" grpId="0"/>
      <p:bldP spid="38" grpId="1"/>
      <p:bldP spid="42" grpId="0"/>
      <p:bldP spid="49" grpId="0" animBg="1"/>
      <p:bldP spid="49" grpId="1" animBg="1"/>
      <p:bldP spid="50" grpId="0" animBg="1"/>
      <p:bldP spid="50" grpId="1" animBg="1"/>
      <p:bldP spid="53" grpId="0" animBg="1"/>
      <p:bldP spid="53" grpId="1" animBg="1"/>
      <p:bldP spid="54" grpId="0"/>
      <p:bldP spid="54" grpId="1"/>
      <p:bldP spid="55" grpId="0"/>
      <p:bldP spid="55" grpId="1"/>
      <p:bldP spid="61" grpId="0"/>
      <p:bldP spid="61" grpId="1"/>
      <p:bldP spid="63" grpId="0"/>
      <p:bldP spid="6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BE230D-CE7A-5341-BB3E-18BF84C01947}"/>
              </a:ext>
            </a:extLst>
          </p:cNvPr>
          <p:cNvSpPr txBox="1"/>
          <p:nvPr/>
        </p:nvSpPr>
        <p:spPr>
          <a:xfrm>
            <a:off x="35602" y="971605"/>
            <a:ext cx="513302" cy="307777"/>
          </a:xfrm>
          <a:prstGeom prst="rect">
            <a:avLst/>
          </a:prstGeom>
          <a:noFill/>
        </p:spPr>
        <p:txBody>
          <a:bodyPr wrap="square" lIns="36000" tIns="0" rIns="0" bIns="0" rtlCol="0">
            <a:spAutoFit/>
          </a:bodyPr>
          <a:lstStyle/>
          <a:p>
            <a:r>
              <a:rPr lang="en-GB" sz="2000" b="1" dirty="0"/>
              <a:t>Q1</a:t>
            </a:r>
          </a:p>
        </p:txBody>
      </p:sp>
      <p:sp>
        <p:nvSpPr>
          <p:cNvPr id="14" name="TextBox 13">
            <a:extLst>
              <a:ext uri="{FF2B5EF4-FFF2-40B4-BE49-F238E27FC236}">
                <a16:creationId xmlns:a16="http://schemas.microsoft.com/office/drawing/2014/main" id="{EBD853E9-0DE5-F94D-9CB1-FE53B10735A5}"/>
              </a:ext>
            </a:extLst>
          </p:cNvPr>
          <p:cNvSpPr txBox="1"/>
          <p:nvPr/>
        </p:nvSpPr>
        <p:spPr>
          <a:xfrm>
            <a:off x="425338" y="971605"/>
            <a:ext cx="8744786" cy="307777"/>
          </a:xfrm>
          <a:prstGeom prst="rect">
            <a:avLst/>
          </a:prstGeom>
          <a:noFill/>
        </p:spPr>
        <p:txBody>
          <a:bodyPr wrap="square" lIns="36000" tIns="0" rIns="0" bIns="0" rtlCol="0">
            <a:spAutoFit/>
          </a:bodyPr>
          <a:lstStyle/>
          <a:p>
            <a:pPr>
              <a:defRPr/>
            </a:pPr>
            <a:r>
              <a:rPr lang="en-GB" altLang="en-US" sz="2000" dirty="0"/>
              <a:t>Work out the volume of each of the following pyramids.</a:t>
            </a:r>
          </a:p>
        </p:txBody>
      </p:sp>
      <p:cxnSp>
        <p:nvCxnSpPr>
          <p:cNvPr id="101" name="Straight Connector 100">
            <a:extLst>
              <a:ext uri="{FF2B5EF4-FFF2-40B4-BE49-F238E27FC236}">
                <a16:creationId xmlns:a16="http://schemas.microsoft.com/office/drawing/2014/main" id="{AA4F1B57-B4BB-3944-B202-1A69886608EF}"/>
              </a:ext>
            </a:extLst>
          </p:cNvPr>
          <p:cNvCxnSpPr>
            <a:cxnSpLocks/>
          </p:cNvCxnSpPr>
          <p:nvPr/>
        </p:nvCxnSpPr>
        <p:spPr>
          <a:xfrm>
            <a:off x="18288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33A7A0E-1FC0-2A49-A071-85C440DF4C28}"/>
              </a:ext>
            </a:extLst>
          </p:cNvPr>
          <p:cNvCxnSpPr>
            <a:cxnSpLocks/>
          </p:cNvCxnSpPr>
          <p:nvPr/>
        </p:nvCxnSpPr>
        <p:spPr>
          <a:xfrm>
            <a:off x="73152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4FB7BAC-D768-1541-BF01-438AD2F1D3D5}"/>
              </a:ext>
            </a:extLst>
          </p:cNvPr>
          <p:cNvCxnSpPr>
            <a:cxnSpLocks/>
          </p:cNvCxnSpPr>
          <p:nvPr/>
        </p:nvCxnSpPr>
        <p:spPr>
          <a:xfrm flipH="1">
            <a:off x="0" y="1361287"/>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35F1BB6-D964-4F48-9C01-5B91B2C3DC48}"/>
              </a:ext>
            </a:extLst>
          </p:cNvPr>
          <p:cNvSpPr txBox="1"/>
          <p:nvPr/>
        </p:nvSpPr>
        <p:spPr>
          <a:xfrm>
            <a:off x="11769" y="1396994"/>
            <a:ext cx="513302" cy="246221"/>
          </a:xfrm>
          <a:prstGeom prst="rect">
            <a:avLst/>
          </a:prstGeom>
          <a:noFill/>
        </p:spPr>
        <p:txBody>
          <a:bodyPr wrap="square" lIns="36000" tIns="0" rIns="0" bIns="0" rtlCol="0">
            <a:spAutoFit/>
          </a:bodyPr>
          <a:lstStyle/>
          <a:p>
            <a:r>
              <a:rPr lang="en-GB" sz="1600" b="1" dirty="0"/>
              <a:t>[a]</a:t>
            </a:r>
          </a:p>
        </p:txBody>
      </p:sp>
      <p:sp>
        <p:nvSpPr>
          <p:cNvPr id="157" name="TextBox 156">
            <a:extLst>
              <a:ext uri="{FF2B5EF4-FFF2-40B4-BE49-F238E27FC236}">
                <a16:creationId xmlns:a16="http://schemas.microsoft.com/office/drawing/2014/main" id="{96CA28A0-2FD7-B24E-92A8-A4EF1F784C12}"/>
              </a:ext>
            </a:extLst>
          </p:cNvPr>
          <p:cNvSpPr txBox="1"/>
          <p:nvPr/>
        </p:nvSpPr>
        <p:spPr>
          <a:xfrm>
            <a:off x="1837627" y="1396994"/>
            <a:ext cx="513302" cy="246221"/>
          </a:xfrm>
          <a:prstGeom prst="rect">
            <a:avLst/>
          </a:prstGeom>
          <a:noFill/>
        </p:spPr>
        <p:txBody>
          <a:bodyPr wrap="square" lIns="36000" tIns="0" rIns="0" bIns="0" rtlCol="0">
            <a:spAutoFit/>
          </a:bodyPr>
          <a:lstStyle/>
          <a:p>
            <a:r>
              <a:rPr lang="en-GB" sz="1600" b="1" dirty="0"/>
              <a:t>[b]</a:t>
            </a:r>
          </a:p>
        </p:txBody>
      </p:sp>
      <p:sp>
        <p:nvSpPr>
          <p:cNvPr id="158" name="TextBox 157">
            <a:extLst>
              <a:ext uri="{FF2B5EF4-FFF2-40B4-BE49-F238E27FC236}">
                <a16:creationId xmlns:a16="http://schemas.microsoft.com/office/drawing/2014/main" id="{F51981B3-A242-E640-A21B-49A5D151D7D7}"/>
              </a:ext>
            </a:extLst>
          </p:cNvPr>
          <p:cNvSpPr txBox="1"/>
          <p:nvPr/>
        </p:nvSpPr>
        <p:spPr>
          <a:xfrm>
            <a:off x="3663485" y="1396994"/>
            <a:ext cx="513302" cy="246221"/>
          </a:xfrm>
          <a:prstGeom prst="rect">
            <a:avLst/>
          </a:prstGeom>
          <a:noFill/>
        </p:spPr>
        <p:txBody>
          <a:bodyPr wrap="square" lIns="36000" tIns="0" rIns="0" bIns="0" rtlCol="0">
            <a:spAutoFit/>
          </a:bodyPr>
          <a:lstStyle/>
          <a:p>
            <a:r>
              <a:rPr lang="en-GB" sz="1600" b="1" dirty="0"/>
              <a:t>[c]</a:t>
            </a:r>
          </a:p>
        </p:txBody>
      </p:sp>
      <p:cxnSp>
        <p:nvCxnSpPr>
          <p:cNvPr id="54" name="Straight Connector 53">
            <a:extLst>
              <a:ext uri="{FF2B5EF4-FFF2-40B4-BE49-F238E27FC236}">
                <a16:creationId xmlns:a16="http://schemas.microsoft.com/office/drawing/2014/main" id="{D4EC1DBC-1D41-AA4F-A402-0C312DDAB268}"/>
              </a:ext>
            </a:extLst>
          </p:cNvPr>
          <p:cNvCxnSpPr>
            <a:cxnSpLocks/>
          </p:cNvCxnSpPr>
          <p:nvPr/>
        </p:nvCxnSpPr>
        <p:spPr>
          <a:xfrm>
            <a:off x="54864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DD95D4C-DF8B-B149-A42C-F314DD74E67C}"/>
              </a:ext>
            </a:extLst>
          </p:cNvPr>
          <p:cNvCxnSpPr>
            <a:cxnSpLocks/>
          </p:cNvCxnSpPr>
          <p:nvPr/>
        </p:nvCxnSpPr>
        <p:spPr>
          <a:xfrm>
            <a:off x="36576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E82D634-3285-4443-A295-840253331FA5}"/>
              </a:ext>
            </a:extLst>
          </p:cNvPr>
          <p:cNvSpPr txBox="1"/>
          <p:nvPr/>
        </p:nvSpPr>
        <p:spPr>
          <a:xfrm>
            <a:off x="5489343" y="1396994"/>
            <a:ext cx="513302" cy="246221"/>
          </a:xfrm>
          <a:prstGeom prst="rect">
            <a:avLst/>
          </a:prstGeom>
          <a:noFill/>
        </p:spPr>
        <p:txBody>
          <a:bodyPr wrap="square" lIns="36000" tIns="0" rIns="0" bIns="0" rtlCol="0">
            <a:spAutoFit/>
          </a:bodyPr>
          <a:lstStyle/>
          <a:p>
            <a:r>
              <a:rPr lang="en-GB" sz="1600" b="1" dirty="0"/>
              <a:t>[d]</a:t>
            </a:r>
          </a:p>
        </p:txBody>
      </p:sp>
      <p:sp>
        <p:nvSpPr>
          <p:cNvPr id="62" name="TextBox 61">
            <a:extLst>
              <a:ext uri="{FF2B5EF4-FFF2-40B4-BE49-F238E27FC236}">
                <a16:creationId xmlns:a16="http://schemas.microsoft.com/office/drawing/2014/main" id="{8FCDEEAF-55C1-9E48-9CC4-797BAF102608}"/>
              </a:ext>
            </a:extLst>
          </p:cNvPr>
          <p:cNvSpPr txBox="1"/>
          <p:nvPr/>
        </p:nvSpPr>
        <p:spPr>
          <a:xfrm>
            <a:off x="7315200" y="1396994"/>
            <a:ext cx="513302" cy="246221"/>
          </a:xfrm>
          <a:prstGeom prst="rect">
            <a:avLst/>
          </a:prstGeom>
          <a:noFill/>
        </p:spPr>
        <p:txBody>
          <a:bodyPr wrap="square" lIns="36000" tIns="0" rIns="0" bIns="0" rtlCol="0">
            <a:spAutoFit/>
          </a:bodyPr>
          <a:lstStyle/>
          <a:p>
            <a:r>
              <a:rPr lang="en-GB" sz="1600" b="1" dirty="0"/>
              <a:t>[e]</a:t>
            </a:r>
          </a:p>
        </p:txBody>
      </p:sp>
      <p:grpSp>
        <p:nvGrpSpPr>
          <p:cNvPr id="4" name="Group 3">
            <a:extLst>
              <a:ext uri="{FF2B5EF4-FFF2-40B4-BE49-F238E27FC236}">
                <a16:creationId xmlns:a16="http://schemas.microsoft.com/office/drawing/2014/main" id="{CCD3663A-E87C-F345-ACEB-0EB8BF265EBD}"/>
              </a:ext>
            </a:extLst>
          </p:cNvPr>
          <p:cNvGrpSpPr/>
          <p:nvPr/>
        </p:nvGrpSpPr>
        <p:grpSpPr>
          <a:xfrm>
            <a:off x="-50654" y="1832529"/>
            <a:ext cx="1858112" cy="1561951"/>
            <a:chOff x="-50654" y="1672276"/>
            <a:chExt cx="1858112" cy="1561951"/>
          </a:xfrm>
        </p:grpSpPr>
        <p:grpSp>
          <p:nvGrpSpPr>
            <p:cNvPr id="15" name="Group 14">
              <a:extLst>
                <a:ext uri="{FF2B5EF4-FFF2-40B4-BE49-F238E27FC236}">
                  <a16:creationId xmlns:a16="http://schemas.microsoft.com/office/drawing/2014/main" id="{4B0C074A-6C56-704C-B5AF-A842F24D017D}"/>
                </a:ext>
              </a:extLst>
            </p:cNvPr>
            <p:cNvGrpSpPr/>
            <p:nvPr/>
          </p:nvGrpSpPr>
          <p:grpSpPr>
            <a:xfrm>
              <a:off x="363999" y="1672276"/>
              <a:ext cx="1443459" cy="1561951"/>
              <a:chOff x="129325" y="1520104"/>
              <a:chExt cx="1587805" cy="1718146"/>
            </a:xfrm>
          </p:grpSpPr>
          <p:pic>
            <p:nvPicPr>
              <p:cNvPr id="10" name="Picture 9">
                <a:extLst>
                  <a:ext uri="{FF2B5EF4-FFF2-40B4-BE49-F238E27FC236}">
                    <a16:creationId xmlns:a16="http://schemas.microsoft.com/office/drawing/2014/main" id="{EDBEBCEC-01AC-CC47-B403-166111FE5632}"/>
                  </a:ext>
                </a:extLst>
              </p:cNvPr>
              <p:cNvPicPr>
                <a:picLocks noChangeAspect="1"/>
              </p:cNvPicPr>
              <p:nvPr/>
            </p:nvPicPr>
            <p:blipFill>
              <a:blip r:embed="rId3"/>
              <a:stretch>
                <a:fillRect/>
              </a:stretch>
            </p:blipFill>
            <p:spPr>
              <a:xfrm>
                <a:off x="129325" y="1520104"/>
                <a:ext cx="1587805" cy="1718146"/>
              </a:xfrm>
              <a:prstGeom prst="rect">
                <a:avLst/>
              </a:prstGeom>
            </p:spPr>
          </p:pic>
          <p:grpSp>
            <p:nvGrpSpPr>
              <p:cNvPr id="67" name="Group 66">
                <a:extLst>
                  <a:ext uri="{FF2B5EF4-FFF2-40B4-BE49-F238E27FC236}">
                    <a16:creationId xmlns:a16="http://schemas.microsoft.com/office/drawing/2014/main" id="{F9662EC8-6ED8-2544-9E4B-172F746241A9}"/>
                  </a:ext>
                </a:extLst>
              </p:cNvPr>
              <p:cNvGrpSpPr/>
              <p:nvPr/>
            </p:nvGrpSpPr>
            <p:grpSpPr>
              <a:xfrm>
                <a:off x="612341" y="2753193"/>
                <a:ext cx="621773" cy="425292"/>
                <a:chOff x="2052969" y="3149881"/>
                <a:chExt cx="621773" cy="425292"/>
              </a:xfrm>
            </p:grpSpPr>
            <p:sp>
              <p:nvSpPr>
                <p:cNvPr id="68" name="TextBox 67">
                  <a:extLst>
                    <a:ext uri="{FF2B5EF4-FFF2-40B4-BE49-F238E27FC236}">
                      <a16:creationId xmlns:a16="http://schemas.microsoft.com/office/drawing/2014/main" id="{375D8AB4-B5FC-5340-911B-599134DEC1ED}"/>
                    </a:ext>
                  </a:extLst>
                </p:cNvPr>
                <p:cNvSpPr txBox="1"/>
                <p:nvPr/>
              </p:nvSpPr>
              <p:spPr>
                <a:xfrm>
                  <a:off x="2052969" y="3149881"/>
                  <a:ext cx="621773" cy="228524"/>
                </a:xfrm>
                <a:prstGeom prst="rect">
                  <a:avLst/>
                </a:prstGeom>
                <a:noFill/>
              </p:spPr>
              <p:txBody>
                <a:bodyPr wrap="square" lIns="0" tIns="0" rIns="0" bIns="0" rtlCol="0" anchor="ctr" anchorCtr="0">
                  <a:spAutoFit/>
                </a:bodyPr>
                <a:lstStyle/>
                <a:p>
                  <a:pPr algn="ctr">
                    <a:defRPr/>
                  </a:pPr>
                  <a:r>
                    <a:rPr lang="en-GB" altLang="en-US" b="1" dirty="0"/>
                    <a:t>Area</a:t>
                  </a:r>
                </a:p>
              </p:txBody>
            </p:sp>
            <p:sp>
              <p:nvSpPr>
                <p:cNvPr id="69" name="TextBox 68">
                  <a:extLst>
                    <a:ext uri="{FF2B5EF4-FFF2-40B4-BE49-F238E27FC236}">
                      <a16:creationId xmlns:a16="http://schemas.microsoft.com/office/drawing/2014/main" id="{0A5CBA50-59A9-B34A-BDA8-CF0943B0FD61}"/>
                    </a:ext>
                  </a:extLst>
                </p:cNvPr>
                <p:cNvSpPr txBox="1"/>
                <p:nvPr/>
              </p:nvSpPr>
              <p:spPr>
                <a:xfrm>
                  <a:off x="2052969" y="3346649"/>
                  <a:ext cx="621773" cy="228524"/>
                </a:xfrm>
                <a:prstGeom prst="rect">
                  <a:avLst/>
                </a:prstGeom>
                <a:noFill/>
              </p:spPr>
              <p:txBody>
                <a:bodyPr wrap="square" lIns="0" tIns="0" rIns="0" bIns="0" rtlCol="0" anchor="ctr" anchorCtr="0">
                  <a:spAutoFit/>
                </a:bodyPr>
                <a:lstStyle/>
                <a:p>
                  <a:pPr algn="ctr">
                    <a:defRPr/>
                  </a:pPr>
                  <a:r>
                    <a:rPr lang="en-GB" altLang="en-US" dirty="0"/>
                    <a:t>18cm</a:t>
                  </a:r>
                  <a:r>
                    <a:rPr lang="en-GB" altLang="en-US" baseline="30000" dirty="0"/>
                    <a:t>2</a:t>
                  </a:r>
                </a:p>
              </p:txBody>
            </p:sp>
          </p:grpSp>
        </p:grpSp>
        <p:cxnSp>
          <p:nvCxnSpPr>
            <p:cNvPr id="93" name="Straight Arrow Connector 92">
              <a:extLst>
                <a:ext uri="{FF2B5EF4-FFF2-40B4-BE49-F238E27FC236}">
                  <a16:creationId xmlns:a16="http://schemas.microsoft.com/office/drawing/2014/main" id="{86B86177-805C-9944-A9AF-EE38C01B75F6}"/>
                </a:ext>
              </a:extLst>
            </p:cNvPr>
            <p:cNvCxnSpPr>
              <a:cxnSpLocks/>
            </p:cNvCxnSpPr>
            <p:nvPr/>
          </p:nvCxnSpPr>
          <p:spPr>
            <a:xfrm>
              <a:off x="380700" y="1722474"/>
              <a:ext cx="0" cy="1259959"/>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94" name="TextBox 93">
              <a:extLst>
                <a:ext uri="{FF2B5EF4-FFF2-40B4-BE49-F238E27FC236}">
                  <a16:creationId xmlns:a16="http://schemas.microsoft.com/office/drawing/2014/main" id="{13249D8A-B082-6A48-ABCD-4C1D457FB5C7}"/>
                </a:ext>
              </a:extLst>
            </p:cNvPr>
            <p:cNvSpPr txBox="1"/>
            <p:nvPr/>
          </p:nvSpPr>
          <p:spPr>
            <a:xfrm>
              <a:off x="-50654" y="2139516"/>
              <a:ext cx="486652" cy="215444"/>
            </a:xfrm>
            <a:prstGeom prst="rect">
              <a:avLst/>
            </a:prstGeom>
            <a:noFill/>
          </p:spPr>
          <p:txBody>
            <a:bodyPr wrap="square" lIns="0" tIns="0" rIns="0" bIns="0" rtlCol="0" anchor="ctr" anchorCtr="0">
              <a:spAutoFit/>
            </a:bodyPr>
            <a:lstStyle/>
            <a:p>
              <a:pPr algn="ctr">
                <a:defRPr/>
              </a:pPr>
              <a:r>
                <a:rPr lang="en-GB" altLang="en-US" dirty="0"/>
                <a:t>8cm</a:t>
              </a:r>
              <a:endParaRPr lang="en-GB" altLang="en-US" baseline="30000" dirty="0"/>
            </a:p>
          </p:txBody>
        </p:sp>
      </p:grpSp>
      <p:grpSp>
        <p:nvGrpSpPr>
          <p:cNvPr id="5" name="Group 4">
            <a:extLst>
              <a:ext uri="{FF2B5EF4-FFF2-40B4-BE49-F238E27FC236}">
                <a16:creationId xmlns:a16="http://schemas.microsoft.com/office/drawing/2014/main" id="{9FB5BD95-9028-7745-B36B-05AD5D2666C6}"/>
              </a:ext>
            </a:extLst>
          </p:cNvPr>
          <p:cNvGrpSpPr/>
          <p:nvPr/>
        </p:nvGrpSpPr>
        <p:grpSpPr>
          <a:xfrm>
            <a:off x="1853385" y="1758454"/>
            <a:ext cx="1842690" cy="1561952"/>
            <a:chOff x="1853385" y="1598201"/>
            <a:chExt cx="1842690" cy="1561952"/>
          </a:xfrm>
        </p:grpSpPr>
        <p:grpSp>
          <p:nvGrpSpPr>
            <p:cNvPr id="12" name="Group 11">
              <a:extLst>
                <a:ext uri="{FF2B5EF4-FFF2-40B4-BE49-F238E27FC236}">
                  <a16:creationId xmlns:a16="http://schemas.microsoft.com/office/drawing/2014/main" id="{40AFB6CD-7233-5D4F-932B-C1341A436FFB}"/>
                </a:ext>
              </a:extLst>
            </p:cNvPr>
            <p:cNvGrpSpPr/>
            <p:nvPr/>
          </p:nvGrpSpPr>
          <p:grpSpPr>
            <a:xfrm>
              <a:off x="2252617" y="1598201"/>
              <a:ext cx="1443458" cy="1561952"/>
              <a:chOff x="1949298" y="1520104"/>
              <a:chExt cx="1587804" cy="1718147"/>
            </a:xfrm>
          </p:grpSpPr>
          <p:pic>
            <p:nvPicPr>
              <p:cNvPr id="63" name="Picture 62">
                <a:extLst>
                  <a:ext uri="{FF2B5EF4-FFF2-40B4-BE49-F238E27FC236}">
                    <a16:creationId xmlns:a16="http://schemas.microsoft.com/office/drawing/2014/main" id="{ED71B6D3-3A24-484B-9D77-DACFCF04A387}"/>
                  </a:ext>
                </a:extLst>
              </p:cNvPr>
              <p:cNvPicPr>
                <a:picLocks noChangeAspect="1"/>
              </p:cNvPicPr>
              <p:nvPr/>
            </p:nvPicPr>
            <p:blipFill>
              <a:blip r:embed="rId4"/>
              <a:stretch>
                <a:fillRect/>
              </a:stretch>
            </p:blipFill>
            <p:spPr>
              <a:xfrm>
                <a:off x="1949298" y="1520104"/>
                <a:ext cx="1587804" cy="1718147"/>
              </a:xfrm>
              <a:prstGeom prst="rect">
                <a:avLst/>
              </a:prstGeom>
            </p:spPr>
          </p:pic>
          <p:grpSp>
            <p:nvGrpSpPr>
              <p:cNvPr id="70" name="Group 69">
                <a:extLst>
                  <a:ext uri="{FF2B5EF4-FFF2-40B4-BE49-F238E27FC236}">
                    <a16:creationId xmlns:a16="http://schemas.microsoft.com/office/drawing/2014/main" id="{89C05275-5DA9-7C4D-B553-F199B2094FE5}"/>
                  </a:ext>
                </a:extLst>
              </p:cNvPr>
              <p:cNvGrpSpPr/>
              <p:nvPr/>
            </p:nvGrpSpPr>
            <p:grpSpPr>
              <a:xfrm>
                <a:off x="2432314" y="2798182"/>
                <a:ext cx="621773" cy="406880"/>
                <a:chOff x="2052969" y="3114898"/>
                <a:chExt cx="621773" cy="406880"/>
              </a:xfrm>
            </p:grpSpPr>
            <p:sp>
              <p:nvSpPr>
                <p:cNvPr id="71" name="TextBox 70">
                  <a:extLst>
                    <a:ext uri="{FF2B5EF4-FFF2-40B4-BE49-F238E27FC236}">
                      <a16:creationId xmlns:a16="http://schemas.microsoft.com/office/drawing/2014/main" id="{FF009159-C933-7E44-A47A-7673A0E6E7C8}"/>
                    </a:ext>
                  </a:extLst>
                </p:cNvPr>
                <p:cNvSpPr txBox="1"/>
                <p:nvPr/>
              </p:nvSpPr>
              <p:spPr>
                <a:xfrm>
                  <a:off x="2052969" y="3114898"/>
                  <a:ext cx="621773" cy="228524"/>
                </a:xfrm>
                <a:prstGeom prst="rect">
                  <a:avLst/>
                </a:prstGeom>
                <a:noFill/>
              </p:spPr>
              <p:txBody>
                <a:bodyPr wrap="square" lIns="0" tIns="0" rIns="0" bIns="0" rtlCol="0" anchor="ctr" anchorCtr="0">
                  <a:spAutoFit/>
                </a:bodyPr>
                <a:lstStyle/>
                <a:p>
                  <a:pPr algn="ctr">
                    <a:defRPr/>
                  </a:pPr>
                  <a:r>
                    <a:rPr lang="en-GB" altLang="en-US" b="1" dirty="0"/>
                    <a:t>Area</a:t>
                  </a:r>
                </a:p>
              </p:txBody>
            </p:sp>
            <p:sp>
              <p:nvSpPr>
                <p:cNvPr id="72" name="TextBox 71">
                  <a:extLst>
                    <a:ext uri="{FF2B5EF4-FFF2-40B4-BE49-F238E27FC236}">
                      <a16:creationId xmlns:a16="http://schemas.microsoft.com/office/drawing/2014/main" id="{1B5B2E4E-EF82-B54D-ABF1-990F04BB37FB}"/>
                    </a:ext>
                  </a:extLst>
                </p:cNvPr>
                <p:cNvSpPr txBox="1"/>
                <p:nvPr/>
              </p:nvSpPr>
              <p:spPr>
                <a:xfrm>
                  <a:off x="2052969" y="3293254"/>
                  <a:ext cx="621773" cy="228524"/>
                </a:xfrm>
                <a:prstGeom prst="rect">
                  <a:avLst/>
                </a:prstGeom>
                <a:noFill/>
              </p:spPr>
              <p:txBody>
                <a:bodyPr wrap="square" lIns="0" tIns="0" rIns="0" bIns="0" rtlCol="0" anchor="ctr" anchorCtr="0">
                  <a:spAutoFit/>
                </a:bodyPr>
                <a:lstStyle/>
                <a:p>
                  <a:pPr algn="ctr">
                    <a:defRPr/>
                  </a:pPr>
                  <a:r>
                    <a:rPr lang="en-GB" altLang="en-US" dirty="0"/>
                    <a:t>12m</a:t>
                  </a:r>
                  <a:r>
                    <a:rPr lang="en-GB" altLang="en-US" baseline="30000" dirty="0"/>
                    <a:t>2</a:t>
                  </a:r>
                </a:p>
              </p:txBody>
            </p:sp>
          </p:grpSp>
        </p:grpSp>
        <p:cxnSp>
          <p:nvCxnSpPr>
            <p:cNvPr id="96" name="Straight Arrow Connector 95">
              <a:extLst>
                <a:ext uri="{FF2B5EF4-FFF2-40B4-BE49-F238E27FC236}">
                  <a16:creationId xmlns:a16="http://schemas.microsoft.com/office/drawing/2014/main" id="{AD731A77-41F3-1D40-BDA1-592668A5525F}"/>
                </a:ext>
              </a:extLst>
            </p:cNvPr>
            <p:cNvCxnSpPr>
              <a:cxnSpLocks/>
            </p:cNvCxnSpPr>
            <p:nvPr/>
          </p:nvCxnSpPr>
          <p:spPr>
            <a:xfrm>
              <a:off x="2294625" y="1642730"/>
              <a:ext cx="0" cy="1307805"/>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97" name="TextBox 96">
              <a:extLst>
                <a:ext uri="{FF2B5EF4-FFF2-40B4-BE49-F238E27FC236}">
                  <a16:creationId xmlns:a16="http://schemas.microsoft.com/office/drawing/2014/main" id="{3A9E2487-26A8-424B-9E57-78C06B138D53}"/>
                </a:ext>
              </a:extLst>
            </p:cNvPr>
            <p:cNvSpPr txBox="1"/>
            <p:nvPr/>
          </p:nvSpPr>
          <p:spPr>
            <a:xfrm>
              <a:off x="1853385" y="2183262"/>
              <a:ext cx="486652" cy="215444"/>
            </a:xfrm>
            <a:prstGeom prst="rect">
              <a:avLst/>
            </a:prstGeom>
            <a:noFill/>
          </p:spPr>
          <p:txBody>
            <a:bodyPr wrap="square" lIns="0" tIns="0" rIns="0" bIns="0" rtlCol="0" anchor="ctr" anchorCtr="0">
              <a:spAutoFit/>
            </a:bodyPr>
            <a:lstStyle/>
            <a:p>
              <a:pPr algn="ctr">
                <a:defRPr/>
              </a:pPr>
              <a:r>
                <a:rPr lang="en-GB" altLang="en-US" dirty="0"/>
                <a:t>11m</a:t>
              </a:r>
              <a:endParaRPr lang="en-GB" altLang="en-US" baseline="30000" dirty="0"/>
            </a:p>
          </p:txBody>
        </p:sp>
      </p:grpSp>
      <p:grpSp>
        <p:nvGrpSpPr>
          <p:cNvPr id="6" name="Group 5">
            <a:extLst>
              <a:ext uri="{FF2B5EF4-FFF2-40B4-BE49-F238E27FC236}">
                <a16:creationId xmlns:a16="http://schemas.microsoft.com/office/drawing/2014/main" id="{77E55BD5-2A07-F440-A13E-B3F0BE145E8B}"/>
              </a:ext>
            </a:extLst>
          </p:cNvPr>
          <p:cNvGrpSpPr/>
          <p:nvPr/>
        </p:nvGrpSpPr>
        <p:grpSpPr>
          <a:xfrm>
            <a:off x="3713063" y="1651745"/>
            <a:ext cx="1755794" cy="1889962"/>
            <a:chOff x="3713063" y="1491492"/>
            <a:chExt cx="1755794" cy="1889962"/>
          </a:xfrm>
        </p:grpSpPr>
        <p:grpSp>
          <p:nvGrpSpPr>
            <p:cNvPr id="16" name="Group 15">
              <a:extLst>
                <a:ext uri="{FF2B5EF4-FFF2-40B4-BE49-F238E27FC236}">
                  <a16:creationId xmlns:a16="http://schemas.microsoft.com/office/drawing/2014/main" id="{D21DC902-C87B-2149-B0E3-842773116463}"/>
                </a:ext>
              </a:extLst>
            </p:cNvPr>
            <p:cNvGrpSpPr/>
            <p:nvPr/>
          </p:nvGrpSpPr>
          <p:grpSpPr>
            <a:xfrm>
              <a:off x="4084951" y="1491492"/>
              <a:ext cx="1383906" cy="1889962"/>
              <a:chOff x="3810851" y="1396994"/>
              <a:chExt cx="1522297" cy="2078958"/>
            </a:xfrm>
          </p:grpSpPr>
          <p:pic>
            <p:nvPicPr>
              <p:cNvPr id="64" name="Picture 63">
                <a:extLst>
                  <a:ext uri="{FF2B5EF4-FFF2-40B4-BE49-F238E27FC236}">
                    <a16:creationId xmlns:a16="http://schemas.microsoft.com/office/drawing/2014/main" id="{34AE4B66-7968-8E4A-AA1E-71E03C1FA83D}"/>
                  </a:ext>
                </a:extLst>
              </p:cNvPr>
              <p:cNvPicPr>
                <a:picLocks noChangeAspect="1"/>
              </p:cNvPicPr>
              <p:nvPr/>
            </p:nvPicPr>
            <p:blipFill>
              <a:blip r:embed="rId5"/>
              <a:stretch>
                <a:fillRect/>
              </a:stretch>
            </p:blipFill>
            <p:spPr>
              <a:xfrm>
                <a:off x="3810851" y="1396994"/>
                <a:ext cx="1522297" cy="2078958"/>
              </a:xfrm>
              <a:prstGeom prst="rect">
                <a:avLst/>
              </a:prstGeom>
            </p:spPr>
          </p:pic>
          <p:grpSp>
            <p:nvGrpSpPr>
              <p:cNvPr id="74" name="Group 73">
                <a:extLst>
                  <a:ext uri="{FF2B5EF4-FFF2-40B4-BE49-F238E27FC236}">
                    <a16:creationId xmlns:a16="http://schemas.microsoft.com/office/drawing/2014/main" id="{72F2ED37-B7F6-8246-97E3-8D2C01FC4EE0}"/>
                  </a:ext>
                </a:extLst>
              </p:cNvPr>
              <p:cNvGrpSpPr/>
              <p:nvPr/>
            </p:nvGrpSpPr>
            <p:grpSpPr>
              <a:xfrm>
                <a:off x="4261113" y="2899767"/>
                <a:ext cx="621773" cy="419154"/>
                <a:chOff x="2052969" y="3114898"/>
                <a:chExt cx="621773" cy="419154"/>
              </a:xfrm>
            </p:grpSpPr>
            <p:sp>
              <p:nvSpPr>
                <p:cNvPr id="75" name="TextBox 74">
                  <a:extLst>
                    <a:ext uri="{FF2B5EF4-FFF2-40B4-BE49-F238E27FC236}">
                      <a16:creationId xmlns:a16="http://schemas.microsoft.com/office/drawing/2014/main" id="{B35FABFB-97E2-4A41-B21E-2802BCD4BCAC}"/>
                    </a:ext>
                  </a:extLst>
                </p:cNvPr>
                <p:cNvSpPr txBox="1"/>
                <p:nvPr/>
              </p:nvSpPr>
              <p:spPr>
                <a:xfrm>
                  <a:off x="2052969" y="3114898"/>
                  <a:ext cx="621773" cy="228524"/>
                </a:xfrm>
                <a:prstGeom prst="rect">
                  <a:avLst/>
                </a:prstGeom>
                <a:noFill/>
              </p:spPr>
              <p:txBody>
                <a:bodyPr wrap="square" lIns="0" tIns="0" rIns="0" bIns="0" rtlCol="0" anchor="ctr" anchorCtr="0">
                  <a:spAutoFit/>
                </a:bodyPr>
                <a:lstStyle/>
                <a:p>
                  <a:pPr algn="ctr">
                    <a:defRPr/>
                  </a:pPr>
                  <a:r>
                    <a:rPr lang="en-GB" altLang="en-US" b="1" dirty="0"/>
                    <a:t>Area</a:t>
                  </a:r>
                </a:p>
              </p:txBody>
            </p:sp>
            <p:sp>
              <p:nvSpPr>
                <p:cNvPr id="76" name="TextBox 75">
                  <a:extLst>
                    <a:ext uri="{FF2B5EF4-FFF2-40B4-BE49-F238E27FC236}">
                      <a16:creationId xmlns:a16="http://schemas.microsoft.com/office/drawing/2014/main" id="{3A22BDF8-4576-C144-AF21-B8E20F0836C3}"/>
                    </a:ext>
                  </a:extLst>
                </p:cNvPr>
                <p:cNvSpPr txBox="1"/>
                <p:nvPr/>
              </p:nvSpPr>
              <p:spPr>
                <a:xfrm>
                  <a:off x="2052969" y="3305528"/>
                  <a:ext cx="621773" cy="228524"/>
                </a:xfrm>
                <a:prstGeom prst="rect">
                  <a:avLst/>
                </a:prstGeom>
                <a:noFill/>
              </p:spPr>
              <p:txBody>
                <a:bodyPr wrap="square" lIns="0" tIns="0" rIns="0" bIns="0" rtlCol="0" anchor="ctr" anchorCtr="0">
                  <a:spAutoFit/>
                </a:bodyPr>
                <a:lstStyle/>
                <a:p>
                  <a:pPr algn="ctr">
                    <a:defRPr/>
                  </a:pPr>
                  <a:r>
                    <a:rPr lang="en-GB" altLang="en-US" dirty="0"/>
                    <a:t>22ft</a:t>
                  </a:r>
                  <a:r>
                    <a:rPr lang="en-GB" altLang="en-US" baseline="30000" dirty="0"/>
                    <a:t>2</a:t>
                  </a:r>
                </a:p>
              </p:txBody>
            </p:sp>
          </p:grpSp>
        </p:grpSp>
        <p:cxnSp>
          <p:nvCxnSpPr>
            <p:cNvPr id="100" name="Straight Arrow Connector 99">
              <a:extLst>
                <a:ext uri="{FF2B5EF4-FFF2-40B4-BE49-F238E27FC236}">
                  <a16:creationId xmlns:a16="http://schemas.microsoft.com/office/drawing/2014/main" id="{C68405DD-6A55-6545-8634-8704D44FE648}"/>
                </a:ext>
              </a:extLst>
            </p:cNvPr>
            <p:cNvCxnSpPr>
              <a:cxnSpLocks/>
            </p:cNvCxnSpPr>
            <p:nvPr/>
          </p:nvCxnSpPr>
          <p:spPr>
            <a:xfrm>
              <a:off x="4179474" y="1621465"/>
              <a:ext cx="0" cy="1440712"/>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C882C08E-7DC8-364B-9C9D-49414CC9AE7B}"/>
                </a:ext>
              </a:extLst>
            </p:cNvPr>
            <p:cNvSpPr txBox="1"/>
            <p:nvPr/>
          </p:nvSpPr>
          <p:spPr>
            <a:xfrm>
              <a:off x="3713063" y="2234099"/>
              <a:ext cx="486652" cy="215444"/>
            </a:xfrm>
            <a:prstGeom prst="rect">
              <a:avLst/>
            </a:prstGeom>
            <a:noFill/>
          </p:spPr>
          <p:txBody>
            <a:bodyPr wrap="square" lIns="0" tIns="0" rIns="0" bIns="0" rtlCol="0" anchor="ctr" anchorCtr="0">
              <a:spAutoFit/>
            </a:bodyPr>
            <a:lstStyle/>
            <a:p>
              <a:pPr algn="ctr">
                <a:defRPr/>
              </a:pPr>
              <a:r>
                <a:rPr lang="en-GB" altLang="en-US" dirty="0"/>
                <a:t>12ft</a:t>
              </a:r>
              <a:endParaRPr lang="en-GB" altLang="en-US" baseline="30000" dirty="0"/>
            </a:p>
          </p:txBody>
        </p:sp>
      </p:grpSp>
      <p:grpSp>
        <p:nvGrpSpPr>
          <p:cNvPr id="7" name="Group 6">
            <a:extLst>
              <a:ext uri="{FF2B5EF4-FFF2-40B4-BE49-F238E27FC236}">
                <a16:creationId xmlns:a16="http://schemas.microsoft.com/office/drawing/2014/main" id="{01544348-CFAD-ED44-8970-6CB2EF8EC06E}"/>
              </a:ext>
            </a:extLst>
          </p:cNvPr>
          <p:cNvGrpSpPr/>
          <p:nvPr/>
        </p:nvGrpSpPr>
        <p:grpSpPr>
          <a:xfrm>
            <a:off x="5468857" y="1746818"/>
            <a:ext cx="1913817" cy="1647261"/>
            <a:chOff x="5468857" y="1586565"/>
            <a:chExt cx="1913817" cy="1647261"/>
          </a:xfrm>
        </p:grpSpPr>
        <p:grpSp>
          <p:nvGrpSpPr>
            <p:cNvPr id="17" name="Group 16">
              <a:extLst>
                <a:ext uri="{FF2B5EF4-FFF2-40B4-BE49-F238E27FC236}">
                  <a16:creationId xmlns:a16="http://schemas.microsoft.com/office/drawing/2014/main" id="{A0D81356-CDB4-0045-A075-FE142E0242FB}"/>
                </a:ext>
              </a:extLst>
            </p:cNvPr>
            <p:cNvGrpSpPr/>
            <p:nvPr/>
          </p:nvGrpSpPr>
          <p:grpSpPr>
            <a:xfrm>
              <a:off x="5468857" y="1586565"/>
              <a:ext cx="1522297" cy="1647261"/>
              <a:chOff x="5563537" y="1504202"/>
              <a:chExt cx="1674527" cy="1811987"/>
            </a:xfrm>
          </p:grpSpPr>
          <p:pic>
            <p:nvPicPr>
              <p:cNvPr id="65" name="Picture 64">
                <a:extLst>
                  <a:ext uri="{FF2B5EF4-FFF2-40B4-BE49-F238E27FC236}">
                    <a16:creationId xmlns:a16="http://schemas.microsoft.com/office/drawing/2014/main" id="{E24F07E6-9A34-784C-8F12-2D7771C21332}"/>
                  </a:ext>
                </a:extLst>
              </p:cNvPr>
              <p:cNvPicPr>
                <a:picLocks noChangeAspect="1"/>
              </p:cNvPicPr>
              <p:nvPr/>
            </p:nvPicPr>
            <p:blipFill>
              <a:blip r:embed="rId6"/>
              <a:stretch>
                <a:fillRect/>
              </a:stretch>
            </p:blipFill>
            <p:spPr>
              <a:xfrm>
                <a:off x="5563537" y="1504202"/>
                <a:ext cx="1674527" cy="1811987"/>
              </a:xfrm>
              <a:prstGeom prst="rect">
                <a:avLst/>
              </a:prstGeom>
            </p:spPr>
          </p:pic>
          <p:grpSp>
            <p:nvGrpSpPr>
              <p:cNvPr id="78" name="Group 77">
                <a:extLst>
                  <a:ext uri="{FF2B5EF4-FFF2-40B4-BE49-F238E27FC236}">
                    <a16:creationId xmlns:a16="http://schemas.microsoft.com/office/drawing/2014/main" id="{538732DA-AC6E-C64A-BF46-D06BC5C2DD35}"/>
                  </a:ext>
                </a:extLst>
              </p:cNvPr>
              <p:cNvGrpSpPr/>
              <p:nvPr/>
            </p:nvGrpSpPr>
            <p:grpSpPr>
              <a:xfrm>
                <a:off x="5907502" y="2907046"/>
                <a:ext cx="825805" cy="240050"/>
                <a:chOff x="1763677" y="3320692"/>
                <a:chExt cx="825805" cy="240050"/>
              </a:xfrm>
            </p:grpSpPr>
            <p:sp>
              <p:nvSpPr>
                <p:cNvPr id="79" name="TextBox 78">
                  <a:extLst>
                    <a:ext uri="{FF2B5EF4-FFF2-40B4-BE49-F238E27FC236}">
                      <a16:creationId xmlns:a16="http://schemas.microsoft.com/office/drawing/2014/main" id="{9727563B-7841-ED4D-87D4-6088FB3C80B4}"/>
                    </a:ext>
                  </a:extLst>
                </p:cNvPr>
                <p:cNvSpPr txBox="1"/>
                <p:nvPr/>
              </p:nvSpPr>
              <p:spPr>
                <a:xfrm>
                  <a:off x="1763677" y="3320692"/>
                  <a:ext cx="263695" cy="171695"/>
                </a:xfrm>
                <a:prstGeom prst="rect">
                  <a:avLst/>
                </a:prstGeom>
                <a:solidFill>
                  <a:srgbClr val="85D7FF"/>
                </a:solidFill>
              </p:spPr>
              <p:txBody>
                <a:bodyPr wrap="none" lIns="0" tIns="0" rIns="0" bIns="0" rtlCol="0" anchor="ctr" anchorCtr="0">
                  <a:noAutofit/>
                </a:bodyPr>
                <a:lstStyle/>
                <a:p>
                  <a:pPr algn="ctr">
                    <a:defRPr/>
                  </a:pPr>
                  <a:r>
                    <a:rPr lang="en-GB" altLang="en-US" b="1" dirty="0"/>
                    <a:t>Area</a:t>
                  </a:r>
                </a:p>
              </p:txBody>
            </p:sp>
            <p:sp>
              <p:nvSpPr>
                <p:cNvPr id="80" name="TextBox 79">
                  <a:extLst>
                    <a:ext uri="{FF2B5EF4-FFF2-40B4-BE49-F238E27FC236}">
                      <a16:creationId xmlns:a16="http://schemas.microsoft.com/office/drawing/2014/main" id="{AD23B97C-DF88-4144-918A-2817233D57ED}"/>
                    </a:ext>
                  </a:extLst>
                </p:cNvPr>
                <p:cNvSpPr txBox="1"/>
                <p:nvPr/>
              </p:nvSpPr>
              <p:spPr>
                <a:xfrm>
                  <a:off x="1967709" y="3332218"/>
                  <a:ext cx="621773" cy="228524"/>
                </a:xfrm>
                <a:prstGeom prst="rect">
                  <a:avLst/>
                </a:prstGeom>
                <a:noFill/>
              </p:spPr>
              <p:txBody>
                <a:bodyPr wrap="square" lIns="0" tIns="0" rIns="0" bIns="0" rtlCol="0" anchor="ctr" anchorCtr="0">
                  <a:spAutoFit/>
                </a:bodyPr>
                <a:lstStyle/>
                <a:p>
                  <a:pPr algn="ctr">
                    <a:defRPr/>
                  </a:pPr>
                  <a:r>
                    <a:rPr lang="en-GB" altLang="en-US" dirty="0"/>
                    <a:t>18in</a:t>
                  </a:r>
                  <a:r>
                    <a:rPr lang="en-GB" altLang="en-US" baseline="30000" dirty="0"/>
                    <a:t>2</a:t>
                  </a:r>
                </a:p>
              </p:txBody>
            </p:sp>
          </p:grpSp>
        </p:grpSp>
        <p:cxnSp>
          <p:nvCxnSpPr>
            <p:cNvPr id="104" name="Straight Arrow Connector 103">
              <a:extLst>
                <a:ext uri="{FF2B5EF4-FFF2-40B4-BE49-F238E27FC236}">
                  <a16:creationId xmlns:a16="http://schemas.microsoft.com/office/drawing/2014/main" id="{E77E38A1-4939-494F-8A79-BC9AB0904957}"/>
                </a:ext>
              </a:extLst>
            </p:cNvPr>
            <p:cNvCxnSpPr>
              <a:cxnSpLocks/>
            </p:cNvCxnSpPr>
            <p:nvPr/>
          </p:nvCxnSpPr>
          <p:spPr>
            <a:xfrm>
              <a:off x="6961437" y="1648047"/>
              <a:ext cx="0" cy="1334386"/>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7" name="TextBox 106">
              <a:extLst>
                <a:ext uri="{FF2B5EF4-FFF2-40B4-BE49-F238E27FC236}">
                  <a16:creationId xmlns:a16="http://schemas.microsoft.com/office/drawing/2014/main" id="{FE2AE4CE-CCDA-B940-97AE-5F935F815243}"/>
                </a:ext>
              </a:extLst>
            </p:cNvPr>
            <p:cNvSpPr txBox="1"/>
            <p:nvPr/>
          </p:nvSpPr>
          <p:spPr>
            <a:xfrm>
              <a:off x="6896022" y="2234099"/>
              <a:ext cx="486652" cy="215444"/>
            </a:xfrm>
            <a:prstGeom prst="rect">
              <a:avLst/>
            </a:prstGeom>
            <a:noFill/>
          </p:spPr>
          <p:txBody>
            <a:bodyPr wrap="square" lIns="0" tIns="0" rIns="0" bIns="0" rtlCol="0" anchor="ctr" anchorCtr="0">
              <a:spAutoFit/>
            </a:bodyPr>
            <a:lstStyle/>
            <a:p>
              <a:pPr algn="ctr">
                <a:defRPr/>
              </a:pPr>
              <a:r>
                <a:rPr lang="en-GB" altLang="en-US" dirty="0"/>
                <a:t>15in</a:t>
              </a:r>
              <a:endParaRPr lang="en-GB" altLang="en-US" baseline="30000" dirty="0"/>
            </a:p>
          </p:txBody>
        </p:sp>
      </p:grpSp>
      <p:grpSp>
        <p:nvGrpSpPr>
          <p:cNvPr id="8" name="Group 7">
            <a:extLst>
              <a:ext uri="{FF2B5EF4-FFF2-40B4-BE49-F238E27FC236}">
                <a16:creationId xmlns:a16="http://schemas.microsoft.com/office/drawing/2014/main" id="{C7071956-0A6A-3F4E-8E93-A6E351F5C649}"/>
              </a:ext>
            </a:extLst>
          </p:cNvPr>
          <p:cNvGrpSpPr/>
          <p:nvPr/>
        </p:nvGrpSpPr>
        <p:grpSpPr>
          <a:xfrm>
            <a:off x="7403025" y="1766035"/>
            <a:ext cx="1815114" cy="1497510"/>
            <a:chOff x="7403025" y="1605782"/>
            <a:chExt cx="1815114" cy="1497510"/>
          </a:xfrm>
        </p:grpSpPr>
        <p:grpSp>
          <p:nvGrpSpPr>
            <p:cNvPr id="18" name="Group 17">
              <a:extLst>
                <a:ext uri="{FF2B5EF4-FFF2-40B4-BE49-F238E27FC236}">
                  <a16:creationId xmlns:a16="http://schemas.microsoft.com/office/drawing/2014/main" id="{99CF2449-5A67-344E-B21C-E39EED9CED71}"/>
                </a:ext>
              </a:extLst>
            </p:cNvPr>
            <p:cNvGrpSpPr/>
            <p:nvPr/>
          </p:nvGrpSpPr>
          <p:grpSpPr>
            <a:xfrm>
              <a:off x="7403025" y="1605782"/>
              <a:ext cx="1383905" cy="1497510"/>
              <a:chOff x="7392338" y="1448544"/>
              <a:chExt cx="1674525" cy="1811987"/>
            </a:xfrm>
          </p:grpSpPr>
          <p:pic>
            <p:nvPicPr>
              <p:cNvPr id="66" name="Picture 65">
                <a:extLst>
                  <a:ext uri="{FF2B5EF4-FFF2-40B4-BE49-F238E27FC236}">
                    <a16:creationId xmlns:a16="http://schemas.microsoft.com/office/drawing/2014/main" id="{F1DB006C-56F8-C448-A6B8-F0252D5CF08B}"/>
                  </a:ext>
                </a:extLst>
              </p:cNvPr>
              <p:cNvPicPr>
                <a:picLocks noChangeAspect="1"/>
              </p:cNvPicPr>
              <p:nvPr/>
            </p:nvPicPr>
            <p:blipFill>
              <a:blip r:embed="rId7"/>
              <a:stretch>
                <a:fillRect/>
              </a:stretch>
            </p:blipFill>
            <p:spPr>
              <a:xfrm>
                <a:off x="7392338" y="1448544"/>
                <a:ext cx="1674525" cy="1811987"/>
              </a:xfrm>
              <a:prstGeom prst="rect">
                <a:avLst/>
              </a:prstGeom>
            </p:spPr>
          </p:pic>
          <p:grpSp>
            <p:nvGrpSpPr>
              <p:cNvPr id="81" name="Group 80">
                <a:extLst>
                  <a:ext uri="{FF2B5EF4-FFF2-40B4-BE49-F238E27FC236}">
                    <a16:creationId xmlns:a16="http://schemas.microsoft.com/office/drawing/2014/main" id="{57FEA3B6-967F-4048-8426-87C15B225CA9}"/>
                  </a:ext>
                </a:extLst>
              </p:cNvPr>
              <p:cNvGrpSpPr/>
              <p:nvPr/>
            </p:nvGrpSpPr>
            <p:grpSpPr>
              <a:xfrm>
                <a:off x="7720142" y="2666464"/>
                <a:ext cx="752346" cy="448141"/>
                <a:chOff x="1976037" y="3097039"/>
                <a:chExt cx="752346" cy="448141"/>
              </a:xfrm>
            </p:grpSpPr>
            <p:sp>
              <p:nvSpPr>
                <p:cNvPr id="82" name="TextBox 81">
                  <a:extLst>
                    <a:ext uri="{FF2B5EF4-FFF2-40B4-BE49-F238E27FC236}">
                      <a16:creationId xmlns:a16="http://schemas.microsoft.com/office/drawing/2014/main" id="{725AE504-2478-7344-BCAA-1115CC4872D1}"/>
                    </a:ext>
                  </a:extLst>
                </p:cNvPr>
                <p:cNvSpPr txBox="1"/>
                <p:nvPr/>
              </p:nvSpPr>
              <p:spPr>
                <a:xfrm>
                  <a:off x="1976038" y="3097039"/>
                  <a:ext cx="752345" cy="251377"/>
                </a:xfrm>
                <a:prstGeom prst="rect">
                  <a:avLst/>
                </a:prstGeom>
                <a:noFill/>
              </p:spPr>
              <p:txBody>
                <a:bodyPr wrap="square" lIns="0" tIns="0" rIns="0" bIns="0" rtlCol="0" anchor="ctr" anchorCtr="0">
                  <a:spAutoFit/>
                </a:bodyPr>
                <a:lstStyle/>
                <a:p>
                  <a:pPr algn="ctr">
                    <a:defRPr/>
                  </a:pPr>
                  <a:r>
                    <a:rPr lang="en-GB" altLang="en-US" b="1" dirty="0"/>
                    <a:t>Area</a:t>
                  </a:r>
                </a:p>
              </p:txBody>
            </p:sp>
            <p:sp>
              <p:nvSpPr>
                <p:cNvPr id="83" name="TextBox 82">
                  <a:extLst>
                    <a:ext uri="{FF2B5EF4-FFF2-40B4-BE49-F238E27FC236}">
                      <a16:creationId xmlns:a16="http://schemas.microsoft.com/office/drawing/2014/main" id="{4368F227-0822-8946-AFE3-B2D4644C1AA4}"/>
                    </a:ext>
                  </a:extLst>
                </p:cNvPr>
                <p:cNvSpPr txBox="1"/>
                <p:nvPr/>
              </p:nvSpPr>
              <p:spPr>
                <a:xfrm>
                  <a:off x="1976037" y="3293803"/>
                  <a:ext cx="752345" cy="251377"/>
                </a:xfrm>
                <a:prstGeom prst="rect">
                  <a:avLst/>
                </a:prstGeom>
                <a:noFill/>
              </p:spPr>
              <p:txBody>
                <a:bodyPr wrap="square" lIns="0" tIns="0" rIns="0" bIns="0" rtlCol="0" anchor="ctr" anchorCtr="0">
                  <a:spAutoFit/>
                </a:bodyPr>
                <a:lstStyle/>
                <a:p>
                  <a:pPr algn="ctr">
                    <a:defRPr/>
                  </a:pPr>
                  <a:r>
                    <a:rPr lang="en-GB" altLang="en-US" dirty="0"/>
                    <a:t>13.5yd</a:t>
                  </a:r>
                  <a:r>
                    <a:rPr lang="en-GB" altLang="en-US" baseline="30000" dirty="0"/>
                    <a:t>2</a:t>
                  </a:r>
                </a:p>
              </p:txBody>
            </p:sp>
          </p:grpSp>
        </p:grpSp>
        <p:cxnSp>
          <p:nvCxnSpPr>
            <p:cNvPr id="108" name="Straight Arrow Connector 107">
              <a:extLst>
                <a:ext uri="{FF2B5EF4-FFF2-40B4-BE49-F238E27FC236}">
                  <a16:creationId xmlns:a16="http://schemas.microsoft.com/office/drawing/2014/main" id="{E244E233-AA96-C24A-83A7-092C0241DB07}"/>
                </a:ext>
              </a:extLst>
            </p:cNvPr>
            <p:cNvCxnSpPr>
              <a:cxnSpLocks/>
            </p:cNvCxnSpPr>
            <p:nvPr/>
          </p:nvCxnSpPr>
          <p:spPr>
            <a:xfrm>
              <a:off x="8804511" y="1722474"/>
              <a:ext cx="0" cy="1068573"/>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9" name="TextBox 108">
              <a:extLst>
                <a:ext uri="{FF2B5EF4-FFF2-40B4-BE49-F238E27FC236}">
                  <a16:creationId xmlns:a16="http://schemas.microsoft.com/office/drawing/2014/main" id="{7E24A14E-B823-904A-8B06-443DFE52A6EE}"/>
                </a:ext>
              </a:extLst>
            </p:cNvPr>
            <p:cNvSpPr txBox="1"/>
            <p:nvPr/>
          </p:nvSpPr>
          <p:spPr>
            <a:xfrm>
              <a:off x="8731487" y="2149038"/>
              <a:ext cx="486652" cy="215444"/>
            </a:xfrm>
            <a:prstGeom prst="rect">
              <a:avLst/>
            </a:prstGeom>
            <a:noFill/>
          </p:spPr>
          <p:txBody>
            <a:bodyPr wrap="square" lIns="0" tIns="0" rIns="0" bIns="0" rtlCol="0" anchor="ctr" anchorCtr="0">
              <a:spAutoFit/>
            </a:bodyPr>
            <a:lstStyle/>
            <a:p>
              <a:pPr algn="ctr">
                <a:defRPr/>
              </a:pPr>
              <a:r>
                <a:rPr lang="en-GB" altLang="en-US" dirty="0"/>
                <a:t>8yd</a:t>
              </a:r>
              <a:endParaRPr lang="en-GB" altLang="en-US" baseline="30000" dirty="0"/>
            </a:p>
          </p:txBody>
        </p:sp>
      </p:grpSp>
      <p:sp>
        <p:nvSpPr>
          <p:cNvPr id="114" name="Rectangle 113">
            <a:extLst>
              <a:ext uri="{FF2B5EF4-FFF2-40B4-BE49-F238E27FC236}">
                <a16:creationId xmlns:a16="http://schemas.microsoft.com/office/drawing/2014/main" id="{BC45CC40-0FCD-174F-A1D3-1FAD831DD50F}"/>
              </a:ext>
            </a:extLst>
          </p:cNvPr>
          <p:cNvSpPr/>
          <p:nvPr/>
        </p:nvSpPr>
        <p:spPr>
          <a:xfrm>
            <a:off x="1198329" y="3521220"/>
            <a:ext cx="223705" cy="1738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5" name="Rectangle 114">
            <a:extLst>
              <a:ext uri="{FF2B5EF4-FFF2-40B4-BE49-F238E27FC236}">
                <a16:creationId xmlns:a16="http://schemas.microsoft.com/office/drawing/2014/main" id="{51515A31-E185-344C-80D3-33BC44DE84F0}"/>
              </a:ext>
            </a:extLst>
          </p:cNvPr>
          <p:cNvSpPr/>
          <p:nvPr/>
        </p:nvSpPr>
        <p:spPr>
          <a:xfrm>
            <a:off x="862074" y="3771776"/>
            <a:ext cx="513688" cy="191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BA4953D6-7C78-AA40-B5C4-FD2713A62002}"/>
                  </a:ext>
                </a:extLst>
              </p:cNvPr>
              <p:cNvSpPr txBox="1"/>
              <p:nvPr/>
            </p:nvSpPr>
            <p:spPr>
              <a:xfrm>
                <a:off x="110033" y="3496160"/>
                <a:ext cx="1674283" cy="215444"/>
              </a:xfrm>
              <a:prstGeom prst="rect">
                <a:avLst/>
              </a:prstGeom>
              <a:noFill/>
            </p:spPr>
            <p:txBody>
              <a:bodyPr wrap="square" lIns="0" tIns="0" rIns="0" bIns="0" rtlCol="0" anchor="ctr" anchorCtr="0">
                <a:spAutoFit/>
              </a:bodyPr>
              <a:lstStyle/>
              <a:p>
                <a:pPr>
                  <a:defRPr/>
                </a:pPr>
                <a:r>
                  <a:rPr lang="en-GB" altLang="en-US" sz="1400" b="1" dirty="0"/>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sz="1400" dirty="0"/>
                  <a:t>⅓ </a:t>
                </a:r>
                <a14:m>
                  <m:oMath xmlns:m="http://schemas.openxmlformats.org/officeDocument/2006/math">
                    <m:r>
                      <a:rPr lang="en-GB" sz="1400" b="1" i="1" smtClean="0">
                        <a:latin typeface="Cambria Math" panose="02040503050406030204" pitchFamily="18" charset="0"/>
                      </a:rPr>
                      <m:t>×</m:t>
                    </m:r>
                  </m:oMath>
                </a14:m>
                <a:r>
                  <a:rPr lang="en-GB" altLang="en-US" sz="1400" b="1" dirty="0"/>
                  <a:t> 18</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8</a:t>
                </a:r>
              </a:p>
            </p:txBody>
          </p:sp>
        </mc:Choice>
        <mc:Fallback xmlns="">
          <p:sp>
            <p:nvSpPr>
              <p:cNvPr id="116" name="TextBox 115">
                <a:extLst>
                  <a:ext uri="{FF2B5EF4-FFF2-40B4-BE49-F238E27FC236}">
                    <a16:creationId xmlns:a16="http://schemas.microsoft.com/office/drawing/2014/main" id="{BA4953D6-7C78-AA40-B5C4-FD2713A62002}"/>
                  </a:ext>
                </a:extLst>
              </p:cNvPr>
              <p:cNvSpPr txBox="1">
                <a:spLocks noRot="1" noChangeAspect="1" noMove="1" noResize="1" noEditPoints="1" noAdjustHandles="1" noChangeArrowheads="1" noChangeShapeType="1" noTextEdit="1"/>
              </p:cNvSpPr>
              <p:nvPr/>
            </p:nvSpPr>
            <p:spPr>
              <a:xfrm>
                <a:off x="110033" y="3496160"/>
                <a:ext cx="1674283" cy="215444"/>
              </a:xfrm>
              <a:prstGeom prst="rect">
                <a:avLst/>
              </a:prstGeom>
              <a:blipFill>
                <a:blip r:embed="rId8"/>
                <a:stretch>
                  <a:fillRect l="-6061" t="-22222" r="-1515" b="-4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064BD893-8697-7640-BDEA-E7907E8A51EE}"/>
                  </a:ext>
                </a:extLst>
              </p:cNvPr>
              <p:cNvSpPr txBox="1"/>
              <p:nvPr/>
            </p:nvSpPr>
            <p:spPr>
              <a:xfrm>
                <a:off x="110033" y="3761177"/>
                <a:ext cx="1508691" cy="215444"/>
              </a:xfrm>
              <a:prstGeom prst="rect">
                <a:avLst/>
              </a:prstGeom>
              <a:noFill/>
            </p:spPr>
            <p:txBody>
              <a:bodyPr wrap="square" lIns="0" tIns="0" rIns="0" bIns="0" rtlCol="0" anchor="ctr" anchorCtr="0">
                <a:spAutoFit/>
              </a:bodyPr>
              <a:lstStyle/>
              <a:p>
                <a:pPr>
                  <a:defRPr/>
                </a:pPr>
                <a:r>
                  <a:rPr lang="en-GB" altLang="en-US" sz="1400" b="1" dirty="0">
                    <a:solidFill>
                      <a:schemeClr val="bg1"/>
                    </a:solidFill>
                  </a:rPr>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altLang="en-US" sz="1400" b="1" dirty="0"/>
                  <a:t>48cm</a:t>
                </a:r>
                <a:r>
                  <a:rPr lang="en-GB" altLang="en-US" sz="1400" b="1" baseline="30000" dirty="0"/>
                  <a:t>3</a:t>
                </a:r>
              </a:p>
            </p:txBody>
          </p:sp>
        </mc:Choice>
        <mc:Fallback xmlns="">
          <p:sp>
            <p:nvSpPr>
              <p:cNvPr id="117" name="TextBox 116">
                <a:extLst>
                  <a:ext uri="{FF2B5EF4-FFF2-40B4-BE49-F238E27FC236}">
                    <a16:creationId xmlns:a16="http://schemas.microsoft.com/office/drawing/2014/main" id="{064BD893-8697-7640-BDEA-E7907E8A51EE}"/>
                  </a:ext>
                </a:extLst>
              </p:cNvPr>
              <p:cNvSpPr txBox="1">
                <a:spLocks noRot="1" noChangeAspect="1" noMove="1" noResize="1" noEditPoints="1" noAdjustHandles="1" noChangeArrowheads="1" noChangeShapeType="1" noTextEdit="1"/>
              </p:cNvSpPr>
              <p:nvPr/>
            </p:nvSpPr>
            <p:spPr>
              <a:xfrm>
                <a:off x="110033" y="3761177"/>
                <a:ext cx="1508691" cy="215444"/>
              </a:xfrm>
              <a:prstGeom prst="rect">
                <a:avLst/>
              </a:prstGeom>
              <a:blipFill>
                <a:blip r:embed="rId9"/>
                <a:stretch>
                  <a:fillRect l="-6723" t="-22222" b="-50000"/>
                </a:stretch>
              </a:blipFill>
            </p:spPr>
            <p:txBody>
              <a:bodyPr/>
              <a:lstStyle/>
              <a:p>
                <a:r>
                  <a:rPr lang="en-GB">
                    <a:noFill/>
                  </a:rPr>
                  <a:t> </a:t>
                </a:r>
              </a:p>
            </p:txBody>
          </p:sp>
        </mc:Fallback>
      </mc:AlternateContent>
      <p:sp>
        <p:nvSpPr>
          <p:cNvPr id="118" name="Rectangle 117">
            <a:extLst>
              <a:ext uri="{FF2B5EF4-FFF2-40B4-BE49-F238E27FC236}">
                <a16:creationId xmlns:a16="http://schemas.microsoft.com/office/drawing/2014/main" id="{11F5EC87-D5A3-9A47-8610-406361EC421A}"/>
              </a:ext>
            </a:extLst>
          </p:cNvPr>
          <p:cNvSpPr/>
          <p:nvPr/>
        </p:nvSpPr>
        <p:spPr>
          <a:xfrm>
            <a:off x="3002414" y="3521220"/>
            <a:ext cx="223705" cy="173895"/>
          </a:xfrm>
          <a:prstGeom prst="rect">
            <a:avLst/>
          </a:prstGeom>
          <a:solidFill>
            <a:srgbClr val="7A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9" name="Rectangle 118">
            <a:extLst>
              <a:ext uri="{FF2B5EF4-FFF2-40B4-BE49-F238E27FC236}">
                <a16:creationId xmlns:a16="http://schemas.microsoft.com/office/drawing/2014/main" id="{F0645C1B-324E-E646-95BB-B24BD0839529}"/>
              </a:ext>
            </a:extLst>
          </p:cNvPr>
          <p:cNvSpPr/>
          <p:nvPr/>
        </p:nvSpPr>
        <p:spPr>
          <a:xfrm>
            <a:off x="2666159" y="3771776"/>
            <a:ext cx="437858" cy="191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A746B4E2-FFCC-0440-A2A2-612BA2B71E79}"/>
                  </a:ext>
                </a:extLst>
              </p:cNvPr>
              <p:cNvSpPr txBox="1"/>
              <p:nvPr/>
            </p:nvSpPr>
            <p:spPr>
              <a:xfrm>
                <a:off x="1914118" y="3496160"/>
                <a:ext cx="1674283" cy="215444"/>
              </a:xfrm>
              <a:prstGeom prst="rect">
                <a:avLst/>
              </a:prstGeom>
              <a:noFill/>
            </p:spPr>
            <p:txBody>
              <a:bodyPr wrap="square" lIns="0" tIns="0" rIns="0" bIns="0" rtlCol="0" anchor="ctr" anchorCtr="0">
                <a:spAutoFit/>
              </a:bodyPr>
              <a:lstStyle/>
              <a:p>
                <a:pPr>
                  <a:defRPr/>
                </a:pPr>
                <a:r>
                  <a:rPr lang="en-GB" altLang="en-US" sz="1400" b="1" dirty="0"/>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sz="1400" dirty="0"/>
                  <a:t>⅓ </a:t>
                </a:r>
                <a14:m>
                  <m:oMath xmlns:m="http://schemas.openxmlformats.org/officeDocument/2006/math">
                    <m:r>
                      <a:rPr lang="en-GB" sz="1400" b="1" i="1" smtClean="0">
                        <a:latin typeface="Cambria Math" panose="02040503050406030204" pitchFamily="18" charset="0"/>
                      </a:rPr>
                      <m:t>×</m:t>
                    </m:r>
                  </m:oMath>
                </a14:m>
                <a:r>
                  <a:rPr lang="en-GB" altLang="en-US" sz="1400" b="1" dirty="0"/>
                  <a:t> 12</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11</a:t>
                </a:r>
              </a:p>
            </p:txBody>
          </p:sp>
        </mc:Choice>
        <mc:Fallback xmlns="">
          <p:sp>
            <p:nvSpPr>
              <p:cNvPr id="120" name="TextBox 119">
                <a:extLst>
                  <a:ext uri="{FF2B5EF4-FFF2-40B4-BE49-F238E27FC236}">
                    <a16:creationId xmlns:a16="http://schemas.microsoft.com/office/drawing/2014/main" id="{A746B4E2-FFCC-0440-A2A2-612BA2B71E79}"/>
                  </a:ext>
                </a:extLst>
              </p:cNvPr>
              <p:cNvSpPr txBox="1">
                <a:spLocks noRot="1" noChangeAspect="1" noMove="1" noResize="1" noEditPoints="1" noAdjustHandles="1" noChangeArrowheads="1" noChangeShapeType="1" noTextEdit="1"/>
              </p:cNvSpPr>
              <p:nvPr/>
            </p:nvSpPr>
            <p:spPr>
              <a:xfrm>
                <a:off x="1914118" y="3496160"/>
                <a:ext cx="1674283" cy="215444"/>
              </a:xfrm>
              <a:prstGeom prst="rect">
                <a:avLst/>
              </a:prstGeom>
              <a:blipFill>
                <a:blip r:embed="rId10"/>
                <a:stretch>
                  <a:fillRect l="-6015" t="-22222" r="-6015" b="-4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4D35FC0A-95A4-8B4F-8303-72DD705B7641}"/>
                  </a:ext>
                </a:extLst>
              </p:cNvPr>
              <p:cNvSpPr txBox="1"/>
              <p:nvPr/>
            </p:nvSpPr>
            <p:spPr>
              <a:xfrm>
                <a:off x="1914118" y="3761177"/>
                <a:ext cx="1508691" cy="215444"/>
              </a:xfrm>
              <a:prstGeom prst="rect">
                <a:avLst/>
              </a:prstGeom>
              <a:noFill/>
            </p:spPr>
            <p:txBody>
              <a:bodyPr wrap="square" lIns="0" tIns="0" rIns="0" bIns="0" rtlCol="0" anchor="ctr" anchorCtr="0">
                <a:spAutoFit/>
              </a:bodyPr>
              <a:lstStyle/>
              <a:p>
                <a:pPr>
                  <a:defRPr/>
                </a:pPr>
                <a:r>
                  <a:rPr lang="en-GB" altLang="en-US" sz="1400" b="1" dirty="0">
                    <a:solidFill>
                      <a:schemeClr val="bg1"/>
                    </a:solidFill>
                  </a:rPr>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altLang="en-US" sz="1400" b="1" dirty="0"/>
                  <a:t>44m</a:t>
                </a:r>
                <a:r>
                  <a:rPr lang="en-GB" altLang="en-US" sz="1400" b="1" baseline="30000" dirty="0"/>
                  <a:t>3</a:t>
                </a:r>
              </a:p>
            </p:txBody>
          </p:sp>
        </mc:Choice>
        <mc:Fallback xmlns="">
          <p:sp>
            <p:nvSpPr>
              <p:cNvPr id="121" name="TextBox 120">
                <a:extLst>
                  <a:ext uri="{FF2B5EF4-FFF2-40B4-BE49-F238E27FC236}">
                    <a16:creationId xmlns:a16="http://schemas.microsoft.com/office/drawing/2014/main" id="{4D35FC0A-95A4-8B4F-8303-72DD705B7641}"/>
                  </a:ext>
                </a:extLst>
              </p:cNvPr>
              <p:cNvSpPr txBox="1">
                <a:spLocks noRot="1" noChangeAspect="1" noMove="1" noResize="1" noEditPoints="1" noAdjustHandles="1" noChangeArrowheads="1" noChangeShapeType="1" noTextEdit="1"/>
              </p:cNvSpPr>
              <p:nvPr/>
            </p:nvSpPr>
            <p:spPr>
              <a:xfrm>
                <a:off x="1914118" y="3761177"/>
                <a:ext cx="1508691" cy="215444"/>
              </a:xfrm>
              <a:prstGeom prst="rect">
                <a:avLst/>
              </a:prstGeom>
              <a:blipFill>
                <a:blip r:embed="rId11"/>
                <a:stretch>
                  <a:fillRect l="-6667" t="-22222" b="-50000"/>
                </a:stretch>
              </a:blipFill>
            </p:spPr>
            <p:txBody>
              <a:bodyPr/>
              <a:lstStyle/>
              <a:p>
                <a:r>
                  <a:rPr lang="en-GB">
                    <a:noFill/>
                  </a:rPr>
                  <a:t> </a:t>
                </a:r>
              </a:p>
            </p:txBody>
          </p:sp>
        </mc:Fallback>
      </mc:AlternateContent>
      <p:sp>
        <p:nvSpPr>
          <p:cNvPr id="122" name="Rectangle 121">
            <a:extLst>
              <a:ext uri="{FF2B5EF4-FFF2-40B4-BE49-F238E27FC236}">
                <a16:creationId xmlns:a16="http://schemas.microsoft.com/office/drawing/2014/main" id="{DE99448E-8A75-FC43-8F33-05BA6A32987F}"/>
              </a:ext>
            </a:extLst>
          </p:cNvPr>
          <p:cNvSpPr/>
          <p:nvPr/>
        </p:nvSpPr>
        <p:spPr>
          <a:xfrm>
            <a:off x="4836155" y="3521220"/>
            <a:ext cx="223705" cy="1738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3" name="Rectangle 122">
            <a:extLst>
              <a:ext uri="{FF2B5EF4-FFF2-40B4-BE49-F238E27FC236}">
                <a16:creationId xmlns:a16="http://schemas.microsoft.com/office/drawing/2014/main" id="{520E98C2-CE6E-6249-986A-87C9668A7201}"/>
              </a:ext>
            </a:extLst>
          </p:cNvPr>
          <p:cNvSpPr/>
          <p:nvPr/>
        </p:nvSpPr>
        <p:spPr>
          <a:xfrm>
            <a:off x="4499900" y="3771776"/>
            <a:ext cx="403260" cy="191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CA67BFD-98D2-D540-8E1F-E8BD0ACD306C}"/>
                  </a:ext>
                </a:extLst>
              </p:cNvPr>
              <p:cNvSpPr txBox="1"/>
              <p:nvPr/>
            </p:nvSpPr>
            <p:spPr>
              <a:xfrm>
                <a:off x="3747859" y="3496160"/>
                <a:ext cx="1674283" cy="215444"/>
              </a:xfrm>
              <a:prstGeom prst="rect">
                <a:avLst/>
              </a:prstGeom>
              <a:noFill/>
            </p:spPr>
            <p:txBody>
              <a:bodyPr wrap="square" lIns="0" tIns="0" rIns="0" bIns="0" rtlCol="0" anchor="ctr" anchorCtr="0">
                <a:spAutoFit/>
              </a:bodyPr>
              <a:lstStyle/>
              <a:p>
                <a:pPr>
                  <a:defRPr/>
                </a:pPr>
                <a:r>
                  <a:rPr lang="en-GB" altLang="en-US" sz="1400" b="1" dirty="0"/>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sz="1400" dirty="0"/>
                  <a:t>⅓ </a:t>
                </a:r>
                <a14:m>
                  <m:oMath xmlns:m="http://schemas.openxmlformats.org/officeDocument/2006/math">
                    <m:r>
                      <a:rPr lang="en-GB" sz="1400" b="1" i="1" smtClean="0">
                        <a:latin typeface="Cambria Math" panose="02040503050406030204" pitchFamily="18" charset="0"/>
                      </a:rPr>
                      <m:t>×</m:t>
                    </m:r>
                  </m:oMath>
                </a14:m>
                <a:r>
                  <a:rPr lang="en-GB" altLang="en-US" sz="1400" b="1" dirty="0"/>
                  <a:t> 22</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12</a:t>
                </a:r>
              </a:p>
            </p:txBody>
          </p:sp>
        </mc:Choice>
        <mc:Fallback xmlns="">
          <p:sp>
            <p:nvSpPr>
              <p:cNvPr id="124" name="TextBox 123">
                <a:extLst>
                  <a:ext uri="{FF2B5EF4-FFF2-40B4-BE49-F238E27FC236}">
                    <a16:creationId xmlns:a16="http://schemas.microsoft.com/office/drawing/2014/main" id="{2CA67BFD-98D2-D540-8E1F-E8BD0ACD306C}"/>
                  </a:ext>
                </a:extLst>
              </p:cNvPr>
              <p:cNvSpPr txBox="1">
                <a:spLocks noRot="1" noChangeAspect="1" noMove="1" noResize="1" noEditPoints="1" noAdjustHandles="1" noChangeArrowheads="1" noChangeShapeType="1" noTextEdit="1"/>
              </p:cNvSpPr>
              <p:nvPr/>
            </p:nvSpPr>
            <p:spPr>
              <a:xfrm>
                <a:off x="3747859" y="3496160"/>
                <a:ext cx="1674283" cy="215444"/>
              </a:xfrm>
              <a:prstGeom prst="rect">
                <a:avLst/>
              </a:prstGeom>
              <a:blipFill>
                <a:blip r:embed="rId12"/>
                <a:stretch>
                  <a:fillRect l="-6015" t="-22222" r="-6015" b="-4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FBE4FAE4-5014-BF43-82A4-0A339315E1EF}"/>
                  </a:ext>
                </a:extLst>
              </p:cNvPr>
              <p:cNvSpPr txBox="1"/>
              <p:nvPr/>
            </p:nvSpPr>
            <p:spPr>
              <a:xfrm>
                <a:off x="3747859" y="3761177"/>
                <a:ext cx="1508691" cy="215444"/>
              </a:xfrm>
              <a:prstGeom prst="rect">
                <a:avLst/>
              </a:prstGeom>
              <a:noFill/>
            </p:spPr>
            <p:txBody>
              <a:bodyPr wrap="square" lIns="0" tIns="0" rIns="0" bIns="0" rtlCol="0" anchor="ctr" anchorCtr="0">
                <a:spAutoFit/>
              </a:bodyPr>
              <a:lstStyle/>
              <a:p>
                <a:pPr>
                  <a:defRPr/>
                </a:pPr>
                <a:r>
                  <a:rPr lang="en-GB" altLang="en-US" sz="1400" b="1" dirty="0">
                    <a:solidFill>
                      <a:schemeClr val="bg1"/>
                    </a:solidFill>
                  </a:rPr>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altLang="en-US" sz="1400" b="1" dirty="0"/>
                  <a:t>88ft</a:t>
                </a:r>
                <a:r>
                  <a:rPr lang="en-GB" altLang="en-US" sz="1400" b="1" baseline="30000" dirty="0"/>
                  <a:t>3</a:t>
                </a:r>
              </a:p>
            </p:txBody>
          </p:sp>
        </mc:Choice>
        <mc:Fallback xmlns="">
          <p:sp>
            <p:nvSpPr>
              <p:cNvPr id="125" name="TextBox 124">
                <a:extLst>
                  <a:ext uri="{FF2B5EF4-FFF2-40B4-BE49-F238E27FC236}">
                    <a16:creationId xmlns:a16="http://schemas.microsoft.com/office/drawing/2014/main" id="{FBE4FAE4-5014-BF43-82A4-0A339315E1EF}"/>
                  </a:ext>
                </a:extLst>
              </p:cNvPr>
              <p:cNvSpPr txBox="1">
                <a:spLocks noRot="1" noChangeAspect="1" noMove="1" noResize="1" noEditPoints="1" noAdjustHandles="1" noChangeArrowheads="1" noChangeShapeType="1" noTextEdit="1"/>
              </p:cNvSpPr>
              <p:nvPr/>
            </p:nvSpPr>
            <p:spPr>
              <a:xfrm>
                <a:off x="3747859" y="3761177"/>
                <a:ext cx="1508691" cy="215444"/>
              </a:xfrm>
              <a:prstGeom prst="rect">
                <a:avLst/>
              </a:prstGeom>
              <a:blipFill>
                <a:blip r:embed="rId13"/>
                <a:stretch>
                  <a:fillRect l="-6667" t="-22222" b="-50000"/>
                </a:stretch>
              </a:blipFill>
            </p:spPr>
            <p:txBody>
              <a:bodyPr/>
              <a:lstStyle/>
              <a:p>
                <a:r>
                  <a:rPr lang="en-GB">
                    <a:noFill/>
                  </a:rPr>
                  <a:t> </a:t>
                </a:r>
              </a:p>
            </p:txBody>
          </p:sp>
        </mc:Fallback>
      </mc:AlternateContent>
      <p:sp>
        <p:nvSpPr>
          <p:cNvPr id="126" name="Rectangle 125">
            <a:extLst>
              <a:ext uri="{FF2B5EF4-FFF2-40B4-BE49-F238E27FC236}">
                <a16:creationId xmlns:a16="http://schemas.microsoft.com/office/drawing/2014/main" id="{4BC5CB6C-BF73-3B4B-97E5-9C2E4BC9E92A}"/>
              </a:ext>
            </a:extLst>
          </p:cNvPr>
          <p:cNvSpPr/>
          <p:nvPr/>
        </p:nvSpPr>
        <p:spPr>
          <a:xfrm>
            <a:off x="6650127" y="3521220"/>
            <a:ext cx="223705" cy="17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7" name="Rectangle 126">
            <a:extLst>
              <a:ext uri="{FF2B5EF4-FFF2-40B4-BE49-F238E27FC236}">
                <a16:creationId xmlns:a16="http://schemas.microsoft.com/office/drawing/2014/main" id="{178A16A7-83F9-4A40-AE78-FDEE431745EC}"/>
              </a:ext>
            </a:extLst>
          </p:cNvPr>
          <p:cNvSpPr/>
          <p:nvPr/>
        </p:nvSpPr>
        <p:spPr>
          <a:xfrm>
            <a:off x="6313872" y="3771776"/>
            <a:ext cx="437860" cy="191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3C19DAD-738F-F646-9FAB-99CFC0D32E74}"/>
                  </a:ext>
                </a:extLst>
              </p:cNvPr>
              <p:cNvSpPr txBox="1"/>
              <p:nvPr/>
            </p:nvSpPr>
            <p:spPr>
              <a:xfrm>
                <a:off x="5561831" y="3496160"/>
                <a:ext cx="1674283" cy="215444"/>
              </a:xfrm>
              <a:prstGeom prst="rect">
                <a:avLst/>
              </a:prstGeom>
              <a:noFill/>
            </p:spPr>
            <p:txBody>
              <a:bodyPr wrap="square" lIns="0" tIns="0" rIns="0" bIns="0" rtlCol="0" anchor="ctr" anchorCtr="0">
                <a:spAutoFit/>
              </a:bodyPr>
              <a:lstStyle/>
              <a:p>
                <a:pPr>
                  <a:defRPr/>
                </a:pPr>
                <a:r>
                  <a:rPr lang="en-GB" altLang="en-US" sz="1400" b="1" dirty="0"/>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sz="1400" dirty="0"/>
                  <a:t>⅓ </a:t>
                </a:r>
                <a14:m>
                  <m:oMath xmlns:m="http://schemas.openxmlformats.org/officeDocument/2006/math">
                    <m:r>
                      <a:rPr lang="en-GB" sz="1400" b="1" i="1" smtClean="0">
                        <a:latin typeface="Cambria Math" panose="02040503050406030204" pitchFamily="18" charset="0"/>
                      </a:rPr>
                      <m:t>×</m:t>
                    </m:r>
                  </m:oMath>
                </a14:m>
                <a:r>
                  <a:rPr lang="en-GB" altLang="en-US" sz="1400" b="1" dirty="0"/>
                  <a:t> 18</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15</a:t>
                </a:r>
              </a:p>
            </p:txBody>
          </p:sp>
        </mc:Choice>
        <mc:Fallback xmlns="">
          <p:sp>
            <p:nvSpPr>
              <p:cNvPr id="128" name="TextBox 127">
                <a:extLst>
                  <a:ext uri="{FF2B5EF4-FFF2-40B4-BE49-F238E27FC236}">
                    <a16:creationId xmlns:a16="http://schemas.microsoft.com/office/drawing/2014/main" id="{03C19DAD-738F-F646-9FAB-99CFC0D32E74}"/>
                  </a:ext>
                </a:extLst>
              </p:cNvPr>
              <p:cNvSpPr txBox="1">
                <a:spLocks noRot="1" noChangeAspect="1" noMove="1" noResize="1" noEditPoints="1" noAdjustHandles="1" noChangeArrowheads="1" noChangeShapeType="1" noTextEdit="1"/>
              </p:cNvSpPr>
              <p:nvPr/>
            </p:nvSpPr>
            <p:spPr>
              <a:xfrm>
                <a:off x="5561831" y="3496160"/>
                <a:ext cx="1674283" cy="215444"/>
              </a:xfrm>
              <a:prstGeom prst="rect">
                <a:avLst/>
              </a:prstGeom>
              <a:blipFill>
                <a:blip r:embed="rId14"/>
                <a:stretch>
                  <a:fillRect l="-6015" t="-22222" r="-6015" b="-4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59378D45-5440-444A-8226-485F0B03D0DC}"/>
                  </a:ext>
                </a:extLst>
              </p:cNvPr>
              <p:cNvSpPr txBox="1"/>
              <p:nvPr/>
            </p:nvSpPr>
            <p:spPr>
              <a:xfrm>
                <a:off x="5561831" y="3761177"/>
                <a:ext cx="1508691" cy="215444"/>
              </a:xfrm>
              <a:prstGeom prst="rect">
                <a:avLst/>
              </a:prstGeom>
              <a:noFill/>
            </p:spPr>
            <p:txBody>
              <a:bodyPr wrap="square" lIns="0" tIns="0" rIns="0" bIns="0" rtlCol="0" anchor="ctr" anchorCtr="0">
                <a:spAutoFit/>
              </a:bodyPr>
              <a:lstStyle/>
              <a:p>
                <a:pPr>
                  <a:defRPr/>
                </a:pPr>
                <a:r>
                  <a:rPr lang="en-GB" altLang="en-US" sz="1400" b="1" dirty="0">
                    <a:solidFill>
                      <a:schemeClr val="bg1"/>
                    </a:solidFill>
                  </a:rPr>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altLang="en-US" sz="1400" b="1" dirty="0"/>
                  <a:t>90in</a:t>
                </a:r>
                <a:r>
                  <a:rPr lang="en-GB" altLang="en-US" sz="1400" b="1" baseline="30000" dirty="0"/>
                  <a:t>3</a:t>
                </a:r>
              </a:p>
            </p:txBody>
          </p:sp>
        </mc:Choice>
        <mc:Fallback xmlns="">
          <p:sp>
            <p:nvSpPr>
              <p:cNvPr id="129" name="TextBox 128">
                <a:extLst>
                  <a:ext uri="{FF2B5EF4-FFF2-40B4-BE49-F238E27FC236}">
                    <a16:creationId xmlns:a16="http://schemas.microsoft.com/office/drawing/2014/main" id="{59378D45-5440-444A-8226-485F0B03D0DC}"/>
                  </a:ext>
                </a:extLst>
              </p:cNvPr>
              <p:cNvSpPr txBox="1">
                <a:spLocks noRot="1" noChangeAspect="1" noMove="1" noResize="1" noEditPoints="1" noAdjustHandles="1" noChangeArrowheads="1" noChangeShapeType="1" noTextEdit="1"/>
              </p:cNvSpPr>
              <p:nvPr/>
            </p:nvSpPr>
            <p:spPr>
              <a:xfrm>
                <a:off x="5561831" y="3761177"/>
                <a:ext cx="1508691" cy="215444"/>
              </a:xfrm>
              <a:prstGeom prst="rect">
                <a:avLst/>
              </a:prstGeom>
              <a:blipFill>
                <a:blip r:embed="rId15"/>
                <a:stretch>
                  <a:fillRect l="-6667" t="-22222" b="-50000"/>
                </a:stretch>
              </a:blipFill>
            </p:spPr>
            <p:txBody>
              <a:bodyPr/>
              <a:lstStyle/>
              <a:p>
                <a:r>
                  <a:rPr lang="en-GB">
                    <a:noFill/>
                  </a:rPr>
                  <a:t> </a:t>
                </a:r>
              </a:p>
            </p:txBody>
          </p:sp>
        </mc:Fallback>
      </mc:AlternateContent>
      <p:sp>
        <p:nvSpPr>
          <p:cNvPr id="130" name="Rectangle 129">
            <a:extLst>
              <a:ext uri="{FF2B5EF4-FFF2-40B4-BE49-F238E27FC236}">
                <a16:creationId xmlns:a16="http://schemas.microsoft.com/office/drawing/2014/main" id="{A41423E3-9E77-6A4C-9915-114DCA5A7717}"/>
              </a:ext>
            </a:extLst>
          </p:cNvPr>
          <p:cNvSpPr/>
          <p:nvPr/>
        </p:nvSpPr>
        <p:spPr>
          <a:xfrm>
            <a:off x="8460713" y="3521220"/>
            <a:ext cx="357069" cy="17389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31" name="Rectangle 130">
            <a:extLst>
              <a:ext uri="{FF2B5EF4-FFF2-40B4-BE49-F238E27FC236}">
                <a16:creationId xmlns:a16="http://schemas.microsoft.com/office/drawing/2014/main" id="{1B88559F-BEE1-9247-8675-06C687D32A1A}"/>
              </a:ext>
            </a:extLst>
          </p:cNvPr>
          <p:cNvSpPr/>
          <p:nvPr/>
        </p:nvSpPr>
        <p:spPr>
          <a:xfrm>
            <a:off x="8124457" y="3771776"/>
            <a:ext cx="465959" cy="191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B8E34AA8-027E-B84D-9592-D752A3AAD9BD}"/>
                  </a:ext>
                </a:extLst>
              </p:cNvPr>
              <p:cNvSpPr txBox="1"/>
              <p:nvPr/>
            </p:nvSpPr>
            <p:spPr>
              <a:xfrm>
                <a:off x="7372417" y="3496160"/>
                <a:ext cx="1753370" cy="215444"/>
              </a:xfrm>
              <a:prstGeom prst="rect">
                <a:avLst/>
              </a:prstGeom>
              <a:noFill/>
            </p:spPr>
            <p:txBody>
              <a:bodyPr wrap="square" lIns="0" tIns="0" rIns="0" bIns="0" rtlCol="0" anchor="ctr" anchorCtr="0">
                <a:spAutoFit/>
              </a:bodyPr>
              <a:lstStyle/>
              <a:p>
                <a:pPr>
                  <a:defRPr/>
                </a:pPr>
                <a:r>
                  <a:rPr lang="en-GB" altLang="en-US" sz="1400" b="1" dirty="0"/>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sz="1400" dirty="0"/>
                  <a:t>⅓ </a:t>
                </a:r>
                <a14:m>
                  <m:oMath xmlns:m="http://schemas.openxmlformats.org/officeDocument/2006/math">
                    <m:r>
                      <a:rPr lang="en-GB" sz="1400" b="1" i="1" smtClean="0">
                        <a:latin typeface="Cambria Math" panose="02040503050406030204" pitchFamily="18" charset="0"/>
                      </a:rPr>
                      <m:t>×</m:t>
                    </m:r>
                  </m:oMath>
                </a14:m>
                <a:r>
                  <a:rPr lang="en-GB" altLang="en-US" sz="1400" b="1" dirty="0"/>
                  <a:t> 13.5</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8</a:t>
                </a:r>
              </a:p>
            </p:txBody>
          </p:sp>
        </mc:Choice>
        <mc:Fallback xmlns="">
          <p:sp>
            <p:nvSpPr>
              <p:cNvPr id="132" name="TextBox 131">
                <a:extLst>
                  <a:ext uri="{FF2B5EF4-FFF2-40B4-BE49-F238E27FC236}">
                    <a16:creationId xmlns:a16="http://schemas.microsoft.com/office/drawing/2014/main" id="{B8E34AA8-027E-B84D-9592-D752A3AAD9BD}"/>
                  </a:ext>
                </a:extLst>
              </p:cNvPr>
              <p:cNvSpPr txBox="1">
                <a:spLocks noRot="1" noChangeAspect="1" noMove="1" noResize="1" noEditPoints="1" noAdjustHandles="1" noChangeArrowheads="1" noChangeShapeType="1" noTextEdit="1"/>
              </p:cNvSpPr>
              <p:nvPr/>
            </p:nvSpPr>
            <p:spPr>
              <a:xfrm>
                <a:off x="7372417" y="3496160"/>
                <a:ext cx="1753370" cy="215444"/>
              </a:xfrm>
              <a:prstGeom prst="rect">
                <a:avLst/>
              </a:prstGeom>
              <a:blipFill>
                <a:blip r:embed="rId16"/>
                <a:stretch>
                  <a:fillRect l="-6475" t="-22222" r="-3597" b="-4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B78663A-8635-A94F-A692-E42846E034E1}"/>
                  </a:ext>
                </a:extLst>
              </p:cNvPr>
              <p:cNvSpPr txBox="1"/>
              <p:nvPr/>
            </p:nvSpPr>
            <p:spPr>
              <a:xfrm>
                <a:off x="7372417" y="3761177"/>
                <a:ext cx="1508691" cy="215444"/>
              </a:xfrm>
              <a:prstGeom prst="rect">
                <a:avLst/>
              </a:prstGeom>
              <a:noFill/>
            </p:spPr>
            <p:txBody>
              <a:bodyPr wrap="square" lIns="0" tIns="0" rIns="0" bIns="0" rtlCol="0" anchor="ctr" anchorCtr="0">
                <a:spAutoFit/>
              </a:bodyPr>
              <a:lstStyle/>
              <a:p>
                <a:pPr>
                  <a:defRPr/>
                </a:pPr>
                <a:r>
                  <a:rPr lang="en-GB" altLang="en-US" sz="1400" b="1" dirty="0">
                    <a:solidFill>
                      <a:schemeClr val="bg1"/>
                    </a:solidFill>
                  </a:rPr>
                  <a:t>Volume</a:t>
                </a:r>
                <a:r>
                  <a:rPr lang="en-GB" altLang="en-US" sz="1400" dirty="0"/>
                  <a:t> </a:t>
                </a:r>
                <a14:m>
                  <m:oMath xmlns:m="http://schemas.openxmlformats.org/officeDocument/2006/math">
                    <m:r>
                      <a:rPr lang="en-GB" altLang="en-US" sz="1400" b="0" i="1" smtClean="0">
                        <a:latin typeface="Cambria Math" panose="02040503050406030204" pitchFamily="18" charset="0"/>
                      </a:rPr>
                      <m:t>=</m:t>
                    </m:r>
                  </m:oMath>
                </a14:m>
                <a:r>
                  <a:rPr lang="en-GB" altLang="en-US" sz="1400" dirty="0"/>
                  <a:t> </a:t>
                </a:r>
                <a:r>
                  <a:rPr lang="en-GB" altLang="en-US" sz="1400" b="1" dirty="0"/>
                  <a:t>36yd</a:t>
                </a:r>
                <a:r>
                  <a:rPr lang="en-GB" altLang="en-US" sz="1400" b="1" baseline="30000" dirty="0"/>
                  <a:t>3</a:t>
                </a:r>
              </a:p>
            </p:txBody>
          </p:sp>
        </mc:Choice>
        <mc:Fallback xmlns="">
          <p:sp>
            <p:nvSpPr>
              <p:cNvPr id="133" name="TextBox 132">
                <a:extLst>
                  <a:ext uri="{FF2B5EF4-FFF2-40B4-BE49-F238E27FC236}">
                    <a16:creationId xmlns:a16="http://schemas.microsoft.com/office/drawing/2014/main" id="{6B78663A-8635-A94F-A692-E42846E034E1}"/>
                  </a:ext>
                </a:extLst>
              </p:cNvPr>
              <p:cNvSpPr txBox="1">
                <a:spLocks noRot="1" noChangeAspect="1" noMove="1" noResize="1" noEditPoints="1" noAdjustHandles="1" noChangeArrowheads="1" noChangeShapeType="1" noTextEdit="1"/>
              </p:cNvSpPr>
              <p:nvPr/>
            </p:nvSpPr>
            <p:spPr>
              <a:xfrm>
                <a:off x="7372417" y="3761177"/>
                <a:ext cx="1508691" cy="215444"/>
              </a:xfrm>
              <a:prstGeom prst="rect">
                <a:avLst/>
              </a:prstGeom>
              <a:blipFill>
                <a:blip r:embed="rId17"/>
                <a:stretch>
                  <a:fillRect l="-7563" t="-22222" b="-50000"/>
                </a:stretch>
              </a:blipFill>
            </p:spPr>
            <p:txBody>
              <a:bodyPr/>
              <a:lstStyle/>
              <a:p>
                <a:r>
                  <a:rPr lang="en-GB">
                    <a:noFill/>
                  </a:rPr>
                  <a:t> </a:t>
                </a:r>
              </a:p>
            </p:txBody>
          </p:sp>
        </mc:Fallback>
      </mc:AlternateContent>
      <p:sp>
        <p:nvSpPr>
          <p:cNvPr id="77" name="Rectangle 76">
            <a:extLst>
              <a:ext uri="{FF2B5EF4-FFF2-40B4-BE49-F238E27FC236}">
                <a16:creationId xmlns:a16="http://schemas.microsoft.com/office/drawing/2014/main" id="{0A6F5F94-E433-2A4E-87D4-E14A3B60FE92}"/>
              </a:ext>
            </a:extLst>
          </p:cNvPr>
          <p:cNvSpPr/>
          <p:nvPr/>
        </p:nvSpPr>
        <p:spPr>
          <a:xfrm rot="16200000">
            <a:off x="-111859" y="1857942"/>
            <a:ext cx="564630" cy="18390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Solution</a:t>
            </a:r>
          </a:p>
        </p:txBody>
      </p:sp>
      <p:sp>
        <p:nvSpPr>
          <p:cNvPr id="84" name="Rectangle 83">
            <a:extLst>
              <a:ext uri="{FF2B5EF4-FFF2-40B4-BE49-F238E27FC236}">
                <a16:creationId xmlns:a16="http://schemas.microsoft.com/office/drawing/2014/main" id="{34EEAD17-66E8-BD4A-A1E3-BA55D2415260}"/>
              </a:ext>
            </a:extLst>
          </p:cNvPr>
          <p:cNvSpPr/>
          <p:nvPr/>
        </p:nvSpPr>
        <p:spPr>
          <a:xfrm rot="16200000">
            <a:off x="1715135" y="1857942"/>
            <a:ext cx="564630" cy="18390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Solution</a:t>
            </a:r>
          </a:p>
        </p:txBody>
      </p:sp>
      <p:sp>
        <p:nvSpPr>
          <p:cNvPr id="85" name="Rectangle 84">
            <a:extLst>
              <a:ext uri="{FF2B5EF4-FFF2-40B4-BE49-F238E27FC236}">
                <a16:creationId xmlns:a16="http://schemas.microsoft.com/office/drawing/2014/main" id="{690415CD-EE55-DE42-9C64-F19A7264A868}"/>
              </a:ext>
            </a:extLst>
          </p:cNvPr>
          <p:cNvSpPr/>
          <p:nvPr/>
        </p:nvSpPr>
        <p:spPr>
          <a:xfrm rot="16200000">
            <a:off x="3524800" y="1857942"/>
            <a:ext cx="564630" cy="18390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Solution</a:t>
            </a:r>
          </a:p>
        </p:txBody>
      </p:sp>
      <p:sp>
        <p:nvSpPr>
          <p:cNvPr id="86" name="Rectangle 85">
            <a:extLst>
              <a:ext uri="{FF2B5EF4-FFF2-40B4-BE49-F238E27FC236}">
                <a16:creationId xmlns:a16="http://schemas.microsoft.com/office/drawing/2014/main" id="{12436222-9534-7744-9165-FCA963C45578}"/>
              </a:ext>
            </a:extLst>
          </p:cNvPr>
          <p:cNvSpPr/>
          <p:nvPr/>
        </p:nvSpPr>
        <p:spPr>
          <a:xfrm rot="16200000">
            <a:off x="5367560" y="1857942"/>
            <a:ext cx="564630" cy="18390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Solution</a:t>
            </a:r>
          </a:p>
        </p:txBody>
      </p:sp>
      <p:sp>
        <p:nvSpPr>
          <p:cNvPr id="87" name="Rectangle 86">
            <a:extLst>
              <a:ext uri="{FF2B5EF4-FFF2-40B4-BE49-F238E27FC236}">
                <a16:creationId xmlns:a16="http://schemas.microsoft.com/office/drawing/2014/main" id="{90C9F474-A7E1-E94E-90AB-601B545FF515}"/>
              </a:ext>
            </a:extLst>
          </p:cNvPr>
          <p:cNvSpPr/>
          <p:nvPr/>
        </p:nvSpPr>
        <p:spPr>
          <a:xfrm rot="16200000">
            <a:off x="7189380" y="1857942"/>
            <a:ext cx="564630" cy="18390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Solution</a:t>
            </a:r>
          </a:p>
        </p:txBody>
      </p:sp>
    </p:spTree>
    <p:extLst>
      <p:ext uri="{BB962C8B-B14F-4D97-AF65-F5344CB8AC3E}">
        <p14:creationId xmlns:p14="http://schemas.microsoft.com/office/powerpoint/2010/main" val="3213632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dissolve">
                                      <p:cBhvr>
                                        <p:cTn id="7" dur="500"/>
                                        <p:tgtEl>
                                          <p:spTgt spid="1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dissolv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dissolve">
                                      <p:cBhvr>
                                        <p:cTn id="15" dur="500"/>
                                        <p:tgtEl>
                                          <p:spTgt spid="1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dissolve">
                                      <p:cBhvr>
                                        <p:cTn id="18" dur="500"/>
                                        <p:tgtEl>
                                          <p:spTgt spid="1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14"/>
                                        </p:tgtEl>
                                      </p:cBhvr>
                                    </p:animEffect>
                                    <p:set>
                                      <p:cBhvr>
                                        <p:cTn id="23" dur="1" fill="hold">
                                          <p:stCondLst>
                                            <p:cond delay="499"/>
                                          </p:stCondLst>
                                        </p:cTn>
                                        <p:tgtEl>
                                          <p:spTgt spid="114"/>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115"/>
                                        </p:tgtEl>
                                      </p:cBhvr>
                                    </p:animEffect>
                                    <p:set>
                                      <p:cBhvr>
                                        <p:cTn id="26" dur="1" fill="hold">
                                          <p:stCondLst>
                                            <p:cond delay="499"/>
                                          </p:stCondLst>
                                        </p:cTn>
                                        <p:tgtEl>
                                          <p:spTgt spid="115"/>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116"/>
                                        </p:tgtEl>
                                      </p:cBhvr>
                                    </p:animEffect>
                                    <p:set>
                                      <p:cBhvr>
                                        <p:cTn id="29" dur="1" fill="hold">
                                          <p:stCondLst>
                                            <p:cond delay="499"/>
                                          </p:stCondLst>
                                        </p:cTn>
                                        <p:tgtEl>
                                          <p:spTgt spid="116"/>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117"/>
                                        </p:tgtEl>
                                      </p:cBhvr>
                                    </p:animEffect>
                                    <p:set>
                                      <p:cBhvr>
                                        <p:cTn id="32"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33" restart="whenNotActive" fill="hold" evtFilter="cancelBubble" nodeType="interactiveSeq">
                <p:stCondLst>
                  <p:cond evt="onClick" delay="0">
                    <p:tgtEl>
                      <p:spTgt spid="84"/>
                    </p:tgtEl>
                  </p:cond>
                </p:stCondLst>
                <p:endSync evt="end" delay="0">
                  <p:rtn val="all"/>
                </p:endSync>
                <p:childTnLst>
                  <p:par>
                    <p:cTn id="34" fill="hold">
                      <p:stCondLst>
                        <p:cond delay="0"/>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dissolve">
                                      <p:cBhvr>
                                        <p:cTn id="38" dur="500"/>
                                        <p:tgtEl>
                                          <p:spTgt spid="12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dissolve">
                                      <p:cBhvr>
                                        <p:cTn id="41" dur="500"/>
                                        <p:tgtEl>
                                          <p:spTgt spid="11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dissolve">
                                      <p:cBhvr>
                                        <p:cTn id="46" dur="500"/>
                                        <p:tgtEl>
                                          <p:spTgt spid="12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dissolve">
                                      <p:cBhvr>
                                        <p:cTn id="49" dur="500"/>
                                        <p:tgtEl>
                                          <p:spTgt spid="11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118"/>
                                        </p:tgtEl>
                                      </p:cBhvr>
                                    </p:animEffect>
                                    <p:set>
                                      <p:cBhvr>
                                        <p:cTn id="54" dur="1" fill="hold">
                                          <p:stCondLst>
                                            <p:cond delay="499"/>
                                          </p:stCondLst>
                                        </p:cTn>
                                        <p:tgtEl>
                                          <p:spTgt spid="118"/>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119"/>
                                        </p:tgtEl>
                                      </p:cBhvr>
                                    </p:animEffect>
                                    <p:set>
                                      <p:cBhvr>
                                        <p:cTn id="57" dur="1" fill="hold">
                                          <p:stCondLst>
                                            <p:cond delay="499"/>
                                          </p:stCondLst>
                                        </p:cTn>
                                        <p:tgtEl>
                                          <p:spTgt spid="119"/>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20"/>
                                        </p:tgtEl>
                                      </p:cBhvr>
                                    </p:animEffect>
                                    <p:set>
                                      <p:cBhvr>
                                        <p:cTn id="60" dur="1" fill="hold">
                                          <p:stCondLst>
                                            <p:cond delay="499"/>
                                          </p:stCondLst>
                                        </p:cTn>
                                        <p:tgtEl>
                                          <p:spTgt spid="120"/>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121"/>
                                        </p:tgtEl>
                                      </p:cBhvr>
                                    </p:animEffect>
                                    <p:set>
                                      <p:cBhvr>
                                        <p:cTn id="63"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64" restart="whenNotActive" fill="hold" evtFilter="cancelBubble" nodeType="interactiveSeq">
                <p:stCondLst>
                  <p:cond evt="onClick" delay="0">
                    <p:tgtEl>
                      <p:spTgt spid="85"/>
                    </p:tgtEl>
                  </p:cond>
                </p:stCondLst>
                <p:endSync evt="end" delay="0">
                  <p:rtn val="all"/>
                </p:endSync>
                <p:childTnLst>
                  <p:par>
                    <p:cTn id="65" fill="hold">
                      <p:stCondLst>
                        <p:cond delay="0"/>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dissolve">
                                      <p:cBhvr>
                                        <p:cTn id="69" dur="500"/>
                                        <p:tgtEl>
                                          <p:spTgt spid="12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dissolve">
                                      <p:cBhvr>
                                        <p:cTn id="72" dur="500"/>
                                        <p:tgtEl>
                                          <p:spTgt spid="12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25"/>
                                        </p:tgtEl>
                                        <p:attrNameLst>
                                          <p:attrName>style.visibility</p:attrName>
                                        </p:attrNameLst>
                                      </p:cBhvr>
                                      <p:to>
                                        <p:strVal val="visible"/>
                                      </p:to>
                                    </p:set>
                                    <p:animEffect transition="in" filter="dissolve">
                                      <p:cBhvr>
                                        <p:cTn id="77" dur="500"/>
                                        <p:tgtEl>
                                          <p:spTgt spid="12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dissolve">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xit" presetSubtype="0" fill="hold" grpId="1" nodeType="clickEffect">
                                  <p:stCondLst>
                                    <p:cond delay="0"/>
                                  </p:stCondLst>
                                  <p:childTnLst>
                                    <p:animEffect transition="out" filter="dissolve">
                                      <p:cBhvr>
                                        <p:cTn id="84" dur="500"/>
                                        <p:tgtEl>
                                          <p:spTgt spid="122"/>
                                        </p:tgtEl>
                                      </p:cBhvr>
                                    </p:animEffect>
                                    <p:set>
                                      <p:cBhvr>
                                        <p:cTn id="85" dur="1" fill="hold">
                                          <p:stCondLst>
                                            <p:cond delay="499"/>
                                          </p:stCondLst>
                                        </p:cTn>
                                        <p:tgtEl>
                                          <p:spTgt spid="122"/>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123"/>
                                        </p:tgtEl>
                                      </p:cBhvr>
                                    </p:animEffect>
                                    <p:set>
                                      <p:cBhvr>
                                        <p:cTn id="88" dur="1" fill="hold">
                                          <p:stCondLst>
                                            <p:cond delay="499"/>
                                          </p:stCondLst>
                                        </p:cTn>
                                        <p:tgtEl>
                                          <p:spTgt spid="123"/>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124"/>
                                        </p:tgtEl>
                                      </p:cBhvr>
                                    </p:animEffect>
                                    <p:set>
                                      <p:cBhvr>
                                        <p:cTn id="91" dur="1" fill="hold">
                                          <p:stCondLst>
                                            <p:cond delay="499"/>
                                          </p:stCondLst>
                                        </p:cTn>
                                        <p:tgtEl>
                                          <p:spTgt spid="124"/>
                                        </p:tgtEl>
                                        <p:attrNameLst>
                                          <p:attrName>style.visibility</p:attrName>
                                        </p:attrNameLst>
                                      </p:cBhvr>
                                      <p:to>
                                        <p:strVal val="hidden"/>
                                      </p:to>
                                    </p:set>
                                  </p:childTnLst>
                                </p:cTn>
                              </p:par>
                              <p:par>
                                <p:cTn id="92" presetID="9" presetClass="exit" presetSubtype="0" fill="hold" grpId="1" nodeType="withEffect">
                                  <p:stCondLst>
                                    <p:cond delay="0"/>
                                  </p:stCondLst>
                                  <p:childTnLst>
                                    <p:animEffect transition="out" filter="dissolve">
                                      <p:cBhvr>
                                        <p:cTn id="93" dur="500"/>
                                        <p:tgtEl>
                                          <p:spTgt spid="125"/>
                                        </p:tgtEl>
                                      </p:cBhvr>
                                    </p:animEffect>
                                    <p:set>
                                      <p:cBhvr>
                                        <p:cTn id="94" dur="1" fill="hold">
                                          <p:stCondLst>
                                            <p:cond delay="4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95" restart="whenNotActive" fill="hold" evtFilter="cancelBubble" nodeType="interactiveSeq">
                <p:stCondLst>
                  <p:cond evt="onClick" delay="0">
                    <p:tgtEl>
                      <p:spTgt spid="86"/>
                    </p:tgtEl>
                  </p:cond>
                </p:stCondLst>
                <p:endSync evt="end" delay="0">
                  <p:rtn val="all"/>
                </p:endSync>
                <p:childTnLst>
                  <p:par>
                    <p:cTn id="96" fill="hold">
                      <p:stCondLst>
                        <p:cond delay="0"/>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28"/>
                                        </p:tgtEl>
                                        <p:attrNameLst>
                                          <p:attrName>style.visibility</p:attrName>
                                        </p:attrNameLst>
                                      </p:cBhvr>
                                      <p:to>
                                        <p:strVal val="visible"/>
                                      </p:to>
                                    </p:set>
                                    <p:animEffect transition="in" filter="dissolve">
                                      <p:cBhvr>
                                        <p:cTn id="100" dur="500"/>
                                        <p:tgtEl>
                                          <p:spTgt spid="12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26"/>
                                        </p:tgtEl>
                                        <p:attrNameLst>
                                          <p:attrName>style.visibility</p:attrName>
                                        </p:attrNameLst>
                                      </p:cBhvr>
                                      <p:to>
                                        <p:strVal val="visible"/>
                                      </p:to>
                                    </p:set>
                                    <p:animEffect transition="in" filter="dissolve">
                                      <p:cBhvr>
                                        <p:cTn id="103" dur="500"/>
                                        <p:tgtEl>
                                          <p:spTgt spid="126"/>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29"/>
                                        </p:tgtEl>
                                        <p:attrNameLst>
                                          <p:attrName>style.visibility</p:attrName>
                                        </p:attrNameLst>
                                      </p:cBhvr>
                                      <p:to>
                                        <p:strVal val="visible"/>
                                      </p:to>
                                    </p:set>
                                    <p:animEffect transition="in" filter="dissolve">
                                      <p:cBhvr>
                                        <p:cTn id="108" dur="500"/>
                                        <p:tgtEl>
                                          <p:spTgt spid="129"/>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27"/>
                                        </p:tgtEl>
                                        <p:attrNameLst>
                                          <p:attrName>style.visibility</p:attrName>
                                        </p:attrNameLst>
                                      </p:cBhvr>
                                      <p:to>
                                        <p:strVal val="visible"/>
                                      </p:to>
                                    </p:set>
                                    <p:animEffect transition="in" filter="dissolve">
                                      <p:cBhvr>
                                        <p:cTn id="111" dur="500"/>
                                        <p:tgtEl>
                                          <p:spTgt spid="12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xit" presetSubtype="0" fill="hold" grpId="1" nodeType="clickEffect">
                                  <p:stCondLst>
                                    <p:cond delay="0"/>
                                  </p:stCondLst>
                                  <p:childTnLst>
                                    <p:animEffect transition="out" filter="dissolve">
                                      <p:cBhvr>
                                        <p:cTn id="115" dur="500"/>
                                        <p:tgtEl>
                                          <p:spTgt spid="126"/>
                                        </p:tgtEl>
                                      </p:cBhvr>
                                    </p:animEffect>
                                    <p:set>
                                      <p:cBhvr>
                                        <p:cTn id="116" dur="1" fill="hold">
                                          <p:stCondLst>
                                            <p:cond delay="499"/>
                                          </p:stCondLst>
                                        </p:cTn>
                                        <p:tgtEl>
                                          <p:spTgt spid="126"/>
                                        </p:tgtEl>
                                        <p:attrNameLst>
                                          <p:attrName>style.visibility</p:attrName>
                                        </p:attrNameLst>
                                      </p:cBhvr>
                                      <p:to>
                                        <p:strVal val="hidden"/>
                                      </p:to>
                                    </p:set>
                                  </p:childTnLst>
                                </p:cTn>
                              </p:par>
                              <p:par>
                                <p:cTn id="117" presetID="9" presetClass="exit" presetSubtype="0" fill="hold" grpId="1" nodeType="withEffect">
                                  <p:stCondLst>
                                    <p:cond delay="0"/>
                                  </p:stCondLst>
                                  <p:childTnLst>
                                    <p:animEffect transition="out" filter="dissolve">
                                      <p:cBhvr>
                                        <p:cTn id="118" dur="500"/>
                                        <p:tgtEl>
                                          <p:spTgt spid="127"/>
                                        </p:tgtEl>
                                      </p:cBhvr>
                                    </p:animEffect>
                                    <p:set>
                                      <p:cBhvr>
                                        <p:cTn id="119" dur="1" fill="hold">
                                          <p:stCondLst>
                                            <p:cond delay="499"/>
                                          </p:stCondLst>
                                        </p:cTn>
                                        <p:tgtEl>
                                          <p:spTgt spid="127"/>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128"/>
                                        </p:tgtEl>
                                      </p:cBhvr>
                                    </p:animEffect>
                                    <p:set>
                                      <p:cBhvr>
                                        <p:cTn id="122" dur="1" fill="hold">
                                          <p:stCondLst>
                                            <p:cond delay="499"/>
                                          </p:stCondLst>
                                        </p:cTn>
                                        <p:tgtEl>
                                          <p:spTgt spid="128"/>
                                        </p:tgtEl>
                                        <p:attrNameLst>
                                          <p:attrName>style.visibility</p:attrName>
                                        </p:attrNameLst>
                                      </p:cBhvr>
                                      <p:to>
                                        <p:strVal val="hidden"/>
                                      </p:to>
                                    </p:set>
                                  </p:childTnLst>
                                </p:cTn>
                              </p:par>
                              <p:par>
                                <p:cTn id="123" presetID="9" presetClass="exit" presetSubtype="0" fill="hold" grpId="1" nodeType="withEffect">
                                  <p:stCondLst>
                                    <p:cond delay="0"/>
                                  </p:stCondLst>
                                  <p:childTnLst>
                                    <p:animEffect transition="out" filter="dissolve">
                                      <p:cBhvr>
                                        <p:cTn id="124" dur="500"/>
                                        <p:tgtEl>
                                          <p:spTgt spid="129"/>
                                        </p:tgtEl>
                                      </p:cBhvr>
                                    </p:animEffect>
                                    <p:set>
                                      <p:cBhvr>
                                        <p:cTn id="125" dur="1" fill="hold">
                                          <p:stCondLst>
                                            <p:cond delay="4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26" restart="whenNotActive" fill="hold" evtFilter="cancelBubble" nodeType="interactiveSeq">
                <p:stCondLst>
                  <p:cond evt="onClick" delay="0">
                    <p:tgtEl>
                      <p:spTgt spid="87"/>
                    </p:tgtEl>
                  </p:cond>
                </p:stCondLst>
                <p:endSync evt="end" delay="0">
                  <p:rtn val="all"/>
                </p:endSync>
                <p:childTnLst>
                  <p:par>
                    <p:cTn id="127" fill="hold">
                      <p:stCondLst>
                        <p:cond delay="0"/>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dissolve">
                                      <p:cBhvr>
                                        <p:cTn id="131" dur="500"/>
                                        <p:tgtEl>
                                          <p:spTgt spid="132"/>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30"/>
                                        </p:tgtEl>
                                        <p:attrNameLst>
                                          <p:attrName>style.visibility</p:attrName>
                                        </p:attrNameLst>
                                      </p:cBhvr>
                                      <p:to>
                                        <p:strVal val="visible"/>
                                      </p:to>
                                    </p:set>
                                    <p:animEffect transition="in" filter="dissolve">
                                      <p:cBhvr>
                                        <p:cTn id="134" dur="500"/>
                                        <p:tgtEl>
                                          <p:spTgt spid="130"/>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dissolve">
                                      <p:cBhvr>
                                        <p:cTn id="139" dur="500"/>
                                        <p:tgtEl>
                                          <p:spTgt spid="133"/>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131"/>
                                        </p:tgtEl>
                                        <p:attrNameLst>
                                          <p:attrName>style.visibility</p:attrName>
                                        </p:attrNameLst>
                                      </p:cBhvr>
                                      <p:to>
                                        <p:strVal val="visible"/>
                                      </p:to>
                                    </p:set>
                                    <p:animEffect transition="in" filter="dissolve">
                                      <p:cBhvr>
                                        <p:cTn id="142" dur="500"/>
                                        <p:tgtEl>
                                          <p:spTgt spid="131"/>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grpId="1" nodeType="clickEffect">
                                  <p:stCondLst>
                                    <p:cond delay="0"/>
                                  </p:stCondLst>
                                  <p:childTnLst>
                                    <p:animEffect transition="out" filter="dissolve">
                                      <p:cBhvr>
                                        <p:cTn id="146" dur="500"/>
                                        <p:tgtEl>
                                          <p:spTgt spid="130"/>
                                        </p:tgtEl>
                                      </p:cBhvr>
                                    </p:animEffect>
                                    <p:set>
                                      <p:cBhvr>
                                        <p:cTn id="147" dur="1" fill="hold">
                                          <p:stCondLst>
                                            <p:cond delay="499"/>
                                          </p:stCondLst>
                                        </p:cTn>
                                        <p:tgtEl>
                                          <p:spTgt spid="130"/>
                                        </p:tgtEl>
                                        <p:attrNameLst>
                                          <p:attrName>style.visibility</p:attrName>
                                        </p:attrNameLst>
                                      </p:cBhvr>
                                      <p:to>
                                        <p:strVal val="hidden"/>
                                      </p:to>
                                    </p:set>
                                  </p:childTnLst>
                                </p:cTn>
                              </p:par>
                              <p:par>
                                <p:cTn id="148" presetID="9" presetClass="exit" presetSubtype="0" fill="hold" grpId="1" nodeType="withEffect">
                                  <p:stCondLst>
                                    <p:cond delay="0"/>
                                  </p:stCondLst>
                                  <p:childTnLst>
                                    <p:animEffect transition="out" filter="dissolve">
                                      <p:cBhvr>
                                        <p:cTn id="149" dur="500"/>
                                        <p:tgtEl>
                                          <p:spTgt spid="131"/>
                                        </p:tgtEl>
                                      </p:cBhvr>
                                    </p:animEffect>
                                    <p:set>
                                      <p:cBhvr>
                                        <p:cTn id="150" dur="1" fill="hold">
                                          <p:stCondLst>
                                            <p:cond delay="499"/>
                                          </p:stCondLst>
                                        </p:cTn>
                                        <p:tgtEl>
                                          <p:spTgt spid="131"/>
                                        </p:tgtEl>
                                        <p:attrNameLst>
                                          <p:attrName>style.visibility</p:attrName>
                                        </p:attrNameLst>
                                      </p:cBhvr>
                                      <p:to>
                                        <p:strVal val="hidden"/>
                                      </p:to>
                                    </p:set>
                                  </p:childTnLst>
                                </p:cTn>
                              </p:par>
                              <p:par>
                                <p:cTn id="151" presetID="9" presetClass="exit" presetSubtype="0" fill="hold" grpId="1" nodeType="withEffect">
                                  <p:stCondLst>
                                    <p:cond delay="0"/>
                                  </p:stCondLst>
                                  <p:childTnLst>
                                    <p:animEffect transition="out" filter="dissolve">
                                      <p:cBhvr>
                                        <p:cTn id="152" dur="500"/>
                                        <p:tgtEl>
                                          <p:spTgt spid="132"/>
                                        </p:tgtEl>
                                      </p:cBhvr>
                                    </p:animEffect>
                                    <p:set>
                                      <p:cBhvr>
                                        <p:cTn id="153" dur="1" fill="hold">
                                          <p:stCondLst>
                                            <p:cond delay="499"/>
                                          </p:stCondLst>
                                        </p:cTn>
                                        <p:tgtEl>
                                          <p:spTgt spid="132"/>
                                        </p:tgtEl>
                                        <p:attrNameLst>
                                          <p:attrName>style.visibility</p:attrName>
                                        </p:attrNameLst>
                                      </p:cBhvr>
                                      <p:to>
                                        <p:strVal val="hidden"/>
                                      </p:to>
                                    </p:set>
                                  </p:childTnLst>
                                </p:cTn>
                              </p:par>
                              <p:par>
                                <p:cTn id="154" presetID="9" presetClass="exit" presetSubtype="0" fill="hold" grpId="1" nodeType="withEffect">
                                  <p:stCondLst>
                                    <p:cond delay="0"/>
                                  </p:stCondLst>
                                  <p:childTnLst>
                                    <p:animEffect transition="out" filter="dissolve">
                                      <p:cBhvr>
                                        <p:cTn id="155" dur="500"/>
                                        <p:tgtEl>
                                          <p:spTgt spid="133"/>
                                        </p:tgtEl>
                                      </p:cBhvr>
                                    </p:animEffect>
                                    <p:set>
                                      <p:cBhvr>
                                        <p:cTn id="156" dur="1" fill="hold">
                                          <p:stCondLst>
                                            <p:cond delay="499"/>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87"/>
                  </p:tgtEl>
                </p:cond>
              </p:nextCondLst>
            </p:seq>
          </p:childTnLst>
        </p:cTn>
      </p:par>
    </p:tnLst>
    <p:bldLst>
      <p:bldP spid="114" grpId="0" animBg="1"/>
      <p:bldP spid="114" grpId="1" animBg="1"/>
      <p:bldP spid="115" grpId="0" animBg="1"/>
      <p:bldP spid="115" grpId="1" animBg="1"/>
      <p:bldP spid="116" grpId="0"/>
      <p:bldP spid="116" grpId="1"/>
      <p:bldP spid="117" grpId="0"/>
      <p:bldP spid="117" grpId="1"/>
      <p:bldP spid="118" grpId="0" animBg="1"/>
      <p:bldP spid="118" grpId="1" animBg="1"/>
      <p:bldP spid="119" grpId="0" animBg="1"/>
      <p:bldP spid="119" grpId="1" animBg="1"/>
      <p:bldP spid="120" grpId="0"/>
      <p:bldP spid="120" grpId="1"/>
      <p:bldP spid="121" grpId="0"/>
      <p:bldP spid="121" grpId="1"/>
      <p:bldP spid="122" grpId="0" animBg="1"/>
      <p:bldP spid="122" grpId="1" animBg="1"/>
      <p:bldP spid="123" grpId="0" animBg="1"/>
      <p:bldP spid="123" grpId="1" animBg="1"/>
      <p:bldP spid="124" grpId="0"/>
      <p:bldP spid="124" grpId="1"/>
      <p:bldP spid="125" grpId="0"/>
      <p:bldP spid="125" grpId="1"/>
      <p:bldP spid="126" grpId="0" animBg="1"/>
      <p:bldP spid="126" grpId="1" animBg="1"/>
      <p:bldP spid="127" grpId="0" animBg="1"/>
      <p:bldP spid="127" grpId="1" animBg="1"/>
      <p:bldP spid="128" grpId="0"/>
      <p:bldP spid="128" grpId="1"/>
      <p:bldP spid="129" grpId="0"/>
      <p:bldP spid="129" grpId="1"/>
      <p:bldP spid="130" grpId="0" animBg="1"/>
      <p:bldP spid="130" grpId="1" animBg="1"/>
      <p:bldP spid="131" grpId="0" animBg="1"/>
      <p:bldP spid="131" grpId="1" animBg="1"/>
      <p:bldP spid="132" grpId="0"/>
      <p:bldP spid="132" grpId="1"/>
      <p:bldP spid="133" grpId="0"/>
      <p:bldP spid="1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BE230D-CE7A-5341-BB3E-18BF84C01947}"/>
              </a:ext>
            </a:extLst>
          </p:cNvPr>
          <p:cNvSpPr txBox="1"/>
          <p:nvPr/>
        </p:nvSpPr>
        <p:spPr>
          <a:xfrm>
            <a:off x="35602" y="971605"/>
            <a:ext cx="513302" cy="307777"/>
          </a:xfrm>
          <a:prstGeom prst="rect">
            <a:avLst/>
          </a:prstGeom>
          <a:noFill/>
        </p:spPr>
        <p:txBody>
          <a:bodyPr wrap="square" lIns="36000" tIns="0" rIns="0" bIns="0" rtlCol="0">
            <a:spAutoFit/>
          </a:bodyPr>
          <a:lstStyle/>
          <a:p>
            <a:r>
              <a:rPr lang="en-GB" sz="2000" b="1" dirty="0"/>
              <a:t>Q2</a:t>
            </a:r>
          </a:p>
        </p:txBody>
      </p:sp>
      <p:sp>
        <p:nvSpPr>
          <p:cNvPr id="14" name="TextBox 13">
            <a:extLst>
              <a:ext uri="{FF2B5EF4-FFF2-40B4-BE49-F238E27FC236}">
                <a16:creationId xmlns:a16="http://schemas.microsoft.com/office/drawing/2014/main" id="{EBD853E9-0DE5-F94D-9CB1-FE53B10735A5}"/>
              </a:ext>
            </a:extLst>
          </p:cNvPr>
          <p:cNvSpPr txBox="1"/>
          <p:nvPr/>
        </p:nvSpPr>
        <p:spPr>
          <a:xfrm>
            <a:off x="425338" y="971605"/>
            <a:ext cx="8744786" cy="307777"/>
          </a:xfrm>
          <a:prstGeom prst="rect">
            <a:avLst/>
          </a:prstGeom>
          <a:noFill/>
        </p:spPr>
        <p:txBody>
          <a:bodyPr wrap="square" lIns="36000" tIns="0" rIns="0" bIns="0" rtlCol="0">
            <a:spAutoFit/>
          </a:bodyPr>
          <a:lstStyle/>
          <a:p>
            <a:pPr>
              <a:defRPr/>
            </a:pPr>
            <a:r>
              <a:rPr lang="en-GB" altLang="en-US" sz="2000" dirty="0"/>
              <a:t>Work out the volume of each of the following pyramids.</a:t>
            </a:r>
          </a:p>
        </p:txBody>
      </p:sp>
      <p:cxnSp>
        <p:nvCxnSpPr>
          <p:cNvPr id="101" name="Straight Connector 100">
            <a:extLst>
              <a:ext uri="{FF2B5EF4-FFF2-40B4-BE49-F238E27FC236}">
                <a16:creationId xmlns:a16="http://schemas.microsoft.com/office/drawing/2014/main" id="{AA4F1B57-B4BB-3944-B202-1A69886608EF}"/>
              </a:ext>
            </a:extLst>
          </p:cNvPr>
          <p:cNvCxnSpPr>
            <a:cxnSpLocks/>
          </p:cNvCxnSpPr>
          <p:nvPr/>
        </p:nvCxnSpPr>
        <p:spPr>
          <a:xfrm>
            <a:off x="30480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4FB7BAC-D768-1541-BF01-438AD2F1D3D5}"/>
              </a:ext>
            </a:extLst>
          </p:cNvPr>
          <p:cNvCxnSpPr>
            <a:cxnSpLocks/>
          </p:cNvCxnSpPr>
          <p:nvPr/>
        </p:nvCxnSpPr>
        <p:spPr>
          <a:xfrm flipH="1">
            <a:off x="0" y="1361287"/>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35F1BB6-D964-4F48-9C01-5B91B2C3DC48}"/>
              </a:ext>
            </a:extLst>
          </p:cNvPr>
          <p:cNvSpPr txBox="1"/>
          <p:nvPr/>
        </p:nvSpPr>
        <p:spPr>
          <a:xfrm>
            <a:off x="11768" y="1396994"/>
            <a:ext cx="2452649" cy="246221"/>
          </a:xfrm>
          <a:prstGeom prst="rect">
            <a:avLst/>
          </a:prstGeom>
          <a:noFill/>
        </p:spPr>
        <p:txBody>
          <a:bodyPr wrap="square" lIns="36000" tIns="0" rIns="0" bIns="0" rtlCol="0">
            <a:spAutoFit/>
          </a:bodyPr>
          <a:lstStyle/>
          <a:p>
            <a:r>
              <a:rPr lang="en-GB" sz="1600" b="1" dirty="0"/>
              <a:t>[a] </a:t>
            </a:r>
            <a:r>
              <a:rPr lang="en-GB" sz="1600" dirty="0"/>
              <a:t> Square-based pyramid</a:t>
            </a:r>
            <a:endParaRPr lang="en-GB" sz="1600" b="1" dirty="0"/>
          </a:p>
        </p:txBody>
      </p:sp>
      <p:sp>
        <p:nvSpPr>
          <p:cNvPr id="157" name="TextBox 156">
            <a:extLst>
              <a:ext uri="{FF2B5EF4-FFF2-40B4-BE49-F238E27FC236}">
                <a16:creationId xmlns:a16="http://schemas.microsoft.com/office/drawing/2014/main" id="{96CA28A0-2FD7-B24E-92A8-A4EF1F784C12}"/>
              </a:ext>
            </a:extLst>
          </p:cNvPr>
          <p:cNvSpPr txBox="1"/>
          <p:nvPr/>
        </p:nvSpPr>
        <p:spPr>
          <a:xfrm>
            <a:off x="3065778" y="1396994"/>
            <a:ext cx="2665057" cy="246221"/>
          </a:xfrm>
          <a:prstGeom prst="rect">
            <a:avLst/>
          </a:prstGeom>
          <a:noFill/>
        </p:spPr>
        <p:txBody>
          <a:bodyPr wrap="square" lIns="36000" tIns="0" rIns="0" bIns="0" rtlCol="0">
            <a:spAutoFit/>
          </a:bodyPr>
          <a:lstStyle/>
          <a:p>
            <a:r>
              <a:rPr lang="en-GB" sz="1600" b="1" dirty="0"/>
              <a:t>[b]  </a:t>
            </a:r>
            <a:r>
              <a:rPr lang="en-GB" sz="1600" dirty="0"/>
              <a:t>Square-based pyramid</a:t>
            </a:r>
          </a:p>
        </p:txBody>
      </p:sp>
      <p:sp>
        <p:nvSpPr>
          <p:cNvPr id="158" name="TextBox 157">
            <a:extLst>
              <a:ext uri="{FF2B5EF4-FFF2-40B4-BE49-F238E27FC236}">
                <a16:creationId xmlns:a16="http://schemas.microsoft.com/office/drawing/2014/main" id="{F51981B3-A242-E640-A21B-49A5D151D7D7}"/>
              </a:ext>
            </a:extLst>
          </p:cNvPr>
          <p:cNvSpPr txBox="1"/>
          <p:nvPr/>
        </p:nvSpPr>
        <p:spPr>
          <a:xfrm>
            <a:off x="6113778" y="1396994"/>
            <a:ext cx="3238443" cy="246221"/>
          </a:xfrm>
          <a:prstGeom prst="rect">
            <a:avLst/>
          </a:prstGeom>
          <a:noFill/>
        </p:spPr>
        <p:txBody>
          <a:bodyPr wrap="square" lIns="36000" tIns="0" rIns="0" bIns="0" rtlCol="0">
            <a:spAutoFit/>
          </a:bodyPr>
          <a:lstStyle/>
          <a:p>
            <a:r>
              <a:rPr lang="en-GB" sz="1600" b="1" dirty="0"/>
              <a:t>[c]  </a:t>
            </a:r>
            <a:r>
              <a:rPr lang="en-GB" sz="1600" dirty="0"/>
              <a:t>Square-based pyramid</a:t>
            </a:r>
          </a:p>
        </p:txBody>
      </p:sp>
      <p:cxnSp>
        <p:nvCxnSpPr>
          <p:cNvPr id="60" name="Straight Connector 59">
            <a:extLst>
              <a:ext uri="{FF2B5EF4-FFF2-40B4-BE49-F238E27FC236}">
                <a16:creationId xmlns:a16="http://schemas.microsoft.com/office/drawing/2014/main" id="{2DD95D4C-DF8B-B149-A42C-F314DD74E67C}"/>
              </a:ext>
            </a:extLst>
          </p:cNvPr>
          <p:cNvCxnSpPr>
            <a:cxnSpLocks/>
          </p:cNvCxnSpPr>
          <p:nvPr/>
        </p:nvCxnSpPr>
        <p:spPr>
          <a:xfrm>
            <a:off x="60960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D36A249-C09C-EF40-A913-F757B53A3D3F}"/>
              </a:ext>
            </a:extLst>
          </p:cNvPr>
          <p:cNvGrpSpPr/>
          <p:nvPr/>
        </p:nvGrpSpPr>
        <p:grpSpPr>
          <a:xfrm>
            <a:off x="422749" y="1817979"/>
            <a:ext cx="2351544" cy="1780933"/>
            <a:chOff x="498319" y="1765450"/>
            <a:chExt cx="2351544" cy="1780933"/>
          </a:xfrm>
        </p:grpSpPr>
        <p:grpSp>
          <p:nvGrpSpPr>
            <p:cNvPr id="15" name="Group 14">
              <a:extLst>
                <a:ext uri="{FF2B5EF4-FFF2-40B4-BE49-F238E27FC236}">
                  <a16:creationId xmlns:a16="http://schemas.microsoft.com/office/drawing/2014/main" id="{4B0C074A-6C56-704C-B5AF-A842F24D017D}"/>
                </a:ext>
              </a:extLst>
            </p:cNvPr>
            <p:cNvGrpSpPr/>
            <p:nvPr/>
          </p:nvGrpSpPr>
          <p:grpSpPr>
            <a:xfrm>
              <a:off x="498319" y="1765450"/>
              <a:ext cx="1921245" cy="1780933"/>
              <a:chOff x="-133457" y="1507806"/>
              <a:chExt cx="2113370" cy="1959026"/>
            </a:xfrm>
          </p:grpSpPr>
          <p:pic>
            <p:nvPicPr>
              <p:cNvPr id="10" name="Picture 9">
                <a:extLst>
                  <a:ext uri="{FF2B5EF4-FFF2-40B4-BE49-F238E27FC236}">
                    <a16:creationId xmlns:a16="http://schemas.microsoft.com/office/drawing/2014/main" id="{EDBEBCEC-01AC-CC47-B403-166111FE5632}"/>
                  </a:ext>
                </a:extLst>
              </p:cNvPr>
              <p:cNvPicPr>
                <a:picLocks noChangeAspect="1"/>
              </p:cNvPicPr>
              <p:nvPr/>
            </p:nvPicPr>
            <p:blipFill>
              <a:blip r:embed="rId3"/>
              <a:stretch>
                <a:fillRect/>
              </a:stretch>
            </p:blipFill>
            <p:spPr>
              <a:xfrm>
                <a:off x="-133457" y="1507806"/>
                <a:ext cx="2113370" cy="1742742"/>
              </a:xfrm>
              <a:prstGeom prst="rect">
                <a:avLst/>
              </a:prstGeom>
            </p:spPr>
          </p:pic>
          <p:sp>
            <p:nvSpPr>
              <p:cNvPr id="69" name="TextBox 68">
                <a:extLst>
                  <a:ext uri="{FF2B5EF4-FFF2-40B4-BE49-F238E27FC236}">
                    <a16:creationId xmlns:a16="http://schemas.microsoft.com/office/drawing/2014/main" id="{0A5CBA50-59A9-B34A-BDA8-CF0943B0FD61}"/>
                  </a:ext>
                </a:extLst>
              </p:cNvPr>
              <p:cNvSpPr txBox="1"/>
              <p:nvPr/>
            </p:nvSpPr>
            <p:spPr>
              <a:xfrm>
                <a:off x="268745" y="3195989"/>
                <a:ext cx="621773" cy="270843"/>
              </a:xfrm>
              <a:prstGeom prst="rect">
                <a:avLst/>
              </a:prstGeom>
              <a:noFill/>
            </p:spPr>
            <p:txBody>
              <a:bodyPr wrap="square" lIns="0" tIns="0" rIns="0" bIns="0" rtlCol="0" anchor="ctr" anchorCtr="0">
                <a:spAutoFit/>
              </a:bodyPr>
              <a:lstStyle/>
              <a:p>
                <a:pPr algn="ctr">
                  <a:defRPr/>
                </a:pPr>
                <a:r>
                  <a:rPr lang="en-GB" altLang="en-US" sz="1600" dirty="0"/>
                  <a:t>7cm</a:t>
                </a:r>
                <a:endParaRPr lang="en-GB" altLang="en-US" sz="1600" baseline="30000" dirty="0"/>
              </a:p>
            </p:txBody>
          </p:sp>
        </p:grpSp>
        <p:cxnSp>
          <p:nvCxnSpPr>
            <p:cNvPr id="93" name="Straight Arrow Connector 92">
              <a:extLst>
                <a:ext uri="{FF2B5EF4-FFF2-40B4-BE49-F238E27FC236}">
                  <a16:creationId xmlns:a16="http://schemas.microsoft.com/office/drawing/2014/main" id="{86B86177-805C-9944-A9AF-EE38C01B75F6}"/>
                </a:ext>
              </a:extLst>
            </p:cNvPr>
            <p:cNvCxnSpPr>
              <a:cxnSpLocks/>
            </p:cNvCxnSpPr>
            <p:nvPr/>
          </p:nvCxnSpPr>
          <p:spPr>
            <a:xfrm>
              <a:off x="2419564" y="1816925"/>
              <a:ext cx="0" cy="1163781"/>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94" name="TextBox 93">
              <a:extLst>
                <a:ext uri="{FF2B5EF4-FFF2-40B4-BE49-F238E27FC236}">
                  <a16:creationId xmlns:a16="http://schemas.microsoft.com/office/drawing/2014/main" id="{13249D8A-B082-6A48-ABCD-4C1D457FB5C7}"/>
                </a:ext>
              </a:extLst>
            </p:cNvPr>
            <p:cNvSpPr txBox="1"/>
            <p:nvPr/>
          </p:nvSpPr>
          <p:spPr>
            <a:xfrm>
              <a:off x="2447671" y="2275705"/>
              <a:ext cx="402192" cy="246221"/>
            </a:xfrm>
            <a:prstGeom prst="rect">
              <a:avLst/>
            </a:prstGeom>
            <a:noFill/>
          </p:spPr>
          <p:txBody>
            <a:bodyPr wrap="square" lIns="0" tIns="0" rIns="0" bIns="0" rtlCol="0" anchor="ctr" anchorCtr="0">
              <a:spAutoFit/>
            </a:bodyPr>
            <a:lstStyle/>
            <a:p>
              <a:pPr algn="ctr">
                <a:defRPr/>
              </a:pPr>
              <a:r>
                <a:rPr lang="en-GB" altLang="en-US" sz="1600" dirty="0"/>
                <a:t>9cm</a:t>
              </a:r>
              <a:endParaRPr lang="en-GB" altLang="en-US" sz="1600" baseline="30000" dirty="0"/>
            </a:p>
          </p:txBody>
        </p:sp>
      </p:grpSp>
      <p:cxnSp>
        <p:nvCxnSpPr>
          <p:cNvPr id="84" name="Straight Connector 83">
            <a:extLst>
              <a:ext uri="{FF2B5EF4-FFF2-40B4-BE49-F238E27FC236}">
                <a16:creationId xmlns:a16="http://schemas.microsoft.com/office/drawing/2014/main" id="{44313B9B-C402-BD49-9271-3B1D032342EB}"/>
              </a:ext>
            </a:extLst>
          </p:cNvPr>
          <p:cNvCxnSpPr>
            <a:cxnSpLocks/>
          </p:cNvCxnSpPr>
          <p:nvPr/>
        </p:nvCxnSpPr>
        <p:spPr>
          <a:xfrm>
            <a:off x="91440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7E1FA2FA-1AD2-8C42-8909-339019296F02}"/>
              </a:ext>
            </a:extLst>
          </p:cNvPr>
          <p:cNvGrpSpPr/>
          <p:nvPr/>
        </p:nvGrpSpPr>
        <p:grpSpPr>
          <a:xfrm>
            <a:off x="3372166" y="1878122"/>
            <a:ext cx="2514582" cy="1628222"/>
            <a:chOff x="402256" y="1832121"/>
            <a:chExt cx="2514582" cy="1628222"/>
          </a:xfrm>
        </p:grpSpPr>
        <p:grpSp>
          <p:nvGrpSpPr>
            <p:cNvPr id="89" name="Group 88">
              <a:extLst>
                <a:ext uri="{FF2B5EF4-FFF2-40B4-BE49-F238E27FC236}">
                  <a16:creationId xmlns:a16="http://schemas.microsoft.com/office/drawing/2014/main" id="{DA0ACCE1-727E-7340-AC6C-FD2DFA7A17AD}"/>
                </a:ext>
              </a:extLst>
            </p:cNvPr>
            <p:cNvGrpSpPr/>
            <p:nvPr/>
          </p:nvGrpSpPr>
          <p:grpSpPr>
            <a:xfrm>
              <a:off x="402256" y="1832121"/>
              <a:ext cx="2113370" cy="1628222"/>
              <a:chOff x="-239127" y="1581144"/>
              <a:chExt cx="2324706" cy="1791045"/>
            </a:xfrm>
          </p:grpSpPr>
          <p:pic>
            <p:nvPicPr>
              <p:cNvPr id="92" name="Picture 91">
                <a:extLst>
                  <a:ext uri="{FF2B5EF4-FFF2-40B4-BE49-F238E27FC236}">
                    <a16:creationId xmlns:a16="http://schemas.microsoft.com/office/drawing/2014/main" id="{EDE34E1C-76E1-7D4A-8D64-758A7C704391}"/>
                  </a:ext>
                </a:extLst>
              </p:cNvPr>
              <p:cNvPicPr>
                <a:picLocks noChangeAspect="1"/>
              </p:cNvPicPr>
              <p:nvPr/>
            </p:nvPicPr>
            <p:blipFill>
              <a:blip r:embed="rId4"/>
              <a:stretch>
                <a:fillRect/>
              </a:stretch>
            </p:blipFill>
            <p:spPr>
              <a:xfrm>
                <a:off x="-239127" y="1581144"/>
                <a:ext cx="2324706" cy="1596067"/>
              </a:xfrm>
              <a:prstGeom prst="rect">
                <a:avLst/>
              </a:prstGeom>
            </p:spPr>
          </p:pic>
          <p:sp>
            <p:nvSpPr>
              <p:cNvPr id="95" name="TextBox 94">
                <a:extLst>
                  <a:ext uri="{FF2B5EF4-FFF2-40B4-BE49-F238E27FC236}">
                    <a16:creationId xmlns:a16="http://schemas.microsoft.com/office/drawing/2014/main" id="{9A5729ED-DE92-BA49-970D-8D3145643AC1}"/>
                  </a:ext>
                </a:extLst>
              </p:cNvPr>
              <p:cNvSpPr txBox="1"/>
              <p:nvPr/>
            </p:nvSpPr>
            <p:spPr>
              <a:xfrm>
                <a:off x="234298" y="3101346"/>
                <a:ext cx="621773" cy="270843"/>
              </a:xfrm>
              <a:prstGeom prst="rect">
                <a:avLst/>
              </a:prstGeom>
              <a:noFill/>
            </p:spPr>
            <p:txBody>
              <a:bodyPr wrap="square" lIns="0" tIns="0" rIns="0" bIns="0" rtlCol="0" anchor="ctr" anchorCtr="0">
                <a:spAutoFit/>
              </a:bodyPr>
              <a:lstStyle/>
              <a:p>
                <a:pPr algn="ctr">
                  <a:defRPr/>
                </a:pPr>
                <a:r>
                  <a:rPr lang="en-GB" altLang="en-US" sz="1600" dirty="0"/>
                  <a:t>8m</a:t>
                </a:r>
                <a:endParaRPr lang="en-GB" altLang="en-US" sz="1600" baseline="30000" dirty="0"/>
              </a:p>
            </p:txBody>
          </p:sp>
        </p:grpSp>
        <p:cxnSp>
          <p:nvCxnSpPr>
            <p:cNvPr id="90" name="Straight Arrow Connector 89">
              <a:extLst>
                <a:ext uri="{FF2B5EF4-FFF2-40B4-BE49-F238E27FC236}">
                  <a16:creationId xmlns:a16="http://schemas.microsoft.com/office/drawing/2014/main" id="{A6F9D0B6-9DBA-264C-B3B7-8EA39E5A085A}"/>
                </a:ext>
              </a:extLst>
            </p:cNvPr>
            <p:cNvCxnSpPr>
              <a:cxnSpLocks/>
            </p:cNvCxnSpPr>
            <p:nvPr/>
          </p:nvCxnSpPr>
          <p:spPr>
            <a:xfrm>
              <a:off x="2518908" y="1910219"/>
              <a:ext cx="0" cy="964504"/>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91" name="TextBox 90">
              <a:extLst>
                <a:ext uri="{FF2B5EF4-FFF2-40B4-BE49-F238E27FC236}">
                  <a16:creationId xmlns:a16="http://schemas.microsoft.com/office/drawing/2014/main" id="{99B8EE4C-DFC1-5448-B690-2741F93F12CA}"/>
                </a:ext>
              </a:extLst>
            </p:cNvPr>
            <p:cNvSpPr txBox="1"/>
            <p:nvPr/>
          </p:nvSpPr>
          <p:spPr>
            <a:xfrm>
              <a:off x="2514646" y="2275705"/>
              <a:ext cx="402192" cy="246221"/>
            </a:xfrm>
            <a:prstGeom prst="rect">
              <a:avLst/>
            </a:prstGeom>
            <a:noFill/>
          </p:spPr>
          <p:txBody>
            <a:bodyPr wrap="square" lIns="0" tIns="0" rIns="0" bIns="0" rtlCol="0" anchor="ctr" anchorCtr="0">
              <a:spAutoFit/>
            </a:bodyPr>
            <a:lstStyle/>
            <a:p>
              <a:pPr algn="ctr">
                <a:defRPr/>
              </a:pPr>
              <a:r>
                <a:rPr lang="en-GB" altLang="en-US" sz="1600" dirty="0"/>
                <a:t>6m</a:t>
              </a:r>
              <a:endParaRPr lang="en-GB" altLang="en-US" sz="1600" baseline="30000" dirty="0"/>
            </a:p>
          </p:txBody>
        </p:sp>
      </p:grpSp>
      <p:grpSp>
        <p:nvGrpSpPr>
          <p:cNvPr id="98" name="Group 97">
            <a:extLst>
              <a:ext uri="{FF2B5EF4-FFF2-40B4-BE49-F238E27FC236}">
                <a16:creationId xmlns:a16="http://schemas.microsoft.com/office/drawing/2014/main" id="{731B3552-9F3E-AE47-BA57-1246766EA693}"/>
              </a:ext>
            </a:extLst>
          </p:cNvPr>
          <p:cNvGrpSpPr/>
          <p:nvPr/>
        </p:nvGrpSpPr>
        <p:grpSpPr>
          <a:xfrm>
            <a:off x="6397722" y="1588649"/>
            <a:ext cx="2482702" cy="2207168"/>
            <a:chOff x="597293" y="1582361"/>
            <a:chExt cx="2482702" cy="2207168"/>
          </a:xfrm>
        </p:grpSpPr>
        <p:grpSp>
          <p:nvGrpSpPr>
            <p:cNvPr id="99" name="Group 98">
              <a:extLst>
                <a:ext uri="{FF2B5EF4-FFF2-40B4-BE49-F238E27FC236}">
                  <a16:creationId xmlns:a16="http://schemas.microsoft.com/office/drawing/2014/main" id="{1EA0E510-7FCE-CD47-99F0-299323E17B91}"/>
                </a:ext>
              </a:extLst>
            </p:cNvPr>
            <p:cNvGrpSpPr/>
            <p:nvPr/>
          </p:nvGrpSpPr>
          <p:grpSpPr>
            <a:xfrm>
              <a:off x="597293" y="1582361"/>
              <a:ext cx="1963205" cy="2207168"/>
              <a:chOff x="-24586" y="1306406"/>
              <a:chExt cx="2159524" cy="2427884"/>
            </a:xfrm>
          </p:grpSpPr>
          <p:pic>
            <p:nvPicPr>
              <p:cNvPr id="110" name="Picture 109">
                <a:extLst>
                  <a:ext uri="{FF2B5EF4-FFF2-40B4-BE49-F238E27FC236}">
                    <a16:creationId xmlns:a16="http://schemas.microsoft.com/office/drawing/2014/main" id="{4C18044C-28CC-FD40-815C-9B04EA684B8C}"/>
                  </a:ext>
                </a:extLst>
              </p:cNvPr>
              <p:cNvPicPr>
                <a:picLocks noChangeAspect="1"/>
              </p:cNvPicPr>
              <p:nvPr/>
            </p:nvPicPr>
            <p:blipFill>
              <a:blip r:embed="rId5"/>
              <a:stretch>
                <a:fillRect/>
              </a:stretch>
            </p:blipFill>
            <p:spPr>
              <a:xfrm>
                <a:off x="-24586" y="1306406"/>
                <a:ext cx="2159524" cy="2336799"/>
              </a:xfrm>
              <a:prstGeom prst="rect">
                <a:avLst/>
              </a:prstGeom>
            </p:spPr>
          </p:pic>
          <p:sp>
            <p:nvSpPr>
              <p:cNvPr id="111" name="TextBox 110">
                <a:extLst>
                  <a:ext uri="{FF2B5EF4-FFF2-40B4-BE49-F238E27FC236}">
                    <a16:creationId xmlns:a16="http://schemas.microsoft.com/office/drawing/2014/main" id="{E98FB51E-FF97-424C-9CEE-DE1D90FAA75D}"/>
                  </a:ext>
                </a:extLst>
              </p:cNvPr>
              <p:cNvSpPr txBox="1"/>
              <p:nvPr/>
            </p:nvSpPr>
            <p:spPr>
              <a:xfrm>
                <a:off x="406613" y="3463447"/>
                <a:ext cx="621773" cy="270843"/>
              </a:xfrm>
              <a:prstGeom prst="rect">
                <a:avLst/>
              </a:prstGeom>
              <a:noFill/>
            </p:spPr>
            <p:txBody>
              <a:bodyPr wrap="square" lIns="0" tIns="0" rIns="0" bIns="0" rtlCol="0" anchor="ctr" anchorCtr="0">
                <a:spAutoFit/>
              </a:bodyPr>
              <a:lstStyle/>
              <a:p>
                <a:pPr algn="ctr">
                  <a:defRPr/>
                </a:pPr>
                <a:r>
                  <a:rPr lang="en-GB" altLang="en-US" sz="1600" dirty="0"/>
                  <a:t>6yd</a:t>
                </a:r>
                <a:endParaRPr lang="en-GB" altLang="en-US" sz="1600" baseline="30000" dirty="0"/>
              </a:p>
            </p:txBody>
          </p:sp>
        </p:grpSp>
        <p:cxnSp>
          <p:nvCxnSpPr>
            <p:cNvPr id="105" name="Straight Arrow Connector 104">
              <a:extLst>
                <a:ext uri="{FF2B5EF4-FFF2-40B4-BE49-F238E27FC236}">
                  <a16:creationId xmlns:a16="http://schemas.microsoft.com/office/drawing/2014/main" id="{78D04BC1-E400-1D43-A960-F3A87E138BCC}"/>
                </a:ext>
              </a:extLst>
            </p:cNvPr>
            <p:cNvCxnSpPr>
              <a:cxnSpLocks/>
            </p:cNvCxnSpPr>
            <p:nvPr/>
          </p:nvCxnSpPr>
          <p:spPr>
            <a:xfrm>
              <a:off x="2570772" y="1746607"/>
              <a:ext cx="0" cy="1489753"/>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6" name="TextBox 105">
              <a:extLst>
                <a:ext uri="{FF2B5EF4-FFF2-40B4-BE49-F238E27FC236}">
                  <a16:creationId xmlns:a16="http://schemas.microsoft.com/office/drawing/2014/main" id="{33C1C729-F9E9-9D4E-A8D7-78BE3A8E0ADC}"/>
                </a:ext>
              </a:extLst>
            </p:cNvPr>
            <p:cNvSpPr txBox="1"/>
            <p:nvPr/>
          </p:nvSpPr>
          <p:spPr>
            <a:xfrm>
              <a:off x="2587178" y="2414607"/>
              <a:ext cx="492817" cy="246221"/>
            </a:xfrm>
            <a:prstGeom prst="rect">
              <a:avLst/>
            </a:prstGeom>
            <a:noFill/>
          </p:spPr>
          <p:txBody>
            <a:bodyPr wrap="square" lIns="0" tIns="0" rIns="0" bIns="0" rtlCol="0" anchor="ctr" anchorCtr="0">
              <a:spAutoFit/>
            </a:bodyPr>
            <a:lstStyle/>
            <a:p>
              <a:pPr algn="ctr">
                <a:defRPr/>
              </a:pPr>
              <a:r>
                <a:rPr lang="en-GB" altLang="en-US" sz="1600" dirty="0"/>
                <a:t>10yd</a:t>
              </a:r>
              <a:endParaRPr lang="en-GB" altLang="en-US" sz="1600" baseline="30000" dirty="0"/>
            </a:p>
          </p:txBody>
        </p:sp>
      </p:grpSp>
      <p:sp>
        <p:nvSpPr>
          <p:cNvPr id="145" name="Rectangle 144">
            <a:extLst>
              <a:ext uri="{FF2B5EF4-FFF2-40B4-BE49-F238E27FC236}">
                <a16:creationId xmlns:a16="http://schemas.microsoft.com/office/drawing/2014/main" id="{8F7CC4B9-FF12-314C-8918-F2DC02161134}"/>
              </a:ext>
            </a:extLst>
          </p:cNvPr>
          <p:cNvSpPr/>
          <p:nvPr/>
        </p:nvSpPr>
        <p:spPr>
          <a:xfrm>
            <a:off x="1597561" y="3698313"/>
            <a:ext cx="574355" cy="21041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0A5A3979-A70D-204A-9D71-7CE0A0D4CDDA}"/>
                  </a:ext>
                </a:extLst>
              </p:cNvPr>
              <p:cNvSpPr txBox="1"/>
              <p:nvPr/>
            </p:nvSpPr>
            <p:spPr>
              <a:xfrm>
                <a:off x="562453" y="3680409"/>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Base area</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49cm</a:t>
                </a:r>
                <a:r>
                  <a:rPr lang="en-GB" altLang="en-US" sz="1600" b="1" baseline="30000" dirty="0">
                    <a:solidFill>
                      <a:schemeClr val="tx1"/>
                    </a:solidFill>
                  </a:rPr>
                  <a:t>2</a:t>
                </a:r>
              </a:p>
            </p:txBody>
          </p:sp>
        </mc:Choice>
        <mc:Fallback xmlns="">
          <p:sp>
            <p:nvSpPr>
              <p:cNvPr id="146" name="TextBox 145">
                <a:extLst>
                  <a:ext uri="{FF2B5EF4-FFF2-40B4-BE49-F238E27FC236}">
                    <a16:creationId xmlns:a16="http://schemas.microsoft.com/office/drawing/2014/main" id="{0A5A3979-A70D-204A-9D71-7CE0A0D4CDDA}"/>
                  </a:ext>
                </a:extLst>
              </p:cNvPr>
              <p:cNvSpPr txBox="1">
                <a:spLocks noRot="1" noChangeAspect="1" noMove="1" noResize="1" noEditPoints="1" noAdjustHandles="1" noChangeArrowheads="1" noChangeShapeType="1" noTextEdit="1"/>
              </p:cNvSpPr>
              <p:nvPr/>
            </p:nvSpPr>
            <p:spPr>
              <a:xfrm>
                <a:off x="562453" y="3680409"/>
                <a:ext cx="1636358" cy="246221"/>
              </a:xfrm>
              <a:prstGeom prst="rect">
                <a:avLst/>
              </a:prstGeom>
              <a:blipFill>
                <a:blip r:embed="rId6"/>
                <a:stretch>
                  <a:fillRect l="-6923" t="-20000" r="-1538" b="-45000"/>
                </a:stretch>
              </a:blipFill>
            </p:spPr>
            <p:txBody>
              <a:bodyPr/>
              <a:lstStyle/>
              <a:p>
                <a:r>
                  <a:rPr lang="en-GB">
                    <a:noFill/>
                  </a:rPr>
                  <a:t> </a:t>
                </a:r>
              </a:p>
            </p:txBody>
          </p:sp>
        </mc:Fallback>
      </mc:AlternateContent>
      <p:sp>
        <p:nvSpPr>
          <p:cNvPr id="147" name="Rectangle 146">
            <a:extLst>
              <a:ext uri="{FF2B5EF4-FFF2-40B4-BE49-F238E27FC236}">
                <a16:creationId xmlns:a16="http://schemas.microsoft.com/office/drawing/2014/main" id="{4C7DF7FB-E239-124A-9F85-E7F489C236B0}"/>
              </a:ext>
            </a:extLst>
          </p:cNvPr>
          <p:cNvSpPr/>
          <p:nvPr/>
        </p:nvSpPr>
        <p:spPr>
          <a:xfrm>
            <a:off x="1597561" y="3983165"/>
            <a:ext cx="672152"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E1697148-5F1C-7F44-8E76-7F102A6FA4F1}"/>
                  </a:ext>
                </a:extLst>
              </p:cNvPr>
              <p:cNvSpPr txBox="1"/>
              <p:nvPr/>
            </p:nvSpPr>
            <p:spPr>
              <a:xfrm>
                <a:off x="729267" y="3965261"/>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Volume</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147cm</a:t>
                </a:r>
                <a:r>
                  <a:rPr lang="en-GB" altLang="en-US" sz="1600" b="1" baseline="30000" dirty="0">
                    <a:solidFill>
                      <a:schemeClr val="tx1"/>
                    </a:solidFill>
                  </a:rPr>
                  <a:t>3</a:t>
                </a:r>
              </a:p>
            </p:txBody>
          </p:sp>
        </mc:Choice>
        <mc:Fallback xmlns="">
          <p:sp>
            <p:nvSpPr>
              <p:cNvPr id="148" name="TextBox 147">
                <a:extLst>
                  <a:ext uri="{FF2B5EF4-FFF2-40B4-BE49-F238E27FC236}">
                    <a16:creationId xmlns:a16="http://schemas.microsoft.com/office/drawing/2014/main" id="{E1697148-5F1C-7F44-8E76-7F102A6FA4F1}"/>
                  </a:ext>
                </a:extLst>
              </p:cNvPr>
              <p:cNvSpPr txBox="1">
                <a:spLocks noRot="1" noChangeAspect="1" noMove="1" noResize="1" noEditPoints="1" noAdjustHandles="1" noChangeArrowheads="1" noChangeShapeType="1" noTextEdit="1"/>
              </p:cNvSpPr>
              <p:nvPr/>
            </p:nvSpPr>
            <p:spPr>
              <a:xfrm>
                <a:off x="729267" y="3965261"/>
                <a:ext cx="1636358" cy="246221"/>
              </a:xfrm>
              <a:prstGeom prst="rect">
                <a:avLst/>
              </a:prstGeom>
              <a:blipFill>
                <a:blip r:embed="rId7"/>
                <a:stretch>
                  <a:fillRect l="-6923" t="-25000" b="-45000"/>
                </a:stretch>
              </a:blipFill>
            </p:spPr>
            <p:txBody>
              <a:bodyPr/>
              <a:lstStyle/>
              <a:p>
                <a:r>
                  <a:rPr lang="en-GB">
                    <a:noFill/>
                  </a:rPr>
                  <a:t> </a:t>
                </a:r>
              </a:p>
            </p:txBody>
          </p:sp>
        </mc:Fallback>
      </mc:AlternateContent>
      <p:sp>
        <p:nvSpPr>
          <p:cNvPr id="149" name="Rectangle 148">
            <a:extLst>
              <a:ext uri="{FF2B5EF4-FFF2-40B4-BE49-F238E27FC236}">
                <a16:creationId xmlns:a16="http://schemas.microsoft.com/office/drawing/2014/main" id="{3F322A18-127C-C049-BA49-AAFD6C19B4F4}"/>
              </a:ext>
            </a:extLst>
          </p:cNvPr>
          <p:cNvSpPr/>
          <p:nvPr/>
        </p:nvSpPr>
        <p:spPr>
          <a:xfrm>
            <a:off x="4697442" y="3646433"/>
            <a:ext cx="490644" cy="2104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84D5F697-B4C1-6445-A153-EA8D29F4BBB2}"/>
                  </a:ext>
                </a:extLst>
              </p:cNvPr>
              <p:cNvSpPr txBox="1"/>
              <p:nvPr/>
            </p:nvSpPr>
            <p:spPr>
              <a:xfrm>
                <a:off x="3662333" y="3628529"/>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Base area</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64m</a:t>
                </a:r>
                <a:r>
                  <a:rPr lang="en-GB" altLang="en-US" sz="1600" b="1" baseline="30000" dirty="0">
                    <a:solidFill>
                      <a:schemeClr val="tx1"/>
                    </a:solidFill>
                  </a:rPr>
                  <a:t>2</a:t>
                </a:r>
              </a:p>
            </p:txBody>
          </p:sp>
        </mc:Choice>
        <mc:Fallback xmlns="">
          <p:sp>
            <p:nvSpPr>
              <p:cNvPr id="150" name="TextBox 149">
                <a:extLst>
                  <a:ext uri="{FF2B5EF4-FFF2-40B4-BE49-F238E27FC236}">
                    <a16:creationId xmlns:a16="http://schemas.microsoft.com/office/drawing/2014/main" id="{84D5F697-B4C1-6445-A153-EA8D29F4BBB2}"/>
                  </a:ext>
                </a:extLst>
              </p:cNvPr>
              <p:cNvSpPr txBox="1">
                <a:spLocks noRot="1" noChangeAspect="1" noMove="1" noResize="1" noEditPoints="1" noAdjustHandles="1" noChangeArrowheads="1" noChangeShapeType="1" noTextEdit="1"/>
              </p:cNvSpPr>
              <p:nvPr/>
            </p:nvSpPr>
            <p:spPr>
              <a:xfrm>
                <a:off x="3662333" y="3628529"/>
                <a:ext cx="1636358" cy="246221"/>
              </a:xfrm>
              <a:prstGeom prst="rect">
                <a:avLst/>
              </a:prstGeom>
              <a:blipFill>
                <a:blip r:embed="rId8"/>
                <a:stretch>
                  <a:fillRect l="-7752" t="-25000" b="-45000"/>
                </a:stretch>
              </a:blipFill>
            </p:spPr>
            <p:txBody>
              <a:bodyPr/>
              <a:lstStyle/>
              <a:p>
                <a:r>
                  <a:rPr lang="en-GB">
                    <a:noFill/>
                  </a:rPr>
                  <a:t> </a:t>
                </a:r>
              </a:p>
            </p:txBody>
          </p:sp>
        </mc:Fallback>
      </mc:AlternateContent>
      <p:sp>
        <p:nvSpPr>
          <p:cNvPr id="151" name="Rectangle 150">
            <a:extLst>
              <a:ext uri="{FF2B5EF4-FFF2-40B4-BE49-F238E27FC236}">
                <a16:creationId xmlns:a16="http://schemas.microsoft.com/office/drawing/2014/main" id="{A13B446A-FD40-D34E-8323-4FCE7806ACEF}"/>
              </a:ext>
            </a:extLst>
          </p:cNvPr>
          <p:cNvSpPr/>
          <p:nvPr/>
        </p:nvSpPr>
        <p:spPr>
          <a:xfrm>
            <a:off x="4697441" y="3931285"/>
            <a:ext cx="593887"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112C095D-EA32-4B4C-AF49-4F7569AA2E1F}"/>
                  </a:ext>
                </a:extLst>
              </p:cNvPr>
              <p:cNvSpPr txBox="1"/>
              <p:nvPr/>
            </p:nvSpPr>
            <p:spPr>
              <a:xfrm>
                <a:off x="3829147" y="3913381"/>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Volume</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128m</a:t>
                </a:r>
                <a:r>
                  <a:rPr lang="en-GB" altLang="en-US" sz="1600" b="1" baseline="30000" dirty="0">
                    <a:solidFill>
                      <a:schemeClr val="tx1"/>
                    </a:solidFill>
                  </a:rPr>
                  <a:t>3</a:t>
                </a:r>
              </a:p>
            </p:txBody>
          </p:sp>
        </mc:Choice>
        <mc:Fallback xmlns="">
          <p:sp>
            <p:nvSpPr>
              <p:cNvPr id="152" name="TextBox 151">
                <a:extLst>
                  <a:ext uri="{FF2B5EF4-FFF2-40B4-BE49-F238E27FC236}">
                    <a16:creationId xmlns:a16="http://schemas.microsoft.com/office/drawing/2014/main" id="{112C095D-EA32-4B4C-AF49-4F7569AA2E1F}"/>
                  </a:ext>
                </a:extLst>
              </p:cNvPr>
              <p:cNvSpPr txBox="1">
                <a:spLocks noRot="1" noChangeAspect="1" noMove="1" noResize="1" noEditPoints="1" noAdjustHandles="1" noChangeArrowheads="1" noChangeShapeType="1" noTextEdit="1"/>
              </p:cNvSpPr>
              <p:nvPr/>
            </p:nvSpPr>
            <p:spPr>
              <a:xfrm>
                <a:off x="3829147" y="3913381"/>
                <a:ext cx="1636358" cy="246221"/>
              </a:xfrm>
              <a:prstGeom prst="rect">
                <a:avLst/>
              </a:prstGeom>
              <a:blipFill>
                <a:blip r:embed="rId9"/>
                <a:stretch>
                  <a:fillRect l="-7752" t="-19048" b="-38095"/>
                </a:stretch>
              </a:blipFill>
            </p:spPr>
            <p:txBody>
              <a:bodyPr/>
              <a:lstStyle/>
              <a:p>
                <a:r>
                  <a:rPr lang="en-GB">
                    <a:noFill/>
                  </a:rPr>
                  <a:t> </a:t>
                </a:r>
              </a:p>
            </p:txBody>
          </p:sp>
        </mc:Fallback>
      </mc:AlternateContent>
      <p:sp>
        <p:nvSpPr>
          <p:cNvPr id="153" name="Rectangle 152">
            <a:extLst>
              <a:ext uri="{FF2B5EF4-FFF2-40B4-BE49-F238E27FC236}">
                <a16:creationId xmlns:a16="http://schemas.microsoft.com/office/drawing/2014/main" id="{C02B49B5-4954-4046-9823-AD6513A65C02}"/>
              </a:ext>
            </a:extLst>
          </p:cNvPr>
          <p:cNvSpPr/>
          <p:nvPr/>
        </p:nvSpPr>
        <p:spPr>
          <a:xfrm>
            <a:off x="7727664" y="3816893"/>
            <a:ext cx="527876" cy="23145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B0BFB099-E75C-0940-8997-7DCB7D60D605}"/>
                  </a:ext>
                </a:extLst>
              </p:cNvPr>
              <p:cNvSpPr txBox="1"/>
              <p:nvPr/>
            </p:nvSpPr>
            <p:spPr>
              <a:xfrm>
                <a:off x="6692555" y="3809509"/>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Base area</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36yd</a:t>
                </a:r>
                <a:r>
                  <a:rPr lang="en-GB" altLang="en-US" sz="1600" b="1" baseline="30000" dirty="0">
                    <a:solidFill>
                      <a:schemeClr val="tx1"/>
                    </a:solidFill>
                  </a:rPr>
                  <a:t>2</a:t>
                </a:r>
              </a:p>
            </p:txBody>
          </p:sp>
        </mc:Choice>
        <mc:Fallback xmlns="">
          <p:sp>
            <p:nvSpPr>
              <p:cNvPr id="154" name="TextBox 153">
                <a:extLst>
                  <a:ext uri="{FF2B5EF4-FFF2-40B4-BE49-F238E27FC236}">
                    <a16:creationId xmlns:a16="http://schemas.microsoft.com/office/drawing/2014/main" id="{B0BFB099-E75C-0940-8997-7DCB7D60D605}"/>
                  </a:ext>
                </a:extLst>
              </p:cNvPr>
              <p:cNvSpPr txBox="1">
                <a:spLocks noRot="1" noChangeAspect="1" noMove="1" noResize="1" noEditPoints="1" noAdjustHandles="1" noChangeArrowheads="1" noChangeShapeType="1" noTextEdit="1"/>
              </p:cNvSpPr>
              <p:nvPr/>
            </p:nvSpPr>
            <p:spPr>
              <a:xfrm>
                <a:off x="6692555" y="3809509"/>
                <a:ext cx="1636358" cy="246221"/>
              </a:xfrm>
              <a:prstGeom prst="rect">
                <a:avLst/>
              </a:prstGeom>
              <a:blipFill>
                <a:blip r:embed="rId10"/>
                <a:stretch>
                  <a:fillRect l="-6923" t="-26316" b="-47368"/>
                </a:stretch>
              </a:blipFill>
            </p:spPr>
            <p:txBody>
              <a:bodyPr/>
              <a:lstStyle/>
              <a:p>
                <a:r>
                  <a:rPr lang="en-GB">
                    <a:noFill/>
                  </a:rPr>
                  <a:t> </a:t>
                </a:r>
              </a:p>
            </p:txBody>
          </p:sp>
        </mc:Fallback>
      </mc:AlternateContent>
      <p:sp>
        <p:nvSpPr>
          <p:cNvPr id="159" name="Rectangle 158">
            <a:extLst>
              <a:ext uri="{FF2B5EF4-FFF2-40B4-BE49-F238E27FC236}">
                <a16:creationId xmlns:a16="http://schemas.microsoft.com/office/drawing/2014/main" id="{3BF22449-E50C-5D40-9070-EE2F0C2AA4C3}"/>
              </a:ext>
            </a:extLst>
          </p:cNvPr>
          <p:cNvSpPr/>
          <p:nvPr/>
        </p:nvSpPr>
        <p:spPr>
          <a:xfrm>
            <a:off x="7727663" y="4112265"/>
            <a:ext cx="636049"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782CE059-D64F-0D41-A44C-5525A1BD027C}"/>
                  </a:ext>
                </a:extLst>
              </p:cNvPr>
              <p:cNvSpPr txBox="1"/>
              <p:nvPr/>
            </p:nvSpPr>
            <p:spPr>
              <a:xfrm>
                <a:off x="6859369" y="4094361"/>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Volume</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120yd</a:t>
                </a:r>
                <a:r>
                  <a:rPr lang="en-GB" altLang="en-US" sz="1600" b="1" baseline="30000" dirty="0">
                    <a:solidFill>
                      <a:schemeClr val="tx1"/>
                    </a:solidFill>
                  </a:rPr>
                  <a:t>3</a:t>
                </a:r>
              </a:p>
            </p:txBody>
          </p:sp>
        </mc:Choice>
        <mc:Fallback xmlns="">
          <p:sp>
            <p:nvSpPr>
              <p:cNvPr id="160" name="TextBox 159">
                <a:extLst>
                  <a:ext uri="{FF2B5EF4-FFF2-40B4-BE49-F238E27FC236}">
                    <a16:creationId xmlns:a16="http://schemas.microsoft.com/office/drawing/2014/main" id="{782CE059-D64F-0D41-A44C-5525A1BD027C}"/>
                  </a:ext>
                </a:extLst>
              </p:cNvPr>
              <p:cNvSpPr txBox="1">
                <a:spLocks noRot="1" noChangeAspect="1" noMove="1" noResize="1" noEditPoints="1" noAdjustHandles="1" noChangeArrowheads="1" noChangeShapeType="1" noTextEdit="1"/>
              </p:cNvSpPr>
              <p:nvPr/>
            </p:nvSpPr>
            <p:spPr>
              <a:xfrm>
                <a:off x="6859369" y="4094361"/>
                <a:ext cx="1636358" cy="246221"/>
              </a:xfrm>
              <a:prstGeom prst="rect">
                <a:avLst/>
              </a:prstGeom>
              <a:blipFill>
                <a:blip r:embed="rId11"/>
                <a:stretch>
                  <a:fillRect l="-7752" t="-19048" b="-42857"/>
                </a:stretch>
              </a:blipFill>
            </p:spPr>
            <p:txBody>
              <a:bodyPr/>
              <a:lstStyle/>
              <a:p>
                <a:r>
                  <a:rPr lang="en-GB">
                    <a:noFill/>
                  </a:rPr>
                  <a:t> </a:t>
                </a:r>
              </a:p>
            </p:txBody>
          </p:sp>
        </mc:Fallback>
      </mc:AlternateContent>
      <p:sp>
        <p:nvSpPr>
          <p:cNvPr id="41" name="Rectangle 40">
            <a:extLst>
              <a:ext uri="{FF2B5EF4-FFF2-40B4-BE49-F238E27FC236}">
                <a16:creationId xmlns:a16="http://schemas.microsoft.com/office/drawing/2014/main" id="{C2042033-1322-884A-9572-0CB2629AECEF}"/>
              </a:ext>
            </a:extLst>
          </p:cNvPr>
          <p:cNvSpPr/>
          <p:nvPr/>
        </p:nvSpPr>
        <p:spPr>
          <a:xfrm rot="16200000">
            <a:off x="-181747"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42" name="Rectangle 41">
            <a:extLst>
              <a:ext uri="{FF2B5EF4-FFF2-40B4-BE49-F238E27FC236}">
                <a16:creationId xmlns:a16="http://schemas.microsoft.com/office/drawing/2014/main" id="{6B9BAC7E-23C3-584A-8C79-372947EE3E4E}"/>
              </a:ext>
            </a:extLst>
          </p:cNvPr>
          <p:cNvSpPr/>
          <p:nvPr/>
        </p:nvSpPr>
        <p:spPr>
          <a:xfrm rot="16200000">
            <a:off x="2869101"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43" name="Rectangle 42">
            <a:extLst>
              <a:ext uri="{FF2B5EF4-FFF2-40B4-BE49-F238E27FC236}">
                <a16:creationId xmlns:a16="http://schemas.microsoft.com/office/drawing/2014/main" id="{6C75F7CB-5D14-6A49-868D-255A267AEBFD}"/>
              </a:ext>
            </a:extLst>
          </p:cNvPr>
          <p:cNvSpPr/>
          <p:nvPr/>
        </p:nvSpPr>
        <p:spPr>
          <a:xfrm rot="16200000">
            <a:off x="5911403"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Tree>
    <p:extLst>
      <p:ext uri="{BB962C8B-B14F-4D97-AF65-F5344CB8AC3E}">
        <p14:creationId xmlns:p14="http://schemas.microsoft.com/office/powerpoint/2010/main" val="1389236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dissolve">
                                      <p:cBhvr>
                                        <p:cTn id="7" dur="500"/>
                                        <p:tgtEl>
                                          <p:spTgt spid="1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dissolve">
                                      <p:cBhvr>
                                        <p:cTn id="10" dur="500"/>
                                        <p:tgtEl>
                                          <p:spTgt spid="14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dissolve">
                                      <p:cBhvr>
                                        <p:cTn id="15" dur="500"/>
                                        <p:tgtEl>
                                          <p:spTgt spid="14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dissolve">
                                      <p:cBhvr>
                                        <p:cTn id="18" dur="500"/>
                                        <p:tgtEl>
                                          <p:spTgt spid="14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45"/>
                                        </p:tgtEl>
                                      </p:cBhvr>
                                    </p:animEffect>
                                    <p:set>
                                      <p:cBhvr>
                                        <p:cTn id="23" dur="1" fill="hold">
                                          <p:stCondLst>
                                            <p:cond delay="499"/>
                                          </p:stCondLst>
                                        </p:cTn>
                                        <p:tgtEl>
                                          <p:spTgt spid="145"/>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146"/>
                                        </p:tgtEl>
                                      </p:cBhvr>
                                    </p:animEffect>
                                    <p:set>
                                      <p:cBhvr>
                                        <p:cTn id="26" dur="1" fill="hold">
                                          <p:stCondLst>
                                            <p:cond delay="499"/>
                                          </p:stCondLst>
                                        </p:cTn>
                                        <p:tgtEl>
                                          <p:spTgt spid="146"/>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147"/>
                                        </p:tgtEl>
                                      </p:cBhvr>
                                    </p:animEffect>
                                    <p:set>
                                      <p:cBhvr>
                                        <p:cTn id="29" dur="1" fill="hold">
                                          <p:stCondLst>
                                            <p:cond delay="499"/>
                                          </p:stCondLst>
                                        </p:cTn>
                                        <p:tgtEl>
                                          <p:spTgt spid="147"/>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148"/>
                                        </p:tgtEl>
                                      </p:cBhvr>
                                    </p:animEffect>
                                    <p:set>
                                      <p:cBhvr>
                                        <p:cTn id="32" dur="1" fill="hold">
                                          <p:stCondLst>
                                            <p:cond delay="49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0"/>
                                        </p:tgtEl>
                                        <p:attrNameLst>
                                          <p:attrName>style.visibility</p:attrName>
                                        </p:attrNameLst>
                                      </p:cBhvr>
                                      <p:to>
                                        <p:strVal val="visible"/>
                                      </p:to>
                                    </p:set>
                                    <p:animEffect transition="in" filter="dissolve">
                                      <p:cBhvr>
                                        <p:cTn id="38" dur="500"/>
                                        <p:tgtEl>
                                          <p:spTgt spid="15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dissolve">
                                      <p:cBhvr>
                                        <p:cTn id="41" dur="500"/>
                                        <p:tgtEl>
                                          <p:spTgt spid="14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dissolve">
                                      <p:cBhvr>
                                        <p:cTn id="46" dur="500"/>
                                        <p:tgtEl>
                                          <p:spTgt spid="15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animEffect transition="in" filter="dissolve">
                                      <p:cBhvr>
                                        <p:cTn id="49" dur="500"/>
                                        <p:tgtEl>
                                          <p:spTgt spid="15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149"/>
                                        </p:tgtEl>
                                      </p:cBhvr>
                                    </p:animEffect>
                                    <p:set>
                                      <p:cBhvr>
                                        <p:cTn id="54" dur="1" fill="hold">
                                          <p:stCondLst>
                                            <p:cond delay="499"/>
                                          </p:stCondLst>
                                        </p:cTn>
                                        <p:tgtEl>
                                          <p:spTgt spid="149"/>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150"/>
                                        </p:tgtEl>
                                      </p:cBhvr>
                                    </p:animEffect>
                                    <p:set>
                                      <p:cBhvr>
                                        <p:cTn id="57" dur="1" fill="hold">
                                          <p:stCondLst>
                                            <p:cond delay="499"/>
                                          </p:stCondLst>
                                        </p:cTn>
                                        <p:tgtEl>
                                          <p:spTgt spid="150"/>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51"/>
                                        </p:tgtEl>
                                      </p:cBhvr>
                                    </p:animEffect>
                                    <p:set>
                                      <p:cBhvr>
                                        <p:cTn id="60" dur="1" fill="hold">
                                          <p:stCondLst>
                                            <p:cond delay="499"/>
                                          </p:stCondLst>
                                        </p:cTn>
                                        <p:tgtEl>
                                          <p:spTgt spid="151"/>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152"/>
                                        </p:tgtEl>
                                      </p:cBhvr>
                                    </p:animEffect>
                                    <p:set>
                                      <p:cBhvr>
                                        <p:cTn id="63" dur="1" fill="hold">
                                          <p:stCondLst>
                                            <p:cond delay="4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54"/>
                                        </p:tgtEl>
                                        <p:attrNameLst>
                                          <p:attrName>style.visibility</p:attrName>
                                        </p:attrNameLst>
                                      </p:cBhvr>
                                      <p:to>
                                        <p:strVal val="visible"/>
                                      </p:to>
                                    </p:set>
                                    <p:animEffect transition="in" filter="dissolve">
                                      <p:cBhvr>
                                        <p:cTn id="69" dur="500"/>
                                        <p:tgtEl>
                                          <p:spTgt spid="15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dissolve">
                                      <p:cBhvr>
                                        <p:cTn id="72" dur="500"/>
                                        <p:tgtEl>
                                          <p:spTgt spid="15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dissolve">
                                      <p:cBhvr>
                                        <p:cTn id="77" dur="500"/>
                                        <p:tgtEl>
                                          <p:spTgt spid="160"/>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59"/>
                                        </p:tgtEl>
                                        <p:attrNameLst>
                                          <p:attrName>style.visibility</p:attrName>
                                        </p:attrNameLst>
                                      </p:cBhvr>
                                      <p:to>
                                        <p:strVal val="visible"/>
                                      </p:to>
                                    </p:set>
                                    <p:animEffect transition="in" filter="dissolve">
                                      <p:cBhvr>
                                        <p:cTn id="80" dur="500"/>
                                        <p:tgtEl>
                                          <p:spTgt spid="15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xit" presetSubtype="0" fill="hold" grpId="1" nodeType="clickEffect">
                                  <p:stCondLst>
                                    <p:cond delay="0"/>
                                  </p:stCondLst>
                                  <p:childTnLst>
                                    <p:animEffect transition="out" filter="dissolve">
                                      <p:cBhvr>
                                        <p:cTn id="84" dur="500"/>
                                        <p:tgtEl>
                                          <p:spTgt spid="153"/>
                                        </p:tgtEl>
                                      </p:cBhvr>
                                    </p:animEffect>
                                    <p:set>
                                      <p:cBhvr>
                                        <p:cTn id="85" dur="1" fill="hold">
                                          <p:stCondLst>
                                            <p:cond delay="499"/>
                                          </p:stCondLst>
                                        </p:cTn>
                                        <p:tgtEl>
                                          <p:spTgt spid="153"/>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154"/>
                                        </p:tgtEl>
                                      </p:cBhvr>
                                    </p:animEffect>
                                    <p:set>
                                      <p:cBhvr>
                                        <p:cTn id="88" dur="1" fill="hold">
                                          <p:stCondLst>
                                            <p:cond delay="499"/>
                                          </p:stCondLst>
                                        </p:cTn>
                                        <p:tgtEl>
                                          <p:spTgt spid="154"/>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159"/>
                                        </p:tgtEl>
                                      </p:cBhvr>
                                    </p:animEffect>
                                    <p:set>
                                      <p:cBhvr>
                                        <p:cTn id="91" dur="1" fill="hold">
                                          <p:stCondLst>
                                            <p:cond delay="499"/>
                                          </p:stCondLst>
                                        </p:cTn>
                                        <p:tgtEl>
                                          <p:spTgt spid="159"/>
                                        </p:tgtEl>
                                        <p:attrNameLst>
                                          <p:attrName>style.visibility</p:attrName>
                                        </p:attrNameLst>
                                      </p:cBhvr>
                                      <p:to>
                                        <p:strVal val="hidden"/>
                                      </p:to>
                                    </p:set>
                                  </p:childTnLst>
                                </p:cTn>
                              </p:par>
                              <p:par>
                                <p:cTn id="92" presetID="9" presetClass="exit" presetSubtype="0" fill="hold" grpId="1" nodeType="withEffect">
                                  <p:stCondLst>
                                    <p:cond delay="0"/>
                                  </p:stCondLst>
                                  <p:childTnLst>
                                    <p:animEffect transition="out" filter="dissolve">
                                      <p:cBhvr>
                                        <p:cTn id="93" dur="500"/>
                                        <p:tgtEl>
                                          <p:spTgt spid="160"/>
                                        </p:tgtEl>
                                      </p:cBhvr>
                                    </p:animEffect>
                                    <p:set>
                                      <p:cBhvr>
                                        <p:cTn id="94" dur="1" fill="hold">
                                          <p:stCondLst>
                                            <p:cond delay="4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145" grpId="0" animBg="1"/>
      <p:bldP spid="145" grpId="1" animBg="1"/>
      <p:bldP spid="146" grpId="0"/>
      <p:bldP spid="146" grpId="1"/>
      <p:bldP spid="147" grpId="0" animBg="1"/>
      <p:bldP spid="147" grpId="1" animBg="1"/>
      <p:bldP spid="148" grpId="0"/>
      <p:bldP spid="148" grpId="1"/>
      <p:bldP spid="149" grpId="0" animBg="1"/>
      <p:bldP spid="149" grpId="1" animBg="1"/>
      <p:bldP spid="150" grpId="0"/>
      <p:bldP spid="150" grpId="1"/>
      <p:bldP spid="151" grpId="0" animBg="1"/>
      <p:bldP spid="151" grpId="1" animBg="1"/>
      <p:bldP spid="152" grpId="0"/>
      <p:bldP spid="152" grpId="1"/>
      <p:bldP spid="153" grpId="0" animBg="1"/>
      <p:bldP spid="153" grpId="1" animBg="1"/>
      <p:bldP spid="154" grpId="0"/>
      <p:bldP spid="154" grpId="1"/>
      <p:bldP spid="159" grpId="0" animBg="1"/>
      <p:bldP spid="159" grpId="1" animBg="1"/>
      <p:bldP spid="160" grpId="0"/>
      <p:bldP spid="16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BE230D-CE7A-5341-BB3E-18BF84C01947}"/>
              </a:ext>
            </a:extLst>
          </p:cNvPr>
          <p:cNvSpPr txBox="1"/>
          <p:nvPr/>
        </p:nvSpPr>
        <p:spPr>
          <a:xfrm>
            <a:off x="35602" y="971605"/>
            <a:ext cx="513302" cy="307777"/>
          </a:xfrm>
          <a:prstGeom prst="rect">
            <a:avLst/>
          </a:prstGeom>
          <a:noFill/>
        </p:spPr>
        <p:txBody>
          <a:bodyPr wrap="square" lIns="36000" tIns="0" rIns="0" bIns="0" rtlCol="0">
            <a:spAutoFit/>
          </a:bodyPr>
          <a:lstStyle/>
          <a:p>
            <a:r>
              <a:rPr lang="en-GB" sz="2000" b="1" dirty="0"/>
              <a:t>Q2</a:t>
            </a:r>
          </a:p>
        </p:txBody>
      </p:sp>
      <p:sp>
        <p:nvSpPr>
          <p:cNvPr id="14" name="TextBox 13">
            <a:extLst>
              <a:ext uri="{FF2B5EF4-FFF2-40B4-BE49-F238E27FC236}">
                <a16:creationId xmlns:a16="http://schemas.microsoft.com/office/drawing/2014/main" id="{EBD853E9-0DE5-F94D-9CB1-FE53B10735A5}"/>
              </a:ext>
            </a:extLst>
          </p:cNvPr>
          <p:cNvSpPr txBox="1"/>
          <p:nvPr/>
        </p:nvSpPr>
        <p:spPr>
          <a:xfrm>
            <a:off x="425338" y="971605"/>
            <a:ext cx="8744786" cy="307777"/>
          </a:xfrm>
          <a:prstGeom prst="rect">
            <a:avLst/>
          </a:prstGeom>
          <a:noFill/>
        </p:spPr>
        <p:txBody>
          <a:bodyPr wrap="square" lIns="36000" tIns="0" rIns="0" bIns="0" rtlCol="0">
            <a:spAutoFit/>
          </a:bodyPr>
          <a:lstStyle/>
          <a:p>
            <a:pPr>
              <a:defRPr/>
            </a:pPr>
            <a:r>
              <a:rPr lang="en-GB" altLang="en-US" sz="2000" dirty="0"/>
              <a:t>Work out the volume of each of the following pyramids.</a:t>
            </a:r>
          </a:p>
        </p:txBody>
      </p:sp>
      <p:cxnSp>
        <p:nvCxnSpPr>
          <p:cNvPr id="101" name="Straight Connector 100">
            <a:extLst>
              <a:ext uri="{FF2B5EF4-FFF2-40B4-BE49-F238E27FC236}">
                <a16:creationId xmlns:a16="http://schemas.microsoft.com/office/drawing/2014/main" id="{AA4F1B57-B4BB-3944-B202-1A69886608EF}"/>
              </a:ext>
            </a:extLst>
          </p:cNvPr>
          <p:cNvCxnSpPr>
            <a:cxnSpLocks/>
          </p:cNvCxnSpPr>
          <p:nvPr/>
        </p:nvCxnSpPr>
        <p:spPr>
          <a:xfrm>
            <a:off x="30480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4FB7BAC-D768-1541-BF01-438AD2F1D3D5}"/>
              </a:ext>
            </a:extLst>
          </p:cNvPr>
          <p:cNvCxnSpPr>
            <a:cxnSpLocks/>
          </p:cNvCxnSpPr>
          <p:nvPr/>
        </p:nvCxnSpPr>
        <p:spPr>
          <a:xfrm flipH="1">
            <a:off x="0" y="1361287"/>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35F1BB6-D964-4F48-9C01-5B91B2C3DC48}"/>
              </a:ext>
            </a:extLst>
          </p:cNvPr>
          <p:cNvSpPr txBox="1"/>
          <p:nvPr/>
        </p:nvSpPr>
        <p:spPr>
          <a:xfrm>
            <a:off x="11768" y="1396994"/>
            <a:ext cx="3036231" cy="246221"/>
          </a:xfrm>
          <a:prstGeom prst="rect">
            <a:avLst/>
          </a:prstGeom>
          <a:noFill/>
        </p:spPr>
        <p:txBody>
          <a:bodyPr wrap="square" lIns="36000" tIns="0" rIns="0" bIns="0" rtlCol="0">
            <a:spAutoFit/>
          </a:bodyPr>
          <a:lstStyle/>
          <a:p>
            <a:r>
              <a:rPr lang="en-GB" sz="1600" b="1" dirty="0"/>
              <a:t>[d] </a:t>
            </a:r>
            <a:r>
              <a:rPr lang="en-GB" sz="1600" dirty="0"/>
              <a:t>Right-triangular-based pyramid</a:t>
            </a:r>
            <a:endParaRPr lang="en-GB" sz="1600" b="1" dirty="0"/>
          </a:p>
        </p:txBody>
      </p:sp>
      <p:sp>
        <p:nvSpPr>
          <p:cNvPr id="157" name="TextBox 156">
            <a:extLst>
              <a:ext uri="{FF2B5EF4-FFF2-40B4-BE49-F238E27FC236}">
                <a16:creationId xmlns:a16="http://schemas.microsoft.com/office/drawing/2014/main" id="{96CA28A0-2FD7-B24E-92A8-A4EF1F784C12}"/>
              </a:ext>
            </a:extLst>
          </p:cNvPr>
          <p:cNvSpPr txBox="1"/>
          <p:nvPr/>
        </p:nvSpPr>
        <p:spPr>
          <a:xfrm>
            <a:off x="3065777" y="1396994"/>
            <a:ext cx="2993277" cy="246221"/>
          </a:xfrm>
          <a:prstGeom prst="rect">
            <a:avLst/>
          </a:prstGeom>
          <a:noFill/>
        </p:spPr>
        <p:txBody>
          <a:bodyPr wrap="square" lIns="36000" tIns="0" rIns="0" bIns="0" rtlCol="0">
            <a:spAutoFit/>
          </a:bodyPr>
          <a:lstStyle/>
          <a:p>
            <a:r>
              <a:rPr lang="en-GB" sz="1600" b="1" dirty="0"/>
              <a:t>[e] </a:t>
            </a:r>
            <a:r>
              <a:rPr lang="en-GB" sz="1600" dirty="0"/>
              <a:t>Right-triangular-based pyramid</a:t>
            </a:r>
            <a:endParaRPr lang="en-GB" sz="1600" b="1" dirty="0"/>
          </a:p>
        </p:txBody>
      </p:sp>
      <p:sp>
        <p:nvSpPr>
          <p:cNvPr id="158" name="TextBox 157">
            <a:extLst>
              <a:ext uri="{FF2B5EF4-FFF2-40B4-BE49-F238E27FC236}">
                <a16:creationId xmlns:a16="http://schemas.microsoft.com/office/drawing/2014/main" id="{F51981B3-A242-E640-A21B-49A5D151D7D7}"/>
              </a:ext>
            </a:extLst>
          </p:cNvPr>
          <p:cNvSpPr txBox="1"/>
          <p:nvPr/>
        </p:nvSpPr>
        <p:spPr>
          <a:xfrm>
            <a:off x="6113778" y="1396994"/>
            <a:ext cx="3238443" cy="246221"/>
          </a:xfrm>
          <a:prstGeom prst="rect">
            <a:avLst/>
          </a:prstGeom>
          <a:noFill/>
        </p:spPr>
        <p:txBody>
          <a:bodyPr wrap="square" lIns="36000" tIns="0" rIns="0" bIns="0" rtlCol="0">
            <a:spAutoFit/>
          </a:bodyPr>
          <a:lstStyle/>
          <a:p>
            <a:r>
              <a:rPr lang="en-GB" sz="1600" b="1" dirty="0"/>
              <a:t>[f]  </a:t>
            </a:r>
            <a:r>
              <a:rPr lang="en-GB" sz="1600" dirty="0"/>
              <a:t>Cone</a:t>
            </a:r>
          </a:p>
        </p:txBody>
      </p:sp>
      <p:cxnSp>
        <p:nvCxnSpPr>
          <p:cNvPr id="60" name="Straight Connector 59">
            <a:extLst>
              <a:ext uri="{FF2B5EF4-FFF2-40B4-BE49-F238E27FC236}">
                <a16:creationId xmlns:a16="http://schemas.microsoft.com/office/drawing/2014/main" id="{2DD95D4C-DF8B-B149-A42C-F314DD74E67C}"/>
              </a:ext>
            </a:extLst>
          </p:cNvPr>
          <p:cNvCxnSpPr>
            <a:cxnSpLocks/>
          </p:cNvCxnSpPr>
          <p:nvPr/>
        </p:nvCxnSpPr>
        <p:spPr>
          <a:xfrm>
            <a:off x="60960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D36A249-C09C-EF40-A913-F757B53A3D3F}"/>
              </a:ext>
            </a:extLst>
          </p:cNvPr>
          <p:cNvGrpSpPr/>
          <p:nvPr/>
        </p:nvGrpSpPr>
        <p:grpSpPr>
          <a:xfrm>
            <a:off x="325453" y="1829802"/>
            <a:ext cx="2414872" cy="1915452"/>
            <a:chOff x="437817" y="1713390"/>
            <a:chExt cx="2414872" cy="1915452"/>
          </a:xfrm>
        </p:grpSpPr>
        <p:grpSp>
          <p:nvGrpSpPr>
            <p:cNvPr id="15" name="Group 14">
              <a:extLst>
                <a:ext uri="{FF2B5EF4-FFF2-40B4-BE49-F238E27FC236}">
                  <a16:creationId xmlns:a16="http://schemas.microsoft.com/office/drawing/2014/main" id="{4B0C074A-6C56-704C-B5AF-A842F24D017D}"/>
                </a:ext>
              </a:extLst>
            </p:cNvPr>
            <p:cNvGrpSpPr/>
            <p:nvPr/>
          </p:nvGrpSpPr>
          <p:grpSpPr>
            <a:xfrm>
              <a:off x="437817" y="1731550"/>
              <a:ext cx="1883156" cy="1897292"/>
              <a:chOff x="-200010" y="1470517"/>
              <a:chExt cx="2071471" cy="2087022"/>
            </a:xfrm>
          </p:grpSpPr>
          <p:pic>
            <p:nvPicPr>
              <p:cNvPr id="10" name="Picture 9">
                <a:extLst>
                  <a:ext uri="{FF2B5EF4-FFF2-40B4-BE49-F238E27FC236}">
                    <a16:creationId xmlns:a16="http://schemas.microsoft.com/office/drawing/2014/main" id="{EDBEBCEC-01AC-CC47-B403-166111FE5632}"/>
                  </a:ext>
                </a:extLst>
              </p:cNvPr>
              <p:cNvPicPr>
                <a:picLocks noChangeAspect="1"/>
              </p:cNvPicPr>
              <p:nvPr/>
            </p:nvPicPr>
            <p:blipFill>
              <a:blip r:embed="rId3"/>
              <a:stretch>
                <a:fillRect/>
              </a:stretch>
            </p:blipFill>
            <p:spPr>
              <a:xfrm>
                <a:off x="223253" y="1470517"/>
                <a:ext cx="1648208" cy="1917017"/>
              </a:xfrm>
              <a:prstGeom prst="rect">
                <a:avLst/>
              </a:prstGeom>
            </p:spPr>
          </p:pic>
          <p:sp>
            <p:nvSpPr>
              <p:cNvPr id="69" name="TextBox 68">
                <a:extLst>
                  <a:ext uri="{FF2B5EF4-FFF2-40B4-BE49-F238E27FC236}">
                    <a16:creationId xmlns:a16="http://schemas.microsoft.com/office/drawing/2014/main" id="{0A5CBA50-59A9-B34A-BDA8-CF0943B0FD61}"/>
                  </a:ext>
                </a:extLst>
              </p:cNvPr>
              <p:cNvSpPr txBox="1"/>
              <p:nvPr/>
            </p:nvSpPr>
            <p:spPr>
              <a:xfrm>
                <a:off x="942546" y="3286696"/>
                <a:ext cx="621773" cy="270843"/>
              </a:xfrm>
              <a:prstGeom prst="rect">
                <a:avLst/>
              </a:prstGeom>
              <a:noFill/>
            </p:spPr>
            <p:txBody>
              <a:bodyPr wrap="square" lIns="0" tIns="0" rIns="0" bIns="0" rtlCol="0" anchor="ctr" anchorCtr="0">
                <a:spAutoFit/>
              </a:bodyPr>
              <a:lstStyle/>
              <a:p>
                <a:pPr algn="ctr">
                  <a:defRPr/>
                </a:pPr>
                <a:r>
                  <a:rPr lang="en-GB" altLang="en-US" sz="1600" dirty="0"/>
                  <a:t>7cm</a:t>
                </a:r>
                <a:endParaRPr lang="en-GB" altLang="en-US" sz="1600" baseline="30000" dirty="0"/>
              </a:p>
            </p:txBody>
          </p:sp>
          <p:sp>
            <p:nvSpPr>
              <p:cNvPr id="29" name="TextBox 28">
                <a:extLst>
                  <a:ext uri="{FF2B5EF4-FFF2-40B4-BE49-F238E27FC236}">
                    <a16:creationId xmlns:a16="http://schemas.microsoft.com/office/drawing/2014/main" id="{A4A4B517-EC77-5348-8AFF-48A9C02CB5AE}"/>
                  </a:ext>
                </a:extLst>
              </p:cNvPr>
              <p:cNvSpPr txBox="1"/>
              <p:nvPr/>
            </p:nvSpPr>
            <p:spPr>
              <a:xfrm>
                <a:off x="-200010" y="3071857"/>
                <a:ext cx="621773" cy="270843"/>
              </a:xfrm>
              <a:prstGeom prst="rect">
                <a:avLst/>
              </a:prstGeom>
              <a:noFill/>
            </p:spPr>
            <p:txBody>
              <a:bodyPr wrap="square" lIns="0" tIns="0" rIns="0" bIns="0" rtlCol="0" anchor="ctr" anchorCtr="0">
                <a:spAutoFit/>
              </a:bodyPr>
              <a:lstStyle/>
              <a:p>
                <a:pPr algn="ctr">
                  <a:defRPr/>
                </a:pPr>
                <a:r>
                  <a:rPr lang="en-GB" altLang="en-US" sz="1600" dirty="0"/>
                  <a:t>4cm</a:t>
                </a:r>
                <a:endParaRPr lang="en-GB" altLang="en-US" sz="1600" baseline="30000" dirty="0"/>
              </a:p>
            </p:txBody>
          </p:sp>
        </p:grpSp>
        <p:cxnSp>
          <p:nvCxnSpPr>
            <p:cNvPr id="93" name="Straight Arrow Connector 92">
              <a:extLst>
                <a:ext uri="{FF2B5EF4-FFF2-40B4-BE49-F238E27FC236}">
                  <a16:creationId xmlns:a16="http://schemas.microsoft.com/office/drawing/2014/main" id="{86B86177-805C-9944-A9AF-EE38C01B75F6}"/>
                </a:ext>
              </a:extLst>
            </p:cNvPr>
            <p:cNvCxnSpPr>
              <a:cxnSpLocks/>
            </p:cNvCxnSpPr>
            <p:nvPr/>
          </p:nvCxnSpPr>
          <p:spPr>
            <a:xfrm>
              <a:off x="2419564" y="1713390"/>
              <a:ext cx="0" cy="1526960"/>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94" name="TextBox 93">
              <a:extLst>
                <a:ext uri="{FF2B5EF4-FFF2-40B4-BE49-F238E27FC236}">
                  <a16:creationId xmlns:a16="http://schemas.microsoft.com/office/drawing/2014/main" id="{13249D8A-B082-6A48-ABCD-4C1D457FB5C7}"/>
                </a:ext>
              </a:extLst>
            </p:cNvPr>
            <p:cNvSpPr txBox="1"/>
            <p:nvPr/>
          </p:nvSpPr>
          <p:spPr>
            <a:xfrm>
              <a:off x="2450497" y="2353760"/>
              <a:ext cx="402192" cy="246221"/>
            </a:xfrm>
            <a:prstGeom prst="rect">
              <a:avLst/>
            </a:prstGeom>
            <a:noFill/>
          </p:spPr>
          <p:txBody>
            <a:bodyPr wrap="square" lIns="0" tIns="0" rIns="0" bIns="0" rtlCol="0" anchor="ctr" anchorCtr="0">
              <a:spAutoFit/>
            </a:bodyPr>
            <a:lstStyle/>
            <a:p>
              <a:pPr algn="ctr">
                <a:defRPr/>
              </a:pPr>
              <a:r>
                <a:rPr lang="en-GB" altLang="en-US" sz="1600" dirty="0"/>
                <a:t>9cm</a:t>
              </a:r>
              <a:endParaRPr lang="en-GB" altLang="en-US" sz="1600" baseline="30000" dirty="0"/>
            </a:p>
          </p:txBody>
        </p:sp>
      </p:grpSp>
      <p:grpSp>
        <p:nvGrpSpPr>
          <p:cNvPr id="88" name="Group 87">
            <a:extLst>
              <a:ext uri="{FF2B5EF4-FFF2-40B4-BE49-F238E27FC236}">
                <a16:creationId xmlns:a16="http://schemas.microsoft.com/office/drawing/2014/main" id="{7E1FA2FA-1AD2-8C42-8909-339019296F02}"/>
              </a:ext>
            </a:extLst>
          </p:cNvPr>
          <p:cNvGrpSpPr/>
          <p:nvPr/>
        </p:nvGrpSpPr>
        <p:grpSpPr>
          <a:xfrm>
            <a:off x="3476215" y="1837261"/>
            <a:ext cx="2198529" cy="1831560"/>
            <a:chOff x="334375" y="1725085"/>
            <a:chExt cx="2198529" cy="1831560"/>
          </a:xfrm>
        </p:grpSpPr>
        <p:grpSp>
          <p:nvGrpSpPr>
            <p:cNvPr id="89" name="Group 88">
              <a:extLst>
                <a:ext uri="{FF2B5EF4-FFF2-40B4-BE49-F238E27FC236}">
                  <a16:creationId xmlns:a16="http://schemas.microsoft.com/office/drawing/2014/main" id="{DA0ACCE1-727E-7340-AC6C-FD2DFA7A17AD}"/>
                </a:ext>
              </a:extLst>
            </p:cNvPr>
            <p:cNvGrpSpPr/>
            <p:nvPr/>
          </p:nvGrpSpPr>
          <p:grpSpPr>
            <a:xfrm>
              <a:off x="726578" y="1725085"/>
              <a:ext cx="1806326" cy="1831560"/>
              <a:chOff x="117628" y="1463404"/>
              <a:chExt cx="1986956" cy="2014717"/>
            </a:xfrm>
          </p:grpSpPr>
          <p:pic>
            <p:nvPicPr>
              <p:cNvPr id="92" name="Picture 91">
                <a:extLst>
                  <a:ext uri="{FF2B5EF4-FFF2-40B4-BE49-F238E27FC236}">
                    <a16:creationId xmlns:a16="http://schemas.microsoft.com/office/drawing/2014/main" id="{EDE34E1C-76E1-7D4A-8D64-758A7C704391}"/>
                  </a:ext>
                </a:extLst>
              </p:cNvPr>
              <p:cNvPicPr>
                <a:picLocks noChangeAspect="1"/>
              </p:cNvPicPr>
              <p:nvPr/>
            </p:nvPicPr>
            <p:blipFill>
              <a:blip r:embed="rId4"/>
              <a:stretch>
                <a:fillRect/>
              </a:stretch>
            </p:blipFill>
            <p:spPr>
              <a:xfrm>
                <a:off x="117628" y="1463404"/>
                <a:ext cx="1784732" cy="1931241"/>
              </a:xfrm>
              <a:prstGeom prst="rect">
                <a:avLst/>
              </a:prstGeom>
            </p:spPr>
          </p:pic>
          <p:sp>
            <p:nvSpPr>
              <p:cNvPr id="95" name="TextBox 94">
                <a:extLst>
                  <a:ext uri="{FF2B5EF4-FFF2-40B4-BE49-F238E27FC236}">
                    <a16:creationId xmlns:a16="http://schemas.microsoft.com/office/drawing/2014/main" id="{9A5729ED-DE92-BA49-970D-8D3145643AC1}"/>
                  </a:ext>
                </a:extLst>
              </p:cNvPr>
              <p:cNvSpPr txBox="1"/>
              <p:nvPr/>
            </p:nvSpPr>
            <p:spPr>
              <a:xfrm>
                <a:off x="458918" y="3207278"/>
                <a:ext cx="621773" cy="270843"/>
              </a:xfrm>
              <a:prstGeom prst="rect">
                <a:avLst/>
              </a:prstGeom>
              <a:noFill/>
            </p:spPr>
            <p:txBody>
              <a:bodyPr wrap="square" lIns="0" tIns="0" rIns="0" bIns="0" rtlCol="0" anchor="ctr" anchorCtr="0">
                <a:spAutoFit/>
              </a:bodyPr>
              <a:lstStyle/>
              <a:p>
                <a:pPr algn="ctr">
                  <a:defRPr/>
                </a:pPr>
                <a:r>
                  <a:rPr lang="en-GB" altLang="en-US" sz="1600" dirty="0"/>
                  <a:t>10in</a:t>
                </a:r>
                <a:endParaRPr lang="en-GB" altLang="en-US" sz="1600" baseline="30000" dirty="0"/>
              </a:p>
            </p:txBody>
          </p:sp>
          <p:sp>
            <p:nvSpPr>
              <p:cNvPr id="34" name="TextBox 33">
                <a:extLst>
                  <a:ext uri="{FF2B5EF4-FFF2-40B4-BE49-F238E27FC236}">
                    <a16:creationId xmlns:a16="http://schemas.microsoft.com/office/drawing/2014/main" id="{7413B118-FD2E-6E4F-B48E-5E40A0683093}"/>
                  </a:ext>
                </a:extLst>
              </p:cNvPr>
              <p:cNvSpPr txBox="1"/>
              <p:nvPr/>
            </p:nvSpPr>
            <p:spPr>
              <a:xfrm>
                <a:off x="1482812" y="3090346"/>
                <a:ext cx="621772" cy="270843"/>
              </a:xfrm>
              <a:prstGeom prst="rect">
                <a:avLst/>
              </a:prstGeom>
              <a:noFill/>
            </p:spPr>
            <p:txBody>
              <a:bodyPr wrap="square" lIns="0" tIns="0" rIns="0" bIns="0" rtlCol="0" anchor="ctr" anchorCtr="0">
                <a:spAutoFit/>
              </a:bodyPr>
              <a:lstStyle/>
              <a:p>
                <a:pPr algn="ctr">
                  <a:defRPr/>
                </a:pPr>
                <a:r>
                  <a:rPr lang="en-GB" altLang="en-US" sz="1600" dirty="0"/>
                  <a:t>3in</a:t>
                </a:r>
                <a:endParaRPr lang="en-GB" altLang="en-US" sz="1600" baseline="30000" dirty="0"/>
              </a:p>
            </p:txBody>
          </p:sp>
        </p:grpSp>
        <p:cxnSp>
          <p:nvCxnSpPr>
            <p:cNvPr id="90" name="Straight Arrow Connector 89">
              <a:extLst>
                <a:ext uri="{FF2B5EF4-FFF2-40B4-BE49-F238E27FC236}">
                  <a16:creationId xmlns:a16="http://schemas.microsoft.com/office/drawing/2014/main" id="{A6F9D0B6-9DBA-264C-B3B7-8EA39E5A085A}"/>
                </a:ext>
              </a:extLst>
            </p:cNvPr>
            <p:cNvCxnSpPr>
              <a:cxnSpLocks/>
            </p:cNvCxnSpPr>
            <p:nvPr/>
          </p:nvCxnSpPr>
          <p:spPr>
            <a:xfrm>
              <a:off x="832642" y="1766656"/>
              <a:ext cx="0" cy="1420427"/>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91" name="TextBox 90">
              <a:extLst>
                <a:ext uri="{FF2B5EF4-FFF2-40B4-BE49-F238E27FC236}">
                  <a16:creationId xmlns:a16="http://schemas.microsoft.com/office/drawing/2014/main" id="{99B8EE4C-DFC1-5448-B690-2741F93F12CA}"/>
                </a:ext>
              </a:extLst>
            </p:cNvPr>
            <p:cNvSpPr txBox="1"/>
            <p:nvPr/>
          </p:nvSpPr>
          <p:spPr>
            <a:xfrm>
              <a:off x="334375" y="2353759"/>
              <a:ext cx="518049" cy="246221"/>
            </a:xfrm>
            <a:prstGeom prst="rect">
              <a:avLst/>
            </a:prstGeom>
            <a:noFill/>
          </p:spPr>
          <p:txBody>
            <a:bodyPr wrap="square" lIns="0" tIns="0" rIns="0" bIns="0" rtlCol="0" anchor="ctr" anchorCtr="0">
              <a:spAutoFit/>
            </a:bodyPr>
            <a:lstStyle/>
            <a:p>
              <a:pPr algn="ctr">
                <a:defRPr/>
              </a:pPr>
              <a:r>
                <a:rPr lang="en-GB" altLang="en-US" sz="1600" dirty="0"/>
                <a:t>11in</a:t>
              </a:r>
              <a:endParaRPr lang="en-GB" altLang="en-US" sz="1600" baseline="30000" dirty="0"/>
            </a:p>
          </p:txBody>
        </p:sp>
      </p:grpSp>
      <p:grpSp>
        <p:nvGrpSpPr>
          <p:cNvPr id="98" name="Group 97">
            <a:extLst>
              <a:ext uri="{FF2B5EF4-FFF2-40B4-BE49-F238E27FC236}">
                <a16:creationId xmlns:a16="http://schemas.microsoft.com/office/drawing/2014/main" id="{731B3552-9F3E-AE47-BA57-1246766EA693}"/>
              </a:ext>
            </a:extLst>
          </p:cNvPr>
          <p:cNvGrpSpPr/>
          <p:nvPr/>
        </p:nvGrpSpPr>
        <p:grpSpPr>
          <a:xfrm>
            <a:off x="6667107" y="1707991"/>
            <a:ext cx="2184459" cy="1898211"/>
            <a:chOff x="891091" y="1708768"/>
            <a:chExt cx="2184459" cy="1898211"/>
          </a:xfrm>
        </p:grpSpPr>
        <p:grpSp>
          <p:nvGrpSpPr>
            <p:cNvPr id="99" name="Group 98">
              <a:extLst>
                <a:ext uri="{FF2B5EF4-FFF2-40B4-BE49-F238E27FC236}">
                  <a16:creationId xmlns:a16="http://schemas.microsoft.com/office/drawing/2014/main" id="{1EA0E510-7FCE-CD47-99F0-299323E17B91}"/>
                </a:ext>
              </a:extLst>
            </p:cNvPr>
            <p:cNvGrpSpPr/>
            <p:nvPr/>
          </p:nvGrpSpPr>
          <p:grpSpPr>
            <a:xfrm>
              <a:off x="891091" y="1708768"/>
              <a:ext cx="1622484" cy="1898211"/>
              <a:chOff x="298590" y="1445451"/>
              <a:chExt cx="1784730" cy="2088028"/>
            </a:xfrm>
          </p:grpSpPr>
          <p:pic>
            <p:nvPicPr>
              <p:cNvPr id="110" name="Picture 109">
                <a:extLst>
                  <a:ext uri="{FF2B5EF4-FFF2-40B4-BE49-F238E27FC236}">
                    <a16:creationId xmlns:a16="http://schemas.microsoft.com/office/drawing/2014/main" id="{4C18044C-28CC-FD40-815C-9B04EA684B8C}"/>
                  </a:ext>
                </a:extLst>
              </p:cNvPr>
              <p:cNvPicPr>
                <a:picLocks noChangeAspect="1"/>
              </p:cNvPicPr>
              <p:nvPr/>
            </p:nvPicPr>
            <p:blipFill>
              <a:blip r:embed="rId5"/>
              <a:stretch>
                <a:fillRect/>
              </a:stretch>
            </p:blipFill>
            <p:spPr>
              <a:xfrm>
                <a:off x="298590" y="1445451"/>
                <a:ext cx="1784730" cy="1843382"/>
              </a:xfrm>
              <a:prstGeom prst="rect">
                <a:avLst/>
              </a:prstGeom>
            </p:spPr>
          </p:pic>
          <p:sp>
            <p:nvSpPr>
              <p:cNvPr id="111" name="TextBox 110">
                <a:extLst>
                  <a:ext uri="{FF2B5EF4-FFF2-40B4-BE49-F238E27FC236}">
                    <a16:creationId xmlns:a16="http://schemas.microsoft.com/office/drawing/2014/main" id="{E98FB51E-FF97-424C-9CEE-DE1D90FAA75D}"/>
                  </a:ext>
                </a:extLst>
              </p:cNvPr>
              <p:cNvSpPr txBox="1"/>
              <p:nvPr/>
            </p:nvSpPr>
            <p:spPr>
              <a:xfrm>
                <a:off x="880049" y="3262636"/>
                <a:ext cx="621773" cy="270843"/>
              </a:xfrm>
              <a:prstGeom prst="rect">
                <a:avLst/>
              </a:prstGeom>
              <a:noFill/>
            </p:spPr>
            <p:txBody>
              <a:bodyPr wrap="square" lIns="0" tIns="0" rIns="0" bIns="0" rtlCol="0" anchor="ctr" anchorCtr="0">
                <a:spAutoFit/>
              </a:bodyPr>
              <a:lstStyle/>
              <a:p>
                <a:pPr algn="ctr">
                  <a:defRPr/>
                </a:pPr>
                <a:r>
                  <a:rPr lang="en-GB" altLang="en-US" sz="1600" dirty="0"/>
                  <a:t>6mm</a:t>
                </a:r>
                <a:endParaRPr lang="en-GB" altLang="en-US" sz="1600" baseline="30000" dirty="0"/>
              </a:p>
            </p:txBody>
          </p:sp>
        </p:grpSp>
        <p:cxnSp>
          <p:nvCxnSpPr>
            <p:cNvPr id="105" name="Straight Arrow Connector 104">
              <a:extLst>
                <a:ext uri="{FF2B5EF4-FFF2-40B4-BE49-F238E27FC236}">
                  <a16:creationId xmlns:a16="http://schemas.microsoft.com/office/drawing/2014/main" id="{78D04BC1-E400-1D43-A960-F3A87E138BCC}"/>
                </a:ext>
              </a:extLst>
            </p:cNvPr>
            <p:cNvCxnSpPr>
              <a:cxnSpLocks/>
            </p:cNvCxnSpPr>
            <p:nvPr/>
          </p:nvCxnSpPr>
          <p:spPr>
            <a:xfrm>
              <a:off x="2570772" y="1711880"/>
              <a:ext cx="0" cy="1447295"/>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6" name="TextBox 105">
              <a:extLst>
                <a:ext uri="{FF2B5EF4-FFF2-40B4-BE49-F238E27FC236}">
                  <a16:creationId xmlns:a16="http://schemas.microsoft.com/office/drawing/2014/main" id="{33C1C729-F9E9-9D4E-A8D7-78BE3A8E0ADC}"/>
                </a:ext>
              </a:extLst>
            </p:cNvPr>
            <p:cNvSpPr txBox="1"/>
            <p:nvPr/>
          </p:nvSpPr>
          <p:spPr>
            <a:xfrm>
              <a:off x="2582733" y="2312417"/>
              <a:ext cx="492817" cy="246221"/>
            </a:xfrm>
            <a:prstGeom prst="rect">
              <a:avLst/>
            </a:prstGeom>
            <a:noFill/>
          </p:spPr>
          <p:txBody>
            <a:bodyPr wrap="square" lIns="0" tIns="0" rIns="0" bIns="0" rtlCol="0" anchor="ctr" anchorCtr="0">
              <a:spAutoFit/>
            </a:bodyPr>
            <a:lstStyle/>
            <a:p>
              <a:pPr algn="ctr">
                <a:defRPr/>
              </a:pPr>
              <a:r>
                <a:rPr lang="en-GB" altLang="en-US" sz="1600" dirty="0"/>
                <a:t>5mm</a:t>
              </a:r>
              <a:endParaRPr lang="en-GB" altLang="en-US" sz="1600" baseline="30000" dirty="0"/>
            </a:p>
          </p:txBody>
        </p:sp>
        <p:cxnSp>
          <p:nvCxnSpPr>
            <p:cNvPr id="37" name="Straight Arrow Connector 36">
              <a:extLst>
                <a:ext uri="{FF2B5EF4-FFF2-40B4-BE49-F238E27FC236}">
                  <a16:creationId xmlns:a16="http://schemas.microsoft.com/office/drawing/2014/main" id="{7E8B7813-E57C-3547-983E-E5543E33422C}"/>
                </a:ext>
              </a:extLst>
            </p:cNvPr>
            <p:cNvCxnSpPr>
              <a:cxnSpLocks/>
            </p:cNvCxnSpPr>
            <p:nvPr/>
          </p:nvCxnSpPr>
          <p:spPr>
            <a:xfrm>
              <a:off x="924185" y="3151572"/>
              <a:ext cx="1556297" cy="0"/>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46" name="Rectangle 45">
            <a:extLst>
              <a:ext uri="{FF2B5EF4-FFF2-40B4-BE49-F238E27FC236}">
                <a16:creationId xmlns:a16="http://schemas.microsoft.com/office/drawing/2014/main" id="{BDF89B66-86E4-1F4C-A4DC-E773D8B2CEDC}"/>
              </a:ext>
            </a:extLst>
          </p:cNvPr>
          <p:cNvSpPr/>
          <p:nvPr/>
        </p:nvSpPr>
        <p:spPr>
          <a:xfrm>
            <a:off x="1597561" y="3837790"/>
            <a:ext cx="574355" cy="2104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F129062-4F9F-D247-9FE2-675BE412C4E1}"/>
                  </a:ext>
                </a:extLst>
              </p:cNvPr>
              <p:cNvSpPr txBox="1"/>
              <p:nvPr/>
            </p:nvSpPr>
            <p:spPr>
              <a:xfrm>
                <a:off x="562453" y="3819886"/>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Base area</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14cm</a:t>
                </a:r>
                <a:r>
                  <a:rPr lang="en-GB" altLang="en-US" sz="1600" b="1" baseline="30000" dirty="0">
                    <a:solidFill>
                      <a:schemeClr val="tx1"/>
                    </a:solidFill>
                  </a:rPr>
                  <a:t>2</a:t>
                </a:r>
              </a:p>
            </p:txBody>
          </p:sp>
        </mc:Choice>
        <mc:Fallback xmlns="">
          <p:sp>
            <p:nvSpPr>
              <p:cNvPr id="47" name="TextBox 46">
                <a:extLst>
                  <a:ext uri="{FF2B5EF4-FFF2-40B4-BE49-F238E27FC236}">
                    <a16:creationId xmlns:a16="http://schemas.microsoft.com/office/drawing/2014/main" id="{0F129062-4F9F-D247-9FE2-675BE412C4E1}"/>
                  </a:ext>
                </a:extLst>
              </p:cNvPr>
              <p:cNvSpPr txBox="1">
                <a:spLocks noRot="1" noChangeAspect="1" noMove="1" noResize="1" noEditPoints="1" noAdjustHandles="1" noChangeArrowheads="1" noChangeShapeType="1" noTextEdit="1"/>
              </p:cNvSpPr>
              <p:nvPr/>
            </p:nvSpPr>
            <p:spPr>
              <a:xfrm>
                <a:off x="562453" y="3819886"/>
                <a:ext cx="1636358" cy="246221"/>
              </a:xfrm>
              <a:prstGeom prst="rect">
                <a:avLst/>
              </a:prstGeom>
              <a:blipFill>
                <a:blip r:embed="rId6"/>
                <a:stretch>
                  <a:fillRect l="-6923" t="-25000" r="-1538" b="-45000"/>
                </a:stretch>
              </a:blipFill>
            </p:spPr>
            <p:txBody>
              <a:bodyPr/>
              <a:lstStyle/>
              <a:p>
                <a:r>
                  <a:rPr lang="en-GB">
                    <a:noFill/>
                  </a:rPr>
                  <a:t> </a:t>
                </a:r>
              </a:p>
            </p:txBody>
          </p:sp>
        </mc:Fallback>
      </mc:AlternateContent>
      <p:sp>
        <p:nvSpPr>
          <p:cNvPr id="48" name="Rectangle 47">
            <a:extLst>
              <a:ext uri="{FF2B5EF4-FFF2-40B4-BE49-F238E27FC236}">
                <a16:creationId xmlns:a16="http://schemas.microsoft.com/office/drawing/2014/main" id="{2AC8351D-8E1F-4645-88C9-DC2766F1609B}"/>
              </a:ext>
            </a:extLst>
          </p:cNvPr>
          <p:cNvSpPr/>
          <p:nvPr/>
        </p:nvSpPr>
        <p:spPr>
          <a:xfrm>
            <a:off x="1597561" y="4122642"/>
            <a:ext cx="572615"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5747FB9-31FE-B542-926E-8BA236610E0A}"/>
                  </a:ext>
                </a:extLst>
              </p:cNvPr>
              <p:cNvSpPr txBox="1"/>
              <p:nvPr/>
            </p:nvSpPr>
            <p:spPr>
              <a:xfrm>
                <a:off x="729267" y="4104738"/>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Volume</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42cm</a:t>
                </a:r>
                <a:r>
                  <a:rPr lang="en-GB" altLang="en-US" sz="1600" b="1" baseline="30000" dirty="0">
                    <a:solidFill>
                      <a:schemeClr val="tx1"/>
                    </a:solidFill>
                  </a:rPr>
                  <a:t>3</a:t>
                </a:r>
              </a:p>
            </p:txBody>
          </p:sp>
        </mc:Choice>
        <mc:Fallback xmlns="">
          <p:sp>
            <p:nvSpPr>
              <p:cNvPr id="49" name="TextBox 48">
                <a:extLst>
                  <a:ext uri="{FF2B5EF4-FFF2-40B4-BE49-F238E27FC236}">
                    <a16:creationId xmlns:a16="http://schemas.microsoft.com/office/drawing/2014/main" id="{25747FB9-31FE-B542-926E-8BA236610E0A}"/>
                  </a:ext>
                </a:extLst>
              </p:cNvPr>
              <p:cNvSpPr txBox="1">
                <a:spLocks noRot="1" noChangeAspect="1" noMove="1" noResize="1" noEditPoints="1" noAdjustHandles="1" noChangeArrowheads="1" noChangeShapeType="1" noTextEdit="1"/>
              </p:cNvSpPr>
              <p:nvPr/>
            </p:nvSpPr>
            <p:spPr>
              <a:xfrm>
                <a:off x="729267" y="4104738"/>
                <a:ext cx="1636358" cy="246221"/>
              </a:xfrm>
              <a:prstGeom prst="rect">
                <a:avLst/>
              </a:prstGeom>
              <a:blipFill>
                <a:blip r:embed="rId7"/>
                <a:stretch>
                  <a:fillRect l="-6923" t="-19048" b="-38095"/>
                </a:stretch>
              </a:blipFill>
            </p:spPr>
            <p:txBody>
              <a:bodyPr/>
              <a:lstStyle/>
              <a:p>
                <a:r>
                  <a:rPr lang="en-GB">
                    <a:noFill/>
                  </a:rPr>
                  <a:t> </a:t>
                </a:r>
              </a:p>
            </p:txBody>
          </p:sp>
        </mc:Fallback>
      </mc:AlternateContent>
      <p:sp>
        <p:nvSpPr>
          <p:cNvPr id="50" name="Rectangle 49">
            <a:extLst>
              <a:ext uri="{FF2B5EF4-FFF2-40B4-BE49-F238E27FC236}">
                <a16:creationId xmlns:a16="http://schemas.microsoft.com/office/drawing/2014/main" id="{706F0EE8-E4B6-EF4F-B6E5-C2EB2AA0F206}"/>
              </a:ext>
            </a:extLst>
          </p:cNvPr>
          <p:cNvSpPr/>
          <p:nvPr/>
        </p:nvSpPr>
        <p:spPr>
          <a:xfrm>
            <a:off x="4812375" y="3748277"/>
            <a:ext cx="490644" cy="2104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C25D5F7-259B-6E44-AC1E-628AB4E8D2B8}"/>
                  </a:ext>
                </a:extLst>
              </p:cNvPr>
              <p:cNvSpPr txBox="1"/>
              <p:nvPr/>
            </p:nvSpPr>
            <p:spPr>
              <a:xfrm>
                <a:off x="3777266" y="3730373"/>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Base area</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15in</a:t>
                </a:r>
                <a:r>
                  <a:rPr lang="en-GB" altLang="en-US" sz="1600" b="1" baseline="30000" dirty="0">
                    <a:solidFill>
                      <a:schemeClr val="tx1"/>
                    </a:solidFill>
                  </a:rPr>
                  <a:t>2</a:t>
                </a:r>
              </a:p>
            </p:txBody>
          </p:sp>
        </mc:Choice>
        <mc:Fallback xmlns="">
          <p:sp>
            <p:nvSpPr>
              <p:cNvPr id="51" name="TextBox 50">
                <a:extLst>
                  <a:ext uri="{FF2B5EF4-FFF2-40B4-BE49-F238E27FC236}">
                    <a16:creationId xmlns:a16="http://schemas.microsoft.com/office/drawing/2014/main" id="{EC25D5F7-259B-6E44-AC1E-628AB4E8D2B8}"/>
                  </a:ext>
                </a:extLst>
              </p:cNvPr>
              <p:cNvSpPr txBox="1">
                <a:spLocks noRot="1" noChangeAspect="1" noMove="1" noResize="1" noEditPoints="1" noAdjustHandles="1" noChangeArrowheads="1" noChangeShapeType="1" noTextEdit="1"/>
              </p:cNvSpPr>
              <p:nvPr/>
            </p:nvSpPr>
            <p:spPr>
              <a:xfrm>
                <a:off x="3777266" y="3730373"/>
                <a:ext cx="1636358" cy="246221"/>
              </a:xfrm>
              <a:prstGeom prst="rect">
                <a:avLst/>
              </a:prstGeom>
              <a:blipFill>
                <a:blip r:embed="rId8"/>
                <a:stretch>
                  <a:fillRect l="-6923" t="-25000" b="-45000"/>
                </a:stretch>
              </a:blipFill>
            </p:spPr>
            <p:txBody>
              <a:bodyPr/>
              <a:lstStyle/>
              <a:p>
                <a:r>
                  <a:rPr lang="en-GB">
                    <a:noFill/>
                  </a:rPr>
                  <a:t> </a:t>
                </a:r>
              </a:p>
            </p:txBody>
          </p:sp>
        </mc:Fallback>
      </mc:AlternateContent>
      <p:sp>
        <p:nvSpPr>
          <p:cNvPr id="52" name="Rectangle 51">
            <a:extLst>
              <a:ext uri="{FF2B5EF4-FFF2-40B4-BE49-F238E27FC236}">
                <a16:creationId xmlns:a16="http://schemas.microsoft.com/office/drawing/2014/main" id="{493B45E9-A00F-B843-92D8-1C53A1E17F33}"/>
              </a:ext>
            </a:extLst>
          </p:cNvPr>
          <p:cNvSpPr/>
          <p:nvPr/>
        </p:nvSpPr>
        <p:spPr>
          <a:xfrm>
            <a:off x="4812375" y="4033129"/>
            <a:ext cx="485050"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0C6F123-66EC-E643-84EB-89AA8A9C764B}"/>
                  </a:ext>
                </a:extLst>
              </p:cNvPr>
              <p:cNvSpPr txBox="1"/>
              <p:nvPr/>
            </p:nvSpPr>
            <p:spPr>
              <a:xfrm>
                <a:off x="3944080" y="4015225"/>
                <a:ext cx="1636358"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Volume</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55in</a:t>
                </a:r>
                <a:r>
                  <a:rPr lang="en-GB" altLang="en-US" sz="1600" b="1" baseline="30000" dirty="0">
                    <a:solidFill>
                      <a:schemeClr val="tx1"/>
                    </a:solidFill>
                  </a:rPr>
                  <a:t>3</a:t>
                </a:r>
              </a:p>
            </p:txBody>
          </p:sp>
        </mc:Choice>
        <mc:Fallback xmlns="">
          <p:sp>
            <p:nvSpPr>
              <p:cNvPr id="53" name="TextBox 52">
                <a:extLst>
                  <a:ext uri="{FF2B5EF4-FFF2-40B4-BE49-F238E27FC236}">
                    <a16:creationId xmlns:a16="http://schemas.microsoft.com/office/drawing/2014/main" id="{40C6F123-66EC-E643-84EB-89AA8A9C764B}"/>
                  </a:ext>
                </a:extLst>
              </p:cNvPr>
              <p:cNvSpPr txBox="1">
                <a:spLocks noRot="1" noChangeAspect="1" noMove="1" noResize="1" noEditPoints="1" noAdjustHandles="1" noChangeArrowheads="1" noChangeShapeType="1" noTextEdit="1"/>
              </p:cNvSpPr>
              <p:nvPr/>
            </p:nvSpPr>
            <p:spPr>
              <a:xfrm>
                <a:off x="3944080" y="4015225"/>
                <a:ext cx="1636358" cy="246221"/>
              </a:xfrm>
              <a:prstGeom prst="rect">
                <a:avLst/>
              </a:prstGeom>
              <a:blipFill>
                <a:blip r:embed="rId9"/>
                <a:stretch>
                  <a:fillRect l="-7752" t="-19048" b="-42857"/>
                </a:stretch>
              </a:blipFill>
            </p:spPr>
            <p:txBody>
              <a:bodyPr/>
              <a:lstStyle/>
              <a:p>
                <a:r>
                  <a:rPr lang="en-GB">
                    <a:noFill/>
                  </a:rPr>
                  <a:t> </a:t>
                </a:r>
              </a:p>
            </p:txBody>
          </p:sp>
        </mc:Fallback>
      </mc:AlternateContent>
      <p:sp>
        <p:nvSpPr>
          <p:cNvPr id="54" name="Rectangle 53">
            <a:extLst>
              <a:ext uri="{FF2B5EF4-FFF2-40B4-BE49-F238E27FC236}">
                <a16:creationId xmlns:a16="http://schemas.microsoft.com/office/drawing/2014/main" id="{CACF92B1-00E5-8148-8D6E-1E9EF2314C08}"/>
              </a:ext>
            </a:extLst>
          </p:cNvPr>
          <p:cNvSpPr/>
          <p:nvPr/>
        </p:nvSpPr>
        <p:spPr>
          <a:xfrm>
            <a:off x="7640549" y="3650890"/>
            <a:ext cx="687346" cy="2104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7397FE2-81AD-F946-A3CD-F922DD75193A}"/>
                  </a:ext>
                </a:extLst>
              </p:cNvPr>
              <p:cNvSpPr txBox="1"/>
              <p:nvPr/>
            </p:nvSpPr>
            <p:spPr>
              <a:xfrm>
                <a:off x="6605439" y="3632986"/>
                <a:ext cx="1739985"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Base area</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9</a:t>
                </a:r>
                <a14:m>
                  <m:oMath xmlns:m="http://schemas.openxmlformats.org/officeDocument/2006/math">
                    <m:r>
                      <a:rPr lang="en-GB" altLang="en-US" sz="1600" b="1" i="1" dirty="0" smtClean="0">
                        <a:solidFill>
                          <a:schemeClr val="tx1"/>
                        </a:solidFill>
                        <a:latin typeface="Cambria Math" panose="02040503050406030204" pitchFamily="18" charset="0"/>
                      </a:rPr>
                      <m:t>𝝅</m:t>
                    </m:r>
                  </m:oMath>
                </a14:m>
                <a:r>
                  <a:rPr lang="en-GB" altLang="en-US" sz="1600" b="1" dirty="0">
                    <a:solidFill>
                      <a:schemeClr val="tx1"/>
                    </a:solidFill>
                  </a:rPr>
                  <a:t>mm</a:t>
                </a:r>
                <a:r>
                  <a:rPr lang="en-GB" altLang="en-US" sz="1600" b="1" baseline="30000" dirty="0">
                    <a:solidFill>
                      <a:schemeClr val="tx1"/>
                    </a:solidFill>
                  </a:rPr>
                  <a:t>2</a:t>
                </a:r>
              </a:p>
            </p:txBody>
          </p:sp>
        </mc:Choice>
        <mc:Fallback xmlns="">
          <p:sp>
            <p:nvSpPr>
              <p:cNvPr id="55" name="TextBox 54">
                <a:extLst>
                  <a:ext uri="{FF2B5EF4-FFF2-40B4-BE49-F238E27FC236}">
                    <a16:creationId xmlns:a16="http://schemas.microsoft.com/office/drawing/2014/main" id="{17397FE2-81AD-F946-A3CD-F922DD75193A}"/>
                  </a:ext>
                </a:extLst>
              </p:cNvPr>
              <p:cNvSpPr txBox="1">
                <a:spLocks noRot="1" noChangeAspect="1" noMove="1" noResize="1" noEditPoints="1" noAdjustHandles="1" noChangeArrowheads="1" noChangeShapeType="1" noTextEdit="1"/>
              </p:cNvSpPr>
              <p:nvPr/>
            </p:nvSpPr>
            <p:spPr>
              <a:xfrm>
                <a:off x="6605439" y="3632986"/>
                <a:ext cx="1739985" cy="246221"/>
              </a:xfrm>
              <a:prstGeom prst="rect">
                <a:avLst/>
              </a:prstGeom>
              <a:blipFill>
                <a:blip r:embed="rId10"/>
                <a:stretch>
                  <a:fillRect l="-6522" t="-20000" r="-2174" b="-45000"/>
                </a:stretch>
              </a:blipFill>
            </p:spPr>
            <p:txBody>
              <a:bodyPr/>
              <a:lstStyle/>
              <a:p>
                <a:r>
                  <a:rPr lang="en-GB">
                    <a:noFill/>
                  </a:rPr>
                  <a:t> </a:t>
                </a:r>
              </a:p>
            </p:txBody>
          </p:sp>
        </mc:Fallback>
      </mc:AlternateContent>
      <p:sp>
        <p:nvSpPr>
          <p:cNvPr id="56" name="Rectangle 55">
            <a:extLst>
              <a:ext uri="{FF2B5EF4-FFF2-40B4-BE49-F238E27FC236}">
                <a16:creationId xmlns:a16="http://schemas.microsoft.com/office/drawing/2014/main" id="{27910BD8-C80D-CA44-9C7A-0513CCD2AB2D}"/>
              </a:ext>
            </a:extLst>
          </p:cNvPr>
          <p:cNvSpPr/>
          <p:nvPr/>
        </p:nvSpPr>
        <p:spPr>
          <a:xfrm>
            <a:off x="7640549" y="3974067"/>
            <a:ext cx="794590"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217C6A1-29AD-3C49-8BDD-9EF8808E0264}"/>
                  </a:ext>
                </a:extLst>
              </p:cNvPr>
              <p:cNvSpPr txBox="1"/>
              <p:nvPr/>
            </p:nvSpPr>
            <p:spPr>
              <a:xfrm>
                <a:off x="6772253" y="3956163"/>
                <a:ext cx="1758841" cy="246221"/>
              </a:xfrm>
              <a:prstGeom prst="rect">
                <a:avLst/>
              </a:prstGeom>
              <a:noFill/>
            </p:spPr>
            <p:txBody>
              <a:bodyPr wrap="square" lIns="0" tIns="0" rIns="0" bIns="0" rtlCol="0" anchor="ctr" anchorCtr="0">
                <a:spAutoFit/>
              </a:bodyPr>
              <a:lstStyle/>
              <a:p>
                <a:pPr>
                  <a:defRPr/>
                </a:pPr>
                <a:r>
                  <a:rPr lang="en-GB" altLang="en-US" sz="1600" b="1" dirty="0">
                    <a:solidFill>
                      <a:schemeClr val="tx1"/>
                    </a:solidFill>
                  </a:rPr>
                  <a:t>Volume</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15</a:t>
                </a:r>
                <a14:m>
                  <m:oMath xmlns:m="http://schemas.openxmlformats.org/officeDocument/2006/math">
                    <m:r>
                      <a:rPr lang="en-GB" altLang="en-US" sz="1600" b="1" i="1" dirty="0" smtClean="0">
                        <a:solidFill>
                          <a:schemeClr val="tx1"/>
                        </a:solidFill>
                        <a:latin typeface="Cambria Math" panose="02040503050406030204" pitchFamily="18" charset="0"/>
                      </a:rPr>
                      <m:t>𝝅</m:t>
                    </m:r>
                  </m:oMath>
                </a14:m>
                <a:r>
                  <a:rPr lang="en-GB" altLang="en-US" sz="1600" b="1" dirty="0">
                    <a:solidFill>
                      <a:schemeClr val="tx1"/>
                    </a:solidFill>
                  </a:rPr>
                  <a:t>mm</a:t>
                </a:r>
                <a:r>
                  <a:rPr lang="en-GB" altLang="en-US" sz="1600" b="1" baseline="30000" dirty="0">
                    <a:solidFill>
                      <a:schemeClr val="tx1"/>
                    </a:solidFill>
                  </a:rPr>
                  <a:t>3</a:t>
                </a:r>
              </a:p>
            </p:txBody>
          </p:sp>
        </mc:Choice>
        <mc:Fallback xmlns="">
          <p:sp>
            <p:nvSpPr>
              <p:cNvPr id="57" name="TextBox 56">
                <a:extLst>
                  <a:ext uri="{FF2B5EF4-FFF2-40B4-BE49-F238E27FC236}">
                    <a16:creationId xmlns:a16="http://schemas.microsoft.com/office/drawing/2014/main" id="{E217C6A1-29AD-3C49-8BDD-9EF8808E0264}"/>
                  </a:ext>
                </a:extLst>
              </p:cNvPr>
              <p:cNvSpPr txBox="1">
                <a:spLocks noRot="1" noChangeAspect="1" noMove="1" noResize="1" noEditPoints="1" noAdjustHandles="1" noChangeArrowheads="1" noChangeShapeType="1" noTextEdit="1"/>
              </p:cNvSpPr>
              <p:nvPr/>
            </p:nvSpPr>
            <p:spPr>
              <a:xfrm>
                <a:off x="6772253" y="3956163"/>
                <a:ext cx="1758841" cy="246221"/>
              </a:xfrm>
              <a:prstGeom prst="rect">
                <a:avLst/>
              </a:prstGeom>
              <a:blipFill>
                <a:blip r:embed="rId11"/>
                <a:stretch>
                  <a:fillRect l="-6429" t="-31579" b="-47368"/>
                </a:stretch>
              </a:blipFill>
            </p:spPr>
            <p:txBody>
              <a:bodyPr/>
              <a:lstStyle/>
              <a:p>
                <a:r>
                  <a:rPr lang="en-GB">
                    <a:noFill/>
                  </a:rPr>
                  <a:t> </a:t>
                </a:r>
              </a:p>
            </p:txBody>
          </p:sp>
        </mc:Fallback>
      </mc:AlternateContent>
      <p:sp>
        <p:nvSpPr>
          <p:cNvPr id="62" name="Rectangle 61">
            <a:extLst>
              <a:ext uri="{FF2B5EF4-FFF2-40B4-BE49-F238E27FC236}">
                <a16:creationId xmlns:a16="http://schemas.microsoft.com/office/drawing/2014/main" id="{54EB9F8C-6A1F-0549-9CDA-EF576C301883}"/>
              </a:ext>
            </a:extLst>
          </p:cNvPr>
          <p:cNvSpPr/>
          <p:nvPr/>
        </p:nvSpPr>
        <p:spPr>
          <a:xfrm>
            <a:off x="7640549" y="4216837"/>
            <a:ext cx="794590"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A41CD1D-20FE-0949-B47C-F314FEB21D62}"/>
                  </a:ext>
                </a:extLst>
              </p:cNvPr>
              <p:cNvSpPr txBox="1"/>
              <p:nvPr/>
            </p:nvSpPr>
            <p:spPr>
              <a:xfrm>
                <a:off x="7464182" y="4198933"/>
                <a:ext cx="1055624" cy="246221"/>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b="1" i="1" smtClean="0">
                        <a:latin typeface="Cambria Math" panose="02040503050406030204" pitchFamily="18" charset="0"/>
                      </a:rPr>
                      <m:t>=</m:t>
                    </m:r>
                  </m:oMath>
                </a14:m>
                <a:r>
                  <a:rPr lang="en-GB" altLang="en-US" sz="1600" b="1" dirty="0"/>
                  <a:t> 47.1</a:t>
                </a:r>
                <a:r>
                  <a:rPr lang="en-GB" altLang="en-US" sz="1600" b="1" dirty="0">
                    <a:solidFill>
                      <a:schemeClr val="tx1"/>
                    </a:solidFill>
                  </a:rPr>
                  <a:t>mm</a:t>
                </a:r>
                <a:r>
                  <a:rPr lang="en-GB" altLang="en-US" sz="1600" b="1" baseline="30000" dirty="0">
                    <a:solidFill>
                      <a:schemeClr val="tx1"/>
                    </a:solidFill>
                  </a:rPr>
                  <a:t>3</a:t>
                </a:r>
              </a:p>
            </p:txBody>
          </p:sp>
        </mc:Choice>
        <mc:Fallback xmlns="">
          <p:sp>
            <p:nvSpPr>
              <p:cNvPr id="63" name="TextBox 62">
                <a:extLst>
                  <a:ext uri="{FF2B5EF4-FFF2-40B4-BE49-F238E27FC236}">
                    <a16:creationId xmlns:a16="http://schemas.microsoft.com/office/drawing/2014/main" id="{5A41CD1D-20FE-0949-B47C-F314FEB21D62}"/>
                  </a:ext>
                </a:extLst>
              </p:cNvPr>
              <p:cNvSpPr txBox="1">
                <a:spLocks noRot="1" noChangeAspect="1" noMove="1" noResize="1" noEditPoints="1" noAdjustHandles="1" noChangeArrowheads="1" noChangeShapeType="1" noTextEdit="1"/>
              </p:cNvSpPr>
              <p:nvPr/>
            </p:nvSpPr>
            <p:spPr>
              <a:xfrm>
                <a:off x="7464182" y="4198933"/>
                <a:ext cx="1055624" cy="246221"/>
              </a:xfrm>
              <a:prstGeom prst="rect">
                <a:avLst/>
              </a:prstGeom>
              <a:blipFill>
                <a:blip r:embed="rId12"/>
                <a:stretch>
                  <a:fillRect l="-4819" t="-25000" b="-45000"/>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60ECFA5E-F16E-DF4D-90CE-1033653915EA}"/>
              </a:ext>
            </a:extLst>
          </p:cNvPr>
          <p:cNvSpPr/>
          <p:nvPr/>
        </p:nvSpPr>
        <p:spPr>
          <a:xfrm rot="16200000">
            <a:off x="-181747"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58" name="Rectangle 57">
            <a:extLst>
              <a:ext uri="{FF2B5EF4-FFF2-40B4-BE49-F238E27FC236}">
                <a16:creationId xmlns:a16="http://schemas.microsoft.com/office/drawing/2014/main" id="{E2DA5370-7EC5-4040-96FC-D257DE0A0CC1}"/>
              </a:ext>
            </a:extLst>
          </p:cNvPr>
          <p:cNvSpPr/>
          <p:nvPr/>
        </p:nvSpPr>
        <p:spPr>
          <a:xfrm rot="16200000">
            <a:off x="2869101"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59" name="Rectangle 58">
            <a:extLst>
              <a:ext uri="{FF2B5EF4-FFF2-40B4-BE49-F238E27FC236}">
                <a16:creationId xmlns:a16="http://schemas.microsoft.com/office/drawing/2014/main" id="{0F79A048-49C6-5741-A191-DE1D13DC1D40}"/>
              </a:ext>
            </a:extLst>
          </p:cNvPr>
          <p:cNvSpPr/>
          <p:nvPr/>
        </p:nvSpPr>
        <p:spPr>
          <a:xfrm rot="16200000">
            <a:off x="5911403"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Tree>
    <p:extLst>
      <p:ext uri="{BB962C8B-B14F-4D97-AF65-F5344CB8AC3E}">
        <p14:creationId xmlns:p14="http://schemas.microsoft.com/office/powerpoint/2010/main" val="2076614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dissolve">
                                      <p:cBhvr>
                                        <p:cTn id="15" dur="500"/>
                                        <p:tgtEl>
                                          <p:spTgt spid="4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dissolv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47"/>
                                        </p:tgtEl>
                                      </p:cBhvr>
                                    </p:animEffect>
                                    <p:set>
                                      <p:cBhvr>
                                        <p:cTn id="26" dur="1" fill="hold">
                                          <p:stCondLst>
                                            <p:cond delay="499"/>
                                          </p:stCondLst>
                                        </p:cTn>
                                        <p:tgtEl>
                                          <p:spTgt spid="47"/>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48"/>
                                        </p:tgtEl>
                                      </p:cBhvr>
                                    </p:animEffect>
                                    <p:set>
                                      <p:cBhvr>
                                        <p:cTn id="29" dur="1" fill="hold">
                                          <p:stCondLst>
                                            <p:cond delay="499"/>
                                          </p:stCondLst>
                                        </p:cTn>
                                        <p:tgtEl>
                                          <p:spTgt spid="48"/>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3" restart="whenNotActive" fill="hold" evtFilter="cancelBubble" nodeType="interactiveSeq">
                <p:stCondLst>
                  <p:cond evt="onClick" delay="0">
                    <p:tgtEl>
                      <p:spTgt spid="58"/>
                    </p:tgtEl>
                  </p:cond>
                </p:stCondLst>
                <p:endSync evt="end" delay="0">
                  <p:rtn val="all"/>
                </p:endSync>
                <p:childTnLst>
                  <p:par>
                    <p:cTn id="34" fill="hold">
                      <p:stCondLst>
                        <p:cond delay="0"/>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dissolve">
                                      <p:cBhvr>
                                        <p:cTn id="38" dur="500"/>
                                        <p:tgtEl>
                                          <p:spTgt spid="5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ssolve">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dissolve">
                                      <p:cBhvr>
                                        <p:cTn id="46" dur="500"/>
                                        <p:tgtEl>
                                          <p:spTgt spid="5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dissolv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53"/>
                                        </p:tgtEl>
                                      </p:cBhvr>
                                    </p:animEffect>
                                    <p:set>
                                      <p:cBhvr>
                                        <p:cTn id="6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64" restart="whenNotActive" fill="hold" evtFilter="cancelBubble" nodeType="interactiveSeq">
                <p:stCondLst>
                  <p:cond evt="onClick" delay="0">
                    <p:tgtEl>
                      <p:spTgt spid="59"/>
                    </p:tgtEl>
                  </p:cond>
                </p:stCondLst>
                <p:endSync evt="end" delay="0">
                  <p:rtn val="all"/>
                </p:endSync>
                <p:childTnLst>
                  <p:par>
                    <p:cTn id="65" fill="hold">
                      <p:stCondLst>
                        <p:cond delay="0"/>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dissolve">
                                      <p:cBhvr>
                                        <p:cTn id="69" dur="500"/>
                                        <p:tgtEl>
                                          <p:spTgt spid="5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dissolve">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dissolve">
                                      <p:cBhvr>
                                        <p:cTn id="77" dur="500"/>
                                        <p:tgtEl>
                                          <p:spTgt spid="57"/>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dissolve">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dissolve">
                                      <p:cBhvr>
                                        <p:cTn id="85" dur="500"/>
                                        <p:tgtEl>
                                          <p:spTgt spid="6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dissolve">
                                      <p:cBhvr>
                                        <p:cTn id="88" dur="500"/>
                                        <p:tgtEl>
                                          <p:spTgt spid="62"/>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54"/>
                                        </p:tgtEl>
                                      </p:cBhvr>
                                    </p:animEffect>
                                    <p:set>
                                      <p:cBhvr>
                                        <p:cTn id="93" dur="1" fill="hold">
                                          <p:stCondLst>
                                            <p:cond delay="499"/>
                                          </p:stCondLst>
                                        </p:cTn>
                                        <p:tgtEl>
                                          <p:spTgt spid="54"/>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55"/>
                                        </p:tgtEl>
                                      </p:cBhvr>
                                    </p:animEffect>
                                    <p:set>
                                      <p:cBhvr>
                                        <p:cTn id="96" dur="1" fill="hold">
                                          <p:stCondLst>
                                            <p:cond delay="499"/>
                                          </p:stCondLst>
                                        </p:cTn>
                                        <p:tgtEl>
                                          <p:spTgt spid="55"/>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56"/>
                                        </p:tgtEl>
                                      </p:cBhvr>
                                    </p:animEffect>
                                    <p:set>
                                      <p:cBhvr>
                                        <p:cTn id="99" dur="1" fill="hold">
                                          <p:stCondLst>
                                            <p:cond delay="499"/>
                                          </p:stCondLst>
                                        </p:cTn>
                                        <p:tgtEl>
                                          <p:spTgt spid="56"/>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57"/>
                                        </p:tgtEl>
                                      </p:cBhvr>
                                    </p:animEffect>
                                    <p:set>
                                      <p:cBhvr>
                                        <p:cTn id="102" dur="1" fill="hold">
                                          <p:stCondLst>
                                            <p:cond delay="499"/>
                                          </p:stCondLst>
                                        </p:cTn>
                                        <p:tgtEl>
                                          <p:spTgt spid="57"/>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500"/>
                                        <p:tgtEl>
                                          <p:spTgt spid="62"/>
                                        </p:tgtEl>
                                      </p:cBhvr>
                                    </p:animEffect>
                                    <p:set>
                                      <p:cBhvr>
                                        <p:cTn id="105" dur="1" fill="hold">
                                          <p:stCondLst>
                                            <p:cond delay="499"/>
                                          </p:stCondLst>
                                        </p:cTn>
                                        <p:tgtEl>
                                          <p:spTgt spid="62"/>
                                        </p:tgtEl>
                                        <p:attrNameLst>
                                          <p:attrName>style.visibility</p:attrName>
                                        </p:attrNameLst>
                                      </p:cBhvr>
                                      <p:to>
                                        <p:strVal val="hidden"/>
                                      </p:to>
                                    </p:set>
                                  </p:childTnLst>
                                </p:cTn>
                              </p:par>
                              <p:par>
                                <p:cTn id="106" presetID="9" presetClass="exit" presetSubtype="0" fill="hold" grpId="1" nodeType="withEffect">
                                  <p:stCondLst>
                                    <p:cond delay="0"/>
                                  </p:stCondLst>
                                  <p:childTnLst>
                                    <p:animEffect transition="out" filter="dissolve">
                                      <p:cBhvr>
                                        <p:cTn id="107" dur="500"/>
                                        <p:tgtEl>
                                          <p:spTgt spid="63"/>
                                        </p:tgtEl>
                                      </p:cBhvr>
                                    </p:animEffect>
                                    <p:set>
                                      <p:cBhvr>
                                        <p:cTn id="108"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46" grpId="0" animBg="1"/>
      <p:bldP spid="46" grpId="1" animBg="1"/>
      <p:bldP spid="47" grpId="0"/>
      <p:bldP spid="47" grpId="1"/>
      <p:bldP spid="48" grpId="0" animBg="1"/>
      <p:bldP spid="48" grpId="1" animBg="1"/>
      <p:bldP spid="49" grpId="0"/>
      <p:bldP spid="49" grpId="1"/>
      <p:bldP spid="50" grpId="0" animBg="1"/>
      <p:bldP spid="50" grpId="1" animBg="1"/>
      <p:bldP spid="51" grpId="0"/>
      <p:bldP spid="51" grpId="1"/>
      <p:bldP spid="52" grpId="0" animBg="1"/>
      <p:bldP spid="52" grpId="1" animBg="1"/>
      <p:bldP spid="53" grpId="0"/>
      <p:bldP spid="53" grpId="1"/>
      <p:bldP spid="54" grpId="0" animBg="1"/>
      <p:bldP spid="54" grpId="1" animBg="1"/>
      <p:bldP spid="55" grpId="0"/>
      <p:bldP spid="55" grpId="1"/>
      <p:bldP spid="56" grpId="0" animBg="1"/>
      <p:bldP spid="56" grpId="1" animBg="1"/>
      <p:bldP spid="57" grpId="0"/>
      <p:bldP spid="57" grpId="1"/>
      <p:bldP spid="62" grpId="0" animBg="1"/>
      <p:bldP spid="62" grpId="1" animBg="1"/>
      <p:bldP spid="63" grpId="0"/>
      <p:bldP spid="6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DBB5422-11CF-5745-8AE3-C0D4DA2C31B1}"/>
                  </a:ext>
                </a:extLst>
              </p:cNvPr>
              <p:cNvSpPr/>
              <p:nvPr/>
            </p:nvSpPr>
            <p:spPr>
              <a:xfrm>
                <a:off x="561811" y="3806495"/>
                <a:ext cx="1112145"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rPr>
                  <a:t>Height </a:t>
                </a:r>
                <a14:m>
                  <m:oMath xmlns:m="http://schemas.openxmlformats.org/officeDocument/2006/math">
                    <m:r>
                      <a:rPr lang="en-GB" sz="1400" b="1" i="1" smtClean="0">
                        <a:solidFill>
                          <a:schemeClr val="tx1"/>
                        </a:solidFill>
                        <a:latin typeface="Cambria Math" panose="02040503050406030204" pitchFamily="18" charset="0"/>
                      </a:rPr>
                      <m:t>=</m:t>
                    </m:r>
                  </m:oMath>
                </a14:m>
                <a:r>
                  <a:rPr lang="en-GB" sz="1400" b="1" dirty="0">
                    <a:solidFill>
                      <a:schemeClr val="tx1"/>
                    </a:solidFill>
                  </a:rPr>
                  <a:t> 14m</a:t>
                </a:r>
              </a:p>
            </p:txBody>
          </p:sp>
        </mc:Choice>
        <mc:Fallback xmlns="">
          <p:sp>
            <p:nvSpPr>
              <p:cNvPr id="46" name="Rectangle 45">
                <a:extLst>
                  <a:ext uri="{FF2B5EF4-FFF2-40B4-BE49-F238E27FC236}">
                    <a16:creationId xmlns:a16="http://schemas.microsoft.com/office/drawing/2014/main" id="{BDBB5422-11CF-5745-8AE3-C0D4DA2C31B1}"/>
                  </a:ext>
                </a:extLst>
              </p:cNvPr>
              <p:cNvSpPr>
                <a:spLocks noRot="1" noChangeAspect="1" noMove="1" noResize="1" noEditPoints="1" noAdjustHandles="1" noChangeArrowheads="1" noChangeShapeType="1" noTextEdit="1"/>
              </p:cNvSpPr>
              <p:nvPr/>
            </p:nvSpPr>
            <p:spPr>
              <a:xfrm>
                <a:off x="561811" y="3806495"/>
                <a:ext cx="1112145" cy="210412"/>
              </a:xfrm>
              <a:prstGeom prst="rect">
                <a:avLst/>
              </a:prstGeom>
              <a:blipFill>
                <a:blip r:embed="rId3"/>
                <a:stretch>
                  <a:fillRect l="-5618" t="-31250" r="-5618" b="-56250"/>
                </a:stretch>
              </a:blipFill>
              <a:ln>
                <a:noFill/>
              </a:ln>
            </p:spPr>
            <p:txBody>
              <a:bodyPr/>
              <a:lstStyle/>
              <a:p>
                <a:r>
                  <a:rPr lang="en-GB">
                    <a:noFill/>
                  </a:rPr>
                  <a:t> </a:t>
                </a:r>
              </a:p>
            </p:txBody>
          </p:sp>
        </mc:Fallback>
      </mc:AlternateContent>
      <p:sp>
        <p:nvSpPr>
          <p:cNvPr id="123" name="TextBox 122">
            <a:extLst>
              <a:ext uri="{FF2B5EF4-FFF2-40B4-BE49-F238E27FC236}">
                <a16:creationId xmlns:a16="http://schemas.microsoft.com/office/drawing/2014/main" id="{88F68324-D1E7-FF4C-BFB3-656F3A5B7B9C}"/>
              </a:ext>
            </a:extLst>
          </p:cNvPr>
          <p:cNvSpPr txBox="1"/>
          <p:nvPr/>
        </p:nvSpPr>
        <p:spPr>
          <a:xfrm>
            <a:off x="45916" y="953578"/>
            <a:ext cx="513302" cy="276999"/>
          </a:xfrm>
          <a:prstGeom prst="rect">
            <a:avLst/>
          </a:prstGeom>
          <a:noFill/>
        </p:spPr>
        <p:txBody>
          <a:bodyPr wrap="square" lIns="36000" tIns="0" rIns="0" bIns="0" rtlCol="0">
            <a:spAutoFit/>
          </a:bodyPr>
          <a:lstStyle/>
          <a:p>
            <a:r>
              <a:rPr lang="en-GB" sz="1800" b="1" dirty="0"/>
              <a:t>Ex3</a:t>
            </a:r>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C55FC62E-F3FD-BC4E-8178-09A71A901A90}"/>
                  </a:ext>
                </a:extLst>
              </p:cNvPr>
              <p:cNvSpPr txBox="1"/>
              <p:nvPr/>
            </p:nvSpPr>
            <p:spPr>
              <a:xfrm>
                <a:off x="475271" y="953578"/>
                <a:ext cx="4051905" cy="830997"/>
              </a:xfrm>
              <a:prstGeom prst="rect">
                <a:avLst/>
              </a:prstGeom>
              <a:noFill/>
            </p:spPr>
            <p:txBody>
              <a:bodyPr wrap="square" lIns="36000" tIns="0" rIns="0" bIns="0" rtlCol="0">
                <a:spAutoFit/>
              </a:bodyPr>
              <a:lstStyle/>
              <a:p>
                <a:pPr>
                  <a:defRPr/>
                </a:pPr>
                <a:r>
                  <a:rPr lang="en-GB" altLang="en-US" sz="1800" dirty="0"/>
                  <a:t>The following pyramid has a base area of 24m</a:t>
                </a:r>
                <a:r>
                  <a:rPr lang="en-GB" altLang="en-US" sz="1800" baseline="30000" dirty="0"/>
                  <a:t>2</a:t>
                </a:r>
                <a:r>
                  <a:rPr lang="en-GB" altLang="en-US" sz="1800" dirty="0"/>
                  <a:t>. Given that the volume of the pyramid is 112m</a:t>
                </a:r>
                <a:r>
                  <a:rPr lang="en-GB" altLang="en-US" sz="1800" baseline="30000" dirty="0"/>
                  <a:t>3</a:t>
                </a:r>
                <a:r>
                  <a:rPr lang="en-GB" altLang="en-US" sz="1800" dirty="0"/>
                  <a:t>, find its height, </a:t>
                </a:r>
                <a14:m>
                  <m:oMath xmlns:m="http://schemas.openxmlformats.org/officeDocument/2006/math">
                    <m:r>
                      <a:rPr lang="en-GB" altLang="en-US" sz="1800" b="0" i="1" smtClean="0">
                        <a:latin typeface="Cambria Math" panose="02040503050406030204" pitchFamily="18" charset="0"/>
                      </a:rPr>
                      <m:t>h</m:t>
                    </m:r>
                  </m:oMath>
                </a14:m>
                <a:r>
                  <a:rPr lang="en-GB" altLang="en-US" sz="1800" dirty="0"/>
                  <a:t> m.</a:t>
                </a:r>
              </a:p>
            </p:txBody>
          </p:sp>
        </mc:Choice>
        <mc:Fallback xmlns="">
          <p:sp>
            <p:nvSpPr>
              <p:cNvPr id="124" name="TextBox 123">
                <a:extLst>
                  <a:ext uri="{FF2B5EF4-FFF2-40B4-BE49-F238E27FC236}">
                    <a16:creationId xmlns:a16="http://schemas.microsoft.com/office/drawing/2014/main" id="{C55FC62E-F3FD-BC4E-8178-09A71A901A90}"/>
                  </a:ext>
                </a:extLst>
              </p:cNvPr>
              <p:cNvSpPr txBox="1">
                <a:spLocks noRot="1" noChangeAspect="1" noMove="1" noResize="1" noEditPoints="1" noAdjustHandles="1" noChangeArrowheads="1" noChangeShapeType="1" noTextEdit="1"/>
              </p:cNvSpPr>
              <p:nvPr/>
            </p:nvSpPr>
            <p:spPr>
              <a:xfrm>
                <a:off x="475271" y="953578"/>
                <a:ext cx="4051905" cy="830997"/>
              </a:xfrm>
              <a:prstGeom prst="rect">
                <a:avLst/>
              </a:prstGeom>
              <a:blipFill>
                <a:blip r:embed="rId4"/>
                <a:stretch>
                  <a:fillRect l="-2500" t="-7463" b="-14925"/>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E958C6B4-897E-C347-8CAD-D11A3B1A9F2E}"/>
              </a:ext>
            </a:extLst>
          </p:cNvPr>
          <p:cNvCxnSpPr>
            <a:cxnSpLocks/>
          </p:cNvCxnSpPr>
          <p:nvPr/>
        </p:nvCxnSpPr>
        <p:spPr>
          <a:xfrm flipV="1">
            <a:off x="4572000" y="889362"/>
            <a:ext cx="0" cy="3612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C59B68E-EC19-0C42-8D64-0516AC96CDE9}"/>
              </a:ext>
            </a:extLst>
          </p:cNvPr>
          <p:cNvSpPr txBox="1"/>
          <p:nvPr/>
        </p:nvSpPr>
        <p:spPr>
          <a:xfrm>
            <a:off x="4617916" y="953578"/>
            <a:ext cx="513302" cy="276999"/>
          </a:xfrm>
          <a:prstGeom prst="rect">
            <a:avLst/>
          </a:prstGeom>
          <a:noFill/>
        </p:spPr>
        <p:txBody>
          <a:bodyPr wrap="square" lIns="36000" tIns="0" rIns="0" bIns="0" rtlCol="0">
            <a:spAutoFit/>
          </a:bodyPr>
          <a:lstStyle/>
          <a:p>
            <a:r>
              <a:rPr lang="en-GB" sz="1800" b="1" dirty="0"/>
              <a:t>Q3</a:t>
            </a:r>
          </a:p>
        </p:txBody>
      </p:sp>
      <p:sp>
        <p:nvSpPr>
          <p:cNvPr id="14" name="Rectangle 13">
            <a:extLst>
              <a:ext uri="{FF2B5EF4-FFF2-40B4-BE49-F238E27FC236}">
                <a16:creationId xmlns:a16="http://schemas.microsoft.com/office/drawing/2014/main" id="{0BB4AC7E-89D2-0B47-8B00-E3C205C996C4}"/>
              </a:ext>
            </a:extLst>
          </p:cNvPr>
          <p:cNvSpPr/>
          <p:nvPr/>
        </p:nvSpPr>
        <p:spPr>
          <a:xfrm rot="16200000">
            <a:off x="-96068" y="1471029"/>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16" name="Rectangle 15">
            <a:extLst>
              <a:ext uri="{FF2B5EF4-FFF2-40B4-BE49-F238E27FC236}">
                <a16:creationId xmlns:a16="http://schemas.microsoft.com/office/drawing/2014/main" id="{827DF7C0-66B3-C44D-84F6-8FEEA928B278}"/>
              </a:ext>
            </a:extLst>
          </p:cNvPr>
          <p:cNvSpPr/>
          <p:nvPr/>
        </p:nvSpPr>
        <p:spPr>
          <a:xfrm rot="16200000">
            <a:off x="4448649" y="1471029"/>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32C7569-A076-C74B-B318-15B76D50E606}"/>
                  </a:ext>
                </a:extLst>
              </p:cNvPr>
              <p:cNvSpPr txBox="1"/>
              <p:nvPr/>
            </p:nvSpPr>
            <p:spPr>
              <a:xfrm>
                <a:off x="5002307" y="953578"/>
                <a:ext cx="3798794" cy="830997"/>
              </a:xfrm>
              <a:prstGeom prst="rect">
                <a:avLst/>
              </a:prstGeom>
              <a:noFill/>
            </p:spPr>
            <p:txBody>
              <a:bodyPr wrap="square" lIns="36000" tIns="0" rIns="0" bIns="0" rtlCol="0">
                <a:spAutoFit/>
              </a:bodyPr>
              <a:lstStyle/>
              <a:p>
                <a:pPr>
                  <a:defRPr/>
                </a:pPr>
                <a:r>
                  <a:rPr lang="en-GB" altLang="en-US" sz="1800" dirty="0"/>
                  <a:t>The following pyramid has a base area of 33cm</a:t>
                </a:r>
                <a:r>
                  <a:rPr lang="en-GB" altLang="en-US" sz="1800" baseline="30000" dirty="0"/>
                  <a:t>2</a:t>
                </a:r>
                <a:r>
                  <a:rPr lang="en-GB" altLang="en-US" sz="1800" dirty="0"/>
                  <a:t>. Given that the volume of the pyramid is 132cm</a:t>
                </a:r>
                <a:r>
                  <a:rPr lang="en-GB" altLang="en-US" sz="1800" baseline="30000" dirty="0"/>
                  <a:t>3</a:t>
                </a:r>
                <a:r>
                  <a:rPr lang="en-GB" altLang="en-US" sz="1800" dirty="0"/>
                  <a:t>, find its height, </a:t>
                </a:r>
                <a14:m>
                  <m:oMath xmlns:m="http://schemas.openxmlformats.org/officeDocument/2006/math">
                    <m:r>
                      <a:rPr lang="en-GB" altLang="en-US" sz="1800" i="1">
                        <a:latin typeface="Cambria Math" panose="02040503050406030204" pitchFamily="18" charset="0"/>
                      </a:rPr>
                      <m:t>h</m:t>
                    </m:r>
                  </m:oMath>
                </a14:m>
                <a:r>
                  <a:rPr lang="en-GB" altLang="en-US" sz="1800" dirty="0"/>
                  <a:t> cm.</a:t>
                </a:r>
              </a:p>
            </p:txBody>
          </p:sp>
        </mc:Choice>
        <mc:Fallback xmlns="">
          <p:sp>
            <p:nvSpPr>
              <p:cNvPr id="42" name="TextBox 41">
                <a:extLst>
                  <a:ext uri="{FF2B5EF4-FFF2-40B4-BE49-F238E27FC236}">
                    <a16:creationId xmlns:a16="http://schemas.microsoft.com/office/drawing/2014/main" id="{232C7569-A076-C74B-B318-15B76D50E606}"/>
                  </a:ext>
                </a:extLst>
              </p:cNvPr>
              <p:cNvSpPr txBox="1">
                <a:spLocks noRot="1" noChangeAspect="1" noMove="1" noResize="1" noEditPoints="1" noAdjustHandles="1" noChangeArrowheads="1" noChangeShapeType="1" noTextEdit="1"/>
              </p:cNvSpPr>
              <p:nvPr/>
            </p:nvSpPr>
            <p:spPr>
              <a:xfrm>
                <a:off x="5002307" y="953578"/>
                <a:ext cx="3798794" cy="830997"/>
              </a:xfrm>
              <a:prstGeom prst="rect">
                <a:avLst/>
              </a:prstGeom>
              <a:blipFill>
                <a:blip r:embed="rId5"/>
                <a:stretch>
                  <a:fillRect l="-2667" t="-7463" r="-2667" b="-14925"/>
                </a:stretch>
              </a:blipFill>
            </p:spPr>
            <p:txBody>
              <a:bodyPr/>
              <a:lstStyle/>
              <a:p>
                <a:r>
                  <a:rPr lang="en-GB">
                    <a:noFill/>
                  </a:rPr>
                  <a:t> </a:t>
                </a:r>
              </a:p>
            </p:txBody>
          </p:sp>
        </mc:Fallback>
      </mc:AlternateContent>
      <p:grpSp>
        <p:nvGrpSpPr>
          <p:cNvPr id="2" name="Group 1">
            <a:extLst>
              <a:ext uri="{FF2B5EF4-FFF2-40B4-BE49-F238E27FC236}">
                <a16:creationId xmlns:a16="http://schemas.microsoft.com/office/drawing/2014/main" id="{A4030ECC-A61B-A34A-996D-1542801E18DE}"/>
              </a:ext>
            </a:extLst>
          </p:cNvPr>
          <p:cNvGrpSpPr/>
          <p:nvPr/>
        </p:nvGrpSpPr>
        <p:grpSpPr>
          <a:xfrm>
            <a:off x="1446949" y="1838375"/>
            <a:ext cx="2357352" cy="1810597"/>
            <a:chOff x="2168733" y="1838375"/>
            <a:chExt cx="2357352" cy="1810597"/>
          </a:xfrm>
        </p:grpSpPr>
        <p:grpSp>
          <p:nvGrpSpPr>
            <p:cNvPr id="12" name="Group 11">
              <a:extLst>
                <a:ext uri="{FF2B5EF4-FFF2-40B4-BE49-F238E27FC236}">
                  <a16:creationId xmlns:a16="http://schemas.microsoft.com/office/drawing/2014/main" id="{F8797EFF-B422-BD4A-8D14-47B2A1C33C53}"/>
                </a:ext>
              </a:extLst>
            </p:cNvPr>
            <p:cNvGrpSpPr/>
            <p:nvPr/>
          </p:nvGrpSpPr>
          <p:grpSpPr>
            <a:xfrm>
              <a:off x="2332849" y="1838375"/>
              <a:ext cx="2193236" cy="1810597"/>
              <a:chOff x="1515252" y="1613421"/>
              <a:chExt cx="2412560" cy="1991657"/>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65E5F5A-1791-C14B-BC74-3A6FD499A306}"/>
                      </a:ext>
                    </a:extLst>
                  </p:cNvPr>
                  <p:cNvSpPr txBox="1"/>
                  <p:nvPr/>
                </p:nvSpPr>
                <p:spPr>
                  <a:xfrm>
                    <a:off x="3420503" y="2404151"/>
                    <a:ext cx="507309" cy="246221"/>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i="1" dirty="0" smtClean="0">
                            <a:latin typeface="Cambria Math" panose="02040503050406030204" pitchFamily="18" charset="0"/>
                          </a:rPr>
                          <m:t>h</m:t>
                        </m:r>
                      </m:oMath>
                    </a14:m>
                    <a:r>
                      <a:rPr lang="en-GB" altLang="en-US" sz="1600" dirty="0" err="1"/>
                      <a:t>m</a:t>
                    </a:r>
                    <a:endParaRPr lang="en-GB" altLang="en-US" sz="1600" baseline="30000" dirty="0"/>
                  </a:p>
                </p:txBody>
              </p:sp>
            </mc:Choice>
            <mc:Fallback xmlns="">
              <p:sp>
                <p:nvSpPr>
                  <p:cNvPr id="18" name="TextBox 17">
                    <a:extLst>
                      <a:ext uri="{FF2B5EF4-FFF2-40B4-BE49-F238E27FC236}">
                        <a16:creationId xmlns:a16="http://schemas.microsoft.com/office/drawing/2014/main" id="{B65E5F5A-1791-C14B-BC74-3A6FD499A306}"/>
                      </a:ext>
                    </a:extLst>
                  </p:cNvPr>
                  <p:cNvSpPr txBox="1">
                    <a:spLocks noRot="1" noChangeAspect="1" noMove="1" noResize="1" noEditPoints="1" noAdjustHandles="1" noChangeArrowheads="1" noChangeShapeType="1" noTextEdit="1"/>
                  </p:cNvSpPr>
                  <p:nvPr/>
                </p:nvSpPr>
                <p:spPr>
                  <a:xfrm>
                    <a:off x="3420503" y="2404151"/>
                    <a:ext cx="507309" cy="246221"/>
                  </a:xfrm>
                  <a:prstGeom prst="rect">
                    <a:avLst/>
                  </a:prstGeom>
                  <a:blipFill>
                    <a:blip r:embed="rId6"/>
                    <a:stretch>
                      <a:fillRect l="-13158" t="-26316" b="-52632"/>
                    </a:stretch>
                  </a:blipFill>
                </p:spPr>
                <p:txBody>
                  <a:bodyPr/>
                  <a:lstStyle/>
                  <a:p>
                    <a:r>
                      <a:rPr lang="en-GB">
                        <a:noFill/>
                      </a:rPr>
                      <a:t> </a:t>
                    </a:r>
                  </a:p>
                </p:txBody>
              </p:sp>
            </mc:Fallback>
          </mc:AlternateContent>
          <p:cxnSp>
            <p:nvCxnSpPr>
              <p:cNvPr id="44" name="Straight Arrow Connector 43">
                <a:extLst>
                  <a:ext uri="{FF2B5EF4-FFF2-40B4-BE49-F238E27FC236}">
                    <a16:creationId xmlns:a16="http://schemas.microsoft.com/office/drawing/2014/main" id="{F5B286D6-2362-3544-913A-8629D56EA99F}"/>
                  </a:ext>
                </a:extLst>
              </p:cNvPr>
              <p:cNvCxnSpPr>
                <a:cxnSpLocks/>
              </p:cNvCxnSpPr>
              <p:nvPr/>
            </p:nvCxnSpPr>
            <p:spPr>
              <a:xfrm>
                <a:off x="3356018" y="1666875"/>
                <a:ext cx="0" cy="165735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56D6F7F-C352-FC49-B9B3-A17FC457C499}"/>
                  </a:ext>
                </a:extLst>
              </p:cNvPr>
              <p:cNvGrpSpPr/>
              <p:nvPr/>
            </p:nvGrpSpPr>
            <p:grpSpPr>
              <a:xfrm>
                <a:off x="1515252" y="1613421"/>
                <a:ext cx="1840564" cy="1991657"/>
                <a:chOff x="1515252" y="1613421"/>
                <a:chExt cx="1840564" cy="1991657"/>
              </a:xfrm>
            </p:grpSpPr>
            <p:pic>
              <p:nvPicPr>
                <p:cNvPr id="15" name="Picture 14">
                  <a:extLst>
                    <a:ext uri="{FF2B5EF4-FFF2-40B4-BE49-F238E27FC236}">
                      <a16:creationId xmlns:a16="http://schemas.microsoft.com/office/drawing/2014/main" id="{F1F47118-E281-5B47-A226-C2FD5C075B9F}"/>
                    </a:ext>
                  </a:extLst>
                </p:cNvPr>
                <p:cNvPicPr>
                  <a:picLocks noChangeAspect="1"/>
                </p:cNvPicPr>
                <p:nvPr/>
              </p:nvPicPr>
              <p:blipFill>
                <a:blip r:embed="rId7"/>
                <a:stretch>
                  <a:fillRect/>
                </a:stretch>
              </p:blipFill>
              <p:spPr>
                <a:xfrm>
                  <a:off x="1515252" y="1613421"/>
                  <a:ext cx="1840564" cy="1991657"/>
                </a:xfrm>
                <a:prstGeom prst="rect">
                  <a:avLst/>
                </a:prstGeom>
              </p:spPr>
            </p:pic>
            <p:sp>
              <p:nvSpPr>
                <p:cNvPr id="55" name="TextBox 54">
                  <a:extLst>
                    <a:ext uri="{FF2B5EF4-FFF2-40B4-BE49-F238E27FC236}">
                      <a16:creationId xmlns:a16="http://schemas.microsoft.com/office/drawing/2014/main" id="{F38D46A8-71EE-E84B-9065-3E2DAD75CCB9}"/>
                    </a:ext>
                  </a:extLst>
                </p:cNvPr>
                <p:cNvSpPr txBox="1"/>
                <p:nvPr/>
              </p:nvSpPr>
              <p:spPr>
                <a:xfrm>
                  <a:off x="2152910" y="3112054"/>
                  <a:ext cx="565248" cy="246221"/>
                </a:xfrm>
                <a:prstGeom prst="rect">
                  <a:avLst/>
                </a:prstGeom>
                <a:noFill/>
              </p:spPr>
              <p:txBody>
                <a:bodyPr wrap="square" lIns="0" tIns="0" rIns="0" bIns="0" rtlCol="0" anchor="ctr" anchorCtr="0">
                  <a:spAutoFit/>
                </a:bodyPr>
                <a:lstStyle/>
                <a:p>
                  <a:pPr algn="ctr">
                    <a:defRPr/>
                  </a:pPr>
                  <a:r>
                    <a:rPr lang="en-GB" altLang="en-US" sz="1600" b="1" dirty="0"/>
                    <a:t>Area</a:t>
                  </a:r>
                </a:p>
              </p:txBody>
            </p:sp>
            <p:sp>
              <p:nvSpPr>
                <p:cNvPr id="57" name="TextBox 56">
                  <a:extLst>
                    <a:ext uri="{FF2B5EF4-FFF2-40B4-BE49-F238E27FC236}">
                      <a16:creationId xmlns:a16="http://schemas.microsoft.com/office/drawing/2014/main" id="{8EA27A84-CDC5-AF43-95DA-4362C69D5CDA}"/>
                    </a:ext>
                  </a:extLst>
                </p:cNvPr>
                <p:cNvSpPr txBox="1"/>
                <p:nvPr/>
              </p:nvSpPr>
              <p:spPr>
                <a:xfrm>
                  <a:off x="2152910" y="3308245"/>
                  <a:ext cx="565248" cy="246221"/>
                </a:xfrm>
                <a:prstGeom prst="rect">
                  <a:avLst/>
                </a:prstGeom>
                <a:noFill/>
              </p:spPr>
              <p:txBody>
                <a:bodyPr wrap="square" lIns="0" tIns="0" rIns="0" bIns="0" rtlCol="0" anchor="ctr" anchorCtr="0">
                  <a:spAutoFit/>
                </a:bodyPr>
                <a:lstStyle/>
                <a:p>
                  <a:pPr algn="ctr">
                    <a:defRPr/>
                  </a:pPr>
                  <a:r>
                    <a:rPr lang="en-GB" altLang="en-US" sz="1600" dirty="0"/>
                    <a:t>24m</a:t>
                  </a:r>
                  <a:r>
                    <a:rPr lang="en-GB" altLang="en-US" sz="1600" baseline="30000" dirty="0"/>
                    <a:t>2</a:t>
                  </a:r>
                </a:p>
              </p:txBody>
            </p:sp>
          </p:grpSp>
        </p:grpSp>
        <p:sp>
          <p:nvSpPr>
            <p:cNvPr id="69" name="TextBox 68">
              <a:extLst>
                <a:ext uri="{FF2B5EF4-FFF2-40B4-BE49-F238E27FC236}">
                  <a16:creationId xmlns:a16="http://schemas.microsoft.com/office/drawing/2014/main" id="{FECD3A98-7A4B-5B4D-B62F-6C62E13CE565}"/>
                </a:ext>
              </a:extLst>
            </p:cNvPr>
            <p:cNvSpPr txBox="1"/>
            <p:nvPr/>
          </p:nvSpPr>
          <p:spPr>
            <a:xfrm>
              <a:off x="2168733" y="2131165"/>
              <a:ext cx="736541" cy="223837"/>
            </a:xfrm>
            <a:prstGeom prst="rect">
              <a:avLst/>
            </a:prstGeom>
            <a:noFill/>
          </p:spPr>
          <p:txBody>
            <a:bodyPr wrap="square" lIns="0" tIns="0" rIns="0" bIns="0" rtlCol="0" anchor="ctr" anchorCtr="0">
              <a:spAutoFit/>
            </a:bodyPr>
            <a:lstStyle/>
            <a:p>
              <a:pPr algn="ctr">
                <a:defRPr/>
              </a:pPr>
              <a:r>
                <a:rPr lang="en-GB" altLang="en-US" sz="1600" b="1" dirty="0"/>
                <a:t>Volume</a:t>
              </a:r>
            </a:p>
          </p:txBody>
        </p:sp>
        <p:sp>
          <p:nvSpPr>
            <p:cNvPr id="70" name="TextBox 69">
              <a:extLst>
                <a:ext uri="{FF2B5EF4-FFF2-40B4-BE49-F238E27FC236}">
                  <a16:creationId xmlns:a16="http://schemas.microsoft.com/office/drawing/2014/main" id="{4B6FFBF5-3877-B641-8BE4-6576574F571B}"/>
                </a:ext>
              </a:extLst>
            </p:cNvPr>
            <p:cNvSpPr txBox="1"/>
            <p:nvPr/>
          </p:nvSpPr>
          <p:spPr>
            <a:xfrm>
              <a:off x="2168733" y="2347913"/>
              <a:ext cx="736541" cy="223837"/>
            </a:xfrm>
            <a:prstGeom prst="rect">
              <a:avLst/>
            </a:prstGeom>
            <a:noFill/>
          </p:spPr>
          <p:txBody>
            <a:bodyPr wrap="square" lIns="0" tIns="0" rIns="0" bIns="0" rtlCol="0" anchor="ctr" anchorCtr="0">
              <a:spAutoFit/>
            </a:bodyPr>
            <a:lstStyle/>
            <a:p>
              <a:pPr algn="ctr">
                <a:defRPr/>
              </a:pPr>
              <a:r>
                <a:rPr lang="en-GB" altLang="en-US" sz="1600" dirty="0"/>
                <a:t>112m</a:t>
              </a:r>
              <a:r>
                <a:rPr lang="en-GB" altLang="en-US" sz="1600" baseline="30000" dirty="0"/>
                <a:t>3</a:t>
              </a:r>
            </a:p>
          </p:txBody>
        </p:sp>
      </p:grpSp>
      <p:grpSp>
        <p:nvGrpSpPr>
          <p:cNvPr id="29" name="Group 28">
            <a:extLst>
              <a:ext uri="{FF2B5EF4-FFF2-40B4-BE49-F238E27FC236}">
                <a16:creationId xmlns:a16="http://schemas.microsoft.com/office/drawing/2014/main" id="{0D9EC48B-713A-D646-BEAD-7BF7F9280369}"/>
              </a:ext>
            </a:extLst>
          </p:cNvPr>
          <p:cNvGrpSpPr/>
          <p:nvPr/>
        </p:nvGrpSpPr>
        <p:grpSpPr>
          <a:xfrm>
            <a:off x="356413" y="2748458"/>
            <a:ext cx="1951989" cy="246221"/>
            <a:chOff x="5240373" y="3632465"/>
            <a:chExt cx="1105038" cy="246221"/>
          </a:xfrm>
        </p:grpSpPr>
        <p:sp>
          <p:nvSpPr>
            <p:cNvPr id="30" name="Rectangle 29">
              <a:extLst>
                <a:ext uri="{FF2B5EF4-FFF2-40B4-BE49-F238E27FC236}">
                  <a16:creationId xmlns:a16="http://schemas.microsoft.com/office/drawing/2014/main" id="{1D96B9F9-AFBF-3A4E-AC3A-45BCBDE5184A}"/>
                </a:ext>
              </a:extLst>
            </p:cNvPr>
            <p:cNvSpPr/>
            <p:nvPr/>
          </p:nvSpPr>
          <p:spPr>
            <a:xfrm>
              <a:off x="5942970" y="3650163"/>
              <a:ext cx="143939" cy="210412"/>
            </a:xfrm>
            <a:prstGeom prst="rect">
              <a:avLst/>
            </a:prstGeom>
            <a:solidFill>
              <a:srgbClr val="7A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3027E99-3292-0249-82F1-D8B176F737EB}"/>
                    </a:ext>
                  </a:extLst>
                </p:cNvPr>
                <p:cNvSpPr txBox="1"/>
                <p:nvPr/>
              </p:nvSpPr>
              <p:spPr>
                <a:xfrm>
                  <a:off x="5240373" y="3632465"/>
                  <a:ext cx="1105038" cy="246221"/>
                </a:xfrm>
                <a:prstGeom prst="rect">
                  <a:avLst/>
                </a:prstGeom>
                <a:noFill/>
              </p:spPr>
              <p:txBody>
                <a:bodyPr wrap="square" lIns="0" tIns="0" rIns="0" bIns="0" rtlCol="0" anchor="ctr" anchorCtr="0">
                  <a:spAutoFit/>
                </a:bodyPr>
                <a:lstStyle/>
                <a:p>
                  <a:pPr>
                    <a:defRPr/>
                  </a:pPr>
                  <a:r>
                    <a:rPr lang="en-GB" altLang="en-US" sz="1600" b="1" dirty="0"/>
                    <a:t>Volume</a:t>
                  </a:r>
                  <a:r>
                    <a:rPr lang="en-GB" altLang="en-US" sz="1600" dirty="0"/>
                    <a:t> </a:t>
                  </a:r>
                  <a14:m>
                    <m:oMath xmlns:m="http://schemas.openxmlformats.org/officeDocument/2006/math">
                      <m:r>
                        <a:rPr lang="en-GB" altLang="en-US" sz="1600" b="0" i="1" smtClean="0">
                          <a:latin typeface="Cambria Math" panose="02040503050406030204" pitchFamily="18" charset="0"/>
                        </a:rPr>
                        <m:t>=</m:t>
                      </m:r>
                    </m:oMath>
                  </a14:m>
                  <a:r>
                    <a:rPr lang="en-GB" altLang="en-US" sz="1600" b="1" dirty="0"/>
                    <a:t> </a:t>
                  </a:r>
                  <a:r>
                    <a:rPr lang="en-GB" sz="1600" dirty="0"/>
                    <a:t>⅓</a:t>
                  </a:r>
                  <a:r>
                    <a:rPr lang="en-GB" sz="1600" b="1" dirty="0"/>
                    <a:t> </a:t>
                  </a:r>
                  <a14:m>
                    <m:oMath xmlns:m="http://schemas.openxmlformats.org/officeDocument/2006/math">
                      <m:r>
                        <a:rPr lang="en-GB" sz="1600" b="1" i="1" smtClean="0">
                          <a:latin typeface="Cambria Math" panose="02040503050406030204" pitchFamily="18" charset="0"/>
                        </a:rPr>
                        <m:t>×</m:t>
                      </m:r>
                    </m:oMath>
                  </a14:m>
                  <a:r>
                    <a:rPr lang="en-GB" altLang="en-US" sz="1600" dirty="0"/>
                    <a:t> 24 </a:t>
                  </a:r>
                  <a14:m>
                    <m:oMath xmlns:m="http://schemas.openxmlformats.org/officeDocument/2006/math">
                      <m:r>
                        <a:rPr lang="en-GB" altLang="en-US" sz="1600" b="0" i="1" smtClean="0">
                          <a:latin typeface="Cambria Math" panose="02040503050406030204" pitchFamily="18" charset="0"/>
                        </a:rPr>
                        <m:t>×</m:t>
                      </m:r>
                    </m:oMath>
                  </a14:m>
                  <a:r>
                    <a:rPr lang="en-GB" altLang="en-US" sz="1600" dirty="0"/>
                    <a:t> </a:t>
                  </a:r>
                  <a14:m>
                    <m:oMath xmlns:m="http://schemas.openxmlformats.org/officeDocument/2006/math">
                      <m:r>
                        <a:rPr lang="en-GB" altLang="en-US" sz="1600" i="1" dirty="0" smtClean="0">
                          <a:latin typeface="Cambria Math" panose="02040503050406030204" pitchFamily="18" charset="0"/>
                        </a:rPr>
                        <m:t>h</m:t>
                      </m:r>
                    </m:oMath>
                  </a14:m>
                  <a:r>
                    <a:rPr lang="en-GB" altLang="en-US" sz="1600" dirty="0"/>
                    <a:t> </a:t>
                  </a:r>
                </a:p>
              </p:txBody>
            </p:sp>
          </mc:Choice>
          <mc:Fallback xmlns="">
            <p:sp>
              <p:nvSpPr>
                <p:cNvPr id="31" name="TextBox 30">
                  <a:extLst>
                    <a:ext uri="{FF2B5EF4-FFF2-40B4-BE49-F238E27FC236}">
                      <a16:creationId xmlns:a16="http://schemas.microsoft.com/office/drawing/2014/main" id="{F3027E99-3292-0249-82F1-D8B176F737EB}"/>
                    </a:ext>
                  </a:extLst>
                </p:cNvPr>
                <p:cNvSpPr txBox="1">
                  <a:spLocks noRot="1" noChangeAspect="1" noMove="1" noResize="1" noEditPoints="1" noAdjustHandles="1" noChangeArrowheads="1" noChangeShapeType="1" noTextEdit="1"/>
                </p:cNvSpPr>
                <p:nvPr/>
              </p:nvSpPr>
              <p:spPr>
                <a:xfrm>
                  <a:off x="5240373" y="3632465"/>
                  <a:ext cx="1105038" cy="246221"/>
                </a:xfrm>
                <a:prstGeom prst="rect">
                  <a:avLst/>
                </a:prstGeom>
                <a:blipFill>
                  <a:blip r:embed="rId8"/>
                  <a:stretch>
                    <a:fillRect l="-5806" t="-25000" b="-450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BD7C19B-6AF8-2347-8283-A5E1A12A3CEB}"/>
                  </a:ext>
                </a:extLst>
              </p:cNvPr>
              <p:cNvSpPr txBox="1"/>
              <p:nvPr/>
            </p:nvSpPr>
            <p:spPr>
              <a:xfrm>
                <a:off x="619340" y="3029261"/>
                <a:ext cx="919550" cy="246221"/>
              </a:xfrm>
              <a:prstGeom prst="rect">
                <a:avLst/>
              </a:prstGeom>
              <a:noFill/>
            </p:spPr>
            <p:txBody>
              <a:bodyPr wrap="square" lIns="0" tIns="0" rIns="0" bIns="0" rtlCol="0" anchor="ctr" anchorCtr="0">
                <a:spAutoFit/>
              </a:bodyPr>
              <a:lstStyle/>
              <a:p>
                <a:pPr algn="ctr">
                  <a:defRPr/>
                </a:pPr>
                <a:r>
                  <a:rPr lang="en-GB" altLang="en-US" sz="1600" b="1" dirty="0"/>
                  <a:t>112</a:t>
                </a:r>
                <a:r>
                  <a:rPr lang="en-GB" altLang="en-US" sz="1600" b="0" dirty="0"/>
                  <a:t> </a:t>
                </a:r>
                <a14:m>
                  <m:oMath xmlns:m="http://schemas.openxmlformats.org/officeDocument/2006/math">
                    <m:r>
                      <a:rPr lang="en-GB" altLang="en-US" sz="1600" b="0" i="1" smtClean="0">
                        <a:latin typeface="Cambria Math" panose="02040503050406030204" pitchFamily="18" charset="0"/>
                      </a:rPr>
                      <m:t>=</m:t>
                    </m:r>
                  </m:oMath>
                </a14:m>
                <a:r>
                  <a:rPr lang="en-GB" altLang="en-US" sz="1600" b="1" dirty="0"/>
                  <a:t> </a:t>
                </a:r>
                <a:r>
                  <a:rPr lang="en-GB" sz="1600" dirty="0"/>
                  <a:t>8</a:t>
                </a:r>
                <a14:m>
                  <m:oMath xmlns:m="http://schemas.openxmlformats.org/officeDocument/2006/math">
                    <m:r>
                      <a:rPr lang="en-GB" altLang="en-US" sz="1600" i="1" dirty="0" smtClean="0">
                        <a:latin typeface="Cambria Math" panose="02040503050406030204" pitchFamily="18" charset="0"/>
                      </a:rPr>
                      <m:t>h</m:t>
                    </m:r>
                  </m:oMath>
                </a14:m>
                <a:r>
                  <a:rPr lang="en-GB" altLang="en-US" sz="1600" dirty="0"/>
                  <a:t> </a:t>
                </a:r>
              </a:p>
            </p:txBody>
          </p:sp>
        </mc:Choice>
        <mc:Fallback xmlns="">
          <p:sp>
            <p:nvSpPr>
              <p:cNvPr id="35" name="TextBox 34">
                <a:extLst>
                  <a:ext uri="{FF2B5EF4-FFF2-40B4-BE49-F238E27FC236}">
                    <a16:creationId xmlns:a16="http://schemas.microsoft.com/office/drawing/2014/main" id="{3BD7C19B-6AF8-2347-8283-A5E1A12A3CEB}"/>
                  </a:ext>
                </a:extLst>
              </p:cNvPr>
              <p:cNvSpPr txBox="1">
                <a:spLocks noRot="1" noChangeAspect="1" noMove="1" noResize="1" noEditPoints="1" noAdjustHandles="1" noChangeArrowheads="1" noChangeShapeType="1" noTextEdit="1"/>
              </p:cNvSpPr>
              <p:nvPr/>
            </p:nvSpPr>
            <p:spPr>
              <a:xfrm>
                <a:off x="619340" y="3029261"/>
                <a:ext cx="919550" cy="246221"/>
              </a:xfrm>
              <a:prstGeom prst="rect">
                <a:avLst/>
              </a:prstGeom>
              <a:blipFill>
                <a:blip r:embed="rId9"/>
                <a:stretch>
                  <a:fillRect l="-5479" t="-25000" b="-45000"/>
                </a:stretch>
              </a:blipFill>
            </p:spPr>
            <p:txBody>
              <a:bodyPr/>
              <a:lstStyle/>
              <a:p>
                <a:r>
                  <a:rPr lang="en-GB">
                    <a:noFill/>
                  </a:rPr>
                  <a:t> </a:t>
                </a:r>
              </a:p>
            </p:txBody>
          </p:sp>
        </mc:Fallback>
      </mc:AlternateContent>
      <p:cxnSp>
        <p:nvCxnSpPr>
          <p:cNvPr id="37" name="Straight Connector 36">
            <a:extLst>
              <a:ext uri="{FF2B5EF4-FFF2-40B4-BE49-F238E27FC236}">
                <a16:creationId xmlns:a16="http://schemas.microsoft.com/office/drawing/2014/main" id="{CE2DA10D-251F-8048-B1B4-B31A3434B7FA}"/>
              </a:ext>
            </a:extLst>
          </p:cNvPr>
          <p:cNvCxnSpPr>
            <a:cxnSpLocks/>
          </p:cNvCxnSpPr>
          <p:nvPr/>
        </p:nvCxnSpPr>
        <p:spPr>
          <a:xfrm>
            <a:off x="1119110" y="3018864"/>
            <a:ext cx="0" cy="708581"/>
          </a:xfrm>
          <a:prstGeom prst="line">
            <a:avLst/>
          </a:prstGeom>
          <a:ln w="127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4DB003F-F7FF-5743-A811-C0832BBB1524}"/>
                  </a:ext>
                </a:extLst>
              </p:cNvPr>
              <p:cNvSpPr txBox="1"/>
              <p:nvPr/>
            </p:nvSpPr>
            <p:spPr>
              <a:xfrm>
                <a:off x="1232554" y="3236184"/>
                <a:ext cx="428790" cy="246221"/>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b="0" i="1" smtClean="0">
                        <a:solidFill>
                          <a:schemeClr val="accent6">
                            <a:lumMod val="50000"/>
                          </a:schemeClr>
                        </a:solidFill>
                        <a:latin typeface="Cambria Math" panose="02040503050406030204" pitchFamily="18" charset="0"/>
                      </a:rPr>
                      <m:t>÷</m:t>
                    </m:r>
                  </m:oMath>
                </a14:m>
                <a:r>
                  <a:rPr lang="en-GB" altLang="en-US" sz="1600" dirty="0">
                    <a:solidFill>
                      <a:schemeClr val="accent6">
                        <a:lumMod val="50000"/>
                      </a:schemeClr>
                    </a:solidFill>
                  </a:rPr>
                  <a:t> 8</a:t>
                </a:r>
              </a:p>
            </p:txBody>
          </p:sp>
        </mc:Choice>
        <mc:Fallback xmlns="">
          <p:sp>
            <p:nvSpPr>
              <p:cNvPr id="40" name="TextBox 39">
                <a:extLst>
                  <a:ext uri="{FF2B5EF4-FFF2-40B4-BE49-F238E27FC236}">
                    <a16:creationId xmlns:a16="http://schemas.microsoft.com/office/drawing/2014/main" id="{24DB003F-F7FF-5743-A811-C0832BBB1524}"/>
                  </a:ext>
                </a:extLst>
              </p:cNvPr>
              <p:cNvSpPr txBox="1">
                <a:spLocks noRot="1" noChangeAspect="1" noMove="1" noResize="1" noEditPoints="1" noAdjustHandles="1" noChangeArrowheads="1" noChangeShapeType="1" noTextEdit="1"/>
              </p:cNvSpPr>
              <p:nvPr/>
            </p:nvSpPr>
            <p:spPr>
              <a:xfrm>
                <a:off x="1232554" y="3236184"/>
                <a:ext cx="428790" cy="246221"/>
              </a:xfrm>
              <a:prstGeom prst="rect">
                <a:avLst/>
              </a:prstGeom>
              <a:blipFill>
                <a:blip r:embed="rId10"/>
                <a:stretch>
                  <a:fillRect l="-11429" t="-20000"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3449B63-8C44-0F4C-BC8E-32F16DFCA41B}"/>
                  </a:ext>
                </a:extLst>
              </p:cNvPr>
              <p:cNvSpPr txBox="1"/>
              <p:nvPr/>
            </p:nvSpPr>
            <p:spPr>
              <a:xfrm>
                <a:off x="566957" y="3236184"/>
                <a:ext cx="428790" cy="246221"/>
              </a:xfrm>
              <a:prstGeom prst="rect">
                <a:avLst/>
              </a:prstGeom>
              <a:noFill/>
            </p:spPr>
            <p:txBody>
              <a:bodyPr wrap="square" lIns="0" tIns="0" rIns="0" bIns="0" rtlCol="0" anchor="ctr" anchorCtr="0">
                <a:spAutoFit/>
              </a:bodyPr>
              <a:lstStyle/>
              <a:p>
                <a:pPr algn="r">
                  <a:defRPr/>
                </a:pPr>
                <a14:m>
                  <m:oMath xmlns:m="http://schemas.openxmlformats.org/officeDocument/2006/math">
                    <m:r>
                      <a:rPr lang="en-GB" altLang="en-US" sz="1600" b="0" i="1" smtClean="0">
                        <a:solidFill>
                          <a:schemeClr val="accent6">
                            <a:lumMod val="50000"/>
                          </a:schemeClr>
                        </a:solidFill>
                        <a:latin typeface="Cambria Math" panose="02040503050406030204" pitchFamily="18" charset="0"/>
                      </a:rPr>
                      <m:t>÷</m:t>
                    </m:r>
                  </m:oMath>
                </a14:m>
                <a:r>
                  <a:rPr lang="en-GB" altLang="en-US" sz="1600" dirty="0">
                    <a:solidFill>
                      <a:schemeClr val="accent6">
                        <a:lumMod val="50000"/>
                      </a:schemeClr>
                    </a:solidFill>
                  </a:rPr>
                  <a:t> 8</a:t>
                </a:r>
              </a:p>
            </p:txBody>
          </p:sp>
        </mc:Choice>
        <mc:Fallback xmlns="">
          <p:sp>
            <p:nvSpPr>
              <p:cNvPr id="43" name="TextBox 42">
                <a:extLst>
                  <a:ext uri="{FF2B5EF4-FFF2-40B4-BE49-F238E27FC236}">
                    <a16:creationId xmlns:a16="http://schemas.microsoft.com/office/drawing/2014/main" id="{C3449B63-8C44-0F4C-BC8E-32F16DFCA41B}"/>
                  </a:ext>
                </a:extLst>
              </p:cNvPr>
              <p:cNvSpPr txBox="1">
                <a:spLocks noRot="1" noChangeAspect="1" noMove="1" noResize="1" noEditPoints="1" noAdjustHandles="1" noChangeArrowheads="1" noChangeShapeType="1" noTextEdit="1"/>
              </p:cNvSpPr>
              <p:nvPr/>
            </p:nvSpPr>
            <p:spPr>
              <a:xfrm>
                <a:off x="566957" y="3236184"/>
                <a:ext cx="428790" cy="246221"/>
              </a:xfrm>
              <a:prstGeom prst="rect">
                <a:avLst/>
              </a:prstGeom>
              <a:blipFill>
                <a:blip r:embed="rId11"/>
                <a:stretch>
                  <a:fillRect t="-20000" r="-29412"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66C7944-4133-514C-B158-99E1C1A9D9A0}"/>
                  </a:ext>
                </a:extLst>
              </p:cNvPr>
              <p:cNvSpPr txBox="1"/>
              <p:nvPr/>
            </p:nvSpPr>
            <p:spPr>
              <a:xfrm>
                <a:off x="619340" y="3447047"/>
                <a:ext cx="919550" cy="246221"/>
              </a:xfrm>
              <a:prstGeom prst="rect">
                <a:avLst/>
              </a:prstGeom>
              <a:noFill/>
            </p:spPr>
            <p:txBody>
              <a:bodyPr wrap="square" lIns="0" tIns="0" rIns="0" bIns="0" rtlCol="0" anchor="ctr" anchorCtr="0">
                <a:spAutoFit/>
              </a:bodyPr>
              <a:lstStyle/>
              <a:p>
                <a:pPr algn="ctr">
                  <a:defRPr/>
                </a:pPr>
                <a:r>
                  <a:rPr lang="en-GB" altLang="en-US" sz="1600" b="1" dirty="0"/>
                  <a:t>14</a:t>
                </a:r>
                <a:r>
                  <a:rPr lang="en-GB" altLang="en-US" sz="1600" b="0" dirty="0"/>
                  <a:t> </a:t>
                </a:r>
                <a14:m>
                  <m:oMath xmlns:m="http://schemas.openxmlformats.org/officeDocument/2006/math">
                    <m:r>
                      <a:rPr lang="en-GB" altLang="en-US" sz="1600" b="0" i="1" smtClean="0">
                        <a:latin typeface="Cambria Math" panose="02040503050406030204" pitchFamily="18" charset="0"/>
                      </a:rPr>
                      <m:t>=</m:t>
                    </m:r>
                  </m:oMath>
                </a14:m>
                <a:r>
                  <a:rPr lang="en-GB" altLang="en-US" sz="1600" b="1" dirty="0"/>
                  <a:t> </a:t>
                </a:r>
                <a14:m>
                  <m:oMath xmlns:m="http://schemas.openxmlformats.org/officeDocument/2006/math">
                    <m:r>
                      <a:rPr lang="en-GB" altLang="en-US" sz="1600" i="1" dirty="0" smtClean="0">
                        <a:latin typeface="Cambria Math" panose="02040503050406030204" pitchFamily="18" charset="0"/>
                      </a:rPr>
                      <m:t>h</m:t>
                    </m:r>
                  </m:oMath>
                </a14:m>
                <a:r>
                  <a:rPr lang="en-GB" altLang="en-US" sz="1600" dirty="0"/>
                  <a:t> </a:t>
                </a:r>
              </a:p>
            </p:txBody>
          </p:sp>
        </mc:Choice>
        <mc:Fallback xmlns="">
          <p:sp>
            <p:nvSpPr>
              <p:cNvPr id="45" name="TextBox 44">
                <a:extLst>
                  <a:ext uri="{FF2B5EF4-FFF2-40B4-BE49-F238E27FC236}">
                    <a16:creationId xmlns:a16="http://schemas.microsoft.com/office/drawing/2014/main" id="{766C7944-4133-514C-B158-99E1C1A9D9A0}"/>
                  </a:ext>
                </a:extLst>
              </p:cNvPr>
              <p:cNvSpPr txBox="1">
                <a:spLocks noRot="1" noChangeAspect="1" noMove="1" noResize="1" noEditPoints="1" noAdjustHandles="1" noChangeArrowheads="1" noChangeShapeType="1" noTextEdit="1"/>
              </p:cNvSpPr>
              <p:nvPr/>
            </p:nvSpPr>
            <p:spPr>
              <a:xfrm>
                <a:off x="619340" y="3447047"/>
                <a:ext cx="919550" cy="246221"/>
              </a:xfrm>
              <a:prstGeom prst="rect">
                <a:avLst/>
              </a:prstGeom>
              <a:blipFill>
                <a:blip r:embed="rId12"/>
                <a:stretch>
                  <a:fillRect t="-19048" b="-4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6AB7B84F-6E67-9841-88C9-341EA2300A68}"/>
                  </a:ext>
                </a:extLst>
              </p:cNvPr>
              <p:cNvSpPr/>
              <p:nvPr/>
            </p:nvSpPr>
            <p:spPr>
              <a:xfrm>
                <a:off x="4932428" y="3806495"/>
                <a:ext cx="1185397" cy="210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rPr>
                  <a:t>Height </a:t>
                </a:r>
                <a14:m>
                  <m:oMath xmlns:m="http://schemas.openxmlformats.org/officeDocument/2006/math">
                    <m:r>
                      <a:rPr lang="en-GB" sz="1400" b="1" i="1" smtClean="0">
                        <a:solidFill>
                          <a:schemeClr val="tx1"/>
                        </a:solidFill>
                        <a:latin typeface="Cambria Math" panose="02040503050406030204" pitchFamily="18" charset="0"/>
                      </a:rPr>
                      <m:t>=</m:t>
                    </m:r>
                  </m:oMath>
                </a14:m>
                <a:r>
                  <a:rPr lang="en-GB" sz="1400" b="1" dirty="0">
                    <a:solidFill>
                      <a:schemeClr val="tx1"/>
                    </a:solidFill>
                  </a:rPr>
                  <a:t> 12cm</a:t>
                </a:r>
              </a:p>
            </p:txBody>
          </p:sp>
        </mc:Choice>
        <mc:Fallback xmlns="">
          <p:sp>
            <p:nvSpPr>
              <p:cNvPr id="73" name="Rectangle 72">
                <a:extLst>
                  <a:ext uri="{FF2B5EF4-FFF2-40B4-BE49-F238E27FC236}">
                    <a16:creationId xmlns:a16="http://schemas.microsoft.com/office/drawing/2014/main" id="{6AB7B84F-6E67-9841-88C9-341EA2300A68}"/>
                  </a:ext>
                </a:extLst>
              </p:cNvPr>
              <p:cNvSpPr>
                <a:spLocks noRot="1" noChangeAspect="1" noMove="1" noResize="1" noEditPoints="1" noAdjustHandles="1" noChangeArrowheads="1" noChangeShapeType="1" noTextEdit="1"/>
              </p:cNvSpPr>
              <p:nvPr/>
            </p:nvSpPr>
            <p:spPr>
              <a:xfrm>
                <a:off x="4932428" y="3806495"/>
                <a:ext cx="1185397" cy="210412"/>
              </a:xfrm>
              <a:prstGeom prst="rect">
                <a:avLst/>
              </a:prstGeom>
              <a:blipFill>
                <a:blip r:embed="rId13"/>
                <a:stretch>
                  <a:fillRect l="-4211" t="-31250" r="-5263" b="-56250"/>
                </a:stretch>
              </a:blipFill>
              <a:ln>
                <a:noFill/>
              </a:ln>
            </p:spPr>
            <p:txBody>
              <a:bodyPr/>
              <a:lstStyle/>
              <a:p>
                <a:r>
                  <a:rPr lang="en-GB">
                    <a:noFill/>
                  </a:rPr>
                  <a:t> </a:t>
                </a:r>
              </a:p>
            </p:txBody>
          </p:sp>
        </mc:Fallback>
      </mc:AlternateContent>
      <p:grpSp>
        <p:nvGrpSpPr>
          <p:cNvPr id="74" name="Group 73">
            <a:extLst>
              <a:ext uri="{FF2B5EF4-FFF2-40B4-BE49-F238E27FC236}">
                <a16:creationId xmlns:a16="http://schemas.microsoft.com/office/drawing/2014/main" id="{C58E57D7-6F57-5E4B-B2B5-F539904A6BCB}"/>
              </a:ext>
            </a:extLst>
          </p:cNvPr>
          <p:cNvGrpSpPr/>
          <p:nvPr/>
        </p:nvGrpSpPr>
        <p:grpSpPr>
          <a:xfrm>
            <a:off x="5813451" y="1838376"/>
            <a:ext cx="2391398" cy="1810595"/>
            <a:chOff x="2134685" y="1838376"/>
            <a:chExt cx="2391398" cy="1810595"/>
          </a:xfrm>
        </p:grpSpPr>
        <p:grpSp>
          <p:nvGrpSpPr>
            <p:cNvPr id="75" name="Group 74">
              <a:extLst>
                <a:ext uri="{FF2B5EF4-FFF2-40B4-BE49-F238E27FC236}">
                  <a16:creationId xmlns:a16="http://schemas.microsoft.com/office/drawing/2014/main" id="{24E6D4DB-0A4A-8744-96EF-BBF51F924DC9}"/>
                </a:ext>
              </a:extLst>
            </p:cNvPr>
            <p:cNvGrpSpPr/>
            <p:nvPr/>
          </p:nvGrpSpPr>
          <p:grpSpPr>
            <a:xfrm>
              <a:off x="2332847" y="1838376"/>
              <a:ext cx="2193236" cy="1810595"/>
              <a:chOff x="1515251" y="1613422"/>
              <a:chExt cx="2412561" cy="1991655"/>
            </a:xfrm>
          </p:grpSpPr>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018AFF03-4F93-4045-9FCC-88C808AC0471}"/>
                      </a:ext>
                    </a:extLst>
                  </p:cNvPr>
                  <p:cNvSpPr txBox="1"/>
                  <p:nvPr/>
                </p:nvSpPr>
                <p:spPr>
                  <a:xfrm>
                    <a:off x="3420503" y="2391839"/>
                    <a:ext cx="507309" cy="270843"/>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i="1" dirty="0" smtClean="0">
                            <a:latin typeface="Cambria Math" panose="02040503050406030204" pitchFamily="18" charset="0"/>
                          </a:rPr>
                          <m:t>h</m:t>
                        </m:r>
                      </m:oMath>
                    </a14:m>
                    <a:r>
                      <a:rPr lang="en-GB" altLang="en-US" sz="1600" dirty="0"/>
                      <a:t>c</a:t>
                    </a:r>
                    <a:r>
                      <a:rPr lang="en-GB" altLang="en-US" sz="1600" dirty="0" err="1"/>
                      <a:t>m</a:t>
                    </a:r>
                    <a:endParaRPr lang="en-GB" altLang="en-US" sz="1600" baseline="30000" dirty="0"/>
                  </a:p>
                </p:txBody>
              </p:sp>
            </mc:Choice>
            <mc:Fallback xmlns="">
              <p:sp>
                <p:nvSpPr>
                  <p:cNvPr id="78" name="TextBox 77">
                    <a:extLst>
                      <a:ext uri="{FF2B5EF4-FFF2-40B4-BE49-F238E27FC236}">
                        <a16:creationId xmlns:a16="http://schemas.microsoft.com/office/drawing/2014/main" id="{018AFF03-4F93-4045-9FCC-88C808AC0471}"/>
                      </a:ext>
                    </a:extLst>
                  </p:cNvPr>
                  <p:cNvSpPr txBox="1">
                    <a:spLocks noRot="1" noChangeAspect="1" noMove="1" noResize="1" noEditPoints="1" noAdjustHandles="1" noChangeArrowheads="1" noChangeShapeType="1" noTextEdit="1"/>
                  </p:cNvSpPr>
                  <p:nvPr/>
                </p:nvSpPr>
                <p:spPr>
                  <a:xfrm>
                    <a:off x="3420503" y="2391839"/>
                    <a:ext cx="507309" cy="270843"/>
                  </a:xfrm>
                  <a:prstGeom prst="rect">
                    <a:avLst/>
                  </a:prstGeom>
                  <a:blipFill>
                    <a:blip r:embed="rId14"/>
                    <a:stretch>
                      <a:fillRect l="-16216" t="-19048" r="-5405" b="-42857"/>
                    </a:stretch>
                  </a:blipFill>
                </p:spPr>
                <p:txBody>
                  <a:bodyPr/>
                  <a:lstStyle/>
                  <a:p>
                    <a:r>
                      <a:rPr lang="en-GB">
                        <a:noFill/>
                      </a:rPr>
                      <a:t> </a:t>
                    </a:r>
                  </a:p>
                </p:txBody>
              </p:sp>
            </mc:Fallback>
          </mc:AlternateContent>
          <p:cxnSp>
            <p:nvCxnSpPr>
              <p:cNvPr id="79" name="Straight Arrow Connector 78">
                <a:extLst>
                  <a:ext uri="{FF2B5EF4-FFF2-40B4-BE49-F238E27FC236}">
                    <a16:creationId xmlns:a16="http://schemas.microsoft.com/office/drawing/2014/main" id="{3F1309F7-B15E-E549-80D6-FCC5B854779F}"/>
                  </a:ext>
                </a:extLst>
              </p:cNvPr>
              <p:cNvCxnSpPr>
                <a:cxnSpLocks/>
              </p:cNvCxnSpPr>
              <p:nvPr/>
            </p:nvCxnSpPr>
            <p:spPr>
              <a:xfrm>
                <a:off x="3356018" y="1666875"/>
                <a:ext cx="0" cy="165735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7E16F47D-44FC-5B48-8BAC-C0FFF3C30048}"/>
                  </a:ext>
                </a:extLst>
              </p:cNvPr>
              <p:cNvGrpSpPr/>
              <p:nvPr/>
            </p:nvGrpSpPr>
            <p:grpSpPr>
              <a:xfrm>
                <a:off x="1515251" y="1613422"/>
                <a:ext cx="1840565" cy="1991655"/>
                <a:chOff x="1515251" y="1613422"/>
                <a:chExt cx="1840565" cy="1991655"/>
              </a:xfrm>
            </p:grpSpPr>
            <p:pic>
              <p:nvPicPr>
                <p:cNvPr id="81" name="Picture 80">
                  <a:extLst>
                    <a:ext uri="{FF2B5EF4-FFF2-40B4-BE49-F238E27FC236}">
                      <a16:creationId xmlns:a16="http://schemas.microsoft.com/office/drawing/2014/main" id="{69D65169-24F8-CB46-BD7C-658ECD76E785}"/>
                    </a:ext>
                  </a:extLst>
                </p:cNvPr>
                <p:cNvPicPr>
                  <a:picLocks noChangeAspect="1"/>
                </p:cNvPicPr>
                <p:nvPr/>
              </p:nvPicPr>
              <p:blipFill>
                <a:blip r:embed="rId15"/>
                <a:stretch>
                  <a:fillRect/>
                </a:stretch>
              </p:blipFill>
              <p:spPr>
                <a:xfrm>
                  <a:off x="1515251" y="1613422"/>
                  <a:ext cx="1840565" cy="1991655"/>
                </a:xfrm>
                <a:prstGeom prst="rect">
                  <a:avLst/>
                </a:prstGeom>
              </p:spPr>
            </p:pic>
            <p:sp>
              <p:nvSpPr>
                <p:cNvPr id="82" name="TextBox 81">
                  <a:extLst>
                    <a:ext uri="{FF2B5EF4-FFF2-40B4-BE49-F238E27FC236}">
                      <a16:creationId xmlns:a16="http://schemas.microsoft.com/office/drawing/2014/main" id="{6FA6A1BA-2B6C-414C-B5B6-DA32570AA95F}"/>
                    </a:ext>
                  </a:extLst>
                </p:cNvPr>
                <p:cNvSpPr txBox="1"/>
                <p:nvPr/>
              </p:nvSpPr>
              <p:spPr>
                <a:xfrm>
                  <a:off x="2152910" y="3060279"/>
                  <a:ext cx="565249" cy="246221"/>
                </a:xfrm>
                <a:prstGeom prst="rect">
                  <a:avLst/>
                </a:prstGeom>
                <a:noFill/>
              </p:spPr>
              <p:txBody>
                <a:bodyPr wrap="square" lIns="0" tIns="0" rIns="0" bIns="0" rtlCol="0" anchor="ctr" anchorCtr="0">
                  <a:spAutoFit/>
                </a:bodyPr>
                <a:lstStyle/>
                <a:p>
                  <a:pPr algn="ctr">
                    <a:defRPr/>
                  </a:pPr>
                  <a:r>
                    <a:rPr lang="en-GB" altLang="en-US" sz="1600" b="1" dirty="0"/>
                    <a:t>Area</a:t>
                  </a:r>
                </a:p>
              </p:txBody>
            </p:sp>
            <p:sp>
              <p:nvSpPr>
                <p:cNvPr id="83" name="TextBox 82">
                  <a:extLst>
                    <a:ext uri="{FF2B5EF4-FFF2-40B4-BE49-F238E27FC236}">
                      <a16:creationId xmlns:a16="http://schemas.microsoft.com/office/drawing/2014/main" id="{25408DB9-C4D8-3F42-A822-A50C449B22C9}"/>
                    </a:ext>
                  </a:extLst>
                </p:cNvPr>
                <p:cNvSpPr txBox="1"/>
                <p:nvPr/>
              </p:nvSpPr>
              <p:spPr>
                <a:xfrm>
                  <a:off x="2124648" y="3266348"/>
                  <a:ext cx="621773" cy="270843"/>
                </a:xfrm>
                <a:prstGeom prst="rect">
                  <a:avLst/>
                </a:prstGeom>
                <a:noFill/>
              </p:spPr>
              <p:txBody>
                <a:bodyPr wrap="square" lIns="0" tIns="0" rIns="0" bIns="0" rtlCol="0" anchor="ctr" anchorCtr="0">
                  <a:spAutoFit/>
                </a:bodyPr>
                <a:lstStyle/>
                <a:p>
                  <a:pPr algn="ctr">
                    <a:defRPr/>
                  </a:pPr>
                  <a:r>
                    <a:rPr lang="en-GB" altLang="en-US" sz="1600" dirty="0"/>
                    <a:t>33cm</a:t>
                  </a:r>
                  <a:r>
                    <a:rPr lang="en-GB" altLang="en-US" sz="1600" baseline="30000" dirty="0"/>
                    <a:t>2</a:t>
                  </a:r>
                </a:p>
              </p:txBody>
            </p:sp>
          </p:grpSp>
        </p:grpSp>
        <p:sp>
          <p:nvSpPr>
            <p:cNvPr id="76" name="TextBox 75">
              <a:extLst>
                <a:ext uri="{FF2B5EF4-FFF2-40B4-BE49-F238E27FC236}">
                  <a16:creationId xmlns:a16="http://schemas.microsoft.com/office/drawing/2014/main" id="{C1E1E891-70B2-E747-8DE7-5AEB8445BBA6}"/>
                </a:ext>
              </a:extLst>
            </p:cNvPr>
            <p:cNvSpPr txBox="1"/>
            <p:nvPr/>
          </p:nvSpPr>
          <p:spPr>
            <a:xfrm>
              <a:off x="2134685" y="2131165"/>
              <a:ext cx="736541" cy="223837"/>
            </a:xfrm>
            <a:prstGeom prst="rect">
              <a:avLst/>
            </a:prstGeom>
            <a:noFill/>
          </p:spPr>
          <p:txBody>
            <a:bodyPr wrap="square" lIns="0" tIns="0" rIns="0" bIns="0" rtlCol="0" anchor="ctr" anchorCtr="0">
              <a:spAutoFit/>
            </a:bodyPr>
            <a:lstStyle/>
            <a:p>
              <a:pPr algn="ctr">
                <a:defRPr/>
              </a:pPr>
              <a:r>
                <a:rPr lang="en-GB" altLang="en-US" sz="1600" b="1" dirty="0"/>
                <a:t>Volume</a:t>
              </a:r>
            </a:p>
          </p:txBody>
        </p:sp>
        <p:sp>
          <p:nvSpPr>
            <p:cNvPr id="77" name="TextBox 76">
              <a:extLst>
                <a:ext uri="{FF2B5EF4-FFF2-40B4-BE49-F238E27FC236}">
                  <a16:creationId xmlns:a16="http://schemas.microsoft.com/office/drawing/2014/main" id="{D434E9C8-E32F-CF41-A16A-EB6964620D23}"/>
                </a:ext>
              </a:extLst>
            </p:cNvPr>
            <p:cNvSpPr txBox="1"/>
            <p:nvPr/>
          </p:nvSpPr>
          <p:spPr>
            <a:xfrm>
              <a:off x="2134685" y="2336721"/>
              <a:ext cx="736541" cy="246221"/>
            </a:xfrm>
            <a:prstGeom prst="rect">
              <a:avLst/>
            </a:prstGeom>
            <a:noFill/>
          </p:spPr>
          <p:txBody>
            <a:bodyPr wrap="square" lIns="0" tIns="0" rIns="0" bIns="0" rtlCol="0" anchor="ctr" anchorCtr="0">
              <a:spAutoFit/>
            </a:bodyPr>
            <a:lstStyle/>
            <a:p>
              <a:pPr algn="ctr">
                <a:defRPr/>
              </a:pPr>
              <a:r>
                <a:rPr lang="en-GB" altLang="en-US" sz="1600" dirty="0"/>
                <a:t>132cm</a:t>
              </a:r>
              <a:r>
                <a:rPr lang="en-GB" altLang="en-US" sz="1600" baseline="30000" dirty="0"/>
                <a:t>3</a:t>
              </a:r>
            </a:p>
          </p:txBody>
        </p:sp>
      </p:grpSp>
      <p:grpSp>
        <p:nvGrpSpPr>
          <p:cNvPr id="84" name="Group 83">
            <a:extLst>
              <a:ext uri="{FF2B5EF4-FFF2-40B4-BE49-F238E27FC236}">
                <a16:creationId xmlns:a16="http://schemas.microsoft.com/office/drawing/2014/main" id="{31F83452-640B-DD46-B740-7D227CF5E30E}"/>
              </a:ext>
            </a:extLst>
          </p:cNvPr>
          <p:cNvGrpSpPr/>
          <p:nvPr/>
        </p:nvGrpSpPr>
        <p:grpSpPr>
          <a:xfrm>
            <a:off x="4756963" y="2748458"/>
            <a:ext cx="1951989" cy="246221"/>
            <a:chOff x="5240373" y="3632465"/>
            <a:chExt cx="1105038" cy="246221"/>
          </a:xfrm>
        </p:grpSpPr>
        <p:sp>
          <p:nvSpPr>
            <p:cNvPr id="85" name="Rectangle 84">
              <a:extLst>
                <a:ext uri="{FF2B5EF4-FFF2-40B4-BE49-F238E27FC236}">
                  <a16:creationId xmlns:a16="http://schemas.microsoft.com/office/drawing/2014/main" id="{358B5AC6-0A31-3346-9E9F-DD2C1735D965}"/>
                </a:ext>
              </a:extLst>
            </p:cNvPr>
            <p:cNvSpPr/>
            <p:nvPr/>
          </p:nvSpPr>
          <p:spPr>
            <a:xfrm>
              <a:off x="5942970" y="3650163"/>
              <a:ext cx="143939" cy="2104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651A3C4D-4FEC-E841-9BAC-2E86F9ADD62E}"/>
                    </a:ext>
                  </a:extLst>
                </p:cNvPr>
                <p:cNvSpPr txBox="1"/>
                <p:nvPr/>
              </p:nvSpPr>
              <p:spPr>
                <a:xfrm>
                  <a:off x="5240373" y="3632465"/>
                  <a:ext cx="1105038" cy="246221"/>
                </a:xfrm>
                <a:prstGeom prst="rect">
                  <a:avLst/>
                </a:prstGeom>
                <a:noFill/>
              </p:spPr>
              <p:txBody>
                <a:bodyPr wrap="square" lIns="0" tIns="0" rIns="0" bIns="0" rtlCol="0" anchor="ctr" anchorCtr="0">
                  <a:spAutoFit/>
                </a:bodyPr>
                <a:lstStyle/>
                <a:p>
                  <a:pPr>
                    <a:defRPr/>
                  </a:pPr>
                  <a:r>
                    <a:rPr lang="en-GB" altLang="en-US" sz="1600" b="1" dirty="0"/>
                    <a:t>Volume</a:t>
                  </a:r>
                  <a:r>
                    <a:rPr lang="en-GB" altLang="en-US" sz="1600" dirty="0"/>
                    <a:t> </a:t>
                  </a:r>
                  <a14:m>
                    <m:oMath xmlns:m="http://schemas.openxmlformats.org/officeDocument/2006/math">
                      <m:r>
                        <a:rPr lang="en-GB" altLang="en-US" sz="1600" b="0" i="1" smtClean="0">
                          <a:latin typeface="Cambria Math" panose="02040503050406030204" pitchFamily="18" charset="0"/>
                        </a:rPr>
                        <m:t>=</m:t>
                      </m:r>
                    </m:oMath>
                  </a14:m>
                  <a:r>
                    <a:rPr lang="en-GB" altLang="en-US" sz="1600" b="1" dirty="0"/>
                    <a:t> </a:t>
                  </a:r>
                  <a:r>
                    <a:rPr lang="en-GB" sz="1600" dirty="0"/>
                    <a:t>⅓</a:t>
                  </a:r>
                  <a:r>
                    <a:rPr lang="en-GB" sz="1600" b="1" dirty="0"/>
                    <a:t> </a:t>
                  </a:r>
                  <a14:m>
                    <m:oMath xmlns:m="http://schemas.openxmlformats.org/officeDocument/2006/math">
                      <m:r>
                        <a:rPr lang="en-GB" sz="1600" b="1" i="1" smtClean="0">
                          <a:latin typeface="Cambria Math" panose="02040503050406030204" pitchFamily="18" charset="0"/>
                        </a:rPr>
                        <m:t>×</m:t>
                      </m:r>
                    </m:oMath>
                  </a14:m>
                  <a:r>
                    <a:rPr lang="en-GB" altLang="en-US" sz="1600" dirty="0"/>
                    <a:t> 33 </a:t>
                  </a:r>
                  <a14:m>
                    <m:oMath xmlns:m="http://schemas.openxmlformats.org/officeDocument/2006/math">
                      <m:r>
                        <a:rPr lang="en-GB" altLang="en-US" sz="1600" b="0" i="1" smtClean="0">
                          <a:latin typeface="Cambria Math" panose="02040503050406030204" pitchFamily="18" charset="0"/>
                        </a:rPr>
                        <m:t>×</m:t>
                      </m:r>
                    </m:oMath>
                  </a14:m>
                  <a:r>
                    <a:rPr lang="en-GB" altLang="en-US" sz="1600" dirty="0"/>
                    <a:t> </a:t>
                  </a:r>
                  <a14:m>
                    <m:oMath xmlns:m="http://schemas.openxmlformats.org/officeDocument/2006/math">
                      <m:r>
                        <a:rPr lang="en-GB" altLang="en-US" sz="1600" i="1" dirty="0" smtClean="0">
                          <a:latin typeface="Cambria Math" panose="02040503050406030204" pitchFamily="18" charset="0"/>
                        </a:rPr>
                        <m:t>h</m:t>
                      </m:r>
                    </m:oMath>
                  </a14:m>
                  <a:r>
                    <a:rPr lang="en-GB" altLang="en-US" sz="1600" dirty="0"/>
                    <a:t> </a:t>
                  </a:r>
                </a:p>
              </p:txBody>
            </p:sp>
          </mc:Choice>
          <mc:Fallback xmlns="">
            <p:sp>
              <p:nvSpPr>
                <p:cNvPr id="86" name="TextBox 85">
                  <a:extLst>
                    <a:ext uri="{FF2B5EF4-FFF2-40B4-BE49-F238E27FC236}">
                      <a16:creationId xmlns:a16="http://schemas.microsoft.com/office/drawing/2014/main" id="{651A3C4D-4FEC-E841-9BAC-2E86F9ADD62E}"/>
                    </a:ext>
                  </a:extLst>
                </p:cNvPr>
                <p:cNvSpPr txBox="1">
                  <a:spLocks noRot="1" noChangeAspect="1" noMove="1" noResize="1" noEditPoints="1" noAdjustHandles="1" noChangeArrowheads="1" noChangeShapeType="1" noTextEdit="1"/>
                </p:cNvSpPr>
                <p:nvPr/>
              </p:nvSpPr>
              <p:spPr>
                <a:xfrm>
                  <a:off x="5240373" y="3632465"/>
                  <a:ext cx="1105038" cy="246221"/>
                </a:xfrm>
                <a:prstGeom prst="rect">
                  <a:avLst/>
                </a:prstGeom>
                <a:blipFill>
                  <a:blip r:embed="rId16"/>
                  <a:stretch>
                    <a:fillRect l="-6494" t="-25000" b="-450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5BE327D-3DEF-E34C-BA41-486B78E07BBC}"/>
                  </a:ext>
                </a:extLst>
              </p:cNvPr>
              <p:cNvSpPr txBox="1"/>
              <p:nvPr/>
            </p:nvSpPr>
            <p:spPr>
              <a:xfrm>
                <a:off x="5040038" y="3029261"/>
                <a:ext cx="987294" cy="246221"/>
              </a:xfrm>
              <a:prstGeom prst="rect">
                <a:avLst/>
              </a:prstGeom>
              <a:noFill/>
            </p:spPr>
            <p:txBody>
              <a:bodyPr wrap="square" lIns="0" tIns="0" rIns="0" bIns="0" rtlCol="0" anchor="ctr" anchorCtr="0">
                <a:spAutoFit/>
              </a:bodyPr>
              <a:lstStyle/>
              <a:p>
                <a:pPr algn="ctr">
                  <a:defRPr/>
                </a:pPr>
                <a:r>
                  <a:rPr lang="en-GB" altLang="en-US" sz="1600" b="1" dirty="0"/>
                  <a:t>132</a:t>
                </a:r>
                <a:r>
                  <a:rPr lang="en-GB" altLang="en-US" sz="1600" b="0" dirty="0"/>
                  <a:t> </a:t>
                </a:r>
                <a14:m>
                  <m:oMath xmlns:m="http://schemas.openxmlformats.org/officeDocument/2006/math">
                    <m:r>
                      <a:rPr lang="en-GB" altLang="en-US" sz="1600" b="0" i="1" smtClean="0">
                        <a:latin typeface="Cambria Math" panose="02040503050406030204" pitchFamily="18" charset="0"/>
                      </a:rPr>
                      <m:t>=</m:t>
                    </m:r>
                  </m:oMath>
                </a14:m>
                <a:r>
                  <a:rPr lang="en-GB" altLang="en-US" sz="1600" b="1" dirty="0"/>
                  <a:t> </a:t>
                </a:r>
                <a:r>
                  <a:rPr lang="en-GB" sz="1600" dirty="0"/>
                  <a:t>11</a:t>
                </a:r>
                <a14:m>
                  <m:oMath xmlns:m="http://schemas.openxmlformats.org/officeDocument/2006/math">
                    <m:r>
                      <a:rPr lang="en-GB" altLang="en-US" sz="1600" i="1" dirty="0" smtClean="0">
                        <a:latin typeface="Cambria Math" panose="02040503050406030204" pitchFamily="18" charset="0"/>
                      </a:rPr>
                      <m:t>h</m:t>
                    </m:r>
                  </m:oMath>
                </a14:m>
                <a:r>
                  <a:rPr lang="en-GB" altLang="en-US" sz="1600" dirty="0"/>
                  <a:t> </a:t>
                </a:r>
              </a:p>
            </p:txBody>
          </p:sp>
        </mc:Choice>
        <mc:Fallback xmlns="">
          <p:sp>
            <p:nvSpPr>
              <p:cNvPr id="87" name="TextBox 86">
                <a:extLst>
                  <a:ext uri="{FF2B5EF4-FFF2-40B4-BE49-F238E27FC236}">
                    <a16:creationId xmlns:a16="http://schemas.microsoft.com/office/drawing/2014/main" id="{65BE327D-3DEF-E34C-BA41-486B78E07BBC}"/>
                  </a:ext>
                </a:extLst>
              </p:cNvPr>
              <p:cNvSpPr txBox="1">
                <a:spLocks noRot="1" noChangeAspect="1" noMove="1" noResize="1" noEditPoints="1" noAdjustHandles="1" noChangeArrowheads="1" noChangeShapeType="1" noTextEdit="1"/>
              </p:cNvSpPr>
              <p:nvPr/>
            </p:nvSpPr>
            <p:spPr>
              <a:xfrm>
                <a:off x="5040038" y="3029261"/>
                <a:ext cx="987294" cy="246221"/>
              </a:xfrm>
              <a:prstGeom prst="rect">
                <a:avLst/>
              </a:prstGeom>
              <a:blipFill>
                <a:blip r:embed="rId17"/>
                <a:stretch>
                  <a:fillRect l="-6329" t="-25000" b="-45000"/>
                </a:stretch>
              </a:blipFill>
            </p:spPr>
            <p:txBody>
              <a:bodyPr/>
              <a:lstStyle/>
              <a:p>
                <a:r>
                  <a:rPr lang="en-GB">
                    <a:noFill/>
                  </a:rPr>
                  <a:t> </a:t>
                </a:r>
              </a:p>
            </p:txBody>
          </p:sp>
        </mc:Fallback>
      </mc:AlternateContent>
      <p:cxnSp>
        <p:nvCxnSpPr>
          <p:cNvPr id="88" name="Straight Connector 87">
            <a:extLst>
              <a:ext uri="{FF2B5EF4-FFF2-40B4-BE49-F238E27FC236}">
                <a16:creationId xmlns:a16="http://schemas.microsoft.com/office/drawing/2014/main" id="{D7A0AB6A-90A6-284F-A816-10D0501228F0}"/>
              </a:ext>
            </a:extLst>
          </p:cNvPr>
          <p:cNvCxnSpPr>
            <a:cxnSpLocks/>
          </p:cNvCxnSpPr>
          <p:nvPr/>
        </p:nvCxnSpPr>
        <p:spPr>
          <a:xfrm>
            <a:off x="5519660" y="3018864"/>
            <a:ext cx="0" cy="708581"/>
          </a:xfrm>
          <a:prstGeom prst="line">
            <a:avLst/>
          </a:prstGeom>
          <a:ln w="127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D31E779-2553-5A47-A612-5BF061D6F713}"/>
                  </a:ext>
                </a:extLst>
              </p:cNvPr>
              <p:cNvSpPr txBox="1"/>
              <p:nvPr/>
            </p:nvSpPr>
            <p:spPr>
              <a:xfrm>
                <a:off x="5633104" y="3236184"/>
                <a:ext cx="428790" cy="246221"/>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b="0" i="1" smtClean="0">
                        <a:solidFill>
                          <a:schemeClr val="accent6">
                            <a:lumMod val="50000"/>
                          </a:schemeClr>
                        </a:solidFill>
                        <a:latin typeface="Cambria Math" panose="02040503050406030204" pitchFamily="18" charset="0"/>
                      </a:rPr>
                      <m:t>÷</m:t>
                    </m:r>
                  </m:oMath>
                </a14:m>
                <a:r>
                  <a:rPr lang="en-GB" altLang="en-US" sz="1600" dirty="0">
                    <a:solidFill>
                      <a:schemeClr val="accent6">
                        <a:lumMod val="50000"/>
                      </a:schemeClr>
                    </a:solidFill>
                  </a:rPr>
                  <a:t> 11</a:t>
                </a:r>
              </a:p>
            </p:txBody>
          </p:sp>
        </mc:Choice>
        <mc:Fallback xmlns="">
          <p:sp>
            <p:nvSpPr>
              <p:cNvPr id="89" name="TextBox 88">
                <a:extLst>
                  <a:ext uri="{FF2B5EF4-FFF2-40B4-BE49-F238E27FC236}">
                    <a16:creationId xmlns:a16="http://schemas.microsoft.com/office/drawing/2014/main" id="{7D31E779-2553-5A47-A612-5BF061D6F713}"/>
                  </a:ext>
                </a:extLst>
              </p:cNvPr>
              <p:cNvSpPr txBox="1">
                <a:spLocks noRot="1" noChangeAspect="1" noMove="1" noResize="1" noEditPoints="1" noAdjustHandles="1" noChangeArrowheads="1" noChangeShapeType="1" noTextEdit="1"/>
              </p:cNvSpPr>
              <p:nvPr/>
            </p:nvSpPr>
            <p:spPr>
              <a:xfrm>
                <a:off x="5633104" y="3236184"/>
                <a:ext cx="428790" cy="246221"/>
              </a:xfrm>
              <a:prstGeom prst="rect">
                <a:avLst/>
              </a:prstGeom>
              <a:blipFill>
                <a:blip r:embed="rId18"/>
                <a:stretch>
                  <a:fillRect l="-15152" t="-20000" r="-24242"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6D812B0-F1E0-D04A-A6BD-83D2C2B00DC2}"/>
                  </a:ext>
                </a:extLst>
              </p:cNvPr>
              <p:cNvSpPr txBox="1"/>
              <p:nvPr/>
            </p:nvSpPr>
            <p:spPr>
              <a:xfrm>
                <a:off x="4967507" y="3236184"/>
                <a:ext cx="428790" cy="246221"/>
              </a:xfrm>
              <a:prstGeom prst="rect">
                <a:avLst/>
              </a:prstGeom>
              <a:noFill/>
            </p:spPr>
            <p:txBody>
              <a:bodyPr wrap="square" lIns="0" tIns="0" rIns="0" bIns="0" rtlCol="0" anchor="ctr" anchorCtr="0">
                <a:spAutoFit/>
              </a:bodyPr>
              <a:lstStyle/>
              <a:p>
                <a:pPr algn="r">
                  <a:defRPr/>
                </a:pPr>
                <a14:m>
                  <m:oMath xmlns:m="http://schemas.openxmlformats.org/officeDocument/2006/math">
                    <m:r>
                      <a:rPr lang="en-GB" altLang="en-US" sz="1600" b="0" i="1" smtClean="0">
                        <a:solidFill>
                          <a:schemeClr val="accent6">
                            <a:lumMod val="50000"/>
                          </a:schemeClr>
                        </a:solidFill>
                        <a:latin typeface="Cambria Math" panose="02040503050406030204" pitchFamily="18" charset="0"/>
                      </a:rPr>
                      <m:t>÷</m:t>
                    </m:r>
                  </m:oMath>
                </a14:m>
                <a:r>
                  <a:rPr lang="en-GB" altLang="en-US" sz="1600" dirty="0">
                    <a:solidFill>
                      <a:schemeClr val="accent6">
                        <a:lumMod val="50000"/>
                      </a:schemeClr>
                    </a:solidFill>
                  </a:rPr>
                  <a:t> 11</a:t>
                </a:r>
              </a:p>
            </p:txBody>
          </p:sp>
        </mc:Choice>
        <mc:Fallback xmlns="">
          <p:sp>
            <p:nvSpPr>
              <p:cNvPr id="90" name="TextBox 89">
                <a:extLst>
                  <a:ext uri="{FF2B5EF4-FFF2-40B4-BE49-F238E27FC236}">
                    <a16:creationId xmlns:a16="http://schemas.microsoft.com/office/drawing/2014/main" id="{96D812B0-F1E0-D04A-A6BD-83D2C2B00DC2}"/>
                  </a:ext>
                </a:extLst>
              </p:cNvPr>
              <p:cNvSpPr txBox="1">
                <a:spLocks noRot="1" noChangeAspect="1" noMove="1" noResize="1" noEditPoints="1" noAdjustHandles="1" noChangeArrowheads="1" noChangeShapeType="1" noTextEdit="1"/>
              </p:cNvSpPr>
              <p:nvPr/>
            </p:nvSpPr>
            <p:spPr>
              <a:xfrm>
                <a:off x="4967507" y="3236184"/>
                <a:ext cx="428790" cy="246221"/>
              </a:xfrm>
              <a:prstGeom prst="rect">
                <a:avLst/>
              </a:prstGeom>
              <a:blipFill>
                <a:blip r:embed="rId19"/>
                <a:stretch>
                  <a:fillRect l="-5714" t="-20000" r="-25714"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06CDE442-9FCE-5D44-9B09-9100238D6288}"/>
                  </a:ext>
                </a:extLst>
              </p:cNvPr>
              <p:cNvSpPr txBox="1"/>
              <p:nvPr/>
            </p:nvSpPr>
            <p:spPr>
              <a:xfrm>
                <a:off x="5019890" y="3447047"/>
                <a:ext cx="919550" cy="246221"/>
              </a:xfrm>
              <a:prstGeom prst="rect">
                <a:avLst/>
              </a:prstGeom>
              <a:noFill/>
            </p:spPr>
            <p:txBody>
              <a:bodyPr wrap="square" lIns="0" tIns="0" rIns="0" bIns="0" rtlCol="0" anchor="ctr" anchorCtr="0">
                <a:spAutoFit/>
              </a:bodyPr>
              <a:lstStyle/>
              <a:p>
                <a:pPr algn="ctr">
                  <a:defRPr/>
                </a:pPr>
                <a:r>
                  <a:rPr lang="en-GB" altLang="en-US" sz="1600" b="1" dirty="0"/>
                  <a:t>12</a:t>
                </a:r>
                <a:r>
                  <a:rPr lang="en-GB" altLang="en-US" sz="1600" b="0" dirty="0"/>
                  <a:t> </a:t>
                </a:r>
                <a14:m>
                  <m:oMath xmlns:m="http://schemas.openxmlformats.org/officeDocument/2006/math">
                    <m:r>
                      <a:rPr lang="en-GB" altLang="en-US" sz="1600" b="0" i="1" smtClean="0">
                        <a:latin typeface="Cambria Math" panose="02040503050406030204" pitchFamily="18" charset="0"/>
                      </a:rPr>
                      <m:t>=</m:t>
                    </m:r>
                  </m:oMath>
                </a14:m>
                <a:r>
                  <a:rPr lang="en-GB" altLang="en-US" sz="1600" b="1" dirty="0"/>
                  <a:t> </a:t>
                </a:r>
                <a14:m>
                  <m:oMath xmlns:m="http://schemas.openxmlformats.org/officeDocument/2006/math">
                    <m:r>
                      <a:rPr lang="en-GB" altLang="en-US" sz="1600" i="1" dirty="0" smtClean="0">
                        <a:latin typeface="Cambria Math" panose="02040503050406030204" pitchFamily="18" charset="0"/>
                      </a:rPr>
                      <m:t>h</m:t>
                    </m:r>
                  </m:oMath>
                </a14:m>
                <a:r>
                  <a:rPr lang="en-GB" altLang="en-US" sz="1600" dirty="0"/>
                  <a:t> </a:t>
                </a:r>
              </a:p>
            </p:txBody>
          </p:sp>
        </mc:Choice>
        <mc:Fallback xmlns="">
          <p:sp>
            <p:nvSpPr>
              <p:cNvPr id="91" name="TextBox 90">
                <a:extLst>
                  <a:ext uri="{FF2B5EF4-FFF2-40B4-BE49-F238E27FC236}">
                    <a16:creationId xmlns:a16="http://schemas.microsoft.com/office/drawing/2014/main" id="{06CDE442-9FCE-5D44-9B09-9100238D6288}"/>
                  </a:ext>
                </a:extLst>
              </p:cNvPr>
              <p:cNvSpPr txBox="1">
                <a:spLocks noRot="1" noChangeAspect="1" noMove="1" noResize="1" noEditPoints="1" noAdjustHandles="1" noChangeArrowheads="1" noChangeShapeType="1" noTextEdit="1"/>
              </p:cNvSpPr>
              <p:nvPr/>
            </p:nvSpPr>
            <p:spPr>
              <a:xfrm>
                <a:off x="5019890" y="3447047"/>
                <a:ext cx="919550" cy="246221"/>
              </a:xfrm>
              <a:prstGeom prst="rect">
                <a:avLst/>
              </a:prstGeom>
              <a:blipFill>
                <a:blip r:embed="rId20"/>
                <a:stretch>
                  <a:fillRect t="-19048" b="-42857"/>
                </a:stretch>
              </a:blipFill>
            </p:spPr>
            <p:txBody>
              <a:bodyPr/>
              <a:lstStyle/>
              <a:p>
                <a:r>
                  <a:rPr lang="en-GB">
                    <a:noFill/>
                  </a:rPr>
                  <a:t> </a:t>
                </a:r>
              </a:p>
            </p:txBody>
          </p:sp>
        </mc:Fallback>
      </mc:AlternateContent>
    </p:spTree>
    <p:extLst>
      <p:ext uri="{BB962C8B-B14F-4D97-AF65-F5344CB8AC3E}">
        <p14:creationId xmlns:p14="http://schemas.microsoft.com/office/powerpoint/2010/main" val="4429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dissolve">
                                      <p:cBhvr>
                                        <p:cTn id="13" dur="500"/>
                                        <p:tgtEl>
                                          <p:spTgt spid="4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dissolve">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035 -3.33333E-6 L 0.08976 -3.33333E-6 " pathEditMode="fixed" rAng="0" ptsTypes="AA">
                                      <p:cBhvr>
                                        <p:cTn id="24" dur="1000" fill="hold"/>
                                        <p:tgtEl>
                                          <p:spTgt spid="2"/>
                                        </p:tgtEl>
                                        <p:attrNameLst>
                                          <p:attrName>ppt_x</p:attrName>
                                          <p:attrName>ppt_y</p:attrName>
                                        </p:attrNameLst>
                                      </p:cBhvr>
                                      <p:rCtr x="4479" y="0"/>
                                    </p:animMotion>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dissolve">
                                      <p:cBhvr>
                                        <p:cTn id="44" dur="500"/>
                                        <p:tgtEl>
                                          <p:spTgt spid="4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dissolv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dissolv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dissolve">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46"/>
                                        </p:tgtEl>
                                      </p:cBhvr>
                                    </p:animEffect>
                                    <p:set>
                                      <p:cBhvr>
                                        <p:cTn id="62" dur="1" fill="hold">
                                          <p:stCondLst>
                                            <p:cond delay="499"/>
                                          </p:stCondLst>
                                        </p:cTn>
                                        <p:tgtEl>
                                          <p:spTgt spid="46"/>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par>
                                <p:cTn id="66" presetID="9" presetClass="exit" presetSubtype="0" fill="hold" grpId="1" nodeType="withEffect">
                                  <p:stCondLst>
                                    <p:cond delay="0"/>
                                  </p:stCondLst>
                                  <p:childTnLst>
                                    <p:animEffect transition="out" filter="dissolve">
                                      <p:cBhvr>
                                        <p:cTn id="67" dur="500"/>
                                        <p:tgtEl>
                                          <p:spTgt spid="35"/>
                                        </p:tgtEl>
                                      </p:cBhvr>
                                    </p:animEffect>
                                    <p:set>
                                      <p:cBhvr>
                                        <p:cTn id="68" dur="1" fill="hold">
                                          <p:stCondLst>
                                            <p:cond delay="499"/>
                                          </p:stCondLst>
                                        </p:cTn>
                                        <p:tgtEl>
                                          <p:spTgt spid="35"/>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37"/>
                                        </p:tgtEl>
                                      </p:cBhvr>
                                    </p:animEffect>
                                    <p:set>
                                      <p:cBhvr>
                                        <p:cTn id="71" dur="1" fill="hold">
                                          <p:stCondLst>
                                            <p:cond delay="499"/>
                                          </p:stCondLst>
                                        </p:cTn>
                                        <p:tgtEl>
                                          <p:spTgt spid="37"/>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40"/>
                                        </p:tgtEl>
                                      </p:cBhvr>
                                    </p:animEffect>
                                    <p:set>
                                      <p:cBhvr>
                                        <p:cTn id="74" dur="1" fill="hold">
                                          <p:stCondLst>
                                            <p:cond delay="499"/>
                                          </p:stCondLst>
                                        </p:cTn>
                                        <p:tgtEl>
                                          <p:spTgt spid="40"/>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par>
                                <p:cTn id="81" presetID="42" presetClass="path" presetSubtype="0" accel="50000" decel="50000" fill="hold" nodeType="withEffect">
                                  <p:stCondLst>
                                    <p:cond delay="0"/>
                                  </p:stCondLst>
                                  <p:childTnLst>
                                    <p:animMotion origin="layout" path="M 0.08976 -3.33333E-6 L 0.00035 -3.33333E-6 " pathEditMode="fixed" rAng="0" ptsTypes="AA">
                                      <p:cBhvr>
                                        <p:cTn id="82" dur="1000" fill="hold"/>
                                        <p:tgtEl>
                                          <p:spTgt spid="2"/>
                                        </p:tgtEl>
                                        <p:attrNameLst>
                                          <p:attrName>ppt_x</p:attrName>
                                          <p:attrName>ppt_y</p:attrName>
                                        </p:attrNameLst>
                                      </p:cBhvr>
                                      <p:rCtr x="-4479" y="0"/>
                                    </p:animMotion>
                                  </p:childTnLst>
                                </p:cTn>
                              </p:par>
                            </p:childTnLst>
                          </p:cTn>
                        </p:par>
                      </p:childTnLst>
                    </p:cTn>
                  </p:par>
                </p:childTnLst>
              </p:cTn>
              <p:nextCondLst>
                <p:cond evt="onClick" delay="0">
                  <p:tgtEl>
                    <p:spTgt spid="14"/>
                  </p:tgtEl>
                </p:cond>
              </p:nextCondLst>
            </p:seq>
            <p:seq concurrent="1" nextAc="seek">
              <p:cTn id="83" restart="whenNotActive" fill="hold" evtFilter="cancelBubble" nodeType="interactiveSeq">
                <p:stCondLst>
                  <p:cond evt="onClick" delay="0">
                    <p:tgtEl>
                      <p:spTgt spid="16"/>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3.05556E-6 -3.33333E-6 L 0.08837 -3.33333E-6 " pathEditMode="relative" rAng="0" ptsTypes="AA">
                                      <p:cBhvr>
                                        <p:cTn id="87" dur="1000" fill="hold"/>
                                        <p:tgtEl>
                                          <p:spTgt spid="74"/>
                                        </p:tgtEl>
                                        <p:attrNameLst>
                                          <p:attrName>ppt_x</p:attrName>
                                          <p:attrName>ppt_y</p:attrName>
                                        </p:attrNameLst>
                                      </p:cBhvr>
                                      <p:rCtr x="4410" y="0"/>
                                    </p:animMotion>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dissolve">
                                      <p:cBhvr>
                                        <p:cTn id="92" dur="500"/>
                                        <p:tgtEl>
                                          <p:spTgt spid="8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dissolve">
                                      <p:cBhvr>
                                        <p:cTn id="97" dur="500"/>
                                        <p:tgtEl>
                                          <p:spTgt spid="8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up)">
                                      <p:cBhvr>
                                        <p:cTn id="102" dur="500"/>
                                        <p:tgtEl>
                                          <p:spTgt spid="8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dissolve">
                                      <p:cBhvr>
                                        <p:cTn id="107" dur="500"/>
                                        <p:tgtEl>
                                          <p:spTgt spid="90"/>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dissolve">
                                      <p:cBhvr>
                                        <p:cTn id="110" dur="500"/>
                                        <p:tgtEl>
                                          <p:spTgt spid="89"/>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dissolve">
                                      <p:cBhvr>
                                        <p:cTn id="115" dur="500"/>
                                        <p:tgtEl>
                                          <p:spTgt spid="91"/>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dissolve">
                                      <p:cBhvr>
                                        <p:cTn id="120" dur="500"/>
                                        <p:tgtEl>
                                          <p:spTgt spid="73"/>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grpId="1" nodeType="clickEffect">
                                  <p:stCondLst>
                                    <p:cond delay="0"/>
                                  </p:stCondLst>
                                  <p:childTnLst>
                                    <p:animEffect transition="out" filter="dissolve">
                                      <p:cBhvr>
                                        <p:cTn id="124" dur="500"/>
                                        <p:tgtEl>
                                          <p:spTgt spid="73"/>
                                        </p:tgtEl>
                                      </p:cBhvr>
                                    </p:animEffect>
                                    <p:set>
                                      <p:cBhvr>
                                        <p:cTn id="125" dur="1" fill="hold">
                                          <p:stCondLst>
                                            <p:cond delay="499"/>
                                          </p:stCondLst>
                                        </p:cTn>
                                        <p:tgtEl>
                                          <p:spTgt spid="73"/>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500"/>
                                        <p:tgtEl>
                                          <p:spTgt spid="84"/>
                                        </p:tgtEl>
                                      </p:cBhvr>
                                    </p:animEffect>
                                    <p:set>
                                      <p:cBhvr>
                                        <p:cTn id="128" dur="1" fill="hold">
                                          <p:stCondLst>
                                            <p:cond delay="499"/>
                                          </p:stCondLst>
                                        </p:cTn>
                                        <p:tgtEl>
                                          <p:spTgt spid="84"/>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87"/>
                                        </p:tgtEl>
                                      </p:cBhvr>
                                    </p:animEffect>
                                    <p:set>
                                      <p:cBhvr>
                                        <p:cTn id="131" dur="1" fill="hold">
                                          <p:stCondLst>
                                            <p:cond delay="499"/>
                                          </p:stCondLst>
                                        </p:cTn>
                                        <p:tgtEl>
                                          <p:spTgt spid="87"/>
                                        </p:tgtEl>
                                        <p:attrNameLst>
                                          <p:attrName>style.visibility</p:attrName>
                                        </p:attrNameLst>
                                      </p:cBhvr>
                                      <p:to>
                                        <p:strVal val="hidden"/>
                                      </p:to>
                                    </p:set>
                                  </p:childTnLst>
                                </p:cTn>
                              </p:par>
                              <p:par>
                                <p:cTn id="132" presetID="9" presetClass="exit" presetSubtype="0" fill="hold" nodeType="withEffect">
                                  <p:stCondLst>
                                    <p:cond delay="0"/>
                                  </p:stCondLst>
                                  <p:childTnLst>
                                    <p:animEffect transition="out" filter="dissolve">
                                      <p:cBhvr>
                                        <p:cTn id="133" dur="500"/>
                                        <p:tgtEl>
                                          <p:spTgt spid="88"/>
                                        </p:tgtEl>
                                      </p:cBhvr>
                                    </p:animEffect>
                                    <p:set>
                                      <p:cBhvr>
                                        <p:cTn id="134" dur="1" fill="hold">
                                          <p:stCondLst>
                                            <p:cond delay="499"/>
                                          </p:stCondLst>
                                        </p:cTn>
                                        <p:tgtEl>
                                          <p:spTgt spid="88"/>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89"/>
                                        </p:tgtEl>
                                      </p:cBhvr>
                                    </p:animEffect>
                                    <p:set>
                                      <p:cBhvr>
                                        <p:cTn id="137" dur="1" fill="hold">
                                          <p:stCondLst>
                                            <p:cond delay="499"/>
                                          </p:stCondLst>
                                        </p:cTn>
                                        <p:tgtEl>
                                          <p:spTgt spid="89"/>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90"/>
                                        </p:tgtEl>
                                      </p:cBhvr>
                                    </p:animEffect>
                                    <p:set>
                                      <p:cBhvr>
                                        <p:cTn id="140" dur="1" fill="hold">
                                          <p:stCondLst>
                                            <p:cond delay="499"/>
                                          </p:stCondLst>
                                        </p:cTn>
                                        <p:tgtEl>
                                          <p:spTgt spid="90"/>
                                        </p:tgtEl>
                                        <p:attrNameLst>
                                          <p:attrName>style.visibility</p:attrName>
                                        </p:attrNameLst>
                                      </p:cBhvr>
                                      <p:to>
                                        <p:strVal val="hidden"/>
                                      </p:to>
                                    </p:set>
                                  </p:childTnLst>
                                </p:cTn>
                              </p:par>
                              <p:par>
                                <p:cTn id="141" presetID="9" presetClass="exit" presetSubtype="0" fill="hold" grpId="1" nodeType="withEffect">
                                  <p:stCondLst>
                                    <p:cond delay="0"/>
                                  </p:stCondLst>
                                  <p:childTnLst>
                                    <p:animEffect transition="out" filter="dissolve">
                                      <p:cBhvr>
                                        <p:cTn id="142" dur="500"/>
                                        <p:tgtEl>
                                          <p:spTgt spid="91"/>
                                        </p:tgtEl>
                                      </p:cBhvr>
                                    </p:animEffect>
                                    <p:set>
                                      <p:cBhvr>
                                        <p:cTn id="143" dur="1" fill="hold">
                                          <p:stCondLst>
                                            <p:cond delay="499"/>
                                          </p:stCondLst>
                                        </p:cTn>
                                        <p:tgtEl>
                                          <p:spTgt spid="91"/>
                                        </p:tgtEl>
                                        <p:attrNameLst>
                                          <p:attrName>style.visibility</p:attrName>
                                        </p:attrNameLst>
                                      </p:cBhvr>
                                      <p:to>
                                        <p:strVal val="hidden"/>
                                      </p:to>
                                    </p:set>
                                  </p:childTnLst>
                                </p:cTn>
                              </p:par>
                              <p:par>
                                <p:cTn id="144" presetID="42" presetClass="path" presetSubtype="0" accel="50000" decel="50000" fill="hold" nodeType="withEffect">
                                  <p:stCondLst>
                                    <p:cond delay="0"/>
                                  </p:stCondLst>
                                  <p:childTnLst>
                                    <p:animMotion origin="layout" path="M 0.08837 -3.33333E-6 L 3.33333E-6 -3.33333E-6 " pathEditMode="relative" rAng="0" ptsTypes="AA">
                                      <p:cBhvr>
                                        <p:cTn id="145" dur="1000" fill="hold"/>
                                        <p:tgtEl>
                                          <p:spTgt spid="74"/>
                                        </p:tgtEl>
                                        <p:attrNameLst>
                                          <p:attrName>ppt_x</p:attrName>
                                          <p:attrName>ppt_y</p:attrName>
                                        </p:attrNameLst>
                                      </p:cBhvr>
                                      <p:rCtr x="-4410" y="0"/>
                                    </p:animMotion>
                                  </p:childTnLst>
                                </p:cTn>
                              </p:par>
                            </p:childTnLst>
                          </p:cTn>
                        </p:par>
                      </p:childTnLst>
                    </p:cTn>
                  </p:par>
                </p:childTnLst>
              </p:cTn>
              <p:nextCondLst>
                <p:cond evt="onClick" delay="0">
                  <p:tgtEl>
                    <p:spTgt spid="16"/>
                  </p:tgtEl>
                </p:cond>
              </p:nextCondLst>
            </p:seq>
          </p:childTnLst>
        </p:cTn>
      </p:par>
    </p:tnLst>
    <p:bldLst>
      <p:bldP spid="46" grpId="0" animBg="1"/>
      <p:bldP spid="46" grpId="1" animBg="1"/>
      <p:bldP spid="41" grpId="0"/>
      <p:bldP spid="16" grpId="0" animBg="1"/>
      <p:bldP spid="42" grpId="0"/>
      <p:bldP spid="35" grpId="0"/>
      <p:bldP spid="35" grpId="1"/>
      <p:bldP spid="40" grpId="0"/>
      <p:bldP spid="40" grpId="1"/>
      <p:bldP spid="43" grpId="0"/>
      <p:bldP spid="43" grpId="1"/>
      <p:bldP spid="45" grpId="0"/>
      <p:bldP spid="45" grpId="1"/>
      <p:bldP spid="73" grpId="0" animBg="1"/>
      <p:bldP spid="73" grpId="1" animBg="1"/>
      <p:bldP spid="87" grpId="0"/>
      <p:bldP spid="87" grpId="1"/>
      <p:bldP spid="89" grpId="0"/>
      <p:bldP spid="89" grpId="1"/>
      <p:bldP spid="90" grpId="0"/>
      <p:bldP spid="90" grpId="1"/>
      <p:bldP spid="91" grpId="0"/>
      <p:bldP spid="9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ABE230D-CE7A-5341-BB3E-18BF84C01947}"/>
              </a:ext>
            </a:extLst>
          </p:cNvPr>
          <p:cNvSpPr txBox="1"/>
          <p:nvPr/>
        </p:nvSpPr>
        <p:spPr>
          <a:xfrm>
            <a:off x="35602" y="971605"/>
            <a:ext cx="513302" cy="307777"/>
          </a:xfrm>
          <a:prstGeom prst="rect">
            <a:avLst/>
          </a:prstGeom>
          <a:noFill/>
        </p:spPr>
        <p:txBody>
          <a:bodyPr wrap="square" lIns="36000" tIns="0" rIns="0" bIns="0" rtlCol="0">
            <a:spAutoFit/>
          </a:bodyPr>
          <a:lstStyle/>
          <a:p>
            <a:r>
              <a:rPr lang="en-GB" sz="2000" b="1" dirty="0"/>
              <a:t>Q4</a:t>
            </a:r>
          </a:p>
        </p:txBody>
      </p:sp>
      <p:sp>
        <p:nvSpPr>
          <p:cNvPr id="14" name="TextBox 13">
            <a:extLst>
              <a:ext uri="{FF2B5EF4-FFF2-40B4-BE49-F238E27FC236}">
                <a16:creationId xmlns:a16="http://schemas.microsoft.com/office/drawing/2014/main" id="{EBD853E9-0DE5-F94D-9CB1-FE53B10735A5}"/>
              </a:ext>
            </a:extLst>
          </p:cNvPr>
          <p:cNvSpPr txBox="1"/>
          <p:nvPr/>
        </p:nvSpPr>
        <p:spPr>
          <a:xfrm>
            <a:off x="425338" y="971605"/>
            <a:ext cx="8744786" cy="307777"/>
          </a:xfrm>
          <a:prstGeom prst="rect">
            <a:avLst/>
          </a:prstGeom>
          <a:noFill/>
        </p:spPr>
        <p:txBody>
          <a:bodyPr wrap="square" lIns="36000" tIns="0" rIns="0" bIns="0" rtlCol="0">
            <a:spAutoFit/>
          </a:bodyPr>
          <a:lstStyle/>
          <a:p>
            <a:pPr>
              <a:defRPr/>
            </a:pPr>
            <a:r>
              <a:rPr lang="en-GB" altLang="en-US" sz="2000" dirty="0"/>
              <a:t>Work out the height of each of the following pyramids given their volume.</a:t>
            </a:r>
          </a:p>
        </p:txBody>
      </p:sp>
      <p:cxnSp>
        <p:nvCxnSpPr>
          <p:cNvPr id="101" name="Straight Connector 100">
            <a:extLst>
              <a:ext uri="{FF2B5EF4-FFF2-40B4-BE49-F238E27FC236}">
                <a16:creationId xmlns:a16="http://schemas.microsoft.com/office/drawing/2014/main" id="{AA4F1B57-B4BB-3944-B202-1A69886608EF}"/>
              </a:ext>
            </a:extLst>
          </p:cNvPr>
          <p:cNvCxnSpPr>
            <a:cxnSpLocks/>
          </p:cNvCxnSpPr>
          <p:nvPr/>
        </p:nvCxnSpPr>
        <p:spPr>
          <a:xfrm>
            <a:off x="30480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4FB7BAC-D768-1541-BF01-438AD2F1D3D5}"/>
              </a:ext>
            </a:extLst>
          </p:cNvPr>
          <p:cNvCxnSpPr>
            <a:cxnSpLocks/>
          </p:cNvCxnSpPr>
          <p:nvPr/>
        </p:nvCxnSpPr>
        <p:spPr>
          <a:xfrm flipH="1">
            <a:off x="0" y="1361287"/>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E35F1BB6-D964-4F48-9C01-5B91B2C3DC48}"/>
                  </a:ext>
                </a:extLst>
              </p:cNvPr>
              <p:cNvSpPr txBox="1"/>
              <p:nvPr/>
            </p:nvSpPr>
            <p:spPr>
              <a:xfrm>
                <a:off x="11768" y="1396994"/>
                <a:ext cx="3036231" cy="246221"/>
              </a:xfrm>
              <a:prstGeom prst="rect">
                <a:avLst/>
              </a:prstGeom>
              <a:noFill/>
            </p:spPr>
            <p:txBody>
              <a:bodyPr wrap="square" lIns="36000" tIns="0" rIns="0" bIns="0" rtlCol="0">
                <a:spAutoFit/>
              </a:bodyPr>
              <a:lstStyle/>
              <a:p>
                <a:r>
                  <a:rPr lang="en-GB" sz="1600" b="1" dirty="0"/>
                  <a:t>[a]  </a:t>
                </a:r>
                <a:r>
                  <a:rPr lang="en-GB" sz="1600" dirty="0"/>
                  <a:t>Volume </a:t>
                </a:r>
                <a14:m>
                  <m:oMath xmlns:m="http://schemas.openxmlformats.org/officeDocument/2006/math">
                    <m:r>
                      <a:rPr lang="en-GB" sz="1600" b="0" i="1" smtClean="0">
                        <a:latin typeface="Cambria Math" panose="02040503050406030204" pitchFamily="18" charset="0"/>
                      </a:rPr>
                      <m:t>=</m:t>
                    </m:r>
                  </m:oMath>
                </a14:m>
                <a:r>
                  <a:rPr lang="en-GB" sz="1600" b="1" dirty="0"/>
                  <a:t> 105m</a:t>
                </a:r>
                <a:r>
                  <a:rPr lang="en-GB" sz="1600" b="1" baseline="30000" dirty="0"/>
                  <a:t>3</a:t>
                </a:r>
              </a:p>
            </p:txBody>
          </p:sp>
        </mc:Choice>
        <mc:Fallback xmlns="">
          <p:sp>
            <p:nvSpPr>
              <p:cNvPr id="156" name="TextBox 155">
                <a:extLst>
                  <a:ext uri="{FF2B5EF4-FFF2-40B4-BE49-F238E27FC236}">
                    <a16:creationId xmlns:a16="http://schemas.microsoft.com/office/drawing/2014/main" id="{E35F1BB6-D964-4F48-9C01-5B91B2C3DC48}"/>
                  </a:ext>
                </a:extLst>
              </p:cNvPr>
              <p:cNvSpPr txBox="1">
                <a:spLocks noRot="1" noChangeAspect="1" noMove="1" noResize="1" noEditPoints="1" noAdjustHandles="1" noChangeArrowheads="1" noChangeShapeType="1" noTextEdit="1"/>
              </p:cNvSpPr>
              <p:nvPr/>
            </p:nvSpPr>
            <p:spPr>
              <a:xfrm>
                <a:off x="11768" y="1396994"/>
                <a:ext cx="3036231" cy="246221"/>
              </a:xfrm>
              <a:prstGeom prst="rect">
                <a:avLst/>
              </a:prstGeom>
              <a:blipFill>
                <a:blip r:embed="rId3"/>
                <a:stretch>
                  <a:fillRect l="-2083" t="-20000"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96CA28A0-2FD7-B24E-92A8-A4EF1F784C12}"/>
                  </a:ext>
                </a:extLst>
              </p:cNvPr>
              <p:cNvSpPr txBox="1"/>
              <p:nvPr/>
            </p:nvSpPr>
            <p:spPr>
              <a:xfrm>
                <a:off x="3065777" y="1396994"/>
                <a:ext cx="2993277" cy="246221"/>
              </a:xfrm>
              <a:prstGeom prst="rect">
                <a:avLst/>
              </a:prstGeom>
              <a:noFill/>
            </p:spPr>
            <p:txBody>
              <a:bodyPr wrap="square" lIns="36000" tIns="0" rIns="0" bIns="0" rtlCol="0">
                <a:spAutoFit/>
              </a:bodyPr>
              <a:lstStyle/>
              <a:p>
                <a:r>
                  <a:rPr lang="en-GB" sz="1600" b="1" dirty="0"/>
                  <a:t>[b]  </a:t>
                </a:r>
                <a:r>
                  <a:rPr lang="en-GB" sz="1600" dirty="0"/>
                  <a:t>Volume </a:t>
                </a:r>
                <a14:m>
                  <m:oMath xmlns:m="http://schemas.openxmlformats.org/officeDocument/2006/math">
                    <m:r>
                      <a:rPr lang="en-GB" sz="1600" i="1">
                        <a:latin typeface="Cambria Math" panose="02040503050406030204" pitchFamily="18" charset="0"/>
                      </a:rPr>
                      <m:t>=</m:t>
                    </m:r>
                  </m:oMath>
                </a14:m>
                <a:r>
                  <a:rPr lang="en-GB" sz="1600" b="1" dirty="0"/>
                  <a:t> 168in</a:t>
                </a:r>
                <a:r>
                  <a:rPr lang="en-GB" sz="1600" b="1" baseline="30000" dirty="0"/>
                  <a:t>3</a:t>
                </a:r>
              </a:p>
            </p:txBody>
          </p:sp>
        </mc:Choice>
        <mc:Fallback xmlns="">
          <p:sp>
            <p:nvSpPr>
              <p:cNvPr id="157" name="TextBox 156">
                <a:extLst>
                  <a:ext uri="{FF2B5EF4-FFF2-40B4-BE49-F238E27FC236}">
                    <a16:creationId xmlns:a16="http://schemas.microsoft.com/office/drawing/2014/main" id="{96CA28A0-2FD7-B24E-92A8-A4EF1F784C12}"/>
                  </a:ext>
                </a:extLst>
              </p:cNvPr>
              <p:cNvSpPr txBox="1">
                <a:spLocks noRot="1" noChangeAspect="1" noMove="1" noResize="1" noEditPoints="1" noAdjustHandles="1" noChangeArrowheads="1" noChangeShapeType="1" noTextEdit="1"/>
              </p:cNvSpPr>
              <p:nvPr/>
            </p:nvSpPr>
            <p:spPr>
              <a:xfrm>
                <a:off x="3065777" y="1396994"/>
                <a:ext cx="2993277" cy="246221"/>
              </a:xfrm>
              <a:prstGeom prst="rect">
                <a:avLst/>
              </a:prstGeom>
              <a:blipFill>
                <a:blip r:embed="rId4"/>
                <a:stretch>
                  <a:fillRect l="-2532" t="-20000" b="-4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F51981B3-A242-E640-A21B-49A5D151D7D7}"/>
                  </a:ext>
                </a:extLst>
              </p:cNvPr>
              <p:cNvSpPr txBox="1"/>
              <p:nvPr/>
            </p:nvSpPr>
            <p:spPr>
              <a:xfrm>
                <a:off x="6113778" y="1396994"/>
                <a:ext cx="3238443" cy="246221"/>
              </a:xfrm>
              <a:prstGeom prst="rect">
                <a:avLst/>
              </a:prstGeom>
              <a:noFill/>
            </p:spPr>
            <p:txBody>
              <a:bodyPr wrap="square" lIns="36000" tIns="0" rIns="0" bIns="0" rtlCol="0">
                <a:spAutoFit/>
              </a:bodyPr>
              <a:lstStyle/>
              <a:p>
                <a:r>
                  <a:rPr lang="en-GB" sz="1600" b="1" dirty="0"/>
                  <a:t>[c]  </a:t>
                </a:r>
                <a:r>
                  <a:rPr lang="en-GB" sz="1600" dirty="0"/>
                  <a:t>Volume </a:t>
                </a:r>
                <a14:m>
                  <m:oMath xmlns:m="http://schemas.openxmlformats.org/officeDocument/2006/math">
                    <m:r>
                      <a:rPr lang="en-GB" sz="1600" i="1">
                        <a:latin typeface="Cambria Math" panose="02040503050406030204" pitchFamily="18" charset="0"/>
                      </a:rPr>
                      <m:t>=</m:t>
                    </m:r>
                  </m:oMath>
                </a14:m>
                <a:r>
                  <a:rPr lang="en-GB" sz="1600" b="1" dirty="0"/>
                  <a:t> 108mm</a:t>
                </a:r>
                <a:r>
                  <a:rPr lang="en-GB" sz="1600" b="1" baseline="30000" dirty="0"/>
                  <a:t>3</a:t>
                </a:r>
              </a:p>
            </p:txBody>
          </p:sp>
        </mc:Choice>
        <mc:Fallback xmlns="">
          <p:sp>
            <p:nvSpPr>
              <p:cNvPr id="158" name="TextBox 157">
                <a:extLst>
                  <a:ext uri="{FF2B5EF4-FFF2-40B4-BE49-F238E27FC236}">
                    <a16:creationId xmlns:a16="http://schemas.microsoft.com/office/drawing/2014/main" id="{F51981B3-A242-E640-A21B-49A5D151D7D7}"/>
                  </a:ext>
                </a:extLst>
              </p:cNvPr>
              <p:cNvSpPr txBox="1">
                <a:spLocks noRot="1" noChangeAspect="1" noMove="1" noResize="1" noEditPoints="1" noAdjustHandles="1" noChangeArrowheads="1" noChangeShapeType="1" noTextEdit="1"/>
              </p:cNvSpPr>
              <p:nvPr/>
            </p:nvSpPr>
            <p:spPr>
              <a:xfrm>
                <a:off x="6113778" y="1396994"/>
                <a:ext cx="3238443" cy="246221"/>
              </a:xfrm>
              <a:prstGeom prst="rect">
                <a:avLst/>
              </a:prstGeom>
              <a:blipFill>
                <a:blip r:embed="rId5"/>
                <a:stretch>
                  <a:fillRect l="-2344" t="-20000" b="-45000"/>
                </a:stretch>
              </a:blipFill>
            </p:spPr>
            <p:txBody>
              <a:bodyPr/>
              <a:lstStyle/>
              <a:p>
                <a:r>
                  <a:rPr lang="en-GB">
                    <a:noFill/>
                  </a:rPr>
                  <a:t> </a:t>
                </a:r>
              </a:p>
            </p:txBody>
          </p:sp>
        </mc:Fallback>
      </mc:AlternateContent>
      <p:cxnSp>
        <p:nvCxnSpPr>
          <p:cNvPr id="60" name="Straight Connector 59">
            <a:extLst>
              <a:ext uri="{FF2B5EF4-FFF2-40B4-BE49-F238E27FC236}">
                <a16:creationId xmlns:a16="http://schemas.microsoft.com/office/drawing/2014/main" id="{2DD95D4C-DF8B-B149-A42C-F314DD74E67C}"/>
              </a:ext>
            </a:extLst>
          </p:cNvPr>
          <p:cNvCxnSpPr>
            <a:cxnSpLocks/>
          </p:cNvCxnSpPr>
          <p:nvPr/>
        </p:nvCxnSpPr>
        <p:spPr>
          <a:xfrm>
            <a:off x="6096000" y="1361287"/>
            <a:ext cx="0" cy="3152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D36A249-C09C-EF40-A913-F757B53A3D3F}"/>
              </a:ext>
            </a:extLst>
          </p:cNvPr>
          <p:cNvGrpSpPr/>
          <p:nvPr/>
        </p:nvGrpSpPr>
        <p:grpSpPr>
          <a:xfrm>
            <a:off x="710238" y="1847962"/>
            <a:ext cx="2011190" cy="1742742"/>
            <a:chOff x="822602" y="1731550"/>
            <a:chExt cx="2011190" cy="1742742"/>
          </a:xfrm>
        </p:grpSpPr>
        <p:grpSp>
          <p:nvGrpSpPr>
            <p:cNvPr id="15" name="Group 14">
              <a:extLst>
                <a:ext uri="{FF2B5EF4-FFF2-40B4-BE49-F238E27FC236}">
                  <a16:creationId xmlns:a16="http://schemas.microsoft.com/office/drawing/2014/main" id="{4B0C074A-6C56-704C-B5AF-A842F24D017D}"/>
                </a:ext>
              </a:extLst>
            </p:cNvPr>
            <p:cNvGrpSpPr/>
            <p:nvPr/>
          </p:nvGrpSpPr>
          <p:grpSpPr>
            <a:xfrm>
              <a:off x="822602" y="1731550"/>
              <a:ext cx="1498371" cy="1742742"/>
              <a:chOff x="223253" y="1470517"/>
              <a:chExt cx="1648208" cy="1917017"/>
            </a:xfrm>
          </p:grpSpPr>
          <p:pic>
            <p:nvPicPr>
              <p:cNvPr id="10" name="Picture 9">
                <a:extLst>
                  <a:ext uri="{FF2B5EF4-FFF2-40B4-BE49-F238E27FC236}">
                    <a16:creationId xmlns:a16="http://schemas.microsoft.com/office/drawing/2014/main" id="{EDBEBCEC-01AC-CC47-B403-166111FE5632}"/>
                  </a:ext>
                </a:extLst>
              </p:cNvPr>
              <p:cNvPicPr>
                <a:picLocks noChangeAspect="1"/>
              </p:cNvPicPr>
              <p:nvPr/>
            </p:nvPicPr>
            <p:blipFill>
              <a:blip r:embed="rId6"/>
              <a:stretch>
                <a:fillRect/>
              </a:stretch>
            </p:blipFill>
            <p:spPr>
              <a:xfrm>
                <a:off x="223253" y="1470517"/>
                <a:ext cx="1648208" cy="1917017"/>
              </a:xfrm>
              <a:prstGeom prst="rect">
                <a:avLst/>
              </a:prstGeom>
            </p:spPr>
          </p:pic>
          <p:sp>
            <p:nvSpPr>
              <p:cNvPr id="69" name="TextBox 68">
                <a:extLst>
                  <a:ext uri="{FF2B5EF4-FFF2-40B4-BE49-F238E27FC236}">
                    <a16:creationId xmlns:a16="http://schemas.microsoft.com/office/drawing/2014/main" id="{0A5CBA50-59A9-B34A-BDA8-CF0943B0FD61}"/>
                  </a:ext>
                </a:extLst>
              </p:cNvPr>
              <p:cNvSpPr txBox="1"/>
              <p:nvPr/>
            </p:nvSpPr>
            <p:spPr>
              <a:xfrm>
                <a:off x="848447" y="3013220"/>
                <a:ext cx="467147" cy="236988"/>
              </a:xfrm>
              <a:prstGeom prst="rect">
                <a:avLst/>
              </a:prstGeom>
              <a:noFill/>
            </p:spPr>
            <p:txBody>
              <a:bodyPr wrap="square" lIns="0" tIns="0" rIns="0" bIns="0" rtlCol="0" anchor="ctr" anchorCtr="0">
                <a:spAutoFit/>
              </a:bodyPr>
              <a:lstStyle/>
              <a:p>
                <a:pPr algn="ctr">
                  <a:defRPr/>
                </a:pPr>
                <a:r>
                  <a:rPr lang="en-GB" altLang="en-US" sz="1400" dirty="0"/>
                  <a:t>15m</a:t>
                </a:r>
                <a:r>
                  <a:rPr lang="en-GB" altLang="en-US" sz="1400" baseline="30000" dirty="0"/>
                  <a:t>2</a:t>
                </a:r>
              </a:p>
            </p:txBody>
          </p:sp>
          <p:sp>
            <p:nvSpPr>
              <p:cNvPr id="29" name="TextBox 28">
                <a:extLst>
                  <a:ext uri="{FF2B5EF4-FFF2-40B4-BE49-F238E27FC236}">
                    <a16:creationId xmlns:a16="http://schemas.microsoft.com/office/drawing/2014/main" id="{A4A4B517-EC77-5348-8AFF-48A9C02CB5AE}"/>
                  </a:ext>
                </a:extLst>
              </p:cNvPr>
              <p:cNvSpPr txBox="1"/>
              <p:nvPr/>
            </p:nvSpPr>
            <p:spPr>
              <a:xfrm>
                <a:off x="443866" y="2995046"/>
                <a:ext cx="383978" cy="178053"/>
              </a:xfrm>
              <a:prstGeom prst="rect">
                <a:avLst/>
              </a:prstGeom>
              <a:solidFill>
                <a:srgbClr val="FF88DC"/>
              </a:solidFill>
            </p:spPr>
            <p:txBody>
              <a:bodyPr wrap="none" lIns="0" tIns="0" rIns="0" bIns="0" rtlCol="0" anchor="ctr" anchorCtr="0">
                <a:spAutoFit/>
              </a:bodyPr>
              <a:lstStyle/>
              <a:p>
                <a:pPr algn="ctr">
                  <a:defRPr/>
                </a:pPr>
                <a:r>
                  <a:rPr lang="en-GB" altLang="en-US" sz="1400" b="1" dirty="0"/>
                  <a:t>Area</a:t>
                </a:r>
                <a:endParaRPr lang="en-GB" altLang="en-US" sz="1400" b="1" baseline="30000" dirty="0"/>
              </a:p>
            </p:txBody>
          </p:sp>
        </p:grpSp>
        <p:cxnSp>
          <p:nvCxnSpPr>
            <p:cNvPr id="93" name="Straight Arrow Connector 92">
              <a:extLst>
                <a:ext uri="{FF2B5EF4-FFF2-40B4-BE49-F238E27FC236}">
                  <a16:creationId xmlns:a16="http://schemas.microsoft.com/office/drawing/2014/main" id="{86B86177-805C-9944-A9AF-EE38C01B75F6}"/>
                </a:ext>
              </a:extLst>
            </p:cNvPr>
            <p:cNvCxnSpPr>
              <a:cxnSpLocks/>
            </p:cNvCxnSpPr>
            <p:nvPr/>
          </p:nvCxnSpPr>
          <p:spPr>
            <a:xfrm>
              <a:off x="2419564" y="1741417"/>
              <a:ext cx="0" cy="1473200"/>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3249D8A-B082-6A48-ABCD-4C1D457FB5C7}"/>
                    </a:ext>
                  </a:extLst>
                </p:cNvPr>
                <p:cNvSpPr txBox="1"/>
                <p:nvPr/>
              </p:nvSpPr>
              <p:spPr>
                <a:xfrm>
                  <a:off x="2479525" y="2353760"/>
                  <a:ext cx="354267" cy="246221"/>
                </a:xfrm>
                <a:prstGeom prst="rect">
                  <a:avLst/>
                </a:prstGeom>
                <a:noFill/>
              </p:spPr>
              <p:txBody>
                <a:bodyPr wrap="square" lIns="0" tIns="0" rIns="0" bIns="0" rtlCol="0" anchor="ctr" anchorCtr="0">
                  <a:spAutoFit/>
                </a:bodyPr>
                <a:lstStyle/>
                <a:p>
                  <a:pPr>
                    <a:defRPr/>
                  </a:pPr>
                  <a14:m>
                    <m:oMath xmlns:m="http://schemas.openxmlformats.org/officeDocument/2006/math">
                      <m:r>
                        <a:rPr lang="en-GB" altLang="en-US" sz="1600" b="0" i="1" smtClean="0">
                          <a:latin typeface="Cambria Math" panose="02040503050406030204" pitchFamily="18" charset="0"/>
                        </a:rPr>
                        <m:t>h</m:t>
                      </m:r>
                    </m:oMath>
                  </a14:m>
                  <a:r>
                    <a:rPr lang="en-GB" altLang="en-US" sz="1600" dirty="0"/>
                    <a:t>m</a:t>
                  </a:r>
                  <a:endParaRPr lang="en-GB" altLang="en-US" sz="1600" baseline="30000" dirty="0"/>
                </a:p>
              </p:txBody>
            </p:sp>
          </mc:Choice>
          <mc:Fallback xmlns="">
            <p:sp>
              <p:nvSpPr>
                <p:cNvPr id="94" name="TextBox 93">
                  <a:extLst>
                    <a:ext uri="{FF2B5EF4-FFF2-40B4-BE49-F238E27FC236}">
                      <a16:creationId xmlns:a16="http://schemas.microsoft.com/office/drawing/2014/main" id="{13249D8A-B082-6A48-ABCD-4C1D457FB5C7}"/>
                    </a:ext>
                  </a:extLst>
                </p:cNvPr>
                <p:cNvSpPr txBox="1">
                  <a:spLocks noRot="1" noChangeAspect="1" noMove="1" noResize="1" noEditPoints="1" noAdjustHandles="1" noChangeArrowheads="1" noChangeShapeType="1" noTextEdit="1"/>
                </p:cNvSpPr>
                <p:nvPr/>
              </p:nvSpPr>
              <p:spPr>
                <a:xfrm>
                  <a:off x="2479525" y="2353760"/>
                  <a:ext cx="354267" cy="246221"/>
                </a:xfrm>
                <a:prstGeom prst="rect">
                  <a:avLst/>
                </a:prstGeom>
                <a:blipFill>
                  <a:blip r:embed="rId7"/>
                  <a:stretch>
                    <a:fillRect l="-17241" t="-25000" r="-10345" b="-45000"/>
                  </a:stretch>
                </a:blipFill>
              </p:spPr>
              <p:txBody>
                <a:bodyPr/>
                <a:lstStyle/>
                <a:p>
                  <a:r>
                    <a:rPr lang="en-GB">
                      <a:noFill/>
                    </a:rPr>
                    <a:t> </a:t>
                  </a:r>
                </a:p>
              </p:txBody>
            </p:sp>
          </mc:Fallback>
        </mc:AlternateContent>
      </p:grpSp>
      <p:grpSp>
        <p:nvGrpSpPr>
          <p:cNvPr id="88" name="Group 87">
            <a:extLst>
              <a:ext uri="{FF2B5EF4-FFF2-40B4-BE49-F238E27FC236}">
                <a16:creationId xmlns:a16="http://schemas.microsoft.com/office/drawing/2014/main" id="{7E1FA2FA-1AD2-8C42-8909-339019296F02}"/>
              </a:ext>
            </a:extLst>
          </p:cNvPr>
          <p:cNvGrpSpPr/>
          <p:nvPr/>
        </p:nvGrpSpPr>
        <p:grpSpPr>
          <a:xfrm>
            <a:off x="3458095" y="1837261"/>
            <a:ext cx="2026277" cy="1755673"/>
            <a:chOff x="322786" y="1725085"/>
            <a:chExt cx="2026277" cy="1755673"/>
          </a:xfrm>
        </p:grpSpPr>
        <p:grpSp>
          <p:nvGrpSpPr>
            <p:cNvPr id="89" name="Group 88">
              <a:extLst>
                <a:ext uri="{FF2B5EF4-FFF2-40B4-BE49-F238E27FC236}">
                  <a16:creationId xmlns:a16="http://schemas.microsoft.com/office/drawing/2014/main" id="{DA0ACCE1-727E-7340-AC6C-FD2DFA7A17AD}"/>
                </a:ext>
              </a:extLst>
            </p:cNvPr>
            <p:cNvGrpSpPr/>
            <p:nvPr/>
          </p:nvGrpSpPr>
          <p:grpSpPr>
            <a:xfrm>
              <a:off x="726579" y="1725085"/>
              <a:ext cx="1622484" cy="1755673"/>
              <a:chOff x="117629" y="1463404"/>
              <a:chExt cx="1784730" cy="1931241"/>
            </a:xfrm>
          </p:grpSpPr>
          <p:pic>
            <p:nvPicPr>
              <p:cNvPr id="92" name="Picture 91">
                <a:extLst>
                  <a:ext uri="{FF2B5EF4-FFF2-40B4-BE49-F238E27FC236}">
                    <a16:creationId xmlns:a16="http://schemas.microsoft.com/office/drawing/2014/main" id="{EDE34E1C-76E1-7D4A-8D64-758A7C704391}"/>
                  </a:ext>
                </a:extLst>
              </p:cNvPr>
              <p:cNvPicPr>
                <a:picLocks noChangeAspect="1"/>
              </p:cNvPicPr>
              <p:nvPr/>
            </p:nvPicPr>
            <p:blipFill>
              <a:blip r:embed="rId8"/>
              <a:stretch>
                <a:fillRect/>
              </a:stretch>
            </p:blipFill>
            <p:spPr>
              <a:xfrm>
                <a:off x="117629" y="1463404"/>
                <a:ext cx="1784730" cy="1931241"/>
              </a:xfrm>
              <a:prstGeom prst="rect">
                <a:avLst/>
              </a:prstGeom>
            </p:spPr>
          </p:pic>
          <p:sp>
            <p:nvSpPr>
              <p:cNvPr id="95" name="TextBox 94">
                <a:extLst>
                  <a:ext uri="{FF2B5EF4-FFF2-40B4-BE49-F238E27FC236}">
                    <a16:creationId xmlns:a16="http://schemas.microsoft.com/office/drawing/2014/main" id="{9A5729ED-DE92-BA49-970D-8D3145643AC1}"/>
                  </a:ext>
                </a:extLst>
              </p:cNvPr>
              <p:cNvSpPr txBox="1"/>
              <p:nvPr/>
            </p:nvSpPr>
            <p:spPr>
              <a:xfrm>
                <a:off x="699108" y="2783261"/>
                <a:ext cx="621773" cy="270843"/>
              </a:xfrm>
              <a:prstGeom prst="rect">
                <a:avLst/>
              </a:prstGeom>
              <a:noFill/>
            </p:spPr>
            <p:txBody>
              <a:bodyPr wrap="square" lIns="0" tIns="0" rIns="0" bIns="0" rtlCol="0" anchor="ctr" anchorCtr="0">
                <a:spAutoFit/>
              </a:bodyPr>
              <a:lstStyle/>
              <a:p>
                <a:pPr algn="ctr">
                  <a:defRPr/>
                </a:pPr>
                <a:r>
                  <a:rPr lang="en-GB" altLang="en-US" sz="1600" b="1" dirty="0"/>
                  <a:t>Area</a:t>
                </a:r>
                <a:endParaRPr lang="en-GB" altLang="en-US" sz="1600" b="1" baseline="30000" dirty="0"/>
              </a:p>
            </p:txBody>
          </p:sp>
          <p:sp>
            <p:nvSpPr>
              <p:cNvPr id="58" name="TextBox 57">
                <a:extLst>
                  <a:ext uri="{FF2B5EF4-FFF2-40B4-BE49-F238E27FC236}">
                    <a16:creationId xmlns:a16="http://schemas.microsoft.com/office/drawing/2014/main" id="{D60D8EEC-FF89-8848-9D1F-C73C8CB4038A}"/>
                  </a:ext>
                </a:extLst>
              </p:cNvPr>
              <p:cNvSpPr txBox="1"/>
              <p:nvPr/>
            </p:nvSpPr>
            <p:spPr>
              <a:xfrm>
                <a:off x="699108" y="3029813"/>
                <a:ext cx="621773" cy="270843"/>
              </a:xfrm>
              <a:prstGeom prst="rect">
                <a:avLst/>
              </a:prstGeom>
              <a:noFill/>
            </p:spPr>
            <p:txBody>
              <a:bodyPr wrap="square" lIns="0" tIns="0" rIns="0" bIns="0" rtlCol="0" anchor="ctr" anchorCtr="0">
                <a:spAutoFit/>
              </a:bodyPr>
              <a:lstStyle/>
              <a:p>
                <a:pPr algn="ctr">
                  <a:defRPr/>
                </a:pPr>
                <a:r>
                  <a:rPr lang="en-GB" altLang="en-US" sz="1600" dirty="0"/>
                  <a:t>63in</a:t>
                </a:r>
                <a:r>
                  <a:rPr lang="en-GB" altLang="en-US" sz="1600" baseline="30000" dirty="0"/>
                  <a:t>2</a:t>
                </a:r>
              </a:p>
            </p:txBody>
          </p:sp>
        </p:grpSp>
        <p:cxnSp>
          <p:nvCxnSpPr>
            <p:cNvPr id="90" name="Straight Arrow Connector 89">
              <a:extLst>
                <a:ext uri="{FF2B5EF4-FFF2-40B4-BE49-F238E27FC236}">
                  <a16:creationId xmlns:a16="http://schemas.microsoft.com/office/drawing/2014/main" id="{A6F9D0B6-9DBA-264C-B3B7-8EA39E5A085A}"/>
                </a:ext>
              </a:extLst>
            </p:cNvPr>
            <p:cNvCxnSpPr>
              <a:cxnSpLocks/>
            </p:cNvCxnSpPr>
            <p:nvPr/>
          </p:nvCxnSpPr>
          <p:spPr>
            <a:xfrm>
              <a:off x="702047" y="1766656"/>
              <a:ext cx="0" cy="1389024"/>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99B8EE4C-DFC1-5448-B690-2741F93F12CA}"/>
                    </a:ext>
                  </a:extLst>
                </p:cNvPr>
                <p:cNvSpPr txBox="1"/>
                <p:nvPr/>
              </p:nvSpPr>
              <p:spPr>
                <a:xfrm>
                  <a:off x="322786" y="2338058"/>
                  <a:ext cx="326204" cy="246221"/>
                </a:xfrm>
                <a:prstGeom prst="rect">
                  <a:avLst/>
                </a:prstGeom>
                <a:noFill/>
              </p:spPr>
              <p:txBody>
                <a:bodyPr wrap="square" lIns="0" tIns="0" rIns="0" bIns="0" rtlCol="0" anchor="ctr" anchorCtr="0">
                  <a:spAutoFit/>
                </a:bodyPr>
                <a:lstStyle/>
                <a:p>
                  <a:pPr algn="r">
                    <a:defRPr/>
                  </a:pPr>
                  <a14:m>
                    <m:oMath xmlns:m="http://schemas.openxmlformats.org/officeDocument/2006/math">
                      <m:r>
                        <a:rPr lang="en-GB" altLang="en-US" sz="1600" b="0" i="1" dirty="0" smtClean="0">
                          <a:latin typeface="Cambria Math" panose="02040503050406030204" pitchFamily="18" charset="0"/>
                        </a:rPr>
                        <m:t>h</m:t>
                      </m:r>
                    </m:oMath>
                  </a14:m>
                  <a:r>
                    <a:rPr lang="en-GB" altLang="en-US" sz="1600" dirty="0"/>
                    <a:t>in</a:t>
                  </a:r>
                  <a:endParaRPr lang="en-GB" altLang="en-US" sz="1600" baseline="30000" dirty="0"/>
                </a:p>
              </p:txBody>
            </p:sp>
          </mc:Choice>
          <mc:Fallback xmlns="">
            <p:sp>
              <p:nvSpPr>
                <p:cNvPr id="91" name="TextBox 90">
                  <a:extLst>
                    <a:ext uri="{FF2B5EF4-FFF2-40B4-BE49-F238E27FC236}">
                      <a16:creationId xmlns:a16="http://schemas.microsoft.com/office/drawing/2014/main" id="{99B8EE4C-DFC1-5448-B690-2741F93F12CA}"/>
                    </a:ext>
                  </a:extLst>
                </p:cNvPr>
                <p:cNvSpPr txBox="1">
                  <a:spLocks noRot="1" noChangeAspect="1" noMove="1" noResize="1" noEditPoints="1" noAdjustHandles="1" noChangeArrowheads="1" noChangeShapeType="1" noTextEdit="1"/>
                </p:cNvSpPr>
                <p:nvPr/>
              </p:nvSpPr>
              <p:spPr>
                <a:xfrm>
                  <a:off x="322786" y="2338058"/>
                  <a:ext cx="326204" cy="246221"/>
                </a:xfrm>
                <a:prstGeom prst="rect">
                  <a:avLst/>
                </a:prstGeom>
                <a:blipFill>
                  <a:blip r:embed="rId9"/>
                  <a:stretch>
                    <a:fillRect t="-20000" r="-33333" b="-45000"/>
                  </a:stretch>
                </a:blipFill>
              </p:spPr>
              <p:txBody>
                <a:bodyPr/>
                <a:lstStyle/>
                <a:p>
                  <a:r>
                    <a:rPr lang="en-GB">
                      <a:noFill/>
                    </a:rPr>
                    <a:t> </a:t>
                  </a:r>
                </a:p>
              </p:txBody>
            </p:sp>
          </mc:Fallback>
        </mc:AlternateContent>
      </p:grpSp>
      <p:grpSp>
        <p:nvGrpSpPr>
          <p:cNvPr id="98" name="Group 97">
            <a:extLst>
              <a:ext uri="{FF2B5EF4-FFF2-40B4-BE49-F238E27FC236}">
                <a16:creationId xmlns:a16="http://schemas.microsoft.com/office/drawing/2014/main" id="{731B3552-9F3E-AE47-BA57-1246766EA693}"/>
              </a:ext>
            </a:extLst>
          </p:cNvPr>
          <p:cNvGrpSpPr/>
          <p:nvPr/>
        </p:nvGrpSpPr>
        <p:grpSpPr>
          <a:xfrm>
            <a:off x="6667107" y="1825688"/>
            <a:ext cx="2207925" cy="1675805"/>
            <a:chOff x="891091" y="1708768"/>
            <a:chExt cx="2207925" cy="1675805"/>
          </a:xfrm>
        </p:grpSpPr>
        <p:grpSp>
          <p:nvGrpSpPr>
            <p:cNvPr id="99" name="Group 98">
              <a:extLst>
                <a:ext uri="{FF2B5EF4-FFF2-40B4-BE49-F238E27FC236}">
                  <a16:creationId xmlns:a16="http://schemas.microsoft.com/office/drawing/2014/main" id="{1EA0E510-7FCE-CD47-99F0-299323E17B91}"/>
                </a:ext>
              </a:extLst>
            </p:cNvPr>
            <p:cNvGrpSpPr/>
            <p:nvPr/>
          </p:nvGrpSpPr>
          <p:grpSpPr>
            <a:xfrm>
              <a:off x="891091" y="1708768"/>
              <a:ext cx="1622484" cy="1675805"/>
              <a:chOff x="298590" y="1445451"/>
              <a:chExt cx="1784730" cy="1843382"/>
            </a:xfrm>
          </p:grpSpPr>
          <p:pic>
            <p:nvPicPr>
              <p:cNvPr id="110" name="Picture 109">
                <a:extLst>
                  <a:ext uri="{FF2B5EF4-FFF2-40B4-BE49-F238E27FC236}">
                    <a16:creationId xmlns:a16="http://schemas.microsoft.com/office/drawing/2014/main" id="{4C18044C-28CC-FD40-815C-9B04EA684B8C}"/>
                  </a:ext>
                </a:extLst>
              </p:cNvPr>
              <p:cNvPicPr>
                <a:picLocks noChangeAspect="1"/>
              </p:cNvPicPr>
              <p:nvPr/>
            </p:nvPicPr>
            <p:blipFill>
              <a:blip r:embed="rId10"/>
              <a:stretch>
                <a:fillRect/>
              </a:stretch>
            </p:blipFill>
            <p:spPr>
              <a:xfrm>
                <a:off x="298590" y="1445451"/>
                <a:ext cx="1784730" cy="1843382"/>
              </a:xfrm>
              <a:prstGeom prst="rect">
                <a:avLst/>
              </a:prstGeom>
            </p:spPr>
          </p:pic>
          <p:sp>
            <p:nvSpPr>
              <p:cNvPr id="111" name="TextBox 110">
                <a:extLst>
                  <a:ext uri="{FF2B5EF4-FFF2-40B4-BE49-F238E27FC236}">
                    <a16:creationId xmlns:a16="http://schemas.microsoft.com/office/drawing/2014/main" id="{E98FB51E-FF97-424C-9CEE-DE1D90FAA75D}"/>
                  </a:ext>
                </a:extLst>
              </p:cNvPr>
              <p:cNvSpPr txBox="1"/>
              <p:nvPr/>
            </p:nvSpPr>
            <p:spPr>
              <a:xfrm>
                <a:off x="880069" y="3007723"/>
                <a:ext cx="621773" cy="270843"/>
              </a:xfrm>
              <a:prstGeom prst="rect">
                <a:avLst/>
              </a:prstGeom>
              <a:noFill/>
            </p:spPr>
            <p:txBody>
              <a:bodyPr wrap="square" lIns="0" tIns="0" rIns="0" bIns="0" rtlCol="0" anchor="ctr" anchorCtr="0">
                <a:spAutoFit/>
              </a:bodyPr>
              <a:lstStyle/>
              <a:p>
                <a:pPr algn="ctr">
                  <a:defRPr/>
                </a:pPr>
                <a:r>
                  <a:rPr lang="en-GB" altLang="en-US" sz="1600" dirty="0"/>
                  <a:t>27mm</a:t>
                </a:r>
              </a:p>
            </p:txBody>
          </p:sp>
          <p:sp>
            <p:nvSpPr>
              <p:cNvPr id="59" name="TextBox 58">
                <a:extLst>
                  <a:ext uri="{FF2B5EF4-FFF2-40B4-BE49-F238E27FC236}">
                    <a16:creationId xmlns:a16="http://schemas.microsoft.com/office/drawing/2014/main" id="{780ED12C-F6F4-7B40-BE28-7C43BF41CBDA}"/>
                  </a:ext>
                </a:extLst>
              </p:cNvPr>
              <p:cNvSpPr txBox="1"/>
              <p:nvPr/>
            </p:nvSpPr>
            <p:spPr>
              <a:xfrm>
                <a:off x="880069" y="2801609"/>
                <a:ext cx="621773" cy="270843"/>
              </a:xfrm>
              <a:prstGeom prst="rect">
                <a:avLst/>
              </a:prstGeom>
              <a:noFill/>
            </p:spPr>
            <p:txBody>
              <a:bodyPr wrap="square" lIns="0" tIns="0" rIns="0" bIns="0" rtlCol="0" anchor="ctr" anchorCtr="0">
                <a:spAutoFit/>
              </a:bodyPr>
              <a:lstStyle/>
              <a:p>
                <a:pPr algn="ctr">
                  <a:defRPr/>
                </a:pPr>
                <a:r>
                  <a:rPr lang="en-GB" altLang="en-US" sz="1600" b="1" dirty="0"/>
                  <a:t>Area</a:t>
                </a:r>
              </a:p>
            </p:txBody>
          </p:sp>
        </p:grpSp>
        <p:cxnSp>
          <p:nvCxnSpPr>
            <p:cNvPr id="105" name="Straight Arrow Connector 104">
              <a:extLst>
                <a:ext uri="{FF2B5EF4-FFF2-40B4-BE49-F238E27FC236}">
                  <a16:creationId xmlns:a16="http://schemas.microsoft.com/office/drawing/2014/main" id="{78D04BC1-E400-1D43-A960-F3A87E138BCC}"/>
                </a:ext>
              </a:extLst>
            </p:cNvPr>
            <p:cNvCxnSpPr>
              <a:cxnSpLocks/>
            </p:cNvCxnSpPr>
            <p:nvPr/>
          </p:nvCxnSpPr>
          <p:spPr>
            <a:xfrm>
              <a:off x="2570772" y="1711880"/>
              <a:ext cx="0" cy="1447295"/>
            </a:xfrm>
            <a:prstGeom prst="straightConnector1">
              <a:avLst/>
            </a:prstGeom>
            <a:ln w="19050" cap="rnd">
              <a:solidFill>
                <a:schemeClr val="tx1"/>
              </a:solidFill>
              <a:prstDash val="sysDash"/>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33C1C729-F9E9-9D4E-A8D7-78BE3A8E0ADC}"/>
                    </a:ext>
                  </a:extLst>
                </p:cNvPr>
                <p:cNvSpPr txBox="1"/>
                <p:nvPr/>
              </p:nvSpPr>
              <p:spPr>
                <a:xfrm>
                  <a:off x="2606199" y="2312417"/>
                  <a:ext cx="492817" cy="246221"/>
                </a:xfrm>
                <a:prstGeom prst="rect">
                  <a:avLst/>
                </a:prstGeom>
                <a:noFill/>
              </p:spPr>
              <p:txBody>
                <a:bodyPr wrap="square" lIns="0" tIns="0" rIns="0" bIns="0" rtlCol="0" anchor="ctr" anchorCtr="0">
                  <a:spAutoFit/>
                </a:bodyPr>
                <a:lstStyle/>
                <a:p>
                  <a:pPr algn="ctr">
                    <a:defRPr/>
                  </a:pPr>
                  <a14:m>
                    <m:oMath xmlns:m="http://schemas.openxmlformats.org/officeDocument/2006/math">
                      <m:r>
                        <a:rPr lang="en-GB" altLang="en-US" sz="1600" b="0" i="1" smtClean="0">
                          <a:latin typeface="Cambria Math" panose="02040503050406030204" pitchFamily="18" charset="0"/>
                        </a:rPr>
                        <m:t>h</m:t>
                      </m:r>
                    </m:oMath>
                  </a14:m>
                  <a:r>
                    <a:rPr lang="en-GB" altLang="en-US" sz="1600" dirty="0"/>
                    <a:t>mm</a:t>
                  </a:r>
                  <a:endParaRPr lang="en-GB" altLang="en-US" sz="1600" baseline="30000" dirty="0"/>
                </a:p>
              </p:txBody>
            </p:sp>
          </mc:Choice>
          <mc:Fallback xmlns="">
            <p:sp>
              <p:nvSpPr>
                <p:cNvPr id="106" name="TextBox 105">
                  <a:extLst>
                    <a:ext uri="{FF2B5EF4-FFF2-40B4-BE49-F238E27FC236}">
                      <a16:creationId xmlns:a16="http://schemas.microsoft.com/office/drawing/2014/main" id="{33C1C729-F9E9-9D4E-A8D7-78BE3A8E0ADC}"/>
                    </a:ext>
                  </a:extLst>
                </p:cNvPr>
                <p:cNvSpPr txBox="1">
                  <a:spLocks noRot="1" noChangeAspect="1" noMove="1" noResize="1" noEditPoints="1" noAdjustHandles="1" noChangeArrowheads="1" noChangeShapeType="1" noTextEdit="1"/>
                </p:cNvSpPr>
                <p:nvPr/>
              </p:nvSpPr>
              <p:spPr>
                <a:xfrm>
                  <a:off x="2606199" y="2312417"/>
                  <a:ext cx="492817" cy="246221"/>
                </a:xfrm>
                <a:prstGeom prst="rect">
                  <a:avLst/>
                </a:prstGeom>
                <a:blipFill>
                  <a:blip r:embed="rId11"/>
                  <a:stretch>
                    <a:fillRect l="-10256" t="-19048" r="-17949" b="-4285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5747FB9-31FE-B542-926E-8BA236610E0A}"/>
                  </a:ext>
                </a:extLst>
              </p:cNvPr>
              <p:cNvSpPr txBox="1"/>
              <p:nvPr/>
            </p:nvSpPr>
            <p:spPr>
              <a:xfrm>
                <a:off x="870547" y="3711236"/>
                <a:ext cx="1316841" cy="246221"/>
              </a:xfrm>
              <a:prstGeom prst="rect">
                <a:avLst/>
              </a:prstGeom>
              <a:solidFill>
                <a:schemeClr val="accent3"/>
              </a:solidFill>
            </p:spPr>
            <p:txBody>
              <a:bodyPr wrap="square" lIns="0" tIns="0" rIns="0" bIns="0" rtlCol="0" anchor="ctr" anchorCtr="0">
                <a:spAutoFit/>
              </a:bodyPr>
              <a:lstStyle/>
              <a:p>
                <a:pPr algn="ctr">
                  <a:defRPr/>
                </a:pPr>
                <a:r>
                  <a:rPr lang="en-GB" altLang="en-US" sz="1600" b="1" dirty="0"/>
                  <a:t>Height</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t>21</a:t>
                </a:r>
                <a:r>
                  <a:rPr lang="en-GB" altLang="en-US" sz="1600" b="1" dirty="0">
                    <a:solidFill>
                      <a:schemeClr val="tx1"/>
                    </a:solidFill>
                  </a:rPr>
                  <a:t>m</a:t>
                </a:r>
                <a:endParaRPr lang="en-GB" altLang="en-US" sz="1600" b="1" baseline="30000" dirty="0">
                  <a:solidFill>
                    <a:schemeClr val="tx1"/>
                  </a:solidFill>
                </a:endParaRPr>
              </a:p>
            </p:txBody>
          </p:sp>
        </mc:Choice>
        <mc:Fallback xmlns="">
          <p:sp>
            <p:nvSpPr>
              <p:cNvPr id="49" name="TextBox 48">
                <a:extLst>
                  <a:ext uri="{FF2B5EF4-FFF2-40B4-BE49-F238E27FC236}">
                    <a16:creationId xmlns:a16="http://schemas.microsoft.com/office/drawing/2014/main" id="{25747FB9-31FE-B542-926E-8BA236610E0A}"/>
                  </a:ext>
                </a:extLst>
              </p:cNvPr>
              <p:cNvSpPr txBox="1">
                <a:spLocks noRot="1" noChangeAspect="1" noMove="1" noResize="1" noEditPoints="1" noAdjustHandles="1" noChangeArrowheads="1" noChangeShapeType="1" noTextEdit="1"/>
              </p:cNvSpPr>
              <p:nvPr/>
            </p:nvSpPr>
            <p:spPr>
              <a:xfrm>
                <a:off x="870547" y="3711236"/>
                <a:ext cx="1316841" cy="246221"/>
              </a:xfrm>
              <a:prstGeom prst="rect">
                <a:avLst/>
              </a:prstGeom>
              <a:blipFill>
                <a:blip r:embed="rId12"/>
                <a:stretch>
                  <a:fillRect l="-3846" t="-19048" r="-3846" b="-4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3B753FE-C17E-4D46-A532-5F9B12210B42}"/>
                  </a:ext>
                </a:extLst>
              </p:cNvPr>
              <p:cNvSpPr txBox="1"/>
              <p:nvPr/>
            </p:nvSpPr>
            <p:spPr>
              <a:xfrm>
                <a:off x="3996670" y="3711236"/>
                <a:ext cx="1186519" cy="246221"/>
              </a:xfrm>
              <a:prstGeom prst="rect">
                <a:avLst/>
              </a:prstGeom>
              <a:solidFill>
                <a:schemeClr val="accent3"/>
              </a:solidFill>
            </p:spPr>
            <p:txBody>
              <a:bodyPr wrap="square" lIns="0" tIns="0" rIns="0" bIns="0" rtlCol="0" anchor="ctr" anchorCtr="0">
                <a:spAutoFit/>
              </a:bodyPr>
              <a:lstStyle/>
              <a:p>
                <a:pPr algn="ctr">
                  <a:defRPr/>
                </a:pPr>
                <a:r>
                  <a:rPr lang="en-GB" altLang="en-US" sz="1600" b="1" dirty="0"/>
                  <a:t>Height</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dirty="0">
                    <a:solidFill>
                      <a:schemeClr val="tx1"/>
                    </a:solidFill>
                  </a:rPr>
                  <a:t> </a:t>
                </a:r>
                <a:r>
                  <a:rPr lang="en-GB" altLang="en-US" sz="1600" b="1" dirty="0">
                    <a:solidFill>
                      <a:schemeClr val="tx1"/>
                    </a:solidFill>
                  </a:rPr>
                  <a:t>8in</a:t>
                </a:r>
                <a:endParaRPr lang="en-GB" altLang="en-US" sz="1600" b="1" baseline="30000" dirty="0">
                  <a:solidFill>
                    <a:schemeClr val="tx1"/>
                  </a:solidFill>
                </a:endParaRPr>
              </a:p>
            </p:txBody>
          </p:sp>
        </mc:Choice>
        <mc:Fallback xmlns="">
          <p:sp>
            <p:nvSpPr>
              <p:cNvPr id="64" name="TextBox 63">
                <a:extLst>
                  <a:ext uri="{FF2B5EF4-FFF2-40B4-BE49-F238E27FC236}">
                    <a16:creationId xmlns:a16="http://schemas.microsoft.com/office/drawing/2014/main" id="{C3B753FE-C17E-4D46-A532-5F9B12210B42}"/>
                  </a:ext>
                </a:extLst>
              </p:cNvPr>
              <p:cNvSpPr txBox="1">
                <a:spLocks noRot="1" noChangeAspect="1" noMove="1" noResize="1" noEditPoints="1" noAdjustHandles="1" noChangeArrowheads="1" noChangeShapeType="1" noTextEdit="1"/>
              </p:cNvSpPr>
              <p:nvPr/>
            </p:nvSpPr>
            <p:spPr>
              <a:xfrm>
                <a:off x="3996670" y="3711236"/>
                <a:ext cx="1186519" cy="246221"/>
              </a:xfrm>
              <a:prstGeom prst="rect">
                <a:avLst/>
              </a:prstGeom>
              <a:blipFill>
                <a:blip r:embed="rId13"/>
                <a:stretch>
                  <a:fillRect l="-4255" t="-19048" r="-4255" b="-4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26203FE-9175-BF4A-85D0-BF92AC5AD771}"/>
                  </a:ext>
                </a:extLst>
              </p:cNvPr>
              <p:cNvSpPr txBox="1"/>
              <p:nvPr/>
            </p:nvSpPr>
            <p:spPr>
              <a:xfrm>
                <a:off x="6892120" y="3711236"/>
                <a:ext cx="1455759" cy="246221"/>
              </a:xfrm>
              <a:prstGeom prst="rect">
                <a:avLst/>
              </a:prstGeom>
              <a:solidFill>
                <a:schemeClr val="accent3"/>
              </a:solidFill>
            </p:spPr>
            <p:txBody>
              <a:bodyPr wrap="square" lIns="0" tIns="0" rIns="0" bIns="0" rtlCol="0" anchor="ctr" anchorCtr="0">
                <a:spAutoFit/>
              </a:bodyPr>
              <a:lstStyle/>
              <a:p>
                <a:pPr algn="ctr">
                  <a:defRPr/>
                </a:pPr>
                <a:r>
                  <a:rPr lang="en-GB" altLang="en-US" sz="1600" b="1" dirty="0"/>
                  <a:t>Height</a:t>
                </a:r>
                <a:r>
                  <a:rPr lang="en-GB" altLang="en-US" sz="1600" dirty="0">
                    <a:solidFill>
                      <a:schemeClr val="tx1"/>
                    </a:solidFill>
                  </a:rPr>
                  <a:t> </a:t>
                </a:r>
                <a14:m>
                  <m:oMath xmlns:m="http://schemas.openxmlformats.org/officeDocument/2006/math">
                    <m:r>
                      <a:rPr lang="en-GB" altLang="en-US" sz="1600" b="0" i="1" smtClean="0">
                        <a:solidFill>
                          <a:schemeClr val="tx1"/>
                        </a:solidFill>
                        <a:latin typeface="Cambria Math" panose="02040503050406030204" pitchFamily="18" charset="0"/>
                      </a:rPr>
                      <m:t>=</m:t>
                    </m:r>
                  </m:oMath>
                </a14:m>
                <a:r>
                  <a:rPr lang="en-GB" altLang="en-US" sz="1600" b="1" dirty="0">
                    <a:solidFill>
                      <a:schemeClr val="tx1"/>
                    </a:solidFill>
                  </a:rPr>
                  <a:t> 12mm</a:t>
                </a:r>
              </a:p>
            </p:txBody>
          </p:sp>
        </mc:Choice>
        <mc:Fallback xmlns="">
          <p:sp>
            <p:nvSpPr>
              <p:cNvPr id="66" name="TextBox 65">
                <a:extLst>
                  <a:ext uri="{FF2B5EF4-FFF2-40B4-BE49-F238E27FC236}">
                    <a16:creationId xmlns:a16="http://schemas.microsoft.com/office/drawing/2014/main" id="{426203FE-9175-BF4A-85D0-BF92AC5AD771}"/>
                  </a:ext>
                </a:extLst>
              </p:cNvPr>
              <p:cNvSpPr txBox="1">
                <a:spLocks noRot="1" noChangeAspect="1" noMove="1" noResize="1" noEditPoints="1" noAdjustHandles="1" noChangeArrowheads="1" noChangeShapeType="1" noTextEdit="1"/>
              </p:cNvSpPr>
              <p:nvPr/>
            </p:nvSpPr>
            <p:spPr>
              <a:xfrm>
                <a:off x="6892120" y="3711236"/>
                <a:ext cx="1455759" cy="246221"/>
              </a:xfrm>
              <a:prstGeom prst="rect">
                <a:avLst/>
              </a:prstGeom>
              <a:blipFill>
                <a:blip r:embed="rId14"/>
                <a:stretch>
                  <a:fillRect l="-4348" t="-19048" r="-4348" b="-42857"/>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01DC1EC6-E308-9F49-9A16-991220406BEC}"/>
              </a:ext>
            </a:extLst>
          </p:cNvPr>
          <p:cNvSpPr/>
          <p:nvPr/>
        </p:nvSpPr>
        <p:spPr>
          <a:xfrm rot="16200000">
            <a:off x="-181747"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35" name="Rectangle 34">
            <a:extLst>
              <a:ext uri="{FF2B5EF4-FFF2-40B4-BE49-F238E27FC236}">
                <a16:creationId xmlns:a16="http://schemas.microsoft.com/office/drawing/2014/main" id="{91BA4586-BFFA-3B4E-B439-18D2D698895A}"/>
              </a:ext>
            </a:extLst>
          </p:cNvPr>
          <p:cNvSpPr/>
          <p:nvPr/>
        </p:nvSpPr>
        <p:spPr>
          <a:xfrm rot="16200000">
            <a:off x="2869101"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
        <p:nvSpPr>
          <p:cNvPr id="36" name="Rectangle 35">
            <a:extLst>
              <a:ext uri="{FF2B5EF4-FFF2-40B4-BE49-F238E27FC236}">
                <a16:creationId xmlns:a16="http://schemas.microsoft.com/office/drawing/2014/main" id="{82EBC141-1311-5D4E-95CD-3DE0C6D4FB51}"/>
              </a:ext>
            </a:extLst>
          </p:cNvPr>
          <p:cNvSpPr/>
          <p:nvPr/>
        </p:nvSpPr>
        <p:spPr>
          <a:xfrm rot="16200000">
            <a:off x="5911403" y="1902576"/>
            <a:ext cx="683202" cy="20229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rPr>
              <a:t>Solution</a:t>
            </a:r>
          </a:p>
        </p:txBody>
      </p:sp>
    </p:spTree>
    <p:extLst>
      <p:ext uri="{BB962C8B-B14F-4D97-AF65-F5344CB8AC3E}">
        <p14:creationId xmlns:p14="http://schemas.microsoft.com/office/powerpoint/2010/main" val="3645256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9"/>
                                        </p:tgtEl>
                                      </p:cBhvr>
                                    </p:animEffect>
                                    <p:set>
                                      <p:cBhvr>
                                        <p:cTn id="1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3" restart="whenNotActive" fill="hold" evtFilter="cancelBubble" nodeType="interactiveSeq">
                <p:stCondLst>
                  <p:cond evt="onClick" delay="0">
                    <p:tgtEl>
                      <p:spTgt spid="35"/>
                    </p:tgtEl>
                  </p:cond>
                </p:stCondLst>
                <p:endSync evt="end" delay="0">
                  <p:rtn val="all"/>
                </p:endSync>
                <p:childTnLst>
                  <p:par>
                    <p:cTn id="14" fill="hold">
                      <p:stCondLst>
                        <p:cond delay="0"/>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dissolv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64"/>
                                        </p:tgtEl>
                                      </p:cBhvr>
                                    </p:animEffect>
                                    <p:set>
                                      <p:cBhvr>
                                        <p:cTn id="2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4" restart="whenNotActive" fill="hold" evtFilter="cancelBubble" nodeType="interactiveSeq">
                <p:stCondLst>
                  <p:cond evt="onClick" delay="0">
                    <p:tgtEl>
                      <p:spTgt spid="36"/>
                    </p:tgtEl>
                  </p:cond>
                </p:stCondLst>
                <p:endSync evt="end" delay="0">
                  <p:rtn val="all"/>
                </p:endSync>
                <p:childTnLst>
                  <p:par>
                    <p:cTn id="25" fill="hold">
                      <p:stCondLst>
                        <p:cond delay="0"/>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dissolve">
                                      <p:cBhvr>
                                        <p:cTn id="29" dur="500"/>
                                        <p:tgtEl>
                                          <p:spTgt spid="6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66"/>
                                        </p:tgtEl>
                                      </p:cBhvr>
                                    </p:animEffect>
                                    <p:set>
                                      <p:cBhvr>
                                        <p:cTn id="34"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49" grpId="0" animBg="1"/>
      <p:bldP spid="49" grpId="1" animBg="1"/>
      <p:bldP spid="64" grpId="0" animBg="1"/>
      <p:bldP spid="64" grpId="1" animBg="1"/>
      <p:bldP spid="66" grpId="0" animBg="1"/>
      <p:bldP spid="66" grpId="1" animBg="1"/>
    </p:bldLst>
  </p:timing>
</p:sld>
</file>

<file path=ppt/theme/theme1.xml><?xml version="1.0" encoding="utf-8"?>
<a:theme xmlns:a="http://schemas.openxmlformats.org/drawingml/2006/main" name="Office Theme">
  <a:themeElements>
    <a:clrScheme name="CP3">
      <a:dk1>
        <a:srgbClr val="000000"/>
      </a:dk1>
      <a:lt1>
        <a:srgbClr val="FFFFFF"/>
      </a:lt1>
      <a:dk2>
        <a:srgbClr val="000000"/>
      </a:dk2>
      <a:lt2>
        <a:srgbClr val="FEFFFF"/>
      </a:lt2>
      <a:accent1>
        <a:srgbClr val="75D5FF"/>
      </a:accent1>
      <a:accent2>
        <a:srgbClr val="72FA78"/>
      </a:accent2>
      <a:accent3>
        <a:srgbClr val="FEFC78"/>
      </a:accent3>
      <a:accent4>
        <a:srgbClr val="FFD478"/>
      </a:accent4>
      <a:accent5>
        <a:srgbClr val="FF7D78"/>
      </a:accent5>
      <a:accent6>
        <a:srgbClr val="D783FF"/>
      </a:accent6>
      <a:hlink>
        <a:srgbClr val="0096FF"/>
      </a:hlink>
      <a:folHlink>
        <a:srgbClr val="FF2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 Factorising to double brackets.potx" id="{2ABD0240-5869-D742-8569-1FD3318009AF}" vid="{BA2D123A-C9E9-3043-B567-4DED4C6E3B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9635</TotalTime>
  <Words>550</Words>
  <Application>Microsoft Office PowerPoint</Application>
  <PresentationFormat>On-screen Show (16:9)</PresentationFormat>
  <Paragraphs>165</Paragraphs>
  <Slides>9</Slides>
  <Notes>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CP3</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of a Pyramid - Triggered</dc:title>
  <dc:subject>Mathematics</dc:subject>
  <dc:creator>CP3</dc:creator>
  <cp:keywords/>
  <dc:description/>
  <cp:lastModifiedBy>Lyn ZHANG</cp:lastModifiedBy>
  <cp:revision>1381</cp:revision>
  <cp:lastPrinted>2018-12-18T15:52:01Z</cp:lastPrinted>
  <dcterms:created xsi:type="dcterms:W3CDTF">2018-09-23T11:32:36Z</dcterms:created>
  <dcterms:modified xsi:type="dcterms:W3CDTF">2023-06-16T05:37:10Z</dcterms:modified>
  <cp:category/>
</cp:coreProperties>
</file>