
<file path=[Content_Types].xml><?xml version="1.0" encoding="utf-8"?>
<Types xmlns="http://schemas.openxmlformats.org/package/2006/content-types">
  <Default Extension="bin" ContentType="audio/unknown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75" r:id="rId3"/>
    <p:sldId id="276" r:id="rId4"/>
    <p:sldId id="277" r:id="rId5"/>
    <p:sldId id="257" r:id="rId6"/>
    <p:sldId id="258" r:id="rId7"/>
    <p:sldId id="259" r:id="rId8"/>
    <p:sldId id="261" r:id="rId9"/>
    <p:sldId id="270" r:id="rId10"/>
    <p:sldId id="271" r:id="rId11"/>
    <p:sldId id="272" r:id="rId12"/>
    <p:sldId id="273" r:id="rId13"/>
    <p:sldId id="278" r:id="rId14"/>
    <p:sldId id="279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6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6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6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6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6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6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6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6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6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FF2F"/>
    <a:srgbClr val="FF9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0" d="100"/>
          <a:sy n="60" d="100"/>
        </p:scale>
        <p:origin x="81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>
            <a:extLst>
              <a:ext uri="{FF2B5EF4-FFF2-40B4-BE49-F238E27FC236}">
                <a16:creationId xmlns:a16="http://schemas.microsoft.com/office/drawing/2014/main" id="{5ECB4342-CDCE-F1F7-3BFD-64229B152C20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478838" cy="6173788"/>
            <a:chOff x="0" y="0"/>
            <a:chExt cx="5341" cy="3889"/>
          </a:xfrm>
        </p:grpSpPr>
        <p:sp>
          <p:nvSpPr>
            <p:cNvPr id="4099" name="Freeform 3">
              <a:extLst>
                <a:ext uri="{FF2B5EF4-FFF2-40B4-BE49-F238E27FC236}">
                  <a16:creationId xmlns:a16="http://schemas.microsoft.com/office/drawing/2014/main" id="{D1483B3B-0667-78E2-D98C-A781F2CDF68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3863" cy="3889"/>
            </a:xfrm>
            <a:custGeom>
              <a:avLst/>
              <a:gdLst>
                <a:gd name="T0" fmla="*/ 3862 w 3863"/>
                <a:gd name="T1" fmla="*/ 3418 h 3889"/>
                <a:gd name="T2" fmla="*/ 457 w 3863"/>
                <a:gd name="T3" fmla="*/ 0 h 3889"/>
                <a:gd name="T4" fmla="*/ 0 w 3863"/>
                <a:gd name="T5" fmla="*/ 0 h 3889"/>
                <a:gd name="T6" fmla="*/ 0 w 3863"/>
                <a:gd name="T7" fmla="*/ 481 h 3889"/>
                <a:gd name="T8" fmla="*/ 3394 w 3863"/>
                <a:gd name="T9" fmla="*/ 3888 h 3889"/>
                <a:gd name="T10" fmla="*/ 3862 w 3863"/>
                <a:gd name="T11" fmla="*/ 3418 h 3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00" name="Freeform 4">
              <a:extLst>
                <a:ext uri="{FF2B5EF4-FFF2-40B4-BE49-F238E27FC236}">
                  <a16:creationId xmlns:a16="http://schemas.microsoft.com/office/drawing/2014/main" id="{4CC0C32B-BED9-5250-34F2-B20CA7F82FC3}"/>
                </a:ext>
              </a:extLst>
            </p:cNvPr>
            <p:cNvSpPr>
              <a:spLocks/>
            </p:cNvSpPr>
            <p:nvPr/>
          </p:nvSpPr>
          <p:spPr bwMode="auto">
            <a:xfrm>
              <a:off x="860" y="0"/>
              <a:ext cx="3394" cy="3223"/>
            </a:xfrm>
            <a:custGeom>
              <a:avLst/>
              <a:gdLst>
                <a:gd name="T0" fmla="*/ 370 w 3394"/>
                <a:gd name="T1" fmla="*/ 0 h 3223"/>
                <a:gd name="T2" fmla="*/ 3393 w 3394"/>
                <a:gd name="T3" fmla="*/ 3036 h 3223"/>
                <a:gd name="T4" fmla="*/ 3208 w 3394"/>
                <a:gd name="T5" fmla="*/ 3222 h 3223"/>
                <a:gd name="T6" fmla="*/ 0 w 3394"/>
                <a:gd name="T7" fmla="*/ 0 h 3223"/>
                <a:gd name="T8" fmla="*/ 370 w 3394"/>
                <a:gd name="T9" fmla="*/ 0 h 3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01" name="Freeform 5">
              <a:extLst>
                <a:ext uri="{FF2B5EF4-FFF2-40B4-BE49-F238E27FC236}">
                  <a16:creationId xmlns:a16="http://schemas.microsoft.com/office/drawing/2014/main" id="{9778E02A-9F38-25CE-7664-792350CC263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7" y="0"/>
              <a:ext cx="2859" cy="2556"/>
            </a:xfrm>
            <a:custGeom>
              <a:avLst/>
              <a:gdLst>
                <a:gd name="T0" fmla="*/ 630 w 2859"/>
                <a:gd name="T1" fmla="*/ 0 h 2556"/>
                <a:gd name="T2" fmla="*/ 2858 w 2859"/>
                <a:gd name="T3" fmla="*/ 2238 h 2556"/>
                <a:gd name="T4" fmla="*/ 2543 w 2859"/>
                <a:gd name="T5" fmla="*/ 2555 h 2556"/>
                <a:gd name="T6" fmla="*/ 0 w 2859"/>
                <a:gd name="T7" fmla="*/ 0 h 2556"/>
                <a:gd name="T8" fmla="*/ 630 w 2859"/>
                <a:gd name="T9" fmla="*/ 0 h 2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02" name="Freeform 6">
              <a:extLst>
                <a:ext uri="{FF2B5EF4-FFF2-40B4-BE49-F238E27FC236}">
                  <a16:creationId xmlns:a16="http://schemas.microsoft.com/office/drawing/2014/main" id="{BE184BA7-BE50-61DE-2313-255B7747AE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5" y="0"/>
              <a:ext cx="2286" cy="2121"/>
            </a:xfrm>
            <a:custGeom>
              <a:avLst/>
              <a:gdLst>
                <a:gd name="T0" fmla="*/ 0 w 2286"/>
                <a:gd name="T1" fmla="*/ 0 h 2121"/>
                <a:gd name="T2" fmla="*/ 2111 w 2286"/>
                <a:gd name="T3" fmla="*/ 2120 h 2121"/>
                <a:gd name="T4" fmla="*/ 2285 w 2286"/>
                <a:gd name="T5" fmla="*/ 1945 h 2121"/>
                <a:gd name="T6" fmla="*/ 348 w 2286"/>
                <a:gd name="T7" fmla="*/ 0 h 2121"/>
                <a:gd name="T8" fmla="*/ 0 w 2286"/>
                <a:gd name="T9" fmla="*/ 0 h 2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4103" name="Rectangle 7">
            <a:extLst>
              <a:ext uri="{FF2B5EF4-FFF2-40B4-BE49-F238E27FC236}">
                <a16:creationId xmlns:a16="http://schemas.microsoft.com/office/drawing/2014/main" id="{7F2EF3CE-D71F-C9BC-E273-C49C975CE565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143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4104" name="Rectangle 8">
            <a:extLst>
              <a:ext uri="{FF2B5EF4-FFF2-40B4-BE49-F238E27FC236}">
                <a16:creationId xmlns:a16="http://schemas.microsoft.com/office/drawing/2014/main" id="{8C799EDE-E2E0-ADF7-A78E-F9BCF9A1F290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819400"/>
            <a:ext cx="6400800" cy="17526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4105" name="Rectangle 9">
            <a:extLst>
              <a:ext uri="{FF2B5EF4-FFF2-40B4-BE49-F238E27FC236}">
                <a16:creationId xmlns:a16="http://schemas.microsoft.com/office/drawing/2014/main" id="{C87A3D79-33BE-1D50-4020-8B60973639F6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4106" name="Rectangle 10">
            <a:extLst>
              <a:ext uri="{FF2B5EF4-FFF2-40B4-BE49-F238E27FC236}">
                <a16:creationId xmlns:a16="http://schemas.microsoft.com/office/drawing/2014/main" id="{9A3E9789-791A-913C-DB9C-6F84984172F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4107" name="Rectangle 11">
            <a:extLst>
              <a:ext uri="{FF2B5EF4-FFF2-40B4-BE49-F238E27FC236}">
                <a16:creationId xmlns:a16="http://schemas.microsoft.com/office/drawing/2014/main" id="{9F4A0974-D601-1B3E-55E7-F5D7BE88E3E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1974C49-079A-439B-8E95-48276878535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E5107-8B28-0BBC-ABCC-FEC4A9BA3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7CB5EF-5F3C-769B-A31E-C8ACC38DFA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58E961-97B9-9FA2-7B84-8905AE46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DD52C-D2D3-7375-5211-75685F1C2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6043C5-8E2A-423C-6386-AC3902ED4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39C5CF-7ABF-4791-AA9A-31A698CFA8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0361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D10DAA-3419-50AB-8B17-C0E1C21F1B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48B2CD-35D5-9B0C-DFFF-0017D5D2A0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C7AE4C-D592-4519-638F-6B4C07123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262A0-DE11-ADC3-7E5F-D0ABACE20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3D70A-2C2D-F07C-26B7-153CE6C43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7E3C9B-1C73-4678-9971-E4B9929A69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6786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ECA2E-9A33-CA30-34FA-A1BE9180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680E7-A945-64E0-3CCD-0233FCC7A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C91493-3E95-1DC5-5BCF-BD143C8D3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04685-46A2-233B-9694-E4AC31BE2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A0DA0-F3EB-36B3-F25F-7E4D50D98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D01D39-11FF-4AA9-B00B-C2441645DC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979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3F1A0-CBF0-455C-3D51-9EB20098D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1DB4AC-00A0-5C3B-3370-E16A581A1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41DB9-DA0A-1F4E-174F-400037BAB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04F01-7B70-4234-B2AD-EFDA104B1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7EE103-0586-E7FA-15C3-CD7BE605D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027C85-8A74-49D9-8B2E-5A88C93C5E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8031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F0ACA-85E8-3368-E00C-293E7C3B3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4E3AC-3F21-C142-8084-E3545CA10E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641475"/>
            <a:ext cx="3810000" cy="4454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FAC303-DF6F-68A4-3FF2-4561E852E5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41475"/>
            <a:ext cx="3810000" cy="4454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0C80FC-0B24-DB6A-D92F-FB205CB90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800871-B975-26A2-DF86-F958CA03E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4AC918-9760-0CBA-7271-90A4DF192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B450B-D8FB-4C54-B11B-6B721120DD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91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1F63E-6C6A-FF61-AFD4-26269ACA7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FDB81A-FC52-8547-905E-FD15C1A58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B80FF9-F5DA-8741-263C-162246EA3C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DD978A-10CF-1BD5-FFF2-D463785EC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C0CDD3-23B9-2256-73AB-E5F29AF0EF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AD850F-003B-EE0E-3071-93FDADC76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17FD2E-0FB4-08DA-ADD1-C69825A3B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988073-2468-658A-59E9-ABC89FF08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D4B84F-D5A5-433F-AA54-FDC82FCE62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9567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425D0-650E-9281-E759-064BD73BF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4EC533-A932-2E4F-89A7-87C727241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C5A952-5471-05B0-3D84-30E41E484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2E4913-BA57-84CD-E517-57E8BE3A7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9E3C4-4F08-42EC-A4F4-152AA091CF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327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25E5FB-8A5C-7994-8941-33D5A4053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7705F1-37DA-2579-1C98-CA54949C6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A4B70E-CFDE-C51A-0193-5A47F34C1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845380-FFA7-479F-80CC-360F4A497E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3546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29655-E966-D7FC-F965-5C3204DFE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4AF66-B19B-5EB5-75E3-BD4339CC4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4DE81E-8A6C-8F63-DF72-EDA336C6CF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15B2E0-71FF-5521-FDD9-773F7DF86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D6406F-E664-3417-73EA-24717717D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10D6D2-6DBC-B12F-D1F3-05D0E9E19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E76C0-3E7A-4650-BC05-0E81304606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1591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0ABAC-86EC-FEF5-1254-A9E5A64E8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62DBD8-F78E-15DB-AAC9-52DF6E4BED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63B40A-F629-D053-F94A-4974C02CF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5E7FCD-41C2-3F5F-F327-3F3DACF8C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F493A9-02AF-FC12-13EE-72E9B68D9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812CCE-28E8-98AD-5F00-166F3E164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96F43-22B3-49BE-A855-651C337A4C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6647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>
            <a:extLst>
              <a:ext uri="{FF2B5EF4-FFF2-40B4-BE49-F238E27FC236}">
                <a16:creationId xmlns:a16="http://schemas.microsoft.com/office/drawing/2014/main" id="{FD1087FF-3C42-FB02-1900-DA7B11BEA5B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478838" cy="6173788"/>
            <a:chOff x="0" y="0"/>
            <a:chExt cx="5341" cy="3889"/>
          </a:xfrm>
        </p:grpSpPr>
        <p:sp>
          <p:nvSpPr>
            <p:cNvPr id="3075" name="Freeform 3">
              <a:extLst>
                <a:ext uri="{FF2B5EF4-FFF2-40B4-BE49-F238E27FC236}">
                  <a16:creationId xmlns:a16="http://schemas.microsoft.com/office/drawing/2014/main" id="{B3D23A92-2621-F27F-FEF7-0DA716607DC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3863" cy="3889"/>
            </a:xfrm>
            <a:custGeom>
              <a:avLst/>
              <a:gdLst>
                <a:gd name="T0" fmla="*/ 3862 w 3863"/>
                <a:gd name="T1" fmla="*/ 3418 h 3889"/>
                <a:gd name="T2" fmla="*/ 457 w 3863"/>
                <a:gd name="T3" fmla="*/ 0 h 3889"/>
                <a:gd name="T4" fmla="*/ 0 w 3863"/>
                <a:gd name="T5" fmla="*/ 0 h 3889"/>
                <a:gd name="T6" fmla="*/ 0 w 3863"/>
                <a:gd name="T7" fmla="*/ 481 h 3889"/>
                <a:gd name="T8" fmla="*/ 3394 w 3863"/>
                <a:gd name="T9" fmla="*/ 3888 h 3889"/>
                <a:gd name="T10" fmla="*/ 3862 w 3863"/>
                <a:gd name="T11" fmla="*/ 3418 h 3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076" name="Freeform 4">
              <a:extLst>
                <a:ext uri="{FF2B5EF4-FFF2-40B4-BE49-F238E27FC236}">
                  <a16:creationId xmlns:a16="http://schemas.microsoft.com/office/drawing/2014/main" id="{4141B902-4B42-0605-8053-F17FB709453B}"/>
                </a:ext>
              </a:extLst>
            </p:cNvPr>
            <p:cNvSpPr>
              <a:spLocks/>
            </p:cNvSpPr>
            <p:nvPr/>
          </p:nvSpPr>
          <p:spPr bwMode="auto">
            <a:xfrm>
              <a:off x="860" y="0"/>
              <a:ext cx="3394" cy="3223"/>
            </a:xfrm>
            <a:custGeom>
              <a:avLst/>
              <a:gdLst>
                <a:gd name="T0" fmla="*/ 370 w 3394"/>
                <a:gd name="T1" fmla="*/ 0 h 3223"/>
                <a:gd name="T2" fmla="*/ 3393 w 3394"/>
                <a:gd name="T3" fmla="*/ 3036 h 3223"/>
                <a:gd name="T4" fmla="*/ 3208 w 3394"/>
                <a:gd name="T5" fmla="*/ 3222 h 3223"/>
                <a:gd name="T6" fmla="*/ 0 w 3394"/>
                <a:gd name="T7" fmla="*/ 0 h 3223"/>
                <a:gd name="T8" fmla="*/ 370 w 3394"/>
                <a:gd name="T9" fmla="*/ 0 h 3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077" name="Freeform 5">
              <a:extLst>
                <a:ext uri="{FF2B5EF4-FFF2-40B4-BE49-F238E27FC236}">
                  <a16:creationId xmlns:a16="http://schemas.microsoft.com/office/drawing/2014/main" id="{5FAE00B0-3BFA-31A4-B49F-C5940718F2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7" y="0"/>
              <a:ext cx="2859" cy="2556"/>
            </a:xfrm>
            <a:custGeom>
              <a:avLst/>
              <a:gdLst>
                <a:gd name="T0" fmla="*/ 630 w 2859"/>
                <a:gd name="T1" fmla="*/ 0 h 2556"/>
                <a:gd name="T2" fmla="*/ 2858 w 2859"/>
                <a:gd name="T3" fmla="*/ 2238 h 2556"/>
                <a:gd name="T4" fmla="*/ 2543 w 2859"/>
                <a:gd name="T5" fmla="*/ 2555 h 2556"/>
                <a:gd name="T6" fmla="*/ 0 w 2859"/>
                <a:gd name="T7" fmla="*/ 0 h 2556"/>
                <a:gd name="T8" fmla="*/ 630 w 2859"/>
                <a:gd name="T9" fmla="*/ 0 h 2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078" name="Freeform 6">
              <a:extLst>
                <a:ext uri="{FF2B5EF4-FFF2-40B4-BE49-F238E27FC236}">
                  <a16:creationId xmlns:a16="http://schemas.microsoft.com/office/drawing/2014/main" id="{650B7028-C126-B637-1322-3C54D12162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5" y="0"/>
              <a:ext cx="2286" cy="2121"/>
            </a:xfrm>
            <a:custGeom>
              <a:avLst/>
              <a:gdLst>
                <a:gd name="T0" fmla="*/ 0 w 2286"/>
                <a:gd name="T1" fmla="*/ 0 h 2121"/>
                <a:gd name="T2" fmla="*/ 2111 w 2286"/>
                <a:gd name="T3" fmla="*/ 2120 h 2121"/>
                <a:gd name="T4" fmla="*/ 2285 w 2286"/>
                <a:gd name="T5" fmla="*/ 1945 h 2121"/>
                <a:gd name="T6" fmla="*/ 348 w 2286"/>
                <a:gd name="T7" fmla="*/ 0 h 2121"/>
                <a:gd name="T8" fmla="*/ 0 w 2286"/>
                <a:gd name="T9" fmla="*/ 0 h 2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3079" name="Rectangle 7">
            <a:extLst>
              <a:ext uri="{FF2B5EF4-FFF2-40B4-BE49-F238E27FC236}">
                <a16:creationId xmlns:a16="http://schemas.microsoft.com/office/drawing/2014/main" id="{5AA257BC-5A99-7B3A-04EB-C009E1E692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A7A33FBD-58F1-845E-0A72-B1DF7C75766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>
                <a:effectLst/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3081" name="Rectangle 9">
            <a:extLst>
              <a:ext uri="{FF2B5EF4-FFF2-40B4-BE49-F238E27FC236}">
                <a16:creationId xmlns:a16="http://schemas.microsoft.com/office/drawing/2014/main" id="{0BA1A277-722F-117D-11B2-047F93992E8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>
                <a:effectLst/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3082" name="Rectangle 10">
            <a:extLst>
              <a:ext uri="{FF2B5EF4-FFF2-40B4-BE49-F238E27FC236}">
                <a16:creationId xmlns:a16="http://schemas.microsoft.com/office/drawing/2014/main" id="{77A87A1F-B6CC-112C-D183-50120C879A6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>
                <a:effectLst/>
                <a:latin typeface="+mn-lt"/>
              </a:defRPr>
            </a:lvl1pPr>
          </a:lstStyle>
          <a:p>
            <a:fld id="{ABC5079A-2025-49C5-AB9C-641F2073DCF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83" name="Rectangle 11">
            <a:extLst>
              <a:ext uri="{FF2B5EF4-FFF2-40B4-BE49-F238E27FC236}">
                <a16:creationId xmlns:a16="http://schemas.microsoft.com/office/drawing/2014/main" id="{30F0BB67-0390-31F1-16E3-50E1AE48A2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41475"/>
            <a:ext cx="7772400" cy="445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6BC2258-02BC-229E-EAEA-7288DAA0C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685800"/>
            <a:ext cx="629531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10H Similar figures</a:t>
            </a:r>
          </a:p>
        </p:txBody>
      </p:sp>
      <p:pic>
        <p:nvPicPr>
          <p:cNvPr id="2051" name="Picture 3">
            <a:extLst>
              <a:ext uri="{FF2B5EF4-FFF2-40B4-BE49-F238E27FC236}">
                <a16:creationId xmlns:a16="http://schemas.microsoft.com/office/drawing/2014/main" id="{3836DD00-7118-369B-1482-7E24A14DC6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332037"/>
            <a:ext cx="1295400" cy="109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054D18C7-F79B-FE1E-096B-575C49919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858963"/>
            <a:ext cx="29718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04641C4-E22A-30A7-894E-A5806E49E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719" y="4876800"/>
            <a:ext cx="8670562" cy="1676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AutoShape 3">
            <a:extLst>
              <a:ext uri="{FF2B5EF4-FFF2-40B4-BE49-F238E27FC236}">
                <a16:creationId xmlns:a16="http://schemas.microsoft.com/office/drawing/2014/main" id="{57A2E780-37C4-91C7-E80F-0FF6B65F0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752600"/>
            <a:ext cx="3124200" cy="1524000"/>
          </a:xfrm>
          <a:prstGeom prst="parallelogram">
            <a:avLst>
              <a:gd name="adj" fmla="val 5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8436" name="AutoShape 4">
            <a:extLst>
              <a:ext uri="{FF2B5EF4-FFF2-40B4-BE49-F238E27FC236}">
                <a16:creationId xmlns:a16="http://schemas.microsoft.com/office/drawing/2014/main" id="{8A3C4DA9-8F11-B923-1DB9-2AE10BA04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600200"/>
            <a:ext cx="5029200" cy="2362200"/>
          </a:xfrm>
          <a:prstGeom prst="parallelogram">
            <a:avLst>
              <a:gd name="adj" fmla="val 53226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73DFAB6A-7BD7-EB50-A690-89AD0CC44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982663"/>
            <a:ext cx="27368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5400" i="1">
                <a:effectLst>
                  <a:outerShdw blurRad="38100" dist="38100" dir="2700000" algn="tl">
                    <a:srgbClr val="000000"/>
                  </a:outerShdw>
                </a:effectLst>
              </a:rPr>
              <a:t>A          B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4A9FA443-BC08-2AC8-BC7E-82273767FC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192463"/>
            <a:ext cx="3022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5400">
                <a:effectLst>
                  <a:outerShdw blurRad="38100" dist="38100" dir="2700000" algn="tl">
                    <a:srgbClr val="000000"/>
                  </a:outerShdw>
                </a:effectLst>
              </a:rPr>
              <a:t>C           D</a:t>
            </a:r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87FE1397-BBF3-EE31-7E86-CCBFB1CAE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3650" y="914400"/>
            <a:ext cx="40703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5400">
                <a:effectLst>
                  <a:outerShdw blurRad="38100" dist="38100" dir="2700000" algn="tl">
                    <a:srgbClr val="000000"/>
                  </a:outerShdw>
                </a:effectLst>
              </a:rPr>
              <a:t>E                  F</a:t>
            </a:r>
          </a:p>
        </p:txBody>
      </p:sp>
      <p:sp>
        <p:nvSpPr>
          <p:cNvPr id="18440" name="Rectangle 8">
            <a:extLst>
              <a:ext uri="{FF2B5EF4-FFF2-40B4-BE49-F238E27FC236}">
                <a16:creationId xmlns:a16="http://schemas.microsoft.com/office/drawing/2014/main" id="{9203F214-770E-C89F-C8EC-ABC7C6D770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886200"/>
            <a:ext cx="4165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                 H</a:t>
            </a:r>
          </a:p>
        </p:txBody>
      </p:sp>
      <p:sp>
        <p:nvSpPr>
          <p:cNvPr id="18442" name="Rectangle 10">
            <a:extLst>
              <a:ext uri="{FF2B5EF4-FFF2-40B4-BE49-F238E27FC236}">
                <a16:creationId xmlns:a16="http://schemas.microsoft.com/office/drawing/2014/main" id="{BDDC55E6-0C6B-E7EA-4596-A08517246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4705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FF9CF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ABCD ~  EFGH</a:t>
            </a: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43" name="Rectangle 11">
            <a:extLst>
              <a:ext uri="{FF2B5EF4-FFF2-40B4-BE49-F238E27FC236}">
                <a16:creationId xmlns:a16="http://schemas.microsoft.com/office/drawing/2014/main" id="{EA53B77C-7FDE-4D50-1B29-82165FE83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905000"/>
            <a:ext cx="11366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</a:p>
        </p:txBody>
      </p:sp>
      <p:sp>
        <p:nvSpPr>
          <p:cNvPr id="18444" name="Rectangle 12">
            <a:extLst>
              <a:ext uri="{FF2B5EF4-FFF2-40B4-BE49-F238E27FC236}">
                <a16:creationId xmlns:a16="http://schemas.microsoft.com/office/drawing/2014/main" id="{4C42AC62-E96E-E894-35BC-756C464B9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895600"/>
            <a:ext cx="9461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</a:p>
        </p:txBody>
      </p:sp>
      <p:sp>
        <p:nvSpPr>
          <p:cNvPr id="18445" name="Rectangle 13">
            <a:extLst>
              <a:ext uri="{FF2B5EF4-FFF2-40B4-BE49-F238E27FC236}">
                <a16:creationId xmlns:a16="http://schemas.microsoft.com/office/drawing/2014/main" id="{2BB628DE-08A5-C922-14C4-9121D04F0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133600"/>
            <a:ext cx="9461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</a:p>
        </p:txBody>
      </p:sp>
      <p:sp>
        <p:nvSpPr>
          <p:cNvPr id="18446" name="Rectangle 14">
            <a:extLst>
              <a:ext uri="{FF2B5EF4-FFF2-40B4-BE49-F238E27FC236}">
                <a16:creationId xmlns:a16="http://schemas.microsoft.com/office/drawing/2014/main" id="{E3C02C12-D7BF-2BBC-4081-55C50FB63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975" y="4810125"/>
            <a:ext cx="28733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Find GH</a:t>
            </a:r>
          </a:p>
        </p:txBody>
      </p:sp>
      <p:sp>
        <p:nvSpPr>
          <p:cNvPr id="18447" name="Rectangle 15">
            <a:extLst>
              <a:ext uri="{FF2B5EF4-FFF2-40B4-BE49-F238E27FC236}">
                <a16:creationId xmlns:a16="http://schemas.microsoft.com/office/drawing/2014/main" id="{04E82E18-79C8-5114-D739-0EAD654E35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8450" y="4937125"/>
            <a:ext cx="294183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big     </a:t>
            </a:r>
            <a:r>
              <a:rPr lang="en-US" altLang="en-US" b="1" u="sng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  <a:endParaRPr lang="en-US" altLang="en-US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small 10</a:t>
            </a:r>
          </a:p>
        </p:txBody>
      </p:sp>
      <p:sp>
        <p:nvSpPr>
          <p:cNvPr id="18448" name="Rectangle 16">
            <a:extLst>
              <a:ext uri="{FF2B5EF4-FFF2-40B4-BE49-F238E27FC236}">
                <a16:creationId xmlns:a16="http://schemas.microsoft.com/office/drawing/2014/main" id="{7603EAF8-307F-F641-9484-9C8326B16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5257800"/>
            <a:ext cx="6143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=</a:t>
            </a:r>
          </a:p>
        </p:txBody>
      </p:sp>
      <p:sp>
        <p:nvSpPr>
          <p:cNvPr id="18449" name="Rectangle 17">
            <a:extLst>
              <a:ext uri="{FF2B5EF4-FFF2-40B4-BE49-F238E27FC236}">
                <a16:creationId xmlns:a16="http://schemas.microsoft.com/office/drawing/2014/main" id="{0DA9A062-BEB3-05B4-3CDC-1F3001F11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937125"/>
            <a:ext cx="1297150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u="sng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GH</a:t>
            </a:r>
          </a:p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>
            <a:extLst>
              <a:ext uri="{FF2B5EF4-FFF2-40B4-BE49-F238E27FC236}">
                <a16:creationId xmlns:a16="http://schemas.microsoft.com/office/drawing/2014/main" id="{6F50C357-0C11-BBCB-4858-1FC5F90A5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777875"/>
            <a:ext cx="6143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=</a:t>
            </a:r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9D94887A-7488-B73C-6AF6-8C287493EC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438400"/>
            <a:ext cx="56769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Font typeface="Times" panose="02020603050405020304" pitchFamily="18" charset="0"/>
              <a:buAutoNum type="arabicPlain" startAt="10"/>
            </a:pPr>
            <a:r>
              <a:rPr lang="en-US" altLang="en-US" sz="6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GH = (12)(13)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6000" b="1">
                <a:effectLst>
                  <a:outerShdw blurRad="38100" dist="38100" dir="2700000" algn="tl">
                    <a:srgbClr val="000000"/>
                  </a:outerShdw>
                </a:effectLst>
              </a:rPr>
              <a:t>10 GH =  156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6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 GH = 15.6</a:t>
            </a:r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2DAB2B29-538F-2A1D-8274-F8C72786A6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9492" y="347008"/>
            <a:ext cx="294183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big     </a:t>
            </a:r>
            <a:r>
              <a:rPr lang="en-US" altLang="en-US" b="1" u="sng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  <a:endParaRPr lang="en-US" altLang="en-US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small 10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19F9C8D8-1E94-DB63-AA1C-EBEC37227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3963" y="393174"/>
            <a:ext cx="1297150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u="sng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GH</a:t>
            </a:r>
          </a:p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AutoShape 3">
            <a:extLst>
              <a:ext uri="{FF2B5EF4-FFF2-40B4-BE49-F238E27FC236}">
                <a16:creationId xmlns:a16="http://schemas.microsoft.com/office/drawing/2014/main" id="{877E8212-6230-0EF2-9091-A9092D0E26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990600"/>
            <a:ext cx="3124200" cy="1524000"/>
          </a:xfrm>
          <a:prstGeom prst="parallelogram">
            <a:avLst>
              <a:gd name="adj" fmla="val 5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0484" name="AutoShape 4">
            <a:extLst>
              <a:ext uri="{FF2B5EF4-FFF2-40B4-BE49-F238E27FC236}">
                <a16:creationId xmlns:a16="http://schemas.microsoft.com/office/drawing/2014/main" id="{1A84FAF9-8914-321C-A287-A765D53A3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838200"/>
            <a:ext cx="5029200" cy="2362200"/>
          </a:xfrm>
          <a:prstGeom prst="parallelogram">
            <a:avLst>
              <a:gd name="adj" fmla="val 53226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4ACB8E79-0A4B-F231-72ED-5EB852809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52400"/>
            <a:ext cx="30194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effectLst>
                  <a:outerShdw blurRad="38100" dist="38100" dir="2700000" algn="tl">
                    <a:srgbClr val="000000"/>
                  </a:outerShdw>
                </a:effectLst>
              </a:rPr>
              <a:t>A          B</a:t>
            </a:r>
          </a:p>
        </p:txBody>
      </p:sp>
      <p:sp>
        <p:nvSpPr>
          <p:cNvPr id="20486" name="Rectangle 6">
            <a:extLst>
              <a:ext uri="{FF2B5EF4-FFF2-40B4-BE49-F238E27FC236}">
                <a16:creationId xmlns:a16="http://schemas.microsoft.com/office/drawing/2014/main" id="{FEB23C10-C3F0-D8EA-62F2-DDA3B58E6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362200"/>
            <a:ext cx="31480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C          D</a:t>
            </a:r>
          </a:p>
        </p:txBody>
      </p:sp>
      <p:sp>
        <p:nvSpPr>
          <p:cNvPr id="20487" name="Rectangle 7">
            <a:extLst>
              <a:ext uri="{FF2B5EF4-FFF2-40B4-BE49-F238E27FC236}">
                <a16:creationId xmlns:a16="http://schemas.microsoft.com/office/drawing/2014/main" id="{641067F6-9013-4C91-2403-98E3ECD97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3350" y="0"/>
            <a:ext cx="39306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E               F</a:t>
            </a:r>
          </a:p>
        </p:txBody>
      </p:sp>
      <p:sp>
        <p:nvSpPr>
          <p:cNvPr id="20488" name="Rectangle 8">
            <a:extLst>
              <a:ext uri="{FF2B5EF4-FFF2-40B4-BE49-F238E27FC236}">
                <a16:creationId xmlns:a16="http://schemas.microsoft.com/office/drawing/2014/main" id="{80FB7DBB-7B87-231B-9A13-AB438DFCB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048000"/>
            <a:ext cx="43322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G                H</a:t>
            </a:r>
          </a:p>
        </p:txBody>
      </p:sp>
      <p:sp>
        <p:nvSpPr>
          <p:cNvPr id="20490" name="Rectangle 10">
            <a:extLst>
              <a:ext uri="{FF2B5EF4-FFF2-40B4-BE49-F238E27FC236}">
                <a16:creationId xmlns:a16="http://schemas.microsoft.com/office/drawing/2014/main" id="{E49AD9BB-07C5-81E7-80DE-1C806748D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838200"/>
            <a:ext cx="19621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105</a:t>
            </a:r>
            <a:r>
              <a:rPr lang="en-US" altLang="en-US" b="1" baseline="30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en-US" altLang="en-US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75</a:t>
            </a:r>
            <a:r>
              <a:rPr lang="en-US" altLang="en-US" b="1" baseline="30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en-US" altLang="en-US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491" name="Rectangle 11">
            <a:extLst>
              <a:ext uri="{FF2B5EF4-FFF2-40B4-BE49-F238E27FC236}">
                <a16:creationId xmlns:a16="http://schemas.microsoft.com/office/drawing/2014/main" id="{03CA133E-A151-399C-CB73-F25FBABF1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298950"/>
            <a:ext cx="30130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Find 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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E</a:t>
            </a:r>
          </a:p>
        </p:txBody>
      </p:sp>
      <p:sp>
        <p:nvSpPr>
          <p:cNvPr id="20493" name="Rectangle 13">
            <a:extLst>
              <a:ext uri="{FF2B5EF4-FFF2-40B4-BE49-F238E27FC236}">
                <a16:creationId xmlns:a16="http://schemas.microsoft.com/office/drawing/2014/main" id="{E3DB510D-4F59-D0D6-9F59-BDC048C36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267200"/>
            <a:ext cx="22018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= 105</a:t>
            </a:r>
            <a:r>
              <a:rPr lang="en-US" altLang="en-US" baseline="3000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494" name="Rectangle 14">
            <a:extLst>
              <a:ext uri="{FF2B5EF4-FFF2-40B4-BE49-F238E27FC236}">
                <a16:creationId xmlns:a16="http://schemas.microsoft.com/office/drawing/2014/main" id="{F0DDF028-65B5-7F19-BFCC-A8C70C27E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075" y="5554663"/>
            <a:ext cx="67881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Corresponding 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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s =.</a:t>
            </a:r>
          </a:p>
        </p:txBody>
      </p:sp>
      <p:sp>
        <p:nvSpPr>
          <p:cNvPr id="20497" name="Rectangle 17">
            <a:extLst>
              <a:ext uri="{FF2B5EF4-FFF2-40B4-BE49-F238E27FC236}">
                <a16:creationId xmlns:a16="http://schemas.microsoft.com/office/drawing/2014/main" id="{A9CD3703-7632-F35E-5D61-B64418D8FDC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953000" y="762000"/>
            <a:ext cx="2057400" cy="12192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0" hangingPunct="0"/>
            <a:r>
              <a:rPr lang="en-US" altLang="en-US" sz="6000">
                <a:solidFill>
                  <a:schemeClr val="hlink"/>
                </a:solidFill>
                <a:latin typeface="Times" panose="02020603050405020304" pitchFamily="18" charset="0"/>
              </a:rPr>
              <a:t>105</a:t>
            </a:r>
            <a:r>
              <a:rPr lang="en-US" altLang="en-US" sz="6000" baseline="30000">
                <a:solidFill>
                  <a:schemeClr val="hlink"/>
                </a:solidFill>
                <a:latin typeface="Times" panose="02020603050405020304" pitchFamily="18" charset="0"/>
              </a:rPr>
              <a:t>0</a:t>
            </a:r>
            <a:endParaRPr lang="en-US" altLang="en-US" sz="6000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52190F8-74B3-47DC-64F3-9B027E4790FC}"/>
              </a:ext>
            </a:extLst>
          </p:cNvPr>
          <p:cNvSpPr txBox="1"/>
          <p:nvPr/>
        </p:nvSpPr>
        <p:spPr>
          <a:xfrm>
            <a:off x="1447800" y="0"/>
            <a:ext cx="7315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/>
              <a:t>Area scale factor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5528F67-3355-FD8F-232C-804C6C8F9176}"/>
                  </a:ext>
                </a:extLst>
              </p:cNvPr>
              <p:cNvSpPr txBox="1"/>
              <p:nvPr/>
            </p:nvSpPr>
            <p:spPr>
              <a:xfrm>
                <a:off x="228600" y="1015663"/>
                <a:ext cx="8763000" cy="10772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200" dirty="0"/>
                  <a:t>When all the lengths are multiplied by a scale factor of k, the area is multiplied by a scale factor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sz="32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/>
                  <a:t>.</a:t>
                </a:r>
                <a:endParaRPr lang="en-AU" sz="32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5528F67-3355-FD8F-232C-804C6C8F91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015663"/>
                <a:ext cx="8763000" cy="1077218"/>
              </a:xfrm>
              <a:prstGeom prst="rect">
                <a:avLst/>
              </a:prstGeom>
              <a:blipFill>
                <a:blip r:embed="rId2"/>
                <a:stretch>
                  <a:fillRect l="-1879" t="-8523" r="-2227" b="-2102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5D14F431-9AE5-9141-3403-81699D6CFF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704" y="2122189"/>
            <a:ext cx="8716591" cy="235300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19BC488-7FD5-EB20-9EF8-B63895F78691}"/>
                  </a:ext>
                </a:extLst>
              </p:cNvPr>
              <p:cNvSpPr txBox="1"/>
              <p:nvPr/>
            </p:nvSpPr>
            <p:spPr>
              <a:xfrm>
                <a:off x="381000" y="4513200"/>
                <a:ext cx="8077200" cy="22415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600" dirty="0">
                    <a:solidFill>
                      <a:schemeClr val="tx1"/>
                    </a:solidFill>
                  </a:rPr>
                  <a:t>scale factor = 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 b="0" i="0" dirty="0" smtClean="0">
                            <a:solidFill>
                              <a:schemeClr val="tx1"/>
                            </a:solidFill>
                          </a:rPr>
                          <m:t>25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b="0" i="0" dirty="0" smtClean="0">
                            <a:solidFill>
                              <a:schemeClr val="tx1"/>
                            </a:solidFill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600" dirty="0">
                    <a:solidFill>
                      <a:schemeClr val="tx1"/>
                    </a:solidFill>
                  </a:rPr>
                  <a:t> = 5</a:t>
                </a:r>
              </a:p>
              <a:p>
                <a:r>
                  <a:rPr lang="en-US" sz="2400" dirty="0"/>
                  <a:t>The scale factor of the side lengths is 5.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24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sz="2400" dirty="0"/>
                  <a:t> = 25</a:t>
                </a:r>
              </a:p>
              <a:p>
                <a:r>
                  <a:rPr lang="en-US" sz="2400" dirty="0"/>
                  <a:t>The scale factor of the areas is 25.</a:t>
                </a:r>
                <a:endParaRPr lang="en-AU" sz="2400" dirty="0"/>
              </a:p>
              <a:p>
                <a:endParaRPr lang="en-AU" sz="2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19BC488-7FD5-EB20-9EF8-B63895F786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4513200"/>
                <a:ext cx="8077200" cy="2241576"/>
              </a:xfrm>
              <a:prstGeom prst="rect">
                <a:avLst/>
              </a:prstGeom>
              <a:blipFill>
                <a:blip r:embed="rId4"/>
                <a:stretch>
                  <a:fillRect l="-150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5381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6BDAB49-AD95-FBA6-1225-A3264E3F9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66800"/>
            <a:ext cx="9089431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907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6332960-EF5D-AB7A-1915-2A1025971DA4}"/>
              </a:ext>
            </a:extLst>
          </p:cNvPr>
          <p:cNvSpPr txBox="1"/>
          <p:nvPr/>
        </p:nvSpPr>
        <p:spPr>
          <a:xfrm>
            <a:off x="1752600" y="203956"/>
            <a:ext cx="701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 Similar figures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47C843-8544-4FA8-D253-D8837D7E1F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2600" y="2996863"/>
            <a:ext cx="5878799" cy="1752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9725325-13B3-3EFA-B5F2-23F731CF6EEA}"/>
              </a:ext>
            </a:extLst>
          </p:cNvPr>
          <p:cNvSpPr txBox="1"/>
          <p:nvPr/>
        </p:nvSpPr>
        <p:spPr>
          <a:xfrm>
            <a:off x="35169" y="1450033"/>
            <a:ext cx="9144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dirty="0"/>
              <a:t>Shapes that are similar have the same shape but are different sizes. The three frogs below are </a:t>
            </a:r>
            <a:r>
              <a:rPr lang="en-US" sz="3000" b="1" dirty="0"/>
              <a:t>similar figures.</a:t>
            </a:r>
            <a:endParaRPr lang="en-AU" sz="3000" b="1" dirty="0"/>
          </a:p>
        </p:txBody>
      </p:sp>
    </p:spTree>
    <p:extLst>
      <p:ext uri="{BB962C8B-B14F-4D97-AF65-F5344CB8AC3E}">
        <p14:creationId xmlns:p14="http://schemas.microsoft.com/office/powerpoint/2010/main" val="943663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6332960-EF5D-AB7A-1915-2A1025971DA4}"/>
              </a:ext>
            </a:extLst>
          </p:cNvPr>
          <p:cNvSpPr txBox="1"/>
          <p:nvPr/>
        </p:nvSpPr>
        <p:spPr>
          <a:xfrm>
            <a:off x="1752600" y="0"/>
            <a:ext cx="701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 Similar figures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725325-13B3-3EFA-B5F2-23F731CF6EEA}"/>
              </a:ext>
            </a:extLst>
          </p:cNvPr>
          <p:cNvSpPr txBox="1"/>
          <p:nvPr/>
        </p:nvSpPr>
        <p:spPr>
          <a:xfrm>
            <a:off x="0" y="934766"/>
            <a:ext cx="91440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Polygons (closed plane figures with straight sides), like the rectangles in the diagram below, are similar if:</a:t>
            </a:r>
          </a:p>
          <a:p>
            <a:r>
              <a:rPr lang="en-US" sz="2800" dirty="0"/>
              <a:t>1. corresponding angles are equal </a:t>
            </a:r>
          </a:p>
          <a:p>
            <a:r>
              <a:rPr lang="en-US" sz="2800" dirty="0"/>
              <a:t>2. corresponding sides are proportional (which means that each pair of corresponding side lengths are in the same ratio).</a:t>
            </a:r>
            <a:endParaRPr lang="en-AU" sz="28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9E031E-627C-4EEF-CF94-79A43D968A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3266787"/>
            <a:ext cx="5220429" cy="213389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BB0675E-1FFF-D3CA-E440-FA6A6A4F0415}"/>
              </a:ext>
            </a:extLst>
          </p:cNvPr>
          <p:cNvSpPr txBox="1"/>
          <p:nvPr/>
        </p:nvSpPr>
        <p:spPr>
          <a:xfrm>
            <a:off x="76200" y="5485937"/>
            <a:ext cx="89916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Ratio of side lengths = 6 : 3 which simplifies to 2 : 1 </a:t>
            </a:r>
          </a:p>
          <a:p>
            <a:r>
              <a:rPr lang="en-US" sz="2800" dirty="0"/>
              <a:t>Ratio of side lengths = 4 : 2 which simplifies to 2 : 1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55987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6332960-EF5D-AB7A-1915-2A1025971DA4}"/>
              </a:ext>
            </a:extLst>
          </p:cNvPr>
          <p:cNvSpPr txBox="1"/>
          <p:nvPr/>
        </p:nvSpPr>
        <p:spPr>
          <a:xfrm>
            <a:off x="1101969" y="0"/>
            <a:ext cx="701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 Scale factor of length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9725325-13B3-3EFA-B5F2-23F731CF6EEA}"/>
                  </a:ext>
                </a:extLst>
              </p:cNvPr>
              <p:cNvSpPr txBox="1"/>
              <p:nvPr/>
            </p:nvSpPr>
            <p:spPr>
              <a:xfrm>
                <a:off x="35169" y="1546051"/>
                <a:ext cx="9144000" cy="8133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600" dirty="0">
                    <a:solidFill>
                      <a:schemeClr val="tx1"/>
                    </a:solidFill>
                  </a:rPr>
                  <a:t>scale factor = 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 dirty="0" smtClean="0">
                            <a:solidFill>
                              <a:schemeClr val="tx1"/>
                            </a:solidFill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sz="2600" dirty="0" smtClean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600" dirty="0" smtClean="0">
                            <a:solidFill>
                              <a:schemeClr val="tx1"/>
                            </a:solidFill>
                          </a:rPr>
                          <m:t>length</m:t>
                        </m:r>
                        <m:r>
                          <m:rPr>
                            <m:nor/>
                          </m:rPr>
                          <a:rPr lang="en-US" sz="2600" dirty="0" smtClean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600" dirty="0" smtClean="0">
                            <a:solidFill>
                              <a:schemeClr val="tx1"/>
                            </a:solidFill>
                          </a:rPr>
                          <m:t>o</m:t>
                        </m:r>
                        <m:r>
                          <m:rPr>
                            <m:nor/>
                          </m:rPr>
                          <a:rPr lang="en-US" sz="2600" dirty="0" smtClean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600" dirty="0" smtClean="0">
                            <a:solidFill>
                              <a:schemeClr val="tx1"/>
                            </a:solidFill>
                          </a:rPr>
                          <m:t>f</m:t>
                        </m:r>
                        <m:r>
                          <m:rPr>
                            <m:nor/>
                          </m:rPr>
                          <a:rPr lang="en-US" sz="2600" dirty="0" smtClean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600" dirty="0" smtClean="0">
                            <a:solidFill>
                              <a:schemeClr val="tx1"/>
                            </a:solidFill>
                          </a:rPr>
                          <m:t>the</m:t>
                        </m:r>
                        <m:r>
                          <m:rPr>
                            <m:nor/>
                          </m:rPr>
                          <a:rPr lang="en-US" sz="2600" dirty="0" smtClean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600" dirty="0" smtClean="0">
                            <a:solidFill>
                              <a:schemeClr val="tx1"/>
                            </a:solidFill>
                          </a:rPr>
                          <m:t>second</m:t>
                        </m:r>
                        <m:r>
                          <m:rPr>
                            <m:nor/>
                          </m:rPr>
                          <a:rPr lang="en-US" sz="2600" dirty="0" smtClean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600" dirty="0" smtClean="0">
                            <a:solidFill>
                              <a:schemeClr val="tx1"/>
                            </a:solidFill>
                          </a:rPr>
                          <m:t>shape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dirty="0" smtClean="0">
                            <a:solidFill>
                              <a:schemeClr val="tx1"/>
                            </a:solidFill>
                          </a:rPr>
                          <m:t>corresponding</m:t>
                        </m:r>
                        <m:r>
                          <m:rPr>
                            <m:nor/>
                          </m:rPr>
                          <a:rPr lang="en-US" sz="2600" dirty="0" smtClean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600" dirty="0" smtClean="0">
                            <a:solidFill>
                              <a:schemeClr val="tx1"/>
                            </a:solidFill>
                          </a:rPr>
                          <m:t>length</m:t>
                        </m:r>
                        <m:r>
                          <m:rPr>
                            <m:nor/>
                          </m:rPr>
                          <a:rPr lang="en-US" sz="2600" dirty="0" smtClean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600" dirty="0" smtClean="0">
                            <a:solidFill>
                              <a:schemeClr val="tx1"/>
                            </a:solidFill>
                          </a:rPr>
                          <m:t>o</m:t>
                        </m:r>
                        <m:r>
                          <m:rPr>
                            <m:nor/>
                          </m:rPr>
                          <a:rPr lang="en-US" sz="2600" dirty="0" smtClean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600" dirty="0" smtClean="0">
                            <a:solidFill>
                              <a:schemeClr val="tx1"/>
                            </a:solidFill>
                          </a:rPr>
                          <m:t>f</m:t>
                        </m:r>
                        <m:r>
                          <m:rPr>
                            <m:nor/>
                          </m:rPr>
                          <a:rPr lang="en-US" sz="2600" dirty="0" smtClean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600" dirty="0" smtClean="0">
                            <a:solidFill>
                              <a:schemeClr val="tx1"/>
                            </a:solidFill>
                          </a:rPr>
                          <m:t>the</m:t>
                        </m:r>
                        <m:r>
                          <m:rPr>
                            <m:nor/>
                          </m:rPr>
                          <a:rPr lang="en-US" sz="2600" dirty="0" smtClean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600" dirty="0" smtClean="0">
                            <a:solidFill>
                              <a:schemeClr val="tx1"/>
                            </a:solidFill>
                          </a:rPr>
                          <m:t>first</m:t>
                        </m:r>
                        <m:r>
                          <m:rPr>
                            <m:nor/>
                          </m:rPr>
                          <a:rPr lang="en-US" sz="2600" dirty="0" smtClean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600" dirty="0" smtClean="0">
                            <a:solidFill>
                              <a:schemeClr val="tx1"/>
                            </a:solidFill>
                          </a:rPr>
                          <m:t>shape</m:t>
                        </m:r>
                      </m:den>
                    </m:f>
                  </m:oMath>
                </a14:m>
                <a:r>
                  <a:rPr lang="en-US" sz="26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26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600" dirty="0">
                    <a:solidFill>
                      <a:schemeClr val="tx1"/>
                    </a:solidFill>
                  </a:rPr>
                  <a:t> = 2</a:t>
                </a:r>
                <a:endParaRPr lang="en-AU" sz="2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9725325-13B3-3EFA-B5F2-23F731CF6E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69" y="1546051"/>
                <a:ext cx="9144000" cy="813300"/>
              </a:xfrm>
              <a:prstGeom prst="rect">
                <a:avLst/>
              </a:prstGeom>
              <a:blipFill>
                <a:blip r:embed="rId2"/>
                <a:stretch>
                  <a:fillRect l="-1267" b="-375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C123F358-389C-7E81-81A5-81F1747B9E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3274069"/>
            <a:ext cx="5220429" cy="2133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51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>
            <a:extLst>
              <a:ext uri="{FF2B5EF4-FFF2-40B4-BE49-F238E27FC236}">
                <a16:creationId xmlns:a16="http://schemas.microsoft.com/office/drawing/2014/main" id="{11DDCC32-78D1-5B0E-9EEE-A51F447564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685800"/>
            <a:ext cx="1676400" cy="1417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5DB87D21-3ADA-3749-4150-F7911632FC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685800"/>
            <a:ext cx="2819400" cy="238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Line 5">
            <a:extLst>
              <a:ext uri="{FF2B5EF4-FFF2-40B4-BE49-F238E27FC236}">
                <a16:creationId xmlns:a16="http://schemas.microsoft.com/office/drawing/2014/main" id="{3A45411A-2719-5224-CDFC-5669063083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685800"/>
            <a:ext cx="0" cy="1371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27CAF163-C80A-E918-1937-F0DD22C3E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685800"/>
            <a:ext cx="15906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12”</a:t>
            </a:r>
          </a:p>
        </p:txBody>
      </p:sp>
      <p:sp>
        <p:nvSpPr>
          <p:cNvPr id="5128" name="Rectangle 8">
            <a:extLst>
              <a:ext uri="{FF2B5EF4-FFF2-40B4-BE49-F238E27FC236}">
                <a16:creationId xmlns:a16="http://schemas.microsoft.com/office/drawing/2014/main" id="{345FA7B5-B1F8-FA98-4039-65F75DEB8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838200"/>
            <a:ext cx="14716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24”</a:t>
            </a:r>
          </a:p>
        </p:txBody>
      </p:sp>
      <p:sp>
        <p:nvSpPr>
          <p:cNvPr id="5129" name="Line 9">
            <a:extLst>
              <a:ext uri="{FF2B5EF4-FFF2-40B4-BE49-F238E27FC236}">
                <a16:creationId xmlns:a16="http://schemas.microsoft.com/office/drawing/2014/main" id="{313BE32D-37E7-E591-CBB4-E738F522120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685800"/>
            <a:ext cx="0" cy="2362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5130" name="Rectangle 10">
            <a:extLst>
              <a:ext uri="{FF2B5EF4-FFF2-40B4-BE49-F238E27FC236}">
                <a16:creationId xmlns:a16="http://schemas.microsoft.com/office/drawing/2014/main" id="{BDD6F9DD-33E7-9EE5-5A67-A12C8EEE1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657600"/>
            <a:ext cx="6346825" cy="173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Scale factor = </a:t>
            </a:r>
            <a:r>
              <a:rPr lang="en-US" altLang="en-US" u="sng">
                <a:effectLst>
                  <a:outerShdw blurRad="38100" dist="38100" dir="2700000" algn="tl">
                    <a:srgbClr val="000000"/>
                  </a:outerShdw>
                </a:effectLst>
              </a:rPr>
              <a:t>NEW</a:t>
            </a:r>
          </a:p>
          <a:p>
            <a:pPr>
              <a:lnSpc>
                <a:spcPct val="80000"/>
              </a:lnSpc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OLD</a:t>
            </a:r>
          </a:p>
        </p:txBody>
      </p:sp>
      <p:sp>
        <p:nvSpPr>
          <p:cNvPr id="5131" name="Rectangle 11">
            <a:extLst>
              <a:ext uri="{FF2B5EF4-FFF2-40B4-BE49-F238E27FC236}">
                <a16:creationId xmlns:a16="http://schemas.microsoft.com/office/drawing/2014/main" id="{4A96340D-13FE-B06B-6E76-218B720FF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3429000"/>
            <a:ext cx="9461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u="sng">
                <a:effectLst>
                  <a:outerShdw blurRad="38100" dist="38100" dir="2700000" algn="tl">
                    <a:srgbClr val="000000"/>
                  </a:outerShdw>
                </a:effectLst>
              </a:rPr>
              <a:t>24</a:t>
            </a:r>
          </a:p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</a:p>
        </p:txBody>
      </p:sp>
      <p:sp>
        <p:nvSpPr>
          <p:cNvPr id="5132" name="Rectangle 12">
            <a:extLst>
              <a:ext uri="{FF2B5EF4-FFF2-40B4-BE49-F238E27FC236}">
                <a16:creationId xmlns:a16="http://schemas.microsoft.com/office/drawing/2014/main" id="{EFC82BC3-729C-97AB-567F-EC5A74736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8175" y="5426075"/>
            <a:ext cx="11858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=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67FA64C-CE7A-2DD4-B216-8F30490926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63" y="228600"/>
            <a:ext cx="1243012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7" name="Rectangle 3">
            <a:extLst>
              <a:ext uri="{FF2B5EF4-FFF2-40B4-BE49-F238E27FC236}">
                <a16:creationId xmlns:a16="http://schemas.microsoft.com/office/drawing/2014/main" id="{BF500DAC-B1A4-8E8C-C016-9D43F8C30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81000"/>
            <a:ext cx="644842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Spiderman is </a:t>
            </a:r>
          </a:p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3”wide and </a:t>
            </a:r>
            <a:r>
              <a:rPr lang="en-US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7” high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2923501-43A7-4CE7-B90D-954564E9F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975" y="2286000"/>
            <a:ext cx="8691563" cy="44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We want a copier to</a:t>
            </a:r>
          </a:p>
          <a:p>
            <a:pPr>
              <a:lnSpc>
                <a:spcPct val="80000"/>
              </a:lnSpc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enlarge the picture and fill</a:t>
            </a:r>
          </a:p>
          <a:p>
            <a:pPr>
              <a:lnSpc>
                <a:spcPct val="80000"/>
              </a:lnSpc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the length of a page </a:t>
            </a:r>
          </a:p>
          <a:p>
            <a:pPr>
              <a:lnSpc>
                <a:spcPct val="80000"/>
              </a:lnSpc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is </a:t>
            </a:r>
            <a:r>
              <a:rPr lang="en-US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11”high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.  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Find the </a:t>
            </a:r>
            <a:r>
              <a:rPr lang="en-US" altLang="en-US">
                <a:solidFill>
                  <a:srgbClr val="31FF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scale</a:t>
            </a:r>
          </a:p>
          <a:p>
            <a:pPr>
              <a:lnSpc>
                <a:spcPct val="80000"/>
              </a:lnSpc>
            </a:pPr>
            <a:r>
              <a:rPr lang="en-US" altLang="en-US">
                <a:solidFill>
                  <a:srgbClr val="31FF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factor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  At what % will you</a:t>
            </a:r>
          </a:p>
          <a:p>
            <a:pPr>
              <a:lnSpc>
                <a:spcPct val="80000"/>
              </a:lnSpc>
            </a:pP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set the copier?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E561C3E5-11DE-8281-0BC1-904B3876A8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13" y="304800"/>
            <a:ext cx="1427162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7" name="Rectangle 3">
            <a:extLst>
              <a:ext uri="{FF2B5EF4-FFF2-40B4-BE49-F238E27FC236}">
                <a16:creationId xmlns:a16="http://schemas.microsoft.com/office/drawing/2014/main" id="{F189F899-3630-AC2D-EA71-AB4ECB6E1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81000"/>
            <a:ext cx="64484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3”wide and </a:t>
            </a:r>
            <a:r>
              <a:rPr lang="en-US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7” high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0E4F812E-B43C-F1C6-3D4B-8FE9C1A70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295400"/>
            <a:ext cx="7162800" cy="173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We want it </a:t>
            </a:r>
            <a:r>
              <a:rPr lang="en-US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11”high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.   </a:t>
            </a:r>
          </a:p>
          <a:p>
            <a:r>
              <a:rPr lang="en-US" altLang="en-US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Find the scale factor.   </a:t>
            </a: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29DC17A-0502-ABF2-DD84-CE907B5E3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750" y="3405188"/>
            <a:ext cx="162242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u="sng">
                <a:effectLst>
                  <a:outerShdw blurRad="38100" dist="38100" dir="2700000" algn="tl">
                    <a:srgbClr val="000000"/>
                  </a:outerShdw>
                </a:effectLst>
              </a:rPr>
              <a:t>New</a:t>
            </a:r>
          </a:p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Old</a:t>
            </a:r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AF3DEC37-8F69-25D5-E4DE-4BD9CD944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000" y="3559175"/>
            <a:ext cx="6143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=</a:t>
            </a:r>
          </a:p>
        </p:txBody>
      </p:sp>
      <p:sp>
        <p:nvSpPr>
          <p:cNvPr id="6152" name="Rectangle 8">
            <a:extLst>
              <a:ext uri="{FF2B5EF4-FFF2-40B4-BE49-F238E27FC236}">
                <a16:creationId xmlns:a16="http://schemas.microsoft.com/office/drawing/2014/main" id="{31119109-98E2-734E-3A6A-D0008D2ECD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2863" y="3328988"/>
            <a:ext cx="9461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u="sng"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</a:p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</p:txBody>
      </p:sp>
      <p:sp>
        <p:nvSpPr>
          <p:cNvPr id="6153" name="Rectangle 9">
            <a:extLst>
              <a:ext uri="{FF2B5EF4-FFF2-40B4-BE49-F238E27FC236}">
                <a16:creationId xmlns:a16="http://schemas.microsoft.com/office/drawing/2014/main" id="{B1B2D6C3-FFA8-9C35-41DF-8DE50B52F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5075" y="3559175"/>
            <a:ext cx="6143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=</a:t>
            </a:r>
          </a:p>
        </p:txBody>
      </p:sp>
      <p:sp>
        <p:nvSpPr>
          <p:cNvPr id="6154" name="Rectangle 10">
            <a:extLst>
              <a:ext uri="{FF2B5EF4-FFF2-40B4-BE49-F238E27FC236}">
                <a16:creationId xmlns:a16="http://schemas.microsoft.com/office/drawing/2014/main" id="{AAF03D5B-734B-CF32-1571-BE3C99187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1213" y="3559175"/>
            <a:ext cx="18986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1.571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B04D06C6-F77D-A356-5DC9-B7ECA47B9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486400"/>
            <a:ext cx="84169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New is 1.571 times as big.</a:t>
            </a: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43101D28-5971-B934-A2B1-A70E61D849E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>
            <a:extLst>
              <a:ext uri="{FF2B5EF4-FFF2-40B4-BE49-F238E27FC236}">
                <a16:creationId xmlns:a16="http://schemas.microsoft.com/office/drawing/2014/main" id="{ACEC09C0-261A-ED01-83DD-0096EF31AA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13" y="304800"/>
            <a:ext cx="1427162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5" name="Rectangle 3">
            <a:extLst>
              <a:ext uri="{FF2B5EF4-FFF2-40B4-BE49-F238E27FC236}">
                <a16:creationId xmlns:a16="http://schemas.microsoft.com/office/drawing/2014/main" id="{ECDFD080-A432-CEBD-4657-1ABC156D55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81000"/>
            <a:ext cx="64484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3”wide and </a:t>
            </a:r>
            <a:r>
              <a:rPr lang="en-US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7” high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C8C5250E-1259-B8EC-F385-BE064B558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295400"/>
            <a:ext cx="7162800" cy="265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We want it </a:t>
            </a:r>
            <a:r>
              <a:rPr lang="en-US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11”high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.   </a:t>
            </a:r>
          </a:p>
          <a:p>
            <a:r>
              <a:rPr lang="en-US" altLang="en-US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Find the % setting for the copier.   </a:t>
            </a:r>
          </a:p>
        </p:txBody>
      </p:sp>
      <p:sp>
        <p:nvSpPr>
          <p:cNvPr id="8204" name="Rectangle 12">
            <a:extLst>
              <a:ext uri="{FF2B5EF4-FFF2-40B4-BE49-F238E27FC236}">
                <a16:creationId xmlns:a16="http://schemas.microsoft.com/office/drawing/2014/main" id="{7AA0605A-F9B8-4501-71B2-5F45C55C2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038600"/>
            <a:ext cx="9461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u="sng"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</a:p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</p:txBody>
      </p:sp>
      <p:sp>
        <p:nvSpPr>
          <p:cNvPr id="8205" name="Rectangle 13">
            <a:extLst>
              <a:ext uri="{FF2B5EF4-FFF2-40B4-BE49-F238E27FC236}">
                <a16:creationId xmlns:a16="http://schemas.microsoft.com/office/drawing/2014/main" id="{2E2B1064-4BAC-9E23-6688-D10485174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343400"/>
            <a:ext cx="56784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= 1.571 = 157.1%</a:t>
            </a:r>
          </a:p>
        </p:txBody>
      </p:sp>
      <p:sp>
        <p:nvSpPr>
          <p:cNvPr id="8206" name="Rectangle 14">
            <a:extLst>
              <a:ext uri="{FF2B5EF4-FFF2-40B4-BE49-F238E27FC236}">
                <a16:creationId xmlns:a16="http://schemas.microsoft.com/office/drawing/2014/main" id="{1124FFEA-7760-FB4F-6DBE-945B79AC7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410200"/>
            <a:ext cx="52863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round  to 157%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2E97AC0-A3BA-C17A-4B1C-7FC783AEC3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28600"/>
            <a:ext cx="49037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Similar Figures</a:t>
            </a: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411" name="AutoShape 3">
            <a:extLst>
              <a:ext uri="{FF2B5EF4-FFF2-40B4-BE49-F238E27FC236}">
                <a16:creationId xmlns:a16="http://schemas.microsoft.com/office/drawing/2014/main" id="{2DE7D20E-6B5A-33EA-CA33-9F489862D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752600"/>
            <a:ext cx="3124200" cy="1524000"/>
          </a:xfrm>
          <a:prstGeom prst="parallelogram">
            <a:avLst>
              <a:gd name="adj" fmla="val 5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7412" name="AutoShape 4">
            <a:extLst>
              <a:ext uri="{FF2B5EF4-FFF2-40B4-BE49-F238E27FC236}">
                <a16:creationId xmlns:a16="http://schemas.microsoft.com/office/drawing/2014/main" id="{86097006-AA33-3C8E-3BB7-665797B22C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600200"/>
            <a:ext cx="5029200" cy="2362200"/>
          </a:xfrm>
          <a:prstGeom prst="parallelogram">
            <a:avLst>
              <a:gd name="adj" fmla="val 53226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6F0F37EA-B1BA-2340-2ECD-D4EE93854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914400"/>
            <a:ext cx="30194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effectLst>
                  <a:outerShdw blurRad="38100" dist="38100" dir="2700000" algn="tl">
                    <a:srgbClr val="000000"/>
                  </a:outerShdw>
                </a:effectLst>
              </a:rPr>
              <a:t>A          B</a:t>
            </a:r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650CC142-FE68-757F-12A3-FC987330F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124200"/>
            <a:ext cx="31480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C          D</a:t>
            </a:r>
          </a:p>
        </p:txBody>
      </p:sp>
      <p:sp>
        <p:nvSpPr>
          <p:cNvPr id="17416" name="Rectangle 8">
            <a:extLst>
              <a:ext uri="{FF2B5EF4-FFF2-40B4-BE49-F238E27FC236}">
                <a16:creationId xmlns:a16="http://schemas.microsoft.com/office/drawing/2014/main" id="{460550C9-2D5F-BCA4-40C2-2529CE4E2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3350" y="762000"/>
            <a:ext cx="39306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E               F</a:t>
            </a:r>
          </a:p>
        </p:txBody>
      </p:sp>
      <p:sp>
        <p:nvSpPr>
          <p:cNvPr id="17417" name="Rectangle 9">
            <a:extLst>
              <a:ext uri="{FF2B5EF4-FFF2-40B4-BE49-F238E27FC236}">
                <a16:creationId xmlns:a16="http://schemas.microsoft.com/office/drawing/2014/main" id="{18078C4B-4ADD-50DD-EB35-6C05334A04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962400"/>
            <a:ext cx="43322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G                H</a:t>
            </a:r>
          </a:p>
        </p:txBody>
      </p:sp>
      <p:sp>
        <p:nvSpPr>
          <p:cNvPr id="17418" name="Rectangle 10">
            <a:extLst>
              <a:ext uri="{FF2B5EF4-FFF2-40B4-BE49-F238E27FC236}">
                <a16:creationId xmlns:a16="http://schemas.microsoft.com/office/drawing/2014/main" id="{EB1AC435-29DB-EDAB-B152-3B6CE596D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968875"/>
            <a:ext cx="765651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Corresponding </a:t>
            </a:r>
            <a:r>
              <a:rPr lang="en-US" altLang="en-US" b="1"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 </a:t>
            </a:r>
            <a:r>
              <a:rPr lang="en-US" alt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s  =.</a:t>
            </a:r>
          </a:p>
          <a:p>
            <a:r>
              <a:rPr lang="en-US" alt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Sides are proportional.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ue Diagonal">
  <a:themeElements>
    <a:clrScheme name="Blue Diagonal 1">
      <a:dk1>
        <a:srgbClr val="000000"/>
      </a:dk1>
      <a:lt1>
        <a:srgbClr val="FFFFFF"/>
      </a:lt1>
      <a:dk2>
        <a:srgbClr val="0066FF"/>
      </a:dk2>
      <a:lt2>
        <a:srgbClr val="FFFF00"/>
      </a:lt2>
      <a:accent1>
        <a:srgbClr val="00CCCC"/>
      </a:accent1>
      <a:accent2>
        <a:srgbClr val="FF33CC"/>
      </a:accent2>
      <a:accent3>
        <a:srgbClr val="AAB8FF"/>
      </a:accent3>
      <a:accent4>
        <a:srgbClr val="DADADA"/>
      </a:accent4>
      <a:accent5>
        <a:srgbClr val="AAE2E2"/>
      </a:accent5>
      <a:accent6>
        <a:srgbClr val="E72DB9"/>
      </a:accent6>
      <a:hlink>
        <a:srgbClr val="FF4568"/>
      </a:hlink>
      <a:folHlink>
        <a:srgbClr val="CCECFF"/>
      </a:folHlink>
    </a:clrScheme>
    <a:fontScheme name="Blue Diagona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60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60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" panose="02020603050405020304" pitchFamily="18" charset="0"/>
          </a:defRPr>
        </a:defPPr>
      </a:lstStyle>
    </a:lnDef>
  </a:objectDefaults>
  <a:extraClrSchemeLst>
    <a:extraClrScheme>
      <a:clrScheme name="Blue Diagonal 1">
        <a:dk1>
          <a:srgbClr val="000000"/>
        </a:dk1>
        <a:lt1>
          <a:srgbClr val="FFFFFF"/>
        </a:lt1>
        <a:dk2>
          <a:srgbClr val="0066FF"/>
        </a:dk2>
        <a:lt2>
          <a:srgbClr val="FFFF00"/>
        </a:lt2>
        <a:accent1>
          <a:srgbClr val="00CCCC"/>
        </a:accent1>
        <a:accent2>
          <a:srgbClr val="FF33CC"/>
        </a:accent2>
        <a:accent3>
          <a:srgbClr val="AAB8FF"/>
        </a:accent3>
        <a:accent4>
          <a:srgbClr val="DADADA"/>
        </a:accent4>
        <a:accent5>
          <a:srgbClr val="AAE2E2"/>
        </a:accent5>
        <a:accent6>
          <a:srgbClr val="E72DB9"/>
        </a:accent6>
        <a:hlink>
          <a:srgbClr val="FF4568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Diagonal 2">
        <a:dk1>
          <a:srgbClr val="000000"/>
        </a:dk1>
        <a:lt1>
          <a:srgbClr val="9999FF"/>
        </a:lt1>
        <a:dk2>
          <a:srgbClr val="6600FF"/>
        </a:dk2>
        <a:lt2>
          <a:srgbClr val="FFFFFF"/>
        </a:lt2>
        <a:accent1>
          <a:srgbClr val="CCCCFF"/>
        </a:accent1>
        <a:accent2>
          <a:srgbClr val="FF99FF"/>
        </a:accent2>
        <a:accent3>
          <a:srgbClr val="CACAFF"/>
        </a:accent3>
        <a:accent4>
          <a:srgbClr val="000000"/>
        </a:accent4>
        <a:accent5>
          <a:srgbClr val="E2E2FF"/>
        </a:accent5>
        <a:accent6>
          <a:srgbClr val="E78AE7"/>
        </a:accent6>
        <a:hlink>
          <a:srgbClr val="00CC66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Diagonal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Diagonal 4">
        <a:dk1>
          <a:srgbClr val="000000"/>
        </a:dk1>
        <a:lt1>
          <a:srgbClr val="FFFFFF"/>
        </a:lt1>
        <a:dk2>
          <a:srgbClr val="990066"/>
        </a:dk2>
        <a:lt2>
          <a:srgbClr val="FFFF00"/>
        </a:lt2>
        <a:accent1>
          <a:srgbClr val="996633"/>
        </a:accent1>
        <a:accent2>
          <a:srgbClr val="CC6600"/>
        </a:accent2>
        <a:accent3>
          <a:srgbClr val="CAAAB8"/>
        </a:accent3>
        <a:accent4>
          <a:srgbClr val="DADADA"/>
        </a:accent4>
        <a:accent5>
          <a:srgbClr val="CAB8AD"/>
        </a:accent5>
        <a:accent6>
          <a:srgbClr val="B95C00"/>
        </a:accent6>
        <a:hlink>
          <a:srgbClr val="999933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HD:Desktop Folder:Microsoft Office 2001:Templates:Presentations:Designs:Blue Diagonal</Template>
  <TotalTime>183</TotalTime>
  <Words>391</Words>
  <Application>Microsoft Office PowerPoint</Application>
  <PresentationFormat>On-screen Show (4:3)</PresentationFormat>
  <Paragraphs>89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Cambria Math</vt:lpstr>
      <vt:lpstr>Symbol</vt:lpstr>
      <vt:lpstr>Times</vt:lpstr>
      <vt:lpstr>Times New Roman</vt:lpstr>
      <vt:lpstr>Wingdings</vt:lpstr>
      <vt:lpstr>Blue Diagonal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1050</vt:lpstr>
      <vt:lpstr>PowerPoint Presentation</vt:lpstr>
      <vt:lpstr>PowerPoint Presentation</vt:lpstr>
    </vt:vector>
  </TitlesOfParts>
  <Manager/>
  <Company>Old Rochester Regional High School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Frances Guilbert</dc:creator>
  <cp:keywords/>
  <dc:description/>
  <cp:lastModifiedBy>Lyn ZHANG</cp:lastModifiedBy>
  <cp:revision>11</cp:revision>
  <dcterms:created xsi:type="dcterms:W3CDTF">2003-01-12T15:46:24Z</dcterms:created>
  <dcterms:modified xsi:type="dcterms:W3CDTF">2024-08-19T00:55:48Z</dcterms:modified>
  <cp:category/>
</cp:coreProperties>
</file>