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1001" r:id="rId2"/>
    <p:sldId id="967" r:id="rId3"/>
    <p:sldId id="971" r:id="rId4"/>
    <p:sldId id="969" r:id="rId5"/>
    <p:sldId id="968" r:id="rId6"/>
    <p:sldId id="991" r:id="rId7"/>
    <p:sldId id="992" r:id="rId8"/>
    <p:sldId id="990" r:id="rId9"/>
    <p:sldId id="976" r:id="rId10"/>
    <p:sldId id="975" r:id="rId11"/>
    <p:sldId id="978" r:id="rId12"/>
    <p:sldId id="974" r:id="rId13"/>
    <p:sldId id="977" r:id="rId14"/>
    <p:sldId id="1002" r:id="rId15"/>
  </p:sldIdLst>
  <p:sldSz cx="9906000" cy="6858000" type="A4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1001"/>
          </p14:sldIdLst>
        </p14:section>
        <p14:section name="Animated Slides" id="{059544AC-2C27-45B1-9F95-F87DF8854DD6}">
          <p14:sldIdLst>
            <p14:sldId id="967"/>
            <p14:sldId id="971"/>
          </p14:sldIdLst>
        </p14:section>
        <p14:section name="AFL Questions" id="{ECC9A2BC-74EB-4F69-A784-94E720B43B47}">
          <p14:sldIdLst>
            <p14:sldId id="969"/>
            <p14:sldId id="968"/>
          </p14:sldIdLst>
        </p14:section>
        <p14:section name="Demonstration" id="{3B5767CC-8735-4122-A636-C07EFAE2D179}">
          <p14:sldIdLst>
            <p14:sldId id="991"/>
            <p14:sldId id="992"/>
            <p14:sldId id="990"/>
            <p14:sldId id="976"/>
            <p14:sldId id="975"/>
            <p14:sldId id="978"/>
            <p14:sldId id="974"/>
            <p14:sldId id="977"/>
            <p14:sldId id="1002"/>
          </p14:sldIdLst>
        </p14:section>
        <p14:section name="Animated Slides" id="{72B6D685-DBEA-4BCC-AA4B-EFD4363AFD81}">
          <p14:sldIdLst/>
        </p14:section>
        <p14:section name="Worksheet" id="{082F21E2-16D9-4F29-B59A-D65DAEDD9FC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2935" autoAdjust="0"/>
  </p:normalViewPr>
  <p:slideViewPr>
    <p:cSldViewPr snapToGrid="0" showGuides="1">
      <p:cViewPr varScale="1">
        <p:scale>
          <a:sx n="60" d="100"/>
          <a:sy n="60" d="100"/>
        </p:scale>
        <p:origin x="1140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notesViewPr>
    <p:cSldViewPr snapToGrid="0" showGuides="1">
      <p:cViewPr varScale="1">
        <p:scale>
          <a:sx n="59" d="100"/>
          <a:sy n="59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5EEC0-BA2F-4C89-A04C-7A4A655E2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20E98-7CDF-4021-8551-1596F15CE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31BB-79C8-47D7-927B-A4A057B48BB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2B7C-7F8E-4E82-8E98-820250829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8D9-98AA-4E2F-BECD-0B5701A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C3B0-A9E3-44D3-89EF-A392F66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37C72F-2C1F-D315-A55F-C16ED366B55C}"/>
              </a:ext>
            </a:extLst>
          </p:cNvPr>
          <p:cNvSpPr txBox="1"/>
          <p:nvPr/>
        </p:nvSpPr>
        <p:spPr>
          <a:xfrm>
            <a:off x="1371599" y="2558535"/>
            <a:ext cx="74034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6600" dirty="0">
                <a:solidFill>
                  <a:srgbClr val="FFC000"/>
                </a:solidFill>
              </a:rPr>
              <a:t>10I Similar triangles</a:t>
            </a:r>
          </a:p>
        </p:txBody>
      </p:sp>
    </p:spTree>
    <p:extLst>
      <p:ext uri="{BB962C8B-B14F-4D97-AF65-F5344CB8AC3E}">
        <p14:creationId xmlns:p14="http://schemas.microsoft.com/office/powerpoint/2010/main" val="357681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/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These are similar triangles.</a:t>
                </a:r>
              </a:p>
              <a:p>
                <a:pPr algn="ctr"/>
                <a:endParaRPr lang="en-GB" sz="1000" dirty="0"/>
              </a:p>
              <a:p>
                <a:pPr algn="ctr"/>
                <a:r>
                  <a:rPr lang="en-GB" sz="2000" dirty="0"/>
                  <a:t>Find 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blipFill>
                <a:blip r:embed="rId2"/>
                <a:stretch>
                  <a:fillRect l="-1840" t="-3546" r="-1840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>
            <a:off x="1132384" y="1685010"/>
            <a:ext cx="2676197" cy="1382959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34EBD4D-39F1-4519-9724-D3C32C41E58D}"/>
              </a:ext>
            </a:extLst>
          </p:cNvPr>
          <p:cNvSpPr/>
          <p:nvPr/>
        </p:nvSpPr>
        <p:spPr>
          <a:xfrm>
            <a:off x="873186" y="2759717"/>
            <a:ext cx="559683" cy="559683"/>
          </a:xfrm>
          <a:prstGeom prst="arc">
            <a:avLst>
              <a:gd name="adj1" fmla="val 19620571"/>
              <a:gd name="adj2" fmla="val 277809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0BCC2D7-982E-44B5-9450-1DD5A8D45FF0}"/>
              </a:ext>
            </a:extLst>
          </p:cNvPr>
          <p:cNvSpPr/>
          <p:nvPr/>
        </p:nvSpPr>
        <p:spPr>
          <a:xfrm>
            <a:off x="3506441" y="2777355"/>
            <a:ext cx="559683" cy="559683"/>
          </a:xfrm>
          <a:prstGeom prst="arc">
            <a:avLst>
              <a:gd name="adj1" fmla="val 10700360"/>
              <a:gd name="adj2" fmla="val 14652358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8A8129C-C912-48E4-8961-C3249B10E56B}"/>
              </a:ext>
            </a:extLst>
          </p:cNvPr>
          <p:cNvSpPr/>
          <p:nvPr/>
        </p:nvSpPr>
        <p:spPr>
          <a:xfrm>
            <a:off x="3466558" y="2737473"/>
            <a:ext cx="639449" cy="639447"/>
          </a:xfrm>
          <a:prstGeom prst="arc">
            <a:avLst>
              <a:gd name="adj1" fmla="val 10755012"/>
              <a:gd name="adj2" fmla="val 1474548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76073D9-D3B1-4DD9-811F-CE15E2AF88AC}"/>
              </a:ext>
            </a:extLst>
          </p:cNvPr>
          <p:cNvSpPr/>
          <p:nvPr/>
        </p:nvSpPr>
        <p:spPr>
          <a:xfrm>
            <a:off x="2777864" y="1404869"/>
            <a:ext cx="559683" cy="559683"/>
          </a:xfrm>
          <a:prstGeom prst="arc">
            <a:avLst>
              <a:gd name="adj1" fmla="val 3709948"/>
              <a:gd name="adj2" fmla="val 862212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357D464-8352-4BE7-B9D0-8BD2DB27C468}"/>
              </a:ext>
            </a:extLst>
          </p:cNvPr>
          <p:cNvSpPr/>
          <p:nvPr/>
        </p:nvSpPr>
        <p:spPr>
          <a:xfrm>
            <a:off x="2718317" y="1345322"/>
            <a:ext cx="678777" cy="678777"/>
          </a:xfrm>
          <a:prstGeom prst="arc">
            <a:avLst>
              <a:gd name="adj1" fmla="val 3676603"/>
              <a:gd name="adj2" fmla="val 861282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465BA7D-9B5E-4EA9-AF90-0F1CBE0F20B0}"/>
              </a:ext>
            </a:extLst>
          </p:cNvPr>
          <p:cNvSpPr/>
          <p:nvPr/>
        </p:nvSpPr>
        <p:spPr>
          <a:xfrm>
            <a:off x="2747800" y="1374804"/>
            <a:ext cx="619813" cy="619813"/>
          </a:xfrm>
          <a:prstGeom prst="arc">
            <a:avLst>
              <a:gd name="adj1" fmla="val 3728057"/>
              <a:gd name="adj2" fmla="val 862396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213658" y="5486400"/>
            <a:ext cx="347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12/4 = </a:t>
            </a:r>
            <a:r>
              <a:rPr lang="en-GB" sz="28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/>
              <p:nvPr/>
            </p:nvSpPr>
            <p:spPr>
              <a:xfrm>
                <a:off x="3628965" y="6106160"/>
                <a:ext cx="2648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= 2 × </a:t>
                </a:r>
                <a:r>
                  <a:rPr lang="en-GB" sz="2800" b="1" dirty="0"/>
                  <a:t>3</a:t>
                </a:r>
                <a:r>
                  <a:rPr lang="en-GB" sz="2800" dirty="0"/>
                  <a:t> =   6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965" y="6106160"/>
                <a:ext cx="2648162" cy="523220"/>
              </a:xfrm>
              <a:prstGeom prst="rect">
                <a:avLst/>
              </a:prstGeom>
              <a:blipFill>
                <a:blip r:embed="rId3"/>
                <a:stretch>
                  <a:fillRect t="-11765" r="-413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1CF0D-7B50-462F-9FF8-86F6C30D3CBF}"/>
              </a:ext>
            </a:extLst>
          </p:cNvPr>
          <p:cNvSpPr txBox="1"/>
          <p:nvPr/>
        </p:nvSpPr>
        <p:spPr>
          <a:xfrm>
            <a:off x="2184507" y="305851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066255-ECD9-4282-B362-F9637E134CAA}"/>
              </a:ext>
            </a:extLst>
          </p:cNvPr>
          <p:cNvSpPr/>
          <p:nvPr/>
        </p:nvSpPr>
        <p:spPr>
          <a:xfrm>
            <a:off x="4068107" y="1959326"/>
            <a:ext cx="4710382" cy="2434150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0CF9143-16AB-4850-84FC-6DF0614FA429}"/>
              </a:ext>
            </a:extLst>
          </p:cNvPr>
          <p:cNvSpPr/>
          <p:nvPr/>
        </p:nvSpPr>
        <p:spPr>
          <a:xfrm>
            <a:off x="3611892" y="3850920"/>
            <a:ext cx="985099" cy="985099"/>
          </a:xfrm>
          <a:prstGeom prst="arc">
            <a:avLst>
              <a:gd name="adj1" fmla="val 19620571"/>
              <a:gd name="adj2" fmla="val 277809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8C23221-E413-432D-85D1-1A86D2E18E2B}"/>
              </a:ext>
            </a:extLst>
          </p:cNvPr>
          <p:cNvSpPr/>
          <p:nvPr/>
        </p:nvSpPr>
        <p:spPr>
          <a:xfrm>
            <a:off x="8246691" y="3881965"/>
            <a:ext cx="985099" cy="985099"/>
          </a:xfrm>
          <a:prstGeom prst="arc">
            <a:avLst>
              <a:gd name="adj1" fmla="val 10700360"/>
              <a:gd name="adj2" fmla="val 14652358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2C6B027-98A3-4007-8FAB-F947C51CEAA2}"/>
              </a:ext>
            </a:extLst>
          </p:cNvPr>
          <p:cNvSpPr/>
          <p:nvPr/>
        </p:nvSpPr>
        <p:spPr>
          <a:xfrm>
            <a:off x="8176494" y="3811769"/>
            <a:ext cx="1125495" cy="1125492"/>
          </a:xfrm>
          <a:prstGeom prst="arc">
            <a:avLst>
              <a:gd name="adj1" fmla="val 10755012"/>
              <a:gd name="adj2" fmla="val 1474548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1AD3BAE-AEC7-4A24-8AC2-C558549DB600}"/>
              </a:ext>
            </a:extLst>
          </p:cNvPr>
          <p:cNvSpPr/>
          <p:nvPr/>
        </p:nvSpPr>
        <p:spPr>
          <a:xfrm>
            <a:off x="6964321" y="1466249"/>
            <a:ext cx="985099" cy="985099"/>
          </a:xfrm>
          <a:prstGeom prst="arc">
            <a:avLst>
              <a:gd name="adj1" fmla="val 3709948"/>
              <a:gd name="adj2" fmla="val 862212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AAD30CB-F1C7-4F88-9986-1F72F18CA5C1}"/>
              </a:ext>
            </a:extLst>
          </p:cNvPr>
          <p:cNvSpPr/>
          <p:nvPr/>
        </p:nvSpPr>
        <p:spPr>
          <a:xfrm>
            <a:off x="6859513" y="1361440"/>
            <a:ext cx="1194718" cy="1194718"/>
          </a:xfrm>
          <a:prstGeom prst="arc">
            <a:avLst>
              <a:gd name="adj1" fmla="val 3676603"/>
              <a:gd name="adj2" fmla="val 861282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8974521-3ACF-4BBD-AE66-1DA80A3AA0D2}"/>
              </a:ext>
            </a:extLst>
          </p:cNvPr>
          <p:cNvSpPr/>
          <p:nvPr/>
        </p:nvSpPr>
        <p:spPr>
          <a:xfrm>
            <a:off x="6911405" y="1413332"/>
            <a:ext cx="1090934" cy="1090934"/>
          </a:xfrm>
          <a:prstGeom prst="arc">
            <a:avLst>
              <a:gd name="adj1" fmla="val 3728057"/>
              <a:gd name="adj2" fmla="val 862396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B04546-05BE-48EE-968C-3A5A06B4394F}"/>
              </a:ext>
            </a:extLst>
          </p:cNvPr>
          <p:cNvSpPr txBox="1"/>
          <p:nvPr/>
        </p:nvSpPr>
        <p:spPr>
          <a:xfrm>
            <a:off x="3496710" y="197706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33F807-BF8A-4251-85F6-1FF21DA89DEC}"/>
              </a:ext>
            </a:extLst>
          </p:cNvPr>
          <p:cNvSpPr txBox="1"/>
          <p:nvPr/>
        </p:nvSpPr>
        <p:spPr>
          <a:xfrm>
            <a:off x="6070528" y="447837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962085-5ED9-4F42-A694-C21CDA8749F8}"/>
                  </a:ext>
                </a:extLst>
              </p:cNvPr>
              <p:cNvSpPr txBox="1"/>
              <p:nvPr/>
            </p:nvSpPr>
            <p:spPr>
              <a:xfrm>
                <a:off x="8163897" y="2562825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962085-5ED9-4F42-A694-C21CDA874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897" y="2562825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/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These are similar triangles.</a:t>
                </a:r>
              </a:p>
              <a:p>
                <a:pPr algn="ctr"/>
                <a:endParaRPr lang="en-GB" sz="1000" dirty="0"/>
              </a:p>
              <a:p>
                <a:pPr algn="ctr"/>
                <a:r>
                  <a:rPr lang="en-GB" sz="2000" dirty="0"/>
                  <a:t>Find 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blipFill>
                <a:blip r:embed="rId2"/>
                <a:stretch>
                  <a:fillRect l="-1840" t="-3546" r="-1840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213658" y="5486400"/>
            <a:ext cx="347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16/8 = </a:t>
            </a:r>
            <a:r>
              <a:rPr lang="en-GB" sz="28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/>
              <p:nvPr/>
            </p:nvSpPr>
            <p:spPr>
              <a:xfrm>
                <a:off x="3537594" y="6106160"/>
                <a:ext cx="2830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= 12 ÷ </a:t>
                </a:r>
                <a:r>
                  <a:rPr lang="en-GB" sz="2800" b="1" dirty="0"/>
                  <a:t>2</a:t>
                </a:r>
                <a:r>
                  <a:rPr lang="en-GB" sz="2800" dirty="0"/>
                  <a:t> =   6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594" y="6106160"/>
                <a:ext cx="2830904" cy="523220"/>
              </a:xfrm>
              <a:prstGeom prst="rect">
                <a:avLst/>
              </a:prstGeom>
              <a:blipFill>
                <a:blip r:embed="rId3"/>
                <a:stretch>
                  <a:fillRect t="-11765" r="-387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1CF0D-7B50-462F-9FF8-86F6C30D3CBF}"/>
              </a:ext>
            </a:extLst>
          </p:cNvPr>
          <p:cNvSpPr txBox="1"/>
          <p:nvPr/>
        </p:nvSpPr>
        <p:spPr>
          <a:xfrm>
            <a:off x="1074165" y="221696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/>
              <p:nvPr/>
            </p:nvSpPr>
            <p:spPr>
              <a:xfrm>
                <a:off x="3354229" y="2137614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29" y="2137614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>
            <a:off x="917059" y="1958572"/>
            <a:ext cx="3112599" cy="1608475"/>
          </a:xfrm>
          <a:prstGeom prst="triangle">
            <a:avLst>
              <a:gd name="adj" fmla="val 57988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34EBD4D-39F1-4519-9724-D3C32C41E58D}"/>
              </a:ext>
            </a:extLst>
          </p:cNvPr>
          <p:cNvSpPr/>
          <p:nvPr/>
        </p:nvSpPr>
        <p:spPr>
          <a:xfrm>
            <a:off x="615594" y="3208529"/>
            <a:ext cx="650949" cy="650949"/>
          </a:xfrm>
          <a:prstGeom prst="arc">
            <a:avLst>
              <a:gd name="adj1" fmla="val 19204752"/>
              <a:gd name="adj2" fmla="val 27794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0BCC2D7-982E-44B5-9450-1DD5A8D45FF0}"/>
              </a:ext>
            </a:extLst>
          </p:cNvPr>
          <p:cNvSpPr/>
          <p:nvPr/>
        </p:nvSpPr>
        <p:spPr>
          <a:xfrm>
            <a:off x="3678248" y="3229043"/>
            <a:ext cx="650949" cy="650949"/>
          </a:xfrm>
          <a:prstGeom prst="arc">
            <a:avLst>
              <a:gd name="adj1" fmla="val 10653987"/>
              <a:gd name="adj2" fmla="val 1394334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8A8129C-C912-48E4-8961-C3249B10E56B}"/>
              </a:ext>
            </a:extLst>
          </p:cNvPr>
          <p:cNvSpPr/>
          <p:nvPr/>
        </p:nvSpPr>
        <p:spPr>
          <a:xfrm>
            <a:off x="3631862" y="3182658"/>
            <a:ext cx="743722" cy="743720"/>
          </a:xfrm>
          <a:prstGeom prst="arc">
            <a:avLst>
              <a:gd name="adj1" fmla="val 10702607"/>
              <a:gd name="adj2" fmla="val 1392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B96B6F0-A296-40C3-BC4D-362DF9654734}"/>
              </a:ext>
            </a:extLst>
          </p:cNvPr>
          <p:cNvSpPr/>
          <p:nvPr/>
        </p:nvSpPr>
        <p:spPr>
          <a:xfrm rot="19145614">
            <a:off x="2576804" y="2036384"/>
            <a:ext cx="269764" cy="2697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F3D68A3-A0B9-4BAE-8767-CD8E49A59228}"/>
              </a:ext>
            </a:extLst>
          </p:cNvPr>
          <p:cNvSpPr/>
          <p:nvPr/>
        </p:nvSpPr>
        <p:spPr>
          <a:xfrm>
            <a:off x="4396153" y="1898249"/>
            <a:ext cx="5093780" cy="2632275"/>
          </a:xfrm>
          <a:prstGeom prst="triangle">
            <a:avLst>
              <a:gd name="adj" fmla="val 57988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0384C39-0817-45E9-94D2-C8BF6076C143}"/>
              </a:ext>
            </a:extLst>
          </p:cNvPr>
          <p:cNvSpPr/>
          <p:nvPr/>
        </p:nvSpPr>
        <p:spPr>
          <a:xfrm>
            <a:off x="3902804" y="3943808"/>
            <a:ext cx="1065281" cy="1065281"/>
          </a:xfrm>
          <a:prstGeom prst="arc">
            <a:avLst>
              <a:gd name="adj1" fmla="val 19204752"/>
              <a:gd name="adj2" fmla="val 27794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EB03DF4-E8CC-4E8F-811B-41C38D566833}"/>
              </a:ext>
            </a:extLst>
          </p:cNvPr>
          <p:cNvSpPr/>
          <p:nvPr/>
        </p:nvSpPr>
        <p:spPr>
          <a:xfrm>
            <a:off x="8914849" y="3977380"/>
            <a:ext cx="1065281" cy="1065281"/>
          </a:xfrm>
          <a:prstGeom prst="arc">
            <a:avLst>
              <a:gd name="adj1" fmla="val 10653987"/>
              <a:gd name="adj2" fmla="val 1394334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9449964-6175-494C-98D1-1A91C8A30C33}"/>
              </a:ext>
            </a:extLst>
          </p:cNvPr>
          <p:cNvSpPr/>
          <p:nvPr/>
        </p:nvSpPr>
        <p:spPr>
          <a:xfrm>
            <a:off x="8838938" y="3901470"/>
            <a:ext cx="1217104" cy="1217101"/>
          </a:xfrm>
          <a:prstGeom prst="arc">
            <a:avLst>
              <a:gd name="adj1" fmla="val 10702607"/>
              <a:gd name="adj2" fmla="val 1392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8CDA77BE-CEAE-481A-8544-88C8FCDCD4CF}"/>
              </a:ext>
            </a:extLst>
          </p:cNvPr>
          <p:cNvSpPr/>
          <p:nvPr/>
        </p:nvSpPr>
        <p:spPr>
          <a:xfrm rot="19145614">
            <a:off x="7112332" y="2025589"/>
            <a:ext cx="441470" cy="441470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147F5-51DF-47E2-9726-AD18A1027BE6}"/>
              </a:ext>
            </a:extLst>
          </p:cNvPr>
          <p:cNvSpPr txBox="1"/>
          <p:nvPr/>
        </p:nvSpPr>
        <p:spPr>
          <a:xfrm>
            <a:off x="5204522" y="263380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16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3709E5-6439-4C27-AA7C-440CCC3D7DA5}"/>
              </a:ext>
            </a:extLst>
          </p:cNvPr>
          <p:cNvSpPr txBox="1"/>
          <p:nvPr/>
        </p:nvSpPr>
        <p:spPr>
          <a:xfrm>
            <a:off x="8313585" y="2625162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1953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/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These are similar triangles.</a:t>
                </a:r>
              </a:p>
              <a:p>
                <a:pPr algn="ctr"/>
                <a:endParaRPr lang="en-GB" sz="1000" dirty="0"/>
              </a:p>
              <a:p>
                <a:pPr algn="ctr"/>
                <a:r>
                  <a:rPr lang="en-GB" sz="2000" dirty="0"/>
                  <a:t>Find 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blipFill>
                <a:blip r:embed="rId2"/>
                <a:stretch>
                  <a:fillRect l="-1840" t="-3546" r="-1840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D966106-7997-4FF0-B891-279B02B99FAF}"/>
              </a:ext>
            </a:extLst>
          </p:cNvPr>
          <p:cNvGrpSpPr/>
          <p:nvPr/>
        </p:nvGrpSpPr>
        <p:grpSpPr>
          <a:xfrm>
            <a:off x="943134" y="1671369"/>
            <a:ext cx="3110120" cy="3030844"/>
            <a:chOff x="5013973" y="1029273"/>
            <a:chExt cx="3759990" cy="3664148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C5437373-80BB-43D5-B0BE-0E7513A17E06}"/>
                </a:ext>
              </a:extLst>
            </p:cNvPr>
            <p:cNvSpPr/>
            <p:nvPr/>
          </p:nvSpPr>
          <p:spPr>
            <a:xfrm>
              <a:off x="5315438" y="1377297"/>
              <a:ext cx="3112599" cy="2956793"/>
            </a:xfrm>
            <a:prstGeom prst="triangle">
              <a:avLst>
                <a:gd name="adj" fmla="val 7194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34EBD4D-39F1-4519-9724-D3C32C41E58D}"/>
                </a:ext>
              </a:extLst>
            </p:cNvPr>
            <p:cNvSpPr/>
            <p:nvPr/>
          </p:nvSpPr>
          <p:spPr>
            <a:xfrm>
              <a:off x="5013973" y="3975572"/>
              <a:ext cx="650949" cy="650949"/>
            </a:xfrm>
            <a:prstGeom prst="arc">
              <a:avLst>
                <a:gd name="adj1" fmla="val 18466460"/>
                <a:gd name="adj2" fmla="val 39806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80BCC2D7-982E-44B5-9450-1DD5A8D45FF0}"/>
                </a:ext>
              </a:extLst>
            </p:cNvPr>
            <p:cNvSpPr/>
            <p:nvPr/>
          </p:nvSpPr>
          <p:spPr>
            <a:xfrm>
              <a:off x="8076627" y="3996086"/>
              <a:ext cx="650949" cy="650949"/>
            </a:xfrm>
            <a:prstGeom prst="arc">
              <a:avLst>
                <a:gd name="adj1" fmla="val 10711057"/>
                <a:gd name="adj2" fmla="val 15342515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8A8129C-C912-48E4-8961-C3249B10E56B}"/>
                </a:ext>
              </a:extLst>
            </p:cNvPr>
            <p:cNvSpPr/>
            <p:nvPr/>
          </p:nvSpPr>
          <p:spPr>
            <a:xfrm>
              <a:off x="8030241" y="3949701"/>
              <a:ext cx="743722" cy="743720"/>
            </a:xfrm>
            <a:prstGeom prst="arc">
              <a:avLst>
                <a:gd name="adj1" fmla="val 10680779"/>
                <a:gd name="adj2" fmla="val 1537476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76073D9-D3B1-4DD9-811F-CE15E2AF88AC}"/>
                </a:ext>
              </a:extLst>
            </p:cNvPr>
            <p:cNvSpPr/>
            <p:nvPr/>
          </p:nvSpPr>
          <p:spPr>
            <a:xfrm>
              <a:off x="7202866" y="1098531"/>
              <a:ext cx="650949" cy="650949"/>
            </a:xfrm>
            <a:prstGeom prst="arc">
              <a:avLst>
                <a:gd name="adj1" fmla="val 3995544"/>
                <a:gd name="adj2" fmla="val 7725963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357D464-8352-4BE7-B9D0-8BD2DB27C468}"/>
                </a:ext>
              </a:extLst>
            </p:cNvPr>
            <p:cNvSpPr/>
            <p:nvPr/>
          </p:nvSpPr>
          <p:spPr>
            <a:xfrm>
              <a:off x="7133608" y="1029273"/>
              <a:ext cx="789464" cy="789464"/>
            </a:xfrm>
            <a:prstGeom prst="arc">
              <a:avLst>
                <a:gd name="adj1" fmla="val 4085391"/>
                <a:gd name="adj2" fmla="val 767245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2465BA7D-9B5E-4EA9-AF90-0F1CBE0F20B0}"/>
                </a:ext>
              </a:extLst>
            </p:cNvPr>
            <p:cNvSpPr/>
            <p:nvPr/>
          </p:nvSpPr>
          <p:spPr>
            <a:xfrm>
              <a:off x="7167899" y="1063564"/>
              <a:ext cx="720884" cy="720884"/>
            </a:xfrm>
            <a:prstGeom prst="arc">
              <a:avLst>
                <a:gd name="adj1" fmla="val 4081661"/>
                <a:gd name="adj2" fmla="val 762359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076601" y="5486400"/>
            <a:ext cx="375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15/6 = </a:t>
            </a:r>
            <a:r>
              <a:rPr lang="en-GB" sz="2800" b="1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/>
              <p:nvPr/>
            </p:nvSpPr>
            <p:spPr>
              <a:xfrm>
                <a:off x="3398134" y="6106160"/>
                <a:ext cx="3109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= 10 ÷ </a:t>
                </a:r>
                <a:r>
                  <a:rPr lang="en-GB" sz="2800" b="1" dirty="0"/>
                  <a:t>2.5</a:t>
                </a:r>
                <a:r>
                  <a:rPr lang="en-GB" sz="2800" dirty="0"/>
                  <a:t> =   4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134" y="6106160"/>
                <a:ext cx="3109826" cy="523220"/>
              </a:xfrm>
              <a:prstGeom prst="rect">
                <a:avLst/>
              </a:prstGeom>
              <a:blipFill>
                <a:blip r:embed="rId3"/>
                <a:stretch>
                  <a:fillRect t="-11765" r="-332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9FCE8C-38AF-4299-ACEC-71F36575EA4B}"/>
              </a:ext>
            </a:extLst>
          </p:cNvPr>
          <p:cNvSpPr txBox="1"/>
          <p:nvPr/>
        </p:nvSpPr>
        <p:spPr>
          <a:xfrm>
            <a:off x="1373661" y="27271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593D0C-6B7C-4A9B-9FD7-9D888B16E429}"/>
              </a:ext>
            </a:extLst>
          </p:cNvPr>
          <p:cNvGrpSpPr/>
          <p:nvPr/>
        </p:nvGrpSpPr>
        <p:grpSpPr>
          <a:xfrm>
            <a:off x="4829332" y="439615"/>
            <a:ext cx="4725961" cy="4605498"/>
            <a:chOff x="5013973" y="1029273"/>
            <a:chExt cx="3759990" cy="3664148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5E5FF1C-6D85-4583-87AD-6DC2C9FD1756}"/>
                </a:ext>
              </a:extLst>
            </p:cNvPr>
            <p:cNvSpPr/>
            <p:nvPr/>
          </p:nvSpPr>
          <p:spPr>
            <a:xfrm>
              <a:off x="5315438" y="1377297"/>
              <a:ext cx="3112599" cy="2956793"/>
            </a:xfrm>
            <a:prstGeom prst="triangle">
              <a:avLst>
                <a:gd name="adj" fmla="val 7194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1BA303F-BA0A-439A-9A4C-EF42E2FB928B}"/>
                </a:ext>
              </a:extLst>
            </p:cNvPr>
            <p:cNvSpPr/>
            <p:nvPr/>
          </p:nvSpPr>
          <p:spPr>
            <a:xfrm>
              <a:off x="5013973" y="3975572"/>
              <a:ext cx="650949" cy="650949"/>
            </a:xfrm>
            <a:prstGeom prst="arc">
              <a:avLst>
                <a:gd name="adj1" fmla="val 18466460"/>
                <a:gd name="adj2" fmla="val 39806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885D8C2-CC07-409C-96FA-B34F24E94981}"/>
                </a:ext>
              </a:extLst>
            </p:cNvPr>
            <p:cNvSpPr/>
            <p:nvPr/>
          </p:nvSpPr>
          <p:spPr>
            <a:xfrm>
              <a:off x="8076627" y="3996086"/>
              <a:ext cx="650949" cy="650949"/>
            </a:xfrm>
            <a:prstGeom prst="arc">
              <a:avLst>
                <a:gd name="adj1" fmla="val 10711057"/>
                <a:gd name="adj2" fmla="val 15342515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6B2989BC-42EF-4D49-A6C5-CD505B0D316D}"/>
                </a:ext>
              </a:extLst>
            </p:cNvPr>
            <p:cNvSpPr/>
            <p:nvPr/>
          </p:nvSpPr>
          <p:spPr>
            <a:xfrm>
              <a:off x="8030241" y="3949701"/>
              <a:ext cx="743722" cy="743720"/>
            </a:xfrm>
            <a:prstGeom prst="arc">
              <a:avLst>
                <a:gd name="adj1" fmla="val 10680779"/>
                <a:gd name="adj2" fmla="val 1537476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F2BA27F6-D57C-4399-8209-6967954A3FD9}"/>
                </a:ext>
              </a:extLst>
            </p:cNvPr>
            <p:cNvSpPr/>
            <p:nvPr/>
          </p:nvSpPr>
          <p:spPr>
            <a:xfrm>
              <a:off x="7202866" y="1098531"/>
              <a:ext cx="650949" cy="650949"/>
            </a:xfrm>
            <a:prstGeom prst="arc">
              <a:avLst>
                <a:gd name="adj1" fmla="val 3995544"/>
                <a:gd name="adj2" fmla="val 7725963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BABFDA7-43FC-462D-AC85-05089B3CF0A8}"/>
                </a:ext>
              </a:extLst>
            </p:cNvPr>
            <p:cNvSpPr/>
            <p:nvPr/>
          </p:nvSpPr>
          <p:spPr>
            <a:xfrm>
              <a:off x="7133608" y="1029273"/>
              <a:ext cx="789464" cy="789464"/>
            </a:xfrm>
            <a:prstGeom prst="arc">
              <a:avLst>
                <a:gd name="adj1" fmla="val 4085391"/>
                <a:gd name="adj2" fmla="val 767245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1AC8BB1B-5A2B-4182-9CC2-835066D5E2DA}"/>
                </a:ext>
              </a:extLst>
            </p:cNvPr>
            <p:cNvSpPr/>
            <p:nvPr/>
          </p:nvSpPr>
          <p:spPr>
            <a:xfrm>
              <a:off x="7167899" y="1063564"/>
              <a:ext cx="720884" cy="720884"/>
            </a:xfrm>
            <a:prstGeom prst="arc">
              <a:avLst>
                <a:gd name="adj1" fmla="val 4081661"/>
                <a:gd name="adj2" fmla="val 762359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0A904FA-7844-4E71-BC11-7B20646573B0}"/>
              </a:ext>
            </a:extLst>
          </p:cNvPr>
          <p:cNvSpPr txBox="1"/>
          <p:nvPr/>
        </p:nvSpPr>
        <p:spPr>
          <a:xfrm>
            <a:off x="8605253" y="243992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DA995B-314B-40AC-963E-EFBE6AD3FBDD}"/>
              </a:ext>
            </a:extLst>
          </p:cNvPr>
          <p:cNvSpPr txBox="1"/>
          <p:nvPr/>
        </p:nvSpPr>
        <p:spPr>
          <a:xfrm>
            <a:off x="5759477" y="225822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478F3E-7A9F-485E-9356-E6CD21B372E7}"/>
                  </a:ext>
                </a:extLst>
              </p:cNvPr>
              <p:cNvSpPr txBox="1"/>
              <p:nvPr/>
            </p:nvSpPr>
            <p:spPr>
              <a:xfrm>
                <a:off x="3540315" y="2568882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478F3E-7A9F-485E-9356-E6CD21B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15" y="2568882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7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/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These are similar triangles.</a:t>
                </a:r>
              </a:p>
              <a:p>
                <a:pPr algn="ctr"/>
                <a:endParaRPr lang="en-GB" sz="1000" dirty="0"/>
              </a:p>
              <a:p>
                <a:pPr algn="ctr"/>
                <a:r>
                  <a:rPr lang="en-GB" sz="2000" dirty="0"/>
                  <a:t>Find 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blipFill>
                <a:blip r:embed="rId2"/>
                <a:stretch>
                  <a:fillRect l="-1840" t="-3546" r="-1840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 rot="1877903">
            <a:off x="2078605" y="1993104"/>
            <a:ext cx="1201417" cy="2336317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34EBD4D-39F1-4519-9724-D3C32C41E58D}"/>
              </a:ext>
            </a:extLst>
          </p:cNvPr>
          <p:cNvSpPr/>
          <p:nvPr/>
        </p:nvSpPr>
        <p:spPr>
          <a:xfrm rot="1877903">
            <a:off x="1351443" y="3601054"/>
            <a:ext cx="469852" cy="469852"/>
          </a:xfrm>
          <a:prstGeom prst="arc">
            <a:avLst>
              <a:gd name="adj1" fmla="val 17296755"/>
              <a:gd name="adj2" fmla="val 28313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0BCC2D7-982E-44B5-9450-1DD5A8D45FF0}"/>
              </a:ext>
            </a:extLst>
          </p:cNvPr>
          <p:cNvSpPr/>
          <p:nvPr/>
        </p:nvSpPr>
        <p:spPr>
          <a:xfrm rot="1877903">
            <a:off x="2339295" y="4184638"/>
            <a:ext cx="469852" cy="469852"/>
          </a:xfrm>
          <a:prstGeom prst="arc">
            <a:avLst>
              <a:gd name="adj1" fmla="val 10321326"/>
              <a:gd name="adj2" fmla="val 1607074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8A8129C-C912-48E4-8961-C3249B10E56B}"/>
              </a:ext>
            </a:extLst>
          </p:cNvPr>
          <p:cNvSpPr/>
          <p:nvPr/>
        </p:nvSpPr>
        <p:spPr>
          <a:xfrm rot="1877903">
            <a:off x="2305813" y="4151157"/>
            <a:ext cx="536816" cy="536814"/>
          </a:xfrm>
          <a:prstGeom prst="arc">
            <a:avLst>
              <a:gd name="adj1" fmla="val 10275356"/>
              <a:gd name="adj2" fmla="val 1607689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76073D9-D3B1-4DD9-811F-CE15E2AF88AC}"/>
              </a:ext>
            </a:extLst>
          </p:cNvPr>
          <p:cNvSpPr/>
          <p:nvPr/>
        </p:nvSpPr>
        <p:spPr>
          <a:xfrm rot="1877903">
            <a:off x="3260306" y="2090967"/>
            <a:ext cx="469852" cy="469852"/>
          </a:xfrm>
          <a:prstGeom prst="arc">
            <a:avLst>
              <a:gd name="adj1" fmla="val 4791729"/>
              <a:gd name="adj2" fmla="val 6707045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357D464-8352-4BE7-B9D0-8BD2DB27C468}"/>
              </a:ext>
            </a:extLst>
          </p:cNvPr>
          <p:cNvSpPr/>
          <p:nvPr/>
        </p:nvSpPr>
        <p:spPr>
          <a:xfrm rot="1877903">
            <a:off x="3210316" y="2040978"/>
            <a:ext cx="569832" cy="569832"/>
          </a:xfrm>
          <a:prstGeom prst="arc">
            <a:avLst>
              <a:gd name="adj1" fmla="val 4831272"/>
              <a:gd name="adj2" fmla="val 6737898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465BA7D-9B5E-4EA9-AF90-0F1CBE0F20B0}"/>
              </a:ext>
            </a:extLst>
          </p:cNvPr>
          <p:cNvSpPr/>
          <p:nvPr/>
        </p:nvSpPr>
        <p:spPr>
          <a:xfrm rot="1877903">
            <a:off x="3235066" y="2065728"/>
            <a:ext cx="520331" cy="520331"/>
          </a:xfrm>
          <a:prstGeom prst="arc">
            <a:avLst>
              <a:gd name="adj1" fmla="val 4812387"/>
              <a:gd name="adj2" fmla="val 668679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167972" y="5486400"/>
            <a:ext cx="357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6/1.5 = </a:t>
            </a:r>
            <a:r>
              <a:rPr lang="en-GB" sz="28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/>
              <p:nvPr/>
            </p:nvSpPr>
            <p:spPr>
              <a:xfrm>
                <a:off x="3615339" y="6106160"/>
                <a:ext cx="2675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= 1.2 × </a:t>
                </a:r>
                <a:r>
                  <a:rPr lang="en-GB" sz="2800" b="1" dirty="0"/>
                  <a:t>4</a:t>
                </a:r>
                <a:r>
                  <a:rPr lang="en-GB" sz="2800" dirty="0"/>
                  <a:t> =   4.8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339" y="6106160"/>
                <a:ext cx="2675412" cy="523220"/>
              </a:xfrm>
              <a:prstGeom prst="rect">
                <a:avLst/>
              </a:prstGeom>
              <a:blipFill>
                <a:blip r:embed="rId3"/>
                <a:stretch>
                  <a:fillRect t="-11765" r="-4100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1CF0D-7B50-462F-9FF8-86F6C30D3CBF}"/>
              </a:ext>
            </a:extLst>
          </p:cNvPr>
          <p:cNvSpPr txBox="1"/>
          <p:nvPr/>
        </p:nvSpPr>
        <p:spPr>
          <a:xfrm>
            <a:off x="1600342" y="251613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1.5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/>
              <p:nvPr/>
            </p:nvSpPr>
            <p:spPr>
              <a:xfrm>
                <a:off x="5782353" y="2296321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353" y="2296321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8FAC7A4-2B36-4D36-8D97-52A58633512C}"/>
              </a:ext>
            </a:extLst>
          </p:cNvPr>
          <p:cNvSpPr/>
          <p:nvPr/>
        </p:nvSpPr>
        <p:spPr>
          <a:xfrm rot="13722952">
            <a:off x="5532750" y="1298298"/>
            <a:ext cx="2464922" cy="4793375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72993EF-86FC-4CAF-BF33-680581E8FC04}"/>
              </a:ext>
            </a:extLst>
          </p:cNvPr>
          <p:cNvSpPr/>
          <p:nvPr/>
        </p:nvSpPr>
        <p:spPr>
          <a:xfrm rot="13722952">
            <a:off x="8837140" y="2563372"/>
            <a:ext cx="963987" cy="963987"/>
          </a:xfrm>
          <a:prstGeom prst="arc">
            <a:avLst>
              <a:gd name="adj1" fmla="val 17296755"/>
              <a:gd name="adj2" fmla="val 28313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AB95EA6-9873-4AFB-AE81-A0F5B3D0ECD1}"/>
              </a:ext>
            </a:extLst>
          </p:cNvPr>
          <p:cNvSpPr/>
          <p:nvPr/>
        </p:nvSpPr>
        <p:spPr>
          <a:xfrm rot="13722952">
            <a:off x="7261713" y="814271"/>
            <a:ext cx="963987" cy="963987"/>
          </a:xfrm>
          <a:prstGeom prst="arc">
            <a:avLst>
              <a:gd name="adj1" fmla="val 10321326"/>
              <a:gd name="adj2" fmla="val 1607074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3C4D9BA-74CF-47DE-9AAB-80EED7BDB5E3}"/>
              </a:ext>
            </a:extLst>
          </p:cNvPr>
          <p:cNvSpPr/>
          <p:nvPr/>
        </p:nvSpPr>
        <p:spPr>
          <a:xfrm rot="13722952">
            <a:off x="7193019" y="745578"/>
            <a:ext cx="1101374" cy="1101371"/>
          </a:xfrm>
          <a:prstGeom prst="arc">
            <a:avLst>
              <a:gd name="adj1" fmla="val 10275356"/>
              <a:gd name="adj2" fmla="val 1607689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0357E98-92C2-4B49-B5BE-56A153B13269}"/>
              </a:ext>
            </a:extLst>
          </p:cNvPr>
          <p:cNvSpPr/>
          <p:nvPr/>
        </p:nvSpPr>
        <p:spPr>
          <a:xfrm rot="13722952">
            <a:off x="4172941" y="4347235"/>
            <a:ext cx="963987" cy="963987"/>
          </a:xfrm>
          <a:prstGeom prst="arc">
            <a:avLst>
              <a:gd name="adj1" fmla="val 4791729"/>
              <a:gd name="adj2" fmla="val 6707045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88B886B-2136-4CA2-A492-3E1BC0F0300F}"/>
              </a:ext>
            </a:extLst>
          </p:cNvPr>
          <p:cNvSpPr/>
          <p:nvPr/>
        </p:nvSpPr>
        <p:spPr>
          <a:xfrm rot="13722952">
            <a:off x="4070378" y="4244671"/>
            <a:ext cx="1169113" cy="1169113"/>
          </a:xfrm>
          <a:prstGeom prst="arc">
            <a:avLst>
              <a:gd name="adj1" fmla="val 4831272"/>
              <a:gd name="adj2" fmla="val 6737898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7C56AC1-F392-4AF3-BA9D-E55C9C2811B4}"/>
              </a:ext>
            </a:extLst>
          </p:cNvPr>
          <p:cNvSpPr/>
          <p:nvPr/>
        </p:nvSpPr>
        <p:spPr>
          <a:xfrm rot="13722952">
            <a:off x="4121158" y="4295451"/>
            <a:ext cx="1067553" cy="1067553"/>
          </a:xfrm>
          <a:prstGeom prst="arc">
            <a:avLst>
              <a:gd name="adj1" fmla="val 4812387"/>
              <a:gd name="adj2" fmla="val 668679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1EE8D4-9C0D-4868-B85A-122EB3EC5FDF}"/>
              </a:ext>
            </a:extLst>
          </p:cNvPr>
          <p:cNvSpPr txBox="1"/>
          <p:nvPr/>
        </p:nvSpPr>
        <p:spPr>
          <a:xfrm>
            <a:off x="7320191" y="394341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9812D-A756-4BB3-96D3-67ACC151BEAA}"/>
              </a:ext>
            </a:extLst>
          </p:cNvPr>
          <p:cNvSpPr txBox="1"/>
          <p:nvPr/>
        </p:nvSpPr>
        <p:spPr>
          <a:xfrm>
            <a:off x="3012973" y="3366053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1.2 cm</a:t>
            </a:r>
          </a:p>
        </p:txBody>
      </p:sp>
    </p:spTree>
    <p:extLst>
      <p:ext uri="{BB962C8B-B14F-4D97-AF65-F5344CB8AC3E}">
        <p14:creationId xmlns:p14="http://schemas.microsoft.com/office/powerpoint/2010/main" val="23325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E131F-AA26-6AEF-442C-622137FF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3" y="1583266"/>
            <a:ext cx="9706089" cy="3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E5C3807-C9DF-421F-9E70-3483F374F80C}"/>
              </a:ext>
            </a:extLst>
          </p:cNvPr>
          <p:cNvSpPr/>
          <p:nvPr/>
        </p:nvSpPr>
        <p:spPr>
          <a:xfrm>
            <a:off x="2538830" y="2820067"/>
            <a:ext cx="1440000" cy="1080000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DC27D6D-6082-4BA6-9049-39C2B2FCD190}"/>
              </a:ext>
            </a:extLst>
          </p:cNvPr>
          <p:cNvSpPr/>
          <p:nvPr/>
        </p:nvSpPr>
        <p:spPr>
          <a:xfrm>
            <a:off x="5429682" y="2136688"/>
            <a:ext cx="2880000" cy="2160000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371A3E-B51F-451A-B49F-1B02A8EFF9B8}"/>
              </a:ext>
            </a:extLst>
          </p:cNvPr>
          <p:cNvCxnSpPr>
            <a:cxnSpLocks/>
          </p:cNvCxnSpPr>
          <p:nvPr/>
        </p:nvCxnSpPr>
        <p:spPr>
          <a:xfrm flipH="1">
            <a:off x="2538831" y="4041690"/>
            <a:ext cx="139797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25ACD0-22C8-439D-8DFE-660AC37CE593}"/>
              </a:ext>
            </a:extLst>
          </p:cNvPr>
          <p:cNvSpPr txBox="1"/>
          <p:nvPr/>
        </p:nvSpPr>
        <p:spPr>
          <a:xfrm>
            <a:off x="2894616" y="397115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4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66E9B-4AB9-4D76-99BC-7A9A8A0A4B66}"/>
              </a:ext>
            </a:extLst>
          </p:cNvPr>
          <p:cNvSpPr txBox="1"/>
          <p:nvPr/>
        </p:nvSpPr>
        <p:spPr>
          <a:xfrm>
            <a:off x="2332827" y="185195"/>
            <a:ext cx="52404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Triangle </a:t>
            </a:r>
            <a:r>
              <a:rPr lang="en-GB" sz="2000" b="1" dirty="0"/>
              <a:t>A</a:t>
            </a:r>
            <a:r>
              <a:rPr lang="en-GB" sz="2000" dirty="0"/>
              <a:t> has been enlarged to make Triangle </a:t>
            </a:r>
            <a:r>
              <a:rPr lang="en-GB" sz="2000" b="1" dirty="0"/>
              <a:t>B</a:t>
            </a:r>
            <a:r>
              <a:rPr lang="en-GB" sz="2000" dirty="0"/>
              <a:t>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They are </a:t>
            </a:r>
            <a:r>
              <a:rPr lang="en-GB" sz="2000" b="1" dirty="0"/>
              <a:t>similar shapes</a:t>
            </a:r>
            <a:r>
              <a:rPr lang="en-GB" sz="2000" dirty="0"/>
              <a:t>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The interior angles of the triangle are identical; </a:t>
            </a:r>
          </a:p>
          <a:p>
            <a:pPr algn="ctr"/>
            <a:r>
              <a:rPr lang="en-GB" sz="2000" dirty="0"/>
              <a:t>the </a:t>
            </a:r>
            <a:r>
              <a:rPr lang="en-GB" sz="2000" b="1" dirty="0"/>
              <a:t>only change </a:t>
            </a:r>
            <a:r>
              <a:rPr lang="en-GB" sz="2000" dirty="0"/>
              <a:t>is the </a:t>
            </a:r>
            <a:r>
              <a:rPr lang="en-GB" sz="2000" b="1" dirty="0"/>
              <a:t>side lengths</a:t>
            </a:r>
            <a:r>
              <a:rPr lang="en-GB" sz="2000" dirty="0"/>
              <a:t>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4D3B44-CFB2-4319-A944-6DA6E4E6B5BC}"/>
              </a:ext>
            </a:extLst>
          </p:cNvPr>
          <p:cNvCxnSpPr>
            <a:cxnSpLocks/>
          </p:cNvCxnSpPr>
          <p:nvPr/>
        </p:nvCxnSpPr>
        <p:spPr>
          <a:xfrm flipH="1">
            <a:off x="5417961" y="4404989"/>
            <a:ext cx="285749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8A56FB-7BB9-48D3-B1D4-34D7879AC1DB}"/>
              </a:ext>
            </a:extLst>
          </p:cNvPr>
          <p:cNvSpPr txBox="1"/>
          <p:nvPr/>
        </p:nvSpPr>
        <p:spPr>
          <a:xfrm>
            <a:off x="6503507" y="438779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8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8CC98-39EB-4B6F-8869-D3F3DF9F95EE}"/>
              </a:ext>
            </a:extLst>
          </p:cNvPr>
          <p:cNvSpPr txBox="1"/>
          <p:nvPr/>
        </p:nvSpPr>
        <p:spPr>
          <a:xfrm>
            <a:off x="2735893" y="329825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E342D-FCDA-410A-B419-2AD7EFAAE88B}"/>
              </a:ext>
            </a:extLst>
          </p:cNvPr>
          <p:cNvSpPr txBox="1"/>
          <p:nvPr/>
        </p:nvSpPr>
        <p:spPr>
          <a:xfrm>
            <a:off x="5969845" y="343717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90786-D787-4143-AB6D-5CFE2438427D}"/>
              </a:ext>
            </a:extLst>
          </p:cNvPr>
          <p:cNvSpPr txBox="1"/>
          <p:nvPr/>
        </p:nvSpPr>
        <p:spPr>
          <a:xfrm>
            <a:off x="5749194" y="5364736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4 × 2 = 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6BE16-D156-49AE-9E15-3059CAA84802}"/>
              </a:ext>
            </a:extLst>
          </p:cNvPr>
          <p:cNvSpPr txBox="1"/>
          <p:nvPr/>
        </p:nvSpPr>
        <p:spPr>
          <a:xfrm>
            <a:off x="1277639" y="6147774"/>
            <a:ext cx="754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This is called the </a:t>
            </a:r>
            <a:r>
              <a:rPr lang="en-GB" sz="2000" b="1" dirty="0"/>
              <a:t>Scale Factor of Enlargement </a:t>
            </a:r>
            <a:r>
              <a:rPr lang="en-GB" sz="2000" dirty="0"/>
              <a:t>between similar shapes.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3693D8-DCD9-4249-A598-BD2C23875206}"/>
              </a:ext>
            </a:extLst>
          </p:cNvPr>
          <p:cNvCxnSpPr>
            <a:cxnSpLocks/>
          </p:cNvCxnSpPr>
          <p:nvPr/>
        </p:nvCxnSpPr>
        <p:spPr>
          <a:xfrm>
            <a:off x="3187366" y="6548887"/>
            <a:ext cx="2979413" cy="0"/>
          </a:xfrm>
          <a:prstGeom prst="line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E13D43-3A7A-48F1-B4E1-7F1A6776702E}"/>
              </a:ext>
            </a:extLst>
          </p:cNvPr>
          <p:cNvCxnSpPr>
            <a:cxnSpLocks/>
          </p:cNvCxnSpPr>
          <p:nvPr/>
        </p:nvCxnSpPr>
        <p:spPr>
          <a:xfrm>
            <a:off x="2398625" y="2828544"/>
            <a:ext cx="0" cy="109732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D38F13-ED1F-4E60-A507-246550CF222C}"/>
              </a:ext>
            </a:extLst>
          </p:cNvPr>
          <p:cNvCxnSpPr>
            <a:cxnSpLocks/>
          </p:cNvCxnSpPr>
          <p:nvPr/>
        </p:nvCxnSpPr>
        <p:spPr>
          <a:xfrm>
            <a:off x="5300145" y="2179320"/>
            <a:ext cx="0" cy="21212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D461B38-2178-4A40-92C1-EB0813E1F477}"/>
              </a:ext>
            </a:extLst>
          </p:cNvPr>
          <p:cNvSpPr txBox="1"/>
          <p:nvPr/>
        </p:nvSpPr>
        <p:spPr>
          <a:xfrm>
            <a:off x="4589363" y="291866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98307-9778-4621-933A-F36725165926}"/>
              </a:ext>
            </a:extLst>
          </p:cNvPr>
          <p:cNvSpPr txBox="1"/>
          <p:nvPr/>
        </p:nvSpPr>
        <p:spPr>
          <a:xfrm>
            <a:off x="1663459" y="317047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cm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70E75A6-7D0F-4A9A-8FB9-C1D5362625EA}"/>
              </a:ext>
            </a:extLst>
          </p:cNvPr>
          <p:cNvSpPr/>
          <p:nvPr/>
        </p:nvSpPr>
        <p:spPr>
          <a:xfrm rot="10800000">
            <a:off x="2547700" y="3707368"/>
            <a:ext cx="192698" cy="192698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C3714F9C-1D10-424B-89F6-357FF6143BC3}"/>
              </a:ext>
            </a:extLst>
          </p:cNvPr>
          <p:cNvSpPr/>
          <p:nvPr/>
        </p:nvSpPr>
        <p:spPr>
          <a:xfrm rot="10800000">
            <a:off x="5435738" y="4103989"/>
            <a:ext cx="192698" cy="192698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1BDB89-F164-4B30-B62D-1DC85A23DB21}"/>
              </a:ext>
            </a:extLst>
          </p:cNvPr>
          <p:cNvCxnSpPr>
            <a:cxnSpLocks/>
          </p:cNvCxnSpPr>
          <p:nvPr/>
        </p:nvCxnSpPr>
        <p:spPr>
          <a:xfrm>
            <a:off x="6126139" y="5883343"/>
            <a:ext cx="594360" cy="0"/>
          </a:xfrm>
          <a:prstGeom prst="line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BFA6EB3-94A0-4BCD-BE7F-462489EC728A}"/>
              </a:ext>
            </a:extLst>
          </p:cNvPr>
          <p:cNvSpPr txBox="1"/>
          <p:nvPr/>
        </p:nvSpPr>
        <p:spPr>
          <a:xfrm>
            <a:off x="2822703" y="4847733"/>
            <a:ext cx="4260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have the lengths been multiplied?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ADCA29-DC0D-4EF2-84C6-B6F0A6F99646}"/>
              </a:ext>
            </a:extLst>
          </p:cNvPr>
          <p:cNvSpPr txBox="1"/>
          <p:nvPr/>
        </p:nvSpPr>
        <p:spPr>
          <a:xfrm>
            <a:off x="2863754" y="5364736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3 × 2 = 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A1C0-C971-46FB-B1CA-D4B4D9E90C72}"/>
              </a:ext>
            </a:extLst>
          </p:cNvPr>
          <p:cNvCxnSpPr>
            <a:cxnSpLocks/>
          </p:cNvCxnSpPr>
          <p:nvPr/>
        </p:nvCxnSpPr>
        <p:spPr>
          <a:xfrm>
            <a:off x="3240699" y="5883343"/>
            <a:ext cx="594360" cy="0"/>
          </a:xfrm>
          <a:prstGeom prst="line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3094A7-AFC7-434B-BAC7-F4CEC3A1F0FD}"/>
              </a:ext>
            </a:extLst>
          </p:cNvPr>
          <p:cNvGrpSpPr/>
          <p:nvPr/>
        </p:nvGrpSpPr>
        <p:grpSpPr>
          <a:xfrm>
            <a:off x="1320543" y="381965"/>
            <a:ext cx="3390360" cy="3963557"/>
            <a:chOff x="325120" y="132080"/>
            <a:chExt cx="4762500" cy="556768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5634682-300E-402B-A8FC-920CEBDA7441}"/>
                </a:ext>
              </a:extLst>
            </p:cNvPr>
            <p:cNvSpPr/>
            <p:nvPr/>
          </p:nvSpPr>
          <p:spPr>
            <a:xfrm rot="21386732">
              <a:off x="649070" y="772160"/>
              <a:ext cx="3811170" cy="4387747"/>
            </a:xfrm>
            <a:prstGeom prst="triangle">
              <a:avLst>
                <a:gd name="adj" fmla="val 8137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4F0CC734-DE7E-406F-9BAB-BAB644CDF140}"/>
                </a:ext>
              </a:extLst>
            </p:cNvPr>
            <p:cNvSpPr/>
            <p:nvPr/>
          </p:nvSpPr>
          <p:spPr>
            <a:xfrm>
              <a:off x="4114800" y="4572000"/>
              <a:ext cx="914400" cy="914400"/>
            </a:xfrm>
            <a:prstGeom prst="arc">
              <a:avLst>
                <a:gd name="adj1" fmla="val 10533354"/>
                <a:gd name="adj2" fmla="val 15553751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224192A-A22C-40D9-AAFB-D73A4A2FB2AA}"/>
                </a:ext>
              </a:extLst>
            </p:cNvPr>
            <p:cNvSpPr/>
            <p:nvPr/>
          </p:nvSpPr>
          <p:spPr>
            <a:xfrm>
              <a:off x="325120" y="4785360"/>
              <a:ext cx="914400" cy="914400"/>
            </a:xfrm>
            <a:prstGeom prst="arc">
              <a:avLst>
                <a:gd name="adj1" fmla="val 18280743"/>
                <a:gd name="adj2" fmla="val 801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2C2AACC3-0425-4195-B1A7-9E5ACB8DD5ED}"/>
                </a:ext>
              </a:extLst>
            </p:cNvPr>
            <p:cNvSpPr/>
            <p:nvPr/>
          </p:nvSpPr>
          <p:spPr>
            <a:xfrm>
              <a:off x="3108960" y="233680"/>
              <a:ext cx="914400" cy="914400"/>
            </a:xfrm>
            <a:prstGeom prst="arc">
              <a:avLst>
                <a:gd name="adj1" fmla="val 4321217"/>
                <a:gd name="adj2" fmla="val 692762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84C50E7-E8B4-4F93-96D6-D0417E7E37B8}"/>
                </a:ext>
              </a:extLst>
            </p:cNvPr>
            <p:cNvSpPr/>
            <p:nvPr/>
          </p:nvSpPr>
          <p:spPr>
            <a:xfrm>
              <a:off x="3007360" y="132080"/>
              <a:ext cx="1117600" cy="1117600"/>
            </a:xfrm>
            <a:prstGeom prst="arc">
              <a:avLst>
                <a:gd name="adj1" fmla="val 4321217"/>
                <a:gd name="adj2" fmla="val 7044778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B137E0D-AAD3-424B-8F51-9BBF220CBE7D}"/>
                </a:ext>
              </a:extLst>
            </p:cNvPr>
            <p:cNvSpPr/>
            <p:nvPr/>
          </p:nvSpPr>
          <p:spPr>
            <a:xfrm>
              <a:off x="3060700" y="185420"/>
              <a:ext cx="1010920" cy="1010920"/>
            </a:xfrm>
            <a:prstGeom prst="arc">
              <a:avLst>
                <a:gd name="adj1" fmla="val 4321217"/>
                <a:gd name="adj2" fmla="val 692762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1E04329-9BD0-4F79-BA9C-46A789F70A3F}"/>
                </a:ext>
              </a:extLst>
            </p:cNvPr>
            <p:cNvSpPr/>
            <p:nvPr/>
          </p:nvSpPr>
          <p:spPr>
            <a:xfrm>
              <a:off x="4056380" y="4513580"/>
              <a:ext cx="1031240" cy="1031240"/>
            </a:xfrm>
            <a:prstGeom prst="arc">
              <a:avLst>
                <a:gd name="adj1" fmla="val 10566378"/>
                <a:gd name="adj2" fmla="val 1551081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43F059-C672-4A1B-A35B-12DD2139EE01}"/>
              </a:ext>
            </a:extLst>
          </p:cNvPr>
          <p:cNvSpPr txBox="1"/>
          <p:nvPr/>
        </p:nvSpPr>
        <p:spPr>
          <a:xfrm>
            <a:off x="1250592" y="387999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E92E8-B58C-432D-83A6-27B8DC83D809}"/>
              </a:ext>
            </a:extLst>
          </p:cNvPr>
          <p:cNvSpPr txBox="1"/>
          <p:nvPr/>
        </p:nvSpPr>
        <p:spPr>
          <a:xfrm>
            <a:off x="4365391" y="3740200"/>
            <a:ext cx="40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A340C-C339-405E-BBA6-7AA713CE05AB}"/>
              </a:ext>
            </a:extLst>
          </p:cNvPr>
          <p:cNvSpPr txBox="1"/>
          <p:nvPr/>
        </p:nvSpPr>
        <p:spPr>
          <a:xfrm>
            <a:off x="3489330" y="35962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C3BB0-8A5F-4635-A21A-0D3CC7B587AF}"/>
              </a:ext>
            </a:extLst>
          </p:cNvPr>
          <p:cNvSpPr txBox="1"/>
          <p:nvPr/>
        </p:nvSpPr>
        <p:spPr>
          <a:xfrm>
            <a:off x="5192283" y="462514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1F063-3993-4888-BDDD-2BA8F00EF298}"/>
              </a:ext>
            </a:extLst>
          </p:cNvPr>
          <p:cNvSpPr txBox="1"/>
          <p:nvPr/>
        </p:nvSpPr>
        <p:spPr>
          <a:xfrm>
            <a:off x="9157126" y="4596307"/>
            <a:ext cx="3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FCB7B-D59F-4E49-86B0-DFABD092BF4B}"/>
              </a:ext>
            </a:extLst>
          </p:cNvPr>
          <p:cNvSpPr txBox="1"/>
          <p:nvPr/>
        </p:nvSpPr>
        <p:spPr>
          <a:xfrm>
            <a:off x="8083638" y="26751"/>
            <a:ext cx="3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Z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4CBEB0-D157-4817-A379-FA64D0C88A3E}"/>
              </a:ext>
            </a:extLst>
          </p:cNvPr>
          <p:cNvSpPr/>
          <p:nvPr/>
        </p:nvSpPr>
        <p:spPr>
          <a:xfrm>
            <a:off x="112915" y="5117294"/>
            <a:ext cx="5767023" cy="16149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D208D-A347-4258-965F-3964A431D920}"/>
              </a:ext>
            </a:extLst>
          </p:cNvPr>
          <p:cNvSpPr txBox="1"/>
          <p:nvPr/>
        </p:nvSpPr>
        <p:spPr>
          <a:xfrm>
            <a:off x="307178" y="5245662"/>
            <a:ext cx="1393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∠A = ∠X</a:t>
            </a:r>
          </a:p>
          <a:p>
            <a:pPr algn="ctr"/>
            <a:r>
              <a:rPr lang="en-GB" sz="2800" dirty="0"/>
              <a:t>∠B = ∠Y</a:t>
            </a:r>
          </a:p>
          <a:p>
            <a:pPr algn="ctr"/>
            <a:r>
              <a:rPr lang="en-GB" sz="2800" dirty="0"/>
              <a:t>∠C = ∠Z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39DB5-DA61-4709-BDCA-B228D62A8A4C}"/>
              </a:ext>
            </a:extLst>
          </p:cNvPr>
          <p:cNvSpPr txBox="1"/>
          <p:nvPr/>
        </p:nvSpPr>
        <p:spPr>
          <a:xfrm>
            <a:off x="2131704" y="5245662"/>
            <a:ext cx="3536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XY = AB  ×  Scale Factor</a:t>
            </a:r>
          </a:p>
          <a:p>
            <a:r>
              <a:rPr lang="en-GB" sz="2800" dirty="0"/>
              <a:t>YZ = BC  ×  S.F.</a:t>
            </a:r>
          </a:p>
          <a:p>
            <a:r>
              <a:rPr lang="en-GB" sz="2800" dirty="0"/>
              <a:t>XZ = AC  ×  S.F.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4A0744-B1CF-4DDF-90B7-B8E4B05568F1}"/>
              </a:ext>
            </a:extLst>
          </p:cNvPr>
          <p:cNvSpPr txBox="1"/>
          <p:nvPr/>
        </p:nvSpPr>
        <p:spPr>
          <a:xfrm>
            <a:off x="174180" y="4762155"/>
            <a:ext cx="112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Notation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B759B0-3D81-4633-99C0-E5965DC98E1C}"/>
              </a:ext>
            </a:extLst>
          </p:cNvPr>
          <p:cNvGrpSpPr/>
          <p:nvPr/>
        </p:nvGrpSpPr>
        <p:grpSpPr>
          <a:xfrm>
            <a:off x="5140189" y="-27766"/>
            <a:ext cx="4513098" cy="5276113"/>
            <a:chOff x="325120" y="132080"/>
            <a:chExt cx="4762500" cy="55676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C856B6F-C8D5-4FA8-B9E6-10D3A188A3E4}"/>
                </a:ext>
              </a:extLst>
            </p:cNvPr>
            <p:cNvSpPr/>
            <p:nvPr/>
          </p:nvSpPr>
          <p:spPr>
            <a:xfrm rot="21386732">
              <a:off x="649070" y="772160"/>
              <a:ext cx="3811170" cy="4387747"/>
            </a:xfrm>
            <a:prstGeom prst="triangle">
              <a:avLst>
                <a:gd name="adj" fmla="val 8137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E73267B-BFC0-4D32-8D78-F270D060326F}"/>
                </a:ext>
              </a:extLst>
            </p:cNvPr>
            <p:cNvSpPr/>
            <p:nvPr/>
          </p:nvSpPr>
          <p:spPr>
            <a:xfrm>
              <a:off x="4114800" y="4572000"/>
              <a:ext cx="914400" cy="914400"/>
            </a:xfrm>
            <a:prstGeom prst="arc">
              <a:avLst>
                <a:gd name="adj1" fmla="val 10533354"/>
                <a:gd name="adj2" fmla="val 15553751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A654A18-3450-4919-9047-8236A71BE3BE}"/>
                </a:ext>
              </a:extLst>
            </p:cNvPr>
            <p:cNvSpPr/>
            <p:nvPr/>
          </p:nvSpPr>
          <p:spPr>
            <a:xfrm>
              <a:off x="325120" y="4785360"/>
              <a:ext cx="914400" cy="914400"/>
            </a:xfrm>
            <a:prstGeom prst="arc">
              <a:avLst>
                <a:gd name="adj1" fmla="val 18280743"/>
                <a:gd name="adj2" fmla="val 801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8B8379B-5AE6-4A88-AE5F-12B35056C89D}"/>
                </a:ext>
              </a:extLst>
            </p:cNvPr>
            <p:cNvSpPr/>
            <p:nvPr/>
          </p:nvSpPr>
          <p:spPr>
            <a:xfrm>
              <a:off x="3108960" y="233680"/>
              <a:ext cx="914400" cy="914400"/>
            </a:xfrm>
            <a:prstGeom prst="arc">
              <a:avLst>
                <a:gd name="adj1" fmla="val 4321217"/>
                <a:gd name="adj2" fmla="val 692762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B815138-11EA-442E-9AE9-4C11BA722450}"/>
                </a:ext>
              </a:extLst>
            </p:cNvPr>
            <p:cNvSpPr/>
            <p:nvPr/>
          </p:nvSpPr>
          <p:spPr>
            <a:xfrm>
              <a:off x="3007360" y="132080"/>
              <a:ext cx="1117600" cy="1117600"/>
            </a:xfrm>
            <a:prstGeom prst="arc">
              <a:avLst>
                <a:gd name="adj1" fmla="val 4321217"/>
                <a:gd name="adj2" fmla="val 7044778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AF572945-947D-4B12-9921-E695A992D542}"/>
                </a:ext>
              </a:extLst>
            </p:cNvPr>
            <p:cNvSpPr/>
            <p:nvPr/>
          </p:nvSpPr>
          <p:spPr>
            <a:xfrm>
              <a:off x="3060700" y="185420"/>
              <a:ext cx="1010920" cy="1010920"/>
            </a:xfrm>
            <a:prstGeom prst="arc">
              <a:avLst>
                <a:gd name="adj1" fmla="val 4321217"/>
                <a:gd name="adj2" fmla="val 6927624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7D45A585-EFAD-4935-9976-1B67537B4B22}"/>
                </a:ext>
              </a:extLst>
            </p:cNvPr>
            <p:cNvSpPr/>
            <p:nvPr/>
          </p:nvSpPr>
          <p:spPr>
            <a:xfrm>
              <a:off x="4056380" y="4513580"/>
              <a:ext cx="1031240" cy="1031240"/>
            </a:xfrm>
            <a:prstGeom prst="arc">
              <a:avLst>
                <a:gd name="adj1" fmla="val 10566378"/>
                <a:gd name="adj2" fmla="val 1551081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013992-4216-49E2-9FEA-DF8F91762E6F}"/>
              </a:ext>
            </a:extLst>
          </p:cNvPr>
          <p:cNvSpPr txBox="1"/>
          <p:nvPr/>
        </p:nvSpPr>
        <p:spPr>
          <a:xfrm>
            <a:off x="100535" y="11574"/>
            <a:ext cx="192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Similar Triangles</a:t>
            </a:r>
          </a:p>
        </p:txBody>
      </p:sp>
    </p:spTree>
    <p:extLst>
      <p:ext uri="{BB962C8B-B14F-4D97-AF65-F5344CB8AC3E}">
        <p14:creationId xmlns:p14="http://schemas.microsoft.com/office/powerpoint/2010/main" val="294416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916C7-37BB-4DD9-ACDE-416854327873}"/>
              </a:ext>
            </a:extLst>
          </p:cNvPr>
          <p:cNvSpPr txBox="1"/>
          <p:nvPr/>
        </p:nvSpPr>
        <p:spPr>
          <a:xfrm>
            <a:off x="1945418" y="0"/>
            <a:ext cx="601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Which of these pairs of shapes do you think are </a:t>
            </a:r>
            <a:r>
              <a:rPr lang="en-GB" sz="2000" b="1" dirty="0"/>
              <a:t>similar</a:t>
            </a:r>
            <a:r>
              <a:rPr lang="en-GB" sz="2000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B646D-9B6F-456B-B467-8110AD651491}"/>
              </a:ext>
            </a:extLst>
          </p:cNvPr>
          <p:cNvSpPr/>
          <p:nvPr/>
        </p:nvSpPr>
        <p:spPr>
          <a:xfrm>
            <a:off x="423790" y="672318"/>
            <a:ext cx="907170" cy="9071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42141-8516-4165-BB0C-4000EC20AC8A}"/>
              </a:ext>
            </a:extLst>
          </p:cNvPr>
          <p:cNvSpPr/>
          <p:nvPr/>
        </p:nvSpPr>
        <p:spPr>
          <a:xfrm>
            <a:off x="1612510" y="692638"/>
            <a:ext cx="1491762" cy="1491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C8957-B7F4-464F-A126-15E8A1A9B6CF}"/>
              </a:ext>
            </a:extLst>
          </p:cNvPr>
          <p:cNvSpPr/>
          <p:nvPr/>
        </p:nvSpPr>
        <p:spPr>
          <a:xfrm>
            <a:off x="4436990" y="560558"/>
            <a:ext cx="536330" cy="1512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375EC-4E7A-4C9B-8E68-7DBFCA5C9DB4}"/>
              </a:ext>
            </a:extLst>
          </p:cNvPr>
          <p:cNvSpPr/>
          <p:nvPr/>
        </p:nvSpPr>
        <p:spPr>
          <a:xfrm>
            <a:off x="5310750" y="570718"/>
            <a:ext cx="886850" cy="25003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81F70-A7C8-41F4-BC6F-E48176E17E6B}"/>
              </a:ext>
            </a:extLst>
          </p:cNvPr>
          <p:cNvSpPr/>
          <p:nvPr/>
        </p:nvSpPr>
        <p:spPr>
          <a:xfrm>
            <a:off x="7728830" y="1656080"/>
            <a:ext cx="1323730" cy="274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4CF2F-F1BA-47EA-AD93-9D2573882E6E}"/>
              </a:ext>
            </a:extLst>
          </p:cNvPr>
          <p:cNvSpPr/>
          <p:nvPr/>
        </p:nvSpPr>
        <p:spPr>
          <a:xfrm>
            <a:off x="6844910" y="2123440"/>
            <a:ext cx="2614050" cy="274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1521DBD-8EC5-4158-A324-BBF5447D3E9D}"/>
              </a:ext>
            </a:extLst>
          </p:cNvPr>
          <p:cNvSpPr/>
          <p:nvPr/>
        </p:nvSpPr>
        <p:spPr>
          <a:xfrm>
            <a:off x="1117600" y="3281680"/>
            <a:ext cx="1554480" cy="64008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9EDB06A-E73A-4819-A133-F314725C9DC5}"/>
              </a:ext>
            </a:extLst>
          </p:cNvPr>
          <p:cNvSpPr/>
          <p:nvPr/>
        </p:nvSpPr>
        <p:spPr>
          <a:xfrm>
            <a:off x="314959" y="3901440"/>
            <a:ext cx="2837543" cy="11684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A4CCE08-6D89-4AD6-BC5F-B61178C2BA24}"/>
              </a:ext>
            </a:extLst>
          </p:cNvPr>
          <p:cNvSpPr/>
          <p:nvPr/>
        </p:nvSpPr>
        <p:spPr>
          <a:xfrm>
            <a:off x="3647440" y="3779520"/>
            <a:ext cx="1554480" cy="640080"/>
          </a:xfrm>
          <a:prstGeom prst="triangle">
            <a:avLst>
              <a:gd name="adj" fmla="val 49673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EED88D1-C328-45F7-BF68-DBA1BB8F56E5}"/>
              </a:ext>
            </a:extLst>
          </p:cNvPr>
          <p:cNvSpPr/>
          <p:nvPr/>
        </p:nvSpPr>
        <p:spPr>
          <a:xfrm>
            <a:off x="3647440" y="4673600"/>
            <a:ext cx="1554480" cy="1239520"/>
          </a:xfrm>
          <a:prstGeom prst="triangle">
            <a:avLst>
              <a:gd name="adj" fmla="val 49673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C495065-F439-4478-9D2F-C6C08DA8519E}"/>
              </a:ext>
            </a:extLst>
          </p:cNvPr>
          <p:cNvSpPr/>
          <p:nvPr/>
        </p:nvSpPr>
        <p:spPr>
          <a:xfrm rot="10800000">
            <a:off x="6866010" y="3997960"/>
            <a:ext cx="2540000" cy="1026160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F93ADD3-FB62-4B87-A905-D74780A39794}"/>
              </a:ext>
            </a:extLst>
          </p:cNvPr>
          <p:cNvSpPr/>
          <p:nvPr/>
        </p:nvSpPr>
        <p:spPr>
          <a:xfrm>
            <a:off x="6156960" y="4278064"/>
            <a:ext cx="3516064" cy="1420490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0478C5-4701-476A-8FB9-EF37BDD5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64406" y="2209730"/>
            <a:ext cx="574110" cy="574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7E5669-DC0A-4465-99CD-154E5052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077120" y="2514530"/>
            <a:ext cx="574110" cy="574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FC4BF9-742D-40EC-BA24-ABD66EF16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53760" y="5755570"/>
            <a:ext cx="574110" cy="574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09231B-9A70-4F75-B374-5D4900274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9286" y="5115490"/>
            <a:ext cx="574110" cy="574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10901D-5E02-4508-8852-F055E331A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50806" y="5796210"/>
            <a:ext cx="574110" cy="5741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EF9BB2-5BFD-4815-9612-6884CC37F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408166" y="2341810"/>
            <a:ext cx="574110" cy="5741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3C5792-4DBC-4645-979C-449E3604C63A}"/>
              </a:ext>
            </a:extLst>
          </p:cNvPr>
          <p:cNvSpPr txBox="1"/>
          <p:nvPr/>
        </p:nvSpPr>
        <p:spPr>
          <a:xfrm>
            <a:off x="7482874" y="731520"/>
            <a:ext cx="1971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Same width, </a:t>
            </a:r>
          </a:p>
          <a:p>
            <a:pPr algn="ctr"/>
            <a:r>
              <a:rPr lang="en-GB" sz="2000" dirty="0"/>
              <a:t>different lengths.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1D082E-8DDA-4E49-8E1D-155C910C8C06}"/>
              </a:ext>
            </a:extLst>
          </p:cNvPr>
          <p:cNvSpPr txBox="1"/>
          <p:nvPr/>
        </p:nvSpPr>
        <p:spPr>
          <a:xfrm>
            <a:off x="3087971" y="6278880"/>
            <a:ext cx="273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Different interior angles.</a:t>
            </a:r>
          </a:p>
        </p:txBody>
      </p:sp>
    </p:spTree>
    <p:extLst>
      <p:ext uri="{BB962C8B-B14F-4D97-AF65-F5344CB8AC3E}">
        <p14:creationId xmlns:p14="http://schemas.microsoft.com/office/powerpoint/2010/main" val="19414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D0130-8A57-417C-8114-298A6C306079}"/>
              </a:ext>
            </a:extLst>
          </p:cNvPr>
          <p:cNvSpPr txBox="1"/>
          <p:nvPr/>
        </p:nvSpPr>
        <p:spPr>
          <a:xfrm>
            <a:off x="205106" y="0"/>
            <a:ext cx="58789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These are pairs of similar triangles.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What is the </a:t>
            </a:r>
            <a:r>
              <a:rPr lang="en-GB" sz="2000" b="1" dirty="0"/>
              <a:t>Scale Factor of Enlargement </a:t>
            </a:r>
            <a:r>
              <a:rPr lang="en-GB" sz="2000" dirty="0"/>
              <a:t>for each pair?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D7BFC-525B-4A85-9C54-3F6381F57F66}"/>
              </a:ext>
            </a:extLst>
          </p:cNvPr>
          <p:cNvSpPr txBox="1"/>
          <p:nvPr/>
        </p:nvSpPr>
        <p:spPr>
          <a:xfrm>
            <a:off x="1756696" y="322947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62648-9F72-4F09-B242-CD855AE63175}"/>
              </a:ext>
            </a:extLst>
          </p:cNvPr>
          <p:cNvSpPr txBox="1"/>
          <p:nvPr/>
        </p:nvSpPr>
        <p:spPr>
          <a:xfrm>
            <a:off x="657619" y="232719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cm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A786343-374E-4E55-82E0-1559DC8194ED}"/>
              </a:ext>
            </a:extLst>
          </p:cNvPr>
          <p:cNvSpPr/>
          <p:nvPr/>
        </p:nvSpPr>
        <p:spPr>
          <a:xfrm>
            <a:off x="1532990" y="1976787"/>
            <a:ext cx="1080000" cy="1080000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C2AD88-8883-4CD7-8675-B34C0BA66CCB}"/>
              </a:ext>
            </a:extLst>
          </p:cNvPr>
          <p:cNvCxnSpPr>
            <a:cxnSpLocks/>
          </p:cNvCxnSpPr>
          <p:nvPr/>
        </p:nvCxnSpPr>
        <p:spPr>
          <a:xfrm flipH="1">
            <a:off x="1532992" y="3198410"/>
            <a:ext cx="1103528" cy="0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B2F962-D311-42EB-89BC-62D247F37354}"/>
              </a:ext>
            </a:extLst>
          </p:cNvPr>
          <p:cNvCxnSpPr>
            <a:cxnSpLocks/>
          </p:cNvCxnSpPr>
          <p:nvPr/>
        </p:nvCxnSpPr>
        <p:spPr>
          <a:xfrm>
            <a:off x="1392785" y="1985264"/>
            <a:ext cx="0" cy="1097322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-Shape 15">
            <a:extLst>
              <a:ext uri="{FF2B5EF4-FFF2-40B4-BE49-F238E27FC236}">
                <a16:creationId xmlns:a16="http://schemas.microsoft.com/office/drawing/2014/main" id="{E0F00A62-18B6-4A01-B6C9-16B7D241F1EA}"/>
              </a:ext>
            </a:extLst>
          </p:cNvPr>
          <p:cNvSpPr/>
          <p:nvPr/>
        </p:nvSpPr>
        <p:spPr>
          <a:xfrm rot="10800000">
            <a:off x="1541860" y="2864088"/>
            <a:ext cx="192698" cy="192698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342BD6-0A30-488A-B472-BF0762F61BBD}"/>
              </a:ext>
            </a:extLst>
          </p:cNvPr>
          <p:cNvGrpSpPr/>
          <p:nvPr/>
        </p:nvGrpSpPr>
        <p:grpSpPr>
          <a:xfrm>
            <a:off x="3272385" y="1466463"/>
            <a:ext cx="1970175" cy="1935148"/>
            <a:chOff x="813665" y="1854867"/>
            <a:chExt cx="1243735" cy="12216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3ED51B-BB26-4FF4-8F5E-EE573D97E768}"/>
                </a:ext>
              </a:extLst>
            </p:cNvPr>
            <p:cNvSpPr/>
            <p:nvPr/>
          </p:nvSpPr>
          <p:spPr>
            <a:xfrm>
              <a:off x="953870" y="1854867"/>
              <a:ext cx="1080000" cy="1080000"/>
            </a:xfrm>
            <a:prstGeom prst="triangle">
              <a:avLst>
                <a:gd name="adj" fmla="val 0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D84DC1C-3F9F-49B5-B680-3555B8F5F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872" y="3076490"/>
              <a:ext cx="1103528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F897D7-5308-4E98-9742-CFE27C2F6057}"/>
                </a:ext>
              </a:extLst>
            </p:cNvPr>
            <p:cNvCxnSpPr>
              <a:cxnSpLocks/>
            </p:cNvCxnSpPr>
            <p:nvPr/>
          </p:nvCxnSpPr>
          <p:spPr>
            <a:xfrm>
              <a:off x="813665" y="1863344"/>
              <a:ext cx="0" cy="109732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-Shape 22">
              <a:extLst>
                <a:ext uri="{FF2B5EF4-FFF2-40B4-BE49-F238E27FC236}">
                  <a16:creationId xmlns:a16="http://schemas.microsoft.com/office/drawing/2014/main" id="{A7041472-51A2-4513-9DBE-0DEB6B79B3A8}"/>
                </a:ext>
              </a:extLst>
            </p:cNvPr>
            <p:cNvSpPr/>
            <p:nvPr/>
          </p:nvSpPr>
          <p:spPr>
            <a:xfrm rot="10800000">
              <a:off x="962740" y="2742168"/>
              <a:ext cx="192698" cy="192698"/>
            </a:xfrm>
            <a:prstGeom prst="corner">
              <a:avLst>
                <a:gd name="adj1" fmla="val 0"/>
                <a:gd name="adj2" fmla="val 0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7BA3F8-02F3-4071-90D7-7E4F341F49C2}"/>
              </a:ext>
            </a:extLst>
          </p:cNvPr>
          <p:cNvSpPr/>
          <p:nvPr/>
        </p:nvSpPr>
        <p:spPr>
          <a:xfrm>
            <a:off x="6217360" y="1375187"/>
            <a:ext cx="720000" cy="1080000"/>
          </a:xfrm>
          <a:prstGeom prst="triangle">
            <a:avLst>
              <a:gd name="adj" fmla="val 51073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E29A1-11D6-427B-862E-D63D4B097FA6}"/>
              </a:ext>
            </a:extLst>
          </p:cNvPr>
          <p:cNvCxnSpPr>
            <a:cxnSpLocks/>
          </p:cNvCxnSpPr>
          <p:nvPr/>
        </p:nvCxnSpPr>
        <p:spPr>
          <a:xfrm flipH="1">
            <a:off x="6211014" y="2560871"/>
            <a:ext cx="71175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21EB54-9103-4895-B7CC-3400D2D6A826}"/>
              </a:ext>
            </a:extLst>
          </p:cNvPr>
          <p:cNvCxnSpPr>
            <a:cxnSpLocks/>
          </p:cNvCxnSpPr>
          <p:nvPr/>
        </p:nvCxnSpPr>
        <p:spPr>
          <a:xfrm>
            <a:off x="7253680" y="3909067"/>
            <a:ext cx="21773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C747764-58A2-4E82-AF22-9EB69BE84881}"/>
              </a:ext>
            </a:extLst>
          </p:cNvPr>
          <p:cNvSpPr/>
          <p:nvPr/>
        </p:nvSpPr>
        <p:spPr>
          <a:xfrm>
            <a:off x="7263840" y="552227"/>
            <a:ext cx="2160000" cy="3240000"/>
          </a:xfrm>
          <a:prstGeom prst="triangle">
            <a:avLst>
              <a:gd name="adj" fmla="val 51073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5DB062-56C7-4668-92A3-9A8BAE77E98B}"/>
              </a:ext>
            </a:extLst>
          </p:cNvPr>
          <p:cNvSpPr txBox="1"/>
          <p:nvPr/>
        </p:nvSpPr>
        <p:spPr>
          <a:xfrm>
            <a:off x="3971576" y="343267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E912F4-559B-4E6F-A1B8-2357561FA618}"/>
              </a:ext>
            </a:extLst>
          </p:cNvPr>
          <p:cNvSpPr txBox="1"/>
          <p:nvPr/>
        </p:nvSpPr>
        <p:spPr>
          <a:xfrm>
            <a:off x="8418675" y="90037"/>
            <a:ext cx="154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740F89-11B6-4E37-9962-C64A879687EE}"/>
              </a:ext>
            </a:extLst>
          </p:cNvPr>
          <p:cNvSpPr txBox="1"/>
          <p:nvPr/>
        </p:nvSpPr>
        <p:spPr>
          <a:xfrm>
            <a:off x="2579656" y="200011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0BA42-7673-4810-9D40-2D5DF205C2FE}"/>
              </a:ext>
            </a:extLst>
          </p:cNvPr>
          <p:cNvSpPr txBox="1"/>
          <p:nvPr/>
        </p:nvSpPr>
        <p:spPr>
          <a:xfrm>
            <a:off x="6216936" y="257669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DFC6C8-EA40-4D15-8CB2-B19BAF483368}"/>
              </a:ext>
            </a:extLst>
          </p:cNvPr>
          <p:cNvSpPr txBox="1"/>
          <p:nvPr/>
        </p:nvSpPr>
        <p:spPr>
          <a:xfrm>
            <a:off x="8076216" y="389241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 cm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3233F0A-C210-4E9D-9DC5-82AEEBD2AF06}"/>
              </a:ext>
            </a:extLst>
          </p:cNvPr>
          <p:cNvSpPr/>
          <p:nvPr/>
        </p:nvSpPr>
        <p:spPr>
          <a:xfrm>
            <a:off x="1219078" y="5197855"/>
            <a:ext cx="861509" cy="1194301"/>
          </a:xfrm>
          <a:prstGeom prst="triangle">
            <a:avLst>
              <a:gd name="adj" fmla="val 6988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8E2623-FBAB-4618-8CD5-CBB0FB29FFF3}"/>
              </a:ext>
            </a:extLst>
          </p:cNvPr>
          <p:cNvSpPr txBox="1"/>
          <p:nvPr/>
        </p:nvSpPr>
        <p:spPr>
          <a:xfrm>
            <a:off x="738514" y="5451508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cm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B08EDCF-6874-4ED0-A04C-F58BC3CC872A}"/>
              </a:ext>
            </a:extLst>
          </p:cNvPr>
          <p:cNvCxnSpPr>
            <a:cxnSpLocks/>
          </p:cNvCxnSpPr>
          <p:nvPr/>
        </p:nvCxnSpPr>
        <p:spPr>
          <a:xfrm flipH="1">
            <a:off x="1083537" y="5115000"/>
            <a:ext cx="620334" cy="1256494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E750C40-0F4B-4515-8A4B-668468117671}"/>
              </a:ext>
            </a:extLst>
          </p:cNvPr>
          <p:cNvSpPr txBox="1"/>
          <p:nvPr/>
        </p:nvSpPr>
        <p:spPr>
          <a:xfrm>
            <a:off x="1002539" y="1194261"/>
            <a:ext cx="18050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Scale Factor =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AB8924-0068-45FF-A197-D1505A41CC4B}"/>
              </a:ext>
            </a:extLst>
          </p:cNvPr>
          <p:cNvSpPr txBox="1"/>
          <p:nvPr/>
        </p:nvSpPr>
        <p:spPr>
          <a:xfrm>
            <a:off x="6284710" y="669670"/>
            <a:ext cx="18050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Scale Factor =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6EDCB1-6F7C-459D-9821-46ED22C9159A}"/>
              </a:ext>
            </a:extLst>
          </p:cNvPr>
          <p:cNvSpPr txBox="1"/>
          <p:nvPr/>
        </p:nvSpPr>
        <p:spPr>
          <a:xfrm>
            <a:off x="808779" y="4368810"/>
            <a:ext cx="18050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Scale Factor = 4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C3D9502-D861-4893-B437-17D7A5466059}"/>
              </a:ext>
            </a:extLst>
          </p:cNvPr>
          <p:cNvSpPr/>
          <p:nvPr/>
        </p:nvSpPr>
        <p:spPr>
          <a:xfrm>
            <a:off x="2998054" y="4131338"/>
            <a:ext cx="1630841" cy="2260819"/>
          </a:xfrm>
          <a:prstGeom prst="triangle">
            <a:avLst>
              <a:gd name="adj" fmla="val 6988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50FC96-0BFC-4F72-9C47-296A5414E19B}"/>
              </a:ext>
            </a:extLst>
          </p:cNvPr>
          <p:cNvCxnSpPr>
            <a:cxnSpLocks/>
          </p:cNvCxnSpPr>
          <p:nvPr/>
        </p:nvCxnSpPr>
        <p:spPr>
          <a:xfrm flipH="1">
            <a:off x="2880802" y="4094480"/>
            <a:ext cx="1118148" cy="2264822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11231E3-F285-441C-A93F-E10DDDC6A09D}"/>
              </a:ext>
            </a:extLst>
          </p:cNvPr>
          <p:cNvSpPr txBox="1"/>
          <p:nvPr/>
        </p:nvSpPr>
        <p:spPr>
          <a:xfrm>
            <a:off x="2582618" y="4809396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12 cm</a:t>
            </a: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2604EDCF-D765-480F-B92A-0FCB8AC5D55A}"/>
              </a:ext>
            </a:extLst>
          </p:cNvPr>
          <p:cNvSpPr/>
          <p:nvPr/>
        </p:nvSpPr>
        <p:spPr>
          <a:xfrm rot="8971518">
            <a:off x="5608208" y="4353080"/>
            <a:ext cx="1239775" cy="1718688"/>
          </a:xfrm>
          <a:prstGeom prst="triangle">
            <a:avLst>
              <a:gd name="adj" fmla="val 69881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404147A-F60A-4825-A5FC-C088BCB3AC27}"/>
              </a:ext>
            </a:extLst>
          </p:cNvPr>
          <p:cNvSpPr/>
          <p:nvPr/>
        </p:nvSpPr>
        <p:spPr>
          <a:xfrm rot="8971518">
            <a:off x="7239018" y="4593957"/>
            <a:ext cx="1510010" cy="2093312"/>
          </a:xfrm>
          <a:prstGeom prst="triangle">
            <a:avLst>
              <a:gd name="adj" fmla="val 69881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63A0D7-AE6C-4D27-8947-550A4F42D3F0}"/>
              </a:ext>
            </a:extLst>
          </p:cNvPr>
          <p:cNvCxnSpPr>
            <a:cxnSpLocks/>
          </p:cNvCxnSpPr>
          <p:nvPr/>
        </p:nvCxnSpPr>
        <p:spPr>
          <a:xfrm>
            <a:off x="5171160" y="4813300"/>
            <a:ext cx="1194080" cy="1308100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E5406D5-99EA-4AF7-9DF0-73CF65FC7539}"/>
              </a:ext>
            </a:extLst>
          </p:cNvPr>
          <p:cNvCxnSpPr>
            <a:cxnSpLocks/>
          </p:cNvCxnSpPr>
          <p:nvPr/>
        </p:nvCxnSpPr>
        <p:spPr>
          <a:xfrm>
            <a:off x="6725640" y="5190490"/>
            <a:ext cx="1430577" cy="1567180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AB5E26D-B756-4DC9-B735-453E0C72D4A9}"/>
              </a:ext>
            </a:extLst>
          </p:cNvPr>
          <p:cNvSpPr txBox="1"/>
          <p:nvPr/>
        </p:nvSpPr>
        <p:spPr>
          <a:xfrm>
            <a:off x="5043456" y="531227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4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7B368A-369A-41AE-9F3D-868328742726}"/>
              </a:ext>
            </a:extLst>
          </p:cNvPr>
          <p:cNvSpPr txBox="1"/>
          <p:nvPr/>
        </p:nvSpPr>
        <p:spPr>
          <a:xfrm>
            <a:off x="6704616" y="5959977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 cm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517B1B-CF45-4853-880A-4DDFECCDF8B5}"/>
              </a:ext>
            </a:extLst>
          </p:cNvPr>
          <p:cNvSpPr txBox="1"/>
          <p:nvPr/>
        </p:nvSpPr>
        <p:spPr>
          <a:xfrm>
            <a:off x="7575854" y="5107950"/>
            <a:ext cx="199901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Scale Factor = 1.5</a:t>
            </a:r>
          </a:p>
        </p:txBody>
      </p:sp>
    </p:spTree>
    <p:extLst>
      <p:ext uri="{BB962C8B-B14F-4D97-AF65-F5344CB8AC3E}">
        <p14:creationId xmlns:p14="http://schemas.microsoft.com/office/powerpoint/2010/main" val="14094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>
            <a:off x="564351" y="868100"/>
            <a:ext cx="4262292" cy="1627845"/>
          </a:xfrm>
          <a:prstGeom prst="triangle">
            <a:avLst>
              <a:gd name="adj" fmla="val 71942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213658" y="5486400"/>
            <a:ext cx="347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12/6 =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C09D99-796B-40F7-B551-F14868378961}"/>
              </a:ext>
            </a:extLst>
          </p:cNvPr>
          <p:cNvSpPr txBox="1"/>
          <p:nvPr/>
        </p:nvSpPr>
        <p:spPr>
          <a:xfrm>
            <a:off x="3443753" y="60960"/>
            <a:ext cx="301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Are these triangles similar?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C8354-92F5-43EB-8E2A-7508F7E8C67E}"/>
              </a:ext>
            </a:extLst>
          </p:cNvPr>
          <p:cNvSpPr txBox="1"/>
          <p:nvPr/>
        </p:nvSpPr>
        <p:spPr>
          <a:xfrm>
            <a:off x="2422168" y="254471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278F9-744B-4645-8A79-3AB2161E9DA5}"/>
              </a:ext>
            </a:extLst>
          </p:cNvPr>
          <p:cNvSpPr txBox="1"/>
          <p:nvPr/>
        </p:nvSpPr>
        <p:spPr>
          <a:xfrm>
            <a:off x="5940744" y="461130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20 cm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BB39C08-339E-43F5-8345-70D95C4638B6}"/>
              </a:ext>
            </a:extLst>
          </p:cNvPr>
          <p:cNvSpPr/>
          <p:nvPr/>
        </p:nvSpPr>
        <p:spPr>
          <a:xfrm>
            <a:off x="2823344" y="2071868"/>
            <a:ext cx="6510038" cy="2486299"/>
          </a:xfrm>
          <a:prstGeom prst="triangle">
            <a:avLst>
              <a:gd name="adj" fmla="val 71942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1383D-E930-47F9-94A4-87CC78E4C199}"/>
              </a:ext>
            </a:extLst>
          </p:cNvPr>
          <p:cNvSpPr txBox="1"/>
          <p:nvPr/>
        </p:nvSpPr>
        <p:spPr>
          <a:xfrm>
            <a:off x="4180172" y="109980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FAE940-EEA2-467D-AB7B-98A1EB9D89CE}"/>
              </a:ext>
            </a:extLst>
          </p:cNvPr>
          <p:cNvSpPr txBox="1"/>
          <p:nvPr/>
        </p:nvSpPr>
        <p:spPr>
          <a:xfrm>
            <a:off x="1867164" y="88181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A5FC8C-92F2-47E0-AB51-26A569C0EF83}"/>
              </a:ext>
            </a:extLst>
          </p:cNvPr>
          <p:cNvSpPr txBox="1"/>
          <p:nvPr/>
        </p:nvSpPr>
        <p:spPr>
          <a:xfrm>
            <a:off x="4650294" y="273569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18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E146D8-944E-44D9-87EE-F22D4D11158F}"/>
              </a:ext>
            </a:extLst>
          </p:cNvPr>
          <p:cNvSpPr txBox="1"/>
          <p:nvPr/>
        </p:nvSpPr>
        <p:spPr>
          <a:xfrm>
            <a:off x="8275099" y="269132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5F31F8-8051-4D8F-9022-04A81305AF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1" y="5127585"/>
            <a:ext cx="1215237" cy="13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>
            <a:off x="1768118" y="1700589"/>
            <a:ext cx="1484360" cy="2601008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7CF85-E8E2-408E-AED0-2DB2F7CB779C}"/>
              </a:ext>
            </a:extLst>
          </p:cNvPr>
          <p:cNvSpPr txBox="1"/>
          <p:nvPr/>
        </p:nvSpPr>
        <p:spPr>
          <a:xfrm>
            <a:off x="7696947" y="24688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C09D99-796B-40F7-B551-F14868378961}"/>
              </a:ext>
            </a:extLst>
          </p:cNvPr>
          <p:cNvSpPr txBox="1"/>
          <p:nvPr/>
        </p:nvSpPr>
        <p:spPr>
          <a:xfrm>
            <a:off x="3443753" y="60960"/>
            <a:ext cx="301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Are these triangles similar?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840FCA6-5C20-4FB4-9561-31B97C9DC898}"/>
              </a:ext>
            </a:extLst>
          </p:cNvPr>
          <p:cNvSpPr/>
          <p:nvPr/>
        </p:nvSpPr>
        <p:spPr>
          <a:xfrm>
            <a:off x="5414337" y="672776"/>
            <a:ext cx="2524091" cy="4305709"/>
          </a:xfrm>
          <a:prstGeom prst="triangle">
            <a:avLst>
              <a:gd name="adj" fmla="val 7194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C8354-92F5-43EB-8E2A-7508F7E8C67E}"/>
              </a:ext>
            </a:extLst>
          </p:cNvPr>
          <p:cNvSpPr txBox="1"/>
          <p:nvPr/>
        </p:nvSpPr>
        <p:spPr>
          <a:xfrm>
            <a:off x="3159671" y="257943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29EEA-5741-4F93-82C8-534B9F1FAF71}"/>
              </a:ext>
            </a:extLst>
          </p:cNvPr>
          <p:cNvSpPr txBox="1"/>
          <p:nvPr/>
        </p:nvSpPr>
        <p:spPr>
          <a:xfrm>
            <a:off x="1473111" y="25489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622FD-F141-4E8D-8EF3-22D6195504AD}"/>
              </a:ext>
            </a:extLst>
          </p:cNvPr>
          <p:cNvSpPr txBox="1"/>
          <p:nvPr/>
        </p:nvSpPr>
        <p:spPr>
          <a:xfrm>
            <a:off x="5347605" y="233559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15 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F9D7FC-9D0D-4EDC-BC71-B8F75F601114}"/>
              </a:ext>
            </a:extLst>
          </p:cNvPr>
          <p:cNvSpPr txBox="1"/>
          <p:nvPr/>
        </p:nvSpPr>
        <p:spPr>
          <a:xfrm>
            <a:off x="2082711" y="44285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278F9-744B-4645-8A79-3AB2161E9DA5}"/>
              </a:ext>
            </a:extLst>
          </p:cNvPr>
          <p:cNvSpPr txBox="1"/>
          <p:nvPr/>
        </p:nvSpPr>
        <p:spPr>
          <a:xfrm>
            <a:off x="6319431" y="50279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F985FF-2E18-43B9-890C-6571240A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25" y="5583594"/>
            <a:ext cx="852052" cy="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CA1FD-432E-4C56-86EE-B8B1283895E5}"/>
              </a:ext>
            </a:extLst>
          </p:cNvPr>
          <p:cNvSpPr txBox="1"/>
          <p:nvPr/>
        </p:nvSpPr>
        <p:spPr>
          <a:xfrm>
            <a:off x="3443753" y="60960"/>
            <a:ext cx="301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Are these triangles similar?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437373-80BB-43D5-B0BE-0E7513A17E06}"/>
              </a:ext>
            </a:extLst>
          </p:cNvPr>
          <p:cNvSpPr/>
          <p:nvPr/>
        </p:nvSpPr>
        <p:spPr>
          <a:xfrm>
            <a:off x="821267" y="2503062"/>
            <a:ext cx="4249821" cy="1287136"/>
          </a:xfrm>
          <a:prstGeom prst="triangle">
            <a:avLst>
              <a:gd name="adj" fmla="val 7194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34EBD4D-39F1-4519-9724-D3C32C41E58D}"/>
              </a:ext>
            </a:extLst>
          </p:cNvPr>
          <p:cNvSpPr/>
          <p:nvPr/>
        </p:nvSpPr>
        <p:spPr>
          <a:xfrm>
            <a:off x="409659" y="3300692"/>
            <a:ext cx="888780" cy="888780"/>
          </a:xfrm>
          <a:prstGeom prst="arc">
            <a:avLst>
              <a:gd name="adj1" fmla="val 20482031"/>
              <a:gd name="adj2" fmla="val 32833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167972" y="5486400"/>
            <a:ext cx="357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9/6 = 1.5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7CF85-E8E2-408E-AED0-2DB2F7CB779C}"/>
              </a:ext>
            </a:extLst>
          </p:cNvPr>
          <p:cNvSpPr txBox="1"/>
          <p:nvPr/>
        </p:nvSpPr>
        <p:spPr>
          <a:xfrm>
            <a:off x="7183031" y="201047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C9648ED-4167-44D3-84CF-8C03A515BF8D}"/>
              </a:ext>
            </a:extLst>
          </p:cNvPr>
          <p:cNvSpPr/>
          <p:nvPr/>
        </p:nvSpPr>
        <p:spPr>
          <a:xfrm rot="2839254">
            <a:off x="5478336" y="2329359"/>
            <a:ext cx="4249821" cy="1287136"/>
          </a:xfrm>
          <a:prstGeom prst="triangle">
            <a:avLst>
              <a:gd name="adj" fmla="val 7194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7EA18AA-F296-475D-AF74-CE368928969F}"/>
              </a:ext>
            </a:extLst>
          </p:cNvPr>
          <p:cNvSpPr/>
          <p:nvPr/>
        </p:nvSpPr>
        <p:spPr>
          <a:xfrm rot="2839254">
            <a:off x="5300661" y="1396169"/>
            <a:ext cx="888780" cy="888780"/>
          </a:xfrm>
          <a:prstGeom prst="arc">
            <a:avLst>
              <a:gd name="adj1" fmla="val 20482031"/>
              <a:gd name="adj2" fmla="val 32833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CFBD90-DD16-49C4-A73B-1C6E70638291}"/>
              </a:ext>
            </a:extLst>
          </p:cNvPr>
          <p:cNvSpPr txBox="1"/>
          <p:nvPr/>
        </p:nvSpPr>
        <p:spPr>
          <a:xfrm>
            <a:off x="1854818" y="246908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B8811E-689E-4957-8B70-30023814061A}"/>
              </a:ext>
            </a:extLst>
          </p:cNvPr>
          <p:cNvSpPr txBox="1"/>
          <p:nvPr/>
        </p:nvSpPr>
        <p:spPr>
          <a:xfrm>
            <a:off x="4425298" y="265196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80AAB2-A060-4D9A-A362-E34A62E71170}"/>
              </a:ext>
            </a:extLst>
          </p:cNvPr>
          <p:cNvSpPr txBox="1"/>
          <p:nvPr/>
        </p:nvSpPr>
        <p:spPr>
          <a:xfrm>
            <a:off x="8788311" y="38697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B2B73D-436F-4057-A5D4-4B03B1994A2D}"/>
              </a:ext>
            </a:extLst>
          </p:cNvPr>
          <p:cNvSpPr txBox="1"/>
          <p:nvPr/>
        </p:nvSpPr>
        <p:spPr>
          <a:xfrm>
            <a:off x="6192377" y="352857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51C997-72A4-4A9B-9691-6F4804B85B40}"/>
              </a:ext>
            </a:extLst>
          </p:cNvPr>
          <p:cNvSpPr txBox="1"/>
          <p:nvPr/>
        </p:nvSpPr>
        <p:spPr>
          <a:xfrm>
            <a:off x="2779378" y="37594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50605A-B0C6-4930-ACDC-D8092DAB0B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1" y="5127585"/>
            <a:ext cx="1215237" cy="13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/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These are similar triangles.</a:t>
                </a:r>
              </a:p>
              <a:p>
                <a:pPr algn="ctr"/>
                <a:endParaRPr lang="en-GB" sz="1000" dirty="0"/>
              </a:p>
              <a:p>
                <a:pPr algn="ctr"/>
                <a:r>
                  <a:rPr lang="en-GB" sz="2000" dirty="0"/>
                  <a:t>Find 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1CA1FD-432E-4C56-86EE-B8B12838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87" y="60960"/>
                <a:ext cx="2976905" cy="861774"/>
              </a:xfrm>
              <a:prstGeom prst="rect">
                <a:avLst/>
              </a:prstGeom>
              <a:blipFill>
                <a:blip r:embed="rId2"/>
                <a:stretch>
                  <a:fillRect l="-1840" t="-3546" r="-1840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CD8F7E4-51F4-462B-BE41-0B1080C0E265}"/>
              </a:ext>
            </a:extLst>
          </p:cNvPr>
          <p:cNvGrpSpPr/>
          <p:nvPr/>
        </p:nvGrpSpPr>
        <p:grpSpPr>
          <a:xfrm>
            <a:off x="1496040" y="1692492"/>
            <a:ext cx="2748267" cy="2684683"/>
            <a:chOff x="5013973" y="1020422"/>
            <a:chExt cx="3759990" cy="3672999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C5437373-80BB-43D5-B0BE-0E7513A17E06}"/>
                </a:ext>
              </a:extLst>
            </p:cNvPr>
            <p:cNvSpPr/>
            <p:nvPr/>
          </p:nvSpPr>
          <p:spPr>
            <a:xfrm>
              <a:off x="5315438" y="1442721"/>
              <a:ext cx="3112599" cy="2891370"/>
            </a:xfrm>
            <a:prstGeom prst="triangle">
              <a:avLst>
                <a:gd name="adj" fmla="val 763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34EBD4D-39F1-4519-9724-D3C32C41E58D}"/>
                </a:ext>
              </a:extLst>
            </p:cNvPr>
            <p:cNvSpPr/>
            <p:nvPr/>
          </p:nvSpPr>
          <p:spPr>
            <a:xfrm>
              <a:off x="5013973" y="3975572"/>
              <a:ext cx="650949" cy="650949"/>
            </a:xfrm>
            <a:prstGeom prst="arc">
              <a:avLst>
                <a:gd name="adj1" fmla="val 16278281"/>
                <a:gd name="adj2" fmla="val 3426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80BCC2D7-982E-44B5-9450-1DD5A8D45FF0}"/>
                </a:ext>
              </a:extLst>
            </p:cNvPr>
            <p:cNvSpPr/>
            <p:nvPr/>
          </p:nvSpPr>
          <p:spPr>
            <a:xfrm>
              <a:off x="8076627" y="3996086"/>
              <a:ext cx="650949" cy="650949"/>
            </a:xfrm>
            <a:prstGeom prst="arc">
              <a:avLst>
                <a:gd name="adj1" fmla="val 10663393"/>
                <a:gd name="adj2" fmla="val 13524175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8A8129C-C912-48E4-8961-C3249B10E56B}"/>
                </a:ext>
              </a:extLst>
            </p:cNvPr>
            <p:cNvSpPr/>
            <p:nvPr/>
          </p:nvSpPr>
          <p:spPr>
            <a:xfrm>
              <a:off x="8030241" y="3949701"/>
              <a:ext cx="743722" cy="743720"/>
            </a:xfrm>
            <a:prstGeom prst="arc">
              <a:avLst>
                <a:gd name="adj1" fmla="val 10708834"/>
                <a:gd name="adj2" fmla="val 1357867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76073D9-D3B1-4DD9-811F-CE15E2AF88AC}"/>
                </a:ext>
              </a:extLst>
            </p:cNvPr>
            <p:cNvSpPr/>
            <p:nvPr/>
          </p:nvSpPr>
          <p:spPr>
            <a:xfrm>
              <a:off x="5252146" y="1139171"/>
              <a:ext cx="650949" cy="650949"/>
            </a:xfrm>
            <a:prstGeom prst="arc">
              <a:avLst>
                <a:gd name="adj1" fmla="val 2675844"/>
                <a:gd name="adj2" fmla="val 592889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357D464-8352-4BE7-B9D0-8BD2DB27C468}"/>
                </a:ext>
              </a:extLst>
            </p:cNvPr>
            <p:cNvSpPr/>
            <p:nvPr/>
          </p:nvSpPr>
          <p:spPr>
            <a:xfrm>
              <a:off x="5133397" y="1020422"/>
              <a:ext cx="888448" cy="888448"/>
            </a:xfrm>
            <a:prstGeom prst="arc">
              <a:avLst>
                <a:gd name="adj1" fmla="val 2750814"/>
                <a:gd name="adj2" fmla="val 596624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2465BA7D-9B5E-4EA9-AF90-0F1CBE0F20B0}"/>
                </a:ext>
              </a:extLst>
            </p:cNvPr>
            <p:cNvSpPr/>
            <p:nvPr/>
          </p:nvSpPr>
          <p:spPr>
            <a:xfrm>
              <a:off x="5185522" y="1072546"/>
              <a:ext cx="784199" cy="784199"/>
            </a:xfrm>
            <a:prstGeom prst="arc">
              <a:avLst>
                <a:gd name="adj1" fmla="val 2738591"/>
                <a:gd name="adj2" fmla="val 5927747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8458071-AA89-49E2-894B-EADE66E23D49}"/>
              </a:ext>
            </a:extLst>
          </p:cNvPr>
          <p:cNvSpPr txBox="1"/>
          <p:nvPr/>
        </p:nvSpPr>
        <p:spPr>
          <a:xfrm>
            <a:off x="3213658" y="5486400"/>
            <a:ext cx="347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Scale Factor = 14/7 = </a:t>
            </a:r>
            <a:r>
              <a:rPr lang="en-GB" sz="28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/>
              <p:nvPr/>
            </p:nvSpPr>
            <p:spPr>
              <a:xfrm>
                <a:off x="3537595" y="6106160"/>
                <a:ext cx="2830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= 5 × </a:t>
                </a:r>
                <a:r>
                  <a:rPr lang="en-GB" sz="2800" b="1" dirty="0"/>
                  <a:t>2</a:t>
                </a:r>
                <a:r>
                  <a:rPr lang="en-GB" sz="2800" dirty="0"/>
                  <a:t> =   10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80C276-4D50-464C-9338-EE2B124A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595" y="6106160"/>
                <a:ext cx="2830904" cy="523220"/>
              </a:xfrm>
              <a:prstGeom prst="rect">
                <a:avLst/>
              </a:prstGeom>
              <a:blipFill>
                <a:blip r:embed="rId3"/>
                <a:stretch>
                  <a:fillRect t="-11765" r="-387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A445B-1F8A-4826-8B37-28C446BEFB67}"/>
              </a:ext>
            </a:extLst>
          </p:cNvPr>
          <p:cNvSpPr/>
          <p:nvPr/>
        </p:nvSpPr>
        <p:spPr>
          <a:xfrm>
            <a:off x="35168" y="30481"/>
            <a:ext cx="9830192" cy="6765974"/>
          </a:xfrm>
          <a:prstGeom prst="roundRect">
            <a:avLst>
              <a:gd name="adj" fmla="val 51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5CFB4-B1F2-4981-B90A-28316CECEC86}"/>
              </a:ext>
            </a:extLst>
          </p:cNvPr>
          <p:cNvSpPr txBox="1"/>
          <p:nvPr/>
        </p:nvSpPr>
        <p:spPr>
          <a:xfrm>
            <a:off x="205950" y="6431280"/>
            <a:ext cx="14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Not to scale.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1CF0D-7B50-462F-9FF8-86F6C30D3CBF}"/>
              </a:ext>
            </a:extLst>
          </p:cNvPr>
          <p:cNvSpPr txBox="1"/>
          <p:nvPr/>
        </p:nvSpPr>
        <p:spPr>
          <a:xfrm>
            <a:off x="2718655" y="243024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/>
              <p:nvPr/>
            </p:nvSpPr>
            <p:spPr>
              <a:xfrm>
                <a:off x="7073968" y="4979392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CAD902-DE01-4517-99FA-4E7CB666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68" y="4979392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18661A2-EB90-47E6-9624-5D68724F0EBF}"/>
              </a:ext>
            </a:extLst>
          </p:cNvPr>
          <p:cNvGrpSpPr/>
          <p:nvPr/>
        </p:nvGrpSpPr>
        <p:grpSpPr>
          <a:xfrm>
            <a:off x="4881893" y="946584"/>
            <a:ext cx="4678667" cy="4508837"/>
            <a:chOff x="5013973" y="1069914"/>
            <a:chExt cx="3759990" cy="3623507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C455065-D5E1-45D7-A3CA-C615512F9518}"/>
                </a:ext>
              </a:extLst>
            </p:cNvPr>
            <p:cNvSpPr/>
            <p:nvPr/>
          </p:nvSpPr>
          <p:spPr>
            <a:xfrm>
              <a:off x="5315438" y="1442721"/>
              <a:ext cx="3112599" cy="2891370"/>
            </a:xfrm>
            <a:prstGeom prst="triangle">
              <a:avLst>
                <a:gd name="adj" fmla="val 763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6EC81D3-4964-44ED-8CBE-86DEF964EE31}"/>
                </a:ext>
              </a:extLst>
            </p:cNvPr>
            <p:cNvSpPr/>
            <p:nvPr/>
          </p:nvSpPr>
          <p:spPr>
            <a:xfrm>
              <a:off x="5013973" y="3975572"/>
              <a:ext cx="650949" cy="650949"/>
            </a:xfrm>
            <a:prstGeom prst="arc">
              <a:avLst>
                <a:gd name="adj1" fmla="val 16278281"/>
                <a:gd name="adj2" fmla="val 342692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D1FDF4A1-FB9A-4C84-9DAD-5ACD99110A6A}"/>
                </a:ext>
              </a:extLst>
            </p:cNvPr>
            <p:cNvSpPr/>
            <p:nvPr/>
          </p:nvSpPr>
          <p:spPr>
            <a:xfrm>
              <a:off x="8076627" y="3996086"/>
              <a:ext cx="650949" cy="650949"/>
            </a:xfrm>
            <a:prstGeom prst="arc">
              <a:avLst>
                <a:gd name="adj1" fmla="val 10663393"/>
                <a:gd name="adj2" fmla="val 13524175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30435CEB-BB3A-4C3A-86D6-D10BAA99CAED}"/>
                </a:ext>
              </a:extLst>
            </p:cNvPr>
            <p:cNvSpPr/>
            <p:nvPr/>
          </p:nvSpPr>
          <p:spPr>
            <a:xfrm>
              <a:off x="8030241" y="3949701"/>
              <a:ext cx="743722" cy="743720"/>
            </a:xfrm>
            <a:prstGeom prst="arc">
              <a:avLst>
                <a:gd name="adj1" fmla="val 10708834"/>
                <a:gd name="adj2" fmla="val 1357867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E76DD4A-E51C-4D35-A2A5-F31A1E02442C}"/>
                </a:ext>
              </a:extLst>
            </p:cNvPr>
            <p:cNvSpPr/>
            <p:nvPr/>
          </p:nvSpPr>
          <p:spPr>
            <a:xfrm>
              <a:off x="5252146" y="1139171"/>
              <a:ext cx="650949" cy="650949"/>
            </a:xfrm>
            <a:prstGeom prst="arc">
              <a:avLst>
                <a:gd name="adj1" fmla="val 2675844"/>
                <a:gd name="adj2" fmla="val 5928896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B263974-EEE3-4A31-9866-4B39DCDE38D5}"/>
                </a:ext>
              </a:extLst>
            </p:cNvPr>
            <p:cNvSpPr/>
            <p:nvPr/>
          </p:nvSpPr>
          <p:spPr>
            <a:xfrm>
              <a:off x="5182889" y="1069914"/>
              <a:ext cx="789464" cy="789464"/>
            </a:xfrm>
            <a:prstGeom prst="arc">
              <a:avLst>
                <a:gd name="adj1" fmla="val 2750814"/>
                <a:gd name="adj2" fmla="val 596624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C86C56C6-A784-4D98-90D8-9F531EFDA0B5}"/>
                </a:ext>
              </a:extLst>
            </p:cNvPr>
            <p:cNvSpPr/>
            <p:nvPr/>
          </p:nvSpPr>
          <p:spPr>
            <a:xfrm>
              <a:off x="5217179" y="1104204"/>
              <a:ext cx="720884" cy="720884"/>
            </a:xfrm>
            <a:prstGeom prst="arc">
              <a:avLst>
                <a:gd name="adj1" fmla="val 2738591"/>
                <a:gd name="adj2" fmla="val 5927747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7886F28-21D5-4B1A-A339-5F528A2F7D03}"/>
              </a:ext>
            </a:extLst>
          </p:cNvPr>
          <p:cNvSpPr txBox="1"/>
          <p:nvPr/>
        </p:nvSpPr>
        <p:spPr>
          <a:xfrm>
            <a:off x="7159602" y="245946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14 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E2A7E4-3B02-4A9B-B435-2DCE1BE61703}"/>
              </a:ext>
            </a:extLst>
          </p:cNvPr>
          <p:cNvSpPr txBox="1"/>
          <p:nvPr/>
        </p:nvSpPr>
        <p:spPr>
          <a:xfrm>
            <a:off x="2304668" y="4245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5796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10539</TotalTime>
  <Words>449</Words>
  <Application>Microsoft Office PowerPoint</Application>
  <PresentationFormat>A4 Paper (210x297 mm)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Lyn ZHANG</cp:lastModifiedBy>
  <cp:revision>497</cp:revision>
  <cp:lastPrinted>2017-12-31T22:38:51Z</cp:lastPrinted>
  <dcterms:created xsi:type="dcterms:W3CDTF">2017-01-17T16:57:04Z</dcterms:created>
  <dcterms:modified xsi:type="dcterms:W3CDTF">2023-06-18T21:50:18Z</dcterms:modified>
</cp:coreProperties>
</file>