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5" r:id="rId2"/>
    <p:sldId id="290" r:id="rId3"/>
    <p:sldId id="257" r:id="rId4"/>
    <p:sldId id="258" r:id="rId5"/>
    <p:sldId id="259" r:id="rId6"/>
    <p:sldId id="266" r:id="rId7"/>
    <p:sldId id="260" r:id="rId8"/>
    <p:sldId id="261" r:id="rId9"/>
    <p:sldId id="283" r:id="rId10"/>
    <p:sldId id="263" r:id="rId11"/>
    <p:sldId id="267" r:id="rId12"/>
    <p:sldId id="269" r:id="rId13"/>
    <p:sldId id="268" r:id="rId14"/>
    <p:sldId id="270" r:id="rId15"/>
    <p:sldId id="271" r:id="rId16"/>
    <p:sldId id="273" r:id="rId17"/>
    <p:sldId id="276" r:id="rId18"/>
    <p:sldId id="272" r:id="rId19"/>
    <p:sldId id="274" r:id="rId20"/>
    <p:sldId id="275" r:id="rId21"/>
    <p:sldId id="287" r:id="rId22"/>
    <p:sldId id="288" r:id="rId23"/>
    <p:sldId id="289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FF"/>
    <a:srgbClr val="FF69B4"/>
    <a:srgbClr val="7AD7E4"/>
    <a:srgbClr val="856BC5"/>
    <a:srgbClr val="F33570"/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7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6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3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94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3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0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4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B1577BF-BD64-467C-AAA7-345DBC5F8F02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5" Type="http://schemas.openxmlformats.org/officeDocument/2006/relationships/image" Target="../media/image331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7.png"/><Relationship Id="rId4" Type="http://schemas.openxmlformats.org/officeDocument/2006/relationships/image" Target="../media/image3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340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11" Type="http://schemas.openxmlformats.org/officeDocument/2006/relationships/image" Target="../media/image44.png"/><Relationship Id="rId5" Type="http://schemas.openxmlformats.org/officeDocument/2006/relationships/image" Target="../media/image40.png"/><Relationship Id="rId15" Type="http://schemas.openxmlformats.org/officeDocument/2006/relationships/image" Target="../media/image4.png"/><Relationship Id="rId10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420.png"/><Relationship Id="rId1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B0B5-65CA-097B-4F82-953889EE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998" y="1379621"/>
            <a:ext cx="4726004" cy="1356360"/>
          </a:xfrm>
        </p:spPr>
        <p:txBody>
          <a:bodyPr/>
          <a:lstStyle/>
          <a:p>
            <a:r>
              <a:rPr lang="en-AU" dirty="0"/>
              <a:t>10J Similar solids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5CEE4A-1214-0381-FD33-83BD53E62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51" y="3363564"/>
            <a:ext cx="10598475" cy="85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4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72" y="194632"/>
            <a:ext cx="6758350" cy="880115"/>
          </a:xfrm>
        </p:spPr>
        <p:txBody>
          <a:bodyPr>
            <a:normAutofit/>
          </a:bodyPr>
          <a:lstStyle/>
          <a:p>
            <a:r>
              <a:rPr lang="en-GB" sz="2800" b="1" dirty="0"/>
              <a:t>Shape A and B are mathematically similar. </a:t>
            </a:r>
            <a:br>
              <a:rPr lang="en-GB" sz="2800" b="1" dirty="0"/>
            </a:br>
            <a:r>
              <a:rPr lang="en-GB" sz="2800" b="1" dirty="0"/>
              <a:t>Calculate the missing lengths: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73074" y="1112715"/>
            <a:ext cx="2023720" cy="2219168"/>
            <a:chOff x="197072" y="1229899"/>
            <a:chExt cx="2023720" cy="2219168"/>
          </a:xfrm>
        </p:grpSpPr>
        <p:sp>
          <p:nvSpPr>
            <p:cNvPr id="4" name="Pentagon 3"/>
            <p:cNvSpPr/>
            <p:nvPr/>
          </p:nvSpPr>
          <p:spPr>
            <a:xfrm>
              <a:off x="741452" y="1562993"/>
              <a:ext cx="1156447" cy="57374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" name="Pentagon 4"/>
            <p:cNvSpPr/>
            <p:nvPr/>
          </p:nvSpPr>
          <p:spPr>
            <a:xfrm>
              <a:off x="445781" y="2660172"/>
              <a:ext cx="1775011" cy="78889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5916" y="1229899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6cm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3777" y="2339975"/>
              <a:ext cx="872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145" y="1678685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5cm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7072" y="2869954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049645" y="1059831"/>
            <a:ext cx="3221893" cy="1511233"/>
            <a:chOff x="4015359" y="924096"/>
            <a:chExt cx="3287170" cy="1926101"/>
          </a:xfrm>
        </p:grpSpPr>
        <p:sp>
          <p:nvSpPr>
            <p:cNvPr id="6" name="Isosceles Triangle 5"/>
            <p:cNvSpPr/>
            <p:nvPr/>
          </p:nvSpPr>
          <p:spPr>
            <a:xfrm>
              <a:off x="4280545" y="924096"/>
              <a:ext cx="1066800" cy="1147482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540964" y="938935"/>
              <a:ext cx="1761565" cy="154193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72726" y="1327145"/>
              <a:ext cx="720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9206" y="2005691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3cm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15359" y="1262074"/>
              <a:ext cx="766352" cy="472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4cm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31220" y="2480865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408047" y="5896992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554809" y="973154"/>
            <a:ext cx="3919259" cy="1211501"/>
            <a:chOff x="7321609" y="718726"/>
            <a:chExt cx="3919259" cy="1211501"/>
          </a:xfrm>
        </p:grpSpPr>
        <p:sp>
          <p:nvSpPr>
            <p:cNvPr id="8" name="Right Arrow 7"/>
            <p:cNvSpPr/>
            <p:nvPr/>
          </p:nvSpPr>
          <p:spPr>
            <a:xfrm>
              <a:off x="7976710" y="782745"/>
              <a:ext cx="1613647" cy="1147482"/>
            </a:xfrm>
            <a:prstGeom prst="rightArrow">
              <a:avLst/>
            </a:prstGeom>
            <a:solidFill>
              <a:srgbClr val="F335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0138209" y="872718"/>
              <a:ext cx="1102659" cy="786232"/>
            </a:xfrm>
            <a:prstGeom prst="rightArrow">
              <a:avLst/>
            </a:prstGeom>
            <a:solidFill>
              <a:srgbClr val="F335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82834" y="718726"/>
              <a:ext cx="81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5.2cm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638063" y="1081168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2cm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21609" y="1173625"/>
              <a:ext cx="860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3.5cm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18442" y="720473"/>
              <a:ext cx="81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03956" y="4499754"/>
            <a:ext cx="3366788" cy="1882588"/>
            <a:chOff x="445781" y="4329954"/>
            <a:chExt cx="3366788" cy="1882588"/>
          </a:xfrm>
        </p:grpSpPr>
        <p:sp>
          <p:nvSpPr>
            <p:cNvPr id="10" name="Diamond 9"/>
            <p:cNvSpPr/>
            <p:nvPr/>
          </p:nvSpPr>
          <p:spPr>
            <a:xfrm>
              <a:off x="938902" y="4329954"/>
              <a:ext cx="1443317" cy="1882588"/>
            </a:xfrm>
            <a:custGeom>
              <a:avLst/>
              <a:gdLst>
                <a:gd name="connsiteX0" fmla="*/ 0 w 1443317"/>
                <a:gd name="connsiteY0" fmla="*/ 744071 h 1488141"/>
                <a:gd name="connsiteX1" fmla="*/ 721659 w 1443317"/>
                <a:gd name="connsiteY1" fmla="*/ 0 h 1488141"/>
                <a:gd name="connsiteX2" fmla="*/ 1443317 w 1443317"/>
                <a:gd name="connsiteY2" fmla="*/ 744071 h 1488141"/>
                <a:gd name="connsiteX3" fmla="*/ 721659 w 1443317"/>
                <a:gd name="connsiteY3" fmla="*/ 1488141 h 1488141"/>
                <a:gd name="connsiteX4" fmla="*/ 0 w 1443317"/>
                <a:gd name="connsiteY4" fmla="*/ 744071 h 1488141"/>
                <a:gd name="connsiteX0" fmla="*/ 0 w 1443317"/>
                <a:gd name="connsiteY0" fmla="*/ 1138518 h 1882588"/>
                <a:gd name="connsiteX1" fmla="*/ 354106 w 1443317"/>
                <a:gd name="connsiteY1" fmla="*/ 0 h 1882588"/>
                <a:gd name="connsiteX2" fmla="*/ 1443317 w 1443317"/>
                <a:gd name="connsiteY2" fmla="*/ 1138518 h 1882588"/>
                <a:gd name="connsiteX3" fmla="*/ 721659 w 1443317"/>
                <a:gd name="connsiteY3" fmla="*/ 1882588 h 1882588"/>
                <a:gd name="connsiteX4" fmla="*/ 0 w 1443317"/>
                <a:gd name="connsiteY4" fmla="*/ 1138518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317" h="1882588">
                  <a:moveTo>
                    <a:pt x="0" y="1138518"/>
                  </a:moveTo>
                  <a:lnTo>
                    <a:pt x="354106" y="0"/>
                  </a:lnTo>
                  <a:lnTo>
                    <a:pt x="1443317" y="1138518"/>
                  </a:lnTo>
                  <a:lnTo>
                    <a:pt x="721659" y="1882588"/>
                  </a:lnTo>
                  <a:lnTo>
                    <a:pt x="0" y="1138518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20536" y="5779146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7.8cm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5781" y="4566628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9.1cm</a:t>
              </a:r>
            </a:p>
          </p:txBody>
        </p:sp>
        <p:sp>
          <p:nvSpPr>
            <p:cNvPr id="29" name="Diamond 9"/>
            <p:cNvSpPr/>
            <p:nvPr/>
          </p:nvSpPr>
          <p:spPr>
            <a:xfrm>
              <a:off x="2830935" y="4725298"/>
              <a:ext cx="981634" cy="1443317"/>
            </a:xfrm>
            <a:custGeom>
              <a:avLst/>
              <a:gdLst>
                <a:gd name="connsiteX0" fmla="*/ 0 w 1443317"/>
                <a:gd name="connsiteY0" fmla="*/ 744071 h 1488141"/>
                <a:gd name="connsiteX1" fmla="*/ 721659 w 1443317"/>
                <a:gd name="connsiteY1" fmla="*/ 0 h 1488141"/>
                <a:gd name="connsiteX2" fmla="*/ 1443317 w 1443317"/>
                <a:gd name="connsiteY2" fmla="*/ 744071 h 1488141"/>
                <a:gd name="connsiteX3" fmla="*/ 721659 w 1443317"/>
                <a:gd name="connsiteY3" fmla="*/ 1488141 h 1488141"/>
                <a:gd name="connsiteX4" fmla="*/ 0 w 1443317"/>
                <a:gd name="connsiteY4" fmla="*/ 744071 h 1488141"/>
                <a:gd name="connsiteX0" fmla="*/ 0 w 1443317"/>
                <a:gd name="connsiteY0" fmla="*/ 1138518 h 1882588"/>
                <a:gd name="connsiteX1" fmla="*/ 354106 w 1443317"/>
                <a:gd name="connsiteY1" fmla="*/ 0 h 1882588"/>
                <a:gd name="connsiteX2" fmla="*/ 1443317 w 1443317"/>
                <a:gd name="connsiteY2" fmla="*/ 1138518 h 1882588"/>
                <a:gd name="connsiteX3" fmla="*/ 721659 w 1443317"/>
                <a:gd name="connsiteY3" fmla="*/ 1882588 h 1882588"/>
                <a:gd name="connsiteX4" fmla="*/ 0 w 1443317"/>
                <a:gd name="connsiteY4" fmla="*/ 1138518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317" h="1882588">
                  <a:moveTo>
                    <a:pt x="0" y="1138518"/>
                  </a:moveTo>
                  <a:lnTo>
                    <a:pt x="354106" y="0"/>
                  </a:lnTo>
                  <a:lnTo>
                    <a:pt x="1443317" y="1138518"/>
                  </a:lnTo>
                  <a:lnTo>
                    <a:pt x="721659" y="1882588"/>
                  </a:lnTo>
                  <a:lnTo>
                    <a:pt x="0" y="1138518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42626" y="4938266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6.2cm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352695" y="3730330"/>
            <a:ext cx="4365585" cy="2098181"/>
            <a:chOff x="6642687" y="2837558"/>
            <a:chExt cx="4598181" cy="2646835"/>
          </a:xfrm>
        </p:grpSpPr>
        <p:sp>
          <p:nvSpPr>
            <p:cNvPr id="12" name="L-Shape 11"/>
            <p:cNvSpPr/>
            <p:nvPr/>
          </p:nvSpPr>
          <p:spPr>
            <a:xfrm>
              <a:off x="6642687" y="3304829"/>
              <a:ext cx="1766047" cy="1219200"/>
            </a:xfrm>
            <a:prstGeom prst="corner">
              <a:avLst/>
            </a:prstGeom>
            <a:solidFill>
              <a:srgbClr val="856B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L-Shape 12"/>
            <p:cNvSpPr/>
            <p:nvPr/>
          </p:nvSpPr>
          <p:spPr>
            <a:xfrm>
              <a:off x="8788190" y="3206890"/>
              <a:ext cx="2452678" cy="1927915"/>
            </a:xfrm>
            <a:prstGeom prst="corner">
              <a:avLst/>
            </a:prstGeom>
            <a:solidFill>
              <a:srgbClr val="856B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37986" y="4517347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552990" y="5115061"/>
              <a:ext cx="117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15.5cm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2687" y="2935497"/>
              <a:ext cx="117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2cm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063251" y="2837558"/>
              <a:ext cx="117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839752" y="1767383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03894" y="2332805"/>
                <a:ext cx="1345493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894" y="2332805"/>
                <a:ext cx="1345493" cy="496546"/>
              </a:xfrm>
              <a:prstGeom prst="rect">
                <a:avLst/>
              </a:prstGeom>
              <a:blipFill>
                <a:blip r:embed="rId2"/>
                <a:stretch>
                  <a:fillRect l="-4072" b="-86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47175" y="3155534"/>
                <a:ext cx="1307246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175" y="3155534"/>
                <a:ext cx="1307246" cy="496546"/>
              </a:xfrm>
              <a:prstGeom prst="rect">
                <a:avLst/>
              </a:prstGeom>
              <a:blipFill>
                <a:blip r:embed="rId3"/>
                <a:stretch>
                  <a:fillRect l="-4206" b="-8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144388" y="2327392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44388" y="2685041"/>
                <a:ext cx="2287456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or 2.5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388" y="2685041"/>
                <a:ext cx="2287456" cy="496546"/>
              </a:xfrm>
              <a:prstGeom prst="rect">
                <a:avLst/>
              </a:prstGeom>
              <a:blipFill>
                <a:blip r:embed="rId4"/>
                <a:stretch>
                  <a:fillRect l="-2400" b="-73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39170" y="3266665"/>
                <a:ext cx="1290829" cy="495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3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170" y="3266665"/>
                <a:ext cx="1290829" cy="495200"/>
              </a:xfrm>
              <a:prstGeom prst="rect">
                <a:avLst/>
              </a:prstGeom>
              <a:blipFill rotWithShape="0">
                <a:blip r:embed="rId5"/>
                <a:stretch>
                  <a:fillRect l="-4265" b="-8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8657830" y="2265651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644244" y="2669428"/>
                <a:ext cx="2287456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244" y="2669428"/>
                <a:ext cx="2287456" cy="496546"/>
              </a:xfrm>
              <a:prstGeom prst="rect">
                <a:avLst/>
              </a:prstGeom>
              <a:blipFill>
                <a:blip r:embed="rId6"/>
                <a:stretch>
                  <a:fillRect l="-2133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552612" y="3204924"/>
                <a:ext cx="837057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5.2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612" y="3204924"/>
                <a:ext cx="837057" cy="496546"/>
              </a:xfrm>
              <a:prstGeom prst="rect">
                <a:avLst/>
              </a:prstGeom>
              <a:blipFill>
                <a:blip r:embed="rId7"/>
                <a:stretch>
                  <a:fillRect l="-6569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746388" y="4888582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78160" y="5260957"/>
                <a:ext cx="2287456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𝟗𝟏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160" y="5260957"/>
                <a:ext cx="2287456" cy="509883"/>
              </a:xfrm>
              <a:prstGeom prst="rect">
                <a:avLst/>
              </a:prstGeom>
              <a:blipFill>
                <a:blip r:embed="rId8"/>
                <a:stretch>
                  <a:fillRect l="-2400" b="-3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48944" y="5820589"/>
                <a:ext cx="158105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7.8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𝟗𝟏</m:t>
                        </m:r>
                      </m:den>
                    </m:f>
                    <m:r>
                      <a:rPr lang="en-GB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𝟏𝟖𝟔</m:t>
                        </m:r>
                      </m:num>
                      <m:den>
                        <m:r>
                          <a:rPr lang="en-GB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944" y="5820589"/>
                <a:ext cx="1581055" cy="492443"/>
              </a:xfrm>
              <a:prstGeom prst="rect">
                <a:avLst/>
              </a:prstGeom>
              <a:blipFill>
                <a:blip r:embed="rId9"/>
                <a:stretch>
                  <a:fillRect l="-3475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333023" y="5303392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363360" y="5690683"/>
                <a:ext cx="2287456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1.55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360" y="5690683"/>
                <a:ext cx="2287456" cy="509883"/>
              </a:xfrm>
              <a:prstGeom prst="rect">
                <a:avLst/>
              </a:prstGeom>
              <a:blipFill>
                <a:blip r:embed="rId10"/>
                <a:stretch>
                  <a:fillRect l="-2400" b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7335579" y="6235399"/>
            <a:ext cx="980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 x 1.55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223762" y="3260568"/>
                <a:ext cx="1019831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GB" b="1" dirty="0">
                    <a:solidFill>
                      <a:sysClr val="windowText" lastClr="000000"/>
                    </a:solidFill>
                  </a:rPr>
                  <a:t>7.5cm</a:t>
                </a: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762" y="3260568"/>
                <a:ext cx="1019831" cy="369332"/>
              </a:xfrm>
              <a:prstGeom prst="rect">
                <a:avLst/>
              </a:prstGeom>
              <a:blipFill>
                <a:blip r:embed="rId11"/>
                <a:stretch>
                  <a:fillRect t="-10000" r="-538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>
            <a:off x="3977594" y="1019702"/>
            <a:ext cx="32904" cy="2742163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58873" y="1013089"/>
            <a:ext cx="40998" cy="2765198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73216" y="3773626"/>
            <a:ext cx="11797112" cy="36226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971563" y="3782914"/>
            <a:ext cx="52321" cy="2821817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87402" y="987475"/>
            <a:ext cx="11797112" cy="36226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0FD89D5-4BCE-406D-B972-47C0297C3058}"/>
                  </a:ext>
                </a:extLst>
              </p:cNvPr>
              <p:cNvSpPr/>
              <p:nvPr/>
            </p:nvSpPr>
            <p:spPr>
              <a:xfrm>
                <a:off x="2779643" y="3190908"/>
                <a:ext cx="1138453" cy="49244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f>
                      <m:fPr>
                        <m:ctrlPr>
                          <a:rPr lang="en-GB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en-GB" b="1" dirty="0">
                    <a:solidFill>
                      <a:sysClr val="windowText" lastClr="000000"/>
                    </a:solidFill>
                  </a:rPr>
                  <a:t> 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0FD89D5-4BCE-406D-B972-47C0297C30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43" y="3190908"/>
                <a:ext cx="1138453" cy="492443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1A1AB51-27B2-482B-A47D-AB8FE49A10D1}"/>
                  </a:ext>
                </a:extLst>
              </p:cNvPr>
              <p:cNvSpPr/>
              <p:nvPr/>
            </p:nvSpPr>
            <p:spPr>
              <a:xfrm>
                <a:off x="9427053" y="3274075"/>
                <a:ext cx="1681679" cy="369332"/>
              </a:xfrm>
              <a:prstGeom prst="rect">
                <a:avLst/>
              </a:prstGeom>
              <a:solidFill>
                <a:srgbClr val="FF69B4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1" dirty="0">
                    <a:solidFill>
                      <a:sysClr val="windowText" lastClr="000000"/>
                    </a:solidFill>
                  </a:rPr>
                  <a:t> 2.97cm (2dp)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1A1AB51-27B2-482B-A47D-AB8FE49A1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053" y="3274075"/>
                <a:ext cx="1681679" cy="369332"/>
              </a:xfrm>
              <a:prstGeom prst="rect">
                <a:avLst/>
              </a:prstGeom>
              <a:blipFill>
                <a:blip r:embed="rId13"/>
                <a:stretch>
                  <a:fillRect t="-8197" r="-2899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CF66685-9BB9-47C9-B983-17EBC74A3599}"/>
                  </a:ext>
                </a:extLst>
              </p:cNvPr>
              <p:cNvSpPr/>
              <p:nvPr/>
            </p:nvSpPr>
            <p:spPr>
              <a:xfrm>
                <a:off x="5188997" y="5901694"/>
                <a:ext cx="1689693" cy="3693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GB" b="1" dirty="0">
                    <a:solidFill>
                      <a:sysClr val="windowText" lastClr="000000"/>
                    </a:solidFill>
                  </a:rPr>
                  <a:t>5.31cm (2dp)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CF66685-9BB9-47C9-B983-17EBC74A35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997" y="5901694"/>
                <a:ext cx="1689693" cy="369332"/>
              </a:xfrm>
              <a:prstGeom prst="rect">
                <a:avLst/>
              </a:prstGeom>
              <a:blipFill>
                <a:blip r:embed="rId14"/>
                <a:stretch>
                  <a:fillRect t="-8197" r="-2888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extLst>
              <a:ext uri="{FF2B5EF4-FFF2-40B4-BE49-F238E27FC236}">
                <a16:creationId xmlns:a16="http://schemas.microsoft.com/office/drawing/2014/main" id="{4ED54689-7420-4624-864C-90D437319A85}"/>
              </a:ext>
            </a:extLst>
          </p:cNvPr>
          <p:cNvSpPr/>
          <p:nvPr/>
        </p:nvSpPr>
        <p:spPr>
          <a:xfrm>
            <a:off x="8341847" y="6197676"/>
            <a:ext cx="946093" cy="369332"/>
          </a:xfrm>
          <a:prstGeom prst="rect">
            <a:avLst/>
          </a:prstGeom>
          <a:solidFill>
            <a:srgbClr val="BA97FF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3.1cm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3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1" grpId="0"/>
      <p:bldP spid="42" grpId="0"/>
      <p:bldP spid="43" grpId="0"/>
      <p:bldP spid="45" grpId="0"/>
      <p:bldP spid="46" grpId="0"/>
      <p:bldP spid="47" grpId="0"/>
      <p:bldP spid="49" grpId="0"/>
      <p:bldP spid="50" grpId="0"/>
      <p:bldP spid="54" grpId="0"/>
      <p:bldP spid="56" grpId="0"/>
      <p:bldP spid="57" grpId="0"/>
      <p:bldP spid="58" grpId="0" animBg="1"/>
      <p:bldP spid="59" grpId="0" animBg="1"/>
      <p:bldP spid="62" grpId="0" animBg="1"/>
      <p:bldP spid="64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83" y="2339788"/>
            <a:ext cx="9875520" cy="1356360"/>
          </a:xfrm>
        </p:spPr>
        <p:txBody>
          <a:bodyPr/>
          <a:lstStyle/>
          <a:p>
            <a:r>
              <a:rPr lang="en-GB" dirty="0"/>
              <a:t>Calculating Area’s Using Scale Factors </a:t>
            </a:r>
          </a:p>
        </p:txBody>
      </p:sp>
    </p:spTree>
    <p:extLst>
      <p:ext uri="{BB962C8B-B14F-4D97-AF65-F5344CB8AC3E}">
        <p14:creationId xmlns:p14="http://schemas.microsoft.com/office/powerpoint/2010/main" val="360406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18" y="401781"/>
            <a:ext cx="10536382" cy="2029691"/>
          </a:xfrm>
        </p:spPr>
        <p:txBody>
          <a:bodyPr>
            <a:normAutofit/>
          </a:bodyPr>
          <a:lstStyle/>
          <a:p>
            <a:r>
              <a:rPr lang="en-GB" dirty="0"/>
              <a:t>If </a:t>
            </a:r>
            <a:r>
              <a:rPr lang="en-GB" sz="6000" b="1" u="sng" dirty="0"/>
              <a:t>k</a:t>
            </a:r>
            <a:r>
              <a:rPr lang="en-GB" dirty="0"/>
              <a:t> is the scale factor for </a:t>
            </a:r>
            <a:r>
              <a:rPr lang="en-GB" b="1" u="sng" dirty="0"/>
              <a:t>length</a:t>
            </a:r>
            <a:r>
              <a:rPr lang="en-GB" dirty="0"/>
              <a:t>, the area scale factor would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425" y="2729753"/>
            <a:ext cx="2586316" cy="14926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0000" dirty="0"/>
              <a:t>k</a:t>
            </a:r>
            <a:r>
              <a:rPr lang="en-GB" sz="20000" baseline="30000" dirty="0"/>
              <a:t>2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28205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915" y="1528224"/>
            <a:ext cx="4112741" cy="48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E.g. 1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708" y="2867972"/>
            <a:ext cx="1079157" cy="16887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885264" y="2867972"/>
            <a:ext cx="1499288" cy="24631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4724" y="4630309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8367" y="5404665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915" y="2848418"/>
            <a:ext cx="107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Area = 75.2cm</a:t>
            </a:r>
            <a:r>
              <a:rPr lang="en-GB" baseline="30000" dirty="0"/>
              <a:t>2</a:t>
            </a:r>
            <a:r>
              <a:rPr lang="en-GB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9483" y="3949910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734" y="2165564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23891" y="2726426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891" y="2726426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792" b="-104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39840" y="4364355"/>
                <a:ext cx="3488724" cy="64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75.2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40" y="4364355"/>
                <a:ext cx="3488724" cy="644279"/>
              </a:xfrm>
              <a:prstGeom prst="rect">
                <a:avLst/>
              </a:prstGeom>
              <a:blipFill>
                <a:blip r:embed="rId3"/>
                <a:stretch>
                  <a:fillRect l="-2972" b="-94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86837" y="4447967"/>
                <a:ext cx="348872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117.5</m:t>
                    </m:r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500" baseline="30000" dirty="0">
                    <a:solidFill>
                      <a:srgbClr val="7030A0"/>
                    </a:solidFill>
                  </a:rPr>
                  <a:t>2</a:t>
                </a:r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837" y="4447967"/>
                <a:ext cx="3488724" cy="477054"/>
              </a:xfrm>
              <a:prstGeom prst="rect">
                <a:avLst/>
              </a:prstGeom>
              <a:blipFill>
                <a:blip r:embed="rId4"/>
                <a:stretch>
                  <a:fillRect l="-2972" t="-10256" b="-307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8206" y="2731822"/>
                <a:ext cx="932300" cy="648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b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GB" sz="2500" b="1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206" y="2731822"/>
                <a:ext cx="932300" cy="648063"/>
              </a:xfrm>
              <a:prstGeom prst="rect">
                <a:avLst/>
              </a:prstGeom>
              <a:blipFill rotWithShape="0">
                <a:blip r:embed="rId5"/>
                <a:stretch>
                  <a:fillRect l="-11111" b="-11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695093" y="1539556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area of shape B.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2798" y="3711383"/>
            <a:ext cx="864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k</a:t>
            </a:r>
            <a:r>
              <a:rPr lang="en-GB" sz="2500" baseline="30000" dirty="0">
                <a:solidFill>
                  <a:srgbClr val="7030A0"/>
                </a:solidFill>
              </a:rPr>
              <a:t>2</a:t>
            </a:r>
            <a:r>
              <a:rPr lang="en-GB" sz="2500" dirty="0">
                <a:solidFill>
                  <a:srgbClr val="7030A0"/>
                </a:solidFill>
              </a:rPr>
              <a:t>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50175" y="411664"/>
            <a:ext cx="6037942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500" dirty="0"/>
              <a:t>area of A x area scale factor = area of B </a:t>
            </a:r>
          </a:p>
        </p:txBody>
      </p:sp>
      <p:sp>
        <p:nvSpPr>
          <p:cNvPr id="23" name="Oval 22"/>
          <p:cNvSpPr/>
          <p:nvPr/>
        </p:nvSpPr>
        <p:spPr>
          <a:xfrm>
            <a:off x="926915" y="2867496"/>
            <a:ext cx="1079157" cy="755427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 rot="21182042" flipV="1">
            <a:off x="1946379" y="2728173"/>
            <a:ext cx="1437138" cy="431481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29709" y="2903488"/>
            <a:ext cx="107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Area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99203" y="3600092"/>
                <a:ext cx="487634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203" y="3600092"/>
                <a:ext cx="487634" cy="61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48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9" grpId="0"/>
      <p:bldP spid="21" grpId="0"/>
      <p:bldP spid="23" grpId="0" animBg="1"/>
      <p:bldP spid="24" grpId="0" animBg="1"/>
      <p:bldP spid="25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45" y="314552"/>
            <a:ext cx="9875520" cy="1356360"/>
          </a:xfrm>
        </p:spPr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area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76" y="1553776"/>
            <a:ext cx="4112741" cy="48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E.g. 2</a:t>
            </a:r>
          </a:p>
        </p:txBody>
      </p:sp>
      <p:sp>
        <p:nvSpPr>
          <p:cNvPr id="16" name="Trapezoid 15"/>
          <p:cNvSpPr/>
          <p:nvPr/>
        </p:nvSpPr>
        <p:spPr>
          <a:xfrm>
            <a:off x="712091" y="2708765"/>
            <a:ext cx="1581664" cy="1046205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</a:t>
            </a:r>
          </a:p>
        </p:txBody>
      </p:sp>
      <p:sp>
        <p:nvSpPr>
          <p:cNvPr id="17" name="Trapezoid 16"/>
          <p:cNvSpPr/>
          <p:nvPr/>
        </p:nvSpPr>
        <p:spPr>
          <a:xfrm>
            <a:off x="2761667" y="2760125"/>
            <a:ext cx="2973860" cy="1425147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1780" y="2721388"/>
            <a:ext cx="118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Area = 31.5cm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96063" y="3739660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76865" y="150410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area of shape B.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70734" y="2165564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41148" y="2823374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2823374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797" b="-95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96926" y="4226945"/>
                <a:ext cx="3488724" cy="638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31.5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26" y="4226945"/>
                <a:ext cx="3488724" cy="638445"/>
              </a:xfrm>
              <a:prstGeom prst="rect">
                <a:avLst/>
              </a:prstGeom>
              <a:blipFill rotWithShape="0">
                <a:blip r:embed="rId3"/>
                <a:stretch>
                  <a:fillRect l="-2972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331764" y="2667763"/>
                <a:ext cx="932300" cy="648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b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</m:num>
                      <m:den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GB" sz="2500" b="1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764" y="2667763"/>
                <a:ext cx="932300" cy="648063"/>
              </a:xfrm>
              <a:prstGeom prst="rect">
                <a:avLst/>
              </a:prstGeom>
              <a:blipFill rotWithShape="0">
                <a:blip r:embed="rId4"/>
                <a:stretch>
                  <a:fillRect l="-11184" b="-10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841148" y="3605745"/>
                <a:ext cx="3488724" cy="637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</a:t>
                </a:r>
                <a:r>
                  <a:rPr lang="en-GB" sz="2500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en-GB" sz="2500" dirty="0">
                    <a:solidFill>
                      <a:srgbClr val="7030A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3605745"/>
                <a:ext cx="3488724" cy="637162"/>
              </a:xfrm>
              <a:prstGeom prst="rect">
                <a:avLst/>
              </a:prstGeom>
              <a:blipFill>
                <a:blip r:embed="rId5"/>
                <a:stretch>
                  <a:fillRect l="-2797" b="-95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987742" y="2692816"/>
            <a:ext cx="1079157" cy="755427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urved Up Arrow 41"/>
          <p:cNvSpPr/>
          <p:nvPr/>
        </p:nvSpPr>
        <p:spPr>
          <a:xfrm rot="21332576" flipV="1">
            <a:off x="1963356" y="2584904"/>
            <a:ext cx="1793551" cy="54118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83460" y="2911624"/>
            <a:ext cx="107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Area = 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28910" y="4164551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41288" y="4189033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= 171.5cm</a:t>
            </a:r>
            <a:r>
              <a:rPr lang="en-GB" sz="2500" baseline="30000" dirty="0">
                <a:solidFill>
                  <a:srgbClr val="7030A0"/>
                </a:solidFill>
              </a:rPr>
              <a:t>2</a:t>
            </a:r>
            <a:endParaRPr lang="en-GB" sz="2500" dirty="0">
              <a:solidFill>
                <a:srgbClr val="7030A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0BFF210-5703-4FA9-B306-1C685D89C7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0136" y="6130938"/>
            <a:ext cx="2437418" cy="43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28" y="58105"/>
            <a:ext cx="11945470" cy="1325563"/>
          </a:xfrm>
        </p:spPr>
        <p:txBody>
          <a:bodyPr>
            <a:normAutofit/>
          </a:bodyPr>
          <a:lstStyle/>
          <a:p>
            <a:r>
              <a:rPr lang="en-GB" sz="3500" b="1" dirty="0"/>
              <a:t>Each pair of shapes is mathematically similar. </a:t>
            </a:r>
            <a:br>
              <a:rPr lang="en-GB" sz="3500" b="1" dirty="0"/>
            </a:br>
            <a:r>
              <a:rPr lang="en-GB" sz="3500" b="1" dirty="0"/>
              <a:t>Calculate the missing areas.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97072" y="1181686"/>
            <a:ext cx="2023720" cy="2267381"/>
            <a:chOff x="197072" y="1229899"/>
            <a:chExt cx="2023720" cy="2219168"/>
          </a:xfrm>
        </p:grpSpPr>
        <p:sp>
          <p:nvSpPr>
            <p:cNvPr id="4" name="Pentagon 3"/>
            <p:cNvSpPr/>
            <p:nvPr/>
          </p:nvSpPr>
          <p:spPr>
            <a:xfrm>
              <a:off x="741452" y="1598291"/>
              <a:ext cx="1156447" cy="57374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= 46.5cm</a:t>
              </a:r>
              <a:r>
                <a:rPr lang="en-GB" b="1" baseline="30000" dirty="0">
                  <a:solidFill>
                    <a:schemeClr val="tx1"/>
                  </a:solidFill>
                </a:rPr>
                <a:t>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445781" y="2660172"/>
              <a:ext cx="1775011" cy="78889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=?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5916" y="1229899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5cm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3777" y="2339975"/>
              <a:ext cx="872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8cm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7072" y="2869954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15563" y="1277664"/>
            <a:ext cx="3431504" cy="1556770"/>
            <a:chOff x="4158146" y="924095"/>
            <a:chExt cx="3431504" cy="1556770"/>
          </a:xfrm>
        </p:grpSpPr>
        <p:sp>
          <p:nvSpPr>
            <p:cNvPr id="6" name="Isosceles Triangle 5"/>
            <p:cNvSpPr/>
            <p:nvPr/>
          </p:nvSpPr>
          <p:spPr>
            <a:xfrm>
              <a:off x="4280544" y="924095"/>
              <a:ext cx="1603266" cy="1170177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area=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8.8cm</a:t>
              </a:r>
              <a:r>
                <a:rPr lang="en-GB" sz="1600" b="1" baseline="30000" dirty="0">
                  <a:solidFill>
                    <a:schemeClr val="tx1"/>
                  </a:solidFill>
                </a:rPr>
                <a:t>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828085" y="938935"/>
              <a:ext cx="1761565" cy="154193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=?</a:t>
              </a:r>
            </a:p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68447" y="1369638"/>
              <a:ext cx="720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18cm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8146" y="1271674"/>
              <a:ext cx="59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6cm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255497" y="1323859"/>
            <a:ext cx="3264158" cy="1211501"/>
            <a:chOff x="7976710" y="718726"/>
            <a:chExt cx="3264158" cy="1211501"/>
          </a:xfrm>
        </p:grpSpPr>
        <p:sp>
          <p:nvSpPr>
            <p:cNvPr id="8" name="Right Arrow 7"/>
            <p:cNvSpPr/>
            <p:nvPr/>
          </p:nvSpPr>
          <p:spPr>
            <a:xfrm>
              <a:off x="7976710" y="782745"/>
              <a:ext cx="1613647" cy="1147482"/>
            </a:xfrm>
            <a:prstGeom prst="rightArrow">
              <a:avLst/>
            </a:prstGeom>
            <a:solidFill>
              <a:srgbClr val="F335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area=</a:t>
              </a:r>
            </a:p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22.4cm</a:t>
              </a:r>
              <a:r>
                <a:rPr lang="en-GB" b="1" baseline="30000" dirty="0">
                  <a:solidFill>
                    <a:schemeClr val="tx1"/>
                  </a:solidFill>
                </a:rPr>
                <a:t>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0138209" y="872718"/>
              <a:ext cx="1102659" cy="786232"/>
            </a:xfrm>
            <a:prstGeom prst="rightArrow">
              <a:avLst/>
            </a:prstGeom>
            <a:solidFill>
              <a:srgbClr val="F335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GB" b="1" dirty="0">
                  <a:solidFill>
                    <a:schemeClr val="tx1"/>
                  </a:solidFill>
                </a:rPr>
              </a:br>
              <a:r>
                <a:rPr lang="en-GB" b="1" dirty="0">
                  <a:solidFill>
                    <a:schemeClr val="tx1"/>
                  </a:solidFill>
                </a:rPr>
                <a:t>area =?</a:t>
              </a:r>
            </a:p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82834" y="718726"/>
              <a:ext cx="81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2.5cm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85144" y="728968"/>
              <a:ext cx="81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1.5cm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5308" y="4586921"/>
            <a:ext cx="3264805" cy="1882588"/>
            <a:chOff x="547764" y="4329954"/>
            <a:chExt cx="3264805" cy="1882588"/>
          </a:xfrm>
        </p:grpSpPr>
        <p:sp>
          <p:nvSpPr>
            <p:cNvPr id="10" name="Diamond 9"/>
            <p:cNvSpPr/>
            <p:nvPr/>
          </p:nvSpPr>
          <p:spPr>
            <a:xfrm>
              <a:off x="938902" y="4329954"/>
              <a:ext cx="1443317" cy="1882588"/>
            </a:xfrm>
            <a:custGeom>
              <a:avLst/>
              <a:gdLst>
                <a:gd name="connsiteX0" fmla="*/ 0 w 1443317"/>
                <a:gd name="connsiteY0" fmla="*/ 744071 h 1488141"/>
                <a:gd name="connsiteX1" fmla="*/ 721659 w 1443317"/>
                <a:gd name="connsiteY1" fmla="*/ 0 h 1488141"/>
                <a:gd name="connsiteX2" fmla="*/ 1443317 w 1443317"/>
                <a:gd name="connsiteY2" fmla="*/ 744071 h 1488141"/>
                <a:gd name="connsiteX3" fmla="*/ 721659 w 1443317"/>
                <a:gd name="connsiteY3" fmla="*/ 1488141 h 1488141"/>
                <a:gd name="connsiteX4" fmla="*/ 0 w 1443317"/>
                <a:gd name="connsiteY4" fmla="*/ 744071 h 1488141"/>
                <a:gd name="connsiteX0" fmla="*/ 0 w 1443317"/>
                <a:gd name="connsiteY0" fmla="*/ 1138518 h 1882588"/>
                <a:gd name="connsiteX1" fmla="*/ 354106 w 1443317"/>
                <a:gd name="connsiteY1" fmla="*/ 0 h 1882588"/>
                <a:gd name="connsiteX2" fmla="*/ 1443317 w 1443317"/>
                <a:gd name="connsiteY2" fmla="*/ 1138518 h 1882588"/>
                <a:gd name="connsiteX3" fmla="*/ 721659 w 1443317"/>
                <a:gd name="connsiteY3" fmla="*/ 1882588 h 1882588"/>
                <a:gd name="connsiteX4" fmla="*/ 0 w 1443317"/>
                <a:gd name="connsiteY4" fmla="*/ 1138518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317" h="1882588">
                  <a:moveTo>
                    <a:pt x="0" y="1138518"/>
                  </a:moveTo>
                  <a:lnTo>
                    <a:pt x="354106" y="0"/>
                  </a:lnTo>
                  <a:lnTo>
                    <a:pt x="1443317" y="1138518"/>
                  </a:lnTo>
                  <a:lnTo>
                    <a:pt x="721659" y="1882588"/>
                  </a:lnTo>
                  <a:lnTo>
                    <a:pt x="0" y="1138518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= 46.5cm</a:t>
              </a:r>
              <a:r>
                <a:rPr lang="en-GB" b="1" baseline="30000" dirty="0">
                  <a:solidFill>
                    <a:schemeClr val="tx1"/>
                  </a:solidFill>
                </a:rPr>
                <a:t>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453" y="4911491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3.5cm</a:t>
              </a:r>
            </a:p>
          </p:txBody>
        </p:sp>
        <p:sp>
          <p:nvSpPr>
            <p:cNvPr id="29" name="Diamond 9"/>
            <p:cNvSpPr/>
            <p:nvPr/>
          </p:nvSpPr>
          <p:spPr>
            <a:xfrm>
              <a:off x="2830935" y="4725298"/>
              <a:ext cx="981634" cy="1443317"/>
            </a:xfrm>
            <a:custGeom>
              <a:avLst/>
              <a:gdLst>
                <a:gd name="connsiteX0" fmla="*/ 0 w 1443317"/>
                <a:gd name="connsiteY0" fmla="*/ 744071 h 1488141"/>
                <a:gd name="connsiteX1" fmla="*/ 721659 w 1443317"/>
                <a:gd name="connsiteY1" fmla="*/ 0 h 1488141"/>
                <a:gd name="connsiteX2" fmla="*/ 1443317 w 1443317"/>
                <a:gd name="connsiteY2" fmla="*/ 744071 h 1488141"/>
                <a:gd name="connsiteX3" fmla="*/ 721659 w 1443317"/>
                <a:gd name="connsiteY3" fmla="*/ 1488141 h 1488141"/>
                <a:gd name="connsiteX4" fmla="*/ 0 w 1443317"/>
                <a:gd name="connsiteY4" fmla="*/ 744071 h 1488141"/>
                <a:gd name="connsiteX0" fmla="*/ 0 w 1443317"/>
                <a:gd name="connsiteY0" fmla="*/ 1138518 h 1882588"/>
                <a:gd name="connsiteX1" fmla="*/ 354106 w 1443317"/>
                <a:gd name="connsiteY1" fmla="*/ 0 h 1882588"/>
                <a:gd name="connsiteX2" fmla="*/ 1443317 w 1443317"/>
                <a:gd name="connsiteY2" fmla="*/ 1138518 h 1882588"/>
                <a:gd name="connsiteX3" fmla="*/ 721659 w 1443317"/>
                <a:gd name="connsiteY3" fmla="*/ 1882588 h 1882588"/>
                <a:gd name="connsiteX4" fmla="*/ 0 w 1443317"/>
                <a:gd name="connsiteY4" fmla="*/ 1138518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317" h="1882588">
                  <a:moveTo>
                    <a:pt x="0" y="1138518"/>
                  </a:moveTo>
                  <a:lnTo>
                    <a:pt x="354106" y="0"/>
                  </a:lnTo>
                  <a:lnTo>
                    <a:pt x="1443317" y="1138518"/>
                  </a:lnTo>
                  <a:lnTo>
                    <a:pt x="721659" y="1882588"/>
                  </a:lnTo>
                  <a:lnTo>
                    <a:pt x="0" y="1138518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</a:t>
              </a:r>
              <a:br>
                <a:rPr lang="en-GB" b="1" dirty="0">
                  <a:solidFill>
                    <a:schemeClr val="tx1"/>
                  </a:solidFill>
                </a:rPr>
              </a:br>
              <a:r>
                <a:rPr lang="en-GB" b="1" dirty="0">
                  <a:solidFill>
                    <a:schemeClr val="tx1"/>
                  </a:solidFill>
                </a:rPr>
                <a:t>= ?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7764" y="4697979"/>
              <a:ext cx="820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8cm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072948" y="4504561"/>
            <a:ext cx="3563712" cy="1857493"/>
            <a:chOff x="6642687" y="3206890"/>
            <a:chExt cx="4598181" cy="2277503"/>
          </a:xfrm>
        </p:grpSpPr>
        <p:sp>
          <p:nvSpPr>
            <p:cNvPr id="12" name="L-Shape 11"/>
            <p:cNvSpPr/>
            <p:nvPr/>
          </p:nvSpPr>
          <p:spPr>
            <a:xfrm>
              <a:off x="6642687" y="3304829"/>
              <a:ext cx="1766047" cy="1219200"/>
            </a:xfrm>
            <a:prstGeom prst="corner">
              <a:avLst/>
            </a:prstGeom>
            <a:solidFill>
              <a:srgbClr val="856B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area = 46.5cm</a:t>
              </a:r>
              <a:r>
                <a:rPr lang="en-GB" sz="1600" b="1" baseline="30000" dirty="0">
                  <a:solidFill>
                    <a:schemeClr val="tx1"/>
                  </a:solidFill>
                </a:rPr>
                <a:t>2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L-Shape 12"/>
            <p:cNvSpPr/>
            <p:nvPr/>
          </p:nvSpPr>
          <p:spPr>
            <a:xfrm>
              <a:off x="8788190" y="3206890"/>
              <a:ext cx="2452678" cy="1927915"/>
            </a:xfrm>
            <a:prstGeom prst="corner">
              <a:avLst/>
            </a:prstGeom>
            <a:solidFill>
              <a:srgbClr val="856B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area = ?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37986" y="4517349"/>
              <a:ext cx="1139937" cy="452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4.25cm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552990" y="5115061"/>
              <a:ext cx="117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15.3cm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865676" y="1432684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32049" y="1886334"/>
                <a:ext cx="67246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049" y="1886334"/>
                <a:ext cx="672468" cy="492443"/>
              </a:xfrm>
              <a:prstGeom prst="rect">
                <a:avLst/>
              </a:prstGeom>
              <a:blipFill>
                <a:blip r:embed="rId2"/>
                <a:stretch>
                  <a:fillRect l="-8182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184309" y="2353903"/>
                <a:ext cx="1072271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46.5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𝟔𝟒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309" y="2353903"/>
                <a:ext cx="1072271" cy="496546"/>
              </a:xfrm>
              <a:prstGeom prst="rect">
                <a:avLst/>
              </a:prstGeom>
              <a:blipFill rotWithShape="0">
                <a:blip r:embed="rId3"/>
                <a:stretch>
                  <a:fillRect l="-4545" b="-6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692077" y="1895230"/>
                <a:ext cx="89407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077" y="1895230"/>
                <a:ext cx="894073" cy="492443"/>
              </a:xfrm>
              <a:prstGeom prst="rect">
                <a:avLst/>
              </a:prstGeom>
              <a:blipFill>
                <a:blip r:embed="rId4"/>
                <a:stretch>
                  <a:fillRect l="-6164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8036531" y="2468741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006895" y="2995367"/>
                <a:ext cx="1553826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895" y="2995367"/>
                <a:ext cx="1553826" cy="496546"/>
              </a:xfrm>
              <a:prstGeom prst="rect">
                <a:avLst/>
              </a:prstGeom>
              <a:blipFill>
                <a:blip r:embed="rId5"/>
                <a:stretch>
                  <a:fillRect l="-3137" b="-73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789186" y="3080929"/>
                <a:ext cx="109091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22.4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186" y="3080929"/>
                <a:ext cx="1090911" cy="492443"/>
              </a:xfrm>
              <a:prstGeom prst="rect">
                <a:avLst/>
              </a:prstGeom>
              <a:blipFill rotWithShape="0">
                <a:blip r:embed="rId6"/>
                <a:stretch>
                  <a:fillRect l="-5028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72979" y="2994965"/>
                <a:ext cx="89407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979" y="2994965"/>
                <a:ext cx="894073" cy="492443"/>
              </a:xfrm>
              <a:prstGeom prst="rect">
                <a:avLst/>
              </a:prstGeom>
              <a:blipFill>
                <a:blip r:embed="rId7"/>
                <a:stretch>
                  <a:fillRect l="-5442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10570652" y="3605916"/>
            <a:ext cx="1340432" cy="369332"/>
          </a:xfrm>
          <a:prstGeom prst="rect">
            <a:avLst/>
          </a:prstGeom>
          <a:solidFill>
            <a:srgbClr val="FF69B4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8.064cm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2</a:t>
            </a:r>
            <a:r>
              <a:rPr lang="en-GB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01051" y="4121890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765517" y="4679087"/>
                <a:ext cx="1553826" cy="509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517" y="4679087"/>
                <a:ext cx="1553826" cy="509948"/>
              </a:xfrm>
              <a:prstGeom prst="rect">
                <a:avLst/>
              </a:prstGeom>
              <a:blipFill>
                <a:blip r:embed="rId8"/>
                <a:stretch>
                  <a:fillRect l="-3529" b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792641" y="5636574"/>
                <a:ext cx="1431078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46.5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𝟐𝟓𝟔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641" y="5636574"/>
                <a:ext cx="1431078" cy="509883"/>
              </a:xfrm>
              <a:prstGeom prst="rect">
                <a:avLst/>
              </a:prstGeom>
              <a:blipFill>
                <a:blip r:embed="rId9"/>
                <a:stretch>
                  <a:fillRect l="-3404"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825974" y="5140028"/>
                <a:ext cx="1179210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𝟐𝟓𝟔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974" y="5140028"/>
                <a:ext cx="1179210" cy="509883"/>
              </a:xfrm>
              <a:prstGeom prst="rect">
                <a:avLst/>
              </a:prstGeom>
              <a:blipFill>
                <a:blip r:embed="rId10"/>
                <a:stretch>
                  <a:fillRect l="-4663" b="-3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3765517" y="6133120"/>
            <a:ext cx="172656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8.90cm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2</a:t>
            </a:r>
            <a:r>
              <a:rPr lang="en-GB" b="1" dirty="0">
                <a:solidFill>
                  <a:sysClr val="windowText" lastClr="000000"/>
                </a:solidFill>
              </a:rPr>
              <a:t> (2dp)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863525" y="4295996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885796" y="4795356"/>
                <a:ext cx="1553826" cy="495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5796" y="4795356"/>
                <a:ext cx="1553826" cy="495392"/>
              </a:xfrm>
              <a:prstGeom prst="rect">
                <a:avLst/>
              </a:prstGeom>
              <a:blipFill>
                <a:blip r:embed="rId11"/>
                <a:stretch>
                  <a:fillRect l="-3529" b="-86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9840419" y="5629931"/>
            <a:ext cx="14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46.5 x 12.96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71777" y="5336585"/>
            <a:ext cx="117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b="1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= 12.96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871777" y="6084397"/>
            <a:ext cx="1957715" cy="369332"/>
          </a:xfrm>
          <a:prstGeom prst="rect">
            <a:avLst/>
          </a:prstGeom>
          <a:solidFill>
            <a:srgbClr val="BA97FF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602.64cm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2</a:t>
            </a:r>
            <a:r>
              <a:rPr lang="en-GB" b="1" dirty="0">
                <a:solidFill>
                  <a:sysClr val="windowText" lastClr="000000"/>
                </a:solidFill>
              </a:rPr>
              <a:t> (2dp)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50232" y="2748847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71108" y="3109370"/>
                <a:ext cx="1553826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108" y="3109370"/>
                <a:ext cx="1553826" cy="496546"/>
              </a:xfrm>
              <a:prstGeom prst="rect">
                <a:avLst/>
              </a:prstGeom>
              <a:blipFill>
                <a:blip r:embed="rId12"/>
                <a:stretch>
                  <a:fillRect l="-3137" b="-609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224759" y="3682586"/>
                <a:ext cx="1090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8.8 x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759" y="3682586"/>
                <a:ext cx="1090911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446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537347" y="3167497"/>
                <a:ext cx="894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47" y="3167497"/>
                <a:ext cx="894073" cy="369332"/>
              </a:xfrm>
              <a:prstGeom prst="rect">
                <a:avLst/>
              </a:prstGeom>
              <a:blipFill>
                <a:blip r:embed="rId14"/>
                <a:stretch>
                  <a:fillRect l="-5442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5247744" y="3643488"/>
            <a:ext cx="119936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79.2cm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2</a:t>
            </a:r>
            <a:r>
              <a:rPr lang="en-GB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90662" y="2890730"/>
            <a:ext cx="1439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b="1" dirty="0"/>
              <a:t>= 119.04cm</a:t>
            </a:r>
            <a:r>
              <a:rPr lang="en-GB" b="1" baseline="30000" dirty="0"/>
              <a:t>2</a:t>
            </a:r>
            <a:r>
              <a:rPr lang="en-GB" b="1" dirty="0"/>
              <a:t> 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97072" y="4117005"/>
            <a:ext cx="11789716" cy="37371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881540" y="4123070"/>
            <a:ext cx="37576" cy="2485960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024560" y="1235888"/>
            <a:ext cx="3846" cy="2886002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27252" y="1231202"/>
            <a:ext cx="3816864" cy="27514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7809825" y="1218184"/>
            <a:ext cx="15766" cy="2915179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008671" y="1192104"/>
            <a:ext cx="7978117" cy="48908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9">
            <a:extLst>
              <a:ext uri="{FF2B5EF4-FFF2-40B4-BE49-F238E27FC236}">
                <a16:creationId xmlns:a16="http://schemas.microsoft.com/office/drawing/2014/main" id="{EBFDC1A0-B903-43AD-A4C5-9453AF5A67D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51943" y="284365"/>
            <a:ext cx="2437418" cy="43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5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58" grpId="0"/>
      <p:bldP spid="59" grpId="0"/>
      <p:bldP spid="61" grpId="0"/>
      <p:bldP spid="62" grpId="0"/>
      <p:bldP spid="63" grpId="0"/>
      <p:bldP spid="64" grpId="0" animBg="1"/>
      <p:bldP spid="65" grpId="0"/>
      <p:bldP spid="67" grpId="0"/>
      <p:bldP spid="68" grpId="0"/>
      <p:bldP spid="69" grpId="0"/>
      <p:bldP spid="70" grpId="0" animBg="1"/>
      <p:bldP spid="46" grpId="0"/>
      <p:bldP spid="48" grpId="0"/>
      <p:bldP spid="49" grpId="0"/>
      <p:bldP spid="50" grpId="0"/>
      <p:bldP spid="54" grpId="0" animBg="1"/>
      <p:bldP spid="55" grpId="0"/>
      <p:bldP spid="57" grpId="0"/>
      <p:bldP spid="71" grpId="0"/>
      <p:bldP spid="72" grpId="0"/>
      <p:bldP spid="7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83" y="2339788"/>
            <a:ext cx="9875520" cy="1356360"/>
          </a:xfrm>
        </p:spPr>
        <p:txBody>
          <a:bodyPr/>
          <a:lstStyle/>
          <a:p>
            <a:r>
              <a:rPr lang="en-GB" dirty="0"/>
              <a:t>Calculating Volume’s Using Scale Factors </a:t>
            </a:r>
          </a:p>
        </p:txBody>
      </p:sp>
    </p:spTree>
    <p:extLst>
      <p:ext uri="{BB962C8B-B14F-4D97-AF65-F5344CB8AC3E}">
        <p14:creationId xmlns:p14="http://schemas.microsoft.com/office/powerpoint/2010/main" val="679714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44" y="226886"/>
            <a:ext cx="9875520" cy="1643477"/>
          </a:xfrm>
        </p:spPr>
        <p:txBody>
          <a:bodyPr>
            <a:normAutofit/>
          </a:bodyPr>
          <a:lstStyle/>
          <a:p>
            <a:r>
              <a:rPr lang="en-GB" dirty="0"/>
              <a:t>Length scale factor:	 </a:t>
            </a:r>
            <a:r>
              <a:rPr lang="en-GB" sz="9600" dirty="0"/>
              <a:t>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5685" y="4288691"/>
            <a:ext cx="2288061" cy="184224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15000" dirty="0"/>
              <a:t>k</a:t>
            </a:r>
            <a:r>
              <a:rPr lang="en-GB" sz="15000" baseline="30000" dirty="0"/>
              <a:t>3</a:t>
            </a:r>
            <a:endParaRPr lang="en-GB" sz="15000" dirty="0"/>
          </a:p>
        </p:txBody>
      </p:sp>
      <p:sp>
        <p:nvSpPr>
          <p:cNvPr id="4" name="Rectangle 3"/>
          <p:cNvSpPr/>
          <p:nvPr/>
        </p:nvSpPr>
        <p:spPr>
          <a:xfrm>
            <a:off x="305842" y="3176357"/>
            <a:ext cx="1203855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500" dirty="0"/>
              <a:t>So the volume scale factor is: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544" y="1380277"/>
            <a:ext cx="9875520" cy="1643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Area scale factor: 	</a:t>
            </a:r>
            <a:r>
              <a:rPr lang="en-GB" sz="9600" dirty="0"/>
              <a:t>k</a:t>
            </a:r>
            <a:r>
              <a:rPr lang="en-GB" sz="9600" baseline="30000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4944" y="840361"/>
            <a:ext cx="9875520" cy="715156"/>
          </a:xfrm>
        </p:spPr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volume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9876" y="1553776"/>
            <a:ext cx="4112741" cy="480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en-GB"/>
              <a:t>E.g. 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76865" y="150410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volume of shape B. </a:t>
            </a:r>
          </a:p>
        </p:txBody>
      </p:sp>
      <p:sp>
        <p:nvSpPr>
          <p:cNvPr id="7" name="Cube 6"/>
          <p:cNvSpPr/>
          <p:nvPr/>
        </p:nvSpPr>
        <p:spPr>
          <a:xfrm>
            <a:off x="997276" y="3220245"/>
            <a:ext cx="1255922" cy="21372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Cube 7"/>
          <p:cNvSpPr/>
          <p:nvPr/>
        </p:nvSpPr>
        <p:spPr>
          <a:xfrm>
            <a:off x="2932969" y="2348461"/>
            <a:ext cx="1729648" cy="298370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0303" y="5310528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4668" y="5310528"/>
            <a:ext cx="76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6932" y="3942221"/>
            <a:ext cx="1079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Volume = 210cm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45443" y="3517146"/>
            <a:ext cx="1079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Volume =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0734" y="2165564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41148" y="3015335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3015335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797" b="-10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96926" y="4226945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210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1728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= 2903.04cm</a:t>
                </a:r>
                <a:r>
                  <a:rPr lang="en-GB" sz="2500" baseline="30000" dirty="0">
                    <a:solidFill>
                      <a:srgbClr val="7030A0"/>
                    </a:solidFill>
                  </a:rPr>
                  <a:t>3</a:t>
                </a:r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26" y="4226945"/>
                <a:ext cx="3488724" cy="638765"/>
              </a:xfrm>
              <a:prstGeom prst="rect">
                <a:avLst/>
              </a:prstGeom>
              <a:blipFill rotWithShape="0">
                <a:blip r:embed="rId3"/>
                <a:stretch>
                  <a:fillRect l="-2972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41148" y="3634504"/>
                <a:ext cx="3488724" cy="64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</a:t>
                </a:r>
                <a:r>
                  <a:rPr lang="en-GB" sz="2500" baseline="30000" dirty="0">
                    <a:solidFill>
                      <a:srgbClr val="7030A0"/>
                    </a:solidFill>
                  </a:rPr>
                  <a:t>3</a:t>
                </a:r>
                <a:r>
                  <a:rPr lang="en-GB" sz="2500" dirty="0">
                    <a:solidFill>
                      <a:srgbClr val="7030A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1728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3634504"/>
                <a:ext cx="3488724" cy="644279"/>
              </a:xfrm>
              <a:prstGeom prst="rect">
                <a:avLst/>
              </a:prstGeom>
              <a:blipFill>
                <a:blip r:embed="rId4"/>
                <a:stretch>
                  <a:fillRect l="-2797" b="-84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65286" y="276992"/>
            <a:ext cx="6854837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500" dirty="0"/>
              <a:t>Volume of A x </a:t>
            </a:r>
            <a:r>
              <a:rPr lang="en-GB" sz="2500" b="1" u="sng" dirty="0"/>
              <a:t>Volume scale factor </a:t>
            </a:r>
            <a:r>
              <a:rPr lang="en-GB" sz="2500" dirty="0"/>
              <a:t>= Volume of B </a:t>
            </a:r>
          </a:p>
        </p:txBody>
      </p:sp>
    </p:spTree>
    <p:extLst>
      <p:ext uri="{BB962C8B-B14F-4D97-AF65-F5344CB8AC3E}">
        <p14:creationId xmlns:p14="http://schemas.microsoft.com/office/powerpoint/2010/main" val="23013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865397" y="2716327"/>
            <a:ext cx="1510342" cy="2302525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4944" y="840361"/>
            <a:ext cx="9875520" cy="715156"/>
          </a:xfrm>
        </p:spPr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volume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9876" y="1553776"/>
            <a:ext cx="4112741" cy="480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en-GB" dirty="0"/>
              <a:t>E.g.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6865" y="150410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volume of shape B.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935" y="3863735"/>
            <a:ext cx="71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4073" y="3650545"/>
            <a:ext cx="1079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Volume = 210cm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770734" y="2165564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41148" y="3015335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3015335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797" b="-10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96926" y="4226945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210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= 88.59cm</a:t>
                </a:r>
                <a:r>
                  <a:rPr lang="en-GB" sz="2500" baseline="30000" dirty="0">
                    <a:solidFill>
                      <a:srgbClr val="7030A0"/>
                    </a:solidFill>
                  </a:rPr>
                  <a:t>3</a:t>
                </a:r>
                <a:r>
                  <a:rPr lang="en-GB" sz="2500" dirty="0">
                    <a:solidFill>
                      <a:srgbClr val="7030A0"/>
                    </a:solidFill>
                  </a:rPr>
                  <a:t> (2dp)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26" y="4226945"/>
                <a:ext cx="3488724" cy="638765"/>
              </a:xfrm>
              <a:prstGeom prst="rect">
                <a:avLst/>
              </a:prstGeom>
              <a:blipFill rotWithShape="0">
                <a:blip r:embed="rId3"/>
                <a:stretch>
                  <a:fillRect l="-2972" r="-2273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41148" y="3634504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</a:t>
                </a:r>
                <a:r>
                  <a:rPr lang="en-GB" sz="2500" baseline="30000" dirty="0">
                    <a:solidFill>
                      <a:srgbClr val="7030A0"/>
                    </a:solidFill>
                  </a:rPr>
                  <a:t>3</a:t>
                </a:r>
                <a:r>
                  <a:rPr lang="en-GB" sz="2500" dirty="0">
                    <a:solidFill>
                      <a:srgbClr val="7030A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48" y="3634504"/>
                <a:ext cx="3488724" cy="638765"/>
              </a:xfrm>
              <a:prstGeom prst="rect">
                <a:avLst/>
              </a:prstGeom>
              <a:blipFill>
                <a:blip r:embed="rId4"/>
                <a:stretch>
                  <a:fillRect l="-2797" b="-95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65286" y="276992"/>
            <a:ext cx="6854837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500" dirty="0"/>
              <a:t>Volume of A x </a:t>
            </a:r>
            <a:r>
              <a:rPr lang="en-GB" sz="2500" b="1" u="sng" dirty="0"/>
              <a:t>Volume scale factor </a:t>
            </a:r>
            <a:r>
              <a:rPr lang="en-GB" sz="2500" dirty="0"/>
              <a:t>= Volume of B </a:t>
            </a:r>
          </a:p>
        </p:txBody>
      </p:sp>
      <p:sp>
        <p:nvSpPr>
          <p:cNvPr id="19" name="Can 18"/>
          <p:cNvSpPr/>
          <p:nvPr/>
        </p:nvSpPr>
        <p:spPr>
          <a:xfrm>
            <a:off x="3359830" y="3372989"/>
            <a:ext cx="954513" cy="1645863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297160" y="3954644"/>
            <a:ext cx="1079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Volume = 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08955" y="4049390"/>
            <a:ext cx="71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42426" y="3467190"/>
            <a:ext cx="19527" cy="14574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le factor for length, area and volume">
            <a:extLst>
              <a:ext uri="{FF2B5EF4-FFF2-40B4-BE49-F238E27FC236}">
                <a16:creationId xmlns:a16="http://schemas.microsoft.com/office/drawing/2014/main" id="{C5874D4C-9D36-5316-6046-C05E9681D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576263"/>
            <a:ext cx="1006792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98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28" y="58105"/>
            <a:ext cx="11945470" cy="1325563"/>
          </a:xfrm>
        </p:spPr>
        <p:txBody>
          <a:bodyPr>
            <a:normAutofit/>
          </a:bodyPr>
          <a:lstStyle/>
          <a:p>
            <a:r>
              <a:rPr lang="en-GB" sz="3500" b="1" dirty="0"/>
              <a:t>Calculate the missing lengths of each pair of mathematically similar shapes (2dp where necessary):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17505" y="4110016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93674" y="4923014"/>
                <a:ext cx="672468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74" y="4923014"/>
                <a:ext cx="672468" cy="509883"/>
              </a:xfrm>
              <a:prstGeom prst="rect">
                <a:avLst/>
              </a:prstGeom>
              <a:blipFill>
                <a:blip r:embed="rId2"/>
                <a:stretch>
                  <a:fillRect l="-7273" b="-48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92186" y="5415380"/>
                <a:ext cx="983189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50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𝟓𝟏𝟐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186" y="5415380"/>
                <a:ext cx="983189" cy="509883"/>
              </a:xfrm>
              <a:prstGeom prst="rect">
                <a:avLst/>
              </a:prstGeom>
              <a:blipFill>
                <a:blip r:embed="rId3"/>
                <a:stretch>
                  <a:fillRect l="-5590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389339" y="4951208"/>
                <a:ext cx="1114403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𝟓𝟏𝟐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39" y="4951208"/>
                <a:ext cx="1114403" cy="509883"/>
              </a:xfrm>
              <a:prstGeom prst="rect">
                <a:avLst/>
              </a:prstGeom>
              <a:blipFill>
                <a:blip r:embed="rId4"/>
                <a:stretch>
                  <a:fillRect l="-4372" b="-3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92F7A8A-2766-4996-808C-6F7E75D19333}"/>
              </a:ext>
            </a:extLst>
          </p:cNvPr>
          <p:cNvGrpSpPr/>
          <p:nvPr/>
        </p:nvGrpSpPr>
        <p:grpSpPr>
          <a:xfrm>
            <a:off x="379380" y="1540777"/>
            <a:ext cx="2990983" cy="2300491"/>
            <a:chOff x="188441" y="1365751"/>
            <a:chExt cx="2338947" cy="1762808"/>
          </a:xfrm>
        </p:grpSpPr>
        <p:sp>
          <p:nvSpPr>
            <p:cNvPr id="16" name="Cube 15"/>
            <p:cNvSpPr/>
            <p:nvPr/>
          </p:nvSpPr>
          <p:spPr>
            <a:xfrm>
              <a:off x="1057019" y="2012218"/>
              <a:ext cx="678246" cy="7847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Cube 73"/>
            <p:cNvSpPr/>
            <p:nvPr/>
          </p:nvSpPr>
          <p:spPr>
            <a:xfrm>
              <a:off x="254251" y="1587040"/>
              <a:ext cx="461504" cy="51799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CBB262-582A-47C2-BC8B-2FA31E83D169}"/>
                </a:ext>
              </a:extLst>
            </p:cNvPr>
            <p:cNvSpPr txBox="1"/>
            <p:nvPr/>
          </p:nvSpPr>
          <p:spPr>
            <a:xfrm>
              <a:off x="226954" y="2028551"/>
              <a:ext cx="593124" cy="37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5cm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2D877DA-B050-4815-A8E5-CC7E143D656F}"/>
                </a:ext>
              </a:extLst>
            </p:cNvPr>
            <p:cNvSpPr txBox="1"/>
            <p:nvPr/>
          </p:nvSpPr>
          <p:spPr>
            <a:xfrm>
              <a:off x="1150525" y="2751203"/>
              <a:ext cx="593124" cy="37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6cm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CBFA17E-3F5B-4DA1-9ED5-05354A594CD1}"/>
                </a:ext>
              </a:extLst>
            </p:cNvPr>
            <p:cNvSpPr txBox="1"/>
            <p:nvPr/>
          </p:nvSpPr>
          <p:spPr>
            <a:xfrm>
              <a:off x="188441" y="1365751"/>
              <a:ext cx="1462294" cy="283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Volume = 38cm</a:t>
              </a:r>
              <a:r>
                <a:rPr lang="en-GB" baseline="30000" dirty="0"/>
                <a:t>3</a:t>
              </a:r>
              <a:r>
                <a:rPr lang="en-GB" dirty="0"/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C998E7C-FC8E-4A25-95AF-285B9C29B184}"/>
                </a:ext>
              </a:extLst>
            </p:cNvPr>
            <p:cNvSpPr txBox="1"/>
            <p:nvPr/>
          </p:nvSpPr>
          <p:spPr>
            <a:xfrm>
              <a:off x="1065094" y="1720959"/>
              <a:ext cx="1462294" cy="283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Volume = 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6207-F804-4ACB-8D1A-A1C90BF6DFB3}"/>
              </a:ext>
            </a:extLst>
          </p:cNvPr>
          <p:cNvGrpSpPr/>
          <p:nvPr/>
        </p:nvGrpSpPr>
        <p:grpSpPr>
          <a:xfrm>
            <a:off x="6234482" y="1588248"/>
            <a:ext cx="3090226" cy="1680237"/>
            <a:chOff x="4510039" y="910457"/>
            <a:chExt cx="1841996" cy="1155051"/>
          </a:xfrm>
        </p:grpSpPr>
        <p:sp>
          <p:nvSpPr>
            <p:cNvPr id="19" name="Can 18"/>
            <p:cNvSpPr/>
            <p:nvPr/>
          </p:nvSpPr>
          <p:spPr>
            <a:xfrm rot="5400000">
              <a:off x="4537914" y="882582"/>
              <a:ext cx="602877" cy="658627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an 74"/>
            <p:cNvSpPr/>
            <p:nvPr/>
          </p:nvSpPr>
          <p:spPr>
            <a:xfrm rot="5400000">
              <a:off x="5433874" y="791128"/>
              <a:ext cx="787132" cy="104919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C4F0AA-FB89-403A-AE00-74673E59E3A2}"/>
                </a:ext>
              </a:extLst>
            </p:cNvPr>
            <p:cNvSpPr txBox="1"/>
            <p:nvPr/>
          </p:nvSpPr>
          <p:spPr>
            <a:xfrm>
              <a:off x="4611823" y="1463461"/>
              <a:ext cx="593124" cy="37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3cm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B5586E1-ED71-4BC3-ACDD-2928A65826E6}"/>
                </a:ext>
              </a:extLst>
            </p:cNvPr>
            <p:cNvSpPr txBox="1"/>
            <p:nvPr/>
          </p:nvSpPr>
          <p:spPr>
            <a:xfrm>
              <a:off x="5617649" y="1688152"/>
              <a:ext cx="593124" cy="37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5cm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4868CC4-D16E-4837-ADC8-B214A9091936}"/>
              </a:ext>
            </a:extLst>
          </p:cNvPr>
          <p:cNvGrpSpPr/>
          <p:nvPr/>
        </p:nvGrpSpPr>
        <p:grpSpPr>
          <a:xfrm>
            <a:off x="304302" y="3766260"/>
            <a:ext cx="2890528" cy="2516479"/>
            <a:chOff x="5511401" y="3489633"/>
            <a:chExt cx="2890528" cy="2516479"/>
          </a:xfrm>
        </p:grpSpPr>
        <p:grpSp>
          <p:nvGrpSpPr>
            <p:cNvPr id="6" name="Group 5"/>
            <p:cNvGrpSpPr/>
            <p:nvPr/>
          </p:nvGrpSpPr>
          <p:grpSpPr>
            <a:xfrm>
              <a:off x="5511401" y="3489633"/>
              <a:ext cx="2890528" cy="2316868"/>
              <a:chOff x="5773655" y="2904843"/>
              <a:chExt cx="2890528" cy="2316868"/>
            </a:xfrm>
          </p:grpSpPr>
          <p:pic>
            <p:nvPicPr>
              <p:cNvPr id="1030" name="Picture 6" descr="Related image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07" t="8579" r="13756" b="2732"/>
              <a:stretch/>
            </p:blipFill>
            <p:spPr bwMode="auto">
              <a:xfrm>
                <a:off x="5773655" y="2904843"/>
                <a:ext cx="1628505" cy="16979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6" descr="Related image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222" t="8528" r="13029" b="5974"/>
              <a:stretch/>
            </p:blipFill>
            <p:spPr bwMode="auto">
              <a:xfrm>
                <a:off x="7413881" y="3980740"/>
                <a:ext cx="1250302" cy="12409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6AF14B-94E5-4A06-B2B6-7DA986B27775}"/>
                </a:ext>
              </a:extLst>
            </p:cNvPr>
            <p:cNvSpPr txBox="1"/>
            <p:nvPr/>
          </p:nvSpPr>
          <p:spPr>
            <a:xfrm>
              <a:off x="5641121" y="4885515"/>
              <a:ext cx="92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8cm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4C54B84-4AEB-42BC-BF16-5264B97D8AEC}"/>
                </a:ext>
              </a:extLst>
            </p:cNvPr>
            <p:cNvSpPr txBox="1"/>
            <p:nvPr/>
          </p:nvSpPr>
          <p:spPr>
            <a:xfrm>
              <a:off x="7248024" y="5636780"/>
              <a:ext cx="92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3cm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8F98234-5D19-4101-9DC2-F8EEA0277F3E}"/>
              </a:ext>
            </a:extLst>
          </p:cNvPr>
          <p:cNvSpPr txBox="1"/>
          <p:nvPr/>
        </p:nvSpPr>
        <p:spPr>
          <a:xfrm>
            <a:off x="684317" y="3827219"/>
            <a:ext cx="103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Volume </a:t>
            </a:r>
          </a:p>
          <a:p>
            <a:r>
              <a:rPr lang="en-GB" dirty="0"/>
              <a:t>= 50cm</a:t>
            </a:r>
            <a:r>
              <a:rPr lang="en-GB" baseline="30000" dirty="0"/>
              <a:t>3</a:t>
            </a:r>
            <a:r>
              <a:rPr lang="en-GB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7B77D0-9FC8-4622-B873-78166B695CCD}"/>
              </a:ext>
            </a:extLst>
          </p:cNvPr>
          <p:cNvSpPr txBox="1"/>
          <p:nvPr/>
        </p:nvSpPr>
        <p:spPr>
          <a:xfrm>
            <a:off x="2049099" y="5008254"/>
            <a:ext cx="1302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Volume = ?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2E52EB-B093-4C47-B15A-8564914C0082}"/>
              </a:ext>
            </a:extLst>
          </p:cNvPr>
          <p:cNvSpPr txBox="1"/>
          <p:nvPr/>
        </p:nvSpPr>
        <p:spPr>
          <a:xfrm>
            <a:off x="2928070" y="1839677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6CF8F2-AF8F-4422-BD21-3D433D89CF67}"/>
                  </a:ext>
                </a:extLst>
              </p:cNvPr>
              <p:cNvSpPr txBox="1"/>
              <p:nvPr/>
            </p:nvSpPr>
            <p:spPr>
              <a:xfrm>
                <a:off x="2994443" y="2293327"/>
                <a:ext cx="672468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6CF8F2-AF8F-4422-BD21-3D433D89C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443" y="2293327"/>
                <a:ext cx="672468" cy="509883"/>
              </a:xfrm>
              <a:prstGeom prst="rect">
                <a:avLst/>
              </a:prstGeom>
              <a:blipFill>
                <a:blip r:embed="rId6"/>
                <a:stretch>
                  <a:fillRect l="-7207" b="-3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DDB55D6-CBF7-494E-B903-124FE1E40C20}"/>
                  </a:ext>
                </a:extLst>
              </p:cNvPr>
              <p:cNvSpPr txBox="1"/>
              <p:nvPr/>
            </p:nvSpPr>
            <p:spPr>
              <a:xfrm>
                <a:off x="2893848" y="2777606"/>
                <a:ext cx="96019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38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𝟐𝟏𝟔</m:t>
                        </m:r>
                      </m:num>
                      <m:den>
                        <m: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DDB55D6-CBF7-494E-B903-124FE1E40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848" y="2777606"/>
                <a:ext cx="960191" cy="492443"/>
              </a:xfrm>
              <a:prstGeom prst="rect">
                <a:avLst/>
              </a:prstGeom>
              <a:blipFill rotWithShape="0">
                <a:blip r:embed="rId7"/>
                <a:stretch>
                  <a:fillRect l="-5732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AC60FD-B7C6-4B41-80A6-4197BA2C69F4}"/>
                  </a:ext>
                </a:extLst>
              </p:cNvPr>
              <p:cNvSpPr txBox="1"/>
              <p:nvPr/>
            </p:nvSpPr>
            <p:spPr>
              <a:xfrm>
                <a:off x="3754471" y="2302223"/>
                <a:ext cx="1114403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𝟐𝟏𝟔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AC60FD-B7C6-4B41-80A6-4197BA2C6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71" y="2302223"/>
                <a:ext cx="1114403" cy="509883"/>
              </a:xfrm>
              <a:prstGeom prst="rect">
                <a:avLst/>
              </a:prstGeom>
              <a:blipFill>
                <a:blip r:embed="rId8"/>
                <a:stretch>
                  <a:fillRect l="-4918" b="-48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0532D2C3-3CE5-4307-A654-7727900D37F0}"/>
              </a:ext>
            </a:extLst>
          </p:cNvPr>
          <p:cNvSpPr txBox="1"/>
          <p:nvPr/>
        </p:nvSpPr>
        <p:spPr>
          <a:xfrm>
            <a:off x="9575953" y="1517302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3531A1-A7F8-4530-ABA6-BC4006E2898A}"/>
                  </a:ext>
                </a:extLst>
              </p:cNvPr>
              <p:cNvSpPr txBox="1"/>
              <p:nvPr/>
            </p:nvSpPr>
            <p:spPr>
              <a:xfrm>
                <a:off x="9635581" y="2020757"/>
                <a:ext cx="672468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3531A1-A7F8-4530-ABA6-BC4006E28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581" y="2020757"/>
                <a:ext cx="672468" cy="496546"/>
              </a:xfrm>
              <a:prstGeom prst="rect">
                <a:avLst/>
              </a:prstGeom>
              <a:blipFill>
                <a:blip r:embed="rId9"/>
                <a:stretch>
                  <a:fillRect l="-8182" b="-73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7DED16B-BA34-4758-AA58-F45F1B63F6EB}"/>
                  </a:ext>
                </a:extLst>
              </p:cNvPr>
              <p:cNvSpPr txBox="1"/>
              <p:nvPr/>
            </p:nvSpPr>
            <p:spPr>
              <a:xfrm>
                <a:off x="9541731" y="2455231"/>
                <a:ext cx="133853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82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f>
                      <m:fPr>
                        <m:ctrlP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7DED16B-BA34-4758-AA58-F45F1B63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731" y="2455231"/>
                <a:ext cx="1338531" cy="492443"/>
              </a:xfrm>
              <a:prstGeom prst="rect">
                <a:avLst/>
              </a:prstGeom>
              <a:blipFill>
                <a:blip r:embed="rId10"/>
                <a:stretch>
                  <a:fillRect l="-3636" b="-8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BD2DD3C-8C00-4F4B-8285-8DFE81C01E03}"/>
                  </a:ext>
                </a:extLst>
              </p:cNvPr>
              <p:cNvSpPr txBox="1"/>
              <p:nvPr/>
            </p:nvSpPr>
            <p:spPr>
              <a:xfrm>
                <a:off x="10399346" y="2029124"/>
                <a:ext cx="1114403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BD2DD3C-8C00-4F4B-8285-8DFE81C01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346" y="2029124"/>
                <a:ext cx="1114403" cy="509883"/>
              </a:xfrm>
              <a:prstGeom prst="rect">
                <a:avLst/>
              </a:prstGeom>
              <a:blipFill>
                <a:blip r:embed="rId11"/>
                <a:stretch>
                  <a:fillRect l="-4918" b="-47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156A516-759C-41DF-B12A-3D238F48D7D5}"/>
              </a:ext>
            </a:extLst>
          </p:cNvPr>
          <p:cNvSpPr txBox="1"/>
          <p:nvPr/>
        </p:nvSpPr>
        <p:spPr>
          <a:xfrm>
            <a:off x="7870901" y="1874805"/>
            <a:ext cx="103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Volume </a:t>
            </a:r>
          </a:p>
          <a:p>
            <a:r>
              <a:rPr lang="en-GB" dirty="0"/>
              <a:t>= 82cm</a:t>
            </a:r>
            <a:r>
              <a:rPr lang="en-GB" baseline="30000" dirty="0"/>
              <a:t>3</a:t>
            </a:r>
            <a:r>
              <a:rPr lang="en-GB" dirty="0"/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7912499-3E47-4186-AF91-1B6C572C0726}"/>
              </a:ext>
            </a:extLst>
          </p:cNvPr>
          <p:cNvSpPr txBox="1"/>
          <p:nvPr/>
        </p:nvSpPr>
        <p:spPr>
          <a:xfrm>
            <a:off x="6149280" y="1856600"/>
            <a:ext cx="130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Volume</a:t>
            </a:r>
          </a:p>
          <a:p>
            <a:pPr algn="ctr"/>
            <a:r>
              <a:rPr lang="en-GB" sz="1600" dirty="0"/>
              <a:t> = ?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B631AA-3544-452B-B2FD-395242AF64FA}"/>
              </a:ext>
            </a:extLst>
          </p:cNvPr>
          <p:cNvSpPr txBox="1"/>
          <p:nvPr/>
        </p:nvSpPr>
        <p:spPr>
          <a:xfrm>
            <a:off x="9845942" y="4039058"/>
            <a:ext cx="22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Let k=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BF11675-C843-4C30-8CDC-7818EA73AE29}"/>
                  </a:ext>
                </a:extLst>
              </p:cNvPr>
              <p:cNvSpPr txBox="1"/>
              <p:nvPr/>
            </p:nvSpPr>
            <p:spPr>
              <a:xfrm>
                <a:off x="9906706" y="4654255"/>
                <a:ext cx="760028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BF11675-C843-4C30-8CDC-7818EA73A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706" y="4654255"/>
                <a:ext cx="760028" cy="496546"/>
              </a:xfrm>
              <a:prstGeom prst="rect">
                <a:avLst/>
              </a:prstGeom>
              <a:blipFill>
                <a:blip r:embed="rId12"/>
                <a:stretch>
                  <a:fillRect l="-6400" b="-73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0669AFA-0BF1-42B7-942F-7D3ED7B15595}"/>
                  </a:ext>
                </a:extLst>
              </p:cNvPr>
              <p:cNvSpPr txBox="1"/>
              <p:nvPr/>
            </p:nvSpPr>
            <p:spPr>
              <a:xfrm>
                <a:off x="9817816" y="5197429"/>
                <a:ext cx="154363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64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𝟏𝟑𝟑𝟏</m:t>
                        </m:r>
                      </m:num>
                      <m:den>
                        <m:r>
                          <a:rPr lang="en-GB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𝟑𝟒𝟑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0669AFA-0BF1-42B7-942F-7D3ED7B15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816" y="5197429"/>
                <a:ext cx="1543638" cy="492443"/>
              </a:xfrm>
              <a:prstGeom prst="rect">
                <a:avLst/>
              </a:prstGeom>
              <a:blipFill>
                <a:blip r:embed="rId13"/>
                <a:stretch>
                  <a:fillRect l="-3557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0034E94-8598-48BC-8816-F64AA02DF218}"/>
                  </a:ext>
                </a:extLst>
              </p:cNvPr>
              <p:cNvSpPr txBox="1"/>
              <p:nvPr/>
            </p:nvSpPr>
            <p:spPr>
              <a:xfrm>
                <a:off x="10708820" y="4673800"/>
                <a:ext cx="1114403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GB" b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  <a:r>
                  <a:rPr lang="en-GB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𝟏𝟑𝟑𝟏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𝟑𝟒𝟑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0034E94-8598-48BC-8816-F64AA02DF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820" y="4673800"/>
                <a:ext cx="1114403" cy="509883"/>
              </a:xfrm>
              <a:prstGeom prst="rect">
                <a:avLst/>
              </a:prstGeom>
              <a:blipFill>
                <a:blip r:embed="rId14"/>
                <a:stretch>
                  <a:fillRect l="-4918" b="-48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1C6769C0-6DC8-42E3-BA4B-668091F78814}"/>
              </a:ext>
            </a:extLst>
          </p:cNvPr>
          <p:cNvGrpSpPr/>
          <p:nvPr/>
        </p:nvGrpSpPr>
        <p:grpSpPr>
          <a:xfrm>
            <a:off x="6103269" y="3748024"/>
            <a:ext cx="3303222" cy="2894905"/>
            <a:chOff x="5791388" y="3425530"/>
            <a:chExt cx="3303222" cy="289490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3941E1C-4A77-4241-AD04-E9C67578C79A}"/>
                </a:ext>
              </a:extLst>
            </p:cNvPr>
            <p:cNvGrpSpPr/>
            <p:nvPr/>
          </p:nvGrpSpPr>
          <p:grpSpPr>
            <a:xfrm>
              <a:off x="5791388" y="3425530"/>
              <a:ext cx="3303222" cy="2894905"/>
              <a:chOff x="524085" y="3647613"/>
              <a:chExt cx="3303222" cy="2894905"/>
            </a:xfrm>
          </p:grpSpPr>
          <p:pic>
            <p:nvPicPr>
              <p:cNvPr id="1028" name="Picture 4" descr="Image result for prism shape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7525" y="4336508"/>
                <a:ext cx="1999782" cy="22060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4" descr="Image result for prism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085" y="3690399"/>
                <a:ext cx="1441345" cy="15899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51B0DD9-56C7-40D6-878D-7291417303E3}"/>
                  </a:ext>
                </a:extLst>
              </p:cNvPr>
              <p:cNvSpPr txBox="1"/>
              <p:nvPr/>
            </p:nvSpPr>
            <p:spPr>
              <a:xfrm>
                <a:off x="647875" y="3647613"/>
                <a:ext cx="920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3.5cm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AE89CF8-007D-4BE6-B9C0-EF7E57BA58C0}"/>
                  </a:ext>
                </a:extLst>
              </p:cNvPr>
              <p:cNvSpPr txBox="1"/>
              <p:nvPr/>
            </p:nvSpPr>
            <p:spPr>
              <a:xfrm>
                <a:off x="2091919" y="4519852"/>
                <a:ext cx="920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5.5cm</a:t>
                </a:r>
              </a:p>
            </p:txBody>
          </p: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E5D1DDB-D321-4443-B6B8-117186708EDF}"/>
                </a:ext>
              </a:extLst>
            </p:cNvPr>
            <p:cNvSpPr txBox="1"/>
            <p:nvPr/>
          </p:nvSpPr>
          <p:spPr>
            <a:xfrm>
              <a:off x="7780461" y="4906010"/>
              <a:ext cx="10398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Volume </a:t>
              </a:r>
            </a:p>
            <a:p>
              <a:r>
                <a:rPr lang="en-GB" dirty="0"/>
                <a:t>= 64cm</a:t>
              </a:r>
              <a:r>
                <a:rPr lang="en-GB" baseline="30000" dirty="0"/>
                <a:t>3</a:t>
              </a:r>
              <a:r>
                <a:rPr lang="en-GB" dirty="0"/>
                <a:t>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888F4AC-43D0-4E5A-BE6F-2A795E981A2C}"/>
                </a:ext>
              </a:extLst>
            </p:cNvPr>
            <p:cNvSpPr txBox="1"/>
            <p:nvPr/>
          </p:nvSpPr>
          <p:spPr>
            <a:xfrm>
              <a:off x="6044800" y="4061185"/>
              <a:ext cx="13027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Volume = ? 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867995" y="2853035"/>
            <a:ext cx="14540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GB" b="1" dirty="0">
                <a:solidFill>
                  <a:sysClr val="windowText" lastClr="000000"/>
                </a:solidFill>
              </a:rPr>
              <a:t>65.664cm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3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30189" y="2922938"/>
            <a:ext cx="151336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17.712cm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3</a:t>
            </a:r>
            <a:r>
              <a:rPr lang="en-GB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97518" y="6152589"/>
            <a:ext cx="1207382" cy="369332"/>
          </a:xfrm>
          <a:prstGeom prst="rect">
            <a:avLst/>
          </a:prstGeom>
          <a:solidFill>
            <a:srgbClr val="FF69B4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2.64cm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3</a:t>
            </a:r>
            <a:r>
              <a:rPr lang="en-GB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31455" y="5783257"/>
            <a:ext cx="1840376" cy="369332"/>
          </a:xfrm>
          <a:prstGeom prst="rect">
            <a:avLst/>
          </a:prstGeom>
          <a:solidFill>
            <a:srgbClr val="7AD7E4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= 16.49cm</a:t>
            </a:r>
            <a:r>
              <a:rPr lang="en-GB" b="1" baseline="30000" dirty="0">
                <a:solidFill>
                  <a:sysClr val="windowText" lastClr="000000"/>
                </a:solidFill>
              </a:rPr>
              <a:t>3</a:t>
            </a:r>
            <a:r>
              <a:rPr lang="en-GB" b="1" dirty="0">
                <a:solidFill>
                  <a:sysClr val="windowText" lastClr="000000"/>
                </a:solidFill>
              </a:rPr>
              <a:t> (2dp)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227370" y="3668263"/>
            <a:ext cx="11831849" cy="1463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5727752" y="1340986"/>
            <a:ext cx="93878" cy="5258990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27370" y="1296694"/>
            <a:ext cx="11768472" cy="36525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7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58" grpId="0"/>
      <p:bldP spid="33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9" grpId="0"/>
      <p:bldP spid="53" grpId="0"/>
      <p:bldP spid="54" grpId="0"/>
      <p:bldP spid="55" grpId="0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68F2-5A90-FD74-E478-2D636AF7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80737"/>
            <a:ext cx="9875520" cy="657726"/>
          </a:xfrm>
        </p:spPr>
        <p:txBody>
          <a:bodyPr>
            <a:normAutofit fontScale="90000"/>
          </a:bodyPr>
          <a:lstStyle/>
          <a:p>
            <a:r>
              <a:rPr lang="en-AU" dirty="0"/>
              <a:t>Cuboids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BA1C-2EBC-37D6-2A04-82987AD21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421" y="1143000"/>
            <a:ext cx="9872871" cy="4038600"/>
          </a:xfrm>
        </p:spPr>
        <p:txBody>
          <a:bodyPr/>
          <a:lstStyle/>
          <a:p>
            <a:r>
              <a:rPr lang="en-US" dirty="0"/>
              <a:t>The two cuboids are similar because:  </a:t>
            </a:r>
          </a:p>
          <a:p>
            <a:r>
              <a:rPr lang="en-US" dirty="0"/>
              <a:t>they are the same shape (both are cuboids)  </a:t>
            </a:r>
          </a:p>
          <a:p>
            <a:r>
              <a:rPr lang="en-US" dirty="0"/>
              <a:t>the ratios of the corresponding dimensions are the same.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1DA146-236B-C48F-25D5-0BDBE460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69" y="4466976"/>
            <a:ext cx="6582694" cy="17814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8F0580-6144-86FC-2221-B48709DF2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055" y="2509464"/>
            <a:ext cx="6298608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53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8E1A-A3FB-AD58-3FE2-98A09DD5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93031"/>
            <a:ext cx="9875520" cy="737937"/>
          </a:xfrm>
        </p:spPr>
        <p:txBody>
          <a:bodyPr/>
          <a:lstStyle/>
          <a:p>
            <a:r>
              <a:rPr lang="en-AU" dirty="0"/>
              <a:t>Cylinders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4E1F-3F8F-E92D-A239-2D52834B1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30968"/>
            <a:ext cx="9872871" cy="4038600"/>
          </a:xfrm>
        </p:spPr>
        <p:txBody>
          <a:bodyPr/>
          <a:lstStyle/>
          <a:p>
            <a:r>
              <a:rPr lang="en-US" dirty="0"/>
              <a:t>These two cylinders are similar because: </a:t>
            </a:r>
          </a:p>
          <a:p>
            <a:r>
              <a:rPr lang="en-US" dirty="0"/>
              <a:t> they are the same shape (both are cylinders) </a:t>
            </a:r>
          </a:p>
          <a:p>
            <a:r>
              <a:rPr lang="en-US" dirty="0"/>
              <a:t> the ratios of the corresponding dimensions are the same.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04098F-8EEE-4C59-79FB-7A888D4B3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712" y="4295614"/>
            <a:ext cx="4134427" cy="1152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A8C775-052C-84B3-16EE-AE2F13A8B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712" y="5727032"/>
            <a:ext cx="6287377" cy="5144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1B1EE3-ADD0-974A-C4BD-93F990B31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861" y="2615200"/>
            <a:ext cx="4134427" cy="28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1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2784-9853-FF78-B3A7-41E2B80C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7296"/>
            <a:ext cx="9875520" cy="721895"/>
          </a:xfrm>
        </p:spPr>
        <p:txBody>
          <a:bodyPr/>
          <a:lstStyle/>
          <a:p>
            <a:r>
              <a:rPr lang="en-AU" dirty="0"/>
              <a:t>Cones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596A-74EB-9E0B-EC21-BD189F0F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005286"/>
            <a:ext cx="9872871" cy="4038600"/>
          </a:xfrm>
        </p:spPr>
        <p:txBody>
          <a:bodyPr/>
          <a:lstStyle/>
          <a:p>
            <a:r>
              <a:rPr lang="en-US" dirty="0"/>
              <a:t>These two cones are similar because:  </a:t>
            </a:r>
          </a:p>
          <a:p>
            <a:r>
              <a:rPr lang="en-US" dirty="0"/>
              <a:t>they are the same shape (both are cones)  </a:t>
            </a:r>
          </a:p>
          <a:p>
            <a:r>
              <a:rPr lang="en-US" dirty="0"/>
              <a:t>the ratios of the corresponding dimensions are the same.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756410-2E14-B468-8F7C-42D531D0C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64" y="3964405"/>
            <a:ext cx="5620534" cy="2534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F295A5-6CF8-051B-CDA9-09784EF57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230" y="2396451"/>
            <a:ext cx="4152957" cy="31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49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3DB357-52BA-2A3C-A930-F8CB9ED65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135" y="2589998"/>
            <a:ext cx="11671729" cy="1469991"/>
          </a:xfrm>
        </p:spPr>
      </p:pic>
    </p:spTree>
    <p:extLst>
      <p:ext uri="{BB962C8B-B14F-4D97-AF65-F5344CB8AC3E}">
        <p14:creationId xmlns:p14="http://schemas.microsoft.com/office/powerpoint/2010/main" val="241068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are Similar Shapes?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0339"/>
            <a:ext cx="3297195" cy="177431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Similar shapes are shapes that have been enlarged by a scale factor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65357" y="1850339"/>
            <a:ext cx="3297195" cy="1774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Their lengths are different, but the angles always remain the same size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026" name="Picture 2" descr="Image result for similarity in real lif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37"/>
          <a:stretch/>
        </p:blipFill>
        <p:spPr bwMode="auto">
          <a:xfrm>
            <a:off x="8722051" y="460654"/>
            <a:ext cx="2914650" cy="277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42784" y="3624649"/>
            <a:ext cx="10515600" cy="631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/>
              <a:t>Real-life applications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819" y="4213546"/>
            <a:ext cx="11111882" cy="1563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It is used in aerial photography to see the distance from the sky to the ground.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It is used in construction to measure out the room and scale size.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It is used in light beams to see the distance from light to the target. 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8EE346-F2A9-4026-BAEE-FB2D1F76C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136" y="6130938"/>
            <a:ext cx="2437418" cy="43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16" y="-72172"/>
            <a:ext cx="10515600" cy="1325563"/>
          </a:xfrm>
        </p:spPr>
        <p:txBody>
          <a:bodyPr/>
          <a:lstStyle/>
          <a:p>
            <a:r>
              <a:rPr lang="en-GB" b="1" u="sng" dirty="0"/>
              <a:t>Calculating Scale Factors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6907" y="1285102"/>
            <a:ext cx="1079157" cy="16887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0463" y="1285102"/>
            <a:ext cx="1499288" cy="24631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9923" y="3047439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3566" y="3821795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20cm</a:t>
            </a:r>
          </a:p>
        </p:txBody>
      </p:sp>
      <p:sp>
        <p:nvSpPr>
          <p:cNvPr id="8" name="Trapezoid 7"/>
          <p:cNvSpPr/>
          <p:nvPr/>
        </p:nvSpPr>
        <p:spPr>
          <a:xfrm>
            <a:off x="6623222" y="2487139"/>
            <a:ext cx="1581664" cy="1046205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Trapezoid 8"/>
          <p:cNvSpPr/>
          <p:nvPr/>
        </p:nvSpPr>
        <p:spPr>
          <a:xfrm>
            <a:off x="8913340" y="2487139"/>
            <a:ext cx="2973860" cy="1425147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07194" y="2117807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05767" y="2036395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365492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know that 5 x </a:t>
            </a:r>
            <a:r>
              <a:rPr lang="en-GB" b="1" i="1" u="sng" dirty="0"/>
              <a:t>something</a:t>
            </a:r>
            <a:r>
              <a:rPr lang="en-GB" dirty="0"/>
              <a:t> = 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4696936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That something is called a scale factor.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5139846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 x = scale factor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5498879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5x = 20</a:t>
            </a:r>
          </a:p>
        </p:txBody>
      </p:sp>
      <p:sp>
        <p:nvSpPr>
          <p:cNvPr id="17" name="Oval 16"/>
          <p:cNvSpPr/>
          <p:nvPr/>
        </p:nvSpPr>
        <p:spPr>
          <a:xfrm>
            <a:off x="934992" y="5857912"/>
            <a:ext cx="724931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÷ 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1150" y="6297949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 =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7936" y="3978870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 x = scale factor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47936" y="4337903"/>
            <a:ext cx="39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4x = 9</a:t>
            </a:r>
          </a:p>
        </p:txBody>
      </p:sp>
      <p:sp>
        <p:nvSpPr>
          <p:cNvPr id="21" name="Oval 20"/>
          <p:cNvSpPr/>
          <p:nvPr/>
        </p:nvSpPr>
        <p:spPr>
          <a:xfrm>
            <a:off x="6744728" y="4696936"/>
            <a:ext cx="724931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÷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80886" y="5136973"/>
                <a:ext cx="3956222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886" y="5136973"/>
                <a:ext cx="3956222" cy="484043"/>
              </a:xfrm>
              <a:prstGeom prst="rect">
                <a:avLst/>
              </a:prstGeom>
              <a:blipFill rotWithShape="0">
                <a:blip r:embed="rId2"/>
                <a:stretch>
                  <a:fillRect l="-1387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6536845" y="390025"/>
            <a:ext cx="5395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Scale factor is the amount the shapes are enlarged by.</a:t>
            </a:r>
          </a:p>
          <a:p>
            <a:r>
              <a:rPr lang="en-GB" dirty="0"/>
              <a:t>Every side of the shape is enlarged by the </a:t>
            </a:r>
            <a:r>
              <a:rPr lang="en-GB" b="1" u="sng" dirty="0"/>
              <a:t>same scale factor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8970" y="914262"/>
            <a:ext cx="465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31772" y="1688069"/>
            <a:ext cx="465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4396" y="5621016"/>
            <a:ext cx="159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The scale factor is 4.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011087" y="5211581"/>
                <a:ext cx="1593071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 Black" panose="020B0A04020102020204" pitchFamily="34" charset="0"/>
                  </a:rPr>
                  <a:t>The scale factor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0">
                            <a:latin typeface="Arial Black" panose="020B0A040201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i="0">
                            <a:latin typeface="Arial Black" panose="020B0A040201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 Black" panose="020B0A040201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087" y="5211581"/>
                <a:ext cx="1593071" cy="831061"/>
              </a:xfrm>
              <a:prstGeom prst="rect">
                <a:avLst/>
              </a:prstGeom>
              <a:blipFill rotWithShape="0">
                <a:blip r:embed="rId3"/>
                <a:stretch>
                  <a:fillRect l="-3053" t="-4412" r="-3817" b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5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/>
      <p:bldP spid="19" grpId="0"/>
      <p:bldP spid="20" grpId="0"/>
      <p:bldP spid="21" grpId="0" animBg="1"/>
      <p:bldP spid="22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53" y="323437"/>
            <a:ext cx="12062254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Check-Up!</a:t>
            </a:r>
            <a:br>
              <a:rPr lang="en-GB" dirty="0"/>
            </a:br>
            <a:r>
              <a:rPr lang="en-GB" sz="3300" dirty="0"/>
              <a:t>Find the scale factor of enlargement for the following similar shapes(from a to b):</a:t>
            </a:r>
          </a:p>
        </p:txBody>
      </p:sp>
      <p:sp>
        <p:nvSpPr>
          <p:cNvPr id="10" name="Pentagon 9"/>
          <p:cNvSpPr/>
          <p:nvPr/>
        </p:nvSpPr>
        <p:spPr>
          <a:xfrm>
            <a:off x="444844" y="4646141"/>
            <a:ext cx="1243279" cy="78112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Pentagon 10"/>
          <p:cNvSpPr/>
          <p:nvPr/>
        </p:nvSpPr>
        <p:spPr>
          <a:xfrm>
            <a:off x="1867397" y="4567046"/>
            <a:ext cx="2067475" cy="104386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923A3D-42BA-424F-AB41-95E4F8FBEF46}"/>
              </a:ext>
            </a:extLst>
          </p:cNvPr>
          <p:cNvGrpSpPr/>
          <p:nvPr/>
        </p:nvGrpSpPr>
        <p:grpSpPr>
          <a:xfrm>
            <a:off x="759940" y="2282748"/>
            <a:ext cx="4399005" cy="1341398"/>
            <a:chOff x="774357" y="2073465"/>
            <a:chExt cx="4399005" cy="1341398"/>
          </a:xfrm>
        </p:grpSpPr>
        <p:sp>
          <p:nvSpPr>
            <p:cNvPr id="6" name="Rectangle 5"/>
            <p:cNvSpPr/>
            <p:nvPr/>
          </p:nvSpPr>
          <p:spPr>
            <a:xfrm>
              <a:off x="774357" y="2073466"/>
              <a:ext cx="1746422" cy="68374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58530" y="2073465"/>
              <a:ext cx="2314832" cy="97206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3043" y="2719039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8cm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5584" y="3045531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16cm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7CFD4C-0884-409B-AAB0-E3BA29A4C423}"/>
              </a:ext>
            </a:extLst>
          </p:cNvPr>
          <p:cNvGrpSpPr/>
          <p:nvPr/>
        </p:nvGrpSpPr>
        <p:grpSpPr>
          <a:xfrm>
            <a:off x="6734033" y="2140740"/>
            <a:ext cx="2240692" cy="2178914"/>
            <a:chOff x="7607643" y="1823585"/>
            <a:chExt cx="2240692" cy="2178914"/>
          </a:xfrm>
        </p:grpSpPr>
        <p:sp>
          <p:nvSpPr>
            <p:cNvPr id="8" name="Parallelogram 7"/>
            <p:cNvSpPr/>
            <p:nvPr/>
          </p:nvSpPr>
          <p:spPr>
            <a:xfrm>
              <a:off x="7607643" y="1823585"/>
              <a:ext cx="914400" cy="1375719"/>
            </a:xfrm>
            <a:prstGeom prst="parallelogram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8530280" y="1823585"/>
              <a:ext cx="1318055" cy="1812325"/>
            </a:xfrm>
            <a:prstGeom prst="parallelogram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00318" y="3164290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3cm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4782" y="3633167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5cm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8079" y="5389906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5411" y="5580955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A92C68-0BF1-444A-9F21-78C6101D65C7}"/>
              </a:ext>
            </a:extLst>
          </p:cNvPr>
          <p:cNvGrpSpPr/>
          <p:nvPr/>
        </p:nvGrpSpPr>
        <p:grpSpPr>
          <a:xfrm>
            <a:off x="6187023" y="4606985"/>
            <a:ext cx="2546107" cy="1918378"/>
            <a:chOff x="6125479" y="4483897"/>
            <a:chExt cx="2546107" cy="1918378"/>
          </a:xfrm>
        </p:grpSpPr>
        <p:sp>
          <p:nvSpPr>
            <p:cNvPr id="12" name="L-Shape 11"/>
            <p:cNvSpPr/>
            <p:nvPr/>
          </p:nvSpPr>
          <p:spPr>
            <a:xfrm>
              <a:off x="6734033" y="4483897"/>
              <a:ext cx="1615593" cy="980983"/>
            </a:xfrm>
            <a:prstGeom prst="corner">
              <a:avLst/>
            </a:prstGeom>
            <a:solidFill>
              <a:srgbClr val="B381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L-Shape 12"/>
            <p:cNvSpPr/>
            <p:nvPr/>
          </p:nvSpPr>
          <p:spPr>
            <a:xfrm>
              <a:off x="7555757" y="5602000"/>
              <a:ext cx="1115829" cy="800275"/>
            </a:xfrm>
            <a:prstGeom prst="corner">
              <a:avLst/>
            </a:prstGeom>
            <a:solidFill>
              <a:srgbClr val="B381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25479" y="4731708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7cm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27621" y="5773889"/>
              <a:ext cx="729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4cm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8367" y="3275662"/>
            <a:ext cx="255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4292" y="3759874"/>
                <a:ext cx="1942070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92" y="3759874"/>
                <a:ext cx="1942070" cy="617157"/>
              </a:xfrm>
              <a:prstGeom prst="rect">
                <a:avLst/>
              </a:prstGeom>
              <a:blipFill>
                <a:blip r:embed="rId2"/>
                <a:stretch>
                  <a:fillRect l="-5031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075638" y="2506710"/>
            <a:ext cx="257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489990" y="3107624"/>
                <a:ext cx="1942070" cy="99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b="0" dirty="0">
                  <a:solidFill>
                    <a:srgbClr val="7030A0"/>
                  </a:solidFill>
                </a:endParaRPr>
              </a:p>
              <a:p>
                <a:endParaRPr lang="en-GB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990" y="3107624"/>
                <a:ext cx="1942070" cy="991105"/>
              </a:xfrm>
              <a:prstGeom prst="rect">
                <a:avLst/>
              </a:prstGeom>
              <a:blipFill>
                <a:blip r:embed="rId3"/>
                <a:stretch>
                  <a:fillRect l="-50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78138" y="6067663"/>
            <a:ext cx="320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22399" y="5386071"/>
                <a:ext cx="1942070" cy="101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="0" dirty="0">
                  <a:solidFill>
                    <a:schemeClr val="tx1"/>
                  </a:solidFill>
                </a:endParaRPr>
              </a:p>
              <a:p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399" y="5386071"/>
                <a:ext cx="1942070" cy="1018997"/>
              </a:xfrm>
              <a:prstGeom prst="rect">
                <a:avLst/>
              </a:prstGeom>
              <a:blipFill>
                <a:blip r:embed="rId4"/>
                <a:stretch>
                  <a:fillRect l="-50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8915707" y="4918408"/>
            <a:ext cx="273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511747" y="5574572"/>
                <a:ext cx="1942070" cy="983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b="0" dirty="0">
                  <a:solidFill>
                    <a:schemeClr val="tx1"/>
                  </a:solidFill>
                </a:endParaRPr>
              </a:p>
              <a:p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747" y="5574572"/>
                <a:ext cx="1942070" cy="983026"/>
              </a:xfrm>
              <a:prstGeom prst="rect">
                <a:avLst/>
              </a:prstGeom>
              <a:blipFill>
                <a:blip r:embed="rId5"/>
                <a:stretch>
                  <a:fillRect l="-47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93438" y="1627608"/>
            <a:ext cx="465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3B3EBAA-BAA2-44CE-AE7B-4E9FC3461BC1}"/>
              </a:ext>
            </a:extLst>
          </p:cNvPr>
          <p:cNvCxnSpPr>
            <a:cxnSpLocks/>
          </p:cNvCxnSpPr>
          <p:nvPr/>
        </p:nvCxnSpPr>
        <p:spPr>
          <a:xfrm>
            <a:off x="6078590" y="1980591"/>
            <a:ext cx="0" cy="4657601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CAFC5A-D117-4BBD-AF6D-8BDD6B29A939}"/>
              </a:ext>
            </a:extLst>
          </p:cNvPr>
          <p:cNvCxnSpPr/>
          <p:nvPr/>
        </p:nvCxnSpPr>
        <p:spPr>
          <a:xfrm flipV="1">
            <a:off x="218036" y="1936425"/>
            <a:ext cx="11797112" cy="36226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A4046C4-203B-4D42-9741-DBFDEE03FFCA}"/>
              </a:ext>
            </a:extLst>
          </p:cNvPr>
          <p:cNvCxnSpPr/>
          <p:nvPr/>
        </p:nvCxnSpPr>
        <p:spPr>
          <a:xfrm flipV="1">
            <a:off x="218036" y="4414747"/>
            <a:ext cx="11797112" cy="36226"/>
          </a:xfrm>
          <a:prstGeom prst="line">
            <a:avLst/>
          </a:prstGeom>
          <a:ln w="57150">
            <a:solidFill>
              <a:srgbClr val="FF6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06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30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83" y="2339788"/>
            <a:ext cx="9875520" cy="1356360"/>
          </a:xfrm>
        </p:spPr>
        <p:txBody>
          <a:bodyPr/>
          <a:lstStyle/>
          <a:p>
            <a:r>
              <a:rPr lang="en-GB" dirty="0"/>
              <a:t>Calculating Lengths Using Scale Factors </a:t>
            </a:r>
          </a:p>
        </p:txBody>
      </p:sp>
    </p:spTree>
    <p:extLst>
      <p:ext uri="{BB962C8B-B14F-4D97-AF65-F5344CB8AC3E}">
        <p14:creationId xmlns:p14="http://schemas.microsoft.com/office/powerpoint/2010/main" val="151676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357" y="1580670"/>
            <a:ext cx="4112741" cy="48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E.g. 1</a:t>
            </a:r>
          </a:p>
        </p:txBody>
      </p:sp>
      <p:sp>
        <p:nvSpPr>
          <p:cNvPr id="4" name="Rectangle 3"/>
          <p:cNvSpPr/>
          <p:nvPr/>
        </p:nvSpPr>
        <p:spPr>
          <a:xfrm>
            <a:off x="844378" y="2333488"/>
            <a:ext cx="1079157" cy="16887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7934" y="2333488"/>
            <a:ext cx="1499288" cy="24631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7394" y="4095825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1037" y="4870181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7653" y="2993200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2153" y="3415426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734" y="2165564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71855" y="2842222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5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855" y="2842222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792" b="-95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70734" y="3690981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5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734" y="3690981"/>
                <a:ext cx="3488724" cy="638765"/>
              </a:xfrm>
              <a:prstGeom prst="rect">
                <a:avLst/>
              </a:prstGeom>
              <a:blipFill rotWithShape="0">
                <a:blip r:embed="rId3"/>
                <a:stretch>
                  <a:fillRect l="-2972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14956" y="4384968"/>
                <a:ext cx="3488724" cy="637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5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956" y="4384968"/>
                <a:ext cx="3488724" cy="637162"/>
              </a:xfrm>
              <a:prstGeom prst="rect">
                <a:avLst/>
              </a:prstGeom>
              <a:blipFill rotWithShape="0">
                <a:blip r:embed="rId4"/>
                <a:stretch>
                  <a:fillRect l="-2792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914956" y="5084155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= 12.8cm</a:t>
            </a:r>
          </a:p>
        </p:txBody>
      </p:sp>
      <p:sp>
        <p:nvSpPr>
          <p:cNvPr id="16" name="Curved Up Arrow 15"/>
          <p:cNvSpPr/>
          <p:nvPr/>
        </p:nvSpPr>
        <p:spPr>
          <a:xfrm rot="960040">
            <a:off x="1232981" y="4689853"/>
            <a:ext cx="2205680" cy="8732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8824" y="4856677"/>
                <a:ext cx="779110" cy="648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b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824" y="4856677"/>
                <a:ext cx="779110" cy="648063"/>
              </a:xfrm>
              <a:prstGeom prst="rect">
                <a:avLst/>
              </a:prstGeom>
              <a:blipFill rotWithShape="0">
                <a:blip r:embed="rId5"/>
                <a:stretch>
                  <a:fillRect l="-13281" b="-10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Up Arrow 17"/>
          <p:cNvSpPr/>
          <p:nvPr/>
        </p:nvSpPr>
        <p:spPr>
          <a:xfrm rot="960040">
            <a:off x="2124332" y="3602482"/>
            <a:ext cx="2205680" cy="8732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50175" y="3769306"/>
                <a:ext cx="932300" cy="648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b="1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500" b="1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175" y="3769306"/>
                <a:ext cx="932300" cy="648063"/>
              </a:xfrm>
              <a:prstGeom prst="rect">
                <a:avLst/>
              </a:prstGeom>
              <a:blipFill rotWithShape="0">
                <a:blip r:embed="rId6"/>
                <a:stretch>
                  <a:fillRect l="-11111" b="-9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923535" y="1592002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missing length </a:t>
            </a:r>
          </a:p>
        </p:txBody>
      </p:sp>
    </p:spTree>
    <p:extLst>
      <p:ext uri="{BB962C8B-B14F-4D97-AF65-F5344CB8AC3E}">
        <p14:creationId xmlns:p14="http://schemas.microsoft.com/office/powerpoint/2010/main" val="241735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45" y="314552"/>
            <a:ext cx="9875520" cy="1356360"/>
          </a:xfrm>
        </p:spPr>
        <p:txBody>
          <a:bodyPr/>
          <a:lstStyle/>
          <a:p>
            <a:r>
              <a:rPr lang="en-GB" dirty="0"/>
              <a:t>Using scale factors to calculate </a:t>
            </a:r>
            <a:r>
              <a:rPr lang="en-GB" b="1" u="sng" dirty="0"/>
              <a:t>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76" y="1553776"/>
            <a:ext cx="4112741" cy="48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E.g.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0241" y="4233326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9103" y="1820562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19103" y="2554260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103" y="2554260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972" b="-95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19103" y="3316121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6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103" y="3316121"/>
                <a:ext cx="3488724" cy="638765"/>
              </a:xfrm>
              <a:prstGeom prst="rect">
                <a:avLst/>
              </a:prstGeom>
              <a:blipFill>
                <a:blip r:embed="rId3"/>
                <a:stretch>
                  <a:fillRect l="-2972" b="-104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41741" y="3988099"/>
                <a:ext cx="3488724" cy="63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741" y="3988099"/>
                <a:ext cx="3488724" cy="636393"/>
              </a:xfrm>
              <a:prstGeom prst="rect">
                <a:avLst/>
              </a:prstGeom>
              <a:blipFill rotWithShape="0">
                <a:blip r:embed="rId4"/>
                <a:stretch>
                  <a:fillRect l="-2797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607644" y="4735440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= 13.5cm</a:t>
            </a:r>
          </a:p>
        </p:txBody>
      </p:sp>
      <p:sp>
        <p:nvSpPr>
          <p:cNvPr id="16" name="Trapezoid 15"/>
          <p:cNvSpPr/>
          <p:nvPr/>
        </p:nvSpPr>
        <p:spPr>
          <a:xfrm>
            <a:off x="712091" y="2708765"/>
            <a:ext cx="1581664" cy="1046205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rapezoid 16"/>
          <p:cNvSpPr/>
          <p:nvPr/>
        </p:nvSpPr>
        <p:spPr>
          <a:xfrm>
            <a:off x="2763311" y="2738926"/>
            <a:ext cx="2973860" cy="1425147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96063" y="2339433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71183" y="2369594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96063" y="3739660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21" name="Curved Up Arrow 20"/>
          <p:cNvSpPr/>
          <p:nvPr/>
        </p:nvSpPr>
        <p:spPr>
          <a:xfrm>
            <a:off x="1565660" y="2745831"/>
            <a:ext cx="2873024" cy="87321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29855" y="2847360"/>
                <a:ext cx="779110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855" y="2847360"/>
                <a:ext cx="779110" cy="638765"/>
              </a:xfrm>
              <a:prstGeom prst="rect">
                <a:avLst/>
              </a:prstGeom>
              <a:blipFill rotWithShape="0">
                <a:blip r:embed="rId5"/>
                <a:stretch>
                  <a:fillRect l="-12500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rved Up Arrow 22"/>
          <p:cNvSpPr/>
          <p:nvPr/>
        </p:nvSpPr>
        <p:spPr>
          <a:xfrm rot="417958">
            <a:off x="1450032" y="4295299"/>
            <a:ext cx="2873024" cy="87321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03491" y="4417992"/>
                <a:ext cx="779110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491" y="4417992"/>
                <a:ext cx="779110" cy="638765"/>
              </a:xfrm>
              <a:prstGeom prst="rect">
                <a:avLst/>
              </a:prstGeom>
              <a:blipFill rotWithShape="0">
                <a:blip r:embed="rId6"/>
                <a:stretch>
                  <a:fillRect l="-12500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276865" y="150410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missing length </a:t>
            </a:r>
          </a:p>
        </p:txBody>
      </p:sp>
    </p:spTree>
    <p:extLst>
      <p:ext uri="{BB962C8B-B14F-4D97-AF65-F5344CB8AC3E}">
        <p14:creationId xmlns:p14="http://schemas.microsoft.com/office/powerpoint/2010/main" val="21443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21" grpId="0" animBg="1"/>
      <p:bldP spid="2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1193920" y="3680487"/>
            <a:ext cx="912711" cy="9854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iamond 25"/>
          <p:cNvSpPr/>
          <p:nvPr/>
        </p:nvSpPr>
        <p:spPr>
          <a:xfrm>
            <a:off x="3594672" y="3643092"/>
            <a:ext cx="1419777" cy="142277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44" y="314552"/>
            <a:ext cx="10702609" cy="1356360"/>
          </a:xfrm>
        </p:spPr>
        <p:txBody>
          <a:bodyPr>
            <a:normAutofit fontScale="90000"/>
          </a:bodyPr>
          <a:lstStyle/>
          <a:p>
            <a:r>
              <a:rPr lang="en-GB" dirty="0"/>
              <a:t>Going Backwards:</a:t>
            </a:r>
            <a:br>
              <a:rPr lang="en-GB" dirty="0"/>
            </a:br>
            <a:r>
              <a:rPr lang="en-GB" dirty="0"/>
              <a:t>Divide by the scale factor </a:t>
            </a:r>
            <a:r>
              <a:rPr lang="en-GB" u="sng" dirty="0"/>
              <a:t>instead</a:t>
            </a:r>
            <a:r>
              <a:rPr lang="en-GB" dirty="0"/>
              <a:t> of multiplying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96" y="2495337"/>
            <a:ext cx="4112741" cy="48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E.g.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9671" y="4311889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73423" y="2762123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Let k = scale 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73423" y="3588353"/>
                <a:ext cx="3488724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k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423" y="3588353"/>
                <a:ext cx="3488724" cy="638765"/>
              </a:xfrm>
              <a:prstGeom prst="rect">
                <a:avLst/>
              </a:prstGeom>
              <a:blipFill>
                <a:blip r:embed="rId2"/>
                <a:stretch>
                  <a:fillRect l="-2972" b="-10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3423" y="4222231"/>
                <a:ext cx="3488724" cy="638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7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423" y="4222231"/>
                <a:ext cx="3488724" cy="638316"/>
              </a:xfrm>
              <a:prstGeom prst="rect">
                <a:avLst/>
              </a:prstGeom>
              <a:blipFill rotWithShape="0">
                <a:blip r:embed="rId3"/>
                <a:stretch>
                  <a:fillRect l="-2972" b="-10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601031" y="4977178"/>
            <a:ext cx="348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= 2.625cm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6660" y="3564802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36921" y="3738971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10250" y="4616358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7cm</a:t>
            </a:r>
          </a:p>
        </p:txBody>
      </p:sp>
      <p:sp>
        <p:nvSpPr>
          <p:cNvPr id="21" name="Curved Up Arrow 20"/>
          <p:cNvSpPr/>
          <p:nvPr/>
        </p:nvSpPr>
        <p:spPr>
          <a:xfrm>
            <a:off x="1366275" y="4012813"/>
            <a:ext cx="2639319" cy="87321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84175" y="3788921"/>
                <a:ext cx="779110" cy="636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175" y="3788921"/>
                <a:ext cx="779110" cy="636521"/>
              </a:xfrm>
              <a:prstGeom prst="rect">
                <a:avLst/>
              </a:prstGeom>
              <a:blipFill rotWithShape="0">
                <a:blip r:embed="rId4"/>
                <a:stretch>
                  <a:fillRect l="-12500" b="-10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rved Up Arrow 22"/>
          <p:cNvSpPr/>
          <p:nvPr/>
        </p:nvSpPr>
        <p:spPr>
          <a:xfrm rot="221109" flipH="1">
            <a:off x="1061329" y="4911901"/>
            <a:ext cx="2873024" cy="87321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61097" y="5040170"/>
                <a:ext cx="779110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500" dirty="0">
                    <a:solidFill>
                      <a:srgbClr val="7030A0"/>
                    </a:solidFill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097" y="5040170"/>
                <a:ext cx="779110" cy="638765"/>
              </a:xfrm>
              <a:prstGeom prst="rect">
                <a:avLst/>
              </a:prstGeom>
              <a:blipFill rotWithShape="0">
                <a:blip r:embed="rId5"/>
                <a:stretch>
                  <a:fillRect l="-13281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331185" y="2445661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Shape A and B are mathematically similar. Calculate the missing length </a:t>
            </a:r>
          </a:p>
        </p:txBody>
      </p:sp>
    </p:spTree>
    <p:extLst>
      <p:ext uri="{BB962C8B-B14F-4D97-AF65-F5344CB8AC3E}">
        <p14:creationId xmlns:p14="http://schemas.microsoft.com/office/powerpoint/2010/main" val="34078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21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1647</TotalTime>
  <Words>1213</Words>
  <Application>Microsoft Office PowerPoint</Application>
  <PresentationFormat>Widescreen</PresentationFormat>
  <Paragraphs>336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Cambria Math</vt:lpstr>
      <vt:lpstr>Corbel</vt:lpstr>
      <vt:lpstr>Basis</vt:lpstr>
      <vt:lpstr>10J Similar solids</vt:lpstr>
      <vt:lpstr>PowerPoint Presentation</vt:lpstr>
      <vt:lpstr>What are Similar Shapes?</vt:lpstr>
      <vt:lpstr>Calculating Scale Factors </vt:lpstr>
      <vt:lpstr>Check-Up! Find the scale factor of enlargement for the following similar shapes(from a to b):</vt:lpstr>
      <vt:lpstr>Calculating Lengths Using Scale Factors </vt:lpstr>
      <vt:lpstr>Using scale factors to calculate length </vt:lpstr>
      <vt:lpstr>Using scale factors to calculate length </vt:lpstr>
      <vt:lpstr>Going Backwards: Divide by the scale factor instead of multiplying</vt:lpstr>
      <vt:lpstr>Shape A and B are mathematically similar.  Calculate the missing lengths:</vt:lpstr>
      <vt:lpstr>Calculating Area’s Using Scale Factors </vt:lpstr>
      <vt:lpstr>If k is the scale factor for length, the area scale factor would be…</vt:lpstr>
      <vt:lpstr>Using scale factors to calculate area</vt:lpstr>
      <vt:lpstr>Using scale factors to calculate area </vt:lpstr>
      <vt:lpstr>Each pair of shapes is mathematically similar.  Calculate the missing areas.</vt:lpstr>
      <vt:lpstr>Calculating Volume’s Using Scale Factors </vt:lpstr>
      <vt:lpstr>Length scale factor:  k</vt:lpstr>
      <vt:lpstr>Using scale factors to calculate volume</vt:lpstr>
      <vt:lpstr>Using scale factors to calculate volume</vt:lpstr>
      <vt:lpstr>Calculate the missing lengths of each pair of mathematically similar shapes (2dp where necessary):</vt:lpstr>
      <vt:lpstr>Cuboids</vt:lpstr>
      <vt:lpstr>Cylinders</vt:lpstr>
      <vt:lpstr>Cones</vt:lpstr>
      <vt:lpstr>PowerPoint Presentation</vt:lpstr>
    </vt:vector>
  </TitlesOfParts>
  <Company>JHGS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Shapes</dc:title>
  <dc:creator>Sanaa Aslam (STAFF)</dc:creator>
  <cp:lastModifiedBy>Lyn ZHANG</cp:lastModifiedBy>
  <cp:revision>70</cp:revision>
  <dcterms:created xsi:type="dcterms:W3CDTF">2018-11-28T10:22:17Z</dcterms:created>
  <dcterms:modified xsi:type="dcterms:W3CDTF">2024-08-19T01:00:53Z</dcterms:modified>
</cp:coreProperties>
</file>