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8" r:id="rId12"/>
    <p:sldId id="269" r:id="rId13"/>
    <p:sldId id="266" r:id="rId14"/>
    <p:sldId id="26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22B64-8A7A-41EA-B016-5D52FF4F57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8D67E4-DA1E-4582-B42E-086AAFBA13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2FBF8A-7C8B-439E-BE13-BA587CDA8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C0562-897D-407F-9E67-373941967F68}" type="datetimeFigureOut">
              <a:rPr lang="en-AU" smtClean="0"/>
              <a:t>3/09/2024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44A51D-0A14-4133-A345-68279811A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E8A09A-C1B4-41DA-921E-4D99C02EE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5C78E-4432-487E-A576-2FD09DD8919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53008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5593B-5E2B-45DE-B0FD-339B37881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6E9E1F-2C6A-4F7F-AC8E-168D2832FB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2A97BC-CBF4-407D-8ADA-2FF9AD944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C0562-897D-407F-9E67-373941967F68}" type="datetimeFigureOut">
              <a:rPr lang="en-AU" smtClean="0"/>
              <a:t>3/09/2024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DFD953-B751-4806-ACDC-67646284A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95C9E-6483-4F3C-8006-5EDCF3C1F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5C78E-4432-487E-A576-2FD09DD8919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15812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F4D7BF-F9AD-48E4-8628-165CFE57BF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CB8061-3F77-4EB8-A7DE-911C87318F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75E24C-F216-455B-9A6F-5D0EA3DCF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C0562-897D-407F-9E67-373941967F68}" type="datetimeFigureOut">
              <a:rPr lang="en-AU" smtClean="0"/>
              <a:t>3/09/2024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B56228-79FC-4CA5-A0BA-FE2D2BB45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348282-FA3E-4C87-BFFA-75D406BD1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5C78E-4432-487E-A576-2FD09DD8919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03861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1A2FC-ECDD-4E23-BDC2-1F49C1A26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13A85B-EC07-471D-A5F4-41B399DC5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37D7BB-C4FB-4CB2-9BDA-2C4C40556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C0562-897D-407F-9E67-373941967F68}" type="datetimeFigureOut">
              <a:rPr lang="en-AU" smtClean="0"/>
              <a:t>3/09/2024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3406CC-6589-4F84-AAB9-EEAD5F996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231E5-F48C-4109-9FBD-855CC2DA8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5C78E-4432-487E-A576-2FD09DD8919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12771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2CDDD-0200-4560-ACAE-30C40BFD6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85E3FE-0D1C-4F7A-A7D0-6D61A3B082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49E2DF-882B-4E42-9BBF-D0C72B49D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C0562-897D-407F-9E67-373941967F68}" type="datetimeFigureOut">
              <a:rPr lang="en-AU" smtClean="0"/>
              <a:t>3/09/2024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F04BF6-DB67-4301-BDD7-051BB39EB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41C882-B159-4EDC-B541-C77D9E06A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5C78E-4432-487E-A576-2FD09DD8919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37025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BA5E0-FD4C-47B9-8981-B8E1DC01B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2FED75-9BB1-4865-918B-3E4B7BB2F7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F64AA7-DE7E-4A31-B9B4-02511F0B0F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A0FD53-F693-4C6A-B9D9-8312FBF4A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C0562-897D-407F-9E67-373941967F68}" type="datetimeFigureOut">
              <a:rPr lang="en-AU" smtClean="0"/>
              <a:t>3/09/2024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1C63C9-621C-447D-852E-EFAC45946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354E72-7727-4BE6-B0EB-3A22BFB4D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5C78E-4432-487E-A576-2FD09DD8919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56266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85A71-8A11-4B3F-8399-16CA91805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0BE2D8-2288-46F6-B8C8-4B4063D557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0EB042-F442-43C3-9EE9-5A1ED1C204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BA8835-A6A1-44C3-96A6-A21FBD22D0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767611-8424-4AD6-AFB8-AE416C58E2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D42F46-3A3E-4402-B758-A51DD14B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C0562-897D-407F-9E67-373941967F68}" type="datetimeFigureOut">
              <a:rPr lang="en-AU" smtClean="0"/>
              <a:t>3/09/2024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2940AD-B7B5-4497-A295-E1A0BEDEF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EC262B-0482-4B9A-978E-AC014C101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5C78E-4432-487E-A576-2FD09DD8919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1649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59A0C-29F5-40B5-8196-6E76781AB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90592E-24DE-4E8E-9727-78B0CD2D3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C0562-897D-407F-9E67-373941967F68}" type="datetimeFigureOut">
              <a:rPr lang="en-AU" smtClean="0"/>
              <a:t>3/09/2024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4C57ED-5FCA-40A2-A4A8-8A36BF4A2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E7B940-8580-4FF9-98E1-33E88F00A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5C78E-4432-487E-A576-2FD09DD8919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8551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1C7898-3029-4047-9397-D39619EDF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C0562-897D-407F-9E67-373941967F68}" type="datetimeFigureOut">
              <a:rPr lang="en-AU" smtClean="0"/>
              <a:t>3/09/2024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518804-F726-4243-B7DA-00CDBB95D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C46669-7481-42C0-A097-BC9056244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5C78E-4432-487E-A576-2FD09DD8919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88750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4DE81-C40D-4B70-AA58-D7B5F0AEC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D24BD0-5DD1-482F-A85F-2F778AC156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9ACAF1-EA9C-477D-847B-E22F4C036A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A85E2B-86C4-49A4-B4BD-AFA18D12B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C0562-897D-407F-9E67-373941967F68}" type="datetimeFigureOut">
              <a:rPr lang="en-AU" smtClean="0"/>
              <a:t>3/09/2024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FA34A6-AA35-4464-AD69-412D5856C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8B37E5-D7D6-4AB6-8813-6C4705B70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5C78E-4432-487E-A576-2FD09DD8919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14503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E0B23-FB32-4DA8-BAAF-83C45BFA4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3F8DFA-9BFA-4B05-AA09-763F5586CC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CC65CF-8565-44EA-8DDC-94E5037FB7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05A5D6-8F3D-4A1B-9B54-0AACB49E4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C0562-897D-407F-9E67-373941967F68}" type="datetimeFigureOut">
              <a:rPr lang="en-AU" smtClean="0"/>
              <a:t>3/09/2024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9235B7-BDD5-4C5C-BBC7-5CD7B9E8E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C15185-91B7-4430-A25F-35A09F9A8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5C78E-4432-487E-A576-2FD09DD8919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8208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journal.uwp.co.uk/wje/article/id/347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  <a:extLst>
              <a:ext uri="{837473B0-CC2E-450A-ABE3-18F120FF3D39}">
                <a1611:picAttrSrcUrl xmlns:a1611="http://schemas.microsoft.com/office/drawing/2016/11/main" r:id="rId14"/>
              </a:ext>
            </a:extLst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76B618-E3B2-46C4-9B80-6ADB33017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B6FAED-8026-45C2-AEF1-C5C8C0F0F9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38F959-49AA-4FA4-B3CB-CE578EDD59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C0562-897D-407F-9E67-373941967F68}" type="datetimeFigureOut">
              <a:rPr lang="en-AU" smtClean="0"/>
              <a:t>3/09/2024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8F19C1-A44F-4D55-B439-C7BEFED87B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C2D767-23E5-4845-A0CC-A402272C00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5C78E-4432-487E-A576-2FD09DD8919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5175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journal.uwp.co.uk/wje/article/id/347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journal.uwp.co.uk/wje/article/id/347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journal.uwp.co.uk/wje/article/id/347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journal.uwp.co.uk/wje/article/id/347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journal.uwp.co.uk/wje/article/id/347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journal.uwp.co.uk/wje/article/id/347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journal.uwp.co.uk/wje/article/id/347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journal.uwp.co.uk/wje/article/id/347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journal.uwp.co.uk/wje/article/id/347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journal.uwp.co.uk/wje/article/id/347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journal.uwp.co.uk/wje/article/id/347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journal.uwp.co.uk/wje/article/id/347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journal.uwp.co.uk/wje/article/id/347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CCDA1-ECB6-4526-A600-7ACB2C1270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General </a:t>
            </a:r>
            <a:r>
              <a:rPr lang="en-US" dirty="0" err="1"/>
              <a:t>Maths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65B000-3542-4D3A-BCF1-3DDA0399E9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Exam Advise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60874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FADC3-FAE4-4709-9D8D-D80B9368C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Rounding vs Significant Figures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A1BC9E-81DA-4F53-A369-176C4C70F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in the first few pages of your Bound Reference</a:t>
            </a:r>
          </a:p>
          <a:p>
            <a:r>
              <a:rPr lang="en-US" dirty="0"/>
              <a:t>Highlight decimal places while reading Q’s</a:t>
            </a:r>
          </a:p>
          <a:p>
            <a:r>
              <a:rPr lang="en-US" dirty="0"/>
              <a:t>No ½ marks, Rounding error= no mark</a:t>
            </a:r>
          </a:p>
          <a:p>
            <a:r>
              <a:rPr lang="en-US" dirty="0"/>
              <a:t>Show full answers prior to rounding off, not during working within a Question.</a:t>
            </a:r>
          </a:p>
          <a:p>
            <a:r>
              <a:rPr lang="en-US" dirty="0"/>
              <a:t>2019 </a:t>
            </a:r>
            <a:r>
              <a:rPr lang="en-US" dirty="0">
                <a:solidFill>
                  <a:srgbClr val="FF0000"/>
                </a:solidFill>
              </a:rPr>
              <a:t>9</a:t>
            </a:r>
            <a:r>
              <a:rPr lang="en-US" dirty="0"/>
              <a:t> sections = </a:t>
            </a:r>
            <a:r>
              <a:rPr lang="en-US" dirty="0">
                <a:solidFill>
                  <a:srgbClr val="FF0000"/>
                </a:solidFill>
              </a:rPr>
              <a:t>9</a:t>
            </a:r>
            <a:r>
              <a:rPr lang="en-US" dirty="0"/>
              <a:t> rounding errors could have been lost.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799406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FADC3-FAE4-4709-9D8D-D80B9368C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Rounding vs Significant Figures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104DDE8-DAC9-4433-9AE6-FE97251469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74560" y="1690688"/>
            <a:ext cx="9842880" cy="4281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3204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FADC3-FAE4-4709-9D8D-D80B9368C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Rounding vs Significant Figures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7B3BD56-CF31-49D4-A291-3DABDAC9E8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9235" y="1690687"/>
            <a:ext cx="9495836" cy="4375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1188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FADC3-FAE4-4709-9D8D-D80B9368C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check?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A1BC9E-81DA-4F53-A369-176C4C70F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Have I answered all Q’s?</a:t>
            </a:r>
          </a:p>
          <a:p>
            <a:r>
              <a:rPr lang="en-US" dirty="0"/>
              <a:t>Is it required to round off my answers?</a:t>
            </a:r>
          </a:p>
          <a:p>
            <a:r>
              <a:rPr lang="en-US" dirty="0"/>
              <a:t>Is it a reasonable answer?</a:t>
            </a:r>
          </a:p>
        </p:txBody>
      </p:sp>
    </p:spTree>
    <p:extLst>
      <p:ext uri="{BB962C8B-B14F-4D97-AF65-F5344CB8AC3E}">
        <p14:creationId xmlns:p14="http://schemas.microsoft.com/office/powerpoint/2010/main" val="10918139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FADC3-FAE4-4709-9D8D-D80B9368C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Reasonable answers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A1BC9E-81DA-4F53-A369-176C4C70FD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69164"/>
            <a:ext cx="12192000" cy="4351338"/>
          </a:xfrm>
        </p:spPr>
        <p:txBody>
          <a:bodyPr/>
          <a:lstStyle/>
          <a:p>
            <a:r>
              <a:rPr lang="en-US" dirty="0"/>
              <a:t>Interest Rate: normally between 1%-18%, can’t be negative.</a:t>
            </a:r>
          </a:p>
          <a:p>
            <a:r>
              <a:rPr lang="en-US" dirty="0"/>
              <a:t>Car depreciation per kilometer: under $1, depreciation of $2560 per km??????</a:t>
            </a:r>
          </a:p>
          <a:p>
            <a:r>
              <a:rPr lang="en-US" dirty="0"/>
              <a:t>Surface Temperature: 24819.48°C??????</a:t>
            </a:r>
          </a:p>
          <a:p>
            <a:r>
              <a:rPr lang="en-US" dirty="0"/>
              <a:t>Weekly homework allocation hours: 1239.9hours??????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9849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FADC3-FAE4-4709-9D8D-D80B9368C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bring to your exams?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A1BC9E-81DA-4F53-A369-176C4C70F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Pens pencils erasers</a:t>
            </a:r>
          </a:p>
          <a:p>
            <a:r>
              <a:rPr lang="en-US" dirty="0"/>
              <a:t>Fully charged laptop (USB as backup)</a:t>
            </a:r>
          </a:p>
          <a:p>
            <a:r>
              <a:rPr lang="en-US" dirty="0"/>
              <a:t>Ruler</a:t>
            </a:r>
          </a:p>
          <a:p>
            <a:r>
              <a:rPr lang="en-US" dirty="0"/>
              <a:t>Manageable Bound Reference</a:t>
            </a:r>
          </a:p>
          <a:p>
            <a:r>
              <a:rPr lang="en-US" dirty="0"/>
              <a:t>Calculator (setting correct)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57295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FADC3-FAE4-4709-9D8D-D80B9368C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do with 15 minutes reading time?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A1BC9E-81DA-4F53-A369-176C4C70FD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97591"/>
            <a:ext cx="121920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1. Highlight all core and module sections.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2. Read though Formula Sheet &amp; all questions. Start from most confident part.</a:t>
            </a:r>
            <a:endParaRPr lang="en-AU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2B14FDE-A786-4311-BB87-2103F5994B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425797"/>
              </p:ext>
            </p:extLst>
          </p:nvPr>
        </p:nvGraphicFramePr>
        <p:xfrm>
          <a:off x="123986" y="2147112"/>
          <a:ext cx="11701221" cy="28249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0407">
                  <a:extLst>
                    <a:ext uri="{9D8B030D-6E8A-4147-A177-3AD203B41FA5}">
                      <a16:colId xmlns:a16="http://schemas.microsoft.com/office/drawing/2014/main" val="183739593"/>
                    </a:ext>
                  </a:extLst>
                </a:gridCol>
                <a:gridCol w="3900407">
                  <a:extLst>
                    <a:ext uri="{9D8B030D-6E8A-4147-A177-3AD203B41FA5}">
                      <a16:colId xmlns:a16="http://schemas.microsoft.com/office/drawing/2014/main" val="1139756302"/>
                    </a:ext>
                  </a:extLst>
                </a:gridCol>
                <a:gridCol w="3900407">
                  <a:extLst>
                    <a:ext uri="{9D8B030D-6E8A-4147-A177-3AD203B41FA5}">
                      <a16:colId xmlns:a16="http://schemas.microsoft.com/office/drawing/2014/main" val="3322400539"/>
                    </a:ext>
                  </a:extLst>
                </a:gridCol>
              </a:tblGrid>
              <a:tr h="129016">
                <a:tc>
                  <a:txBody>
                    <a:bodyPr/>
                    <a:lstStyle/>
                    <a:p>
                      <a:r>
                        <a:rPr lang="en-US" sz="2400" dirty="0"/>
                        <a:t>Exam 1 MC Question location</a:t>
                      </a:r>
                      <a:endParaRPr lang="en-A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Content</a:t>
                      </a:r>
                      <a:endParaRPr lang="en-A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Exam 2 Question location</a:t>
                      </a:r>
                      <a:endParaRPr lang="en-A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8493271"/>
                  </a:ext>
                </a:extLst>
              </a:tr>
              <a:tr h="514939">
                <a:tc>
                  <a:txBody>
                    <a:bodyPr/>
                    <a:lstStyle/>
                    <a:p>
                      <a:r>
                        <a:rPr lang="en-US" sz="2400" dirty="0"/>
                        <a:t>16 Q’s</a:t>
                      </a:r>
                      <a:endParaRPr lang="en-A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Core 1 Dada Analysis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4 Q’s</a:t>
                      </a:r>
                      <a:endParaRPr lang="en-A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6815275"/>
                  </a:ext>
                </a:extLst>
              </a:tr>
              <a:tr h="504456">
                <a:tc>
                  <a:txBody>
                    <a:bodyPr/>
                    <a:lstStyle/>
                    <a:p>
                      <a:r>
                        <a:rPr lang="en-US" sz="2400" dirty="0"/>
                        <a:t>8 Q’s</a:t>
                      </a:r>
                      <a:endParaRPr lang="en-A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Core 2 Recursion and Finance modelling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3 Q’s</a:t>
                      </a:r>
                      <a:endParaRPr lang="en-A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9447751"/>
                  </a:ext>
                </a:extLst>
              </a:tr>
              <a:tr h="514939">
                <a:tc>
                  <a:txBody>
                    <a:bodyPr/>
                    <a:lstStyle/>
                    <a:p>
                      <a:r>
                        <a:rPr lang="en-US" sz="2400" dirty="0"/>
                        <a:t>8 Q’s</a:t>
                      </a:r>
                      <a:endParaRPr lang="en-A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Module 1 Matrices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4 Q’s</a:t>
                      </a:r>
                      <a:endParaRPr lang="en-A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8971122"/>
                  </a:ext>
                </a:extLst>
              </a:tr>
              <a:tr h="514939">
                <a:tc>
                  <a:txBody>
                    <a:bodyPr/>
                    <a:lstStyle/>
                    <a:p>
                      <a:r>
                        <a:rPr lang="en-US" sz="2400" dirty="0"/>
                        <a:t>8 Q’s</a:t>
                      </a:r>
                      <a:endParaRPr lang="en-A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Module 2 Networks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4 Q’s</a:t>
                      </a:r>
                      <a:endParaRPr lang="en-A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0695064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58B4B8CD-CF46-4473-83E4-8A8D152276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986113"/>
              </p:ext>
            </p:extLst>
          </p:nvPr>
        </p:nvGraphicFramePr>
        <p:xfrm>
          <a:off x="245389" y="5806122"/>
          <a:ext cx="11579818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79818">
                  <a:extLst>
                    <a:ext uri="{9D8B030D-6E8A-4147-A177-3AD203B41FA5}">
                      <a16:colId xmlns:a16="http://schemas.microsoft.com/office/drawing/2014/main" val="1672606463"/>
                    </a:ext>
                  </a:extLst>
                </a:gridCol>
              </a:tblGrid>
              <a:tr h="505777">
                <a:tc>
                  <a:txBody>
                    <a:bodyPr/>
                    <a:lstStyle/>
                    <a:p>
                      <a:r>
                        <a:rPr lang="en-US" sz="2800" dirty="0"/>
                        <a:t>Final General ATAR = SAC in school 33% + Exam 1 33% + Exam 2 33%</a:t>
                      </a:r>
                      <a:endParaRPr lang="en-A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92306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1347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FADC3-FAE4-4709-9D8D-D80B9368C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 Mathematics by doing Mathematics Q’s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A1BC9E-81DA-4F53-A369-176C4C70FD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90688"/>
            <a:ext cx="12192000" cy="4663617"/>
          </a:xfrm>
        </p:spPr>
        <p:txBody>
          <a:bodyPr/>
          <a:lstStyle/>
          <a:p>
            <a:r>
              <a:rPr lang="en-US" dirty="0"/>
              <a:t>Revise thoroughly</a:t>
            </a:r>
          </a:p>
          <a:p>
            <a:r>
              <a:rPr lang="en-US" dirty="0"/>
              <a:t>Practice under Exam condition</a:t>
            </a:r>
          </a:p>
          <a:p>
            <a:r>
              <a:rPr lang="en-US" dirty="0"/>
              <a:t>Manageable Bound Reference </a:t>
            </a:r>
          </a:p>
          <a:p>
            <a:r>
              <a:rPr lang="en-US" dirty="0"/>
              <a:t>Game Plan </a:t>
            </a:r>
            <a:r>
              <a:rPr lang="en-US" dirty="0">
                <a:sym typeface="Wingdings" panose="05000000000000000000" pitchFamily="2" charset="2"/>
              </a:rPr>
              <a:t> Do I do Module first or Core first? Which part I am good at.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56958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FADC3-FAE4-4709-9D8D-D80B9368C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Bound Reference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A1BC9E-81DA-4F53-A369-176C4C70F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Finish Bound Reference now</a:t>
            </a:r>
          </a:p>
          <a:p>
            <a:r>
              <a:rPr lang="en-US" dirty="0"/>
              <a:t>Can put in past exam Q’s if needed</a:t>
            </a:r>
          </a:p>
          <a:p>
            <a:r>
              <a:rPr lang="en-US" dirty="0"/>
              <a:t>Include what you think is necessary or what you can’t memorising</a:t>
            </a:r>
          </a:p>
          <a:p>
            <a:r>
              <a:rPr lang="en-US" dirty="0"/>
              <a:t>Don’t make it too big</a:t>
            </a:r>
          </a:p>
          <a:p>
            <a:r>
              <a:rPr lang="en-US" dirty="0"/>
              <a:t>Index page to ease your search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71928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FADC3-FAE4-4709-9D8D-D80B9368C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Day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A1BC9E-81DA-4F53-A369-176C4C70F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Arrive at least 15 Minutes early.</a:t>
            </a:r>
          </a:p>
          <a:p>
            <a:r>
              <a:rPr lang="en-US" dirty="0"/>
              <a:t>01:30pm @ 01/11 Friday come to </a:t>
            </a:r>
            <a:r>
              <a:rPr lang="en-US" b="1" dirty="0"/>
              <a:t>Staff room </a:t>
            </a:r>
            <a:r>
              <a:rPr lang="en-US" dirty="0"/>
              <a:t>to collect your </a:t>
            </a:r>
            <a:r>
              <a:rPr lang="en-US" dirty="0" err="1"/>
              <a:t>Sumamry</a:t>
            </a:r>
            <a:r>
              <a:rPr lang="en-US" dirty="0"/>
              <a:t> Notes, Writing equipment if needed, Ruler, Calculator.</a:t>
            </a:r>
          </a:p>
          <a:p>
            <a:r>
              <a:rPr lang="en-US" dirty="0"/>
              <a:t>Return back to </a:t>
            </a:r>
            <a:r>
              <a:rPr lang="en-US" b="1" dirty="0"/>
              <a:t>Staff room</a:t>
            </a:r>
            <a:r>
              <a:rPr lang="en-US" dirty="0"/>
              <a:t>.</a:t>
            </a:r>
          </a:p>
          <a:p>
            <a:r>
              <a:rPr lang="en-US" dirty="0"/>
              <a:t>01:30pm @ 04/11 Monday come to </a:t>
            </a:r>
            <a:r>
              <a:rPr lang="en-US" b="1" dirty="0"/>
              <a:t>Staff room </a:t>
            </a:r>
            <a:r>
              <a:rPr lang="en-US" dirty="0"/>
              <a:t>downstairs to collect and return.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41067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FADC3-FAE4-4709-9D8D-D80B9368C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1 Multiple Choice Questions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A1BC9E-81DA-4F53-A369-176C4C70FD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963" y="1690688"/>
            <a:ext cx="11499742" cy="452413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15 Minutes reading</a:t>
            </a:r>
          </a:p>
          <a:p>
            <a:r>
              <a:rPr lang="en-US" dirty="0"/>
              <a:t>1.5 hours (90 minutes) to complete</a:t>
            </a:r>
          </a:p>
          <a:p>
            <a:r>
              <a:rPr lang="en-US" dirty="0"/>
              <a:t>The First 1/3 would be straightforward facts skills or applications.</a:t>
            </a:r>
          </a:p>
          <a:p>
            <a:r>
              <a:rPr lang="en-US" dirty="0"/>
              <a:t>The second 1/3 Q’s would need analysis and/or working of at most 2 steps.</a:t>
            </a:r>
          </a:p>
          <a:p>
            <a:r>
              <a:rPr lang="en-US" dirty="0"/>
              <a:t>The last 1/3 Q’s would need analysis and/or working of at most 3 steps.</a:t>
            </a:r>
          </a:p>
          <a:p>
            <a:endParaRPr lang="en-US" dirty="0"/>
          </a:p>
          <a:p>
            <a:r>
              <a:rPr lang="en-US" dirty="0"/>
              <a:t>Elimination options </a:t>
            </a:r>
          </a:p>
          <a:p>
            <a:r>
              <a:rPr lang="en-US" dirty="0"/>
              <a:t>Allowing checking time</a:t>
            </a:r>
          </a:p>
          <a:p>
            <a:r>
              <a:rPr lang="en-US" dirty="0"/>
              <a:t>Ensure all Q’s answered (no penalties)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09732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FADC3-FAE4-4709-9D8D-D80B9368C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2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A1BC9E-81DA-4F53-A369-176C4C70F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Use a ruler</a:t>
            </a:r>
          </a:p>
          <a:p>
            <a:r>
              <a:rPr lang="en-US" dirty="0"/>
              <a:t>Label and/or draw diagrams</a:t>
            </a:r>
          </a:p>
          <a:p>
            <a:r>
              <a:rPr lang="en-US" dirty="0"/>
              <a:t>If answer requires a </a:t>
            </a:r>
            <a:r>
              <a:rPr lang="en-US" dirty="0">
                <a:solidFill>
                  <a:srgbClr val="FF0000"/>
                </a:solidFill>
              </a:rPr>
              <a:t>value</a:t>
            </a:r>
            <a:r>
              <a:rPr lang="en-US" dirty="0"/>
              <a:t>, no need to write a sentence</a:t>
            </a:r>
          </a:p>
          <a:p>
            <a:r>
              <a:rPr lang="en-AU" dirty="0"/>
              <a:t>Use </a:t>
            </a:r>
            <a:r>
              <a:rPr lang="en-AU" dirty="0">
                <a:solidFill>
                  <a:srgbClr val="FF0000"/>
                </a:solidFill>
              </a:rPr>
              <a:t>pen</a:t>
            </a:r>
            <a:r>
              <a:rPr lang="en-AU" dirty="0"/>
              <a:t> rather than pencil as we need to scan</a:t>
            </a:r>
          </a:p>
          <a:p>
            <a:r>
              <a:rPr lang="en-AU" dirty="0"/>
              <a:t>Write within border of pages</a:t>
            </a:r>
          </a:p>
          <a:p>
            <a:r>
              <a:rPr lang="en-AU" dirty="0"/>
              <a:t>Cross out work will not be marked</a:t>
            </a:r>
          </a:p>
          <a:p>
            <a:r>
              <a:rPr lang="en-AU" dirty="0"/>
              <a:t>Two sets of solution will not be marked</a:t>
            </a:r>
          </a:p>
          <a:p>
            <a:r>
              <a:rPr lang="en-AU" dirty="0"/>
              <a:t>Write neatly</a:t>
            </a:r>
          </a:p>
          <a:p>
            <a:r>
              <a:rPr lang="en-AU" dirty="0"/>
              <a:t>Show working out </a:t>
            </a:r>
          </a:p>
        </p:txBody>
      </p:sp>
    </p:spTree>
    <p:extLst>
      <p:ext uri="{BB962C8B-B14F-4D97-AF65-F5344CB8AC3E}">
        <p14:creationId xmlns:p14="http://schemas.microsoft.com/office/powerpoint/2010/main" val="1795558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FADC3-FAE4-4709-9D8D-D80B9368C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showing working out?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A1BC9E-81DA-4F53-A369-176C4C70F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Consequential Marks </a:t>
            </a:r>
            <a:r>
              <a:rPr lang="en-US" dirty="0">
                <a:sym typeface="Wingdings" panose="05000000000000000000" pitchFamily="2" charset="2"/>
              </a:rPr>
              <a:t> show calculations</a:t>
            </a:r>
          </a:p>
          <a:p>
            <a:r>
              <a:rPr lang="en-US" dirty="0">
                <a:sym typeface="Wingdings" panose="05000000000000000000" pitchFamily="2" charset="2"/>
              </a:rPr>
              <a:t>“show” all working from raw data to required answer</a:t>
            </a:r>
          </a:p>
          <a:p>
            <a:r>
              <a:rPr lang="en-US" dirty="0">
                <a:sym typeface="Wingdings" panose="05000000000000000000" pitchFamily="2" charset="2"/>
              </a:rPr>
              <a:t>Show all Mathematica INPUT as working out: e.g. Financial Solver</a:t>
            </a:r>
          </a:p>
          <a:p>
            <a:r>
              <a:rPr lang="en-US" dirty="0">
                <a:sym typeface="Wingdings" panose="05000000000000000000" pitchFamily="2" charset="2"/>
              </a:rPr>
              <a:t>Principal</a:t>
            </a:r>
          </a:p>
          <a:p>
            <a:r>
              <a:rPr lang="en-US" dirty="0">
                <a:sym typeface="Wingdings" panose="05000000000000000000" pitchFamily="2" charset="2"/>
              </a:rPr>
              <a:t>rate p.a. </a:t>
            </a:r>
          </a:p>
          <a:p>
            <a:r>
              <a:rPr lang="en-US" dirty="0">
                <a:sym typeface="Wingdings" panose="05000000000000000000" pitchFamily="2" charset="2"/>
              </a:rPr>
              <a:t>number of periods p.a. </a:t>
            </a:r>
          </a:p>
          <a:p>
            <a:r>
              <a:rPr lang="en-US" dirty="0">
                <a:sym typeface="Wingdings" panose="05000000000000000000" pitchFamily="2" charset="2"/>
              </a:rPr>
              <a:t>Time in years</a:t>
            </a:r>
          </a:p>
          <a:p>
            <a:r>
              <a:rPr lang="en-US" dirty="0">
                <a:sym typeface="Wingdings" panose="05000000000000000000" pitchFamily="2" charset="2"/>
              </a:rPr>
              <a:t>Payment </a:t>
            </a:r>
          </a:p>
          <a:p>
            <a:r>
              <a:rPr lang="en-US" dirty="0">
                <a:sym typeface="Wingdings" panose="05000000000000000000" pitchFamily="2" charset="2"/>
              </a:rPr>
              <a:t>Future Value</a:t>
            </a:r>
            <a:endParaRPr lang="en-US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86630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570</Words>
  <Application>Microsoft Office PowerPoint</Application>
  <PresentationFormat>Widescreen</PresentationFormat>
  <Paragraphs>96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Office Theme</vt:lpstr>
      <vt:lpstr>General Maths</vt:lpstr>
      <vt:lpstr>What to bring to your exams?</vt:lpstr>
      <vt:lpstr>What to do with 15 minutes reading time?</vt:lpstr>
      <vt:lpstr>Learn Mathematics by doing Mathematics Q’s</vt:lpstr>
      <vt:lpstr>Bound Reference</vt:lpstr>
      <vt:lpstr>Exam Day</vt:lpstr>
      <vt:lpstr>Exam 1 Multiple Choice Questions</vt:lpstr>
      <vt:lpstr>Exam 2</vt:lpstr>
      <vt:lpstr>Why showing working out?</vt:lpstr>
      <vt:lpstr>Rounding vs Significant Figures</vt:lpstr>
      <vt:lpstr>Rounding vs Significant Figures</vt:lpstr>
      <vt:lpstr>Rounding vs Significant Figures</vt:lpstr>
      <vt:lpstr>What to check?</vt:lpstr>
      <vt:lpstr>Reasonable answers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Further Maths</dc:title>
  <dc:creator>Lyn ZHANG</dc:creator>
  <cp:lastModifiedBy>Lyn ZHANG</cp:lastModifiedBy>
  <cp:revision>8</cp:revision>
  <dcterms:created xsi:type="dcterms:W3CDTF">2021-10-10T01:03:29Z</dcterms:created>
  <dcterms:modified xsi:type="dcterms:W3CDTF">2024-09-02T21:09:43Z</dcterms:modified>
</cp:coreProperties>
</file>